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4"/>
  </p:sldMasterIdLst>
  <p:notesMasterIdLst>
    <p:notesMasterId r:id="rId21"/>
  </p:notesMasterIdLst>
  <p:handoutMasterIdLst>
    <p:handoutMasterId r:id="rId22"/>
  </p:handoutMasterIdLst>
  <p:sldIdLst>
    <p:sldId id="266" r:id="rId5"/>
    <p:sldId id="26383" r:id="rId6"/>
    <p:sldId id="2147472210" r:id="rId7"/>
    <p:sldId id="2147472196" r:id="rId8"/>
    <p:sldId id="2147472193" r:id="rId9"/>
    <p:sldId id="2147472201" r:id="rId10"/>
    <p:sldId id="2147472203" r:id="rId11"/>
    <p:sldId id="2147472192" r:id="rId12"/>
    <p:sldId id="26409" r:id="rId13"/>
    <p:sldId id="2147472197" r:id="rId14"/>
    <p:sldId id="2147472206" r:id="rId15"/>
    <p:sldId id="2147472207" r:id="rId16"/>
    <p:sldId id="2147472209" r:id="rId17"/>
    <p:sldId id="2147472208" r:id="rId18"/>
    <p:sldId id="360" r:id="rId19"/>
    <p:sldId id="361" r:id="rId20"/>
  </p:sldIdLst>
  <p:sldSz cx="12192000" cy="6858000"/>
  <p:notesSz cx="6858000" cy="9144000"/>
  <p:embeddedFontLs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464DD5A-A6A8-7A13-62DB-BF38AAE58919}" name="Melissa Ellis" initials="ME" userId="S::melissa.ellis13@det.nsw.edu.au::256dc9ba-729a-41e3-ae2d-aa8692cb5800" providerId="AD"/>
  <p188:author id="{BB489663-68A0-2B5D-5D55-B13E3D081852}" name="Cimen Fevzi" initials="CF" userId="S::CIMEN.FEVZI@det.nsw.edu.au::e3d91e27-c37c-4cc1-8de0-37ac90788db0" providerId="AD"/>
  <p188:author id="{E818A1AD-97C2-E5AB-73F5-C5195B97A116}" name="Melissa Ellis" initials="ME" userId="S::Melissa.ELLIS13@det.nsw.edu.au::256dc9ba-729a-41e3-ae2d-aa8692cb5800"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90C88-9D6F-426A-B845-AE862EA0799A}" v="1" dt="2025-10-20T02:27:24.88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60980" autoAdjust="0"/>
  </p:normalViewPr>
  <p:slideViewPr>
    <p:cSldViewPr snapToGrid="0">
      <p:cViewPr varScale="1">
        <p:scale>
          <a:sx n="72" d="100"/>
          <a:sy n="72" d="100"/>
        </p:scale>
        <p:origin x="1338" y="60"/>
      </p:cViewPr>
      <p:guideLst>
        <p:guide orient="horz" pos="2160"/>
        <p:guide pos="3863"/>
      </p:guideLst>
    </p:cSldViewPr>
  </p:slideViewPr>
  <p:outlineViewPr>
    <p:cViewPr>
      <p:scale>
        <a:sx n="33" d="100"/>
        <a:sy n="33" d="100"/>
      </p:scale>
      <p:origin x="0" y="-18344"/>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ACBA72A0-737D-401F-A11F-97153794B496}"/>
    <pc:docChg chg="addSld modSld sldOrd">
      <pc:chgData name="Christopher Farlow" userId="1d6e7c80-f391-4c69-991c-b443ceeb1639" providerId="ADAL" clId="{ACBA72A0-737D-401F-A11F-97153794B496}" dt="2025-10-14T20:53:56.041" v="18" actId="20577"/>
      <pc:docMkLst>
        <pc:docMk/>
      </pc:docMkLst>
      <pc:sldChg chg="modSp mod">
        <pc:chgData name="Christopher Farlow" userId="1d6e7c80-f391-4c69-991c-b443ceeb1639" providerId="ADAL" clId="{ACBA72A0-737D-401F-A11F-97153794B496}" dt="2025-10-14T20:53:56.041" v="18" actId="20577"/>
        <pc:sldMkLst>
          <pc:docMk/>
          <pc:sldMk cId="1756662591" sldId="2147472196"/>
        </pc:sldMkLst>
        <pc:spChg chg="mod">
          <ac:chgData name="Christopher Farlow" userId="1d6e7c80-f391-4c69-991c-b443ceeb1639" providerId="ADAL" clId="{ACBA72A0-737D-401F-A11F-97153794B496}" dt="2025-10-14T20:53:56.041" v="18" actId="20577"/>
          <ac:spMkLst>
            <pc:docMk/>
            <pc:sldMk cId="1756662591" sldId="2147472196"/>
            <ac:spMk id="6" creationId="{B646F30D-4391-B6C9-B6A0-7DC6558F5727}"/>
          </ac:spMkLst>
        </pc:spChg>
        <pc:spChg chg="mod">
          <ac:chgData name="Christopher Farlow" userId="1d6e7c80-f391-4c69-991c-b443ceeb1639" providerId="ADAL" clId="{ACBA72A0-737D-401F-A11F-97153794B496}" dt="2025-10-14T20:53:39.604" v="13" actId="948"/>
          <ac:spMkLst>
            <pc:docMk/>
            <pc:sldMk cId="1756662591" sldId="2147472196"/>
            <ac:spMk id="7" creationId="{E4717F7F-731E-FFEE-BA50-AF2F0A56C56B}"/>
          </ac:spMkLst>
        </pc:spChg>
      </pc:sldChg>
      <pc:sldChg chg="modSp add mod ord">
        <pc:chgData name="Christopher Farlow" userId="1d6e7c80-f391-4c69-991c-b443ceeb1639" providerId="ADAL" clId="{ACBA72A0-737D-401F-A11F-97153794B496}" dt="2025-10-14T20:53:48.447" v="14" actId="948"/>
        <pc:sldMkLst>
          <pc:docMk/>
          <pc:sldMk cId="3784688598" sldId="2147472210"/>
        </pc:sldMkLst>
        <pc:spChg chg="mod">
          <ac:chgData name="Christopher Farlow" userId="1d6e7c80-f391-4c69-991c-b443ceeb1639" providerId="ADAL" clId="{ACBA72A0-737D-401F-A11F-97153794B496}" dt="2025-10-14T20:53:19.175" v="7" actId="20577"/>
          <ac:spMkLst>
            <pc:docMk/>
            <pc:sldMk cId="3784688598" sldId="2147472210"/>
            <ac:spMk id="6" creationId="{C4A8977A-C533-5193-CB9B-D27E4047D1A5}"/>
          </ac:spMkLst>
        </pc:spChg>
        <pc:spChg chg="mod">
          <ac:chgData name="Christopher Farlow" userId="1d6e7c80-f391-4c69-991c-b443ceeb1639" providerId="ADAL" clId="{ACBA72A0-737D-401F-A11F-97153794B496}" dt="2025-10-14T20:53:48.447" v="14" actId="948"/>
          <ac:spMkLst>
            <pc:docMk/>
            <pc:sldMk cId="3784688598" sldId="2147472210"/>
            <ac:spMk id="7" creationId="{17EB818F-BB2E-3D5F-2EAC-4EEFCC59FC66}"/>
          </ac:spMkLst>
        </pc:spChg>
      </pc:sldChg>
    </pc:docChg>
  </pc:docChgLst>
  <pc:docChgLst>
    <pc:chgData name="Christopher Farlow" userId="1d6e7c80-f391-4c69-991c-b443ceeb1639" providerId="ADAL" clId="{4C11D153-DC4E-4100-8D84-CE9956D154B5}"/>
    <pc:docChg chg="modSld">
      <pc:chgData name="Christopher Farlow" userId="1d6e7c80-f391-4c69-991c-b443ceeb1639" providerId="ADAL" clId="{4C11D153-DC4E-4100-8D84-CE9956D154B5}" dt="2025-10-14T01:15:34.110" v="5"/>
      <pc:docMkLst>
        <pc:docMk/>
      </pc:docMkLst>
      <pc:sldChg chg="modAnim">
        <pc:chgData name="Christopher Farlow" userId="1d6e7c80-f391-4c69-991c-b443ceeb1639" providerId="ADAL" clId="{4C11D153-DC4E-4100-8D84-CE9956D154B5}" dt="2025-10-14T01:15:34.110" v="5"/>
        <pc:sldMkLst>
          <pc:docMk/>
          <pc:sldMk cId="3879566013" sldId="2147472197"/>
        </pc:sldMkLst>
      </pc:sldChg>
    </pc:docChg>
  </pc:docChgLst>
  <pc:docChgLst>
    <pc:chgData name="Melissa Ellis" userId="S::melissa.ellis13@det.nsw.edu.au::256dc9ba-729a-41e3-ae2d-aa8692cb5800" providerId="AD" clId="Web-{35B8B1D5-2F2A-4792-9B75-794AA4F57107}"/>
    <pc:docChg chg="mod">
      <pc:chgData name="Melissa Ellis" userId="S::melissa.ellis13@det.nsw.edu.au::256dc9ba-729a-41e3-ae2d-aa8692cb5800" providerId="AD" clId="Web-{35B8B1D5-2F2A-4792-9B75-794AA4F57107}" dt="2025-10-14T04:29:29.916"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3784087006378"/>
          <c:y val="0.15620734669919212"/>
          <c:w val="0.7500383103204572"/>
          <c:h val="0.7400167485694058"/>
        </c:manualLayout>
      </c:layout>
      <c:barChart>
        <c:barDir val="bar"/>
        <c:grouping val="clustered"/>
        <c:varyColors val="0"/>
        <c:ser>
          <c:idx val="0"/>
          <c:order val="0"/>
          <c:tx>
            <c:strRef>
              <c:f>'Population pyramid template (2)'!$I$4</c:f>
              <c:strCache>
                <c:ptCount val="1"/>
                <c:pt idx="0">
                  <c:v>Male</c:v>
                </c:pt>
              </c:strCache>
            </c:strRef>
          </c:tx>
          <c:spPr>
            <a:solidFill>
              <a:srgbClr val="002664"/>
            </a:solidFill>
            <a:ln>
              <a:no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(2)'!$I$5:$I$25</c:f>
              <c:numCache>
                <c:formatCode>0.00%</c:formatCode>
                <c:ptCount val="21"/>
                <c:pt idx="0">
                  <c:v>-2.9517435110251695E-2</c:v>
                </c:pt>
                <c:pt idx="1">
                  <c:v>-3.0486020111035014E-2</c:v>
                </c:pt>
                <c:pt idx="2">
                  <c:v>-3.1668095111797745E-2</c:v>
                </c:pt>
                <c:pt idx="3">
                  <c:v>-3.1260768320674481E-2</c:v>
                </c:pt>
                <c:pt idx="4">
                  <c:v>-3.1005239171128726E-2</c:v>
                </c:pt>
                <c:pt idx="5">
                  <c:v>-3.5046388123921531E-2</c:v>
                </c:pt>
                <c:pt idx="6">
                  <c:v>-3.6618832004183699E-2</c:v>
                </c:pt>
                <c:pt idx="7">
                  <c:v>-3.6152208674402296E-2</c:v>
                </c:pt>
                <c:pt idx="8">
                  <c:v>-3.4073123787701172E-2</c:v>
                </c:pt>
                <c:pt idx="9">
                  <c:v>-3.0207506065822527E-2</c:v>
                </c:pt>
                <c:pt idx="10">
                  <c:v>-3.1249912262460555E-2</c:v>
                </c:pt>
                <c:pt idx="11">
                  <c:v>-2.8383650851199191E-2</c:v>
                </c:pt>
                <c:pt idx="12">
                  <c:v>-2.781168632205919E-2</c:v>
                </c:pt>
                <c:pt idx="13">
                  <c:v>-2.4583656129489564E-2</c:v>
                </c:pt>
                <c:pt idx="14">
                  <c:v>-2.1198961786487915E-2</c:v>
                </c:pt>
                <c:pt idx="15">
                  <c:v>-1.7504458002870867E-2</c:v>
                </c:pt>
                <c:pt idx="16">
                  <c:v>-1.0721929742960361E-2</c:v>
                </c:pt>
                <c:pt idx="17">
                  <c:v>-5.7964986966179072E-3</c:v>
                </c:pt>
                <c:pt idx="18">
                  <c:v>-2.3024576431235574E-3</c:v>
                </c:pt>
                <c:pt idx="19">
                  <c:v>-5.4445003677021787E-4</c:v>
                </c:pt>
                <c:pt idx="20">
                  <c:v>-5.0461953353015242E-5</c:v>
                </c:pt>
              </c:numCache>
            </c:numRef>
          </c:val>
          <c:extLst>
            <c:ext xmlns:c16="http://schemas.microsoft.com/office/drawing/2014/chart" uri="{C3380CC4-5D6E-409C-BE32-E72D297353CC}">
              <c16:uniqueId val="{00000000-6C72-413C-9822-B10822641257}"/>
            </c:ext>
          </c:extLst>
        </c:ser>
        <c:ser>
          <c:idx val="1"/>
          <c:order val="1"/>
          <c:tx>
            <c:strRef>
              <c:f>'Population pyramid template (2)'!$J$4</c:f>
              <c:strCache>
                <c:ptCount val="1"/>
                <c:pt idx="0">
                  <c:v>Female</c:v>
                </c:pt>
              </c:strCache>
            </c:strRef>
          </c:tx>
          <c:spPr>
            <a:solidFill>
              <a:srgbClr val="FFB8C1"/>
            </a:solidFill>
            <a:ln>
              <a:solidFill>
                <a:srgbClr val="002664"/>
              </a:solid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(2)'!$J$5:$J$25</c:f>
              <c:numCache>
                <c:formatCode>0%</c:formatCode>
                <c:ptCount val="21"/>
                <c:pt idx="0">
                  <c:v>2.7971794463372876E-2</c:v>
                </c:pt>
                <c:pt idx="1">
                  <c:v>2.8793373462066219E-2</c:v>
                </c:pt>
                <c:pt idx="2">
                  <c:v>2.9981812359023322E-2</c:v>
                </c:pt>
                <c:pt idx="3">
                  <c:v>2.9529152166186037E-2</c:v>
                </c:pt>
                <c:pt idx="4">
                  <c:v>2.9332882120614925E-2</c:v>
                </c:pt>
                <c:pt idx="5">
                  <c:v>3.3435274215607678E-2</c:v>
                </c:pt>
                <c:pt idx="6">
                  <c:v>3.6778940145497381E-2</c:v>
                </c:pt>
                <c:pt idx="7">
                  <c:v>3.6798181572814483E-2</c:v>
                </c:pt>
                <c:pt idx="8">
                  <c:v>3.4546972011397364E-2</c:v>
                </c:pt>
                <c:pt idx="9">
                  <c:v>3.0897090370507908E-2</c:v>
                </c:pt>
                <c:pt idx="10">
                  <c:v>3.2205058211868705E-2</c:v>
                </c:pt>
                <c:pt idx="11">
                  <c:v>2.9469294107275449E-2</c:v>
                </c:pt>
                <c:pt idx="12">
                  <c:v>2.9479251733085465E-2</c:v>
                </c:pt>
                <c:pt idx="13">
                  <c:v>2.6636124956224819E-2</c:v>
                </c:pt>
                <c:pt idx="14">
                  <c:v>2.312201891237645E-2</c:v>
                </c:pt>
                <c:pt idx="15">
                  <c:v>1.9142262840517579E-2</c:v>
                </c:pt>
                <c:pt idx="16">
                  <c:v>1.2445684613914584E-2</c:v>
                </c:pt>
                <c:pt idx="17">
                  <c:v>7.871952419019888E-3</c:v>
                </c:pt>
                <c:pt idx="18">
                  <c:v>3.9623863787165859E-3</c:v>
                </c:pt>
                <c:pt idx="19">
                  <c:v>1.2436176204306524E-3</c:v>
                </c:pt>
                <c:pt idx="20">
                  <c:v>1.7313541117039725E-4</c:v>
                </c:pt>
              </c:numCache>
            </c:numRef>
          </c:val>
          <c:extLst>
            <c:ext xmlns:c16="http://schemas.microsoft.com/office/drawing/2014/chart" uri="{C3380CC4-5D6E-409C-BE32-E72D297353CC}">
              <c16:uniqueId val="{00000001-6C72-413C-9822-B10822641257}"/>
            </c:ext>
          </c:extLst>
        </c:ser>
        <c:dLbls>
          <c:showLegendKey val="0"/>
          <c:showVal val="0"/>
          <c:showCatName val="0"/>
          <c:showSerName val="0"/>
          <c:showPercent val="0"/>
          <c:showBubbleSize val="0"/>
        </c:dLbls>
        <c:gapWidth val="7"/>
        <c:overlap val="100"/>
        <c:axId val="1105631647"/>
        <c:axId val="1105630687"/>
      </c:barChart>
      <c:catAx>
        <c:axId val="1105631647"/>
        <c:scaling>
          <c:orientation val="minMax"/>
        </c:scaling>
        <c:delete val="1"/>
        <c:axPos val="l"/>
        <c:numFmt formatCode="General" sourceLinked="1"/>
        <c:majorTickMark val="none"/>
        <c:minorTickMark val="none"/>
        <c:tickLblPos val="low"/>
        <c:crossAx val="1105630687"/>
        <c:crosses val="autoZero"/>
        <c:auto val="0"/>
        <c:lblAlgn val="ctr"/>
        <c:lblOffset val="100"/>
        <c:noMultiLvlLbl val="0"/>
      </c:catAx>
      <c:valAx>
        <c:axId val="1105630687"/>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crossAx val="1105631647"/>
        <c:crosses val="autoZero"/>
        <c:crossBetween val="between"/>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3784087006378"/>
          <c:y val="0.15620734669919212"/>
          <c:w val="0.7500383103204572"/>
          <c:h val="0.7400167485694058"/>
        </c:manualLayout>
      </c:layout>
      <c:barChart>
        <c:barDir val="bar"/>
        <c:grouping val="clustered"/>
        <c:varyColors val="0"/>
        <c:ser>
          <c:idx val="0"/>
          <c:order val="0"/>
          <c:tx>
            <c:strRef>
              <c:f>'Population pyramid template (2)'!$I$4</c:f>
              <c:strCache>
                <c:ptCount val="1"/>
                <c:pt idx="0">
                  <c:v>Male</c:v>
                </c:pt>
              </c:strCache>
            </c:strRef>
          </c:tx>
          <c:spPr>
            <a:solidFill>
              <a:srgbClr val="002664"/>
            </a:solidFill>
            <a:ln>
              <a:no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(2)'!$I$5:$I$25</c:f>
              <c:numCache>
                <c:formatCode>0.00%</c:formatCode>
                <c:ptCount val="21"/>
                <c:pt idx="0">
                  <c:v>-2.9517435110251695E-2</c:v>
                </c:pt>
                <c:pt idx="1">
                  <c:v>-3.0486020111035014E-2</c:v>
                </c:pt>
                <c:pt idx="2">
                  <c:v>-3.1668095111797745E-2</c:v>
                </c:pt>
                <c:pt idx="3">
                  <c:v>-3.1260768320674481E-2</c:v>
                </c:pt>
                <c:pt idx="4">
                  <c:v>-3.1005239171128726E-2</c:v>
                </c:pt>
                <c:pt idx="5">
                  <c:v>-3.5046388123921531E-2</c:v>
                </c:pt>
                <c:pt idx="6">
                  <c:v>-3.6618832004183699E-2</c:v>
                </c:pt>
                <c:pt idx="7">
                  <c:v>-3.6152208674402296E-2</c:v>
                </c:pt>
                <c:pt idx="8">
                  <c:v>-3.4073123787701172E-2</c:v>
                </c:pt>
                <c:pt idx="9">
                  <c:v>-3.0207506065822527E-2</c:v>
                </c:pt>
                <c:pt idx="10">
                  <c:v>-3.1249912262460555E-2</c:v>
                </c:pt>
                <c:pt idx="11">
                  <c:v>-2.8383650851199191E-2</c:v>
                </c:pt>
                <c:pt idx="12">
                  <c:v>-2.781168632205919E-2</c:v>
                </c:pt>
                <c:pt idx="13">
                  <c:v>-2.4583656129489564E-2</c:v>
                </c:pt>
                <c:pt idx="14">
                  <c:v>-2.1198961786487915E-2</c:v>
                </c:pt>
                <c:pt idx="15">
                  <c:v>-1.7504458002870867E-2</c:v>
                </c:pt>
                <c:pt idx="16">
                  <c:v>-1.0721929742960361E-2</c:v>
                </c:pt>
                <c:pt idx="17">
                  <c:v>-5.7964986966179072E-3</c:v>
                </c:pt>
                <c:pt idx="18">
                  <c:v>-2.3024576431235574E-3</c:v>
                </c:pt>
                <c:pt idx="19">
                  <c:v>-5.4445003677021787E-4</c:v>
                </c:pt>
                <c:pt idx="20">
                  <c:v>-5.0461953353015242E-5</c:v>
                </c:pt>
              </c:numCache>
            </c:numRef>
          </c:val>
          <c:extLst>
            <c:ext xmlns:c16="http://schemas.microsoft.com/office/drawing/2014/chart" uri="{C3380CC4-5D6E-409C-BE32-E72D297353CC}">
              <c16:uniqueId val="{00000000-6C72-413C-9822-B10822641257}"/>
            </c:ext>
          </c:extLst>
        </c:ser>
        <c:ser>
          <c:idx val="1"/>
          <c:order val="1"/>
          <c:tx>
            <c:strRef>
              <c:f>'Population pyramid template (2)'!$J$4</c:f>
              <c:strCache>
                <c:ptCount val="1"/>
                <c:pt idx="0">
                  <c:v>Female</c:v>
                </c:pt>
              </c:strCache>
            </c:strRef>
          </c:tx>
          <c:spPr>
            <a:solidFill>
              <a:srgbClr val="FFB8C1"/>
            </a:solidFill>
            <a:ln>
              <a:solidFill>
                <a:srgbClr val="002664"/>
              </a:solid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(2)'!$J$5:$J$25</c:f>
              <c:numCache>
                <c:formatCode>0%</c:formatCode>
                <c:ptCount val="21"/>
                <c:pt idx="0">
                  <c:v>2.7971794463372876E-2</c:v>
                </c:pt>
                <c:pt idx="1">
                  <c:v>2.8793373462066219E-2</c:v>
                </c:pt>
                <c:pt idx="2">
                  <c:v>2.9981812359023322E-2</c:v>
                </c:pt>
                <c:pt idx="3">
                  <c:v>2.9529152166186037E-2</c:v>
                </c:pt>
                <c:pt idx="4">
                  <c:v>2.9332882120614925E-2</c:v>
                </c:pt>
                <c:pt idx="5">
                  <c:v>3.3435274215607678E-2</c:v>
                </c:pt>
                <c:pt idx="6">
                  <c:v>3.6778940145497381E-2</c:v>
                </c:pt>
                <c:pt idx="7">
                  <c:v>3.6798181572814483E-2</c:v>
                </c:pt>
                <c:pt idx="8">
                  <c:v>3.4546972011397364E-2</c:v>
                </c:pt>
                <c:pt idx="9">
                  <c:v>3.0897090370507908E-2</c:v>
                </c:pt>
                <c:pt idx="10">
                  <c:v>3.2205058211868705E-2</c:v>
                </c:pt>
                <c:pt idx="11">
                  <c:v>2.9469294107275449E-2</c:v>
                </c:pt>
                <c:pt idx="12">
                  <c:v>2.9479251733085465E-2</c:v>
                </c:pt>
                <c:pt idx="13">
                  <c:v>2.6636124956224819E-2</c:v>
                </c:pt>
                <c:pt idx="14">
                  <c:v>2.312201891237645E-2</c:v>
                </c:pt>
                <c:pt idx="15">
                  <c:v>1.9142262840517579E-2</c:v>
                </c:pt>
                <c:pt idx="16">
                  <c:v>1.2445684613914584E-2</c:v>
                </c:pt>
                <c:pt idx="17">
                  <c:v>7.871952419019888E-3</c:v>
                </c:pt>
                <c:pt idx="18">
                  <c:v>3.9623863787165859E-3</c:v>
                </c:pt>
                <c:pt idx="19">
                  <c:v>1.2436176204306524E-3</c:v>
                </c:pt>
                <c:pt idx="20">
                  <c:v>1.7313541117039725E-4</c:v>
                </c:pt>
              </c:numCache>
            </c:numRef>
          </c:val>
          <c:extLst>
            <c:ext xmlns:c16="http://schemas.microsoft.com/office/drawing/2014/chart" uri="{C3380CC4-5D6E-409C-BE32-E72D297353CC}">
              <c16:uniqueId val="{00000001-6C72-413C-9822-B10822641257}"/>
            </c:ext>
          </c:extLst>
        </c:ser>
        <c:dLbls>
          <c:showLegendKey val="0"/>
          <c:showVal val="0"/>
          <c:showCatName val="0"/>
          <c:showSerName val="0"/>
          <c:showPercent val="0"/>
          <c:showBubbleSize val="0"/>
        </c:dLbls>
        <c:gapWidth val="7"/>
        <c:overlap val="100"/>
        <c:axId val="1105631647"/>
        <c:axId val="1105630687"/>
      </c:barChart>
      <c:catAx>
        <c:axId val="1105631647"/>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crossAx val="1105630687"/>
        <c:crosses val="autoZero"/>
        <c:auto val="0"/>
        <c:lblAlgn val="ctr"/>
        <c:lblOffset val="100"/>
        <c:noMultiLvlLbl val="0"/>
      </c:catAx>
      <c:valAx>
        <c:axId val="1105630687"/>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crossAx val="1105631647"/>
        <c:crosses val="autoZero"/>
        <c:crossBetween val="between"/>
      </c:valAx>
      <c:spPr>
        <a:noFill/>
        <a:ln>
          <a:solidFill>
            <a:schemeClr val="tx1"/>
          </a:solidFill>
        </a:ln>
        <a:effectLst/>
      </c:spPr>
    </c:plotArea>
    <c:legend>
      <c:legendPos val="r"/>
      <c:layout>
        <c:manualLayout>
          <c:xMode val="edge"/>
          <c:yMode val="edge"/>
          <c:x val="0.73958082668852276"/>
          <c:y val="0.18535512653775332"/>
          <c:w val="0.10494807924181837"/>
          <c:h val="9.097443008589735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3784087006378"/>
          <c:y val="0.15620734669919212"/>
          <c:w val="0.7500383103204572"/>
          <c:h val="0.7400167485694058"/>
        </c:manualLayout>
      </c:layout>
      <c:barChart>
        <c:barDir val="bar"/>
        <c:grouping val="clustered"/>
        <c:varyColors val="0"/>
        <c:ser>
          <c:idx val="0"/>
          <c:order val="0"/>
          <c:tx>
            <c:strRef>
              <c:f>'Population pyramid template (2)'!$I$4</c:f>
              <c:strCache>
                <c:ptCount val="1"/>
                <c:pt idx="0">
                  <c:v>Male</c:v>
                </c:pt>
              </c:strCache>
            </c:strRef>
          </c:tx>
          <c:spPr>
            <a:solidFill>
              <a:srgbClr val="002664"/>
            </a:solidFill>
            <a:ln>
              <a:no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(2)'!$I$5:$I$25</c:f>
              <c:numCache>
                <c:formatCode>0.00%</c:formatCode>
                <c:ptCount val="21"/>
                <c:pt idx="0">
                  <c:v>-2.9517435110251695E-2</c:v>
                </c:pt>
                <c:pt idx="1">
                  <c:v>-3.0486020111035014E-2</c:v>
                </c:pt>
                <c:pt idx="2">
                  <c:v>-3.1668095111797745E-2</c:v>
                </c:pt>
                <c:pt idx="3">
                  <c:v>-3.1260768320674481E-2</c:v>
                </c:pt>
                <c:pt idx="4">
                  <c:v>-3.1005239171128726E-2</c:v>
                </c:pt>
                <c:pt idx="5">
                  <c:v>-3.5046388123921531E-2</c:v>
                </c:pt>
                <c:pt idx="6">
                  <c:v>-3.6618832004183699E-2</c:v>
                </c:pt>
                <c:pt idx="7">
                  <c:v>-3.6152208674402296E-2</c:v>
                </c:pt>
                <c:pt idx="8">
                  <c:v>-3.4073123787701172E-2</c:v>
                </c:pt>
                <c:pt idx="9">
                  <c:v>-3.0207506065822527E-2</c:v>
                </c:pt>
                <c:pt idx="10">
                  <c:v>-3.1249912262460555E-2</c:v>
                </c:pt>
                <c:pt idx="11">
                  <c:v>-2.8383650851199191E-2</c:v>
                </c:pt>
                <c:pt idx="12">
                  <c:v>-2.781168632205919E-2</c:v>
                </c:pt>
                <c:pt idx="13">
                  <c:v>-2.4583656129489564E-2</c:v>
                </c:pt>
                <c:pt idx="14">
                  <c:v>-2.1198961786487915E-2</c:v>
                </c:pt>
                <c:pt idx="15">
                  <c:v>-1.7504458002870867E-2</c:v>
                </c:pt>
                <c:pt idx="16">
                  <c:v>-1.0721929742960361E-2</c:v>
                </c:pt>
                <c:pt idx="17">
                  <c:v>-5.7964986966179072E-3</c:v>
                </c:pt>
                <c:pt idx="18">
                  <c:v>-2.3024576431235574E-3</c:v>
                </c:pt>
                <c:pt idx="19">
                  <c:v>-5.4445003677021787E-4</c:v>
                </c:pt>
                <c:pt idx="20">
                  <c:v>-5.0461953353015242E-5</c:v>
                </c:pt>
              </c:numCache>
            </c:numRef>
          </c:val>
          <c:extLst>
            <c:ext xmlns:c16="http://schemas.microsoft.com/office/drawing/2014/chart" uri="{C3380CC4-5D6E-409C-BE32-E72D297353CC}">
              <c16:uniqueId val="{00000000-6C72-413C-9822-B10822641257}"/>
            </c:ext>
          </c:extLst>
        </c:ser>
        <c:ser>
          <c:idx val="1"/>
          <c:order val="1"/>
          <c:tx>
            <c:strRef>
              <c:f>'Population pyramid template (2)'!$J$4</c:f>
              <c:strCache>
                <c:ptCount val="1"/>
                <c:pt idx="0">
                  <c:v>Female</c:v>
                </c:pt>
              </c:strCache>
            </c:strRef>
          </c:tx>
          <c:spPr>
            <a:solidFill>
              <a:srgbClr val="FFB8C1"/>
            </a:solidFill>
            <a:ln>
              <a:solidFill>
                <a:srgbClr val="002664"/>
              </a:solid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(2)'!$J$5:$J$25</c:f>
              <c:numCache>
                <c:formatCode>0%</c:formatCode>
                <c:ptCount val="21"/>
                <c:pt idx="0">
                  <c:v>2.7971794463372876E-2</c:v>
                </c:pt>
                <c:pt idx="1">
                  <c:v>2.8793373462066219E-2</c:v>
                </c:pt>
                <c:pt idx="2">
                  <c:v>2.9981812359023322E-2</c:v>
                </c:pt>
                <c:pt idx="3">
                  <c:v>2.9529152166186037E-2</c:v>
                </c:pt>
                <c:pt idx="4">
                  <c:v>2.9332882120614925E-2</c:v>
                </c:pt>
                <c:pt idx="5">
                  <c:v>3.3435274215607678E-2</c:v>
                </c:pt>
                <c:pt idx="6">
                  <c:v>3.6778940145497381E-2</c:v>
                </c:pt>
                <c:pt idx="7">
                  <c:v>3.6798181572814483E-2</c:v>
                </c:pt>
                <c:pt idx="8">
                  <c:v>3.4546972011397364E-2</c:v>
                </c:pt>
                <c:pt idx="9">
                  <c:v>3.0897090370507908E-2</c:v>
                </c:pt>
                <c:pt idx="10">
                  <c:v>3.2205058211868705E-2</c:v>
                </c:pt>
                <c:pt idx="11">
                  <c:v>2.9469294107275449E-2</c:v>
                </c:pt>
                <c:pt idx="12">
                  <c:v>2.9479251733085465E-2</c:v>
                </c:pt>
                <c:pt idx="13">
                  <c:v>2.6636124956224819E-2</c:v>
                </c:pt>
                <c:pt idx="14">
                  <c:v>2.312201891237645E-2</c:v>
                </c:pt>
                <c:pt idx="15">
                  <c:v>1.9142262840517579E-2</c:v>
                </c:pt>
                <c:pt idx="16">
                  <c:v>1.2445684613914584E-2</c:v>
                </c:pt>
                <c:pt idx="17">
                  <c:v>7.871952419019888E-3</c:v>
                </c:pt>
                <c:pt idx="18">
                  <c:v>3.9623863787165859E-3</c:v>
                </c:pt>
                <c:pt idx="19">
                  <c:v>1.2436176204306524E-3</c:v>
                </c:pt>
                <c:pt idx="20">
                  <c:v>1.7313541117039725E-4</c:v>
                </c:pt>
              </c:numCache>
            </c:numRef>
          </c:val>
          <c:extLst>
            <c:ext xmlns:c16="http://schemas.microsoft.com/office/drawing/2014/chart" uri="{C3380CC4-5D6E-409C-BE32-E72D297353CC}">
              <c16:uniqueId val="{00000001-6C72-413C-9822-B10822641257}"/>
            </c:ext>
          </c:extLst>
        </c:ser>
        <c:dLbls>
          <c:showLegendKey val="0"/>
          <c:showVal val="0"/>
          <c:showCatName val="0"/>
          <c:showSerName val="0"/>
          <c:showPercent val="0"/>
          <c:showBubbleSize val="0"/>
        </c:dLbls>
        <c:gapWidth val="7"/>
        <c:overlap val="100"/>
        <c:axId val="1105631647"/>
        <c:axId val="1105630687"/>
      </c:barChart>
      <c:catAx>
        <c:axId val="1105631647"/>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crossAx val="1105630687"/>
        <c:crosses val="autoZero"/>
        <c:auto val="0"/>
        <c:lblAlgn val="ctr"/>
        <c:lblOffset val="100"/>
        <c:noMultiLvlLbl val="0"/>
      </c:catAx>
      <c:valAx>
        <c:axId val="1105630687"/>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crossAx val="1105631647"/>
        <c:crosses val="autoZero"/>
        <c:crossBetween val="between"/>
      </c:valAx>
      <c:spPr>
        <a:noFill/>
        <a:ln>
          <a:solidFill>
            <a:schemeClr val="tx1"/>
          </a:solidFill>
        </a:ln>
        <a:effectLst/>
      </c:spPr>
    </c:plotArea>
    <c:legend>
      <c:legendPos val="r"/>
      <c:layout>
        <c:manualLayout>
          <c:xMode val="edge"/>
          <c:yMode val="edge"/>
          <c:x val="0.73958082668852276"/>
          <c:y val="0.18535512653775332"/>
          <c:w val="0.10494807924181837"/>
          <c:h val="9.097443008589735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sz="1800" b="1" dirty="0">
              <a:latin typeface="Public Sans" pitchFamily="2" charset="0"/>
            </a:endParaRPr>
          </a:p>
          <a:p>
            <a:pPr>
              <a:defRPr/>
            </a:pPr>
            <a:r>
              <a:rPr lang="en-AU" sz="1800" b="1" dirty="0">
                <a:latin typeface="Public Sans" pitchFamily="2" charset="0"/>
              </a:rPr>
              <a:t>Population Pyramid 2024</a:t>
            </a:r>
          </a:p>
        </c:rich>
      </c:tx>
      <c:layout>
        <c:manualLayout>
          <c:xMode val="edge"/>
          <c:yMode val="edge"/>
          <c:x val="0.33724906333338789"/>
          <c:y val="7.46541136734487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manualLayout>
          <c:layoutTarget val="inner"/>
          <c:xMode val="edge"/>
          <c:yMode val="edge"/>
          <c:x val="0.16183784087006378"/>
          <c:y val="0.15620734669919212"/>
          <c:w val="0.7500383103204572"/>
          <c:h val="0.7400167485694058"/>
        </c:manualLayout>
      </c:layout>
      <c:barChart>
        <c:barDir val="bar"/>
        <c:grouping val="clustered"/>
        <c:varyColors val="0"/>
        <c:ser>
          <c:idx val="0"/>
          <c:order val="0"/>
          <c:tx>
            <c:strRef>
              <c:f>'Population pyramid template (2)'!$I$4</c:f>
              <c:strCache>
                <c:ptCount val="1"/>
                <c:pt idx="0">
                  <c:v>Male</c:v>
                </c:pt>
              </c:strCache>
            </c:strRef>
          </c:tx>
          <c:spPr>
            <a:solidFill>
              <a:srgbClr val="002664"/>
            </a:solidFill>
            <a:ln>
              <a:no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(2)'!$I$5:$I$25</c:f>
              <c:numCache>
                <c:formatCode>0.00%</c:formatCode>
                <c:ptCount val="21"/>
                <c:pt idx="0">
                  <c:v>-2.9517435110251695E-2</c:v>
                </c:pt>
                <c:pt idx="1">
                  <c:v>-3.0486020111035014E-2</c:v>
                </c:pt>
                <c:pt idx="2">
                  <c:v>-3.1668095111797745E-2</c:v>
                </c:pt>
                <c:pt idx="3">
                  <c:v>-3.1260768320674481E-2</c:v>
                </c:pt>
                <c:pt idx="4">
                  <c:v>-3.1005239171128726E-2</c:v>
                </c:pt>
                <c:pt idx="5">
                  <c:v>-3.5046388123921531E-2</c:v>
                </c:pt>
                <c:pt idx="6">
                  <c:v>-3.6618832004183699E-2</c:v>
                </c:pt>
                <c:pt idx="7">
                  <c:v>-3.6152208674402296E-2</c:v>
                </c:pt>
                <c:pt idx="8">
                  <c:v>-3.4073123787701172E-2</c:v>
                </c:pt>
                <c:pt idx="9">
                  <c:v>-3.0207506065822527E-2</c:v>
                </c:pt>
                <c:pt idx="10">
                  <c:v>-3.1249912262460555E-2</c:v>
                </c:pt>
                <c:pt idx="11">
                  <c:v>-2.8383650851199191E-2</c:v>
                </c:pt>
                <c:pt idx="12">
                  <c:v>-2.781168632205919E-2</c:v>
                </c:pt>
                <c:pt idx="13">
                  <c:v>-2.4583656129489564E-2</c:v>
                </c:pt>
                <c:pt idx="14">
                  <c:v>-2.1198961786487915E-2</c:v>
                </c:pt>
                <c:pt idx="15">
                  <c:v>-1.7504458002870867E-2</c:v>
                </c:pt>
                <c:pt idx="16">
                  <c:v>-1.0721929742960361E-2</c:v>
                </c:pt>
                <c:pt idx="17">
                  <c:v>-5.7964986966179072E-3</c:v>
                </c:pt>
                <c:pt idx="18">
                  <c:v>-2.3024576431235574E-3</c:v>
                </c:pt>
                <c:pt idx="19">
                  <c:v>-5.4445003677021787E-4</c:v>
                </c:pt>
                <c:pt idx="20">
                  <c:v>-5.0461953353015242E-5</c:v>
                </c:pt>
              </c:numCache>
            </c:numRef>
          </c:val>
          <c:extLst>
            <c:ext xmlns:c16="http://schemas.microsoft.com/office/drawing/2014/chart" uri="{C3380CC4-5D6E-409C-BE32-E72D297353CC}">
              <c16:uniqueId val="{00000000-6C72-413C-9822-B10822641257}"/>
            </c:ext>
          </c:extLst>
        </c:ser>
        <c:ser>
          <c:idx val="1"/>
          <c:order val="1"/>
          <c:tx>
            <c:strRef>
              <c:f>'Population pyramid template (2)'!$J$4</c:f>
              <c:strCache>
                <c:ptCount val="1"/>
                <c:pt idx="0">
                  <c:v>Female</c:v>
                </c:pt>
              </c:strCache>
            </c:strRef>
          </c:tx>
          <c:spPr>
            <a:solidFill>
              <a:srgbClr val="FFB8C1"/>
            </a:solidFill>
            <a:ln>
              <a:solidFill>
                <a:srgbClr val="002664"/>
              </a:solid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(2)'!$J$5:$J$25</c:f>
              <c:numCache>
                <c:formatCode>0%</c:formatCode>
                <c:ptCount val="21"/>
                <c:pt idx="0">
                  <c:v>2.7971794463372876E-2</c:v>
                </c:pt>
                <c:pt idx="1">
                  <c:v>2.8793373462066219E-2</c:v>
                </c:pt>
                <c:pt idx="2">
                  <c:v>2.9981812359023322E-2</c:v>
                </c:pt>
                <c:pt idx="3">
                  <c:v>2.9529152166186037E-2</c:v>
                </c:pt>
                <c:pt idx="4">
                  <c:v>2.9332882120614925E-2</c:v>
                </c:pt>
                <c:pt idx="5">
                  <c:v>3.3435274215607678E-2</c:v>
                </c:pt>
                <c:pt idx="6">
                  <c:v>3.6778940145497381E-2</c:v>
                </c:pt>
                <c:pt idx="7">
                  <c:v>3.6798181572814483E-2</c:v>
                </c:pt>
                <c:pt idx="8">
                  <c:v>3.4546972011397364E-2</c:v>
                </c:pt>
                <c:pt idx="9">
                  <c:v>3.0897090370507908E-2</c:v>
                </c:pt>
                <c:pt idx="10">
                  <c:v>3.2205058211868705E-2</c:v>
                </c:pt>
                <c:pt idx="11">
                  <c:v>2.9469294107275449E-2</c:v>
                </c:pt>
                <c:pt idx="12">
                  <c:v>2.9479251733085465E-2</c:v>
                </c:pt>
                <c:pt idx="13">
                  <c:v>2.6636124956224819E-2</c:v>
                </c:pt>
                <c:pt idx="14">
                  <c:v>2.312201891237645E-2</c:v>
                </c:pt>
                <c:pt idx="15">
                  <c:v>1.9142262840517579E-2</c:v>
                </c:pt>
                <c:pt idx="16">
                  <c:v>1.2445684613914584E-2</c:v>
                </c:pt>
                <c:pt idx="17">
                  <c:v>7.871952419019888E-3</c:v>
                </c:pt>
                <c:pt idx="18">
                  <c:v>3.9623863787165859E-3</c:v>
                </c:pt>
                <c:pt idx="19">
                  <c:v>1.2436176204306524E-3</c:v>
                </c:pt>
                <c:pt idx="20">
                  <c:v>1.7313541117039725E-4</c:v>
                </c:pt>
              </c:numCache>
            </c:numRef>
          </c:val>
          <c:extLst>
            <c:ext xmlns:c16="http://schemas.microsoft.com/office/drawing/2014/chart" uri="{C3380CC4-5D6E-409C-BE32-E72D297353CC}">
              <c16:uniqueId val="{00000001-6C72-413C-9822-B10822641257}"/>
            </c:ext>
          </c:extLst>
        </c:ser>
        <c:dLbls>
          <c:showLegendKey val="0"/>
          <c:showVal val="0"/>
          <c:showCatName val="0"/>
          <c:showSerName val="0"/>
          <c:showPercent val="0"/>
          <c:showBubbleSize val="0"/>
        </c:dLbls>
        <c:gapWidth val="7"/>
        <c:overlap val="100"/>
        <c:axId val="1105631647"/>
        <c:axId val="1105630687"/>
      </c:barChart>
      <c:catAx>
        <c:axId val="110563164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b="1">
                    <a:latin typeface="Public Sans" pitchFamily="2" charset="0"/>
                  </a:rPr>
                  <a:t>Age groups</a:t>
                </a:r>
              </a:p>
            </c:rich>
          </c:tx>
          <c:layout>
            <c:manualLayout>
              <c:xMode val="edge"/>
              <c:yMode val="edge"/>
              <c:x val="2.5111828216643449E-2"/>
              <c:y val="0.421702744569554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crossAx val="1105630687"/>
        <c:crosses val="autoZero"/>
        <c:auto val="0"/>
        <c:lblAlgn val="ctr"/>
        <c:lblOffset val="100"/>
        <c:noMultiLvlLbl val="0"/>
      </c:catAx>
      <c:valAx>
        <c:axId val="110563068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b="1">
                    <a:latin typeface="Public Sans" pitchFamily="2" charset="0"/>
                  </a:rPr>
                  <a:t>Percentage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crossAx val="1105631647"/>
        <c:crosses val="autoZero"/>
        <c:crossBetween val="between"/>
      </c:valAx>
      <c:spPr>
        <a:noFill/>
        <a:ln>
          <a:solidFill>
            <a:schemeClr val="tx1"/>
          </a:solidFill>
        </a:ln>
        <a:effectLst/>
      </c:spPr>
    </c:plotArea>
    <c:legend>
      <c:legendPos val="r"/>
      <c:layout>
        <c:manualLayout>
          <c:xMode val="edge"/>
          <c:yMode val="edge"/>
          <c:x val="0.73958082668852276"/>
          <c:y val="0.18535512653775332"/>
          <c:w val="0.10494807924181837"/>
          <c:h val="9.097443008589735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800" b="1">
                <a:latin typeface="Public Sans" pitchFamily="2" charset="0"/>
              </a:rPr>
              <a:t>Australia </a:t>
            </a:r>
          </a:p>
          <a:p>
            <a:pPr>
              <a:defRPr/>
            </a:pPr>
            <a:r>
              <a:rPr lang="en-AU" sz="1800" b="1">
                <a:latin typeface="Public Sans" pitchFamily="2" charset="0"/>
              </a:rPr>
              <a:t>Population Pyramid 2024</a:t>
            </a:r>
          </a:p>
        </c:rich>
      </c:tx>
      <c:layout>
        <c:manualLayout>
          <c:xMode val="edge"/>
          <c:yMode val="edge"/>
          <c:x val="0.342039962609264"/>
          <c:y val="2.92953624197443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83784087006378"/>
          <c:y val="0.15620734669919212"/>
          <c:w val="0.7500383103204572"/>
          <c:h val="0.7400167485694058"/>
        </c:manualLayout>
      </c:layout>
      <c:barChart>
        <c:barDir val="bar"/>
        <c:grouping val="clustered"/>
        <c:varyColors val="0"/>
        <c:ser>
          <c:idx val="0"/>
          <c:order val="0"/>
          <c:tx>
            <c:strRef>
              <c:f>'Population pyramid template (2)'!$I$4</c:f>
              <c:strCache>
                <c:ptCount val="1"/>
                <c:pt idx="0">
                  <c:v>Male</c:v>
                </c:pt>
              </c:strCache>
            </c:strRef>
          </c:tx>
          <c:spPr>
            <a:solidFill>
              <a:srgbClr val="002664"/>
            </a:solidFill>
            <a:ln>
              <a:no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(2)'!$I$5:$I$25</c:f>
              <c:numCache>
                <c:formatCode>0.00%</c:formatCode>
                <c:ptCount val="21"/>
                <c:pt idx="0">
                  <c:v>-2.9517435110251695E-2</c:v>
                </c:pt>
                <c:pt idx="1">
                  <c:v>-3.0486020111035014E-2</c:v>
                </c:pt>
                <c:pt idx="2">
                  <c:v>-3.1668095111797745E-2</c:v>
                </c:pt>
                <c:pt idx="3">
                  <c:v>-3.1260768320674481E-2</c:v>
                </c:pt>
                <c:pt idx="4">
                  <c:v>-3.1005239171128726E-2</c:v>
                </c:pt>
                <c:pt idx="5">
                  <c:v>-3.5046388123921531E-2</c:v>
                </c:pt>
                <c:pt idx="6">
                  <c:v>-3.6618832004183699E-2</c:v>
                </c:pt>
                <c:pt idx="7">
                  <c:v>-3.6152208674402296E-2</c:v>
                </c:pt>
                <c:pt idx="8">
                  <c:v>-3.4073123787701172E-2</c:v>
                </c:pt>
                <c:pt idx="9">
                  <c:v>-3.0207506065822527E-2</c:v>
                </c:pt>
                <c:pt idx="10">
                  <c:v>-3.1249912262460555E-2</c:v>
                </c:pt>
                <c:pt idx="11">
                  <c:v>-2.8383650851199191E-2</c:v>
                </c:pt>
                <c:pt idx="12">
                  <c:v>-2.781168632205919E-2</c:v>
                </c:pt>
                <c:pt idx="13">
                  <c:v>-2.4583656129489564E-2</c:v>
                </c:pt>
                <c:pt idx="14">
                  <c:v>-2.1198961786487915E-2</c:v>
                </c:pt>
                <c:pt idx="15">
                  <c:v>-1.7504458002870867E-2</c:v>
                </c:pt>
                <c:pt idx="16">
                  <c:v>-1.0721929742960361E-2</c:v>
                </c:pt>
                <c:pt idx="17">
                  <c:v>-5.7964986966179072E-3</c:v>
                </c:pt>
                <c:pt idx="18">
                  <c:v>-2.3024576431235574E-3</c:v>
                </c:pt>
                <c:pt idx="19">
                  <c:v>-5.4445003677021787E-4</c:v>
                </c:pt>
                <c:pt idx="20">
                  <c:v>-5.0461953353015242E-5</c:v>
                </c:pt>
              </c:numCache>
            </c:numRef>
          </c:val>
          <c:extLst>
            <c:ext xmlns:c16="http://schemas.microsoft.com/office/drawing/2014/chart" uri="{C3380CC4-5D6E-409C-BE32-E72D297353CC}">
              <c16:uniqueId val="{00000000-EC68-4C41-B7BE-0DAD9D207E2F}"/>
            </c:ext>
          </c:extLst>
        </c:ser>
        <c:ser>
          <c:idx val="1"/>
          <c:order val="1"/>
          <c:tx>
            <c:strRef>
              <c:f>'Population pyramid template (2)'!$J$4</c:f>
              <c:strCache>
                <c:ptCount val="1"/>
                <c:pt idx="0">
                  <c:v>Female</c:v>
                </c:pt>
              </c:strCache>
            </c:strRef>
          </c:tx>
          <c:spPr>
            <a:solidFill>
              <a:srgbClr val="FFB8C1"/>
            </a:solidFill>
            <a:ln>
              <a:solidFill>
                <a:srgbClr val="002664"/>
              </a:solid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(2)'!$J$5:$J$25</c:f>
              <c:numCache>
                <c:formatCode>0%</c:formatCode>
                <c:ptCount val="21"/>
                <c:pt idx="0">
                  <c:v>2.7971794463372876E-2</c:v>
                </c:pt>
                <c:pt idx="1">
                  <c:v>2.8793373462066219E-2</c:v>
                </c:pt>
                <c:pt idx="2">
                  <c:v>2.9981812359023322E-2</c:v>
                </c:pt>
                <c:pt idx="3">
                  <c:v>2.9529152166186037E-2</c:v>
                </c:pt>
                <c:pt idx="4">
                  <c:v>2.9332882120614925E-2</c:v>
                </c:pt>
                <c:pt idx="5">
                  <c:v>3.3435274215607678E-2</c:v>
                </c:pt>
                <c:pt idx="6">
                  <c:v>3.6778940145497381E-2</c:v>
                </c:pt>
                <c:pt idx="7">
                  <c:v>3.6798181572814483E-2</c:v>
                </c:pt>
                <c:pt idx="8">
                  <c:v>3.4546972011397364E-2</c:v>
                </c:pt>
                <c:pt idx="9">
                  <c:v>3.0897090370507908E-2</c:v>
                </c:pt>
                <c:pt idx="10">
                  <c:v>3.2205058211868705E-2</c:v>
                </c:pt>
                <c:pt idx="11">
                  <c:v>2.9469294107275449E-2</c:v>
                </c:pt>
                <c:pt idx="12">
                  <c:v>2.9479251733085465E-2</c:v>
                </c:pt>
                <c:pt idx="13">
                  <c:v>2.6636124956224819E-2</c:v>
                </c:pt>
                <c:pt idx="14">
                  <c:v>2.312201891237645E-2</c:v>
                </c:pt>
                <c:pt idx="15">
                  <c:v>1.9142262840517579E-2</c:v>
                </c:pt>
                <c:pt idx="16">
                  <c:v>1.2445684613914584E-2</c:v>
                </c:pt>
                <c:pt idx="17">
                  <c:v>7.871952419019888E-3</c:v>
                </c:pt>
                <c:pt idx="18">
                  <c:v>3.9623863787165859E-3</c:v>
                </c:pt>
                <c:pt idx="19">
                  <c:v>1.2436176204306524E-3</c:v>
                </c:pt>
                <c:pt idx="20">
                  <c:v>1.7313541117039725E-4</c:v>
                </c:pt>
              </c:numCache>
            </c:numRef>
          </c:val>
          <c:extLst>
            <c:ext xmlns:c16="http://schemas.microsoft.com/office/drawing/2014/chart" uri="{C3380CC4-5D6E-409C-BE32-E72D297353CC}">
              <c16:uniqueId val="{00000001-EC68-4C41-B7BE-0DAD9D207E2F}"/>
            </c:ext>
          </c:extLst>
        </c:ser>
        <c:dLbls>
          <c:showLegendKey val="0"/>
          <c:showVal val="0"/>
          <c:showCatName val="0"/>
          <c:showSerName val="0"/>
          <c:showPercent val="0"/>
          <c:showBubbleSize val="0"/>
        </c:dLbls>
        <c:gapWidth val="7"/>
        <c:overlap val="100"/>
        <c:axId val="1105631647"/>
        <c:axId val="1105630687"/>
      </c:barChart>
      <c:catAx>
        <c:axId val="110563164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b="1">
                    <a:latin typeface="Public Sans" pitchFamily="2" charset="0"/>
                  </a:rPr>
                  <a:t>Age groups</a:t>
                </a:r>
              </a:p>
            </c:rich>
          </c:tx>
          <c:layout>
            <c:manualLayout>
              <c:xMode val="edge"/>
              <c:yMode val="edge"/>
              <c:x val="2.5111828216643449E-2"/>
              <c:y val="0.421702744569554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crossAx val="1105630687"/>
        <c:crosses val="autoZero"/>
        <c:auto val="0"/>
        <c:lblAlgn val="ctr"/>
        <c:lblOffset val="100"/>
        <c:noMultiLvlLbl val="0"/>
      </c:catAx>
      <c:valAx>
        <c:axId val="110563068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b="1">
                    <a:latin typeface="Public Sans" pitchFamily="2" charset="0"/>
                  </a:rPr>
                  <a:t>Percentage</a:t>
                </a:r>
              </a:p>
            </c:rich>
          </c:tx>
          <c:layout>
            <c:manualLayout>
              <c:xMode val="edge"/>
              <c:yMode val="edge"/>
              <c:x val="0.42890571416656215"/>
              <c:y val="0.938516851095607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crossAx val="1105631647"/>
        <c:crosses val="autoZero"/>
        <c:crossBetween val="between"/>
      </c:valAx>
      <c:spPr>
        <a:noFill/>
        <a:ln>
          <a:solidFill>
            <a:schemeClr val="tx1"/>
          </a:solidFill>
        </a:ln>
        <a:effectLst/>
      </c:spPr>
    </c:plotArea>
    <c:legend>
      <c:legendPos val="r"/>
      <c:layout>
        <c:manualLayout>
          <c:xMode val="edge"/>
          <c:yMode val="edge"/>
          <c:x val="0.73958082668852276"/>
          <c:y val="0.18535512653775332"/>
          <c:w val="0.1434333196198454"/>
          <c:h val="9.097443008589735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800" b="1" dirty="0">
                <a:latin typeface="Public Sans" pitchFamily="2" charset="0"/>
              </a:rPr>
              <a:t>Australia </a:t>
            </a:r>
          </a:p>
          <a:p>
            <a:pPr>
              <a:defRPr/>
            </a:pPr>
            <a:r>
              <a:rPr lang="en-AU" sz="1800" b="1" dirty="0">
                <a:latin typeface="Public Sans" pitchFamily="2" charset="0"/>
              </a:rPr>
              <a:t>Population Pyramid 2024</a:t>
            </a:r>
          </a:p>
        </c:rich>
      </c:tx>
      <c:layout>
        <c:manualLayout>
          <c:xMode val="edge"/>
          <c:yMode val="edge"/>
          <c:x val="0.35238418080592271"/>
          <c:y val="4.46092313526065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83784087006378"/>
          <c:y val="0.15620734669919212"/>
          <c:w val="0.7500383103204572"/>
          <c:h val="0.7400167485694058"/>
        </c:manualLayout>
      </c:layout>
      <c:barChart>
        <c:barDir val="bar"/>
        <c:grouping val="clustered"/>
        <c:varyColors val="0"/>
        <c:ser>
          <c:idx val="0"/>
          <c:order val="0"/>
          <c:tx>
            <c:strRef>
              <c:f>'Population pyramid template (2)'!$I$4</c:f>
              <c:strCache>
                <c:ptCount val="1"/>
                <c:pt idx="0">
                  <c:v>Male</c:v>
                </c:pt>
              </c:strCache>
            </c:strRef>
          </c:tx>
          <c:spPr>
            <a:solidFill>
              <a:srgbClr val="002664"/>
            </a:solidFill>
            <a:ln>
              <a:no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(2)'!$I$5:$I$25</c:f>
              <c:numCache>
                <c:formatCode>0.00%</c:formatCode>
                <c:ptCount val="21"/>
                <c:pt idx="0">
                  <c:v>-2.9517435110251695E-2</c:v>
                </c:pt>
                <c:pt idx="1">
                  <c:v>-3.0486020111035014E-2</c:v>
                </c:pt>
                <c:pt idx="2">
                  <c:v>-3.1668095111797745E-2</c:v>
                </c:pt>
                <c:pt idx="3">
                  <c:v>-3.1260768320674481E-2</c:v>
                </c:pt>
                <c:pt idx="4">
                  <c:v>-3.1005239171128726E-2</c:v>
                </c:pt>
                <c:pt idx="5">
                  <c:v>-3.5046388123921531E-2</c:v>
                </c:pt>
                <c:pt idx="6">
                  <c:v>-3.6618832004183699E-2</c:v>
                </c:pt>
                <c:pt idx="7">
                  <c:v>-3.6152208674402296E-2</c:v>
                </c:pt>
                <c:pt idx="8">
                  <c:v>-3.4073123787701172E-2</c:v>
                </c:pt>
                <c:pt idx="9">
                  <c:v>-3.0207506065822527E-2</c:v>
                </c:pt>
                <c:pt idx="10">
                  <c:v>-3.1249912262460555E-2</c:v>
                </c:pt>
                <c:pt idx="11">
                  <c:v>-2.8383650851199191E-2</c:v>
                </c:pt>
                <c:pt idx="12">
                  <c:v>-2.781168632205919E-2</c:v>
                </c:pt>
                <c:pt idx="13">
                  <c:v>-2.4583656129489564E-2</c:v>
                </c:pt>
                <c:pt idx="14">
                  <c:v>-2.1198961786487915E-2</c:v>
                </c:pt>
                <c:pt idx="15">
                  <c:v>-1.7504458002870867E-2</c:v>
                </c:pt>
                <c:pt idx="16">
                  <c:v>-1.0721929742960361E-2</c:v>
                </c:pt>
                <c:pt idx="17">
                  <c:v>-5.7964986966179072E-3</c:v>
                </c:pt>
                <c:pt idx="18">
                  <c:v>-2.3024576431235574E-3</c:v>
                </c:pt>
                <c:pt idx="19">
                  <c:v>-5.4445003677021787E-4</c:v>
                </c:pt>
                <c:pt idx="20">
                  <c:v>-5.0461953353015242E-5</c:v>
                </c:pt>
              </c:numCache>
            </c:numRef>
          </c:val>
          <c:extLst>
            <c:ext xmlns:c16="http://schemas.microsoft.com/office/drawing/2014/chart" uri="{C3380CC4-5D6E-409C-BE32-E72D297353CC}">
              <c16:uniqueId val="{00000000-EC68-4C41-B7BE-0DAD9D207E2F}"/>
            </c:ext>
          </c:extLst>
        </c:ser>
        <c:ser>
          <c:idx val="1"/>
          <c:order val="1"/>
          <c:tx>
            <c:strRef>
              <c:f>'Population pyramid template (2)'!$J$4</c:f>
              <c:strCache>
                <c:ptCount val="1"/>
                <c:pt idx="0">
                  <c:v>Female</c:v>
                </c:pt>
              </c:strCache>
            </c:strRef>
          </c:tx>
          <c:spPr>
            <a:solidFill>
              <a:srgbClr val="FFB8C1"/>
            </a:solidFill>
            <a:ln>
              <a:solidFill>
                <a:srgbClr val="002664"/>
              </a:solidFill>
            </a:ln>
            <a:effectLst/>
          </c:spPr>
          <c:invertIfNegative val="0"/>
          <c:cat>
            <c:strRef>
              <c:f>'Population pyramid template (2)'!$A$5:$A$25</c:f>
              <c:strCache>
                <c:ptCount val="21"/>
                <c:pt idx="0">
                  <c:v>0-4</c:v>
                </c:pt>
                <c:pt idx="1">
                  <c:v> 5-9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'Population pyramid template (2)'!$J$5:$J$25</c:f>
              <c:numCache>
                <c:formatCode>0%</c:formatCode>
                <c:ptCount val="21"/>
                <c:pt idx="0">
                  <c:v>2.7971794463372876E-2</c:v>
                </c:pt>
                <c:pt idx="1">
                  <c:v>2.8793373462066219E-2</c:v>
                </c:pt>
                <c:pt idx="2">
                  <c:v>2.9981812359023322E-2</c:v>
                </c:pt>
                <c:pt idx="3">
                  <c:v>2.9529152166186037E-2</c:v>
                </c:pt>
                <c:pt idx="4">
                  <c:v>2.9332882120614925E-2</c:v>
                </c:pt>
                <c:pt idx="5">
                  <c:v>3.3435274215607678E-2</c:v>
                </c:pt>
                <c:pt idx="6">
                  <c:v>3.6778940145497381E-2</c:v>
                </c:pt>
                <c:pt idx="7">
                  <c:v>3.6798181572814483E-2</c:v>
                </c:pt>
                <c:pt idx="8">
                  <c:v>3.4546972011397364E-2</c:v>
                </c:pt>
                <c:pt idx="9">
                  <c:v>3.0897090370507908E-2</c:v>
                </c:pt>
                <c:pt idx="10">
                  <c:v>3.2205058211868705E-2</c:v>
                </c:pt>
                <c:pt idx="11">
                  <c:v>2.9469294107275449E-2</c:v>
                </c:pt>
                <c:pt idx="12">
                  <c:v>2.9479251733085465E-2</c:v>
                </c:pt>
                <c:pt idx="13">
                  <c:v>2.6636124956224819E-2</c:v>
                </c:pt>
                <c:pt idx="14">
                  <c:v>2.312201891237645E-2</c:v>
                </c:pt>
                <c:pt idx="15">
                  <c:v>1.9142262840517579E-2</c:v>
                </c:pt>
                <c:pt idx="16">
                  <c:v>1.2445684613914584E-2</c:v>
                </c:pt>
                <c:pt idx="17">
                  <c:v>7.871952419019888E-3</c:v>
                </c:pt>
                <c:pt idx="18">
                  <c:v>3.9623863787165859E-3</c:v>
                </c:pt>
                <c:pt idx="19">
                  <c:v>1.2436176204306524E-3</c:v>
                </c:pt>
                <c:pt idx="20">
                  <c:v>1.7313541117039725E-4</c:v>
                </c:pt>
              </c:numCache>
            </c:numRef>
          </c:val>
          <c:extLst>
            <c:ext xmlns:c16="http://schemas.microsoft.com/office/drawing/2014/chart" uri="{C3380CC4-5D6E-409C-BE32-E72D297353CC}">
              <c16:uniqueId val="{00000001-EC68-4C41-B7BE-0DAD9D207E2F}"/>
            </c:ext>
          </c:extLst>
        </c:ser>
        <c:dLbls>
          <c:showLegendKey val="0"/>
          <c:showVal val="0"/>
          <c:showCatName val="0"/>
          <c:showSerName val="0"/>
          <c:showPercent val="0"/>
          <c:showBubbleSize val="0"/>
        </c:dLbls>
        <c:gapWidth val="7"/>
        <c:overlap val="100"/>
        <c:axId val="1105631647"/>
        <c:axId val="1105630687"/>
      </c:barChart>
      <c:catAx>
        <c:axId val="110563164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b="1">
                    <a:latin typeface="Public Sans" pitchFamily="2" charset="0"/>
                  </a:rPr>
                  <a:t>Age groups</a:t>
                </a:r>
              </a:p>
            </c:rich>
          </c:tx>
          <c:layout>
            <c:manualLayout>
              <c:xMode val="edge"/>
              <c:yMode val="edge"/>
              <c:x val="2.5111828216643449E-2"/>
              <c:y val="0.421702744569554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crossAx val="1105630687"/>
        <c:crosses val="autoZero"/>
        <c:auto val="0"/>
        <c:lblAlgn val="ctr"/>
        <c:lblOffset val="100"/>
        <c:noMultiLvlLbl val="0"/>
      </c:catAx>
      <c:valAx>
        <c:axId val="110563068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b="1">
                    <a:latin typeface="Public Sans" pitchFamily="2" charset="0"/>
                  </a:rPr>
                  <a:t>Percentage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crossAx val="1105631647"/>
        <c:crosses val="autoZero"/>
        <c:crossBetween val="between"/>
      </c:valAx>
      <c:spPr>
        <a:noFill/>
        <a:ln>
          <a:solidFill>
            <a:schemeClr val="tx1"/>
          </a:solidFill>
        </a:ln>
        <a:effectLst/>
      </c:spPr>
    </c:plotArea>
    <c:legend>
      <c:legendPos val="r"/>
      <c:layout>
        <c:manualLayout>
          <c:xMode val="edge"/>
          <c:yMode val="edge"/>
          <c:x val="0.73958082668852276"/>
          <c:y val="0.18535512653775332"/>
          <c:w val="0.10494807924181837"/>
          <c:h val="9.097443008589735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ublic Sans"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Today we are learning to read and interpret population profiles (population pyramids).</a:t>
            </a:r>
          </a:p>
          <a:p>
            <a:pPr marL="285750" indent="-285750">
              <a:buFont typeface="Arial" panose="020B0604020202020204" pitchFamily="34" charset="0"/>
              <a:buChar char="•"/>
            </a:pPr>
            <a:r>
              <a:rPr lang="en-AU" dirty="0"/>
              <a:t>These graphs help us understand the age and gender structure of a population, and what that means for the future.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070593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A4F5F-D4AC-ACCE-18C9-557DA95A8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BD6A8-B3BF-A63D-E164-94C5B48A5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73BB1-A2F3-065E-4CAC-6F1C3F6D3BB5}"/>
              </a:ext>
            </a:extLst>
          </p:cNvPr>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Here is a sample response about Australia in 2024.</a:t>
            </a:r>
          </a:p>
          <a:p>
            <a:r>
              <a:rPr lang="en-AU" dirty="0"/>
              <a:t>Ask students to use short sentences describe the data: “There are two bar graphs… The shape shows a bulge… Women live longer than men.”</a:t>
            </a:r>
          </a:p>
          <a:p>
            <a:r>
              <a:rPr lang="en-AU" dirty="0"/>
              <a:t>Prompt students to think about how these sentences can be joined into a paragraph.</a:t>
            </a:r>
          </a:p>
          <a:p>
            <a:r>
              <a:rPr lang="en-AU" dirty="0"/>
              <a:t>Students could also check: Does my analysis describe the data and link to what it means for the future?</a:t>
            </a:r>
          </a:p>
          <a:p>
            <a:endParaRPr lang="en-AU" dirty="0"/>
          </a:p>
          <a:p>
            <a:r>
              <a:rPr lang="en-AU" b="1" dirty="0"/>
              <a:t>Prompt question:</a:t>
            </a:r>
            <a:r>
              <a:rPr lang="en-AU" dirty="0"/>
              <a:t> Does your conclusion connect to future planning needs?</a:t>
            </a:r>
            <a:br>
              <a:rPr lang="en-AU" dirty="0"/>
            </a:br>
            <a:r>
              <a:rPr lang="en-AU" b="1" dirty="0"/>
              <a:t>Suggested response:</a:t>
            </a:r>
            <a:r>
              <a:rPr lang="en-AU" dirty="0"/>
              <a:t> Yes — e.g., ageing cohort → more aged care/workforce planning; youth bulge → schools/jobs.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t>Additional notes for teachers:</a:t>
            </a:r>
            <a:endParaRPr lang="en-AU" sz="16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Public Sans"/>
                <a:ea typeface="Public Sans"/>
                <a:cs typeface="Public Sans"/>
                <a:sym typeface="Public Sans"/>
              </a:rPr>
              <a:t>Answer slide with animations showing each answer.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Public Sans"/>
                <a:ea typeface="Public Sans"/>
                <a:cs typeface="Public Sans"/>
                <a:sym typeface="Public Sans"/>
              </a:rPr>
              <a:t>Have students check their answers based on this slide. </a:t>
            </a:r>
          </a:p>
          <a:p>
            <a:endParaRPr lang="en-AU" dirty="0"/>
          </a:p>
        </p:txBody>
      </p:sp>
      <p:sp>
        <p:nvSpPr>
          <p:cNvPr id="4" name="Slide Number Placeholder 3">
            <a:extLst>
              <a:ext uri="{FF2B5EF4-FFF2-40B4-BE49-F238E27FC236}">
                <a16:creationId xmlns:a16="http://schemas.microsoft.com/office/drawing/2014/main" id="{60CF33D8-E5EF-C1AA-BED0-9EDED3DA4A37}"/>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9349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t>Notes for teachers:</a:t>
            </a:r>
            <a:endParaRPr lang="en-AU" sz="1600" dirty="0"/>
          </a:p>
          <a:p>
            <a:r>
              <a:rPr lang="en-AU" dirty="0"/>
              <a:t>Now you know how to recognise a population profile we are going to learn how to interpret population profiles.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73962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Work through the following scaffold for interpreting the population profile:</a:t>
            </a:r>
          </a:p>
          <a:p>
            <a:pPr marL="342900" indent="-342900">
              <a:buAutoNum type="arabicPeriod"/>
            </a:pPr>
            <a:r>
              <a:rPr lang="en-AU" b="0" dirty="0"/>
              <a:t>Sentence starter – this graph shows [student response].</a:t>
            </a:r>
          </a:p>
          <a:p>
            <a:pPr marL="342900" indent="-342900">
              <a:buAutoNum type="arabicPeriod"/>
            </a:pPr>
            <a:r>
              <a:rPr lang="en-AU" b="0" dirty="0"/>
              <a:t>Sentence starter – there are two horizontal bar graphs that show [student response].</a:t>
            </a:r>
          </a:p>
          <a:p>
            <a:pPr marL="342900" indent="-342900">
              <a:buAutoNum type="arabicPeriod"/>
            </a:pPr>
            <a:r>
              <a:rPr lang="en-AU" b="0" dirty="0"/>
              <a:t>Sentence starter – the shape of the graph shows [student response].</a:t>
            </a:r>
          </a:p>
          <a:p>
            <a:pPr marL="342900" indent="-342900">
              <a:buAutoNum type="arabicPeriod"/>
            </a:pPr>
            <a:r>
              <a:rPr lang="en-AU" b="0" dirty="0"/>
              <a:t>Sentence starter – in the future Australia is likely to [student response].</a:t>
            </a:r>
          </a:p>
          <a:p>
            <a:pPr marL="342900" indent="-342900">
              <a:buAutoNum type="arabicPeriod"/>
            </a:pPr>
            <a:r>
              <a:rPr lang="en-AU" b="0" dirty="0"/>
              <a:t>Sentence starter – in Australia the gender balance is fairly equal except [student response].</a:t>
            </a:r>
          </a:p>
          <a:p>
            <a:pPr marL="342900" indent="-342900">
              <a:buAutoNum type="arabicPeriod"/>
            </a:pPr>
            <a:r>
              <a:rPr lang="en-AU" b="0" dirty="0"/>
              <a:t>Put these sentences together in the right order to construct a paragraph.</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76530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3AD24-7CE5-136E-F6E6-50331439E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485B5-26DC-764F-744A-D1BD371A3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4FD61-C486-BF64-AB52-99EC1CF29FF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t>Notes for teachers: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t>Read aloud each of the sentence starters for the students. Encourage students to respond when prompted. For example, this graph shows ‘the age and percentage of males and females in Australia’.</a:t>
            </a:r>
          </a:p>
          <a:p>
            <a:pPr marL="0" indent="0">
              <a:buNone/>
            </a:pPr>
            <a:endParaRPr lang="en-AU" b="0" dirty="0"/>
          </a:p>
          <a:p>
            <a:pPr marL="0" indent="0">
              <a:buNone/>
            </a:pPr>
            <a:r>
              <a:rPr lang="en-AU" b="0" dirty="0"/>
              <a:t>Sentence starter – this graph shows [student response].</a:t>
            </a:r>
            <a:r>
              <a:rPr lang="en-AU" b="1" dirty="0"/>
              <a:t> CLICK </a:t>
            </a:r>
            <a:r>
              <a:rPr lang="en-AU" b="0" dirty="0"/>
              <a:t>reveal answer.</a:t>
            </a:r>
          </a:p>
          <a:p>
            <a:pPr marL="0" indent="0">
              <a:buNone/>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Sentence starter – there are two horizontal bar graphs that show [student response].</a:t>
            </a:r>
            <a:r>
              <a:rPr lang="en-AU" b="1" dirty="0"/>
              <a:t> CLICK </a:t>
            </a:r>
            <a:r>
              <a:rPr lang="en-AU" b="0" dirty="0"/>
              <a:t>reveal answer.</a:t>
            </a:r>
          </a:p>
          <a:p>
            <a:pPr marL="342900" indent="-342900">
              <a:buAutoNum type="arabicPeriod"/>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Sentence starter – the shape of the graph shows [student response].</a:t>
            </a:r>
            <a:r>
              <a:rPr lang="en-AU" b="1" dirty="0"/>
              <a:t> CLICK </a:t>
            </a:r>
            <a:r>
              <a:rPr lang="en-AU" b="0" dirty="0"/>
              <a:t>reveal answer.</a:t>
            </a:r>
          </a:p>
          <a:p>
            <a:pPr marL="342900" indent="-342900">
              <a:buAutoNum type="arabicPeriod"/>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Sentence starter – in the future Australia is likely to [student response].</a:t>
            </a:r>
            <a:r>
              <a:rPr lang="en-AU" b="1" dirty="0"/>
              <a:t> CLICK </a:t>
            </a:r>
            <a:r>
              <a:rPr lang="en-AU" b="0" dirty="0"/>
              <a:t>reveal answer.</a:t>
            </a:r>
          </a:p>
          <a:p>
            <a:pPr marL="342900" indent="-342900">
              <a:buAutoNum type="arabicPeriod"/>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Sentence starter – in Australia the gender balance is fairly equal except [student response].</a:t>
            </a:r>
            <a:r>
              <a:rPr lang="en-AU" b="1" dirty="0"/>
              <a:t> CLICK </a:t>
            </a:r>
            <a:r>
              <a:rPr lang="en-AU" b="0" dirty="0"/>
              <a:t>reveal answer.</a:t>
            </a:r>
          </a:p>
          <a:p>
            <a:pPr marL="342900" indent="-342900">
              <a:buAutoNum type="arabicPeriod"/>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Put these sentences together in the right order to construct a paragraph.</a:t>
            </a:r>
            <a:r>
              <a:rPr lang="en-AU" b="1" dirty="0"/>
              <a:t> CLICK </a:t>
            </a:r>
            <a:r>
              <a:rPr lang="en-AU" b="0" dirty="0"/>
              <a:t>reveal answer.</a:t>
            </a:r>
          </a:p>
          <a:p>
            <a:pPr marL="342900" indent="-342900">
              <a:buAutoNum type="arabicPeriod"/>
            </a:pPr>
            <a:endParaRPr lang="en-AU" b="0" dirty="0"/>
          </a:p>
          <a:p>
            <a:endParaRPr lang="en-AU" b="1" dirty="0"/>
          </a:p>
        </p:txBody>
      </p:sp>
      <p:sp>
        <p:nvSpPr>
          <p:cNvPr id="4" name="Slide Number Placeholder 3">
            <a:extLst>
              <a:ext uri="{FF2B5EF4-FFF2-40B4-BE49-F238E27FC236}">
                <a16:creationId xmlns:a16="http://schemas.microsoft.com/office/drawing/2014/main" id="{0DA51B93-B46F-471C-CBF8-40D73F8401CE}"/>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95043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3655-9EB0-57C6-E9C1-E012F8C05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C1031-345D-70B5-8CFF-5F36532DA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DFF3B-8C9B-9BAA-42C8-D87786C3EF84}"/>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b="1" dirty="0"/>
              <a:t>Notes for teachers:</a:t>
            </a:r>
          </a:p>
          <a:p>
            <a:pPr>
              <a:lnSpc>
                <a:spcPct val="150000"/>
              </a:lnSpc>
              <a:spcBef>
                <a:spcPts val="1200"/>
              </a:spcBef>
              <a:spcAft>
                <a:spcPts val="600"/>
              </a:spcAft>
              <a:buNone/>
            </a:pPr>
            <a:r>
              <a:rPr lang="en-AU" sz="1800" dirty="0">
                <a:effectLst/>
                <a:latin typeface="Arial" panose="020B0604020202020204" pitchFamily="34" charset="0"/>
                <a:ea typeface="Calibri" panose="020F0502020204030204" pitchFamily="34" charset="0"/>
              </a:rPr>
              <a:t>Have students calculate the percentage of Australia’s population aged between 30 – 39 using multiple steps: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Find the title of the vertical scale.</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Identify the number of years the scale illustrates. </a:t>
            </a:r>
            <a:r>
              <a:rPr lang="en-AU" sz="1800" b="1" dirty="0">
                <a:effectLst/>
                <a:latin typeface="Arial" panose="020B0604020202020204" pitchFamily="34" charset="0"/>
                <a:ea typeface="Calibri" panose="020F0502020204030204" pitchFamily="34" charset="0"/>
              </a:rPr>
              <a:t>5 years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Identify the percentage (%) of Australia’s female population that has reached the age of 100 years.</a:t>
            </a:r>
            <a:r>
              <a:rPr lang="en-AU" sz="1800" b="1" dirty="0">
                <a:effectLst/>
                <a:latin typeface="Arial" panose="020B0604020202020204" pitchFamily="34" charset="0"/>
                <a:ea typeface="Calibri" panose="020F0502020204030204" pitchFamily="34" charset="0"/>
              </a:rPr>
              <a:t> 0%</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Identify the population aged between 30 – 39 years. </a:t>
            </a:r>
          </a:p>
          <a:p>
            <a:pPr marL="0" lvl="0" indent="0">
              <a:lnSpc>
                <a:spcPct val="150000"/>
              </a:lnSpc>
              <a:spcBef>
                <a:spcPts val="1200"/>
              </a:spcBef>
              <a:spcAft>
                <a:spcPts val="600"/>
              </a:spcAft>
              <a:buFont typeface="+mj-lt"/>
              <a:buNone/>
            </a:pPr>
            <a:r>
              <a:rPr lang="en-AU" sz="1800" dirty="0">
                <a:effectLst/>
                <a:latin typeface="Arial" panose="020B0604020202020204" pitchFamily="34" charset="0"/>
                <a:ea typeface="Calibri" panose="020F0502020204030204" pitchFamily="34" charset="0"/>
              </a:rPr>
              <a:t>Total the percentage (%) of male population between the ages of 30 – 39 years by adding 3.66 and 3.62 together. </a:t>
            </a:r>
            <a:r>
              <a:rPr lang="en-AU" sz="1800" b="1" dirty="0">
                <a:effectLst/>
                <a:latin typeface="Arial" panose="020B0604020202020204" pitchFamily="34" charset="0"/>
                <a:ea typeface="Calibri" panose="020F0502020204030204" pitchFamily="34" charset="0"/>
              </a:rPr>
              <a:t>Total male 7.28%. </a:t>
            </a:r>
          </a:p>
          <a:p>
            <a:pPr marL="0" lvl="0" indent="0">
              <a:lnSpc>
                <a:spcPct val="150000"/>
              </a:lnSpc>
              <a:spcBef>
                <a:spcPts val="1200"/>
              </a:spcBef>
              <a:spcAft>
                <a:spcPts val="600"/>
              </a:spcAft>
              <a:buFont typeface="+mj-lt"/>
              <a:buNone/>
            </a:pPr>
            <a:r>
              <a:rPr lang="en-AU" sz="1800" dirty="0">
                <a:effectLst/>
                <a:latin typeface="Arial" panose="020B0604020202020204" pitchFamily="34" charset="0"/>
                <a:ea typeface="Calibri" panose="020F0502020204030204" pitchFamily="34" charset="0"/>
              </a:rPr>
              <a:t>Total the percentage (%) of female population aged between 30 – 39 years by adding 4 and 4 together. </a:t>
            </a:r>
            <a:r>
              <a:rPr lang="en-AU" sz="1800" b="1" dirty="0">
                <a:solidFill>
                  <a:srgbClr val="000000"/>
                </a:solidFill>
                <a:effectLst/>
                <a:latin typeface="Arial" panose="020B0604020202020204" pitchFamily="34" charset="0"/>
                <a:ea typeface="Calibri" panose="020F0502020204030204" pitchFamily="34" charset="0"/>
              </a:rPr>
              <a:t>Total female 8%. </a:t>
            </a:r>
            <a:endParaRPr lang="en-AU" sz="1800" b="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50000"/>
              </a:lnSpc>
              <a:spcBef>
                <a:spcPts val="1200"/>
              </a:spcBef>
              <a:spcAft>
                <a:spcPts val="600"/>
              </a:spcAft>
              <a:buClrTx/>
              <a:buSzTx/>
              <a:buFont typeface="+mj-lt"/>
              <a:buNone/>
              <a:tabLst/>
              <a:defRPr/>
            </a:pPr>
            <a:r>
              <a:rPr lang="en-AU" sz="1800" dirty="0">
                <a:effectLst/>
                <a:latin typeface="Arial" panose="020B0604020202020204" pitchFamily="34" charset="0"/>
                <a:ea typeface="Calibri" panose="020F0502020204030204" pitchFamily="34" charset="0"/>
              </a:rPr>
              <a:t>Total the percentage population in Australia aged between 10 – 39 by adding the number of males and females together (7.28 plus 8). </a:t>
            </a:r>
            <a:r>
              <a:rPr lang="en-AU" sz="1800" b="1" dirty="0">
                <a:solidFill>
                  <a:srgbClr val="000000"/>
                </a:solidFill>
                <a:effectLst/>
                <a:latin typeface="Arial" panose="020B0604020202020204" pitchFamily="34" charset="0"/>
                <a:ea typeface="Calibri" panose="020F0502020204030204" pitchFamily="34" charset="0"/>
              </a:rPr>
              <a:t>Total Australian population aged between 30 – 39 years 15.28%.</a:t>
            </a:r>
            <a:endParaRPr lang="en-AU" sz="1800" b="1" dirty="0">
              <a:effectLst/>
              <a:latin typeface="Arial" panose="020B0604020202020204" pitchFamily="34" charset="0"/>
              <a:ea typeface="Calibri" panose="020F0502020204030204" pitchFamily="34" charset="0"/>
            </a:endParaRPr>
          </a:p>
          <a:p>
            <a:pPr marL="0" lvl="0" indent="0">
              <a:lnSpc>
                <a:spcPct val="150000"/>
              </a:lnSpc>
              <a:spcBef>
                <a:spcPts val="1200"/>
              </a:spcBef>
              <a:spcAft>
                <a:spcPts val="600"/>
              </a:spcAft>
              <a:buFont typeface="+mj-lt"/>
              <a:buNone/>
            </a:pPr>
            <a:endParaRPr lang="en-AU" sz="1800" b="1" dirty="0">
              <a:effectLst/>
              <a:latin typeface="Arial" panose="020B0604020202020204" pitchFamily="34" charset="0"/>
              <a:ea typeface="Calibri" panose="020F0502020204030204" pitchFamily="34" charset="0"/>
            </a:endParaRPr>
          </a:p>
          <a:p>
            <a:endParaRPr lang="en-AU" b="0" dirty="0"/>
          </a:p>
        </p:txBody>
      </p:sp>
      <p:sp>
        <p:nvSpPr>
          <p:cNvPr id="4" name="Slide Number Placeholder 3">
            <a:extLst>
              <a:ext uri="{FF2B5EF4-FFF2-40B4-BE49-F238E27FC236}">
                <a16:creationId xmlns:a16="http://schemas.microsoft.com/office/drawing/2014/main" id="{6A496EE4-1329-61F5-9F36-BBE7F85BE3A1}"/>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16032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Our learning intention is to read a population profile.</a:t>
            </a:r>
          </a:p>
          <a:p>
            <a:pPr marL="285750" indent="-285750">
              <a:buFont typeface="Arial" panose="020B0604020202020204" pitchFamily="34" charset="0"/>
              <a:buChar char="•"/>
            </a:pPr>
            <a:r>
              <a:rPr lang="en-AU" dirty="0"/>
              <a:t>By the end of the lesson, you should be able to interpret a profile and make conclusions about demographics.</a:t>
            </a:r>
          </a:p>
          <a:p>
            <a:r>
              <a:rPr lang="en-AU" dirty="0"/>
              <a:t>Prompt students to think: Why might governments and planners use this information?</a:t>
            </a:r>
          </a:p>
          <a:p>
            <a:endParaRPr lang="en-AU" b="1" dirty="0"/>
          </a:p>
          <a:p>
            <a:r>
              <a:rPr lang="en-AU" b="1" dirty="0"/>
              <a:t>Prompt question:</a:t>
            </a:r>
            <a:r>
              <a:rPr lang="en-AU" dirty="0"/>
              <a:t> Why might governments and planners use information from population profiles?</a:t>
            </a:r>
            <a:br>
              <a:rPr lang="en-AU" dirty="0"/>
            </a:br>
            <a:r>
              <a:rPr lang="en-AU" b="1" dirty="0"/>
              <a:t>Suggested response:</a:t>
            </a:r>
            <a:r>
              <a:rPr lang="en-AU" dirty="0"/>
              <a:t> To plan for schools, hospitals, aged care, jobs, or infrastructure, depending on the age structure.</a:t>
            </a:r>
            <a:endParaRPr lang="en-AU" b="1" dirty="0"/>
          </a:p>
          <a:p>
            <a:endParaRPr lang="en-AU" b="1" dirty="0"/>
          </a:p>
          <a:p>
            <a:endParaRPr lang="en-AU" b="1" dirty="0"/>
          </a:p>
          <a:p>
            <a:r>
              <a:rPr lang="en-AU" b="1" dirty="0"/>
              <a:t>Additional 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6076-1B93-40F6-B73E-0589FB68E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62203-CE55-2C52-FEA1-B77A8480E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FE5CC-84F1-B859-9D3D-D71CC560154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r>
              <a:rPr lang="en-AU" dirty="0"/>
              <a:t>This slide is for teacher reference only. When presenting to students, teachers may choose to hide the slide.</a:t>
            </a:r>
          </a:p>
          <a:p>
            <a:endParaRPr lang="en-AU" dirty="0"/>
          </a:p>
          <a:p>
            <a:r>
              <a:rPr lang="en-AU" dirty="0"/>
              <a:t>If slide is shown: </a:t>
            </a:r>
          </a:p>
          <a:p>
            <a:r>
              <a:rPr lang="en-AU" b="1" dirty="0"/>
              <a:t>Suggested teacher think-aloud</a:t>
            </a:r>
            <a:endParaRPr lang="en-AU" dirty="0"/>
          </a:p>
          <a:p>
            <a:pPr marL="285750" indent="-285750">
              <a:buFont typeface="Arial" panose="020B0604020202020204" pitchFamily="34" charset="0"/>
              <a:buChar char="•"/>
            </a:pPr>
            <a:r>
              <a:rPr lang="en-AU" dirty="0"/>
              <a:t>These are the numeracy skills that link to population profiles.</a:t>
            </a:r>
          </a:p>
          <a:p>
            <a:r>
              <a:rPr lang="en-AU" dirty="0"/>
              <a:t>Prompt students to think about how maths supports Geography – percentages, scales, descriptive statistics.</a:t>
            </a:r>
          </a:p>
          <a:p>
            <a:r>
              <a:rPr lang="en-AU" dirty="0"/>
              <a:t>Reinforce that population pyramids combine geographical and mathematical thinking.</a:t>
            </a:r>
          </a:p>
          <a:p>
            <a:endParaRPr lang="en-AU" dirty="0"/>
          </a:p>
        </p:txBody>
      </p:sp>
      <p:sp>
        <p:nvSpPr>
          <p:cNvPr id="4" name="Slide Number Placeholder 3">
            <a:extLst>
              <a:ext uri="{FF2B5EF4-FFF2-40B4-BE49-F238E27FC236}">
                <a16:creationId xmlns:a16="http://schemas.microsoft.com/office/drawing/2014/main" id="{E45F3504-7890-0C11-FC7E-5409DD182F57}"/>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45799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r>
              <a:rPr lang="en-AU" dirty="0"/>
              <a:t>This slide is for teacher reference only. When presenting to students, teachers may choose to hide the slide.</a:t>
            </a:r>
          </a:p>
          <a:p>
            <a:endParaRPr lang="en-AU" dirty="0"/>
          </a:p>
          <a:p>
            <a:r>
              <a:rPr lang="en-AU" dirty="0"/>
              <a:t>If slide is shown: </a:t>
            </a:r>
          </a:p>
          <a:p>
            <a:r>
              <a:rPr lang="en-AU" b="1" dirty="0"/>
              <a:t>Suggested teacher think-aloud</a:t>
            </a:r>
            <a:endParaRPr lang="en-AU" dirty="0"/>
          </a:p>
          <a:p>
            <a:pPr marL="285750" indent="-285750">
              <a:buFont typeface="Arial" panose="020B0604020202020204" pitchFamily="34" charset="0"/>
              <a:buChar char="•"/>
            </a:pPr>
            <a:r>
              <a:rPr lang="en-AU" dirty="0"/>
              <a:t>These are the numeracy skills that link to population profiles.</a:t>
            </a:r>
          </a:p>
          <a:p>
            <a:r>
              <a:rPr lang="en-AU" dirty="0"/>
              <a:t>Prompt students to think about how maths supports Geography – percentages, scales, descriptive statistics.</a:t>
            </a:r>
          </a:p>
          <a:p>
            <a:r>
              <a:rPr lang="en-AU" dirty="0"/>
              <a:t>Reinforce that population pyramids combine geographical and mathematical thinking.</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0614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Identify: </a:t>
            </a:r>
            <a:r>
              <a:rPr lang="en-AU" sz="1800" b="1" dirty="0"/>
              <a:t>title</a:t>
            </a:r>
            <a:r>
              <a:rPr lang="en-AU" sz="1800" dirty="0"/>
              <a:t>, </a:t>
            </a:r>
            <a:r>
              <a:rPr lang="en-AU" sz="1800" b="1" dirty="0"/>
              <a:t>vertical scale</a:t>
            </a:r>
            <a:r>
              <a:rPr lang="en-AU" sz="1800" dirty="0"/>
              <a:t> (age), </a:t>
            </a:r>
            <a:r>
              <a:rPr lang="en-AU" sz="1800" b="1" dirty="0"/>
              <a:t>horizontal axis</a:t>
            </a:r>
            <a:r>
              <a:rPr lang="en-AU" sz="1800" dirty="0"/>
              <a:t> (percent), </a:t>
            </a:r>
            <a:r>
              <a:rPr lang="en-AU" sz="1800" b="1" dirty="0"/>
              <a:t>legend</a:t>
            </a:r>
            <a:r>
              <a:rPr lang="en-AU" sz="1800" dirty="0"/>
              <a:t>, </a:t>
            </a:r>
            <a:r>
              <a:rPr lang="en-AU" sz="1800" b="1" dirty="0"/>
              <a:t>source</a:t>
            </a:r>
            <a:r>
              <a:rPr lang="en-AU" sz="1800" dirty="0"/>
              <a:t>.</a:t>
            </a:r>
            <a:endParaRPr lang="en-AU" sz="1800" b="1" dirty="0"/>
          </a:p>
          <a:p>
            <a:endParaRPr lang="en-AU" sz="1800" b="1" dirty="0"/>
          </a:p>
          <a:p>
            <a:r>
              <a:rPr lang="en-AU" sz="1800" b="1" dirty="0"/>
              <a:t>Suggested teacher think-aloud</a:t>
            </a:r>
            <a:endParaRPr lang="en-AU" sz="1800" dirty="0"/>
          </a:p>
          <a:p>
            <a:pPr marL="285750" indent="-285750">
              <a:buFont typeface="Arial" panose="020B0604020202020204" pitchFamily="34" charset="0"/>
              <a:buChar char="•"/>
            </a:pPr>
            <a:r>
              <a:rPr lang="en-AU" sz="1800" dirty="0"/>
              <a:t>A population profile has clear features: title, vertical scale, horizontal scale, legend, and bars for male and female.</a:t>
            </a:r>
          </a:p>
          <a:p>
            <a:r>
              <a:rPr lang="en-AU" sz="1800" dirty="0"/>
              <a:t>Prompt students to think: Why is it important to always include the source of the data?</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t>Prompt question:</a:t>
            </a:r>
            <a:r>
              <a:rPr lang="en-AU" sz="1800" dirty="0"/>
              <a:t> Why is it important to always include the source of the data?</a:t>
            </a:r>
            <a:br>
              <a:rPr lang="en-AU" sz="1800" dirty="0"/>
            </a:br>
            <a:r>
              <a:rPr lang="en-AU" sz="1800" b="1" dirty="0"/>
              <a:t>Suggested response:</a:t>
            </a:r>
            <a:r>
              <a:rPr lang="en-AU" sz="1800" dirty="0"/>
              <a:t> To check reliability and accuracy, and so others can find or verify the data.</a:t>
            </a:r>
            <a:endParaRPr lang="en-AU" sz="1800" b="1" dirty="0"/>
          </a:p>
          <a:p>
            <a:pPr marL="0" marR="0" lvl="0" indent="0" algn="l" defTabSz="1219170" rtl="0" eaLnBrk="1" fontAlgn="base" latinLnBrk="0" hangingPunct="1">
              <a:lnSpc>
                <a:spcPct val="100000"/>
              </a:lnSpc>
              <a:spcBef>
                <a:spcPts val="0"/>
              </a:spcBef>
              <a:spcAft>
                <a:spcPts val="0"/>
              </a:spcAft>
              <a:buClrTx/>
              <a:buSzTx/>
              <a:buFontTx/>
              <a:buNone/>
              <a:tabLst/>
              <a:defRPr/>
            </a:pPr>
            <a:endParaRPr lang="en-AU" sz="1800" b="1" dirty="0"/>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t>Additional notes for teachers:</a:t>
            </a:r>
            <a:endParaRPr lang="en-AU" sz="1800" dirty="0"/>
          </a:p>
          <a:p>
            <a:pPr algn="l" fontAlgn="base">
              <a:buNone/>
            </a:pPr>
            <a:r>
              <a:rPr lang="en-AU" sz="1800" b="0" i="0" dirty="0">
                <a:solidFill>
                  <a:srgbClr val="000000"/>
                </a:solidFill>
                <a:effectLst/>
                <a:latin typeface="Arial"/>
              </a:rPr>
              <a:t>Conduct a See, Think, Wonder for the population profile displayed. </a:t>
            </a:r>
          </a:p>
          <a:p>
            <a:pPr algn="l" fontAlgn="base">
              <a:buNone/>
            </a:pPr>
            <a:r>
              <a:rPr lang="en-AU" sz="1800" b="0" i="0" dirty="0">
                <a:solidFill>
                  <a:srgbClr val="000000"/>
                </a:solidFill>
                <a:effectLst/>
                <a:latin typeface="Arial"/>
              </a:rPr>
              <a:t>Key features of the population profile will be revealed over coming slides.</a:t>
            </a:r>
          </a:p>
          <a:p>
            <a:pPr algn="l" fontAlgn="base">
              <a:buNone/>
            </a:pPr>
            <a:endParaRPr lang="en-AU" sz="1800" b="0" i="0" dirty="0">
              <a:solidFill>
                <a:srgbClr val="000000"/>
              </a:solidFill>
              <a:effectLst/>
              <a:latin typeface="Arial"/>
            </a:endParaRPr>
          </a:p>
          <a:p>
            <a:pPr algn="l" fontAlgn="base">
              <a:buNone/>
            </a:pPr>
            <a:r>
              <a:rPr lang="en-AU" sz="1800" b="1" i="0" dirty="0">
                <a:solidFill>
                  <a:srgbClr val="000000"/>
                </a:solidFill>
                <a:effectLst/>
                <a:latin typeface="Arial"/>
              </a:rPr>
              <a:t>Suggested question sequence:</a:t>
            </a:r>
          </a:p>
          <a:p>
            <a:pPr marL="285750" indent="-285750" algn="l" fontAlgn="base">
              <a:buFont typeface="Arial" panose="020B0604020202020204" pitchFamily="34" charset="0"/>
              <a:buChar char="•"/>
            </a:pPr>
            <a:r>
              <a:rPr lang="en-AU" sz="1800" b="0" i="0" dirty="0">
                <a:solidFill>
                  <a:srgbClr val="000000"/>
                </a:solidFill>
                <a:effectLst/>
                <a:latin typeface="Arial"/>
              </a:rPr>
              <a:t>What do you wonder about this graph?</a:t>
            </a:r>
          </a:p>
          <a:p>
            <a:pPr marL="285750" indent="-285750" algn="l" fontAlgn="base">
              <a:buFont typeface="Arial" panose="020B0604020202020204" pitchFamily="34" charset="0"/>
              <a:buChar char="•"/>
            </a:pPr>
            <a:r>
              <a:rPr lang="en-AU" sz="1800" b="0" i="0" dirty="0">
                <a:solidFill>
                  <a:srgbClr val="000000"/>
                </a:solidFill>
                <a:effectLst/>
                <a:latin typeface="Arial"/>
              </a:rPr>
              <a:t>What do you see in it?</a:t>
            </a:r>
          </a:p>
          <a:p>
            <a:pPr marL="285750" indent="-285750" algn="l" fontAlgn="base">
              <a:buFont typeface="Arial" panose="020B0604020202020204" pitchFamily="34" charset="0"/>
              <a:buChar char="•"/>
            </a:pPr>
            <a:r>
              <a:rPr lang="en-AU" sz="1800" b="0" i="0" dirty="0">
                <a:solidFill>
                  <a:srgbClr val="000000"/>
                </a:solidFill>
                <a:effectLst/>
                <a:latin typeface="Arial"/>
              </a:rPr>
              <a:t>What do you think the blue bars represent?</a:t>
            </a:r>
          </a:p>
          <a:p>
            <a:pPr marL="285750" indent="-285750" algn="l" fontAlgn="base">
              <a:buFont typeface="Arial" panose="020B0604020202020204" pitchFamily="34" charset="0"/>
              <a:buChar char="•"/>
            </a:pPr>
            <a:r>
              <a:rPr lang="en-AU" sz="1800" b="0" i="0" dirty="0">
                <a:solidFill>
                  <a:srgbClr val="000000"/>
                </a:solidFill>
                <a:effectLst/>
                <a:latin typeface="Arial"/>
              </a:rPr>
              <a:t>What do you think the pink bars represent?</a:t>
            </a:r>
          </a:p>
          <a:p>
            <a:pPr marL="285750" indent="-285750" algn="l" fontAlgn="base">
              <a:buFont typeface="Arial" panose="020B0604020202020204" pitchFamily="34" charset="0"/>
              <a:buChar char="•"/>
            </a:pPr>
            <a:r>
              <a:rPr lang="en-AU" sz="1800" b="0" i="0" dirty="0">
                <a:solidFill>
                  <a:srgbClr val="000000"/>
                </a:solidFill>
                <a:effectLst/>
                <a:latin typeface="Arial"/>
              </a:rPr>
              <a:t>Make a prediction about what would go in the vertical axis.</a:t>
            </a:r>
          </a:p>
          <a:p>
            <a:pPr marL="285750" indent="-285750" algn="l" fontAlgn="base">
              <a:buFont typeface="Arial" panose="020B0604020202020204" pitchFamily="34" charset="0"/>
              <a:buChar char="•"/>
            </a:pPr>
            <a:r>
              <a:rPr lang="en-AU" sz="1800" b="0" i="0" dirty="0">
                <a:solidFill>
                  <a:srgbClr val="000000"/>
                </a:solidFill>
                <a:effectLst/>
                <a:latin typeface="Arial"/>
              </a:rPr>
              <a:t>Make a prediction about the type of graph this is.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72720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F14B-0EEC-0C96-30D3-DCA81DDC6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73D35-2AD5-C0E1-DF24-B38D3AC0E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21B81-2D90-FBB6-C3B5-4E0C579F4560}"/>
              </a:ext>
            </a:extLst>
          </p:cNvPr>
          <p:cNvSpPr>
            <a:spLocks noGrp="1"/>
          </p:cNvSpPr>
          <p:nvPr>
            <p:ph type="body" idx="1"/>
          </p:nvPr>
        </p:nvSpPr>
        <p:spPr/>
        <p:txBody>
          <a:bodyPr/>
          <a:lstStyle/>
          <a:p>
            <a:r>
              <a:rPr lang="en-AU" sz="1800" b="1" dirty="0"/>
              <a:t>Suggested teacher think-aloud</a:t>
            </a:r>
            <a:endParaRPr lang="en-AU" sz="1800" dirty="0"/>
          </a:p>
          <a:p>
            <a:pPr marL="285750" indent="-285750">
              <a:buFont typeface="Arial" panose="020B0604020202020204" pitchFamily="34" charset="0"/>
              <a:buChar char="•"/>
            </a:pPr>
            <a:r>
              <a:rPr lang="en-AU" sz="1800" dirty="0"/>
              <a:t>Here is an example profile</a:t>
            </a:r>
          </a:p>
          <a:p>
            <a:pPr marL="0" indent="0">
              <a:buFont typeface="Arial" panose="020B0604020202020204" pitchFamily="34" charset="0"/>
              <a:buNone/>
            </a:pPr>
            <a:r>
              <a:rPr lang="en-AU" sz="1800" dirty="0"/>
              <a:t>Prompt students to think about the balance between males and females and the shape of the profile. Left bars usually = </a:t>
            </a:r>
            <a:r>
              <a:rPr lang="en-AU" sz="1800" b="1" dirty="0"/>
              <a:t>males</a:t>
            </a:r>
            <a:r>
              <a:rPr lang="en-AU" sz="1800" dirty="0"/>
              <a:t>, right = </a:t>
            </a:r>
            <a:r>
              <a:rPr lang="en-AU" sz="1800" b="1" dirty="0"/>
              <a:t>females</a:t>
            </a:r>
            <a:r>
              <a:rPr lang="en-AU" sz="1800" dirty="0"/>
              <a:t>; bars extend to % values.</a:t>
            </a:r>
          </a:p>
          <a:p>
            <a:r>
              <a:rPr lang="en-AU" sz="1800" b="1" dirty="0"/>
              <a:t>Prompt question:</a:t>
            </a:r>
            <a:r>
              <a:rPr lang="en-AU" sz="1800" dirty="0"/>
              <a:t> What do the vertical and horizontal axes show?</a:t>
            </a:r>
            <a:br>
              <a:rPr lang="en-AU" sz="1800" dirty="0"/>
            </a:br>
            <a:r>
              <a:rPr lang="en-AU" sz="1800" b="1" dirty="0"/>
              <a:t>Suggested response:</a:t>
            </a:r>
            <a:r>
              <a:rPr lang="en-AU" sz="1800" dirty="0"/>
              <a:t> Vertical = age cohorts; horizontal = % of total population by sex.</a:t>
            </a:r>
          </a:p>
          <a:p>
            <a:pPr marL="0" indent="0">
              <a:buFont typeface="Arial" panose="020B0604020202020204" pitchFamily="34" charset="0"/>
              <a:buNone/>
            </a:pPr>
            <a:endParaRPr lang="en-AU" sz="1800" dirty="0"/>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t>Additional notes for teachers:</a:t>
            </a:r>
            <a:endParaRPr lang="en-AU" sz="1800" dirty="0"/>
          </a:p>
          <a:p>
            <a:pPr algn="l" fontAlgn="base">
              <a:buNone/>
            </a:pPr>
            <a:r>
              <a:rPr lang="en-AU" sz="1800" b="0" i="0" dirty="0">
                <a:solidFill>
                  <a:srgbClr val="000000"/>
                </a:solidFill>
                <a:effectLst/>
                <a:latin typeface="Arial"/>
              </a:rPr>
              <a:t>Conduct a See, Think, Wonder for the population profile displayed. </a:t>
            </a:r>
          </a:p>
          <a:p>
            <a:pPr algn="l" fontAlgn="base">
              <a:buNone/>
            </a:pPr>
            <a:endParaRPr lang="en-AU" sz="1800" b="1" i="0" dirty="0">
              <a:solidFill>
                <a:srgbClr val="000000"/>
              </a:solidFill>
              <a:effectLst/>
              <a:latin typeface="Arial"/>
            </a:endParaRPr>
          </a:p>
          <a:p>
            <a:pPr algn="l" fontAlgn="base">
              <a:buNone/>
            </a:pPr>
            <a:r>
              <a:rPr lang="en-AU" sz="1800" b="1" i="0" dirty="0">
                <a:solidFill>
                  <a:srgbClr val="000000"/>
                </a:solidFill>
                <a:effectLst/>
                <a:latin typeface="Arial"/>
              </a:rPr>
              <a:t>Suggested question sequence:</a:t>
            </a:r>
          </a:p>
          <a:p>
            <a:pPr marL="285750" indent="-285750" algn="l" fontAlgn="base">
              <a:buFont typeface="Arial" panose="020B0604020202020204" pitchFamily="34" charset="0"/>
              <a:buChar char="•"/>
            </a:pPr>
            <a:r>
              <a:rPr lang="en-AU" sz="1800" b="0" i="0" dirty="0">
                <a:solidFill>
                  <a:srgbClr val="000000"/>
                </a:solidFill>
                <a:effectLst/>
                <a:latin typeface="Arial"/>
              </a:rPr>
              <a:t>What do you wonder about this graph?</a:t>
            </a:r>
          </a:p>
          <a:p>
            <a:pPr marL="285750" indent="-285750" algn="l" fontAlgn="base">
              <a:buFont typeface="Arial" panose="020B0604020202020204" pitchFamily="34" charset="0"/>
              <a:buChar char="•"/>
            </a:pPr>
            <a:r>
              <a:rPr lang="en-AU" sz="1800" b="0" i="0" dirty="0">
                <a:solidFill>
                  <a:srgbClr val="000000"/>
                </a:solidFill>
                <a:effectLst/>
                <a:latin typeface="Arial"/>
              </a:rPr>
              <a:t>What do you see in it?</a:t>
            </a:r>
          </a:p>
          <a:p>
            <a:pPr marL="285750" indent="-285750" algn="l" fontAlgn="base">
              <a:buFont typeface="Arial" panose="020B0604020202020204" pitchFamily="34" charset="0"/>
              <a:buChar char="•"/>
            </a:pPr>
            <a:r>
              <a:rPr lang="en-AU" sz="1800" b="0" i="0" dirty="0">
                <a:solidFill>
                  <a:srgbClr val="000000"/>
                </a:solidFill>
                <a:effectLst/>
                <a:latin typeface="Arial"/>
              </a:rPr>
              <a:t>What do the numbers on the vertical axis represent?</a:t>
            </a:r>
          </a:p>
          <a:p>
            <a:pPr marL="285750" indent="-285750" algn="l" fontAlgn="base">
              <a:buFont typeface="Arial" panose="020B0604020202020204" pitchFamily="34" charset="0"/>
              <a:buChar char="•"/>
            </a:pPr>
            <a:r>
              <a:rPr lang="en-AU" sz="1800" b="0" i="0" dirty="0">
                <a:solidFill>
                  <a:srgbClr val="000000"/>
                </a:solidFill>
                <a:effectLst/>
                <a:latin typeface="Arial"/>
              </a:rPr>
              <a:t>Make a prediction on the title of the vertical axis.</a:t>
            </a:r>
          </a:p>
          <a:p>
            <a:pPr marL="285750" indent="-285750" algn="l" fontAlgn="base">
              <a:buFont typeface="Arial" panose="020B0604020202020204" pitchFamily="34" charset="0"/>
              <a:buChar char="•"/>
            </a:pPr>
            <a:r>
              <a:rPr lang="en-AU" sz="1800" b="0" i="0" dirty="0">
                <a:solidFill>
                  <a:srgbClr val="000000"/>
                </a:solidFill>
                <a:effectLst/>
                <a:latin typeface="Arial"/>
              </a:rPr>
              <a:t>Make a prediction on what would be on the horizontal axis.</a:t>
            </a:r>
          </a:p>
          <a:p>
            <a:pPr marL="285750" indent="-285750" algn="l" fontAlgn="base">
              <a:buFont typeface="Arial" panose="020B0604020202020204" pitchFamily="34" charset="0"/>
              <a:buChar char="•"/>
            </a:pPr>
            <a:r>
              <a:rPr lang="en-AU" sz="1800" b="0" i="0" dirty="0">
                <a:solidFill>
                  <a:srgbClr val="000000"/>
                </a:solidFill>
                <a:effectLst/>
                <a:latin typeface="Arial"/>
              </a:rPr>
              <a:t>Make a prediction about the type of graph this is.</a:t>
            </a:r>
          </a:p>
          <a:p>
            <a:endParaRPr lang="en-AU" dirty="0"/>
          </a:p>
        </p:txBody>
      </p:sp>
      <p:sp>
        <p:nvSpPr>
          <p:cNvPr id="4" name="Slide Number Placeholder 3">
            <a:extLst>
              <a:ext uri="{FF2B5EF4-FFF2-40B4-BE49-F238E27FC236}">
                <a16:creationId xmlns:a16="http://schemas.microsoft.com/office/drawing/2014/main" id="{8915F6B4-2C79-4075-331D-1EC44FBD771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53192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F245-0B44-88F8-7F4A-4D8FA4B03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51EED-60E8-21B6-3616-BE4D1117B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44199-D44A-47B2-B645-4174C3DA4F46}"/>
              </a:ext>
            </a:extLst>
          </p:cNvPr>
          <p:cNvSpPr>
            <a:spLocks noGrp="1"/>
          </p:cNvSpPr>
          <p:nvPr>
            <p:ph type="body" idx="1"/>
          </p:nvPr>
        </p:nvSpPr>
        <p:spPr/>
        <p:txBody>
          <a:bodyPr/>
          <a:lstStyle/>
          <a:p>
            <a:r>
              <a:rPr lang="en-AU" sz="1800" b="1" dirty="0"/>
              <a:t>Suggested teacher think-aloud</a:t>
            </a:r>
            <a:endParaRPr lang="en-AU" sz="1800" dirty="0"/>
          </a:p>
          <a:p>
            <a:r>
              <a:rPr lang="en-AU" sz="1800" dirty="0"/>
              <a:t>When analysing, describe what you see in order: the shape, any bulges or gaps, gender balance, and possible implications.</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t>Prompt question:</a:t>
            </a:r>
            <a:r>
              <a:rPr lang="en-AU" sz="1800" dirty="0"/>
              <a:t> What does the bulge at ages 25–49 tell us?</a:t>
            </a:r>
            <a:br>
              <a:rPr lang="en-AU" sz="1800" dirty="0"/>
            </a:br>
            <a:r>
              <a:rPr lang="en-AU" sz="1800" b="1" dirty="0"/>
              <a:t>Suggested response:</a:t>
            </a:r>
            <a:r>
              <a:rPr lang="en-AU" sz="1800" dirty="0"/>
              <a:t> That Australia has a strong working-age population now, but this group will age and need more aged care in the future.</a:t>
            </a:r>
          </a:p>
          <a:p>
            <a:pPr marL="0" marR="0" lvl="0" indent="0" algn="l" defTabSz="1219170" rtl="0" eaLnBrk="1" fontAlgn="base" latinLnBrk="0" hangingPunct="1">
              <a:lnSpc>
                <a:spcPct val="100000"/>
              </a:lnSpc>
              <a:spcBef>
                <a:spcPts val="0"/>
              </a:spcBef>
              <a:spcAft>
                <a:spcPts val="0"/>
              </a:spcAft>
              <a:buClrTx/>
              <a:buSzTx/>
              <a:buFontTx/>
              <a:buNone/>
              <a:tabLst/>
              <a:defRPr/>
            </a:pPr>
            <a:endParaRPr lang="en-AU" sz="1800" b="1" dirty="0"/>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t>Additional notes for teachers:</a:t>
            </a:r>
            <a:endParaRPr lang="en-AU" sz="1800" dirty="0"/>
          </a:p>
          <a:p>
            <a:pPr algn="l" fontAlgn="base">
              <a:buNone/>
            </a:pPr>
            <a:r>
              <a:rPr lang="en-AU" sz="1800" b="0" i="0" dirty="0">
                <a:solidFill>
                  <a:srgbClr val="000000"/>
                </a:solidFill>
                <a:effectLst/>
                <a:latin typeface="Arial"/>
              </a:rPr>
              <a:t>Conduct a See, Think, Wonder for the population profile displayed. </a:t>
            </a:r>
          </a:p>
          <a:p>
            <a:pPr algn="l" fontAlgn="base">
              <a:buNone/>
            </a:pPr>
            <a:endParaRPr lang="en-AU" sz="1800" b="1" i="0" dirty="0">
              <a:solidFill>
                <a:srgbClr val="000000"/>
              </a:solidFill>
              <a:effectLst/>
              <a:latin typeface="Arial"/>
            </a:endParaRPr>
          </a:p>
          <a:p>
            <a:pPr algn="l" fontAlgn="base">
              <a:buNone/>
            </a:pPr>
            <a:r>
              <a:rPr lang="en-AU" sz="1800" b="1" i="0" dirty="0">
                <a:solidFill>
                  <a:srgbClr val="000000"/>
                </a:solidFill>
                <a:effectLst/>
                <a:latin typeface="Arial"/>
              </a:rPr>
              <a:t>Suggested question sequence:</a:t>
            </a:r>
          </a:p>
          <a:p>
            <a:pPr marL="285750" indent="-285750" algn="l" fontAlgn="base">
              <a:buFont typeface="Arial" panose="020B0604020202020204" pitchFamily="34" charset="0"/>
              <a:buChar char="•"/>
            </a:pPr>
            <a:r>
              <a:rPr lang="en-AU" sz="1800" b="0" i="0" dirty="0">
                <a:solidFill>
                  <a:srgbClr val="000000"/>
                </a:solidFill>
                <a:effectLst/>
                <a:latin typeface="Arial"/>
              </a:rPr>
              <a:t>What do you wonder about this graph?</a:t>
            </a:r>
          </a:p>
          <a:p>
            <a:pPr marL="285750" indent="-285750" algn="l" fontAlgn="base">
              <a:buFont typeface="Arial" panose="020B0604020202020204" pitchFamily="34" charset="0"/>
              <a:buChar char="•"/>
            </a:pPr>
            <a:r>
              <a:rPr lang="en-AU" sz="1800" b="0" i="0" dirty="0">
                <a:solidFill>
                  <a:srgbClr val="000000"/>
                </a:solidFill>
                <a:effectLst/>
                <a:latin typeface="Arial"/>
              </a:rPr>
              <a:t>What do you see in it?</a:t>
            </a:r>
          </a:p>
          <a:p>
            <a:pPr marL="285750" indent="-285750" algn="l" fontAlgn="base">
              <a:buFont typeface="Arial" panose="020B0604020202020204" pitchFamily="34" charset="0"/>
              <a:buChar char="•"/>
            </a:pPr>
            <a:r>
              <a:rPr lang="en-AU" sz="1800" b="0" i="0" dirty="0">
                <a:solidFill>
                  <a:srgbClr val="000000"/>
                </a:solidFill>
                <a:effectLst/>
                <a:latin typeface="Arial"/>
              </a:rPr>
              <a:t>What do the numbers on the horizontal axis represent?</a:t>
            </a:r>
          </a:p>
          <a:p>
            <a:pPr marL="285750" indent="-285750" algn="l" fontAlgn="base">
              <a:buFont typeface="Arial" panose="020B0604020202020204" pitchFamily="34" charset="0"/>
              <a:buChar char="•"/>
            </a:pPr>
            <a:r>
              <a:rPr lang="en-AU" sz="1800" b="0" i="0" dirty="0">
                <a:solidFill>
                  <a:srgbClr val="000000"/>
                </a:solidFill>
                <a:effectLst/>
                <a:latin typeface="Arial"/>
              </a:rPr>
              <a:t>Make a prediction on the title of the horizontal axis.</a:t>
            </a:r>
          </a:p>
          <a:p>
            <a:pPr marL="285750" indent="-285750" algn="l" fontAlgn="base">
              <a:buFont typeface="Arial" panose="020B0604020202020204" pitchFamily="34" charset="0"/>
              <a:buChar char="•"/>
            </a:pPr>
            <a:r>
              <a:rPr lang="en-AU" sz="1800" b="0" i="0" dirty="0">
                <a:solidFill>
                  <a:srgbClr val="000000"/>
                </a:solidFill>
                <a:effectLst/>
                <a:latin typeface="Arial"/>
              </a:rPr>
              <a:t>Make a prediction about the type of graph this is.</a:t>
            </a:r>
          </a:p>
          <a:p>
            <a:endParaRPr lang="en-AU" dirty="0"/>
          </a:p>
        </p:txBody>
      </p:sp>
      <p:sp>
        <p:nvSpPr>
          <p:cNvPr id="4" name="Slide Number Placeholder 3">
            <a:extLst>
              <a:ext uri="{FF2B5EF4-FFF2-40B4-BE49-F238E27FC236}">
                <a16:creationId xmlns:a16="http://schemas.microsoft.com/office/drawing/2014/main" id="{0A61149B-6E2B-851E-7470-FA17C84CE72B}"/>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880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t>Suggested teacher think-aloud</a:t>
            </a:r>
            <a:endParaRPr lang="en-AU" sz="1800" dirty="0"/>
          </a:p>
          <a:p>
            <a:pPr marL="285750" indent="-285750">
              <a:buFont typeface="Arial" panose="020B0604020202020204" pitchFamily="34" charset="0"/>
              <a:buChar char="•"/>
            </a:pPr>
            <a:r>
              <a:rPr lang="en-AU" sz="1800" b="0" dirty="0"/>
              <a:t>When analysing, describe what you see in order: the shape, any bulges or gaps, gender balance, and possible implications. </a:t>
            </a:r>
          </a:p>
          <a:p>
            <a:pPr marL="285750" indent="-285750">
              <a:buFont typeface="Arial" panose="020B0604020202020204" pitchFamily="34" charset="0"/>
              <a:buChar char="•"/>
            </a:pPr>
            <a:r>
              <a:rPr lang="en-AU" sz="1800" b="0" dirty="0"/>
              <a:t>Write clear observations first, then conclusions (don’t jump straight to opinions).</a:t>
            </a:r>
          </a:p>
          <a:p>
            <a:endParaRPr lang="en-AU" sz="1800" b="1" dirty="0"/>
          </a:p>
          <a:p>
            <a:r>
              <a:rPr lang="en-AU" sz="1800" b="1" dirty="0"/>
              <a:t>Prompt question:</a:t>
            </a:r>
            <a:r>
              <a:rPr lang="en-AU" sz="1800" dirty="0"/>
              <a:t> What does a wide base vs a narrow base indicate?</a:t>
            </a:r>
            <a:br>
              <a:rPr lang="en-AU" sz="1800" dirty="0"/>
            </a:br>
            <a:r>
              <a:rPr lang="en-AU" sz="1800" b="1" dirty="0"/>
              <a:t>Suggested response:</a:t>
            </a:r>
            <a:r>
              <a:rPr lang="en-AU" sz="1800" dirty="0"/>
              <a:t> Wide base → high birth rate/young population; narrow base → ageing/low births.</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t>Prompt question:</a:t>
            </a:r>
            <a:r>
              <a:rPr lang="en-AU" sz="1800" dirty="0"/>
              <a:t> How do we know women live longer than men in this population pyramid?</a:t>
            </a:r>
            <a:br>
              <a:rPr lang="en-AU" sz="1800" dirty="0"/>
            </a:br>
            <a:r>
              <a:rPr lang="en-AU" sz="1800" b="1" dirty="0"/>
              <a:t>Suggested response:</a:t>
            </a:r>
            <a:r>
              <a:rPr lang="en-AU" sz="1800" dirty="0"/>
              <a:t> The female bars extend further than the male bars in the older age groups.</a:t>
            </a:r>
            <a:endParaRPr lang="en-AU" sz="1800" b="1" dirty="0"/>
          </a:p>
          <a:p>
            <a:pPr marL="0" marR="0" lvl="0" indent="0" algn="l" defTabSz="1219170" rtl="0" eaLnBrk="1" fontAlgn="base" latinLnBrk="0" hangingPunct="1">
              <a:lnSpc>
                <a:spcPct val="100000"/>
              </a:lnSpc>
              <a:spcBef>
                <a:spcPts val="0"/>
              </a:spcBef>
              <a:spcAft>
                <a:spcPts val="0"/>
              </a:spcAft>
              <a:buClrTx/>
              <a:buSzTx/>
              <a:buFontTx/>
              <a:buNone/>
              <a:tabLst/>
              <a:defRPr/>
            </a:pPr>
            <a:endParaRPr lang="en-AU" sz="1800" b="1" dirty="0"/>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t>Additional notes for teachers:</a:t>
            </a:r>
            <a:endParaRPr lang="en-AU" sz="1800" dirty="0"/>
          </a:p>
          <a:p>
            <a:pPr algn="l" fontAlgn="base">
              <a:buNone/>
            </a:pPr>
            <a:r>
              <a:rPr lang="en-AU" sz="1800" b="0" i="0" dirty="0">
                <a:solidFill>
                  <a:srgbClr val="000000"/>
                </a:solidFill>
                <a:effectLst/>
                <a:latin typeface="Arial"/>
              </a:rPr>
              <a:t>Conduct a See, Think, Wonder for the population profile displayed. </a:t>
            </a:r>
          </a:p>
          <a:p>
            <a:pPr algn="l" fontAlgn="base">
              <a:buNone/>
            </a:pPr>
            <a:endParaRPr lang="en-AU" sz="1800" b="1" i="0" dirty="0">
              <a:solidFill>
                <a:srgbClr val="000000"/>
              </a:solidFill>
              <a:effectLst/>
              <a:latin typeface="Arial" panose="020B0502040204020203" pitchFamily="34" charset="0"/>
            </a:endParaRPr>
          </a:p>
          <a:p>
            <a:pPr algn="l" fontAlgn="base">
              <a:buNone/>
            </a:pPr>
            <a:r>
              <a:rPr lang="en-AU" sz="1800" b="1" i="0" dirty="0">
                <a:solidFill>
                  <a:srgbClr val="000000"/>
                </a:solidFill>
                <a:effectLst/>
                <a:latin typeface="Arial" panose="020B0502040204020203" pitchFamily="34" charset="0"/>
              </a:rPr>
              <a:t>Suggested question sequence:</a:t>
            </a:r>
          </a:p>
          <a:p>
            <a:pPr marL="285750" indent="-285750" algn="l" fontAlgn="base">
              <a:buFont typeface="Arial" panose="020B0604020202020204" pitchFamily="34" charset="0"/>
              <a:buChar char="•"/>
            </a:pPr>
            <a:r>
              <a:rPr lang="en-AU" sz="1800" b="0" i="0" dirty="0">
                <a:solidFill>
                  <a:srgbClr val="000000"/>
                </a:solidFill>
                <a:effectLst/>
                <a:latin typeface="Arial" panose="020B0502040204020203" pitchFamily="34" charset="0"/>
              </a:rPr>
              <a:t>What are the blue bars showing?</a:t>
            </a:r>
          </a:p>
          <a:p>
            <a:pPr marL="285750" indent="-285750" algn="l" fontAlgn="base">
              <a:buFont typeface="Arial" panose="020B0604020202020204" pitchFamily="34" charset="0"/>
              <a:buChar char="•"/>
            </a:pPr>
            <a:r>
              <a:rPr lang="en-AU" sz="1800" b="0" i="0" dirty="0">
                <a:solidFill>
                  <a:srgbClr val="000000"/>
                </a:solidFill>
                <a:effectLst/>
                <a:latin typeface="Arial" panose="020B0502040204020203" pitchFamily="34" charset="0"/>
              </a:rPr>
              <a:t>What are the pink bars showing?</a:t>
            </a:r>
          </a:p>
          <a:p>
            <a:pPr marL="285750" indent="-285750" algn="l" fontAlgn="base">
              <a:buFont typeface="Arial" panose="020B0604020202020204" pitchFamily="34" charset="0"/>
              <a:buChar char="•"/>
            </a:pPr>
            <a:r>
              <a:rPr lang="en-AU" sz="1800" b="0" i="0" dirty="0">
                <a:solidFill>
                  <a:srgbClr val="000000"/>
                </a:solidFill>
                <a:effectLst/>
                <a:latin typeface="Arial" panose="020B0502040204020203" pitchFamily="34" charset="0"/>
              </a:rPr>
              <a:t>What do you think would make them form a pattern like that?</a:t>
            </a:r>
          </a:p>
          <a:p>
            <a:pPr marL="285750" indent="-285750" algn="l" fontAlgn="base">
              <a:buFont typeface="Arial" panose="020B0604020202020204" pitchFamily="34" charset="0"/>
              <a:buChar char="•"/>
            </a:pPr>
            <a:r>
              <a:rPr lang="en-AU" sz="1800" b="0" i="0" dirty="0">
                <a:solidFill>
                  <a:srgbClr val="000000"/>
                </a:solidFill>
                <a:effectLst/>
                <a:latin typeface="Arial" panose="020B0502040204020203" pitchFamily="34" charset="0"/>
              </a:rPr>
              <a:t>Based on the title of the horizontal graph, do the percentages of the population split evenly between males and females in each age group?</a:t>
            </a:r>
          </a:p>
          <a:p>
            <a:pPr marL="285750" indent="-285750" algn="l" fontAlgn="base">
              <a:buFont typeface="Arial" panose="020B0604020202020204" pitchFamily="34" charset="0"/>
              <a:buChar char="•"/>
            </a:pPr>
            <a:r>
              <a:rPr lang="en-AU" sz="1800" b="0" i="0" dirty="0">
                <a:solidFill>
                  <a:srgbClr val="000000"/>
                </a:solidFill>
                <a:effectLst/>
                <a:latin typeface="Arial" panose="020B0502040204020203" pitchFamily="34" charset="0"/>
              </a:rPr>
              <a:t>What would this graph look like with a population that had significantly more females in it?</a:t>
            </a:r>
          </a:p>
          <a:p>
            <a:pPr marL="285750" indent="-285750" algn="l" fontAlgn="base">
              <a:buFont typeface="Arial" panose="020B0604020202020204" pitchFamily="34" charset="0"/>
              <a:buChar char="•"/>
            </a:pPr>
            <a:r>
              <a:rPr lang="en-AU" sz="1800" b="0" i="0" dirty="0">
                <a:solidFill>
                  <a:srgbClr val="000000"/>
                </a:solidFill>
                <a:effectLst/>
                <a:latin typeface="Arial" panose="020B0502040204020203" pitchFamily="34" charset="0"/>
              </a:rPr>
              <a:t>Make a prediction of which country this population represents.</a:t>
            </a:r>
          </a:p>
          <a:p>
            <a:pPr marL="285750" indent="-285750" algn="l" fontAlgn="base">
              <a:buFont typeface="Arial" panose="020B0604020202020204" pitchFamily="34" charset="0"/>
              <a:buChar char="•"/>
            </a:pPr>
            <a:r>
              <a:rPr lang="en-AU" sz="1800" b="0" i="0" dirty="0">
                <a:solidFill>
                  <a:srgbClr val="000000"/>
                </a:solidFill>
                <a:effectLst/>
                <a:latin typeface="Arial" panose="020B0502040204020203" pitchFamily="34" charset="0"/>
              </a:rPr>
              <a:t>Why do you think it's this country?</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98716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dirty="0"/>
              <a:t>Additional notes for teachers:</a:t>
            </a:r>
            <a:endParaRPr lang="en-AU" sz="1600" dirty="0"/>
          </a:p>
          <a:p>
            <a:pPr marL="0" lvl="0" indent="0" algn="l" rtl="0">
              <a:lnSpc>
                <a:spcPct val="100000"/>
              </a:lnSpc>
              <a:spcBef>
                <a:spcPts val="0"/>
              </a:spcBef>
              <a:spcAft>
                <a:spcPts val="0"/>
              </a:spcAft>
              <a:buSzPts val="1100"/>
              <a:buNone/>
            </a:pPr>
            <a:r>
              <a:rPr lang="en-AU" dirty="0"/>
              <a:t>Print this slide out as a work sheet for your students. The answers are on the next slide.</a:t>
            </a:r>
          </a:p>
          <a:p>
            <a:pPr marL="0" lvl="0" indent="0" algn="l" rtl="0">
              <a:lnSpc>
                <a:spcPct val="100000"/>
              </a:lnSpc>
              <a:spcBef>
                <a:spcPts val="0"/>
              </a:spcBef>
              <a:spcAft>
                <a:spcPts val="0"/>
              </a:spcAft>
              <a:buSzPts val="1100"/>
              <a:buNone/>
            </a:pPr>
            <a:r>
              <a:rPr lang="en-AU" dirty="0"/>
              <a:t>Students use the word bank to label the key features of a population profile.</a:t>
            </a:r>
          </a:p>
          <a:p>
            <a:pPr marL="0" lvl="0" indent="0" algn="l" rtl="0">
              <a:lnSpc>
                <a:spcPct val="100000"/>
              </a:lnSpc>
              <a:spcBef>
                <a:spcPts val="0"/>
              </a:spcBef>
              <a:spcAft>
                <a:spcPts val="0"/>
              </a:spcAft>
              <a:buSzPts val="1100"/>
              <a:buNone/>
            </a:pPr>
            <a:endParaRPr lang="en-AU" dirty="0"/>
          </a:p>
          <a:p>
            <a:pPr marL="0" lvl="0" indent="0" algn="l" rtl="0">
              <a:lnSpc>
                <a:spcPct val="100000"/>
              </a:lnSpc>
              <a:spcBef>
                <a:spcPts val="0"/>
              </a:spcBef>
              <a:spcAft>
                <a:spcPts val="0"/>
              </a:spcAft>
              <a:buSzPts val="1100"/>
              <a:buNone/>
            </a:pPr>
            <a:r>
              <a:rPr lang="en-AU" dirty="0"/>
              <a:t>Differentiation options include: </a:t>
            </a:r>
          </a:p>
          <a:p>
            <a:pPr marL="1200150" lvl="2" indent="-285750" algn="l" rtl="0">
              <a:lnSpc>
                <a:spcPct val="100000"/>
              </a:lnSpc>
              <a:spcBef>
                <a:spcPts val="0"/>
              </a:spcBef>
              <a:spcAft>
                <a:spcPts val="0"/>
              </a:spcAft>
              <a:buSzPts val="1100"/>
              <a:buFont typeface="Arial" panose="020B0604020202020204" pitchFamily="34" charset="0"/>
              <a:buChar char="•"/>
            </a:pPr>
            <a:r>
              <a:rPr lang="en-AU" dirty="0"/>
              <a:t>Get students to work independently while the teacher gives assistance at the point of instructional need.</a:t>
            </a:r>
          </a:p>
          <a:p>
            <a:pPr marL="1200150" marR="0" lvl="2" indent="-285750" algn="l" rtl="0">
              <a:lnSpc>
                <a:spcPct val="100000"/>
              </a:lnSpc>
              <a:spcBef>
                <a:spcPts val="0"/>
              </a:spcBef>
              <a:spcAft>
                <a:spcPts val="0"/>
              </a:spcAft>
              <a:buClr>
                <a:srgbClr val="000000"/>
              </a:buClr>
              <a:buSzPts val="1100"/>
              <a:buFont typeface="Arial" panose="020B0604020202020204" pitchFamily="34" charset="0"/>
              <a:buChar char="•"/>
            </a:pPr>
            <a:r>
              <a:rPr lang="en-AU" dirty="0"/>
              <a:t>Pair students up and allow them to work independently while the teacher gives assistance at the point of instructional need.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946807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5020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50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5424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6106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2106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644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07199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316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4560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217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9879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96822027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6" Type="http://schemas.openxmlformats.org/officeDocument/2006/relationships/hyperlink" Target="https://www.populationpyramid.net/australia/2021/" TargetMode="External"/><Relationship Id="rId5" Type="http://schemas.openxmlformats.org/officeDocument/2006/relationships/hyperlink" Target="https://curriculum.nsw.edu.au/learning-areas/hsie/geography-7-10-2024/overview" TargetMode="External"/><Relationship Id="rId4" Type="http://schemas.openxmlformats.org/officeDocument/2006/relationships/hyperlink" Target="https://curriculum.nsw.edu.au/"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5 – population profiles </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Liveability of places</a:t>
            </a: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27C38-3B44-7F2A-ABD1-958E8DA8FAF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9632B9C-CE19-4926-1E98-9082269257B4}"/>
              </a:ext>
            </a:extLst>
          </p:cNvPr>
          <p:cNvSpPr>
            <a:spLocks noGrp="1"/>
          </p:cNvSpPr>
          <p:nvPr>
            <p:ph type="title"/>
          </p:nvPr>
        </p:nvSpPr>
        <p:spPr/>
        <p:txBody>
          <a:bodyPr/>
          <a:lstStyle/>
          <a:p>
            <a:r>
              <a:rPr lang="en-AU" dirty="0">
                <a:latin typeface="+mj-lt"/>
              </a:rPr>
              <a:t>Features of a population profile (2)</a:t>
            </a:r>
          </a:p>
        </p:txBody>
      </p:sp>
      <p:pic>
        <p:nvPicPr>
          <p:cNvPr id="5" name="Picture 4" descr="A dual horizontal bar chart titled Population Pyramid 2024. The blue bars represent males, and pink represents females. Age groups appear on the left side of the chart ranging from 0 to 100 plus. The percentage of people belonging to those age groups appears at the bottom of the chart. The percentages range from 0 to 6.">
            <a:extLst>
              <a:ext uri="{FF2B5EF4-FFF2-40B4-BE49-F238E27FC236}">
                <a16:creationId xmlns:a16="http://schemas.microsoft.com/office/drawing/2014/main" id="{A304AA85-3AAC-D466-BFB7-0C1471A15F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3035" y="1862427"/>
            <a:ext cx="5325134" cy="4172593"/>
          </a:xfrm>
          <a:prstGeom prst="rect">
            <a:avLst/>
          </a:prstGeom>
        </p:spPr>
      </p:pic>
      <p:grpSp>
        <p:nvGrpSpPr>
          <p:cNvPr id="43" name="Group 42" descr="Title">
            <a:extLst>
              <a:ext uri="{FF2B5EF4-FFF2-40B4-BE49-F238E27FC236}">
                <a16:creationId xmlns:a16="http://schemas.microsoft.com/office/drawing/2014/main" id="{98372E44-135E-A55E-32DF-0E2BF579F0C7}"/>
              </a:ext>
            </a:extLst>
          </p:cNvPr>
          <p:cNvGrpSpPr/>
          <p:nvPr/>
        </p:nvGrpSpPr>
        <p:grpSpPr>
          <a:xfrm>
            <a:off x="5812459" y="1146629"/>
            <a:ext cx="1181870" cy="967172"/>
            <a:chOff x="5649471" y="1133937"/>
            <a:chExt cx="1145272" cy="937223"/>
          </a:xfrm>
        </p:grpSpPr>
        <p:cxnSp>
          <p:nvCxnSpPr>
            <p:cNvPr id="12" name="Straight Arrow Connector 11">
              <a:extLst>
                <a:ext uri="{FF2B5EF4-FFF2-40B4-BE49-F238E27FC236}">
                  <a16:creationId xmlns:a16="http://schemas.microsoft.com/office/drawing/2014/main" id="{9A10284B-1233-A268-BEAD-A15AC9BE468D}"/>
                </a:ext>
              </a:extLst>
            </p:cNvPr>
            <p:cNvCxnSpPr>
              <a:cxnSpLocks/>
            </p:cNvCxnSpPr>
            <p:nvPr/>
          </p:nvCxnSpPr>
          <p:spPr>
            <a:xfrm>
              <a:off x="6222107" y="1650609"/>
              <a:ext cx="0" cy="420551"/>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6D0AB2-31FB-1D2B-F095-4C633320F075}"/>
                </a:ext>
              </a:extLst>
            </p:cNvPr>
            <p:cNvSpPr txBox="1"/>
            <p:nvPr/>
          </p:nvSpPr>
          <p:spPr>
            <a:xfrm>
              <a:off x="5649471" y="1133937"/>
              <a:ext cx="1145272" cy="492443"/>
            </a:xfrm>
            <a:prstGeom prst="rect">
              <a:avLst/>
            </a:prstGeom>
            <a:noFill/>
            <a:ln>
              <a:solidFill>
                <a:schemeClr val="tx1"/>
              </a:solidFill>
            </a:ln>
          </p:spPr>
          <p:txBody>
            <a:bodyPr wrap="square" lIns="91440" tIns="91440" rIns="91440" bIns="91440">
              <a:spAutoFit/>
            </a:bodyPr>
            <a:lstStyle/>
            <a:p>
              <a:pPr algn="ctr"/>
              <a:r>
                <a:rPr lang="en-AU" sz="2000" dirty="0">
                  <a:solidFill>
                    <a:srgbClr val="000000"/>
                  </a:solidFill>
                  <a:sym typeface="Public Sans"/>
                </a:rPr>
                <a:t>Title</a:t>
              </a:r>
              <a:endParaRPr lang="en-AU" sz="2000" dirty="0"/>
            </a:p>
          </p:txBody>
        </p:sp>
      </p:grpSp>
      <p:grpSp>
        <p:nvGrpSpPr>
          <p:cNvPr id="40" name="Group 39" descr="Vertical axis scale">
            <a:extLst>
              <a:ext uri="{FF2B5EF4-FFF2-40B4-BE49-F238E27FC236}">
                <a16:creationId xmlns:a16="http://schemas.microsoft.com/office/drawing/2014/main" id="{A838DAA5-652F-3F45-5863-427928F85AE2}"/>
              </a:ext>
            </a:extLst>
          </p:cNvPr>
          <p:cNvGrpSpPr/>
          <p:nvPr/>
        </p:nvGrpSpPr>
        <p:grpSpPr>
          <a:xfrm>
            <a:off x="438984" y="3726202"/>
            <a:ext cx="3237672" cy="508179"/>
            <a:chOff x="442390" y="3633631"/>
            <a:chExt cx="3137415" cy="492443"/>
          </a:xfrm>
        </p:grpSpPr>
        <p:cxnSp>
          <p:nvCxnSpPr>
            <p:cNvPr id="11" name="Straight Arrow Connector 10">
              <a:extLst>
                <a:ext uri="{FF2B5EF4-FFF2-40B4-BE49-F238E27FC236}">
                  <a16:creationId xmlns:a16="http://schemas.microsoft.com/office/drawing/2014/main" id="{C87D9E1A-D114-99E3-0C06-C43A6482A38C}"/>
                </a:ext>
              </a:extLst>
            </p:cNvPr>
            <p:cNvCxnSpPr>
              <a:cxnSpLocks/>
              <a:stCxn id="22" idx="3"/>
            </p:cNvCxnSpPr>
            <p:nvPr/>
          </p:nvCxnSpPr>
          <p:spPr>
            <a:xfrm>
              <a:off x="2821396" y="3879853"/>
              <a:ext cx="758409"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EB81125-6611-C7F5-ABF9-D87EE57C9D4F}"/>
                </a:ext>
              </a:extLst>
            </p:cNvPr>
            <p:cNvSpPr txBox="1"/>
            <p:nvPr/>
          </p:nvSpPr>
          <p:spPr>
            <a:xfrm>
              <a:off x="442390" y="3633631"/>
              <a:ext cx="2379006" cy="492443"/>
            </a:xfrm>
            <a:prstGeom prst="rect">
              <a:avLst/>
            </a:prstGeom>
            <a:noFill/>
            <a:ln>
              <a:solidFill>
                <a:schemeClr val="tx1"/>
              </a:solidFill>
            </a:ln>
          </p:spPr>
          <p:txBody>
            <a:bodyPr wrap="square" lIns="91440" tIns="91440" rIns="91440" bIns="91440">
              <a:spAutoFit/>
            </a:bodyPr>
            <a:lstStyle/>
            <a:p>
              <a:pPr algn="ctr"/>
              <a:r>
                <a:rPr lang="en-AU" sz="2000" dirty="0">
                  <a:solidFill>
                    <a:srgbClr val="000000"/>
                  </a:solidFill>
                  <a:ea typeface="Public Sans"/>
                  <a:cs typeface="Public Sans"/>
                  <a:sym typeface="Public Sans"/>
                </a:rPr>
                <a:t>Vertical axis scale</a:t>
              </a:r>
              <a:endParaRPr lang="en-AU" sz="2000" dirty="0"/>
            </a:p>
          </p:txBody>
        </p:sp>
      </p:grpSp>
      <p:grpSp>
        <p:nvGrpSpPr>
          <p:cNvPr id="44" name="Group 43" descr="Legend">
            <a:extLst>
              <a:ext uri="{FF2B5EF4-FFF2-40B4-BE49-F238E27FC236}">
                <a16:creationId xmlns:a16="http://schemas.microsoft.com/office/drawing/2014/main" id="{B8023CF0-C29A-15FB-CAC9-997C6A82D497}"/>
              </a:ext>
            </a:extLst>
          </p:cNvPr>
          <p:cNvGrpSpPr/>
          <p:nvPr/>
        </p:nvGrpSpPr>
        <p:grpSpPr>
          <a:xfrm>
            <a:off x="8224300" y="2456723"/>
            <a:ext cx="1915610" cy="508179"/>
            <a:chOff x="7986627" y="2403463"/>
            <a:chExt cx="1856291" cy="492443"/>
          </a:xfrm>
        </p:grpSpPr>
        <p:cxnSp>
          <p:nvCxnSpPr>
            <p:cNvPr id="19" name="Straight Arrow Connector 18">
              <a:extLst>
                <a:ext uri="{FF2B5EF4-FFF2-40B4-BE49-F238E27FC236}">
                  <a16:creationId xmlns:a16="http://schemas.microsoft.com/office/drawing/2014/main" id="{D6096CEF-558A-556B-5612-71E8643E814D}"/>
                </a:ext>
              </a:extLst>
            </p:cNvPr>
            <p:cNvCxnSpPr>
              <a:cxnSpLocks/>
              <a:stCxn id="10" idx="1"/>
            </p:cNvCxnSpPr>
            <p:nvPr/>
          </p:nvCxnSpPr>
          <p:spPr>
            <a:xfrm flipH="1">
              <a:off x="7986627" y="2649685"/>
              <a:ext cx="711019" cy="8644"/>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28A96D-C9F1-1A1E-0A24-342DBBB3603A}"/>
                </a:ext>
              </a:extLst>
            </p:cNvPr>
            <p:cNvSpPr txBox="1"/>
            <p:nvPr/>
          </p:nvSpPr>
          <p:spPr>
            <a:xfrm>
              <a:off x="8697646" y="2403463"/>
              <a:ext cx="1145272" cy="492443"/>
            </a:xfrm>
            <a:prstGeom prst="rect">
              <a:avLst/>
            </a:prstGeom>
            <a:noFill/>
            <a:ln>
              <a:solidFill>
                <a:schemeClr val="tx1"/>
              </a:solidFill>
            </a:ln>
          </p:spPr>
          <p:txBody>
            <a:bodyPr wrap="square" lIns="91440" tIns="91440" rIns="91440" bIns="91440">
              <a:spAutoFit/>
            </a:bodyPr>
            <a:lstStyle/>
            <a:p>
              <a:pPr algn="ctr"/>
              <a:r>
                <a:rPr lang="en-AU" sz="2000" dirty="0">
                  <a:solidFill>
                    <a:srgbClr val="000000"/>
                  </a:solidFill>
                  <a:sym typeface="Public Sans"/>
                </a:rPr>
                <a:t>Legend</a:t>
              </a:r>
              <a:endParaRPr lang="en-AU" sz="2000" dirty="0"/>
            </a:p>
          </p:txBody>
        </p:sp>
      </p:grpSp>
      <p:grpSp>
        <p:nvGrpSpPr>
          <p:cNvPr id="45" name="Group 44" descr="Bar graph">
            <a:extLst>
              <a:ext uri="{FF2B5EF4-FFF2-40B4-BE49-F238E27FC236}">
                <a16:creationId xmlns:a16="http://schemas.microsoft.com/office/drawing/2014/main" id="{58A3690F-6CE8-712C-CC2C-893BB7481728}"/>
              </a:ext>
            </a:extLst>
          </p:cNvPr>
          <p:cNvGrpSpPr/>
          <p:nvPr/>
        </p:nvGrpSpPr>
        <p:grpSpPr>
          <a:xfrm>
            <a:off x="7686110" y="3726202"/>
            <a:ext cx="2998883" cy="508179"/>
            <a:chOff x="7465102" y="3633631"/>
            <a:chExt cx="2906020" cy="492443"/>
          </a:xfrm>
        </p:grpSpPr>
        <p:cxnSp>
          <p:nvCxnSpPr>
            <p:cNvPr id="21" name="Straight Arrow Connector 20">
              <a:extLst>
                <a:ext uri="{FF2B5EF4-FFF2-40B4-BE49-F238E27FC236}">
                  <a16:creationId xmlns:a16="http://schemas.microsoft.com/office/drawing/2014/main" id="{2E22D2FE-B212-0D8E-8A5E-6E9FA7C46ABA}"/>
                </a:ext>
              </a:extLst>
            </p:cNvPr>
            <p:cNvCxnSpPr>
              <a:cxnSpLocks/>
              <a:stCxn id="4" idx="1"/>
            </p:cNvCxnSpPr>
            <p:nvPr/>
          </p:nvCxnSpPr>
          <p:spPr>
            <a:xfrm flipH="1">
              <a:off x="7465102" y="3879853"/>
              <a:ext cx="1232544"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E658C05-0E68-6E89-2E72-07CBFF1F3564}"/>
                </a:ext>
              </a:extLst>
            </p:cNvPr>
            <p:cNvSpPr txBox="1"/>
            <p:nvPr/>
          </p:nvSpPr>
          <p:spPr>
            <a:xfrm>
              <a:off x="8697646" y="3633631"/>
              <a:ext cx="1673476" cy="492443"/>
            </a:xfrm>
            <a:prstGeom prst="rect">
              <a:avLst/>
            </a:prstGeom>
            <a:noFill/>
            <a:ln>
              <a:solidFill>
                <a:schemeClr val="tx1"/>
              </a:solidFill>
            </a:ln>
          </p:spPr>
          <p:txBody>
            <a:bodyPr wrap="square" lIns="91440" tIns="91440" rIns="91440" bIns="91440">
              <a:spAutoFit/>
            </a:bodyPr>
            <a:lstStyle/>
            <a:p>
              <a:pPr algn="ctr"/>
              <a:r>
                <a:rPr lang="en-AU" sz="2000" dirty="0">
                  <a:solidFill>
                    <a:srgbClr val="000000"/>
                  </a:solidFill>
                  <a:ea typeface="Public Sans"/>
                  <a:cs typeface="Public Sans"/>
                  <a:sym typeface="Public Sans"/>
                </a:rPr>
                <a:t>Bar graph</a:t>
              </a:r>
              <a:endParaRPr lang="en-AU" sz="2000" dirty="0"/>
            </a:p>
          </p:txBody>
        </p:sp>
      </p:grpSp>
      <p:grpSp>
        <p:nvGrpSpPr>
          <p:cNvPr id="46" name="Group 45" descr="Horizontal axis label">
            <a:extLst>
              <a:ext uri="{FF2B5EF4-FFF2-40B4-BE49-F238E27FC236}">
                <a16:creationId xmlns:a16="http://schemas.microsoft.com/office/drawing/2014/main" id="{37F83780-F45A-2D76-EDD3-1DF96DF82BFF}"/>
              </a:ext>
            </a:extLst>
          </p:cNvPr>
          <p:cNvGrpSpPr/>
          <p:nvPr/>
        </p:nvGrpSpPr>
        <p:grpSpPr>
          <a:xfrm>
            <a:off x="6994329" y="5673043"/>
            <a:ext cx="4758687" cy="508179"/>
            <a:chOff x="6794743" y="5520187"/>
            <a:chExt cx="4611330" cy="492443"/>
          </a:xfrm>
        </p:grpSpPr>
        <p:cxnSp>
          <p:nvCxnSpPr>
            <p:cNvPr id="16" name="Straight Arrow Connector 15">
              <a:extLst>
                <a:ext uri="{FF2B5EF4-FFF2-40B4-BE49-F238E27FC236}">
                  <a16:creationId xmlns:a16="http://schemas.microsoft.com/office/drawing/2014/main" id="{5CCC9DBA-4768-CD48-BA60-86BAF5D52360}"/>
                </a:ext>
              </a:extLst>
            </p:cNvPr>
            <p:cNvCxnSpPr>
              <a:cxnSpLocks/>
              <a:stCxn id="18" idx="1"/>
            </p:cNvCxnSpPr>
            <p:nvPr/>
          </p:nvCxnSpPr>
          <p:spPr>
            <a:xfrm flipH="1">
              <a:off x="6794743" y="5766409"/>
              <a:ext cx="1902903"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27E1D2E-5445-8DFF-BF65-113D80730F47}"/>
                </a:ext>
              </a:extLst>
            </p:cNvPr>
            <p:cNvSpPr txBox="1"/>
            <p:nvPr/>
          </p:nvSpPr>
          <p:spPr>
            <a:xfrm>
              <a:off x="8697646" y="5520187"/>
              <a:ext cx="2708427" cy="492443"/>
            </a:xfrm>
            <a:prstGeom prst="rect">
              <a:avLst/>
            </a:prstGeom>
            <a:noFill/>
            <a:ln>
              <a:solidFill>
                <a:schemeClr val="tx1"/>
              </a:solidFill>
            </a:ln>
          </p:spPr>
          <p:txBody>
            <a:bodyPr wrap="square" lIns="91440" tIns="91440" rIns="91440" bIns="91440">
              <a:spAutoFit/>
            </a:bodyPr>
            <a:lstStyle/>
            <a:p>
              <a:pPr algn="ctr"/>
              <a:r>
                <a:rPr lang="en-AU" sz="2000" dirty="0">
                  <a:solidFill>
                    <a:srgbClr val="000000"/>
                  </a:solidFill>
                  <a:ea typeface="Public Sans"/>
                  <a:cs typeface="Public Sans"/>
                  <a:sym typeface="Public Sans"/>
                </a:rPr>
                <a:t>Horizontal axis label</a:t>
              </a:r>
              <a:endParaRPr lang="en-AU" sz="2000" dirty="0"/>
            </a:p>
          </p:txBody>
        </p:sp>
      </p:grpSp>
      <p:grpSp>
        <p:nvGrpSpPr>
          <p:cNvPr id="47" name="Group 46" descr="Source">
            <a:extLst>
              <a:ext uri="{FF2B5EF4-FFF2-40B4-BE49-F238E27FC236}">
                <a16:creationId xmlns:a16="http://schemas.microsoft.com/office/drawing/2014/main" id="{4CB4A735-E18A-6729-AF3A-E9504F6D812B}"/>
              </a:ext>
            </a:extLst>
          </p:cNvPr>
          <p:cNvGrpSpPr/>
          <p:nvPr/>
        </p:nvGrpSpPr>
        <p:grpSpPr>
          <a:xfrm>
            <a:off x="1790162" y="5989821"/>
            <a:ext cx="2571572" cy="508179"/>
            <a:chOff x="1929327" y="5825923"/>
            <a:chExt cx="2491941" cy="492443"/>
          </a:xfrm>
        </p:grpSpPr>
        <p:cxnSp>
          <p:nvCxnSpPr>
            <p:cNvPr id="14" name="Straight Arrow Connector 13">
              <a:extLst>
                <a:ext uri="{FF2B5EF4-FFF2-40B4-BE49-F238E27FC236}">
                  <a16:creationId xmlns:a16="http://schemas.microsoft.com/office/drawing/2014/main" id="{3BD2A728-6434-0092-8909-2529A16EDE85}"/>
                </a:ext>
              </a:extLst>
            </p:cNvPr>
            <p:cNvCxnSpPr>
              <a:cxnSpLocks/>
              <a:stCxn id="15" idx="3"/>
            </p:cNvCxnSpPr>
            <p:nvPr/>
          </p:nvCxnSpPr>
          <p:spPr>
            <a:xfrm flipV="1">
              <a:off x="3446144" y="6068337"/>
              <a:ext cx="975124" cy="380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E67146A-57EC-25BD-FCBB-37395343853D}"/>
                </a:ext>
              </a:extLst>
            </p:cNvPr>
            <p:cNvSpPr txBox="1"/>
            <p:nvPr/>
          </p:nvSpPr>
          <p:spPr>
            <a:xfrm>
              <a:off x="1929327" y="5825923"/>
              <a:ext cx="1516817" cy="492443"/>
            </a:xfrm>
            <a:prstGeom prst="rect">
              <a:avLst/>
            </a:prstGeom>
            <a:noFill/>
            <a:ln>
              <a:solidFill>
                <a:schemeClr val="tx1"/>
              </a:solidFill>
            </a:ln>
          </p:spPr>
          <p:txBody>
            <a:bodyPr wrap="square" lIns="91440" tIns="91440" rIns="91440" bIns="91440">
              <a:spAutoFit/>
            </a:bodyPr>
            <a:lstStyle/>
            <a:p>
              <a:pPr algn="ctr"/>
              <a:r>
                <a:rPr lang="en-AU" sz="2000" dirty="0">
                  <a:solidFill>
                    <a:srgbClr val="000000"/>
                  </a:solidFill>
                  <a:ea typeface="Public Sans"/>
                  <a:cs typeface="Public Sans"/>
                  <a:sym typeface="Public Sans"/>
                </a:rPr>
                <a:t>Source</a:t>
              </a:r>
              <a:endParaRPr lang="en-AU" sz="2000" dirty="0"/>
            </a:p>
          </p:txBody>
        </p:sp>
      </p:grpSp>
      <p:sp>
        <p:nvSpPr>
          <p:cNvPr id="9" name="TextBox 8">
            <a:extLst>
              <a:ext uri="{FF2B5EF4-FFF2-40B4-BE49-F238E27FC236}">
                <a16:creationId xmlns:a16="http://schemas.microsoft.com/office/drawing/2014/main" id="{0F860CC2-B6D5-1C38-8C1D-7C84507DC084}"/>
              </a:ext>
            </a:extLst>
          </p:cNvPr>
          <p:cNvSpPr txBox="1"/>
          <p:nvPr/>
        </p:nvSpPr>
        <p:spPr>
          <a:xfrm>
            <a:off x="4545009" y="6139430"/>
            <a:ext cx="3784414" cy="337716"/>
          </a:xfrm>
          <a:prstGeom prst="rect">
            <a:avLst/>
          </a:prstGeom>
          <a:noFill/>
        </p:spPr>
        <p:txBody>
          <a:bodyPr wrap="square" lIns="0" tIns="0" rIns="0" bIns="0" rtlCol="0">
            <a:noAutofit/>
          </a:bodyPr>
          <a:lstStyle/>
          <a:p>
            <a:pPr algn="l"/>
            <a:r>
              <a:rPr lang="en-AU" sz="1200" dirty="0"/>
              <a:t>Source – populationpyramid.net</a:t>
            </a:r>
          </a:p>
        </p:txBody>
      </p:sp>
      <p:sp>
        <p:nvSpPr>
          <p:cNvPr id="2" name="Slide Number Placeholder 1">
            <a:extLst>
              <a:ext uri="{FF2B5EF4-FFF2-40B4-BE49-F238E27FC236}">
                <a16:creationId xmlns:a16="http://schemas.microsoft.com/office/drawing/2014/main" id="{DE116C59-5EF9-089A-809E-F58FBC9F62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8795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4E24-1036-4213-D1D9-01BF72B872D5}"/>
              </a:ext>
            </a:extLst>
          </p:cNvPr>
          <p:cNvSpPr>
            <a:spLocks noGrp="1"/>
          </p:cNvSpPr>
          <p:nvPr>
            <p:ph type="ctrTitle"/>
          </p:nvPr>
        </p:nvSpPr>
        <p:spPr/>
        <p:txBody>
          <a:bodyPr/>
          <a:lstStyle/>
          <a:p>
            <a:r>
              <a:rPr lang="en-AU" dirty="0">
                <a:latin typeface="+mj-lt"/>
              </a:rPr>
              <a:t>Analysing population profiles</a:t>
            </a:r>
          </a:p>
        </p:txBody>
      </p:sp>
    </p:spTree>
    <p:extLst>
      <p:ext uri="{BB962C8B-B14F-4D97-AF65-F5344CB8AC3E}">
        <p14:creationId xmlns:p14="http://schemas.microsoft.com/office/powerpoint/2010/main" val="122860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3AD9F-5493-7D7B-495B-F63015F1EDEF}"/>
              </a:ext>
            </a:extLst>
          </p:cNvPr>
          <p:cNvSpPr>
            <a:spLocks noGrp="1"/>
          </p:cNvSpPr>
          <p:nvPr>
            <p:ph type="title"/>
          </p:nvPr>
        </p:nvSpPr>
        <p:spPr/>
        <p:txBody>
          <a:bodyPr/>
          <a:lstStyle/>
          <a:p>
            <a:r>
              <a:rPr lang="en-AU" dirty="0">
                <a:latin typeface="+mj-lt"/>
              </a:rPr>
              <a:t>Analysing your population profile (1)</a:t>
            </a:r>
          </a:p>
        </p:txBody>
      </p:sp>
      <p:graphicFrame>
        <p:nvGraphicFramePr>
          <p:cNvPr id="6" name="Chart 5" descr="A dual horizontal bar chart titled Population Pyramid 2024. The blue bars represent males, and pink represents females. Age groups appear on the left side of the chart ranging from 0 to 100 plus. The percentage of people belonging to those age groups appears at the bottom of the chart. The percentages range from 0 to 6.">
            <a:extLst>
              <a:ext uri="{FF2B5EF4-FFF2-40B4-BE49-F238E27FC236}">
                <a16:creationId xmlns:a16="http://schemas.microsoft.com/office/drawing/2014/main" id="{127059C2-FFE0-F40D-494E-32C3C7F344D0}"/>
              </a:ext>
              <a:ext uri="{147F2762-F138-4A5C-976F-8EAC2B608ADB}">
                <a16:predDERef xmlns:a16="http://schemas.microsoft.com/office/drawing/2014/main" pred="{9525A281-FA6B-47AA-8F09-26ACA1C9E48F}"/>
              </a:ext>
            </a:extLst>
          </p:cNvPr>
          <p:cNvGraphicFramePr>
            <a:graphicFrameLocks/>
          </p:cNvGraphicFramePr>
          <p:nvPr>
            <p:extLst>
              <p:ext uri="{D42A27DB-BD31-4B8C-83A1-F6EECF244321}">
                <p14:modId xmlns:p14="http://schemas.microsoft.com/office/powerpoint/2010/main" val="374067426"/>
              </p:ext>
            </p:extLst>
          </p:nvPr>
        </p:nvGraphicFramePr>
        <p:xfrm>
          <a:off x="2466581" y="965997"/>
          <a:ext cx="7141876" cy="57796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914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98C0D-6B5E-1980-8644-85A994ECB718}"/>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7D47D20B-061A-A306-8389-72D4A03BE668}"/>
              </a:ext>
            </a:extLst>
          </p:cNvPr>
          <p:cNvSpPr>
            <a:spLocks noGrp="1"/>
          </p:cNvSpPr>
          <p:nvPr>
            <p:ph type="title"/>
          </p:nvPr>
        </p:nvSpPr>
        <p:spPr/>
        <p:txBody>
          <a:bodyPr/>
          <a:lstStyle/>
          <a:p>
            <a:r>
              <a:rPr lang="en-AU" dirty="0">
                <a:latin typeface="+mj-lt"/>
              </a:rPr>
              <a:t>Analysing your population profile – sample answer</a:t>
            </a:r>
          </a:p>
        </p:txBody>
      </p:sp>
      <p:sp>
        <p:nvSpPr>
          <p:cNvPr id="3" name="TextBox 2">
            <a:extLst>
              <a:ext uri="{FF2B5EF4-FFF2-40B4-BE49-F238E27FC236}">
                <a16:creationId xmlns:a16="http://schemas.microsoft.com/office/drawing/2014/main" id="{6BC0EB58-E6A0-24EB-7166-E46469B2FE26}"/>
              </a:ext>
            </a:extLst>
          </p:cNvPr>
          <p:cNvSpPr txBox="1"/>
          <p:nvPr/>
        </p:nvSpPr>
        <p:spPr>
          <a:xfrm>
            <a:off x="360000" y="1233713"/>
            <a:ext cx="5895657" cy="5282287"/>
          </a:xfrm>
          <a:prstGeom prst="rect">
            <a:avLst/>
          </a:prstGeom>
          <a:noFill/>
        </p:spPr>
        <p:txBody>
          <a:bodyPr wrap="square" lIns="0" tIns="0" rIns="0" bIns="0" numCol="1" rtlCol="0">
            <a:noAutofit/>
          </a:bodyPr>
          <a:lstStyle/>
          <a:p>
            <a:pPr marL="342900" indent="-342900">
              <a:lnSpc>
                <a:spcPct val="150000"/>
              </a:lnSpc>
              <a:spcAft>
                <a:spcPts val="600"/>
              </a:spcAft>
              <a:buFont typeface="+mj-lt"/>
              <a:buAutoNum type="arabicPeriod"/>
            </a:pPr>
            <a:r>
              <a:rPr lang="en-AU" sz="1800" b="1" dirty="0"/>
              <a:t>This graph shows </a:t>
            </a:r>
            <a:r>
              <a:rPr lang="en-AU" sz="1800" dirty="0"/>
              <a:t>the age and  percentage of males and females in Australia, 2024.</a:t>
            </a:r>
          </a:p>
          <a:p>
            <a:pPr marL="342900" indent="-342900">
              <a:lnSpc>
                <a:spcPct val="150000"/>
              </a:lnSpc>
              <a:spcAft>
                <a:spcPts val="600"/>
              </a:spcAft>
              <a:buFont typeface="+mj-lt"/>
              <a:buAutoNum type="arabicPeriod"/>
            </a:pPr>
            <a:r>
              <a:rPr lang="en-AU" sz="1800" b="1" dirty="0"/>
              <a:t>There are two horizontal bar graphs that show </a:t>
            </a:r>
            <a:r>
              <a:rPr lang="en-AU" sz="1800" dirty="0"/>
              <a:t>male and female population at different age groups.</a:t>
            </a:r>
          </a:p>
          <a:p>
            <a:pPr marL="342900" indent="-342900">
              <a:lnSpc>
                <a:spcPct val="150000"/>
              </a:lnSpc>
              <a:spcAft>
                <a:spcPts val="600"/>
              </a:spcAft>
              <a:buFont typeface="+mj-lt"/>
              <a:buAutoNum type="arabicPeriod"/>
            </a:pPr>
            <a:r>
              <a:rPr lang="en-AU" sz="1800" b="1" dirty="0"/>
              <a:t>The shape of the graph shows </a:t>
            </a:r>
            <a:r>
              <a:rPr lang="en-AU" sz="1800" dirty="0"/>
              <a:t>a bulge in population at the middle-aged groups 25–49.</a:t>
            </a:r>
          </a:p>
          <a:p>
            <a:pPr marL="342900" indent="-342900">
              <a:lnSpc>
                <a:spcPct val="150000"/>
              </a:lnSpc>
              <a:spcAft>
                <a:spcPts val="600"/>
              </a:spcAft>
              <a:buFont typeface="+mj-lt"/>
              <a:buAutoNum type="arabicPeriod"/>
            </a:pPr>
            <a:r>
              <a:rPr lang="en-AU" sz="1800" b="1" dirty="0"/>
              <a:t>In the future Australia is likely to </a:t>
            </a:r>
            <a:r>
              <a:rPr lang="en-AU" sz="1800" dirty="0"/>
              <a:t>need more aged care infrastructure.</a:t>
            </a:r>
          </a:p>
          <a:p>
            <a:pPr marL="342900" indent="-342900">
              <a:lnSpc>
                <a:spcPct val="150000"/>
              </a:lnSpc>
              <a:spcAft>
                <a:spcPts val="600"/>
              </a:spcAft>
              <a:buFont typeface="+mj-lt"/>
              <a:buAutoNum type="arabicPeriod"/>
            </a:pPr>
            <a:r>
              <a:rPr lang="en-AU" sz="1800" b="1" dirty="0"/>
              <a:t>In Australia the gender balance if fairly equal except </a:t>
            </a:r>
            <a:r>
              <a:rPr lang="en-AU" sz="1800" dirty="0"/>
              <a:t>later in life, women are living longer than men.</a:t>
            </a:r>
          </a:p>
          <a:p>
            <a:pPr marL="342900" indent="-342900">
              <a:lnSpc>
                <a:spcPct val="150000"/>
              </a:lnSpc>
              <a:spcAft>
                <a:spcPts val="600"/>
              </a:spcAft>
              <a:buFont typeface="+mj-lt"/>
              <a:buAutoNum type="arabicPeriod"/>
            </a:pPr>
            <a:r>
              <a:rPr lang="en-AU" sz="1800" dirty="0"/>
              <a:t>If you put these sentences together in the right order you have a paragraph.</a:t>
            </a:r>
          </a:p>
        </p:txBody>
      </p:sp>
      <p:pic>
        <p:nvPicPr>
          <p:cNvPr id="5" name="Picture 4" descr="A dual horizontal bar chart titled Population Pyramid 2024. The blue bars represent males, and pink represents females. Age groups appear on the left side of the chart ranging from 0 to 100 plus. The percentage of people belonging to those age groups appears at the bottom of the chart. The percentages range from 0 to 6.">
            <a:extLst>
              <a:ext uri="{FF2B5EF4-FFF2-40B4-BE49-F238E27FC236}">
                <a16:creationId xmlns:a16="http://schemas.microsoft.com/office/drawing/2014/main" id="{9BD07419-FEB5-819C-715C-931ABF6D0770}"/>
              </a:ext>
            </a:extLst>
          </p:cNvPr>
          <p:cNvPicPr>
            <a:picLocks noChangeAspect="1"/>
          </p:cNvPicPr>
          <p:nvPr/>
        </p:nvPicPr>
        <p:blipFill>
          <a:blip r:embed="rId3"/>
          <a:stretch>
            <a:fillRect/>
          </a:stretch>
        </p:blipFill>
        <p:spPr>
          <a:xfrm>
            <a:off x="6527937" y="1871884"/>
            <a:ext cx="5316063" cy="4005944"/>
          </a:xfrm>
          <a:prstGeom prst="rect">
            <a:avLst/>
          </a:prstGeom>
        </p:spPr>
      </p:pic>
      <p:sp>
        <p:nvSpPr>
          <p:cNvPr id="2" name="Slide Number Placeholder 1">
            <a:extLst>
              <a:ext uri="{FF2B5EF4-FFF2-40B4-BE49-F238E27FC236}">
                <a16:creationId xmlns:a16="http://schemas.microsoft.com/office/drawing/2014/main" id="{3604EF41-081A-16B6-32AB-116BDC11CB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3117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6C5D6-08ED-878B-B2E5-425975A6F4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436850-B0D0-7CDC-AE25-C7D9A42C4506}"/>
              </a:ext>
            </a:extLst>
          </p:cNvPr>
          <p:cNvSpPr>
            <a:spLocks noGrp="1"/>
          </p:cNvSpPr>
          <p:nvPr>
            <p:ph type="title"/>
          </p:nvPr>
        </p:nvSpPr>
        <p:spPr/>
        <p:txBody>
          <a:bodyPr/>
          <a:lstStyle/>
          <a:p>
            <a:r>
              <a:rPr lang="en-AU" dirty="0">
                <a:latin typeface="+mj-lt"/>
              </a:rPr>
              <a:t>Analysing your population profile (2)</a:t>
            </a:r>
          </a:p>
        </p:txBody>
      </p:sp>
      <p:graphicFrame>
        <p:nvGraphicFramePr>
          <p:cNvPr id="6" name="Chart 5" descr="A dual horizontal bar chart titled Population Pyramid 2024. The blue bars represent males, and pink represents females. Age groups appear on the left side of the chart ranging from 0 to 100 plus. The percentage of people belonging to those age groups appears at the bottom of the chart. The percentages range from 0 to 6.">
            <a:extLst>
              <a:ext uri="{FF2B5EF4-FFF2-40B4-BE49-F238E27FC236}">
                <a16:creationId xmlns:a16="http://schemas.microsoft.com/office/drawing/2014/main" id="{2D782A39-A315-9EEE-65A3-190BBE1CE4E5}"/>
              </a:ext>
              <a:ext uri="{147F2762-F138-4A5C-976F-8EAC2B608ADB}">
                <a16:predDERef xmlns:a16="http://schemas.microsoft.com/office/drawing/2014/main" pred="{9525A281-FA6B-47AA-8F09-26ACA1C9E48F}"/>
              </a:ext>
            </a:extLst>
          </p:cNvPr>
          <p:cNvGraphicFramePr>
            <a:graphicFrameLocks/>
          </p:cNvGraphicFramePr>
          <p:nvPr>
            <p:extLst>
              <p:ext uri="{D42A27DB-BD31-4B8C-83A1-F6EECF244321}">
                <p14:modId xmlns:p14="http://schemas.microsoft.com/office/powerpoint/2010/main" val="649430914"/>
              </p:ext>
            </p:extLst>
          </p:nvPr>
        </p:nvGraphicFramePr>
        <p:xfrm>
          <a:off x="2180526" y="745857"/>
          <a:ext cx="7551965" cy="5917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18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5"/>
              </a:rPr>
              <a:t>Geography 7-10 </a:t>
            </a:r>
            <a:r>
              <a:rPr lang="en-AU" dirty="0">
                <a:latin typeface="+mn-lt"/>
              </a:rPr>
              <a:t>© Syllabus NSW Education Standards Authority (NESA) for and on behalf of the Crown in right of the State of New South Wales, 2024.</a:t>
            </a:r>
          </a:p>
          <a:p>
            <a:r>
              <a:rPr lang="en-AU" dirty="0">
                <a:latin typeface="+mn-lt"/>
              </a:rPr>
              <a:t>Population pyramid (2024), </a:t>
            </a:r>
            <a:r>
              <a:rPr lang="en-AU" dirty="0">
                <a:latin typeface="+mn-lt"/>
                <a:hlinkClick r:id="rId6"/>
              </a:rPr>
              <a:t>PopulationPyramid.net </a:t>
            </a:r>
            <a:r>
              <a:rPr lang="en-AU" dirty="0">
                <a:latin typeface="+mn-lt"/>
              </a:rPr>
              <a:t>accessed 11 June 2025.</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4" name="Picture Placeholder 3">
            <a:extLst>
              <a:ext uri="{FF2B5EF4-FFF2-40B4-BE49-F238E27FC236}">
                <a16:creationId xmlns:a16="http://schemas.microsoft.com/office/drawing/2014/main" id="{91DAF6F9-B6E1-27EB-8AF5-146C2FFDF336}"/>
              </a:ext>
            </a:extLst>
          </p:cNvPr>
          <p:cNvSpPr>
            <a:spLocks noGrp="1"/>
          </p:cNvSpPr>
          <p:nvPr>
            <p:ph type="pic" sz="quarter" idx="13"/>
          </p:nvPr>
        </p:nvSpPr>
        <p:spPr/>
        <p:txBody>
          <a:bodyPr/>
          <a:lstStyle/>
          <a:p>
            <a:r>
              <a:rPr lang="en-AU" b="1" dirty="0">
                <a:solidFill>
                  <a:schemeClr val="accent1"/>
                </a:solidFill>
                <a:latin typeface="+mj-lt"/>
              </a:rPr>
              <a:t>We are learning to</a:t>
            </a:r>
            <a:endParaRPr lang="en-AU" b="1" dirty="0">
              <a:solidFill>
                <a:schemeClr val="accent1"/>
              </a:solidFill>
              <a:latin typeface="+mj-lt"/>
              <a:ea typeface="+mn-lt"/>
            </a:endParaRPr>
          </a:p>
          <a:p>
            <a:pPr marL="342900" indent="-342900">
              <a:buFont typeface="Arial" panose="020B0604020202020204" pitchFamily="34" charset="0"/>
              <a:buChar char="•"/>
            </a:pPr>
            <a:r>
              <a:rPr lang="en-AU" dirty="0">
                <a:latin typeface="+mn-lt"/>
              </a:rPr>
              <a:t>read population profiles</a:t>
            </a:r>
          </a:p>
          <a:p>
            <a:r>
              <a:rPr lang="en-AU" b="1" dirty="0">
                <a:solidFill>
                  <a:schemeClr val="accent1"/>
                </a:solidFill>
                <a:latin typeface="+mj-lt"/>
              </a:rPr>
              <a:t>We can</a:t>
            </a:r>
            <a:endParaRPr lang="en-US" dirty="0">
              <a:solidFill>
                <a:schemeClr val="accent1"/>
              </a:solidFill>
              <a:latin typeface="+mj-lt"/>
            </a:endParaRPr>
          </a:p>
          <a:p>
            <a:pPr marL="342900" indent="-342900">
              <a:buFont typeface="Arial" panose="020B0604020202020204" pitchFamily="34" charset="0"/>
              <a:buChar char="•"/>
            </a:pPr>
            <a:r>
              <a:rPr lang="en-AU" dirty="0">
                <a:latin typeface="+mn-lt"/>
                <a:ea typeface="+mn-lt"/>
              </a:rPr>
              <a:t>interpret a population profile to draw conclusions about demographics.</a:t>
            </a:r>
            <a:endParaRPr lang="en-AU" dirty="0">
              <a:latin typeface="+mn-lt"/>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2DD09-B75B-71A5-8465-E2F113C22B3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4A8977A-C533-5193-CB9B-D27E4047D1A5}"/>
              </a:ext>
            </a:extLst>
          </p:cNvPr>
          <p:cNvSpPr>
            <a:spLocks noGrp="1"/>
          </p:cNvSpPr>
          <p:nvPr>
            <p:ph type="title"/>
          </p:nvPr>
        </p:nvSpPr>
        <p:spPr/>
        <p:txBody>
          <a:bodyPr/>
          <a:lstStyle/>
          <a:p>
            <a:r>
              <a:rPr lang="en-AU" dirty="0">
                <a:latin typeface="+mj-lt"/>
              </a:rPr>
              <a:t>National Numeracy Progressions (1)</a:t>
            </a:r>
          </a:p>
        </p:txBody>
      </p:sp>
      <p:sp>
        <p:nvSpPr>
          <p:cNvPr id="2" name="Text Placeholder 1">
            <a:extLst>
              <a:ext uri="{FF2B5EF4-FFF2-40B4-BE49-F238E27FC236}">
                <a16:creationId xmlns:a16="http://schemas.microsoft.com/office/drawing/2014/main" id="{A3244204-E193-5D0F-0A05-86605A1E0B74}"/>
              </a:ext>
            </a:extLst>
          </p:cNvPr>
          <p:cNvSpPr>
            <a:spLocks noGrp="1"/>
          </p:cNvSpPr>
          <p:nvPr>
            <p:ph type="body" sz="quarter" idx="18"/>
          </p:nvPr>
        </p:nvSpPr>
        <p:spPr/>
        <p:txBody>
          <a:bodyPr/>
          <a:lstStyle/>
          <a:p>
            <a:r>
              <a:rPr lang="en-US" dirty="0">
                <a:latin typeface="+mj-lt"/>
              </a:rPr>
              <a:t>Interpreting and representing data (IRD)</a:t>
            </a:r>
          </a:p>
        </p:txBody>
      </p:sp>
      <p:sp>
        <p:nvSpPr>
          <p:cNvPr id="7" name="Text Placeholder 6">
            <a:extLst>
              <a:ext uri="{FF2B5EF4-FFF2-40B4-BE49-F238E27FC236}">
                <a16:creationId xmlns:a16="http://schemas.microsoft.com/office/drawing/2014/main" id="{17EB818F-BB2E-3D5F-2EAC-4EEFCC59FC66}"/>
              </a:ext>
            </a:extLst>
          </p:cNvPr>
          <p:cNvSpPr>
            <a:spLocks noGrp="1"/>
          </p:cNvSpPr>
          <p:nvPr>
            <p:ph type="body" sz="quarter" idx="17"/>
          </p:nvPr>
        </p:nvSpPr>
        <p:spPr>
          <a:xfrm>
            <a:off x="359999" y="1500350"/>
            <a:ext cx="11484000" cy="4807835"/>
          </a:xfrm>
        </p:spPr>
        <p:txBody>
          <a:bodyPr/>
          <a:lstStyle/>
          <a:p>
            <a:pPr fontAlgn="base">
              <a:spcAft>
                <a:spcPts val="600"/>
              </a:spcAft>
            </a:pPr>
            <a:r>
              <a:rPr lang="en-AU" sz="1800" b="1" dirty="0">
                <a:solidFill>
                  <a:srgbClr val="000000"/>
                </a:solidFill>
                <a:latin typeface="+mn-lt"/>
              </a:rPr>
              <a:t>IRD4</a:t>
            </a:r>
            <a:endParaRPr lang="en-AU" sz="1800" dirty="0">
              <a:solidFill>
                <a:srgbClr val="000000"/>
              </a:solidFill>
              <a:latin typeface="+mn-lt"/>
            </a:endParaRPr>
          </a:p>
          <a:p>
            <a:pPr marL="285750" indent="-285750" fontAlgn="base">
              <a:spcAft>
                <a:spcPts val="600"/>
              </a:spcAft>
              <a:buFont typeface="Arial" panose="020B0604020202020204" pitchFamily="34" charset="0"/>
              <a:buChar char="•"/>
            </a:pPr>
            <a:r>
              <a:rPr lang="en-AU" sz="1800" dirty="0">
                <a:solidFill>
                  <a:srgbClr val="000000"/>
                </a:solidFill>
                <a:latin typeface="+mn-lt"/>
              </a:rPr>
              <a:t>explains how data displays can be misleading (for example, whether a scale should start at zero; not using uniform intervals on the axes)</a:t>
            </a:r>
          </a:p>
          <a:p>
            <a:pPr marL="285750" indent="-285750" fontAlgn="base">
              <a:spcAft>
                <a:spcPts val="600"/>
              </a:spcAft>
              <a:buFont typeface="Arial" panose="020B0604020202020204" pitchFamily="34" charset="0"/>
              <a:buChar char="•"/>
            </a:pPr>
            <a:r>
              <a:rPr lang="en-AU" sz="1800" dirty="0">
                <a:solidFill>
                  <a:srgbClr val="000000"/>
                </a:solidFill>
                <a:latin typeface="+mn-lt"/>
              </a:rPr>
              <a:t>interprets data displayed using a multi-unit scale, reading values between the marked units.</a:t>
            </a:r>
          </a:p>
          <a:p>
            <a:pPr fontAlgn="base">
              <a:spcAft>
                <a:spcPts val="600"/>
              </a:spcAft>
            </a:pPr>
            <a:r>
              <a:rPr lang="en-AU" sz="1800" b="1" dirty="0">
                <a:solidFill>
                  <a:srgbClr val="000000"/>
                </a:solidFill>
                <a:latin typeface="+mn-lt"/>
              </a:rPr>
              <a:t>IRD5</a:t>
            </a:r>
            <a:endParaRPr lang="en-AU" sz="1800" dirty="0">
              <a:solidFill>
                <a:srgbClr val="000000"/>
              </a:solidFill>
              <a:latin typeface="+mn-lt"/>
            </a:endParaRPr>
          </a:p>
          <a:p>
            <a:pPr marL="285750" indent="-285750" fontAlgn="base">
              <a:spcAft>
                <a:spcPts val="600"/>
              </a:spcAft>
              <a:buFont typeface="Arial" panose="020B0604020202020204" pitchFamily="34" charset="0"/>
              <a:buChar char="•"/>
            </a:pPr>
            <a:r>
              <a:rPr lang="en-AU" sz="1800" dirty="0">
                <a:solidFill>
                  <a:srgbClr val="000000"/>
                </a:solidFill>
                <a:latin typeface="+mn-lt"/>
              </a:rPr>
              <a:t>uses numerical and graphical representations relevant to the purpose of the collection of the data and explains their reasoning (for example, ‘I can’t use a frequency histogram for categorical data because there is no numerical connection between the categories’; converts their data to percentages in order to compare the girls results to that of the boys, as the total number of boys and girls who participated in the survey was different)</a:t>
            </a:r>
          </a:p>
          <a:p>
            <a:pPr marL="285750" indent="-285750" fontAlgn="base">
              <a:spcAft>
                <a:spcPts val="600"/>
              </a:spcAft>
              <a:buFont typeface="Arial" panose="020B0604020202020204" pitchFamily="34" charset="0"/>
              <a:buChar char="•"/>
            </a:pPr>
            <a:r>
              <a:rPr lang="en-AU" sz="1800" dirty="0">
                <a:solidFill>
                  <a:srgbClr val="000000"/>
                </a:solidFill>
                <a:latin typeface="+mn-lt"/>
              </a:rPr>
              <a:t>calculates simple descriptive statistics such as mode, mean or median as measures to represent typical values of a distribution.</a:t>
            </a:r>
          </a:p>
        </p:txBody>
      </p:sp>
      <p:sp>
        <p:nvSpPr>
          <p:cNvPr id="3" name="Slide Number Placeholder 2">
            <a:extLst>
              <a:ext uri="{FF2B5EF4-FFF2-40B4-BE49-F238E27FC236}">
                <a16:creationId xmlns:a16="http://schemas.microsoft.com/office/drawing/2014/main" id="{1F27F5CF-FDF7-9BA5-690B-01256EAB83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78468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46F30D-4391-B6C9-B6A0-7DC6558F5727}"/>
              </a:ext>
            </a:extLst>
          </p:cNvPr>
          <p:cNvSpPr>
            <a:spLocks noGrp="1"/>
          </p:cNvSpPr>
          <p:nvPr>
            <p:ph type="title"/>
          </p:nvPr>
        </p:nvSpPr>
        <p:spPr/>
        <p:txBody>
          <a:bodyPr/>
          <a:lstStyle/>
          <a:p>
            <a:r>
              <a:rPr lang="en-AU" dirty="0">
                <a:latin typeface="+mj-lt"/>
              </a:rPr>
              <a:t>National Numeracy Progressions (2)</a:t>
            </a:r>
          </a:p>
        </p:txBody>
      </p:sp>
      <p:sp>
        <p:nvSpPr>
          <p:cNvPr id="2" name="Text Placeholder 1">
            <a:extLst>
              <a:ext uri="{FF2B5EF4-FFF2-40B4-BE49-F238E27FC236}">
                <a16:creationId xmlns:a16="http://schemas.microsoft.com/office/drawing/2014/main" id="{2CBFF1DC-82D4-71DD-0768-5F889CACCDA4}"/>
              </a:ext>
            </a:extLst>
          </p:cNvPr>
          <p:cNvSpPr>
            <a:spLocks noGrp="1"/>
          </p:cNvSpPr>
          <p:nvPr>
            <p:ph type="body" sz="quarter" idx="18"/>
          </p:nvPr>
        </p:nvSpPr>
        <p:spPr/>
        <p:txBody>
          <a:bodyPr/>
          <a:lstStyle/>
          <a:p>
            <a:r>
              <a:rPr lang="en-US" dirty="0">
                <a:latin typeface="+mj-lt"/>
              </a:rPr>
              <a:t>Interpreting and representing data (IRD)</a:t>
            </a:r>
          </a:p>
        </p:txBody>
      </p:sp>
      <p:sp>
        <p:nvSpPr>
          <p:cNvPr id="7" name="Text Placeholder 6">
            <a:extLst>
              <a:ext uri="{FF2B5EF4-FFF2-40B4-BE49-F238E27FC236}">
                <a16:creationId xmlns:a16="http://schemas.microsoft.com/office/drawing/2014/main" id="{E4717F7F-731E-FFEE-BA50-AF2F0A56C56B}"/>
              </a:ext>
            </a:extLst>
          </p:cNvPr>
          <p:cNvSpPr>
            <a:spLocks noGrp="1"/>
          </p:cNvSpPr>
          <p:nvPr>
            <p:ph type="body" sz="quarter" idx="17"/>
          </p:nvPr>
        </p:nvSpPr>
        <p:spPr>
          <a:xfrm>
            <a:off x="359999" y="1500350"/>
            <a:ext cx="11484000" cy="4807835"/>
          </a:xfrm>
        </p:spPr>
        <p:txBody>
          <a:bodyPr/>
          <a:lstStyle/>
          <a:p>
            <a:pPr fontAlgn="base"/>
            <a:r>
              <a:rPr lang="en-AU" sz="1800" b="1" dirty="0">
                <a:solidFill>
                  <a:srgbClr val="000000"/>
                </a:solidFill>
                <a:latin typeface="+mn-lt"/>
              </a:rPr>
              <a:t>IRD6</a:t>
            </a:r>
            <a:endParaRPr lang="en-AU" sz="1800" dirty="0">
              <a:solidFill>
                <a:srgbClr val="000000"/>
              </a:solidFill>
              <a:latin typeface="+mn-lt"/>
            </a:endParaRPr>
          </a:p>
          <a:p>
            <a:pPr marL="285750" indent="-285750" fontAlgn="base">
              <a:buFont typeface="Arial" panose="020B0604020202020204" pitchFamily="34" charset="0"/>
              <a:buChar char="•"/>
            </a:pPr>
            <a:r>
              <a:rPr lang="en-AU" sz="1800" dirty="0">
                <a:solidFill>
                  <a:srgbClr val="000000"/>
                </a:solidFill>
                <a:latin typeface="+mn-lt"/>
              </a:rPr>
              <a:t>uses features of graphical representations to make predictions</a:t>
            </a:r>
          </a:p>
          <a:p>
            <a:pPr marL="285750" indent="-285750" fontAlgn="base">
              <a:buFont typeface="Arial" panose="020B0604020202020204" pitchFamily="34" charset="0"/>
              <a:buChar char="•"/>
            </a:pPr>
            <a:r>
              <a:rPr lang="en-AU" sz="1800" dirty="0">
                <a:solidFill>
                  <a:srgbClr val="000000"/>
                </a:solidFill>
                <a:latin typeface="+mn-lt"/>
              </a:rPr>
              <a:t>summarises data using fractions, percentages and decimals (for example, 23 of a class live in the same suburb)</a:t>
            </a:r>
          </a:p>
          <a:p>
            <a:pPr marL="285750" indent="-285750" fontAlgn="base">
              <a:buFont typeface="Arial" panose="020B0604020202020204" pitchFamily="34" charset="0"/>
              <a:buChar char="•"/>
            </a:pPr>
            <a:r>
              <a:rPr lang="en-AU" sz="1800" dirty="0">
                <a:solidFill>
                  <a:srgbClr val="000000"/>
                </a:solidFill>
                <a:latin typeface="+mn-lt"/>
              </a:rPr>
              <a:t>explains that continuous variables depicting growth or change often vary over time (for example, growth charts, temperature charts)</a:t>
            </a:r>
          </a:p>
          <a:p>
            <a:pPr marL="285750" indent="-285750" fontAlgn="base">
              <a:buFont typeface="Arial" panose="020B0604020202020204" pitchFamily="34" charset="0"/>
              <a:buChar char="•"/>
            </a:pPr>
            <a:r>
              <a:rPr lang="en-AU" sz="1800" dirty="0">
                <a:solidFill>
                  <a:srgbClr val="000000"/>
                </a:solidFill>
                <a:latin typeface="+mn-lt"/>
              </a:rPr>
              <a:t>interprets and describes patterns in graphical representations in real-life situations (for example, rollercoasters, flight trajectory)</a:t>
            </a:r>
          </a:p>
          <a:p>
            <a:pPr marL="285750" indent="-285750" fontAlgn="base">
              <a:buFont typeface="Arial" panose="020B0604020202020204" pitchFamily="34" charset="0"/>
              <a:buChar char="•"/>
            </a:pPr>
            <a:r>
              <a:rPr lang="en-AU" sz="1800" dirty="0">
                <a:solidFill>
                  <a:srgbClr val="000000"/>
                </a:solidFill>
                <a:latin typeface="+mn-lt"/>
              </a:rPr>
              <a:t>interprets the impact of changes to data (for example, the impact of outliers on a data set).</a:t>
            </a:r>
          </a:p>
        </p:txBody>
      </p:sp>
      <p:sp>
        <p:nvSpPr>
          <p:cNvPr id="3" name="Slide Number Placeholder 2">
            <a:extLst>
              <a:ext uri="{FF2B5EF4-FFF2-40B4-BE49-F238E27FC236}">
                <a16:creationId xmlns:a16="http://schemas.microsoft.com/office/drawing/2014/main" id="{1324E941-1FE0-4DF7-1290-439EC3A32A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75666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B5616-82A7-4CD2-74FF-C85E724022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21DCF0-F0EA-1EB4-0394-B28BD314D95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Think, See, Wonder (1)</a:t>
            </a:r>
          </a:p>
        </p:txBody>
      </p:sp>
      <p:graphicFrame>
        <p:nvGraphicFramePr>
          <p:cNvPr id="5" name="Chart 4" descr="A dual horizontal bar chart with blue bars on the left and prink bars on the right.&#10;">
            <a:extLst>
              <a:ext uri="{FF2B5EF4-FFF2-40B4-BE49-F238E27FC236}">
                <a16:creationId xmlns:a16="http://schemas.microsoft.com/office/drawing/2014/main" id="{E7EBC541-A1E3-236F-5B4B-B643AB1769F3}"/>
              </a:ext>
              <a:ext uri="{147F2762-F138-4A5C-976F-8EAC2B608ADB}">
                <a16:predDERef xmlns:a16="http://schemas.microsoft.com/office/drawing/2014/main" pred="{9525A281-FA6B-47AA-8F09-26ACA1C9E48F}"/>
              </a:ext>
            </a:extLst>
          </p:cNvPr>
          <p:cNvGraphicFramePr>
            <a:graphicFrameLocks/>
          </p:cNvGraphicFramePr>
          <p:nvPr>
            <p:extLst>
              <p:ext uri="{D42A27DB-BD31-4B8C-83A1-F6EECF244321}">
                <p14:modId xmlns:p14="http://schemas.microsoft.com/office/powerpoint/2010/main" val="3947201247"/>
              </p:ext>
            </p:extLst>
          </p:nvPr>
        </p:nvGraphicFramePr>
        <p:xfrm>
          <a:off x="1817290" y="96408"/>
          <a:ext cx="8307161" cy="650959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DDBD9FF5-5B1B-72E0-55A4-AE2050C214C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4627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68321-0B9C-90CF-E482-4DE88A7830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F5CE41-1C6F-3453-FF3B-12CED3D8CE6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Think, See, Wonder (2)</a:t>
            </a:r>
          </a:p>
        </p:txBody>
      </p:sp>
      <p:graphicFrame>
        <p:nvGraphicFramePr>
          <p:cNvPr id="5" name="Chart 4" descr="A dual horizontal bar chart with blue bars on the left representing males, and pink bars on the left representing females. On the left side of the bar chart is a range of numbers from 0 to 100 plus.">
            <a:extLst>
              <a:ext uri="{FF2B5EF4-FFF2-40B4-BE49-F238E27FC236}">
                <a16:creationId xmlns:a16="http://schemas.microsoft.com/office/drawing/2014/main" id="{FC0EBCEB-F4A8-3E06-796A-2D32A5C6550B}"/>
              </a:ext>
              <a:ext uri="{147F2762-F138-4A5C-976F-8EAC2B608ADB}">
                <a16:predDERef xmlns:a16="http://schemas.microsoft.com/office/drawing/2014/main" pred="{9525A281-FA6B-47AA-8F09-26ACA1C9E48F}"/>
              </a:ext>
            </a:extLst>
          </p:cNvPr>
          <p:cNvGraphicFramePr>
            <a:graphicFrameLocks/>
          </p:cNvGraphicFramePr>
          <p:nvPr>
            <p:extLst>
              <p:ext uri="{D42A27DB-BD31-4B8C-83A1-F6EECF244321}">
                <p14:modId xmlns:p14="http://schemas.microsoft.com/office/powerpoint/2010/main" val="3296838259"/>
              </p:ext>
            </p:extLst>
          </p:nvPr>
        </p:nvGraphicFramePr>
        <p:xfrm>
          <a:off x="1817290" y="96408"/>
          <a:ext cx="8307161" cy="650959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5C24C36F-A35A-151C-189B-EE3C9B3A42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64539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67C40-FDEA-5CB2-85C3-EDCA6C9D7E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5C30EA-B334-F6FF-C64A-BED6B91A8FB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Think, See, Wonder (3)</a:t>
            </a:r>
          </a:p>
        </p:txBody>
      </p:sp>
      <p:graphicFrame>
        <p:nvGraphicFramePr>
          <p:cNvPr id="5" name="Chart 4" descr="A dual horizontal bar chart with blue bars on the left representing males, and pink bars on the left representing females. On the left side of the bar chart is a range of numbers from 0 to 100 plus. A range of percentages appears along the bottom of the chart from 0% to 6%.">
            <a:extLst>
              <a:ext uri="{FF2B5EF4-FFF2-40B4-BE49-F238E27FC236}">
                <a16:creationId xmlns:a16="http://schemas.microsoft.com/office/drawing/2014/main" id="{F236A7A2-EE5D-1565-0E46-9165CACF97DE}"/>
              </a:ext>
              <a:ext uri="{147F2762-F138-4A5C-976F-8EAC2B608ADB}">
                <a16:predDERef xmlns:a16="http://schemas.microsoft.com/office/drawing/2014/main" pred="{9525A281-FA6B-47AA-8F09-26ACA1C9E48F}"/>
              </a:ext>
            </a:extLst>
          </p:cNvPr>
          <p:cNvGraphicFramePr>
            <a:graphicFrameLocks/>
          </p:cNvGraphicFramePr>
          <p:nvPr>
            <p:extLst>
              <p:ext uri="{D42A27DB-BD31-4B8C-83A1-F6EECF244321}">
                <p14:modId xmlns:p14="http://schemas.microsoft.com/office/powerpoint/2010/main" val="1062167928"/>
              </p:ext>
            </p:extLst>
          </p:nvPr>
        </p:nvGraphicFramePr>
        <p:xfrm>
          <a:off x="1817290" y="96408"/>
          <a:ext cx="8307161" cy="650959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F5C1380-A734-89C6-A538-750C4B4D0D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09952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34D1-478D-518C-0A9B-76A46416A0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17CAB0-A317-F4B8-E9C6-3F51F27A730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Think, See, Wonder (4)</a:t>
            </a:r>
          </a:p>
        </p:txBody>
      </p:sp>
      <p:graphicFrame>
        <p:nvGraphicFramePr>
          <p:cNvPr id="5" name="Chart 4" descr="A dual horizontal bar chart titled Population Pyramid 2024. The blue bars represent males, and pink represents females. Age groups appear on the left side of the chart ranging from 0 to 100 plus. The percentage of people belonging to those age groups appears at the bottom of the chart. The percentages range from 0 to 6.">
            <a:extLst>
              <a:ext uri="{FF2B5EF4-FFF2-40B4-BE49-F238E27FC236}">
                <a16:creationId xmlns:a16="http://schemas.microsoft.com/office/drawing/2014/main" id="{0AEBB91F-1B8A-EA72-7AE1-D6FF98354EBF}"/>
              </a:ext>
              <a:ext uri="{147F2762-F138-4A5C-976F-8EAC2B608ADB}">
                <a16:predDERef xmlns:a16="http://schemas.microsoft.com/office/drawing/2014/main" pred="{9525A281-FA6B-47AA-8F09-26ACA1C9E48F}"/>
              </a:ext>
            </a:extLst>
          </p:cNvPr>
          <p:cNvGraphicFramePr>
            <a:graphicFrameLocks/>
          </p:cNvGraphicFramePr>
          <p:nvPr>
            <p:extLst>
              <p:ext uri="{D42A27DB-BD31-4B8C-83A1-F6EECF244321}">
                <p14:modId xmlns:p14="http://schemas.microsoft.com/office/powerpoint/2010/main" val="507983821"/>
              </p:ext>
            </p:extLst>
          </p:nvPr>
        </p:nvGraphicFramePr>
        <p:xfrm>
          <a:off x="1817290" y="96408"/>
          <a:ext cx="8307161" cy="650959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2916198-0B7A-471E-3BC1-D7D122413F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45235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Features of a population profile (1)</a:t>
            </a:r>
          </a:p>
        </p:txBody>
      </p:sp>
      <p:sp>
        <p:nvSpPr>
          <p:cNvPr id="7" name="Google Shape;127;p11">
            <a:extLst>
              <a:ext uri="{FF2B5EF4-FFF2-40B4-BE49-F238E27FC236}">
                <a16:creationId xmlns:a16="http://schemas.microsoft.com/office/drawing/2014/main" id="{88D90BD9-51D2-0D0A-ABEC-BC7BF6C4A398}"/>
              </a:ext>
            </a:extLst>
          </p:cNvPr>
          <p:cNvSpPr txBox="1"/>
          <p:nvPr/>
        </p:nvSpPr>
        <p:spPr>
          <a:xfrm>
            <a:off x="360000" y="1314631"/>
            <a:ext cx="3805600" cy="5201369"/>
          </a:xfrm>
          <a:prstGeom prst="rect">
            <a:avLst/>
          </a:prstGeom>
          <a:noFill/>
          <a:ln>
            <a:noFill/>
          </a:ln>
        </p:spPr>
        <p:txBody>
          <a:bodyPr spcFirstLastPara="1" wrap="square" lIns="121900" tIns="60933" rIns="121900" bIns="60933" anchor="t" anchorCtr="0">
            <a:spAutoFit/>
          </a:bodyPr>
          <a:lstStyle/>
          <a:p>
            <a:pPr>
              <a:spcAft>
                <a:spcPts val="3600"/>
              </a:spcAft>
            </a:pPr>
            <a:r>
              <a:rPr lang="en-AU" b="1" dirty="0">
                <a:solidFill>
                  <a:srgbClr val="000000"/>
                </a:solidFill>
                <a:latin typeface="+mj-lt"/>
                <a:ea typeface="Public Sans"/>
                <a:cs typeface="Public Sans"/>
                <a:sym typeface="Public Sans"/>
              </a:rPr>
              <a:t>Word bank</a:t>
            </a:r>
            <a:endParaRPr b="1" dirty="0">
              <a:solidFill>
                <a:srgbClr val="000000"/>
              </a:solidFill>
              <a:latin typeface="+mj-lt"/>
              <a:ea typeface="Arial"/>
              <a:cs typeface="Arial"/>
              <a:sym typeface="Arial"/>
            </a:endParaRPr>
          </a:p>
          <a:p>
            <a:pPr marL="588427" indent="-342900">
              <a:lnSpc>
                <a:spcPct val="150000"/>
              </a:lnSpc>
              <a:spcAft>
                <a:spcPts val="1200"/>
              </a:spcAft>
              <a:buClr>
                <a:srgbClr val="000000"/>
              </a:buClr>
              <a:buSzPts val="1600"/>
              <a:buFont typeface="Wingdings" panose="05000000000000000000" pitchFamily="2" charset="2"/>
              <a:buChar char="q"/>
            </a:pPr>
            <a:r>
              <a:rPr lang="en-AU" dirty="0">
                <a:ea typeface="Public Sans"/>
                <a:cs typeface="Public Sans"/>
                <a:sym typeface="Public Sans"/>
              </a:rPr>
              <a:t> </a:t>
            </a:r>
            <a:r>
              <a:rPr lang="en-AU" dirty="0">
                <a:solidFill>
                  <a:srgbClr val="000000"/>
                </a:solidFill>
                <a:ea typeface="Public Sans"/>
                <a:cs typeface="Public Sans"/>
                <a:sym typeface="Public Sans"/>
              </a:rPr>
              <a:t>Title</a:t>
            </a:r>
            <a:endParaRPr dirty="0"/>
          </a:p>
          <a:p>
            <a:pPr marL="588427" indent="-342900">
              <a:lnSpc>
                <a:spcPct val="150000"/>
              </a:lnSpc>
              <a:spcAft>
                <a:spcPts val="1200"/>
              </a:spcAft>
              <a:buClr>
                <a:srgbClr val="000000"/>
              </a:buClr>
              <a:buSzPts val="1600"/>
              <a:buFont typeface="Wingdings" panose="05000000000000000000" pitchFamily="2" charset="2"/>
              <a:buChar char="q"/>
            </a:pPr>
            <a:r>
              <a:rPr lang="en-AU" dirty="0">
                <a:ea typeface="Public Sans"/>
                <a:cs typeface="Public Sans"/>
                <a:sym typeface="Public Sans"/>
              </a:rPr>
              <a:t> </a:t>
            </a:r>
            <a:r>
              <a:rPr lang="en-AU" dirty="0">
                <a:solidFill>
                  <a:srgbClr val="000000"/>
                </a:solidFill>
                <a:ea typeface="Public Sans"/>
                <a:cs typeface="Public Sans"/>
                <a:sym typeface="Public Sans"/>
              </a:rPr>
              <a:t>Vertical axis scale</a:t>
            </a:r>
            <a:endParaRPr dirty="0"/>
          </a:p>
          <a:p>
            <a:pPr marL="588427" indent="-342900">
              <a:lnSpc>
                <a:spcPct val="150000"/>
              </a:lnSpc>
              <a:spcAft>
                <a:spcPts val="1200"/>
              </a:spcAft>
              <a:buClr>
                <a:srgbClr val="000000"/>
              </a:buClr>
              <a:buSzPts val="1600"/>
              <a:buFont typeface="Wingdings" panose="05000000000000000000" pitchFamily="2" charset="2"/>
              <a:buChar char="q"/>
            </a:pPr>
            <a:r>
              <a:rPr lang="en-AU" dirty="0">
                <a:ea typeface="Public Sans"/>
                <a:cs typeface="Public Sans"/>
                <a:sym typeface="Public Sans"/>
              </a:rPr>
              <a:t> </a:t>
            </a:r>
            <a:r>
              <a:rPr lang="en-AU" dirty="0">
                <a:solidFill>
                  <a:srgbClr val="000000"/>
                </a:solidFill>
                <a:ea typeface="Public Sans"/>
                <a:cs typeface="Public Sans"/>
                <a:sym typeface="Public Sans"/>
              </a:rPr>
              <a:t>Horizontal axis label</a:t>
            </a:r>
            <a:endParaRPr dirty="0"/>
          </a:p>
          <a:p>
            <a:pPr marL="588427" indent="-342900">
              <a:lnSpc>
                <a:spcPct val="150000"/>
              </a:lnSpc>
              <a:spcAft>
                <a:spcPts val="1200"/>
              </a:spcAft>
              <a:buClr>
                <a:srgbClr val="000000"/>
              </a:buClr>
              <a:buSzPts val="1600"/>
              <a:buFont typeface="Wingdings" panose="05000000000000000000" pitchFamily="2" charset="2"/>
              <a:buChar char="q"/>
            </a:pPr>
            <a:r>
              <a:rPr lang="en-AU" dirty="0">
                <a:ea typeface="Public Sans"/>
                <a:cs typeface="Public Sans"/>
                <a:sym typeface="Public Sans"/>
              </a:rPr>
              <a:t> </a:t>
            </a:r>
            <a:r>
              <a:rPr lang="en-AU" dirty="0">
                <a:solidFill>
                  <a:srgbClr val="000000"/>
                </a:solidFill>
                <a:ea typeface="Public Sans"/>
                <a:cs typeface="Public Sans"/>
                <a:sym typeface="Public Sans"/>
              </a:rPr>
              <a:t>Source</a:t>
            </a:r>
            <a:endParaRPr dirty="0"/>
          </a:p>
          <a:p>
            <a:pPr marL="588427" indent="-342900">
              <a:lnSpc>
                <a:spcPct val="150000"/>
              </a:lnSpc>
              <a:spcAft>
                <a:spcPts val="1200"/>
              </a:spcAft>
              <a:buClr>
                <a:srgbClr val="000000"/>
              </a:buClr>
              <a:buSzPts val="1600"/>
              <a:buFont typeface="Wingdings" panose="05000000000000000000" pitchFamily="2" charset="2"/>
              <a:buChar char="q"/>
            </a:pPr>
            <a:r>
              <a:rPr lang="en-AU" dirty="0">
                <a:ea typeface="Public Sans"/>
                <a:cs typeface="Public Sans"/>
                <a:sym typeface="Public Sans"/>
              </a:rPr>
              <a:t> </a:t>
            </a:r>
            <a:r>
              <a:rPr lang="en-AU" dirty="0">
                <a:solidFill>
                  <a:srgbClr val="000000"/>
                </a:solidFill>
                <a:ea typeface="Public Sans"/>
                <a:cs typeface="Public Sans"/>
                <a:sym typeface="Public Sans"/>
              </a:rPr>
              <a:t>Legend</a:t>
            </a:r>
            <a:endParaRPr lang="en-AU" dirty="0"/>
          </a:p>
          <a:p>
            <a:pPr marL="588427" indent="-342900">
              <a:lnSpc>
                <a:spcPct val="150000"/>
              </a:lnSpc>
              <a:spcAft>
                <a:spcPts val="1200"/>
              </a:spcAft>
              <a:buClr>
                <a:srgbClr val="000000"/>
              </a:buClr>
              <a:buSzPts val="1600"/>
              <a:buFont typeface="Wingdings" panose="05000000000000000000" pitchFamily="2" charset="2"/>
              <a:buChar char="q"/>
            </a:pPr>
            <a:r>
              <a:rPr lang="en-AU" dirty="0">
                <a:ea typeface="Public Sans"/>
                <a:cs typeface="Public Sans"/>
                <a:sym typeface="Public Sans"/>
              </a:rPr>
              <a:t> </a:t>
            </a:r>
            <a:r>
              <a:rPr lang="en-AU" dirty="0">
                <a:solidFill>
                  <a:srgbClr val="000000"/>
                </a:solidFill>
                <a:ea typeface="Public Sans"/>
                <a:cs typeface="Public Sans"/>
                <a:sym typeface="Public Sans"/>
              </a:rPr>
              <a:t>Bar graph</a:t>
            </a:r>
            <a:endParaRPr lang="en-AU" dirty="0"/>
          </a:p>
        </p:txBody>
      </p:sp>
      <p:grpSp>
        <p:nvGrpSpPr>
          <p:cNvPr id="31" name="Group 30">
            <a:extLst>
              <a:ext uri="{FF2B5EF4-FFF2-40B4-BE49-F238E27FC236}">
                <a16:creationId xmlns:a16="http://schemas.microsoft.com/office/drawing/2014/main" id="{966FE758-7FBD-5901-25F0-23B65C598B77}"/>
              </a:ext>
              <a:ext uri="{C183D7F6-B498-43B3-948B-1728B52AA6E4}">
                <adec:decorative xmlns:adec="http://schemas.microsoft.com/office/drawing/2017/decorative" val="1"/>
              </a:ext>
            </a:extLst>
          </p:cNvPr>
          <p:cNvGrpSpPr/>
          <p:nvPr/>
        </p:nvGrpSpPr>
        <p:grpSpPr>
          <a:xfrm>
            <a:off x="4550697" y="775531"/>
            <a:ext cx="7233436" cy="5444256"/>
            <a:chOff x="4550697" y="775531"/>
            <a:chExt cx="7233436" cy="5444256"/>
          </a:xfrm>
        </p:grpSpPr>
        <p:cxnSp>
          <p:nvCxnSpPr>
            <p:cNvPr id="13" name="Straight Arrow Connector 12">
              <a:extLst>
                <a:ext uri="{FF2B5EF4-FFF2-40B4-BE49-F238E27FC236}">
                  <a16:creationId xmlns:a16="http://schemas.microsoft.com/office/drawing/2014/main" id="{018ED9CF-EC9E-EE3B-633A-3A99AC67CF5F}"/>
                </a:ext>
              </a:extLst>
            </p:cNvPr>
            <p:cNvCxnSpPr>
              <a:cxnSpLocks/>
            </p:cNvCxnSpPr>
            <p:nvPr/>
          </p:nvCxnSpPr>
          <p:spPr>
            <a:xfrm flipH="1">
              <a:off x="10266919" y="3519644"/>
              <a:ext cx="1517213"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DEDAE87-3060-5C6F-1ED1-C453CCE6DE1E}"/>
                </a:ext>
              </a:extLst>
            </p:cNvPr>
            <p:cNvCxnSpPr>
              <a:cxnSpLocks/>
            </p:cNvCxnSpPr>
            <p:nvPr/>
          </p:nvCxnSpPr>
          <p:spPr>
            <a:xfrm flipH="1">
              <a:off x="10908896" y="2005355"/>
              <a:ext cx="875237" cy="1064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E979FC-FC39-244C-19A8-5C73F1AFD9B2}"/>
                </a:ext>
              </a:extLst>
            </p:cNvPr>
            <p:cNvCxnSpPr>
              <a:cxnSpLocks/>
            </p:cNvCxnSpPr>
            <p:nvPr/>
          </p:nvCxnSpPr>
          <p:spPr>
            <a:xfrm flipV="1">
              <a:off x="5101120" y="6215099"/>
              <a:ext cx="1200339" cy="468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934CE8A-F190-7CAD-46B6-8595B0FF7D1B}"/>
                </a:ext>
              </a:extLst>
            </p:cNvPr>
            <p:cNvCxnSpPr>
              <a:cxnSpLocks/>
            </p:cNvCxnSpPr>
            <p:nvPr/>
          </p:nvCxnSpPr>
          <p:spPr>
            <a:xfrm flipH="1">
              <a:off x="9441733" y="5841921"/>
              <a:ext cx="2342400"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296FC74-6F26-D247-4E42-099AAE474BCA}"/>
                </a:ext>
              </a:extLst>
            </p:cNvPr>
            <p:cNvCxnSpPr>
              <a:cxnSpLocks/>
            </p:cNvCxnSpPr>
            <p:nvPr/>
          </p:nvCxnSpPr>
          <p:spPr>
            <a:xfrm>
              <a:off x="4550697" y="3519644"/>
              <a:ext cx="933572"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9C99382-4E08-E704-26D6-FF7CFC8488E5}"/>
                </a:ext>
              </a:extLst>
            </p:cNvPr>
            <p:cNvCxnSpPr>
              <a:cxnSpLocks/>
            </p:cNvCxnSpPr>
            <p:nvPr/>
          </p:nvCxnSpPr>
          <p:spPr>
            <a:xfrm>
              <a:off x="8736840" y="775531"/>
              <a:ext cx="0" cy="517682"/>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descr="A dual horizontal bar chart titled Population Pyramid 2024. The blue bars represent males, and pink represents females. Age groups appear on the left side of the chart ranging from 0 to 100 plus. The percentage of people belonging to those age groups appears at the bottom of the chart. The percentages range from 0 to 6.">
            <a:extLst>
              <a:ext uri="{FF2B5EF4-FFF2-40B4-BE49-F238E27FC236}">
                <a16:creationId xmlns:a16="http://schemas.microsoft.com/office/drawing/2014/main" id="{993119E9-3F19-FA67-1A87-5B9A7BB57C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9949" y="993363"/>
            <a:ext cx="6352051" cy="4977250"/>
          </a:xfrm>
          <a:prstGeom prst="rect">
            <a:avLst/>
          </a:prstGeom>
        </p:spPr>
      </p:pic>
      <p:sp>
        <p:nvSpPr>
          <p:cNvPr id="17" name="TextBox 16">
            <a:extLst>
              <a:ext uri="{FF2B5EF4-FFF2-40B4-BE49-F238E27FC236}">
                <a16:creationId xmlns:a16="http://schemas.microsoft.com/office/drawing/2014/main" id="{E5017DCD-80F3-49E2-C42C-548E8B31A20F}"/>
              </a:ext>
            </a:extLst>
          </p:cNvPr>
          <p:cNvSpPr txBox="1"/>
          <p:nvPr/>
        </p:nvSpPr>
        <p:spPr>
          <a:xfrm>
            <a:off x="6520078" y="6095158"/>
            <a:ext cx="4514213" cy="402842"/>
          </a:xfrm>
          <a:prstGeom prst="rect">
            <a:avLst/>
          </a:prstGeom>
          <a:noFill/>
        </p:spPr>
        <p:txBody>
          <a:bodyPr wrap="square" lIns="0" tIns="0" rIns="0" bIns="0" rtlCol="0">
            <a:noAutofit/>
          </a:bodyPr>
          <a:lstStyle/>
          <a:p>
            <a:pPr algn="l"/>
            <a:r>
              <a:rPr lang="en-AU" sz="1200" dirty="0"/>
              <a:t>Source – populationpyramid.net</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33533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Arial"/>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Arial"/>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Arial"/>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Arial"/>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0DAA2-907E-4CB5-B016-D0DA35A045BF}">
  <ds:schemaRefs>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094ce8ca-8c20-4eb0-bb23-b47a1c76b753"/>
    <ds:schemaRef ds:uri="98740c54-966f-451d-a76c-e38eb7fddd55"/>
    <ds:schemaRef ds:uri="http://purl.org/dc/dcmitype/"/>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1F8F0638-E83A-490E-B88A-4A8906DE3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 2025</Template>
  <TotalTime>3921</TotalTime>
  <Words>2764</Words>
  <Application>Microsoft Office PowerPoint</Application>
  <PresentationFormat>Widescreen</PresentationFormat>
  <Paragraphs>258</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Calibri</vt:lpstr>
      <vt:lpstr>Arial</vt:lpstr>
      <vt:lpstr>Public Sans</vt:lpstr>
      <vt:lpstr>Wingdings</vt:lpstr>
      <vt:lpstr>1_NSWG Corporate</vt:lpstr>
      <vt:lpstr>Lesson 5 – population profiles </vt:lpstr>
      <vt:lpstr>Learning intentions and success criteria</vt:lpstr>
      <vt:lpstr>National Numeracy Progressions (1)</vt:lpstr>
      <vt:lpstr>National Numeracy Progressions (2)</vt:lpstr>
      <vt:lpstr>Think, See, Wonder (1)</vt:lpstr>
      <vt:lpstr>Think, See, Wonder (2)</vt:lpstr>
      <vt:lpstr>Think, See, Wonder (3)</vt:lpstr>
      <vt:lpstr>Think, See, Wonder (4)</vt:lpstr>
      <vt:lpstr>Features of a population profile (1)</vt:lpstr>
      <vt:lpstr>Features of a population profile (2)</vt:lpstr>
      <vt:lpstr>Analysing population profiles</vt:lpstr>
      <vt:lpstr>Analysing your population profile (1)</vt:lpstr>
      <vt:lpstr>Analysing your population profile – sample answer</vt:lpstr>
      <vt:lpstr>Analysing your population profile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Liveability of places – Lesson 5 – population profiles – Geography, Stage 4</dc:title>
  <dc:creator>NSW Department of Education</dc:creator>
  <dcterms:created xsi:type="dcterms:W3CDTF">2024-07-18T23:33:31Z</dcterms:created>
  <dcterms:modified xsi:type="dcterms:W3CDTF">2025-10-20T02:27:48Z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