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4"/>
  </p:sldMasterIdLst>
  <p:notesMasterIdLst>
    <p:notesMasterId r:id="rId15"/>
  </p:notesMasterIdLst>
  <p:handoutMasterIdLst>
    <p:handoutMasterId r:id="rId16"/>
  </p:handoutMasterIdLst>
  <p:sldIdLst>
    <p:sldId id="266" r:id="rId5"/>
    <p:sldId id="26383" r:id="rId6"/>
    <p:sldId id="26375" r:id="rId7"/>
    <p:sldId id="2147472192" r:id="rId8"/>
    <p:sldId id="2147472193" r:id="rId9"/>
    <p:sldId id="26409" r:id="rId10"/>
    <p:sldId id="2147472194" r:id="rId11"/>
    <p:sldId id="2147472195" r:id="rId12"/>
    <p:sldId id="360" r:id="rId13"/>
    <p:sldId id="361" r:id="rId14"/>
  </p:sldIdLst>
  <p:sldSz cx="12192000" cy="6858000"/>
  <p:notesSz cx="6858000" cy="9144000"/>
  <p:embeddedFontLst>
    <p:embeddedFont>
      <p:font typeface="Public Sans" pitchFamily="2" charset="0"/>
      <p:regular r:id="rId17"/>
      <p:bold r:id="rId18"/>
      <p:italic r:id="rId19"/>
      <p:bold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464DD5A-A6A8-7A13-62DB-BF38AAE58919}" name="Melissa Ellis" initials="ME" userId="S::melissa.ellis13@det.nsw.edu.au::256dc9ba-729a-41e3-ae2d-aa8692cb5800" providerId="AD"/>
  <p188:author id="{BB489663-68A0-2B5D-5D55-B13E3D081852}" name="Cimen Fevzi" initials="CF" userId="S::CIMEN.FEVZI@det.nsw.edu.au::e3d91e27-c37c-4cc1-8de0-37ac90788db0"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5C"/>
    <a:srgbClr val="9752CC"/>
    <a:srgbClr val="ECD3F5"/>
    <a:srgbClr val="DAB3E8"/>
    <a:srgbClr val="FF9933"/>
    <a:srgbClr val="FAE6C2"/>
    <a:srgbClr val="E5F7FC"/>
    <a:srgbClr val="FBDBE7"/>
    <a:srgbClr val="EDF9E0"/>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AAC34-3011-4058-9535-D24262676AAB}" v="1" dt="2025-10-20T02:25:59.40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65133" autoAdjust="0"/>
  </p:normalViewPr>
  <p:slideViewPr>
    <p:cSldViewPr snapToGrid="0">
      <p:cViewPr varScale="1">
        <p:scale>
          <a:sx n="77" d="100"/>
          <a:sy n="77" d="100"/>
        </p:scale>
        <p:origin x="1176" y="78"/>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ew.officeapps.live.com/op/view.aspx?src=https%3A%2F%2Fresources.education.nsw.gov.au%2Fapi%2Fv1%2Fblob-store%2FdXJoX3JlYWRpbmdhbmRudW1lcmFjeV9JUFQtMjc%3D%3D%2FUHJvcG9ydGlvbmFsIHRoaW5raW5nIFJhdGlvcy5kb2N4%3D%3Fversionid%3D&amp;wdOrigin=BROWSELIN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ew.officeapps.live.com/op/view.aspx?src=https%3A%2F%2Fresources.education.nsw.gov.au%2Fapi%2Fv1%2Fblob-store%2FdXJoX3JlYWRpbmdhbmRudW1lcmFjeV9JUFQtMjc%3D%3D%2FUHJvcG9ydGlvbmFsIHRoaW5raW5nIFJhdGlvcy5kb2N4%3D%3Fversionid%3D&amp;wdOrigin=BROWSELI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ew.officeapps.live.com/op/view.aspx?src=https%3A%2F%2Fresources.education.nsw.gov.au%2Fapi%2Fv1%2Fblob-store%2FdXJoX3JlYWRpbmdhbmRudW1lcmFjeV9JUFQtMjc%3D%3D%2FUHJvcG9ydGlvbmFsIHRoaW5raW5nIFJhdGlvcy5kb2N4%3D%3Fversionid%3D&amp;wdOrigin=BROWSELI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Today we’re learning about ratios and scale, both in everyday life and on maps.</a:t>
            </a:r>
          </a:p>
          <a:p>
            <a:pPr marL="285750" indent="-285750">
              <a:buFont typeface="Arial" panose="020B0604020202020204" pitchFamily="34" charset="0"/>
              <a:buChar char="•"/>
            </a:pPr>
            <a:r>
              <a:rPr lang="en-AU" dirty="0"/>
              <a:t>Ratios help us compare parts of a group, while scale uses ratios to show real distances.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31170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Our learning intention is to identify part-to-part and part-to-whole ratios, and use ratios to understand map scale.</a:t>
            </a:r>
          </a:p>
          <a:p>
            <a:pPr marL="285750" indent="-285750">
              <a:buFont typeface="Arial" panose="020B0604020202020204" pitchFamily="34" charset="0"/>
              <a:buChar char="•"/>
            </a:pPr>
            <a:r>
              <a:rPr lang="en-AU" dirty="0"/>
              <a:t>By the end of the lesson you should be able to:</a:t>
            </a:r>
          </a:p>
          <a:p>
            <a:pPr marL="895335" lvl="1" indent="-285750">
              <a:buFont typeface="Arial" panose="020B0604020202020204" pitchFamily="34" charset="0"/>
              <a:buChar char="•"/>
            </a:pPr>
            <a:r>
              <a:rPr lang="en-AU" dirty="0"/>
              <a:t>Explain scale as a ratio.</a:t>
            </a:r>
          </a:p>
          <a:p>
            <a:pPr marL="895335" lvl="1" indent="-285750">
              <a:buFont typeface="Arial" panose="020B0604020202020204" pitchFamily="34" charset="0"/>
              <a:buChar char="•"/>
            </a:pPr>
            <a:r>
              <a:rPr lang="en-AU" dirty="0"/>
              <a:t>Calculate ratios and scale factors to find real distances.</a:t>
            </a:r>
          </a:p>
          <a:p>
            <a:r>
              <a:rPr lang="en-AU" dirty="0"/>
              <a:t>Prompt students to think about where they’ve already seen ratios – maybe in recipes, sport, or maths.</a:t>
            </a:r>
          </a:p>
          <a:p>
            <a:endParaRPr lang="en-AU" b="1" dirty="0"/>
          </a:p>
          <a:p>
            <a:endParaRPr lang="en-AU" b="1" dirty="0"/>
          </a:p>
          <a:p>
            <a:endParaRPr lang="en-AU" b="1" dirty="0"/>
          </a:p>
          <a:p>
            <a:r>
              <a:rPr lang="en-AU" b="1" dirty="0"/>
              <a:t>Additional 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endParaRPr lang="en-AU" b="1" dirty="0">
              <a:cs typeface="Calibri"/>
            </a:endParaRPr>
          </a:p>
          <a:p>
            <a:pPr algn="l">
              <a:spcAft>
                <a:spcPts val="300"/>
              </a:spcAft>
              <a:buFont typeface="Arial" panose="020B0604020202020204" pitchFamily="34" charset="0"/>
              <a:buNone/>
            </a:pPr>
            <a:r>
              <a:rPr lang="en-AU" b="1" i="0" dirty="0">
                <a:solidFill>
                  <a:srgbClr val="121212"/>
                </a:solidFill>
                <a:effectLst/>
                <a:latin typeface="Arial"/>
              </a:rPr>
              <a:t>The Literacy and Numeracy Learning Progressions</a:t>
            </a:r>
          </a:p>
          <a:p>
            <a:pPr algn="l">
              <a:spcAft>
                <a:spcPts val="300"/>
              </a:spcAft>
              <a:buFont typeface="Arial" panose="020B0604020202020204" pitchFamily="34" charset="0"/>
              <a:buNone/>
            </a:pPr>
            <a:endParaRPr lang="en-AU" b="1" i="0" dirty="0">
              <a:solidFill>
                <a:srgbClr val="121212"/>
              </a:solidFill>
              <a:effectLst/>
              <a:latin typeface="Arial"/>
            </a:endParaRPr>
          </a:p>
          <a:p>
            <a:pPr algn="l">
              <a:spcAft>
                <a:spcPts val="300"/>
              </a:spcAft>
              <a:buFont typeface="Arial" panose="020B0604020202020204" pitchFamily="34" charset="0"/>
              <a:buNone/>
            </a:pPr>
            <a:r>
              <a:rPr lang="en-AU" b="1" i="0" dirty="0">
                <a:solidFill>
                  <a:srgbClr val="121212"/>
                </a:solidFill>
                <a:effectLst/>
                <a:latin typeface="Arial"/>
              </a:rPr>
              <a:t>Number sense and algebra</a:t>
            </a:r>
          </a:p>
          <a:p>
            <a:pPr marL="742950" lvl="1" indent="-285750" algn="l">
              <a:spcAft>
                <a:spcPts val="1200"/>
              </a:spcAft>
              <a:buFont typeface="Arial" panose="020B0604020202020204" pitchFamily="34" charset="0"/>
              <a:buChar char="•"/>
            </a:pPr>
            <a:r>
              <a:rPr lang="en-AU" b="0" i="0" dirty="0">
                <a:solidFill>
                  <a:srgbClr val="121212"/>
                </a:solidFill>
                <a:effectLst/>
                <a:latin typeface="Arial"/>
              </a:rPr>
              <a:t>Interpreting fractions - InF9</a:t>
            </a:r>
          </a:p>
          <a:p>
            <a:pPr marL="742950" lvl="1" indent="-285750" algn="l">
              <a:spcAft>
                <a:spcPts val="1200"/>
              </a:spcAft>
              <a:buFont typeface="Arial" panose="020B0604020202020204" pitchFamily="34" charset="0"/>
              <a:buChar char="•"/>
            </a:pPr>
            <a:r>
              <a:rPr lang="en-AU" b="0" i="0" dirty="0">
                <a:solidFill>
                  <a:srgbClr val="121212"/>
                </a:solidFill>
                <a:effectLst/>
                <a:latin typeface="Arial"/>
              </a:rPr>
              <a:t>Multiplicative strategies - MuS10, MuS9</a:t>
            </a:r>
          </a:p>
          <a:p>
            <a:pPr marL="742950" lvl="1" indent="-285750" algn="l">
              <a:spcAft>
                <a:spcPts val="1200"/>
              </a:spcAft>
              <a:buFont typeface="Arial" panose="020B0604020202020204" pitchFamily="34" charset="0"/>
              <a:buChar char="•"/>
            </a:pPr>
            <a:r>
              <a:rPr lang="en-AU" b="0" i="0" dirty="0">
                <a:solidFill>
                  <a:srgbClr val="121212"/>
                </a:solidFill>
                <a:effectLst/>
                <a:latin typeface="Arial"/>
              </a:rPr>
              <a:t>Number patterns and algebraic thinking - NPA6, NPA7</a:t>
            </a:r>
          </a:p>
          <a:p>
            <a:pPr marL="742950" lvl="1" indent="-285750" algn="l">
              <a:spcAft>
                <a:spcPts val="1200"/>
              </a:spcAft>
              <a:buFont typeface="Arial" panose="020B0604020202020204" pitchFamily="34" charset="0"/>
              <a:buChar char="•"/>
            </a:pPr>
            <a:r>
              <a:rPr lang="en-AU" b="0" i="0" dirty="0">
                <a:solidFill>
                  <a:srgbClr val="121212"/>
                </a:solidFill>
                <a:effectLst/>
                <a:latin typeface="Arial"/>
              </a:rPr>
              <a:t>Proportional thinking - PrT3, PrT4, PrT5, PrT6, PrT7</a:t>
            </a:r>
          </a:p>
          <a:p>
            <a:pPr algn="l">
              <a:spcAft>
                <a:spcPts val="300"/>
              </a:spcAft>
              <a:buFont typeface="Arial" panose="020B0604020202020204" pitchFamily="34" charset="0"/>
              <a:buNone/>
            </a:pPr>
            <a:r>
              <a:rPr lang="en-AU" b="1" i="0" dirty="0">
                <a:solidFill>
                  <a:srgbClr val="121212"/>
                </a:solidFill>
                <a:effectLst/>
                <a:latin typeface="Arial"/>
              </a:rPr>
              <a:t>Measurement and geometry</a:t>
            </a:r>
          </a:p>
          <a:p>
            <a:pPr marL="742950" lvl="1" indent="-285750" algn="l">
              <a:spcAft>
                <a:spcPts val="1200"/>
              </a:spcAft>
              <a:buFont typeface="Arial" panose="020B0604020202020204" pitchFamily="34" charset="0"/>
              <a:buChar char="•"/>
            </a:pPr>
            <a:r>
              <a:rPr lang="en-AU" b="0" i="0" dirty="0">
                <a:solidFill>
                  <a:srgbClr val="121212"/>
                </a:solidFill>
                <a:effectLst/>
                <a:latin typeface="Arial"/>
              </a:rPr>
              <a:t>Understanding geometric properties - UGP6, UGP7</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A part-to-part ratio compares two groups, e.g., students wearing jumpers compared to those not.</a:t>
            </a:r>
          </a:p>
          <a:p>
            <a:pPr marL="285750" indent="-285750">
              <a:buFont typeface="Arial" panose="020B0604020202020204" pitchFamily="34" charset="0"/>
              <a:buChar char="•"/>
            </a:pPr>
            <a:r>
              <a:rPr lang="en-AU" dirty="0"/>
              <a:t>A part-to-whole ratio compares one group to the total.</a:t>
            </a:r>
          </a:p>
          <a:p>
            <a:r>
              <a:rPr lang="en-AU" dirty="0"/>
              <a:t>Prompt students to think: Why might both comparisons be useful?</a:t>
            </a:r>
          </a:p>
          <a:p>
            <a:r>
              <a:rPr lang="en-AU" b="1" dirty="0"/>
              <a:t>Prompt question:</a:t>
            </a:r>
            <a:r>
              <a:rPr lang="en-AU" dirty="0"/>
              <a:t> Why might both part-to-part and part-to-whole ratios be useful?</a:t>
            </a:r>
            <a:br>
              <a:rPr lang="en-AU" dirty="0"/>
            </a:br>
            <a:r>
              <a:rPr lang="en-AU" b="1" dirty="0"/>
              <a:t>Suggested response:</a:t>
            </a:r>
            <a:r>
              <a:rPr lang="en-AU" dirty="0"/>
              <a:t> Part-to-part helps compare two groups (e.g., boys to girls), while part-to-whole helps show proportions in the total group.</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Additional notes for teachers:</a:t>
            </a:r>
            <a:endParaRPr lang="en-AU" dirty="0"/>
          </a:p>
          <a:p>
            <a:endParaRPr lang="en-AU" dirty="0"/>
          </a:p>
          <a:p>
            <a:pPr marL="0" indent="0">
              <a:buFont typeface="Arial" panose="020B0604020202020204" pitchFamily="34" charset="0"/>
              <a:buNone/>
            </a:pPr>
            <a:r>
              <a:rPr lang="en-AU" dirty="0"/>
              <a:t>This presentation has been adapted from the Literacy and Numeracy teaching advice Part 3: Ratios. </a:t>
            </a:r>
            <a:r>
              <a:rPr lang="en-AU" dirty="0">
                <a:hlinkClick r:id="rId3"/>
              </a:rPr>
              <a:t>resources.education.nsw.gov.au.docx</a:t>
            </a:r>
            <a:r>
              <a:rPr lang="en-AU" dirty="0"/>
              <a:t>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Scenario 1: Invite 5 students to the front of the classroom. Ensure 2 of them are wearing a particular item and 3 are not, for example, 2 students wearing a jumper and 3 are not. </a:t>
            </a:r>
          </a:p>
          <a:p>
            <a:pPr marL="285750" indent="-285750">
              <a:buFont typeface="Arial" panose="020B0604020202020204" pitchFamily="34" charset="0"/>
              <a:buChar char="•"/>
            </a:pPr>
            <a:endParaRPr lang="en-AU" dirty="0"/>
          </a:p>
          <a:p>
            <a:pPr marL="0" indent="0">
              <a:buFont typeface="Arial" panose="020B0604020202020204" pitchFamily="34" charset="0"/>
              <a:buNone/>
            </a:pPr>
            <a:r>
              <a:rPr lang="en-AU" dirty="0"/>
              <a:t>Discuss the group of 5 students and draw out the following information:</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number of students wearing jumpers compared to those not wearing jumpers is called a part-to-part ratio. That means for every 2 students with a jumper there are 3 without a jumper. This can be written as 2:3 or as a fraction 23 and read as 2 to 3.</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number of students wearing jumpers compared to the number of students in the whole group, is called a part-to-whole ratio. This can be written as 2:5 or as a fraction 25 and read as 2 to 5.</a:t>
            </a:r>
          </a:p>
          <a:p>
            <a:pPr marL="285750" indent="-285750">
              <a:buFont typeface="Arial" panose="020B0604020202020204" pitchFamily="34" charset="0"/>
              <a:buChar char="•"/>
            </a:pPr>
            <a:endParaRPr lang="en-AU" dirty="0"/>
          </a:p>
          <a:p>
            <a:pPr marL="0" indent="0">
              <a:buFont typeface="Arial" panose="020B0604020202020204" pitchFamily="34" charset="0"/>
              <a:buNone/>
            </a:pPr>
            <a:r>
              <a:rPr lang="en-AU" b="1" dirty="0"/>
              <a:t>Teaching point: </a:t>
            </a:r>
            <a:r>
              <a:rPr lang="en-AU" dirty="0"/>
              <a:t>A part-to-part ratio can be written as a fraction. Students need to be aware that when the ratio is written as a fraction it does not always represent a part-to-whole relationship.</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80972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7AFAC-E6CE-79C0-3D45-76032B5F8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A242A-D368-B658-2A6E-B3DE8A6F5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F4770-5EC8-D08C-606C-66C64ABEBF99}"/>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1200"/>
              </a:spcBef>
              <a:spcAft>
                <a:spcPts val="1200"/>
              </a:spcAft>
              <a:buClrTx/>
              <a:buSzTx/>
              <a:buFont typeface="+mj-lt"/>
              <a:buNone/>
              <a:tabLst/>
              <a:defRPr/>
            </a:pPr>
            <a:r>
              <a:rPr lang="en-AU" sz="1800" b="1" dirty="0"/>
              <a:t>Notes for teachers:</a:t>
            </a:r>
            <a:endParaRPr lang="en-AU" sz="1800" dirty="0"/>
          </a:p>
          <a:p>
            <a:pPr marL="0" lvl="0" indent="0">
              <a:lnSpc>
                <a:spcPct val="150000"/>
              </a:lnSpc>
              <a:spcBef>
                <a:spcPts val="1200"/>
              </a:spcBef>
              <a:spcAft>
                <a:spcPts val="1200"/>
              </a:spcAft>
              <a:buFont typeface="+mj-lt"/>
              <a:buNone/>
            </a:pPr>
            <a:endParaRPr lang="en-AU"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50000"/>
              </a:lnSpc>
              <a:spcBef>
                <a:spcPts val="1200"/>
              </a:spcBef>
              <a:spcAft>
                <a:spcPts val="1200"/>
              </a:spcAft>
              <a:buFont typeface="+mj-lt"/>
              <a:buNone/>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Scenario 2</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Following on from scenario one, add 2 students wearing a jumper to the group of 5. </a:t>
            </a:r>
          </a:p>
          <a:p>
            <a:endParaRPr lang="en-AU" sz="1800" b="1" dirty="0"/>
          </a:p>
          <a:p>
            <a:r>
              <a:rPr lang="en-AU" sz="1800" b="1" dirty="0"/>
              <a:t>Suggested teacher think-aloud</a:t>
            </a:r>
            <a:endParaRPr lang="en-AU" sz="1800" dirty="0"/>
          </a:p>
          <a:p>
            <a:pPr marL="285750" indent="-285750">
              <a:buFont typeface="Arial" panose="020B0604020202020204" pitchFamily="34" charset="0"/>
              <a:buChar char="•"/>
            </a:pPr>
            <a:r>
              <a:rPr lang="en-AU" sz="1800" dirty="0"/>
              <a:t>We’ve added two more students wearing jumpers. How do we keep the same ratio?</a:t>
            </a:r>
          </a:p>
          <a:p>
            <a:r>
              <a:rPr lang="en-AU" sz="1800" dirty="0"/>
              <a:t>Prompt students to think about equivalent ratios and scaling up fairly.</a:t>
            </a:r>
          </a:p>
          <a:p>
            <a:r>
              <a:rPr lang="en-AU" sz="1800" b="1" dirty="0"/>
              <a:t>Prompt question:</a:t>
            </a:r>
            <a:r>
              <a:rPr lang="en-AU" sz="1800" dirty="0"/>
              <a:t> If we add two students with jumpers, how do we keep the ratio the same?</a:t>
            </a:r>
            <a:br>
              <a:rPr lang="en-AU" sz="1800" dirty="0"/>
            </a:br>
            <a:r>
              <a:rPr lang="en-AU" sz="1800" b="1" dirty="0"/>
              <a:t>Suggested response:</a:t>
            </a:r>
            <a:r>
              <a:rPr lang="en-AU" sz="1800" dirty="0"/>
              <a:t> We also need to add three students without jumpers to keep the ratio 2:3.</a:t>
            </a:r>
          </a:p>
          <a:p>
            <a:endParaRPr lang="en-AU" sz="1800" dirty="0"/>
          </a:p>
          <a:p>
            <a:pPr marL="0" lvl="0" indent="0">
              <a:lnSpc>
                <a:spcPct val="150000"/>
              </a:lnSpc>
              <a:spcBef>
                <a:spcPts val="1200"/>
              </a:spcBef>
              <a:spcAft>
                <a:spcPts val="1200"/>
              </a:spcAft>
              <a:buFont typeface="+mj-lt"/>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Ask, how many additional students without a jumper should be added to the group to keep the ratio the same as in scenario 1, 2:3. Possible discussion points:</a:t>
            </a:r>
          </a:p>
          <a:p>
            <a:pPr marL="285750" lvl="0" indent="-285750">
              <a:lnSpc>
                <a:spcPct val="150000"/>
              </a:lnSpc>
              <a:spcBef>
                <a:spcPts val="1200"/>
              </a:spcBef>
              <a:spcAft>
                <a:spcPts val="1200"/>
              </a:spcAft>
              <a:buFont typeface="Arial" panose="020B0604020202020204" pitchFamily="34" charset="0"/>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If </a:t>
            </a: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3</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is given as a response, students are demonstrating multiplicative thinking as they are maintaining equivalent proportions.</a:t>
            </a:r>
          </a:p>
          <a:p>
            <a:pPr marL="285750" lvl="0" indent="-285750">
              <a:lnSpc>
                <a:spcPct val="150000"/>
              </a:lnSpc>
              <a:spcBef>
                <a:spcPts val="1200"/>
              </a:spcBef>
              <a:spcAft>
                <a:spcPts val="1200"/>
              </a:spcAft>
              <a:buFont typeface="Arial" panose="020B0604020202020204" pitchFamily="34" charset="0"/>
              <a:buChar char="•"/>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If students use additive thinking they have answered that they added 2 students without a jumper to one part because 2 students with a jumper were added to the other part, demonstrate that this would not keep the ratio the same as 2:3. </a:t>
            </a:r>
          </a:p>
          <a:p>
            <a:pPr marL="0" marR="0" lvl="0" indent="0" algn="l" defTabSz="1219170" rtl="0" eaLnBrk="1" fontAlgn="auto" latinLnBrk="0" hangingPunct="1">
              <a:lnSpc>
                <a:spcPct val="150000"/>
              </a:lnSpc>
              <a:spcBef>
                <a:spcPts val="1200"/>
              </a:spcBef>
              <a:spcAft>
                <a:spcPts val="1200"/>
              </a:spcAft>
              <a:buClrTx/>
              <a:buSzTx/>
              <a:buFont typeface="+mj-lt"/>
              <a:buNone/>
              <a:tabLst/>
              <a:defRPr/>
            </a:pPr>
            <a:endParaRPr lang="en-AU" sz="1800" b="1" dirty="0"/>
          </a:p>
          <a:p>
            <a:pPr marL="0" lvl="0" indent="0">
              <a:lnSpc>
                <a:spcPct val="150000"/>
              </a:lnSpc>
              <a:spcBef>
                <a:spcPts val="1200"/>
              </a:spcBef>
              <a:spcAft>
                <a:spcPts val="1200"/>
              </a:spcAft>
              <a:buFont typeface="+mj-lt"/>
              <a:buNone/>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a:p>
            <a:endParaRPr lang="en-AU" dirty="0"/>
          </a:p>
        </p:txBody>
      </p:sp>
      <p:sp>
        <p:nvSpPr>
          <p:cNvPr id="4" name="Slide Number Placeholder 3">
            <a:extLst>
              <a:ext uri="{FF2B5EF4-FFF2-40B4-BE49-F238E27FC236}">
                <a16:creationId xmlns:a16="http://schemas.microsoft.com/office/drawing/2014/main" id="{3A2BDBB0-7D29-5ABA-E882-00F50DEDC04D}"/>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72480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A86C1-0775-0F0C-3BA4-78B9B9DBC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90173-514D-01CF-537D-768A2A382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5771E-9951-C8E5-395C-E1DED75CE8B3}"/>
              </a:ext>
            </a:extLst>
          </p:cNvPr>
          <p:cNvSpPr>
            <a:spLocks noGrp="1"/>
          </p:cNvSpPr>
          <p:nvPr>
            <p:ph type="body" idx="1"/>
          </p:nvPr>
        </p:nvSpPr>
        <p:spPr/>
        <p:txBody>
          <a:bodyPr/>
          <a:lstStyle/>
          <a:p>
            <a:r>
              <a:rPr lang="en-AU" sz="1800" b="1" dirty="0"/>
              <a:t>Suggested teacher think-aloud</a:t>
            </a:r>
            <a:endParaRPr lang="en-AU" sz="1800" dirty="0"/>
          </a:p>
          <a:p>
            <a:pPr marL="285750" indent="-285750">
              <a:buFont typeface="Arial" panose="020B0604020202020204" pitchFamily="34" charset="0"/>
              <a:buChar char="•"/>
            </a:pPr>
            <a:r>
              <a:rPr lang="en-AU" sz="1800" dirty="0"/>
              <a:t>Ratios can always be simplified.</a:t>
            </a:r>
          </a:p>
          <a:p>
            <a:r>
              <a:rPr lang="en-AU" sz="1800" dirty="0"/>
              <a:t>Prompt students to think: If 8 students have jumpers and 12 don’t, what’s the simplest ratio? (Answer: 2:3).</a:t>
            </a:r>
          </a:p>
          <a:p>
            <a:r>
              <a:rPr lang="en-AU" sz="1800" dirty="0"/>
              <a:t>Reinforce: simplifying makes ratios easier to compare.</a:t>
            </a:r>
          </a:p>
          <a:p>
            <a:pPr marL="0" lvl="0" indent="0">
              <a:lnSpc>
                <a:spcPct val="150000"/>
              </a:lnSpc>
              <a:spcBef>
                <a:spcPts val="1200"/>
              </a:spcBef>
              <a:spcAft>
                <a:spcPts val="1200"/>
              </a:spcAft>
              <a:buFont typeface="+mj-lt"/>
              <a:buNone/>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50000"/>
              </a:lnSpc>
              <a:spcBef>
                <a:spcPts val="1200"/>
              </a:spcBef>
              <a:spcAft>
                <a:spcPts val="1200"/>
              </a:spcAft>
              <a:buFont typeface="+mj-lt"/>
              <a:buNone/>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Discuss this ratio using the following prompts: </a:t>
            </a:r>
          </a:p>
          <a:p>
            <a:pPr marL="342900" lvl="0" indent="-342900">
              <a:lnSpc>
                <a:spcPct val="150000"/>
              </a:lnSpc>
              <a:spcBef>
                <a:spcPts val="1200"/>
              </a:spcBef>
              <a:spcAft>
                <a:spcPts val="1200"/>
              </a:spcAft>
              <a:buFont typeface="Courier New" panose="02070309020205020404" pitchFamily="49" charset="0"/>
              <a:buChar char="o"/>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Does the ratio stay the same when halving the numbers?</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This means for every 4 students with a jumper there are 6 without a jumper, therefore the ratio is equivalent.</a:t>
            </a:r>
          </a:p>
          <a:p>
            <a:pPr marL="342900" lvl="0" indent="-342900">
              <a:lnSpc>
                <a:spcPct val="150000"/>
              </a:lnSpc>
              <a:spcBef>
                <a:spcPts val="1200"/>
              </a:spcBef>
              <a:spcAft>
                <a:spcPts val="1200"/>
              </a:spcAft>
              <a:buFont typeface="Courier New" panose="02070309020205020404" pitchFamily="49" charset="0"/>
              <a:buChar char="o"/>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Is halving a multiplicative or additive process?</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It is multiplicative as halving refers to dividing by 2.  </a:t>
            </a:r>
          </a:p>
          <a:p>
            <a:pPr marL="342900" lvl="0" indent="-342900">
              <a:lnSpc>
                <a:spcPct val="150000"/>
              </a:lnSpc>
              <a:spcBef>
                <a:spcPts val="1200"/>
              </a:spcBef>
              <a:spcAft>
                <a:spcPts val="1200"/>
              </a:spcAft>
              <a:buFont typeface="Courier New" panose="02070309020205020404" pitchFamily="49" charset="0"/>
              <a:buChar char="o"/>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Does the ratio stay the same when halved again?</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Yes, for every 2 students with a jumper there are 3 without a jumper, therefore the ratio is equivalent.  </a:t>
            </a:r>
          </a:p>
          <a:p>
            <a:pPr marL="342900" lvl="0" indent="-342900">
              <a:lnSpc>
                <a:spcPct val="150000"/>
              </a:lnSpc>
              <a:spcBef>
                <a:spcPts val="1200"/>
              </a:spcBef>
              <a:spcAft>
                <a:spcPts val="1200"/>
              </a:spcAft>
              <a:buFont typeface="Courier New" panose="02070309020205020404" pitchFamily="49" charset="0"/>
              <a:buChar char="o"/>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Does the ratio stay the same when halved again?</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 Yes, this would give an answer of 1 student wearing a jumper to 1.5 not wearing a jumper.</a:t>
            </a:r>
          </a:p>
          <a:p>
            <a:pPr marL="342900" lvl="0" indent="-342900">
              <a:lnSpc>
                <a:spcPct val="150000"/>
              </a:lnSpc>
              <a:spcBef>
                <a:spcPts val="1200"/>
              </a:spcBef>
              <a:spcAft>
                <a:spcPts val="1200"/>
              </a:spcAft>
              <a:buFont typeface="Courier New" panose="02070309020205020404" pitchFamily="49" charset="0"/>
              <a:buChar char="o"/>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50000"/>
              </a:lnSpc>
              <a:spcBef>
                <a:spcPts val="1200"/>
              </a:spcBef>
              <a:spcAft>
                <a:spcPts val="1200"/>
              </a:spcAft>
              <a:buClrTx/>
              <a:buSzTx/>
              <a:buFont typeface="Courier New" panose="02070309020205020404" pitchFamily="49" charset="0"/>
              <a:buNone/>
              <a:tabLst/>
              <a:defRPr/>
            </a:pPr>
            <a:r>
              <a:rPr lang="en-AU" sz="1800" b="1" dirty="0">
                <a:effectLst/>
                <a:latin typeface="Arial" panose="020B0604020202020204" pitchFamily="34" charset="0"/>
                <a:ea typeface="Times New Roman" panose="02020603050405020304" pitchFamily="18" charset="0"/>
              </a:rPr>
              <a:t>Teaching point:</a:t>
            </a:r>
            <a:r>
              <a:rPr lang="en-AU" sz="1800" dirty="0">
                <a:effectLst/>
                <a:latin typeface="Arial" panose="020B0604020202020204" pitchFamily="34" charset="0"/>
                <a:ea typeface="Times New Roman" panose="02020603050405020304" pitchFamily="18" charset="0"/>
              </a:rPr>
              <a:t> To simplify ratios divide each part by the highest common factor, for example, 8:12 = 2:3 by dividing both parts by 4. </a:t>
            </a:r>
          </a:p>
          <a:p>
            <a:pPr marL="0" marR="0" lvl="0" indent="0" algn="l" defTabSz="1219170" rtl="0" eaLnBrk="1" fontAlgn="auto" latinLnBrk="0" hangingPunct="1">
              <a:lnSpc>
                <a:spcPct val="150000"/>
              </a:lnSpc>
              <a:spcBef>
                <a:spcPts val="1200"/>
              </a:spcBef>
              <a:spcAft>
                <a:spcPts val="1200"/>
              </a:spcAft>
              <a:buClrTx/>
              <a:buSzTx/>
              <a:buFont typeface="Courier New" panose="02070309020205020404" pitchFamily="49" charset="0"/>
              <a:buNone/>
              <a:tabLst/>
              <a:defRPr/>
            </a:pPr>
            <a:r>
              <a:rPr lang="en-AU" sz="1800" dirty="0">
                <a:effectLst/>
                <a:latin typeface="Arial" panose="020B0604020202020204" pitchFamily="34" charset="0"/>
                <a:ea typeface="Times New Roman" panose="02020603050405020304" pitchFamily="18" charset="0"/>
              </a:rPr>
              <a:t>Ratios are usually whole numbers with an exception occurring when using a scale factor. </a:t>
            </a:r>
          </a:p>
          <a:p>
            <a:pPr marL="0" marR="0" lvl="0" indent="0" algn="l" defTabSz="1219170" rtl="0" eaLnBrk="1" fontAlgn="auto" latinLnBrk="0" hangingPunct="1">
              <a:lnSpc>
                <a:spcPct val="150000"/>
              </a:lnSpc>
              <a:spcBef>
                <a:spcPts val="1200"/>
              </a:spcBef>
              <a:spcAft>
                <a:spcPts val="1200"/>
              </a:spcAft>
              <a:buClrTx/>
              <a:buSzTx/>
              <a:buFont typeface="Courier New" panose="02070309020205020404" pitchFamily="49" charset="0"/>
              <a:buNone/>
              <a:tabLst/>
              <a:defRPr/>
            </a:pPr>
            <a:r>
              <a:rPr lang="en-AU" sz="1800" dirty="0">
                <a:effectLst/>
                <a:latin typeface="Arial" panose="020B0604020202020204" pitchFamily="34" charset="0"/>
                <a:ea typeface="Times New Roman" panose="02020603050405020304" pitchFamily="18" charset="0"/>
              </a:rPr>
              <a:t>Decimal numbers can be used and are commonly seen when using ratios for reducing or enlarging an image using scale factor.  </a:t>
            </a:r>
          </a:p>
          <a:p>
            <a:pPr marL="0" lvl="0" indent="0">
              <a:lnSpc>
                <a:spcPct val="150000"/>
              </a:lnSpc>
              <a:spcBef>
                <a:spcPts val="1200"/>
              </a:spcBef>
              <a:spcAft>
                <a:spcPts val="1200"/>
              </a:spcAft>
              <a:buFont typeface="Courier New" panose="02070309020205020404" pitchFamily="49" charset="0"/>
              <a:buNone/>
            </a:pP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D4DD3B88-031E-1860-B211-67F50C129887}"/>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1147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Ratios also compare sizes. The bus to jet to submarine ratio is 1:5:11.</a:t>
            </a:r>
          </a:p>
          <a:p>
            <a:r>
              <a:rPr lang="en-AU" dirty="0"/>
              <a:t>Prompt students to think about what this means in real terms.</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Prompt question:</a:t>
            </a:r>
            <a:r>
              <a:rPr lang="en-AU" dirty="0"/>
              <a:t> What does the </a:t>
            </a:r>
            <a:r>
              <a:rPr lang="en-AU" dirty="0" err="1"/>
              <a:t>bus:jet:submarine</a:t>
            </a:r>
            <a:r>
              <a:rPr lang="en-AU" dirty="0"/>
              <a:t> ratio of 1:5:11 mean?</a:t>
            </a:r>
            <a:br>
              <a:rPr lang="en-AU" dirty="0"/>
            </a:br>
            <a:r>
              <a:rPr lang="en-AU" b="1" dirty="0"/>
              <a:t>Suggested response:</a:t>
            </a:r>
            <a:r>
              <a:rPr lang="en-AU" dirty="0"/>
              <a:t> The jet is five times the length of the bus, and the submarine is eleven times the length of the bus.</a:t>
            </a:r>
            <a:endParaRPr lang="en-AU" sz="1600"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t>Additional notes for teachers:</a:t>
            </a:r>
            <a:endParaRPr lang="en-AU" sz="1600" dirty="0"/>
          </a:p>
          <a:p>
            <a:r>
              <a:rPr lang="en-AU" dirty="0"/>
              <a:t>Lead a class discussion ‘explain how the ratio of the bus to the jet to submarine is 1:5:11.</a:t>
            </a:r>
          </a:p>
          <a:p>
            <a:endParaRPr lang="en-AU" dirty="0"/>
          </a:p>
          <a:p>
            <a:r>
              <a:rPr lang="en-AU" dirty="0"/>
              <a:t>A jet is 5 times larger than a bus.</a:t>
            </a:r>
          </a:p>
          <a:p>
            <a:r>
              <a:rPr lang="en-AU" dirty="0"/>
              <a:t>A submarine is 11 times larger than a bus.</a:t>
            </a:r>
          </a:p>
          <a:p>
            <a:endParaRPr lang="en-AU" dirty="0"/>
          </a:p>
          <a:p>
            <a:r>
              <a:rPr lang="en-AU" dirty="0"/>
              <a:t>To work this out to a ratio the bus is scaled at 1. The jet must be divided by 14. Calculate 70 divided by 14 equals 5. The submarine must be divided by 14. Calculate 154 divided by  14 equals 11.</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82344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18005-9CA1-A99E-D77B-1E283DB1A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04A6-25E6-82BC-7B0F-C6643BCBF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2E984-AF7B-C8D9-E070-44E255882B20}"/>
              </a:ext>
            </a:extLst>
          </p:cNvPr>
          <p:cNvSpPr>
            <a:spLocks noGrp="1"/>
          </p:cNvSpPr>
          <p:nvPr>
            <p:ph type="body" idx="1"/>
          </p:nvPr>
        </p:nvSpPr>
        <p:spPr/>
        <p:txBody>
          <a:bodyPr/>
          <a:lstStyle/>
          <a:p>
            <a:r>
              <a:rPr lang="en-AU" b="1" dirty="0"/>
              <a:t>Suggested teacher think-aloud</a:t>
            </a:r>
            <a:endParaRPr lang="en-AU" dirty="0"/>
          </a:p>
          <a:p>
            <a:pPr marL="285750" indent="-285750">
              <a:buFont typeface="Arial" panose="020B0604020202020204" pitchFamily="34" charset="0"/>
              <a:buChar char="•"/>
            </a:pPr>
            <a:r>
              <a:rPr lang="en-AU" dirty="0"/>
              <a:t>On this bushland map, Montezuma Falls to Rosebery Golf Course = 6 km.</a:t>
            </a:r>
          </a:p>
          <a:p>
            <a:pPr marL="285750" indent="-285750">
              <a:buFont typeface="Arial" panose="020B0604020202020204" pitchFamily="34" charset="0"/>
              <a:buChar char="•"/>
            </a:pPr>
            <a:r>
              <a:rPr lang="en-AU" dirty="0"/>
              <a:t>We measure the map distance, then build the scale step by step.</a:t>
            </a:r>
          </a:p>
          <a:p>
            <a:r>
              <a:rPr lang="en-AU" dirty="0"/>
              <a:t>Prompt students to think: Why is it important to simplify the scale into something easy to use?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Prompt question:</a:t>
            </a:r>
            <a:r>
              <a:rPr lang="en-AU" dirty="0"/>
              <a:t> Why is it important to simplify a scale into something easy to use?</a:t>
            </a:r>
            <a:br>
              <a:rPr lang="en-AU" dirty="0"/>
            </a:br>
            <a:r>
              <a:rPr lang="en-AU" b="1" dirty="0"/>
              <a:t>Suggested response:</a:t>
            </a:r>
            <a:r>
              <a:rPr lang="en-AU" dirty="0"/>
              <a:t> A simple scale (like 1 cm = 1 km) makes it faster and easier to calculate real distances.</a:t>
            </a:r>
            <a:endParaRPr lang="en-AU" sz="1600"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t>Additional notes for teachers:</a:t>
            </a:r>
            <a:endParaRPr lang="en-AU" sz="1600" dirty="0"/>
          </a:p>
          <a:p>
            <a:r>
              <a:rPr lang="en-AU" dirty="0"/>
              <a:t>Students will need to be provided with Appendix 4: Recreational bushland map Literacy and Numeracy teaching advice Part 3: Ratios. </a:t>
            </a:r>
            <a:r>
              <a:rPr lang="en-AU" dirty="0">
                <a:hlinkClick r:id="rId3"/>
              </a:rPr>
              <a:t>resources.education.nsw.gov.au.docx</a:t>
            </a:r>
            <a:r>
              <a:rPr lang="en-AU" dirty="0"/>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1" dirty="0">
              <a:effectLst/>
              <a:latin typeface="Arial" panose="020B0604020202020204" pitchFamily="34" charset="0"/>
              <a:ea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Times New Roman" panose="02020603050405020304" pitchFamily="18" charset="0"/>
              </a:rPr>
              <a:t>When photocopying </a:t>
            </a:r>
            <a:r>
              <a:rPr lang="en-AU" sz="1800" u="none" dirty="0">
                <a:solidFill>
                  <a:srgbClr val="2F5496"/>
                </a:solidFill>
                <a:effectLst/>
                <a:latin typeface="Arial" panose="020B0604020202020204" pitchFamily="34" charset="0"/>
                <a:ea typeface="Times New Roman" panose="02020603050405020304" pitchFamily="18" charset="0"/>
              </a:rPr>
              <a:t>the Recreational bushland map </a:t>
            </a:r>
            <a:r>
              <a:rPr lang="en-AU" sz="1800" dirty="0">
                <a:effectLst/>
                <a:latin typeface="Arial" panose="020B0604020202020204" pitchFamily="34" charset="0"/>
                <a:ea typeface="Times New Roman" panose="02020603050405020304" pitchFamily="18" charset="0"/>
              </a:rPr>
              <a:t>check the length of the line between Montezuma Falls to Rosebery golf course is 6 cm or adjust based on printing. </a:t>
            </a:r>
          </a:p>
          <a:p>
            <a:endParaRPr lang="en-AU" dirty="0"/>
          </a:p>
          <a:p>
            <a:endParaRPr lang="en-AU" dirty="0"/>
          </a:p>
        </p:txBody>
      </p:sp>
      <p:sp>
        <p:nvSpPr>
          <p:cNvPr id="4" name="Slide Number Placeholder 3">
            <a:extLst>
              <a:ext uri="{FF2B5EF4-FFF2-40B4-BE49-F238E27FC236}">
                <a16:creationId xmlns:a16="http://schemas.microsoft.com/office/drawing/2014/main" id="{A9413994-5FCE-667A-1413-3E948E48DEC5}"/>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75415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FCF6D-8B89-5268-2DB6-0A91ABFC0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D3CD0-11F8-6C4E-BB81-6E2C356CB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2B5F0-6916-C25B-D9D1-9795C81562F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Use a gradual release of responsibility to demonstrate how to real distance using scale on a map. </a:t>
            </a:r>
          </a:p>
          <a:p>
            <a:endParaRPr lang="en-AU" b="1" dirty="0"/>
          </a:p>
          <a:p>
            <a:r>
              <a:rPr lang="en-AU" b="1" dirty="0"/>
              <a:t>Suggested teacher think-aloud</a:t>
            </a:r>
          </a:p>
          <a:p>
            <a:endParaRPr lang="en-AU" b="1" dirty="0"/>
          </a:p>
          <a:p>
            <a:pPr marL="285750" indent="-285750">
              <a:buFont typeface="Arial" panose="020B0604020202020204" pitchFamily="34" charset="0"/>
              <a:buChar char="•"/>
            </a:pPr>
            <a:r>
              <a:rPr lang="en-AU" dirty="0"/>
              <a:t>I do - demonstrate to the students how to measure the distance on the map between Renison Bell to Rosebery. The scale on the map is 1:100000 this means 1 cm on the map represents 1 km on the ground in real distance. </a:t>
            </a:r>
            <a:r>
              <a:rPr lang="en-AU" b="1" dirty="0"/>
              <a:t>Answers: </a:t>
            </a:r>
            <a:r>
              <a:rPr lang="en-AU" dirty="0"/>
              <a:t>I do possible response: the real distance is 800 000 cm or 8 kilometres.</a:t>
            </a:r>
          </a:p>
          <a:p>
            <a:pPr marL="285750" indent="-285750">
              <a:buFont typeface="Arial" panose="020B0604020202020204" pitchFamily="34" charset="0"/>
              <a:buChar char="•"/>
            </a:pPr>
            <a:r>
              <a:rPr lang="en-AU" dirty="0"/>
              <a:t>We do – discuss with the class steps involved in measuring the distance and how we calculate scale. Correct where required. </a:t>
            </a:r>
            <a:r>
              <a:rPr lang="en-AU" b="1" dirty="0"/>
              <a:t>Answer:</a:t>
            </a:r>
            <a:r>
              <a:rPr lang="en-AU" dirty="0"/>
              <a:t> We do possible response: the real distance is 1100 000 cm or 11 kilometres.</a:t>
            </a:r>
          </a:p>
          <a:p>
            <a:pPr marL="285750" indent="-285750">
              <a:buFont typeface="Arial" panose="020B0604020202020204" pitchFamily="34" charset="0"/>
              <a:buChar char="•"/>
            </a:pPr>
            <a:r>
              <a:rPr lang="en-AU" dirty="0"/>
              <a:t>You do – answers based on the 2 points class choose to measure.</a:t>
            </a:r>
          </a:p>
          <a:p>
            <a:endParaRPr lang="en-AU" dirty="0"/>
          </a:p>
          <a:p>
            <a:r>
              <a:rPr lang="en-AU" dirty="0"/>
              <a:t>Prompt students to think about the process – measure, apply scale, calculate.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t>Additional notes for teachers: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Students will need to be provided with Appendix 4: Recreational bushland map Literacy and Numeracy teaching advice Part 3: Ratios. </a:t>
            </a:r>
            <a:r>
              <a:rPr lang="en-AU" dirty="0">
                <a:hlinkClick r:id="rId3"/>
              </a:rPr>
              <a:t>resources.education.nsw.gov.au.docx</a:t>
            </a:r>
            <a:endParaRPr lang="en-AU" sz="1600" dirty="0">
              <a:effectLst/>
              <a:latin typeface="Public Sans" pitchFamily="2" charset="0"/>
              <a:ea typeface="+mn-ea"/>
            </a:endParaRPr>
          </a:p>
          <a:p>
            <a:pPr marL="0" indent="0">
              <a:buFont typeface="Arial" panose="020B0604020202020204" pitchFamily="34" charset="0"/>
              <a:buNone/>
            </a:pPr>
            <a:r>
              <a:rPr lang="en-AU" sz="1800" dirty="0">
                <a:effectLst/>
                <a:latin typeface="Arial" panose="020B0604020202020204" pitchFamily="34" charset="0"/>
                <a:ea typeface="Times New Roman" panose="02020603050405020304" pitchFamily="18" charset="0"/>
              </a:rPr>
              <a:t>When photocopying </a:t>
            </a:r>
            <a:r>
              <a:rPr lang="en-AU" sz="1800" u="none" dirty="0">
                <a:solidFill>
                  <a:srgbClr val="2F5496"/>
                </a:solidFill>
                <a:effectLst/>
                <a:latin typeface="Arial" panose="020B0604020202020204" pitchFamily="34" charset="0"/>
                <a:ea typeface="Times New Roman" panose="02020603050405020304" pitchFamily="18" charset="0"/>
              </a:rPr>
              <a:t>the Recreational bushland map </a:t>
            </a:r>
            <a:r>
              <a:rPr lang="en-AU" sz="1800" dirty="0">
                <a:effectLst/>
                <a:latin typeface="Arial" panose="020B0604020202020204" pitchFamily="34" charset="0"/>
                <a:ea typeface="Times New Roman" panose="02020603050405020304" pitchFamily="18" charset="0"/>
              </a:rPr>
              <a:t>check the length of the line between Montezuma Falls to Rosebery golf course is 6 cm or adjust based on printing.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p>
        </p:txBody>
      </p:sp>
      <p:sp>
        <p:nvSpPr>
          <p:cNvPr id="4" name="Slide Number Placeholder 3">
            <a:extLst>
              <a:ext uri="{FF2B5EF4-FFF2-40B4-BE49-F238E27FC236}">
                <a16:creationId xmlns:a16="http://schemas.microsoft.com/office/drawing/2014/main" id="{10479E7E-9B5E-9837-F926-27051741CC83}"/>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40269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22687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10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46763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361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33494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5475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772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93593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49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5769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4214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1113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49208753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canva.com/policies/content-license-agre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canva.com/policies/content-license-agre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canva.com/policies/content-license-agreem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canva.com/policies/content-license-agreement/"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6" Type="http://schemas.openxmlformats.org/officeDocument/2006/relationships/hyperlink" Target="https://resources.education.nsw.gov.au/detail/IPT-27" TargetMode="External"/><Relationship Id="rId5" Type="http://schemas.openxmlformats.org/officeDocument/2006/relationships/hyperlink" Target="https://curriculum.nsw.edu.au/learning-areas/hsie/geography-7-10-2024/overview" TargetMode="External"/><Relationship Id="rId4" Type="http://schemas.openxmlformats.org/officeDocument/2006/relationships/hyperlink" Target="https://curriculum.nsw.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Lesson 4 – ratios and scale</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Liveability of places</a:t>
            </a: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dirty="0">
                <a:latin typeface="+mj-lt"/>
              </a:rPr>
              <a:t>[TEACHER NAME]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dirty="0">
                <a:latin typeface="+mj-lt"/>
              </a:rPr>
              <a:t>[DATE]</a:t>
            </a:r>
          </a:p>
        </p:txBody>
      </p:sp>
      <p:pic>
        <p:nvPicPr>
          <p:cNvPr id="5" name="Picture Placeholder 7">
            <a:extLst>
              <a:ext uri="{FF2B5EF4-FFF2-40B4-BE49-F238E27FC236}">
                <a16:creationId xmlns:a16="http://schemas.microsoft.com/office/drawing/2014/main" id="{659DAE47-97DF-C840-B252-1DB4F78D3C7B}"/>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16" t="4069" r="4084"/>
          <a:stretch>
            <a:fill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4" name="Picture Placeholder 3">
            <a:extLst>
              <a:ext uri="{FF2B5EF4-FFF2-40B4-BE49-F238E27FC236}">
                <a16:creationId xmlns:a16="http://schemas.microsoft.com/office/drawing/2014/main" id="{A0D5BA58-D642-19D3-751E-75A900E02B2D}"/>
              </a:ext>
            </a:extLst>
          </p:cNvPr>
          <p:cNvSpPr>
            <a:spLocks noGrp="1"/>
          </p:cNvSpPr>
          <p:nvPr>
            <p:ph type="pic" sz="quarter" idx="13"/>
          </p:nvPr>
        </p:nvSpPr>
        <p:spPr/>
        <p:txBody>
          <a:bodyPr/>
          <a:lstStyle/>
          <a:p>
            <a:r>
              <a:rPr lang="en-AU" b="1" dirty="0">
                <a:solidFill>
                  <a:schemeClr val="accent1"/>
                </a:solidFill>
                <a:latin typeface="+mj-lt"/>
              </a:rPr>
              <a:t>We are learning to</a:t>
            </a:r>
            <a:endParaRPr lang="en-AU" b="1" dirty="0">
              <a:solidFill>
                <a:schemeClr val="accent1"/>
              </a:solidFill>
              <a:latin typeface="+mj-lt"/>
              <a:ea typeface="+mn-lt"/>
            </a:endParaRPr>
          </a:p>
          <a:p>
            <a:pPr marL="342900" indent="-342900">
              <a:buFont typeface="Arial" panose="020B0604020202020204" pitchFamily="34" charset="0"/>
              <a:buChar char="•"/>
            </a:pPr>
            <a:r>
              <a:rPr lang="en-AU" dirty="0">
                <a:latin typeface="+mn-lt"/>
              </a:rPr>
              <a:t>identify part-to-part ratio and part-to-whole ratio</a:t>
            </a:r>
          </a:p>
          <a:p>
            <a:pPr marL="342900" indent="-342900">
              <a:buFont typeface="Arial" panose="020B0604020202020204" pitchFamily="34" charset="0"/>
              <a:buChar char="•"/>
            </a:pPr>
            <a:r>
              <a:rPr lang="en-AU" dirty="0">
                <a:latin typeface="+mn-lt"/>
              </a:rPr>
              <a:t>use scale on a map.</a:t>
            </a:r>
          </a:p>
          <a:p>
            <a:r>
              <a:rPr lang="en-AU" b="1" dirty="0">
                <a:solidFill>
                  <a:schemeClr val="accent1"/>
                </a:solidFill>
                <a:latin typeface="+mj-lt"/>
              </a:rPr>
              <a:t>We can</a:t>
            </a:r>
            <a:endParaRPr lang="en-US" dirty="0">
              <a:solidFill>
                <a:schemeClr val="accent1"/>
              </a:solidFill>
              <a:latin typeface="+mj-lt"/>
            </a:endParaRPr>
          </a:p>
          <a:p>
            <a:pPr marL="342900" indent="-342900">
              <a:buFont typeface="Arial"/>
              <a:buChar char="•"/>
            </a:pPr>
            <a:r>
              <a:rPr lang="en-AU" dirty="0">
                <a:latin typeface="+mn-lt"/>
              </a:rPr>
              <a:t>explain scale as a ratio</a:t>
            </a:r>
          </a:p>
          <a:p>
            <a:pPr marL="342900" indent="-342900">
              <a:buFont typeface="Arial"/>
              <a:buChar char="•"/>
            </a:pPr>
            <a:r>
              <a:rPr lang="en-AU" dirty="0">
                <a:latin typeface="+mn-lt"/>
              </a:rPr>
              <a:t>calculate ratio and scale factors to interpret a scale on a map and determine real distance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Ratios (1)</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latin typeface="+mj-lt"/>
              </a:rPr>
              <a:t>Scenario 1</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562471"/>
            <a:ext cx="5389273" cy="4814518"/>
          </a:xfrm>
        </p:spPr>
        <p:txBody>
          <a:bodyPr/>
          <a:lstStyle/>
          <a:p>
            <a:r>
              <a:rPr lang="en-AU" dirty="0">
                <a:latin typeface="+mn-lt"/>
              </a:rPr>
              <a:t>The number of students wearing jumpers compared to those not wearing jumpers is called a </a:t>
            </a:r>
            <a:r>
              <a:rPr lang="en-AU" b="1" dirty="0">
                <a:latin typeface="+mn-lt"/>
              </a:rPr>
              <a:t>part-to-part ratio</a:t>
            </a:r>
            <a:r>
              <a:rPr lang="en-AU" dirty="0">
                <a:latin typeface="+mn-lt"/>
              </a:rPr>
              <a:t>. This can be written as 2:3 or as a fraction 2/3 and read as 2 to 3.</a:t>
            </a:r>
          </a:p>
          <a:p>
            <a:r>
              <a:rPr lang="en-AU" dirty="0">
                <a:latin typeface="+mn-lt"/>
              </a:rPr>
              <a:t>The number of students wearing jumpers compared to the number of students in the whole group, is called a </a:t>
            </a:r>
            <a:r>
              <a:rPr lang="en-AU" b="1" dirty="0">
                <a:latin typeface="+mn-lt"/>
              </a:rPr>
              <a:t>part-to-whole ratio</a:t>
            </a:r>
            <a:r>
              <a:rPr lang="en-AU" dirty="0">
                <a:latin typeface="+mn-lt"/>
              </a:rPr>
              <a:t>. This can be written as 2:5 or as a fraction 2/5 and read as 2 to 5.</a:t>
            </a:r>
          </a:p>
        </p:txBody>
      </p:sp>
      <p:pic>
        <p:nvPicPr>
          <p:cNvPr id="7" name="Picture 6">
            <a:extLst>
              <a:ext uri="{FF2B5EF4-FFF2-40B4-BE49-F238E27FC236}">
                <a16:creationId xmlns:a16="http://schemas.microsoft.com/office/drawing/2014/main" id="{BAE7115D-0F49-3046-1741-72DF3BC2DB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02339" y="2931050"/>
            <a:ext cx="5144713" cy="2077360"/>
          </a:xfrm>
          <a:prstGeom prst="rect">
            <a:avLst/>
          </a:prstGeom>
        </p:spPr>
      </p:pic>
      <p:sp>
        <p:nvSpPr>
          <p:cNvPr id="10" name="TextBox 9">
            <a:extLst>
              <a:ext uri="{FF2B5EF4-FFF2-40B4-BE49-F238E27FC236}">
                <a16:creationId xmlns:a16="http://schemas.microsoft.com/office/drawing/2014/main" id="{DE163A7E-0DDE-F7DB-35C8-CFF1BE58E333}"/>
              </a:ext>
            </a:extLst>
          </p:cNvPr>
          <p:cNvSpPr txBox="1"/>
          <p:nvPr/>
        </p:nvSpPr>
        <p:spPr>
          <a:xfrm>
            <a:off x="6502339" y="5008410"/>
            <a:ext cx="4936837" cy="261610"/>
          </a:xfrm>
          <a:prstGeom prst="rect">
            <a:avLst/>
          </a:prstGeom>
          <a:noFill/>
        </p:spPr>
        <p:txBody>
          <a:bodyPr wrap="square">
            <a:spAutoFit/>
          </a:bodyPr>
          <a:lstStyle/>
          <a:p>
            <a:r>
              <a:rPr lang="en-AU" sz="1100" dirty="0"/>
              <a:t>Images licensed under the </a:t>
            </a:r>
            <a:r>
              <a:rPr lang="en-AU" sz="1100" dirty="0">
                <a:hlinkClick r:id="rId4"/>
              </a:rPr>
              <a:t>Canva Content License Agreement</a:t>
            </a:r>
            <a:r>
              <a:rPr lang="en-AU" sz="1100" dirty="0"/>
              <a:t>. </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C403F-9A51-4461-DF60-5CC15C042C6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8AE05CC-6488-75C8-DBEE-048D9BFD3195}"/>
              </a:ext>
            </a:extLst>
          </p:cNvPr>
          <p:cNvSpPr>
            <a:spLocks noGrp="1"/>
          </p:cNvSpPr>
          <p:nvPr>
            <p:ph type="title"/>
          </p:nvPr>
        </p:nvSpPr>
        <p:spPr/>
        <p:txBody>
          <a:bodyPr/>
          <a:lstStyle/>
          <a:p>
            <a:r>
              <a:rPr lang="en-AU" dirty="0">
                <a:latin typeface="+mj-lt"/>
              </a:rPr>
              <a:t>Ratios (2)</a:t>
            </a:r>
          </a:p>
        </p:txBody>
      </p:sp>
      <p:sp>
        <p:nvSpPr>
          <p:cNvPr id="3" name="Text Placeholder 12">
            <a:extLst>
              <a:ext uri="{FF2B5EF4-FFF2-40B4-BE49-F238E27FC236}">
                <a16:creationId xmlns:a16="http://schemas.microsoft.com/office/drawing/2014/main" id="{284B6DA6-AAC8-3BDD-C8DF-1D81A1EE502D}"/>
              </a:ext>
            </a:extLst>
          </p:cNvPr>
          <p:cNvSpPr>
            <a:spLocks noGrp="1"/>
          </p:cNvSpPr>
          <p:nvPr>
            <p:ph type="body" sz="quarter" idx="18"/>
          </p:nvPr>
        </p:nvSpPr>
        <p:spPr/>
        <p:txBody>
          <a:bodyPr/>
          <a:lstStyle/>
          <a:p>
            <a:r>
              <a:rPr lang="en-AU" dirty="0">
                <a:latin typeface="+mj-lt"/>
              </a:rPr>
              <a:t>Scenario 2</a:t>
            </a:r>
          </a:p>
        </p:txBody>
      </p:sp>
      <p:sp>
        <p:nvSpPr>
          <p:cNvPr id="9" name="Content Placeholder 7">
            <a:extLst>
              <a:ext uri="{FF2B5EF4-FFF2-40B4-BE49-F238E27FC236}">
                <a16:creationId xmlns:a16="http://schemas.microsoft.com/office/drawing/2014/main" id="{76091682-B7B5-1464-C406-B76D181A4167}"/>
              </a:ext>
            </a:extLst>
          </p:cNvPr>
          <p:cNvSpPr txBox="1">
            <a:spLocks/>
          </p:cNvSpPr>
          <p:nvPr/>
        </p:nvSpPr>
        <p:spPr>
          <a:xfrm>
            <a:off x="359999" y="1854048"/>
            <a:ext cx="5329663" cy="341597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latin typeface="+mn-lt"/>
              </a:rPr>
              <a:t>We have added 2 new students wearing jumpers to our group of 5. </a:t>
            </a:r>
          </a:p>
          <a:p>
            <a:r>
              <a:rPr lang="en-AU" sz="2400" dirty="0">
                <a:latin typeface="+mn-lt"/>
              </a:rPr>
              <a:t>How many additional students without a jumper should be added to the group to keep the ratio the same as in scenario 1, 2:3?</a:t>
            </a:r>
          </a:p>
        </p:txBody>
      </p:sp>
      <p:pic>
        <p:nvPicPr>
          <p:cNvPr id="15" name="Picture 14">
            <a:extLst>
              <a:ext uri="{FF2B5EF4-FFF2-40B4-BE49-F238E27FC236}">
                <a16:creationId xmlns:a16="http://schemas.microsoft.com/office/drawing/2014/main" id="{0DAE067B-4703-E8A0-2C29-4E3D9D37F8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02339" y="2931050"/>
            <a:ext cx="5144713" cy="2077360"/>
          </a:xfrm>
          <a:prstGeom prst="rect">
            <a:avLst/>
          </a:prstGeom>
        </p:spPr>
      </p:pic>
      <p:sp>
        <p:nvSpPr>
          <p:cNvPr id="16" name="TextBox 15">
            <a:extLst>
              <a:ext uri="{FF2B5EF4-FFF2-40B4-BE49-F238E27FC236}">
                <a16:creationId xmlns:a16="http://schemas.microsoft.com/office/drawing/2014/main" id="{AE75A654-AEFC-F444-E2DD-77D6999D4D50}"/>
              </a:ext>
            </a:extLst>
          </p:cNvPr>
          <p:cNvSpPr txBox="1"/>
          <p:nvPr/>
        </p:nvSpPr>
        <p:spPr>
          <a:xfrm>
            <a:off x="6502339" y="5008410"/>
            <a:ext cx="4936837" cy="261610"/>
          </a:xfrm>
          <a:prstGeom prst="rect">
            <a:avLst/>
          </a:prstGeom>
          <a:noFill/>
        </p:spPr>
        <p:txBody>
          <a:bodyPr wrap="square">
            <a:spAutoFit/>
          </a:bodyPr>
          <a:lstStyle/>
          <a:p>
            <a:r>
              <a:rPr lang="en-AU" sz="1100" dirty="0"/>
              <a:t>Images licensed under the </a:t>
            </a:r>
            <a:r>
              <a:rPr lang="en-AU" sz="1100" dirty="0">
                <a:hlinkClick r:id="rId4"/>
              </a:rPr>
              <a:t>Canva Content License Agreement</a:t>
            </a:r>
            <a:r>
              <a:rPr lang="en-AU" sz="1100" dirty="0"/>
              <a:t>. </a:t>
            </a:r>
          </a:p>
        </p:txBody>
      </p:sp>
      <p:sp>
        <p:nvSpPr>
          <p:cNvPr id="2" name="Slide Number Placeholder 1">
            <a:extLst>
              <a:ext uri="{FF2B5EF4-FFF2-40B4-BE49-F238E27FC236}">
                <a16:creationId xmlns:a16="http://schemas.microsoft.com/office/drawing/2014/main" id="{7550B014-544C-C5C9-E363-02961B9438D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52117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7690D-AC6A-3489-2169-4A92F4FE87F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BE62E1D-801C-D9AF-4697-E7A5899CC75D}"/>
              </a:ext>
            </a:extLst>
          </p:cNvPr>
          <p:cNvSpPr>
            <a:spLocks noGrp="1"/>
          </p:cNvSpPr>
          <p:nvPr>
            <p:ph type="title"/>
          </p:nvPr>
        </p:nvSpPr>
        <p:spPr/>
        <p:txBody>
          <a:bodyPr/>
          <a:lstStyle/>
          <a:p>
            <a:r>
              <a:rPr lang="en-AU" dirty="0">
                <a:latin typeface="+mj-lt"/>
              </a:rPr>
              <a:t>Ratios (3)</a:t>
            </a:r>
          </a:p>
        </p:txBody>
      </p:sp>
      <p:sp>
        <p:nvSpPr>
          <p:cNvPr id="3" name="Text Placeholder 12">
            <a:extLst>
              <a:ext uri="{FF2B5EF4-FFF2-40B4-BE49-F238E27FC236}">
                <a16:creationId xmlns:a16="http://schemas.microsoft.com/office/drawing/2014/main" id="{8C963EBC-7DD6-13A7-ABF3-E69E0346D544}"/>
              </a:ext>
            </a:extLst>
          </p:cNvPr>
          <p:cNvSpPr>
            <a:spLocks noGrp="1"/>
          </p:cNvSpPr>
          <p:nvPr>
            <p:ph type="body" sz="quarter" idx="18"/>
          </p:nvPr>
        </p:nvSpPr>
        <p:spPr/>
        <p:txBody>
          <a:bodyPr/>
          <a:lstStyle/>
          <a:p>
            <a:r>
              <a:rPr lang="en-AU" dirty="0">
                <a:latin typeface="+mj-lt"/>
              </a:rPr>
              <a:t>Scenario 3</a:t>
            </a:r>
          </a:p>
        </p:txBody>
      </p:sp>
      <p:sp>
        <p:nvSpPr>
          <p:cNvPr id="9" name="Content Placeholder 7">
            <a:extLst>
              <a:ext uri="{FF2B5EF4-FFF2-40B4-BE49-F238E27FC236}">
                <a16:creationId xmlns:a16="http://schemas.microsoft.com/office/drawing/2014/main" id="{D77622DB-EA87-34D4-48B2-CB8F72072C6A}"/>
              </a:ext>
            </a:extLst>
          </p:cNvPr>
          <p:cNvSpPr txBox="1">
            <a:spLocks/>
          </p:cNvSpPr>
          <p:nvPr/>
        </p:nvSpPr>
        <p:spPr>
          <a:xfrm>
            <a:off x="360362" y="1830689"/>
            <a:ext cx="5320001" cy="302044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latin typeface="+mn-lt"/>
              </a:rPr>
              <a:t>Using all the students in the class, create a ratio to simplify. For example, there are 20 students in a class and 8 are wearing a jumper and 12 are not. For every 8 students with a jumper, there are 12 students without a jumper, or 8 to 12.</a:t>
            </a:r>
          </a:p>
        </p:txBody>
      </p:sp>
      <p:pic>
        <p:nvPicPr>
          <p:cNvPr id="11" name="Picture 10">
            <a:extLst>
              <a:ext uri="{FF2B5EF4-FFF2-40B4-BE49-F238E27FC236}">
                <a16:creationId xmlns:a16="http://schemas.microsoft.com/office/drawing/2014/main" id="{3AFA198D-433A-6279-0EAD-0156159F60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02339" y="2931050"/>
            <a:ext cx="5144713" cy="2077360"/>
          </a:xfrm>
          <a:prstGeom prst="rect">
            <a:avLst/>
          </a:prstGeom>
        </p:spPr>
      </p:pic>
      <p:sp>
        <p:nvSpPr>
          <p:cNvPr id="12" name="TextBox 11">
            <a:extLst>
              <a:ext uri="{FF2B5EF4-FFF2-40B4-BE49-F238E27FC236}">
                <a16:creationId xmlns:a16="http://schemas.microsoft.com/office/drawing/2014/main" id="{F658F4A7-23B7-80F7-1399-5F578028EFA7}"/>
              </a:ext>
            </a:extLst>
          </p:cNvPr>
          <p:cNvSpPr txBox="1"/>
          <p:nvPr/>
        </p:nvSpPr>
        <p:spPr>
          <a:xfrm>
            <a:off x="6502339" y="5008410"/>
            <a:ext cx="4936837" cy="261610"/>
          </a:xfrm>
          <a:prstGeom prst="rect">
            <a:avLst/>
          </a:prstGeom>
          <a:noFill/>
        </p:spPr>
        <p:txBody>
          <a:bodyPr wrap="square">
            <a:spAutoFit/>
          </a:bodyPr>
          <a:lstStyle/>
          <a:p>
            <a:r>
              <a:rPr lang="en-AU" sz="1100" dirty="0"/>
              <a:t>Images licensed under the </a:t>
            </a:r>
            <a:r>
              <a:rPr lang="en-AU" sz="1100" dirty="0">
                <a:hlinkClick r:id="rId4"/>
              </a:rPr>
              <a:t>Canva Content License Agreement</a:t>
            </a:r>
            <a:r>
              <a:rPr lang="en-AU" sz="1100" dirty="0"/>
              <a:t>. </a:t>
            </a:r>
          </a:p>
        </p:txBody>
      </p:sp>
      <p:sp>
        <p:nvSpPr>
          <p:cNvPr id="2" name="Slide Number Placeholder 1">
            <a:extLst>
              <a:ext uri="{FF2B5EF4-FFF2-40B4-BE49-F238E27FC236}">
                <a16:creationId xmlns:a16="http://schemas.microsoft.com/office/drawing/2014/main" id="{5B939E79-7F28-C827-4C24-716DE4EA416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63865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latin typeface="+mj-lt"/>
              </a:rPr>
              <a:t>Comparing lengths</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type="body" sz="quarter" idx="18"/>
          </p:nvPr>
        </p:nvSpPr>
        <p:spPr/>
        <p:txBody>
          <a:bodyPr/>
          <a:lstStyle/>
          <a:p>
            <a:r>
              <a:rPr lang="en-AU" dirty="0">
                <a:latin typeface="+mj-lt"/>
              </a:rPr>
              <a:t>Explain how the ratio of the bus to the jet to submarine is 1:5:11.</a:t>
            </a:r>
          </a:p>
        </p:txBody>
      </p:sp>
      <p:grpSp>
        <p:nvGrpSpPr>
          <p:cNvPr id="18" name="Group 17" descr="Bus – 14 m">
            <a:extLst>
              <a:ext uri="{FF2B5EF4-FFF2-40B4-BE49-F238E27FC236}">
                <a16:creationId xmlns:a16="http://schemas.microsoft.com/office/drawing/2014/main" id="{8C07DB18-CCFA-11AA-50D7-26C79F654D55}"/>
              </a:ext>
            </a:extLst>
          </p:cNvPr>
          <p:cNvGrpSpPr/>
          <p:nvPr/>
        </p:nvGrpSpPr>
        <p:grpSpPr>
          <a:xfrm>
            <a:off x="359999" y="1621869"/>
            <a:ext cx="5364526" cy="1029517"/>
            <a:chOff x="359999" y="1621869"/>
            <a:chExt cx="5364526" cy="1029517"/>
          </a:xfrm>
        </p:grpSpPr>
        <p:pic>
          <p:nvPicPr>
            <p:cNvPr id="4" name="Picture 3" descr="A blue bus on a black background&#10;&#10;AI-generated content may be incorrect.">
              <a:extLst>
                <a:ext uri="{FF2B5EF4-FFF2-40B4-BE49-F238E27FC236}">
                  <a16:creationId xmlns:a16="http://schemas.microsoft.com/office/drawing/2014/main" id="{FB2BA668-0875-9C8A-F903-72DF904C4A43}"/>
                </a:ext>
              </a:extLst>
            </p:cNvPr>
            <p:cNvPicPr>
              <a:picLocks noChangeAspect="1"/>
            </p:cNvPicPr>
            <p:nvPr/>
          </p:nvPicPr>
          <p:blipFill>
            <a:blip r:embed="rId3">
              <a:extLst>
                <a:ext uri="{28A0092B-C50C-407E-A947-70E740481C1C}">
                  <a14:useLocalDpi xmlns:a14="http://schemas.microsoft.com/office/drawing/2010/main" val="0"/>
                </a:ext>
              </a:extLst>
            </a:blip>
            <a:srcRect l="32083" t="40139" r="32083" b="40139"/>
            <a:stretch>
              <a:fillRect/>
            </a:stretch>
          </p:blipFill>
          <p:spPr>
            <a:xfrm>
              <a:off x="359999" y="1621869"/>
              <a:ext cx="1870531" cy="1029517"/>
            </a:xfrm>
            <a:prstGeom prst="rect">
              <a:avLst/>
            </a:prstGeom>
          </p:spPr>
        </p:pic>
        <p:sp>
          <p:nvSpPr>
            <p:cNvPr id="13" name="TextBox 12">
              <a:extLst>
                <a:ext uri="{FF2B5EF4-FFF2-40B4-BE49-F238E27FC236}">
                  <a16:creationId xmlns:a16="http://schemas.microsoft.com/office/drawing/2014/main" id="{9F76A6AD-C13E-A8BC-BCD5-3A36BFD5F678}"/>
                </a:ext>
              </a:extLst>
            </p:cNvPr>
            <p:cNvSpPr txBox="1"/>
            <p:nvPr/>
          </p:nvSpPr>
          <p:spPr>
            <a:xfrm>
              <a:off x="2486025" y="1865060"/>
              <a:ext cx="3238500" cy="590550"/>
            </a:xfrm>
            <a:prstGeom prst="rect">
              <a:avLst/>
            </a:prstGeom>
            <a:noFill/>
          </p:spPr>
          <p:txBody>
            <a:bodyPr wrap="square" lIns="0" tIns="0" rIns="0" bIns="0" rtlCol="0" anchor="ctr">
              <a:noAutofit/>
            </a:bodyPr>
            <a:lstStyle/>
            <a:p>
              <a:pPr algn="l"/>
              <a:r>
                <a:rPr lang="en-US" sz="1800" b="1" dirty="0"/>
                <a:t>Bus – 14 m</a:t>
              </a:r>
            </a:p>
          </p:txBody>
        </p:sp>
      </p:grpSp>
      <p:grpSp>
        <p:nvGrpSpPr>
          <p:cNvPr id="19" name="Group 18" descr="Jumbo jet – 70 m">
            <a:extLst>
              <a:ext uri="{FF2B5EF4-FFF2-40B4-BE49-F238E27FC236}">
                <a16:creationId xmlns:a16="http://schemas.microsoft.com/office/drawing/2014/main" id="{9D0D182D-A24E-767D-ACE6-0FB6ADBA66BB}"/>
              </a:ext>
            </a:extLst>
          </p:cNvPr>
          <p:cNvGrpSpPr/>
          <p:nvPr/>
        </p:nvGrpSpPr>
        <p:grpSpPr>
          <a:xfrm>
            <a:off x="359999" y="2839482"/>
            <a:ext cx="6850426" cy="1392023"/>
            <a:chOff x="359999" y="2855790"/>
            <a:chExt cx="6850426" cy="1392023"/>
          </a:xfrm>
        </p:grpSpPr>
        <p:pic>
          <p:nvPicPr>
            <p:cNvPr id="9" name="Picture 8" descr="A blue airplane in the sky&#10;&#10;AI-generated content may be incorrect.">
              <a:extLst>
                <a:ext uri="{FF2B5EF4-FFF2-40B4-BE49-F238E27FC236}">
                  <a16:creationId xmlns:a16="http://schemas.microsoft.com/office/drawing/2014/main" id="{D95390FB-51B2-E2FE-7F1F-7C1FF6AE928D}"/>
                </a:ext>
              </a:extLst>
            </p:cNvPr>
            <p:cNvPicPr>
              <a:picLocks noChangeAspect="1"/>
            </p:cNvPicPr>
            <p:nvPr/>
          </p:nvPicPr>
          <p:blipFill>
            <a:blip r:embed="rId4">
              <a:extLst>
                <a:ext uri="{28A0092B-C50C-407E-A947-70E740481C1C}">
                  <a14:useLocalDpi xmlns:a14="http://schemas.microsoft.com/office/drawing/2010/main" val="0"/>
                </a:ext>
              </a:extLst>
            </a:blip>
            <a:srcRect l="17965" t="36667" r="17965" b="36667"/>
            <a:stretch>
              <a:fillRect/>
            </a:stretch>
          </p:blipFill>
          <p:spPr>
            <a:xfrm>
              <a:off x="359999" y="2855790"/>
              <a:ext cx="3349554" cy="1392023"/>
            </a:xfrm>
            <a:prstGeom prst="rect">
              <a:avLst/>
            </a:prstGeom>
          </p:spPr>
        </p:pic>
        <p:sp>
          <p:nvSpPr>
            <p:cNvPr id="14" name="TextBox 13">
              <a:extLst>
                <a:ext uri="{FF2B5EF4-FFF2-40B4-BE49-F238E27FC236}">
                  <a16:creationId xmlns:a16="http://schemas.microsoft.com/office/drawing/2014/main" id="{92AD676E-9D15-C048-DA48-7A60B1164AA6}"/>
                </a:ext>
              </a:extLst>
            </p:cNvPr>
            <p:cNvSpPr txBox="1"/>
            <p:nvPr/>
          </p:nvSpPr>
          <p:spPr>
            <a:xfrm>
              <a:off x="3971925" y="3490600"/>
              <a:ext cx="3238500" cy="590550"/>
            </a:xfrm>
            <a:prstGeom prst="rect">
              <a:avLst/>
            </a:prstGeom>
            <a:noFill/>
          </p:spPr>
          <p:txBody>
            <a:bodyPr wrap="square" lIns="0" tIns="0" rIns="0" bIns="0" rtlCol="0" anchor="ctr">
              <a:noAutofit/>
            </a:bodyPr>
            <a:lstStyle/>
            <a:p>
              <a:pPr algn="l"/>
              <a:r>
                <a:rPr lang="en-US" sz="1800" b="1" dirty="0"/>
                <a:t>Jumbo jet – 70 m</a:t>
              </a:r>
            </a:p>
          </p:txBody>
        </p:sp>
      </p:grpSp>
      <p:grpSp>
        <p:nvGrpSpPr>
          <p:cNvPr id="20" name="Group 19" descr="Submarine – 154 m">
            <a:extLst>
              <a:ext uri="{FF2B5EF4-FFF2-40B4-BE49-F238E27FC236}">
                <a16:creationId xmlns:a16="http://schemas.microsoft.com/office/drawing/2014/main" id="{B124FCC0-3FDA-C06E-E20B-1B2C7918E993}"/>
              </a:ext>
            </a:extLst>
          </p:cNvPr>
          <p:cNvGrpSpPr/>
          <p:nvPr/>
        </p:nvGrpSpPr>
        <p:grpSpPr>
          <a:xfrm>
            <a:off x="359999" y="4419601"/>
            <a:ext cx="8279176" cy="1638641"/>
            <a:chOff x="359999" y="4419601"/>
            <a:chExt cx="8279176" cy="1638641"/>
          </a:xfrm>
        </p:grpSpPr>
        <p:pic>
          <p:nvPicPr>
            <p:cNvPr id="11" name="Picture 10" descr="A grey submarine in the dark&#10;&#10;AI-generated content may be incorrect.">
              <a:extLst>
                <a:ext uri="{FF2B5EF4-FFF2-40B4-BE49-F238E27FC236}">
                  <a16:creationId xmlns:a16="http://schemas.microsoft.com/office/drawing/2014/main" id="{CEDE6B71-61DE-F006-97C6-92E410FA4736}"/>
                </a:ext>
              </a:extLst>
            </p:cNvPr>
            <p:cNvPicPr>
              <a:picLocks noChangeAspect="1"/>
            </p:cNvPicPr>
            <p:nvPr/>
          </p:nvPicPr>
          <p:blipFill>
            <a:blip r:embed="rId5">
              <a:extLst>
                <a:ext uri="{28A0092B-C50C-407E-A947-70E740481C1C}">
                  <a14:useLocalDpi xmlns:a14="http://schemas.microsoft.com/office/drawing/2010/main" val="0"/>
                </a:ext>
              </a:extLst>
            </a:blip>
            <a:srcRect l="4883" t="34304" r="4883" b="34304"/>
            <a:stretch>
              <a:fillRect/>
            </a:stretch>
          </p:blipFill>
          <p:spPr>
            <a:xfrm>
              <a:off x="359999" y="4419601"/>
              <a:ext cx="4717372" cy="1638641"/>
            </a:xfrm>
            <a:prstGeom prst="rect">
              <a:avLst/>
            </a:prstGeom>
          </p:spPr>
        </p:pic>
        <p:sp>
          <p:nvSpPr>
            <p:cNvPr id="15" name="TextBox 14">
              <a:extLst>
                <a:ext uri="{FF2B5EF4-FFF2-40B4-BE49-F238E27FC236}">
                  <a16:creationId xmlns:a16="http://schemas.microsoft.com/office/drawing/2014/main" id="{3F0887EE-098A-089D-07F1-264F72C93F07}"/>
                </a:ext>
              </a:extLst>
            </p:cNvPr>
            <p:cNvSpPr txBox="1"/>
            <p:nvPr/>
          </p:nvSpPr>
          <p:spPr>
            <a:xfrm>
              <a:off x="5400675" y="5220517"/>
              <a:ext cx="3238500" cy="590550"/>
            </a:xfrm>
            <a:prstGeom prst="rect">
              <a:avLst/>
            </a:prstGeom>
            <a:noFill/>
          </p:spPr>
          <p:txBody>
            <a:bodyPr wrap="square" lIns="0" tIns="0" rIns="0" bIns="0" rtlCol="0" anchor="ctr">
              <a:noAutofit/>
            </a:bodyPr>
            <a:lstStyle/>
            <a:p>
              <a:pPr algn="l"/>
              <a:r>
                <a:rPr lang="en-US" sz="1800" b="1" dirty="0"/>
                <a:t>Submarine – 154 m</a:t>
              </a:r>
            </a:p>
          </p:txBody>
        </p:sp>
      </p:grpSp>
      <p:sp>
        <p:nvSpPr>
          <p:cNvPr id="16" name="TextBox 15">
            <a:extLst>
              <a:ext uri="{FF2B5EF4-FFF2-40B4-BE49-F238E27FC236}">
                <a16:creationId xmlns:a16="http://schemas.microsoft.com/office/drawing/2014/main" id="{24679BDF-321D-BFDF-5899-AF4D9C57CAB0}"/>
              </a:ext>
            </a:extLst>
          </p:cNvPr>
          <p:cNvSpPr txBox="1"/>
          <p:nvPr/>
        </p:nvSpPr>
        <p:spPr>
          <a:xfrm>
            <a:off x="359999" y="6434390"/>
            <a:ext cx="4936837" cy="261610"/>
          </a:xfrm>
          <a:prstGeom prst="rect">
            <a:avLst/>
          </a:prstGeom>
          <a:noFill/>
        </p:spPr>
        <p:txBody>
          <a:bodyPr wrap="square">
            <a:spAutoFit/>
          </a:bodyPr>
          <a:lstStyle/>
          <a:p>
            <a:r>
              <a:rPr lang="en-AU" sz="1100" dirty="0"/>
              <a:t>Images licensed under the </a:t>
            </a:r>
            <a:r>
              <a:rPr lang="en-AU" sz="1100" dirty="0">
                <a:hlinkClick r:id="rId6"/>
              </a:rPr>
              <a:t>Canva Content License Agreement</a:t>
            </a:r>
            <a:r>
              <a:rPr lang="en-AU" sz="1100" dirty="0"/>
              <a:t>. </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33533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65B1A-2854-9628-DE5D-4B531709F5E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020EA3-E7BB-257F-D187-C68ADC7FC948}"/>
              </a:ext>
            </a:extLst>
          </p:cNvPr>
          <p:cNvSpPr>
            <a:spLocks noGrp="1"/>
          </p:cNvSpPr>
          <p:nvPr>
            <p:ph type="title"/>
          </p:nvPr>
        </p:nvSpPr>
        <p:spPr/>
        <p:txBody>
          <a:bodyPr/>
          <a:lstStyle/>
          <a:p>
            <a:r>
              <a:rPr lang="en-AU" dirty="0">
                <a:latin typeface="+mj-lt"/>
              </a:rPr>
              <a:t>Map scale (1)</a:t>
            </a:r>
            <a:endParaRPr lang="en-US" dirty="0">
              <a:latin typeface="+mj-lt"/>
            </a:endParaRPr>
          </a:p>
        </p:txBody>
      </p:sp>
      <p:sp>
        <p:nvSpPr>
          <p:cNvPr id="9" name="Text Placeholder 8">
            <a:extLst>
              <a:ext uri="{FF2B5EF4-FFF2-40B4-BE49-F238E27FC236}">
                <a16:creationId xmlns:a16="http://schemas.microsoft.com/office/drawing/2014/main" id="{1A0E0D37-6A60-1A8F-62DF-ADD1BC0435EA}"/>
              </a:ext>
            </a:extLst>
          </p:cNvPr>
          <p:cNvSpPr>
            <a:spLocks noGrp="1"/>
          </p:cNvSpPr>
          <p:nvPr>
            <p:ph type="body" sz="quarter" idx="18"/>
          </p:nvPr>
        </p:nvSpPr>
        <p:spPr/>
        <p:txBody>
          <a:bodyPr/>
          <a:lstStyle/>
          <a:p>
            <a:r>
              <a:rPr lang="en-AU" dirty="0">
                <a:latin typeface="+mj-lt"/>
              </a:rPr>
              <a:t>Calculating ratio and scale factors to interpret a scale on a map and determine real distance</a:t>
            </a:r>
          </a:p>
        </p:txBody>
      </p:sp>
      <p:sp>
        <p:nvSpPr>
          <p:cNvPr id="11" name="Text Placeholder 10">
            <a:extLst>
              <a:ext uri="{FF2B5EF4-FFF2-40B4-BE49-F238E27FC236}">
                <a16:creationId xmlns:a16="http://schemas.microsoft.com/office/drawing/2014/main" id="{D8D77AE0-57AB-7A0F-F602-CD4CD380EC93}"/>
              </a:ext>
            </a:extLst>
          </p:cNvPr>
          <p:cNvSpPr>
            <a:spLocks noGrp="1"/>
          </p:cNvSpPr>
          <p:nvPr>
            <p:ph type="body" sz="quarter" idx="17"/>
          </p:nvPr>
        </p:nvSpPr>
        <p:spPr/>
        <p:txBody>
          <a:bodyPr/>
          <a:lstStyle/>
          <a:p>
            <a:r>
              <a:rPr lang="en-AU" dirty="0">
                <a:latin typeface="+mn-lt"/>
              </a:rPr>
              <a:t>Use the Recreational bushland map to answer the following questions:</a:t>
            </a:r>
          </a:p>
          <a:p>
            <a:pPr marL="342900" lvl="0" indent="-342900">
              <a:buFont typeface="+mj-lt"/>
              <a:buAutoNum type="arabicPeriod"/>
            </a:pPr>
            <a:r>
              <a:rPr lang="en-AU" dirty="0">
                <a:latin typeface="+mn-lt"/>
                <a:ea typeface="Times New Roman" panose="02020603050405020304" pitchFamily="18" charset="0"/>
                <a:cs typeface="Times New Roman" panose="02020603050405020304" pitchFamily="18" charset="0"/>
              </a:rPr>
              <a:t>The distance from Montezuma Falls to Rosebery golf course is 6 kilometres. Measure the distance from Montezuma Falls to Rosebery Golf course on the map to create a scale. The scale can be simplified using the following prompts:</a:t>
            </a:r>
          </a:p>
          <a:p>
            <a:pPr marL="285750" lvl="0" indent="-285750">
              <a:buFont typeface="Arial" panose="020B0604020202020204" pitchFamily="34" charset="0"/>
              <a:buChar char="•"/>
            </a:pPr>
            <a:r>
              <a:rPr lang="en-AU" dirty="0">
                <a:latin typeface="+mn-lt"/>
                <a:ea typeface="Times New Roman" panose="02020603050405020304" pitchFamily="18" charset="0"/>
                <a:cs typeface="Times New Roman" panose="02020603050405020304" pitchFamily="18" charset="0"/>
              </a:rPr>
              <a:t>? cm = 6 km</a:t>
            </a:r>
          </a:p>
          <a:p>
            <a:pPr marL="285750" lvl="0" indent="-285750">
              <a:buFont typeface="Arial" panose="020B0604020202020204" pitchFamily="34" charset="0"/>
              <a:buChar char="•"/>
            </a:pPr>
            <a:r>
              <a:rPr lang="en-AU" dirty="0">
                <a:latin typeface="+mn-lt"/>
                <a:ea typeface="Times New Roman" panose="02020603050405020304" pitchFamily="18" charset="0"/>
                <a:cs typeface="Times New Roman" panose="02020603050405020304" pitchFamily="18" charset="0"/>
              </a:rPr>
              <a:t>? cm = 600 000 cm</a:t>
            </a:r>
          </a:p>
          <a:p>
            <a:pPr marL="285750" lvl="0" indent="-285750">
              <a:buFont typeface="Arial" panose="020B0604020202020204" pitchFamily="34" charset="0"/>
              <a:buChar char="•"/>
            </a:pPr>
            <a:r>
              <a:rPr lang="en-AU" dirty="0">
                <a:latin typeface="+mn-lt"/>
                <a:ea typeface="Times New Roman" panose="02020603050405020304" pitchFamily="18" charset="0"/>
                <a:cs typeface="Times New Roman" panose="02020603050405020304" pitchFamily="18" charset="0"/>
              </a:rPr>
              <a:t>1 cm = ? cm</a:t>
            </a:r>
          </a:p>
          <a:p>
            <a:pPr marL="285750" lvl="0" indent="-285750">
              <a:buFont typeface="Arial" panose="020B0604020202020204" pitchFamily="34" charset="0"/>
              <a:buChar char="•"/>
            </a:pPr>
            <a:r>
              <a:rPr lang="en-AU" dirty="0">
                <a:latin typeface="+mn-lt"/>
                <a:ea typeface="Times New Roman" panose="02020603050405020304" pitchFamily="18" charset="0"/>
                <a:cs typeface="Times New Roman" panose="02020603050405020304" pitchFamily="18" charset="0"/>
              </a:rPr>
              <a:t>1 : ?</a:t>
            </a:r>
          </a:p>
        </p:txBody>
      </p:sp>
      <p:sp>
        <p:nvSpPr>
          <p:cNvPr id="2" name="Slide Number Placeholder 1">
            <a:extLst>
              <a:ext uri="{FF2B5EF4-FFF2-40B4-BE49-F238E27FC236}">
                <a16:creationId xmlns:a16="http://schemas.microsoft.com/office/drawing/2014/main" id="{43ED3155-75CA-5486-D8CB-B649E191F1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91367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B2F3B-2215-5F6D-E394-E7C56532E57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8BB7C1D-B1A5-67FD-744E-2C9480E89588}"/>
              </a:ext>
            </a:extLst>
          </p:cNvPr>
          <p:cNvSpPr>
            <a:spLocks noGrp="1"/>
          </p:cNvSpPr>
          <p:nvPr>
            <p:ph type="title"/>
          </p:nvPr>
        </p:nvSpPr>
        <p:spPr/>
        <p:txBody>
          <a:bodyPr/>
          <a:lstStyle/>
          <a:p>
            <a:r>
              <a:rPr lang="en-AU" dirty="0">
                <a:latin typeface="+mj-lt"/>
              </a:rPr>
              <a:t>Map scale (2)</a:t>
            </a:r>
            <a:endParaRPr lang="en-US" dirty="0">
              <a:latin typeface="+mj-lt"/>
            </a:endParaRPr>
          </a:p>
        </p:txBody>
      </p:sp>
      <p:sp>
        <p:nvSpPr>
          <p:cNvPr id="14" name="Text Placeholder 13">
            <a:extLst>
              <a:ext uri="{FF2B5EF4-FFF2-40B4-BE49-F238E27FC236}">
                <a16:creationId xmlns:a16="http://schemas.microsoft.com/office/drawing/2014/main" id="{5EB6485F-9627-05CF-6824-339798AFB9BF}"/>
              </a:ext>
            </a:extLst>
          </p:cNvPr>
          <p:cNvSpPr>
            <a:spLocks noGrp="1"/>
          </p:cNvSpPr>
          <p:nvPr>
            <p:ph type="body" sz="quarter" idx="18"/>
          </p:nvPr>
        </p:nvSpPr>
        <p:spPr/>
        <p:txBody>
          <a:bodyPr/>
          <a:lstStyle/>
          <a:p>
            <a:r>
              <a:rPr lang="en-AU" dirty="0">
                <a:latin typeface="+mj-lt"/>
              </a:rPr>
              <a:t>Calculating ratio and scale factors to interpret a scale on a map and determine real distance</a:t>
            </a:r>
          </a:p>
        </p:txBody>
      </p:sp>
      <p:sp>
        <p:nvSpPr>
          <p:cNvPr id="13" name="Text Placeholder 12">
            <a:extLst>
              <a:ext uri="{FF2B5EF4-FFF2-40B4-BE49-F238E27FC236}">
                <a16:creationId xmlns:a16="http://schemas.microsoft.com/office/drawing/2014/main" id="{68CE51C2-29B7-DEC4-6262-904E61F0A0F4}"/>
              </a:ext>
            </a:extLst>
          </p:cNvPr>
          <p:cNvSpPr>
            <a:spLocks noGrp="1"/>
          </p:cNvSpPr>
          <p:nvPr>
            <p:ph type="body" sz="quarter" idx="17"/>
          </p:nvPr>
        </p:nvSpPr>
        <p:spPr/>
        <p:txBody>
          <a:bodyPr/>
          <a:lstStyle/>
          <a:p>
            <a:pPr>
              <a:spcAft>
                <a:spcPts val="600"/>
              </a:spcAft>
            </a:pPr>
            <a:r>
              <a:rPr lang="en-AU" dirty="0">
                <a:latin typeface="+mn-lt"/>
              </a:rPr>
              <a:t>Use the Recreational bushland map to answer the following questions:</a:t>
            </a:r>
          </a:p>
          <a:p>
            <a:pPr>
              <a:spcAft>
                <a:spcPts val="600"/>
              </a:spcAft>
            </a:pPr>
            <a:r>
              <a:rPr lang="en-AU" dirty="0">
                <a:latin typeface="+mn-lt"/>
              </a:rPr>
              <a:t>Use the scale to determine the corresponding real distance (Scale 1:100 000 on the map).</a:t>
            </a:r>
          </a:p>
          <a:p>
            <a:pPr>
              <a:spcAft>
                <a:spcPts val="600"/>
              </a:spcAft>
            </a:pPr>
            <a:r>
              <a:rPr lang="en-AU" b="1" dirty="0">
                <a:latin typeface="+mn-lt"/>
              </a:rPr>
              <a:t>I do</a:t>
            </a:r>
          </a:p>
          <a:p>
            <a:pPr>
              <a:spcAft>
                <a:spcPts val="600"/>
              </a:spcAft>
            </a:pPr>
            <a:r>
              <a:rPr lang="en-AU" dirty="0">
                <a:latin typeface="+mn-lt"/>
              </a:rPr>
              <a:t>If the distance on the map from Renison Bell to Rosebery is 8 cm, what is the real distance?</a:t>
            </a:r>
          </a:p>
          <a:p>
            <a:pPr>
              <a:spcAft>
                <a:spcPts val="600"/>
              </a:spcAft>
            </a:pPr>
            <a:r>
              <a:rPr lang="en-AU" b="1" dirty="0">
                <a:latin typeface="+mn-lt"/>
              </a:rPr>
              <a:t>We do</a:t>
            </a:r>
          </a:p>
          <a:p>
            <a:pPr>
              <a:spcAft>
                <a:spcPts val="600"/>
              </a:spcAft>
            </a:pPr>
            <a:r>
              <a:rPr lang="en-AU" dirty="0">
                <a:latin typeface="+mn-lt"/>
              </a:rPr>
              <a:t>If the distance on the map from Mount Dundas to Renison Bell going through Montezuma Falls is 6 cm + 5 cm, or 11 cm, what is the real distance?</a:t>
            </a:r>
          </a:p>
          <a:p>
            <a:pPr>
              <a:spcAft>
                <a:spcPts val="600"/>
              </a:spcAft>
            </a:pPr>
            <a:r>
              <a:rPr lang="en-AU" b="1" dirty="0">
                <a:latin typeface="+mn-lt"/>
              </a:rPr>
              <a:t>You do</a:t>
            </a:r>
          </a:p>
          <a:p>
            <a:pPr>
              <a:spcAft>
                <a:spcPts val="600"/>
              </a:spcAft>
            </a:pPr>
            <a:r>
              <a:rPr lang="en-AU" dirty="0">
                <a:latin typeface="+mn-lt"/>
              </a:rPr>
              <a:t>Identify 2 points on the map and find the scale distance. Convert to the real distance.</a:t>
            </a:r>
          </a:p>
        </p:txBody>
      </p:sp>
      <p:sp>
        <p:nvSpPr>
          <p:cNvPr id="2" name="Slide Number Placeholder 1">
            <a:extLst>
              <a:ext uri="{FF2B5EF4-FFF2-40B4-BE49-F238E27FC236}">
                <a16:creationId xmlns:a16="http://schemas.microsoft.com/office/drawing/2014/main" id="{0EAB5E91-A5B7-D7A9-1413-2CE2DE0CE5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227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5"/>
              </a:rPr>
              <a:t>Geography 7-10 </a:t>
            </a:r>
            <a:r>
              <a:rPr lang="en-AU" dirty="0">
                <a:latin typeface="+mn-lt"/>
              </a:rPr>
              <a:t>© Syllabus NSW Education Standards Authority (NESA) for and on behalf of the Crown in right of the State of New South Wales, 2024.</a:t>
            </a:r>
          </a:p>
          <a:p>
            <a:r>
              <a:rPr lang="en-AU" dirty="0">
                <a:latin typeface="+mn-lt"/>
                <a:hlinkClick r:id="rId6"/>
              </a:rPr>
              <a:t>Proportional thinking: Ratios</a:t>
            </a:r>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287C5A-9576-4200-930F-6FB6D960A0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7E883C-B489-4406-BA4A-7811D6F2E4FD}">
  <ds:schemaRefs>
    <ds:schemaRef ds:uri="http://schemas.microsoft.com/sharepoint/v3/contenttype/forms"/>
  </ds:schemaRefs>
</ds:datastoreItem>
</file>

<file path=customXml/itemProps3.xml><?xml version="1.0" encoding="utf-8"?>
<ds:datastoreItem xmlns:ds="http://schemas.openxmlformats.org/officeDocument/2006/customXml" ds:itemID="{E9E4B808-F5C2-453C-BF01-C0CA9DFDBAD8}">
  <ds:schemaRefs>
    <ds:schemaRef ds:uri="http://schemas.microsoft.com/office/2006/documentManagement/types"/>
    <ds:schemaRef ds:uri="http://purl.org/dc/terms/"/>
    <ds:schemaRef ds:uri="http://purl.org/dc/elements/1.1/"/>
    <ds:schemaRef ds:uri="094ce8ca-8c20-4eb0-bb23-b47a1c76b753"/>
    <ds:schemaRef ds:uri="http://schemas.openxmlformats.org/package/2006/metadata/core-properties"/>
    <ds:schemaRef ds:uri="http://www.w3.org/XML/1998/namespace"/>
    <ds:schemaRef ds:uri="98740c54-966f-451d-a76c-e38eb7fddd55"/>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Secondary classroom slide deck template 2025</Template>
  <TotalTime>24</TotalTime>
  <Words>2569</Words>
  <Application>Microsoft Office PowerPoint</Application>
  <PresentationFormat>Widescreen</PresentationFormat>
  <Paragraphs>194</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Times New Roman</vt:lpstr>
      <vt:lpstr>Calibri</vt:lpstr>
      <vt:lpstr>Arial</vt:lpstr>
      <vt:lpstr>Public Sans</vt:lpstr>
      <vt:lpstr>Courier New</vt:lpstr>
      <vt:lpstr>1_NSWG Corporate</vt:lpstr>
      <vt:lpstr>Lesson 4 – ratios and scale</vt:lpstr>
      <vt:lpstr>Learning intentions and success criteria</vt:lpstr>
      <vt:lpstr>Ratios (1)</vt:lpstr>
      <vt:lpstr>Ratios (2)</vt:lpstr>
      <vt:lpstr>Ratios (3)</vt:lpstr>
      <vt:lpstr>Comparing lengths</vt:lpstr>
      <vt:lpstr>Map scale (1)</vt:lpstr>
      <vt:lpstr>Map scale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Liveability of places – Lesson 4 – ratios and scale – Geography, Stage 4</dc:title>
  <dc:creator>NSW Department of Education</dc:creator>
  <dcterms:created xsi:type="dcterms:W3CDTF">2025-10-13T04:19:31Z</dcterms:created>
  <dcterms:modified xsi:type="dcterms:W3CDTF">2025-10-20T02:26:38Z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2025-10-13T04:19:51Z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4bd2a32c-cd96-4936-a515-58e6e7e2f8a7</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