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4"/>
  </p:sldMasterIdLst>
  <p:notesMasterIdLst>
    <p:notesMasterId r:id="rId18"/>
  </p:notesMasterIdLst>
  <p:handoutMasterIdLst>
    <p:handoutMasterId r:id="rId19"/>
  </p:handoutMasterIdLst>
  <p:sldIdLst>
    <p:sldId id="266" r:id="rId5"/>
    <p:sldId id="26383" r:id="rId6"/>
    <p:sldId id="26375" r:id="rId7"/>
    <p:sldId id="26409" r:id="rId8"/>
    <p:sldId id="2147472192" r:id="rId9"/>
    <p:sldId id="2147472182" r:id="rId10"/>
    <p:sldId id="2147472193" r:id="rId11"/>
    <p:sldId id="2147472194" r:id="rId12"/>
    <p:sldId id="2147472196" r:id="rId13"/>
    <p:sldId id="2147472195" r:id="rId14"/>
    <p:sldId id="2147472189" r:id="rId15"/>
    <p:sldId id="360" r:id="rId16"/>
    <p:sldId id="361" r:id="rId17"/>
  </p:sldIdLst>
  <p:sldSz cx="12192000" cy="6858000"/>
  <p:notesSz cx="6858000" cy="9144000"/>
  <p:embeddedFontLst>
    <p:embeddedFont>
      <p:font typeface="Public Sans" pitchFamily="2" charset="0"/>
      <p:regular r:id="rId20"/>
      <p:bold r:id="rId21"/>
      <p:italic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B489663-68A0-2B5D-5D55-B13E3D081852}" name="Cimen Fevzi" initials="CF" userId="S::CIMEN.FEVZI@det.nsw.edu.au::e3d91e27-c37c-4cc1-8de0-37ac90788db0" providerId="AD"/>
  <p188:author id="{E818A1AD-97C2-E5AB-73F5-C5195B97A116}" name="Melissa Ellis" initials="ME" userId="S::Melissa.ELLIS13@det.nsw.edu.au::256dc9ba-729a-41e3-ae2d-aa8692cb58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5C"/>
    <a:srgbClr val="9752CC"/>
    <a:srgbClr val="ECD3F5"/>
    <a:srgbClr val="DAB3E8"/>
    <a:srgbClr val="FF9933"/>
    <a:srgbClr val="FAE6C2"/>
    <a:srgbClr val="E5F7FC"/>
    <a:srgbClr val="FBDBE7"/>
    <a:srgbClr val="EDF9E0"/>
    <a:srgbClr val="B51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807EA0-FBFD-4642-B7ED-4A6AEA26F4EB}" v="2" dt="2025-10-20T02:24:43.25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82680" autoAdjust="0"/>
  </p:normalViewPr>
  <p:slideViewPr>
    <p:cSldViewPr snapToGrid="0">
      <p:cViewPr varScale="1">
        <p:scale>
          <a:sx n="94" d="100"/>
          <a:sy n="94" d="100"/>
        </p:scale>
        <p:origin x="498" y="90"/>
      </p:cViewPr>
      <p:guideLst>
        <p:guide orient="horz" pos="2160"/>
        <p:guide pos="3863"/>
      </p:guideLst>
    </p:cSldViewPr>
  </p:slideViewPr>
  <p:outlineViewPr>
    <p:cViewPr>
      <p:scale>
        <a:sx n="33" d="100"/>
        <a:sy n="33" d="100"/>
      </p:scale>
      <p:origin x="0" y="-18344"/>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Today we’re looking at map scale and how it affects what we can see.</a:t>
            </a:r>
          </a:p>
          <a:p>
            <a:pPr marL="285750" indent="-285750">
              <a:buFont typeface="Arial" panose="020B0604020202020204" pitchFamily="34" charset="0"/>
              <a:buChar char="•"/>
            </a:pPr>
            <a:r>
              <a:rPr lang="en-AU" dirty="0"/>
              <a:t>We’ll focus on large-scale maps, which show a lot of detail in a small area, and small-scale maps, which show less detail across a larger area.</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345936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This is an example of a small-scale map.</a:t>
            </a:r>
          </a:p>
          <a:p>
            <a:r>
              <a:rPr lang="en-AU" dirty="0"/>
              <a:t>Prompt students to think: Why does it only show big features like continents or states, not small details?</a:t>
            </a:r>
          </a:p>
          <a:p>
            <a:r>
              <a:rPr lang="en-AU" dirty="0"/>
              <a:t>Reinforce: the ratio number is larger, the detail is smaller.</a:t>
            </a:r>
          </a:p>
          <a:p>
            <a:endParaRPr lang="en-AU" dirty="0"/>
          </a:p>
          <a:p>
            <a:r>
              <a:rPr lang="en-AU" b="1" dirty="0"/>
              <a:t>Prompt question:</a:t>
            </a:r>
            <a:r>
              <a:rPr lang="en-AU" dirty="0"/>
              <a:t> Why do small-scale maps only show continents, countries, or states?</a:t>
            </a:r>
            <a:br>
              <a:rPr lang="en-AU" dirty="0"/>
            </a:br>
            <a:r>
              <a:rPr lang="en-AU" b="1" dirty="0"/>
              <a:t>Suggested response:</a:t>
            </a:r>
            <a:r>
              <a:rPr lang="en-AU" dirty="0"/>
              <a:t> The area is huge, so small features would be too tiny to show clearly.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Additional notes for teachers:</a:t>
            </a:r>
          </a:p>
          <a:p>
            <a:r>
              <a:rPr lang="en-AU" dirty="0"/>
              <a:t>Read aloud the sentence and ask student to respond as a choral response ‘this is an example of [student response] scale map.</a:t>
            </a:r>
          </a:p>
          <a:p>
            <a:endParaRPr lang="en-AU" dirty="0"/>
          </a:p>
          <a:p>
            <a:r>
              <a:rPr lang="en-AU" dirty="0"/>
              <a:t>Read aloud the answer:</a:t>
            </a:r>
          </a:p>
          <a:p>
            <a:r>
              <a:rPr lang="en-AU" dirty="0"/>
              <a:t>Small scale map </a:t>
            </a:r>
          </a:p>
          <a:p>
            <a:r>
              <a:rPr lang="en-AU" dirty="0"/>
              <a:t>Why = larger geographic area or region BUT with less detail.</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69887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b="0" dirty="0"/>
              <a:t>Choose the best scale for each task and explain why.</a:t>
            </a:r>
          </a:p>
          <a:p>
            <a:r>
              <a:rPr lang="en-AU" b="1" dirty="0"/>
              <a:t>Prompt question:</a:t>
            </a:r>
            <a:r>
              <a:rPr lang="en-AU" dirty="0"/>
              <a:t> Which would you use to plan a bushwalk route vs a drive across NSW?</a:t>
            </a:r>
            <a:br>
              <a:rPr lang="en-AU" dirty="0"/>
            </a:br>
            <a:r>
              <a:rPr lang="en-AU" b="1" dirty="0"/>
              <a:t>Suggested response:</a:t>
            </a:r>
            <a:r>
              <a:rPr lang="en-AU" dirty="0"/>
              <a:t> Bushwalk → </a:t>
            </a:r>
            <a:r>
              <a:rPr lang="en-AU" b="1" dirty="0"/>
              <a:t>large-scale</a:t>
            </a:r>
            <a:r>
              <a:rPr lang="en-AU" dirty="0"/>
              <a:t> (track detail); long drive → </a:t>
            </a:r>
            <a:r>
              <a:rPr lang="en-AU" b="1" dirty="0"/>
              <a:t>small-scale</a:t>
            </a:r>
            <a:r>
              <a:rPr lang="en-AU" dirty="0"/>
              <a:t> (state overview).</a:t>
            </a:r>
          </a:p>
          <a:p>
            <a:endParaRPr lang="en-AU" b="1" dirty="0">
              <a:latin typeface="Arial" panose="020B0604020202020204" pitchFamily="34" charset="0"/>
              <a:cs typeface="Arial" panose="020B0604020202020204" pitchFamily="34" charset="0"/>
            </a:endParaRPr>
          </a:p>
          <a:p>
            <a:r>
              <a:rPr lang="en-AU" b="1" dirty="0">
                <a:latin typeface="Arial" panose="020B0604020202020204" pitchFamily="34" charset="0"/>
                <a:cs typeface="Arial" panose="020B0604020202020204" pitchFamily="34" charset="0"/>
              </a:rPr>
              <a:t>Additional teacher notes:</a:t>
            </a:r>
            <a:endParaRPr lang="en-US" dirty="0">
              <a:latin typeface="Arial" panose="020B0604020202020204" pitchFamily="34" charset="0"/>
              <a:cs typeface="Arial" panose="020B0604020202020204" pitchFamily="34" charset="0"/>
            </a:endParaRPr>
          </a:p>
          <a:p>
            <a:pPr marL="171450" indent="-171450">
              <a:buFont typeface="Arial"/>
              <a:buChar char="•"/>
            </a:pPr>
            <a:r>
              <a:rPr lang="en-US" dirty="0">
                <a:latin typeface="Arial" panose="020B0604020202020204" pitchFamily="34" charset="0"/>
                <a:cs typeface="Arial" panose="020B0604020202020204" pitchFamily="34" charset="0"/>
              </a:rPr>
              <a:t>Students may be given time in class for this learning activity or submit at the beginning of next lesson as a homework exercise. </a:t>
            </a:r>
          </a:p>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Our learning intention is to identify the difference between large- and small-scale maps and when to use each.</a:t>
            </a:r>
          </a:p>
          <a:p>
            <a:pPr marL="285750" indent="-285750">
              <a:buFont typeface="Arial" panose="020B0604020202020204" pitchFamily="34" charset="0"/>
              <a:buChar char="•"/>
            </a:pPr>
            <a:r>
              <a:rPr lang="en-AU" dirty="0"/>
              <a:t>By the end of the lesson you should be able to:</a:t>
            </a:r>
          </a:p>
          <a:p>
            <a:pPr marL="895335" lvl="1" indent="-285750">
              <a:buFont typeface="Arial" panose="020B0604020202020204" pitchFamily="34" charset="0"/>
              <a:buChar char="•"/>
            </a:pPr>
            <a:r>
              <a:rPr lang="en-AU" dirty="0"/>
              <a:t>Use ratio scales to recognise if a map is large or small-scale.</a:t>
            </a:r>
          </a:p>
          <a:p>
            <a:pPr marL="895335" lvl="1" indent="-285750">
              <a:buFont typeface="Arial" panose="020B0604020202020204" pitchFamily="34" charset="0"/>
              <a:buChar char="•"/>
            </a:pPr>
            <a:r>
              <a:rPr lang="en-AU" dirty="0"/>
              <a:t>Select the appropriate map to represent data and information.</a:t>
            </a:r>
          </a:p>
          <a:p>
            <a:endParaRPr lang="en-AU" b="0" dirty="0"/>
          </a:p>
          <a:p>
            <a:r>
              <a:rPr lang="en-AU" b="0" dirty="0"/>
              <a:t>Why might a city planner use a large-scale map but a pilot use a small-scale map?</a:t>
            </a:r>
            <a:endParaRPr lang="en-AU" b="1" dirty="0"/>
          </a:p>
          <a:p>
            <a:r>
              <a:rPr lang="en-AU" b="1" dirty="0"/>
              <a:t>Prompt: </a:t>
            </a:r>
            <a:r>
              <a:rPr lang="en-AU" b="0" dirty="0"/>
              <a:t>Why might a city planner use a large-scale map but a pilot use a small-scale map?</a:t>
            </a:r>
            <a:br>
              <a:rPr lang="en-AU" dirty="0"/>
            </a:br>
            <a:r>
              <a:rPr lang="en-AU" b="1" dirty="0"/>
              <a:t>Suggested student response: </a:t>
            </a:r>
            <a:r>
              <a:rPr lang="en-AU" dirty="0"/>
              <a:t>A planner needs detail of streets and buildings; a pilot needs a broad overview of large areas.</a:t>
            </a:r>
            <a:endParaRPr lang="en-AU" b="1" dirty="0"/>
          </a:p>
          <a:p>
            <a:endParaRPr lang="en-AU" b="1" dirty="0"/>
          </a:p>
          <a:p>
            <a:r>
              <a:rPr lang="en-AU" b="1" dirty="0"/>
              <a:t>Additional notes for teachers:</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Scale tells us the relationship between distances on a map and distances in real life.</a:t>
            </a:r>
          </a:p>
          <a:p>
            <a:r>
              <a:rPr lang="en-AU" dirty="0"/>
              <a:t>Prompt students to think: If 1 cm = 1 km, how far is 5 cm on the map?</a:t>
            </a:r>
          </a:p>
          <a:p>
            <a:r>
              <a:rPr lang="en-AU" b="1" dirty="0"/>
              <a:t>Prompt question:</a:t>
            </a:r>
            <a:r>
              <a:rPr lang="en-AU" dirty="0"/>
              <a:t> If 1 cm = 1 km, how far is 5 cm on the map?</a:t>
            </a:r>
            <a:br>
              <a:rPr lang="en-AU" dirty="0"/>
            </a:br>
            <a:r>
              <a:rPr lang="en-AU" b="1" dirty="0"/>
              <a:t>Suggested response:</a:t>
            </a:r>
            <a:r>
              <a:rPr lang="en-AU" dirty="0"/>
              <a:t> 5 km.</a:t>
            </a:r>
          </a:p>
          <a:p>
            <a:r>
              <a:rPr lang="en-AU" dirty="0"/>
              <a:t>Reinforce: large-scale = lots of detail in a small area; small-scale = less detail, big area.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Additional notes for teachers:</a:t>
            </a:r>
            <a:endParaRPr lang="en-AU" dirty="0"/>
          </a:p>
          <a:p>
            <a:r>
              <a:rPr lang="en-AU" dirty="0"/>
              <a:t>Read aloud the text on screen. Clarify any new or unfamiliar terms for the class.</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31304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Scale can be shown three ways: in words, as a ratio, or as a linear scale.</a:t>
            </a:r>
          </a:p>
          <a:p>
            <a:r>
              <a:rPr lang="en-AU" dirty="0"/>
              <a:t>Prompt students to think about which is easiest to use and why.</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Prompt question:</a:t>
            </a:r>
            <a:r>
              <a:rPr lang="en-AU" dirty="0"/>
              <a:t> Which way of showing scale might be easiest to use and why?</a:t>
            </a:r>
            <a:br>
              <a:rPr lang="en-AU" dirty="0"/>
            </a:br>
            <a:r>
              <a:rPr lang="en-AU" b="1" dirty="0"/>
              <a:t>Suggested response:</a:t>
            </a:r>
            <a:r>
              <a:rPr lang="en-AU" dirty="0"/>
              <a:t> Linear scales — you can measure directly with a ruler; ratios often need calculation.</a:t>
            </a: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Additional notes for teachers:</a:t>
            </a:r>
            <a:endParaRPr lang="en-AU" dirty="0"/>
          </a:p>
          <a:p>
            <a:pPr marL="285750" indent="-285750">
              <a:buFont typeface="Arial" panose="020B0604020202020204" pitchFamily="34" charset="0"/>
              <a:buChar char="•"/>
            </a:pPr>
            <a:r>
              <a:rPr lang="en-AU" dirty="0"/>
              <a:t>Explain to the students that scale is shown in geography in several ways.</a:t>
            </a:r>
          </a:p>
          <a:p>
            <a:pPr marL="285750" indent="-285750">
              <a:buFont typeface="Arial" panose="020B0604020202020204" pitchFamily="34" charset="0"/>
              <a:buChar char="•"/>
            </a:pPr>
            <a:r>
              <a:rPr lang="en-AU" dirty="0"/>
              <a:t>Ask students if they are familiar with any displayed on the slide.</a:t>
            </a:r>
          </a:p>
          <a:p>
            <a:pPr marL="285750" indent="-285750">
              <a:buFont typeface="Arial" panose="020B0604020202020204" pitchFamily="34" charset="0"/>
              <a:buChar char="•"/>
            </a:pPr>
            <a:r>
              <a:rPr lang="en-AU" dirty="0"/>
              <a:t>Read aloud each example of how scale is represented in geography.</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50583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Watch carefully – this section explains how scale is linked to the other map elements in BOLTSS.</a:t>
            </a:r>
          </a:p>
          <a:p>
            <a:r>
              <a:rPr lang="en-AU" dirty="0"/>
              <a:t>Prompt students to think: How does scale affect the amount of detail you see on a map?</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Prompt question:</a:t>
            </a:r>
            <a:r>
              <a:rPr lang="en-AU" dirty="0"/>
              <a:t> How does scale affect the amount of detail you see on a map?</a:t>
            </a:r>
            <a:br>
              <a:rPr lang="en-AU" dirty="0"/>
            </a:br>
            <a:r>
              <a:rPr lang="en-AU" b="1" dirty="0"/>
              <a:t>Suggested response:</a:t>
            </a:r>
            <a:r>
              <a:rPr lang="en-AU" dirty="0"/>
              <a:t> Larger scale shows more detail (e.g., houses, street names); smaller scale shows fewer details.</a:t>
            </a: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Additional notes for teachers:</a:t>
            </a:r>
            <a:endParaRPr lang="en-AU" dirty="0"/>
          </a:p>
          <a:p>
            <a:pPr marL="285750" indent="-285750" algn="l">
              <a:buFont typeface="Arial" panose="020B0604020202020204" pitchFamily="34" charset="0"/>
              <a:buChar char="•"/>
            </a:pPr>
            <a:r>
              <a:rPr lang="en-AU" b="0" i="0" dirty="0">
                <a:solidFill>
                  <a:srgbClr val="333333"/>
                </a:solidFill>
                <a:effectLst/>
                <a:latin typeface="Public Sans" pitchFamily="2" charset="0"/>
              </a:rPr>
              <a:t>Watch the video with the class. </a:t>
            </a:r>
          </a:p>
          <a:p>
            <a:pPr marL="285750" indent="-285750" algn="l">
              <a:buFont typeface="Arial" panose="020B0604020202020204" pitchFamily="34" charset="0"/>
              <a:buChar char="•"/>
            </a:pPr>
            <a:r>
              <a:rPr lang="en-AU" b="0" i="0" dirty="0">
                <a:solidFill>
                  <a:srgbClr val="333333"/>
                </a:solidFill>
                <a:effectLst/>
                <a:latin typeface="Public Sans" pitchFamily="2" charset="0"/>
              </a:rPr>
              <a:t>Explain to the class that you will follow with some check for understanding questions.</a:t>
            </a:r>
          </a:p>
          <a:p>
            <a:pPr marL="285750" indent="-285750" algn="l">
              <a:buFont typeface="Arial" panose="020B0604020202020204" pitchFamily="34" charset="0"/>
              <a:buChar char="•"/>
            </a:pPr>
            <a:endParaRPr lang="en-AU" b="0" i="0" dirty="0">
              <a:solidFill>
                <a:srgbClr val="333333"/>
              </a:solidFill>
              <a:effectLst/>
              <a:latin typeface="Public Sans" pitchFamily="2" charset="0"/>
            </a:endParaRPr>
          </a:p>
          <a:p>
            <a:pPr algn="l">
              <a:buNone/>
            </a:pPr>
            <a:r>
              <a:rPr lang="en-AU" b="1" i="0" dirty="0">
                <a:solidFill>
                  <a:srgbClr val="333333"/>
                </a:solidFill>
                <a:effectLst/>
                <a:latin typeface="Public Sans" pitchFamily="2" charset="0"/>
              </a:rPr>
              <a:t>Transcript:</a:t>
            </a:r>
          </a:p>
          <a:p>
            <a:pPr algn="l">
              <a:buNone/>
            </a:pPr>
            <a:r>
              <a:rPr lang="en-AU" b="0" i="0" dirty="0">
                <a:solidFill>
                  <a:srgbClr val="333333"/>
                </a:solidFill>
                <a:effectLst/>
                <a:latin typeface="Public Sans" pitchFamily="2" charset="0"/>
              </a:rPr>
              <a:t>Hello. This episode, we are revisiting some basic geography mapping rules.</a:t>
            </a:r>
          </a:p>
          <a:p>
            <a:pPr algn="l">
              <a:buNone/>
            </a:pPr>
            <a:r>
              <a:rPr lang="en-AU" b="0" i="0" dirty="0">
                <a:solidFill>
                  <a:srgbClr val="333333"/>
                </a:solidFill>
                <a:effectLst/>
                <a:latin typeface="Public Sans" pitchFamily="2" charset="0"/>
              </a:rPr>
              <a:t>[Presenter is standing in front of a decorative background. In the bottom right-hand corner of the screen, the text reads, ‘Melissa Ellis. HSIE Curriculum Support Project Officer.’]</a:t>
            </a:r>
          </a:p>
          <a:p>
            <a:pPr algn="l">
              <a:buNone/>
            </a:pPr>
            <a:r>
              <a:rPr lang="en-AU" b="0" i="0" dirty="0">
                <a:solidFill>
                  <a:srgbClr val="333333"/>
                </a:solidFill>
                <a:effectLst/>
                <a:latin typeface="Public Sans" pitchFamily="2" charset="0"/>
              </a:rPr>
              <a:t>Every map should include BOLTSS.</a:t>
            </a:r>
          </a:p>
          <a:p>
            <a:pPr algn="l">
              <a:buNone/>
            </a:pPr>
            <a:r>
              <a:rPr lang="en-AU" b="0" i="0" dirty="0">
                <a:solidFill>
                  <a:srgbClr val="333333"/>
                </a:solidFill>
                <a:effectLst/>
                <a:latin typeface="Public Sans" pitchFamily="2" charset="0"/>
              </a:rPr>
              <a:t>[Screen shows a street map of Katoomba – Leura. The text above the map reads, ‘BOLTSS’.]</a:t>
            </a:r>
          </a:p>
          <a:p>
            <a:pPr algn="l">
              <a:buNone/>
            </a:pPr>
            <a:r>
              <a:rPr lang="en-AU" b="0" i="0" dirty="0">
                <a:solidFill>
                  <a:srgbClr val="333333"/>
                </a:solidFill>
                <a:effectLst/>
                <a:latin typeface="Public Sans" pitchFamily="2" charset="0"/>
              </a:rPr>
              <a:t>A border, or a line around it.</a:t>
            </a:r>
          </a:p>
          <a:p>
            <a:pPr algn="l">
              <a:buNone/>
            </a:pPr>
            <a:r>
              <a:rPr lang="en-AU" b="0" i="0" dirty="0">
                <a:solidFill>
                  <a:srgbClr val="333333"/>
                </a:solidFill>
                <a:effectLst/>
                <a:latin typeface="Public Sans" pitchFamily="2" charset="0"/>
              </a:rPr>
              <a:t>[Screen zooms into the bottom-left corner of the map. An arrow points to the border that surrounds the street map. Text on the screen reads, ‘Border’.]</a:t>
            </a:r>
          </a:p>
          <a:p>
            <a:pPr algn="l">
              <a:buNone/>
            </a:pPr>
            <a:r>
              <a:rPr lang="en-AU" b="0" i="0" dirty="0">
                <a:solidFill>
                  <a:srgbClr val="333333"/>
                </a:solidFill>
                <a:effectLst/>
                <a:latin typeface="Public Sans" pitchFamily="2" charset="0"/>
              </a:rPr>
              <a:t>Orientation, a compass showing the direction.</a:t>
            </a:r>
          </a:p>
          <a:p>
            <a:pPr algn="l">
              <a:buNone/>
            </a:pPr>
            <a:r>
              <a:rPr lang="en-AU" b="0" i="0" dirty="0">
                <a:solidFill>
                  <a:srgbClr val="333333"/>
                </a:solidFill>
                <a:effectLst/>
                <a:latin typeface="Public Sans" pitchFamily="2" charset="0"/>
              </a:rPr>
              <a:t>[Screen pans and zooms to the top-right corner of the map. An arrow points to an image of a compass on the street map. Text on the screen reads, ‘Orientation’.]</a:t>
            </a:r>
          </a:p>
          <a:p>
            <a:pPr algn="l">
              <a:buNone/>
            </a:pPr>
            <a:r>
              <a:rPr lang="en-AU" b="0" i="0" dirty="0">
                <a:solidFill>
                  <a:srgbClr val="333333"/>
                </a:solidFill>
                <a:effectLst/>
                <a:latin typeface="Public Sans" pitchFamily="2" charset="0"/>
              </a:rPr>
              <a:t>Legend, showing a key to the symbols used on the map.</a:t>
            </a:r>
          </a:p>
          <a:p>
            <a:pPr algn="l">
              <a:buNone/>
            </a:pPr>
            <a:r>
              <a:rPr lang="en-AU" b="0" i="0" dirty="0">
                <a:solidFill>
                  <a:srgbClr val="333333"/>
                </a:solidFill>
                <a:effectLst/>
                <a:latin typeface="Public Sans" pitchFamily="2" charset="0"/>
              </a:rPr>
              <a:t>[Screen pans and zooms to the top-left corner of the map. An arrow points to a legend on the street map. Text on the screen reads, ‘Legend’.]</a:t>
            </a:r>
          </a:p>
          <a:p>
            <a:pPr algn="l">
              <a:buNone/>
            </a:pPr>
            <a:r>
              <a:rPr lang="en-AU" b="0" i="0" dirty="0">
                <a:solidFill>
                  <a:srgbClr val="333333"/>
                </a:solidFill>
                <a:effectLst/>
                <a:latin typeface="Public Sans" pitchFamily="2" charset="0"/>
              </a:rPr>
              <a:t>Title, or name of the map, scale, showing how small the map is compared to the real world. Source, where the information came from.</a:t>
            </a:r>
          </a:p>
          <a:p>
            <a:pPr algn="l">
              <a:buNone/>
            </a:pPr>
            <a:r>
              <a:rPr lang="en-AU" b="0" i="0" dirty="0">
                <a:solidFill>
                  <a:srgbClr val="333333"/>
                </a:solidFill>
                <a:effectLst/>
                <a:latin typeface="Public Sans" pitchFamily="2" charset="0"/>
              </a:rPr>
              <a:t>[Screen pans and zooms to the bottom middle of the map. An arrow points to the title of the map, which reads, ‘Katoomba – Leura’. Text on the screen reads, ‘Title’. The arrow then points to the scale on the street map. Text on the screen reads, ‘Scale’. The arrow then points to the source of the street map, which reads, ‘Issued by the publicity department. Blue Mountains City Council’. Text on the screen reads, ‘Source’.]</a:t>
            </a:r>
          </a:p>
          <a:p>
            <a:pPr algn="l">
              <a:buNone/>
            </a:pPr>
            <a:r>
              <a:rPr lang="en-AU" b="0" i="0" dirty="0">
                <a:solidFill>
                  <a:srgbClr val="333333"/>
                </a:solidFill>
                <a:effectLst/>
                <a:latin typeface="Public Sans" pitchFamily="2" charset="0"/>
              </a:rPr>
              <a:t>Something many students struggle with is understanding scale when reading maps. Let's run through some basic rules about scale. We are illustrating something large in a smaller way. Therefore, we use scale on maps. How much detail is shown on a map will depend on the scale that has been used to draw it.</a:t>
            </a:r>
          </a:p>
          <a:p>
            <a:pPr algn="l">
              <a:buNone/>
            </a:pPr>
            <a:r>
              <a:rPr lang="en-AU" b="0" i="0" dirty="0">
                <a:solidFill>
                  <a:srgbClr val="333333"/>
                </a:solidFill>
                <a:effectLst/>
                <a:latin typeface="Public Sans" pitchFamily="2" charset="0"/>
              </a:rPr>
              <a:t>The scale of a map is the ratio of map distance to actual distance. We show scale in many ways, writing in words, representative fraction, by drawing a line scale. An example of scaling words is 1 centimetre to 1 kilometre. This means that 1 centimetre on the map represents 1 kilometre in real life on the ground. Examples of scale in words include 1 centimetre to 1 metre, 1 centimetre to 10 metre, 5 centimetres to 1 kilometre.</a:t>
            </a:r>
          </a:p>
          <a:p>
            <a:pPr algn="l">
              <a:buNone/>
            </a:pPr>
            <a:r>
              <a:rPr lang="en-AU" b="0" i="0" dirty="0">
                <a:solidFill>
                  <a:srgbClr val="333333"/>
                </a:solidFill>
                <a:effectLst/>
                <a:latin typeface="Public Sans" pitchFamily="2" charset="0"/>
              </a:rPr>
              <a:t>The scale of a map can also be shown in numbers. A scale in representative fraction might be 1 to 100, 1 to 1,000, 1 to 10,000, 1 to 100,000, 1 to 250,000. If a map has a representative fraction of 1 to 1,000, then one distance on the map is 1,000 times bigger in real life. It often helps to start with representative fraction of 1 to 100,000. This is a common topographic mapping scale.</a:t>
            </a:r>
          </a:p>
          <a:p>
            <a:pPr algn="l">
              <a:buNone/>
            </a:pPr>
            <a:r>
              <a:rPr lang="en-AU" b="0" i="0" dirty="0">
                <a:solidFill>
                  <a:srgbClr val="333333"/>
                </a:solidFill>
                <a:effectLst/>
                <a:latin typeface="Public Sans" pitchFamily="2" charset="0"/>
              </a:rPr>
              <a:t>[Description not needed: The visuals in this part of the video only support what is spoken; the visuals do not provide additional information.]</a:t>
            </a:r>
          </a:p>
          <a:p>
            <a:pPr algn="l">
              <a:buNone/>
            </a:pPr>
            <a:r>
              <a:rPr lang="en-AU" b="0" i="0" dirty="0">
                <a:solidFill>
                  <a:srgbClr val="333333"/>
                </a:solidFill>
                <a:effectLst/>
                <a:latin typeface="Public Sans" pitchFamily="2" charset="0"/>
              </a:rPr>
              <a:t>Picture putting a line through the last two zeros in the 100,000. This leaves 1,000. We have converted the ratio from millimetres to metres.</a:t>
            </a:r>
          </a:p>
          <a:p>
            <a:pPr algn="l">
              <a:buNone/>
            </a:pPr>
            <a:r>
              <a:rPr lang="en-AU" b="0" i="0" dirty="0">
                <a:solidFill>
                  <a:srgbClr val="333333"/>
                </a:solidFill>
                <a:effectLst/>
                <a:latin typeface="Public Sans" pitchFamily="2" charset="0"/>
              </a:rPr>
              <a:t>[Text on screen reads, ‘1 to 100 000’. A red line appears on the screen to cross out the last 2 zeros.]</a:t>
            </a:r>
          </a:p>
          <a:p>
            <a:pPr algn="l">
              <a:buNone/>
            </a:pPr>
            <a:r>
              <a:rPr lang="en-AU" b="0" i="0" dirty="0">
                <a:solidFill>
                  <a:srgbClr val="333333"/>
                </a:solidFill>
                <a:effectLst/>
                <a:latin typeface="Public Sans" pitchFamily="2" charset="0"/>
              </a:rPr>
              <a:t>The scale then represents 1 centimetre to 1,000 metres or 1 centimetre to 1 kilometre. In words, a scale of 1 to 100,000 is 1 centimetre on the map represents 1 kilometre in real life.</a:t>
            </a:r>
          </a:p>
          <a:p>
            <a:pPr algn="l">
              <a:buNone/>
            </a:pPr>
            <a:r>
              <a:rPr lang="en-AU" b="0" i="0" dirty="0">
                <a:solidFill>
                  <a:srgbClr val="333333"/>
                </a:solidFill>
                <a:effectLst/>
                <a:latin typeface="Public Sans" pitchFamily="2" charset="0"/>
              </a:rPr>
              <a:t>Using this basic method, students should be able to convert ratio scales easily. Let's try this again. 1 to 250,000, 1 centimetre to 2,500 metres, or 1 centimetre represents 2.5 kilometres. One more example, 1 to 10,000. 1 centimetre to 100 metres, or 1 centimetre represents 0.1 kilometres. Line scales, also commonly known as linear scales, is a numbered line showing scale on a map.</a:t>
            </a:r>
          </a:p>
          <a:p>
            <a:pPr algn="l">
              <a:buNone/>
            </a:pPr>
            <a:r>
              <a:rPr lang="en-AU" b="0" i="0" dirty="0">
                <a:solidFill>
                  <a:srgbClr val="333333"/>
                </a:solidFill>
                <a:effectLst/>
                <a:latin typeface="Public Sans" pitchFamily="2" charset="0"/>
              </a:rPr>
              <a:t>[The screen shows a street map. There is a line scale on the bottom-right corner of the image. An arrow points to the scale. Text on the screen reads, ‘Linear scale – line scale’.]</a:t>
            </a:r>
          </a:p>
          <a:p>
            <a:pPr algn="l">
              <a:buNone/>
            </a:pPr>
            <a:r>
              <a:rPr lang="en-AU" b="0" i="0" dirty="0">
                <a:solidFill>
                  <a:srgbClr val="333333"/>
                </a:solidFill>
                <a:effectLst/>
                <a:latin typeface="Public Sans" pitchFamily="2" charset="0"/>
              </a:rPr>
              <a:t>Scale is about practice. Take some time to try all the types of scale presented on maps in geography. The more familiar you are with scale, the easier the skill becomes. All the best.</a:t>
            </a:r>
          </a:p>
          <a:p>
            <a:pPr algn="l">
              <a:buNone/>
            </a:pPr>
            <a:r>
              <a:rPr lang="en-AU" b="0" i="0" dirty="0">
                <a:solidFill>
                  <a:srgbClr val="333333"/>
                </a:solidFill>
                <a:effectLst/>
                <a:latin typeface="Public Sans" pitchFamily="2" charset="0"/>
              </a:rPr>
              <a:t>[Text on screen reads, ‘References</a:t>
            </a:r>
          </a:p>
          <a:p>
            <a:pPr algn="l">
              <a:buNone/>
            </a:pPr>
            <a:r>
              <a:rPr lang="en-AU" b="0" i="0" dirty="0">
                <a:solidFill>
                  <a:srgbClr val="333333"/>
                </a:solidFill>
                <a:effectLst/>
                <a:latin typeface="Public Sans" pitchFamily="2" charset="0"/>
              </a:rPr>
              <a:t>Katoomba Leura Tourist Directory, by E. Coleman at Flickr.com/photos/</a:t>
            </a:r>
            <a:r>
              <a:rPr lang="en-AU" b="0" i="0" dirty="0" err="1">
                <a:solidFill>
                  <a:srgbClr val="333333"/>
                </a:solidFill>
                <a:effectLst/>
                <a:latin typeface="Public Sans" pitchFamily="2" charset="0"/>
              </a:rPr>
              <a:t>blue_mountains_library_local_studies</a:t>
            </a:r>
            <a:r>
              <a:rPr lang="en-AU" b="0" i="0" dirty="0">
                <a:solidFill>
                  <a:srgbClr val="333333"/>
                </a:solidFill>
                <a:effectLst/>
                <a:latin typeface="Public Sans" pitchFamily="2" charset="0"/>
              </a:rPr>
              <a:t>/9206840596/in/photostream. Licensed under CC BY-SA 2.0v’.</a:t>
            </a:r>
          </a:p>
          <a:p>
            <a:pPr algn="l">
              <a:buNone/>
            </a:pPr>
            <a:r>
              <a:rPr lang="en-AU" b="0" i="0" dirty="0">
                <a:solidFill>
                  <a:srgbClr val="333333"/>
                </a:solidFill>
                <a:effectLst/>
                <a:latin typeface="Public Sans" pitchFamily="2" charset="0"/>
              </a:rPr>
              <a:t>Text on the screen reads, ‘Acknowledgements. NSW Geography K-10 syllabus © NSW Education Standards Authority (NESA) for and on behalf of the Crown in right of the State of New South Wales 2015. See the NESA website for additional copyright information. NSW Department of Education Curriculum Secondary Learners. Southern Cross School of Distance Education.’</a:t>
            </a:r>
          </a:p>
          <a:p>
            <a:pPr algn="l">
              <a:buNone/>
            </a:pPr>
            <a:r>
              <a:rPr lang="en-AU" b="0" i="0" dirty="0">
                <a:solidFill>
                  <a:srgbClr val="333333"/>
                </a:solidFill>
                <a:effectLst/>
                <a:latin typeface="Public Sans" pitchFamily="2" charset="0"/>
              </a:rPr>
              <a:t>Screen shows an Indigenous artwork. The artwork features a landscape with native Australian animals. It is titled, ‘Our Country’ by Garry Purchase. Text at the top of the screen reads, ‘Filming of these videos has taken place on Bundjalung land.’ Video concludes by displaying the NSW Government logo.]</a:t>
            </a:r>
          </a:p>
          <a:p>
            <a:pPr algn="l"/>
            <a:r>
              <a:rPr lang="en-AU" b="0" i="0" dirty="0">
                <a:solidFill>
                  <a:srgbClr val="333333"/>
                </a:solidFill>
                <a:effectLst/>
                <a:latin typeface="Public Sans" pitchFamily="2" charset="0"/>
              </a:rPr>
              <a:t>[End of transcript]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048829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Notes for teachers:</a:t>
            </a:r>
            <a:endParaRPr lang="en-AU" dirty="0"/>
          </a:p>
          <a:p>
            <a:pPr marL="285750" indent="-285750">
              <a:buFont typeface="Arial" panose="020B0604020202020204" pitchFamily="34" charset="0"/>
              <a:buChar char="•"/>
            </a:pPr>
            <a:r>
              <a:rPr lang="en-AU" dirty="0"/>
              <a:t>Explain the next activity. We are going to answer true or false to the questions about the representation of scale used in geography on the next slide. </a:t>
            </a:r>
          </a:p>
          <a:p>
            <a:pPr marL="285750" indent="-285750">
              <a:buFont typeface="Arial" panose="020B0604020202020204" pitchFamily="34" charset="0"/>
              <a:buChar char="•"/>
            </a:pPr>
            <a:r>
              <a:rPr lang="en-AU" dirty="0"/>
              <a:t>Each question will appear one at a time. </a:t>
            </a:r>
          </a:p>
          <a:p>
            <a:pPr marL="285750" indent="-285750">
              <a:buFont typeface="Arial" panose="020B0604020202020204" pitchFamily="34" charset="0"/>
              <a:buChar char="•"/>
            </a:pPr>
            <a:r>
              <a:rPr lang="en-AU" dirty="0"/>
              <a:t>Establish a way of communicating true or false responses. For example, hands on heads for true and hands on table for false.</a:t>
            </a:r>
          </a:p>
          <a:p>
            <a:pPr marL="285750" indent="-2857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72885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Let’s check our understanding with a quick quiz. Can you try and justify your answers?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Additional notes for teachers: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Read aloud each question to the class. Animations are used. </a:t>
            </a:r>
            <a:r>
              <a:rPr lang="en-AU" b="1" dirty="0"/>
              <a:t>Click</a:t>
            </a:r>
            <a:r>
              <a:rPr lang="en-AU" b="0" dirty="0"/>
              <a:t> for next question.</a:t>
            </a:r>
          </a:p>
          <a:p>
            <a:pPr marL="285750" indent="-285750">
              <a:buFont typeface="Arial" panose="020B0604020202020204" pitchFamily="34" charset="0"/>
              <a:buChar char="•"/>
            </a:pPr>
            <a:r>
              <a:rPr lang="en-AU" dirty="0"/>
              <a:t>1:100000 is an example of a ratio scale = True.</a:t>
            </a:r>
          </a:p>
          <a:p>
            <a:pPr marL="285750" indent="-285750">
              <a:buFont typeface="Arial" panose="020B0604020202020204" pitchFamily="34" charset="0"/>
              <a:buChar char="•"/>
            </a:pPr>
            <a:r>
              <a:rPr lang="en-AU" dirty="0"/>
              <a:t>1:250000 is an example of a linear scale = False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latin typeface="Arial" panose="020B0604020202020204" pitchFamily="34" charset="0"/>
                <a:cs typeface="Arial" panose="020B0604020202020204" pitchFamily="34" charset="0"/>
              </a:rPr>
              <a:t>1 centimetre represents 5 kilometres is an example of scale in words = True</a:t>
            </a:r>
          </a:p>
          <a:p>
            <a:pPr marL="285750" indent="-285750">
              <a:buFont typeface="Arial" panose="020B0604020202020204" pitchFamily="34" charset="0"/>
              <a:buChar char="•"/>
            </a:pPr>
            <a:r>
              <a:rPr lang="en-AU" dirty="0"/>
              <a:t>The following image is an example of scale in ratio = False</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41859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Additional notes for teachers:</a:t>
            </a:r>
          </a:p>
          <a:p>
            <a:pPr marL="285750" indent="-285750">
              <a:buFont typeface="Arial" panose="020B0604020202020204" pitchFamily="34" charset="0"/>
              <a:buChar char="•"/>
            </a:pPr>
            <a:r>
              <a:rPr lang="en-AU" b="0" dirty="0"/>
              <a:t>Watch video Introduction to maps (2:54 – 3:39) with the class.</a:t>
            </a:r>
          </a:p>
          <a:p>
            <a:pPr marL="285750" indent="-285750">
              <a:buFont typeface="Arial" panose="020B0604020202020204" pitchFamily="34" charset="0"/>
              <a:buChar char="•"/>
            </a:pPr>
            <a:r>
              <a:rPr lang="en-AU" b="0" dirty="0"/>
              <a:t>Explain that after the video you will conduct a check for understanding exercise using choral responses.</a:t>
            </a:r>
          </a:p>
          <a:p>
            <a:endParaRPr lang="en-AU" b="1" dirty="0"/>
          </a:p>
          <a:p>
            <a:r>
              <a:rPr lang="en-AU" b="1" dirty="0"/>
              <a:t>Transcript</a:t>
            </a:r>
          </a:p>
          <a:p>
            <a:r>
              <a:rPr lang="en-AU" dirty="0"/>
              <a:t>Hello. In this video, we are learning about the many different types of maps.</a:t>
            </a:r>
          </a:p>
          <a:p>
            <a:endParaRPr lang="en-AU" dirty="0"/>
          </a:p>
          <a:p>
            <a:r>
              <a:rPr lang="en-AU" dirty="0"/>
              <a:t>[Presenter is standing in front of a decorative background. In the bottom right-hand corner of the screen, the text reads, ‘Melissa Ellis. HSIE Curriculum Support Project Officer’.]</a:t>
            </a:r>
          </a:p>
          <a:p>
            <a:endParaRPr lang="en-AU" dirty="0"/>
          </a:p>
          <a:p>
            <a:r>
              <a:rPr lang="en-AU" dirty="0"/>
              <a:t>Maps are used to locate, display, and record spatial data. Reference maps are used to show the location of physical features, boundaries, and cities. Thematic maps show themes, for example, the concentration of people in an area.</a:t>
            </a:r>
          </a:p>
          <a:p>
            <a:endParaRPr lang="en-AU" dirty="0"/>
          </a:p>
          <a:p>
            <a:r>
              <a:rPr lang="en-AU" dirty="0"/>
              <a:t>[Screen shows an image of a world map. The text above the image reads, ‘Globe map’.]</a:t>
            </a:r>
          </a:p>
          <a:p>
            <a:endParaRPr lang="en-AU" dirty="0"/>
          </a:p>
          <a:p>
            <a:r>
              <a:rPr lang="en-AU" dirty="0"/>
              <a:t>The best representation of a map in the world is a globe, but it's not convenient to carry a globe around. So the 3D globe is represented by projecting latitude and longitude onto a flat surface. There are some issues with these causing inaccuracies, though. For example, Mercator's projection distorts the size of the polar regions, Europe, and North America.</a:t>
            </a:r>
          </a:p>
          <a:p>
            <a:endParaRPr lang="en-AU" dirty="0"/>
          </a:p>
          <a:p>
            <a:r>
              <a:rPr lang="en-AU" dirty="0"/>
              <a:t>[Screen shows an image of a street map of Katoomba and Leura.]</a:t>
            </a:r>
          </a:p>
          <a:p>
            <a:endParaRPr lang="en-AU" dirty="0"/>
          </a:p>
          <a:p>
            <a:r>
              <a:rPr lang="en-AU" dirty="0"/>
              <a:t>A person who makes maps is a cartographer.</a:t>
            </a:r>
          </a:p>
          <a:p>
            <a:endParaRPr lang="en-AU" dirty="0"/>
          </a:p>
          <a:p>
            <a:r>
              <a:rPr lang="en-AU" dirty="0"/>
              <a:t>[The street map image moves to the right of the screen. On the left of the screen, the spoken words appear.]</a:t>
            </a:r>
          </a:p>
          <a:p>
            <a:endParaRPr lang="en-AU" dirty="0"/>
          </a:p>
          <a:p>
            <a:r>
              <a:rPr lang="en-AU" dirty="0"/>
              <a:t>Every map should have a border, orientation, legend, title, scale, and source. An easy way to remember this is using the acronym, BOLTSS.</a:t>
            </a:r>
          </a:p>
          <a:p>
            <a:endParaRPr lang="en-AU" dirty="0"/>
          </a:p>
          <a:p>
            <a:r>
              <a:rPr lang="en-AU" dirty="0"/>
              <a:t>[The screen shows an image of a relief map of the world. The text above the image reads, ‘Physical or relief map’.]</a:t>
            </a:r>
          </a:p>
          <a:p>
            <a:endParaRPr lang="en-AU" dirty="0"/>
          </a:p>
          <a:p>
            <a:r>
              <a:rPr lang="en-AU" dirty="0"/>
              <a:t>Physical or relief maps show the natural features of the Earth, like rivers, deserts, mountains, and lakes. They often use colours of the natural environment, like browns for mountains and hills, greens for land, and blues for water.</a:t>
            </a:r>
          </a:p>
          <a:p>
            <a:endParaRPr lang="en-AU" dirty="0"/>
          </a:p>
          <a:p>
            <a:r>
              <a:rPr lang="en-AU" dirty="0"/>
              <a:t>[The screen shows an image of a topographic map. The text above the image reads, ‘Topographic map’.]</a:t>
            </a:r>
          </a:p>
          <a:p>
            <a:endParaRPr lang="en-AU" dirty="0"/>
          </a:p>
          <a:p>
            <a:r>
              <a:rPr lang="en-AU" dirty="0"/>
              <a:t>Topographic maps show the shape of the Earth's surface by using contour lines. These lines join points of equal elevation. These maps also show some natural features, like lakes, and cultural features, like roads and bridges.</a:t>
            </a:r>
          </a:p>
          <a:p>
            <a:endParaRPr lang="en-AU" dirty="0"/>
          </a:p>
          <a:p>
            <a:r>
              <a:rPr lang="en-AU" dirty="0"/>
              <a:t>[The screen shows an image of a political map of Europe. The text above the image reads, ‘Political map’.]</a:t>
            </a:r>
          </a:p>
          <a:p>
            <a:endParaRPr lang="en-AU" dirty="0"/>
          </a:p>
          <a:p>
            <a:r>
              <a:rPr lang="en-AU" dirty="0"/>
              <a:t>Political maps use different colours to show countries, international borders, and often the major cities and oceans.</a:t>
            </a:r>
          </a:p>
          <a:p>
            <a:endParaRPr lang="en-AU" dirty="0"/>
          </a:p>
          <a:p>
            <a:r>
              <a:rPr lang="en-AU" dirty="0"/>
              <a:t>[The screen shows an image of a synoptic chart of Australia. The text above the image reads, ‘Synoptic chart’.]</a:t>
            </a:r>
          </a:p>
          <a:p>
            <a:endParaRPr lang="en-AU" dirty="0"/>
          </a:p>
          <a:p>
            <a:r>
              <a:rPr lang="en-AU" dirty="0"/>
              <a:t>Synoptic charts are maps that summarize atmospheric conditions, including air pressure, precipitation, wind speed and direction. Isobars are the lines on these maps that join places of equal air pressure.</a:t>
            </a:r>
          </a:p>
          <a:p>
            <a:endParaRPr lang="en-AU" dirty="0"/>
          </a:p>
          <a:p>
            <a:r>
              <a:rPr lang="en-AU" dirty="0"/>
              <a:t>[Screen shows an image of a choropleth map of Western Australia. The text above the image reads, ‘Choropleth map’.]</a:t>
            </a:r>
          </a:p>
          <a:p>
            <a:endParaRPr lang="en-AU" dirty="0"/>
          </a:p>
          <a:p>
            <a:r>
              <a:rPr lang="en-AU" dirty="0"/>
              <a:t>A choropleth map is a thematic map used to represent the density of values or objects in an area, for example, population density. The darker shading normally shows higher values, and the lighter shading indicates lower values.</a:t>
            </a:r>
          </a:p>
          <a:p>
            <a:endParaRPr lang="en-AU" dirty="0"/>
          </a:p>
          <a:p>
            <a:r>
              <a:rPr lang="en-AU" dirty="0"/>
              <a:t>[The screen shows an image of a cadastral map of Queensland. The text above the image reads, ‘Cadastral map’.]</a:t>
            </a:r>
          </a:p>
          <a:p>
            <a:endParaRPr lang="en-AU" dirty="0"/>
          </a:p>
          <a:p>
            <a:r>
              <a:rPr lang="en-AU" dirty="0"/>
              <a:t>Cadastral maps show property boundaries, as well as some information about the property for landowners and local councils.</a:t>
            </a:r>
          </a:p>
          <a:p>
            <a:endParaRPr lang="en-AU" dirty="0"/>
          </a:p>
          <a:p>
            <a:r>
              <a:rPr lang="en-AU" dirty="0"/>
              <a:t>[The screen shows an image of a flowline map of the world. Text on the image reads, ‘Movements of people: migration and tourism.’ The text above the image reads, ‘Flowline map’.]</a:t>
            </a:r>
          </a:p>
          <a:p>
            <a:endParaRPr lang="en-AU" dirty="0"/>
          </a:p>
          <a:p>
            <a:r>
              <a:rPr lang="en-AU" dirty="0"/>
              <a:t>Flowline maps are a type of thematic map that use lines or arrows to show movement between places, for example, the movement of people, animals, goods, or money.</a:t>
            </a:r>
          </a:p>
          <a:p>
            <a:endParaRPr lang="en-AU" dirty="0"/>
          </a:p>
          <a:p>
            <a:r>
              <a:rPr lang="en-AU" dirty="0"/>
              <a:t>[The screen shows an image of a world map. The text above the image reads, ‘Large and small scale map’.]</a:t>
            </a:r>
          </a:p>
          <a:p>
            <a:endParaRPr lang="en-AU" dirty="0"/>
          </a:p>
          <a:p>
            <a:r>
              <a:rPr lang="en-AU" dirty="0"/>
              <a:t>Finally, you might hear the term, ‘large and small scale map.’ Large scale maps show a lot of detail for a small area, for example, a small town. And small scale maps show a larger geographic area, like a country, with fewer details on them. The map shown here is a small scale map.</a:t>
            </a:r>
          </a:p>
          <a:p>
            <a:endParaRPr lang="en-AU" dirty="0"/>
          </a:p>
          <a:p>
            <a:r>
              <a:rPr lang="en-AU" dirty="0"/>
              <a:t>That concludes this video. Happy map reading.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545877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This is an example of a large-scale map.</a:t>
            </a:r>
          </a:p>
          <a:p>
            <a:r>
              <a:rPr lang="en-AU" dirty="0"/>
              <a:t>Prompt students to think: What makes the detail ‘large’?</a:t>
            </a:r>
          </a:p>
          <a:p>
            <a:r>
              <a:rPr lang="en-AU" dirty="0"/>
              <a:t>Reinforce: small ratio number, more local detail, e.g., city maps.</a:t>
            </a:r>
          </a:p>
          <a:p>
            <a:r>
              <a:rPr lang="en-AU" b="1" dirty="0"/>
              <a:t>Prompt question:</a:t>
            </a:r>
            <a:r>
              <a:rPr lang="en-AU" dirty="0"/>
              <a:t> What makes the detail “large” in a large-scale map?</a:t>
            </a:r>
            <a:br>
              <a:rPr lang="en-AU" dirty="0"/>
            </a:br>
            <a:r>
              <a:rPr lang="en-AU" b="1" dirty="0"/>
              <a:t>Suggested response:</a:t>
            </a:r>
            <a:r>
              <a:rPr lang="en-AU" dirty="0"/>
              <a:t> The small ratio makes features appear larger, so you can see streets, parks, and buildings.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Additional notes for teachers:</a:t>
            </a:r>
          </a:p>
          <a:p>
            <a:r>
              <a:rPr lang="en-AU" dirty="0"/>
              <a:t>Read aloud the sentence and ask student to respond as a choral response ‘this is an example of [student response] scale map.</a:t>
            </a:r>
          </a:p>
          <a:p>
            <a:endParaRPr lang="en-AU" dirty="0"/>
          </a:p>
          <a:p>
            <a:r>
              <a:rPr lang="en-AU" dirty="0"/>
              <a:t>Read aloud the answer. This is an example of a large-scale map </a:t>
            </a:r>
          </a:p>
          <a:p>
            <a:r>
              <a:rPr lang="en-AU" dirty="0"/>
              <a:t>Why?</a:t>
            </a:r>
          </a:p>
          <a:p>
            <a:pPr marL="342900" indent="-342900">
              <a:buFont typeface="Arial" panose="020B0604020202020204" pitchFamily="34" charset="0"/>
              <a:buChar char="•"/>
            </a:pPr>
            <a:r>
              <a:rPr lang="en-AU" dirty="0"/>
              <a:t>the geographic area covered is small</a:t>
            </a:r>
          </a:p>
          <a:p>
            <a:pPr marL="342900" indent="-342900">
              <a:buFont typeface="Arial" panose="020B0604020202020204" pitchFamily="34" charset="0"/>
              <a:buChar char="•"/>
            </a:pPr>
            <a:r>
              <a:rPr lang="en-AU" dirty="0"/>
              <a:t>more detail is shown on the map (the detail is “large”)</a:t>
            </a:r>
          </a:p>
          <a:p>
            <a:pPr marL="342900" indent="-342900">
              <a:buFont typeface="Arial" panose="020B0604020202020204" pitchFamily="34" charset="0"/>
              <a:buChar char="•"/>
            </a:pPr>
            <a:r>
              <a:rPr lang="en-AU" dirty="0"/>
              <a:t>the scale ratio number is small (INSERT SCALE OF EDGING VALLEY) </a:t>
            </a:r>
          </a:p>
          <a:p>
            <a:pPr marL="342900" indent="-342900">
              <a:buFont typeface="Arial" panose="020B0604020202020204" pitchFamily="34" charset="0"/>
              <a:buChar char="•"/>
            </a:pPr>
            <a:r>
              <a:rPr lang="en-AU" dirty="0"/>
              <a:t>examples – map of a city, map of a local area, map of a neighbourhood.</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431711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300465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935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8612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68123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6925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902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107480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2599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646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2838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19666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89751399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10.xml"/><Relationship Id="rId5" Type="http://schemas.openxmlformats.org/officeDocument/2006/relationships/hyperlink" Target="https://curriculum.nsw.edu.au/learning-areas/hsie/geography-7-10-2024/content" TargetMode="External"/><Relationship Id="rId4" Type="http://schemas.openxmlformats.org/officeDocument/2006/relationships/hyperlink" Target="https://curriculum.nsw.edu.au/"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hyperlink" Target="https://education.nsw.gov.au/teaching-and-learning/curriculum/hsie/hsie-curriculum-resources-k-12/hsie-11-12-curriculum-resources/boltss-and-sca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hyperlink" Target="https://education.nsw.gov.au/teaching-and-learning/curriculum/hsie/hsie-curriculum-resources-k-12/hsie-7-10-curriculum-resources/introduction-to-map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Lesson 3 – large and small-scale maps</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 geography</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Liveability of places</a:t>
            </a:r>
          </a:p>
        </p:txBody>
      </p:sp>
      <p:sp>
        <p:nvSpPr>
          <p:cNvPr id="4" name="Text Placeholder 3">
            <a:extLst>
              <a:ext uri="{FF2B5EF4-FFF2-40B4-BE49-F238E27FC236}">
                <a16:creationId xmlns:a16="http://schemas.microsoft.com/office/drawing/2014/main" id="{D29D8D77-F52E-4967-8EBD-E6CA2CC630F8}"/>
              </a:ext>
            </a:extLst>
          </p:cNvPr>
          <p:cNvSpPr>
            <a:spLocks noGrp="1"/>
          </p:cNvSpPr>
          <p:nvPr>
            <p:ph type="body" sz="quarter" idx="14"/>
          </p:nvPr>
        </p:nvSpPr>
        <p:spPr/>
        <p:txBody>
          <a:bodyPr/>
          <a:lstStyle/>
          <a:p>
            <a:r>
              <a:rPr lang="en-AU" dirty="0">
                <a:latin typeface="+mj-lt"/>
              </a:rPr>
              <a:t>[TEACHER NAME]</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p:txBody>
          <a:bodyPr/>
          <a:lstStyle/>
          <a:p>
            <a:r>
              <a:rPr lang="en-AU" dirty="0">
                <a:latin typeface="+mj-lt"/>
              </a:rPr>
              <a:t>[DATE]</a:t>
            </a:r>
          </a:p>
        </p:txBody>
      </p:sp>
      <p:pic>
        <p:nvPicPr>
          <p:cNvPr id="5" name="Picture Placeholder 7">
            <a:extLst>
              <a:ext uri="{FF2B5EF4-FFF2-40B4-BE49-F238E27FC236}">
                <a16:creationId xmlns:a16="http://schemas.microsoft.com/office/drawing/2014/main" id="{659DAE47-97DF-C840-B252-1DB4F78D3C7B}"/>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7999" y="0"/>
            <a:ext cx="5064001"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66C39F-5475-81E8-5E31-C81C734057DF}"/>
              </a:ext>
            </a:extLst>
          </p:cNvPr>
          <p:cNvSpPr>
            <a:spLocks noGrp="1"/>
          </p:cNvSpPr>
          <p:nvPr>
            <p:ph type="title"/>
          </p:nvPr>
        </p:nvSpPr>
        <p:spPr/>
        <p:txBody>
          <a:bodyPr/>
          <a:lstStyle/>
          <a:p>
            <a:r>
              <a:rPr lang="en-AU" dirty="0"/>
              <a:t>Checking for understanding (3)</a:t>
            </a:r>
          </a:p>
        </p:txBody>
      </p:sp>
      <p:sp>
        <p:nvSpPr>
          <p:cNvPr id="5" name="Text Placeholder 4">
            <a:extLst>
              <a:ext uri="{FF2B5EF4-FFF2-40B4-BE49-F238E27FC236}">
                <a16:creationId xmlns:a16="http://schemas.microsoft.com/office/drawing/2014/main" id="{32129F70-5DE0-C1B3-73C7-0383F0655640}"/>
              </a:ext>
            </a:extLst>
          </p:cNvPr>
          <p:cNvSpPr>
            <a:spLocks noGrp="1"/>
          </p:cNvSpPr>
          <p:nvPr>
            <p:ph type="body" sz="quarter" idx="18"/>
          </p:nvPr>
        </p:nvSpPr>
        <p:spPr/>
        <p:txBody>
          <a:bodyPr/>
          <a:lstStyle/>
          <a:p>
            <a:r>
              <a:rPr lang="en-US" dirty="0"/>
              <a:t>Choral responses – this is an example of …………… scale map</a:t>
            </a:r>
          </a:p>
        </p:txBody>
      </p:sp>
      <p:pic>
        <p:nvPicPr>
          <p:cNvPr id="8" name="Content Placeholder 7" descr="A world map">
            <a:extLst>
              <a:ext uri="{FF2B5EF4-FFF2-40B4-BE49-F238E27FC236}">
                <a16:creationId xmlns:a16="http://schemas.microsoft.com/office/drawing/2014/main" id="{FDFC3391-CEE2-6E6D-89B5-9A98A30DD9CA}"/>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p:blipFill>
        <p:spPr>
          <a:xfrm>
            <a:off x="348001" y="1683112"/>
            <a:ext cx="5735638" cy="3998912"/>
          </a:xfrm>
        </p:spPr>
      </p:pic>
      <p:sp>
        <p:nvSpPr>
          <p:cNvPr id="6" name="Picture Placeholder 5">
            <a:extLst>
              <a:ext uri="{FF2B5EF4-FFF2-40B4-BE49-F238E27FC236}">
                <a16:creationId xmlns:a16="http://schemas.microsoft.com/office/drawing/2014/main" id="{16BBFA43-931F-F0E1-178A-271A275FA77F}"/>
              </a:ext>
            </a:extLst>
          </p:cNvPr>
          <p:cNvSpPr>
            <a:spLocks noGrp="1"/>
          </p:cNvSpPr>
          <p:nvPr>
            <p:ph type="pic" sz="quarter" idx="4294967295"/>
          </p:nvPr>
        </p:nvSpPr>
        <p:spPr>
          <a:xfrm>
            <a:off x="6334699" y="1683112"/>
            <a:ext cx="5509300" cy="4814888"/>
          </a:xfrm>
        </p:spPr>
        <p:txBody>
          <a:bodyPr/>
          <a:lstStyle/>
          <a:p>
            <a:r>
              <a:rPr lang="en-AU" dirty="0">
                <a:latin typeface="+mn-lt"/>
              </a:rPr>
              <a:t>Answer – small scale map</a:t>
            </a:r>
          </a:p>
          <a:p>
            <a:r>
              <a:rPr lang="en-AU" b="1" dirty="0">
                <a:latin typeface="+mn-lt"/>
              </a:rPr>
              <a:t>Why?</a:t>
            </a:r>
          </a:p>
          <a:p>
            <a:pPr marL="342900" indent="-342900">
              <a:buFont typeface="Arial" panose="020B0604020202020204" pitchFamily="34" charset="0"/>
              <a:buChar char="•"/>
            </a:pPr>
            <a:r>
              <a:rPr lang="en-AU" dirty="0">
                <a:latin typeface="+mn-lt"/>
              </a:rPr>
              <a:t>the geographic area covered is larger</a:t>
            </a:r>
          </a:p>
          <a:p>
            <a:pPr marL="342900" indent="-342900">
              <a:buFont typeface="Arial" panose="020B0604020202020204" pitchFamily="34" charset="0"/>
              <a:buChar char="•"/>
            </a:pPr>
            <a:r>
              <a:rPr lang="en-AU" dirty="0">
                <a:latin typeface="+mn-lt"/>
              </a:rPr>
              <a:t>only significant features are show (the detail is ‘small’)</a:t>
            </a:r>
          </a:p>
          <a:p>
            <a:pPr marL="342900" indent="-342900">
              <a:buFont typeface="Arial" panose="020B0604020202020204" pitchFamily="34" charset="0"/>
              <a:buChar char="•"/>
            </a:pPr>
            <a:r>
              <a:rPr lang="en-AU" dirty="0">
                <a:latin typeface="+mn-lt"/>
              </a:rPr>
              <a:t>the scale ratio number is large </a:t>
            </a:r>
          </a:p>
          <a:p>
            <a:pPr marL="342900" indent="-342900">
              <a:buFont typeface="Arial" panose="020B0604020202020204" pitchFamily="34" charset="0"/>
              <a:buChar char="•"/>
            </a:pPr>
            <a:r>
              <a:rPr lang="en-AU" dirty="0">
                <a:latin typeface="+mn-lt"/>
              </a:rPr>
              <a:t>examples – map of the world, map of Australia, map of a state or territory.</a:t>
            </a:r>
          </a:p>
        </p:txBody>
      </p:sp>
      <p:sp>
        <p:nvSpPr>
          <p:cNvPr id="2" name="Slide Number Placeholder 1">
            <a:extLst>
              <a:ext uri="{FF2B5EF4-FFF2-40B4-BE49-F238E27FC236}">
                <a16:creationId xmlns:a16="http://schemas.microsoft.com/office/drawing/2014/main" id="{F6518DBA-8102-58E3-943D-F94894E3091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31920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dirty="0">
                <a:latin typeface="+mj-lt"/>
              </a:rPr>
              <a:t>You do</a:t>
            </a:r>
          </a:p>
        </p:txBody>
      </p:sp>
      <p:grpSp>
        <p:nvGrpSpPr>
          <p:cNvPr id="13" name="Group 12" descr="1. Choose a map">
            <a:extLst>
              <a:ext uri="{FF2B5EF4-FFF2-40B4-BE49-F238E27FC236}">
                <a16:creationId xmlns:a16="http://schemas.microsoft.com/office/drawing/2014/main" id="{F4BB96A8-8D7D-7086-7520-261E555E6237}"/>
              </a:ext>
            </a:extLst>
          </p:cNvPr>
          <p:cNvGrpSpPr/>
          <p:nvPr/>
        </p:nvGrpSpPr>
        <p:grpSpPr>
          <a:xfrm>
            <a:off x="359999" y="1266959"/>
            <a:ext cx="11307730" cy="1302151"/>
            <a:chOff x="359999" y="1266959"/>
            <a:chExt cx="11307730" cy="1302151"/>
          </a:xfrm>
        </p:grpSpPr>
        <p:sp>
          <p:nvSpPr>
            <p:cNvPr id="6" name="Rectangle: Rounded Corners 5">
              <a:extLst>
                <a:ext uri="{FF2B5EF4-FFF2-40B4-BE49-F238E27FC236}">
                  <a16:creationId xmlns:a16="http://schemas.microsoft.com/office/drawing/2014/main" id="{4FE5E097-CB1A-ACBC-89BE-13303B39E8AE}"/>
                </a:ext>
                <a:ext uri="{C183D7F6-B498-43B3-948B-1728B52AA6E4}">
                  <adec:decorative xmlns:adec="http://schemas.microsoft.com/office/drawing/2017/decorative" val="1"/>
                </a:ext>
              </a:extLst>
            </p:cNvPr>
            <p:cNvSpPr/>
            <p:nvPr/>
          </p:nvSpPr>
          <p:spPr>
            <a:xfrm>
              <a:off x="1013553" y="1346703"/>
              <a:ext cx="10654176" cy="1142663"/>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rPr>
                <a:t>Choose a map</a:t>
              </a:r>
              <a:endParaRPr lang="en-AU" dirty="0">
                <a:solidFill>
                  <a:schemeClr val="accent1"/>
                </a:solidFill>
                <a:latin typeface="+mj-lt"/>
              </a:endParaRPr>
            </a:p>
          </p:txBody>
        </p:sp>
        <p:sp>
          <p:nvSpPr>
            <p:cNvPr id="8" name="Oval 7">
              <a:hlinkClick r:id="rId3" action="ppaction://hlinksldjump"/>
              <a:extLst>
                <a:ext uri="{FF2B5EF4-FFF2-40B4-BE49-F238E27FC236}">
                  <a16:creationId xmlns:a16="http://schemas.microsoft.com/office/drawing/2014/main" id="{7CD3C21D-BCDF-0FAB-C5C8-A24D1ADC23AB}"/>
                </a:ext>
              </a:extLst>
            </p:cNvPr>
            <p:cNvSpPr/>
            <p:nvPr/>
          </p:nvSpPr>
          <p:spPr>
            <a:xfrm>
              <a:off x="359999" y="1266959"/>
              <a:ext cx="1302152" cy="1302151"/>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1</a:t>
              </a:r>
            </a:p>
          </p:txBody>
        </p:sp>
      </p:grpSp>
      <p:grpSp>
        <p:nvGrpSpPr>
          <p:cNvPr id="14" name="Group 13" descr="2. Identify and explain if the map is large or small-scale">
            <a:extLst>
              <a:ext uri="{FF2B5EF4-FFF2-40B4-BE49-F238E27FC236}">
                <a16:creationId xmlns:a16="http://schemas.microsoft.com/office/drawing/2014/main" id="{350915D1-6D88-0083-C108-9A315B9FA13E}"/>
              </a:ext>
            </a:extLst>
          </p:cNvPr>
          <p:cNvGrpSpPr/>
          <p:nvPr/>
        </p:nvGrpSpPr>
        <p:grpSpPr>
          <a:xfrm>
            <a:off x="359999" y="2631961"/>
            <a:ext cx="11307731" cy="1302151"/>
            <a:chOff x="359999" y="2631961"/>
            <a:chExt cx="11307731" cy="1302151"/>
          </a:xfrm>
        </p:grpSpPr>
        <p:sp>
          <p:nvSpPr>
            <p:cNvPr id="9" name="Rectangle: Rounded Corners 8">
              <a:extLst>
                <a:ext uri="{FF2B5EF4-FFF2-40B4-BE49-F238E27FC236}">
                  <a16:creationId xmlns:a16="http://schemas.microsoft.com/office/drawing/2014/main" id="{85E5506E-31D1-30EC-3CCC-3FBB3A47FE12}"/>
                </a:ext>
                <a:ext uri="{C183D7F6-B498-43B3-948B-1728B52AA6E4}">
                  <adec:decorative xmlns:adec="http://schemas.microsoft.com/office/drawing/2017/decorative" val="1"/>
                </a:ext>
              </a:extLst>
            </p:cNvPr>
            <p:cNvSpPr/>
            <p:nvPr/>
          </p:nvSpPr>
          <p:spPr>
            <a:xfrm>
              <a:off x="1013553" y="2711705"/>
              <a:ext cx="10654177" cy="1142663"/>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rPr>
                <a:t>Identify and explain if the map is large or small-scale</a:t>
              </a:r>
              <a:endParaRPr lang="en-AU" dirty="0">
                <a:solidFill>
                  <a:schemeClr val="accent1"/>
                </a:solidFill>
                <a:latin typeface="+mj-lt"/>
              </a:endParaRPr>
            </a:p>
          </p:txBody>
        </p:sp>
        <p:sp>
          <p:nvSpPr>
            <p:cNvPr id="10" name="Oval 9">
              <a:hlinkClick r:id="" action="ppaction://noaction"/>
              <a:extLst>
                <a:ext uri="{FF2B5EF4-FFF2-40B4-BE49-F238E27FC236}">
                  <a16:creationId xmlns:a16="http://schemas.microsoft.com/office/drawing/2014/main" id="{F07C6269-A950-7C0C-C9E0-A828C47C2034}"/>
                </a:ext>
              </a:extLst>
            </p:cNvPr>
            <p:cNvSpPr/>
            <p:nvPr/>
          </p:nvSpPr>
          <p:spPr>
            <a:xfrm>
              <a:off x="359999" y="2631961"/>
              <a:ext cx="1302152" cy="1302151"/>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2</a:t>
              </a:r>
            </a:p>
          </p:txBody>
        </p:sp>
      </p:grpSp>
      <p:grpSp>
        <p:nvGrpSpPr>
          <p:cNvPr id="15" name="Group 14" descr="3. Submit for feedback">
            <a:extLst>
              <a:ext uri="{FF2B5EF4-FFF2-40B4-BE49-F238E27FC236}">
                <a16:creationId xmlns:a16="http://schemas.microsoft.com/office/drawing/2014/main" id="{74C1892A-D512-D969-1DE1-4E3679E70D96}"/>
              </a:ext>
            </a:extLst>
          </p:cNvPr>
          <p:cNvGrpSpPr/>
          <p:nvPr/>
        </p:nvGrpSpPr>
        <p:grpSpPr>
          <a:xfrm>
            <a:off x="359999" y="3996962"/>
            <a:ext cx="11307729" cy="1302151"/>
            <a:chOff x="359999" y="3996962"/>
            <a:chExt cx="11307729" cy="1302151"/>
          </a:xfrm>
        </p:grpSpPr>
        <p:sp>
          <p:nvSpPr>
            <p:cNvPr id="11" name="Rectangle: Rounded Corners 10">
              <a:extLst>
                <a:ext uri="{FF2B5EF4-FFF2-40B4-BE49-F238E27FC236}">
                  <a16:creationId xmlns:a16="http://schemas.microsoft.com/office/drawing/2014/main" id="{8E8992EF-EB46-DA5D-84D9-1D8183F0C870}"/>
                </a:ext>
                <a:ext uri="{C183D7F6-B498-43B3-948B-1728B52AA6E4}">
                  <adec:decorative xmlns:adec="http://schemas.microsoft.com/office/drawing/2017/decorative" val="1"/>
                </a:ext>
              </a:extLst>
            </p:cNvPr>
            <p:cNvSpPr/>
            <p:nvPr/>
          </p:nvSpPr>
          <p:spPr>
            <a:xfrm>
              <a:off x="1013553" y="4076706"/>
              <a:ext cx="10654175" cy="1142663"/>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rPr>
                <a:t>Submit for feedback</a:t>
              </a:r>
              <a:endParaRPr lang="en-AU" dirty="0">
                <a:solidFill>
                  <a:schemeClr val="accent1"/>
                </a:solidFill>
                <a:latin typeface="+mj-lt"/>
              </a:endParaRPr>
            </a:p>
          </p:txBody>
        </p:sp>
        <p:sp>
          <p:nvSpPr>
            <p:cNvPr id="12" name="Oval 11">
              <a:hlinkClick r:id="" action="ppaction://noaction"/>
              <a:extLst>
                <a:ext uri="{FF2B5EF4-FFF2-40B4-BE49-F238E27FC236}">
                  <a16:creationId xmlns:a16="http://schemas.microsoft.com/office/drawing/2014/main" id="{BF4CE5D3-CF86-83E5-AFB8-E16A6ADF7EB9}"/>
                </a:ext>
              </a:extLst>
            </p:cNvPr>
            <p:cNvSpPr/>
            <p:nvPr/>
          </p:nvSpPr>
          <p:spPr>
            <a:xfrm>
              <a:off x="359999" y="3996962"/>
              <a:ext cx="1302152" cy="1302151"/>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3</a:t>
              </a: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a:xfrm>
            <a:off x="10947730" y="6498000"/>
            <a:ext cx="720000" cy="180000"/>
          </a:xfrm>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latin typeface="+mn-lt"/>
                <a:hlinkClick r:id="rId5"/>
              </a:rPr>
              <a:t>Geography 7-10 </a:t>
            </a:r>
            <a:r>
              <a:rPr lang="en-AU" dirty="0">
                <a:latin typeface="+mn-lt"/>
              </a:rPr>
              <a:t>© Syllabus NSW Education Standards Authority (NESA) for and on behalf of the Crown in right of the State of New South Wales, 2024.</a:t>
            </a:r>
          </a:p>
          <a:p>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4" name="Picture Placeholder 3">
            <a:extLst>
              <a:ext uri="{FF2B5EF4-FFF2-40B4-BE49-F238E27FC236}">
                <a16:creationId xmlns:a16="http://schemas.microsoft.com/office/drawing/2014/main" id="{57390EBA-3311-04D0-C3BE-46E6280F87FD}"/>
              </a:ext>
            </a:extLst>
          </p:cNvPr>
          <p:cNvSpPr>
            <a:spLocks noGrp="1"/>
          </p:cNvSpPr>
          <p:nvPr>
            <p:ph type="pic" sz="quarter" idx="13"/>
          </p:nvPr>
        </p:nvSpPr>
        <p:spPr/>
        <p:txBody>
          <a:bodyPr/>
          <a:lstStyle/>
          <a:p>
            <a:r>
              <a:rPr lang="en-AU" b="1" dirty="0">
                <a:solidFill>
                  <a:schemeClr val="accent1"/>
                </a:solidFill>
                <a:latin typeface="+mj-lt"/>
              </a:rPr>
              <a:t>We are learning to</a:t>
            </a:r>
            <a:endParaRPr lang="en-AU" b="1" dirty="0">
              <a:solidFill>
                <a:schemeClr val="accent1"/>
              </a:solidFill>
              <a:latin typeface="+mj-lt"/>
              <a:ea typeface="+mn-lt"/>
            </a:endParaRPr>
          </a:p>
          <a:p>
            <a:pPr marL="342900" indent="-342900">
              <a:buFont typeface="Arial" panose="020B0604020202020204" pitchFamily="34" charset="0"/>
              <a:buChar char="•"/>
            </a:pPr>
            <a:r>
              <a:rPr lang="en-AU" dirty="0">
                <a:latin typeface="+mn-lt"/>
              </a:rPr>
              <a:t>identify large and small-scale maps</a:t>
            </a:r>
          </a:p>
          <a:p>
            <a:pPr marL="342900" indent="-342900">
              <a:buFont typeface="Arial" panose="020B0604020202020204" pitchFamily="34" charset="0"/>
              <a:buChar char="•"/>
            </a:pPr>
            <a:r>
              <a:rPr lang="en-AU" dirty="0">
                <a:latin typeface="+mn-lt"/>
              </a:rPr>
              <a:t>identify the uses of large and small-scale maps</a:t>
            </a:r>
          </a:p>
          <a:p>
            <a:r>
              <a:rPr lang="en-AU" b="1" dirty="0">
                <a:solidFill>
                  <a:schemeClr val="accent1"/>
                </a:solidFill>
                <a:latin typeface="+mj-lt"/>
              </a:rPr>
              <a:t>We can</a:t>
            </a:r>
            <a:endParaRPr lang="en-US" dirty="0">
              <a:solidFill>
                <a:schemeClr val="accent1"/>
              </a:solidFill>
              <a:latin typeface="+mj-lt"/>
            </a:endParaRPr>
          </a:p>
          <a:p>
            <a:pPr marL="342900" indent="-342900">
              <a:buFont typeface="Arial"/>
              <a:buChar char="•"/>
            </a:pPr>
            <a:r>
              <a:rPr lang="en-AU" dirty="0">
                <a:latin typeface="+mn-lt"/>
              </a:rPr>
              <a:t>use ratio scales to identify large and small-scale maps</a:t>
            </a:r>
            <a:endParaRPr lang="en-US" dirty="0">
              <a:latin typeface="+mn-lt"/>
            </a:endParaRPr>
          </a:p>
          <a:p>
            <a:pPr marL="342900" indent="-342900">
              <a:buFont typeface="Arial"/>
              <a:buChar char="•"/>
            </a:pPr>
            <a:r>
              <a:rPr lang="en-AU" dirty="0">
                <a:latin typeface="+mn-lt"/>
                <a:ea typeface="+mn-lt"/>
              </a:rPr>
              <a:t>select appropriate scaled maps to represent information and data.</a:t>
            </a:r>
            <a:endParaRPr lang="en-US" dirty="0">
              <a:latin typeface="+mn-lt"/>
              <a:ea typeface="+mn-lt"/>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4000" cy="545601"/>
          </a:xfrm>
        </p:spPr>
        <p:txBody>
          <a:bodyPr/>
          <a:lstStyle/>
          <a:p>
            <a:r>
              <a:rPr lang="en-AU" dirty="0">
                <a:latin typeface="+mj-lt"/>
              </a:rPr>
              <a:t>Scale</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000" y="1303541"/>
            <a:ext cx="5588745" cy="4814518"/>
          </a:xfrm>
        </p:spPr>
        <p:txBody>
          <a:bodyPr/>
          <a:lstStyle/>
          <a:p>
            <a:r>
              <a:rPr lang="en-AU" dirty="0">
                <a:latin typeface="+mn-lt"/>
              </a:rPr>
              <a:t>The scale of the map tells the relationship between distances on the map and distances in real life. It provides the ratio of map distance to actual distance. </a:t>
            </a:r>
          </a:p>
          <a:p>
            <a:r>
              <a:rPr lang="en-AU" dirty="0">
                <a:latin typeface="+mn-lt"/>
              </a:rPr>
              <a:t>Small-scale maps show a small amount of detail over a large area (the detail is “small”). </a:t>
            </a:r>
          </a:p>
          <a:p>
            <a:r>
              <a:rPr lang="en-AU" dirty="0">
                <a:latin typeface="+mn-lt"/>
              </a:rPr>
              <a:t>Large-scale maps show a large amount of detail in a small area (the detail is “large”). </a:t>
            </a:r>
          </a:p>
        </p:txBody>
      </p:sp>
      <p:pic>
        <p:nvPicPr>
          <p:cNvPr id="1026" name="Picture 2">
            <a:extLst>
              <a:ext uri="{FF2B5EF4-FFF2-40B4-BE49-F238E27FC236}">
                <a16:creationId xmlns:a16="http://schemas.microsoft.com/office/drawing/2014/main" id="{EE567AEC-044C-B873-41E4-5FE9EE8569F9}"/>
              </a:ext>
              <a:ext uri="{C183D7F6-B498-43B3-948B-1728B52AA6E4}">
                <adec:decorative xmlns:adec="http://schemas.microsoft.com/office/drawing/2017/decorative" val="1"/>
              </a:ext>
            </a:extLst>
          </p:cNvPr>
          <p:cNvPicPr>
            <a:picLocks noGrp="1" noChangeAspect="1" noChangeArrowheads="1"/>
          </p:cNvPicPr>
          <p:nvPr>
            <p:ph type="pic" sz="quarter" idx="20"/>
          </p:nvPr>
        </p:nvPicPr>
        <p:blipFill rotWithShape="1">
          <a:blip r:embed="rId3" cstate="screen">
            <a:extLst>
              <a:ext uri="{28A0092B-C50C-407E-A947-70E740481C1C}">
                <a14:useLocalDpi xmlns:a14="http://schemas.microsoft.com/office/drawing/2010/main"/>
              </a:ext>
            </a:extLst>
          </a:blip>
          <a:srcRect t="849" b="6336"/>
          <a:stretch>
            <a:fillRect/>
          </a:stretch>
        </p:blipFill>
        <p:spPr bwMode="auto">
          <a:xfrm>
            <a:off x="6662567" y="1018881"/>
            <a:ext cx="5181433" cy="481451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9B076CA-71E0-AD90-CD8E-813CE7213A40}"/>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4000" cy="545601"/>
          </a:xfrm>
        </p:spPr>
        <p:txBody>
          <a:bodyPr/>
          <a:lstStyle/>
          <a:p>
            <a:r>
              <a:rPr lang="en-AU" dirty="0">
                <a:latin typeface="+mj-lt"/>
              </a:rPr>
              <a:t>We show scale in geography by</a:t>
            </a:r>
            <a:br>
              <a:rPr lang="en-AU" dirty="0">
                <a:latin typeface="+mj-lt"/>
              </a:rPr>
            </a:br>
            <a:endParaRPr lang="en-AU" dirty="0">
              <a:latin typeface="+mj-lt"/>
            </a:endParaRP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000" y="1487805"/>
            <a:ext cx="5735637" cy="4814518"/>
          </a:xfrm>
        </p:spPr>
        <p:txBody>
          <a:bodyPr/>
          <a:lstStyle/>
          <a:p>
            <a:pPr algn="l">
              <a:buNone/>
            </a:pPr>
            <a:r>
              <a:rPr lang="en-AU" b="1" dirty="0">
                <a:latin typeface="+mn-lt"/>
              </a:rPr>
              <a:t>Writing in words</a:t>
            </a:r>
          </a:p>
          <a:p>
            <a:pPr algn="l">
              <a:buNone/>
            </a:pPr>
            <a:r>
              <a:rPr lang="en-AU" dirty="0">
                <a:latin typeface="+mn-lt"/>
              </a:rPr>
              <a:t>For example, 1 centimetre to 10 metres</a:t>
            </a:r>
          </a:p>
          <a:p>
            <a:pPr algn="l">
              <a:buNone/>
            </a:pPr>
            <a:r>
              <a:rPr lang="en-AU" b="1" dirty="0">
                <a:latin typeface="+mn-lt"/>
              </a:rPr>
              <a:t>Showing it as a ratio</a:t>
            </a:r>
          </a:p>
          <a:p>
            <a:pPr algn="l">
              <a:buNone/>
            </a:pPr>
            <a:r>
              <a:rPr lang="en-AU" dirty="0">
                <a:latin typeface="+mn-lt"/>
              </a:rPr>
              <a:t>For example, 1:1000</a:t>
            </a:r>
          </a:p>
          <a:p>
            <a:pPr algn="l"/>
            <a:r>
              <a:rPr lang="en-AU" b="1" dirty="0">
                <a:latin typeface="+mn-lt"/>
              </a:rPr>
              <a:t>Drawing a linear scale</a:t>
            </a:r>
            <a:endParaRPr lang="en-AU" dirty="0">
              <a:latin typeface="+mn-lt"/>
            </a:endParaRPr>
          </a:p>
          <a:p>
            <a:endParaRPr lang="en-AU" dirty="0">
              <a:latin typeface="+mn-lt"/>
            </a:endParaRPr>
          </a:p>
        </p:txBody>
      </p:sp>
      <p:pic>
        <p:nvPicPr>
          <p:cNvPr id="4" name="Picture 3" descr="An example of a linear scale. This is a black rectangular object with smaller black rectangles illustrating scale in metres on a map. Text includes 'Scale in metres (m)' and goes up in tens from 0 to 50.">
            <a:extLst>
              <a:ext uri="{FF2B5EF4-FFF2-40B4-BE49-F238E27FC236}">
                <a16:creationId xmlns:a16="http://schemas.microsoft.com/office/drawing/2014/main" id="{88A62D78-AA8E-8CC9-7320-ACD38D2B41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0" y="4649118"/>
            <a:ext cx="2790824" cy="1074775"/>
          </a:xfrm>
          <a:prstGeom prst="rect">
            <a:avLst/>
          </a:prstGeom>
        </p:spPr>
      </p:pic>
      <p:pic>
        <p:nvPicPr>
          <p:cNvPr id="2050" name="Picture 2">
            <a:extLst>
              <a:ext uri="{FF2B5EF4-FFF2-40B4-BE49-F238E27FC236}">
                <a16:creationId xmlns:a16="http://schemas.microsoft.com/office/drawing/2014/main" id="{6E06AE12-698C-D877-4B2B-7203AEECD29B}"/>
              </a:ext>
              <a:ext uri="{C183D7F6-B498-43B3-948B-1728B52AA6E4}">
                <adec:decorative xmlns:adec="http://schemas.microsoft.com/office/drawing/2017/decorative" val="1"/>
              </a:ext>
            </a:extLst>
          </p:cNvPr>
          <p:cNvPicPr>
            <a:picLocks noGrp="1" noChangeAspect="1" noChangeArrowheads="1"/>
          </p:cNvPicPr>
          <p:nvPr>
            <p:ph type="pic" sz="quarter" idx="20"/>
          </p:nvPr>
        </p:nvPicPr>
        <p:blipFill>
          <a:blip r:embed="rId4" cstate="screen">
            <a:extLst>
              <a:ext uri="{28A0092B-C50C-407E-A947-70E740481C1C}">
                <a14:useLocalDpi xmlns:a14="http://schemas.microsoft.com/office/drawing/2010/main"/>
              </a:ext>
            </a:extLst>
          </a:blip>
          <a:srcRect/>
          <a:stretch/>
        </p:blipFill>
        <p:spPr bwMode="auto">
          <a:xfrm>
            <a:off x="6336962" y="1487805"/>
            <a:ext cx="5507038" cy="481451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33533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76B309-7AA7-8AC8-3346-2AD1A969C7E7}"/>
              </a:ext>
            </a:extLst>
          </p:cNvPr>
          <p:cNvSpPr>
            <a:spLocks noGrp="1"/>
          </p:cNvSpPr>
          <p:nvPr>
            <p:ph type="title"/>
          </p:nvPr>
        </p:nvSpPr>
        <p:spPr/>
        <p:txBody>
          <a:bodyPr/>
          <a:lstStyle/>
          <a:p>
            <a:r>
              <a:rPr lang="en-AU" dirty="0">
                <a:latin typeface="+mj-lt"/>
              </a:rPr>
              <a:t>BOLTSS and scale</a:t>
            </a:r>
          </a:p>
        </p:txBody>
      </p:sp>
      <p:sp>
        <p:nvSpPr>
          <p:cNvPr id="4" name="Text Placeholder 3">
            <a:extLst>
              <a:ext uri="{FF2B5EF4-FFF2-40B4-BE49-F238E27FC236}">
                <a16:creationId xmlns:a16="http://schemas.microsoft.com/office/drawing/2014/main" id="{2D4B4FD0-F1DB-4BE0-A2B2-B21E20EF636D}"/>
              </a:ext>
            </a:extLst>
          </p:cNvPr>
          <p:cNvSpPr>
            <a:spLocks noGrp="1"/>
          </p:cNvSpPr>
          <p:nvPr>
            <p:ph type="body" sz="quarter" idx="18"/>
          </p:nvPr>
        </p:nvSpPr>
        <p:spPr/>
        <p:txBody>
          <a:bodyPr/>
          <a:lstStyle/>
          <a:p>
            <a:r>
              <a:rPr lang="en-AU" dirty="0">
                <a:latin typeface="+mj-lt"/>
              </a:rPr>
              <a:t>0:52 – 4:06</a:t>
            </a:r>
          </a:p>
        </p:txBody>
      </p:sp>
      <p:pic>
        <p:nvPicPr>
          <p:cNvPr id="8" name="Picture 7">
            <a:extLst>
              <a:ext uri="{FF2B5EF4-FFF2-40B4-BE49-F238E27FC236}">
                <a16:creationId xmlns:a16="http://schemas.microsoft.com/office/drawing/2014/main" id="{187F108F-48F9-75BF-CF2E-4CA9C6D1701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5685" y="1484957"/>
            <a:ext cx="8245054" cy="4661047"/>
          </a:xfrm>
          <a:prstGeom prst="rect">
            <a:avLst/>
          </a:prstGeom>
        </p:spPr>
      </p:pic>
      <p:pic>
        <p:nvPicPr>
          <p:cNvPr id="9" name="Picture 8" descr="A link to the department's BOLTSS and scale web page.">
            <a:hlinkClick r:id="rId4"/>
            <a:extLst>
              <a:ext uri="{FF2B5EF4-FFF2-40B4-BE49-F238E27FC236}">
                <a16:creationId xmlns:a16="http://schemas.microsoft.com/office/drawing/2014/main" id="{FD1286CB-DA38-57F4-D7C2-B45A6C6197F0}"/>
              </a:ext>
            </a:extLst>
          </p:cNvPr>
          <p:cNvPicPr>
            <a:picLocks noChangeAspect="1"/>
          </p:cNvPicPr>
          <p:nvPr/>
        </p:nvPicPr>
        <p:blipFill>
          <a:blip r:embed="rId5"/>
          <a:stretch>
            <a:fillRect/>
          </a:stretch>
        </p:blipFill>
        <p:spPr>
          <a:xfrm>
            <a:off x="4996821" y="3069747"/>
            <a:ext cx="2582784" cy="1491468"/>
          </a:xfrm>
          <a:prstGeom prst="rect">
            <a:avLst/>
          </a:prstGeom>
        </p:spPr>
      </p:pic>
      <p:sp>
        <p:nvSpPr>
          <p:cNvPr id="2" name="Slide Number Placeholder 1">
            <a:extLst>
              <a:ext uri="{FF2B5EF4-FFF2-40B4-BE49-F238E27FC236}">
                <a16:creationId xmlns:a16="http://schemas.microsoft.com/office/drawing/2014/main" id="{44D593FD-EEBC-01B5-81EF-2D70DA50509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839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217DEB-11AC-20D0-79AF-D9ADAAE5F344}"/>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US" dirty="0"/>
              <a:t>True or False</a:t>
            </a:r>
          </a:p>
        </p:txBody>
      </p:sp>
      <p:pic>
        <p:nvPicPr>
          <p:cNvPr id="3" name="Picture 2" descr="True">
            <a:extLst>
              <a:ext uri="{FF2B5EF4-FFF2-40B4-BE49-F238E27FC236}">
                <a16:creationId xmlns:a16="http://schemas.microsoft.com/office/drawing/2014/main" id="{251C1CA8-F9F8-92F3-D380-0C058DD8C3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2616" y="977584"/>
            <a:ext cx="5884985" cy="4064000"/>
          </a:xfrm>
          <a:prstGeom prst="rect">
            <a:avLst/>
          </a:prstGeom>
        </p:spPr>
      </p:pic>
      <p:pic>
        <p:nvPicPr>
          <p:cNvPr id="4" name="Picture 3" descr="False">
            <a:extLst>
              <a:ext uri="{FF2B5EF4-FFF2-40B4-BE49-F238E27FC236}">
                <a16:creationId xmlns:a16="http://schemas.microsoft.com/office/drawing/2014/main" id="{0961745F-30A7-2759-5A71-981D7BE709E2}"/>
              </a:ext>
            </a:extLst>
          </p:cNvPr>
          <p:cNvPicPr>
            <a:picLocks noChangeAspect="1"/>
          </p:cNvPicPr>
          <p:nvPr/>
        </p:nvPicPr>
        <p:blipFill>
          <a:blip r:embed="rId4" cstate="screen">
            <a:extLst>
              <a:ext uri="{28A0092B-C50C-407E-A947-70E740481C1C}">
                <a14:useLocalDpi xmlns:a14="http://schemas.microsoft.com/office/drawing/2010/main"/>
              </a:ext>
            </a:extLst>
          </a:blip>
          <a:srcRect r="-1293"/>
          <a:stretch/>
        </p:blipFill>
        <p:spPr>
          <a:xfrm>
            <a:off x="5536208" y="1816417"/>
            <a:ext cx="6063176" cy="4064000"/>
          </a:xfrm>
          <a:prstGeom prst="rect">
            <a:avLst/>
          </a:prstGeom>
        </p:spPr>
      </p:pic>
      <p:sp>
        <p:nvSpPr>
          <p:cNvPr id="2" name="Slide Number Placeholder 1">
            <a:extLst>
              <a:ext uri="{FF2B5EF4-FFF2-40B4-BE49-F238E27FC236}">
                <a16:creationId xmlns:a16="http://schemas.microsoft.com/office/drawing/2014/main" id="{5624D267-C303-2829-82EC-2BA1F5576CE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35347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EC63E3-F7CF-FD1F-C379-454E58961DE1}"/>
              </a:ext>
            </a:extLst>
          </p:cNvPr>
          <p:cNvSpPr>
            <a:spLocks noGrp="1"/>
          </p:cNvSpPr>
          <p:nvPr>
            <p:ph type="title"/>
          </p:nvPr>
        </p:nvSpPr>
        <p:spPr/>
        <p:txBody>
          <a:bodyPr/>
          <a:lstStyle/>
          <a:p>
            <a:r>
              <a:rPr lang="en-AU" dirty="0">
                <a:latin typeface="+mj-lt"/>
              </a:rPr>
              <a:t>Checking for understanding (1)</a:t>
            </a:r>
          </a:p>
        </p:txBody>
      </p:sp>
      <p:sp>
        <p:nvSpPr>
          <p:cNvPr id="4" name="Text Placeholder 3">
            <a:extLst>
              <a:ext uri="{FF2B5EF4-FFF2-40B4-BE49-F238E27FC236}">
                <a16:creationId xmlns:a16="http://schemas.microsoft.com/office/drawing/2014/main" id="{810F1FEF-0436-8D6A-F9A6-B46D639401D5}"/>
              </a:ext>
            </a:extLst>
          </p:cNvPr>
          <p:cNvSpPr>
            <a:spLocks noGrp="1"/>
          </p:cNvSpPr>
          <p:nvPr>
            <p:ph type="body" sz="quarter" idx="18"/>
          </p:nvPr>
        </p:nvSpPr>
        <p:spPr/>
        <p:txBody>
          <a:bodyPr/>
          <a:lstStyle/>
          <a:p>
            <a:r>
              <a:rPr lang="en-AU" dirty="0">
                <a:latin typeface="+mj-lt"/>
              </a:rPr>
              <a:t>True or false</a:t>
            </a:r>
          </a:p>
        </p:txBody>
      </p:sp>
      <p:sp>
        <p:nvSpPr>
          <p:cNvPr id="5" name="Content Placeholder 4">
            <a:extLst>
              <a:ext uri="{FF2B5EF4-FFF2-40B4-BE49-F238E27FC236}">
                <a16:creationId xmlns:a16="http://schemas.microsoft.com/office/drawing/2014/main" id="{4E4C742E-6F9A-4EE6-65CA-FBE644AE8D08}"/>
              </a:ext>
            </a:extLst>
          </p:cNvPr>
          <p:cNvSpPr>
            <a:spLocks noGrp="1"/>
          </p:cNvSpPr>
          <p:nvPr>
            <p:ph sz="quarter" idx="19"/>
          </p:nvPr>
        </p:nvSpPr>
        <p:spPr>
          <a:xfrm>
            <a:off x="359999" y="1562471"/>
            <a:ext cx="5735637" cy="437660"/>
          </a:xfrm>
        </p:spPr>
        <p:txBody>
          <a:bodyPr/>
          <a:lstStyle/>
          <a:p>
            <a:r>
              <a:rPr lang="en-AU" dirty="0">
                <a:latin typeface="+mn-lt"/>
              </a:rPr>
              <a:t>1:100000 is an example of a ratio scale</a:t>
            </a:r>
          </a:p>
        </p:txBody>
      </p:sp>
      <p:sp>
        <p:nvSpPr>
          <p:cNvPr id="8" name="TextBox 7">
            <a:extLst>
              <a:ext uri="{FF2B5EF4-FFF2-40B4-BE49-F238E27FC236}">
                <a16:creationId xmlns:a16="http://schemas.microsoft.com/office/drawing/2014/main" id="{A29FA174-0E8E-67E9-04BA-846F6D3FCBBD}"/>
              </a:ext>
            </a:extLst>
          </p:cNvPr>
          <p:cNvSpPr txBox="1"/>
          <p:nvPr/>
        </p:nvSpPr>
        <p:spPr>
          <a:xfrm>
            <a:off x="359999" y="2285692"/>
            <a:ext cx="4664388" cy="651340"/>
          </a:xfrm>
          <a:prstGeom prst="rect">
            <a:avLst/>
          </a:prstGeom>
          <a:noFill/>
        </p:spPr>
        <p:txBody>
          <a:bodyPr wrap="square" lIns="0" tIns="0" rIns="0" bIns="0" rtlCol="0">
            <a:noAutofit/>
          </a:bodyPr>
          <a:lstStyle/>
          <a:p>
            <a:pPr algn="l">
              <a:lnSpc>
                <a:spcPct val="150000"/>
              </a:lnSpc>
              <a:spcAft>
                <a:spcPts val="1200"/>
              </a:spcAft>
            </a:pPr>
            <a:r>
              <a:rPr lang="en-AU" sz="2000" dirty="0">
                <a:cs typeface="Arial" panose="020B0604020202020204" pitchFamily="34" charset="0"/>
              </a:rPr>
              <a:t>1:250000 is an example of a linear scale</a:t>
            </a:r>
          </a:p>
        </p:txBody>
      </p:sp>
      <p:sp>
        <p:nvSpPr>
          <p:cNvPr id="9" name="TextBox 8">
            <a:extLst>
              <a:ext uri="{FF2B5EF4-FFF2-40B4-BE49-F238E27FC236}">
                <a16:creationId xmlns:a16="http://schemas.microsoft.com/office/drawing/2014/main" id="{08FB49E9-8ACB-C8E8-5BB6-DF22E7E24049}"/>
              </a:ext>
            </a:extLst>
          </p:cNvPr>
          <p:cNvSpPr txBox="1"/>
          <p:nvPr/>
        </p:nvSpPr>
        <p:spPr>
          <a:xfrm>
            <a:off x="359999" y="3222594"/>
            <a:ext cx="4870383" cy="818147"/>
          </a:xfrm>
          <a:prstGeom prst="rect">
            <a:avLst/>
          </a:prstGeom>
          <a:noFill/>
        </p:spPr>
        <p:txBody>
          <a:bodyPr wrap="square" lIns="0" tIns="0" rIns="0" bIns="0" rtlCol="0">
            <a:noAutofit/>
          </a:bodyPr>
          <a:lstStyle/>
          <a:p>
            <a:pPr algn="l">
              <a:lnSpc>
                <a:spcPct val="150000"/>
              </a:lnSpc>
              <a:spcAft>
                <a:spcPts val="1200"/>
              </a:spcAft>
            </a:pPr>
            <a:r>
              <a:rPr lang="en-AU" sz="2000" dirty="0">
                <a:cs typeface="Arial" panose="020B0604020202020204" pitchFamily="34" charset="0"/>
              </a:rPr>
              <a:t>1 centimetre represents 5 kilometres is an example of scale in words</a:t>
            </a:r>
          </a:p>
        </p:txBody>
      </p:sp>
      <p:sp>
        <p:nvSpPr>
          <p:cNvPr id="11" name="TextBox 10">
            <a:extLst>
              <a:ext uri="{FF2B5EF4-FFF2-40B4-BE49-F238E27FC236}">
                <a16:creationId xmlns:a16="http://schemas.microsoft.com/office/drawing/2014/main" id="{F7BC3060-9C67-CE81-795E-855F45ACEB02}"/>
              </a:ext>
            </a:extLst>
          </p:cNvPr>
          <p:cNvSpPr txBox="1"/>
          <p:nvPr/>
        </p:nvSpPr>
        <p:spPr>
          <a:xfrm>
            <a:off x="359999" y="4326302"/>
            <a:ext cx="5964600" cy="504629"/>
          </a:xfrm>
          <a:prstGeom prst="rect">
            <a:avLst/>
          </a:prstGeom>
          <a:noFill/>
        </p:spPr>
        <p:txBody>
          <a:bodyPr wrap="none" lIns="0" tIns="0" rIns="0" bIns="0" rtlCol="0">
            <a:noAutofit/>
          </a:bodyPr>
          <a:lstStyle/>
          <a:p>
            <a:pPr algn="l">
              <a:lnSpc>
                <a:spcPct val="150000"/>
              </a:lnSpc>
              <a:spcAft>
                <a:spcPts val="1200"/>
              </a:spcAft>
            </a:pPr>
            <a:r>
              <a:rPr lang="en-AU" sz="2000" dirty="0">
                <a:cs typeface="Arial" panose="020B0604020202020204" pitchFamily="34" charset="0"/>
              </a:rPr>
              <a:t>The following image is an example of scale in ratio</a:t>
            </a:r>
          </a:p>
        </p:txBody>
      </p:sp>
      <p:pic>
        <p:nvPicPr>
          <p:cNvPr id="10" name="Picture 9" descr="An example of a linear scale. This is a black rectangular object with smaller black rectangles illustrating scale in metres on a map. Text includes 'Scale in metres (m)' and goes up in tens from 0 to 50.">
            <a:extLst>
              <a:ext uri="{FF2B5EF4-FFF2-40B4-BE49-F238E27FC236}">
                <a16:creationId xmlns:a16="http://schemas.microsoft.com/office/drawing/2014/main" id="{BB154608-1ACC-4778-01F9-8767A6EC3BAE}"/>
              </a:ext>
            </a:extLst>
          </p:cNvPr>
          <p:cNvPicPr>
            <a:picLocks noChangeAspect="1"/>
          </p:cNvPicPr>
          <p:nvPr/>
        </p:nvPicPr>
        <p:blipFill>
          <a:blip r:embed="rId3"/>
          <a:stretch>
            <a:fillRect/>
          </a:stretch>
        </p:blipFill>
        <p:spPr>
          <a:xfrm>
            <a:off x="359999" y="5044611"/>
            <a:ext cx="3077720" cy="1185827"/>
          </a:xfrm>
          <a:prstGeom prst="rect">
            <a:avLst/>
          </a:prstGeom>
        </p:spPr>
      </p:pic>
      <p:pic>
        <p:nvPicPr>
          <p:cNvPr id="7" name="Picture Placeholder 6">
            <a:extLst>
              <a:ext uri="{FF2B5EF4-FFF2-40B4-BE49-F238E27FC236}">
                <a16:creationId xmlns:a16="http://schemas.microsoft.com/office/drawing/2014/main" id="{2C7FE23E-CADF-3240-D401-7F0B465C0D19}"/>
              </a:ext>
              <a:ext uri="{C183D7F6-B498-43B3-948B-1728B52AA6E4}">
                <adec:decorative xmlns:adec="http://schemas.microsoft.com/office/drawing/2017/decorative" val="1"/>
              </a:ext>
            </a:extLst>
          </p:cNvPr>
          <p:cNvPicPr>
            <a:picLocks noGrp="1" noChangeAspect="1"/>
          </p:cNvPicPr>
          <p:nvPr>
            <p:ph type="pic" sz="quarter" idx="20"/>
          </p:nvPr>
        </p:nvPicPr>
        <p:blipFill>
          <a:blip r:embed="rId4" cstate="screen">
            <a:extLst>
              <a:ext uri="{28A0092B-C50C-407E-A947-70E740481C1C}">
                <a14:useLocalDpi xmlns:a14="http://schemas.microsoft.com/office/drawing/2010/main"/>
              </a:ext>
            </a:extLst>
          </a:blip>
          <a:srcRect l="249" r="249"/>
          <a:stretch/>
        </p:blipFill>
        <p:spPr>
          <a:prstGeom prst="rect">
            <a:avLst/>
          </a:prstGeom>
        </p:spPr>
      </p:pic>
      <p:sp>
        <p:nvSpPr>
          <p:cNvPr id="2" name="Slide Number Placeholder 1">
            <a:extLst>
              <a:ext uri="{FF2B5EF4-FFF2-40B4-BE49-F238E27FC236}">
                <a16:creationId xmlns:a16="http://schemas.microsoft.com/office/drawing/2014/main" id="{467EA2CD-0B3D-D3C0-1FAA-34F412BF18C3}"/>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08464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B0D5F5-4D79-75EA-9128-C432E082421B}"/>
              </a:ext>
            </a:extLst>
          </p:cNvPr>
          <p:cNvSpPr>
            <a:spLocks noGrp="1"/>
          </p:cNvSpPr>
          <p:nvPr>
            <p:ph type="title"/>
          </p:nvPr>
        </p:nvSpPr>
        <p:spPr/>
        <p:txBody>
          <a:bodyPr/>
          <a:lstStyle/>
          <a:p>
            <a:r>
              <a:rPr lang="en-AU" dirty="0">
                <a:latin typeface="+mj-lt"/>
              </a:rPr>
              <a:t>Small-scale maps</a:t>
            </a:r>
          </a:p>
        </p:txBody>
      </p:sp>
      <p:sp>
        <p:nvSpPr>
          <p:cNvPr id="4" name="Text Placeholder 3">
            <a:extLst>
              <a:ext uri="{FF2B5EF4-FFF2-40B4-BE49-F238E27FC236}">
                <a16:creationId xmlns:a16="http://schemas.microsoft.com/office/drawing/2014/main" id="{04A98152-5BCE-DC13-68CB-77164C8D7BF7}"/>
              </a:ext>
            </a:extLst>
          </p:cNvPr>
          <p:cNvSpPr>
            <a:spLocks noGrp="1"/>
          </p:cNvSpPr>
          <p:nvPr>
            <p:ph type="body" sz="quarter" idx="18"/>
          </p:nvPr>
        </p:nvSpPr>
        <p:spPr/>
        <p:txBody>
          <a:bodyPr/>
          <a:lstStyle/>
          <a:p>
            <a:r>
              <a:rPr lang="en-AU" dirty="0">
                <a:latin typeface="+mj-lt"/>
              </a:rPr>
              <a:t>Introduction to maps (2:54 – 3:39)</a:t>
            </a:r>
          </a:p>
        </p:txBody>
      </p:sp>
      <p:pic>
        <p:nvPicPr>
          <p:cNvPr id="8" name="Picture 7">
            <a:extLst>
              <a:ext uri="{FF2B5EF4-FFF2-40B4-BE49-F238E27FC236}">
                <a16:creationId xmlns:a16="http://schemas.microsoft.com/office/drawing/2014/main" id="{A034FA32-109E-1EE4-FD05-E28AEDC6233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1988" y="1639370"/>
            <a:ext cx="7888023" cy="4395670"/>
          </a:xfrm>
          <a:prstGeom prst="rect">
            <a:avLst/>
          </a:prstGeom>
        </p:spPr>
      </p:pic>
      <p:pic>
        <p:nvPicPr>
          <p:cNvPr id="9" name="Picture 8" descr="A link to the department's 'Introduction to maps video' web page.">
            <a:hlinkClick r:id="rId4"/>
            <a:extLst>
              <a:ext uri="{FF2B5EF4-FFF2-40B4-BE49-F238E27FC236}">
                <a16:creationId xmlns:a16="http://schemas.microsoft.com/office/drawing/2014/main" id="{8DBBDA3F-5336-8F6F-E4E4-5116A7144604}"/>
              </a:ext>
            </a:extLst>
          </p:cNvPr>
          <p:cNvPicPr>
            <a:picLocks noChangeAspect="1"/>
          </p:cNvPicPr>
          <p:nvPr/>
        </p:nvPicPr>
        <p:blipFill>
          <a:blip r:embed="rId5"/>
          <a:stretch>
            <a:fillRect/>
          </a:stretch>
        </p:blipFill>
        <p:spPr>
          <a:xfrm>
            <a:off x="4918940" y="3157495"/>
            <a:ext cx="2354120" cy="1359422"/>
          </a:xfrm>
          <a:prstGeom prst="rect">
            <a:avLst/>
          </a:prstGeom>
        </p:spPr>
      </p:pic>
      <p:sp>
        <p:nvSpPr>
          <p:cNvPr id="2" name="Slide Number Placeholder 1">
            <a:extLst>
              <a:ext uri="{FF2B5EF4-FFF2-40B4-BE49-F238E27FC236}">
                <a16:creationId xmlns:a16="http://schemas.microsoft.com/office/drawing/2014/main" id="{0D7F1019-CDAC-891E-2BF9-DFA7BBE5BA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34112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03BFE-B7F0-4420-FB7D-CA4EC0DFB5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B3DF21-DF6D-1443-781F-FF84D1B79A59}"/>
              </a:ext>
            </a:extLst>
          </p:cNvPr>
          <p:cNvSpPr>
            <a:spLocks noGrp="1"/>
          </p:cNvSpPr>
          <p:nvPr>
            <p:ph type="title"/>
          </p:nvPr>
        </p:nvSpPr>
        <p:spPr>
          <a:xfrm>
            <a:off x="359999" y="360000"/>
            <a:ext cx="11484000" cy="545601"/>
          </a:xfrm>
        </p:spPr>
        <p:txBody>
          <a:bodyPr/>
          <a:lstStyle/>
          <a:p>
            <a:r>
              <a:rPr lang="en-AU" dirty="0">
                <a:latin typeface="+mj-lt"/>
              </a:rPr>
              <a:t>Checking for understanding (2) </a:t>
            </a:r>
          </a:p>
        </p:txBody>
      </p:sp>
      <p:sp>
        <p:nvSpPr>
          <p:cNvPr id="5" name="Text Placeholder 4">
            <a:extLst>
              <a:ext uri="{FF2B5EF4-FFF2-40B4-BE49-F238E27FC236}">
                <a16:creationId xmlns:a16="http://schemas.microsoft.com/office/drawing/2014/main" id="{DE05E6BA-D420-CB3B-1A38-C08AE398AC57}"/>
              </a:ext>
            </a:extLst>
          </p:cNvPr>
          <p:cNvSpPr>
            <a:spLocks noGrp="1"/>
          </p:cNvSpPr>
          <p:nvPr>
            <p:ph type="body" sz="quarter" idx="18"/>
          </p:nvPr>
        </p:nvSpPr>
        <p:spPr>
          <a:xfrm>
            <a:off x="359999" y="982520"/>
            <a:ext cx="11483999" cy="310015"/>
          </a:xfrm>
        </p:spPr>
        <p:txBody>
          <a:bodyPr/>
          <a:lstStyle/>
          <a:p>
            <a:r>
              <a:rPr lang="en-US" dirty="0">
                <a:latin typeface="+mj-lt"/>
              </a:rPr>
              <a:t>Choral responses – this is an example of …………… scale map</a:t>
            </a:r>
          </a:p>
        </p:txBody>
      </p:sp>
      <p:pic>
        <p:nvPicPr>
          <p:cNvPr id="7" name="Content Placeholder 6" descr="A map of edging valley. Showing grid reference lines across the map. Several towns , roads, river and walking tracks are included on the map.">
            <a:extLst>
              <a:ext uri="{FF2B5EF4-FFF2-40B4-BE49-F238E27FC236}">
                <a16:creationId xmlns:a16="http://schemas.microsoft.com/office/drawing/2014/main" id="{0548E1C6-5E53-20F4-9871-66A9A5C2B141}"/>
              </a:ext>
            </a:extLst>
          </p:cNvPr>
          <p:cNvPicPr>
            <a:picLocks noGrp="1" noChangeAspect="1"/>
          </p:cNvPicPr>
          <p:nvPr>
            <p:ph sz="quarter" idx="4294967295"/>
          </p:nvPr>
        </p:nvPicPr>
        <p:blipFill>
          <a:blip r:embed="rId3" cstate="screen">
            <a:extLst>
              <a:ext uri="{28A0092B-C50C-407E-A947-70E740481C1C}">
                <a14:useLocalDpi xmlns:a14="http://schemas.microsoft.com/office/drawing/2010/main"/>
              </a:ext>
            </a:extLst>
          </a:blip>
          <a:stretch>
            <a:fillRect/>
          </a:stretch>
        </p:blipFill>
        <p:spPr>
          <a:xfrm>
            <a:off x="359999" y="1683112"/>
            <a:ext cx="3503613" cy="4814888"/>
          </a:xfrm>
          <a:prstGeom prst="rect">
            <a:avLst/>
          </a:prstGeom>
        </p:spPr>
      </p:pic>
      <p:sp>
        <p:nvSpPr>
          <p:cNvPr id="6" name="Picture Placeholder 5">
            <a:extLst>
              <a:ext uri="{FF2B5EF4-FFF2-40B4-BE49-F238E27FC236}">
                <a16:creationId xmlns:a16="http://schemas.microsoft.com/office/drawing/2014/main" id="{4F6B19E3-C6E6-7E6C-1366-5A5785A7E4F3}"/>
              </a:ext>
            </a:extLst>
          </p:cNvPr>
          <p:cNvSpPr>
            <a:spLocks noGrp="1"/>
          </p:cNvSpPr>
          <p:nvPr>
            <p:ph type="pic" sz="quarter" idx="4294967295"/>
          </p:nvPr>
        </p:nvSpPr>
        <p:spPr>
          <a:xfrm>
            <a:off x="4911247" y="1881112"/>
            <a:ext cx="6932751" cy="3994368"/>
          </a:xfrm>
        </p:spPr>
        <p:txBody>
          <a:bodyPr/>
          <a:lstStyle/>
          <a:p>
            <a:r>
              <a:rPr lang="en-AU" dirty="0">
                <a:latin typeface="+mn-lt"/>
              </a:rPr>
              <a:t>Answer – large scale map</a:t>
            </a:r>
          </a:p>
          <a:p>
            <a:r>
              <a:rPr lang="en-AU" b="1" dirty="0">
                <a:latin typeface="+mn-lt"/>
              </a:rPr>
              <a:t>Why?</a:t>
            </a:r>
          </a:p>
          <a:p>
            <a:pPr marL="342900" indent="-342900">
              <a:buFont typeface="Arial" panose="020B0604020202020204" pitchFamily="34" charset="0"/>
              <a:buChar char="•"/>
            </a:pPr>
            <a:r>
              <a:rPr lang="en-AU" dirty="0">
                <a:latin typeface="+mn-lt"/>
              </a:rPr>
              <a:t>the geographic area covered is small</a:t>
            </a:r>
          </a:p>
          <a:p>
            <a:pPr marL="342900" indent="-342900">
              <a:buFont typeface="Arial" panose="020B0604020202020204" pitchFamily="34" charset="0"/>
              <a:buChar char="•"/>
            </a:pPr>
            <a:r>
              <a:rPr lang="en-AU" dirty="0">
                <a:latin typeface="+mn-lt"/>
              </a:rPr>
              <a:t>more detail is shown on the map (the detail is “large”)</a:t>
            </a:r>
          </a:p>
          <a:p>
            <a:pPr marL="342900" indent="-342900">
              <a:buFont typeface="Arial" panose="020B0604020202020204" pitchFamily="34" charset="0"/>
              <a:buChar char="•"/>
            </a:pPr>
            <a:r>
              <a:rPr lang="en-AU" dirty="0">
                <a:latin typeface="+mn-lt"/>
              </a:rPr>
              <a:t>the scale ratio number is small (1:2500) </a:t>
            </a:r>
          </a:p>
          <a:p>
            <a:pPr marL="342900" indent="-342900">
              <a:buFont typeface="Arial" panose="020B0604020202020204" pitchFamily="34" charset="0"/>
              <a:buChar char="•"/>
            </a:pPr>
            <a:r>
              <a:rPr lang="en-AU" dirty="0">
                <a:latin typeface="+mn-lt"/>
              </a:rPr>
              <a:t>examples – map of a city, map of a local area, map of a neighbourhood</a:t>
            </a:r>
          </a:p>
          <a:p>
            <a:endParaRPr lang="en-AU" dirty="0">
              <a:latin typeface="+mn-lt"/>
            </a:endParaRPr>
          </a:p>
        </p:txBody>
      </p:sp>
      <p:sp>
        <p:nvSpPr>
          <p:cNvPr id="2" name="Slide Number Placeholder 1">
            <a:extLst>
              <a:ext uri="{FF2B5EF4-FFF2-40B4-BE49-F238E27FC236}">
                <a16:creationId xmlns:a16="http://schemas.microsoft.com/office/drawing/2014/main" id="{23903981-F373-DF1F-6295-C95A4663262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19135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tudent-facing-secondary-template-2025-v2" id="{99F003DF-8232-8143-89A4-6040FEB636AB}" vid="{7C8CAE53-5C2F-0E42-AA60-E2459FA83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SharedWithUsers xmlns="094ce8ca-8c20-4eb0-bb23-b47a1c76b753">
      <UserInfo>
        <DisplayName>Easter Carmeli</DisplayName>
        <AccountId>508</AccountId>
        <AccountType/>
      </UserInfo>
      <UserInfo>
        <DisplayName>Perry Wong</DisplayName>
        <AccountId>363</AccountId>
        <AccountType/>
      </UserInfo>
      <UserInfo>
        <DisplayName>Gemma Ennis</DisplayName>
        <AccountId>388</AccountId>
        <AccountType/>
      </UserInfo>
      <UserInfo>
        <DisplayName>David Boccalatte</DisplayName>
        <AccountId>24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7E0141-EA39-49FC-B5CF-348FD34831B8}">
  <ds:schemaRefs>
    <ds:schemaRef ds:uri="http://schemas.microsoft.com/sharepoint/v3/contenttype/forms"/>
  </ds:schemaRefs>
</ds:datastoreItem>
</file>

<file path=customXml/itemProps2.xml><?xml version="1.0" encoding="utf-8"?>
<ds:datastoreItem xmlns:ds="http://schemas.openxmlformats.org/officeDocument/2006/customXml" ds:itemID="{5338087F-579C-45A0-8661-4AC83A890BFF}">
  <ds:schemaRefs>
    <ds:schemaRef ds:uri="98740c54-966f-451d-a76c-e38eb7fddd55"/>
    <ds:schemaRef ds:uri="http://schemas.microsoft.com/office/2006/documentManagement/types"/>
    <ds:schemaRef ds:uri="http://purl.org/dc/terms/"/>
    <ds:schemaRef ds:uri="http://schemas.microsoft.com/office/2006/metadata/properties"/>
    <ds:schemaRef ds:uri="094ce8ca-8c20-4eb0-bb23-b47a1c76b753"/>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DD3D3792-9219-4EA4-9064-65103D8894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Secondary classroom slide deck template 2025</Template>
  <TotalTime>4</TotalTime>
  <Words>3881</Words>
  <Application>Microsoft Office PowerPoint</Application>
  <PresentationFormat>Widescreen</PresentationFormat>
  <Paragraphs>269</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Times New Roman</vt:lpstr>
      <vt:lpstr>Calibri</vt:lpstr>
      <vt:lpstr>Arial</vt:lpstr>
      <vt:lpstr>Public Sans</vt:lpstr>
      <vt:lpstr>1_NSWG Corporate</vt:lpstr>
      <vt:lpstr>Lesson 3 – large and small-scale maps</vt:lpstr>
      <vt:lpstr>Learning intentions and success criteria</vt:lpstr>
      <vt:lpstr>Scale</vt:lpstr>
      <vt:lpstr>We show scale in geography by </vt:lpstr>
      <vt:lpstr>BOLTSS and scale</vt:lpstr>
      <vt:lpstr>True or False</vt:lpstr>
      <vt:lpstr>Checking for understanding (1)</vt:lpstr>
      <vt:lpstr>Small-scale maps</vt:lpstr>
      <vt:lpstr>Checking for understanding (2) </vt:lpstr>
      <vt:lpstr>Checking for understanding (3)</vt:lpstr>
      <vt:lpstr>You do</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Liveability of places – Lesson 3 – large and small-scale maps – Geography, Stage 4</dc:title>
  <dc:creator>NSW Department of Education</dc:creator>
  <dcterms:created xsi:type="dcterms:W3CDTF">2025-10-13T03:29:19Z</dcterms:created>
  <dcterms:modified xsi:type="dcterms:W3CDTF">2025-10-20T02:24:51Z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2025-10-13T03:29:28Z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cbd2b280-9b22-48fe-9095-7934910dc02a</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