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4"/>
  </p:sldMasterIdLst>
  <p:notesMasterIdLst>
    <p:notesMasterId r:id="rId16"/>
  </p:notesMasterIdLst>
  <p:handoutMasterIdLst>
    <p:handoutMasterId r:id="rId17"/>
  </p:handoutMasterIdLst>
  <p:sldIdLst>
    <p:sldId id="266" r:id="rId5"/>
    <p:sldId id="26383" r:id="rId6"/>
    <p:sldId id="26375" r:id="rId7"/>
    <p:sldId id="26409" r:id="rId8"/>
    <p:sldId id="2147472192" r:id="rId9"/>
    <p:sldId id="2147472193" r:id="rId10"/>
    <p:sldId id="2147472194" r:id="rId11"/>
    <p:sldId id="2147472195" r:id="rId12"/>
    <p:sldId id="26403" r:id="rId13"/>
    <p:sldId id="360" r:id="rId14"/>
    <p:sldId id="361" r:id="rId15"/>
  </p:sldIdLst>
  <p:sldSz cx="12192000" cy="6858000"/>
  <p:notesSz cx="6858000" cy="9144000"/>
  <p:embeddedFontLst>
    <p:embeddedFont>
      <p:font typeface="Montserrat" panose="00000500000000000000" pitchFamily="2" charset="0"/>
      <p:regular r:id="rId18"/>
      <p:bold r:id="rId19"/>
      <p:italic r:id="rId20"/>
      <p:boldItalic r:id="rId21"/>
    </p:embeddedFont>
    <p:embeddedFont>
      <p:font typeface="Public Sans" pitchFamily="2" charset="0"/>
      <p:regular r:id="rId22"/>
      <p:bold r:id="rId23"/>
      <p:italic r:id="rId24"/>
      <p:boldItalic r:id="rId2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464DD5A-A6A8-7A13-62DB-BF38AAE58919}" name="Melissa Ellis" initials="ME" userId="S::melissa.ellis13@det.nsw.edu.au::256dc9ba-729a-41e3-ae2d-aa8692cb5800" providerId="AD"/>
  <p188:author id="{BB489663-68A0-2B5D-5D55-B13E3D081852}" name="Cimen Fevzi" initials="CF" userId="S::CIMEN.FEVZI@det.nsw.edu.au::e3d91e27-c37c-4cc1-8de0-37ac90788db0" providerId="AD"/>
  <p188:author id="{E818A1AD-97C2-E5AB-73F5-C5195B97A116}" name="Melissa Ellis" initials="ME" userId="S::Melissa.ELLIS13@det.nsw.edu.au::256dc9ba-729a-41e3-ae2d-aa8692cb5800"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5C"/>
    <a:srgbClr val="9752CC"/>
    <a:srgbClr val="ECD3F5"/>
    <a:srgbClr val="DAB3E8"/>
    <a:srgbClr val="FF9933"/>
    <a:srgbClr val="FAE6C2"/>
    <a:srgbClr val="E5F7FC"/>
    <a:srgbClr val="FBDBE7"/>
    <a:srgbClr val="EDF9E0"/>
    <a:srgbClr val="B514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D8B351-405D-4AB6-A2ED-005D8F7624CB}" v="1" dt="2025-10-20T02:21:08.43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1" autoAdjust="0"/>
    <p:restoredTop sz="81037" autoAdjust="0"/>
  </p:normalViewPr>
  <p:slideViewPr>
    <p:cSldViewPr snapToGrid="0">
      <p:cViewPr varScale="1">
        <p:scale>
          <a:sx n="92" d="100"/>
          <a:sy n="92" d="100"/>
        </p:scale>
        <p:origin x="576" y="90"/>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20/10/2025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ucation.nsw.gov.au/teaching-and-learning/curriculum/hsie/hsie-curriculum-resources-k-12/hsie-7-10-curriculum-resources/area-and-grid-reference-video"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education.nsw.gov.au/teaching-and-learning/curriculum/hsie/hsie-curriculum-resources-k-12/hsie-7-10-curriculum-resources/geography-7-10-area-grid-referenc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iew.officeapps.live.com/op/view.aspx?src=https%3A%2F%2Feducation.nsw.gov.au%2Fcontent%2Fdam%2Fmain-education%2Fdocuments%2Fteaching-and-learning%2Fcurriculum%2Fhsie%2Fhsie-geography-7-10-mapping-area-grid-reference.docx&amp;wdOrigin=BROWSELIN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dirty="0"/>
              <a:t>Today we are learning how to find places and identify features on maps using coordinates.</a:t>
            </a:r>
          </a:p>
          <a:p>
            <a:pPr marL="285750" indent="-285750">
              <a:buFont typeface="Arial" panose="020B0604020202020204" pitchFamily="34" charset="0"/>
              <a:buChar char="•"/>
            </a:pPr>
            <a:r>
              <a:rPr lang="en-AU" dirty="0"/>
              <a:t>We’ll begin with area references, which give us a general square on the map, and then move into grid references, which are much more precise.</a:t>
            </a:r>
          </a:p>
          <a:p>
            <a:pPr marL="285750" indent="-285750">
              <a:buFont typeface="Arial" panose="020B0604020202020204" pitchFamily="34" charset="0"/>
              <a:buChar char="•"/>
            </a:pPr>
            <a:r>
              <a:rPr lang="en-AU" dirty="0"/>
              <a:t>These skills are essential for fieldwork and topographic mapping.</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848985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dirty="0"/>
              <a:t>Our learning intention is to accurately use map references.</a:t>
            </a:r>
          </a:p>
          <a:p>
            <a:pPr marL="285750" indent="-285750">
              <a:buFont typeface="Arial" panose="020B0604020202020204" pitchFamily="34" charset="0"/>
              <a:buChar char="•"/>
            </a:pPr>
            <a:r>
              <a:rPr lang="en-AU" dirty="0"/>
              <a:t>By the end of the lesson, you should be able to:</a:t>
            </a:r>
          </a:p>
          <a:p>
            <a:pPr marL="895335" lvl="1" indent="-285750">
              <a:buFont typeface="Arial" panose="020B0604020202020204" pitchFamily="34" charset="0"/>
              <a:buChar char="•"/>
            </a:pPr>
            <a:r>
              <a:rPr lang="en-AU" dirty="0"/>
              <a:t>Use four-figure area references to find and describe features.</a:t>
            </a:r>
          </a:p>
          <a:p>
            <a:pPr marL="895335" lvl="1" indent="-285750">
              <a:buFont typeface="Arial" panose="020B0604020202020204" pitchFamily="34" charset="0"/>
              <a:buChar char="•"/>
            </a:pPr>
            <a:r>
              <a:rPr lang="en-AU" dirty="0"/>
              <a:t>Use six-figure grid references to find and describe features precisely.</a:t>
            </a:r>
          </a:p>
          <a:p>
            <a:pPr marL="609585" lvl="1" indent="0">
              <a:buFont typeface="Arial" panose="020B0604020202020204" pitchFamily="34" charset="0"/>
              <a:buNone/>
            </a:pPr>
            <a:endParaRPr lang="en-AU" dirty="0"/>
          </a:p>
          <a:p>
            <a:r>
              <a:rPr lang="en-AU" dirty="0"/>
              <a:t>Prompt students to think about how being able to use coordinates will help them not only in Geography, but also in navigation and problem-solving tasks in real life.</a:t>
            </a:r>
          </a:p>
          <a:p>
            <a:r>
              <a:rPr lang="en-AU" b="1" dirty="0"/>
              <a:t>Prompt question:</a:t>
            </a:r>
            <a:r>
              <a:rPr lang="en-AU" dirty="0"/>
              <a:t> Why do we need both systems?</a:t>
            </a:r>
            <a:br>
              <a:rPr lang="en-AU" dirty="0"/>
            </a:br>
            <a:r>
              <a:rPr lang="en-AU" b="1" dirty="0"/>
              <a:t>Suggested response:</a:t>
            </a:r>
            <a:r>
              <a:rPr lang="en-AU" dirty="0"/>
              <a:t> Area references are quick for general locations; grid references are more precise when detail is needed.</a:t>
            </a:r>
          </a:p>
          <a:p>
            <a:endParaRPr lang="en-AU" b="1" dirty="0"/>
          </a:p>
          <a:p>
            <a:r>
              <a:rPr lang="en-AU" b="1" dirty="0"/>
              <a:t>Additional notes for teachers:</a:t>
            </a:r>
            <a:endParaRPr lang="en-AU" dirty="0"/>
          </a:p>
          <a:p>
            <a:pPr marL="171450" indent="-171450">
              <a:buFont typeface="Arial"/>
              <a:buChar char="•"/>
            </a:pPr>
            <a:r>
              <a:rPr lang="en-AU" dirty="0"/>
              <a:t>Learning intentions and success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dirty="0"/>
              <a:t>An area reference uses four numbers: the first two are eastings, the second two are northings.</a:t>
            </a:r>
          </a:p>
          <a:p>
            <a:pPr marL="285750" indent="-285750">
              <a:buFont typeface="Arial" panose="020B0604020202020204" pitchFamily="34" charset="0"/>
              <a:buChar char="•"/>
            </a:pPr>
            <a:r>
              <a:rPr lang="en-AU" dirty="0"/>
              <a:t>Example: Mt </a:t>
            </a:r>
            <a:r>
              <a:rPr lang="en-AU" dirty="0" err="1"/>
              <a:t>Bilaar</a:t>
            </a:r>
            <a:r>
              <a:rPr lang="en-AU" dirty="0"/>
              <a:t> is located at AR0475. This means Mt </a:t>
            </a:r>
            <a:r>
              <a:rPr lang="en-AU" dirty="0" err="1"/>
              <a:t>Bilaar</a:t>
            </a:r>
            <a:r>
              <a:rPr lang="en-AU" dirty="0"/>
              <a:t> is inside the square formed by easting 04 and northing 75.</a:t>
            </a:r>
          </a:p>
          <a:p>
            <a:pPr marL="0" indent="0">
              <a:buFont typeface="Arial" panose="020B0604020202020204" pitchFamily="34" charset="0"/>
              <a:buNone/>
            </a:pPr>
            <a:endParaRPr lang="en-AU" dirty="0"/>
          </a:p>
          <a:p>
            <a:r>
              <a:rPr lang="en-AU" dirty="0"/>
              <a:t>Prompt students to think about the rule: “along the corridor, up the stairs.” This ensures eastings are always read first.</a:t>
            </a:r>
          </a:p>
          <a:p>
            <a:r>
              <a:rPr lang="en-AU" b="1" dirty="0"/>
              <a:t>Prompt question:</a:t>
            </a:r>
            <a:r>
              <a:rPr lang="en-AU" dirty="0"/>
              <a:t> Why do we always read eastings before northings?</a:t>
            </a:r>
            <a:br>
              <a:rPr lang="en-AU" dirty="0"/>
            </a:br>
            <a:r>
              <a:rPr lang="en-AU" b="1" dirty="0"/>
              <a:t>Suggested response:</a:t>
            </a:r>
            <a:r>
              <a:rPr lang="en-AU" dirty="0"/>
              <a:t> It creates a consistent method – “along the corridor, up the stairs” – and avoids confusion.</a:t>
            </a:r>
          </a:p>
          <a:p>
            <a:endParaRPr lang="en-AU" dirty="0"/>
          </a:p>
          <a:p>
            <a:r>
              <a:rPr lang="en-AU" dirty="0"/>
              <a:t>Stress that area references give a square, not an exact point.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Additional notes for teachers:</a:t>
            </a:r>
            <a:endParaRPr lang="en-AU" dirty="0"/>
          </a:p>
          <a:p>
            <a:pPr marL="285750" indent="-285750">
              <a:buFont typeface="Arial" panose="020B0604020202020204" pitchFamily="34" charset="0"/>
              <a:buChar char="•"/>
            </a:pPr>
            <a:r>
              <a:rPr lang="en-AU" dirty="0"/>
              <a:t>Maps are used in geography to communicate information about places. </a:t>
            </a:r>
          </a:p>
          <a:p>
            <a:pPr marL="285750" indent="-285750">
              <a:buFont typeface="Arial" panose="020B0604020202020204" pitchFamily="34" charset="0"/>
              <a:buChar char="•"/>
            </a:pPr>
            <a:r>
              <a:rPr lang="en-AU" dirty="0"/>
              <a:t>Geographers use many different types of maps. </a:t>
            </a:r>
          </a:p>
          <a:p>
            <a:pPr marL="285750" indent="-285750">
              <a:buFont typeface="Arial" panose="020B0604020202020204" pitchFamily="34" charset="0"/>
              <a:buChar char="•"/>
            </a:pPr>
            <a:r>
              <a:rPr lang="en-AU" dirty="0"/>
              <a:t>They are used as a tool to find places, understand the patterns of natural and human features, and discover relationships between features. </a:t>
            </a:r>
          </a:p>
          <a:p>
            <a:pPr marL="285750" indent="-285750">
              <a:buFont typeface="Arial" panose="020B0604020202020204" pitchFamily="34" charset="0"/>
              <a:buChar char="•"/>
            </a:pPr>
            <a:r>
              <a:rPr lang="en-AU" dirty="0"/>
              <a:t>Imaginary grid lines are used with numbers and letters to assist in finding features and places more easily. </a:t>
            </a:r>
          </a:p>
          <a:p>
            <a:pPr marL="285750" indent="-285750">
              <a:buFont typeface="Arial" panose="020B0604020202020204" pitchFamily="34" charset="0"/>
              <a:buChar char="•"/>
            </a:pPr>
            <a:r>
              <a:rPr lang="en-AU" dirty="0"/>
              <a:t>Alphanumeric grid systems use letters and numbers to form a reference point. </a:t>
            </a:r>
          </a:p>
          <a:p>
            <a:pPr marL="285750" indent="-285750">
              <a:buFont typeface="Arial" panose="020B0604020202020204" pitchFamily="34" charset="0"/>
              <a:buChar char="•"/>
            </a:pPr>
            <a:r>
              <a:rPr lang="en-AU" dirty="0"/>
              <a:t>Area reference also known as 4-figure grid reference is a set of 4 numbers which can be used to find places on a topographic map.</a:t>
            </a:r>
          </a:p>
          <a:p>
            <a:pPr marL="285750" indent="-285750">
              <a:buFont typeface="Arial" panose="020B0604020202020204" pitchFamily="34" charset="0"/>
              <a:buChar char="•"/>
            </a:pPr>
            <a:endParaRPr lang="en-AU" dirty="0"/>
          </a:p>
          <a:p>
            <a:pPr marL="0" indent="0">
              <a:buFont typeface="Arial" panose="020B0604020202020204" pitchFamily="34" charset="0"/>
              <a:buNone/>
            </a:pPr>
            <a:r>
              <a:rPr lang="en-AU" b="1" dirty="0"/>
              <a:t>Teacher support:</a:t>
            </a:r>
          </a:p>
          <a:p>
            <a:pPr marL="0" indent="0">
              <a:buFont typeface="Arial" panose="020B0604020202020204" pitchFamily="34" charset="0"/>
              <a:buNone/>
            </a:pPr>
            <a:r>
              <a:rPr lang="en-AU" dirty="0"/>
              <a:t>For more detail explanation and support for teaching area and grid reference teachers may like to access </a:t>
            </a:r>
            <a:r>
              <a:rPr lang="en-AU" dirty="0">
                <a:hlinkClick r:id="rId3"/>
              </a:rPr>
              <a:t>Area and grid reference video</a:t>
            </a:r>
            <a:r>
              <a:rPr lang="en-AU" dirty="0"/>
              <a:t> and </a:t>
            </a:r>
            <a:r>
              <a:rPr lang="en-AU" dirty="0">
                <a:hlinkClick r:id="rId4"/>
              </a:rPr>
              <a:t>Area and grid reference, geography 7–10</a:t>
            </a:r>
            <a:r>
              <a:rPr lang="en-AU" dirty="0"/>
              <a:t>.</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766981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dirty="0"/>
              <a:t>Let’s practise together: What is located at AR0875? What about AR0772?</a:t>
            </a:r>
          </a:p>
          <a:p>
            <a:r>
              <a:rPr lang="en-AU" dirty="0"/>
              <a:t>Prompt students to think about how they are reading the map: eastings first, then northings.</a:t>
            </a:r>
          </a:p>
          <a:p>
            <a:endParaRPr lang="en-AU" b="1" dirty="0"/>
          </a:p>
          <a:p>
            <a:r>
              <a:rPr lang="en-AU" b="1" dirty="0"/>
              <a:t>Prompt question:</a:t>
            </a:r>
            <a:r>
              <a:rPr lang="en-AU" dirty="0"/>
              <a:t> How do you know you’ve chosen the right square?</a:t>
            </a:r>
            <a:br>
              <a:rPr lang="en-AU" dirty="0"/>
            </a:br>
            <a:r>
              <a:rPr lang="en-AU" b="1" dirty="0"/>
              <a:t>Suggested response:</a:t>
            </a:r>
            <a:r>
              <a:rPr lang="en-AU" dirty="0"/>
              <a:t> By checking the intersection of the easting and northing lines, and ensuring the feature sits inside that square.</a:t>
            </a:r>
          </a:p>
          <a:p>
            <a:r>
              <a:rPr lang="en-AU" dirty="0"/>
              <a:t>Encourage students to respond in full sentences: “At AR0875 there is a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Additional notes for teachers:</a:t>
            </a:r>
            <a:endParaRPr lang="en-AU" dirty="0"/>
          </a:p>
          <a:p>
            <a:r>
              <a:rPr lang="en-AU" dirty="0"/>
              <a:t>Teacher leads the class to find AR 0875 </a:t>
            </a:r>
            <a:r>
              <a:rPr lang="en-AU" b="1" dirty="0"/>
              <a:t>CLICK </a:t>
            </a:r>
          </a:p>
          <a:p>
            <a:r>
              <a:rPr lang="en-AU" dirty="0"/>
              <a:t>Easting top row numbers are always recorded before northings left side numbers. </a:t>
            </a:r>
            <a:r>
              <a:rPr lang="en-AU" b="1" dirty="0"/>
              <a:t>CLICK </a:t>
            </a:r>
            <a:endParaRPr lang="en-AU" dirty="0"/>
          </a:p>
          <a:p>
            <a:r>
              <a:rPr lang="en-AU" dirty="0"/>
              <a:t>Teacher leads the class to find AR0772.</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Answers:</a:t>
            </a:r>
          </a:p>
          <a:p>
            <a:r>
              <a:rPr lang="en-AU" dirty="0"/>
              <a:t>R0875 – Airport</a:t>
            </a:r>
          </a:p>
          <a:p>
            <a:r>
              <a:rPr lang="en-AU" dirty="0"/>
              <a:t>AR0772 – Hospital.</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7351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1548B-07F6-BDEA-7C35-0D736D22B3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A14AF1-9C61-4C64-A38E-4489EE9687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155D78-4F6C-0E26-DB38-C2E7829709F9}"/>
              </a:ext>
            </a:extLst>
          </p:cNvPr>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dirty="0"/>
              <a:t>Now it’s your turn. Find the area references for Maara Bay, the bridge, and the swamp.</a:t>
            </a:r>
          </a:p>
          <a:p>
            <a:r>
              <a:rPr lang="en-AU" dirty="0"/>
              <a:t>Prompt students to double-check which square the feature falls into before writing their answer.</a:t>
            </a:r>
          </a:p>
          <a:p>
            <a:r>
              <a:rPr lang="en-AU" dirty="0"/>
              <a:t>This activity helps students consolidate the “eastings first, northings second” routine.</a:t>
            </a:r>
          </a:p>
          <a:p>
            <a:r>
              <a:rPr lang="en-AU" b="1" dirty="0"/>
              <a:t>Prompt question:</a:t>
            </a:r>
            <a:r>
              <a:rPr lang="en-AU" dirty="0"/>
              <a:t> Why is it important to double-check your square before answering?</a:t>
            </a:r>
            <a:br>
              <a:rPr lang="en-AU" dirty="0"/>
            </a:br>
            <a:r>
              <a:rPr lang="en-AU" b="1" dirty="0"/>
              <a:t>Suggested response:</a:t>
            </a:r>
            <a:r>
              <a:rPr lang="en-AU" dirty="0"/>
              <a:t> A single digit mistake could place the feature in the wrong square.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Additional notes for teachers:</a:t>
            </a:r>
            <a:endParaRPr lang="en-AU" dirty="0"/>
          </a:p>
          <a:p>
            <a:r>
              <a:rPr lang="en-AU" dirty="0"/>
              <a:t>Students independently respond. Cold call students to check for student understanding. Correct where required.</a:t>
            </a:r>
          </a:p>
          <a:p>
            <a:endParaRPr lang="en-AU" dirty="0"/>
          </a:p>
          <a:p>
            <a:r>
              <a:rPr lang="pt-BR" b="1" dirty="0"/>
              <a:t>Answers:</a:t>
            </a:r>
          </a:p>
          <a:p>
            <a:r>
              <a:rPr lang="pt-BR" dirty="0"/>
              <a:t>Maara Bay – AR0472</a:t>
            </a:r>
          </a:p>
          <a:p>
            <a:r>
              <a:rPr lang="pt-BR" dirty="0"/>
              <a:t>Bridge – AR0674</a:t>
            </a:r>
          </a:p>
          <a:p>
            <a:r>
              <a:rPr lang="pt-BR" dirty="0"/>
              <a:t>Swamp area – AR0974.</a:t>
            </a:r>
          </a:p>
          <a:p>
            <a:endParaRPr lang="en-AU" dirty="0"/>
          </a:p>
        </p:txBody>
      </p:sp>
      <p:sp>
        <p:nvSpPr>
          <p:cNvPr id="4" name="Slide Number Placeholder 3">
            <a:extLst>
              <a:ext uri="{FF2B5EF4-FFF2-40B4-BE49-F238E27FC236}">
                <a16:creationId xmlns:a16="http://schemas.microsoft.com/office/drawing/2014/main" id="{78D2773B-50EE-BBE3-1D29-27639258B7AA}"/>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546927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C6388-18BB-1054-87C4-C536DBE9C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EDD77-B3AC-A6CD-2BE8-008A78759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670336-AF52-FC0A-8481-E3840C954A11}"/>
              </a:ext>
            </a:extLst>
          </p:cNvPr>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dirty="0"/>
              <a:t>Grid references give us a precise location by using six numbers.</a:t>
            </a:r>
          </a:p>
          <a:p>
            <a:pPr marL="285750" indent="-285750">
              <a:buFont typeface="Arial" panose="020B0604020202020204" pitchFamily="34" charset="0"/>
              <a:buChar char="•"/>
            </a:pPr>
            <a:r>
              <a:rPr lang="en-AU" dirty="0"/>
              <a:t>Example: Mt </a:t>
            </a:r>
            <a:r>
              <a:rPr lang="en-AU" dirty="0" err="1"/>
              <a:t>Bilaar</a:t>
            </a:r>
            <a:r>
              <a:rPr lang="en-AU" dirty="0"/>
              <a:t> is located at GR042756. The first three digits are the easting, and the last three digits are the northing.</a:t>
            </a:r>
          </a:p>
          <a:p>
            <a:r>
              <a:rPr lang="en-AU" dirty="0"/>
              <a:t>Prompt students to think about how the extra digit makes the location more precise within the square.</a:t>
            </a:r>
          </a:p>
          <a:p>
            <a:r>
              <a:rPr lang="en-AU" b="1" dirty="0"/>
              <a:t>Prompt question:</a:t>
            </a:r>
            <a:r>
              <a:rPr lang="en-AU" dirty="0"/>
              <a:t> What do the extra digits add to our accuracy?</a:t>
            </a:r>
            <a:br>
              <a:rPr lang="en-AU" dirty="0"/>
            </a:br>
            <a:r>
              <a:rPr lang="en-AU" b="1" dirty="0"/>
              <a:t>Suggested response:</a:t>
            </a:r>
            <a:r>
              <a:rPr lang="en-AU" dirty="0"/>
              <a:t> They tell us exactly how far across and up within the square the feature is located.</a:t>
            </a:r>
          </a:p>
          <a:p>
            <a:endParaRPr lang="en-AU" dirty="0"/>
          </a:p>
          <a:p>
            <a:r>
              <a:rPr lang="en-AU" dirty="0"/>
              <a:t>Stress the importance of accuracy – grid references are how we pinpoint features exactly.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Additional notes for teachers:</a:t>
            </a:r>
            <a:endParaRPr lang="en-AU" dirty="0"/>
          </a:p>
          <a:p>
            <a:pPr marL="285750" indent="-285750">
              <a:buFont typeface="Arial" panose="020B0604020202020204" pitchFamily="34" charset="0"/>
              <a:buChar char="•"/>
            </a:pPr>
            <a:r>
              <a:rPr lang="en-AU" dirty="0"/>
              <a:t>A 6-figure grid reference is used to give the exact location of a place on a map. A 6-figure grid reference has 6 digits. </a:t>
            </a:r>
          </a:p>
          <a:p>
            <a:pPr marL="285750" indent="-285750">
              <a:buFont typeface="Arial" panose="020B0604020202020204" pitchFamily="34" charset="0"/>
              <a:buChar char="•"/>
            </a:pPr>
            <a:r>
              <a:rPr lang="en-AU" dirty="0"/>
              <a:t>The first 2 digits tell us the easting on the left-hand side of the location. </a:t>
            </a:r>
          </a:p>
          <a:p>
            <a:pPr marL="285750" indent="-285750">
              <a:buFont typeface="Arial" panose="020B0604020202020204" pitchFamily="34" charset="0"/>
              <a:buChar char="•"/>
            </a:pPr>
            <a:r>
              <a:rPr lang="en-AU" dirty="0"/>
              <a:t>The third digit tells us how many tenths to the right of the easting the feature is located. </a:t>
            </a:r>
          </a:p>
          <a:p>
            <a:pPr marL="285750" indent="-285750">
              <a:buFont typeface="Arial" panose="020B0604020202020204" pitchFamily="34" charset="0"/>
              <a:buChar char="•"/>
            </a:pPr>
            <a:r>
              <a:rPr lang="en-AU" dirty="0"/>
              <a:t>The fourth and fifth digits are the northing below the location. The final digit tells us how many tenths above the northing this point is. </a:t>
            </a:r>
          </a:p>
          <a:p>
            <a:pPr marL="285750" indent="-285750">
              <a:buFont typeface="Arial" panose="020B0604020202020204" pitchFamily="34" charset="0"/>
              <a:buChar char="•"/>
            </a:pPr>
            <a:r>
              <a:rPr lang="en-AU" dirty="0"/>
              <a:t>The grid reference for Mt. </a:t>
            </a:r>
            <a:r>
              <a:rPr lang="en-AU" dirty="0" err="1"/>
              <a:t>Bilaar</a:t>
            </a:r>
            <a:r>
              <a:rPr lang="en-AU" dirty="0"/>
              <a:t> is GR042756.</a:t>
            </a:r>
          </a:p>
        </p:txBody>
      </p:sp>
      <p:sp>
        <p:nvSpPr>
          <p:cNvPr id="4" name="Slide Number Placeholder 3">
            <a:extLst>
              <a:ext uri="{FF2B5EF4-FFF2-40B4-BE49-F238E27FC236}">
                <a16:creationId xmlns:a16="http://schemas.microsoft.com/office/drawing/2014/main" id="{638D8C40-20EA-8B52-8EA9-44D08C83C5A7}"/>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605582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B14C1-A6DC-B3D0-644D-81C2BD642A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4C912-7274-5D17-A181-697921ABF1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24041C-43A1-11D0-36E8-14DAD0A98A1D}"/>
              </a:ext>
            </a:extLst>
          </p:cNvPr>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dirty="0"/>
              <a:t>Let’s try together: GR328188, GR332198, GR345179, GR357154.</a:t>
            </a:r>
          </a:p>
          <a:p>
            <a:r>
              <a:rPr lang="en-AU" dirty="0"/>
              <a:t>Prompt students to think step by step: find the correct square first, then use the third digit to judge how far across and up within the square the feature is located. Remind students the most common mistake is reversing eastings and northings.</a:t>
            </a:r>
          </a:p>
          <a:p>
            <a:endParaRPr lang="en-AU" dirty="0"/>
          </a:p>
          <a:p>
            <a:r>
              <a:rPr lang="en-AU" b="1" dirty="0"/>
              <a:t>Prompt question:</a:t>
            </a:r>
            <a:r>
              <a:rPr lang="en-AU" dirty="0"/>
              <a:t> What’s the most common mistake in grid references?</a:t>
            </a:r>
            <a:br>
              <a:rPr lang="en-AU" dirty="0"/>
            </a:br>
            <a:r>
              <a:rPr lang="en-AU" b="1" dirty="0"/>
              <a:t>Suggested response:</a:t>
            </a:r>
            <a:r>
              <a:rPr lang="en-AU" dirty="0"/>
              <a:t> Mixing up eastings and northings, or forgetting to measure inside the square.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Additional notes for teachers:</a:t>
            </a:r>
            <a:endParaRPr lang="en-AU" dirty="0"/>
          </a:p>
          <a:p>
            <a:r>
              <a:rPr lang="en-AU" dirty="0"/>
              <a:t>Students require a printed copy of the </a:t>
            </a:r>
            <a:r>
              <a:rPr lang="en-AU" dirty="0" err="1"/>
              <a:t>Bandaar</a:t>
            </a:r>
            <a:r>
              <a:rPr lang="en-AU" dirty="0"/>
              <a:t> </a:t>
            </a:r>
            <a:r>
              <a:rPr lang="en-AU" dirty="0" err="1"/>
              <a:t>Walaay</a:t>
            </a:r>
            <a:r>
              <a:rPr lang="en-AU" dirty="0"/>
              <a:t> map to complete this learning activity.</a:t>
            </a:r>
          </a:p>
          <a:p>
            <a:endParaRPr lang="en-AU" dirty="0"/>
          </a:p>
          <a:p>
            <a:r>
              <a:rPr lang="en-AU" b="1" dirty="0"/>
              <a:t>Answers:</a:t>
            </a:r>
          </a:p>
          <a:p>
            <a:r>
              <a:rPr lang="en-AU" dirty="0"/>
              <a:t>GR328188 – SES</a:t>
            </a:r>
          </a:p>
          <a:p>
            <a:r>
              <a:rPr lang="en-AU" dirty="0"/>
              <a:t>GR332198 – Wii </a:t>
            </a:r>
            <a:r>
              <a:rPr lang="en-AU" dirty="0" err="1"/>
              <a:t>Dhuyul</a:t>
            </a:r>
            <a:r>
              <a:rPr lang="en-AU" dirty="0"/>
              <a:t> peak</a:t>
            </a:r>
          </a:p>
          <a:p>
            <a:r>
              <a:rPr lang="en-AU" dirty="0"/>
              <a:t>GR345179 – Picnic area</a:t>
            </a:r>
          </a:p>
          <a:p>
            <a:r>
              <a:rPr lang="en-AU" dirty="0"/>
              <a:t>GR357154 – Windmill.</a:t>
            </a:r>
          </a:p>
          <a:p>
            <a:endParaRPr lang="en-AU" dirty="0"/>
          </a:p>
        </p:txBody>
      </p:sp>
      <p:sp>
        <p:nvSpPr>
          <p:cNvPr id="4" name="Slide Number Placeholder 3">
            <a:extLst>
              <a:ext uri="{FF2B5EF4-FFF2-40B4-BE49-F238E27FC236}">
                <a16:creationId xmlns:a16="http://schemas.microsoft.com/office/drawing/2014/main" id="{A1C05566-BFA6-028B-16FE-509F4741C481}"/>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063211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5DF49-FE4E-EFD5-B13A-0372A4BF57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9EABC-21FB-1204-3832-C4D2946770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C9CC71-43BA-E75A-40AF-04F657C9A703}"/>
              </a:ext>
            </a:extLst>
          </p:cNvPr>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dirty="0"/>
              <a:t>Now it’s your turn. Find the six-figure grid references for the police station, fire station, hospital, and heliport on the </a:t>
            </a:r>
            <a:r>
              <a:rPr lang="en-AU" dirty="0" err="1"/>
              <a:t>Bandaar</a:t>
            </a:r>
            <a:r>
              <a:rPr lang="en-AU" dirty="0"/>
              <a:t> </a:t>
            </a:r>
            <a:r>
              <a:rPr lang="en-AU" dirty="0" err="1"/>
              <a:t>Walaay</a:t>
            </a:r>
            <a:r>
              <a:rPr lang="en-AU" dirty="0"/>
              <a:t> map.</a:t>
            </a:r>
          </a:p>
          <a:p>
            <a:pPr marL="0" indent="0">
              <a:buFont typeface="Arial" panose="020B0604020202020204" pitchFamily="34" charset="0"/>
              <a:buNone/>
            </a:pPr>
            <a:endParaRPr lang="en-AU" dirty="0"/>
          </a:p>
          <a:p>
            <a:r>
              <a:rPr lang="en-AU" dirty="0"/>
              <a:t>Prompt students to verbalise their process out loud: “I go across first, then up.” This reinforces the routine and builds confidence in accuracy.</a:t>
            </a:r>
          </a:p>
          <a:p>
            <a:r>
              <a:rPr lang="en-AU" b="1" dirty="0"/>
              <a:t>Prompt question:</a:t>
            </a:r>
            <a:r>
              <a:rPr lang="en-AU" dirty="0"/>
              <a:t> How can saying “across first, then up” help you avoid errors?</a:t>
            </a:r>
            <a:br>
              <a:rPr lang="en-AU" dirty="0"/>
            </a:br>
            <a:r>
              <a:rPr lang="en-AU" b="1" dirty="0"/>
              <a:t>Suggested response:</a:t>
            </a:r>
            <a:r>
              <a:rPr lang="en-AU" dirty="0"/>
              <a:t> It reinforces the correct sequence every time.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Additional notes for teachers:</a:t>
            </a:r>
            <a:endParaRPr lang="en-AU" dirty="0"/>
          </a:p>
          <a:p>
            <a:pPr marL="285750" indent="-285750">
              <a:buFont typeface="Arial" panose="020B0604020202020204" pitchFamily="34" charset="0"/>
              <a:buChar char="•"/>
            </a:pPr>
            <a:r>
              <a:rPr lang="en-AU" dirty="0"/>
              <a:t>Teachers may want to consider providing students with a printed copy of the </a:t>
            </a:r>
            <a:r>
              <a:rPr lang="en-AU" dirty="0" err="1"/>
              <a:t>Bandaar</a:t>
            </a:r>
            <a:r>
              <a:rPr lang="en-AU" dirty="0"/>
              <a:t> </a:t>
            </a:r>
            <a:r>
              <a:rPr lang="en-AU" dirty="0" err="1"/>
              <a:t>Walaay</a:t>
            </a:r>
            <a:r>
              <a:rPr lang="en-AU" dirty="0"/>
              <a:t> map. </a:t>
            </a:r>
            <a:r>
              <a:rPr lang="en-AU" dirty="0">
                <a:hlinkClick r:id="rId3"/>
              </a:rPr>
              <a:t> hsie-geography-7-10-mapping-area-grid-reference.docx</a:t>
            </a:r>
            <a:endParaRPr lang="en-AU" dirty="0"/>
          </a:p>
          <a:p>
            <a:pPr marL="285750" indent="-285750">
              <a:buFont typeface="Arial" panose="020B0604020202020204" pitchFamily="34" charset="0"/>
              <a:buChar char="•"/>
            </a:pPr>
            <a:r>
              <a:rPr lang="en-AU" dirty="0"/>
              <a:t>Students independently respond. Cold call students to check for student understanding. Correct where required.</a:t>
            </a:r>
          </a:p>
          <a:p>
            <a:pPr marL="285750" indent="-285750">
              <a:buFont typeface="Arial" panose="020B0604020202020204" pitchFamily="34" charset="0"/>
              <a:buChar char="•"/>
            </a:pPr>
            <a:endParaRPr lang="en-AU" dirty="0"/>
          </a:p>
          <a:p>
            <a:r>
              <a:rPr lang="en-AU" b="1" dirty="0"/>
              <a:t>Answers:</a:t>
            </a:r>
          </a:p>
          <a:p>
            <a:r>
              <a:rPr lang="en-AU" dirty="0"/>
              <a:t>Police station – GR355171</a:t>
            </a:r>
          </a:p>
          <a:p>
            <a:r>
              <a:rPr lang="en-AU" dirty="0"/>
              <a:t>Fire station – GR350168</a:t>
            </a:r>
          </a:p>
          <a:p>
            <a:r>
              <a:rPr lang="en-AU" dirty="0"/>
              <a:t>Hospital – GR346171</a:t>
            </a:r>
          </a:p>
          <a:p>
            <a:r>
              <a:rPr lang="en-AU" dirty="0"/>
              <a:t>Heliport – GR332187.</a:t>
            </a:r>
          </a:p>
          <a:p>
            <a:endParaRPr lang="en-AU" dirty="0"/>
          </a:p>
        </p:txBody>
      </p:sp>
      <p:sp>
        <p:nvSpPr>
          <p:cNvPr id="4" name="Slide Number Placeholder 3">
            <a:extLst>
              <a:ext uri="{FF2B5EF4-FFF2-40B4-BE49-F238E27FC236}">
                <a16:creationId xmlns:a16="http://schemas.microsoft.com/office/drawing/2014/main" id="{C97432A2-5AAB-EF74-FF55-2D7FDF585623}"/>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482492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dirty="0"/>
              <a:t>Let’s finish with a reflection on your learning.</a:t>
            </a:r>
          </a:p>
          <a:p>
            <a:pPr marL="895335" lvl="1" indent="-285750">
              <a:buFont typeface="Arial" panose="020B0604020202020204" pitchFamily="34" charset="0"/>
              <a:buChar char="•"/>
            </a:pPr>
            <a:r>
              <a:rPr lang="en-AU" dirty="0"/>
              <a:t>Red: I need help – I’m still confused.</a:t>
            </a:r>
          </a:p>
          <a:p>
            <a:pPr marL="895335" lvl="1" indent="-285750">
              <a:buFont typeface="Arial" panose="020B0604020202020204" pitchFamily="34" charset="0"/>
              <a:buChar char="•"/>
            </a:pPr>
            <a:r>
              <a:rPr lang="en-AU" dirty="0"/>
              <a:t>Amber: I understand parts, but need more practice.</a:t>
            </a:r>
          </a:p>
          <a:p>
            <a:pPr marL="895335" lvl="1" indent="-285750">
              <a:buFont typeface="Arial" panose="020B0604020202020204" pitchFamily="34" charset="0"/>
              <a:buChar char="•"/>
            </a:pPr>
            <a:r>
              <a:rPr lang="en-AU" dirty="0"/>
              <a:t>Green: I’m confident – I can use both area and grid references.</a:t>
            </a:r>
          </a:p>
          <a:p>
            <a:r>
              <a:rPr lang="en-AU" dirty="0"/>
              <a:t>Prompt students to think honestly about their learning progress. This is both a self-check and quick feedback for the teacher.</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Notes for teachers:</a:t>
            </a:r>
            <a:endParaRPr lang="en-AU" dirty="0"/>
          </a:p>
          <a:p>
            <a:pPr marL="285750" indent="-285750">
              <a:buFont typeface="Arial" panose="020B0604020202020204" pitchFamily="34" charset="0"/>
              <a:buChar char="•"/>
            </a:pPr>
            <a:r>
              <a:rPr lang="en-AU" dirty="0"/>
              <a:t>Students to reflect on their learning. </a:t>
            </a:r>
          </a:p>
          <a:p>
            <a:pPr marL="285750" indent="-285750">
              <a:buFont typeface="Arial" panose="020B0604020202020204" pitchFamily="34" charset="0"/>
              <a:buChar char="•"/>
            </a:pPr>
            <a:r>
              <a:rPr lang="en-AU" dirty="0"/>
              <a:t>Red light I need more help with…</a:t>
            </a:r>
          </a:p>
          <a:p>
            <a:pPr marL="285750" indent="-285750">
              <a:buFont typeface="Arial" panose="020B0604020202020204" pitchFamily="34" charset="0"/>
              <a:buChar char="•"/>
            </a:pPr>
            <a:r>
              <a:rPr lang="en-AU" dirty="0"/>
              <a:t>Orange light I am getting there but I need clarification on…</a:t>
            </a:r>
          </a:p>
          <a:p>
            <a:pPr marL="285750" indent="-285750">
              <a:buFont typeface="Arial" panose="020B0604020202020204" pitchFamily="34" charset="0"/>
              <a:buChar char="•"/>
            </a:pPr>
            <a:r>
              <a:rPr lang="en-AU" dirty="0"/>
              <a:t>Green light YES I get it give me something more challenging or apply the knowledge to a new situation.</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484031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49644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026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9687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93007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7184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84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26059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3737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5236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13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7249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92258368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10.xml"/><Relationship Id="rId5" Type="http://schemas.openxmlformats.org/officeDocument/2006/relationships/hyperlink" Target="https://curriculum.nsw.edu.au/learning-areas/hsie/geography-7-10-2024/overview" TargetMode="External"/><Relationship Id="rId4" Type="http://schemas.openxmlformats.org/officeDocument/2006/relationships/hyperlink" Target="https://curriculum.nsw.edu.au/"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Lesson 2 – area and grid reference</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4 geography</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Liveability of places</a:t>
            </a:r>
          </a:p>
        </p:txBody>
      </p:sp>
      <p:sp>
        <p:nvSpPr>
          <p:cNvPr id="4" name="Text Placeholder 3">
            <a:extLst>
              <a:ext uri="{FF2B5EF4-FFF2-40B4-BE49-F238E27FC236}">
                <a16:creationId xmlns:a16="http://schemas.microsoft.com/office/drawing/2014/main" id="{D29D8D77-F52E-4967-8EBD-E6CA2CC630F8}"/>
              </a:ext>
            </a:extLst>
          </p:cNvPr>
          <p:cNvSpPr>
            <a:spLocks noGrp="1"/>
          </p:cNvSpPr>
          <p:nvPr>
            <p:ph type="body" sz="quarter" idx="14"/>
          </p:nvPr>
        </p:nvSpPr>
        <p:spPr/>
        <p:txBody>
          <a:bodyPr/>
          <a:lstStyle/>
          <a:p>
            <a:r>
              <a:rPr lang="en-AU" dirty="0">
                <a:latin typeface="+mj-lt"/>
              </a:rPr>
              <a:t>[TEACHER NAME]</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p:txBody>
          <a:bodyPr/>
          <a:lstStyle/>
          <a:p>
            <a:r>
              <a:rPr lang="en-AU" dirty="0">
                <a:latin typeface="+mj-lt"/>
              </a:rPr>
              <a:t>[DATE]</a:t>
            </a:r>
          </a:p>
        </p:txBody>
      </p:sp>
      <p:pic>
        <p:nvPicPr>
          <p:cNvPr id="5" name="Picture Placeholder 7">
            <a:extLst>
              <a:ext uri="{FF2B5EF4-FFF2-40B4-BE49-F238E27FC236}">
                <a16:creationId xmlns:a16="http://schemas.microsoft.com/office/drawing/2014/main" id="{659DAE47-97DF-C840-B252-1DB4F78D3C7B}"/>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7127999" y="0"/>
            <a:ext cx="5064001"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latin typeface="+mn-lt"/>
                <a:hlinkClick r:id="rId5"/>
              </a:rPr>
              <a:t>Geography 7-10 </a:t>
            </a:r>
            <a:r>
              <a:rPr lang="en-AU" dirty="0">
                <a:latin typeface="+mn-lt"/>
              </a:rPr>
              <a:t>© Syllabus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4" name="Picture Placeholder 3">
            <a:extLst>
              <a:ext uri="{FF2B5EF4-FFF2-40B4-BE49-F238E27FC236}">
                <a16:creationId xmlns:a16="http://schemas.microsoft.com/office/drawing/2014/main" id="{8641C7F5-1C8B-316A-D409-2E3E1812537A}"/>
              </a:ext>
            </a:extLst>
          </p:cNvPr>
          <p:cNvSpPr>
            <a:spLocks noGrp="1"/>
          </p:cNvSpPr>
          <p:nvPr>
            <p:ph type="pic" sz="quarter" idx="13"/>
          </p:nvPr>
        </p:nvSpPr>
        <p:spPr/>
        <p:txBody>
          <a:bodyPr/>
          <a:lstStyle/>
          <a:p>
            <a:r>
              <a:rPr lang="en-AU" b="1" dirty="0">
                <a:solidFill>
                  <a:schemeClr val="accent1"/>
                </a:solidFill>
                <a:latin typeface="+mj-lt"/>
              </a:rPr>
              <a:t>We are learning to</a:t>
            </a:r>
            <a:endParaRPr lang="en-AU" b="1" dirty="0">
              <a:solidFill>
                <a:schemeClr val="accent1"/>
              </a:solidFill>
              <a:latin typeface="+mj-lt"/>
              <a:ea typeface="+mn-lt"/>
            </a:endParaRPr>
          </a:p>
          <a:p>
            <a:pPr marL="342900" indent="-342900">
              <a:buFont typeface="Arial" panose="020B0604020202020204" pitchFamily="34" charset="0"/>
              <a:buChar char="•"/>
            </a:pPr>
            <a:r>
              <a:rPr lang="en-AU" dirty="0">
                <a:latin typeface="+mn-lt"/>
              </a:rPr>
              <a:t>find places and identify features on maps using coordinates.</a:t>
            </a:r>
          </a:p>
          <a:p>
            <a:r>
              <a:rPr lang="en-AU" b="1" dirty="0">
                <a:solidFill>
                  <a:schemeClr val="accent1"/>
                </a:solidFill>
                <a:latin typeface="+mj-lt"/>
              </a:rPr>
              <a:t>We can</a:t>
            </a:r>
            <a:endParaRPr lang="en-US" dirty="0">
              <a:solidFill>
                <a:schemeClr val="accent1"/>
              </a:solidFill>
              <a:latin typeface="+mj-lt"/>
            </a:endParaRPr>
          </a:p>
          <a:p>
            <a:pPr marL="342900" indent="-342900">
              <a:buFont typeface="Arial"/>
              <a:buChar char="•"/>
            </a:pPr>
            <a:r>
              <a:rPr lang="en-AU" dirty="0">
                <a:latin typeface="+mn-lt"/>
                <a:ea typeface="+mn-lt"/>
              </a:rPr>
              <a:t>use 4-figure area references to find and describe features on maps</a:t>
            </a:r>
          </a:p>
          <a:p>
            <a:pPr marL="342900" indent="-342900">
              <a:buFont typeface="Arial"/>
              <a:buChar char="•"/>
            </a:pPr>
            <a:r>
              <a:rPr lang="en-AU" dirty="0">
                <a:latin typeface="+mn-lt"/>
                <a:ea typeface="+mn-lt"/>
              </a:rPr>
              <a:t>use 6-figure grid references to find and describe features on maps.</a:t>
            </a:r>
            <a:endParaRPr lang="en-AU" dirty="0">
              <a:latin typeface="+mn-lt"/>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mj-lt"/>
              </a:rPr>
              <a:t>Area reference (1)</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dirty="0">
                <a:latin typeface="+mj-lt"/>
              </a:rPr>
              <a:t>I do</a:t>
            </a:r>
          </a:p>
        </p:txBody>
      </p:sp>
      <p:sp>
        <p:nvSpPr>
          <p:cNvPr id="22" name="TextBox 21">
            <a:extLst>
              <a:ext uri="{FF2B5EF4-FFF2-40B4-BE49-F238E27FC236}">
                <a16:creationId xmlns:a16="http://schemas.microsoft.com/office/drawing/2014/main" id="{2C8B88D2-0EA5-CF81-4973-6D338EC1E685}"/>
              </a:ext>
            </a:extLst>
          </p:cNvPr>
          <p:cNvSpPr txBox="1"/>
          <p:nvPr/>
        </p:nvSpPr>
        <p:spPr>
          <a:xfrm>
            <a:off x="360000" y="1383145"/>
            <a:ext cx="3349554" cy="898007"/>
          </a:xfrm>
          <a:prstGeom prst="rect">
            <a:avLst/>
          </a:prstGeom>
          <a:noFill/>
        </p:spPr>
        <p:txBody>
          <a:bodyPr wrap="square" lIns="0" tIns="0" rIns="0" bIns="0" rtlCol="0">
            <a:noAutofit/>
          </a:bodyPr>
          <a:lstStyle/>
          <a:p>
            <a:pPr algn="l">
              <a:lnSpc>
                <a:spcPct val="150000"/>
              </a:lnSpc>
              <a:spcAft>
                <a:spcPts val="1200"/>
              </a:spcAft>
            </a:pPr>
            <a:r>
              <a:rPr lang="en-AU" sz="2000" dirty="0"/>
              <a:t>Mt </a:t>
            </a:r>
            <a:r>
              <a:rPr lang="en-AU" sz="2000" dirty="0" err="1"/>
              <a:t>Bilaar</a:t>
            </a:r>
            <a:r>
              <a:rPr lang="en-AU" sz="2000" dirty="0"/>
              <a:t> is located in area reference 0475</a:t>
            </a:r>
          </a:p>
        </p:txBody>
      </p:sp>
      <p:pic>
        <p:nvPicPr>
          <p:cNvPr id="5" name="Content Placeholder 4" descr="Map titled &quot;Barrabun Mulli&quot; with routes, landmarks, and a legend.">
            <a:extLst>
              <a:ext uri="{FF2B5EF4-FFF2-40B4-BE49-F238E27FC236}">
                <a16:creationId xmlns:a16="http://schemas.microsoft.com/office/drawing/2014/main" id="{F4E5FB76-00EC-229D-FB45-05CBB548FF91}"/>
              </a:ext>
            </a:extLst>
          </p:cNvPr>
          <p:cNvPicPr>
            <a:picLocks noGrp="1" noChangeAspect="1"/>
          </p:cNvPicPr>
          <p:nvPr>
            <p:ph sz="quarter" idx="4294967295"/>
          </p:nvPr>
        </p:nvPicPr>
        <p:blipFill>
          <a:blip r:embed="rId3" cstate="screen">
            <a:extLst>
              <a:ext uri="{28A0092B-C50C-407E-A947-70E740481C1C}">
                <a14:useLocalDpi xmlns:a14="http://schemas.microsoft.com/office/drawing/2010/main"/>
              </a:ext>
            </a:extLst>
          </a:blip>
          <a:stretch>
            <a:fillRect/>
          </a:stretch>
        </p:blipFill>
        <p:spPr>
          <a:xfrm>
            <a:off x="7290508" y="1512523"/>
            <a:ext cx="4553492" cy="4362957"/>
          </a:xfrm>
        </p:spPr>
      </p:pic>
      <p:grpSp>
        <p:nvGrpSpPr>
          <p:cNvPr id="16" name="Group 15" descr="Easting 04">
            <a:extLst>
              <a:ext uri="{FF2B5EF4-FFF2-40B4-BE49-F238E27FC236}">
                <a16:creationId xmlns:a16="http://schemas.microsoft.com/office/drawing/2014/main" id="{A195DEA9-95B3-3E57-DDA7-A17A84DEC15F}"/>
              </a:ext>
            </a:extLst>
          </p:cNvPr>
          <p:cNvGrpSpPr/>
          <p:nvPr/>
        </p:nvGrpSpPr>
        <p:grpSpPr>
          <a:xfrm>
            <a:off x="4610751" y="1512523"/>
            <a:ext cx="3765191" cy="639252"/>
            <a:chOff x="360000" y="1719484"/>
            <a:chExt cx="3765191" cy="639252"/>
          </a:xfrm>
        </p:grpSpPr>
        <p:sp>
          <p:nvSpPr>
            <p:cNvPr id="11" name="TextBox 10">
              <a:extLst>
                <a:ext uri="{FF2B5EF4-FFF2-40B4-BE49-F238E27FC236}">
                  <a16:creationId xmlns:a16="http://schemas.microsoft.com/office/drawing/2014/main" id="{93128886-7F3D-8072-9112-0EDA6144E9B5}"/>
                </a:ext>
              </a:extLst>
            </p:cNvPr>
            <p:cNvSpPr txBox="1"/>
            <p:nvPr/>
          </p:nvSpPr>
          <p:spPr>
            <a:xfrm>
              <a:off x="360000" y="1719484"/>
              <a:ext cx="1499973" cy="639252"/>
            </a:xfrm>
            <a:prstGeom prst="rect">
              <a:avLst/>
            </a:prstGeom>
            <a:noFill/>
            <a:ln>
              <a:solidFill>
                <a:schemeClr val="accent1"/>
              </a:solidFill>
            </a:ln>
          </p:spPr>
          <p:txBody>
            <a:bodyPr wrap="square" lIns="182880" tIns="182880" rIns="182880" bIns="182880" rtlCol="0">
              <a:noAutofit/>
            </a:bodyPr>
            <a:lstStyle/>
            <a:p>
              <a:pPr algn="l"/>
              <a:r>
                <a:rPr lang="en-AU" sz="1800" dirty="0"/>
                <a:t>Easting 04</a:t>
              </a:r>
            </a:p>
          </p:txBody>
        </p:sp>
        <p:cxnSp>
          <p:nvCxnSpPr>
            <p:cNvPr id="13" name="Straight Arrow Connector 12">
              <a:extLst>
                <a:ext uri="{FF2B5EF4-FFF2-40B4-BE49-F238E27FC236}">
                  <a16:creationId xmlns:a16="http://schemas.microsoft.com/office/drawing/2014/main" id="{175F8574-D7C4-65CB-C417-789027E91FE7}"/>
                </a:ext>
              </a:extLst>
            </p:cNvPr>
            <p:cNvCxnSpPr>
              <a:cxnSpLocks/>
              <a:stCxn id="11" idx="3"/>
            </p:cNvCxnSpPr>
            <p:nvPr/>
          </p:nvCxnSpPr>
          <p:spPr>
            <a:xfrm>
              <a:off x="1859973" y="2039110"/>
              <a:ext cx="2265218" cy="31962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descr="Northing 75">
            <a:extLst>
              <a:ext uri="{FF2B5EF4-FFF2-40B4-BE49-F238E27FC236}">
                <a16:creationId xmlns:a16="http://schemas.microsoft.com/office/drawing/2014/main" id="{A054A833-D83F-F1C0-7708-052E1CA84A3C}"/>
              </a:ext>
            </a:extLst>
          </p:cNvPr>
          <p:cNvGrpSpPr/>
          <p:nvPr/>
        </p:nvGrpSpPr>
        <p:grpSpPr>
          <a:xfrm>
            <a:off x="4610751" y="2471401"/>
            <a:ext cx="2827504" cy="639249"/>
            <a:chOff x="349608" y="2789751"/>
            <a:chExt cx="2827504" cy="639249"/>
          </a:xfrm>
        </p:grpSpPr>
        <p:sp>
          <p:nvSpPr>
            <p:cNvPr id="15" name="TextBox 14">
              <a:extLst>
                <a:ext uri="{FF2B5EF4-FFF2-40B4-BE49-F238E27FC236}">
                  <a16:creationId xmlns:a16="http://schemas.microsoft.com/office/drawing/2014/main" id="{43282D57-7B16-92A3-06BC-983AC3DE15D4}"/>
                </a:ext>
              </a:extLst>
            </p:cNvPr>
            <p:cNvSpPr txBox="1"/>
            <p:nvPr/>
          </p:nvSpPr>
          <p:spPr>
            <a:xfrm>
              <a:off x="349608" y="2789751"/>
              <a:ext cx="1499973" cy="639249"/>
            </a:xfrm>
            <a:prstGeom prst="rect">
              <a:avLst/>
            </a:prstGeom>
            <a:noFill/>
            <a:ln>
              <a:solidFill>
                <a:schemeClr val="accent1"/>
              </a:solidFill>
            </a:ln>
          </p:spPr>
          <p:txBody>
            <a:bodyPr wrap="none" lIns="182880" tIns="182880" rIns="182880" bIns="182880" rtlCol="0">
              <a:noAutofit/>
            </a:bodyPr>
            <a:lstStyle/>
            <a:p>
              <a:pPr algn="l"/>
              <a:r>
                <a:rPr lang="en-AU" sz="1800" dirty="0"/>
                <a:t>Northing 75</a:t>
              </a:r>
            </a:p>
          </p:txBody>
        </p:sp>
        <p:cxnSp>
          <p:nvCxnSpPr>
            <p:cNvPr id="19" name="Straight Arrow Connector 18">
              <a:extLst>
                <a:ext uri="{FF2B5EF4-FFF2-40B4-BE49-F238E27FC236}">
                  <a16:creationId xmlns:a16="http://schemas.microsoft.com/office/drawing/2014/main" id="{6E564836-7459-AA63-D153-872EB25CFD77}"/>
                </a:ext>
              </a:extLst>
            </p:cNvPr>
            <p:cNvCxnSpPr>
              <a:cxnSpLocks/>
              <a:stCxn id="15" idx="3"/>
            </p:cNvCxnSpPr>
            <p:nvPr/>
          </p:nvCxnSpPr>
          <p:spPr>
            <a:xfrm>
              <a:off x="1849581" y="3109376"/>
              <a:ext cx="1327531"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mj-lt"/>
              </a:rPr>
              <a:t>Area reference (2)</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dirty="0">
                <a:latin typeface="+mj-lt"/>
              </a:rPr>
              <a:t>We do</a:t>
            </a:r>
          </a:p>
        </p:txBody>
      </p:sp>
      <p:sp>
        <p:nvSpPr>
          <p:cNvPr id="12" name="TextBox 11">
            <a:extLst>
              <a:ext uri="{FF2B5EF4-FFF2-40B4-BE49-F238E27FC236}">
                <a16:creationId xmlns:a16="http://schemas.microsoft.com/office/drawing/2014/main" id="{57A78C96-55FE-E2DE-7440-FA86401CC54C}"/>
              </a:ext>
            </a:extLst>
          </p:cNvPr>
          <p:cNvSpPr txBox="1"/>
          <p:nvPr/>
        </p:nvSpPr>
        <p:spPr>
          <a:xfrm>
            <a:off x="360000" y="1592515"/>
            <a:ext cx="2653780" cy="1728102"/>
          </a:xfrm>
          <a:prstGeom prst="rect">
            <a:avLst/>
          </a:prstGeom>
          <a:noFill/>
        </p:spPr>
        <p:txBody>
          <a:bodyPr wrap="square">
            <a:spAutoFit/>
          </a:bodyPr>
          <a:lstStyle/>
          <a:p>
            <a:pPr algn="l">
              <a:lnSpc>
                <a:spcPct val="150000"/>
              </a:lnSpc>
              <a:spcAft>
                <a:spcPts val="1200"/>
              </a:spcAft>
            </a:pPr>
            <a:r>
              <a:rPr lang="en-AU" sz="2000" dirty="0"/>
              <a:t>What is located at:</a:t>
            </a:r>
          </a:p>
          <a:p>
            <a:pPr marL="342900" indent="-342900" algn="l">
              <a:lnSpc>
                <a:spcPct val="150000"/>
              </a:lnSpc>
              <a:spcAft>
                <a:spcPts val="1200"/>
              </a:spcAft>
              <a:buFont typeface="+mj-lt"/>
              <a:buAutoNum type="arabicPeriod"/>
            </a:pPr>
            <a:r>
              <a:rPr lang="en-AU" sz="2000" dirty="0"/>
              <a:t>AR0875?</a:t>
            </a:r>
          </a:p>
          <a:p>
            <a:pPr marL="342900" indent="-342900" algn="l">
              <a:lnSpc>
                <a:spcPct val="150000"/>
              </a:lnSpc>
              <a:spcAft>
                <a:spcPts val="1200"/>
              </a:spcAft>
              <a:buFont typeface="+mj-lt"/>
              <a:buAutoNum type="arabicPeriod"/>
            </a:pPr>
            <a:r>
              <a:rPr lang="en-AU" sz="2000" dirty="0"/>
              <a:t>AR0772?</a:t>
            </a:r>
          </a:p>
        </p:txBody>
      </p:sp>
      <p:pic>
        <p:nvPicPr>
          <p:cNvPr id="14" name="Content Placeholder 13" descr="Map titled &quot;Barrabun Mulli&quot; with routes, landmarks, and a legend.">
            <a:extLst>
              <a:ext uri="{FF2B5EF4-FFF2-40B4-BE49-F238E27FC236}">
                <a16:creationId xmlns:a16="http://schemas.microsoft.com/office/drawing/2014/main" id="{7A521574-5BB5-759A-87C8-3F7751D0BCE9}"/>
              </a:ext>
            </a:extLst>
          </p:cNvPr>
          <p:cNvPicPr>
            <a:picLocks noGrp="1" noChangeAspect="1"/>
          </p:cNvPicPr>
          <p:nvPr>
            <p:ph sz="quarter" idx="4294967295"/>
          </p:nvPr>
        </p:nvPicPr>
        <p:blipFill>
          <a:blip r:embed="rId3" cstate="screen">
            <a:extLst>
              <a:ext uri="{28A0092B-C50C-407E-A947-70E740481C1C}">
                <a14:useLocalDpi xmlns:a14="http://schemas.microsoft.com/office/drawing/2010/main"/>
              </a:ext>
            </a:extLst>
          </a:blip>
          <a:stretch>
            <a:fillRect/>
          </a:stretch>
        </p:blipFill>
        <p:spPr>
          <a:xfrm>
            <a:off x="6816000" y="1173515"/>
            <a:ext cx="5028000" cy="4818136"/>
          </a:xfrm>
        </p:spPr>
      </p:pic>
      <p:grpSp>
        <p:nvGrpSpPr>
          <p:cNvPr id="22" name="Group 21" descr="Easting 08">
            <a:extLst>
              <a:ext uri="{FF2B5EF4-FFF2-40B4-BE49-F238E27FC236}">
                <a16:creationId xmlns:a16="http://schemas.microsoft.com/office/drawing/2014/main" id="{637396FF-5087-733E-D8B8-99A013D242BF}"/>
              </a:ext>
            </a:extLst>
          </p:cNvPr>
          <p:cNvGrpSpPr/>
          <p:nvPr/>
        </p:nvGrpSpPr>
        <p:grpSpPr>
          <a:xfrm>
            <a:off x="9706341" y="525320"/>
            <a:ext cx="1828800" cy="827639"/>
            <a:chOff x="9542131" y="459975"/>
            <a:chExt cx="1828800" cy="827639"/>
          </a:xfrm>
        </p:grpSpPr>
        <p:sp>
          <p:nvSpPr>
            <p:cNvPr id="5" name="TextBox 4">
              <a:extLst>
                <a:ext uri="{FF2B5EF4-FFF2-40B4-BE49-F238E27FC236}">
                  <a16:creationId xmlns:a16="http://schemas.microsoft.com/office/drawing/2014/main" id="{453685D1-D03A-1959-B5AB-1374386ACC46}"/>
                </a:ext>
              </a:extLst>
            </p:cNvPr>
            <p:cNvSpPr txBox="1"/>
            <p:nvPr/>
          </p:nvSpPr>
          <p:spPr>
            <a:xfrm>
              <a:off x="9542131" y="459975"/>
              <a:ext cx="1828800" cy="457200"/>
            </a:xfrm>
            <a:prstGeom prst="rect">
              <a:avLst/>
            </a:prstGeom>
            <a:noFill/>
            <a:ln>
              <a:solidFill>
                <a:schemeClr val="accent1"/>
              </a:solidFill>
            </a:ln>
          </p:spPr>
          <p:txBody>
            <a:bodyPr wrap="square" lIns="182880" tIns="182880" rIns="182880" bIns="182880" rtlCol="0" anchor="ctr">
              <a:noAutofit/>
            </a:bodyPr>
            <a:lstStyle/>
            <a:p>
              <a:pPr algn="ctr"/>
              <a:r>
                <a:rPr lang="en-AU" sz="1800" dirty="0"/>
                <a:t>Easting 08</a:t>
              </a:r>
            </a:p>
          </p:txBody>
        </p:sp>
        <p:cxnSp>
          <p:nvCxnSpPr>
            <p:cNvPr id="7" name="Straight Arrow Connector 6">
              <a:extLst>
                <a:ext uri="{FF2B5EF4-FFF2-40B4-BE49-F238E27FC236}">
                  <a16:creationId xmlns:a16="http://schemas.microsoft.com/office/drawing/2014/main" id="{8C1171F6-EC39-DBAC-3212-BD1DD4666E1B}"/>
                </a:ext>
              </a:extLst>
            </p:cNvPr>
            <p:cNvCxnSpPr>
              <a:cxnSpLocks/>
              <a:stCxn id="5" idx="2"/>
            </p:cNvCxnSpPr>
            <p:nvPr/>
          </p:nvCxnSpPr>
          <p:spPr>
            <a:xfrm>
              <a:off x="10456531" y="917175"/>
              <a:ext cx="0" cy="37043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descr="Northing 75">
            <a:extLst>
              <a:ext uri="{FF2B5EF4-FFF2-40B4-BE49-F238E27FC236}">
                <a16:creationId xmlns:a16="http://schemas.microsoft.com/office/drawing/2014/main" id="{B541E5A6-BB55-2841-D0C8-94DF7F7964F5}"/>
              </a:ext>
            </a:extLst>
          </p:cNvPr>
          <p:cNvGrpSpPr/>
          <p:nvPr/>
        </p:nvGrpSpPr>
        <p:grpSpPr>
          <a:xfrm>
            <a:off x="4119777" y="2320233"/>
            <a:ext cx="2829696" cy="548640"/>
            <a:chOff x="4121822" y="2254983"/>
            <a:chExt cx="2829696" cy="548640"/>
          </a:xfrm>
        </p:grpSpPr>
        <p:sp>
          <p:nvSpPr>
            <p:cNvPr id="10" name="TextBox 9">
              <a:extLst>
                <a:ext uri="{FF2B5EF4-FFF2-40B4-BE49-F238E27FC236}">
                  <a16:creationId xmlns:a16="http://schemas.microsoft.com/office/drawing/2014/main" id="{C1DABB5E-AD58-BE0C-0BD9-2AA4B6F91207}"/>
                </a:ext>
              </a:extLst>
            </p:cNvPr>
            <p:cNvSpPr txBox="1"/>
            <p:nvPr/>
          </p:nvSpPr>
          <p:spPr>
            <a:xfrm>
              <a:off x="4121822" y="2254983"/>
              <a:ext cx="1828800" cy="548640"/>
            </a:xfrm>
            <a:prstGeom prst="rect">
              <a:avLst/>
            </a:prstGeom>
            <a:noFill/>
            <a:ln>
              <a:solidFill>
                <a:schemeClr val="accent1"/>
              </a:solidFill>
            </a:ln>
          </p:spPr>
          <p:txBody>
            <a:bodyPr wrap="none" lIns="182880" tIns="182880" rIns="182880" bIns="182880" rtlCol="0" anchor="ctr">
              <a:noAutofit/>
            </a:bodyPr>
            <a:lstStyle/>
            <a:p>
              <a:pPr algn="ctr"/>
              <a:r>
                <a:rPr lang="en-AU" sz="1800" dirty="0"/>
                <a:t>Northing 75</a:t>
              </a:r>
            </a:p>
          </p:txBody>
        </p:sp>
        <p:cxnSp>
          <p:nvCxnSpPr>
            <p:cNvPr id="11" name="Straight Arrow Connector 10">
              <a:extLst>
                <a:ext uri="{FF2B5EF4-FFF2-40B4-BE49-F238E27FC236}">
                  <a16:creationId xmlns:a16="http://schemas.microsoft.com/office/drawing/2014/main" id="{2CB8AFDB-F7BD-B0A7-59F9-FD72D8F901F8}"/>
                </a:ext>
              </a:extLst>
            </p:cNvPr>
            <p:cNvCxnSpPr>
              <a:cxnSpLocks/>
              <a:stCxn id="10" idx="3"/>
            </p:cNvCxnSpPr>
            <p:nvPr/>
          </p:nvCxnSpPr>
          <p:spPr>
            <a:xfrm>
              <a:off x="5950622" y="2529303"/>
              <a:ext cx="1000896"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333533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40F6E-ECF0-953C-B7DF-4B8B06BB4FF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B368761-6A37-AD35-0AE8-FC00D3531C72}"/>
              </a:ext>
            </a:extLst>
          </p:cNvPr>
          <p:cNvSpPr>
            <a:spLocks noGrp="1"/>
          </p:cNvSpPr>
          <p:nvPr>
            <p:ph type="title"/>
          </p:nvPr>
        </p:nvSpPr>
        <p:spPr>
          <a:xfrm>
            <a:off x="360000" y="360000"/>
            <a:ext cx="11484000" cy="545601"/>
          </a:xfrm>
        </p:spPr>
        <p:txBody>
          <a:bodyPr/>
          <a:lstStyle/>
          <a:p>
            <a:r>
              <a:rPr lang="en-AU" dirty="0">
                <a:latin typeface="+mj-lt"/>
              </a:rPr>
              <a:t>Area reference (3)</a:t>
            </a:r>
          </a:p>
        </p:txBody>
      </p:sp>
      <p:sp>
        <p:nvSpPr>
          <p:cNvPr id="3" name="Text Placeholder 12">
            <a:extLst>
              <a:ext uri="{FF2B5EF4-FFF2-40B4-BE49-F238E27FC236}">
                <a16:creationId xmlns:a16="http://schemas.microsoft.com/office/drawing/2014/main" id="{51517E7F-6EBF-CAD7-F118-694B11F13FD8}"/>
              </a:ext>
            </a:extLst>
          </p:cNvPr>
          <p:cNvSpPr>
            <a:spLocks noGrp="1"/>
          </p:cNvSpPr>
          <p:nvPr>
            <p:ph type="body" sz="quarter" idx="18"/>
          </p:nvPr>
        </p:nvSpPr>
        <p:spPr>
          <a:xfrm>
            <a:off x="360000" y="982520"/>
            <a:ext cx="11484000" cy="310015"/>
          </a:xfrm>
        </p:spPr>
        <p:txBody>
          <a:bodyPr/>
          <a:lstStyle/>
          <a:p>
            <a:r>
              <a:rPr lang="en-AU" dirty="0">
                <a:latin typeface="+mj-lt"/>
              </a:rPr>
              <a:t>You do</a:t>
            </a:r>
          </a:p>
        </p:txBody>
      </p:sp>
      <p:sp>
        <p:nvSpPr>
          <p:cNvPr id="15" name="TextBox 14">
            <a:extLst>
              <a:ext uri="{FF2B5EF4-FFF2-40B4-BE49-F238E27FC236}">
                <a16:creationId xmlns:a16="http://schemas.microsoft.com/office/drawing/2014/main" id="{E71A6FBB-5726-C28C-01C4-2A6458F8403B}"/>
              </a:ext>
            </a:extLst>
          </p:cNvPr>
          <p:cNvSpPr txBox="1"/>
          <p:nvPr/>
        </p:nvSpPr>
        <p:spPr>
          <a:xfrm>
            <a:off x="360000" y="1639704"/>
            <a:ext cx="3368842" cy="1944303"/>
          </a:xfrm>
          <a:prstGeom prst="rect">
            <a:avLst/>
          </a:prstGeom>
          <a:noFill/>
        </p:spPr>
        <p:txBody>
          <a:bodyPr wrap="square" lIns="0" tIns="0" rIns="0" bIns="0" rtlCol="0">
            <a:noAutofit/>
          </a:bodyPr>
          <a:lstStyle/>
          <a:p>
            <a:pPr algn="l">
              <a:lnSpc>
                <a:spcPct val="150000"/>
              </a:lnSpc>
              <a:spcAft>
                <a:spcPts val="1200"/>
              </a:spcAft>
            </a:pPr>
            <a:r>
              <a:rPr lang="en-AU" sz="1800" dirty="0"/>
              <a:t>What is the area reference for:</a:t>
            </a:r>
          </a:p>
          <a:p>
            <a:pPr marL="342900" indent="-342900" algn="l">
              <a:lnSpc>
                <a:spcPct val="150000"/>
              </a:lnSpc>
              <a:spcAft>
                <a:spcPts val="1200"/>
              </a:spcAft>
              <a:buFont typeface="+mj-lt"/>
              <a:buAutoNum type="arabicPeriod"/>
            </a:pPr>
            <a:r>
              <a:rPr lang="en-AU" sz="1800" dirty="0"/>
              <a:t>Maara Bay?</a:t>
            </a:r>
          </a:p>
          <a:p>
            <a:pPr marL="342900" indent="-342900" algn="l">
              <a:lnSpc>
                <a:spcPct val="150000"/>
              </a:lnSpc>
              <a:spcAft>
                <a:spcPts val="1200"/>
              </a:spcAft>
              <a:buFont typeface="+mj-lt"/>
              <a:buAutoNum type="arabicPeriod"/>
            </a:pPr>
            <a:r>
              <a:rPr lang="en-AU" sz="1800" dirty="0"/>
              <a:t>the bridge?</a:t>
            </a:r>
          </a:p>
          <a:p>
            <a:pPr marL="342900" indent="-342900" algn="l">
              <a:lnSpc>
                <a:spcPct val="150000"/>
              </a:lnSpc>
              <a:spcAft>
                <a:spcPts val="1200"/>
              </a:spcAft>
              <a:buFont typeface="+mj-lt"/>
              <a:buAutoNum type="arabicPeriod"/>
            </a:pPr>
            <a:r>
              <a:rPr lang="en-AU" sz="1800" dirty="0"/>
              <a:t>the main area of the swamp?</a:t>
            </a:r>
          </a:p>
        </p:txBody>
      </p:sp>
      <p:pic>
        <p:nvPicPr>
          <p:cNvPr id="14" name="Content Placeholder 13" descr="Map titled &quot;Barrabun Mulli&quot; with routes, landmarks, and a legend.">
            <a:extLst>
              <a:ext uri="{FF2B5EF4-FFF2-40B4-BE49-F238E27FC236}">
                <a16:creationId xmlns:a16="http://schemas.microsoft.com/office/drawing/2014/main" id="{951847B9-4C7B-22D1-D0B8-10365DED29D4}"/>
              </a:ext>
            </a:extLst>
          </p:cNvPr>
          <p:cNvPicPr>
            <a:picLocks noGrp="1" noChangeAspect="1"/>
          </p:cNvPicPr>
          <p:nvPr>
            <p:ph sz="quarter" idx="4294967295"/>
          </p:nvPr>
        </p:nvPicPr>
        <p:blipFill>
          <a:blip r:embed="rId3" cstate="screen">
            <a:extLst>
              <a:ext uri="{28A0092B-C50C-407E-A947-70E740481C1C}">
                <a14:useLocalDpi xmlns:a14="http://schemas.microsoft.com/office/drawing/2010/main"/>
              </a:ext>
            </a:extLst>
          </a:blip>
          <a:stretch>
            <a:fillRect/>
          </a:stretch>
        </p:blipFill>
        <p:spPr>
          <a:xfrm>
            <a:off x="5330536" y="523160"/>
            <a:ext cx="6066655" cy="5811679"/>
          </a:xfrm>
        </p:spPr>
      </p:pic>
      <p:sp>
        <p:nvSpPr>
          <p:cNvPr id="2" name="Slide Number Placeholder 1">
            <a:extLst>
              <a:ext uri="{FF2B5EF4-FFF2-40B4-BE49-F238E27FC236}">
                <a16:creationId xmlns:a16="http://schemas.microsoft.com/office/drawing/2014/main" id="{FC619F6A-EEFE-F6DF-D7E5-C1717A52047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48569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B9566-8A77-E6E8-552A-09A933F9675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B1E7E5A-0E7D-1829-8258-AB94396C0F8E}"/>
              </a:ext>
            </a:extLst>
          </p:cNvPr>
          <p:cNvSpPr>
            <a:spLocks noGrp="1"/>
          </p:cNvSpPr>
          <p:nvPr>
            <p:ph type="title"/>
          </p:nvPr>
        </p:nvSpPr>
        <p:spPr/>
        <p:txBody>
          <a:bodyPr/>
          <a:lstStyle/>
          <a:p>
            <a:r>
              <a:rPr lang="en-AU" dirty="0">
                <a:latin typeface="+mj-lt"/>
              </a:rPr>
              <a:t>Grid reference (1)</a:t>
            </a:r>
          </a:p>
        </p:txBody>
      </p:sp>
      <p:sp>
        <p:nvSpPr>
          <p:cNvPr id="3" name="Text Placeholder 12">
            <a:extLst>
              <a:ext uri="{FF2B5EF4-FFF2-40B4-BE49-F238E27FC236}">
                <a16:creationId xmlns:a16="http://schemas.microsoft.com/office/drawing/2014/main" id="{D4CAD82F-48A7-5FC8-CDFD-6081A63CBF24}"/>
              </a:ext>
            </a:extLst>
          </p:cNvPr>
          <p:cNvSpPr>
            <a:spLocks noGrp="1"/>
          </p:cNvSpPr>
          <p:nvPr>
            <p:ph type="body" sz="quarter" idx="18"/>
          </p:nvPr>
        </p:nvSpPr>
        <p:spPr/>
        <p:txBody>
          <a:bodyPr/>
          <a:lstStyle/>
          <a:p>
            <a:r>
              <a:rPr lang="en-AU" dirty="0">
                <a:latin typeface="+mj-lt"/>
              </a:rPr>
              <a:t>I do</a:t>
            </a:r>
          </a:p>
        </p:txBody>
      </p:sp>
      <p:pic>
        <p:nvPicPr>
          <p:cNvPr id="9" name="Content Placeholder 8" descr="Map titled &quot;Barrabun Mulli&quot; with routes, landmarks, and a legend.">
            <a:extLst>
              <a:ext uri="{FF2B5EF4-FFF2-40B4-BE49-F238E27FC236}">
                <a16:creationId xmlns:a16="http://schemas.microsoft.com/office/drawing/2014/main" id="{71AABF10-395C-0241-1395-5B3004BD6880}"/>
              </a:ext>
            </a:extLst>
          </p:cNvPr>
          <p:cNvPicPr>
            <a:picLocks noGrp="1" noChangeAspect="1"/>
          </p:cNvPicPr>
          <p:nvPr>
            <p:ph sz="quarter" idx="4294967295"/>
          </p:nvPr>
        </p:nvPicPr>
        <p:blipFill>
          <a:blip r:embed="rId3" cstate="screen">
            <a:extLst>
              <a:ext uri="{28A0092B-C50C-407E-A947-70E740481C1C}">
                <a14:useLocalDpi xmlns:a14="http://schemas.microsoft.com/office/drawing/2010/main"/>
              </a:ext>
            </a:extLst>
          </a:blip>
          <a:stretch>
            <a:fillRect/>
          </a:stretch>
        </p:blipFill>
        <p:spPr>
          <a:xfrm>
            <a:off x="6262765" y="1443927"/>
            <a:ext cx="5170487" cy="4760912"/>
          </a:xfrm>
        </p:spPr>
      </p:pic>
      <p:grpSp>
        <p:nvGrpSpPr>
          <p:cNvPr id="10" name="Group 9" descr="Easting 042">
            <a:extLst>
              <a:ext uri="{FF2B5EF4-FFF2-40B4-BE49-F238E27FC236}">
                <a16:creationId xmlns:a16="http://schemas.microsoft.com/office/drawing/2014/main" id="{31BA5943-6E1A-7E2F-469B-9755EB1FC7F4}"/>
              </a:ext>
            </a:extLst>
          </p:cNvPr>
          <p:cNvGrpSpPr/>
          <p:nvPr/>
        </p:nvGrpSpPr>
        <p:grpSpPr>
          <a:xfrm>
            <a:off x="6262765" y="784972"/>
            <a:ext cx="1828800" cy="754474"/>
            <a:chOff x="5680875" y="812298"/>
            <a:chExt cx="1828800" cy="754474"/>
          </a:xfrm>
        </p:grpSpPr>
        <p:sp>
          <p:nvSpPr>
            <p:cNvPr id="11" name="TextBox 10">
              <a:extLst>
                <a:ext uri="{FF2B5EF4-FFF2-40B4-BE49-F238E27FC236}">
                  <a16:creationId xmlns:a16="http://schemas.microsoft.com/office/drawing/2014/main" id="{4B7F9918-3E7C-C9E7-97DF-399D08C881B3}"/>
                </a:ext>
              </a:extLst>
            </p:cNvPr>
            <p:cNvSpPr txBox="1"/>
            <p:nvPr/>
          </p:nvSpPr>
          <p:spPr>
            <a:xfrm>
              <a:off x="5680875" y="812298"/>
              <a:ext cx="1828800" cy="457200"/>
            </a:xfrm>
            <a:prstGeom prst="rect">
              <a:avLst/>
            </a:prstGeom>
            <a:noFill/>
            <a:ln>
              <a:solidFill>
                <a:schemeClr val="tx1"/>
              </a:solidFill>
            </a:ln>
          </p:spPr>
          <p:txBody>
            <a:bodyPr wrap="square" lIns="182880" tIns="182880" rIns="182880" bIns="182880" rtlCol="0" anchor="ctr">
              <a:noAutofit/>
            </a:bodyPr>
            <a:lstStyle/>
            <a:p>
              <a:pPr algn="ctr"/>
              <a:r>
                <a:rPr lang="en-AU" sz="1800" dirty="0"/>
                <a:t>Easting 042</a:t>
              </a:r>
            </a:p>
          </p:txBody>
        </p:sp>
        <p:cxnSp>
          <p:nvCxnSpPr>
            <p:cNvPr id="13" name="Straight Arrow Connector 12">
              <a:extLst>
                <a:ext uri="{FF2B5EF4-FFF2-40B4-BE49-F238E27FC236}">
                  <a16:creationId xmlns:a16="http://schemas.microsoft.com/office/drawing/2014/main" id="{DBA0FF00-DE6E-785A-70C4-5820FDE9E0E2}"/>
                </a:ext>
              </a:extLst>
            </p:cNvPr>
            <p:cNvCxnSpPr>
              <a:cxnSpLocks/>
              <a:stCxn id="11" idx="2"/>
            </p:cNvCxnSpPr>
            <p:nvPr/>
          </p:nvCxnSpPr>
          <p:spPr>
            <a:xfrm>
              <a:off x="6595275" y="1269498"/>
              <a:ext cx="0" cy="29727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descr="Northing 756">
            <a:extLst>
              <a:ext uri="{FF2B5EF4-FFF2-40B4-BE49-F238E27FC236}">
                <a16:creationId xmlns:a16="http://schemas.microsoft.com/office/drawing/2014/main" id="{9CAAE922-EFB1-387E-7065-70C9B419BC75}"/>
              </a:ext>
            </a:extLst>
          </p:cNvPr>
          <p:cNvGrpSpPr/>
          <p:nvPr/>
        </p:nvGrpSpPr>
        <p:grpSpPr>
          <a:xfrm>
            <a:off x="4083591" y="2245467"/>
            <a:ext cx="2185861" cy="457200"/>
            <a:chOff x="3501701" y="2557195"/>
            <a:chExt cx="2185861" cy="457200"/>
          </a:xfrm>
        </p:grpSpPr>
        <p:sp>
          <p:nvSpPr>
            <p:cNvPr id="15" name="TextBox 14">
              <a:extLst>
                <a:ext uri="{FF2B5EF4-FFF2-40B4-BE49-F238E27FC236}">
                  <a16:creationId xmlns:a16="http://schemas.microsoft.com/office/drawing/2014/main" id="{B3BFBD97-2102-467B-E5D0-BDA48F07D33A}"/>
                </a:ext>
              </a:extLst>
            </p:cNvPr>
            <p:cNvSpPr txBox="1"/>
            <p:nvPr/>
          </p:nvSpPr>
          <p:spPr>
            <a:xfrm>
              <a:off x="3501701" y="2557195"/>
              <a:ext cx="1828800" cy="457200"/>
            </a:xfrm>
            <a:prstGeom prst="rect">
              <a:avLst/>
            </a:prstGeom>
            <a:noFill/>
            <a:ln>
              <a:solidFill>
                <a:schemeClr val="tx1"/>
              </a:solidFill>
            </a:ln>
          </p:spPr>
          <p:txBody>
            <a:bodyPr wrap="none" lIns="182880" tIns="182880" rIns="182880" bIns="182880" rtlCol="0" anchor="ctr">
              <a:noAutofit/>
            </a:bodyPr>
            <a:lstStyle/>
            <a:p>
              <a:pPr algn="ctr"/>
              <a:r>
                <a:rPr lang="en-AU" sz="1800" dirty="0"/>
                <a:t>Northing 756</a:t>
              </a:r>
            </a:p>
          </p:txBody>
        </p:sp>
        <p:cxnSp>
          <p:nvCxnSpPr>
            <p:cNvPr id="19" name="Straight Arrow Connector 18">
              <a:extLst>
                <a:ext uri="{FF2B5EF4-FFF2-40B4-BE49-F238E27FC236}">
                  <a16:creationId xmlns:a16="http://schemas.microsoft.com/office/drawing/2014/main" id="{ACE46C76-50FB-A72D-90B4-91CE57B6B453}"/>
                </a:ext>
              </a:extLst>
            </p:cNvPr>
            <p:cNvCxnSpPr>
              <a:cxnSpLocks/>
              <a:stCxn id="15" idx="3"/>
            </p:cNvCxnSpPr>
            <p:nvPr/>
          </p:nvCxnSpPr>
          <p:spPr>
            <a:xfrm>
              <a:off x="5330501" y="2785795"/>
              <a:ext cx="357061"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D1965886-357D-0986-943C-FE81E63F165C}"/>
              </a:ext>
            </a:extLst>
          </p:cNvPr>
          <p:cNvSpPr txBox="1"/>
          <p:nvPr/>
        </p:nvSpPr>
        <p:spPr>
          <a:xfrm>
            <a:off x="360000" y="1566772"/>
            <a:ext cx="2791327" cy="791678"/>
          </a:xfrm>
          <a:prstGeom prst="rect">
            <a:avLst/>
          </a:prstGeom>
          <a:noFill/>
        </p:spPr>
        <p:txBody>
          <a:bodyPr wrap="square" lIns="0" tIns="0" rIns="0" bIns="0" rtlCol="0">
            <a:noAutofit/>
          </a:bodyPr>
          <a:lstStyle/>
          <a:p>
            <a:pPr algn="l">
              <a:lnSpc>
                <a:spcPct val="150000"/>
              </a:lnSpc>
              <a:spcAft>
                <a:spcPts val="1200"/>
              </a:spcAft>
            </a:pPr>
            <a:r>
              <a:rPr lang="en-AU" sz="1800" dirty="0"/>
              <a:t>Mt </a:t>
            </a:r>
            <a:r>
              <a:rPr lang="en-AU" sz="1800" dirty="0" err="1"/>
              <a:t>Bilaar</a:t>
            </a:r>
            <a:r>
              <a:rPr lang="en-AU" sz="1800" dirty="0"/>
              <a:t> is located at grid reference 042756</a:t>
            </a:r>
          </a:p>
        </p:txBody>
      </p:sp>
      <p:sp>
        <p:nvSpPr>
          <p:cNvPr id="2" name="Slide Number Placeholder 1">
            <a:extLst>
              <a:ext uri="{FF2B5EF4-FFF2-40B4-BE49-F238E27FC236}">
                <a16:creationId xmlns:a16="http://schemas.microsoft.com/office/drawing/2014/main" id="{A900E58E-9748-F1AF-A453-69EC52EBE87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260901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2C2F2-BDA3-A557-76BE-E6880B22052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814BCA0-ADD2-FEBD-D576-0541ACF08672}"/>
              </a:ext>
            </a:extLst>
          </p:cNvPr>
          <p:cNvSpPr>
            <a:spLocks noGrp="1"/>
          </p:cNvSpPr>
          <p:nvPr>
            <p:ph type="title"/>
          </p:nvPr>
        </p:nvSpPr>
        <p:spPr/>
        <p:txBody>
          <a:bodyPr/>
          <a:lstStyle/>
          <a:p>
            <a:r>
              <a:rPr lang="en-AU" dirty="0">
                <a:latin typeface="+mj-lt"/>
              </a:rPr>
              <a:t>Grid reference (2)</a:t>
            </a:r>
          </a:p>
        </p:txBody>
      </p:sp>
      <p:sp>
        <p:nvSpPr>
          <p:cNvPr id="3" name="Text Placeholder 12">
            <a:extLst>
              <a:ext uri="{FF2B5EF4-FFF2-40B4-BE49-F238E27FC236}">
                <a16:creationId xmlns:a16="http://schemas.microsoft.com/office/drawing/2014/main" id="{F2809EBE-1285-2978-40C6-4C7238280219}"/>
              </a:ext>
            </a:extLst>
          </p:cNvPr>
          <p:cNvSpPr>
            <a:spLocks noGrp="1"/>
          </p:cNvSpPr>
          <p:nvPr>
            <p:ph type="body" sz="quarter" idx="18"/>
          </p:nvPr>
        </p:nvSpPr>
        <p:spPr/>
        <p:txBody>
          <a:bodyPr/>
          <a:lstStyle/>
          <a:p>
            <a:r>
              <a:rPr lang="en-AU" dirty="0">
                <a:latin typeface="+mj-lt"/>
              </a:rPr>
              <a:t>We do</a:t>
            </a:r>
          </a:p>
        </p:txBody>
      </p:sp>
      <p:sp>
        <p:nvSpPr>
          <p:cNvPr id="22" name="TextBox 21">
            <a:extLst>
              <a:ext uri="{FF2B5EF4-FFF2-40B4-BE49-F238E27FC236}">
                <a16:creationId xmlns:a16="http://schemas.microsoft.com/office/drawing/2014/main" id="{8601C4F0-CFDF-D3CC-4BFE-58E08AF2C366}"/>
              </a:ext>
            </a:extLst>
          </p:cNvPr>
          <p:cNvSpPr txBox="1"/>
          <p:nvPr/>
        </p:nvSpPr>
        <p:spPr>
          <a:xfrm>
            <a:off x="360000" y="1531397"/>
            <a:ext cx="2788445" cy="2895130"/>
          </a:xfrm>
          <a:prstGeom prst="rect">
            <a:avLst/>
          </a:prstGeom>
          <a:noFill/>
        </p:spPr>
        <p:txBody>
          <a:bodyPr wrap="square" lIns="0" tIns="0" rIns="0" bIns="0" rtlCol="0">
            <a:noAutofit/>
          </a:bodyPr>
          <a:lstStyle/>
          <a:p>
            <a:pPr>
              <a:lnSpc>
                <a:spcPct val="150000"/>
              </a:lnSpc>
              <a:spcAft>
                <a:spcPts val="1200"/>
              </a:spcAft>
            </a:pPr>
            <a:r>
              <a:rPr lang="en-AU" sz="1800" dirty="0"/>
              <a:t>What is located at:</a:t>
            </a:r>
          </a:p>
          <a:p>
            <a:pPr marL="342900" indent="-342900">
              <a:lnSpc>
                <a:spcPct val="150000"/>
              </a:lnSpc>
              <a:spcAft>
                <a:spcPts val="1200"/>
              </a:spcAft>
              <a:buFont typeface="+mj-lt"/>
              <a:buAutoNum type="arabicPeriod"/>
            </a:pPr>
            <a:r>
              <a:rPr lang="en-AU" sz="1800" dirty="0"/>
              <a:t>GR328188?</a:t>
            </a:r>
          </a:p>
          <a:p>
            <a:pPr marL="342900" indent="-342900">
              <a:lnSpc>
                <a:spcPct val="150000"/>
              </a:lnSpc>
              <a:spcAft>
                <a:spcPts val="1200"/>
              </a:spcAft>
              <a:buFont typeface="+mj-lt"/>
              <a:buAutoNum type="arabicPeriod"/>
            </a:pPr>
            <a:r>
              <a:rPr lang="en-AU" sz="1800" dirty="0"/>
              <a:t>GR332198?</a:t>
            </a:r>
          </a:p>
          <a:p>
            <a:pPr marL="342900" indent="-342900">
              <a:lnSpc>
                <a:spcPct val="150000"/>
              </a:lnSpc>
              <a:spcAft>
                <a:spcPts val="1200"/>
              </a:spcAft>
              <a:buFont typeface="+mj-lt"/>
              <a:buAutoNum type="arabicPeriod"/>
            </a:pPr>
            <a:r>
              <a:rPr lang="en-AU" sz="1800" dirty="0"/>
              <a:t>GR345179?</a:t>
            </a:r>
          </a:p>
          <a:p>
            <a:pPr marL="342900" indent="-342900">
              <a:lnSpc>
                <a:spcPct val="150000"/>
              </a:lnSpc>
              <a:spcAft>
                <a:spcPts val="1200"/>
              </a:spcAft>
              <a:buFont typeface="+mj-lt"/>
              <a:buAutoNum type="arabicPeriod"/>
            </a:pPr>
            <a:r>
              <a:rPr lang="en-AU" sz="1800" dirty="0"/>
              <a:t>GR357154?</a:t>
            </a:r>
          </a:p>
        </p:txBody>
      </p:sp>
      <p:pic>
        <p:nvPicPr>
          <p:cNvPr id="8" name="Content Placeholder 7" descr="Map titled &quot;Barrabun Mulli&quot; with routes, landmarks, and a legend.">
            <a:extLst>
              <a:ext uri="{FF2B5EF4-FFF2-40B4-BE49-F238E27FC236}">
                <a16:creationId xmlns:a16="http://schemas.microsoft.com/office/drawing/2014/main" id="{F9C5EF47-C891-51EE-952A-A6CFAA0F8399}"/>
              </a:ext>
            </a:extLst>
          </p:cNvPr>
          <p:cNvPicPr>
            <a:picLocks noGrp="1" noChangeAspect="1"/>
          </p:cNvPicPr>
          <p:nvPr>
            <p:ph sz="quarter" idx="4294967295"/>
          </p:nvPr>
        </p:nvPicPr>
        <p:blipFill>
          <a:blip r:embed="rId3" cstate="screen">
            <a:extLst>
              <a:ext uri="{28A0092B-C50C-407E-A947-70E740481C1C}">
                <a14:useLocalDpi xmlns:a14="http://schemas.microsoft.com/office/drawing/2010/main"/>
              </a:ext>
            </a:extLst>
          </a:blip>
          <a:stretch>
            <a:fillRect/>
          </a:stretch>
        </p:blipFill>
        <p:spPr>
          <a:xfrm>
            <a:off x="6271447" y="171820"/>
            <a:ext cx="4852553" cy="6514360"/>
          </a:xfrm>
        </p:spPr>
      </p:pic>
      <p:sp>
        <p:nvSpPr>
          <p:cNvPr id="2" name="Slide Number Placeholder 1">
            <a:extLst>
              <a:ext uri="{FF2B5EF4-FFF2-40B4-BE49-F238E27FC236}">
                <a16:creationId xmlns:a16="http://schemas.microsoft.com/office/drawing/2014/main" id="{F1233C2D-6012-6F9F-16F1-A94687162EE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388180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7AC75-997D-2CE4-EDEB-A9A31AA4755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A3CBDC3-E8CC-07C0-BCAF-20426D013B22}"/>
              </a:ext>
            </a:extLst>
          </p:cNvPr>
          <p:cNvSpPr>
            <a:spLocks noGrp="1"/>
          </p:cNvSpPr>
          <p:nvPr>
            <p:ph type="title"/>
          </p:nvPr>
        </p:nvSpPr>
        <p:spPr>
          <a:xfrm>
            <a:off x="360000" y="360000"/>
            <a:ext cx="11484000" cy="545601"/>
          </a:xfrm>
        </p:spPr>
        <p:txBody>
          <a:bodyPr/>
          <a:lstStyle/>
          <a:p>
            <a:r>
              <a:rPr lang="en-AU" dirty="0">
                <a:latin typeface="+mj-lt"/>
              </a:rPr>
              <a:t>Grid reference (3)</a:t>
            </a:r>
          </a:p>
        </p:txBody>
      </p:sp>
      <p:sp>
        <p:nvSpPr>
          <p:cNvPr id="3" name="Text Placeholder 12">
            <a:extLst>
              <a:ext uri="{FF2B5EF4-FFF2-40B4-BE49-F238E27FC236}">
                <a16:creationId xmlns:a16="http://schemas.microsoft.com/office/drawing/2014/main" id="{FF6D0EB8-106E-FACF-1873-9D742334B00D}"/>
              </a:ext>
            </a:extLst>
          </p:cNvPr>
          <p:cNvSpPr>
            <a:spLocks noGrp="1"/>
          </p:cNvSpPr>
          <p:nvPr>
            <p:ph type="body" sz="quarter" idx="18"/>
          </p:nvPr>
        </p:nvSpPr>
        <p:spPr>
          <a:xfrm>
            <a:off x="360000" y="982520"/>
            <a:ext cx="11484000" cy="310015"/>
          </a:xfrm>
        </p:spPr>
        <p:txBody>
          <a:bodyPr/>
          <a:lstStyle/>
          <a:p>
            <a:r>
              <a:rPr lang="en-AU" dirty="0">
                <a:latin typeface="+mj-lt"/>
              </a:rPr>
              <a:t>You do</a:t>
            </a:r>
          </a:p>
        </p:txBody>
      </p:sp>
      <p:sp>
        <p:nvSpPr>
          <p:cNvPr id="22" name="TextBox 21">
            <a:extLst>
              <a:ext uri="{FF2B5EF4-FFF2-40B4-BE49-F238E27FC236}">
                <a16:creationId xmlns:a16="http://schemas.microsoft.com/office/drawing/2014/main" id="{6CDBD262-BD1A-0DED-AFAE-63CF79FFB5CD}"/>
              </a:ext>
            </a:extLst>
          </p:cNvPr>
          <p:cNvSpPr txBox="1"/>
          <p:nvPr/>
        </p:nvSpPr>
        <p:spPr>
          <a:xfrm>
            <a:off x="360000" y="1393671"/>
            <a:ext cx="4475748" cy="3570884"/>
          </a:xfrm>
          <a:prstGeom prst="rect">
            <a:avLst/>
          </a:prstGeom>
          <a:noFill/>
        </p:spPr>
        <p:txBody>
          <a:bodyPr wrap="square" lIns="0" tIns="0" rIns="0" bIns="0" rtlCol="0">
            <a:noAutofit/>
          </a:bodyPr>
          <a:lstStyle/>
          <a:p>
            <a:pPr>
              <a:lnSpc>
                <a:spcPct val="150000"/>
              </a:lnSpc>
              <a:spcAft>
                <a:spcPts val="1200"/>
              </a:spcAft>
            </a:pPr>
            <a:r>
              <a:rPr lang="en-AU" sz="1800" dirty="0"/>
              <a:t>Give a 6-figure grid reference for the following features on the </a:t>
            </a:r>
            <a:r>
              <a:rPr lang="en-AU" sz="1800" dirty="0" err="1"/>
              <a:t>Bandaar</a:t>
            </a:r>
            <a:r>
              <a:rPr lang="en-AU" sz="1800" dirty="0"/>
              <a:t> </a:t>
            </a:r>
            <a:r>
              <a:rPr lang="en-AU" sz="1800" dirty="0" err="1"/>
              <a:t>Walaay</a:t>
            </a:r>
            <a:r>
              <a:rPr lang="en-AU" sz="1800" dirty="0"/>
              <a:t> map:</a:t>
            </a:r>
          </a:p>
          <a:p>
            <a:pPr marL="285750" indent="-285750">
              <a:lnSpc>
                <a:spcPct val="150000"/>
              </a:lnSpc>
              <a:spcAft>
                <a:spcPts val="1200"/>
              </a:spcAft>
              <a:buFont typeface="Arial" panose="020B0604020202020204" pitchFamily="34" charset="0"/>
              <a:buChar char="•"/>
            </a:pPr>
            <a:r>
              <a:rPr lang="en-AU" sz="1800" dirty="0"/>
              <a:t>Police station</a:t>
            </a:r>
          </a:p>
          <a:p>
            <a:pPr marL="285750" indent="-285750">
              <a:lnSpc>
                <a:spcPct val="150000"/>
              </a:lnSpc>
              <a:spcAft>
                <a:spcPts val="1200"/>
              </a:spcAft>
              <a:buFont typeface="Arial" panose="020B0604020202020204" pitchFamily="34" charset="0"/>
              <a:buChar char="•"/>
            </a:pPr>
            <a:r>
              <a:rPr lang="en-AU" sz="1800" dirty="0"/>
              <a:t>Fire station</a:t>
            </a:r>
          </a:p>
          <a:p>
            <a:pPr marL="285750" indent="-285750">
              <a:lnSpc>
                <a:spcPct val="150000"/>
              </a:lnSpc>
              <a:spcAft>
                <a:spcPts val="1200"/>
              </a:spcAft>
              <a:buFont typeface="Arial" panose="020B0604020202020204" pitchFamily="34" charset="0"/>
              <a:buChar char="•"/>
            </a:pPr>
            <a:r>
              <a:rPr lang="en-AU" sz="1800" dirty="0"/>
              <a:t>Hospital</a:t>
            </a:r>
          </a:p>
          <a:p>
            <a:pPr marL="285750" indent="-285750">
              <a:lnSpc>
                <a:spcPct val="150000"/>
              </a:lnSpc>
              <a:spcAft>
                <a:spcPts val="1200"/>
              </a:spcAft>
              <a:buFont typeface="Arial" panose="020B0604020202020204" pitchFamily="34" charset="0"/>
              <a:buChar char="•"/>
            </a:pPr>
            <a:r>
              <a:rPr lang="en-AU" sz="1800" dirty="0"/>
              <a:t>Heliport</a:t>
            </a:r>
          </a:p>
        </p:txBody>
      </p:sp>
      <p:pic>
        <p:nvPicPr>
          <p:cNvPr id="8" name="Content Placeholder 7" descr="Map titled &quot;Barrabun Mulli&quot; with routes, landmarks, and a legend.">
            <a:extLst>
              <a:ext uri="{FF2B5EF4-FFF2-40B4-BE49-F238E27FC236}">
                <a16:creationId xmlns:a16="http://schemas.microsoft.com/office/drawing/2014/main" id="{0721D39E-9D97-4627-6981-329F93869747}"/>
              </a:ext>
            </a:extLst>
          </p:cNvPr>
          <p:cNvPicPr>
            <a:picLocks noGrp="1" noChangeAspect="1"/>
          </p:cNvPicPr>
          <p:nvPr>
            <p:ph sz="quarter" idx="4294967295"/>
          </p:nvPr>
        </p:nvPicPr>
        <p:blipFill>
          <a:blip r:embed="rId3" cstate="screen">
            <a:extLst>
              <a:ext uri="{28A0092B-C50C-407E-A947-70E740481C1C}">
                <a14:useLocalDpi xmlns:a14="http://schemas.microsoft.com/office/drawing/2010/main"/>
              </a:ext>
            </a:extLst>
          </a:blip>
          <a:stretch>
            <a:fillRect/>
          </a:stretch>
        </p:blipFill>
        <p:spPr>
          <a:xfrm>
            <a:off x="7008252" y="353449"/>
            <a:ext cx="4657531" cy="6252551"/>
          </a:xfrm>
        </p:spPr>
      </p:pic>
      <p:sp>
        <p:nvSpPr>
          <p:cNvPr id="2" name="Slide Number Placeholder 1">
            <a:extLst>
              <a:ext uri="{FF2B5EF4-FFF2-40B4-BE49-F238E27FC236}">
                <a16:creationId xmlns:a16="http://schemas.microsoft.com/office/drawing/2014/main" id="{E9AD853A-8C02-ED55-BACD-CB7DB434993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33461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EF16494D-7C9B-805A-614B-CD6BB941ABBF}"/>
              </a:ext>
              <a:ext uri="{C183D7F6-B498-43B3-948B-1728B52AA6E4}">
                <adec:decorative xmlns:adec="http://schemas.microsoft.com/office/drawing/2017/decorative" val="1"/>
              </a:ext>
            </a:extLst>
          </p:cNvPr>
          <p:cNvSpPr/>
          <p:nvPr/>
        </p:nvSpPr>
        <p:spPr>
          <a:xfrm>
            <a:off x="804077" y="2808768"/>
            <a:ext cx="11163354" cy="1784466"/>
          </a:xfrm>
          <a:prstGeom prst="roundRect">
            <a:avLst/>
          </a:prstGeom>
          <a:solidFill>
            <a:srgbClr val="FAE6C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5F481AA6-9FE2-4645-406C-FBD4BD99BA1D}"/>
              </a:ext>
              <a:ext uri="{C183D7F6-B498-43B3-948B-1728B52AA6E4}">
                <adec:decorative xmlns:adec="http://schemas.microsoft.com/office/drawing/2017/decorative" val="1"/>
              </a:ext>
            </a:extLst>
          </p:cNvPr>
          <p:cNvSpPr/>
          <p:nvPr/>
        </p:nvSpPr>
        <p:spPr>
          <a:xfrm>
            <a:off x="804077" y="4666966"/>
            <a:ext cx="11163354" cy="1784466"/>
          </a:xfrm>
          <a:prstGeom prst="roundRect">
            <a:avLst/>
          </a:prstGeom>
          <a:solidFill>
            <a:srgbClr val="EDF9E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54C1E855-FE35-4023-154D-792099412C25}"/>
              </a:ext>
              <a:ext uri="{C183D7F6-B498-43B3-948B-1728B52AA6E4}">
                <adec:decorative xmlns:adec="http://schemas.microsoft.com/office/drawing/2017/decorative" val="1"/>
              </a:ext>
            </a:extLst>
          </p:cNvPr>
          <p:cNvSpPr/>
          <p:nvPr/>
        </p:nvSpPr>
        <p:spPr>
          <a:xfrm>
            <a:off x="804077" y="950571"/>
            <a:ext cx="11163354" cy="1784466"/>
          </a:xfrm>
          <a:prstGeom prst="roundRect">
            <a:avLst/>
          </a:prstGeom>
          <a:solidFill>
            <a:srgbClr val="FBDBE7"/>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D661711D-0D4E-2EEE-908E-BB28CC87D69D}"/>
              </a:ext>
              <a:ext uri="{C183D7F6-B498-43B3-948B-1728B52AA6E4}">
                <adec:decorative xmlns:adec="http://schemas.microsoft.com/office/drawing/2017/decorative" val="1"/>
              </a:ext>
            </a:extLst>
          </p:cNvPr>
          <p:cNvGrpSpPr/>
          <p:nvPr/>
        </p:nvGrpSpPr>
        <p:grpSpPr>
          <a:xfrm>
            <a:off x="224569" y="1161745"/>
            <a:ext cx="1362119" cy="1362119"/>
            <a:chOff x="224569" y="1161745"/>
            <a:chExt cx="1362119" cy="1362119"/>
          </a:xfrm>
        </p:grpSpPr>
        <p:sp>
          <p:nvSpPr>
            <p:cNvPr id="4" name="Oval 3">
              <a:extLst>
                <a:ext uri="{FF2B5EF4-FFF2-40B4-BE49-F238E27FC236}">
                  <a16:creationId xmlns:a16="http://schemas.microsoft.com/office/drawing/2014/main" id="{F6713399-4E93-FA0D-F7D9-914B524BC640}"/>
                </a:ext>
                <a:ext uri="{C183D7F6-B498-43B3-948B-1728B52AA6E4}">
                  <adec:decorative xmlns:adec="http://schemas.microsoft.com/office/drawing/2017/decorative" val="1"/>
                </a:ext>
              </a:extLst>
            </p:cNvPr>
            <p:cNvSpPr/>
            <p:nvPr/>
          </p:nvSpPr>
          <p:spPr>
            <a:xfrm>
              <a:off x="224569" y="1161745"/>
              <a:ext cx="1362119" cy="1362119"/>
            </a:xfrm>
            <a:prstGeom prst="ellips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6600" b="1" dirty="0">
                <a:latin typeface="Arial" panose="020B0604020202020204" pitchFamily="34" charset="0"/>
                <a:cs typeface="Arial" panose="020B0604020202020204" pitchFamily="34" charset="0"/>
              </a:endParaRPr>
            </a:p>
          </p:txBody>
        </p:sp>
        <p:pic>
          <p:nvPicPr>
            <p:cNvPr id="12" name="Graphic 11" descr="Traffic light with solid fill">
              <a:extLst>
                <a:ext uri="{FF2B5EF4-FFF2-40B4-BE49-F238E27FC236}">
                  <a16:creationId xmlns:a16="http://schemas.microsoft.com/office/drawing/2014/main" id="{437EECD6-DF2F-0040-4A84-822AF1CF45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8427" y="1401679"/>
              <a:ext cx="914400" cy="914400"/>
            </a:xfrm>
            <a:prstGeom prst="rect">
              <a:avLst/>
            </a:prstGeom>
          </p:spPr>
        </p:pic>
      </p:grpSp>
      <p:grpSp>
        <p:nvGrpSpPr>
          <p:cNvPr id="15" name="Group 14">
            <a:extLst>
              <a:ext uri="{FF2B5EF4-FFF2-40B4-BE49-F238E27FC236}">
                <a16:creationId xmlns:a16="http://schemas.microsoft.com/office/drawing/2014/main" id="{BB33521A-7605-5592-2299-A8D920BCB18F}"/>
              </a:ext>
              <a:ext uri="{C183D7F6-B498-43B3-948B-1728B52AA6E4}">
                <adec:decorative xmlns:adec="http://schemas.microsoft.com/office/drawing/2017/decorative" val="1"/>
              </a:ext>
            </a:extLst>
          </p:cNvPr>
          <p:cNvGrpSpPr/>
          <p:nvPr/>
        </p:nvGrpSpPr>
        <p:grpSpPr>
          <a:xfrm>
            <a:off x="224568" y="3019942"/>
            <a:ext cx="1362119" cy="1362119"/>
            <a:chOff x="224568" y="3019942"/>
            <a:chExt cx="1362119" cy="1362119"/>
          </a:xfrm>
        </p:grpSpPr>
        <p:sp>
          <p:nvSpPr>
            <p:cNvPr id="6" name="Oval 5" descr="Traffic light with solid fill">
              <a:extLst>
                <a:ext uri="{FF2B5EF4-FFF2-40B4-BE49-F238E27FC236}">
                  <a16:creationId xmlns:a16="http://schemas.microsoft.com/office/drawing/2014/main" id="{5FD5EFF0-764F-863F-0FBD-67B120FD2D34}"/>
                </a:ext>
                <a:ext uri="{C183D7F6-B498-43B3-948B-1728B52AA6E4}">
                  <adec:decorative xmlns:adec="http://schemas.microsoft.com/office/drawing/2017/decorative" val="1"/>
                </a:ext>
              </a:extLst>
            </p:cNvPr>
            <p:cNvSpPr/>
            <p:nvPr/>
          </p:nvSpPr>
          <p:spPr>
            <a:xfrm>
              <a:off x="224568" y="3019942"/>
              <a:ext cx="1362119" cy="1362119"/>
            </a:xfrm>
            <a:prstGeom prst="ellipse">
              <a:avLst/>
            </a:prstGeom>
            <a:solidFill>
              <a:srgbClr val="FF9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6600" b="1" dirty="0">
                <a:latin typeface="Arial" panose="020B0604020202020204" pitchFamily="34" charset="0"/>
                <a:cs typeface="Arial" panose="020B0604020202020204" pitchFamily="34" charset="0"/>
              </a:endParaRPr>
            </a:p>
          </p:txBody>
        </p:sp>
        <p:pic>
          <p:nvPicPr>
            <p:cNvPr id="10" name="Graphic 9" descr="Traffic light with solid fill">
              <a:extLst>
                <a:ext uri="{FF2B5EF4-FFF2-40B4-BE49-F238E27FC236}">
                  <a16:creationId xmlns:a16="http://schemas.microsoft.com/office/drawing/2014/main" id="{652020B0-F89A-C8CF-2F78-52FF2BF0C4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8427" y="3259877"/>
              <a:ext cx="914400" cy="914400"/>
            </a:xfrm>
            <a:prstGeom prst="rect">
              <a:avLst/>
            </a:prstGeom>
          </p:spPr>
        </p:pic>
      </p:grpSp>
      <p:grpSp>
        <p:nvGrpSpPr>
          <p:cNvPr id="14" name="Group 13">
            <a:extLst>
              <a:ext uri="{FF2B5EF4-FFF2-40B4-BE49-F238E27FC236}">
                <a16:creationId xmlns:a16="http://schemas.microsoft.com/office/drawing/2014/main" id="{11B976DA-EA97-308E-1294-8D68166C7C80}"/>
              </a:ext>
              <a:ext uri="{C183D7F6-B498-43B3-948B-1728B52AA6E4}">
                <adec:decorative xmlns:adec="http://schemas.microsoft.com/office/drawing/2017/decorative" val="1"/>
              </a:ext>
            </a:extLst>
          </p:cNvPr>
          <p:cNvGrpSpPr/>
          <p:nvPr/>
        </p:nvGrpSpPr>
        <p:grpSpPr>
          <a:xfrm>
            <a:off x="208967" y="4878140"/>
            <a:ext cx="1362119" cy="1362119"/>
            <a:chOff x="208967" y="4878140"/>
            <a:chExt cx="1362119" cy="1362119"/>
          </a:xfrm>
        </p:grpSpPr>
        <p:sp>
          <p:nvSpPr>
            <p:cNvPr id="7" name="Oval 6">
              <a:extLst>
                <a:ext uri="{FF2B5EF4-FFF2-40B4-BE49-F238E27FC236}">
                  <a16:creationId xmlns:a16="http://schemas.microsoft.com/office/drawing/2014/main" id="{0DC96485-95E7-FA78-5581-8832EA5A392D}"/>
                </a:ext>
                <a:ext uri="{C183D7F6-B498-43B3-948B-1728B52AA6E4}">
                  <adec:decorative xmlns:adec="http://schemas.microsoft.com/office/drawing/2017/decorative" val="1"/>
                </a:ext>
              </a:extLst>
            </p:cNvPr>
            <p:cNvSpPr/>
            <p:nvPr/>
          </p:nvSpPr>
          <p:spPr>
            <a:xfrm>
              <a:off x="208967" y="4878140"/>
              <a:ext cx="1362119" cy="1362119"/>
            </a:xfrm>
            <a:prstGeom prst="ellipse">
              <a:avLst/>
            </a:prstGeom>
            <a:solidFill>
              <a:srgbClr val="64BB47"/>
            </a:solidFill>
            <a:ln>
              <a:solidFill>
                <a:srgbClr val="64BB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6600" b="1" dirty="0">
                <a:latin typeface="Arial" panose="020B0604020202020204" pitchFamily="34" charset="0"/>
                <a:cs typeface="Arial" panose="020B0604020202020204" pitchFamily="34" charset="0"/>
              </a:endParaRPr>
            </a:p>
          </p:txBody>
        </p:sp>
        <p:pic>
          <p:nvPicPr>
            <p:cNvPr id="13" name="Graphic 12" descr="Traffic light with solid fill">
              <a:extLst>
                <a:ext uri="{FF2B5EF4-FFF2-40B4-BE49-F238E27FC236}">
                  <a16:creationId xmlns:a16="http://schemas.microsoft.com/office/drawing/2014/main" id="{2B3A34E9-0A74-1C7F-E1F3-4C7EDC9326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9521" y="5101999"/>
              <a:ext cx="914400" cy="914400"/>
            </a:xfrm>
            <a:prstGeom prst="rect">
              <a:avLst/>
            </a:prstGeom>
          </p:spPr>
        </p:pic>
      </p:grpSp>
      <p:sp>
        <p:nvSpPr>
          <p:cNvPr id="3" name="Title 2">
            <a:extLst>
              <a:ext uri="{FF2B5EF4-FFF2-40B4-BE49-F238E27FC236}">
                <a16:creationId xmlns:a16="http://schemas.microsoft.com/office/drawing/2014/main" id="{6BFB4A71-FB7A-EF84-8877-38FAB4E1BEF5}"/>
              </a:ext>
            </a:extLst>
          </p:cNvPr>
          <p:cNvSpPr>
            <a:spLocks noGrp="1"/>
          </p:cNvSpPr>
          <p:nvPr>
            <p:ph type="title"/>
          </p:nvPr>
        </p:nvSpPr>
        <p:spPr/>
        <p:txBody>
          <a:bodyPr/>
          <a:lstStyle/>
          <a:p>
            <a:r>
              <a:rPr lang="en-AU" dirty="0">
                <a:latin typeface="+mj-lt"/>
              </a:rPr>
              <a:t>Traffic light reflection</a:t>
            </a:r>
          </a:p>
        </p:txBody>
      </p:sp>
      <p:sp>
        <p:nvSpPr>
          <p:cNvPr id="21" name="Google Shape;91;p15">
            <a:extLst>
              <a:ext uri="{FF2B5EF4-FFF2-40B4-BE49-F238E27FC236}">
                <a16:creationId xmlns:a16="http://schemas.microsoft.com/office/drawing/2014/main" id="{2401BCF4-5099-C8CA-2E02-0D76934D9FA3}"/>
              </a:ext>
            </a:extLst>
          </p:cNvPr>
          <p:cNvSpPr txBox="1"/>
          <p:nvPr/>
        </p:nvSpPr>
        <p:spPr>
          <a:xfrm>
            <a:off x="1641476" y="950571"/>
            <a:ext cx="4373600" cy="554000"/>
          </a:xfrm>
          <a:prstGeom prst="rect">
            <a:avLst/>
          </a:prstGeom>
          <a:noFill/>
          <a:ln>
            <a:noFill/>
          </a:ln>
        </p:spPr>
        <p:txBody>
          <a:bodyPr spcFirstLastPara="1" wrap="square" lIns="121900" tIns="121900" rIns="121900" bIns="121900" anchor="t" anchorCtr="0">
            <a:noAutofit/>
          </a:bodyPr>
          <a:lstStyle/>
          <a:p>
            <a:r>
              <a:rPr lang="en" sz="1800" b="1" dirty="0">
                <a:solidFill>
                  <a:srgbClr val="002060"/>
                </a:solidFill>
                <a:latin typeface="+mj-lt"/>
                <a:ea typeface="Montserrat"/>
                <a:cs typeface="Arial" panose="020B0604020202020204" pitchFamily="34" charset="0"/>
                <a:sym typeface="Montserrat"/>
              </a:rPr>
              <a:t>I need some help!</a:t>
            </a:r>
            <a:endParaRPr sz="1800" b="1" dirty="0">
              <a:solidFill>
                <a:srgbClr val="002060"/>
              </a:solidFill>
              <a:latin typeface="+mj-lt"/>
              <a:ea typeface="Roboto"/>
              <a:cs typeface="Roboto"/>
              <a:sym typeface="Roboto"/>
            </a:endParaRPr>
          </a:p>
        </p:txBody>
      </p:sp>
      <p:sp>
        <p:nvSpPr>
          <p:cNvPr id="18" name="Google Shape;92;p15">
            <a:extLst>
              <a:ext uri="{FF2B5EF4-FFF2-40B4-BE49-F238E27FC236}">
                <a16:creationId xmlns:a16="http://schemas.microsoft.com/office/drawing/2014/main" id="{6EFDC7AD-9B2C-F220-857F-5C8364B30A7C}"/>
              </a:ext>
            </a:extLst>
          </p:cNvPr>
          <p:cNvSpPr txBox="1"/>
          <p:nvPr/>
        </p:nvSpPr>
        <p:spPr>
          <a:xfrm>
            <a:off x="1782255" y="1431560"/>
            <a:ext cx="9605668" cy="1168603"/>
          </a:xfrm>
          <a:prstGeom prst="rect">
            <a:avLst/>
          </a:prstGeom>
          <a:solidFill>
            <a:schemeClr val="bg1"/>
          </a:solidFill>
          <a:ln w="19050" cap="flat" cmpd="sng">
            <a:solidFill>
              <a:srgbClr val="B51458"/>
            </a:solidFill>
            <a:prstDash val="solid"/>
            <a:round/>
            <a:headEnd type="none" w="sm" len="sm"/>
            <a:tailEnd type="none" w="sm" len="sm"/>
          </a:ln>
        </p:spPr>
        <p:txBody>
          <a:bodyPr spcFirstLastPara="1" wrap="square" lIns="121900" tIns="121900" rIns="121900" bIns="121900" anchor="t" anchorCtr="0">
            <a:noAutofit/>
          </a:bodyPr>
          <a:lstStyle>
            <a:defPPr>
              <a:defRPr lang="en-US"/>
            </a:defPPr>
            <a:lvl1pPr>
              <a:defRPr sz="1600">
                <a:latin typeface="Arial" panose="020B0604020202020204" pitchFamily="34" charset="0"/>
                <a:ea typeface="Montserrat"/>
                <a:cs typeface="Arial" panose="020B0604020202020204" pitchFamily="34" charset="0"/>
              </a:defRPr>
            </a:lvl1pPr>
          </a:lstStyle>
          <a:p>
            <a:pPr>
              <a:lnSpc>
                <a:spcPct val="150000"/>
              </a:lnSpc>
            </a:pPr>
            <a:r>
              <a:rPr lang="en-AU" dirty="0">
                <a:latin typeface="+mn-lt"/>
                <a:sym typeface="Montserrat"/>
              </a:rPr>
              <a:t>I need to improve on… </a:t>
            </a:r>
            <a:endParaRPr dirty="0">
              <a:latin typeface="+mn-lt"/>
              <a:sym typeface="Montserrat"/>
            </a:endParaRPr>
          </a:p>
        </p:txBody>
      </p:sp>
      <p:sp>
        <p:nvSpPr>
          <p:cNvPr id="25" name="Google Shape;91;p15">
            <a:extLst>
              <a:ext uri="{FF2B5EF4-FFF2-40B4-BE49-F238E27FC236}">
                <a16:creationId xmlns:a16="http://schemas.microsoft.com/office/drawing/2014/main" id="{6059574B-D602-B315-6BAB-E35B76ADBFF3}"/>
              </a:ext>
            </a:extLst>
          </p:cNvPr>
          <p:cNvSpPr txBox="1"/>
          <p:nvPr/>
        </p:nvSpPr>
        <p:spPr>
          <a:xfrm>
            <a:off x="1641476" y="2822179"/>
            <a:ext cx="4373600" cy="554000"/>
          </a:xfrm>
          <a:prstGeom prst="rect">
            <a:avLst/>
          </a:prstGeom>
          <a:noFill/>
          <a:ln>
            <a:noFill/>
          </a:ln>
        </p:spPr>
        <p:txBody>
          <a:bodyPr spcFirstLastPara="1" wrap="square" lIns="121900" tIns="121900" rIns="121900" bIns="121900" anchor="t" anchorCtr="0">
            <a:noAutofit/>
          </a:bodyPr>
          <a:lstStyle/>
          <a:p>
            <a:r>
              <a:rPr lang="en-AU" sz="1800" b="1" dirty="0">
                <a:solidFill>
                  <a:srgbClr val="002060"/>
                </a:solidFill>
                <a:latin typeface="+mj-lt"/>
                <a:ea typeface="Roboto"/>
                <a:cs typeface="Arial" panose="020B0604020202020204" pitchFamily="34" charset="0"/>
                <a:sym typeface="Roboto"/>
              </a:rPr>
              <a:t>I’m getting there! </a:t>
            </a:r>
            <a:endParaRPr sz="1800" b="1" dirty="0">
              <a:solidFill>
                <a:srgbClr val="002060"/>
              </a:solidFill>
              <a:latin typeface="+mj-lt"/>
              <a:ea typeface="Roboto"/>
              <a:cs typeface="Arial" panose="020B0604020202020204" pitchFamily="34" charset="0"/>
              <a:sym typeface="Roboto"/>
            </a:endParaRPr>
          </a:p>
        </p:txBody>
      </p:sp>
      <p:sp>
        <p:nvSpPr>
          <p:cNvPr id="22" name="Google Shape;92;p15">
            <a:extLst>
              <a:ext uri="{FF2B5EF4-FFF2-40B4-BE49-F238E27FC236}">
                <a16:creationId xmlns:a16="http://schemas.microsoft.com/office/drawing/2014/main" id="{2EF834D0-7A71-20AC-EF77-753DEBCD9DFF}"/>
              </a:ext>
            </a:extLst>
          </p:cNvPr>
          <p:cNvSpPr txBox="1"/>
          <p:nvPr/>
        </p:nvSpPr>
        <p:spPr>
          <a:xfrm>
            <a:off x="1782255" y="3303168"/>
            <a:ext cx="9605668" cy="1168603"/>
          </a:xfrm>
          <a:prstGeom prst="rect">
            <a:avLst/>
          </a:prstGeom>
          <a:solidFill>
            <a:schemeClr val="bg1"/>
          </a:solidFill>
          <a:ln w="19050" cap="flat" cmpd="sng">
            <a:solidFill>
              <a:srgbClr val="FF9933"/>
            </a:solidFill>
            <a:prstDash val="solid"/>
            <a:round/>
            <a:headEnd type="none" w="sm" len="sm"/>
            <a:tailEnd type="none" w="sm" len="sm"/>
          </a:ln>
        </p:spPr>
        <p:txBody>
          <a:bodyPr spcFirstLastPara="1" wrap="square" lIns="121900" tIns="121900" rIns="121900" bIns="121900" anchor="t" anchorCtr="0">
            <a:noAutofit/>
          </a:bodyPr>
          <a:lstStyle/>
          <a:p>
            <a:pPr>
              <a:lnSpc>
                <a:spcPct val="150000"/>
              </a:lnSpc>
            </a:pPr>
            <a:r>
              <a:rPr lang="en-AU" sz="1600" dirty="0">
                <a:ea typeface="Montserrat"/>
                <a:cs typeface="Arial" panose="020B0604020202020204" pitchFamily="34" charset="0"/>
                <a:sym typeface="Montserrat"/>
              </a:rPr>
              <a:t>I am still working on…</a:t>
            </a:r>
            <a:endParaRPr sz="1600" dirty="0">
              <a:ea typeface="Montserrat"/>
              <a:cs typeface="Arial" panose="020B0604020202020204" pitchFamily="34" charset="0"/>
              <a:sym typeface="Montserrat"/>
            </a:endParaRPr>
          </a:p>
        </p:txBody>
      </p:sp>
      <p:sp>
        <p:nvSpPr>
          <p:cNvPr id="29" name="Google Shape;91;p15">
            <a:extLst>
              <a:ext uri="{FF2B5EF4-FFF2-40B4-BE49-F238E27FC236}">
                <a16:creationId xmlns:a16="http://schemas.microsoft.com/office/drawing/2014/main" id="{8F677DED-B9DE-217A-6DC7-5FC5B8A275CD}"/>
              </a:ext>
            </a:extLst>
          </p:cNvPr>
          <p:cNvSpPr txBox="1"/>
          <p:nvPr/>
        </p:nvSpPr>
        <p:spPr>
          <a:xfrm>
            <a:off x="1641476" y="4666965"/>
            <a:ext cx="6078458" cy="554000"/>
          </a:xfrm>
          <a:prstGeom prst="rect">
            <a:avLst/>
          </a:prstGeom>
          <a:noFill/>
          <a:ln>
            <a:noFill/>
          </a:ln>
        </p:spPr>
        <p:txBody>
          <a:bodyPr spcFirstLastPara="1" wrap="square" lIns="121900" tIns="121900" rIns="121900" bIns="121900" anchor="t" anchorCtr="0">
            <a:noAutofit/>
          </a:bodyPr>
          <a:lstStyle/>
          <a:p>
            <a:r>
              <a:rPr lang="en-AU" sz="1800" b="1" dirty="0">
                <a:solidFill>
                  <a:srgbClr val="002060"/>
                </a:solidFill>
                <a:latin typeface="+mj-lt"/>
                <a:ea typeface="Roboto"/>
                <a:cs typeface="Arial" panose="020B0604020202020204" pitchFamily="34" charset="0"/>
                <a:sym typeface="Roboto"/>
              </a:rPr>
              <a:t>I get it! </a:t>
            </a:r>
            <a:endParaRPr sz="1800" b="1" dirty="0">
              <a:solidFill>
                <a:srgbClr val="002060"/>
              </a:solidFill>
              <a:latin typeface="+mj-lt"/>
              <a:ea typeface="Roboto"/>
              <a:cs typeface="Arial" panose="020B0604020202020204" pitchFamily="34" charset="0"/>
              <a:sym typeface="Roboto"/>
            </a:endParaRPr>
          </a:p>
        </p:txBody>
      </p:sp>
      <p:sp>
        <p:nvSpPr>
          <p:cNvPr id="26" name="Google Shape;92;p15">
            <a:extLst>
              <a:ext uri="{FF2B5EF4-FFF2-40B4-BE49-F238E27FC236}">
                <a16:creationId xmlns:a16="http://schemas.microsoft.com/office/drawing/2014/main" id="{A46D5317-47DD-BB2F-3559-AC948AF7A8FE}"/>
              </a:ext>
            </a:extLst>
          </p:cNvPr>
          <p:cNvSpPr txBox="1"/>
          <p:nvPr/>
        </p:nvSpPr>
        <p:spPr>
          <a:xfrm>
            <a:off x="1782255" y="5147954"/>
            <a:ext cx="9605668"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pPr>
              <a:lnSpc>
                <a:spcPct val="150000"/>
              </a:lnSpc>
            </a:pPr>
            <a:r>
              <a:rPr lang="en" sz="1600" dirty="0">
                <a:ea typeface="Montserrat"/>
                <a:cs typeface="Arial" panose="020B0604020202020204" pitchFamily="34" charset="0"/>
                <a:sym typeface="Montserrat"/>
              </a:rPr>
              <a:t>I am most proud of…</a:t>
            </a:r>
            <a:endParaRPr sz="1600" dirty="0">
              <a:ea typeface="Montserrat"/>
              <a:cs typeface="Arial" panose="020B0604020202020204" pitchFamily="34" charset="0"/>
              <a:sym typeface="Montserrat"/>
            </a:endParaRPr>
          </a:p>
        </p:txBody>
      </p:sp>
      <p:sp>
        <p:nvSpPr>
          <p:cNvPr id="16" name="Slide Number Placeholder 15">
            <a:extLst>
              <a:ext uri="{FF2B5EF4-FFF2-40B4-BE49-F238E27FC236}">
                <a16:creationId xmlns:a16="http://schemas.microsoft.com/office/drawing/2014/main" id="{D9F56A4A-F2B1-9530-9733-95461E8527E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83379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tudent-facing-secondary-template-2025-v2" id="{99F003DF-8232-8143-89A4-6040FEB636AB}" vid="{7C8CAE53-5C2F-0E42-AA60-E2459FA83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94ce8ca-8c20-4eb0-bb23-b47a1c76b753">
      <UserInfo>
        <DisplayName>Easter Carmeli</DisplayName>
        <AccountId>508</AccountId>
        <AccountType/>
      </UserInfo>
      <UserInfo>
        <DisplayName>Perry Wong</DisplayName>
        <AccountId>363</AccountId>
        <AccountType/>
      </UserInfo>
      <UserInfo>
        <DisplayName>Gemma Ennis</DisplayName>
        <AccountId>388</AccountId>
        <AccountType/>
      </UserInfo>
      <UserInfo>
        <DisplayName>David Boccalatte</DisplayName>
        <AccountId>24</AccountId>
        <AccountType/>
      </UserInfo>
    </SharedWithUsers>
    <lcf76f155ced4ddcb4097134ff3c332f xmlns="98740c54-966f-451d-a76c-e38eb7fddd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FE6610-06C1-422E-87CC-1E579CED2F5A}">
  <ds:schemaRefs>
    <ds:schemaRef ds:uri="http://schemas.microsoft.com/sharepoint/v3/contenttype/forms"/>
  </ds:schemaRefs>
</ds:datastoreItem>
</file>

<file path=customXml/itemProps2.xml><?xml version="1.0" encoding="utf-8"?>
<ds:datastoreItem xmlns:ds="http://schemas.openxmlformats.org/officeDocument/2006/customXml" ds:itemID="{7D23D9F9-40B4-4D4C-8BC6-7218596D8410}">
  <ds:schemaRefs>
    <ds:schemaRef ds:uri="http://purl.org/dc/dcmitype/"/>
    <ds:schemaRef ds:uri="http://purl.org/dc/elements/1.1/"/>
    <ds:schemaRef ds:uri="http://purl.org/dc/terms/"/>
    <ds:schemaRef ds:uri="094ce8ca-8c20-4eb0-bb23-b47a1c76b753"/>
    <ds:schemaRef ds:uri="http://schemas.microsoft.com/office/infopath/2007/PartnerControls"/>
    <ds:schemaRef ds:uri="http://schemas.openxmlformats.org/package/2006/metadata/core-properties"/>
    <ds:schemaRef ds:uri="http://schemas.microsoft.com/office/2006/documentManagement/types"/>
    <ds:schemaRef ds:uri="98740c54-966f-451d-a76c-e38eb7fddd5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3758926-F095-4EAF-AA80-F773A9D12A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Secondary classroom slide deck template 2025</Template>
  <TotalTime>6</TotalTime>
  <Words>2124</Words>
  <Application>Microsoft Office PowerPoint</Application>
  <PresentationFormat>Widescreen</PresentationFormat>
  <Paragraphs>210</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Times New Roman</vt:lpstr>
      <vt:lpstr>Calibri</vt:lpstr>
      <vt:lpstr>Public Sans</vt:lpstr>
      <vt:lpstr>Arial</vt:lpstr>
      <vt:lpstr>Montserrat</vt:lpstr>
      <vt:lpstr>1_NSWG Corporate</vt:lpstr>
      <vt:lpstr>Lesson 2 – area and grid reference</vt:lpstr>
      <vt:lpstr>Learning intentions and success criteria</vt:lpstr>
      <vt:lpstr>Area reference (1)</vt:lpstr>
      <vt:lpstr>Area reference (2)</vt:lpstr>
      <vt:lpstr>Area reference (3)</vt:lpstr>
      <vt:lpstr>Grid reference (1)</vt:lpstr>
      <vt:lpstr>Grid reference (2)</vt:lpstr>
      <vt:lpstr>Grid reference (3)</vt:lpstr>
      <vt:lpstr>Traffic light reflection</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Liveability of places – Lesson 2 – area and grid reference – Geography, Stage 4</dc:title>
  <dc:creator>NSW Department of Education</dc:creator>
  <dcterms:created xsi:type="dcterms:W3CDTF">2025-10-13T23:39:07Z</dcterms:created>
  <dcterms:modified xsi:type="dcterms:W3CDTF">2025-10-20T02:22:23Z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2025-10-13T23:39:16Z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e14bc29e-2426-4387-b214-c8ec889bd536</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