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4"/>
  </p:sldMasterIdLst>
  <p:notesMasterIdLst>
    <p:notesMasterId r:id="rId15"/>
  </p:notesMasterIdLst>
  <p:handoutMasterIdLst>
    <p:handoutMasterId r:id="rId16"/>
  </p:handoutMasterIdLst>
  <p:sldIdLst>
    <p:sldId id="266" r:id="rId5"/>
    <p:sldId id="26383" r:id="rId6"/>
    <p:sldId id="26375" r:id="rId7"/>
    <p:sldId id="26409" r:id="rId8"/>
    <p:sldId id="2147472193" r:id="rId9"/>
    <p:sldId id="2147472194" r:id="rId10"/>
    <p:sldId id="2147472195" r:id="rId11"/>
    <p:sldId id="2147472196" r:id="rId12"/>
    <p:sldId id="360" r:id="rId13"/>
    <p:sldId id="361" r:id="rId14"/>
  </p:sldIdLst>
  <p:sldSz cx="12192000" cy="6858000"/>
  <p:notesSz cx="6858000" cy="9144000"/>
  <p:embeddedFontLst>
    <p:embeddedFont>
      <p:font typeface="Public Sans" pitchFamily="2" charset="0"/>
      <p:regular r:id="rId17"/>
      <p:bold r:id="rId18"/>
      <p:italic r:id="rId19"/>
      <p:boldItalic r:id="rId2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B489663-68A0-2B5D-5D55-B13E3D081852}" name="Cimen Fevzi" initials="CF" userId="S::CIMEN.FEVZI@det.nsw.edu.au::e3d91e27-c37c-4cc1-8de0-37ac90788db0" providerId="AD"/>
  <p188:author id="{E818A1AD-97C2-E5AB-73F5-C5195B97A116}" name="Melissa Ellis" initials="ME" userId="S::Melissa.ELLIS13@det.nsw.edu.au::256dc9ba-729a-41e3-ae2d-aa8692cb58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5C"/>
    <a:srgbClr val="9752CC"/>
    <a:srgbClr val="ECD3F5"/>
    <a:srgbClr val="DAB3E8"/>
    <a:srgbClr val="FF9933"/>
    <a:srgbClr val="FAE6C2"/>
    <a:srgbClr val="E5F7FC"/>
    <a:srgbClr val="FBDBE7"/>
    <a:srgbClr val="EDF9E0"/>
    <a:srgbClr val="B514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4D46D0-4226-48C4-8551-79D00525EAFF}" v="1" dt="2025-10-20T02:18:24.77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81795" autoAdjust="0"/>
  </p:normalViewPr>
  <p:slideViewPr>
    <p:cSldViewPr snapToGrid="0">
      <p:cViewPr varScale="1">
        <p:scale>
          <a:sx n="93" d="100"/>
          <a:sy n="93" d="100"/>
        </p:scale>
        <p:origin x="534" y="90"/>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20/10/2025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ucation.nsw.gov.au/teaching-and-learning/curriculum/hsie/planning-programming-and-assessing-hsie-7-10/planning-programming-assessing-geography-7-1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ducation.nsw.gov.au/teaching-and-learning/curriculum/hsie/hsie-curriculum-resources-k-12/hsie-7-10-curriculum-resources/geography-7-10-area-grid-referen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Suggested teacher think-aloud</a:t>
            </a:r>
          </a:p>
          <a:p>
            <a:pPr marL="285750" indent="-285750">
              <a:buFont typeface="Arial" panose="020B0604020202020204" pitchFamily="34" charset="0"/>
              <a:buChar char="•"/>
            </a:pPr>
            <a:r>
              <a:rPr lang="en-AU" dirty="0"/>
              <a:t>Today we are exploring dot maps, one of the key geographical skills in Stage 4.</a:t>
            </a:r>
          </a:p>
          <a:p>
            <a:pPr marL="285750" indent="-285750">
              <a:buFont typeface="Arial" panose="020B0604020202020204" pitchFamily="34" charset="0"/>
              <a:buChar char="•"/>
            </a:pPr>
            <a:r>
              <a:rPr lang="en-AU" dirty="0"/>
              <a:t>Dot maps are a visual way of showing how people or phenomena are distributed across space.</a:t>
            </a:r>
          </a:p>
          <a:p>
            <a:pPr marL="285750" indent="-285750">
              <a:buFont typeface="Arial" panose="020B0604020202020204" pitchFamily="34" charset="0"/>
              <a:buChar char="•"/>
            </a:pPr>
            <a:r>
              <a:rPr lang="en-AU" dirty="0"/>
              <a:t>We’ll move from understanding what a dot map is, to constructing one, and then interpreting it.</a:t>
            </a:r>
          </a:p>
          <a:p>
            <a:pPr marL="285750" indent="-285750">
              <a:buFont typeface="Arial" panose="020B0604020202020204" pitchFamily="34" charset="0"/>
              <a:buChar char="•"/>
            </a:pPr>
            <a:r>
              <a:rPr lang="en-AU" dirty="0"/>
              <a:t>Remember that maps are geographers’ tools – they make complex information easier to understand.</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722651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Suggested teacher think-aloud: </a:t>
            </a:r>
          </a:p>
          <a:p>
            <a:pPr marL="285750" indent="-285750">
              <a:buFont typeface="Arial" panose="020B0604020202020204" pitchFamily="34" charset="0"/>
              <a:buChar char="•"/>
            </a:pPr>
            <a:r>
              <a:rPr lang="en-AU" dirty="0"/>
              <a:t>Our learning intention is to identify and construct dot maps.</a:t>
            </a:r>
          </a:p>
          <a:p>
            <a:pPr marL="285750" indent="-285750">
              <a:buFont typeface="Arial" panose="020B0604020202020204" pitchFamily="34" charset="0"/>
              <a:buChar char="•"/>
            </a:pPr>
            <a:r>
              <a:rPr lang="en-AU" dirty="0"/>
              <a:t>By the end of the lesson, you should be able to:</a:t>
            </a:r>
          </a:p>
          <a:p>
            <a:pPr marL="895335" lvl="1" indent="-285750">
              <a:buFont typeface="Arial" panose="020B0604020202020204" pitchFamily="34" charset="0"/>
              <a:buChar char="•"/>
            </a:pPr>
            <a:r>
              <a:rPr lang="en-AU" dirty="0"/>
              <a:t>Recognise the features of a dot map.</a:t>
            </a:r>
          </a:p>
          <a:p>
            <a:pPr marL="895335" lvl="1" indent="-285750">
              <a:buFont typeface="Arial" panose="020B0604020202020204" pitchFamily="34" charset="0"/>
              <a:buChar char="•"/>
            </a:pPr>
            <a:r>
              <a:rPr lang="en-AU" dirty="0"/>
              <a:t>Construct one using data.</a:t>
            </a:r>
          </a:p>
          <a:p>
            <a:pPr marL="895335" lvl="1" indent="-285750">
              <a:buFont typeface="Arial" panose="020B0604020202020204" pitchFamily="34" charset="0"/>
              <a:buChar char="•"/>
            </a:pPr>
            <a:r>
              <a:rPr lang="en-AU" dirty="0"/>
              <a:t>Interpret a dot map using its legend.</a:t>
            </a:r>
          </a:p>
          <a:p>
            <a:pPr marL="285750" indent="-285750">
              <a:buFont typeface="Arial" panose="020B0604020202020204" pitchFamily="34" charset="0"/>
              <a:buChar char="•"/>
            </a:pPr>
            <a:r>
              <a:rPr lang="en-AU" dirty="0"/>
              <a:t>Think of these as your checklist for success today.</a:t>
            </a:r>
          </a:p>
          <a:p>
            <a:pPr marL="285750" indent="-285750">
              <a:buFont typeface="Arial" panose="020B0604020202020204" pitchFamily="34" charset="0"/>
              <a:buChar char="•"/>
            </a:pPr>
            <a:endParaRPr lang="en-AU" dirty="0"/>
          </a:p>
          <a:p>
            <a:pPr marL="0" indent="0">
              <a:buFont typeface="Arial" panose="020B0604020202020204" pitchFamily="34" charset="0"/>
              <a:buNone/>
            </a:pPr>
            <a:r>
              <a:rPr lang="en-AU" b="1" dirty="0"/>
              <a:t>Prompt question:</a:t>
            </a:r>
            <a:r>
              <a:rPr lang="en-AU" dirty="0"/>
              <a:t> Why would geographers choose a dot map instead of another type of graph?</a:t>
            </a:r>
            <a:br>
              <a:rPr lang="en-AU" dirty="0"/>
            </a:br>
            <a:r>
              <a:rPr lang="en-AU" b="1" dirty="0"/>
              <a:t>Suggested response:</a:t>
            </a:r>
            <a:r>
              <a:rPr lang="en-AU" dirty="0"/>
              <a:t> Because dot maps clearly show distribution and clustering, which might be hidden in other types of maps.</a:t>
            </a:r>
          </a:p>
          <a:p>
            <a:endParaRPr lang="en-AU" b="1" dirty="0"/>
          </a:p>
          <a:p>
            <a:r>
              <a:rPr lang="en-AU" b="1" dirty="0"/>
              <a:t>Additional notes for teachers:</a:t>
            </a:r>
            <a:endParaRPr lang="en-AU" dirty="0"/>
          </a:p>
          <a:p>
            <a:pPr marL="171450" indent="-171450">
              <a:buFont typeface="Arial"/>
              <a:buChar char="•"/>
            </a:pPr>
            <a:r>
              <a:rPr lang="en-AU" dirty="0"/>
              <a:t>Learning intentions and success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2400"/>
              </a:spcAft>
              <a:buClrTx/>
              <a:buSzTx/>
              <a:buFontTx/>
              <a:buNone/>
              <a:tabLst/>
              <a:defRPr/>
            </a:pPr>
            <a:r>
              <a:rPr lang="en-AU" b="1" dirty="0"/>
              <a:t>Suggested teacher think-aloud:</a:t>
            </a:r>
          </a:p>
          <a:p>
            <a:pPr marL="285750" indent="-285750">
              <a:buFont typeface="Arial" panose="020B0604020202020204" pitchFamily="34" charset="0"/>
              <a:buChar char="•"/>
            </a:pPr>
            <a:r>
              <a:rPr lang="en-AU" dirty="0"/>
              <a:t>Dot maps use dots to show the density or frequency of something.</a:t>
            </a:r>
          </a:p>
          <a:p>
            <a:pPr marL="285750" indent="-285750">
              <a:buFont typeface="Arial" panose="020B0604020202020204" pitchFamily="34" charset="0"/>
              <a:buChar char="•"/>
            </a:pPr>
            <a:r>
              <a:rPr lang="en-AU" dirty="0"/>
              <a:t>In this example, each dot represents 1,000 people.</a:t>
            </a:r>
          </a:p>
          <a:p>
            <a:pPr marL="285750" indent="-285750">
              <a:buFont typeface="Arial" panose="020B0604020202020204" pitchFamily="34" charset="0"/>
              <a:buChar char="•"/>
            </a:pPr>
            <a:r>
              <a:rPr lang="en-AU" dirty="0"/>
              <a:t>The term phenomenon may need unpacking for students - something that exits and can be seen, felt, tasted, etc., especially something unusual or interesting.</a:t>
            </a:r>
          </a:p>
          <a:p>
            <a:r>
              <a:rPr lang="en-AU" b="1" dirty="0"/>
              <a:t>Prompt question:</a:t>
            </a:r>
            <a:r>
              <a:rPr lang="en-AU" dirty="0"/>
              <a:t> Why do we use dots rather than shading?</a:t>
            </a:r>
            <a:br>
              <a:rPr lang="en-AU" dirty="0"/>
            </a:br>
            <a:r>
              <a:rPr lang="en-AU" b="1" dirty="0"/>
              <a:t>Suggested response:</a:t>
            </a:r>
            <a:r>
              <a:rPr lang="en-AU" dirty="0"/>
              <a:t> Dots make it easier to see clusters and spread, rather than just colouring in areas.</a:t>
            </a:r>
          </a:p>
          <a:p>
            <a:endParaRPr lang="en-AU" dirty="0"/>
          </a:p>
          <a:p>
            <a:r>
              <a:rPr lang="en-AU" dirty="0"/>
              <a:t>Emphasise that the ratio matters, as it defines what each dot means.</a:t>
            </a:r>
          </a:p>
          <a:p>
            <a:pPr marL="0" marR="0" lvl="0" indent="0" algn="l" defTabSz="1219170" rtl="0" eaLnBrk="1" fontAlgn="auto" latinLnBrk="0" hangingPunct="1">
              <a:lnSpc>
                <a:spcPct val="100000"/>
              </a:lnSpc>
              <a:spcBef>
                <a:spcPts val="0"/>
              </a:spcBef>
              <a:spcAft>
                <a:spcPts val="240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2400"/>
              </a:spcAft>
              <a:buClrTx/>
              <a:buSzTx/>
              <a:buFontTx/>
              <a:buNone/>
              <a:tabLst/>
              <a:defRPr/>
            </a:pPr>
            <a:r>
              <a:rPr lang="en-AU" b="1" dirty="0"/>
              <a:t>Additional notes for teachers:</a:t>
            </a:r>
            <a:endParaRPr lang="en-AU" dirty="0"/>
          </a:p>
          <a:p>
            <a:pPr marL="285750" indent="-285750" algn="l">
              <a:spcAft>
                <a:spcPts val="2400"/>
              </a:spcAft>
              <a:buFont typeface="Arial" panose="020B0604020202020204" pitchFamily="34" charset="0"/>
              <a:buChar char="•"/>
            </a:pPr>
            <a:r>
              <a:rPr lang="en-AU" b="0" i="0" dirty="0">
                <a:solidFill>
                  <a:srgbClr val="000000"/>
                </a:solidFill>
                <a:effectLst/>
                <a:latin typeface="Arial"/>
              </a:rPr>
              <a:t>Dot maps are a form of map design that uses dots to show the </a:t>
            </a:r>
            <a:r>
              <a:rPr lang="en-AU" b="1" i="0" dirty="0">
                <a:solidFill>
                  <a:srgbClr val="000000"/>
                </a:solidFill>
                <a:effectLst/>
                <a:latin typeface="Arial"/>
              </a:rPr>
              <a:t>density of a particular phenomenon</a:t>
            </a:r>
            <a:r>
              <a:rPr lang="en-AU" b="0" i="0" dirty="0">
                <a:solidFill>
                  <a:srgbClr val="000000"/>
                </a:solidFill>
                <a:effectLst/>
                <a:latin typeface="Arial"/>
              </a:rPr>
              <a:t> in an area.</a:t>
            </a:r>
          </a:p>
          <a:p>
            <a:pPr marL="285750" indent="-285750" algn="l">
              <a:spcAft>
                <a:spcPts val="2400"/>
              </a:spcAft>
              <a:buFont typeface="Arial" panose="020B0604020202020204" pitchFamily="34" charset="0"/>
              <a:buChar char="•"/>
            </a:pPr>
            <a:r>
              <a:rPr lang="en-AU" b="0" i="0" dirty="0">
                <a:solidFill>
                  <a:srgbClr val="000000"/>
                </a:solidFill>
                <a:effectLst/>
                <a:latin typeface="Arial"/>
              </a:rPr>
              <a:t>While more dots within a given area represent a higher value, fewer dots indicate a lower value or density.</a:t>
            </a:r>
          </a:p>
          <a:p>
            <a:pPr marL="285750" indent="-285750" algn="l">
              <a:spcAft>
                <a:spcPts val="2400"/>
              </a:spcAft>
              <a:buFont typeface="Arial" panose="020B0604020202020204" pitchFamily="34" charset="0"/>
              <a:buChar char="•"/>
            </a:pPr>
            <a:r>
              <a:rPr lang="en-AU" b="0" i="0" dirty="0">
                <a:solidFill>
                  <a:srgbClr val="000000"/>
                </a:solidFill>
                <a:effectLst/>
                <a:latin typeface="Arial"/>
              </a:rPr>
              <a:t>Dot maps </a:t>
            </a:r>
            <a:r>
              <a:rPr lang="en-AU" b="1" i="0" dirty="0">
                <a:solidFill>
                  <a:srgbClr val="000000"/>
                </a:solidFill>
                <a:effectLst/>
                <a:latin typeface="Arial"/>
              </a:rPr>
              <a:t>do not show the exact location</a:t>
            </a:r>
            <a:r>
              <a:rPr lang="en-AU" b="0" i="0" dirty="0">
                <a:solidFill>
                  <a:srgbClr val="000000"/>
                </a:solidFill>
                <a:effectLst/>
                <a:latin typeface="Arial"/>
              </a:rPr>
              <a:t> of the phenomena. Instead, this type of map </a:t>
            </a:r>
            <a:r>
              <a:rPr lang="en-AU" b="1" i="0" dirty="0">
                <a:solidFill>
                  <a:srgbClr val="000000"/>
                </a:solidFill>
                <a:effectLst/>
                <a:latin typeface="Arial"/>
              </a:rPr>
              <a:t>places dots randomly</a:t>
            </a:r>
            <a:r>
              <a:rPr lang="en-AU" b="0" i="0" dirty="0">
                <a:solidFill>
                  <a:srgbClr val="000000"/>
                </a:solidFill>
                <a:effectLst/>
                <a:latin typeface="Arial"/>
              </a:rPr>
              <a:t> within an area to show density.</a:t>
            </a:r>
          </a:p>
          <a:p>
            <a:pPr marL="285750" indent="-285750">
              <a:buFont typeface="Arial" panose="020B0604020202020204" pitchFamily="34" charset="0"/>
              <a:buChar char="•"/>
            </a:pPr>
            <a:r>
              <a:rPr lang="en-AU" dirty="0"/>
              <a:t>The term phenomenon may be unfamiliar to students. Define and unpack where required ‘Phenomenon – </a:t>
            </a:r>
            <a:r>
              <a:rPr lang="en-AU" sz="1600" b="0" i="0" kern="1200" dirty="0">
                <a:solidFill>
                  <a:schemeClr val="tx1"/>
                </a:solidFill>
                <a:effectLst/>
                <a:latin typeface="Public Sans" pitchFamily="2" charset="0"/>
                <a:ea typeface="+mn-ea"/>
                <a:cs typeface="+mn-cs"/>
              </a:rPr>
              <a:t>a fact or situation that is observed to exist or happen, especially one whose cause or explanation is in question’.</a:t>
            </a:r>
            <a:endParaRPr lang="en-AU" dirty="0"/>
          </a:p>
          <a:p>
            <a:pPr marL="0" marR="0" lvl="0" indent="0" algn="l" defTabSz="1219170" rtl="0" eaLnBrk="1" fontAlgn="auto" latinLnBrk="0" hangingPunct="1">
              <a:lnSpc>
                <a:spcPct val="100000"/>
              </a:lnSpc>
              <a:spcBef>
                <a:spcPts val="0"/>
              </a:spcBef>
              <a:spcAft>
                <a:spcPts val="240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680562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Suggested teacher think-aloud:</a:t>
            </a:r>
          </a:p>
          <a:p>
            <a:pPr marL="285750" indent="-285750">
              <a:buFont typeface="Arial" panose="020B0604020202020204" pitchFamily="34" charset="0"/>
              <a:buChar char="•"/>
            </a:pPr>
            <a:r>
              <a:rPr lang="en-AU" dirty="0"/>
              <a:t>Ratios make a dot map meaningful.</a:t>
            </a:r>
          </a:p>
          <a:p>
            <a:pPr marL="285750" indent="-285750">
              <a:buFont typeface="Arial" panose="020B0604020202020204" pitchFamily="34" charset="0"/>
              <a:buChar char="•"/>
            </a:pPr>
            <a:r>
              <a:rPr lang="en-AU" dirty="0"/>
              <a:t>We might use 1 dot = 100, or 1 dot = 10,000, depending on the scale.</a:t>
            </a:r>
          </a:p>
          <a:p>
            <a:pPr marL="285750" indent="-285750">
              <a:buFont typeface="Arial" panose="020B0604020202020204" pitchFamily="34" charset="0"/>
              <a:buChar char="•"/>
            </a:pPr>
            <a:r>
              <a:rPr lang="en-AU" dirty="0"/>
              <a:t>As geographers, we make decisions about ratios to balance clarity and accuracy.</a:t>
            </a:r>
          </a:p>
          <a:p>
            <a:pPr marL="285750" indent="-285750">
              <a:buFont typeface="Arial" panose="020B0604020202020204" pitchFamily="34" charset="0"/>
              <a:buChar char="•"/>
            </a:pPr>
            <a:r>
              <a:rPr lang="en-AU" dirty="0"/>
              <a:t>When reading the type of ratio 1:M this represents 1 to multiple phenomena. It will change according to the phenomena being represented. In this instance 1 dot represents 1000 people.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Prompt students to think: if there are too few dots, what happens? If there are too many, what happens?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Prompt question:</a:t>
            </a:r>
            <a:r>
              <a:rPr lang="en-AU" dirty="0"/>
              <a:t> What happens if we choose too few or too many dots?</a:t>
            </a:r>
            <a:br>
              <a:rPr lang="en-AU" dirty="0"/>
            </a:br>
            <a:r>
              <a:rPr lang="en-AU" b="1" dirty="0"/>
              <a:t>Suggested response:</a:t>
            </a:r>
            <a:r>
              <a:rPr lang="en-AU" dirty="0"/>
              <a:t> Too few dots make the map unclear and hide detail; too many dots make the map cluttered and hard to read.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Additional notes for teachers:</a:t>
            </a:r>
            <a:endParaRPr lang="en-AU" dirty="0"/>
          </a:p>
          <a:p>
            <a:pPr marL="285750" indent="-285750">
              <a:buFont typeface="Arial" panose="020B0604020202020204" pitchFamily="34" charset="0"/>
              <a:buChar char="•"/>
            </a:pPr>
            <a:r>
              <a:rPr lang="en-AU" dirty="0"/>
              <a:t>When cartographers are building a dot map, the first thing they need to consider is the relationship between dots and area. </a:t>
            </a:r>
          </a:p>
          <a:p>
            <a:pPr marL="285750" indent="-285750">
              <a:buFont typeface="Arial" panose="020B0604020202020204" pitchFamily="34" charset="0"/>
              <a:buChar char="•"/>
            </a:pPr>
            <a:r>
              <a:rPr lang="en-AU" dirty="0"/>
              <a:t>Typically, there are two approaches to dot density ratios on a map, as seen on the slide.</a:t>
            </a:r>
          </a:p>
          <a:p>
            <a:pPr marL="285750" indent="-285750">
              <a:buFont typeface="Arial" panose="020B0604020202020204" pitchFamily="34" charset="0"/>
              <a:buChar char="•"/>
            </a:pPr>
            <a:r>
              <a:rPr lang="en-AU" dirty="0"/>
              <a:t>Because each dot represents a quantity, you can expect that when you see more dots, density will also increase. </a:t>
            </a:r>
          </a:p>
          <a:p>
            <a:pPr marL="285750" indent="-285750">
              <a:buFont typeface="Arial" panose="020B0604020202020204" pitchFamily="34" charset="0"/>
              <a:buChar char="•"/>
            </a:pPr>
            <a:r>
              <a:rPr lang="en-AU" dirty="0"/>
              <a:t>Sometimes dot maps use different colours to show different categories.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98359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921BA-21E2-B7F7-6945-2869260317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10D5A9-AC19-6932-607F-5FC50887E3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AB7213-99EC-7670-EE53-ED2F82E8784A}"/>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Suggested teacher think-aloud:</a:t>
            </a:r>
          </a:p>
          <a:p>
            <a:pPr marL="285750" indent="-285750">
              <a:buFont typeface="Arial" panose="020B0604020202020204" pitchFamily="34" charset="0"/>
              <a:buChar char="•"/>
            </a:pPr>
            <a:r>
              <a:rPr lang="en-AU" dirty="0"/>
              <a:t>Why is this a dot map and not another type of map?</a:t>
            </a:r>
          </a:p>
          <a:p>
            <a:r>
              <a:rPr lang="en-AU" dirty="0"/>
              <a:t>Prompt students to think about what defines a dot map: identical dots, each representing the same quantity, placed in specific locations.</a:t>
            </a:r>
          </a:p>
          <a:p>
            <a:br>
              <a:rPr lang="en-AU" dirty="0"/>
            </a:br>
            <a:r>
              <a:rPr lang="en-AU" b="1" dirty="0"/>
              <a:t>Prompt question:</a:t>
            </a:r>
            <a:r>
              <a:rPr lang="en-AU" dirty="0"/>
              <a:t> What defines a dot map?</a:t>
            </a:r>
            <a:br>
              <a:rPr lang="en-AU" dirty="0"/>
            </a:br>
            <a:r>
              <a:rPr lang="en-AU" b="1" dirty="0"/>
              <a:t>Suggested response:</a:t>
            </a:r>
            <a:r>
              <a:rPr lang="en-AU" dirty="0"/>
              <a:t> Identical dots, each representing the same quantity, placed where the phenomenon occurs.</a:t>
            </a:r>
          </a:p>
          <a:p>
            <a:pPr marL="285750" indent="-285750">
              <a:buFont typeface="Arial" panose="020B0604020202020204" pitchFamily="34" charset="0"/>
              <a:buChar char="•"/>
            </a:pPr>
            <a:r>
              <a:rPr lang="en-AU" dirty="0"/>
              <a:t>Reinforce that recognising map types is a key skill.</a:t>
            </a:r>
          </a:p>
          <a:p>
            <a:pPr marL="0" indent="0">
              <a:buFont typeface="Arial" panose="020B0604020202020204" pitchFamily="34" charset="0"/>
              <a:buNone/>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Additional notes for teachers:</a:t>
            </a:r>
            <a:endParaRPr lang="en-AU" dirty="0"/>
          </a:p>
          <a:p>
            <a:r>
              <a:rPr lang="en-AU" dirty="0"/>
              <a:t>Why is this a dot map?</a:t>
            </a:r>
          </a:p>
          <a:p>
            <a:r>
              <a:rPr lang="en-AU" dirty="0"/>
              <a:t>Answers may include:</a:t>
            </a:r>
          </a:p>
          <a:p>
            <a:pPr marL="285750" indent="-285750">
              <a:buFont typeface="Arial" panose="020B0604020202020204" pitchFamily="34" charset="0"/>
              <a:buChar char="•"/>
            </a:pPr>
            <a:r>
              <a:rPr lang="en-AU" dirty="0"/>
              <a:t>There are dot showing the distribution of people (phenomenon)</a:t>
            </a:r>
          </a:p>
          <a:p>
            <a:pPr marL="285750" indent="-285750">
              <a:buFont typeface="Arial" panose="020B0604020202020204" pitchFamily="34" charset="0"/>
              <a:buChar char="•"/>
            </a:pPr>
            <a:r>
              <a:rPr lang="en-AU" dirty="0"/>
              <a:t>Each dot shows the distribution of 1000 people</a:t>
            </a:r>
          </a:p>
          <a:p>
            <a:pPr marL="285750" indent="-285750">
              <a:buFont typeface="Arial" panose="020B0604020202020204" pitchFamily="34" charset="0"/>
              <a:buChar char="•"/>
            </a:pPr>
            <a:r>
              <a:rPr lang="en-AU" dirty="0"/>
              <a:t>The maps has a key that shows a ratio of 1 dot : 1,000 people.</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What important features is this map missing?</a:t>
            </a:r>
          </a:p>
          <a:p>
            <a:pPr marL="285750" indent="-285750">
              <a:buFont typeface="Arial" panose="020B0604020202020204" pitchFamily="34" charset="0"/>
              <a:buChar char="•"/>
            </a:pPr>
            <a:r>
              <a:rPr lang="en-AU" dirty="0"/>
              <a:t>BOLTSS – missing border, orientation, title and scale.</a:t>
            </a:r>
          </a:p>
          <a:p>
            <a:pPr marL="285750" indent="-285750">
              <a:buFont typeface="Arial" panose="020B0604020202020204" pitchFamily="34" charset="0"/>
              <a:buChar char="•"/>
            </a:pPr>
            <a:r>
              <a:rPr lang="en-AU" dirty="0"/>
              <a:t>BOLTSS – included legend although not clearly labelled and source.</a:t>
            </a:r>
          </a:p>
          <a:p>
            <a:pPr marL="285750" indent="-285750">
              <a:buFont typeface="Arial" panose="020B0604020202020204" pitchFamily="34" charset="0"/>
              <a:buChar char="•"/>
            </a:pPr>
            <a:endParaRPr lang="en-AU" dirty="0"/>
          </a:p>
          <a:p>
            <a:pPr marL="0" indent="0">
              <a:buFont typeface="Arial" panose="020B0604020202020204" pitchFamily="34" charset="0"/>
              <a:buNone/>
            </a:pPr>
            <a:r>
              <a:rPr lang="en-AU" dirty="0"/>
              <a:t>What population number does each dot represent on the map? </a:t>
            </a:r>
          </a:p>
          <a:p>
            <a:pPr marL="285750" indent="-285750">
              <a:buFont typeface="Arial" panose="020B0604020202020204" pitchFamily="34" charset="0"/>
              <a:buChar char="•"/>
            </a:pPr>
            <a:r>
              <a:rPr lang="en-AU" dirty="0"/>
              <a:t>1:1000</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Where do the majority of Australians live? </a:t>
            </a:r>
          </a:p>
          <a:p>
            <a:pPr marL="285750" indent="-285750">
              <a:buFont typeface="Arial" panose="020B0604020202020204" pitchFamily="34" charset="0"/>
              <a:buChar char="•"/>
            </a:pPr>
            <a:r>
              <a:rPr lang="en-AU" dirty="0"/>
              <a:t>In capital cities and along the eastern coastline. </a:t>
            </a:r>
          </a:p>
          <a:p>
            <a:pPr marL="285750" indent="-285750">
              <a:buFont typeface="Arial" panose="020B0604020202020204" pitchFamily="34" charset="0"/>
              <a:buChar char="•"/>
            </a:pPr>
            <a:endParaRPr lang="en-AU" dirty="0"/>
          </a:p>
          <a:p>
            <a:pPr marL="0" indent="0">
              <a:buFont typeface="Arial" panose="020B0604020202020204" pitchFamily="34" charset="0"/>
              <a:buNone/>
            </a:pPr>
            <a:r>
              <a:rPr lang="en-AU" dirty="0"/>
              <a:t>Suggest reasons why Australian’s live in these locations and not central Australia. </a:t>
            </a:r>
          </a:p>
          <a:p>
            <a:pPr marL="285750" indent="-285750">
              <a:buFont typeface="Arial" panose="020B0604020202020204" pitchFamily="34" charset="0"/>
              <a:buChar char="•"/>
            </a:pPr>
            <a:r>
              <a:rPr lang="en-AU" dirty="0"/>
              <a:t>The centre of Australia is isolated and arid. It lacks access to facilities such as hospitals and schools.</a:t>
            </a:r>
          </a:p>
        </p:txBody>
      </p:sp>
      <p:sp>
        <p:nvSpPr>
          <p:cNvPr id="4" name="Slide Number Placeholder 3">
            <a:extLst>
              <a:ext uri="{FF2B5EF4-FFF2-40B4-BE49-F238E27FC236}">
                <a16:creationId xmlns:a16="http://schemas.microsoft.com/office/drawing/2014/main" id="{6A1215B0-DFD4-B1A7-0CE1-5D0A4C420CC3}"/>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319138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Suggested teacher think-aloud:</a:t>
            </a:r>
          </a:p>
          <a:p>
            <a:pPr marL="285750" indent="-285750">
              <a:buFont typeface="Arial" panose="020B0604020202020204" pitchFamily="34" charset="0"/>
              <a:buChar char="•"/>
            </a:pPr>
            <a:r>
              <a:rPr lang="en-AU" dirty="0"/>
              <a:t>Now it’s your turn to construct a dot map.</a:t>
            </a:r>
          </a:p>
          <a:p>
            <a:pPr marL="285750" indent="-285750">
              <a:buFont typeface="Arial" panose="020B0604020202020204" pitchFamily="34" charset="0"/>
              <a:buChar char="•"/>
            </a:pPr>
            <a:r>
              <a:rPr lang="en-AU" dirty="0"/>
              <a:t>Use the ratio 1 dot = 1 student to map the distribution of Edging Valley School students.</a:t>
            </a:r>
          </a:p>
          <a:p>
            <a:r>
              <a:rPr lang="en-AU" dirty="0"/>
              <a:t>Prompt students to think carefully about dot placement – accuracy matters.</a:t>
            </a:r>
          </a:p>
          <a:p>
            <a:r>
              <a:rPr lang="en-AU" b="1" dirty="0"/>
              <a:t>Prompt question:</a:t>
            </a:r>
            <a:r>
              <a:rPr lang="en-AU" dirty="0"/>
              <a:t> Why is accuracy important here?</a:t>
            </a:r>
            <a:br>
              <a:rPr lang="en-AU" dirty="0"/>
            </a:br>
            <a:r>
              <a:rPr lang="en-AU" b="1" dirty="0"/>
              <a:t>Suggested response:</a:t>
            </a:r>
            <a:r>
              <a:rPr lang="en-AU" dirty="0"/>
              <a:t> If dots aren’t placed carefully, the map could give a false impression of where students live.</a:t>
            </a:r>
          </a:p>
          <a:p>
            <a:r>
              <a:rPr lang="en-AU" dirty="0"/>
              <a:t>Remind them that geographers use data like this for decisions about liveability, transport, and planning.</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Notes for teachers:</a:t>
            </a:r>
            <a:endParaRPr lang="en-AU" dirty="0"/>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This learning activity is designed to be taught after explicit teaching of area and grid referencing </a:t>
            </a:r>
            <a:r>
              <a:rPr lang="en-AU" dirty="0">
                <a:hlinkClick r:id="rId3"/>
              </a:rPr>
              <a:t>Planning, programming and assessing geography 7–10 (2024)</a:t>
            </a:r>
            <a:r>
              <a:rPr lang="en-AU" dirty="0"/>
              <a:t> Lesson 3 – liveability of places.</a:t>
            </a:r>
          </a:p>
          <a:p>
            <a:pPr marL="285750" indent="-285750">
              <a:buFont typeface="Arial" panose="020B0604020202020204" pitchFamily="34" charset="0"/>
              <a:buChar char="•"/>
            </a:pPr>
            <a:r>
              <a:rPr lang="en-AU" dirty="0"/>
              <a:t>If students already have confidence in identifying area and grid references teachers may choose to proceed at this point in time with this activity. </a:t>
            </a:r>
          </a:p>
          <a:p>
            <a:pPr marL="285750" indent="-2857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819543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Suggested teacher think-aloud:</a:t>
            </a:r>
          </a:p>
          <a:p>
            <a:pPr marL="285750" indent="-285750">
              <a:buFont typeface="Arial" panose="020B0604020202020204" pitchFamily="34" charset="0"/>
              <a:buChar char="•"/>
            </a:pPr>
            <a:r>
              <a:rPr lang="en-AU" dirty="0"/>
              <a:t>Here is the data that you need to create a dot map.</a:t>
            </a:r>
          </a:p>
          <a:p>
            <a:r>
              <a:rPr lang="en-AU" dirty="0"/>
              <a:t>Prompt students to think about how they can turn numbers in a table into a visual map. Stress that each dot must be placed correctly to represent one student.</a:t>
            </a:r>
          </a:p>
          <a:p>
            <a:r>
              <a:rPr lang="en-AU" b="1" dirty="0"/>
              <a:t>Prompt question:</a:t>
            </a:r>
            <a:r>
              <a:rPr lang="en-AU" dirty="0"/>
              <a:t> Why might a map be more useful than just looking at this table?</a:t>
            </a:r>
            <a:br>
              <a:rPr lang="en-AU" dirty="0"/>
            </a:br>
            <a:r>
              <a:rPr lang="en-AU" b="1" dirty="0"/>
              <a:t>Suggested response:</a:t>
            </a:r>
            <a:r>
              <a:rPr lang="en-AU" dirty="0"/>
              <a:t> A map shows patterns visually, making it easier to interpret than raw numbers.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Additional notes for teachers:</a:t>
            </a:r>
            <a:endParaRPr lang="en-AU" dirty="0"/>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Students locate the AR and place 1 dot for every student recorded in the data sheet on the map.</a:t>
            </a:r>
          </a:p>
          <a:p>
            <a:pPr marL="285750" indent="-285750">
              <a:buFont typeface="Arial" panose="020B0604020202020204" pitchFamily="34" charset="0"/>
              <a:buChar char="•"/>
            </a:pPr>
            <a:r>
              <a:rPr lang="en-AU" dirty="0"/>
              <a:t>Area reference is provided to support finding the locations. The focus of this lesson is a dot distribution map, not the location of placed using AR.</a:t>
            </a:r>
          </a:p>
          <a:p>
            <a:pPr marL="285750" indent="-285750">
              <a:buFont typeface="Arial" panose="020B0604020202020204" pitchFamily="34" charset="0"/>
              <a:buChar char="•"/>
            </a:pPr>
            <a:r>
              <a:rPr lang="en-AU" dirty="0"/>
              <a:t>Teachers may like to draw attention to the use of Area Reference to help locate places on a map. Emphasise to students that Area Reference is not latitude and longitude. </a:t>
            </a:r>
          </a:p>
          <a:p>
            <a:pPr marL="285750" indent="-285750">
              <a:buFont typeface="Arial" panose="020B0604020202020204" pitchFamily="34" charset="0"/>
              <a:buChar char="•"/>
            </a:pPr>
            <a:r>
              <a:rPr lang="en-AU" dirty="0"/>
              <a:t>For a full guide to teaching Area and Grid Reference teachers may like to access Mapping – area and grid reference (2024 Syllabus)</a:t>
            </a:r>
            <a:r>
              <a:rPr lang="en-AU" dirty="0">
                <a:hlinkClick r:id="rId3"/>
              </a:rPr>
              <a:t> Area and grid reference, geography 7–10</a:t>
            </a:r>
            <a:r>
              <a:rPr lang="en-AU" dirty="0"/>
              <a:t>. </a:t>
            </a:r>
          </a:p>
          <a:p>
            <a:pPr marL="285750" indent="-285750">
              <a:buFont typeface="Arial" panose="020B0604020202020204" pitchFamily="34" charset="0"/>
              <a:buChar char="•"/>
            </a:pPr>
            <a:r>
              <a:rPr lang="en-AU" dirty="0"/>
              <a:t>Area reference will be explicitly taught at other times in the 7-10 program.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046313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Suggested teacher think-aloud:</a:t>
            </a:r>
          </a:p>
          <a:p>
            <a:pPr marL="285750" indent="-285750">
              <a:buFont typeface="Arial" panose="020B0604020202020204" pitchFamily="34" charset="0"/>
              <a:buChar char="•"/>
            </a:pPr>
            <a:r>
              <a:rPr lang="en-AU" dirty="0"/>
              <a:t>Once you have created the map, we interpret it.</a:t>
            </a:r>
          </a:p>
          <a:p>
            <a:pPr marL="0" indent="0">
              <a:buFont typeface="Arial" panose="020B0604020202020204" pitchFamily="34" charset="0"/>
              <a:buNone/>
            </a:pPr>
            <a:endParaRPr lang="en-AU" dirty="0"/>
          </a:p>
          <a:p>
            <a:r>
              <a:rPr lang="en-AU" dirty="0"/>
              <a:t>Prompt students to think: Where do most students live? What patterns do you see?</a:t>
            </a:r>
          </a:p>
          <a:p>
            <a:r>
              <a:rPr lang="en-AU" b="1" dirty="0"/>
              <a:t>Prompt question:</a:t>
            </a:r>
            <a:r>
              <a:rPr lang="en-AU" dirty="0"/>
              <a:t> Where do most students live? What patterns do you see?</a:t>
            </a:r>
            <a:br>
              <a:rPr lang="en-AU" dirty="0"/>
            </a:br>
            <a:r>
              <a:rPr lang="en-AU" b="1" dirty="0"/>
              <a:t>Suggested response:</a:t>
            </a:r>
            <a:r>
              <a:rPr lang="en-AU" dirty="0"/>
              <a:t> Most students live close to the centre, while Snake River students are further away.</a:t>
            </a:r>
          </a:p>
          <a:p>
            <a:endParaRPr lang="en-AU" dirty="0"/>
          </a:p>
          <a:p>
            <a:r>
              <a:rPr lang="en-AU" dirty="0"/>
              <a:t>Guide them to notice differences, such as proximity to Snake River versus central areas.</a:t>
            </a:r>
          </a:p>
          <a:p>
            <a:r>
              <a:rPr lang="en-AU" dirty="0"/>
              <a:t>Connect this back to liveability – access to education is affected by where people live.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Additional notes for teachers: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Instruct students to use the dot map they developed to respond to the interpreting dot maps questions.</a:t>
            </a:r>
          </a:p>
          <a:p>
            <a:pPr marL="285750" lvl="0" indent="-285750">
              <a:buFont typeface="Arial" panose="020B0604020202020204" pitchFamily="34" charset="0"/>
              <a:buChar char="•"/>
            </a:pPr>
            <a:r>
              <a:rPr lang="en-AU" dirty="0"/>
              <a:t>Where do most Edging Valley School students live? </a:t>
            </a:r>
          </a:p>
          <a:p>
            <a:pPr marL="285750" lvl="0" indent="-285750">
              <a:buFont typeface="Arial" panose="020B0604020202020204" pitchFamily="34" charset="0"/>
              <a:buChar char="•"/>
            </a:pPr>
            <a:r>
              <a:rPr lang="en-AU" dirty="0"/>
              <a:t>Describe the proximity of Snake River students to Edging Valley School.</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274846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66960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925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1782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3108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5409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38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3946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395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3978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9088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96339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1753153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10.xml"/><Relationship Id="rId5" Type="http://schemas.openxmlformats.org/officeDocument/2006/relationships/hyperlink" Target="https://curriculum.nsw.edu.au/learning-areas/hsie/geography-7-10-2024/overview" TargetMode="External"/><Relationship Id="rId4" Type="http://schemas.openxmlformats.org/officeDocument/2006/relationships/hyperlink" Target="https://curriculum.nsw.edu.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Lesson 1 – </a:t>
            </a:r>
            <a:r>
              <a:rPr lang="en-AU">
                <a:latin typeface="+mj-lt"/>
              </a:rPr>
              <a:t>dot maps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4 geography</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Liveability of places</a:t>
            </a:r>
          </a:p>
        </p:txBody>
      </p:sp>
      <p:sp>
        <p:nvSpPr>
          <p:cNvPr id="4" name="Text Placeholder 3">
            <a:extLst>
              <a:ext uri="{FF2B5EF4-FFF2-40B4-BE49-F238E27FC236}">
                <a16:creationId xmlns:a16="http://schemas.microsoft.com/office/drawing/2014/main" id="{D29D8D77-F52E-4967-8EBD-E6CA2CC630F8}"/>
              </a:ext>
            </a:extLst>
          </p:cNvPr>
          <p:cNvSpPr>
            <a:spLocks noGrp="1"/>
          </p:cNvSpPr>
          <p:nvPr>
            <p:ph type="body" sz="quarter" idx="14"/>
          </p:nvPr>
        </p:nvSpPr>
        <p:spPr/>
        <p:txBody>
          <a:bodyPr/>
          <a:lstStyle/>
          <a:p>
            <a:r>
              <a:rPr lang="en-AU" dirty="0">
                <a:latin typeface="+mj-lt"/>
              </a:rPr>
              <a:t>[TEACHER NAME]</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p:txBody>
          <a:bodyPr/>
          <a:lstStyle/>
          <a:p>
            <a:r>
              <a:rPr lang="en-AU" dirty="0">
                <a:latin typeface="+mj-lt"/>
              </a:rPr>
              <a:t>[DATE]</a:t>
            </a:r>
          </a:p>
        </p:txBody>
      </p:sp>
      <p:pic>
        <p:nvPicPr>
          <p:cNvPr id="5" name="Picture Placeholder 7">
            <a:extLst>
              <a:ext uri="{FF2B5EF4-FFF2-40B4-BE49-F238E27FC236}">
                <a16:creationId xmlns:a16="http://schemas.microsoft.com/office/drawing/2014/main" id="{659DAE47-97DF-C840-B252-1DB4F78D3C7B}"/>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7127999" y="0"/>
            <a:ext cx="5064001"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4" name="Picture Placeholder 3">
            <a:extLst>
              <a:ext uri="{FF2B5EF4-FFF2-40B4-BE49-F238E27FC236}">
                <a16:creationId xmlns:a16="http://schemas.microsoft.com/office/drawing/2014/main" id="{067CEF48-94C4-111D-FDDB-3D725AEDB6C3}"/>
              </a:ext>
            </a:extLst>
          </p:cNvPr>
          <p:cNvSpPr>
            <a:spLocks noGrp="1"/>
          </p:cNvSpPr>
          <p:nvPr>
            <p:ph type="pic" sz="quarter" idx="13"/>
          </p:nvPr>
        </p:nvSpPr>
        <p:spPr/>
        <p:txBody>
          <a:bodyPr/>
          <a:lstStyle/>
          <a:p>
            <a:r>
              <a:rPr lang="en-AU" b="1" dirty="0">
                <a:solidFill>
                  <a:schemeClr val="accent1"/>
                </a:solidFill>
                <a:latin typeface="+mj-lt"/>
              </a:rPr>
              <a:t>We are learning to</a:t>
            </a:r>
            <a:endParaRPr lang="en-AU" b="1" dirty="0">
              <a:solidFill>
                <a:schemeClr val="accent1"/>
              </a:solidFill>
              <a:latin typeface="+mj-lt"/>
              <a:ea typeface="+mn-lt"/>
            </a:endParaRPr>
          </a:p>
          <a:p>
            <a:pPr marL="342900" indent="-342900">
              <a:buFont typeface="Arial" panose="020B0604020202020204" pitchFamily="34" charset="0"/>
              <a:buChar char="•"/>
            </a:pPr>
            <a:r>
              <a:rPr lang="en-AU" dirty="0">
                <a:latin typeface="+mn-lt"/>
              </a:rPr>
              <a:t>identify dot map</a:t>
            </a:r>
          </a:p>
          <a:p>
            <a:pPr marL="342900" indent="-342900">
              <a:buFont typeface="Arial" panose="020B0604020202020204" pitchFamily="34" charset="0"/>
              <a:buChar char="•"/>
            </a:pPr>
            <a:r>
              <a:rPr lang="en-AU" dirty="0">
                <a:latin typeface="+mn-lt"/>
              </a:rPr>
              <a:t>create dot maps</a:t>
            </a:r>
          </a:p>
          <a:p>
            <a:r>
              <a:rPr lang="en-AU" b="1" dirty="0">
                <a:solidFill>
                  <a:schemeClr val="accent1"/>
                </a:solidFill>
                <a:latin typeface="+mj-lt"/>
              </a:rPr>
              <a:t>We can</a:t>
            </a:r>
            <a:endParaRPr lang="en-US" dirty="0">
              <a:solidFill>
                <a:schemeClr val="accent1"/>
              </a:solidFill>
              <a:latin typeface="+mj-lt"/>
            </a:endParaRPr>
          </a:p>
          <a:p>
            <a:pPr marL="342900" indent="-342900">
              <a:buFont typeface="Arial"/>
              <a:buChar char="•"/>
            </a:pPr>
            <a:r>
              <a:rPr lang="en-AU" dirty="0">
                <a:latin typeface="+mn-lt"/>
                <a:ea typeface="+mn-lt"/>
              </a:rPr>
              <a:t>recognise the key features of a dot map</a:t>
            </a:r>
          </a:p>
          <a:p>
            <a:pPr marL="342900" indent="-342900">
              <a:buFont typeface="Arial"/>
              <a:buChar char="•"/>
            </a:pPr>
            <a:r>
              <a:rPr lang="en-AU" dirty="0">
                <a:latin typeface="+mn-lt"/>
                <a:ea typeface="+mn-lt"/>
              </a:rPr>
              <a:t>construct a dot map using statistical data</a:t>
            </a:r>
          </a:p>
          <a:p>
            <a:pPr marL="342900" indent="-342900">
              <a:buFont typeface="Arial"/>
              <a:buChar char="•"/>
            </a:pPr>
            <a:r>
              <a:rPr lang="en-AU" dirty="0">
                <a:latin typeface="+mn-lt"/>
                <a:ea typeface="+mn-lt"/>
              </a:rPr>
              <a:t>interpret a dot map using a legend.</a:t>
            </a:r>
            <a:endParaRPr lang="en-AU" dirty="0">
              <a:latin typeface="+mn-lt"/>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mj-lt"/>
              </a:rPr>
              <a:t>Features of a dot map</a:t>
            </a:r>
          </a:p>
        </p:txBody>
      </p:sp>
      <p:pic>
        <p:nvPicPr>
          <p:cNvPr id="8" name="Picture 7" descr="A map of Australia covered in dots. 1 dot is equal to 1000 persons.">
            <a:extLst>
              <a:ext uri="{FF2B5EF4-FFF2-40B4-BE49-F238E27FC236}">
                <a16:creationId xmlns:a16="http://schemas.microsoft.com/office/drawing/2014/main" id="{BE365D56-DB63-8A68-D6EE-E5AC97B4B3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0457" y="1395750"/>
            <a:ext cx="5966935" cy="5003203"/>
          </a:xfrm>
          <a:prstGeom prst="rect">
            <a:avLst/>
          </a:prstGeom>
        </p:spPr>
      </p:pic>
      <p:sp>
        <p:nvSpPr>
          <p:cNvPr id="7" name="TextBox 6">
            <a:extLst>
              <a:ext uri="{FF2B5EF4-FFF2-40B4-BE49-F238E27FC236}">
                <a16:creationId xmlns:a16="http://schemas.microsoft.com/office/drawing/2014/main" id="{F2D8CA03-5446-5254-9411-4F56E215AE41}"/>
              </a:ext>
            </a:extLst>
          </p:cNvPr>
          <p:cNvSpPr txBox="1"/>
          <p:nvPr/>
        </p:nvSpPr>
        <p:spPr>
          <a:xfrm>
            <a:off x="360000" y="1514898"/>
            <a:ext cx="2680457" cy="700120"/>
          </a:xfrm>
          <a:prstGeom prst="rect">
            <a:avLst/>
          </a:prstGeom>
          <a:noFill/>
          <a:ln>
            <a:solidFill>
              <a:schemeClr val="accent1"/>
            </a:solidFill>
          </a:ln>
        </p:spPr>
        <p:txBody>
          <a:bodyPr wrap="square" lIns="182880" tIns="182880" rIns="182880" bIns="182880" rtlCol="0" anchor="ctr" anchorCtr="1">
            <a:noAutofit/>
          </a:bodyPr>
          <a:lstStyle/>
          <a:p>
            <a:pPr algn="l"/>
            <a:r>
              <a:rPr lang="en-AU" sz="1800" dirty="0"/>
              <a:t>Density of a particular phenomenon</a:t>
            </a:r>
          </a:p>
        </p:txBody>
      </p:sp>
      <p:sp>
        <p:nvSpPr>
          <p:cNvPr id="9" name="TextBox 8">
            <a:extLst>
              <a:ext uri="{FF2B5EF4-FFF2-40B4-BE49-F238E27FC236}">
                <a16:creationId xmlns:a16="http://schemas.microsoft.com/office/drawing/2014/main" id="{617CB612-D205-DE02-177F-10B3C68BA891}"/>
              </a:ext>
            </a:extLst>
          </p:cNvPr>
          <p:cNvSpPr txBox="1"/>
          <p:nvPr/>
        </p:nvSpPr>
        <p:spPr>
          <a:xfrm>
            <a:off x="9131897" y="1514898"/>
            <a:ext cx="2640027" cy="990512"/>
          </a:xfrm>
          <a:prstGeom prst="rect">
            <a:avLst/>
          </a:prstGeom>
          <a:noFill/>
          <a:ln>
            <a:solidFill>
              <a:schemeClr val="accent1"/>
            </a:solidFill>
          </a:ln>
        </p:spPr>
        <p:txBody>
          <a:bodyPr wrap="square" lIns="182880" tIns="182880" rIns="182880" bIns="182880" rtlCol="0" anchor="ctr" anchorCtr="1">
            <a:noAutofit/>
          </a:bodyPr>
          <a:lstStyle/>
          <a:p>
            <a:pPr algn="l"/>
            <a:r>
              <a:rPr lang="en-AU" sz="1800" dirty="0"/>
              <a:t>The phenomenon on this map is the density of people in an area</a:t>
            </a:r>
          </a:p>
        </p:txBody>
      </p:sp>
      <p:sp>
        <p:nvSpPr>
          <p:cNvPr id="10" name="TextBox 9">
            <a:extLst>
              <a:ext uri="{FF2B5EF4-FFF2-40B4-BE49-F238E27FC236}">
                <a16:creationId xmlns:a16="http://schemas.microsoft.com/office/drawing/2014/main" id="{24F8F0D0-28AA-87EA-4A26-FEBC22DC0074}"/>
              </a:ext>
            </a:extLst>
          </p:cNvPr>
          <p:cNvSpPr txBox="1"/>
          <p:nvPr/>
        </p:nvSpPr>
        <p:spPr>
          <a:xfrm>
            <a:off x="9149643" y="3693719"/>
            <a:ext cx="2622281" cy="842212"/>
          </a:xfrm>
          <a:prstGeom prst="rect">
            <a:avLst/>
          </a:prstGeom>
          <a:noFill/>
          <a:ln>
            <a:solidFill>
              <a:schemeClr val="accent1"/>
            </a:solidFill>
          </a:ln>
        </p:spPr>
        <p:txBody>
          <a:bodyPr wrap="square" lIns="182880" tIns="182880" rIns="182880" bIns="182880" rtlCol="0" anchor="ctr" anchorCtr="1">
            <a:noAutofit/>
          </a:bodyPr>
          <a:lstStyle/>
          <a:p>
            <a:pPr algn="l"/>
            <a:r>
              <a:rPr lang="en-AU" sz="1800" dirty="0"/>
              <a:t>High density = a lot of dots close together</a:t>
            </a:r>
          </a:p>
        </p:txBody>
      </p:sp>
      <p:sp>
        <p:nvSpPr>
          <p:cNvPr id="11" name="Arrow: Down 10" descr="An arrow pointing to the east coast of Australia between Sydney and Brisbane.">
            <a:extLst>
              <a:ext uri="{FF2B5EF4-FFF2-40B4-BE49-F238E27FC236}">
                <a16:creationId xmlns:a16="http://schemas.microsoft.com/office/drawing/2014/main" id="{4DD64A1E-6AE9-9C5D-0988-12E04A5078D6}"/>
              </a:ext>
            </a:extLst>
          </p:cNvPr>
          <p:cNvSpPr/>
          <p:nvPr/>
        </p:nvSpPr>
        <p:spPr>
          <a:xfrm rot="5400000">
            <a:off x="8498968" y="3594185"/>
            <a:ext cx="224577" cy="1041281"/>
          </a:xfrm>
          <a:prstGeom prst="downArrow">
            <a:avLst/>
          </a:prstGeom>
          <a:solidFill>
            <a:schemeClr val="tx2"/>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A930DF63-6958-0E80-4D17-5EC966DEAAB4}"/>
              </a:ext>
            </a:extLst>
          </p:cNvPr>
          <p:cNvSpPr txBox="1"/>
          <p:nvPr/>
        </p:nvSpPr>
        <p:spPr>
          <a:xfrm>
            <a:off x="360000" y="2917222"/>
            <a:ext cx="2195266" cy="700120"/>
          </a:xfrm>
          <a:prstGeom prst="rect">
            <a:avLst/>
          </a:prstGeom>
          <a:noFill/>
          <a:ln>
            <a:solidFill>
              <a:schemeClr val="accent1"/>
            </a:solidFill>
          </a:ln>
        </p:spPr>
        <p:txBody>
          <a:bodyPr wrap="square" lIns="182880" tIns="182880" rIns="182880" bIns="182880" rtlCol="0" anchor="ctr" anchorCtr="1">
            <a:noAutofit/>
          </a:bodyPr>
          <a:lstStyle/>
          <a:p>
            <a:pPr algn="l"/>
            <a:r>
              <a:rPr lang="en-AU" sz="1800" dirty="0"/>
              <a:t>Low density = few dots or none </a:t>
            </a:r>
          </a:p>
        </p:txBody>
      </p:sp>
      <p:pic>
        <p:nvPicPr>
          <p:cNvPr id="12" name="Picture 11" descr="Arrow pointing to the central coast of western Australia.">
            <a:extLst>
              <a:ext uri="{FF2B5EF4-FFF2-40B4-BE49-F238E27FC236}">
                <a16:creationId xmlns:a16="http://schemas.microsoft.com/office/drawing/2014/main" id="{8D68662B-323D-AC6D-C311-7FD0BC9782FB}"/>
              </a:ext>
            </a:extLst>
          </p:cNvPr>
          <p:cNvPicPr>
            <a:picLocks noChangeAspect="1"/>
          </p:cNvPicPr>
          <p:nvPr/>
        </p:nvPicPr>
        <p:blipFill>
          <a:blip r:embed="rId4"/>
          <a:stretch>
            <a:fillRect/>
          </a:stretch>
        </p:blipFill>
        <p:spPr>
          <a:xfrm rot="10800000">
            <a:off x="2659972" y="2994577"/>
            <a:ext cx="1011041" cy="280440"/>
          </a:xfrm>
          <a:prstGeom prst="rect">
            <a:avLst/>
          </a:prstGeom>
        </p:spPr>
      </p:pic>
      <p:sp>
        <p:nvSpPr>
          <p:cNvPr id="16" name="TextBox 15">
            <a:extLst>
              <a:ext uri="{FF2B5EF4-FFF2-40B4-BE49-F238E27FC236}">
                <a16:creationId xmlns:a16="http://schemas.microsoft.com/office/drawing/2014/main" id="{66267786-9B39-0180-6688-E84A111DECD5}"/>
              </a:ext>
              <a:ext uri="{C183D7F6-B498-43B3-948B-1728B52AA6E4}">
                <adec:decorative xmlns:adec="http://schemas.microsoft.com/office/drawing/2017/decorative" val="1"/>
              </a:ext>
            </a:extLst>
          </p:cNvPr>
          <p:cNvSpPr txBox="1"/>
          <p:nvPr/>
        </p:nvSpPr>
        <p:spPr>
          <a:xfrm>
            <a:off x="360000" y="5641203"/>
            <a:ext cx="2445783" cy="546518"/>
          </a:xfrm>
          <a:prstGeom prst="rect">
            <a:avLst/>
          </a:prstGeom>
          <a:noFill/>
          <a:ln>
            <a:solidFill>
              <a:schemeClr val="accent1"/>
            </a:solidFill>
          </a:ln>
        </p:spPr>
        <p:txBody>
          <a:bodyPr wrap="square" lIns="182880" tIns="182880" rIns="182880" bIns="182880" rtlCol="0" anchor="ctr" anchorCtr="1">
            <a:noAutofit/>
          </a:bodyPr>
          <a:lstStyle/>
          <a:p>
            <a:pPr algn="l"/>
            <a:r>
              <a:rPr lang="en-AU" sz="1800" dirty="0"/>
              <a:t>1 dot = 1000 people</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4"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mj-lt"/>
              </a:rPr>
              <a:t>Dot density map ratios</a:t>
            </a:r>
          </a:p>
        </p:txBody>
      </p:sp>
      <p:graphicFrame>
        <p:nvGraphicFramePr>
          <p:cNvPr id="10" name="Table 9">
            <a:extLst>
              <a:ext uri="{FF2B5EF4-FFF2-40B4-BE49-F238E27FC236}">
                <a16:creationId xmlns:a16="http://schemas.microsoft.com/office/drawing/2014/main" id="{84E9A742-365F-5B6E-90A0-A29E929E89E9}"/>
              </a:ext>
            </a:extLst>
          </p:cNvPr>
          <p:cNvGraphicFramePr>
            <a:graphicFrameLocks noGrp="1"/>
          </p:cNvGraphicFramePr>
          <p:nvPr>
            <p:extLst>
              <p:ext uri="{D42A27DB-BD31-4B8C-83A1-F6EECF244321}">
                <p14:modId xmlns:p14="http://schemas.microsoft.com/office/powerpoint/2010/main" val="2770509738"/>
              </p:ext>
            </p:extLst>
          </p:nvPr>
        </p:nvGraphicFramePr>
        <p:xfrm>
          <a:off x="348000" y="1540758"/>
          <a:ext cx="6330732" cy="3776484"/>
        </p:xfrm>
        <a:graphic>
          <a:graphicData uri="http://schemas.openxmlformats.org/drawingml/2006/table">
            <a:tbl>
              <a:tblPr firstRow="1" firstCol="1" bandRow="1">
                <a:tableStyleId>{B301B821-A1FF-4177-AEE7-76D212191A09}</a:tableStyleId>
              </a:tblPr>
              <a:tblGrid>
                <a:gridCol w="1815321">
                  <a:extLst>
                    <a:ext uri="{9D8B030D-6E8A-4147-A177-3AD203B41FA5}">
                      <a16:colId xmlns:a16="http://schemas.microsoft.com/office/drawing/2014/main" val="2952281804"/>
                    </a:ext>
                  </a:extLst>
                </a:gridCol>
                <a:gridCol w="4515411">
                  <a:extLst>
                    <a:ext uri="{9D8B030D-6E8A-4147-A177-3AD203B41FA5}">
                      <a16:colId xmlns:a16="http://schemas.microsoft.com/office/drawing/2014/main" val="2928314110"/>
                    </a:ext>
                  </a:extLst>
                </a:gridCol>
              </a:tblGrid>
              <a:tr h="715006">
                <a:tc>
                  <a:txBody>
                    <a:bodyPr/>
                    <a:lstStyle/>
                    <a:p>
                      <a:pPr>
                        <a:lnSpc>
                          <a:spcPct val="150000"/>
                        </a:lnSpc>
                        <a:spcBef>
                          <a:spcPts val="0"/>
                        </a:spcBef>
                        <a:spcAft>
                          <a:spcPts val="1200"/>
                        </a:spcAft>
                        <a:buNone/>
                      </a:pPr>
                      <a:r>
                        <a:rPr lang="en-AU" sz="1800" b="1" dirty="0">
                          <a:solidFill>
                            <a:srgbClr val="FFFFFF"/>
                          </a:solidFill>
                          <a:effectLst/>
                        </a:rPr>
                        <a:t>Type of ratio</a:t>
                      </a:r>
                      <a:endParaRPr lang="en-AU" sz="1800" dirty="0">
                        <a:effectLst/>
                        <a:latin typeface="+mj-lt"/>
                        <a:ea typeface="Calibri" panose="020F0502020204030204" pitchFamily="34" charset="0"/>
                        <a:cs typeface="Arial" panose="020B0604020202020204" pitchFamily="34" charset="0"/>
                      </a:endParaRPr>
                    </a:p>
                  </a:txBody>
                  <a:tcPr marL="61438" marR="61438" marT="0" marB="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buNone/>
                      </a:pPr>
                      <a:r>
                        <a:rPr lang="en-AU" sz="1800" b="1" dirty="0">
                          <a:solidFill>
                            <a:srgbClr val="FFFFFF"/>
                          </a:solidFill>
                          <a:effectLst/>
                        </a:rPr>
                        <a:t>Rank </a:t>
                      </a:r>
                      <a:endParaRPr lang="en-AU" sz="1800" dirty="0">
                        <a:effectLst/>
                        <a:latin typeface="+mj-lt"/>
                        <a:ea typeface="Calibri" panose="020F0502020204030204" pitchFamily="34" charset="0"/>
                        <a:cs typeface="Arial" panose="020B0604020202020204" pitchFamily="34" charset="0"/>
                      </a:endParaRPr>
                    </a:p>
                  </a:txBody>
                  <a:tcPr marL="61438" marR="61438" marT="0" marB="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96040160"/>
                  </a:ext>
                </a:extLst>
              </a:tr>
              <a:tr h="1530739">
                <a:tc>
                  <a:txBody>
                    <a:bodyPr/>
                    <a:lstStyle/>
                    <a:p>
                      <a:pPr>
                        <a:lnSpc>
                          <a:spcPct val="150000"/>
                        </a:lnSpc>
                        <a:spcBef>
                          <a:spcPts val="0"/>
                        </a:spcBef>
                        <a:spcAft>
                          <a:spcPts val="1200"/>
                        </a:spcAft>
                        <a:buNone/>
                      </a:pPr>
                      <a:r>
                        <a:rPr lang="en-AU" sz="1800" b="1" dirty="0">
                          <a:solidFill>
                            <a:srgbClr val="000000"/>
                          </a:solidFill>
                          <a:effectLst/>
                        </a:rPr>
                        <a:t>1:1</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1438" marR="61438" marT="0" marB="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buNone/>
                      </a:pPr>
                      <a:r>
                        <a:rPr lang="en-AU" sz="1800" dirty="0">
                          <a:solidFill>
                            <a:srgbClr val="000000"/>
                          </a:solidFill>
                          <a:effectLst/>
                        </a:rPr>
                        <a:t>One dot represents a single phenomenon. In this case, one dot might represent one person.</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1438" marR="61438" marT="0" marB="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8803425"/>
                  </a:ext>
                </a:extLst>
              </a:tr>
              <a:tr h="1530739">
                <a:tc>
                  <a:txBody>
                    <a:bodyPr/>
                    <a:lstStyle/>
                    <a:p>
                      <a:pPr>
                        <a:lnSpc>
                          <a:spcPct val="150000"/>
                        </a:lnSpc>
                        <a:spcBef>
                          <a:spcPts val="0"/>
                        </a:spcBef>
                        <a:spcAft>
                          <a:spcPts val="1200"/>
                        </a:spcAft>
                        <a:buNone/>
                      </a:pPr>
                      <a:r>
                        <a:rPr lang="en-AU" sz="1800" b="1" dirty="0">
                          <a:solidFill>
                            <a:srgbClr val="000000"/>
                          </a:solidFill>
                          <a:effectLst/>
                        </a:rPr>
                        <a:t>1:M</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1438" marR="61438" marT="0" marB="0">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0"/>
                        </a:spcBef>
                        <a:spcAft>
                          <a:spcPts val="1200"/>
                        </a:spcAft>
                        <a:buNone/>
                      </a:pPr>
                      <a:r>
                        <a:rPr lang="en-AU" sz="1800" dirty="0">
                          <a:solidFill>
                            <a:srgbClr val="000000"/>
                          </a:solidFill>
                          <a:effectLst/>
                        </a:rPr>
                        <a:t>One dot represents multiple phenomena. For instance, one dot might represent 1,000 people.</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61438" marR="61438" marT="0" marB="0">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0177796"/>
                  </a:ext>
                </a:extLst>
              </a:tr>
            </a:tbl>
          </a:graphicData>
        </a:graphic>
      </p:graphicFrame>
      <p:pic>
        <p:nvPicPr>
          <p:cNvPr id="15" name="Picture 14">
            <a:extLst>
              <a:ext uri="{FF2B5EF4-FFF2-40B4-BE49-F238E27FC236}">
                <a16:creationId xmlns:a16="http://schemas.microsoft.com/office/drawing/2014/main" id="{7B588F00-EA97-7A6D-B186-B1A2770F3F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17194" y="1614926"/>
            <a:ext cx="3926806" cy="3628148"/>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333533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42719-39AA-FE22-73C1-C660F887314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ECC227C-B1E5-4473-B725-D94F8C56BC64}"/>
              </a:ext>
            </a:extLst>
          </p:cNvPr>
          <p:cNvSpPr>
            <a:spLocks noGrp="1"/>
          </p:cNvSpPr>
          <p:nvPr>
            <p:ph type="title"/>
          </p:nvPr>
        </p:nvSpPr>
        <p:spPr/>
        <p:txBody>
          <a:bodyPr/>
          <a:lstStyle/>
          <a:p>
            <a:r>
              <a:rPr lang="en-AU" dirty="0">
                <a:latin typeface="+mj-lt"/>
              </a:rPr>
              <a:t>What type of map is this?</a:t>
            </a:r>
          </a:p>
        </p:txBody>
      </p:sp>
      <p:sp>
        <p:nvSpPr>
          <p:cNvPr id="3" name="Text Placeholder 12">
            <a:extLst>
              <a:ext uri="{FF2B5EF4-FFF2-40B4-BE49-F238E27FC236}">
                <a16:creationId xmlns:a16="http://schemas.microsoft.com/office/drawing/2014/main" id="{566AE805-E579-6B3A-06EB-89929F1DB4B0}"/>
              </a:ext>
            </a:extLst>
          </p:cNvPr>
          <p:cNvSpPr>
            <a:spLocks noGrp="1"/>
          </p:cNvSpPr>
          <p:nvPr>
            <p:ph type="body" sz="quarter" idx="18"/>
          </p:nvPr>
        </p:nvSpPr>
        <p:spPr/>
        <p:txBody>
          <a:bodyPr/>
          <a:lstStyle/>
          <a:p>
            <a:r>
              <a:rPr lang="en-AU" dirty="0">
                <a:latin typeface="+mj-lt"/>
              </a:rPr>
              <a:t>Why is this a dot map? </a:t>
            </a:r>
          </a:p>
        </p:txBody>
      </p:sp>
      <p:pic>
        <p:nvPicPr>
          <p:cNvPr id="4" name="Picture 3" descr="A map of Australia covered in dots. 1 dot is equal to 1000 persons.">
            <a:extLst>
              <a:ext uri="{FF2B5EF4-FFF2-40B4-BE49-F238E27FC236}">
                <a16:creationId xmlns:a16="http://schemas.microsoft.com/office/drawing/2014/main" id="{FA00FB90-D287-93D9-F6E2-19C70BFA4279}"/>
              </a:ext>
            </a:extLst>
          </p:cNvPr>
          <p:cNvPicPr>
            <a:picLocks noChangeAspect="1"/>
          </p:cNvPicPr>
          <p:nvPr/>
        </p:nvPicPr>
        <p:blipFill>
          <a:blip r:embed="rId3"/>
          <a:stretch>
            <a:fillRect/>
          </a:stretch>
        </p:blipFill>
        <p:spPr>
          <a:xfrm>
            <a:off x="3111749" y="1492750"/>
            <a:ext cx="5968501" cy="5005250"/>
          </a:xfrm>
          <a:prstGeom prst="rect">
            <a:avLst/>
          </a:prstGeom>
        </p:spPr>
      </p:pic>
      <p:sp>
        <p:nvSpPr>
          <p:cNvPr id="2" name="Slide Number Placeholder 1">
            <a:extLst>
              <a:ext uri="{FF2B5EF4-FFF2-40B4-BE49-F238E27FC236}">
                <a16:creationId xmlns:a16="http://schemas.microsoft.com/office/drawing/2014/main" id="{B2B68B7A-0C65-ED45-6694-7BC24BA6F9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59250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A07321-D960-A398-DDA5-2ABB79F15119}"/>
              </a:ext>
            </a:extLst>
          </p:cNvPr>
          <p:cNvSpPr>
            <a:spLocks noGrp="1"/>
          </p:cNvSpPr>
          <p:nvPr>
            <p:ph type="title"/>
          </p:nvPr>
        </p:nvSpPr>
        <p:spPr>
          <a:xfrm>
            <a:off x="360000" y="360000"/>
            <a:ext cx="11484000" cy="545601"/>
          </a:xfrm>
        </p:spPr>
        <p:txBody>
          <a:bodyPr/>
          <a:lstStyle/>
          <a:p>
            <a:r>
              <a:rPr lang="en-AU" dirty="0">
                <a:latin typeface="+mj-lt"/>
              </a:rPr>
              <a:t>Edging Valley School (1)</a:t>
            </a:r>
          </a:p>
        </p:txBody>
      </p:sp>
      <p:sp>
        <p:nvSpPr>
          <p:cNvPr id="4" name="Text Placeholder 3">
            <a:extLst>
              <a:ext uri="{FF2B5EF4-FFF2-40B4-BE49-F238E27FC236}">
                <a16:creationId xmlns:a16="http://schemas.microsoft.com/office/drawing/2014/main" id="{E8B347BF-A423-727C-2D1E-E954B96BEFFD}"/>
              </a:ext>
            </a:extLst>
          </p:cNvPr>
          <p:cNvSpPr>
            <a:spLocks noGrp="1"/>
          </p:cNvSpPr>
          <p:nvPr>
            <p:ph type="body" sz="quarter" idx="18"/>
          </p:nvPr>
        </p:nvSpPr>
        <p:spPr>
          <a:xfrm>
            <a:off x="360000" y="982520"/>
            <a:ext cx="11484000" cy="310015"/>
          </a:xfrm>
        </p:spPr>
        <p:txBody>
          <a:bodyPr/>
          <a:lstStyle/>
          <a:p>
            <a:r>
              <a:rPr lang="en-AU" dirty="0">
                <a:latin typeface="+mj-lt"/>
              </a:rPr>
              <a:t>Student population distribution</a:t>
            </a:r>
          </a:p>
        </p:txBody>
      </p:sp>
      <p:sp>
        <p:nvSpPr>
          <p:cNvPr id="5" name="Content Placeholder 4">
            <a:extLst>
              <a:ext uri="{FF2B5EF4-FFF2-40B4-BE49-F238E27FC236}">
                <a16:creationId xmlns:a16="http://schemas.microsoft.com/office/drawing/2014/main" id="{ED7A5E6A-1ACF-BB2A-0181-882BD05FF8B8}"/>
              </a:ext>
            </a:extLst>
          </p:cNvPr>
          <p:cNvSpPr>
            <a:spLocks noGrp="1"/>
          </p:cNvSpPr>
          <p:nvPr>
            <p:ph sz="quarter" idx="4294967295"/>
          </p:nvPr>
        </p:nvSpPr>
        <p:spPr>
          <a:xfrm>
            <a:off x="360362" y="1553914"/>
            <a:ext cx="5735638" cy="4814888"/>
          </a:xfrm>
        </p:spPr>
        <p:txBody>
          <a:bodyPr/>
          <a:lstStyle/>
          <a:p>
            <a:r>
              <a:rPr lang="en-AU" dirty="0">
                <a:latin typeface="+mn-lt"/>
              </a:rPr>
              <a:t>Construct a dot map to illustrate the student population distribution of Edging Valley School.</a:t>
            </a:r>
          </a:p>
          <a:p>
            <a:pPr marL="342900" indent="-342900">
              <a:buFont typeface="Arial" panose="020B0604020202020204" pitchFamily="34" charset="0"/>
              <a:buChar char="•"/>
            </a:pPr>
            <a:r>
              <a:rPr lang="en-AU" dirty="0">
                <a:latin typeface="+mn-lt"/>
              </a:rPr>
              <a:t>use a ratio of 1:1 </a:t>
            </a:r>
          </a:p>
          <a:p>
            <a:pPr marL="342900" indent="-342900">
              <a:buFont typeface="Arial" panose="020B0604020202020204" pitchFamily="34" charset="0"/>
              <a:buChar char="•"/>
            </a:pPr>
            <a:r>
              <a:rPr lang="en-AU" dirty="0">
                <a:latin typeface="+mn-lt"/>
              </a:rPr>
              <a:t>1 dot represents 1 student</a:t>
            </a:r>
          </a:p>
          <a:p>
            <a:pPr marL="342900" indent="-342900">
              <a:buFont typeface="Arial" panose="020B0604020202020204" pitchFamily="34" charset="0"/>
              <a:buChar char="•"/>
            </a:pPr>
            <a:r>
              <a:rPr lang="en-AU" dirty="0">
                <a:latin typeface="+mn-lt"/>
              </a:rPr>
              <a:t>use student data on the next slide and Edging Valley map in the Resource booklet – liveability of places.</a:t>
            </a:r>
          </a:p>
        </p:txBody>
      </p:sp>
      <p:pic>
        <p:nvPicPr>
          <p:cNvPr id="7" name="Picture 6" descr="Map of Edging Valley with landmarks like Snake River, Mount Edging, and several buildings. Includes contour lines, roads, vegetation, and a legend.">
            <a:extLst>
              <a:ext uri="{FF2B5EF4-FFF2-40B4-BE49-F238E27FC236}">
                <a16:creationId xmlns:a16="http://schemas.microsoft.com/office/drawing/2014/main" id="{F40ED032-1C70-C7D0-716C-ACFF4AE9F3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4599" y="618396"/>
            <a:ext cx="4279401" cy="5879604"/>
          </a:xfrm>
          <a:prstGeom prst="rect">
            <a:avLst/>
          </a:prstGeom>
        </p:spPr>
      </p:pic>
      <p:sp>
        <p:nvSpPr>
          <p:cNvPr id="2" name="Slide Number Placeholder 1">
            <a:extLst>
              <a:ext uri="{FF2B5EF4-FFF2-40B4-BE49-F238E27FC236}">
                <a16:creationId xmlns:a16="http://schemas.microsoft.com/office/drawing/2014/main" id="{22E244AF-DD7F-A42D-F0FD-801420AB46C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281081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028F3-E760-8196-FE25-CEED18224F3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7313C5-5D4B-65C1-E114-BF8232A4AF7C}"/>
              </a:ext>
            </a:extLst>
          </p:cNvPr>
          <p:cNvSpPr>
            <a:spLocks noGrp="1"/>
          </p:cNvSpPr>
          <p:nvPr>
            <p:ph type="title"/>
          </p:nvPr>
        </p:nvSpPr>
        <p:spPr/>
        <p:txBody>
          <a:bodyPr/>
          <a:lstStyle/>
          <a:p>
            <a:r>
              <a:rPr lang="en-AU" dirty="0">
                <a:latin typeface="+mj-lt"/>
              </a:rPr>
              <a:t>Edging Valley School (2)</a:t>
            </a:r>
          </a:p>
        </p:txBody>
      </p:sp>
      <p:sp>
        <p:nvSpPr>
          <p:cNvPr id="4" name="Text Placeholder 3">
            <a:extLst>
              <a:ext uri="{FF2B5EF4-FFF2-40B4-BE49-F238E27FC236}">
                <a16:creationId xmlns:a16="http://schemas.microsoft.com/office/drawing/2014/main" id="{281E2C2D-5406-25D9-58AA-771CED2EA1A6}"/>
              </a:ext>
            </a:extLst>
          </p:cNvPr>
          <p:cNvSpPr>
            <a:spLocks noGrp="1"/>
          </p:cNvSpPr>
          <p:nvPr>
            <p:ph type="body" sz="quarter" idx="18"/>
          </p:nvPr>
        </p:nvSpPr>
        <p:spPr/>
        <p:txBody>
          <a:bodyPr/>
          <a:lstStyle/>
          <a:p>
            <a:r>
              <a:rPr lang="en-AU" dirty="0">
                <a:latin typeface="+mj-lt"/>
              </a:rPr>
              <a:t>Student population distribution</a:t>
            </a:r>
          </a:p>
        </p:txBody>
      </p:sp>
      <p:graphicFrame>
        <p:nvGraphicFramePr>
          <p:cNvPr id="7" name="Table 6">
            <a:extLst>
              <a:ext uri="{FF2B5EF4-FFF2-40B4-BE49-F238E27FC236}">
                <a16:creationId xmlns:a16="http://schemas.microsoft.com/office/drawing/2014/main" id="{6994574E-F1BF-5E2C-77EC-3DF5AC835ECC}"/>
              </a:ext>
            </a:extLst>
          </p:cNvPr>
          <p:cNvGraphicFramePr>
            <a:graphicFrameLocks noGrp="1"/>
          </p:cNvGraphicFramePr>
          <p:nvPr>
            <p:extLst>
              <p:ext uri="{D42A27DB-BD31-4B8C-83A1-F6EECF244321}">
                <p14:modId xmlns:p14="http://schemas.microsoft.com/office/powerpoint/2010/main" val="3737562491"/>
              </p:ext>
            </p:extLst>
          </p:nvPr>
        </p:nvGraphicFramePr>
        <p:xfrm>
          <a:off x="360000" y="1638980"/>
          <a:ext cx="6330732" cy="4512575"/>
        </p:xfrm>
        <a:graphic>
          <a:graphicData uri="http://schemas.openxmlformats.org/drawingml/2006/table">
            <a:tbl>
              <a:tblPr firstRow="1" firstCol="1" bandRow="1">
                <a:tableStyleId>{B301B821-A1FF-4177-AEE7-76D212191A09}</a:tableStyleId>
              </a:tblPr>
              <a:tblGrid>
                <a:gridCol w="3985665">
                  <a:extLst>
                    <a:ext uri="{9D8B030D-6E8A-4147-A177-3AD203B41FA5}">
                      <a16:colId xmlns:a16="http://schemas.microsoft.com/office/drawing/2014/main" val="4009450871"/>
                    </a:ext>
                  </a:extLst>
                </a:gridCol>
                <a:gridCol w="2345067">
                  <a:extLst>
                    <a:ext uri="{9D8B030D-6E8A-4147-A177-3AD203B41FA5}">
                      <a16:colId xmlns:a16="http://schemas.microsoft.com/office/drawing/2014/main" val="3951866864"/>
                    </a:ext>
                  </a:extLst>
                </a:gridCol>
              </a:tblGrid>
              <a:tr h="902515">
                <a:tc>
                  <a:txBody>
                    <a:bodyPr/>
                    <a:lstStyle/>
                    <a:p>
                      <a:pPr>
                        <a:lnSpc>
                          <a:spcPct val="150000"/>
                        </a:lnSpc>
                        <a:spcBef>
                          <a:spcPts val="0"/>
                        </a:spcBef>
                        <a:spcAft>
                          <a:spcPts val="1200"/>
                        </a:spcAft>
                        <a:buNone/>
                      </a:pPr>
                      <a:r>
                        <a:rPr lang="en-AU" sz="1800" b="1" dirty="0">
                          <a:solidFill>
                            <a:srgbClr val="FFFFFF"/>
                          </a:solidFill>
                          <a:effectLst/>
                        </a:rPr>
                        <a:t>Location</a:t>
                      </a:r>
                      <a:endParaRPr lang="en-AU" sz="1800" dirty="0">
                        <a:effectLst/>
                        <a:latin typeface="+mj-lt"/>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buNone/>
                      </a:pPr>
                      <a:r>
                        <a:rPr lang="en-AU" sz="1800" b="1" dirty="0">
                          <a:solidFill>
                            <a:srgbClr val="FFFFFF"/>
                          </a:solidFill>
                          <a:effectLst/>
                        </a:rPr>
                        <a:t>Student population</a:t>
                      </a:r>
                      <a:endParaRPr lang="en-AU" sz="18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67849683"/>
                  </a:ext>
                </a:extLst>
              </a:tr>
              <a:tr h="902515">
                <a:tc>
                  <a:txBody>
                    <a:bodyPr/>
                    <a:lstStyle/>
                    <a:p>
                      <a:pPr>
                        <a:lnSpc>
                          <a:spcPct val="150000"/>
                        </a:lnSpc>
                        <a:spcBef>
                          <a:spcPts val="0"/>
                        </a:spcBef>
                        <a:spcAft>
                          <a:spcPts val="1200"/>
                        </a:spcAft>
                        <a:buNone/>
                      </a:pPr>
                      <a:r>
                        <a:rPr lang="en-AU" sz="1800" b="0" dirty="0">
                          <a:solidFill>
                            <a:srgbClr val="000000"/>
                          </a:solidFill>
                          <a:effectLst/>
                        </a:rPr>
                        <a:t>Mount edging AR3007</a:t>
                      </a:r>
                      <a:endParaRPr lang="en-AU" sz="1800" b="0" dirty="0">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buNone/>
                      </a:pPr>
                      <a:r>
                        <a:rPr lang="en-AU" sz="1800" b="0">
                          <a:solidFill>
                            <a:srgbClr val="000000"/>
                          </a:solidFill>
                          <a:effectLst/>
                        </a:rPr>
                        <a:t>25</a:t>
                      </a:r>
                      <a:endParaRPr lang="en-AU" sz="1800" b="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7712708"/>
                  </a:ext>
                </a:extLst>
              </a:tr>
              <a:tr h="902515">
                <a:tc>
                  <a:txBody>
                    <a:bodyPr/>
                    <a:lstStyle/>
                    <a:p>
                      <a:pPr>
                        <a:lnSpc>
                          <a:spcPct val="150000"/>
                        </a:lnSpc>
                        <a:spcBef>
                          <a:spcPts val="0"/>
                        </a:spcBef>
                        <a:spcAft>
                          <a:spcPts val="1200"/>
                        </a:spcAft>
                        <a:buNone/>
                      </a:pPr>
                      <a:r>
                        <a:rPr lang="en-AU" sz="1800" b="0" dirty="0">
                          <a:solidFill>
                            <a:srgbClr val="000000"/>
                          </a:solidFill>
                          <a:effectLst/>
                        </a:rPr>
                        <a:t>Cockatoo Hill AR2705</a:t>
                      </a:r>
                      <a:endParaRPr lang="en-AU" sz="1800" b="0" dirty="0">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buNone/>
                      </a:pPr>
                      <a:r>
                        <a:rPr lang="en-AU" sz="1800" b="0">
                          <a:solidFill>
                            <a:srgbClr val="000000"/>
                          </a:solidFill>
                          <a:effectLst/>
                        </a:rPr>
                        <a:t>15</a:t>
                      </a:r>
                      <a:endParaRPr lang="en-AU" sz="1800" b="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19828268"/>
                  </a:ext>
                </a:extLst>
              </a:tr>
              <a:tr h="902515">
                <a:tc>
                  <a:txBody>
                    <a:bodyPr/>
                    <a:lstStyle/>
                    <a:p>
                      <a:pPr>
                        <a:lnSpc>
                          <a:spcPct val="150000"/>
                        </a:lnSpc>
                        <a:spcBef>
                          <a:spcPts val="0"/>
                        </a:spcBef>
                        <a:spcAft>
                          <a:spcPts val="1200"/>
                        </a:spcAft>
                        <a:buNone/>
                      </a:pPr>
                      <a:r>
                        <a:rPr lang="en-AU" sz="1800" b="0" dirty="0">
                          <a:solidFill>
                            <a:srgbClr val="000000"/>
                          </a:solidFill>
                          <a:effectLst/>
                        </a:rPr>
                        <a:t>Riverbend Resort AR2806</a:t>
                      </a:r>
                      <a:endParaRPr lang="en-AU" sz="1800" b="0" dirty="0">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50000"/>
                        </a:lnSpc>
                        <a:spcBef>
                          <a:spcPts val="0"/>
                        </a:spcBef>
                        <a:spcAft>
                          <a:spcPts val="1200"/>
                        </a:spcAft>
                        <a:buNone/>
                      </a:pPr>
                      <a:r>
                        <a:rPr lang="en-AU" sz="1800" b="0">
                          <a:solidFill>
                            <a:srgbClr val="000000"/>
                          </a:solidFill>
                          <a:effectLst/>
                        </a:rPr>
                        <a:t>40</a:t>
                      </a:r>
                      <a:endParaRPr lang="en-AU" sz="1800" b="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30290971"/>
                  </a:ext>
                </a:extLst>
              </a:tr>
              <a:tr h="902515">
                <a:tc>
                  <a:txBody>
                    <a:bodyPr/>
                    <a:lstStyle/>
                    <a:p>
                      <a:pPr>
                        <a:lnSpc>
                          <a:spcPct val="150000"/>
                        </a:lnSpc>
                        <a:spcBef>
                          <a:spcPts val="0"/>
                        </a:spcBef>
                        <a:spcAft>
                          <a:spcPts val="1200"/>
                        </a:spcAft>
                        <a:buNone/>
                      </a:pPr>
                      <a:r>
                        <a:rPr lang="en-AU" sz="1800" b="0" dirty="0">
                          <a:solidFill>
                            <a:srgbClr val="000000"/>
                          </a:solidFill>
                          <a:effectLst/>
                        </a:rPr>
                        <a:t>Snake River AR3008</a:t>
                      </a:r>
                      <a:endParaRPr lang="en-AU" sz="1800" b="0" dirty="0">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0"/>
                        </a:spcBef>
                        <a:spcAft>
                          <a:spcPts val="1200"/>
                        </a:spcAft>
                        <a:buNone/>
                      </a:pPr>
                      <a:r>
                        <a:rPr lang="en-AU" sz="1800" b="0" dirty="0">
                          <a:solidFill>
                            <a:srgbClr val="000000"/>
                          </a:solidFill>
                          <a:effectLst/>
                        </a:rPr>
                        <a:t>5</a:t>
                      </a:r>
                      <a:endParaRPr lang="en-AU" sz="1800" b="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0306848"/>
                  </a:ext>
                </a:extLst>
              </a:tr>
            </a:tbl>
          </a:graphicData>
        </a:graphic>
      </p:graphicFrame>
      <p:pic>
        <p:nvPicPr>
          <p:cNvPr id="5" name="Picture 4" descr="Map of Edging Valley with landmarks like Snake River, Mount Edging, and several buildings. Includes contour lines, roads, vegetation, and a legend.">
            <a:extLst>
              <a:ext uri="{FF2B5EF4-FFF2-40B4-BE49-F238E27FC236}">
                <a16:creationId xmlns:a16="http://schemas.microsoft.com/office/drawing/2014/main" id="{2491AC48-E526-07A0-37DB-EF15AC8DE9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4599" y="618396"/>
            <a:ext cx="4279401" cy="5879604"/>
          </a:xfrm>
          <a:prstGeom prst="rect">
            <a:avLst/>
          </a:prstGeom>
        </p:spPr>
      </p:pic>
      <p:sp>
        <p:nvSpPr>
          <p:cNvPr id="2" name="Slide Number Placeholder 1">
            <a:extLst>
              <a:ext uri="{FF2B5EF4-FFF2-40B4-BE49-F238E27FC236}">
                <a16:creationId xmlns:a16="http://schemas.microsoft.com/office/drawing/2014/main" id="{D8165E3D-C447-8861-AFA6-0225F7AE70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49951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EA927-FF4A-4707-C5CE-F3D61B7371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72E6B5-8188-A063-F526-249AD7411482}"/>
              </a:ext>
            </a:extLst>
          </p:cNvPr>
          <p:cNvSpPr>
            <a:spLocks noGrp="1"/>
          </p:cNvSpPr>
          <p:nvPr>
            <p:ph type="title"/>
          </p:nvPr>
        </p:nvSpPr>
        <p:spPr/>
        <p:txBody>
          <a:bodyPr/>
          <a:lstStyle/>
          <a:p>
            <a:r>
              <a:rPr lang="en-AU" dirty="0">
                <a:latin typeface="+mj-lt"/>
              </a:rPr>
              <a:t>Interpreting dot maps</a:t>
            </a:r>
          </a:p>
        </p:txBody>
      </p:sp>
      <p:pic>
        <p:nvPicPr>
          <p:cNvPr id="8" name="Picture 7">
            <a:extLst>
              <a:ext uri="{FF2B5EF4-FFF2-40B4-BE49-F238E27FC236}">
                <a16:creationId xmlns:a16="http://schemas.microsoft.com/office/drawing/2014/main" id="{BB2215EC-867B-DE3E-CDA3-83BCE3E92905}"/>
              </a:ex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t="18381" b="9667"/>
          <a:stretch>
            <a:fillRect/>
          </a:stretch>
        </p:blipFill>
        <p:spPr>
          <a:xfrm>
            <a:off x="1005899" y="1242263"/>
            <a:ext cx="10180202" cy="5363737"/>
          </a:xfrm>
          <a:prstGeom prst="rect">
            <a:avLst/>
          </a:prstGeom>
        </p:spPr>
      </p:pic>
      <p:sp>
        <p:nvSpPr>
          <p:cNvPr id="3" name="TextBox 2">
            <a:extLst>
              <a:ext uri="{FF2B5EF4-FFF2-40B4-BE49-F238E27FC236}">
                <a16:creationId xmlns:a16="http://schemas.microsoft.com/office/drawing/2014/main" id="{42085B11-5D06-2BC7-3F5C-A7949AF139B2}"/>
              </a:ext>
            </a:extLst>
          </p:cNvPr>
          <p:cNvSpPr txBox="1"/>
          <p:nvPr/>
        </p:nvSpPr>
        <p:spPr>
          <a:xfrm>
            <a:off x="3139207" y="2749755"/>
            <a:ext cx="5302266" cy="2034118"/>
          </a:xfrm>
          <a:prstGeom prst="rect">
            <a:avLst/>
          </a:prstGeom>
          <a:noFill/>
        </p:spPr>
        <p:txBody>
          <a:bodyPr wrap="square" lIns="0" tIns="0" rIns="0" bIns="0" rtlCol="0">
            <a:noAutofit/>
          </a:bodyPr>
          <a:lstStyle/>
          <a:p>
            <a:pPr algn="l">
              <a:lnSpc>
                <a:spcPct val="150000"/>
              </a:lnSpc>
              <a:spcAft>
                <a:spcPts val="1200"/>
              </a:spcAft>
            </a:pPr>
            <a:r>
              <a:rPr lang="en-AU" sz="2000" dirty="0">
                <a:cs typeface="Arial" panose="020B0604020202020204" pitchFamily="34" charset="0"/>
              </a:rPr>
              <a:t>Where do most Edging Valley School students live? </a:t>
            </a:r>
          </a:p>
          <a:p>
            <a:pPr algn="l">
              <a:lnSpc>
                <a:spcPct val="150000"/>
              </a:lnSpc>
              <a:spcAft>
                <a:spcPts val="1200"/>
              </a:spcAft>
            </a:pPr>
            <a:r>
              <a:rPr lang="en-AU" sz="2000" dirty="0">
                <a:cs typeface="Arial" panose="020B0604020202020204" pitchFamily="34" charset="0"/>
              </a:rPr>
              <a:t>Describe the proximity of Snake River students to Edging Valley school. </a:t>
            </a:r>
          </a:p>
        </p:txBody>
      </p:sp>
      <p:sp>
        <p:nvSpPr>
          <p:cNvPr id="2" name="Slide Number Placeholder 1">
            <a:extLst>
              <a:ext uri="{FF2B5EF4-FFF2-40B4-BE49-F238E27FC236}">
                <a16:creationId xmlns:a16="http://schemas.microsoft.com/office/drawing/2014/main" id="{59074717-633C-4242-0458-C0F17897461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146193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latin typeface="+mn-lt"/>
                <a:hlinkClick r:id="rId5"/>
              </a:rPr>
              <a:t>Geography 7-10 </a:t>
            </a:r>
            <a:r>
              <a:rPr lang="en-AU" dirty="0">
                <a:latin typeface="+mn-lt"/>
              </a:rPr>
              <a:t>© Syllabus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tudent-facing-secondary-template-2025-v2" id="{99F003DF-8232-8143-89A4-6040FEB636AB}" vid="{7C8CAE53-5C2F-0E42-AA60-E2459FA83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94ce8ca-8c20-4eb0-bb23-b47a1c76b753">
      <UserInfo>
        <DisplayName>Easter Carmeli</DisplayName>
        <AccountId>508</AccountId>
        <AccountType/>
      </UserInfo>
      <UserInfo>
        <DisplayName>Perry Wong</DisplayName>
        <AccountId>363</AccountId>
        <AccountType/>
      </UserInfo>
      <UserInfo>
        <DisplayName>Gemma Ennis</DisplayName>
        <AccountId>388</AccountId>
        <AccountType/>
      </UserInfo>
      <UserInfo>
        <DisplayName>David Boccalatte</DisplayName>
        <AccountId>24</AccountId>
        <AccountType/>
      </UserInfo>
    </SharedWithUsers>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E0289AD-A305-4EF2-97DB-4795758D1DE4}">
  <ds:schemaRefs>
    <ds:schemaRef ds:uri="http://schemas.microsoft.com/sharepoint/v3/contenttype/forms"/>
  </ds:schemaRefs>
</ds:datastoreItem>
</file>

<file path=customXml/itemProps2.xml><?xml version="1.0" encoding="utf-8"?>
<ds:datastoreItem xmlns:ds="http://schemas.openxmlformats.org/officeDocument/2006/customXml" ds:itemID="{61D947D8-1FC9-4019-833D-3EFAA76BD8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965500-57F4-477A-9AC9-EFA91A7D9047}">
  <ds:schemaRefs>
    <ds:schemaRef ds:uri="http://schemas.microsoft.com/office/2006/documentManagement/types"/>
    <ds:schemaRef ds:uri="http://www.w3.org/XML/1998/namespace"/>
    <ds:schemaRef ds:uri="http://schemas.openxmlformats.org/package/2006/metadata/core-properties"/>
    <ds:schemaRef ds:uri="http://purl.org/dc/elements/1.1/"/>
    <ds:schemaRef ds:uri="http://purl.org/dc/terms/"/>
    <ds:schemaRef ds:uri="http://schemas.microsoft.com/office/2006/metadata/properties"/>
    <ds:schemaRef ds:uri="http://schemas.microsoft.com/office/infopath/2007/PartnerControls"/>
    <ds:schemaRef ds:uri="094ce8ca-8c20-4eb0-bb23-b47a1c76b753"/>
    <ds:schemaRef ds:uri="98740c54-966f-451d-a76c-e38eb7fddd5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Secondary classroom slide deck template 2025</Template>
  <TotalTime>7</TotalTime>
  <Words>2224</Words>
  <Application>Microsoft Office PowerPoint</Application>
  <PresentationFormat>Widescreen</PresentationFormat>
  <Paragraphs>188</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Times New Roman</vt:lpstr>
      <vt:lpstr>Calibri</vt:lpstr>
      <vt:lpstr>Arial</vt:lpstr>
      <vt:lpstr>Public Sans</vt:lpstr>
      <vt:lpstr>1_NSWG Corporate</vt:lpstr>
      <vt:lpstr>Lesson 1 – dot maps</vt:lpstr>
      <vt:lpstr>Learning intentions and success criteria</vt:lpstr>
      <vt:lpstr>Features of a dot map</vt:lpstr>
      <vt:lpstr>Dot density map ratios</vt:lpstr>
      <vt:lpstr>What type of map is this?</vt:lpstr>
      <vt:lpstr>Edging Valley School (1)</vt:lpstr>
      <vt:lpstr>Edging Valley School (2)</vt:lpstr>
      <vt:lpstr>Interpreting dot maps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Liveability of places – Lesson 1 – dot maps – Geography, Stage 4</dc:title>
  <dc:creator>NSW Department of Education</dc:creator>
  <dcterms:created xsi:type="dcterms:W3CDTF">2025-10-13T02:13:05Z</dcterms:created>
  <dcterms:modified xsi:type="dcterms:W3CDTF">2025-10-20T02:23:01Z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2025-10-13T02:13:35Z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112959ed-625c-4fef-b336-5bea312273df</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