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0" r:id="rId1"/>
  </p:sldMasterIdLst>
  <p:notesMasterIdLst>
    <p:notesMasterId r:id="rId62"/>
  </p:notesMasterIdLst>
  <p:handoutMasterIdLst>
    <p:handoutMasterId r:id="rId63"/>
  </p:handoutMasterIdLst>
  <p:sldIdLst>
    <p:sldId id="256" r:id="rId2"/>
    <p:sldId id="364" r:id="rId3"/>
    <p:sldId id="297" r:id="rId4"/>
    <p:sldId id="2147474362" r:id="rId5"/>
    <p:sldId id="2147474371" r:id="rId6"/>
    <p:sldId id="2147474950" r:id="rId7"/>
    <p:sldId id="366" r:id="rId8"/>
    <p:sldId id="2147474363" r:id="rId9"/>
    <p:sldId id="2147474308" r:id="rId10"/>
    <p:sldId id="2147474310" r:id="rId11"/>
    <p:sldId id="2147474964" r:id="rId12"/>
    <p:sldId id="2147474958" r:id="rId13"/>
    <p:sldId id="2147474959" r:id="rId14"/>
    <p:sldId id="2147474322" r:id="rId15"/>
    <p:sldId id="2147474354" r:id="rId16"/>
    <p:sldId id="2147474320" r:id="rId17"/>
    <p:sldId id="2147474321" r:id="rId18"/>
    <p:sldId id="2147474366" r:id="rId19"/>
    <p:sldId id="2147474355" r:id="rId20"/>
    <p:sldId id="2147474960" r:id="rId21"/>
    <p:sldId id="2147474345" r:id="rId22"/>
    <p:sldId id="2147474359" r:id="rId23"/>
    <p:sldId id="2147474360" r:id="rId24"/>
    <p:sldId id="2147474361" r:id="rId25"/>
    <p:sldId id="2147474369" r:id="rId26"/>
    <p:sldId id="2147474374" r:id="rId27"/>
    <p:sldId id="2147474367" r:id="rId28"/>
    <p:sldId id="2147474353" r:id="rId29"/>
    <p:sldId id="2147474370" r:id="rId30"/>
    <p:sldId id="2147474992" r:id="rId31"/>
    <p:sldId id="2147474998" r:id="rId32"/>
    <p:sldId id="2147474986" r:id="rId33"/>
    <p:sldId id="2147474993" r:id="rId34"/>
    <p:sldId id="2147474994" r:id="rId35"/>
    <p:sldId id="2147474995" r:id="rId36"/>
    <p:sldId id="2147474996" r:id="rId37"/>
    <p:sldId id="2147474997" r:id="rId38"/>
    <p:sldId id="2147474946" r:id="rId39"/>
    <p:sldId id="2147474941" r:id="rId40"/>
    <p:sldId id="367" r:id="rId41"/>
    <p:sldId id="2147474961" r:id="rId42"/>
    <p:sldId id="2147474957" r:id="rId43"/>
    <p:sldId id="2147474951" r:id="rId44"/>
    <p:sldId id="368" r:id="rId45"/>
    <p:sldId id="2147474298" r:id="rId46"/>
    <p:sldId id="2147474375" r:id="rId47"/>
    <p:sldId id="371" r:id="rId48"/>
    <p:sldId id="2147474952" r:id="rId49"/>
    <p:sldId id="2147474358" r:id="rId50"/>
    <p:sldId id="2147474376" r:id="rId51"/>
    <p:sldId id="2147474953" r:id="rId52"/>
    <p:sldId id="2147474300" r:id="rId53"/>
    <p:sldId id="2147474954" r:id="rId54"/>
    <p:sldId id="2147474939" r:id="rId55"/>
    <p:sldId id="2147474955" r:id="rId56"/>
    <p:sldId id="2147474962" r:id="rId57"/>
    <p:sldId id="2147474963" r:id="rId58"/>
    <p:sldId id="360" r:id="rId59"/>
    <p:sldId id="2147474965" r:id="rId60"/>
    <p:sldId id="361" r:id="rId61"/>
  </p:sldIdLst>
  <p:sldSz cx="12192000" cy="6858000"/>
  <p:notesSz cx="6858000" cy="9144000"/>
  <p:embeddedFontLst>
    <p:embeddedFont>
      <p:font typeface="Public Sans" pitchFamily="2" charset="0"/>
      <p:regular r:id="rId64"/>
      <p:bold r:id="rId65"/>
      <p:italic r:id="rId66"/>
      <p:boldItalic r:id="rId67"/>
    </p:embeddedFont>
    <p:embeddedFont>
      <p:font typeface="Public Sans Light" pitchFamily="2" charset="0"/>
      <p:regular r:id="rId68"/>
      <p:italic r:id="rId6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3013218-03E0-795D-558E-879F5036C32F}" name="Brett Stone" initials="BS" userId="S::BRETT.STONE@det.nsw.edu.au::c5720ab0-f63b-4a89-9e91-2cc304d4d580" providerId="AD"/>
  <p188:author id="{A4032724-834E-B26C-E542-F386941BF83E}" name="Belinda Bagshaw" initials="BB" userId="S::belinda.pine1@det.nsw.edu.au::3edc3721-05c5-44f3-8d5c-b07aa315cd84" providerId="AD"/>
  <p188:author id="{8BC3F927-0CDE-213F-FD46-30EC82974124}" name="Vanessa HEWITT" initials="VH" userId="S::VANESSA.HEWITT@det.nsw.edu.au::050c487a-d789-4cf9-9eb8-011dfb41e23d" providerId="AD"/>
  <p188:author id="{9067A646-9D9E-0ECA-584F-4F6A03C9DAA7}" name="Rebecca Kendall" initials="RK" userId="S::rebecca.rawson@det.nsw.edu.au::4bca76c7-10a4-470c-a681-892444fad298" providerId="AD"/>
  <p188:author id="{AB3B784D-DF3D-1F7E-1659-E715C6D54534}" name="Dionissia Tsirigos" initials="DT" userId="S::Dionissia.Tsirigos@det.nsw.edu.au::0f61e84c-913a-4f24-b74e-a42a7170d5be" providerId="AD"/>
  <p188:author id="{0D6DBF51-DF55-423E-4A0A-C8B8537F8839}" name="Kat Hand" initials="KH" userId="S::katrina.hand@det.nsw.edu.au::7c0d44ee-cb67-448c-a7ee-df8c5f511b22" providerId="AD"/>
  <p188:author id="{1B9AE479-94A8-1CA7-5801-61D0BC5792BC}" name="Sandrine Woo" initials="SW" userId="S::Sandrine.Woo@det.nsw.edu.au::54ed00b1-333b-4894-8cbd-7f4a7425a40f" providerId="AD"/>
  <p188:author id="{99B8BD98-85EF-FCE0-AAC3-506F8E5FCCC9}" name="Erin McShane" initials="EM" userId="S::Erin.Grainger@det.nsw.edu.au::8fe256b9-80bb-415e-a1ff-70be07c1d6fe" providerId="AD"/>
  <p188:author id="{8ACE369D-DB22-8937-6AE4-E604BD51B695}" name="Kat Hand" initials="KH" userId="S::KATRINA.HAND@det.nsw.edu.au::7c0d44ee-cb67-448c-a7ee-df8c5f511b22" providerId="AD"/>
  <p188:author id="{2E061C9E-48B1-4FB5-8096-444BEAB0748B}" name="Erin McShane" initials="EM" userId="S::erin.grainger@det.nsw.edu.au::8fe256b9-80bb-415e-a1ff-70be07c1d6fe" providerId="AD"/>
  <p188:author id="{19DCD2CF-6295-1995-1B7A-B19DE0FC00AD}" name="Rebecca Kendall" initials="RK" userId="S::Rebecca.Rawson@det.nsw.edu.au::4bca76c7-10a4-470c-a681-892444fad298" providerId="AD"/>
  <p188:author id="{5BCE21E1-733A-A8B8-9D12-85900272A0F9}" name="Taryn Ablott" initials="TA" userId="S::Taryn.Ablott@det.nsw.edu.au::4dfef39f-2539-47b6-9f4a-428105b9b8d7" providerId="AD"/>
  <p188:author id="{A0C530F3-F91F-3729-DFFC-4040707BC559}" name="Jodie Goldney" initials="JG" userId="S::jodie.goldney@det.nsw.edu.au::5823e286-4fd9-4c0d-9211-27bac079cd3e" providerId="AD"/>
  <p188:author id="{688A18F8-BB32-5224-5FEA-0DB43378C0F2}" name="Jodie Goldney" initials="JG" userId="S::JODIE.GOLDNEY@det.nsw.edu.au::5823e286-4fd9-4c0d-9211-27bac079cd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8F9"/>
    <a:srgbClr val="CBEDFD"/>
    <a:srgbClr val="FCBCD7"/>
    <a:srgbClr val="247E35"/>
    <a:srgbClr val="00296C"/>
    <a:srgbClr val="146CFD"/>
    <a:srgbClr val="002664"/>
    <a:srgbClr val="FFFFFF"/>
    <a:srgbClr val="CDD3D6"/>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36BF1-5492-4218-8929-CBB30E0A095F}" v="1" dt="2025-02-11T21:59:32.15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53825" autoAdjust="0"/>
  </p:normalViewPr>
  <p:slideViewPr>
    <p:cSldViewPr snapToGrid="0">
      <p:cViewPr varScale="1">
        <p:scale>
          <a:sx n="54" d="100"/>
          <a:sy n="54" d="100"/>
        </p:scale>
        <p:origin x="1656" y="56"/>
      </p:cViewPr>
      <p:guideLst>
        <p:guide orient="horz" pos="2160"/>
        <p:guide pos="3863"/>
      </p:guideLst>
    </p:cSldViewPr>
  </p:slideViewPr>
  <p:outlineViewPr>
    <p:cViewPr>
      <p:scale>
        <a:sx n="33" d="100"/>
        <a:sy n="33" d="100"/>
      </p:scale>
      <p:origin x="0" y="-1173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12/02/2025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i="1" dirty="0">
              <a:latin typeface="+mn-lt"/>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65186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1" i="0" u="none" strike="noStrike" dirty="0">
                <a:solidFill>
                  <a:srgbClr val="000000"/>
                </a:solidFill>
                <a:effectLst/>
                <a:highlight>
                  <a:srgbClr val="F5F5F5"/>
                </a:highlight>
                <a:latin typeface="+mn-lt"/>
              </a:rPr>
              <a:t>Purpose: </a:t>
            </a:r>
            <a:r>
              <a:rPr lang="en-AU" dirty="0">
                <a:solidFill>
                  <a:srgbClr val="000000"/>
                </a:solidFill>
                <a:highlight>
                  <a:srgbClr val="F5F5F5"/>
                </a:highlight>
                <a:latin typeface="+mn-lt"/>
              </a:rPr>
              <a:t>Define</a:t>
            </a:r>
            <a:r>
              <a:rPr lang="en-AU" b="0" i="0" u="none" strike="noStrike" dirty="0">
                <a:solidFill>
                  <a:srgbClr val="000000"/>
                </a:solidFill>
                <a:effectLst/>
                <a:highlight>
                  <a:srgbClr val="F5F5F5"/>
                </a:highlight>
                <a:latin typeface="+mn-lt"/>
              </a:rPr>
              <a:t> consistent teacher judgement</a:t>
            </a:r>
            <a:endParaRPr lang="en-AU" b="0" i="0" dirty="0">
              <a:solidFill>
                <a:srgbClr val="444444"/>
              </a:solidFill>
              <a:effectLst/>
              <a:highlight>
                <a:srgbClr val="F5F5F5"/>
              </a:highlight>
              <a:latin typeface="+mn-lt"/>
            </a:endParaRPr>
          </a:p>
          <a:p>
            <a:pPr algn="l" rtl="0" fontAlgn="base"/>
            <a:r>
              <a:rPr lang="en-AU" b="1" i="0" u="none" strike="noStrike" dirty="0">
                <a:solidFill>
                  <a:srgbClr val="000000"/>
                </a:solidFill>
                <a:effectLst/>
                <a:highlight>
                  <a:srgbClr val="F5F5F5"/>
                </a:highlight>
                <a:latin typeface="+mn-lt"/>
              </a:rPr>
              <a:t>Duration:</a:t>
            </a:r>
            <a:r>
              <a:rPr lang="en-AU" b="0" i="0" u="none" strike="noStrike" dirty="0">
                <a:solidFill>
                  <a:srgbClr val="000000"/>
                </a:solidFill>
                <a:effectLst/>
                <a:highlight>
                  <a:srgbClr val="F5F5F5"/>
                </a:highlight>
                <a:latin typeface="+mn-lt"/>
              </a:rPr>
              <a:t> </a:t>
            </a:r>
            <a:r>
              <a:rPr lang="en-AU" dirty="0">
                <a:solidFill>
                  <a:srgbClr val="000000"/>
                </a:solidFill>
                <a:highlight>
                  <a:srgbClr val="F5F5F5"/>
                </a:highlight>
                <a:latin typeface="+mn-lt"/>
              </a:rPr>
              <a:t>[01:00]</a:t>
            </a:r>
            <a:endParaRPr lang="en-US" b="0" i="0" dirty="0">
              <a:solidFill>
                <a:srgbClr val="444444"/>
              </a:solidFill>
              <a:effectLst/>
              <a:highlight>
                <a:srgbClr val="F5F5F5"/>
              </a:highlight>
              <a:latin typeface="+mn-lt"/>
            </a:endParaRPr>
          </a:p>
          <a:p>
            <a:pPr fontAlgn="base"/>
            <a:r>
              <a:rPr lang="en-AU" b="1" dirty="0">
                <a:solidFill>
                  <a:srgbClr val="000000"/>
                </a:solidFill>
                <a:highlight>
                  <a:srgbClr val="F5F5F5"/>
                </a:highlight>
                <a:latin typeface="+mn-lt"/>
              </a:rPr>
              <a:t>Speaker notes</a:t>
            </a:r>
            <a:r>
              <a:rPr lang="en-AU" b="1" i="0" u="none" strike="noStrike" dirty="0">
                <a:solidFill>
                  <a:srgbClr val="000000"/>
                </a:solidFill>
                <a:effectLst/>
                <a:highlight>
                  <a:srgbClr val="F5F5F5"/>
                </a:highlight>
                <a:latin typeface="+mn-lt"/>
              </a:rPr>
              <a:t>:</a:t>
            </a:r>
            <a:r>
              <a:rPr lang="en-US" b="0" i="0" dirty="0">
                <a:solidFill>
                  <a:srgbClr val="444444"/>
                </a:solidFill>
                <a:effectLst/>
                <a:highlight>
                  <a:srgbClr val="F5F5F5"/>
                </a:highlight>
                <a:latin typeface="+mn-lt"/>
              </a:rPr>
              <a:t>​</a:t>
            </a:r>
            <a:endParaRPr lang="en-AU" sz="1800" dirty="0">
              <a:latin typeface="+mn-lt"/>
              <a:ea typeface="Calibri"/>
              <a:cs typeface="Arial"/>
            </a:endParaRPr>
          </a:p>
          <a:p>
            <a:pPr>
              <a:lnSpc>
                <a:spcPct val="150000"/>
              </a:lnSpc>
              <a:spcBef>
                <a:spcPts val="1200"/>
              </a:spcBef>
              <a:spcAft>
                <a:spcPts val="600"/>
              </a:spcAft>
            </a:pPr>
            <a:r>
              <a:rPr lang="en-AU" sz="1800" dirty="0">
                <a:latin typeface="+mn-lt"/>
                <a:ea typeface="Calibri"/>
                <a:cs typeface="Calibri"/>
              </a:rPr>
              <a:t>Read the description of consistent teacher judgement, often referred to as CTJ, from the Effective assessment practices guide, on screen now.</a:t>
            </a:r>
          </a:p>
          <a:p>
            <a:pPr>
              <a:lnSpc>
                <a:spcPct val="150000"/>
              </a:lnSpc>
              <a:spcBef>
                <a:spcPts val="1200"/>
              </a:spcBef>
              <a:spcAft>
                <a:spcPts val="600"/>
              </a:spcAft>
            </a:pPr>
            <a:endParaRPr lang="en-AU" dirty="0">
              <a:latin typeface="+mn-lt"/>
            </a:endParaRPr>
          </a:p>
          <a:p>
            <a:pPr>
              <a:lnSpc>
                <a:spcPct val="150000"/>
              </a:lnSpc>
              <a:spcBef>
                <a:spcPts val="1200"/>
              </a:spcBef>
              <a:spcAft>
                <a:spcPts val="600"/>
              </a:spcAft>
              <a:defRPr/>
            </a:pPr>
            <a:r>
              <a:rPr lang="en-AU" dirty="0">
                <a:latin typeface="+mn-lt"/>
              </a:rPr>
              <a:t>Teachers’ collaboration and participation in consistent teacher judgement processes are critical to achieving consistency. Through intentional professional dialogue and collaboration opportunities, teachers refine their interpretations of achievement standards and ensure that their judgments align not only with syllabus expectations, but also across different contexts and assessment conditions. This collaboration further enhances transparency in the assessment process and fosters trust among students, parents, and the broader education community.</a:t>
            </a:r>
            <a:endParaRPr lang="en-AU" dirty="0">
              <a:latin typeface="+mn-lt"/>
              <a:cs typeface="Calibri"/>
            </a:endParaRPr>
          </a:p>
          <a:p>
            <a:pPr>
              <a:lnSpc>
                <a:spcPct val="150000"/>
              </a:lnSpc>
              <a:spcBef>
                <a:spcPts val="1200"/>
              </a:spcBef>
              <a:spcAft>
                <a:spcPts val="600"/>
              </a:spcAft>
              <a:defRPr/>
            </a:pPr>
            <a:endParaRPr lang="en-AU" dirty="0">
              <a:latin typeface="+mn-lt"/>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b="1" i="0" dirty="0">
                <a:latin typeface="+mn-lt"/>
              </a:rPr>
              <a:t>CLICK</a:t>
            </a:r>
            <a:endParaRPr lang="en-AU" sz="1800" b="1" i="0" dirty="0">
              <a:latin typeface="+mn-lt"/>
              <a:cs typeface="Calibri"/>
            </a:endParaRPr>
          </a:p>
          <a:p>
            <a:pPr>
              <a:lnSpc>
                <a:spcPct val="150000"/>
              </a:lnSpc>
              <a:spcBef>
                <a:spcPts val="1200"/>
              </a:spcBef>
              <a:spcAft>
                <a:spcPts val="600"/>
              </a:spcAft>
            </a:pPr>
            <a:endParaRPr lang="en-AU" sz="18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22569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Purpose:</a:t>
            </a:r>
            <a:r>
              <a:rPr lang="en-AU" dirty="0"/>
              <a:t> Define standards-referenced assessment</a:t>
            </a:r>
            <a:endParaRPr lang="en-AU" b="1" dirty="0"/>
          </a:p>
          <a:p>
            <a:r>
              <a:rPr lang="en-AU" b="1" dirty="0"/>
              <a:t>Duration:</a:t>
            </a:r>
            <a:r>
              <a:rPr lang="en-AU" dirty="0"/>
              <a:t> [00:30]</a:t>
            </a:r>
          </a:p>
          <a:p>
            <a:r>
              <a:rPr lang="en-AU" b="1" dirty="0"/>
              <a:t>Speaker notes:</a:t>
            </a:r>
          </a:p>
          <a:p>
            <a:r>
              <a:rPr lang="en-AU" b="0" dirty="0"/>
              <a:t>In NSW, we use a standards-referenced approach to assess and report on student achievement. This approach consists of two components:</a:t>
            </a:r>
          </a:p>
          <a:p>
            <a:pPr marL="285750" indent="-285750">
              <a:buFont typeface="Arial" panose="020B0604020202020204" pitchFamily="34" charset="0"/>
              <a:buChar char="•"/>
            </a:pPr>
            <a:r>
              <a:rPr lang="en-AU" b="0" dirty="0"/>
              <a:t>syllabus outcomes and content describe what students are expected to learn</a:t>
            </a:r>
          </a:p>
          <a:p>
            <a:pPr marL="285750" indent="-285750">
              <a:buFont typeface="Arial" panose="020B0604020202020204" pitchFamily="34" charset="0"/>
              <a:buChar char="•"/>
            </a:pPr>
            <a:r>
              <a:rPr lang="en-AU" b="0" dirty="0"/>
              <a:t>how well students demonstrate achievement is described in performance standards such as the Common Grade Scale. (NESA, 2024)</a:t>
            </a:r>
          </a:p>
          <a:p>
            <a:endParaRPr lang="en-AU" b="0" dirty="0"/>
          </a:p>
          <a:p>
            <a:r>
              <a:rPr lang="en-AU" b="0" dirty="0"/>
              <a:t>Key to the success of a standards-referenced approach is a shared understanding of the objective criteria, or standards, on which students are being assessed. This is where consistent teacher judgements come into play. </a:t>
            </a:r>
          </a:p>
          <a:p>
            <a:endParaRPr lang="en-AU" b="0" dirty="0"/>
          </a:p>
          <a:p>
            <a:r>
              <a:rPr lang="en-AU" b="0" dirty="0"/>
              <a:t>Effective consistent teacher judgement processes enable teachers to develop a core, shared understanding.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19541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n-lt"/>
              </a:rPr>
              <a:t>Purpose: </a:t>
            </a:r>
            <a:r>
              <a:rPr lang="en-AU" dirty="0">
                <a:latin typeface="+mn-lt"/>
              </a:rPr>
              <a:t>Further define consistent teacher judgement</a:t>
            </a:r>
          </a:p>
          <a:p>
            <a:pPr>
              <a:defRPr/>
            </a:pPr>
            <a:r>
              <a:rPr lang="en-AU" b="1" dirty="0">
                <a:latin typeface="+mn-lt"/>
              </a:rPr>
              <a:t>Duration:</a:t>
            </a:r>
            <a:r>
              <a:rPr lang="en-AU" dirty="0">
                <a:latin typeface="+mn-lt"/>
              </a:rPr>
              <a:t> [01:00]</a:t>
            </a:r>
            <a:endParaRPr lang="en-US" dirty="0">
              <a:latin typeface="+mn-lt"/>
            </a:endParaRPr>
          </a:p>
          <a:p>
            <a:pPr>
              <a:defRPr/>
            </a:pPr>
            <a:r>
              <a:rPr lang="en-AU" b="1" dirty="0">
                <a:latin typeface="+mn-lt"/>
              </a:rPr>
              <a:t>Speaker notes:</a:t>
            </a:r>
            <a:r>
              <a:rPr lang="en-US" dirty="0">
                <a:latin typeface="+mn-lt"/>
              </a:rPr>
              <a:t> </a:t>
            </a:r>
            <a:endParaRPr lang="en-AU" dirty="0">
              <a:latin typeface="+mn-lt"/>
            </a:endParaRPr>
          </a:p>
          <a:p>
            <a:pPr>
              <a:defRPr/>
            </a:pPr>
            <a:r>
              <a:rPr lang="en-US" dirty="0">
                <a:latin typeface="+mn-lt"/>
              </a:rPr>
              <a:t>Consistent teacher judgement processes are essential for designing assessments that accurately capture student learning and promote equitable educational outcomes. Effective implementation of these processes includes:</a:t>
            </a:r>
            <a:endParaRPr lang="en-US" dirty="0">
              <a:latin typeface="+mn-lt"/>
              <a:cs typeface="Calibri"/>
            </a:endParaRPr>
          </a:p>
          <a:p>
            <a:pPr>
              <a:defRPr/>
            </a:pPr>
            <a:endParaRPr lang="en-US" dirty="0">
              <a:latin typeface="+mn-lt"/>
              <a:cs typeface="Segoe UI"/>
            </a:endParaRPr>
          </a:p>
          <a:p>
            <a:pPr>
              <a:defRPr/>
            </a:pPr>
            <a:r>
              <a:rPr lang="en-US" b="1" dirty="0">
                <a:latin typeface="+mn-lt"/>
                <a:cs typeface="Calibri"/>
              </a:rPr>
              <a:t>CLICK</a:t>
            </a:r>
            <a:endParaRPr lang="en-US" dirty="0">
              <a:latin typeface="+mn-lt"/>
              <a:cs typeface="Calibri"/>
            </a:endParaRPr>
          </a:p>
          <a:p>
            <a:pPr>
              <a:defRPr/>
            </a:pPr>
            <a:r>
              <a:rPr lang="en-US" b="1" dirty="0">
                <a:latin typeface="+mn-lt"/>
              </a:rPr>
              <a:t>Collaborative approach to assessment design</a:t>
            </a:r>
            <a:endParaRPr lang="en-US" dirty="0">
              <a:latin typeface="+mn-lt"/>
            </a:endParaRPr>
          </a:p>
          <a:p>
            <a:pPr>
              <a:defRPr/>
            </a:pPr>
            <a:r>
              <a:rPr lang="en-US" dirty="0">
                <a:latin typeface="+mn-lt"/>
              </a:rPr>
              <a:t>Teachers work together to create assessments that align with curriculum goals, ensuring consistency and clarity in measuring student learning across subjects and classrooms.</a:t>
            </a:r>
            <a:endParaRPr lang="en-US" dirty="0">
              <a:latin typeface="+mn-lt"/>
              <a:ea typeface="Calibri"/>
              <a:cs typeface="Calibri"/>
            </a:endParaRPr>
          </a:p>
          <a:p>
            <a:pPr>
              <a:defRPr/>
            </a:pPr>
            <a:endParaRPr lang="en-US" dirty="0">
              <a:latin typeface="+mn-lt"/>
              <a:cs typeface="Segoe UI"/>
            </a:endParaRPr>
          </a:p>
          <a:p>
            <a:pPr>
              <a:defRPr/>
            </a:pPr>
            <a:r>
              <a:rPr lang="en-US" b="1" dirty="0">
                <a:latin typeface="+mn-lt"/>
              </a:rPr>
              <a:t>CLICK</a:t>
            </a:r>
            <a:endParaRPr lang="en-US" dirty="0">
              <a:latin typeface="+mn-lt"/>
            </a:endParaRPr>
          </a:p>
          <a:p>
            <a:pPr>
              <a:defRPr/>
            </a:pPr>
            <a:r>
              <a:rPr lang="en-US" b="1" dirty="0">
                <a:latin typeface="+mn-lt"/>
              </a:rPr>
              <a:t>Cohesive understanding of what should be assessed and how</a:t>
            </a:r>
            <a:endParaRPr lang="en-US" dirty="0">
              <a:latin typeface="+mn-lt"/>
            </a:endParaRPr>
          </a:p>
          <a:p>
            <a:pPr>
              <a:defRPr/>
            </a:pPr>
            <a:r>
              <a:rPr lang="en-US" dirty="0">
                <a:latin typeface="+mn-lt"/>
              </a:rPr>
              <a:t>Teachers establish a shared understanding of learning objectives and criteria, ensuring assessments accurately reflect core skills and knowledge.</a:t>
            </a:r>
          </a:p>
          <a:p>
            <a:pPr>
              <a:defRPr/>
            </a:pPr>
            <a:endParaRPr lang="en-US" dirty="0">
              <a:latin typeface="+mn-lt"/>
              <a:ea typeface="Calibri"/>
              <a:cs typeface="Calibri"/>
            </a:endParaRPr>
          </a:p>
          <a:p>
            <a:pPr marL="0" marR="0" lvl="0" indent="0" algn="l" defTabSz="1219170">
              <a:lnSpc>
                <a:spcPct val="100000"/>
              </a:lnSpc>
              <a:spcBef>
                <a:spcPts val="0"/>
              </a:spcBef>
              <a:spcAft>
                <a:spcPts val="0"/>
              </a:spcAft>
              <a:buClrTx/>
              <a:buSzTx/>
              <a:buFontTx/>
              <a:buNone/>
              <a:tabLst/>
              <a:defRPr/>
            </a:pPr>
            <a:r>
              <a:rPr lang="en-AU" sz="1800" b="1" dirty="0">
                <a:latin typeface="+mn-lt"/>
                <a:cs typeface="Calibri"/>
              </a:rPr>
              <a:t>CLICK</a:t>
            </a:r>
            <a:endParaRPr lang="en-AU" sz="1800" b="1" dirty="0">
              <a:effectLst/>
              <a:latin typeface="+mn-lt"/>
              <a:ea typeface="Calibri"/>
              <a:cs typeface="Calibri"/>
            </a:endParaRPr>
          </a:p>
          <a:p>
            <a:r>
              <a:rPr lang="en-AU" b="1" dirty="0">
                <a:latin typeface="+mn-lt"/>
              </a:rPr>
              <a:t>Development of valid and reliable assessments</a:t>
            </a:r>
            <a:endParaRPr lang="en-AU" dirty="0">
              <a:latin typeface="+mn-lt"/>
            </a:endParaRPr>
          </a:p>
          <a:p>
            <a:r>
              <a:rPr lang="en-AU" dirty="0">
                <a:latin typeface="+mn-lt"/>
              </a:rPr>
              <a:t>Assessments are created to be both accurate in measuring intended skills (valid) and consistent across different contexts (reliable), providing trustworthy data on student performance.</a:t>
            </a:r>
            <a:endParaRPr lang="en-AU" dirty="0">
              <a:latin typeface="+mn-lt"/>
              <a:ea typeface="Calibri"/>
              <a:cs typeface="Calibri"/>
            </a:endParaRPr>
          </a:p>
          <a:p>
            <a:pPr>
              <a:defRPr/>
            </a:pPr>
            <a:endParaRPr lang="en-US" dirty="0">
              <a:latin typeface="+mn-lt"/>
              <a:cs typeface="Segoe UI"/>
            </a:endParaRPr>
          </a:p>
          <a:p>
            <a:pPr>
              <a:defRPr/>
            </a:pPr>
            <a:r>
              <a:rPr lang="en-US" b="1" dirty="0">
                <a:latin typeface="+mn-lt"/>
                <a:cs typeface="Calibri"/>
              </a:rPr>
              <a:t>CLICK</a:t>
            </a:r>
            <a:endParaRPr lang="en-US" b="1" dirty="0">
              <a:latin typeface="+mn-lt"/>
              <a:ea typeface="Calibri"/>
              <a:cs typeface="Calibri"/>
            </a:endParaRPr>
          </a:p>
          <a:p>
            <a:pPr>
              <a:defRPr/>
            </a:pPr>
            <a:r>
              <a:rPr lang="en-US" b="1" dirty="0">
                <a:latin typeface="+mn-lt"/>
              </a:rPr>
              <a:t>Equitable opportunities for students to demonstrate knowledge, understanding, and skills</a:t>
            </a:r>
            <a:endParaRPr lang="en-US" dirty="0">
              <a:latin typeface="+mn-lt"/>
            </a:endParaRPr>
          </a:p>
          <a:p>
            <a:pPr>
              <a:defRPr/>
            </a:pPr>
            <a:r>
              <a:rPr lang="en-US" dirty="0">
                <a:latin typeface="+mn-lt"/>
              </a:rPr>
              <a:t>Assessments are designed to allow all students to showcase their strengths through various formats, ensuring fair and inclusive measurement of their abilities.</a:t>
            </a:r>
            <a:endParaRPr lang="en-US" dirty="0">
              <a:latin typeface="+mn-lt"/>
              <a:ea typeface="Calibri"/>
              <a:cs typeface="Calibri"/>
            </a:endParaRPr>
          </a:p>
          <a:p>
            <a:pPr>
              <a:defRPr/>
            </a:pPr>
            <a:endParaRPr lang="en-AU" sz="1800" dirty="0">
              <a:latin typeface="+mn-lt"/>
              <a:cs typeface="Segoe UI"/>
            </a:endParaRPr>
          </a:p>
          <a:p>
            <a:endParaRPr lang="en-AU" sz="1800" b="1" dirty="0">
              <a:latin typeface="+mn-lt"/>
              <a:cs typeface="Segoe UI"/>
            </a:endParaRPr>
          </a:p>
          <a:p>
            <a:r>
              <a:rPr lang="en-AU" b="1" dirty="0">
                <a:latin typeface="+mn-lt"/>
              </a:rPr>
              <a:t>CLICK</a:t>
            </a:r>
            <a:endParaRPr lang="en-AU" b="1"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016528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latin typeface="+mn-lt"/>
              </a:rPr>
              <a:t>Purpose: </a:t>
            </a:r>
            <a:r>
              <a:rPr lang="en-AU" sz="1800" b="0" dirty="0">
                <a:latin typeface="+mn-lt"/>
              </a:rPr>
              <a:t>Introduce consistent teacher judgement processes</a:t>
            </a:r>
            <a:endParaRPr lang="en-US" dirty="0"/>
          </a:p>
          <a:p>
            <a:r>
              <a:rPr lang="en-AU" sz="1800" b="1" dirty="0">
                <a:latin typeface="+mn-lt"/>
              </a:rPr>
              <a:t>Duration: </a:t>
            </a:r>
            <a:r>
              <a:rPr lang="en-AU" sz="1800" b="0" dirty="0">
                <a:latin typeface="+mn-lt"/>
              </a:rPr>
              <a:t>[01:00]</a:t>
            </a:r>
            <a:endParaRPr lang="en-AU" sz="1800" b="1" dirty="0">
              <a:latin typeface="+mn-lt"/>
            </a:endParaRPr>
          </a:p>
          <a:p>
            <a:r>
              <a:rPr lang="en-AU" sz="1800" b="1" dirty="0">
                <a:latin typeface="+mn-lt"/>
              </a:rPr>
              <a:t>Speaker notes:</a:t>
            </a:r>
            <a:endParaRPr lang="en-AU" sz="1800" dirty="0">
              <a:effectLst/>
              <a:latin typeface="+mn-lt"/>
              <a:ea typeface="Calibri" panose="020F0502020204030204" pitchFamily="34" charset="0"/>
            </a:endParaRPr>
          </a:p>
          <a:p>
            <a:pPr>
              <a:lnSpc>
                <a:spcPct val="150000"/>
              </a:lnSpc>
              <a:spcBef>
                <a:spcPts val="1200"/>
              </a:spcBef>
              <a:spcAft>
                <a:spcPts val="600"/>
              </a:spcAft>
            </a:pPr>
            <a:r>
              <a:rPr lang="en-AU" sz="1800" dirty="0">
                <a:effectLst/>
                <a:latin typeface="+mn-lt"/>
                <a:ea typeface="Calibri"/>
                <a:cs typeface="Calibri"/>
              </a:rPr>
              <a:t>Consistent teacher judgement processes </a:t>
            </a:r>
            <a:r>
              <a:rPr lang="en-AU" sz="1800" dirty="0">
                <a:latin typeface="+mn-lt"/>
                <a:ea typeface="Calibri"/>
                <a:cs typeface="Calibri"/>
              </a:rPr>
              <a:t>enable teachers to develop</a:t>
            </a:r>
            <a:r>
              <a:rPr lang="en-AU" sz="1800" dirty="0">
                <a:effectLst/>
                <a:latin typeface="+mn-lt"/>
                <a:ea typeface="Calibri"/>
                <a:cs typeface="Calibri"/>
              </a:rPr>
              <a:t> a collective understanding of what learning looks like before, during and after assessment takes place. Critical to the success of CTJ are the professional practices that occur before and during assessment activities. </a:t>
            </a:r>
          </a:p>
          <a:p>
            <a:pPr>
              <a:lnSpc>
                <a:spcPct val="150000"/>
              </a:lnSpc>
              <a:spcBef>
                <a:spcPts val="1200"/>
              </a:spcBef>
              <a:spcAft>
                <a:spcPts val="600"/>
              </a:spcAft>
            </a:pPr>
            <a:endParaRPr lang="en-AU" sz="1800" dirty="0">
              <a:effectLst/>
              <a:latin typeface="+mn-lt"/>
              <a:ea typeface="Calibri" panose="020F0502020204030204" pitchFamily="34" charset="0"/>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dirty="0">
                <a:effectLst/>
                <a:latin typeface="+mn-lt"/>
                <a:ea typeface="Calibri"/>
                <a:cs typeface="Calibri"/>
              </a:rPr>
              <a:t>Consistent teacher judgement is underpinned by intentional, ongoing discussions about the syllabus and the ways students can be assessed that allow them to demonstrate what they know or can do in relation to syllabus outcomes. </a:t>
            </a:r>
          </a:p>
          <a:p>
            <a:pPr marL="0" marR="0" lvl="0" indent="0" algn="l" defTabSz="1219170" rtl="0" eaLnBrk="1" fontAlgn="auto" latinLnBrk="0" hangingPunct="1">
              <a:lnSpc>
                <a:spcPct val="150000"/>
              </a:lnSpc>
              <a:spcBef>
                <a:spcPts val="1200"/>
              </a:spcBef>
              <a:spcAft>
                <a:spcPts val="600"/>
              </a:spcAft>
              <a:buClrTx/>
              <a:buSzTx/>
              <a:buFontTx/>
              <a:buNone/>
              <a:tabLst/>
              <a:defRPr/>
            </a:pPr>
            <a:endParaRPr lang="en-AU" sz="1800" dirty="0">
              <a:effectLst/>
              <a:latin typeface="+mn-lt"/>
              <a:ea typeface="Calibri" panose="020F0502020204030204" pitchFamily="34" charset="0"/>
            </a:endParaRPr>
          </a:p>
          <a:p>
            <a:pPr>
              <a:lnSpc>
                <a:spcPct val="150000"/>
              </a:lnSpc>
              <a:spcBef>
                <a:spcPts val="1200"/>
              </a:spcBef>
              <a:spcAft>
                <a:spcPts val="600"/>
              </a:spcAft>
              <a:defRPr/>
            </a:pPr>
            <a:r>
              <a:rPr lang="en-AU" sz="1800" dirty="0">
                <a:effectLst/>
                <a:latin typeface="+mn-lt"/>
                <a:ea typeface="Calibri"/>
                <a:cs typeface="Calibri"/>
              </a:rPr>
              <a:t>This session explores the consistent teacher judgement processes that occur before and during assessment, </a:t>
            </a:r>
            <a:r>
              <a:rPr lang="en-AU" sz="1800" dirty="0">
                <a:latin typeface="+mn-lt"/>
                <a:ea typeface="Calibri"/>
                <a:cs typeface="Calibri"/>
              </a:rPr>
              <a:t>encompassing formative and summative assessment practices, and including</a:t>
            </a:r>
            <a:r>
              <a:rPr lang="en-AU" sz="1800" dirty="0">
                <a:effectLst/>
                <a:latin typeface="+mn-lt"/>
                <a:ea typeface="Calibri"/>
                <a:cs typeface="Calibri"/>
              </a:rPr>
              <a:t> the collaborative planning and design of assessment tasks and ongoing professional dialogue and collaboration </a:t>
            </a:r>
            <a:r>
              <a:rPr lang="en-AU" sz="1800" dirty="0">
                <a:latin typeface="+mn-lt"/>
                <a:ea typeface="Calibri"/>
                <a:cs typeface="Calibri"/>
              </a:rPr>
              <a:t>during a</a:t>
            </a:r>
            <a:r>
              <a:rPr lang="en-AU" sz="1800" dirty="0">
                <a:effectLst/>
                <a:latin typeface="+mn-lt"/>
                <a:ea typeface="Calibri"/>
                <a:cs typeface="Calibri"/>
              </a:rPr>
              <a:t> period of teaching and learning.</a:t>
            </a:r>
          </a:p>
          <a:p>
            <a:pPr>
              <a:lnSpc>
                <a:spcPct val="150000"/>
              </a:lnSpc>
              <a:spcBef>
                <a:spcPts val="1200"/>
              </a:spcBef>
              <a:spcAft>
                <a:spcPts val="600"/>
              </a:spcAft>
              <a:defRPr/>
            </a:pPr>
            <a:endParaRPr lang="en-AU" sz="1800" dirty="0">
              <a:effectLst/>
              <a:latin typeface="+mn-lt"/>
              <a:ea typeface="Calibri"/>
              <a:cs typeface="Arial"/>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b="1" i="0" dirty="0">
                <a:latin typeface="+mn-lt"/>
              </a:rPr>
              <a:t>CLICK</a:t>
            </a:r>
            <a:endParaRPr lang="en-AU" sz="1800" b="1" i="0"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02997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latin typeface="+mn-lt"/>
              </a:rPr>
              <a:t>Purpose: </a:t>
            </a:r>
            <a:r>
              <a:rPr lang="en-AU" sz="1800" dirty="0">
                <a:latin typeface="+mn-lt"/>
              </a:rPr>
              <a:t>Demonstrate</a:t>
            </a:r>
            <a:r>
              <a:rPr lang="en-AU" sz="1800" b="0" dirty="0">
                <a:latin typeface="+mn-lt"/>
              </a:rPr>
              <a:t> how CTJ supports on-balance judgements</a:t>
            </a:r>
            <a:endParaRPr lang="en-US" dirty="0"/>
          </a:p>
          <a:p>
            <a:r>
              <a:rPr lang="en-AU" sz="1800" b="1" dirty="0">
                <a:latin typeface="+mn-lt"/>
              </a:rPr>
              <a:t>Duration: </a:t>
            </a:r>
            <a:r>
              <a:rPr lang="en-AU" sz="1800" dirty="0">
                <a:latin typeface="+mn-lt"/>
              </a:rPr>
              <a:t>[01:00]</a:t>
            </a:r>
            <a:endParaRPr lang="en-AU" sz="1800" b="1" dirty="0">
              <a:latin typeface="+mn-lt"/>
            </a:endParaRPr>
          </a:p>
          <a:p>
            <a:r>
              <a:rPr lang="en-AU" sz="1800" b="1" dirty="0">
                <a:latin typeface="+mn-lt"/>
              </a:rPr>
              <a:t>Speaker notes:</a:t>
            </a:r>
            <a:endParaRPr lang="en-AU" sz="1800" dirty="0">
              <a:effectLst/>
              <a:latin typeface="+mn-lt"/>
              <a:ea typeface="Calibri" panose="020F0502020204030204" pitchFamily="34" charset="0"/>
            </a:endParaRPr>
          </a:p>
          <a:p>
            <a:pPr>
              <a:lnSpc>
                <a:spcPct val="150000"/>
              </a:lnSpc>
              <a:spcBef>
                <a:spcPts val="1200"/>
              </a:spcBef>
              <a:spcAft>
                <a:spcPts val="600"/>
              </a:spcAft>
            </a:pPr>
            <a:r>
              <a:rPr lang="en-AU" sz="1800" dirty="0">
                <a:latin typeface="+mn-lt"/>
                <a:ea typeface="Calibri"/>
                <a:cs typeface="Calibri"/>
              </a:rPr>
              <a:t>Consistent teacher judgement processes support teachers to make holistic on-balance judgements which are based on a range of assessment information, as stated in the assessment advice from NESA.</a:t>
            </a:r>
            <a:r>
              <a:rPr lang="en-AU" sz="1800" dirty="0">
                <a:effectLst/>
                <a:latin typeface="+mn-lt"/>
                <a:ea typeface="Calibri"/>
                <a:cs typeface="Calibri"/>
              </a:rPr>
              <a:t> </a:t>
            </a:r>
            <a:endParaRPr lang="en-AU" dirty="0">
              <a:latin typeface="+mn-lt"/>
              <a:ea typeface="Calibri"/>
              <a:cs typeface="Calibri"/>
            </a:endParaRPr>
          </a:p>
          <a:p>
            <a:pPr>
              <a:lnSpc>
                <a:spcPct val="150000"/>
              </a:lnSpc>
              <a:spcBef>
                <a:spcPts val="1200"/>
              </a:spcBef>
              <a:spcAft>
                <a:spcPts val="600"/>
              </a:spcAft>
            </a:pPr>
            <a:endParaRPr lang="en-AU" sz="2000" b="1" dirty="0">
              <a:effectLst/>
              <a:latin typeface="+mn-lt"/>
              <a:ea typeface="Calibri"/>
              <a:cs typeface="Arial"/>
            </a:endParaRPr>
          </a:p>
          <a:p>
            <a:pPr>
              <a:lnSpc>
                <a:spcPct val="150000"/>
              </a:lnSpc>
              <a:spcBef>
                <a:spcPts val="1200"/>
              </a:spcBef>
              <a:spcAft>
                <a:spcPts val="600"/>
              </a:spcAft>
            </a:pPr>
            <a:r>
              <a:rPr lang="en-AU" sz="1800" b="1" dirty="0">
                <a:effectLst/>
                <a:latin typeface="+mn-lt"/>
                <a:ea typeface="Calibri"/>
                <a:cs typeface="Calibri"/>
              </a:rPr>
              <a:t>CLICK</a:t>
            </a:r>
          </a:p>
          <a:p>
            <a:pPr>
              <a:lnSpc>
                <a:spcPct val="150000"/>
              </a:lnSpc>
              <a:spcBef>
                <a:spcPts val="1200"/>
              </a:spcBef>
              <a:spcAft>
                <a:spcPts val="600"/>
              </a:spcAft>
            </a:pPr>
            <a:endParaRPr lang="en-AU" sz="1800" b="1" dirty="0">
              <a:effectLst/>
              <a:latin typeface="+mn-lt"/>
              <a:ea typeface="Calibri" panose="020F0502020204030204" pitchFamily="34" charset="0"/>
            </a:endParaRPr>
          </a:p>
          <a:p>
            <a:pPr>
              <a:lnSpc>
                <a:spcPct val="150000"/>
              </a:lnSpc>
              <a:spcBef>
                <a:spcPts val="1200"/>
              </a:spcBef>
              <a:spcAft>
                <a:spcPts val="600"/>
              </a:spcAft>
            </a:pPr>
            <a:r>
              <a:rPr lang="en-AU" sz="2000" dirty="0">
                <a:latin typeface="+mn-lt"/>
              </a:rPr>
              <a:t>Teachers develop an image of a student's knowledge and understanding by using formative and summative assessment. Information about student learning should be gathered through observations, work samples, and assessment data. This image of student learning is constantly revised and updated, with teachers refining and adjusting their judgements based on new information</a:t>
            </a:r>
            <a:r>
              <a:rPr lang="en-AU" sz="2000">
                <a:latin typeface="+mn-lt"/>
              </a:rPr>
              <a:t>. Teachers </a:t>
            </a:r>
            <a:r>
              <a:rPr lang="en-AU" sz="2000" dirty="0">
                <a:latin typeface="+mn-lt"/>
              </a:rPr>
              <a:t>must evaluate what a student knows, understands and can do in relation to syllabus outcomes, in a consistent and equitable manner that is free of bias. This is where rigorous consistent teacher judgement processes come into play.</a:t>
            </a:r>
            <a:endParaRPr lang="en-AU" sz="2000" dirty="0">
              <a:latin typeface="+mn-lt"/>
              <a:ea typeface="Calibri"/>
              <a:cs typeface="Calibri"/>
            </a:endParaRPr>
          </a:p>
          <a:p>
            <a:pPr marL="0" marR="0" lvl="0" indent="0" algn="l" defTabSz="1219170" rtl="0" eaLnBrk="1" fontAlgn="auto" latinLnBrk="0" hangingPunct="1">
              <a:lnSpc>
                <a:spcPct val="150000"/>
              </a:lnSpc>
              <a:spcBef>
                <a:spcPts val="1200"/>
              </a:spcBef>
              <a:spcAft>
                <a:spcPts val="600"/>
              </a:spcAft>
              <a:buClrTx/>
              <a:buSzTx/>
              <a:buFontTx/>
              <a:buNone/>
              <a:tabLst/>
              <a:defRPr/>
            </a:pPr>
            <a:endParaRPr lang="en-AU" sz="1800" dirty="0">
              <a:effectLst/>
              <a:latin typeface="+mn-lt"/>
              <a:ea typeface="Arial" panose="020B0604020202020204" pitchFamily="34" charset="0"/>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b="1" dirty="0">
                <a:effectLst/>
                <a:latin typeface="+mn-lt"/>
                <a:ea typeface="Arial" panose="020B0604020202020204" pitchFamily="34" charset="0"/>
                <a:cs typeface="Calibri"/>
              </a:rPr>
              <a:t>CLICK</a:t>
            </a:r>
          </a:p>
          <a:p>
            <a:pPr>
              <a:lnSpc>
                <a:spcPct val="150000"/>
              </a:lnSpc>
              <a:spcBef>
                <a:spcPts val="1200"/>
              </a:spcBef>
              <a:spcAft>
                <a:spcPts val="600"/>
              </a:spcAft>
            </a:pPr>
            <a:endParaRPr lang="en-AU" sz="1800" dirty="0">
              <a:effectLst/>
              <a:latin typeface="+mn-lt"/>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16326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latin typeface="+mn-lt"/>
              </a:rPr>
              <a:t>Purpose: </a:t>
            </a:r>
            <a:r>
              <a:rPr lang="en-AU" sz="1800" b="0" dirty="0">
                <a:latin typeface="+mn-lt"/>
              </a:rPr>
              <a:t>Benefits of </a:t>
            </a:r>
            <a:r>
              <a:rPr lang="en-AU" sz="1800" dirty="0">
                <a:latin typeface="+mn-lt"/>
              </a:rPr>
              <a:t>consistent teacher judgement processes</a:t>
            </a:r>
            <a:endParaRPr lang="en-US" dirty="0"/>
          </a:p>
          <a:p>
            <a:r>
              <a:rPr lang="en-AU" sz="1800" b="1" dirty="0">
                <a:latin typeface="+mn-lt"/>
              </a:rPr>
              <a:t>Duration: </a:t>
            </a:r>
            <a:r>
              <a:rPr lang="en-AU" sz="1800" dirty="0">
                <a:latin typeface="+mn-lt"/>
              </a:rPr>
              <a:t>[02:00]</a:t>
            </a:r>
            <a:endParaRPr lang="en-AU" sz="1800" b="1" dirty="0">
              <a:latin typeface="+mn-lt"/>
            </a:endParaRPr>
          </a:p>
          <a:p>
            <a:r>
              <a:rPr lang="en-AU" sz="1800" b="1" dirty="0">
                <a:latin typeface="+mn-lt"/>
              </a:rPr>
              <a:t>Speaker notes:</a:t>
            </a:r>
            <a:endParaRPr lang="en-AU" sz="1800" u="none" dirty="0">
              <a:solidFill>
                <a:srgbClr val="001C4A"/>
              </a:solidFill>
              <a:effectLst/>
              <a:latin typeface="+mn-lt"/>
              <a:ea typeface="Calibri" panose="020F0502020204030204" pitchFamily="34" charset="0"/>
            </a:endParaRPr>
          </a:p>
          <a:p>
            <a:pPr>
              <a:lnSpc>
                <a:spcPct val="150000"/>
              </a:lnSpc>
              <a:spcBef>
                <a:spcPts val="1200"/>
              </a:spcBef>
              <a:spcAft>
                <a:spcPts val="600"/>
              </a:spcAft>
            </a:pPr>
            <a:r>
              <a:rPr lang="en-AU" sz="1800" dirty="0">
                <a:latin typeface="+mn-lt"/>
                <a:ea typeface="Calibri"/>
                <a:cs typeface="Arial"/>
              </a:rPr>
              <a:t>There are many benefits to establishing and maintaining effective consistent teacher judgement processes within a school. Consistent teacher judgement processes:</a:t>
            </a:r>
          </a:p>
          <a:p>
            <a:pPr>
              <a:lnSpc>
                <a:spcPct val="150000"/>
              </a:lnSpc>
              <a:spcBef>
                <a:spcPts val="1200"/>
              </a:spcBef>
              <a:spcAft>
                <a:spcPts val="600"/>
              </a:spcAft>
            </a:pPr>
            <a:endParaRPr lang="en-AU" sz="1800" u="none" dirty="0">
              <a:effectLst/>
              <a:latin typeface="+mn-lt"/>
              <a:ea typeface="Calibri" panose="020F0502020204030204" pitchFamily="34" charset="0"/>
            </a:endParaRPr>
          </a:p>
          <a:p>
            <a:pPr marL="0" lvl="0" indent="0">
              <a:lnSpc>
                <a:spcPct val="150000"/>
              </a:lnSpc>
              <a:spcBef>
                <a:spcPts val="1200"/>
              </a:spcBef>
              <a:spcAft>
                <a:spcPts val="600"/>
              </a:spcAft>
              <a:buFont typeface="Symbol" panose="05050102010706020507" pitchFamily="18" charset="2"/>
              <a:buNone/>
            </a:pPr>
            <a:r>
              <a:rPr lang="en-AU" sz="1800" b="1" dirty="0">
                <a:effectLst/>
                <a:latin typeface="+mn-lt"/>
                <a:ea typeface="Calibri"/>
                <a:cs typeface="Calibri"/>
              </a:rPr>
              <a:t>Foster a deep understanding of the syllabus </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mn-lt"/>
                <a:ea typeface="Calibri"/>
                <a:cs typeface="Calibri"/>
              </a:rPr>
              <a:t>Deep understanding of the syllabus can be developed when teachers thoroughly engage with outcomes and content, and collectively determine instructional priorities and assessment practices.</a:t>
            </a:r>
          </a:p>
          <a:p>
            <a:pPr>
              <a:lnSpc>
                <a:spcPct val="150000"/>
              </a:lnSpc>
              <a:spcBef>
                <a:spcPts val="1200"/>
              </a:spcBef>
              <a:spcAft>
                <a:spcPts val="600"/>
              </a:spcAft>
            </a:pPr>
            <a:endParaRPr lang="en-AU" sz="1800" strike="sngStrike" dirty="0">
              <a:effectLst/>
              <a:latin typeface="+mn-lt"/>
              <a:ea typeface="Calibri" panose="020F0502020204030204" pitchFamily="34" charset="0"/>
              <a:cs typeface="Arial"/>
            </a:endParaRPr>
          </a:p>
          <a:p>
            <a:pPr marL="0" lvl="0" indent="0">
              <a:lnSpc>
                <a:spcPct val="150000"/>
              </a:lnSpc>
              <a:spcBef>
                <a:spcPts val="1200"/>
              </a:spcBef>
              <a:spcAft>
                <a:spcPts val="600"/>
              </a:spcAft>
              <a:buFont typeface="Symbol" panose="05050102010706020507" pitchFamily="18" charset="2"/>
              <a:buNone/>
            </a:pPr>
            <a:r>
              <a:rPr lang="en-AU" sz="1800" b="1" dirty="0">
                <a:effectLst/>
                <a:latin typeface="+mn-lt"/>
                <a:ea typeface="Calibri"/>
                <a:cs typeface="Calibri"/>
              </a:rPr>
              <a:t>Facilitate discussions about the syllabus and how outcomes can be assessed</a:t>
            </a:r>
          </a:p>
          <a:p>
            <a:pPr marL="285750" lvl="0" indent="-285750">
              <a:lnSpc>
                <a:spcPct val="150000"/>
              </a:lnSpc>
              <a:spcBef>
                <a:spcPts val="1200"/>
              </a:spcBef>
              <a:spcAft>
                <a:spcPts val="600"/>
              </a:spcAft>
              <a:buFont typeface="Arial" panose="020B0604020202020204" pitchFamily="34" charset="0"/>
              <a:buChar char="•"/>
            </a:pPr>
            <a:r>
              <a:rPr lang="en-AU" sz="1800" dirty="0">
                <a:effectLst/>
                <a:latin typeface="+mn-lt"/>
                <a:ea typeface="Calibri"/>
                <a:cs typeface="Calibri"/>
              </a:rPr>
              <a:t>Discussions about syllabus outcomes and content allow teachers to explore diverse assessment strategies that align with intended learning goals.</a:t>
            </a:r>
          </a:p>
          <a:p>
            <a:pPr marL="285750" lvl="0" indent="-285750">
              <a:lnSpc>
                <a:spcPct val="150000"/>
              </a:lnSpc>
              <a:spcBef>
                <a:spcPts val="1200"/>
              </a:spcBef>
              <a:spcAft>
                <a:spcPts val="600"/>
              </a:spcAft>
              <a:buFont typeface="Arial" panose="020B0604020202020204" pitchFamily="34" charset="0"/>
              <a:buChar char="•"/>
            </a:pPr>
            <a:r>
              <a:rPr lang="en-AU" sz="1800" dirty="0">
                <a:effectLst/>
                <a:latin typeface="+mn-lt"/>
                <a:ea typeface="Calibri"/>
                <a:cs typeface="Calibri"/>
              </a:rPr>
              <a:t>These conversations enable teachers to design inclusive lessons and assessments that allow students to demonstrate what they know, understand and can do in relation to syllabus outcomes.</a:t>
            </a:r>
          </a:p>
          <a:p>
            <a:pPr>
              <a:lnSpc>
                <a:spcPct val="150000"/>
              </a:lnSpc>
              <a:spcBef>
                <a:spcPts val="1200"/>
              </a:spcBef>
              <a:spcAft>
                <a:spcPts val="600"/>
              </a:spcAft>
            </a:pPr>
            <a:endParaRPr lang="en-AU" sz="1800" b="1" dirty="0">
              <a:effectLst/>
              <a:latin typeface="+mn-lt"/>
              <a:ea typeface="Calibri" panose="020F0502020204030204" pitchFamily="34" charset="0"/>
              <a:cs typeface="Arial" panose="020B0604020202020204" pitchFamily="34" charset="0"/>
            </a:endParaRPr>
          </a:p>
          <a:p>
            <a:pPr marL="0" lvl="0" indent="0">
              <a:lnSpc>
                <a:spcPct val="150000"/>
              </a:lnSpc>
              <a:spcBef>
                <a:spcPts val="1200"/>
              </a:spcBef>
              <a:spcAft>
                <a:spcPts val="600"/>
              </a:spcAft>
              <a:buFont typeface="Symbol" panose="05050102010706020507" pitchFamily="18" charset="2"/>
              <a:buNone/>
            </a:pPr>
            <a:r>
              <a:rPr lang="en-AU" sz="1800" b="1" dirty="0">
                <a:effectLst/>
                <a:latin typeface="+mn-lt"/>
                <a:ea typeface="Calibri"/>
                <a:cs typeface="Calibri"/>
              </a:rPr>
              <a:t>Develop a shared understanding of expected student achievement in relation to the syllabus</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mn-lt"/>
                <a:ea typeface="Calibri"/>
                <a:cs typeface="Calibri"/>
              </a:rPr>
              <a:t>Shared understanding of expected student achievement in relation to syllabus outcomes ensures teachers make consistent judgements when evaluating student learning</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mn-lt"/>
                <a:ea typeface="Calibri"/>
                <a:cs typeface="Calibri"/>
              </a:rPr>
              <a:t>Clear understanding of these expectations enables teachers to accurately assess student progress, provide targeted feedback, and adjust teaching and learning to meet student needs</a:t>
            </a:r>
            <a:r>
              <a:rPr lang="en-AU" sz="1800" dirty="0">
                <a:latin typeface="+mn-lt"/>
                <a:ea typeface="Calibri"/>
                <a:cs typeface="Calibri"/>
              </a:rPr>
              <a:t>.</a:t>
            </a:r>
            <a:endParaRPr lang="en-AU" sz="1800" dirty="0">
              <a:effectLst/>
              <a:latin typeface="+mn-lt"/>
              <a:ea typeface="Calibri" panose="020F0502020204030204" pitchFamily="34" charset="0"/>
              <a:cs typeface="Calibri"/>
            </a:endParaRPr>
          </a:p>
          <a:p>
            <a:pPr>
              <a:lnSpc>
                <a:spcPct val="150000"/>
              </a:lnSpc>
              <a:spcBef>
                <a:spcPts val="1200"/>
              </a:spcBef>
              <a:spcAft>
                <a:spcPts val="600"/>
              </a:spcAft>
            </a:pPr>
            <a:endParaRPr lang="en-AU" sz="1800" dirty="0">
              <a:effectLst/>
              <a:latin typeface="+mn-lt"/>
              <a:ea typeface="Calibri" panose="020F0502020204030204" pitchFamily="34" charset="0"/>
              <a:cs typeface="Arial" panose="020B0604020202020204" pitchFamily="34" charset="0"/>
            </a:endParaRPr>
          </a:p>
          <a:p>
            <a:pPr marL="0" lvl="0" indent="0">
              <a:lnSpc>
                <a:spcPct val="150000"/>
              </a:lnSpc>
              <a:spcBef>
                <a:spcPts val="1200"/>
              </a:spcBef>
              <a:spcAft>
                <a:spcPts val="600"/>
              </a:spcAft>
              <a:buFont typeface="Symbol" panose="05050102010706020507" pitchFamily="18" charset="2"/>
              <a:buNone/>
            </a:pPr>
            <a:r>
              <a:rPr lang="en-AU" sz="1800" b="1" dirty="0">
                <a:effectLst/>
                <a:latin typeface="+mn-lt"/>
                <a:ea typeface="Calibri"/>
                <a:cs typeface="Calibri"/>
              </a:rPr>
              <a:t>Improve the reliability and validity of assessment data</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mn-lt"/>
                <a:ea typeface="Calibri"/>
                <a:cs typeface="Calibri"/>
              </a:rPr>
              <a:t>Consistent teacher judgement processes improves the validity and reliability of assessment data (QCAA 2018). </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mn-lt"/>
                <a:ea typeface="Calibri"/>
                <a:cs typeface="Calibri"/>
              </a:rPr>
              <a:t>A reliable assessment enables consistently accurate judgements to be made about student achievement in relation to criteria and performance standard and should do so over time with different learners and teachers.</a:t>
            </a:r>
          </a:p>
          <a:p>
            <a:pPr marL="285750" indent="-285750">
              <a:lnSpc>
                <a:spcPct val="150000"/>
              </a:lnSpc>
              <a:spcBef>
                <a:spcPts val="1200"/>
              </a:spcBef>
              <a:spcAft>
                <a:spcPts val="600"/>
              </a:spcAft>
              <a:buFont typeface="Arial" panose="020B0604020202020204" pitchFamily="34" charset="0"/>
              <a:buChar char="•"/>
            </a:pPr>
            <a:r>
              <a:rPr lang="en-AU" sz="1800" b="0" dirty="0">
                <a:effectLst/>
                <a:latin typeface="+mn-lt"/>
                <a:ea typeface="Calibri"/>
                <a:cs typeface="Calibri"/>
              </a:rPr>
              <a:t>A valid assessment accurately reflects students’ knowledge and skills in relation to specific learning outcomes. </a:t>
            </a:r>
          </a:p>
          <a:p>
            <a:pPr marL="0" indent="0">
              <a:lnSpc>
                <a:spcPct val="150000"/>
              </a:lnSpc>
              <a:spcBef>
                <a:spcPts val="1200"/>
              </a:spcBef>
              <a:spcAft>
                <a:spcPts val="600"/>
              </a:spcAft>
              <a:buFont typeface="Arial" panose="020B0604020202020204" pitchFamily="34" charset="0"/>
              <a:buNone/>
            </a:pPr>
            <a:endParaRPr lang="en-AU" sz="1800" b="0" dirty="0">
              <a:effectLst/>
              <a:latin typeface="+mn-lt"/>
              <a:ea typeface="Calibri"/>
              <a:cs typeface="Arial"/>
            </a:endParaRPr>
          </a:p>
          <a:p>
            <a:pPr marL="0" lvl="0" indent="0" algn="just">
              <a:lnSpc>
                <a:spcPct val="150000"/>
              </a:lnSpc>
              <a:spcBef>
                <a:spcPts val="1200"/>
              </a:spcBef>
              <a:spcAft>
                <a:spcPts val="600"/>
              </a:spcAft>
              <a:buFont typeface="Symbol" panose="05050102010706020507" pitchFamily="18" charset="2"/>
              <a:buNone/>
            </a:pPr>
            <a:endParaRPr lang="en-AU" sz="1800" i="1" dirty="0">
              <a:effectLst/>
              <a:latin typeface="+mn-lt"/>
              <a:ea typeface="Calibri" panose="020F0502020204030204" pitchFamily="34" charset="0"/>
              <a:cs typeface="Calibri"/>
            </a:endParaRPr>
          </a:p>
          <a:p>
            <a:pPr marL="0" lvl="0" indent="0" algn="just">
              <a:lnSpc>
                <a:spcPct val="150000"/>
              </a:lnSpc>
              <a:spcBef>
                <a:spcPts val="1200"/>
              </a:spcBef>
              <a:spcAft>
                <a:spcPts val="600"/>
              </a:spcAft>
              <a:buFont typeface="Symbol" panose="05050102010706020507" pitchFamily="18" charset="2"/>
              <a:buNone/>
            </a:pPr>
            <a:r>
              <a:rPr lang="en-AU" sz="1800" b="1" i="0" dirty="0">
                <a:effectLst/>
                <a:latin typeface="+mn-lt"/>
                <a:ea typeface="Calibri"/>
              </a:rPr>
              <a:t>CLICK</a:t>
            </a:r>
            <a:endParaRPr lang="en-AU" sz="1800" b="1" i="0" dirty="0">
              <a:latin typeface="+mn-lt"/>
              <a:ea typeface="Calibri"/>
            </a:endParaRPr>
          </a:p>
          <a:p>
            <a:pPr marL="0" indent="0">
              <a:lnSpc>
                <a:spcPct val="150000"/>
              </a:lnSpc>
              <a:spcBef>
                <a:spcPts val="1200"/>
              </a:spcBef>
              <a:spcAft>
                <a:spcPts val="600"/>
              </a:spcAft>
              <a:buFont typeface="Arial" panose="020B0604020202020204" pitchFamily="34" charset="0"/>
              <a:buNone/>
            </a:pPr>
            <a:endParaRPr lang="en-AU" sz="1800" dirty="0">
              <a:effectLst/>
              <a:latin typeface="+mn-lt"/>
              <a:ea typeface="Calibri"/>
              <a:cs typeface="Arial"/>
            </a:endParaRPr>
          </a:p>
          <a:p>
            <a:pPr marR="0" lvl="0" algn="l" defTabSz="1219170" rtl="0" eaLnBrk="1" fontAlgn="auto" latinLnBrk="0" hangingPunct="1">
              <a:lnSpc>
                <a:spcPct val="150000"/>
              </a:lnSpc>
              <a:spcBef>
                <a:spcPts val="1200"/>
              </a:spcBef>
              <a:spcAft>
                <a:spcPts val="600"/>
              </a:spcAft>
              <a:buClrTx/>
              <a:buSzTx/>
              <a:buFont typeface="Arial" panose="020B0604020202020204" pitchFamily="34" charset="0"/>
              <a:tabLst/>
              <a:defRPr/>
            </a:pPr>
            <a:endParaRPr lang="en-AU" sz="1800" dirty="0">
              <a:effectLst/>
              <a:latin typeface="+mn-lt"/>
              <a:ea typeface="Calibri" panose="020F0502020204030204" pitchFamily="34" charset="0"/>
              <a:cs typeface="Arial" panose="020B0604020202020204" pitchFamily="34" charset="0"/>
            </a:endParaRPr>
          </a:p>
          <a:p>
            <a:pPr marR="0" lvl="0" algn="l" defTabSz="1219170" rtl="0" eaLnBrk="1" fontAlgn="auto" latinLnBrk="0" hangingPunct="1">
              <a:lnSpc>
                <a:spcPct val="150000"/>
              </a:lnSpc>
              <a:spcBef>
                <a:spcPts val="1200"/>
              </a:spcBef>
              <a:spcAft>
                <a:spcPts val="600"/>
              </a:spcAft>
              <a:buClrTx/>
              <a:buSzTx/>
              <a:buFont typeface="Arial" panose="020B0604020202020204" pitchFamily="34" charset="0"/>
              <a:tabLst/>
              <a:defRPr/>
            </a:pPr>
            <a:endParaRPr lang="en-AU" sz="1800" dirty="0">
              <a:effectLst/>
              <a:latin typeface="+mn-lt"/>
              <a:ea typeface="Calibri" panose="020F0502020204030204" pitchFamily="34" charset="0"/>
              <a:cs typeface="Arial" panose="020B0604020202020204" pitchFamily="34" charset="0"/>
            </a:endParaRPr>
          </a:p>
          <a:p>
            <a:pPr marL="0" indent="0">
              <a:buFontTx/>
              <a:buNone/>
            </a:pPr>
            <a:endParaRPr lang="en-AU" b="1" dirty="0">
              <a:effectLst/>
              <a:latin typeface="Public Sans"/>
              <a:ea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608506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sz="1600" b="0" dirty="0">
                <a:latin typeface="+mn-lt"/>
              </a:rPr>
              <a:t>I</a:t>
            </a:r>
            <a:r>
              <a:rPr lang="en-AU" dirty="0">
                <a:latin typeface="+mn-lt"/>
              </a:rPr>
              <a:t>ntroduce Activity 1 - Discussion</a:t>
            </a:r>
            <a:endParaRPr lang="en-AU" sz="1600" b="0" dirty="0">
              <a:latin typeface="+mn-lt"/>
              <a:cs typeface="Calibri"/>
            </a:endParaRPr>
          </a:p>
          <a:p>
            <a:r>
              <a:rPr lang="en-AU" sz="1600" b="1" dirty="0">
                <a:latin typeface="+mn-lt"/>
              </a:rPr>
              <a:t>Duration: </a:t>
            </a:r>
            <a:r>
              <a:rPr lang="en-AU" dirty="0">
                <a:latin typeface="+mn-lt"/>
              </a:rPr>
              <a:t>[04:00]</a:t>
            </a:r>
            <a:endParaRPr lang="en-AU" sz="1600" b="1" dirty="0">
              <a:latin typeface="+mn-lt"/>
            </a:endParaRPr>
          </a:p>
          <a:p>
            <a:r>
              <a:rPr lang="en-AU" sz="1600" b="1" dirty="0">
                <a:latin typeface="+mn-lt"/>
              </a:rPr>
              <a:t>Speaker notes:</a:t>
            </a:r>
            <a:endParaRPr lang="en-AU" sz="1600" b="1" dirty="0">
              <a:effectLst/>
              <a:latin typeface="+mn-lt"/>
              <a:ea typeface="Calibri" panose="020F0502020204030204" pitchFamily="34" charset="0"/>
            </a:endParaRPr>
          </a:p>
          <a:p>
            <a:r>
              <a:rPr lang="en-AU" dirty="0">
                <a:latin typeface="+mn-lt"/>
              </a:rPr>
              <a:t>Let’s take a moment to reflect on the processes currently in place at our school or community of schools that support consistent, evidence-based judgements of student achievement. You can record your thoughts on page 7 of your participant workbook.</a:t>
            </a:r>
            <a:endParaRPr lang="en-AU" dirty="0">
              <a:latin typeface="+mn-lt"/>
              <a:cs typeface="Calibri"/>
            </a:endParaRPr>
          </a:p>
          <a:p>
            <a:endParaRPr lang="en-AU" dirty="0">
              <a:latin typeface="+mn-lt"/>
            </a:endParaRPr>
          </a:p>
          <a:p>
            <a:r>
              <a:rPr lang="en-AU" i="1" dirty="0">
                <a:latin typeface="+mn-lt"/>
              </a:rPr>
              <a:t>***Facilitator note: </a:t>
            </a:r>
            <a:endParaRPr lang="en-AU" i="1" dirty="0">
              <a:latin typeface="+mn-lt"/>
              <a:cs typeface="Calibri"/>
            </a:endParaRPr>
          </a:p>
          <a:p>
            <a:pPr marL="285750" indent="-285750">
              <a:buFont typeface="Calibri"/>
              <a:buChar char="-"/>
            </a:pPr>
            <a:r>
              <a:rPr lang="en-AU" i="1" dirty="0">
                <a:latin typeface="+mn-lt"/>
              </a:rPr>
              <a:t>Small schools may wish to reflect on the processes of their community of schools.</a:t>
            </a:r>
          </a:p>
          <a:p>
            <a:pPr marL="285750" indent="-285750">
              <a:buFont typeface="Calibri"/>
              <a:buChar char="-"/>
            </a:pPr>
            <a:r>
              <a:rPr lang="en-AU" i="1" dirty="0">
                <a:latin typeface="+mn-lt"/>
              </a:rPr>
              <a:t>Consider providing participants with sticky notes to capture responses. These can be displayed on a board or butcher’s paper to create a collective view of how staff perceive the school’s current practices for facilitating consistent teacher judgement.</a:t>
            </a:r>
            <a:endParaRPr lang="en-AU" i="1" dirty="0">
              <a:latin typeface="+mn-lt"/>
              <a:cs typeface="Calibri"/>
            </a:endParaRPr>
          </a:p>
          <a:p>
            <a:endParaRPr lang="en-AU" i="1" dirty="0">
              <a:latin typeface="+mn-lt"/>
            </a:endParaRPr>
          </a:p>
          <a:p>
            <a:r>
              <a:rPr lang="en-AU" b="1" i="0" dirty="0">
                <a:latin typeface="+mn-lt"/>
              </a:rPr>
              <a:t>CLICK</a:t>
            </a:r>
            <a:endParaRPr lang="en-AU" b="1" i="0" dirty="0">
              <a:latin typeface="+mn-lt"/>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829373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1" i="0" u="none" strike="noStrike" dirty="0">
                <a:solidFill>
                  <a:srgbClr val="000000"/>
                </a:solidFill>
                <a:effectLst/>
                <a:highlight>
                  <a:srgbClr val="F5F5F5"/>
                </a:highlight>
                <a:latin typeface="+mn-lt"/>
              </a:rPr>
              <a:t>Purpose: </a:t>
            </a:r>
            <a:r>
              <a:rPr lang="en-AU" b="0" i="0" u="none" strike="noStrike" dirty="0">
                <a:solidFill>
                  <a:srgbClr val="000000"/>
                </a:solidFill>
                <a:effectLst/>
                <a:highlight>
                  <a:srgbClr val="F5F5F5"/>
                </a:highlight>
                <a:latin typeface="+mn-lt"/>
              </a:rPr>
              <a:t>Introduction to section</a:t>
            </a:r>
            <a:endParaRPr lang="en-US" dirty="0"/>
          </a:p>
          <a:p>
            <a:pPr algn="l" rtl="0" fontAlgn="base"/>
            <a:r>
              <a:rPr lang="en-AU" b="1" i="0" u="none" strike="noStrike" dirty="0">
                <a:solidFill>
                  <a:srgbClr val="000000"/>
                </a:solidFill>
                <a:effectLst/>
                <a:highlight>
                  <a:srgbClr val="F5F5F5"/>
                </a:highlight>
                <a:latin typeface="+mn-lt"/>
              </a:rPr>
              <a:t>Duration:</a:t>
            </a:r>
            <a:r>
              <a:rPr lang="en-AU" b="0" i="0" u="none" strike="noStrike" dirty="0">
                <a:solidFill>
                  <a:srgbClr val="000000"/>
                </a:solidFill>
                <a:effectLst/>
                <a:highlight>
                  <a:srgbClr val="F5F5F5"/>
                </a:highlight>
                <a:latin typeface="+mn-lt"/>
              </a:rPr>
              <a:t> </a:t>
            </a:r>
            <a:r>
              <a:rPr lang="en-AU" dirty="0">
                <a:solidFill>
                  <a:srgbClr val="000000"/>
                </a:solidFill>
                <a:highlight>
                  <a:srgbClr val="F5F5F5"/>
                </a:highlight>
                <a:latin typeface="+mn-lt"/>
              </a:rPr>
              <a:t>[00:15]</a:t>
            </a:r>
            <a:endParaRPr lang="en-US" b="0" i="0" dirty="0">
              <a:solidFill>
                <a:srgbClr val="444444"/>
              </a:solidFill>
              <a:effectLst/>
              <a:highlight>
                <a:srgbClr val="F5F5F5"/>
              </a:highlight>
              <a:latin typeface="+mn-lt"/>
            </a:endParaRPr>
          </a:p>
          <a:p>
            <a:pPr algn="l" rtl="0" fontAlgn="base"/>
            <a:r>
              <a:rPr lang="en-AU" b="1" i="0" u="none" strike="noStrike" dirty="0">
                <a:solidFill>
                  <a:srgbClr val="000000"/>
                </a:solidFill>
                <a:effectLst/>
                <a:highlight>
                  <a:srgbClr val="F5F5F5"/>
                </a:highlight>
                <a:latin typeface="+mn-lt"/>
              </a:rPr>
              <a:t>Speaker notes:</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ea typeface="Calibri"/>
              <a:cs typeface="Calibri"/>
            </a:endParaRPr>
          </a:p>
          <a:p>
            <a:pPr fontAlgn="base"/>
            <a:r>
              <a:rPr lang="en-US" dirty="0">
                <a:solidFill>
                  <a:srgbClr val="000000"/>
                </a:solidFill>
                <a:highlight>
                  <a:srgbClr val="F5F5F5"/>
                </a:highlight>
                <a:latin typeface="+mn-lt"/>
              </a:rPr>
              <a:t>We are now going to investigate collaborative assessment design and the important part it plays in developing effective consistent teacher judgement processes and practices. </a:t>
            </a: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latin typeface="+mn-lt"/>
              </a:rPr>
              <a:t>CLICK</a:t>
            </a:r>
            <a:endParaRPr lang="en-AU" b="1" i="0"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44421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latin typeface="+mn-lt"/>
              </a:rPr>
              <a:t>Purpose: </a:t>
            </a:r>
            <a:r>
              <a:rPr lang="en-AU" sz="1800" dirty="0">
                <a:latin typeface="+mn-lt"/>
              </a:rPr>
              <a:t>Highligh</a:t>
            </a:r>
            <a:r>
              <a:rPr lang="en-AU" dirty="0">
                <a:latin typeface="+mn-lt"/>
              </a:rPr>
              <a:t>t consistent teacher judgement processes that take place before a period of assessment</a:t>
            </a:r>
            <a:endParaRPr lang="en-US" dirty="0"/>
          </a:p>
          <a:p>
            <a:r>
              <a:rPr lang="en-AU" sz="1800" b="1" dirty="0">
                <a:latin typeface="+mn-lt"/>
              </a:rPr>
              <a:t>Duration: </a:t>
            </a:r>
            <a:r>
              <a:rPr lang="en-AU" sz="1800" b="0" dirty="0">
                <a:latin typeface="+mn-lt"/>
              </a:rPr>
              <a:t>[01:00]</a:t>
            </a:r>
            <a:endParaRPr lang="en-AU" sz="1800" b="1" dirty="0">
              <a:latin typeface="+mn-lt"/>
            </a:endParaRPr>
          </a:p>
          <a:p>
            <a:r>
              <a:rPr lang="en-AU" sz="1800" b="1" dirty="0">
                <a:latin typeface="+mn-lt"/>
              </a:rPr>
              <a:t>Speaker notes:</a:t>
            </a:r>
            <a:endParaRPr lang="en-AU" sz="1800" dirty="0">
              <a:effectLst/>
              <a:latin typeface="+mn-lt"/>
              <a:ea typeface="Calibri" panose="020F0502020204030204" pitchFamily="34" charset="0"/>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dirty="0">
                <a:latin typeface="+mn-lt"/>
              </a:rPr>
              <a:t>Consistent teacher judgement processes begin </a:t>
            </a:r>
            <a:r>
              <a:rPr lang="en-AU" b="1" dirty="0">
                <a:latin typeface="+mn-lt"/>
              </a:rPr>
              <a:t>before</a:t>
            </a:r>
            <a:r>
              <a:rPr lang="en-AU" dirty="0">
                <a:latin typeface="+mn-lt"/>
              </a:rPr>
              <a:t> a period of assessment and/or teaching and learning. </a:t>
            </a:r>
            <a:endParaRPr lang="en-AU" dirty="0">
              <a:latin typeface="+mn-lt"/>
              <a:ea typeface="Calibri"/>
              <a:cs typeface="Calibri"/>
            </a:endParaRPr>
          </a:p>
          <a:p>
            <a:pPr marL="0" marR="0" lvl="0" indent="0" algn="l" defTabSz="1219170" rtl="0" eaLnBrk="1" fontAlgn="auto" latinLnBrk="0" hangingPunct="1">
              <a:lnSpc>
                <a:spcPct val="150000"/>
              </a:lnSpc>
              <a:spcBef>
                <a:spcPts val="1200"/>
              </a:spcBef>
              <a:spcAft>
                <a:spcPts val="600"/>
              </a:spcAft>
              <a:buClrTx/>
              <a:buSzTx/>
              <a:buFontTx/>
              <a:buNone/>
              <a:tabLst/>
              <a:defRPr/>
            </a:pPr>
            <a:endParaRPr lang="en-AU" dirty="0">
              <a:latin typeface="+mn-lt"/>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dirty="0">
                <a:latin typeface="+mn-lt"/>
              </a:rPr>
              <a:t>Consistent teacher judgement is most successful when assessments are designed collaboratively. Consistent teacher judgement processes develop a collective understanding of what learning looks like before, during and after assessment takes place, supported by a shared understanding of the syllabus and expected student achievement in relation to relevant syllabus outcomes.</a:t>
            </a:r>
            <a:endParaRPr lang="en-AU" dirty="0">
              <a:latin typeface="+mn-lt"/>
              <a:ea typeface="Calibri"/>
              <a:cs typeface="Calibri"/>
            </a:endParaRPr>
          </a:p>
          <a:p>
            <a:pPr marL="0" marR="0" lvl="0" indent="0" algn="l" defTabSz="1219170" rtl="0" eaLnBrk="1" fontAlgn="auto" latinLnBrk="0" hangingPunct="1">
              <a:lnSpc>
                <a:spcPct val="150000"/>
              </a:lnSpc>
              <a:spcBef>
                <a:spcPts val="1200"/>
              </a:spcBef>
              <a:spcAft>
                <a:spcPts val="600"/>
              </a:spcAft>
              <a:buClrTx/>
              <a:buSzTx/>
              <a:buFontTx/>
              <a:buNone/>
              <a:tabLst/>
              <a:defRPr/>
            </a:pPr>
            <a:endParaRPr lang="en-AU" dirty="0">
              <a:latin typeface="+mn-lt"/>
            </a:endParaRPr>
          </a:p>
          <a:p>
            <a:pPr>
              <a:lnSpc>
                <a:spcPct val="150000"/>
              </a:lnSpc>
              <a:spcBef>
                <a:spcPts val="1200"/>
              </a:spcBef>
              <a:spcAft>
                <a:spcPts val="600"/>
              </a:spcAft>
            </a:pPr>
            <a:r>
              <a:rPr lang="en-AU" dirty="0">
                <a:latin typeface="+mn-lt"/>
              </a:rPr>
              <a:t>When planning and designing assessment, it is important that teachers have a shared understanding of what students are expected to learn and how they may show that learning in relation to the syllabus standards. This includes effectively differentiating tasks to allow all students to demonstrate what they know and can do. It should also include a discussion of potential unexpected responses or interpretations of the task stimulus or criteria – this supports validity.</a:t>
            </a:r>
            <a:endParaRPr lang="en-AU" b="1" dirty="0">
              <a:latin typeface="+mn-lt"/>
            </a:endParaRPr>
          </a:p>
          <a:p>
            <a:pPr>
              <a:lnSpc>
                <a:spcPct val="150000"/>
              </a:lnSpc>
              <a:spcBef>
                <a:spcPts val="1200"/>
              </a:spcBef>
              <a:spcAft>
                <a:spcPts val="600"/>
              </a:spcAft>
            </a:pPr>
            <a:endParaRPr lang="en-AU" dirty="0">
              <a:latin typeface="+mn-lt"/>
            </a:endParaRPr>
          </a:p>
          <a:p>
            <a:pPr>
              <a:lnSpc>
                <a:spcPct val="150000"/>
              </a:lnSpc>
              <a:spcBef>
                <a:spcPts val="1200"/>
              </a:spcBef>
              <a:spcAft>
                <a:spcPts val="600"/>
              </a:spcAft>
            </a:pPr>
            <a:r>
              <a:rPr lang="en-AU" b="1" dirty="0">
                <a:latin typeface="+mn-lt"/>
              </a:rPr>
              <a:t>CLICK</a:t>
            </a:r>
            <a:endParaRPr lang="en-US" dirty="0">
              <a:latin typeface="+mn-lt"/>
            </a:endParaRPr>
          </a:p>
          <a:p>
            <a:endParaRPr lang="en-AU" sz="1800" b="1" dirty="0">
              <a:latin typeface="+mn-lt"/>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00835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800" b="1" i="0" u="none" strike="noStrike" dirty="0">
                <a:solidFill>
                  <a:srgbClr val="000000"/>
                </a:solidFill>
                <a:effectLst/>
                <a:highlight>
                  <a:srgbClr val="F5F5F5"/>
                </a:highlight>
                <a:latin typeface="+mn-lt"/>
              </a:rPr>
              <a:t>Purpose: </a:t>
            </a:r>
            <a:r>
              <a:rPr lang="en-AU" sz="1800" b="0" i="0" u="none" strike="noStrike" dirty="0">
                <a:solidFill>
                  <a:srgbClr val="000000"/>
                </a:solidFill>
                <a:effectLst/>
                <a:highlight>
                  <a:srgbClr val="F5F5F5"/>
                </a:highlight>
                <a:latin typeface="+mn-lt"/>
              </a:rPr>
              <a:t>Differentiate collaboration and cooperation </a:t>
            </a:r>
          </a:p>
          <a:p>
            <a:pPr algn="l" rtl="0" fontAlgn="base"/>
            <a:r>
              <a:rPr lang="en-AU" sz="1800" b="1" i="0" u="none" strike="noStrike" dirty="0">
                <a:solidFill>
                  <a:srgbClr val="000000"/>
                </a:solidFill>
                <a:effectLst/>
                <a:highlight>
                  <a:srgbClr val="F5F5F5"/>
                </a:highlight>
                <a:latin typeface="+mn-lt"/>
              </a:rPr>
              <a:t>Duration:</a:t>
            </a:r>
            <a:r>
              <a:rPr lang="en-AU" sz="1800" b="0" i="0" u="none" strike="noStrike" dirty="0">
                <a:solidFill>
                  <a:srgbClr val="000000"/>
                </a:solidFill>
                <a:effectLst/>
                <a:highlight>
                  <a:srgbClr val="F5F5F5"/>
                </a:highlight>
                <a:latin typeface="+mn-lt"/>
              </a:rPr>
              <a:t> [01:00]</a:t>
            </a:r>
            <a:endParaRPr lang="en-US" sz="1800" b="0" i="0" dirty="0">
              <a:solidFill>
                <a:srgbClr val="444444"/>
              </a:solidFill>
              <a:effectLst/>
              <a:highlight>
                <a:srgbClr val="F5F5F5"/>
              </a:highlight>
              <a:latin typeface="+mn-lt"/>
            </a:endParaRPr>
          </a:p>
          <a:p>
            <a:pPr algn="l" rtl="0" fontAlgn="base"/>
            <a:r>
              <a:rPr lang="en-AU" sz="1800" b="1" i="0" u="none" strike="noStrike" dirty="0">
                <a:solidFill>
                  <a:srgbClr val="000000"/>
                </a:solidFill>
                <a:effectLst/>
                <a:highlight>
                  <a:srgbClr val="F5F5F5"/>
                </a:highlight>
                <a:latin typeface="+mn-lt"/>
              </a:rPr>
              <a:t>Speaker notes:</a:t>
            </a:r>
            <a:r>
              <a:rPr lang="en-US" sz="1800" b="0" i="0" dirty="0">
                <a:solidFill>
                  <a:srgbClr val="444444"/>
                </a:solidFill>
                <a:effectLst/>
                <a:highlight>
                  <a:srgbClr val="F5F5F5"/>
                </a:highlight>
                <a:latin typeface="+mn-lt"/>
              </a:rPr>
              <a:t>​</a:t>
            </a:r>
            <a:endParaRPr lang="en-AU" sz="1800" dirty="0">
              <a:effectLst/>
              <a:latin typeface="+mn-l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mn-lt"/>
                <a:ea typeface="Calibri" panose="020F0502020204030204" pitchFamily="34" charset="0"/>
                <a:cs typeface="Arial"/>
              </a:rPr>
              <a:t>Collaborative practice can sometimes be confused with cooperative practices, but there are key distinctions between the two. In collaborative practice, individuals work together to co-create, share responsibility, and contribute equally to a common goal, often engaging in deeper dialogue and joint decision-making.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mn-lt"/>
              <a:ea typeface="Calibri" panose="020F0502020204030204" pitchFamily="34" charset="0"/>
            </a:endParaRPr>
          </a:p>
          <a:p>
            <a:pPr>
              <a:defRPr/>
            </a:pPr>
            <a:r>
              <a:rPr lang="en-AU" sz="1800" dirty="0">
                <a:effectLst/>
                <a:latin typeface="+mn-lt"/>
                <a:ea typeface="Calibri" panose="020F0502020204030204" pitchFamily="34" charset="0"/>
                <a:cs typeface="Arial"/>
              </a:rPr>
              <a:t>In contrast, cooperative practice involves dividing tasks among individuals who work independently and later combine their work, with less emphasis on shared decision-making or co-construction of knowledge. Collaborative practice focuses on mutual accountability and building consensus, while cooperative practice often prioritises efficiency and task completion. </a:t>
            </a:r>
            <a:r>
              <a:rPr lang="en-AU" dirty="0">
                <a:latin typeface="+mn-lt"/>
              </a:rPr>
              <a:t>Both approaches can be useful in different contexts, but in this instance, we are emphasising collaboration as a key enabler of consistent teacher judgement processes. </a:t>
            </a:r>
            <a:endParaRPr lang="en-AU" sz="1800" b="1" dirty="0">
              <a:effectLst/>
              <a:latin typeface="+mn-lt"/>
              <a:ea typeface="Calibri" panose="020F0502020204030204" pitchFamily="34" charset="0"/>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mn-l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i="0" dirty="0">
                <a:latin typeface="+mn-lt"/>
              </a:rPr>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43234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 </a:t>
            </a:r>
            <a:r>
              <a:rPr lang="en-AU" b="0" dirty="0">
                <a:latin typeface="+mn-lt"/>
              </a:rPr>
              <a:t>Overview of session</a:t>
            </a:r>
            <a:endParaRPr lang="en-US" dirty="0"/>
          </a:p>
          <a:p>
            <a:r>
              <a:rPr lang="en-AU" b="1" dirty="0">
                <a:latin typeface="+mn-lt"/>
              </a:rPr>
              <a:t>Duration: </a:t>
            </a:r>
            <a:r>
              <a:rPr lang="en-AU" dirty="0">
                <a:latin typeface="+mn-lt"/>
              </a:rPr>
              <a:t>[00:30]</a:t>
            </a:r>
            <a:endParaRPr lang="en-AU" b="0" dirty="0">
              <a:latin typeface="+mn-lt"/>
              <a:ea typeface="Calibri"/>
              <a:cs typeface="Calibri"/>
            </a:endParaRPr>
          </a:p>
          <a:p>
            <a:r>
              <a:rPr lang="en-AU" b="1" dirty="0"/>
              <a:t>Speaker notes</a:t>
            </a:r>
            <a:r>
              <a:rPr lang="en-AU" b="1" dirty="0">
                <a:latin typeface="+mn-lt"/>
              </a:rPr>
              <a:t>:</a:t>
            </a:r>
            <a:endParaRPr lang="en-AU" dirty="0"/>
          </a:p>
          <a:p>
            <a:r>
              <a:rPr lang="en-AU" b="0" dirty="0">
                <a:latin typeface="+mn-lt"/>
              </a:rPr>
              <a:t>In this </a:t>
            </a:r>
            <a:r>
              <a:rPr lang="en-AU" dirty="0">
                <a:latin typeface="+mn-lt"/>
              </a:rPr>
              <a:t>workshop</a:t>
            </a:r>
            <a:r>
              <a:rPr lang="en-AU" b="0" dirty="0">
                <a:latin typeface="+mn-lt"/>
              </a:rPr>
              <a:t>, </a:t>
            </a:r>
            <a:r>
              <a:rPr lang="en-AU" dirty="0">
                <a:latin typeface="+mn-lt"/>
              </a:rPr>
              <a:t>we</a:t>
            </a:r>
            <a:r>
              <a:rPr lang="en-AU" b="0" dirty="0">
                <a:latin typeface="+mn-lt"/>
              </a:rPr>
              <a:t> </a:t>
            </a:r>
            <a:r>
              <a:rPr lang="en-AU" dirty="0">
                <a:latin typeface="+mn-lt"/>
              </a:rPr>
              <a:t>will</a:t>
            </a:r>
            <a:r>
              <a:rPr lang="en-AU" b="0" dirty="0">
                <a:latin typeface="+mn-lt"/>
              </a:rPr>
              <a:t>:</a:t>
            </a:r>
            <a:endParaRPr lang="en-AU" b="0" dirty="0">
              <a:latin typeface="+mn-lt"/>
              <a:ea typeface="Calibri"/>
              <a:cs typeface="Calibri"/>
            </a:endParaRPr>
          </a:p>
          <a:p>
            <a:pPr marL="285750" indent="-285750">
              <a:buChar char="•"/>
            </a:pPr>
            <a:r>
              <a:rPr lang="en-US" dirty="0">
                <a:latin typeface="+mn-lt"/>
              </a:rPr>
              <a:t>Set the scene for consistent teacher judgement processes</a:t>
            </a:r>
            <a:endParaRPr lang="en-US" dirty="0">
              <a:latin typeface="+mn-lt"/>
              <a:ea typeface="Calibri"/>
              <a:cs typeface="Calibri"/>
            </a:endParaRPr>
          </a:p>
          <a:p>
            <a:pPr marL="285750" indent="-285750">
              <a:buFontTx/>
              <a:buChar char="•"/>
            </a:pPr>
            <a:r>
              <a:rPr lang="en-US" dirty="0">
                <a:solidFill>
                  <a:srgbClr val="000000"/>
                </a:solidFill>
                <a:latin typeface="+mn-lt"/>
              </a:rPr>
              <a:t>Explore what consistent teacher judgement is </a:t>
            </a:r>
            <a:endParaRPr lang="en-US" dirty="0">
              <a:solidFill>
                <a:srgbClr val="000000"/>
              </a:solidFill>
              <a:latin typeface="+mn-lt"/>
              <a:ea typeface="Calibri"/>
              <a:cs typeface="Calibri"/>
            </a:endParaRPr>
          </a:p>
          <a:p>
            <a:pPr marL="285750" indent="-285750">
              <a:buFont typeface="Arial"/>
              <a:buChar char="•"/>
            </a:pPr>
            <a:r>
              <a:rPr lang="en-AU" dirty="0">
                <a:solidFill>
                  <a:srgbClr val="22272B"/>
                </a:solidFill>
                <a:latin typeface="+mn-lt"/>
              </a:rPr>
              <a:t>Engage with collaborative assessment design processes and practices</a:t>
            </a:r>
            <a:endParaRPr lang="en-AU" dirty="0">
              <a:solidFill>
                <a:srgbClr val="22272B"/>
              </a:solidFill>
              <a:latin typeface="+mn-lt"/>
              <a:ea typeface="Calibri"/>
              <a:cs typeface="Calibri"/>
            </a:endParaRPr>
          </a:p>
          <a:p>
            <a:pPr marL="285750" indent="-285750">
              <a:buFont typeface="Arial"/>
              <a:buChar char="•"/>
            </a:pPr>
            <a:r>
              <a:rPr lang="en-AU" dirty="0">
                <a:solidFill>
                  <a:srgbClr val="22272B"/>
                </a:solidFill>
                <a:latin typeface="+mn-lt"/>
              </a:rPr>
              <a:t>Investigate collaborative assessment implementation</a:t>
            </a:r>
            <a:endParaRPr lang="en-AU" dirty="0">
              <a:solidFill>
                <a:srgbClr val="22272B"/>
              </a:solidFill>
              <a:latin typeface="+mn-lt"/>
              <a:ea typeface="Calibri"/>
              <a:cs typeface="Calibri"/>
            </a:endParaRPr>
          </a:p>
          <a:p>
            <a:pPr marL="285750" indent="-285750">
              <a:buFont typeface="Arial"/>
              <a:buChar char="•"/>
              <a:defRPr/>
            </a:pPr>
            <a:r>
              <a:rPr lang="en-AU" dirty="0">
                <a:solidFill>
                  <a:srgbClr val="22272B"/>
                </a:solidFill>
                <a:latin typeface="+mn-lt"/>
              </a:rPr>
              <a:t>Explore the ‘Do’ component of this workshop. </a:t>
            </a:r>
            <a:endParaRPr lang="en-AU" dirty="0">
              <a:solidFill>
                <a:srgbClr val="22272B"/>
              </a:solidFill>
              <a:latin typeface="+mn-lt"/>
              <a:ea typeface="Calibri"/>
              <a:cs typeface="Calibri"/>
            </a:endParaRPr>
          </a:p>
          <a:p>
            <a:pPr>
              <a:defRPr/>
            </a:pPr>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CLICK</a:t>
            </a:r>
            <a:endParaRPr lang="en-AU" b="1" dirty="0">
              <a:latin typeface="+mn-lt"/>
              <a:ea typeface="Calibri"/>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63250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 </a:t>
            </a:r>
            <a:r>
              <a:rPr lang="en-AU" dirty="0">
                <a:latin typeface="+mn-lt"/>
              </a:rPr>
              <a:t>Highlight how collaboration supports CTJ</a:t>
            </a:r>
            <a:endParaRPr lang="en-US" dirty="0">
              <a:latin typeface="+mn-lt"/>
            </a:endParaRPr>
          </a:p>
          <a:p>
            <a:r>
              <a:rPr lang="en-AU" b="1" dirty="0">
                <a:latin typeface="+mn-lt"/>
              </a:rPr>
              <a:t>Duration:</a:t>
            </a:r>
            <a:r>
              <a:rPr lang="en-AU" dirty="0">
                <a:latin typeface="+mn-lt"/>
              </a:rPr>
              <a:t> [01:00]</a:t>
            </a:r>
            <a:endParaRPr lang="en-US" dirty="0">
              <a:latin typeface="+mn-lt"/>
            </a:endParaRPr>
          </a:p>
          <a:p>
            <a:r>
              <a:rPr lang="en-AU" b="1" dirty="0">
                <a:latin typeface="+mn-lt"/>
              </a:rPr>
              <a:t>Speaker notes:</a:t>
            </a:r>
            <a:r>
              <a:rPr lang="en-US" dirty="0">
                <a:latin typeface="+mn-lt"/>
              </a:rPr>
              <a:t> </a:t>
            </a:r>
            <a:endParaRPr lang="en-AU" dirty="0">
              <a:latin typeface="+mn-lt"/>
            </a:endParaRPr>
          </a:p>
          <a:p>
            <a:pPr>
              <a:lnSpc>
                <a:spcPct val="150000"/>
              </a:lnSpc>
              <a:spcBef>
                <a:spcPts val="1200"/>
              </a:spcBef>
              <a:spcAft>
                <a:spcPts val="600"/>
              </a:spcAft>
            </a:pPr>
            <a:r>
              <a:rPr lang="en-AU" dirty="0">
                <a:latin typeface="+mn-lt"/>
              </a:rPr>
              <a:t>Consistent teacher judgement is supported and strengthened by authentic collaborative practices.</a:t>
            </a:r>
            <a:endParaRPr lang="en-US" dirty="0">
              <a:latin typeface="+mn-lt"/>
            </a:endParaRPr>
          </a:p>
          <a:p>
            <a:pPr>
              <a:lnSpc>
                <a:spcPct val="150000"/>
              </a:lnSpc>
              <a:spcBef>
                <a:spcPts val="1200"/>
              </a:spcBef>
              <a:spcAft>
                <a:spcPts val="600"/>
              </a:spcAft>
            </a:pPr>
            <a:endParaRPr lang="en-AU" dirty="0">
              <a:latin typeface="+mn-lt"/>
            </a:endParaRPr>
          </a:p>
          <a:p>
            <a:pPr>
              <a:lnSpc>
                <a:spcPct val="150000"/>
              </a:lnSpc>
              <a:spcBef>
                <a:spcPts val="1200"/>
              </a:spcBef>
              <a:spcAft>
                <a:spcPts val="600"/>
              </a:spcAft>
            </a:pPr>
            <a:r>
              <a:rPr lang="en-AU" dirty="0">
                <a:latin typeface="+mn-lt"/>
              </a:rPr>
              <a:t>When developing assessments opportunities, including the intentional selection of formative assessment strategies and the planning of lessons that generate quality work samples, teachers can work collaboratively to develop a shared understanding of student progress and achievement in relation to the syllabus. This can be achieved in a small school setting through planned collaboration with other schools. This shared understanding enables teachers to make more consistent judgments across classes and ensures that assessment practices are fair and equitable for all students. (DoE 2024) </a:t>
            </a:r>
            <a:endParaRPr lang="en-AU" dirty="0">
              <a:latin typeface="+mn-lt"/>
              <a:cs typeface="Calibri"/>
            </a:endParaRPr>
          </a:p>
          <a:p>
            <a:pPr>
              <a:lnSpc>
                <a:spcPct val="150000"/>
              </a:lnSpc>
              <a:spcBef>
                <a:spcPts val="1200"/>
              </a:spcBef>
              <a:spcAft>
                <a:spcPts val="600"/>
              </a:spcAft>
            </a:pPr>
            <a:endParaRPr lang="en-AU" dirty="0">
              <a:latin typeface="+mn-lt"/>
            </a:endParaRPr>
          </a:p>
          <a:p>
            <a:pPr>
              <a:lnSpc>
                <a:spcPct val="150000"/>
              </a:lnSpc>
              <a:spcBef>
                <a:spcPts val="1200"/>
              </a:spcBef>
              <a:spcAft>
                <a:spcPts val="600"/>
              </a:spcAft>
            </a:pPr>
            <a:r>
              <a:rPr lang="en-AU" dirty="0">
                <a:latin typeface="+mn-lt"/>
              </a:rPr>
              <a:t>Working collaboratively can assist teachers to:</a:t>
            </a:r>
            <a:endParaRPr lang="en-US" dirty="0">
              <a:latin typeface="+mn-lt"/>
            </a:endParaRPr>
          </a:p>
          <a:p>
            <a:pPr marL="342900" indent="-342900">
              <a:lnSpc>
                <a:spcPct val="150000"/>
              </a:lnSpc>
              <a:spcBef>
                <a:spcPts val="1200"/>
              </a:spcBef>
              <a:spcAft>
                <a:spcPts val="600"/>
              </a:spcAft>
              <a:buFont typeface="Public Sans"/>
              <a:buChar char="o"/>
            </a:pPr>
            <a:r>
              <a:rPr lang="en-AU" dirty="0">
                <a:latin typeface="+mn-lt"/>
              </a:rPr>
              <a:t>make consistent judgements about student achievement</a:t>
            </a:r>
            <a:endParaRPr lang="en-US" dirty="0">
              <a:latin typeface="+mn-lt"/>
            </a:endParaRPr>
          </a:p>
          <a:p>
            <a:pPr marL="342900" indent="-342900">
              <a:lnSpc>
                <a:spcPct val="150000"/>
              </a:lnSpc>
              <a:spcBef>
                <a:spcPts val="1200"/>
              </a:spcBef>
              <a:spcAft>
                <a:spcPts val="600"/>
              </a:spcAft>
              <a:buFont typeface="Public Sans"/>
              <a:buChar char="o"/>
            </a:pPr>
            <a:r>
              <a:rPr lang="en-AU" dirty="0">
                <a:latin typeface="+mn-lt"/>
              </a:rPr>
              <a:t>share ideas and make decisions about how to improve student learning</a:t>
            </a:r>
            <a:endParaRPr lang="en-US" dirty="0">
              <a:latin typeface="+mn-lt"/>
            </a:endParaRPr>
          </a:p>
          <a:p>
            <a:pPr marL="342900" indent="-342900">
              <a:lnSpc>
                <a:spcPct val="150000"/>
              </a:lnSpc>
              <a:spcBef>
                <a:spcPts val="1200"/>
              </a:spcBef>
              <a:spcAft>
                <a:spcPts val="600"/>
              </a:spcAft>
              <a:buFont typeface="Public Sans"/>
              <a:buChar char="o"/>
            </a:pPr>
            <a:r>
              <a:rPr lang="en-AU" dirty="0">
                <a:latin typeface="+mn-lt"/>
              </a:rPr>
              <a:t>decide what to look for when determining the extend of student understanding</a:t>
            </a:r>
            <a:endParaRPr lang="en-US" dirty="0">
              <a:latin typeface="+mn-lt"/>
            </a:endParaRPr>
          </a:p>
          <a:p>
            <a:pPr marL="342900" indent="-342900">
              <a:lnSpc>
                <a:spcPct val="150000"/>
              </a:lnSpc>
              <a:spcBef>
                <a:spcPts val="1200"/>
              </a:spcBef>
              <a:spcAft>
                <a:spcPts val="600"/>
              </a:spcAft>
              <a:buFont typeface="Public Sans"/>
              <a:buChar char="o"/>
            </a:pPr>
            <a:r>
              <a:rPr lang="en-AU" dirty="0">
                <a:latin typeface="+mn-lt"/>
              </a:rPr>
              <a:t>strengthen teacher expertise.</a:t>
            </a:r>
            <a:endParaRPr lang="en-US" dirty="0">
              <a:latin typeface="+mn-lt"/>
            </a:endParaRPr>
          </a:p>
          <a:p>
            <a:pPr>
              <a:lnSpc>
                <a:spcPct val="150000"/>
              </a:lnSpc>
              <a:spcBef>
                <a:spcPts val="1200"/>
              </a:spcBef>
              <a:spcAft>
                <a:spcPts val="600"/>
              </a:spcAft>
            </a:pPr>
            <a:r>
              <a:rPr lang="en-AU" dirty="0">
                <a:latin typeface="+mn-lt"/>
              </a:rPr>
              <a:t>(NESA 2024)</a:t>
            </a:r>
            <a:endParaRPr lang="en-US" dirty="0">
              <a:latin typeface="+mn-lt"/>
            </a:endParaRPr>
          </a:p>
          <a:p>
            <a:pPr>
              <a:lnSpc>
                <a:spcPct val="150000"/>
              </a:lnSpc>
              <a:spcBef>
                <a:spcPts val="1200"/>
              </a:spcBef>
              <a:spcAft>
                <a:spcPts val="600"/>
              </a:spcAft>
            </a:pPr>
            <a:endParaRPr lang="en-AU" dirty="0">
              <a:latin typeface="+mn-lt"/>
            </a:endParaRPr>
          </a:p>
          <a:p>
            <a:pPr>
              <a:lnSpc>
                <a:spcPct val="150000"/>
              </a:lnSpc>
              <a:spcBef>
                <a:spcPts val="1200"/>
              </a:spcBef>
              <a:spcAft>
                <a:spcPts val="600"/>
              </a:spcAft>
            </a:pPr>
            <a:r>
              <a:rPr lang="en-AU" b="1" dirty="0">
                <a:latin typeface="+mn-lt"/>
              </a:rPr>
              <a:t>CLICK</a:t>
            </a:r>
            <a:endParaRPr lang="en-US"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686956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800" b="1" i="0" u="none" strike="noStrike" dirty="0">
                <a:solidFill>
                  <a:srgbClr val="000000"/>
                </a:solidFill>
                <a:effectLst/>
                <a:highlight>
                  <a:srgbClr val="F5F5F5"/>
                </a:highlight>
                <a:latin typeface="Public Sans" pitchFamily="2" charset="0"/>
              </a:rPr>
              <a:t>Purpose: </a:t>
            </a:r>
            <a:r>
              <a:rPr lang="en-AU" sz="1800" b="0" i="0" u="none" strike="noStrike" dirty="0">
                <a:solidFill>
                  <a:srgbClr val="000000"/>
                </a:solidFill>
                <a:effectLst/>
                <a:highlight>
                  <a:srgbClr val="F5F5F5"/>
                </a:highlight>
                <a:latin typeface="Public Sans" pitchFamily="2" charset="0"/>
              </a:rPr>
              <a:t>Reflect on current collaboration practices</a:t>
            </a:r>
          </a:p>
          <a:p>
            <a:pPr algn="l" rtl="0" fontAlgn="base"/>
            <a:r>
              <a:rPr lang="en-AU" sz="1800" b="1" i="0" u="none" strike="noStrike" dirty="0">
                <a:solidFill>
                  <a:srgbClr val="000000"/>
                </a:solidFill>
                <a:effectLst/>
                <a:highlight>
                  <a:srgbClr val="F5F5F5"/>
                </a:highlight>
                <a:latin typeface="Public Sans" pitchFamily="2" charset="0"/>
              </a:rPr>
              <a:t>Duration:</a:t>
            </a:r>
            <a:r>
              <a:rPr lang="en-AU" sz="1800" b="0" i="0" u="none" strike="noStrike" dirty="0">
                <a:solidFill>
                  <a:srgbClr val="000000"/>
                </a:solidFill>
                <a:effectLst/>
                <a:highlight>
                  <a:srgbClr val="F5F5F5"/>
                </a:highlight>
                <a:latin typeface="Public Sans" pitchFamily="2" charset="0"/>
              </a:rPr>
              <a:t> [04:00]</a:t>
            </a:r>
            <a:endParaRPr lang="en-US" sz="1800" b="0" i="0" dirty="0">
              <a:solidFill>
                <a:srgbClr val="444444"/>
              </a:solidFill>
              <a:effectLst/>
              <a:highlight>
                <a:srgbClr val="F5F5F5"/>
              </a:highlight>
              <a:latin typeface="Calibri" panose="020F0502020204030204" pitchFamily="34" charset="0"/>
            </a:endParaRPr>
          </a:p>
          <a:p>
            <a:pPr algn="l" rtl="0" fontAlgn="base"/>
            <a:r>
              <a:rPr lang="en-AU" sz="1800" b="1" i="0" u="none" strike="noStrike" dirty="0">
                <a:solidFill>
                  <a:srgbClr val="000000"/>
                </a:solidFill>
                <a:effectLst/>
                <a:highlight>
                  <a:srgbClr val="F5F5F5"/>
                </a:highlight>
                <a:latin typeface="Public Sans" pitchFamily="2" charset="0"/>
              </a:rPr>
              <a:t>Speaker notes:</a:t>
            </a:r>
            <a:r>
              <a:rPr lang="en-US" sz="1800" b="0" i="0" dirty="0">
                <a:solidFill>
                  <a:srgbClr val="444444"/>
                </a:solidFill>
                <a:effectLst/>
                <a:highlight>
                  <a:srgbClr val="F5F5F5"/>
                </a:highlight>
                <a:latin typeface="Public Sans" pitchFamily="2" charset="0"/>
              </a:rPr>
              <a:t>​</a:t>
            </a:r>
          </a:p>
          <a:p>
            <a:r>
              <a:rPr lang="en-AU" sz="2000" dirty="0"/>
              <a:t>Take a moment to read the excerpt from AITSL’s </a:t>
            </a:r>
            <a:r>
              <a:rPr lang="en-AU" sz="2000" i="1" dirty="0"/>
              <a:t>Essential Guide to Professional Learning Collaboration</a:t>
            </a:r>
            <a:r>
              <a:rPr lang="en-AU" sz="2000" dirty="0"/>
              <a:t> on the slide. (Allow participants time to read.)</a:t>
            </a:r>
          </a:p>
          <a:p>
            <a:endParaRPr lang="en-AU" sz="2000" dirty="0"/>
          </a:p>
          <a:p>
            <a:r>
              <a:rPr lang="en-AU" sz="2000" b="1" dirty="0"/>
              <a:t>CLICK</a:t>
            </a:r>
          </a:p>
          <a:p>
            <a:endParaRPr lang="en-AU" sz="2000" dirty="0"/>
          </a:p>
          <a:p>
            <a:r>
              <a:rPr lang="en-AU" sz="2000" dirty="0"/>
              <a:t>With this in mind, engage in a 'think-pair-share' discussion with a colleague to explore the questions you can see on the slide. </a:t>
            </a:r>
          </a:p>
          <a:p>
            <a:pPr algn="l" rtl="0" fontAlgn="base"/>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i="0" dirty="0"/>
              <a:t>CLICK</a:t>
            </a:r>
          </a:p>
          <a:p>
            <a:pPr algn="l" rtl="0" fontAlgn="base"/>
            <a:endParaRPr lang="en-AU"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332697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latin typeface="+mn-lt"/>
              </a:rPr>
              <a:t>Purpose: </a:t>
            </a:r>
            <a:r>
              <a:rPr lang="en-AU" sz="1800" b="0" dirty="0">
                <a:latin typeface="+mn-lt"/>
              </a:rPr>
              <a:t>Align to elements of effective assessment</a:t>
            </a:r>
          </a:p>
          <a:p>
            <a:r>
              <a:rPr lang="en-AU" sz="1800" b="1" dirty="0">
                <a:latin typeface="+mn-lt"/>
              </a:rPr>
              <a:t>Duration: </a:t>
            </a:r>
            <a:r>
              <a:rPr lang="en-AU" sz="1800" b="0" dirty="0">
                <a:latin typeface="+mn-lt"/>
              </a:rPr>
              <a:t>[01:00]</a:t>
            </a:r>
          </a:p>
          <a:p>
            <a:r>
              <a:rPr lang="en-AU" sz="1800" b="1" dirty="0">
                <a:effectLst/>
                <a:latin typeface="+mn-lt"/>
                <a:ea typeface="Calibri"/>
                <a:cs typeface="Calibri"/>
              </a:rPr>
              <a:t>Speaker notes: </a:t>
            </a:r>
            <a:endParaRPr lang="en-AU" sz="1800" dirty="0">
              <a:effectLst/>
              <a:latin typeface="+mn-lt"/>
              <a:ea typeface="Calibri" panose="020F0502020204030204" pitchFamily="34" charset="0"/>
              <a:cs typeface="Arial"/>
            </a:endParaRPr>
          </a:p>
          <a:p>
            <a:pPr algn="just">
              <a:lnSpc>
                <a:spcPct val="150000"/>
              </a:lnSpc>
              <a:spcBef>
                <a:spcPts val="1200"/>
              </a:spcBef>
              <a:spcAft>
                <a:spcPts val="600"/>
              </a:spcAft>
            </a:pPr>
            <a:r>
              <a:rPr lang="en-AU" sz="1800" dirty="0">
                <a:latin typeface="+mn-lt"/>
                <a:ea typeface="Calibri"/>
                <a:cs typeface="Arial"/>
              </a:rPr>
              <a:t>Explicit quality criteria, and a shared understanding of these criteria for both teachers and students, support consistent teacher judgement.</a:t>
            </a:r>
          </a:p>
          <a:p>
            <a:pPr algn="just">
              <a:lnSpc>
                <a:spcPct val="150000"/>
              </a:lnSpc>
              <a:spcBef>
                <a:spcPts val="1200"/>
              </a:spcBef>
              <a:spcAft>
                <a:spcPts val="600"/>
              </a:spcAft>
            </a:pPr>
            <a:endParaRPr lang="en-AU" sz="1800" dirty="0">
              <a:latin typeface="+mn-lt"/>
              <a:ea typeface="Calibri"/>
              <a:cs typeface="Arial"/>
            </a:endParaRPr>
          </a:p>
          <a:p>
            <a:pPr algn="just">
              <a:lnSpc>
                <a:spcPct val="150000"/>
              </a:lnSpc>
              <a:spcBef>
                <a:spcPts val="1200"/>
              </a:spcBef>
              <a:spcAft>
                <a:spcPts val="600"/>
              </a:spcAft>
            </a:pPr>
            <a:r>
              <a:rPr lang="en-AU" sz="1800" dirty="0">
                <a:latin typeface="+mn-lt"/>
                <a:ea typeface="Calibri"/>
                <a:cs typeface="Arial"/>
              </a:rPr>
              <a:t>When collaboratively designing assessment opportunities, both formal and informal, teachers should develop explicit quality criteria to support student learning.</a:t>
            </a:r>
          </a:p>
          <a:p>
            <a:pPr algn="just">
              <a:lnSpc>
                <a:spcPct val="150000"/>
              </a:lnSpc>
              <a:spcBef>
                <a:spcPts val="1200"/>
              </a:spcBef>
              <a:spcAft>
                <a:spcPts val="600"/>
              </a:spcAft>
            </a:pPr>
            <a:endParaRPr lang="en-AU" sz="1800" dirty="0">
              <a:latin typeface="+mn-lt"/>
              <a:ea typeface="Calibri"/>
              <a:cs typeface="Arial"/>
            </a:endParaRPr>
          </a:p>
          <a:p>
            <a:pPr algn="just">
              <a:lnSpc>
                <a:spcPct val="150000"/>
              </a:lnSpc>
              <a:spcBef>
                <a:spcPts val="1200"/>
              </a:spcBef>
              <a:spcAft>
                <a:spcPts val="600"/>
              </a:spcAft>
            </a:pPr>
            <a:r>
              <a:rPr lang="en-AU" sz="1800" dirty="0">
                <a:effectLst/>
                <a:latin typeface="+mn-lt"/>
                <a:ea typeface="Calibri"/>
                <a:cs typeface="Arial"/>
              </a:rPr>
              <a:t>Clear, purposeful criteria outline what is expected for students to achieve a high-quality response.</a:t>
            </a:r>
            <a:r>
              <a:rPr lang="en-AU" sz="1800" dirty="0">
                <a:latin typeface="+mn-lt"/>
                <a:ea typeface="Calibri"/>
                <a:cs typeface="Arial"/>
              </a:rPr>
              <a:t> Use of explicit quality criteria</a:t>
            </a:r>
            <a:r>
              <a:rPr lang="en-AU" sz="1800" dirty="0">
                <a:effectLst/>
                <a:latin typeface="+mn-lt"/>
                <a:ea typeface="Calibri"/>
                <a:cs typeface="Arial"/>
              </a:rPr>
              <a:t> </a:t>
            </a:r>
            <a:r>
              <a:rPr lang="en-AU" sz="1800" dirty="0">
                <a:latin typeface="+mn-lt"/>
                <a:ea typeface="Calibri"/>
                <a:cs typeface="Arial"/>
              </a:rPr>
              <a:t>supports equity</a:t>
            </a:r>
            <a:r>
              <a:rPr lang="en-AU" sz="1800" dirty="0">
                <a:effectLst/>
                <a:latin typeface="+mn-lt"/>
                <a:ea typeface="Calibri"/>
                <a:cs typeface="Arial"/>
              </a:rPr>
              <a:t> and transparency. Consider</a:t>
            </a:r>
            <a:r>
              <a:rPr lang="en-AU" sz="1800" dirty="0">
                <a:latin typeface="+mn-lt"/>
                <a:ea typeface="Calibri"/>
                <a:cs typeface="Arial"/>
              </a:rPr>
              <a:t> the quote on screen. (</a:t>
            </a:r>
            <a:r>
              <a:rPr lang="en-AU" sz="1800" i="1" dirty="0">
                <a:latin typeface="+mn-lt"/>
                <a:ea typeface="Calibri"/>
                <a:cs typeface="Arial"/>
              </a:rPr>
              <a:t>allow participants time to read the quote or read aloud as appropriate).</a:t>
            </a:r>
            <a:r>
              <a:rPr lang="en-AU" sz="1800" dirty="0">
                <a:latin typeface="+mn-lt"/>
                <a:ea typeface="Calibri"/>
                <a:cs typeface="Arial"/>
              </a:rPr>
              <a:t> </a:t>
            </a:r>
            <a:r>
              <a:rPr lang="en-AU" sz="1800" dirty="0">
                <a:effectLst/>
                <a:latin typeface="+mn-lt"/>
                <a:ea typeface="Calibri"/>
                <a:cs typeface="Arial"/>
              </a:rPr>
              <a:t>Use of explicit quality criteria means that students don’t have to play ‘guess what’s in the teacher head’ to be successful in an activity or lesson. </a:t>
            </a:r>
            <a:endParaRPr lang="en-AU" sz="1800" dirty="0">
              <a:latin typeface="+mn-lt"/>
              <a:ea typeface="Calibri" panose="020F0502020204030204" pitchFamily="34" charset="0"/>
              <a:cs typeface="Arial"/>
            </a:endParaRPr>
          </a:p>
          <a:p>
            <a:pPr algn="just">
              <a:lnSpc>
                <a:spcPct val="150000"/>
              </a:lnSpc>
              <a:spcBef>
                <a:spcPts val="1200"/>
              </a:spcBef>
              <a:spcAft>
                <a:spcPts val="600"/>
              </a:spcAft>
            </a:pPr>
            <a:endParaRPr lang="en-AU" sz="1800" dirty="0">
              <a:latin typeface="+mn-lt"/>
              <a:ea typeface="Calibri"/>
              <a:cs typeface="Arial"/>
            </a:endParaRPr>
          </a:p>
          <a:p>
            <a:pPr algn="just">
              <a:lnSpc>
                <a:spcPct val="150000"/>
              </a:lnSpc>
              <a:spcBef>
                <a:spcPts val="1200"/>
              </a:spcBef>
              <a:spcAft>
                <a:spcPts val="600"/>
              </a:spcAft>
            </a:pPr>
            <a:r>
              <a:rPr lang="en-AU" sz="1800" dirty="0">
                <a:latin typeface="+mn-lt"/>
                <a:ea typeface="Calibri"/>
                <a:cs typeface="Arial"/>
              </a:rPr>
              <a:t>When teachers collaboratively develop these criteria before an assessment period, they develop a shared understanding of what success looks like across groups of students, for example, a class, grade or stage. This can then be translated into the classroom with teachers sharing consistent messaging to students what achievement and success looks like in the form of quality success criteria, including student-facing rubrics, and ‘WAGOLLS’ (What a good one looks like). </a:t>
            </a:r>
          </a:p>
          <a:p>
            <a:pPr algn="just">
              <a:lnSpc>
                <a:spcPct val="150000"/>
              </a:lnSpc>
              <a:spcBef>
                <a:spcPts val="1200"/>
              </a:spcBef>
              <a:spcAft>
                <a:spcPts val="600"/>
              </a:spcAft>
            </a:pPr>
            <a:endParaRPr lang="en-AU" sz="1800" dirty="0">
              <a:effectLst/>
              <a:latin typeface="+mn-lt"/>
              <a:ea typeface="Calibri"/>
              <a:cs typeface="Arial"/>
            </a:endParaRPr>
          </a:p>
          <a:p>
            <a:pPr marL="0" marR="0" lvl="0" indent="0" algn="just" defTabSz="1219170" rtl="0" eaLnBrk="1" fontAlgn="auto" latinLnBrk="0" hangingPunct="1">
              <a:lnSpc>
                <a:spcPct val="150000"/>
              </a:lnSpc>
              <a:spcBef>
                <a:spcPts val="1200"/>
              </a:spcBef>
              <a:spcAft>
                <a:spcPts val="600"/>
              </a:spcAft>
              <a:buClrTx/>
              <a:buSzTx/>
              <a:buFontTx/>
              <a:buNone/>
              <a:tabLst/>
              <a:defRPr/>
            </a:pPr>
            <a:r>
              <a:rPr lang="en-AU" sz="1800" b="1" i="0" dirty="0">
                <a:latin typeface="+mn-lt"/>
              </a:rPr>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69210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latin typeface="+mn-lt"/>
              </a:rPr>
              <a:t>Purpose: </a:t>
            </a:r>
            <a:r>
              <a:rPr lang="en-AU" sz="1800" b="0" dirty="0">
                <a:latin typeface="+mn-lt"/>
              </a:rPr>
              <a:t>Provide strategies to support collaborative assessment design </a:t>
            </a:r>
            <a:endParaRPr lang="en-AU" sz="1800" b="0" dirty="0">
              <a:latin typeface="+mn-lt"/>
              <a:cs typeface="Calibri"/>
            </a:endParaRPr>
          </a:p>
          <a:p>
            <a:r>
              <a:rPr lang="en-AU" sz="1800" b="1" dirty="0">
                <a:latin typeface="+mn-lt"/>
              </a:rPr>
              <a:t>Duration: </a:t>
            </a:r>
            <a:r>
              <a:rPr lang="en-AU" sz="1800" b="0" dirty="0">
                <a:latin typeface="+mn-lt"/>
              </a:rPr>
              <a:t>[02:00]</a:t>
            </a:r>
            <a:endParaRPr lang="en-AU" sz="1800" b="0" dirty="0">
              <a:latin typeface="+mn-lt"/>
              <a:cs typeface="Calibri"/>
            </a:endParaRPr>
          </a:p>
          <a:p>
            <a:r>
              <a:rPr lang="en-AU" sz="1800" b="1" dirty="0">
                <a:effectLst/>
                <a:latin typeface="+mn-lt"/>
                <a:ea typeface="Calibri"/>
                <a:cs typeface="Calibri"/>
              </a:rPr>
              <a:t>Speaker notes: </a:t>
            </a:r>
          </a:p>
          <a:p>
            <a:pPr algn="just">
              <a:lnSpc>
                <a:spcPct val="150000"/>
              </a:lnSpc>
              <a:spcBef>
                <a:spcPts val="1200"/>
              </a:spcBef>
              <a:spcAft>
                <a:spcPts val="600"/>
              </a:spcAft>
              <a:tabLst>
                <a:tab pos="285750" algn="l"/>
              </a:tabLst>
            </a:pPr>
            <a:r>
              <a:rPr lang="en-AU" sz="1800" dirty="0">
                <a:effectLst/>
                <a:latin typeface="+mn-lt"/>
                <a:ea typeface="Calibri"/>
              </a:rPr>
              <a:t>The following strategies can support effective collaborative assessment design within a grade, stage or faculty. </a:t>
            </a:r>
            <a:endParaRPr lang="en-AU" sz="1800" dirty="0">
              <a:effectLst/>
              <a:latin typeface="+mn-lt"/>
              <a:ea typeface="Calibri"/>
              <a:cs typeface="Calibri"/>
            </a:endParaRPr>
          </a:p>
          <a:p>
            <a:pPr algn="just">
              <a:lnSpc>
                <a:spcPct val="150000"/>
              </a:lnSpc>
              <a:spcBef>
                <a:spcPts val="1200"/>
              </a:spcBef>
              <a:spcAft>
                <a:spcPts val="600"/>
              </a:spcAft>
              <a:tabLst>
                <a:tab pos="285750" algn="l"/>
              </a:tabLst>
            </a:pPr>
            <a:endParaRPr lang="en-AU" sz="1800" dirty="0">
              <a:effectLst/>
              <a:latin typeface="+mn-lt"/>
              <a:ea typeface="Calibri" panose="020F0502020204030204" pitchFamily="34" charset="0"/>
            </a:endParaRPr>
          </a:p>
          <a:p>
            <a:pPr algn="just">
              <a:lnSpc>
                <a:spcPct val="150000"/>
              </a:lnSpc>
              <a:spcBef>
                <a:spcPts val="1200"/>
              </a:spcBef>
              <a:spcAft>
                <a:spcPts val="600"/>
              </a:spcAft>
              <a:tabLst>
                <a:tab pos="285750" algn="l"/>
              </a:tabLst>
            </a:pPr>
            <a:r>
              <a:rPr lang="en-AU" sz="1800" b="1" dirty="0">
                <a:effectLst/>
                <a:latin typeface="+mn-lt"/>
                <a:ea typeface="Calibri"/>
              </a:rPr>
              <a:t>CLICK</a:t>
            </a:r>
            <a:endParaRPr lang="en-AU" sz="1800" b="1" dirty="0">
              <a:effectLst/>
              <a:latin typeface="+mn-lt"/>
              <a:ea typeface="Calibri"/>
              <a:cs typeface="Calibri"/>
            </a:endParaRPr>
          </a:p>
          <a:p>
            <a:pPr algn="just">
              <a:lnSpc>
                <a:spcPct val="150000"/>
              </a:lnSpc>
              <a:spcBef>
                <a:spcPts val="1200"/>
              </a:spcBef>
              <a:spcAft>
                <a:spcPts val="600"/>
              </a:spcAft>
              <a:tabLst>
                <a:tab pos="285750" algn="l"/>
              </a:tabLst>
            </a:pPr>
            <a:r>
              <a:rPr lang="en-AU" sz="1800" b="1" dirty="0">
                <a:effectLst/>
                <a:latin typeface="+mn-lt"/>
                <a:ea typeface="Calibri"/>
              </a:rPr>
              <a:t>Design assessment tasks when collaboratively planning units of work or teaching and learning programs.</a:t>
            </a:r>
            <a:r>
              <a:rPr lang="en-AU" sz="1800" dirty="0">
                <a:effectLst/>
                <a:latin typeface="+mn-lt"/>
                <a:ea typeface="Calibri"/>
              </a:rPr>
              <a:t> This supports the development of a shared understanding of task requirements and ensures a clear and strong connection between syllabus outcomes, teaching and learning activities, and assessment demands.</a:t>
            </a:r>
            <a:endParaRPr lang="en-AU" sz="1800" dirty="0">
              <a:effectLst/>
              <a:latin typeface="+mn-lt"/>
              <a:ea typeface="Calibri"/>
              <a:cs typeface="Calibri"/>
            </a:endParaRPr>
          </a:p>
          <a:p>
            <a:pPr algn="just">
              <a:lnSpc>
                <a:spcPct val="150000"/>
              </a:lnSpc>
              <a:spcBef>
                <a:spcPts val="1200"/>
              </a:spcBef>
              <a:spcAft>
                <a:spcPts val="600"/>
              </a:spcAft>
              <a:tabLst>
                <a:tab pos="285750" algn="l"/>
              </a:tabLst>
            </a:pPr>
            <a:endParaRPr lang="en-AU" sz="1800" dirty="0">
              <a:effectLst/>
              <a:latin typeface="+mn-lt"/>
              <a:ea typeface="Calibri" panose="020F0502020204030204" pitchFamily="34" charset="0"/>
            </a:endParaRPr>
          </a:p>
          <a:p>
            <a:pPr algn="just">
              <a:lnSpc>
                <a:spcPct val="150000"/>
              </a:lnSpc>
              <a:spcBef>
                <a:spcPts val="1200"/>
              </a:spcBef>
              <a:spcAft>
                <a:spcPts val="600"/>
              </a:spcAft>
              <a:tabLst>
                <a:tab pos="285750" algn="l"/>
              </a:tabLst>
            </a:pPr>
            <a:r>
              <a:rPr lang="en-AU" sz="1800" b="1" dirty="0">
                <a:effectLst/>
                <a:latin typeface="+mn-lt"/>
                <a:ea typeface="Calibri"/>
              </a:rPr>
              <a:t>CLICK</a:t>
            </a:r>
            <a:endParaRPr lang="en-AU" sz="1800" b="1" dirty="0">
              <a:effectLst/>
              <a:latin typeface="+mn-lt"/>
              <a:ea typeface="Calibri"/>
              <a:cs typeface="Calibri"/>
            </a:endParaRPr>
          </a:p>
          <a:p>
            <a:pPr marL="342900" lvl="0" indent="-342900" algn="just">
              <a:lnSpc>
                <a:spcPct val="150000"/>
              </a:lnSpc>
              <a:spcBef>
                <a:spcPts val="1200"/>
              </a:spcBef>
              <a:spcAft>
                <a:spcPts val="600"/>
              </a:spcAft>
              <a:buFont typeface="Arial" panose="05050102010706020507" pitchFamily="18" charset="2"/>
              <a:buChar char="•"/>
            </a:pPr>
            <a:r>
              <a:rPr lang="en-AU" sz="1800" b="1" dirty="0">
                <a:effectLst/>
                <a:latin typeface="+mn-lt"/>
                <a:ea typeface="Calibri"/>
              </a:rPr>
              <a:t>Develop assessment rubrics or marking criteria through a collaborative process, and with close reference to the syllabus and the standards</a:t>
            </a:r>
            <a:r>
              <a:rPr lang="en-AU" sz="1800" dirty="0">
                <a:effectLst/>
                <a:latin typeface="+mn-lt"/>
                <a:ea typeface="Calibri"/>
              </a:rPr>
              <a:t>. By discussing and clarifying expected levels of achievement and how these could be demonstrated by students, teachers can provide guidance on the extent to which achievement of success criteria by individual students has been demonstrated.</a:t>
            </a:r>
            <a:endParaRPr lang="en-AU" sz="1800" dirty="0">
              <a:effectLst/>
              <a:latin typeface="+mn-lt"/>
              <a:ea typeface="Calibri"/>
              <a:cs typeface="Calibri" panose="020F0502020204030204"/>
            </a:endParaRPr>
          </a:p>
          <a:p>
            <a:pPr marL="0" lvl="0" indent="0" algn="just">
              <a:lnSpc>
                <a:spcPct val="150000"/>
              </a:lnSpc>
              <a:spcBef>
                <a:spcPts val="1200"/>
              </a:spcBef>
              <a:spcAft>
                <a:spcPts val="600"/>
              </a:spcAft>
              <a:buFont typeface="Symbol" panose="05050102010706020507" pitchFamily="18" charset="2"/>
              <a:buNone/>
            </a:pPr>
            <a:endParaRPr lang="en-AU" sz="1800" dirty="0">
              <a:effectLst/>
              <a:latin typeface="+mn-lt"/>
              <a:ea typeface="Calibri" panose="020F0502020204030204" pitchFamily="34" charset="0"/>
            </a:endParaRPr>
          </a:p>
          <a:p>
            <a:pPr marL="0" lvl="0" indent="0" algn="just">
              <a:lnSpc>
                <a:spcPct val="150000"/>
              </a:lnSpc>
              <a:spcBef>
                <a:spcPts val="1200"/>
              </a:spcBef>
              <a:spcAft>
                <a:spcPts val="600"/>
              </a:spcAft>
              <a:buFont typeface="Symbol" panose="05050102010706020507" pitchFamily="18" charset="2"/>
              <a:buNone/>
            </a:pPr>
            <a:r>
              <a:rPr lang="en-AU" sz="1800" b="1" dirty="0">
                <a:effectLst/>
                <a:latin typeface="+mn-lt"/>
                <a:ea typeface="Calibri"/>
              </a:rPr>
              <a:t>CLICK</a:t>
            </a:r>
            <a:endParaRPr lang="en-AU" sz="1800" b="1" dirty="0">
              <a:effectLst/>
              <a:latin typeface="+mn-lt"/>
              <a:ea typeface="Calibri"/>
              <a:cs typeface="Calibri"/>
            </a:endParaRPr>
          </a:p>
          <a:p>
            <a:pPr marL="342900" lvl="0" indent="-342900" algn="just">
              <a:lnSpc>
                <a:spcPct val="150000"/>
              </a:lnSpc>
              <a:spcBef>
                <a:spcPts val="1200"/>
              </a:spcBef>
              <a:spcAft>
                <a:spcPts val="600"/>
              </a:spcAft>
              <a:buFont typeface="Arial" panose="05050102010706020507" pitchFamily="18" charset="2"/>
              <a:buChar char="•"/>
            </a:pPr>
            <a:r>
              <a:rPr lang="en-AU" sz="1800" b="1" dirty="0">
                <a:effectLst/>
                <a:latin typeface="+mn-lt"/>
                <a:ea typeface="Calibri"/>
              </a:rPr>
              <a:t>Trial draft assessment rubrics or marking criteria before implementation.</a:t>
            </a:r>
            <a:r>
              <a:rPr lang="en-AU" sz="1800" dirty="0">
                <a:effectLst/>
                <a:latin typeface="+mn-lt"/>
                <a:ea typeface="Calibri"/>
              </a:rPr>
              <a:t> This may involve considering possible unexpected student responses and how the assessment of student achievement using the draft assessment rubric or marking criteria may be applied.</a:t>
            </a:r>
            <a:endParaRPr lang="en-AU" sz="1800" dirty="0">
              <a:effectLst/>
              <a:latin typeface="+mn-lt"/>
              <a:ea typeface="Calibri"/>
              <a:cs typeface="Calibri" panose="020F0502020204030204"/>
            </a:endParaRPr>
          </a:p>
          <a:p>
            <a:pPr marL="0" lvl="0" indent="0" algn="just">
              <a:lnSpc>
                <a:spcPct val="150000"/>
              </a:lnSpc>
              <a:spcBef>
                <a:spcPts val="1200"/>
              </a:spcBef>
              <a:spcAft>
                <a:spcPts val="600"/>
              </a:spcAft>
              <a:buFont typeface="Symbol" panose="05050102010706020507" pitchFamily="18" charset="2"/>
              <a:buNone/>
            </a:pPr>
            <a:endParaRPr lang="en-AU" sz="1800" dirty="0">
              <a:effectLst/>
              <a:latin typeface="+mn-lt"/>
              <a:ea typeface="Calibri" panose="020F0502020204030204" pitchFamily="34" charset="0"/>
            </a:endParaRPr>
          </a:p>
          <a:p>
            <a:pPr marL="0" lvl="0" indent="0" algn="just">
              <a:lnSpc>
                <a:spcPct val="150000"/>
              </a:lnSpc>
              <a:spcBef>
                <a:spcPts val="1200"/>
              </a:spcBef>
              <a:spcAft>
                <a:spcPts val="600"/>
              </a:spcAft>
              <a:buFont typeface="Symbol" panose="05050102010706020507" pitchFamily="18" charset="2"/>
              <a:buNone/>
            </a:pPr>
            <a:r>
              <a:rPr lang="en-AU" sz="1800" b="1" dirty="0">
                <a:effectLst/>
                <a:latin typeface="+mn-lt"/>
                <a:ea typeface="Calibri"/>
              </a:rPr>
              <a:t>CLICK</a:t>
            </a:r>
            <a:endParaRPr lang="en-AU" sz="1800" b="1" dirty="0">
              <a:effectLst/>
              <a:latin typeface="+mn-lt"/>
              <a:ea typeface="Calibri"/>
              <a:cs typeface="Calibri"/>
            </a:endParaRPr>
          </a:p>
          <a:p>
            <a:pPr marL="342900" lvl="0" indent="-342900" algn="just">
              <a:lnSpc>
                <a:spcPct val="150000"/>
              </a:lnSpc>
              <a:spcBef>
                <a:spcPts val="1200"/>
              </a:spcBef>
              <a:spcAft>
                <a:spcPts val="600"/>
              </a:spcAft>
              <a:buFont typeface="Arial" panose="05050102010706020507" pitchFamily="18" charset="2"/>
              <a:buChar char="•"/>
            </a:pPr>
            <a:r>
              <a:rPr lang="en-AU" sz="1800" b="1" dirty="0">
                <a:effectLst/>
                <a:latin typeface="+mn-lt"/>
                <a:ea typeface="Calibri"/>
                <a:cs typeface="Calibri"/>
              </a:rPr>
              <a:t>Revisit and discuss the assessment rubric or marking criteria prior to implementing the task</a:t>
            </a:r>
            <a:r>
              <a:rPr lang="en-AU" sz="1800" dirty="0">
                <a:effectLst/>
                <a:latin typeface="+mn-lt"/>
                <a:ea typeface="Calibri"/>
                <a:cs typeface="Calibri"/>
              </a:rPr>
              <a:t>. This may ensure a shared understanding of its application by teachers across the grade, year group, stage or faculty.</a:t>
            </a:r>
          </a:p>
          <a:p>
            <a:pPr algn="just">
              <a:lnSpc>
                <a:spcPct val="150000"/>
              </a:lnSpc>
              <a:spcBef>
                <a:spcPts val="1200"/>
              </a:spcBef>
              <a:spcAft>
                <a:spcPts val="600"/>
              </a:spcAft>
            </a:pPr>
            <a:endParaRPr lang="en-AU" sz="1800" b="1" dirty="0">
              <a:latin typeface="+mn-lt"/>
              <a:ea typeface="Calibri" panose="020F0502020204030204" pitchFamily="34" charset="0"/>
              <a:cs typeface="Calibri"/>
            </a:endParaRPr>
          </a:p>
          <a:p>
            <a:pPr algn="just">
              <a:lnSpc>
                <a:spcPct val="150000"/>
              </a:lnSpc>
              <a:spcBef>
                <a:spcPts val="1200"/>
              </a:spcBef>
              <a:spcAft>
                <a:spcPts val="600"/>
              </a:spcAft>
            </a:pPr>
            <a:r>
              <a:rPr lang="en-AU" sz="1800" b="1" dirty="0">
                <a:latin typeface="+mn-lt"/>
                <a:ea typeface="Calibri"/>
                <a:cs typeface="Calibri"/>
              </a:rPr>
              <a:t>CLICK</a:t>
            </a:r>
          </a:p>
          <a:p>
            <a:pPr marL="285750" indent="-285750" algn="just">
              <a:lnSpc>
                <a:spcPct val="150000"/>
              </a:lnSpc>
              <a:spcBef>
                <a:spcPts val="1200"/>
              </a:spcBef>
              <a:spcAft>
                <a:spcPts val="600"/>
              </a:spcAft>
              <a:buFont typeface="Arial"/>
              <a:buChar char="•"/>
            </a:pPr>
            <a:r>
              <a:rPr lang="en-AU" sz="1800" b="1" dirty="0">
                <a:latin typeface="+mn-lt"/>
                <a:ea typeface="Calibri"/>
                <a:cs typeface="Calibri"/>
              </a:rPr>
              <a:t>Collaborate with staff from other schools to strengthen consistency within and across communities of schools. </a:t>
            </a:r>
            <a:r>
              <a:rPr lang="en-AU" sz="1800" dirty="0">
                <a:latin typeface="+mn-lt"/>
                <a:ea typeface="Calibri"/>
                <a:cs typeface="Calibri"/>
              </a:rPr>
              <a:t>This is particularly pertinent for small and unique schools, which benefit from shared resources and collective expertise. </a:t>
            </a:r>
          </a:p>
          <a:p>
            <a:pPr algn="just">
              <a:lnSpc>
                <a:spcPct val="150000"/>
              </a:lnSpc>
              <a:spcBef>
                <a:spcPts val="1200"/>
              </a:spcBef>
              <a:spcAft>
                <a:spcPts val="600"/>
              </a:spcAft>
              <a:buFont typeface="Symbol" panose="05050102010706020507" pitchFamily="18" charset="2"/>
            </a:pPr>
            <a:endParaRPr lang="en-AU" sz="1800" i="1" dirty="0">
              <a:latin typeface="+mn-lt"/>
              <a:ea typeface="Calibri" panose="020F0502020204030204" pitchFamily="34" charset="0"/>
              <a:cs typeface="Calibri"/>
            </a:endParaRPr>
          </a:p>
          <a:p>
            <a:pPr marL="0" lvl="0" indent="0" algn="just">
              <a:lnSpc>
                <a:spcPct val="150000"/>
              </a:lnSpc>
              <a:spcBef>
                <a:spcPts val="1200"/>
              </a:spcBef>
              <a:spcAft>
                <a:spcPts val="600"/>
              </a:spcAft>
              <a:buFont typeface="Symbol" panose="05050102010706020507" pitchFamily="18" charset="2"/>
              <a:buNone/>
            </a:pPr>
            <a:r>
              <a:rPr lang="en-AU" sz="1800" b="1" i="0" dirty="0">
                <a:effectLst/>
                <a:latin typeface="+mn-lt"/>
                <a:ea typeface="Calibri"/>
              </a:rPr>
              <a:t>CLICK</a:t>
            </a:r>
            <a:endParaRPr lang="en-AU" b="1" i="0" dirty="0">
              <a:latin typeface="+mn-lt"/>
              <a:ea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3153986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latin typeface="+mn-lt"/>
              </a:rPr>
              <a:t>Purpose: </a:t>
            </a:r>
            <a:r>
              <a:rPr lang="en-AU" sz="1800" b="0" dirty="0">
                <a:latin typeface="+mn-lt"/>
              </a:rPr>
              <a:t>Acknowledge contextual factors that can influence collaborative assessment design. </a:t>
            </a:r>
            <a:endParaRPr lang="en-US" dirty="0"/>
          </a:p>
          <a:p>
            <a:r>
              <a:rPr lang="en-AU" sz="1800" b="1" dirty="0">
                <a:latin typeface="+mn-lt"/>
              </a:rPr>
              <a:t>Duration: </a:t>
            </a:r>
            <a:r>
              <a:rPr lang="en-AU" sz="1800" b="0" dirty="0">
                <a:latin typeface="+mn-lt"/>
              </a:rPr>
              <a:t>[01:00]</a:t>
            </a:r>
            <a:endParaRPr lang="en-AU" sz="1800" b="0" dirty="0">
              <a:latin typeface="+mn-lt"/>
              <a:ea typeface="Calibri"/>
              <a:cs typeface="Calibri"/>
            </a:endParaRPr>
          </a:p>
          <a:p>
            <a:r>
              <a:rPr lang="en-AU" sz="1800" b="1" dirty="0">
                <a:effectLst/>
                <a:latin typeface="+mn-lt"/>
                <a:ea typeface="Calibri"/>
                <a:cs typeface="Calibri"/>
              </a:rPr>
              <a:t>Speaker notes: </a:t>
            </a:r>
            <a:endParaRPr lang="en-AU" sz="1800" dirty="0">
              <a:effectLst/>
              <a:latin typeface="+mn-lt"/>
              <a:ea typeface="Calibri" panose="020F0502020204030204" pitchFamily="34" charset="0"/>
            </a:endParaRPr>
          </a:p>
          <a:p>
            <a:pPr algn="just">
              <a:lnSpc>
                <a:spcPct val="150000"/>
              </a:lnSpc>
              <a:spcBef>
                <a:spcPts val="1200"/>
              </a:spcBef>
              <a:spcAft>
                <a:spcPts val="600"/>
              </a:spcAft>
              <a:tabLst>
                <a:tab pos="285750" algn="l"/>
              </a:tabLst>
            </a:pPr>
            <a:r>
              <a:rPr lang="en-AU" sz="1800" dirty="0">
                <a:effectLst/>
                <a:latin typeface="+mn-lt"/>
                <a:ea typeface="Calibri"/>
                <a:cs typeface="Calibri"/>
              </a:rPr>
              <a:t>Consistent teacher judgement processes, such as collaborative assessment design, can be influenced by a range of factors.</a:t>
            </a:r>
          </a:p>
          <a:p>
            <a:pPr algn="just">
              <a:lnSpc>
                <a:spcPct val="150000"/>
              </a:lnSpc>
              <a:spcBef>
                <a:spcPts val="1200"/>
              </a:spcBef>
              <a:spcAft>
                <a:spcPts val="600"/>
              </a:spcAft>
              <a:tabLst>
                <a:tab pos="285750" algn="l"/>
              </a:tabLst>
            </a:pPr>
            <a:endParaRPr lang="en-AU" sz="1800" dirty="0">
              <a:effectLst/>
              <a:latin typeface="+mn-lt"/>
              <a:ea typeface="Calibri" panose="020F0502020204030204" pitchFamily="34" charset="0"/>
            </a:endParaRPr>
          </a:p>
          <a:p>
            <a:pPr algn="just">
              <a:lnSpc>
                <a:spcPct val="150000"/>
              </a:lnSpc>
              <a:spcBef>
                <a:spcPts val="1200"/>
              </a:spcBef>
              <a:spcAft>
                <a:spcPts val="600"/>
              </a:spcAft>
              <a:tabLst>
                <a:tab pos="285750" algn="l"/>
              </a:tabLst>
            </a:pPr>
            <a:r>
              <a:rPr lang="en-AU" sz="1800" dirty="0">
                <a:effectLst/>
                <a:latin typeface="+mn-lt"/>
                <a:ea typeface="Calibri"/>
                <a:cs typeface="Calibri"/>
              </a:rPr>
              <a:t>Successful implementation of collaborative assessment design involves careful planning of intentional strategies. Collaborative assessment design can look different in different schools depending on the school context. Factors </a:t>
            </a:r>
            <a:r>
              <a:rPr lang="en-AU" sz="1800" dirty="0">
                <a:latin typeface="+mn-lt"/>
                <a:ea typeface="Calibri"/>
                <a:cs typeface="Calibri"/>
              </a:rPr>
              <a:t>to take into consideration  </a:t>
            </a:r>
            <a:r>
              <a:rPr lang="en-AU" sz="1800" dirty="0">
                <a:effectLst/>
                <a:latin typeface="+mn-lt"/>
                <a:ea typeface="Calibri"/>
                <a:cs typeface="Calibri"/>
              </a:rPr>
              <a:t>that can influence and shape approaches to collaborative assessment design include:</a:t>
            </a:r>
          </a:p>
          <a:p>
            <a:pPr marL="342900" lvl="0" indent="-342900" algn="just">
              <a:lnSpc>
                <a:spcPct val="150000"/>
              </a:lnSpc>
              <a:spcBef>
                <a:spcPts val="1200"/>
              </a:spcBef>
              <a:spcAft>
                <a:spcPts val="600"/>
              </a:spcAft>
              <a:buFont typeface="Symbol" panose="05050102010706020507" pitchFamily="18" charset="2"/>
              <a:buChar char=""/>
              <a:tabLst>
                <a:tab pos="285750" algn="l"/>
              </a:tabLst>
            </a:pPr>
            <a:r>
              <a:rPr lang="en-AU" sz="1800" dirty="0">
                <a:effectLst/>
                <a:latin typeface="+mn-lt"/>
                <a:ea typeface="Calibri"/>
                <a:cs typeface="Calibri"/>
              </a:rPr>
              <a:t>Primary or secondary setting</a:t>
            </a:r>
          </a:p>
          <a:p>
            <a:pPr marL="342900" lvl="0" indent="-342900" algn="just">
              <a:lnSpc>
                <a:spcPct val="150000"/>
              </a:lnSpc>
              <a:spcBef>
                <a:spcPts val="1200"/>
              </a:spcBef>
              <a:spcAft>
                <a:spcPts val="600"/>
              </a:spcAft>
              <a:buFont typeface="Symbol" panose="05050102010706020507" pitchFamily="18" charset="2"/>
              <a:buChar char=""/>
              <a:tabLst>
                <a:tab pos="285750" algn="l"/>
              </a:tabLst>
            </a:pPr>
            <a:r>
              <a:rPr lang="en-AU" sz="1800" dirty="0">
                <a:effectLst/>
                <a:latin typeface="+mn-lt"/>
                <a:ea typeface="Calibri" panose="020F0502020204030204" pitchFamily="34" charset="0"/>
                <a:cs typeface="Arial"/>
              </a:rPr>
              <a:t>Si</a:t>
            </a:r>
            <a:r>
              <a:rPr lang="en-AU" sz="1800" dirty="0">
                <a:latin typeface="+mn-lt"/>
                <a:ea typeface="Calibri" panose="020F0502020204030204" pitchFamily="34" charset="0"/>
                <a:cs typeface="Arial"/>
              </a:rPr>
              <a:t>ze of your school</a:t>
            </a:r>
          </a:p>
          <a:p>
            <a:pPr marL="342900" indent="-342900" algn="just">
              <a:lnSpc>
                <a:spcPct val="150000"/>
              </a:lnSpc>
              <a:spcBef>
                <a:spcPts val="1200"/>
              </a:spcBef>
              <a:spcAft>
                <a:spcPts val="600"/>
              </a:spcAft>
              <a:buFont typeface="Symbol" panose="05050102010706020507" pitchFamily="18" charset="2"/>
              <a:buChar char=""/>
              <a:tabLst>
                <a:tab pos="285750" algn="l"/>
              </a:tabLst>
            </a:pPr>
            <a:r>
              <a:rPr lang="en-AU" sz="1800" dirty="0">
                <a:latin typeface="+mn-lt"/>
                <a:ea typeface="Calibri" panose="020F0502020204030204" pitchFamily="34" charset="0"/>
                <a:cs typeface="Arial"/>
              </a:rPr>
              <a:t>Size of your grade / stage or faculty</a:t>
            </a:r>
          </a:p>
          <a:p>
            <a:pPr marL="342900" indent="-342900" algn="just">
              <a:lnSpc>
                <a:spcPct val="150000"/>
              </a:lnSpc>
              <a:spcBef>
                <a:spcPts val="1200"/>
              </a:spcBef>
              <a:spcAft>
                <a:spcPts val="600"/>
              </a:spcAft>
              <a:buFont typeface="Symbol" panose="05050102010706020507" pitchFamily="18" charset="2"/>
              <a:buChar char=""/>
              <a:tabLst>
                <a:tab pos="285750" algn="l"/>
              </a:tabLst>
            </a:pPr>
            <a:r>
              <a:rPr lang="en-AU" sz="1800" dirty="0">
                <a:latin typeface="+mn-lt"/>
                <a:ea typeface="Calibri" panose="020F0502020204030204" pitchFamily="34" charset="0"/>
                <a:cs typeface="Arial"/>
              </a:rPr>
              <a:t>Unique settings such as small, central, rural and remote or hospital schools, Educational Training Units, SSPs and support units</a:t>
            </a:r>
          </a:p>
          <a:p>
            <a:pPr marL="342900" indent="-342900" algn="just">
              <a:lnSpc>
                <a:spcPct val="150000"/>
              </a:lnSpc>
              <a:spcBef>
                <a:spcPts val="1200"/>
              </a:spcBef>
              <a:spcAft>
                <a:spcPts val="600"/>
              </a:spcAft>
              <a:buFont typeface="Symbol" panose="05050102010706020507" pitchFamily="18" charset="2"/>
              <a:buChar char=""/>
              <a:tabLst>
                <a:tab pos="285750" algn="l"/>
              </a:tabLst>
            </a:pPr>
            <a:r>
              <a:rPr lang="en-AU" sz="1800" dirty="0">
                <a:latin typeface="+mn-lt"/>
                <a:ea typeface="Calibri" panose="020F0502020204030204" pitchFamily="34" charset="0"/>
                <a:cs typeface="Arial"/>
              </a:rPr>
              <a:t>Teacher knowledge</a:t>
            </a:r>
            <a:r>
              <a:rPr lang="en-AU" sz="1800" dirty="0">
                <a:effectLst/>
                <a:latin typeface="+mn-lt"/>
                <a:ea typeface="Calibri" panose="020F0502020204030204" pitchFamily="34" charset="0"/>
                <a:cs typeface="Arial"/>
              </a:rPr>
              <a:t> and understanding of the syllabus content the assessment is being planned for. This is important to consider when engaging with or enacting a new syllabus.</a:t>
            </a:r>
          </a:p>
          <a:p>
            <a:pPr lvl="0" algn="just">
              <a:lnSpc>
                <a:spcPct val="150000"/>
              </a:lnSpc>
              <a:spcBef>
                <a:spcPts val="1200"/>
              </a:spcBef>
              <a:spcAft>
                <a:spcPts val="600"/>
              </a:spcAft>
              <a:tabLst>
                <a:tab pos="285750" algn="l"/>
              </a:tabLst>
            </a:pPr>
            <a:endParaRPr lang="en-AU" sz="1800" dirty="0">
              <a:effectLst/>
              <a:latin typeface="+mn-lt"/>
              <a:ea typeface="Calibri" panose="020F0502020204030204" pitchFamily="34" charset="0"/>
              <a:cs typeface="Arial"/>
            </a:endParaRPr>
          </a:p>
          <a:p>
            <a:pPr algn="just">
              <a:lnSpc>
                <a:spcPct val="150000"/>
              </a:lnSpc>
              <a:spcBef>
                <a:spcPts val="1200"/>
              </a:spcBef>
              <a:spcAft>
                <a:spcPts val="600"/>
              </a:spcAft>
              <a:tabLst>
                <a:tab pos="285750" algn="l"/>
              </a:tabLst>
              <a:defRPr/>
            </a:pPr>
            <a:r>
              <a:rPr lang="en-AU" sz="1800" i="1" dirty="0">
                <a:latin typeface="+mn-lt"/>
                <a:cs typeface="Calibri"/>
              </a:rPr>
              <a:t>*** Facilitator may choose to focus on one or more of these contextual factors that are relevant to their school. </a:t>
            </a:r>
          </a:p>
          <a:p>
            <a:pPr marL="342900" indent="-342900" algn="just">
              <a:lnSpc>
                <a:spcPct val="150000"/>
              </a:lnSpc>
              <a:spcBef>
                <a:spcPts val="1200"/>
              </a:spcBef>
              <a:spcAft>
                <a:spcPts val="600"/>
              </a:spcAft>
              <a:buFontTx/>
              <a:buChar char=""/>
              <a:tabLst>
                <a:tab pos="285750" algn="l"/>
              </a:tabLst>
              <a:defRPr/>
            </a:pPr>
            <a:endParaRPr lang="en-AU" sz="1800" dirty="0">
              <a:latin typeface="+mn-lt"/>
              <a:cs typeface="Arial" panose="020B0604020202020204" pitchFamily="34" charset="0"/>
            </a:endParaRPr>
          </a:p>
          <a:p>
            <a:pPr marL="0" marR="0" lvl="0" indent="0" algn="just" defTabSz="1219170" rtl="0" eaLnBrk="1" fontAlgn="auto" latinLnBrk="0" hangingPunct="1">
              <a:lnSpc>
                <a:spcPct val="150000"/>
              </a:lnSpc>
              <a:spcBef>
                <a:spcPts val="1200"/>
              </a:spcBef>
              <a:spcAft>
                <a:spcPts val="600"/>
              </a:spcAft>
              <a:buClrTx/>
              <a:buSzTx/>
              <a:buFont typeface="Symbol" panose="05050102010706020507" pitchFamily="18" charset="2"/>
              <a:buNone/>
              <a:tabLst>
                <a:tab pos="285750" algn="l"/>
              </a:tabLst>
              <a:defRPr/>
            </a:pPr>
            <a:r>
              <a:rPr lang="en-AU" sz="1800" b="1" i="0" dirty="0">
                <a:latin typeface="+mn-lt"/>
              </a:rPr>
              <a:t>CLICK</a:t>
            </a:r>
            <a:endParaRPr lang="en-AU" sz="1800" b="1" i="0"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415383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dirty="0">
                <a:latin typeface="+mn-lt"/>
              </a:rPr>
              <a:t>Participants reflect in workbook</a:t>
            </a:r>
            <a:endParaRPr lang="en-AU" sz="1600" b="0" dirty="0">
              <a:latin typeface="+mn-lt"/>
              <a:cs typeface="Calibri"/>
            </a:endParaRPr>
          </a:p>
          <a:p>
            <a:r>
              <a:rPr lang="en-AU" sz="1600" b="1" dirty="0">
                <a:latin typeface="+mn-lt"/>
              </a:rPr>
              <a:t>Duration:</a:t>
            </a:r>
            <a:r>
              <a:rPr lang="en-AU" sz="1600" b="0" dirty="0">
                <a:latin typeface="+mn-lt"/>
              </a:rPr>
              <a:t> </a:t>
            </a:r>
            <a:r>
              <a:rPr lang="en-AU" dirty="0">
                <a:latin typeface="+mn-lt"/>
              </a:rPr>
              <a:t>[04:00]</a:t>
            </a:r>
            <a:endParaRPr lang="en-AU" sz="1600" b="0" dirty="0">
              <a:latin typeface="+mn-lt"/>
              <a:cs typeface="Calibri"/>
            </a:endParaRPr>
          </a:p>
          <a:p>
            <a:r>
              <a:rPr lang="en-AU" sz="1600" b="1" dirty="0">
                <a:effectLst/>
                <a:latin typeface="+mn-lt"/>
                <a:ea typeface="Calibri"/>
                <a:cs typeface="Calibri"/>
              </a:rPr>
              <a:t>Speaker notes: </a:t>
            </a:r>
          </a:p>
          <a:p>
            <a:pPr>
              <a:defRPr/>
            </a:pPr>
            <a:r>
              <a:rPr lang="en-AU" dirty="0">
                <a:latin typeface="+mn-lt"/>
              </a:rPr>
              <a:t>Let’s take a moment to reflect on the current enablers and barriers for collaborative assessment design. You can record your thoughts on page 9 of your participant workbook as you engage in this discussion with a colleague at your table. </a:t>
            </a:r>
            <a:endParaRPr lang="en-AU" dirty="0">
              <a:latin typeface="+mn-lt"/>
              <a:cs typeface="Calibri"/>
            </a:endParaRPr>
          </a:p>
          <a:p>
            <a:pPr>
              <a:defRPr/>
            </a:pPr>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latin typeface="+mn-lt"/>
              </a:rPr>
              <a:t>CLICK</a:t>
            </a:r>
            <a:endParaRPr lang="en-AU" b="1" i="0" dirty="0">
              <a:latin typeface="+mn-lt"/>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576497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dirty="0">
                <a:latin typeface="+mn-lt"/>
              </a:rPr>
              <a:t>Introduction to section</a:t>
            </a:r>
            <a:endParaRPr lang="en-US" dirty="0"/>
          </a:p>
          <a:p>
            <a:r>
              <a:rPr lang="en-AU" sz="1600" b="1" dirty="0">
                <a:latin typeface="+mn-lt"/>
              </a:rPr>
              <a:t>Duration: </a:t>
            </a:r>
            <a:r>
              <a:rPr lang="en-AU" dirty="0">
                <a:latin typeface="+mn-lt"/>
              </a:rPr>
              <a:t>[00:15]</a:t>
            </a:r>
            <a:endParaRPr lang="en-AU" sz="1600" b="0" dirty="0">
              <a:latin typeface="+mn-lt"/>
              <a:ea typeface="Calibri"/>
              <a:cs typeface="Calibri"/>
            </a:endParaRPr>
          </a:p>
          <a:p>
            <a:r>
              <a:rPr lang="en-AU" sz="1600" b="1" dirty="0">
                <a:effectLst/>
                <a:latin typeface="+mn-lt"/>
                <a:ea typeface="Calibri"/>
                <a:cs typeface="Calibri"/>
              </a:rPr>
              <a:t>Speaker notes: </a:t>
            </a:r>
          </a:p>
          <a:p>
            <a:pPr>
              <a:defRPr/>
            </a:pPr>
            <a:r>
              <a:rPr lang="en-US" dirty="0">
                <a:latin typeface="+mn-lt"/>
              </a:rPr>
              <a:t>We will now investigate collaborative assessment implementation and the important factor it plays in developing effective consistent teacher judgement processes and practices.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highlight>
                <a:srgbClr val="F5F5F5"/>
              </a:highlight>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latin typeface="+mn-lt"/>
              </a:rPr>
              <a:t>CLICK</a:t>
            </a:r>
            <a:endParaRPr lang="en-AU" b="1" i="0" dirty="0">
              <a:latin typeface="+mn-lt"/>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i="0" dirty="0">
              <a:solidFill>
                <a:srgbClr val="444444"/>
              </a:solidFill>
              <a:effectLst/>
              <a:highlight>
                <a:srgbClr val="F5F5F5"/>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1948157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latin typeface="+mn-lt"/>
              </a:rPr>
              <a:t>Purpose: </a:t>
            </a:r>
            <a:r>
              <a:rPr lang="en-AU" dirty="0">
                <a:latin typeface="+mn-lt"/>
              </a:rPr>
              <a:t>Consistent teacher judgement during a period of assessment</a:t>
            </a:r>
            <a:endParaRPr lang="en-US" dirty="0">
              <a:latin typeface="+mn-lt"/>
            </a:endParaRPr>
          </a:p>
          <a:p>
            <a:r>
              <a:rPr lang="en-AU" sz="1800" b="1" dirty="0">
                <a:latin typeface="+mn-lt"/>
              </a:rPr>
              <a:t>Duration: </a:t>
            </a:r>
            <a:r>
              <a:rPr lang="en-AU" sz="1800" b="0" dirty="0">
                <a:latin typeface="+mn-lt"/>
              </a:rPr>
              <a:t>[01:00]</a:t>
            </a:r>
            <a:endParaRPr lang="en-AU" sz="1800" b="1" dirty="0">
              <a:latin typeface="+mn-lt"/>
            </a:endParaRPr>
          </a:p>
          <a:p>
            <a:r>
              <a:rPr lang="en-AU" sz="1800" b="1" dirty="0">
                <a:latin typeface="+mn-lt"/>
              </a:rPr>
              <a:t>Speaker notes:</a:t>
            </a:r>
            <a:endParaRPr lang="en-AU" sz="1800" b="1" dirty="0">
              <a:latin typeface="+mn-lt"/>
              <a:ea typeface="Calibri"/>
              <a:cs typeface="Calibri"/>
            </a:endParaRPr>
          </a:p>
          <a:p>
            <a:r>
              <a:rPr lang="en-AU" b="1" dirty="0">
                <a:latin typeface="+mn-lt"/>
              </a:rPr>
              <a:t>During</a:t>
            </a:r>
            <a:r>
              <a:rPr lang="en-AU" dirty="0">
                <a:latin typeface="+mn-lt"/>
              </a:rPr>
              <a:t> a period of learning and assessment, teachers of the stage or grade should meet regularly to discuss student progress and ensure there is ongoing alignment of teaching and learning with assessment tasks.</a:t>
            </a:r>
            <a:endParaRPr lang="en-AU" dirty="0">
              <a:latin typeface="+mn-lt"/>
              <a:ea typeface="Calibri"/>
              <a:cs typeface="Calibri"/>
            </a:endParaRPr>
          </a:p>
          <a:p>
            <a:endParaRPr lang="en-AU" dirty="0">
              <a:latin typeface="+mn-lt"/>
            </a:endParaRPr>
          </a:p>
          <a:p>
            <a:r>
              <a:rPr lang="en-AU" dirty="0">
                <a:latin typeface="+mn-lt"/>
              </a:rPr>
              <a:t>In these meetings, using student work samples or other evidence of learning can support a collective understanding of student strengths and guide differentiation of future learning activities. The data collected in these meetings may also allow an analysis of which activities and approaches are most successful with that cohort of learners. Rich conversations about the data collected may support all teachers to make evidence-based decisions to improve student learning outcomes.</a:t>
            </a:r>
            <a:endParaRPr lang="en-AU" dirty="0">
              <a:latin typeface="+mn-lt"/>
              <a:ea typeface="Calibri"/>
              <a:cs typeface="Calibri"/>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latin typeface="+mn-lt"/>
              </a:rPr>
              <a:t>CLICK</a:t>
            </a:r>
            <a:endParaRPr lang="en-AU" b="1" i="0"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1819787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a:t>
            </a:r>
            <a:r>
              <a:rPr lang="en-AU" sz="1800" dirty="0">
                <a:latin typeface="+mn-lt"/>
                <a:cs typeface="Calibri"/>
              </a:rPr>
              <a:t> Explore enabling strategies to support collaboration during a period of assessment</a:t>
            </a:r>
          </a:p>
          <a:p>
            <a:r>
              <a:rPr lang="en-AU" b="1" dirty="0">
                <a:latin typeface="+mn-lt"/>
              </a:rPr>
              <a:t>Duration: </a:t>
            </a:r>
            <a:r>
              <a:rPr lang="en-AU" b="0" dirty="0">
                <a:latin typeface="+mn-lt"/>
              </a:rPr>
              <a:t>[01:00]</a:t>
            </a:r>
            <a:endParaRPr lang="en-AU" dirty="0">
              <a:latin typeface="+mn-lt"/>
              <a:cs typeface="Calibri"/>
            </a:endParaRPr>
          </a:p>
          <a:p>
            <a:r>
              <a:rPr lang="en-AU" b="1" dirty="0">
                <a:latin typeface="+mn-lt"/>
              </a:rPr>
              <a:t>Speaker notes:</a:t>
            </a:r>
            <a:r>
              <a:rPr lang="en-AU" sz="1800" dirty="0">
                <a:effectLst/>
                <a:latin typeface="+mn-lt"/>
                <a:ea typeface="Arial" panose="020B0604020202020204" pitchFamily="34" charset="0"/>
                <a:cs typeface="Calibri"/>
              </a:rPr>
              <a:t> </a:t>
            </a:r>
            <a:endParaRPr lang="en-AU" sz="1800" dirty="0">
              <a:effectLst/>
              <a:latin typeface="+mn-lt"/>
              <a:ea typeface="Calibri" panose="020F0502020204030204" pitchFamily="34" charset="0"/>
              <a:cs typeface="Calibri"/>
            </a:endParaRPr>
          </a:p>
          <a:p>
            <a:pPr algn="just">
              <a:lnSpc>
                <a:spcPct val="150000"/>
              </a:lnSpc>
              <a:spcBef>
                <a:spcPts val="1200"/>
              </a:spcBef>
              <a:spcAft>
                <a:spcPts val="1200"/>
              </a:spcAft>
            </a:pPr>
            <a:r>
              <a:rPr lang="en-AU" sz="1800" dirty="0">
                <a:effectLst/>
                <a:latin typeface="+mn-lt"/>
                <a:ea typeface="Arial" panose="020B0604020202020204" pitchFamily="34" charset="0"/>
                <a:cs typeface="Calibri"/>
              </a:rPr>
              <a:t>Another critical component of consistent teacher judgment is intentional, ongoing professional dialogue regarding student learning. This involves revisiting the initial collaborative planning discussions, including the development of summative assessments and the identification of important work samples that will guide these conversations.</a:t>
            </a:r>
          </a:p>
          <a:p>
            <a:pPr algn="just">
              <a:lnSpc>
                <a:spcPct val="150000"/>
              </a:lnSpc>
              <a:spcBef>
                <a:spcPts val="1200"/>
              </a:spcBef>
              <a:spcAft>
                <a:spcPts val="1200"/>
              </a:spcAft>
            </a:pPr>
            <a:endParaRPr lang="en-AU" sz="1800" dirty="0">
              <a:effectLst/>
              <a:latin typeface="+mn-lt"/>
              <a:ea typeface="Calibri" panose="020F0502020204030204" pitchFamily="34" charset="0"/>
              <a:cs typeface="Arial"/>
            </a:endParaRPr>
          </a:p>
          <a:p>
            <a:pPr algn="just">
              <a:lnSpc>
                <a:spcPct val="150000"/>
              </a:lnSpc>
              <a:spcBef>
                <a:spcPts val="1200"/>
              </a:spcBef>
              <a:spcAft>
                <a:spcPts val="1200"/>
              </a:spcAft>
            </a:pPr>
            <a:r>
              <a:rPr lang="en-AU" sz="1800" dirty="0">
                <a:effectLst/>
                <a:latin typeface="+mn-lt"/>
                <a:ea typeface="Arial" panose="020B0604020202020204" pitchFamily="34" charset="0"/>
                <a:cs typeface="Calibri"/>
              </a:rPr>
              <a:t>To implement this effectively, teachers should identify key tasks throughout the unit for discussion. This practice ensures that a shared understanding of syllabus outcomes, content delivery, and student progress is maintained, particularly in the context of curriculum reform.</a:t>
            </a:r>
          </a:p>
          <a:p>
            <a:pPr algn="just">
              <a:lnSpc>
                <a:spcPct val="150000"/>
              </a:lnSpc>
              <a:spcBef>
                <a:spcPts val="1200"/>
              </a:spcBef>
              <a:spcAft>
                <a:spcPts val="1200"/>
              </a:spcAft>
            </a:pPr>
            <a:endParaRPr lang="en-AU" sz="1800" dirty="0">
              <a:effectLst/>
              <a:latin typeface="+mn-lt"/>
              <a:ea typeface="Calibri" panose="020F0502020204030204" pitchFamily="34" charset="0"/>
              <a:cs typeface="Arial"/>
            </a:endParaRPr>
          </a:p>
          <a:p>
            <a:pPr algn="just">
              <a:lnSpc>
                <a:spcPct val="150000"/>
              </a:lnSpc>
              <a:spcBef>
                <a:spcPts val="1200"/>
              </a:spcBef>
              <a:spcAft>
                <a:spcPts val="1200"/>
              </a:spcAft>
            </a:pPr>
            <a:r>
              <a:rPr lang="en-AU" sz="1800" dirty="0">
                <a:effectLst/>
                <a:latin typeface="+mn-lt"/>
                <a:ea typeface="Arial" panose="020B0604020202020204" pitchFamily="34" charset="0"/>
                <a:cs typeface="Calibri"/>
              </a:rPr>
              <a:t>Practical steps to enable this process include:</a:t>
            </a:r>
            <a:endParaRPr lang="en-AU" sz="1800" dirty="0">
              <a:effectLst/>
              <a:latin typeface="+mn-lt"/>
              <a:ea typeface="Calibri" panose="020F0502020204030204" pitchFamily="34" charset="0"/>
              <a:cs typeface="Calibri"/>
            </a:endParaRPr>
          </a:p>
          <a:p>
            <a:pPr marL="342900" lvl="0" indent="-342900" algn="just">
              <a:lnSpc>
                <a:spcPct val="150000"/>
              </a:lnSpc>
              <a:spcBef>
                <a:spcPts val="1200"/>
              </a:spcBef>
              <a:spcAft>
                <a:spcPts val="600"/>
              </a:spcAft>
              <a:buFont typeface="Symbol" panose="05050102010706020507" pitchFamily="18" charset="2"/>
              <a:buChar char=""/>
            </a:pPr>
            <a:r>
              <a:rPr lang="en-AU" sz="1800" dirty="0">
                <a:effectLst/>
                <a:latin typeface="+mn-lt"/>
                <a:ea typeface="Arial" panose="020B0604020202020204" pitchFamily="34" charset="0"/>
                <a:cs typeface="Calibri"/>
              </a:rPr>
              <a:t>Dedicated time for collaborative planning at the beginning of a learning period.</a:t>
            </a:r>
            <a:endParaRPr lang="en-AU" sz="1800" dirty="0">
              <a:effectLst/>
              <a:latin typeface="+mn-lt"/>
              <a:ea typeface="Calibri" panose="020F0502020204030204" pitchFamily="34" charset="0"/>
              <a:cs typeface="Calibri"/>
            </a:endParaRPr>
          </a:p>
          <a:p>
            <a:pPr marL="342900" lvl="0" indent="-342900" algn="just">
              <a:lnSpc>
                <a:spcPct val="150000"/>
              </a:lnSpc>
              <a:spcBef>
                <a:spcPts val="1200"/>
              </a:spcBef>
              <a:spcAft>
                <a:spcPts val="600"/>
              </a:spcAft>
              <a:buFont typeface="Symbol" panose="05050102010706020507" pitchFamily="18" charset="2"/>
              <a:buChar char=""/>
            </a:pPr>
            <a:r>
              <a:rPr lang="en-AU" sz="1800" dirty="0">
                <a:effectLst/>
                <a:latin typeface="+mn-lt"/>
                <a:ea typeface="Arial" panose="020B0604020202020204" pitchFamily="34" charset="0"/>
                <a:cs typeface="Calibri"/>
              </a:rPr>
              <a:t>A shared understanding of the syllabus outcomes and content.</a:t>
            </a:r>
            <a:endParaRPr lang="en-AU" sz="1800" dirty="0">
              <a:effectLst/>
              <a:latin typeface="+mn-lt"/>
              <a:ea typeface="Calibri" panose="020F0502020204030204" pitchFamily="34" charset="0"/>
              <a:cs typeface="Calibri"/>
            </a:endParaRPr>
          </a:p>
          <a:p>
            <a:pPr marL="342900" lvl="0" indent="-342900" algn="just">
              <a:lnSpc>
                <a:spcPct val="150000"/>
              </a:lnSpc>
              <a:spcBef>
                <a:spcPts val="1200"/>
              </a:spcBef>
              <a:spcAft>
                <a:spcPts val="600"/>
              </a:spcAft>
              <a:buFont typeface="Symbol" panose="05050102010706020507" pitchFamily="18" charset="2"/>
              <a:buChar char=""/>
            </a:pPr>
            <a:r>
              <a:rPr lang="en-AU" sz="1800" dirty="0">
                <a:effectLst/>
                <a:latin typeface="+mn-lt"/>
                <a:ea typeface="Arial" panose="020B0604020202020204" pitchFamily="34" charset="0"/>
                <a:cs typeface="Calibri"/>
              </a:rPr>
              <a:t>The identification of summative assessments and significant work samples for ongoing professional discussion.</a:t>
            </a:r>
            <a:endParaRPr lang="en-AU" sz="1800" dirty="0">
              <a:effectLst/>
              <a:latin typeface="+mn-lt"/>
              <a:ea typeface="Calibri" panose="020F0502020204030204" pitchFamily="34" charset="0"/>
              <a:cs typeface="Calibri"/>
            </a:endParaRPr>
          </a:p>
          <a:p>
            <a:pPr marL="342900" lvl="0" indent="-342900" algn="just">
              <a:lnSpc>
                <a:spcPct val="150000"/>
              </a:lnSpc>
              <a:spcBef>
                <a:spcPts val="1200"/>
              </a:spcBef>
              <a:spcAft>
                <a:spcPts val="600"/>
              </a:spcAft>
              <a:buFont typeface="Symbol" panose="05050102010706020507" pitchFamily="18" charset="2"/>
              <a:buChar char=""/>
            </a:pPr>
            <a:r>
              <a:rPr lang="en-AU" sz="1800" dirty="0">
                <a:effectLst/>
                <a:latin typeface="+mn-lt"/>
                <a:ea typeface="Arial" panose="020B0604020202020204" pitchFamily="34" charset="0"/>
                <a:cs typeface="Calibri"/>
              </a:rPr>
              <a:t>Intentional, planned opportunities for these discussions to support consistency and improve learning outcomes.</a:t>
            </a:r>
            <a:endParaRPr lang="en-AU" sz="1800" dirty="0">
              <a:effectLst/>
              <a:latin typeface="+mn-lt"/>
              <a:ea typeface="Calibri" panose="020F0502020204030204" pitchFamily="34" charset="0"/>
              <a:cs typeface="Calibri"/>
            </a:endParaRPr>
          </a:p>
          <a:p>
            <a:pPr marL="342900" indent="-342900" algn="just">
              <a:lnSpc>
                <a:spcPct val="150000"/>
              </a:lnSpc>
              <a:spcBef>
                <a:spcPts val="1200"/>
              </a:spcBef>
              <a:spcAft>
                <a:spcPts val="600"/>
              </a:spcAft>
              <a:buFont typeface="Symbol" panose="05050102010706020507" pitchFamily="18" charset="2"/>
              <a:buChar char=""/>
            </a:pPr>
            <a:endParaRPr lang="en-AU" sz="1800" dirty="0">
              <a:effectLst/>
              <a:latin typeface="+mn-lt"/>
              <a:ea typeface="Calibri"/>
              <a:cs typeface="Calibri"/>
            </a:endParaRPr>
          </a:p>
          <a:p>
            <a:pPr algn="just">
              <a:lnSpc>
                <a:spcPct val="150000"/>
              </a:lnSpc>
              <a:spcBef>
                <a:spcPts val="1200"/>
              </a:spcBef>
              <a:spcAft>
                <a:spcPts val="600"/>
              </a:spcAft>
              <a:defRPr/>
            </a:pPr>
            <a:r>
              <a:rPr lang="en-AU" dirty="0">
                <a:latin typeface="Public Sans"/>
              </a:rPr>
              <a:t>Whilst individual activities and tasks may vary classroom to classroom, there are often tasks in common that can be used to support consistent teacher judgement. </a:t>
            </a:r>
          </a:p>
          <a:p>
            <a:pPr algn="just">
              <a:lnSpc>
                <a:spcPct val="150000"/>
              </a:lnSpc>
              <a:spcBef>
                <a:spcPts val="1200"/>
              </a:spcBef>
              <a:spcAft>
                <a:spcPts val="600"/>
              </a:spcAft>
              <a:defRPr/>
            </a:pPr>
            <a:endParaRPr lang="en-AU" dirty="0"/>
          </a:p>
          <a:p>
            <a:pPr>
              <a:spcBef>
                <a:spcPts val="1200"/>
              </a:spcBef>
              <a:spcAft>
                <a:spcPts val="600"/>
              </a:spcAft>
              <a:defRPr/>
            </a:pPr>
            <a:endParaRPr lang="en-AU" sz="1800" dirty="0">
              <a:latin typeface="+mn-lt"/>
              <a:cs typeface="Arial"/>
            </a:endParaRPr>
          </a:p>
          <a:p>
            <a:pPr marL="0" marR="0" lvl="0" indent="0" algn="l" defTabSz="1219170" rtl="0" eaLnBrk="1" fontAlgn="auto" latinLnBrk="0" hangingPunct="1">
              <a:lnSpc>
                <a:spcPct val="100000"/>
              </a:lnSpc>
              <a:spcBef>
                <a:spcPts val="1200"/>
              </a:spcBef>
              <a:spcAft>
                <a:spcPts val="600"/>
              </a:spcAft>
              <a:buClrTx/>
              <a:buSzTx/>
              <a:buFontTx/>
              <a:buNone/>
              <a:tabLst/>
              <a:defRPr/>
            </a:pPr>
            <a:r>
              <a:rPr lang="en-AU" sz="1800" b="1" i="0" dirty="0">
                <a:latin typeface="+mn-lt"/>
              </a:rPr>
              <a:t>CLICK</a:t>
            </a:r>
            <a:endParaRPr lang="en-AU" sz="1800" b="1" i="0" dirty="0">
              <a:latin typeface="+mn-lt"/>
              <a:cs typeface="Calibri"/>
            </a:endParaRPr>
          </a:p>
          <a:p>
            <a:pPr>
              <a:spcBef>
                <a:spcPts val="1200"/>
              </a:spcBef>
              <a:spcAft>
                <a:spcPts val="600"/>
              </a:spcAft>
            </a:pPr>
            <a:r>
              <a:rPr lang="en-AU" sz="1800" dirty="0">
                <a:effectLst/>
                <a:latin typeface="+mn-lt"/>
                <a:ea typeface="Calibri"/>
                <a:cs typeface="Calibri"/>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2724995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sz="1600" b="0" dirty="0">
                <a:latin typeface="+mn-lt"/>
              </a:rPr>
              <a:t>Strategies to support CTJ during a period of assessment </a:t>
            </a:r>
          </a:p>
          <a:p>
            <a:r>
              <a:rPr lang="en-AU" sz="1600" b="1" dirty="0">
                <a:latin typeface="+mn-lt"/>
              </a:rPr>
              <a:t>Duration: </a:t>
            </a:r>
            <a:r>
              <a:rPr lang="en-AU" sz="1600" b="0" dirty="0">
                <a:latin typeface="+mn-lt"/>
              </a:rPr>
              <a:t>[01:00]</a:t>
            </a:r>
          </a:p>
          <a:p>
            <a:r>
              <a:rPr lang="en-AU" sz="1600" b="1" dirty="0">
                <a:effectLst/>
                <a:latin typeface="+mn-lt"/>
                <a:ea typeface="Calibri"/>
                <a:cs typeface="Calibri"/>
              </a:rPr>
              <a:t>Speaker notes: </a:t>
            </a:r>
          </a:p>
          <a:p>
            <a:r>
              <a:rPr lang="en-AU" dirty="0">
                <a:latin typeface="+mn-lt"/>
              </a:rPr>
              <a:t>When collaboratively planning units or teaching and learning programs, teams should identify specific work samples they aim to discuss over the course of the assessment period.</a:t>
            </a:r>
          </a:p>
          <a:p>
            <a:r>
              <a:rPr lang="en-AU" dirty="0">
                <a:latin typeface="+mn-lt"/>
              </a:rPr>
              <a:t>A faculty or stage leader should intentionally create opportunities for discussions about student learning throughout the term. These discussions should be anchored in the pre-identified work samples and learning experiences.</a:t>
            </a:r>
          </a:p>
          <a:p>
            <a:endParaRPr lang="en-AU" dirty="0">
              <a:latin typeface="+mn-lt"/>
            </a:endParaRPr>
          </a:p>
          <a:p>
            <a:r>
              <a:rPr lang="en-AU" dirty="0">
                <a:latin typeface="+mn-lt"/>
              </a:rPr>
              <a:t>Consistent teacher judgement processes can be supported during a period of learning through:</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i="0" u="none" strike="noStrike" dirty="0">
                <a:solidFill>
                  <a:srgbClr val="000000"/>
                </a:solidFill>
                <a:effectLst/>
                <a:latin typeface="+mn-lt"/>
              </a:rPr>
              <a:t>CLICK </a:t>
            </a:r>
            <a:r>
              <a:rPr lang="en-AU" dirty="0">
                <a:latin typeface="+mn-lt"/>
              </a:rPr>
              <a:t>Identifying specific work samples to discuss and use during moderation processes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i="0" u="none" strike="noStrike" dirty="0">
                <a:solidFill>
                  <a:srgbClr val="000000"/>
                </a:solidFill>
                <a:effectLst/>
                <a:latin typeface="+mn-lt"/>
              </a:rPr>
              <a:t>CLICK </a:t>
            </a:r>
            <a:r>
              <a:rPr lang="en-AU" dirty="0">
                <a:latin typeface="+mn-lt"/>
              </a:rPr>
              <a:t>Creating opportunities for regular CTJ ‘check-ins’ during the period of assessment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i="0" u="none" strike="noStrike" dirty="0">
                <a:solidFill>
                  <a:srgbClr val="000000"/>
                </a:solidFill>
                <a:effectLst/>
                <a:latin typeface="+mn-lt"/>
              </a:rPr>
              <a:t>CLICK </a:t>
            </a:r>
            <a:r>
              <a:rPr lang="en-AU" dirty="0">
                <a:latin typeface="+mn-lt"/>
              </a:rPr>
              <a:t>Intentionally planning for the provision of professional dialogue amongst colleagues</a:t>
            </a:r>
          </a:p>
          <a:p>
            <a:pPr marL="285750" indent="-285750">
              <a:buFont typeface="Arial" panose="020B0604020202020204" pitchFamily="34" charset="0"/>
              <a:buChar char="•"/>
              <a:defRPr/>
            </a:pPr>
            <a:r>
              <a:rPr lang="en-AU" b="1" i="0" u="none" strike="noStrike" dirty="0">
                <a:solidFill>
                  <a:srgbClr val="000000"/>
                </a:solidFill>
                <a:effectLst/>
                <a:latin typeface="+mn-lt"/>
              </a:rPr>
              <a:t>CLICK </a:t>
            </a:r>
            <a:r>
              <a:rPr lang="en-AU" dirty="0">
                <a:latin typeface="+mn-lt"/>
              </a:rPr>
              <a:t>Scheduling formal CTJ discussions about work samples. These work samples can be ‘identified’ or ‘deidentified’. </a:t>
            </a:r>
          </a:p>
          <a:p>
            <a:pPr marL="0" indent="0">
              <a:lnSpc>
                <a:spcPct val="150000"/>
              </a:lnSpc>
              <a:spcAft>
                <a:spcPts val="1200"/>
              </a:spcAft>
              <a:buFont typeface="Public Sans"/>
              <a:buNone/>
            </a:pPr>
            <a:endParaRPr lang="en-US" dirty="0">
              <a:latin typeface="+mn-lt"/>
            </a:endParaRPr>
          </a:p>
          <a:p>
            <a:pPr marL="0" indent="0">
              <a:lnSpc>
                <a:spcPct val="150000"/>
              </a:lnSpc>
              <a:spcAft>
                <a:spcPts val="1200"/>
              </a:spcAft>
              <a:buFont typeface="Public Sans"/>
              <a:buNone/>
            </a:pPr>
            <a:r>
              <a:rPr lang="en-AU" b="1" i="0" u="none" strike="noStrike" dirty="0">
                <a:solidFill>
                  <a:srgbClr val="000000"/>
                </a:solidFill>
                <a:effectLst/>
                <a:latin typeface="+mn-lt"/>
              </a:rPr>
              <a:t>CLICK</a:t>
            </a:r>
            <a:endParaRPr lang="en-AU"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363890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 </a:t>
            </a:r>
            <a:r>
              <a:rPr lang="en-AU" dirty="0">
                <a:latin typeface="+mn-lt"/>
              </a:rPr>
              <a:t>Acknowledgement</a:t>
            </a:r>
            <a:r>
              <a:rPr lang="en-AU" b="0" dirty="0">
                <a:latin typeface="+mn-lt"/>
              </a:rPr>
              <a:t> </a:t>
            </a:r>
            <a:r>
              <a:rPr lang="en-AU" dirty="0">
                <a:latin typeface="+mn-lt"/>
              </a:rPr>
              <a:t>of </a:t>
            </a:r>
            <a:r>
              <a:rPr lang="en-AU" b="0" dirty="0">
                <a:latin typeface="+mn-lt"/>
              </a:rPr>
              <a:t>Country</a:t>
            </a:r>
            <a:endParaRPr lang="en-US" dirty="0"/>
          </a:p>
          <a:p>
            <a:r>
              <a:rPr lang="en-AU" b="1" dirty="0">
                <a:latin typeface="+mn-lt"/>
              </a:rPr>
              <a:t>Duration: </a:t>
            </a:r>
            <a:r>
              <a:rPr lang="en-AU" dirty="0">
                <a:latin typeface="+mn-lt"/>
              </a:rPr>
              <a:t>[01:00]</a:t>
            </a:r>
            <a:endParaRPr lang="en-AU" b="0" dirty="0">
              <a:latin typeface="+mn-lt"/>
            </a:endParaRPr>
          </a:p>
          <a:p>
            <a:r>
              <a:rPr lang="en-AU" b="1" dirty="0"/>
              <a:t>Speaker notes</a:t>
            </a:r>
            <a:r>
              <a:rPr lang="en-AU" b="1" dirty="0">
                <a:latin typeface="+mn-lt"/>
              </a:rPr>
              <a:t>: </a:t>
            </a:r>
            <a:endParaRPr lang="en-AU" dirty="0">
              <a:latin typeface="+mn-lt"/>
              <a:ea typeface="Calibri"/>
              <a:cs typeface="Calibri"/>
            </a:endParaRPr>
          </a:p>
          <a:p>
            <a:r>
              <a:rPr lang="en-AU" dirty="0">
                <a:latin typeface="+mn-lt"/>
              </a:rPr>
              <a:t>I would like to begin by acknowledging that we are learning on XXXXX</a:t>
            </a:r>
            <a:r>
              <a:rPr lang="en-AU" b="1" dirty="0">
                <a:latin typeface="+mn-lt"/>
              </a:rPr>
              <a:t> </a:t>
            </a:r>
            <a:r>
              <a:rPr lang="en-AU" dirty="0">
                <a:latin typeface="+mn-lt"/>
              </a:rPr>
              <a:t>Country today.</a:t>
            </a:r>
            <a:endParaRPr lang="en-AU" dirty="0">
              <a:latin typeface="+mn-lt"/>
              <a:cs typeface="Calibri"/>
            </a:endParaRPr>
          </a:p>
          <a:p>
            <a:endParaRPr lang="en-AU" dirty="0">
              <a:latin typeface="+mn-lt"/>
            </a:endParaRPr>
          </a:p>
          <a:p>
            <a:r>
              <a:rPr lang="en-AU" dirty="0">
                <a:latin typeface="+mn-lt"/>
              </a:rPr>
              <a:t>I</a:t>
            </a:r>
            <a:r>
              <a:rPr lang="en-AU" sz="1600" dirty="0">
                <a:latin typeface="+mn-lt"/>
              </a:rPr>
              <a:t>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endParaRPr lang="en-AU" sz="1600" dirty="0">
              <a:latin typeface="+mn-lt"/>
              <a:cs typeface="Calibri"/>
            </a:endParaRPr>
          </a:p>
          <a:p>
            <a:endParaRPr lang="en-AU" sz="1600" dirty="0">
              <a:latin typeface="+mn-lt"/>
            </a:endParaRPr>
          </a:p>
          <a:p>
            <a:r>
              <a:rPr lang="en-AU" b="1" i="1" dirty="0">
                <a:latin typeface="+mn-lt"/>
              </a:rPr>
              <a:t>***Facilitator note:</a:t>
            </a:r>
            <a:r>
              <a:rPr lang="en-AU" i="1" dirty="0">
                <a:latin typeface="+mn-lt"/>
              </a:rPr>
              <a:t> </a:t>
            </a:r>
            <a:r>
              <a:rPr lang="en-AU" sz="1600" i="1" dirty="0">
                <a:latin typeface="+mn-lt"/>
              </a:rPr>
              <a:t>Facilitator to deliver personalised Acknowledgment if they wish.</a:t>
            </a:r>
            <a:endParaRPr lang="en-AU" sz="1600" i="1" dirty="0">
              <a:latin typeface="+mn-lt"/>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Public Sans"/>
              </a:rPr>
              <a:t>CLICK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139346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a:t>
            </a:r>
            <a:r>
              <a:rPr lang="en-AU" dirty="0">
                <a:latin typeface="Public Sans"/>
              </a:rPr>
              <a:t>Model and scenario for CTJ processes (Primary context)</a:t>
            </a:r>
            <a:endParaRPr lang="en-US" dirty="0"/>
          </a:p>
          <a:p>
            <a:r>
              <a:rPr lang="en-AU" b="1" dirty="0">
                <a:latin typeface="Public Sans"/>
              </a:rPr>
              <a:t>Duration:</a:t>
            </a:r>
            <a:r>
              <a:rPr lang="en-AU" b="0" dirty="0">
                <a:latin typeface="Public Sans"/>
              </a:rPr>
              <a:t> </a:t>
            </a:r>
            <a:r>
              <a:rPr lang="en-AU" dirty="0">
                <a:latin typeface="Public Sans"/>
              </a:rPr>
              <a:t>[00:30]</a:t>
            </a:r>
            <a:endParaRPr lang="en-US" dirty="0"/>
          </a:p>
          <a:p>
            <a:r>
              <a:rPr lang="en-AU" b="1" dirty="0">
                <a:latin typeface="Public Sans"/>
              </a:rPr>
              <a:t>Speaker notes:</a:t>
            </a:r>
          </a:p>
          <a:p>
            <a:r>
              <a:rPr lang="en-AU" dirty="0">
                <a:latin typeface="Public Sans"/>
              </a:rPr>
              <a:t>Let’s now consider this scenario in a primary setting that demonstrates consistent teacher judgement in practice with a focus on collaborative assessment design and implementation:</a:t>
            </a:r>
          </a:p>
          <a:p>
            <a:endParaRPr lang="en-AU" dirty="0">
              <a:latin typeface="Public Sans"/>
            </a:endParaRPr>
          </a:p>
          <a:p>
            <a:r>
              <a:rPr lang="en-AU" dirty="0">
                <a:latin typeface="Public Sans"/>
              </a:rPr>
              <a:t>Following the Semester 1 reporting period, a Stage 3 team identified the need to strengthen consistent teacher judgement practices. This became apparent during a moderation session when the team was reviewing student work samples. The team observed significant inconsistencies in teacher judgements of student achievement.</a:t>
            </a:r>
          </a:p>
          <a:p>
            <a:endParaRPr lang="en-AU" dirty="0">
              <a:latin typeface="Public Sans"/>
              <a:cs typeface="Calibri"/>
            </a:endParaRPr>
          </a:p>
          <a:p>
            <a:r>
              <a:rPr lang="en-AU" b="1" i="1" dirty="0">
                <a:latin typeface="Public Sans"/>
              </a:rPr>
              <a:t>**Facilitator note: </a:t>
            </a:r>
            <a:r>
              <a:rPr lang="en-AU" i="1" dirty="0">
                <a:latin typeface="Public Sans"/>
              </a:rPr>
              <a:t>You may adjust this sample scenario to suit your school context. </a:t>
            </a:r>
            <a:endParaRPr lang="en-AU" i="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2031001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437E2-F069-D664-618A-EA4DFB867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58332-06AC-FB7A-C73F-A194A92EC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8A5F5C-88CE-404A-2E2C-E552BCD1413E}"/>
              </a:ext>
            </a:extLst>
          </p:cNvPr>
          <p:cNvSpPr>
            <a:spLocks noGrp="1"/>
          </p:cNvSpPr>
          <p:nvPr>
            <p:ph type="body" idx="1"/>
          </p:nvPr>
        </p:nvSpPr>
        <p:spPr/>
        <p:txBody>
          <a:bodyPr/>
          <a:lstStyle/>
          <a:p>
            <a:r>
              <a:rPr lang="en-AU" b="1" dirty="0">
                <a:latin typeface="Public Sans"/>
              </a:rPr>
              <a:t>Purpose: </a:t>
            </a:r>
            <a:r>
              <a:rPr lang="en-AU" dirty="0">
                <a:latin typeface="Public Sans"/>
              </a:rPr>
              <a:t>Model and scenario for primary setting</a:t>
            </a:r>
            <a:endParaRPr lang="en-US" dirty="0"/>
          </a:p>
          <a:p>
            <a:r>
              <a:rPr lang="en-AU" b="1" dirty="0">
                <a:latin typeface="Public Sans"/>
              </a:rPr>
              <a:t>Duration</a:t>
            </a:r>
            <a:r>
              <a:rPr lang="en-AU" b="0" dirty="0">
                <a:latin typeface="Public Sans"/>
              </a:rPr>
              <a:t>: </a:t>
            </a:r>
            <a:r>
              <a:rPr lang="en-AU" dirty="0">
                <a:latin typeface="Public Sans"/>
              </a:rPr>
              <a:t>[01:00]</a:t>
            </a:r>
            <a:endParaRPr lang="en-US" dirty="0"/>
          </a:p>
          <a:p>
            <a:r>
              <a:rPr lang="en-AU" b="1" dirty="0">
                <a:latin typeface="Public Sans"/>
              </a:rPr>
              <a:t>Speaker notes:</a:t>
            </a:r>
            <a:endParaRPr lang="en-AU" sz="1600" b="1" dirty="0">
              <a:latin typeface="Public Sans"/>
              <a:cs typeface="Calibri"/>
            </a:endParaRPr>
          </a:p>
          <a:p>
            <a:pPr>
              <a:buFont typeface="Arial" panose="020B0604020202020204" pitchFamily="34" charset="0"/>
            </a:pPr>
            <a:r>
              <a:rPr lang="en-GB" b="1" dirty="0">
                <a:latin typeface="Public Sans"/>
              </a:rPr>
              <a:t>Step 1: </a:t>
            </a:r>
            <a:r>
              <a:rPr lang="en-US" dirty="0">
                <a:latin typeface="Public Sans"/>
              </a:rPr>
              <a:t>The Stage 3 </a:t>
            </a:r>
            <a:r>
              <a:rPr lang="en-GB" dirty="0">
                <a:latin typeface="Public Sans"/>
              </a:rPr>
              <a:t>Assistant Principal (or teacher, depending on context) and AP, C&amp;I develop their own understanding of consistent teacher judgement by engaging with the 'Consistent teacher judgement’ section of the Effective assessment practices guide. They also engage with the reflection questions for leaders and familiarise themselves with the reflection questions for teachers.</a:t>
            </a:r>
            <a:endParaRPr lang="en-GB" dirty="0"/>
          </a:p>
          <a:p>
            <a:r>
              <a:rPr lang="en-GB" b="1" dirty="0">
                <a:latin typeface="Public Sans"/>
                <a:cs typeface="Calibri"/>
              </a:rPr>
              <a:t>CLICK</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Public Sans"/>
                <a:cs typeface="Calibri"/>
              </a:rPr>
              <a:t>Step 2</a:t>
            </a:r>
            <a:r>
              <a:rPr lang="en-GB" dirty="0">
                <a:latin typeface="Public Sans"/>
                <a:cs typeface="Calibri"/>
              </a:rPr>
              <a:t>: </a:t>
            </a:r>
            <a:r>
              <a:rPr lang="en-US" dirty="0">
                <a:latin typeface="Public Sans"/>
              </a:rPr>
              <a:t>To develop their capabilities, </a:t>
            </a:r>
            <a:r>
              <a:rPr lang="en-GB" dirty="0">
                <a:latin typeface="Public Sans"/>
              </a:rPr>
              <a:t>the Stage 3 team explores the ‘Consistent teacher judgement’ section of the Effective assessment practices guide during a stage meeting. The Stage 3 Assistant Principal and AP, C&amp;I strategically guide the discussion and use the teacher reflection questions to deepen understanding. </a:t>
            </a:r>
            <a:r>
              <a:rPr lang="en-GB" sz="1600" dirty="0">
                <a:solidFill>
                  <a:schemeClr val="bg1"/>
                </a:solidFill>
              </a:rPr>
              <a:t>This leads the team to develop a collective understanding of the importance of the processes that occur before, during and after a period of assessment to support CTJ. </a:t>
            </a:r>
            <a:endParaRPr lang="en-GB" dirty="0"/>
          </a:p>
          <a:p>
            <a:pPr>
              <a:buFont typeface="Arial" panose="020B0604020202020204" pitchFamily="34" charset="0"/>
            </a:pPr>
            <a:r>
              <a:rPr lang="en-GB" dirty="0">
                <a:latin typeface="Public Sans"/>
              </a:rPr>
              <a:t>The Stage 3 Assistant Principal and AP, C&amp;I also draw attention to the printable moderation reflection activity and flag that they will use it at the end of the period of assessment. This ensures that the team is informed and has a shared understanding of consistent teacher judgement moving forward.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b="1" dirty="0">
              <a:latin typeface="Public Sans"/>
              <a:cs typeface="Calibri"/>
            </a:endParaRPr>
          </a:p>
          <a:p>
            <a:r>
              <a:rPr lang="en-GB" b="1" dirty="0">
                <a:latin typeface="Public Sans"/>
                <a:cs typeface="Calibri"/>
              </a:rPr>
              <a:t>CLICK</a:t>
            </a:r>
          </a:p>
        </p:txBody>
      </p:sp>
      <p:sp>
        <p:nvSpPr>
          <p:cNvPr id="4" name="Slide Number Placeholder 3">
            <a:extLst>
              <a:ext uri="{FF2B5EF4-FFF2-40B4-BE49-F238E27FC236}">
                <a16:creationId xmlns:a16="http://schemas.microsoft.com/office/drawing/2014/main" id="{99F6BA6F-AEF6-A08E-034B-65633A59321D}"/>
              </a:ext>
            </a:extLst>
          </p:cNvPr>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2137281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a:t>
            </a:r>
            <a:r>
              <a:rPr lang="en-AU" dirty="0">
                <a:latin typeface="Public Sans"/>
              </a:rPr>
              <a:t>Model and scenario for primary setting</a:t>
            </a:r>
            <a:endParaRPr lang="en-US" dirty="0">
              <a:latin typeface="Public Sans"/>
            </a:endParaRPr>
          </a:p>
          <a:p>
            <a:r>
              <a:rPr lang="en-AU" b="1" dirty="0">
                <a:latin typeface="Public Sans"/>
              </a:rPr>
              <a:t>Duration</a:t>
            </a:r>
            <a:r>
              <a:rPr lang="en-AU" dirty="0">
                <a:latin typeface="Public Sans"/>
              </a:rPr>
              <a:t>: [01:00]</a:t>
            </a:r>
            <a:endParaRPr lang="en-US" dirty="0">
              <a:latin typeface="Public Sans"/>
            </a:endParaRPr>
          </a:p>
          <a:p>
            <a:r>
              <a:rPr lang="en-AU" b="1" dirty="0">
                <a:latin typeface="Public Sans"/>
              </a:rPr>
              <a:t>Speaker notes:</a:t>
            </a:r>
            <a:endParaRPr lang="en-AU" sz="1600" b="1" dirty="0">
              <a:latin typeface="Public Sans"/>
              <a:cs typeface="Calibri"/>
            </a:endParaRPr>
          </a:p>
          <a:p>
            <a:pPr>
              <a:lnSpc>
                <a:spcPct val="150000"/>
              </a:lnSpc>
            </a:pPr>
            <a:r>
              <a:rPr lang="en-AU" b="1" dirty="0">
                <a:latin typeface="Public Sans"/>
                <a:cs typeface="Calibri"/>
              </a:rPr>
              <a:t>Step 3: </a:t>
            </a:r>
            <a:r>
              <a:rPr lang="en-GB" sz="1600" dirty="0">
                <a:solidFill>
                  <a:schemeClr val="bg1"/>
                </a:solidFill>
                <a:latin typeface="Public Sans Light"/>
              </a:rPr>
              <a:t>The Stage 3 team plans and designs assessment opportunities during the collaborative development of an upcoming Semester 2 drama unit. They </a:t>
            </a:r>
            <a:r>
              <a:rPr lang="en-AU" sz="1600" dirty="0">
                <a:solidFill>
                  <a:schemeClr val="bg1"/>
                </a:solidFill>
              </a:rPr>
              <a:t>begin by referencing the syllabus to identify what students should know, understand and do based on the outcomes and content. Learning sequences are designed to support students in achieving the identified syllabus standards.</a:t>
            </a:r>
            <a:endParaRPr lang="en-GB" sz="1600" dirty="0">
              <a:solidFill>
                <a:schemeClr val="bg1"/>
              </a:solidFill>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Public Sans"/>
              </a:rPr>
              <a:t>CLICK</a:t>
            </a:r>
            <a:endParaRPr lang="en-GB" dirty="0"/>
          </a:p>
          <a:p>
            <a:pPr>
              <a:lnSpc>
                <a:spcPct val="150000"/>
              </a:lnSpc>
            </a:pPr>
            <a:r>
              <a:rPr lang="en-GB" b="1" dirty="0">
                <a:latin typeface="Public Sans"/>
              </a:rPr>
              <a:t>STEP 4: </a:t>
            </a:r>
            <a:r>
              <a:rPr lang="en-AU" sz="1600" dirty="0">
                <a:solidFill>
                  <a:schemeClr val="bg1"/>
                </a:solidFill>
              </a:rPr>
              <a:t>A rubric, aligned to the planned summative assessment, is collaboratively designed with close alignment to the identified outcomes and content within the unit. The assessment will be implemented across all Stage 3 classes at the end of the unit. </a:t>
            </a:r>
            <a:endParaRPr lang="en-US" dirty="0">
              <a:solidFill>
                <a:schemeClr val="bg1"/>
              </a:solidFill>
            </a:endParaRPr>
          </a:p>
          <a:p>
            <a:pPr>
              <a:lnSpc>
                <a:spcPct val="150000"/>
              </a:lnSpc>
            </a:pPr>
            <a:endParaRPr lang="en-GB" b="1" dirty="0"/>
          </a:p>
          <a:p>
            <a:pPr>
              <a:buFont typeface="Arial" panose="020B0604020202020204" pitchFamily="34" charset="0"/>
            </a:pPr>
            <a:r>
              <a:rPr lang="en-GB" sz="1600" b="1" dirty="0">
                <a:latin typeface="Public Sans"/>
              </a:rPr>
              <a:t>CLICK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dirty="0"/>
          </a:p>
        </p:txBody>
      </p:sp>
    </p:spTree>
    <p:extLst>
      <p:ext uri="{BB962C8B-B14F-4D97-AF65-F5344CB8AC3E}">
        <p14:creationId xmlns:p14="http://schemas.microsoft.com/office/powerpoint/2010/main" val="2030926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a:t>
            </a:r>
            <a:r>
              <a:rPr lang="en-AU" dirty="0">
                <a:latin typeface="Public Sans"/>
              </a:rPr>
              <a:t>Model and scenario for primary setting</a:t>
            </a:r>
            <a:endParaRPr lang="en-US" dirty="0">
              <a:latin typeface="Public Sans"/>
            </a:endParaRPr>
          </a:p>
          <a:p>
            <a:r>
              <a:rPr lang="en-AU" b="1" dirty="0">
                <a:latin typeface="Public Sans"/>
              </a:rPr>
              <a:t>Duration</a:t>
            </a:r>
            <a:r>
              <a:rPr lang="en-AU" dirty="0">
                <a:latin typeface="Public Sans"/>
              </a:rPr>
              <a:t>: [01:00]</a:t>
            </a:r>
            <a:endParaRPr lang="en-US" dirty="0">
              <a:latin typeface="Public Sans"/>
            </a:endParaRPr>
          </a:p>
          <a:p>
            <a:r>
              <a:rPr lang="en-AU" b="1" dirty="0">
                <a:latin typeface="Public Sans"/>
              </a:rPr>
              <a:t>Speaker notes:</a:t>
            </a:r>
            <a:endParaRPr lang="en-GB"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Public Sans"/>
              </a:rPr>
              <a:t>Step 5: </a:t>
            </a:r>
            <a:r>
              <a:rPr lang="en-AU" sz="1600" dirty="0">
                <a:solidFill>
                  <a:schemeClr val="bg1"/>
                </a:solidFill>
              </a:rPr>
              <a:t>Prior to implementation, the rubric is trialled in classrooms and revisited during a stage meeting to ensure all teachers have a shared understanding of the assessment requirements. </a:t>
            </a:r>
            <a:r>
              <a:rPr lang="en-AU" sz="1600" dirty="0">
                <a:effectLst/>
                <a:latin typeface="+mn-lt"/>
                <a:ea typeface="Calibri"/>
              </a:rPr>
              <a:t>This may involve considering possible unexpected student responses and how the assessment of student achievement using the draft assessment rubric or marking criteria may be applied.</a:t>
            </a:r>
            <a:r>
              <a:rPr lang="en-AU" sz="1600" dirty="0">
                <a:solidFill>
                  <a:schemeClr val="tx1"/>
                </a:solidFill>
                <a:effectLst/>
                <a:latin typeface="+mn-lt"/>
                <a:ea typeface="Calibri"/>
                <a:cs typeface="Calibri" panose="020F0502020204030204"/>
              </a:rPr>
              <a:t> </a:t>
            </a:r>
            <a:r>
              <a:rPr lang="en-AU" sz="1600" dirty="0">
                <a:solidFill>
                  <a:schemeClr val="bg1"/>
                </a:solidFill>
              </a:rPr>
              <a:t>The rubric is also shared with students prior to implementation, providing an explicit criteria for success. </a:t>
            </a:r>
            <a:endParaRPr lang="en-US" dirty="0"/>
          </a:p>
          <a:p>
            <a:pPr>
              <a:buFont typeface="Arial" panose="020B0604020202020204" pitchFamily="34" charset="0"/>
            </a:pPr>
            <a:r>
              <a:rPr lang="en-US" b="1" dirty="0">
                <a:latin typeface="Public Sans"/>
              </a:rPr>
              <a:t>CLICK</a:t>
            </a: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Step 6: </a:t>
            </a:r>
            <a:r>
              <a:rPr lang="en-GB" dirty="0">
                <a:latin typeface="Public Sans"/>
              </a:rPr>
              <a:t>After the assessment task is implemented, the Stage 3 Assistant Principal and AP, C&amp;I facilitate a moderation session to review the planned summative task. They use the moderation reflection activity embedded in the Effective assessment practices guide. The team notices that there are fewer discrepancies in their judgements of student achievement.</a:t>
            </a:r>
          </a:p>
          <a:p>
            <a:endParaRPr lang="en-GB" b="1" dirty="0"/>
          </a:p>
          <a:p>
            <a:pPr>
              <a:buFont typeface="Arial" panose="020B0604020202020204" pitchFamily="34" charset="0"/>
            </a:pPr>
            <a:r>
              <a:rPr lang="en-GB" sz="1600" b="1" dirty="0">
                <a:latin typeface="Public Sans"/>
              </a:rPr>
              <a:t>CLICK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dirty="0"/>
          </a:p>
        </p:txBody>
      </p:sp>
    </p:spTree>
    <p:extLst>
      <p:ext uri="{BB962C8B-B14F-4D97-AF65-F5344CB8AC3E}">
        <p14:creationId xmlns:p14="http://schemas.microsoft.com/office/powerpoint/2010/main" val="687283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a:t>
            </a:r>
            <a:r>
              <a:rPr lang="en-AU" dirty="0">
                <a:latin typeface="Public Sans"/>
              </a:rPr>
              <a:t>Model and scenario for CTJ processes (Secondary context)</a:t>
            </a:r>
            <a:endParaRPr lang="en-US" dirty="0"/>
          </a:p>
          <a:p>
            <a:r>
              <a:rPr lang="en-AU" b="1" dirty="0">
                <a:latin typeface="Public Sans"/>
              </a:rPr>
              <a:t>Duration:</a:t>
            </a:r>
            <a:r>
              <a:rPr lang="en-AU" b="0" dirty="0">
                <a:latin typeface="Public Sans"/>
              </a:rPr>
              <a:t> </a:t>
            </a:r>
            <a:r>
              <a:rPr lang="en-AU" dirty="0">
                <a:latin typeface="Public Sans"/>
              </a:rPr>
              <a:t>[00:30]</a:t>
            </a:r>
            <a:endParaRPr lang="en-US" dirty="0"/>
          </a:p>
          <a:p>
            <a:r>
              <a:rPr lang="en-AU" b="1" dirty="0">
                <a:latin typeface="Public Sans"/>
              </a:rPr>
              <a:t>Speaker notes:</a:t>
            </a:r>
          </a:p>
          <a:p>
            <a:r>
              <a:rPr lang="en-AU" dirty="0">
                <a:latin typeface="Public Sans"/>
              </a:rPr>
              <a:t>Let’s now consider this scenario in a secondary setting that demonstrates consistent teacher judgement in practice with a focus on collaborative assessment design and implementation:</a:t>
            </a:r>
          </a:p>
          <a:p>
            <a:endParaRPr lang="en-AU" dirty="0">
              <a:latin typeface="Public Sans"/>
            </a:endParaRPr>
          </a:p>
          <a:p>
            <a:r>
              <a:rPr lang="en-AU" dirty="0">
                <a:latin typeface="Public Sans"/>
              </a:rPr>
              <a:t>Following the Semester 1 reporting period, a PDHPE faculty identified the need to strengthen consistent teacher judgement practices. This became apparent during a moderation session when the faculty was reviewing student work samples. The faculty observed significant inconsistencies in teacher judgements of student achievement.</a:t>
            </a:r>
          </a:p>
          <a:p>
            <a:endParaRPr lang="en-AU" dirty="0">
              <a:latin typeface="Public Sans"/>
              <a:cs typeface="Calibri"/>
            </a:endParaRPr>
          </a:p>
          <a:p>
            <a:r>
              <a:rPr lang="en-AU" i="1" dirty="0">
                <a:latin typeface="Public Sans"/>
              </a:rPr>
              <a:t>**Facilitator note: You may adjust this sample scenario to suit your school context. </a:t>
            </a:r>
            <a:endParaRPr lang="en-AU" dirty="0">
              <a:latin typeface="Public Sans"/>
            </a:endParaRPr>
          </a:p>
          <a:p>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dirty="0"/>
          </a:p>
        </p:txBody>
      </p:sp>
    </p:spTree>
    <p:extLst>
      <p:ext uri="{BB962C8B-B14F-4D97-AF65-F5344CB8AC3E}">
        <p14:creationId xmlns:p14="http://schemas.microsoft.com/office/powerpoint/2010/main" val="2031001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a:t>
            </a:r>
            <a:r>
              <a:rPr lang="en-AU" dirty="0">
                <a:latin typeface="Public Sans"/>
              </a:rPr>
              <a:t>Model and scenario for secondary setting</a:t>
            </a:r>
            <a:endParaRPr lang="en-US" dirty="0"/>
          </a:p>
          <a:p>
            <a:r>
              <a:rPr lang="en-AU" b="1" dirty="0">
                <a:latin typeface="Public Sans"/>
              </a:rPr>
              <a:t>Duration</a:t>
            </a:r>
            <a:r>
              <a:rPr lang="en-AU" b="0" dirty="0">
                <a:latin typeface="Public Sans"/>
              </a:rPr>
              <a:t>: </a:t>
            </a:r>
            <a:r>
              <a:rPr lang="en-AU" dirty="0">
                <a:latin typeface="Public Sans"/>
              </a:rPr>
              <a:t>[01:00]</a:t>
            </a:r>
            <a:endParaRPr lang="en-US" dirty="0"/>
          </a:p>
          <a:p>
            <a:r>
              <a:rPr lang="en-AU" b="1" dirty="0">
                <a:latin typeface="Public Sans"/>
              </a:rPr>
              <a:t>Speaker notes:</a:t>
            </a:r>
            <a:endParaRPr lang="en-AU" sz="1600" b="1" dirty="0">
              <a:latin typeface="Public Sans"/>
              <a:cs typeface="Calibri"/>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Public Sans"/>
              </a:rPr>
              <a:t>Step 1: </a:t>
            </a:r>
            <a:r>
              <a:rPr lang="en-US" dirty="0">
                <a:latin typeface="Public Sans"/>
              </a:rPr>
              <a:t>The PDHPE head teacher (or teacher, depending on context) </a:t>
            </a:r>
            <a:r>
              <a:rPr lang="en-GB" dirty="0">
                <a:latin typeface="Public Sans"/>
              </a:rPr>
              <a:t>develops their own understanding of consistent teacher judgement by engaging with the 'Consistent teacher judgement’ section of the Effective assessment practices guide. They also engage with the reflection questions for leaders and familiarise themselves with the reflection questions for teachers.</a:t>
            </a:r>
            <a:endParaRPr lang="en-GB" dirty="0"/>
          </a:p>
          <a:p>
            <a:pPr>
              <a:buFont typeface="Arial" panose="020B0604020202020204" pitchFamily="34" charset="0"/>
            </a:pPr>
            <a:r>
              <a:rPr lang="en-GB" b="1" dirty="0">
                <a:latin typeface="Public Sans"/>
                <a:cs typeface="Calibri"/>
              </a:rPr>
              <a:t>CLICK</a:t>
            </a:r>
          </a:p>
          <a:p>
            <a:pPr>
              <a:buFont typeface="Arial" panose="020B0604020202020204" pitchFamily="34" charset="0"/>
            </a:pPr>
            <a:r>
              <a:rPr lang="en-GB" b="1" dirty="0">
                <a:latin typeface="Public Sans"/>
                <a:cs typeface="Calibri"/>
              </a:rPr>
              <a:t>Step 2</a:t>
            </a:r>
            <a:r>
              <a:rPr lang="en-GB" dirty="0">
                <a:latin typeface="Public Sans"/>
                <a:cs typeface="Calibri"/>
              </a:rPr>
              <a:t>: </a:t>
            </a:r>
            <a:r>
              <a:rPr lang="en-US" dirty="0">
                <a:latin typeface="Public Sans"/>
              </a:rPr>
              <a:t>To develop their capabilities, </a:t>
            </a:r>
            <a:r>
              <a:rPr lang="en-GB" dirty="0">
                <a:latin typeface="Public Sans"/>
              </a:rPr>
              <a:t>the PDHPE faculty explores the ‘Consistent teacher judgement’ section of the Effective assessment practices guide during a faculty meeting. The PDHPE head teacher strategically guides the discussion and uses the teacher reflection questions to deepen understanding. </a:t>
            </a:r>
            <a:r>
              <a:rPr lang="en-GB" sz="1600" dirty="0">
                <a:solidFill>
                  <a:schemeClr val="bg1"/>
                </a:solidFill>
              </a:rPr>
              <a:t>This leads the faculty to develop a collective understanding of the importance of the processes that occur before, during and after a period of assessment to support CTJ. </a:t>
            </a:r>
          </a:p>
          <a:p>
            <a:pPr>
              <a:buFont typeface="Arial" panose="020B0604020202020204" pitchFamily="34" charset="0"/>
            </a:pPr>
            <a:r>
              <a:rPr lang="en-GB" dirty="0">
                <a:latin typeface="Public Sans"/>
              </a:rPr>
              <a:t>The PDHPE head teacher also draws attention to the printable moderation reflection activity and flags that they will use it at the end of the period of assessment. This ensures that the faculty is informed and has a shared understanding of consistent teacher judgement moving forward.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GB" b="1" dirty="0">
              <a:latin typeface="Public Sans"/>
              <a:cs typeface="Calibri"/>
            </a:endParaRPr>
          </a:p>
          <a:p>
            <a:r>
              <a:rPr lang="en-GB" b="1" dirty="0">
                <a:latin typeface="Public Sans"/>
                <a:cs typeface="Calibri"/>
              </a:rPr>
              <a:t>CLICK</a:t>
            </a:r>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dirty="0"/>
          </a:p>
        </p:txBody>
      </p:sp>
    </p:spTree>
    <p:extLst>
      <p:ext uri="{BB962C8B-B14F-4D97-AF65-F5344CB8AC3E}">
        <p14:creationId xmlns:p14="http://schemas.microsoft.com/office/powerpoint/2010/main" val="2215866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a:t>
            </a:r>
            <a:r>
              <a:rPr lang="en-AU" dirty="0">
                <a:latin typeface="Public Sans"/>
              </a:rPr>
              <a:t>Model and scenario for secondary setting</a:t>
            </a:r>
            <a:endParaRPr lang="en-US" dirty="0">
              <a:latin typeface="Public Sans"/>
            </a:endParaRPr>
          </a:p>
          <a:p>
            <a:r>
              <a:rPr lang="en-AU" b="1" dirty="0">
                <a:latin typeface="Public Sans"/>
              </a:rPr>
              <a:t>Duration</a:t>
            </a:r>
            <a:r>
              <a:rPr lang="en-AU" dirty="0">
                <a:latin typeface="Public Sans"/>
              </a:rPr>
              <a:t>: [01:00]</a:t>
            </a:r>
            <a:endParaRPr lang="en-US" dirty="0">
              <a:latin typeface="Public Sans"/>
            </a:endParaRPr>
          </a:p>
          <a:p>
            <a:r>
              <a:rPr lang="en-AU" b="1" dirty="0">
                <a:latin typeface="Public Sans"/>
              </a:rPr>
              <a:t>Speaker notes:</a:t>
            </a:r>
            <a:endParaRPr lang="en-AU" sz="1600" b="1" dirty="0">
              <a:latin typeface="Public Sans"/>
              <a:cs typeface="Calibri"/>
            </a:endParaRPr>
          </a:p>
          <a:p>
            <a:pPr>
              <a:lnSpc>
                <a:spcPct val="150000"/>
              </a:lnSpc>
            </a:pPr>
            <a:r>
              <a:rPr lang="en-AU" b="1" dirty="0">
                <a:latin typeface="Public Sans"/>
                <a:cs typeface="Calibri"/>
              </a:rPr>
              <a:t>Step 3: </a:t>
            </a:r>
            <a:r>
              <a:rPr lang="en-GB" sz="1600" dirty="0">
                <a:solidFill>
                  <a:schemeClr val="bg1"/>
                </a:solidFill>
                <a:latin typeface="Public Sans Light"/>
              </a:rPr>
              <a:t>The faculty plans and designs assessment opportunities during the collaborative development of an upcoming Year 9 PDHPE unit. They </a:t>
            </a:r>
            <a:r>
              <a:rPr lang="en-AU" sz="1600" dirty="0">
                <a:solidFill>
                  <a:schemeClr val="bg1"/>
                </a:solidFill>
              </a:rPr>
              <a:t>begin by referencing the syllabus to identify what students should know, understand and do based on the outcomes and content. Learning sequences are designed to support students in achieving the identified syllabus standards.</a:t>
            </a:r>
            <a:endParaRPr lang="en-GB" sz="1600" dirty="0">
              <a:solidFill>
                <a:schemeClr val="bg1"/>
              </a:solidFill>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latin typeface="Public Sans"/>
              </a:rPr>
              <a:t>CLICK</a:t>
            </a:r>
            <a:endParaRPr lang="en-GB" dirty="0"/>
          </a:p>
          <a:p>
            <a:pPr marL="0" marR="0" lvl="0" indent="0" algn="l" defTabSz="1219170" rtl="0" eaLnBrk="1" fontAlgn="auto" latinLnBrk="0" hangingPunct="1">
              <a:lnSpc>
                <a:spcPct val="150000"/>
              </a:lnSpc>
              <a:spcBef>
                <a:spcPts val="0"/>
              </a:spcBef>
              <a:spcAft>
                <a:spcPts val="0"/>
              </a:spcAft>
              <a:buClrTx/>
              <a:buSzTx/>
              <a:buFontTx/>
              <a:buNone/>
              <a:tabLst/>
              <a:defRPr/>
            </a:pPr>
            <a:r>
              <a:rPr lang="en-GB" b="1" dirty="0">
                <a:latin typeface="Public Sans"/>
              </a:rPr>
              <a:t>STEP 4: </a:t>
            </a:r>
            <a:r>
              <a:rPr lang="en-AU" sz="1600" dirty="0">
                <a:solidFill>
                  <a:schemeClr val="bg1"/>
                </a:solidFill>
              </a:rPr>
              <a:t>A rubric, aligned to the planned summative assessment in the form of a project, is collaboratively designed with close alignment to the identified outcomes and content within the unit. The project will be implemented across all Year 9 classes at the end of the unit. </a:t>
            </a:r>
            <a:endParaRPr lang="en-US" dirty="0">
              <a:solidFill>
                <a:schemeClr val="bg1"/>
              </a:solidFill>
            </a:endParaRPr>
          </a:p>
          <a:p>
            <a:pPr>
              <a:lnSpc>
                <a:spcPct val="150000"/>
              </a:lnSpc>
            </a:pPr>
            <a:endParaRPr lang="en-GB" b="1" dirty="0"/>
          </a:p>
          <a:p>
            <a:pPr>
              <a:buFont typeface="Arial" panose="020B0604020202020204" pitchFamily="34" charset="0"/>
            </a:pPr>
            <a:r>
              <a:rPr lang="en-GB" sz="1600" b="1" dirty="0">
                <a:latin typeface="Public Sans"/>
              </a:rPr>
              <a:t>CLICK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dirty="0"/>
          </a:p>
        </p:txBody>
      </p:sp>
    </p:spTree>
    <p:extLst>
      <p:ext uri="{BB962C8B-B14F-4D97-AF65-F5344CB8AC3E}">
        <p14:creationId xmlns:p14="http://schemas.microsoft.com/office/powerpoint/2010/main" val="2030926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a:t>
            </a:r>
            <a:r>
              <a:rPr lang="en-AU" dirty="0">
                <a:latin typeface="Public Sans"/>
              </a:rPr>
              <a:t>Model and scenario for secondary setting</a:t>
            </a:r>
            <a:endParaRPr lang="en-US" dirty="0">
              <a:latin typeface="Public Sans"/>
            </a:endParaRPr>
          </a:p>
          <a:p>
            <a:r>
              <a:rPr lang="en-AU" b="1" dirty="0">
                <a:latin typeface="Public Sans"/>
              </a:rPr>
              <a:t>Duration</a:t>
            </a:r>
            <a:r>
              <a:rPr lang="en-AU" dirty="0">
                <a:latin typeface="Public Sans"/>
              </a:rPr>
              <a:t>: [01:00]</a:t>
            </a:r>
            <a:endParaRPr lang="en-US" dirty="0">
              <a:latin typeface="Public Sans"/>
            </a:endParaRPr>
          </a:p>
          <a:p>
            <a:r>
              <a:rPr lang="en-AU" b="1" dirty="0">
                <a:latin typeface="Public Sans"/>
              </a:rPr>
              <a:t>Speaker notes:</a:t>
            </a:r>
            <a:endParaRPr lang="en-GB" dirty="0"/>
          </a:p>
          <a:p>
            <a:pPr>
              <a:lnSpc>
                <a:spcPct val="150000"/>
              </a:lnSpc>
            </a:pPr>
            <a:r>
              <a:rPr lang="en-GB" b="1" dirty="0">
                <a:latin typeface="Public Sans"/>
              </a:rPr>
              <a:t>Step 5: </a:t>
            </a:r>
            <a:r>
              <a:rPr lang="en-AU" sz="1600" dirty="0">
                <a:solidFill>
                  <a:schemeClr val="bg1"/>
                </a:solidFill>
              </a:rPr>
              <a:t>Prior to implementation, the rubric is revisited and discussed during a faculty meeting to ensure all teachers have a shared understanding of the project requirements. </a:t>
            </a:r>
            <a:r>
              <a:rPr lang="en-AU" sz="1600" dirty="0">
                <a:effectLst/>
                <a:latin typeface="+mn-lt"/>
                <a:ea typeface="Calibri"/>
              </a:rPr>
              <a:t>This may involve considering possible unexpected student responses and how the assessment of student achievement using the draft marking criteria may be applied.</a:t>
            </a:r>
            <a:r>
              <a:rPr lang="en-AU" sz="1600" dirty="0">
                <a:solidFill>
                  <a:schemeClr val="bg1"/>
                </a:solidFill>
              </a:rPr>
              <a:t> The rubric is also shared with students prior to implementation, providing an explicit criteria for success. </a:t>
            </a:r>
            <a:endParaRPr lang="en-US" sz="1600" dirty="0"/>
          </a:p>
          <a:p>
            <a:r>
              <a:rPr lang="en-US" b="1" dirty="0">
                <a:latin typeface="Public Sans"/>
              </a:rPr>
              <a:t>CLICK</a:t>
            </a:r>
          </a:p>
          <a:p>
            <a:pPr>
              <a:defRPr/>
            </a:pPr>
            <a:r>
              <a:rPr lang="en-US" b="1" dirty="0">
                <a:latin typeface="Public Sans"/>
              </a:rPr>
              <a:t>Step 6: </a:t>
            </a:r>
            <a:r>
              <a:rPr lang="en-GB" dirty="0">
                <a:latin typeface="Public Sans"/>
              </a:rPr>
              <a:t>After the projects have been submitted by students, the PDHPE head teacher facilitates a moderation session to review the planned summative task. The faculty use the moderation reflection activity embedded in the Effective assessment practices guide. The faculty notices that there are fewer discrepancies in their judgements of student achievement.</a:t>
            </a:r>
          </a:p>
          <a:p>
            <a:endParaRPr lang="en-GB" b="1" dirty="0"/>
          </a:p>
          <a:p>
            <a:pPr>
              <a:buFont typeface="Arial" panose="020B0604020202020204" pitchFamily="34" charset="0"/>
            </a:pPr>
            <a:r>
              <a:rPr lang="en-GB" sz="1600" b="1" dirty="0">
                <a:latin typeface="Public Sans"/>
              </a:rPr>
              <a:t>CLICK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dirty="0"/>
          </a:p>
        </p:txBody>
      </p:sp>
    </p:spTree>
    <p:extLst>
      <p:ext uri="{BB962C8B-B14F-4D97-AF65-F5344CB8AC3E}">
        <p14:creationId xmlns:p14="http://schemas.microsoft.com/office/powerpoint/2010/main" val="687283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dirty="0">
                <a:latin typeface="+mn-lt"/>
              </a:rPr>
              <a:t>Provide overview of Part A – learn </a:t>
            </a:r>
            <a:endParaRPr lang="en-AU" sz="1600" dirty="0">
              <a:latin typeface="+mn-lt"/>
              <a:cs typeface="Calibri"/>
            </a:endParaRPr>
          </a:p>
          <a:p>
            <a:r>
              <a:rPr lang="en-AU" sz="1600" b="1" dirty="0">
                <a:latin typeface="+mn-lt"/>
              </a:rPr>
              <a:t>Duration:</a:t>
            </a:r>
            <a:r>
              <a:rPr lang="en-AU" sz="1600" b="0" dirty="0">
                <a:latin typeface="+mn-lt"/>
              </a:rPr>
              <a:t> </a:t>
            </a:r>
            <a:r>
              <a:rPr lang="en-AU" dirty="0">
                <a:latin typeface="+mn-lt"/>
              </a:rPr>
              <a:t>[00:15]</a:t>
            </a:r>
            <a:endParaRPr lang="en-AU" sz="1600" dirty="0">
              <a:latin typeface="+mn-lt"/>
              <a:cs typeface="Calibri"/>
            </a:endParaRPr>
          </a:p>
          <a:p>
            <a:r>
              <a:rPr lang="en-AU" sz="1600" b="1" dirty="0">
                <a:latin typeface="+mn-lt"/>
              </a:rPr>
              <a:t>Speaker notes:</a:t>
            </a:r>
            <a:endParaRPr lang="en-AU" sz="1600" b="1" dirty="0">
              <a:latin typeface="+mn-lt"/>
              <a:cs typeface="Calibri"/>
            </a:endParaRPr>
          </a:p>
          <a:p>
            <a:r>
              <a:rPr lang="en-AU" dirty="0"/>
              <a:t>Here is a brief summary of the main concepts covered today.</a:t>
            </a:r>
          </a:p>
          <a:p>
            <a:endParaRPr lang="en-AU" dirty="0">
              <a:latin typeface="+mn-lt"/>
            </a:endParaRPr>
          </a:p>
          <a:p>
            <a:r>
              <a:rPr lang="en-AU" b="1" i="0" u="none" strike="noStrike" dirty="0">
                <a:solidFill>
                  <a:srgbClr val="000000"/>
                </a:solidFill>
                <a:effectLst/>
                <a:latin typeface="+mn-lt"/>
              </a:rPr>
              <a:t>CLICK</a:t>
            </a:r>
            <a:endParaRPr lang="en-AU"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dirty="0"/>
          </a:p>
        </p:txBody>
      </p:sp>
    </p:spTree>
    <p:extLst>
      <p:ext uri="{BB962C8B-B14F-4D97-AF65-F5344CB8AC3E}">
        <p14:creationId xmlns:p14="http://schemas.microsoft.com/office/powerpoint/2010/main" val="1909426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dirty="0">
                <a:latin typeface="+mn-lt"/>
              </a:rPr>
              <a:t>Introduce Activity 3 - Reflection</a:t>
            </a:r>
            <a:endParaRPr lang="en-AU" sz="1600" dirty="0">
              <a:latin typeface="+mn-lt"/>
              <a:cs typeface="Calibri"/>
            </a:endParaRPr>
          </a:p>
          <a:p>
            <a:r>
              <a:rPr lang="en-AU" sz="1600" b="1" dirty="0">
                <a:latin typeface="+mn-lt"/>
              </a:rPr>
              <a:t>Duration: </a:t>
            </a:r>
            <a:r>
              <a:rPr lang="en-AU" dirty="0">
                <a:latin typeface="+mn-lt"/>
              </a:rPr>
              <a:t>[03:00]</a:t>
            </a:r>
            <a:endParaRPr lang="en-AU" sz="1600" dirty="0">
              <a:latin typeface="+mn-lt"/>
              <a:cs typeface="Calibri"/>
            </a:endParaRPr>
          </a:p>
          <a:p>
            <a:r>
              <a:rPr lang="en-AU" sz="1600" b="1" dirty="0">
                <a:latin typeface="+mn-lt"/>
              </a:rPr>
              <a:t>Speaker notes:</a:t>
            </a:r>
            <a:endParaRPr lang="en-AU" sz="1600" b="1" dirty="0">
              <a:latin typeface="+mn-lt"/>
              <a:cs typeface="Calibri"/>
            </a:endParaRPr>
          </a:p>
          <a:p>
            <a:r>
              <a:rPr lang="en-AU" sz="1600" b="0" dirty="0">
                <a:latin typeface="+mn-lt"/>
              </a:rPr>
              <a:t>To conclude Part A of our workshop, we are now going to take some time to reflect using the triangle, circle, square strategy. This is on page </a:t>
            </a:r>
            <a:r>
              <a:rPr lang="en-AU" dirty="0">
                <a:latin typeface="+mn-lt"/>
              </a:rPr>
              <a:t>11 </a:t>
            </a:r>
            <a:r>
              <a:rPr lang="en-AU" sz="1600" b="0" dirty="0">
                <a:latin typeface="+mn-lt"/>
              </a:rPr>
              <a:t>of your participant workbook.</a:t>
            </a:r>
            <a:endParaRPr lang="en-AU" sz="1600" b="0" dirty="0">
              <a:latin typeface="+mn-lt"/>
              <a:cs typeface="Calibri"/>
            </a:endParaRPr>
          </a:p>
          <a:p>
            <a:endParaRPr lang="en-AU" sz="1600" b="0" dirty="0">
              <a:latin typeface="+mn-lt"/>
            </a:endParaRPr>
          </a:p>
          <a:p>
            <a:r>
              <a:rPr lang="en-AU" b="1" dirty="0">
                <a:latin typeface="+mn-lt"/>
              </a:rPr>
              <a:t>Triangle</a:t>
            </a:r>
            <a:r>
              <a:rPr lang="en-AU" dirty="0">
                <a:latin typeface="+mn-lt"/>
              </a:rPr>
              <a:t> – what are three points you will take away from today?</a:t>
            </a:r>
            <a:endParaRPr lang="en-AU" dirty="0">
              <a:latin typeface="+mn-lt"/>
              <a:cs typeface="Calibri"/>
            </a:endParaRPr>
          </a:p>
          <a:p>
            <a:r>
              <a:rPr lang="en-AU" b="1" dirty="0">
                <a:latin typeface="+mn-lt"/>
              </a:rPr>
              <a:t>Circle</a:t>
            </a:r>
            <a:r>
              <a:rPr lang="en-AU" dirty="0">
                <a:latin typeface="+mn-lt"/>
              </a:rPr>
              <a:t> – what questions are still circling around in your head?</a:t>
            </a:r>
            <a:endParaRPr lang="en-AU" dirty="0">
              <a:latin typeface="+mn-lt"/>
              <a:cs typeface="Calibri"/>
            </a:endParaRPr>
          </a:p>
          <a:p>
            <a:r>
              <a:rPr lang="en-AU" b="1" dirty="0">
                <a:latin typeface="+mn-lt"/>
              </a:rPr>
              <a:t>Square</a:t>
            </a:r>
            <a:r>
              <a:rPr lang="en-AU" dirty="0">
                <a:latin typeface="+mn-lt"/>
              </a:rPr>
              <a:t> – what is something that squared or aligned with your thinking?</a:t>
            </a:r>
            <a:endParaRPr lang="en-AU" dirty="0">
              <a:latin typeface="+mn-lt"/>
              <a:cs typeface="Calibri"/>
            </a:endParaRPr>
          </a:p>
          <a:p>
            <a:endParaRPr lang="en-AU" sz="1600" b="0" dirty="0">
              <a:latin typeface="+mn-lt"/>
            </a:endParaRPr>
          </a:p>
          <a:p>
            <a:r>
              <a:rPr lang="en-AU" sz="1600" b="0" i="1" dirty="0">
                <a:latin typeface="+mn-lt"/>
              </a:rPr>
              <a:t>**Facilitator provides participants time to complete the reflection activity. </a:t>
            </a:r>
            <a:endParaRPr lang="en-AU" sz="1600" b="0" i="1" dirty="0">
              <a:latin typeface="+mn-lt"/>
              <a:cs typeface="Calibri"/>
            </a:endParaRPr>
          </a:p>
          <a:p>
            <a:endParaRPr lang="en-AU" sz="1600" b="0" i="1" dirty="0">
              <a:latin typeface="+mn-lt"/>
            </a:endParaRPr>
          </a:p>
          <a:p>
            <a:r>
              <a:rPr lang="en-AU" b="1" i="0" u="none" strike="noStrike" dirty="0">
                <a:solidFill>
                  <a:srgbClr val="000000"/>
                </a:solidFill>
                <a:effectLst/>
                <a:latin typeface="+mn-lt"/>
              </a:rPr>
              <a:t>CLICK</a:t>
            </a:r>
            <a:endParaRPr lang="en-AU" sz="1600" b="0" i="1"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dirty="0"/>
          </a:p>
        </p:txBody>
      </p:sp>
    </p:spTree>
    <p:extLst>
      <p:ext uri="{BB962C8B-B14F-4D97-AF65-F5344CB8AC3E}">
        <p14:creationId xmlns:p14="http://schemas.microsoft.com/office/powerpoint/2010/main" val="387407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a:t>
            </a:r>
            <a:r>
              <a:rPr lang="en-AU" dirty="0">
                <a:latin typeface="+mn-lt"/>
              </a:rPr>
              <a:t> Inform participants of the structure of the workshop</a:t>
            </a:r>
            <a:endParaRPr lang="en-US" dirty="0"/>
          </a:p>
          <a:p>
            <a:r>
              <a:rPr lang="en-AU" b="1" dirty="0">
                <a:latin typeface="+mn-lt"/>
              </a:rPr>
              <a:t>Duration: </a:t>
            </a:r>
            <a:r>
              <a:rPr lang="en-AU" dirty="0">
                <a:latin typeface="+mn-lt"/>
              </a:rPr>
              <a:t>[01:00]</a:t>
            </a:r>
            <a:endParaRPr lang="en-AU" dirty="0">
              <a:latin typeface="+mn-lt"/>
              <a:ea typeface="Calibri"/>
              <a:cs typeface="Calibri"/>
            </a:endParaRPr>
          </a:p>
          <a:p>
            <a:r>
              <a:rPr lang="en-AU" b="1" dirty="0"/>
              <a:t>Speaker notes</a:t>
            </a:r>
            <a:r>
              <a:rPr lang="en-AU" b="1" dirty="0">
                <a:latin typeface="+mn-lt"/>
              </a:rPr>
              <a:t>: </a:t>
            </a:r>
            <a:endParaRPr lang="en-US" dirty="0">
              <a:latin typeface="+mn-lt"/>
              <a:ea typeface="Calibri"/>
              <a:cs typeface="Calibri"/>
            </a:endParaRPr>
          </a:p>
          <a:p>
            <a:r>
              <a:rPr lang="en-US" dirty="0">
                <a:solidFill>
                  <a:schemeClr val="tx1"/>
                </a:solidFill>
                <a:latin typeface="+mn-lt"/>
              </a:rPr>
              <a:t>This workshop </a:t>
            </a:r>
            <a:r>
              <a:rPr lang="en-AU" noProof="0" dirty="0">
                <a:solidFill>
                  <a:schemeClr val="tx1"/>
                </a:solidFill>
                <a:latin typeface="+mn-lt"/>
              </a:rPr>
              <a:t>utilises</a:t>
            </a:r>
            <a:r>
              <a:rPr lang="en-US" dirty="0">
                <a:solidFill>
                  <a:schemeClr val="tx1"/>
                </a:solidFill>
                <a:latin typeface="+mn-lt"/>
              </a:rPr>
              <a:t> the ‘Learn, do, reflect’ professional learning cycle.</a:t>
            </a:r>
            <a:endParaRPr lang="en-US" dirty="0">
              <a:solidFill>
                <a:schemeClr val="tx1"/>
              </a:solidFill>
              <a:latin typeface="+mn-lt"/>
              <a:ea typeface="Calibri"/>
              <a:cs typeface="Calibri"/>
            </a:endParaRPr>
          </a:p>
          <a:p>
            <a:endParaRPr lang="en-US" dirty="0">
              <a:solidFill>
                <a:schemeClr val="tx1"/>
              </a:solidFill>
              <a:latin typeface="+mn-lt"/>
            </a:endParaRPr>
          </a:p>
          <a:p>
            <a:r>
              <a:rPr lang="en-US" dirty="0">
                <a:solidFill>
                  <a:schemeClr val="tx1"/>
                </a:solidFill>
                <a:latin typeface="+mn-lt"/>
              </a:rPr>
              <a:t>In Part A – learn, we will explore:</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the evidence base for consistent teacher judgement</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key concepts and strategies for consistent teacher judgement practices</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how the information presented aligns with current practice.</a:t>
            </a:r>
            <a:endParaRPr lang="en-US" dirty="0">
              <a:solidFill>
                <a:schemeClr val="tx1"/>
              </a:solidFill>
              <a:latin typeface="+mn-lt"/>
              <a:ea typeface="Calibri"/>
              <a:cs typeface="Calibri"/>
            </a:endParaRPr>
          </a:p>
          <a:p>
            <a:pPr marL="0" indent="0">
              <a:buFont typeface="Arial"/>
              <a:buNone/>
            </a:pPr>
            <a:endParaRPr lang="en-US" dirty="0">
              <a:solidFill>
                <a:schemeClr val="tx1"/>
              </a:solidFill>
              <a:latin typeface="+mn-lt"/>
            </a:endParaRPr>
          </a:p>
          <a:p>
            <a:r>
              <a:rPr lang="en-US" dirty="0">
                <a:solidFill>
                  <a:schemeClr val="tx1"/>
                </a:solidFill>
                <a:latin typeface="+mn-lt"/>
              </a:rPr>
              <a:t>In Part B – do, we will:</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meet with colleagues, for example stage, faculty or network teams</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determine an area of focus and plan for implementation</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implement the area of focus over an agreed period of time</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record observations, reflections and evaluations.</a:t>
            </a:r>
            <a:endParaRPr lang="en-US" dirty="0">
              <a:solidFill>
                <a:schemeClr val="tx1"/>
              </a:solidFill>
              <a:latin typeface="+mn-lt"/>
              <a:ea typeface="Calibri"/>
              <a:cs typeface="Calibri"/>
            </a:endParaRPr>
          </a:p>
          <a:p>
            <a:pPr marL="0" indent="0">
              <a:buFont typeface="Arial"/>
              <a:buNone/>
            </a:pPr>
            <a:endParaRPr lang="en-US" dirty="0">
              <a:solidFill>
                <a:schemeClr val="tx1"/>
              </a:solidFill>
              <a:latin typeface="+mn-lt"/>
            </a:endParaRPr>
          </a:p>
          <a:p>
            <a:r>
              <a:rPr lang="en-US" dirty="0">
                <a:solidFill>
                  <a:schemeClr val="tx1"/>
                </a:solidFill>
                <a:latin typeface="+mn-lt"/>
              </a:rPr>
              <a:t>In Part C – reflect, we will:</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share observations and reflections recorded in the participant workbook</a:t>
            </a:r>
            <a:endParaRPr lang="en-US" dirty="0">
              <a:solidFill>
                <a:schemeClr val="tx1"/>
              </a:solidFill>
              <a:latin typeface="+mn-lt"/>
              <a:ea typeface="Calibri"/>
              <a:cs typeface="Calibri"/>
            </a:endParaRPr>
          </a:p>
          <a:p>
            <a:pPr marL="285750" indent="-285750">
              <a:buFont typeface="Arial"/>
              <a:buChar char="•"/>
            </a:pPr>
            <a:r>
              <a:rPr lang="en-US" dirty="0">
                <a:solidFill>
                  <a:schemeClr val="tx1"/>
                </a:solidFill>
                <a:latin typeface="+mn-lt"/>
              </a:rPr>
              <a:t>discuss and </a:t>
            </a:r>
            <a:r>
              <a:rPr lang="en-AU" noProof="0" dirty="0">
                <a:solidFill>
                  <a:schemeClr val="tx1"/>
                </a:solidFill>
                <a:latin typeface="+mn-lt"/>
              </a:rPr>
              <a:t>analyse</a:t>
            </a:r>
            <a:r>
              <a:rPr lang="en-US" dirty="0">
                <a:solidFill>
                  <a:schemeClr val="tx1"/>
                </a:solidFill>
                <a:latin typeface="+mn-lt"/>
              </a:rPr>
              <a:t> what worked well, what didn’t and why </a:t>
            </a:r>
            <a:endParaRPr lang="en-US" dirty="0">
              <a:latin typeface="+mn-lt"/>
              <a:ea typeface="Calibri"/>
              <a:cs typeface="Calibri"/>
            </a:endParaRPr>
          </a:p>
          <a:p>
            <a:pPr marL="285750" indent="-285750">
              <a:buFont typeface="Arial"/>
              <a:buChar char="•"/>
            </a:pPr>
            <a:r>
              <a:rPr lang="en-US" dirty="0">
                <a:solidFill>
                  <a:schemeClr val="tx1"/>
                </a:solidFill>
                <a:latin typeface="+mn-lt"/>
              </a:rPr>
              <a:t>plan for ongoing, sustained shift in practice.</a:t>
            </a:r>
            <a:endParaRPr lang="en-US" dirty="0"/>
          </a:p>
          <a:p>
            <a:endParaRPr lang="en-US"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latin typeface="+mn-lt"/>
              </a:rPr>
              <a:t>CLICK</a:t>
            </a:r>
            <a:endParaRPr lang="en-AU" b="1" i="0" dirty="0">
              <a:latin typeface="+mn-lt"/>
              <a:ea typeface="Calibri"/>
              <a:cs typeface="Calibri"/>
            </a:endParaRPr>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093519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1" i="0" u="none" strike="noStrike" dirty="0">
                <a:solidFill>
                  <a:srgbClr val="000000"/>
                </a:solidFill>
                <a:effectLst/>
                <a:highlight>
                  <a:srgbClr val="F5F5F5"/>
                </a:highlight>
                <a:latin typeface="+mn-lt"/>
              </a:rPr>
              <a:t>Purpose: </a:t>
            </a:r>
            <a:r>
              <a:rPr lang="en-AU" b="0" i="0" u="none" strike="noStrike" dirty="0">
                <a:solidFill>
                  <a:srgbClr val="000000"/>
                </a:solidFill>
                <a:effectLst/>
                <a:highlight>
                  <a:srgbClr val="F5F5F5"/>
                </a:highlight>
                <a:latin typeface="+mn-lt"/>
              </a:rPr>
              <a:t>Introduction to Part B</a:t>
            </a:r>
            <a:endParaRPr lang="en-AU" b="0" i="0" dirty="0">
              <a:solidFill>
                <a:srgbClr val="444444"/>
              </a:solidFill>
              <a:effectLst/>
              <a:highlight>
                <a:srgbClr val="F5F5F5"/>
              </a:highlight>
              <a:latin typeface="+mn-lt"/>
            </a:endParaRPr>
          </a:p>
          <a:p>
            <a:pPr algn="l" rtl="0" fontAlgn="base"/>
            <a:r>
              <a:rPr lang="en-AU" b="1" i="0" u="none" strike="noStrike" dirty="0">
                <a:solidFill>
                  <a:srgbClr val="000000"/>
                </a:solidFill>
                <a:effectLst/>
                <a:highlight>
                  <a:srgbClr val="F5F5F5"/>
                </a:highlight>
                <a:latin typeface="+mn-lt"/>
              </a:rPr>
              <a:t>Duration:</a:t>
            </a:r>
            <a:r>
              <a:rPr lang="en-AU" b="0" i="0" u="none" strike="noStrike" dirty="0">
                <a:solidFill>
                  <a:srgbClr val="000000"/>
                </a:solidFill>
                <a:effectLst/>
                <a:highlight>
                  <a:srgbClr val="F5F5F5"/>
                </a:highlight>
                <a:latin typeface="+mn-lt"/>
              </a:rPr>
              <a:t> </a:t>
            </a:r>
            <a:r>
              <a:rPr lang="en-AU" dirty="0">
                <a:solidFill>
                  <a:srgbClr val="000000"/>
                </a:solidFill>
                <a:highlight>
                  <a:srgbClr val="F5F5F5"/>
                </a:highlight>
                <a:latin typeface="+mn-lt"/>
              </a:rPr>
              <a:t>[00:15]</a:t>
            </a:r>
            <a:endParaRPr lang="en-US" b="0" i="0" dirty="0">
              <a:solidFill>
                <a:srgbClr val="444444"/>
              </a:solidFill>
              <a:effectLst/>
              <a:highlight>
                <a:srgbClr val="F5F5F5"/>
              </a:highlight>
              <a:latin typeface="+mn-lt"/>
            </a:endParaRPr>
          </a:p>
          <a:p>
            <a:pPr algn="l" rtl="0" fontAlgn="base"/>
            <a:r>
              <a:rPr lang="en-AU" b="1" i="0" u="none" strike="noStrike" dirty="0">
                <a:solidFill>
                  <a:srgbClr val="000000"/>
                </a:solidFill>
                <a:effectLst/>
                <a:highlight>
                  <a:srgbClr val="F5F5F5"/>
                </a:highlight>
                <a:latin typeface="+mn-lt"/>
              </a:rPr>
              <a:t>Speaker notes:</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cs typeface="Calibri"/>
            </a:endParaRPr>
          </a:p>
          <a:p>
            <a:r>
              <a:rPr lang="en-AU" dirty="0">
                <a:latin typeface="Public Sans"/>
              </a:rPr>
              <a:t>We are now going to explore the Part B - do component of the workshop.</a:t>
            </a:r>
          </a:p>
          <a:p>
            <a:endParaRPr lang="en-AU" dirty="0">
              <a:latin typeface="+mn-lt"/>
              <a:ea typeface="Calibri"/>
              <a:cs typeface="Calibri"/>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latin typeface="+mn-lt"/>
              </a:rPr>
              <a:t>CLICK</a:t>
            </a:r>
            <a:endParaRPr lang="en-AU" b="1" i="0" dirty="0">
              <a:latin typeface="+mn-lt"/>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dirty="0"/>
          </a:p>
        </p:txBody>
      </p:sp>
    </p:spTree>
    <p:extLst>
      <p:ext uri="{BB962C8B-B14F-4D97-AF65-F5344CB8AC3E}">
        <p14:creationId xmlns:p14="http://schemas.microsoft.com/office/powerpoint/2010/main" val="902879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dirty="0">
                <a:latin typeface="+mn-lt"/>
              </a:rPr>
              <a:t>Overview of Part B – do </a:t>
            </a:r>
            <a:endParaRPr lang="en-AU" sz="1600" dirty="0">
              <a:latin typeface="+mn-lt"/>
              <a:cs typeface="Calibri"/>
            </a:endParaRPr>
          </a:p>
          <a:p>
            <a:r>
              <a:rPr lang="en-AU" sz="1600" b="1" dirty="0">
                <a:latin typeface="+mn-lt"/>
              </a:rPr>
              <a:t>Duration: </a:t>
            </a:r>
            <a:r>
              <a:rPr lang="en-AU" dirty="0">
                <a:latin typeface="+mn-lt"/>
              </a:rPr>
              <a:t>[03:00]</a:t>
            </a:r>
            <a:endParaRPr lang="en-AU" sz="1600" dirty="0">
              <a:latin typeface="+mn-lt"/>
              <a:cs typeface="Calibri"/>
            </a:endParaRPr>
          </a:p>
          <a:p>
            <a:r>
              <a:rPr lang="en-AU" sz="1600" b="1" dirty="0">
                <a:latin typeface="+mn-lt"/>
              </a:rPr>
              <a:t>Speaker notes:</a:t>
            </a:r>
            <a:endParaRPr lang="en-AU" sz="1600" b="1" dirty="0">
              <a:latin typeface="+mn-lt"/>
              <a:cs typeface="Calibri"/>
            </a:endParaRPr>
          </a:p>
          <a:p>
            <a:r>
              <a:rPr lang="en-AU" dirty="0">
                <a:latin typeface="+mn-lt"/>
              </a:rPr>
              <a:t>We are now going to explore the process for Part B – do. This is where we will apply our learning from Part A. This can be found on pages 12-13 of your participant workbook.</a:t>
            </a:r>
            <a:endParaRPr lang="en-AU" dirty="0">
              <a:latin typeface="+mn-lt"/>
              <a:ea typeface="Calibri"/>
              <a:cs typeface="Calibri"/>
            </a:endParaRPr>
          </a:p>
          <a:p>
            <a:endParaRPr lang="en-AU" dirty="0">
              <a:latin typeface="+mn-lt"/>
            </a:endParaRPr>
          </a:p>
          <a:p>
            <a:r>
              <a:rPr lang="en-AU" i="1" dirty="0">
                <a:latin typeface="+mn-lt"/>
              </a:rPr>
              <a:t>Facilitator note: </a:t>
            </a:r>
            <a:r>
              <a:rPr lang="en-US" i="1" dirty="0">
                <a:latin typeface="+mn-lt"/>
              </a:rPr>
              <a:t>Talk through information on slide in detail. Consider how the suggested timing may work within your school’s timetabling / scheduling requirements.</a:t>
            </a:r>
            <a:endParaRPr lang="en-AU" i="1" dirty="0">
              <a:latin typeface="+mn-lt"/>
            </a:endParaRPr>
          </a:p>
          <a:p>
            <a:endParaRPr lang="en-AU" i="1" dirty="0">
              <a:latin typeface="+mn-lt"/>
            </a:endParaRPr>
          </a:p>
          <a:p>
            <a:r>
              <a:rPr lang="en-AU" b="1" i="0" u="none" strike="noStrike" dirty="0">
                <a:solidFill>
                  <a:srgbClr val="000000"/>
                </a:solidFill>
                <a:effectLst/>
                <a:latin typeface="+mn-lt"/>
              </a:rPr>
              <a:t>CLICK</a:t>
            </a:r>
            <a:endParaRPr lang="en-AU" i="1"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dirty="0"/>
          </a:p>
        </p:txBody>
      </p:sp>
    </p:spTree>
    <p:extLst>
      <p:ext uri="{BB962C8B-B14F-4D97-AF65-F5344CB8AC3E}">
        <p14:creationId xmlns:p14="http://schemas.microsoft.com/office/powerpoint/2010/main" val="2431158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dirty="0">
                <a:latin typeface="+mn-lt"/>
              </a:rPr>
              <a:t>Provide participants with further readings to support Part B – do  </a:t>
            </a:r>
            <a:endParaRPr lang="en-AU" sz="1600" dirty="0">
              <a:latin typeface="+mn-lt"/>
              <a:cs typeface="Calibri"/>
            </a:endParaRPr>
          </a:p>
          <a:p>
            <a:r>
              <a:rPr lang="en-AU" sz="1600" b="1" dirty="0">
                <a:latin typeface="+mn-lt"/>
              </a:rPr>
              <a:t>Duration: </a:t>
            </a:r>
            <a:r>
              <a:rPr lang="en-AU" sz="1600" b="0" dirty="0">
                <a:latin typeface="+mn-lt"/>
              </a:rPr>
              <a:t>[01:00]</a:t>
            </a:r>
            <a:endParaRPr lang="en-AU" sz="1600" b="0" dirty="0">
              <a:latin typeface="+mn-lt"/>
              <a:cs typeface="Calibri"/>
            </a:endParaRPr>
          </a:p>
          <a:p>
            <a:r>
              <a:rPr lang="en-AU" sz="1600" b="1" dirty="0">
                <a:latin typeface="+mn-lt"/>
              </a:rPr>
              <a:t>Speaker notes:</a:t>
            </a:r>
            <a:endParaRPr lang="en-AU" sz="1600" b="1" dirty="0">
              <a:latin typeface="+mn-lt"/>
              <a:cs typeface="Calibri"/>
            </a:endParaRPr>
          </a:p>
          <a:p>
            <a:r>
              <a:rPr lang="en-US" dirty="0">
                <a:latin typeface="+mn-lt"/>
              </a:rPr>
              <a:t>To support you to further develop your understanding of Part A, here is a list of further reading materials you can engage with when you meet as a team. You can find links to these materials on page 12 of your participant workbook.</a:t>
            </a:r>
            <a:endParaRPr lang="en-US" dirty="0">
              <a:latin typeface="+mn-lt"/>
              <a:ea typeface="Calibri"/>
              <a:cs typeface="Calibri"/>
            </a:endParaRPr>
          </a:p>
          <a:p>
            <a:endParaRPr lang="en-US" dirty="0">
              <a:latin typeface="+mn-lt"/>
            </a:endParaRPr>
          </a:p>
          <a:p>
            <a:pPr marL="285750" indent="-285750">
              <a:buFont typeface="Arial" panose="020B0604020202020204" pitchFamily="34" charset="0"/>
              <a:buChar char="•"/>
            </a:pPr>
            <a:r>
              <a:rPr lang="en-US" dirty="0">
                <a:latin typeface="+mn-lt"/>
              </a:rPr>
              <a:t>The Effective assessment practices guide has an entire section dedicated to consistent teacher judgement. You may wish to explore this section in depth with your team. Key content from the 'What is consistent teacher judgement' and 'Consistent teacher judgement processes' chapters have been unpacked in Part A. The QR code you can see on the slide will take you directly to the guide.</a:t>
            </a:r>
            <a:endParaRPr lang="en-AU" sz="1600" b="0" dirty="0">
              <a:solidFill>
                <a:schemeClr val="tx1"/>
              </a:solidFill>
              <a:latin typeface="+mn-lt"/>
              <a:cs typeface="Calibri Light"/>
            </a:endParaRPr>
          </a:p>
          <a:p>
            <a:pPr marL="285750" indent="-285750">
              <a:buFont typeface="Arial" panose="020B0604020202020204" pitchFamily="34" charset="0"/>
              <a:buChar char="•"/>
            </a:pPr>
            <a:r>
              <a:rPr lang="en-US" dirty="0">
                <a:latin typeface="+mn-lt"/>
              </a:rPr>
              <a:t>On the Strengthening assessment webpage in the Evidence of learning section, key principles and important considerations for consistent teacher judgement processes and practices, are explored. </a:t>
            </a:r>
            <a:endParaRPr lang="en-US" dirty="0">
              <a:latin typeface="+mn-lt"/>
              <a:cs typeface="Calibri"/>
            </a:endParaRPr>
          </a:p>
          <a:p>
            <a:pPr marL="285750" indent="-285750">
              <a:buFont typeface="Arial" panose="020B0604020202020204" pitchFamily="34" charset="0"/>
              <a:buChar char="•"/>
            </a:pPr>
            <a:r>
              <a:rPr lang="en-US" dirty="0">
                <a:latin typeface="+mn-lt"/>
                <a:cs typeface="Calibri"/>
              </a:rPr>
              <a:t>Finally, your team may wish to explore the recently updated NESA Assessment and Reporting advice. The QR code will take you to this webpage. </a:t>
            </a:r>
            <a:endParaRPr lang="en-US" sz="1600" b="0" dirty="0">
              <a:solidFill>
                <a:schemeClr val="tx1"/>
              </a:solidFill>
              <a:latin typeface="+mn-lt"/>
              <a:ea typeface="Calibri"/>
              <a:cs typeface="Calibri"/>
            </a:endParaRPr>
          </a:p>
          <a:p>
            <a:pPr marL="285750" indent="-285750">
              <a:buFont typeface="Arial" panose="020B0604020202020204" pitchFamily="34" charset="0"/>
              <a:buChar char="•"/>
            </a:pPr>
            <a:endParaRPr lang="en-US" dirty="0">
              <a:latin typeface="+mn-lt"/>
              <a:cs typeface="Calibri Light"/>
            </a:endParaRPr>
          </a:p>
          <a:p>
            <a:r>
              <a:rPr lang="en-US" b="1" dirty="0">
                <a:latin typeface="+mn-lt"/>
                <a:cs typeface="Calibri"/>
              </a:rPr>
              <a:t>CLICK</a:t>
            </a:r>
            <a:endParaRPr lang="en-US" b="1"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dirty="0"/>
          </a:p>
        </p:txBody>
      </p:sp>
    </p:spTree>
    <p:extLst>
      <p:ext uri="{BB962C8B-B14F-4D97-AF65-F5344CB8AC3E}">
        <p14:creationId xmlns:p14="http://schemas.microsoft.com/office/powerpoint/2010/main" val="2305731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dirty="0">
                <a:latin typeface="+mn-lt"/>
              </a:rPr>
              <a:t>Overview of Part C – reflect  </a:t>
            </a:r>
            <a:endParaRPr lang="en-AU" sz="1600" dirty="0">
              <a:latin typeface="+mn-lt"/>
              <a:ea typeface="Calibri"/>
              <a:cs typeface="Calibri"/>
            </a:endParaRPr>
          </a:p>
          <a:p>
            <a:r>
              <a:rPr lang="en-AU" sz="1600" b="1" dirty="0">
                <a:latin typeface="+mn-lt"/>
              </a:rPr>
              <a:t>Duration: </a:t>
            </a:r>
            <a:r>
              <a:rPr lang="en-AU" sz="1600" b="0" dirty="0">
                <a:latin typeface="+mn-lt"/>
              </a:rPr>
              <a:t>[00:30]</a:t>
            </a:r>
            <a:endParaRPr lang="en-AU" sz="1600" dirty="0">
              <a:latin typeface="+mn-lt"/>
              <a:ea typeface="Calibri"/>
              <a:cs typeface="Calibri"/>
            </a:endParaRPr>
          </a:p>
          <a:p>
            <a:r>
              <a:rPr lang="en-AU" sz="1600" b="1" dirty="0">
                <a:latin typeface="+mn-lt"/>
              </a:rPr>
              <a:t>Speaker notes:</a:t>
            </a:r>
            <a:endParaRPr lang="en-AU" sz="1600" b="1" dirty="0">
              <a:latin typeface="+mn-lt"/>
              <a:ea typeface="Calibri"/>
              <a:cs typeface="Calibri"/>
            </a:endParaRPr>
          </a:p>
          <a:p>
            <a:r>
              <a:rPr lang="en-AU" dirty="0">
                <a:latin typeface="+mn-lt"/>
              </a:rPr>
              <a:t>When we meet for the next session, you will be asked to reflect on the following aspects:</a:t>
            </a:r>
            <a:endParaRPr lang="en-AU" dirty="0">
              <a:latin typeface="+mn-lt"/>
              <a:ea typeface="Calibri"/>
              <a:cs typeface="Calibri"/>
            </a:endParaRPr>
          </a:p>
          <a:p>
            <a:pPr marL="285750" indent="-285750">
              <a:lnSpc>
                <a:spcPct val="100000"/>
              </a:lnSpc>
              <a:spcBef>
                <a:spcPts val="1200"/>
              </a:spcBef>
              <a:spcAft>
                <a:spcPts val="600"/>
              </a:spcAft>
              <a:buFont typeface="Arial" panose="020B0604020202020204" pitchFamily="34" charset="0"/>
              <a:buChar char="•"/>
            </a:pPr>
            <a:r>
              <a:rPr lang="en-AU" sz="1600" dirty="0">
                <a:effectLst/>
                <a:latin typeface="+mn-lt"/>
                <a:ea typeface="Calibri"/>
              </a:rPr>
              <a:t>What worked? How do you know?</a:t>
            </a:r>
            <a:endParaRPr lang="en-AU" sz="1600" dirty="0">
              <a:effectLst/>
              <a:latin typeface="+mn-lt"/>
              <a:ea typeface="Calibri"/>
              <a:cs typeface="Calibri"/>
            </a:endParaRPr>
          </a:p>
          <a:p>
            <a:pPr marL="285750" indent="-285750">
              <a:lnSpc>
                <a:spcPct val="100000"/>
              </a:lnSpc>
              <a:spcBef>
                <a:spcPts val="1200"/>
              </a:spcBef>
              <a:spcAft>
                <a:spcPts val="600"/>
              </a:spcAft>
              <a:buFont typeface="Arial" panose="020B0604020202020204" pitchFamily="34" charset="0"/>
              <a:buChar char="•"/>
            </a:pPr>
            <a:r>
              <a:rPr lang="en-AU" sz="1600" dirty="0">
                <a:effectLst/>
                <a:latin typeface="+mn-lt"/>
                <a:ea typeface="Calibri"/>
              </a:rPr>
              <a:t>What didn’t? Why?</a:t>
            </a:r>
            <a:endParaRPr lang="en-AU" sz="1600" dirty="0">
              <a:effectLst/>
              <a:latin typeface="+mn-lt"/>
              <a:ea typeface="Calibri"/>
              <a:cs typeface="Calibri"/>
            </a:endParaRPr>
          </a:p>
          <a:p>
            <a:pPr marL="285750" indent="-285750">
              <a:lnSpc>
                <a:spcPct val="100000"/>
              </a:lnSpc>
              <a:spcBef>
                <a:spcPts val="1200"/>
              </a:spcBef>
              <a:spcAft>
                <a:spcPts val="600"/>
              </a:spcAft>
              <a:buFont typeface="Arial" panose="020B0604020202020204" pitchFamily="34" charset="0"/>
              <a:buChar char="•"/>
            </a:pPr>
            <a:r>
              <a:rPr lang="en-AU" sz="1600" dirty="0">
                <a:effectLst/>
                <a:latin typeface="+mn-lt"/>
                <a:ea typeface="Calibri"/>
              </a:rPr>
              <a:t>How did the strategy or practice impact student learning and engagement?</a:t>
            </a:r>
          </a:p>
          <a:p>
            <a:pPr marL="285750" indent="-285750">
              <a:lnSpc>
                <a:spcPct val="100000"/>
              </a:lnSpc>
              <a:spcBef>
                <a:spcPts val="1200"/>
              </a:spcBef>
              <a:spcAft>
                <a:spcPts val="600"/>
              </a:spcAft>
              <a:buFont typeface="Arial" panose="020B0604020202020204" pitchFamily="34" charset="0"/>
              <a:buChar char="•"/>
            </a:pPr>
            <a:r>
              <a:rPr lang="en-AU" sz="1600" dirty="0">
                <a:effectLst/>
                <a:latin typeface="+mn-lt"/>
                <a:ea typeface="Calibri"/>
                <a:cs typeface="Calibri"/>
              </a:rPr>
              <a:t>3 things that you will continue to apply to your practice</a:t>
            </a:r>
          </a:p>
          <a:p>
            <a:pPr marL="285750" indent="-285750">
              <a:spcBef>
                <a:spcPts val="1200"/>
              </a:spcBef>
              <a:spcAft>
                <a:spcPts val="600"/>
              </a:spcAft>
              <a:buFont typeface="Arial" panose="020B0604020202020204" pitchFamily="34" charset="0"/>
              <a:buChar char="•"/>
            </a:pPr>
            <a:endParaRPr lang="en-AU" dirty="0">
              <a:latin typeface="+mn-lt"/>
              <a:ea typeface="Calibri"/>
              <a:cs typeface="Calibri"/>
            </a:endParaRPr>
          </a:p>
          <a:p>
            <a:pPr marL="0" indent="0">
              <a:spcBef>
                <a:spcPts val="1200"/>
              </a:spcBef>
              <a:spcAft>
                <a:spcPts val="600"/>
              </a:spcAft>
              <a:buFont typeface="Arial" panose="020B0604020202020204" pitchFamily="34" charset="0"/>
              <a:buNone/>
            </a:pPr>
            <a:r>
              <a:rPr lang="en-AU" b="1" dirty="0">
                <a:latin typeface="+mn-lt"/>
              </a:rPr>
              <a:t>END OF WORKSHOP</a:t>
            </a:r>
            <a:endParaRPr lang="en-AU" b="1"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dirty="0"/>
          </a:p>
        </p:txBody>
      </p:sp>
    </p:spTree>
    <p:extLst>
      <p:ext uri="{BB962C8B-B14F-4D97-AF65-F5344CB8AC3E}">
        <p14:creationId xmlns:p14="http://schemas.microsoft.com/office/powerpoint/2010/main" val="3985952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1" i="0" u="none" strike="noStrike" dirty="0">
                <a:solidFill>
                  <a:srgbClr val="000000"/>
                </a:solidFill>
                <a:effectLst/>
                <a:highlight>
                  <a:srgbClr val="F5F5F5"/>
                </a:highlight>
                <a:latin typeface="+mn-lt"/>
              </a:rPr>
              <a:t>Purpose: </a:t>
            </a:r>
            <a:r>
              <a:rPr lang="en-AU" b="0" i="0" u="none" strike="noStrike" dirty="0">
                <a:solidFill>
                  <a:srgbClr val="000000"/>
                </a:solidFill>
                <a:effectLst/>
                <a:highlight>
                  <a:srgbClr val="F5F5F5"/>
                </a:highlight>
                <a:latin typeface="+mn-lt"/>
              </a:rPr>
              <a:t>Introduction to Part C</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cs typeface="Calibri"/>
            </a:endParaRPr>
          </a:p>
          <a:p>
            <a:pPr algn="l" rtl="0" fontAlgn="base"/>
            <a:r>
              <a:rPr lang="en-AU" b="1" i="0" u="none" strike="noStrike" dirty="0">
                <a:solidFill>
                  <a:srgbClr val="000000"/>
                </a:solidFill>
                <a:effectLst/>
                <a:highlight>
                  <a:srgbClr val="F5F5F5"/>
                </a:highlight>
                <a:latin typeface="+mn-lt"/>
              </a:rPr>
              <a:t>Duration:</a:t>
            </a:r>
            <a:r>
              <a:rPr lang="en-AU" b="0" i="0" u="none" strike="noStrike" dirty="0">
                <a:solidFill>
                  <a:srgbClr val="000000"/>
                </a:solidFill>
                <a:effectLst/>
                <a:highlight>
                  <a:srgbClr val="F5F5F5"/>
                </a:highlight>
                <a:latin typeface="+mn-lt"/>
              </a:rPr>
              <a:t> </a:t>
            </a:r>
            <a:r>
              <a:rPr lang="en-AU" dirty="0">
                <a:solidFill>
                  <a:srgbClr val="000000"/>
                </a:solidFill>
                <a:highlight>
                  <a:srgbClr val="F5F5F5"/>
                </a:highlight>
                <a:latin typeface="+mn-lt"/>
              </a:rPr>
              <a:t>[00:15]</a:t>
            </a:r>
            <a:endParaRPr lang="en-US" b="0" i="0" dirty="0">
              <a:solidFill>
                <a:srgbClr val="444444"/>
              </a:solidFill>
              <a:effectLst/>
              <a:highlight>
                <a:srgbClr val="F5F5F5"/>
              </a:highlight>
              <a:latin typeface="+mn-lt"/>
              <a:ea typeface="Calibri"/>
              <a:cs typeface="Calibri"/>
            </a:endParaRPr>
          </a:p>
          <a:p>
            <a:pPr algn="l" rtl="0" fontAlgn="base"/>
            <a:r>
              <a:rPr lang="en-AU" b="1" i="0" u="none" strike="noStrike" dirty="0">
                <a:solidFill>
                  <a:srgbClr val="000000"/>
                </a:solidFill>
                <a:effectLst/>
                <a:highlight>
                  <a:srgbClr val="F5F5F5"/>
                </a:highlight>
                <a:latin typeface="+mn-lt"/>
              </a:rPr>
              <a:t>Speaker notes:</a:t>
            </a:r>
            <a:r>
              <a:rPr lang="en-AU" b="0" i="0" u="none" strike="noStrike" dirty="0">
                <a:solidFill>
                  <a:srgbClr val="000000"/>
                </a:solidFill>
                <a:effectLst/>
                <a:highlight>
                  <a:srgbClr val="F5F5F5"/>
                </a:highlight>
                <a:latin typeface="+mn-lt"/>
              </a:rPr>
              <a:t> </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cs typeface="Calibri"/>
            </a:endParaRPr>
          </a:p>
          <a:p>
            <a:pPr fontAlgn="base"/>
            <a:r>
              <a:rPr lang="en-AU" b="0" i="0" u="none" strike="noStrike" dirty="0">
                <a:solidFill>
                  <a:srgbClr val="000000"/>
                </a:solidFill>
                <a:effectLst/>
                <a:highlight>
                  <a:srgbClr val="F5F5F5"/>
                </a:highlight>
                <a:latin typeface="+mn-lt"/>
              </a:rPr>
              <a:t>The learning we have undertaken in Part A – learn has equipped us with the knowledge and insights required to successfully engage with the </a:t>
            </a:r>
            <a:r>
              <a:rPr lang="en-AU" dirty="0">
                <a:solidFill>
                  <a:srgbClr val="000000"/>
                </a:solidFill>
                <a:highlight>
                  <a:srgbClr val="F5F5F5"/>
                </a:highlight>
                <a:latin typeface="+mn-lt"/>
              </a:rPr>
              <a:t>Part B – do </a:t>
            </a:r>
            <a:r>
              <a:rPr lang="en-AU" b="0" i="0" u="none" strike="noStrike" dirty="0">
                <a:solidFill>
                  <a:srgbClr val="000000"/>
                </a:solidFill>
                <a:effectLst/>
                <a:highlight>
                  <a:srgbClr val="F5F5F5"/>
                </a:highlight>
                <a:latin typeface="+mn-lt"/>
              </a:rPr>
              <a:t>component of this workshop. We are now going to engage with Part C, the ‘reflect' component of the workshop.</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cs typeface="Calibri"/>
            </a:endParaRPr>
          </a:p>
          <a:p>
            <a:pPr algn="l" rtl="0" fontAlgn="base"/>
            <a:endParaRPr lang="en-US" b="0" i="0" dirty="0">
              <a:solidFill>
                <a:srgbClr val="444444"/>
              </a:solidFill>
              <a:effectLst/>
              <a:highlight>
                <a:srgbClr val="F5F5F5"/>
              </a:highlight>
              <a:latin typeface="+mn-lt"/>
            </a:endParaRPr>
          </a:p>
          <a:p>
            <a:pPr algn="l" rtl="0" fontAlgn="base"/>
            <a:r>
              <a:rPr lang="en-AU" b="1" i="0" u="none" strike="noStrike" dirty="0">
                <a:solidFill>
                  <a:srgbClr val="000000"/>
                </a:solidFill>
                <a:effectLst/>
                <a:highlight>
                  <a:srgbClr val="F5F5F5"/>
                </a:highlight>
                <a:latin typeface="+mn-lt"/>
              </a:rPr>
              <a:t>CLICK</a:t>
            </a:r>
            <a:endParaRPr lang="en-AU" b="0" i="0" dirty="0">
              <a:solidFill>
                <a:srgbClr val="444444"/>
              </a:solidFill>
              <a:effectLst/>
              <a:highlight>
                <a:srgbClr val="F5F5F5"/>
              </a:highlight>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dirty="0"/>
          </a:p>
        </p:txBody>
      </p:sp>
    </p:spTree>
    <p:extLst>
      <p:ext uri="{BB962C8B-B14F-4D97-AF65-F5344CB8AC3E}">
        <p14:creationId xmlns:p14="http://schemas.microsoft.com/office/powerpoint/2010/main" val="754210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 </a:t>
            </a:r>
            <a:r>
              <a:rPr lang="en-AU" dirty="0">
                <a:latin typeface="+mn-lt"/>
              </a:rPr>
              <a:t>Overview of session</a:t>
            </a:r>
            <a:endParaRPr lang="en-AU" dirty="0">
              <a:latin typeface="+mn-lt"/>
              <a:cs typeface="Calibri"/>
            </a:endParaRPr>
          </a:p>
          <a:p>
            <a:r>
              <a:rPr lang="en-AU" b="1" dirty="0">
                <a:latin typeface="+mn-lt"/>
              </a:rPr>
              <a:t>Duration: </a:t>
            </a:r>
            <a:r>
              <a:rPr lang="en-AU" dirty="0">
                <a:latin typeface="+mn-lt"/>
              </a:rPr>
              <a:t>[00:30]</a:t>
            </a:r>
            <a:endParaRPr lang="en-AU" dirty="0">
              <a:latin typeface="+mn-lt"/>
              <a:cs typeface="Calibri"/>
            </a:endParaRPr>
          </a:p>
          <a:p>
            <a:r>
              <a:rPr lang="en-AU" b="1" dirty="0">
                <a:latin typeface="+mn-lt"/>
              </a:rPr>
              <a:t>Speaker notes:</a:t>
            </a:r>
            <a:endParaRPr lang="en-AU" dirty="0">
              <a:latin typeface="+mn-lt"/>
            </a:endParaRPr>
          </a:p>
          <a:p>
            <a:r>
              <a:rPr lang="en-AU" dirty="0">
                <a:latin typeface="+mn-lt"/>
              </a:rPr>
              <a:t>In this session, we will:</a:t>
            </a:r>
            <a:endParaRPr lang="en-AU" dirty="0">
              <a:latin typeface="+mn-lt"/>
              <a:cs typeface="Calibri"/>
            </a:endParaRPr>
          </a:p>
          <a:p>
            <a:pPr marL="285750" indent="-285750">
              <a:buFont typeface="Arial"/>
              <a:buChar char="•"/>
            </a:pPr>
            <a:r>
              <a:rPr lang="en-AU" dirty="0">
                <a:latin typeface="+mn-lt"/>
              </a:rPr>
              <a:t>Recap Part A – learn and Part B – do </a:t>
            </a:r>
            <a:endParaRPr lang="en-AU" dirty="0">
              <a:latin typeface="+mn-lt"/>
              <a:cs typeface="Calibri"/>
            </a:endParaRPr>
          </a:p>
          <a:p>
            <a:pPr marL="285750" indent="-285750">
              <a:buFont typeface="Arial"/>
              <a:buChar char="•"/>
            </a:pPr>
            <a:r>
              <a:rPr lang="en-AU" dirty="0">
                <a:latin typeface="+mn-lt"/>
              </a:rPr>
              <a:t>Engage in reflection activities</a:t>
            </a:r>
            <a:endParaRPr lang="en-AU" dirty="0">
              <a:latin typeface="+mn-lt"/>
              <a:cs typeface="Calibri"/>
            </a:endParaRPr>
          </a:p>
          <a:p>
            <a:pPr marL="285750" indent="-285750">
              <a:buFont typeface="Arial"/>
              <a:buChar char="•"/>
            </a:pPr>
            <a:r>
              <a:rPr lang="en-AU" dirty="0">
                <a:latin typeface="+mn-lt"/>
              </a:rPr>
              <a:t>Plan for sustained implementation of growth of consistent teacher practices in our school. </a:t>
            </a:r>
            <a:endParaRPr lang="en-AU" dirty="0">
              <a:latin typeface="+mn-lt"/>
              <a:cs typeface="Calibri"/>
            </a:endParaRPr>
          </a:p>
          <a:p>
            <a:endParaRPr lang="en-AU" dirty="0">
              <a:latin typeface="+mn-lt"/>
            </a:endParaRPr>
          </a:p>
          <a:p>
            <a:r>
              <a:rPr lang="en-AU" b="1" dirty="0">
                <a:latin typeface="+mn-lt"/>
              </a:rPr>
              <a:t>CLICK</a:t>
            </a:r>
            <a:endParaRPr lang="en-AU"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dirty="0"/>
          </a:p>
        </p:txBody>
      </p:sp>
    </p:spTree>
    <p:extLst>
      <p:ext uri="{BB962C8B-B14F-4D97-AF65-F5344CB8AC3E}">
        <p14:creationId xmlns:p14="http://schemas.microsoft.com/office/powerpoint/2010/main" val="3600838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 </a:t>
            </a:r>
            <a:r>
              <a:rPr lang="en-AU" b="0" dirty="0">
                <a:latin typeface="+mn-lt"/>
              </a:rPr>
              <a:t>Acknowledge Country</a:t>
            </a:r>
            <a:endParaRPr lang="en-US" dirty="0"/>
          </a:p>
          <a:p>
            <a:r>
              <a:rPr lang="en-AU" b="1" dirty="0">
                <a:latin typeface="+mn-lt"/>
              </a:rPr>
              <a:t>Duration: </a:t>
            </a:r>
            <a:r>
              <a:rPr lang="en-AU" b="0" dirty="0">
                <a:latin typeface="+mn-lt"/>
              </a:rPr>
              <a:t>[00:30]</a:t>
            </a:r>
            <a:endParaRPr lang="en-AU" b="0" dirty="0">
              <a:latin typeface="+mn-lt"/>
              <a:ea typeface="Calibri"/>
              <a:cs typeface="Calibri"/>
            </a:endParaRPr>
          </a:p>
          <a:p>
            <a:r>
              <a:rPr lang="en-AU" b="1" dirty="0">
                <a:latin typeface="+mn-lt"/>
              </a:rPr>
              <a:t>Speaker notes: </a:t>
            </a:r>
            <a:endParaRPr lang="en-AU" dirty="0">
              <a:latin typeface="+mn-lt"/>
            </a:endParaRPr>
          </a:p>
          <a:p>
            <a:r>
              <a:rPr lang="en-AU" dirty="0">
                <a:latin typeface="+mn-lt"/>
              </a:rPr>
              <a:t>I would like to begin by acknowledging that we are learning on XXXXX</a:t>
            </a:r>
            <a:r>
              <a:rPr lang="en-AU" b="1" dirty="0">
                <a:latin typeface="+mn-lt"/>
              </a:rPr>
              <a:t> </a:t>
            </a:r>
            <a:r>
              <a:rPr lang="en-AU" dirty="0">
                <a:latin typeface="+mn-lt"/>
              </a:rPr>
              <a:t>Country today.</a:t>
            </a:r>
            <a:endParaRPr lang="en-AU" dirty="0">
              <a:latin typeface="+mn-lt"/>
              <a:ea typeface="Calibri"/>
              <a:cs typeface="Calibri"/>
            </a:endParaRPr>
          </a:p>
          <a:p>
            <a:endParaRPr lang="en-AU" dirty="0">
              <a:latin typeface="+mn-lt"/>
            </a:endParaRPr>
          </a:p>
          <a:p>
            <a:r>
              <a:rPr lang="en-AU" dirty="0">
                <a:latin typeface="+mn-lt"/>
              </a:rPr>
              <a:t>I</a:t>
            </a:r>
            <a:r>
              <a:rPr lang="en-AU" sz="1600" dirty="0">
                <a:latin typeface="+mn-lt"/>
              </a:rPr>
              <a:t>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endParaRPr lang="en-AU" sz="1600" dirty="0">
              <a:latin typeface="+mn-lt"/>
              <a:ea typeface="Calibri"/>
              <a:cs typeface="Calibri"/>
            </a:endParaRPr>
          </a:p>
          <a:p>
            <a:endParaRPr lang="en-AU" sz="1600" dirty="0">
              <a:latin typeface="+mn-lt"/>
            </a:endParaRPr>
          </a:p>
          <a:p>
            <a:r>
              <a:rPr lang="en-AU" b="1" i="1" dirty="0">
                <a:latin typeface="+mn-lt"/>
              </a:rPr>
              <a:t>***Facilitator note:</a:t>
            </a:r>
            <a:r>
              <a:rPr lang="en-AU" i="1" dirty="0">
                <a:latin typeface="+mn-lt"/>
              </a:rPr>
              <a:t> </a:t>
            </a:r>
            <a:r>
              <a:rPr lang="en-AU" sz="1600" i="1" dirty="0">
                <a:latin typeface="+mn-lt"/>
              </a:rPr>
              <a:t>Facilitator to deliver personalised Acknowledgment if they wish</a:t>
            </a:r>
            <a:endParaRPr lang="en-AU" sz="1600" i="1" dirty="0">
              <a:latin typeface="+mn-lt"/>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mn-lt"/>
              </a:rPr>
              <a:t>CLICK</a:t>
            </a:r>
            <a:endParaRPr lang="en-AU" sz="1600" b="1"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dirty="0"/>
          </a:p>
        </p:txBody>
      </p:sp>
    </p:spTree>
    <p:extLst>
      <p:ext uri="{BB962C8B-B14F-4D97-AF65-F5344CB8AC3E}">
        <p14:creationId xmlns:p14="http://schemas.microsoft.com/office/powerpoint/2010/main" val="2030271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 </a:t>
            </a:r>
            <a:r>
              <a:rPr lang="en-AU" dirty="0">
                <a:latin typeface="+mn-lt"/>
              </a:rPr>
              <a:t>Introduce learning intention and success criteria</a:t>
            </a:r>
            <a:endParaRPr lang="en-AU" dirty="0">
              <a:latin typeface="+mn-lt"/>
              <a:cs typeface="Calibri"/>
            </a:endParaRPr>
          </a:p>
          <a:p>
            <a:r>
              <a:rPr lang="en-AU" b="1" dirty="0">
                <a:latin typeface="+mn-lt"/>
              </a:rPr>
              <a:t>Duration: </a:t>
            </a:r>
            <a:r>
              <a:rPr lang="en-AU" dirty="0">
                <a:latin typeface="+mn-lt"/>
              </a:rPr>
              <a:t>[01:00]</a:t>
            </a:r>
            <a:endParaRPr lang="en-AU" dirty="0">
              <a:latin typeface="+mn-lt"/>
              <a:cs typeface="Calibri"/>
            </a:endParaRPr>
          </a:p>
          <a:p>
            <a:r>
              <a:rPr lang="en-AU" b="1" dirty="0">
                <a:latin typeface="+mn-lt"/>
              </a:rPr>
              <a:t>Speaker notes:</a:t>
            </a:r>
            <a:endParaRPr lang="en-AU" dirty="0">
              <a:latin typeface="+mn-lt"/>
            </a:endParaRPr>
          </a:p>
          <a:p>
            <a:r>
              <a:rPr lang="en-AU" dirty="0">
                <a:latin typeface="+mn-lt"/>
              </a:rPr>
              <a:t>In this reflection session, we will establish a plan to sustain and grow consistent teacher judgement through reflection and collaboration.</a:t>
            </a:r>
            <a:endParaRPr lang="en-AU" dirty="0">
              <a:latin typeface="+mn-lt"/>
              <a:cs typeface="Calibri"/>
            </a:endParaRPr>
          </a:p>
          <a:p>
            <a:r>
              <a:rPr lang="en-AU" dirty="0">
                <a:latin typeface="+mn-lt"/>
              </a:rPr>
              <a:t>By the end of this session, we will: </a:t>
            </a:r>
            <a:endParaRPr lang="en-AU" dirty="0">
              <a:latin typeface="+mn-lt"/>
              <a:cs typeface="Calibri"/>
            </a:endParaRPr>
          </a:p>
          <a:p>
            <a:pPr marL="285750" indent="-285750">
              <a:lnSpc>
                <a:spcPct val="150000"/>
              </a:lnSpc>
              <a:spcAft>
                <a:spcPts val="1200"/>
              </a:spcAft>
              <a:buFont typeface="Public Sans"/>
              <a:buChar char="•"/>
            </a:pPr>
            <a:r>
              <a:rPr lang="en-AU" dirty="0">
                <a:latin typeface="+mn-lt"/>
              </a:rPr>
              <a:t>engage in critical reflection with colleagues on the selected focus area</a:t>
            </a:r>
            <a:endParaRPr lang="en-AU" dirty="0">
              <a:latin typeface="+mn-lt"/>
              <a:cs typeface="Calibri"/>
            </a:endParaRPr>
          </a:p>
          <a:p>
            <a:pPr marL="285750" indent="-285750">
              <a:lnSpc>
                <a:spcPct val="150000"/>
              </a:lnSpc>
              <a:spcAft>
                <a:spcPts val="1200"/>
              </a:spcAft>
              <a:buFont typeface="Public Sans"/>
              <a:buChar char="•"/>
            </a:pPr>
            <a:r>
              <a:rPr lang="en-AU" dirty="0">
                <a:latin typeface="+mn-lt"/>
              </a:rPr>
              <a:t>identify and share key successes, challenges and opportunities for improvement</a:t>
            </a:r>
            <a:endParaRPr lang="en-US" dirty="0">
              <a:latin typeface="+mn-lt"/>
            </a:endParaRPr>
          </a:p>
          <a:p>
            <a:pPr marL="285750" indent="-285750">
              <a:lnSpc>
                <a:spcPct val="150000"/>
              </a:lnSpc>
              <a:spcAft>
                <a:spcPts val="1200"/>
              </a:spcAft>
              <a:buFont typeface="Public Sans"/>
              <a:buChar char="•"/>
            </a:pPr>
            <a:r>
              <a:rPr lang="en-AU" dirty="0">
                <a:latin typeface="+mn-lt"/>
              </a:rPr>
              <a:t>collaboratively plan for sustained implementation and ongoing growth</a:t>
            </a:r>
            <a:endParaRPr lang="en-AU" dirty="0">
              <a:latin typeface="+mn-lt"/>
              <a:cs typeface="Calibri"/>
            </a:endParaRPr>
          </a:p>
          <a:p>
            <a:pPr marL="0" indent="0">
              <a:lnSpc>
                <a:spcPct val="150000"/>
              </a:lnSpc>
              <a:spcAft>
                <a:spcPts val="1200"/>
              </a:spcAft>
              <a:buFont typeface="Public Sans"/>
              <a:buNone/>
            </a:pPr>
            <a:endParaRPr lang="en-AU" dirty="0">
              <a:latin typeface="+mn-lt"/>
            </a:endParaRPr>
          </a:p>
          <a:p>
            <a:r>
              <a:rPr lang="en-AU" b="1" dirty="0">
                <a:latin typeface="+mn-lt"/>
              </a:rPr>
              <a:t>CLICK</a:t>
            </a:r>
            <a:endParaRPr lang="en-AU" b="1" dirty="0">
              <a:latin typeface="+mn-lt"/>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dirty="0"/>
          </a:p>
        </p:txBody>
      </p:sp>
    </p:spTree>
    <p:extLst>
      <p:ext uri="{BB962C8B-B14F-4D97-AF65-F5344CB8AC3E}">
        <p14:creationId xmlns:p14="http://schemas.microsoft.com/office/powerpoint/2010/main" val="2656868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b="1" i="0" u="none" strike="noStrike" dirty="0">
                <a:solidFill>
                  <a:srgbClr val="000000"/>
                </a:solidFill>
                <a:effectLst/>
                <a:highlight>
                  <a:srgbClr val="F5F5F5"/>
                </a:highlight>
                <a:latin typeface="+mn-lt"/>
              </a:rPr>
              <a:t>Purpose: </a:t>
            </a:r>
            <a:r>
              <a:rPr lang="en-AU" b="0" i="0" u="none" strike="noStrike" dirty="0">
                <a:solidFill>
                  <a:srgbClr val="000000"/>
                </a:solidFill>
                <a:effectLst/>
                <a:highlight>
                  <a:srgbClr val="F5F5F5"/>
                </a:highlight>
                <a:latin typeface="+mn-lt"/>
              </a:rPr>
              <a:t>Review content of Part A</a:t>
            </a:r>
            <a:r>
              <a:rPr lang="en-US" b="0" i="0" dirty="0">
                <a:solidFill>
                  <a:srgbClr val="444444"/>
                </a:solidFill>
                <a:effectLst/>
                <a:highlight>
                  <a:srgbClr val="F5F5F5"/>
                </a:highlight>
                <a:latin typeface="+mn-lt"/>
              </a:rPr>
              <a:t>​</a:t>
            </a:r>
            <a:r>
              <a:rPr lang="en-US" dirty="0">
                <a:solidFill>
                  <a:srgbClr val="000000"/>
                </a:solidFill>
                <a:highlight>
                  <a:srgbClr val="F5F5F5"/>
                </a:highlight>
                <a:latin typeface="+mn-lt"/>
              </a:rPr>
              <a:t> - learn</a:t>
            </a:r>
          </a:p>
          <a:p>
            <a:pPr algn="l" rtl="0" fontAlgn="base"/>
            <a:r>
              <a:rPr lang="en-AU" b="1" dirty="0">
                <a:solidFill>
                  <a:srgbClr val="000000"/>
                </a:solidFill>
                <a:highlight>
                  <a:srgbClr val="F5F5F5"/>
                </a:highlight>
                <a:latin typeface="+mn-lt"/>
              </a:rPr>
              <a:t>Duration</a:t>
            </a:r>
            <a:r>
              <a:rPr lang="en-AU" dirty="0">
                <a:solidFill>
                  <a:srgbClr val="000000"/>
                </a:solidFill>
                <a:highlight>
                  <a:srgbClr val="F5F5F5"/>
                </a:highlight>
                <a:latin typeface="+mn-lt"/>
              </a:rPr>
              <a:t>: [00:30]</a:t>
            </a:r>
            <a:endParaRPr lang="en-US" dirty="0">
              <a:solidFill>
                <a:srgbClr val="000000"/>
              </a:solidFill>
              <a:highlight>
                <a:srgbClr val="F5F5F5"/>
              </a:highlight>
              <a:latin typeface="+mn-lt"/>
            </a:endParaRPr>
          </a:p>
          <a:p>
            <a:pPr algn="l" rtl="0" fontAlgn="base"/>
            <a:r>
              <a:rPr lang="en-AU" b="1" dirty="0">
                <a:solidFill>
                  <a:srgbClr val="000000"/>
                </a:solidFill>
                <a:highlight>
                  <a:srgbClr val="F5F5F5"/>
                </a:highlight>
                <a:latin typeface="+mn-lt"/>
              </a:rPr>
              <a:t>Speaker notes:</a:t>
            </a:r>
            <a:r>
              <a:rPr lang="en-US" b="1" dirty="0">
                <a:solidFill>
                  <a:srgbClr val="000000"/>
                </a:solidFill>
                <a:highlight>
                  <a:srgbClr val="F5F5F5"/>
                </a:highlight>
                <a:latin typeface="+mn-lt"/>
              </a:rPr>
              <a:t>​</a:t>
            </a:r>
            <a:endParaRPr lang="en-US" b="1" dirty="0">
              <a:solidFill>
                <a:srgbClr val="000000"/>
              </a:solidFill>
              <a:highlight>
                <a:srgbClr val="F5F5F5"/>
              </a:highlight>
              <a:latin typeface="+mn-lt"/>
              <a:ea typeface="Calibri"/>
              <a:cs typeface="Calibri"/>
            </a:endParaRPr>
          </a:p>
          <a:p>
            <a:r>
              <a:rPr lang="en-AU" dirty="0">
                <a:solidFill>
                  <a:srgbClr val="000000"/>
                </a:solidFill>
                <a:highlight>
                  <a:srgbClr val="F5F5F5"/>
                </a:highlight>
                <a:latin typeface="+mn-lt"/>
              </a:rPr>
              <a:t>On screen is a summary of our learning from Part A - learn. We then applied this learning to Part B - do. </a:t>
            </a:r>
          </a:p>
          <a:p>
            <a:pPr algn="l"/>
            <a:endParaRPr lang="en-AU" b="0" i="0" dirty="0">
              <a:solidFill>
                <a:srgbClr val="444444"/>
              </a:solidFill>
              <a:effectLst/>
              <a:highlight>
                <a:srgbClr val="F5F5F5"/>
              </a:highlight>
              <a:latin typeface="+mn-lt"/>
              <a:ea typeface="Calibri"/>
              <a:cs typeface="Calibri"/>
            </a:endParaRPr>
          </a:p>
          <a:p>
            <a:pPr algn="l" rtl="0" fontAlgn="base"/>
            <a:r>
              <a:rPr lang="en-AU" b="0" i="0" dirty="0">
                <a:solidFill>
                  <a:srgbClr val="444444"/>
                </a:solidFill>
                <a:effectLst/>
                <a:highlight>
                  <a:srgbClr val="F5F5F5"/>
                </a:highlight>
                <a:latin typeface="+mn-lt"/>
              </a:rPr>
              <a:t>​</a:t>
            </a:r>
            <a:endParaRPr lang="en-AU" b="0" i="0" dirty="0">
              <a:solidFill>
                <a:srgbClr val="444444"/>
              </a:solidFill>
              <a:effectLst/>
              <a:highlight>
                <a:srgbClr val="F5F5F5"/>
              </a:highlight>
              <a:latin typeface="+mn-lt"/>
              <a:ea typeface="Calibri"/>
              <a:cs typeface="Calibri"/>
            </a:endParaRPr>
          </a:p>
          <a:p>
            <a:pPr algn="l" rtl="0" fontAlgn="base"/>
            <a:r>
              <a:rPr lang="en-AU" b="1" i="0" u="none" strike="noStrike" dirty="0">
                <a:solidFill>
                  <a:srgbClr val="000000"/>
                </a:solidFill>
                <a:effectLst/>
                <a:highlight>
                  <a:srgbClr val="F5F5F5"/>
                </a:highlight>
                <a:latin typeface="+mn-lt"/>
              </a:rPr>
              <a:t>CLICK</a:t>
            </a:r>
            <a:endParaRPr lang="en-AU" b="0" i="0" dirty="0">
              <a:solidFill>
                <a:srgbClr val="444444"/>
              </a:solidFill>
              <a:effectLst/>
              <a:highlight>
                <a:srgbClr val="F5F5F5"/>
              </a:highlight>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dirty="0"/>
          </a:p>
        </p:txBody>
      </p:sp>
    </p:spTree>
    <p:extLst>
      <p:ext uri="{BB962C8B-B14F-4D97-AF65-F5344CB8AC3E}">
        <p14:creationId xmlns:p14="http://schemas.microsoft.com/office/powerpoint/2010/main" val="2981199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800" b="1" i="0" u="none" strike="noStrike" dirty="0">
                <a:solidFill>
                  <a:srgbClr val="000000"/>
                </a:solidFill>
                <a:effectLst/>
                <a:highlight>
                  <a:srgbClr val="F5F5F5"/>
                </a:highlight>
                <a:latin typeface="+mn-lt"/>
              </a:rPr>
              <a:t>Purpose: </a:t>
            </a:r>
            <a:r>
              <a:rPr lang="en-AU" sz="1800" dirty="0">
                <a:solidFill>
                  <a:srgbClr val="000000"/>
                </a:solidFill>
                <a:highlight>
                  <a:srgbClr val="F5F5F5"/>
                </a:highlight>
                <a:latin typeface="+mn-lt"/>
              </a:rPr>
              <a:t>Introduce Activity 4 – Sorting activity</a:t>
            </a:r>
            <a:endParaRPr lang="en-AU" sz="1800" b="0" i="0" u="none" strike="noStrike" dirty="0">
              <a:solidFill>
                <a:srgbClr val="000000"/>
              </a:solidFill>
              <a:effectLst/>
              <a:highlight>
                <a:srgbClr val="F5F5F5"/>
              </a:highlight>
              <a:latin typeface="+mn-lt"/>
              <a:cs typeface="Calibri"/>
            </a:endParaRPr>
          </a:p>
          <a:p>
            <a:pPr algn="l" rtl="0" fontAlgn="base"/>
            <a:r>
              <a:rPr lang="en-AU" sz="1800" b="1" i="0" u="none" strike="noStrike" dirty="0">
                <a:solidFill>
                  <a:srgbClr val="000000"/>
                </a:solidFill>
                <a:effectLst/>
                <a:highlight>
                  <a:srgbClr val="F5F5F5"/>
                </a:highlight>
                <a:latin typeface="+mn-lt"/>
              </a:rPr>
              <a:t>Duration:</a:t>
            </a:r>
            <a:r>
              <a:rPr lang="en-AU" sz="1800" b="0" i="0" u="none" strike="noStrike" dirty="0">
                <a:solidFill>
                  <a:srgbClr val="000000"/>
                </a:solidFill>
                <a:effectLst/>
                <a:highlight>
                  <a:srgbClr val="F5F5F5"/>
                </a:highlight>
                <a:latin typeface="+mn-lt"/>
              </a:rPr>
              <a:t> [05:00] </a:t>
            </a:r>
            <a:endParaRPr lang="en-US" sz="1800" b="0" i="0" dirty="0">
              <a:solidFill>
                <a:srgbClr val="444444"/>
              </a:solidFill>
              <a:effectLst/>
              <a:highlight>
                <a:srgbClr val="F5F5F5"/>
              </a:highlight>
              <a:latin typeface="+mn-lt"/>
            </a:endParaRPr>
          </a:p>
          <a:p>
            <a:pPr algn="l" rtl="0" fontAlgn="base"/>
            <a:r>
              <a:rPr lang="en-AU" sz="1800" b="1" i="0" u="none" strike="noStrike" dirty="0">
                <a:solidFill>
                  <a:srgbClr val="000000"/>
                </a:solidFill>
                <a:effectLst/>
                <a:highlight>
                  <a:srgbClr val="F5F5F5"/>
                </a:highlight>
                <a:latin typeface="+mn-lt"/>
              </a:rPr>
              <a:t>Speaker notes:</a:t>
            </a:r>
            <a:r>
              <a:rPr lang="en-US" sz="1800" b="0" i="0" dirty="0">
                <a:solidFill>
                  <a:srgbClr val="444444"/>
                </a:solidFill>
                <a:effectLst/>
                <a:highlight>
                  <a:srgbClr val="F5F5F5"/>
                </a:highlight>
                <a:latin typeface="+mn-lt"/>
              </a:rPr>
              <a:t>​</a:t>
            </a:r>
            <a:endParaRPr lang="en-AU" sz="1800" dirty="0">
              <a:effectLst/>
              <a:latin typeface="+mn-lt"/>
              <a:ea typeface="Calibri" panose="020F0502020204030204" pitchFamily="34" charset="0"/>
            </a:endParaRPr>
          </a:p>
          <a:p>
            <a:r>
              <a:rPr lang="en-AU" sz="2000" dirty="0">
                <a:latin typeface="+mn-lt"/>
              </a:rPr>
              <a:t>We will apply and review our understanding of collaborative assessment design with a sorting activity. On page 16 of your workbook, you'll find 5 different approaches to assessment design. Your task is to arrange these approaches on a continuum from low to high collaboration. </a:t>
            </a:r>
            <a:endParaRPr lang="en-AU" sz="2000" dirty="0">
              <a:latin typeface="+mn-lt"/>
              <a:cs typeface="Calibri"/>
            </a:endParaRPr>
          </a:p>
          <a:p>
            <a:endParaRPr lang="en-AU" sz="2000" dirty="0">
              <a:latin typeface="+mn-lt"/>
            </a:endParaRPr>
          </a:p>
          <a:p>
            <a:r>
              <a:rPr lang="en-AU" sz="2000" dirty="0">
                <a:latin typeface="+mn-lt"/>
              </a:rPr>
              <a:t>These approaches are:</a:t>
            </a:r>
            <a:endParaRPr lang="en-AU" sz="2000" dirty="0">
              <a:latin typeface="+mn-lt"/>
              <a:cs typeface="Calibri"/>
            </a:endParaRPr>
          </a:p>
          <a:p>
            <a:pPr>
              <a:lnSpc>
                <a:spcPct val="150000"/>
              </a:lnSpc>
              <a:spcBef>
                <a:spcPts val="1200"/>
              </a:spcBef>
              <a:spcAft>
                <a:spcPts val="600"/>
              </a:spcAft>
            </a:pPr>
            <a:r>
              <a:rPr lang="en-AU" sz="2000" b="1" dirty="0">
                <a:effectLst/>
                <a:latin typeface="+mn-lt"/>
                <a:ea typeface="Calibri"/>
                <a:cs typeface="Calibri"/>
              </a:rPr>
              <a:t>Approach 1:</a:t>
            </a:r>
            <a:r>
              <a:rPr lang="en-AU" sz="2000" b="1" dirty="0">
                <a:latin typeface="+mn-lt"/>
                <a:ea typeface="Calibri"/>
                <a:cs typeface="Calibri"/>
              </a:rPr>
              <a:t> </a:t>
            </a:r>
            <a:r>
              <a:rPr lang="en-AU" sz="2000" dirty="0">
                <a:effectLst/>
                <a:latin typeface="+mn-lt"/>
                <a:ea typeface="Calibri"/>
                <a:cs typeface="Calibri"/>
              </a:rPr>
              <a:t>Each teacher develops their own assessment for their class. Assessments are based on the same syllabus content and unit</a:t>
            </a:r>
            <a:r>
              <a:rPr lang="en-AU" sz="2000" dirty="0">
                <a:latin typeface="+mn-lt"/>
                <a:ea typeface="Calibri"/>
                <a:cs typeface="Calibri"/>
              </a:rPr>
              <a:t>/teaching and learning program.</a:t>
            </a:r>
            <a:r>
              <a:rPr lang="en-AU" sz="2000" dirty="0">
                <a:effectLst/>
                <a:latin typeface="+mn-lt"/>
                <a:ea typeface="Calibri"/>
                <a:cs typeface="Calibri"/>
              </a:rPr>
              <a:t> </a:t>
            </a:r>
          </a:p>
          <a:p>
            <a:pPr>
              <a:lnSpc>
                <a:spcPct val="150000"/>
              </a:lnSpc>
              <a:spcBef>
                <a:spcPts val="1200"/>
              </a:spcBef>
              <a:spcAft>
                <a:spcPts val="600"/>
              </a:spcAft>
            </a:pPr>
            <a:r>
              <a:rPr lang="en-AU" sz="2000" b="1" dirty="0">
                <a:effectLst/>
                <a:latin typeface="+mn-lt"/>
                <a:ea typeface="Calibri"/>
                <a:cs typeface="Calibri"/>
              </a:rPr>
              <a:t>Approach </a:t>
            </a:r>
            <a:r>
              <a:rPr lang="en-AU" sz="2000" b="1" dirty="0">
                <a:latin typeface="+mn-lt"/>
                <a:ea typeface="Calibri"/>
                <a:cs typeface="Calibri"/>
              </a:rPr>
              <a:t>2</a:t>
            </a:r>
            <a:r>
              <a:rPr lang="en-AU" sz="2000" b="1" dirty="0">
                <a:effectLst/>
                <a:latin typeface="+mn-lt"/>
                <a:ea typeface="Calibri"/>
                <a:cs typeface="Calibri"/>
              </a:rPr>
              <a:t>: </a:t>
            </a:r>
            <a:r>
              <a:rPr lang="en-AU" sz="2000" dirty="0">
                <a:effectLst/>
                <a:latin typeface="+mn-lt"/>
                <a:ea typeface="Calibri"/>
                <a:cs typeface="Calibri"/>
              </a:rPr>
              <a:t>Teachers collaboratively design assessment </a:t>
            </a:r>
            <a:r>
              <a:rPr lang="en-AU" sz="2000" dirty="0">
                <a:latin typeface="+mn-lt"/>
                <a:ea typeface="Calibri"/>
                <a:cs typeface="Calibri"/>
              </a:rPr>
              <a:t>and develop explicit quality criteria for teachers and students </a:t>
            </a:r>
            <a:r>
              <a:rPr lang="en-AU" sz="2000" dirty="0">
                <a:effectLst/>
                <a:latin typeface="+mn-lt"/>
                <a:ea typeface="Calibri"/>
                <a:cs typeface="Calibri"/>
              </a:rPr>
              <a:t>during a stage meeting that is to be used across all classes.</a:t>
            </a:r>
          </a:p>
          <a:p>
            <a:pPr>
              <a:lnSpc>
                <a:spcPct val="150000"/>
              </a:lnSpc>
              <a:spcBef>
                <a:spcPts val="1200"/>
              </a:spcBef>
              <a:spcAft>
                <a:spcPts val="600"/>
              </a:spcAft>
            </a:pPr>
            <a:r>
              <a:rPr lang="en-AU" sz="2000" b="1" dirty="0">
                <a:effectLst/>
                <a:latin typeface="+mn-lt"/>
                <a:ea typeface="Calibri"/>
                <a:cs typeface="Calibri"/>
              </a:rPr>
              <a:t>Approach </a:t>
            </a:r>
            <a:r>
              <a:rPr lang="en-AU" sz="2000" b="1" dirty="0">
                <a:latin typeface="+mn-lt"/>
                <a:ea typeface="Calibri"/>
                <a:cs typeface="Calibri"/>
              </a:rPr>
              <a:t>3</a:t>
            </a:r>
            <a:r>
              <a:rPr lang="en-AU" sz="2000" b="1" dirty="0">
                <a:effectLst/>
                <a:latin typeface="+mn-lt"/>
                <a:ea typeface="Calibri"/>
                <a:cs typeface="Calibri"/>
              </a:rPr>
              <a:t>: </a:t>
            </a:r>
            <a:r>
              <a:rPr lang="en-AU" sz="2000" dirty="0">
                <a:latin typeface="+mn-lt"/>
                <a:ea typeface="Calibri"/>
                <a:cs typeface="Calibri"/>
              </a:rPr>
              <a:t>A teacher</a:t>
            </a:r>
            <a:r>
              <a:rPr lang="en-AU" sz="2000" dirty="0">
                <a:effectLst/>
                <a:latin typeface="+mn-lt"/>
                <a:ea typeface="Calibri"/>
                <a:cs typeface="Calibri"/>
              </a:rPr>
              <a:t> shares draft assessment design with their stage/</a:t>
            </a:r>
            <a:r>
              <a:rPr lang="en-AU" sz="2000" dirty="0">
                <a:latin typeface="+mn-lt"/>
                <a:ea typeface="Calibri"/>
                <a:cs typeface="Calibri"/>
              </a:rPr>
              <a:t>faculty team for feedback and suggestions and then independently finalises assessment. Assessment is used across classes. </a:t>
            </a:r>
          </a:p>
          <a:p>
            <a:pPr>
              <a:lnSpc>
                <a:spcPct val="150000"/>
              </a:lnSpc>
              <a:spcBef>
                <a:spcPts val="1200"/>
              </a:spcBef>
              <a:spcAft>
                <a:spcPts val="600"/>
              </a:spcAft>
            </a:pPr>
            <a:r>
              <a:rPr lang="en-AU" sz="2000" b="1" dirty="0">
                <a:latin typeface="+mn-lt"/>
                <a:ea typeface="Calibri"/>
                <a:cs typeface="Calibri"/>
              </a:rPr>
              <a:t>Approach 4: </a:t>
            </a:r>
            <a:r>
              <a:rPr lang="en-AU" sz="2000" dirty="0">
                <a:latin typeface="+mn-lt"/>
                <a:ea typeface="Calibri"/>
                <a:cs typeface="Calibri"/>
              </a:rPr>
              <a:t>Teachers select from a pre-existing bank of assessments created by different teachers over time. They can either use these assessments as is or modify them to suit their specific class needs.</a:t>
            </a:r>
          </a:p>
          <a:p>
            <a:pPr>
              <a:lnSpc>
                <a:spcPct val="150000"/>
              </a:lnSpc>
              <a:spcBef>
                <a:spcPts val="1200"/>
              </a:spcBef>
              <a:spcAft>
                <a:spcPts val="600"/>
              </a:spcAft>
            </a:pPr>
            <a:r>
              <a:rPr lang="en-AU" sz="2000" b="1" dirty="0">
                <a:latin typeface="+mn-lt"/>
                <a:ea typeface="Calibri"/>
                <a:cs typeface="Calibri"/>
              </a:rPr>
              <a:t>Approach 5: </a:t>
            </a:r>
            <a:r>
              <a:rPr lang="en-AU" sz="2000" dirty="0">
                <a:latin typeface="+mn-lt"/>
                <a:ea typeface="Calibri"/>
                <a:cs typeface="Calibri"/>
              </a:rPr>
              <a:t>Different teachers take responsibility for designing specific par</a:t>
            </a:r>
            <a:r>
              <a:rPr lang="en-AU" sz="2000" dirty="0">
                <a:effectLst/>
                <a:latin typeface="+mn-lt"/>
                <a:ea typeface="Calibri"/>
                <a:cs typeface="Calibri"/>
              </a:rPr>
              <a:t>ts of the assessment (e.g., multiple-choice section, essay question, project). These parts are then combined into a single, cohesive assessment used across all classes.</a:t>
            </a:r>
          </a:p>
          <a:p>
            <a:endParaRPr lang="en-AU" sz="2000" dirty="0">
              <a:latin typeface="+mn-lt"/>
            </a:endParaRPr>
          </a:p>
          <a:p>
            <a:r>
              <a:rPr lang="en-AU" sz="2000" dirty="0">
                <a:latin typeface="+mn-lt"/>
              </a:rPr>
              <a:t> I encourage you to engage in meaningful discussions with colleagues at your table to justify your choices. You have 3 minutes for this task, after which we’ll regroup to share our thoughts.</a:t>
            </a:r>
            <a:endParaRPr lang="en-AU" sz="2000" dirty="0">
              <a:latin typeface="+mn-lt"/>
              <a:cs typeface="Calibri"/>
            </a:endParaRPr>
          </a:p>
          <a:p>
            <a:endParaRPr lang="en-AU" sz="2000"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2000" b="1" i="0" dirty="0">
                <a:latin typeface="+mn-lt"/>
              </a:rPr>
              <a:t>CLICK</a:t>
            </a:r>
            <a:endParaRPr lang="en-AU" sz="2000" dirty="0">
              <a:latin typeface="+mn-lt"/>
            </a:endParaRPr>
          </a:p>
          <a:p>
            <a:endParaRPr lang="en-AU" sz="2000" dirty="0">
              <a:latin typeface="+mn-lt"/>
            </a:endParaRPr>
          </a:p>
          <a:p>
            <a:r>
              <a:rPr lang="en-AU" sz="2000" b="1" i="1" dirty="0">
                <a:latin typeface="+mn-lt"/>
              </a:rPr>
              <a:t>***Facilitator note:</a:t>
            </a:r>
            <a:r>
              <a:rPr lang="en-AU" sz="2000" i="1" dirty="0">
                <a:latin typeface="+mn-lt"/>
              </a:rPr>
              <a:t> You may provide participants with pre-cut assessment design approaches in a ziplock bag for them to physically sort. A template for this activity can be found on </a:t>
            </a:r>
            <a:r>
              <a:rPr lang="en-AU" sz="2000" i="1">
                <a:latin typeface="+mn-lt"/>
              </a:rPr>
              <a:t>page 76 </a:t>
            </a:r>
            <a:r>
              <a:rPr lang="en-AU" sz="2000" i="1" dirty="0">
                <a:latin typeface="+mn-lt"/>
              </a:rPr>
              <a:t>of the facilitator guide.</a:t>
            </a:r>
            <a:endParaRPr lang="en-AU" sz="2000" i="1" dirty="0">
              <a:latin typeface="+mn-lt"/>
              <a:cs typeface="Calibri"/>
            </a:endParaRPr>
          </a:p>
          <a:p>
            <a:endParaRPr lang="en-AU" sz="2000" i="1" dirty="0">
              <a:effectLst/>
              <a:latin typeface="+mn-lt"/>
              <a:ea typeface="Calibri" panose="020F0502020204030204" pitchFamily="34" charset="0"/>
              <a:cs typeface="Calibri" panose="020F0502020204030204"/>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dirty="0"/>
          </a:p>
        </p:txBody>
      </p:sp>
    </p:spTree>
    <p:extLst>
      <p:ext uri="{BB962C8B-B14F-4D97-AF65-F5344CB8AC3E}">
        <p14:creationId xmlns:p14="http://schemas.microsoft.com/office/powerpoint/2010/main" val="40632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b="1" i="0" u="none" strike="noStrike" dirty="0">
                <a:solidFill>
                  <a:srgbClr val="000000"/>
                </a:solidFill>
                <a:effectLst/>
                <a:highlight>
                  <a:srgbClr val="F5F5F5"/>
                </a:highlight>
                <a:latin typeface="+mn-lt"/>
              </a:rPr>
              <a:t>Purpose: </a:t>
            </a:r>
            <a:r>
              <a:rPr lang="en-AU" b="0" i="0" u="none" strike="noStrike" dirty="0">
                <a:solidFill>
                  <a:srgbClr val="000000"/>
                </a:solidFill>
                <a:effectLst/>
                <a:highlight>
                  <a:srgbClr val="F5F5F5"/>
                </a:highlight>
                <a:latin typeface="+mn-lt"/>
              </a:rPr>
              <a:t>Recommended </a:t>
            </a:r>
            <a:r>
              <a:rPr lang="en-AU" dirty="0">
                <a:solidFill>
                  <a:srgbClr val="000000"/>
                </a:solidFill>
                <a:highlight>
                  <a:srgbClr val="F5F5F5"/>
                </a:highlight>
                <a:latin typeface="+mn-lt"/>
              </a:rPr>
              <a:t>timing for</a:t>
            </a:r>
            <a:r>
              <a:rPr lang="en-AU" b="0" i="0" u="none" strike="noStrike" dirty="0">
                <a:solidFill>
                  <a:srgbClr val="000000"/>
                </a:solidFill>
                <a:effectLst/>
                <a:highlight>
                  <a:srgbClr val="F5F5F5"/>
                </a:highlight>
                <a:latin typeface="+mn-lt"/>
              </a:rPr>
              <a:t> </a:t>
            </a:r>
            <a:r>
              <a:rPr lang="en-AU" dirty="0">
                <a:solidFill>
                  <a:srgbClr val="000000"/>
                </a:solidFill>
                <a:highlight>
                  <a:srgbClr val="F5F5F5"/>
                </a:highlight>
                <a:latin typeface="+mn-lt"/>
              </a:rPr>
              <a:t>the professional learning cycle</a:t>
            </a:r>
            <a:endParaRPr lang="en-AU" b="0" i="0" dirty="0">
              <a:solidFill>
                <a:srgbClr val="444444"/>
              </a:solidFill>
              <a:effectLst/>
              <a:highlight>
                <a:srgbClr val="F5F5F5"/>
              </a:highlight>
              <a:latin typeface="+mn-lt"/>
            </a:endParaRPr>
          </a:p>
          <a:p>
            <a:pPr fontAlgn="base"/>
            <a:r>
              <a:rPr lang="en-AU" b="1" i="0" u="none" strike="noStrike" dirty="0">
                <a:solidFill>
                  <a:srgbClr val="000000"/>
                </a:solidFill>
                <a:effectLst/>
                <a:highlight>
                  <a:srgbClr val="F5F5F5"/>
                </a:highlight>
                <a:latin typeface="+mn-lt"/>
              </a:rPr>
              <a:t>Duration:</a:t>
            </a:r>
            <a:r>
              <a:rPr lang="en-AU" b="0" i="0" u="none" strike="noStrike" dirty="0">
                <a:solidFill>
                  <a:srgbClr val="000000"/>
                </a:solidFill>
                <a:effectLst/>
                <a:highlight>
                  <a:srgbClr val="F5F5F5"/>
                </a:highlight>
                <a:latin typeface="+mn-lt"/>
              </a:rPr>
              <a:t> </a:t>
            </a:r>
            <a:r>
              <a:rPr lang="en-AU" dirty="0">
                <a:solidFill>
                  <a:srgbClr val="000000"/>
                </a:solidFill>
                <a:highlight>
                  <a:srgbClr val="F5F5F5"/>
                </a:highlight>
                <a:latin typeface="+mn-lt"/>
              </a:rPr>
              <a:t>[01:00]</a:t>
            </a:r>
            <a:endParaRPr lang="en-US" b="0" i="0" dirty="0">
              <a:solidFill>
                <a:srgbClr val="444444"/>
              </a:solidFill>
              <a:effectLst/>
              <a:highlight>
                <a:srgbClr val="F5F5F5"/>
              </a:highlight>
              <a:latin typeface="+mn-lt"/>
            </a:endParaRPr>
          </a:p>
          <a:p>
            <a:r>
              <a:rPr lang="en-AU" b="1" dirty="0">
                <a:solidFill>
                  <a:srgbClr val="000000"/>
                </a:solidFill>
                <a:highlight>
                  <a:srgbClr val="F5F5F5"/>
                </a:highlight>
              </a:rPr>
              <a:t>Speaker notes</a:t>
            </a:r>
            <a:r>
              <a:rPr lang="en-AU" b="1" i="0" u="none" strike="noStrike" dirty="0">
                <a:solidFill>
                  <a:srgbClr val="000000"/>
                </a:solidFill>
                <a:effectLst/>
                <a:highlight>
                  <a:srgbClr val="F5F5F5"/>
                </a:highlight>
                <a:latin typeface="+mn-lt"/>
              </a:rPr>
              <a:t>:</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ea typeface="Calibri"/>
              <a:cs typeface="Calibri"/>
            </a:endParaRPr>
          </a:p>
          <a:p>
            <a:pPr algn="l" rtl="0" fontAlgn="base"/>
            <a:r>
              <a:rPr lang="en-AU" dirty="0">
                <a:solidFill>
                  <a:srgbClr val="000000"/>
                </a:solidFill>
                <a:highlight>
                  <a:srgbClr val="F5F5F5"/>
                </a:highlight>
                <a:latin typeface="+mn-lt"/>
              </a:rPr>
              <a:t>The recommended timeframe for the professional learning is five weeks: </a:t>
            </a:r>
            <a:endParaRPr lang="en-AU" dirty="0">
              <a:solidFill>
                <a:srgbClr val="000000"/>
              </a:solidFill>
              <a:highlight>
                <a:srgbClr val="F5F5F5"/>
              </a:highlight>
              <a:latin typeface="+mn-lt"/>
              <a:ea typeface="Calibri"/>
              <a:cs typeface="Calibri"/>
            </a:endParaRPr>
          </a:p>
          <a:p>
            <a:pPr algn="l" rtl="0" fontAlgn="base">
              <a:buFont typeface="Arial" panose="020B0604020202020204" pitchFamily="34" charset="0"/>
              <a:buChar char="•"/>
            </a:pPr>
            <a:r>
              <a:rPr lang="en-AU" dirty="0">
                <a:solidFill>
                  <a:srgbClr val="000000"/>
                </a:solidFill>
                <a:highlight>
                  <a:srgbClr val="F5F5F5"/>
                </a:highlight>
                <a:latin typeface="+mn-lt"/>
              </a:rPr>
              <a:t>Week 1: Part A – learn - The entire staff engages in a school led facilitated workshop </a:t>
            </a:r>
            <a:endParaRPr lang="en-AU" dirty="0">
              <a:solidFill>
                <a:srgbClr val="000000"/>
              </a:solidFill>
              <a:highlight>
                <a:srgbClr val="F5F5F5"/>
              </a:highlight>
              <a:latin typeface="+mn-lt"/>
              <a:ea typeface="Calibri"/>
              <a:cs typeface="Calibri"/>
            </a:endParaRPr>
          </a:p>
          <a:p>
            <a:pPr algn="l" rtl="0" fontAlgn="base">
              <a:buFont typeface="Arial" panose="020B0604020202020204" pitchFamily="34" charset="0"/>
              <a:buChar char="•"/>
            </a:pPr>
            <a:r>
              <a:rPr lang="en-AU" dirty="0">
                <a:solidFill>
                  <a:srgbClr val="000000"/>
                </a:solidFill>
                <a:highlight>
                  <a:srgbClr val="F5F5F5"/>
                </a:highlight>
                <a:latin typeface="+mn-lt"/>
              </a:rPr>
              <a:t>Week 2: Team collaboration and focus selection – Teams meet to identify a specific focus for the upcoming weeks and undertake further reading</a:t>
            </a:r>
            <a:endParaRPr lang="en-AU" dirty="0">
              <a:solidFill>
                <a:srgbClr val="000000"/>
              </a:solidFill>
              <a:highlight>
                <a:srgbClr val="F5F5F5"/>
              </a:highlight>
              <a:latin typeface="+mn-lt"/>
              <a:ea typeface="Calibri"/>
              <a:cs typeface="Calibri"/>
            </a:endParaRPr>
          </a:p>
          <a:p>
            <a:pPr algn="l" rtl="0" fontAlgn="base">
              <a:buFont typeface="Arial" panose="020B0604020202020204" pitchFamily="34" charset="0"/>
              <a:buChar char="•"/>
            </a:pPr>
            <a:r>
              <a:rPr lang="en-AU" dirty="0">
                <a:solidFill>
                  <a:srgbClr val="000000"/>
                </a:solidFill>
                <a:highlight>
                  <a:srgbClr val="F5F5F5"/>
                </a:highlight>
                <a:latin typeface="+mn-lt"/>
              </a:rPr>
              <a:t>Weeks 3-4: Part B – do - Teams enact the agreed-upon focus area</a:t>
            </a:r>
            <a:endParaRPr lang="en-AU" dirty="0">
              <a:solidFill>
                <a:srgbClr val="000000"/>
              </a:solidFill>
              <a:highlight>
                <a:srgbClr val="F5F5F5"/>
              </a:highlight>
              <a:latin typeface="+mn-lt"/>
              <a:ea typeface="Calibri"/>
              <a:cs typeface="Calibri"/>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dirty="0">
                <a:solidFill>
                  <a:srgbClr val="000000"/>
                </a:solidFill>
                <a:highlight>
                  <a:srgbClr val="F5F5F5"/>
                </a:highlight>
                <a:latin typeface="+mn-lt"/>
              </a:rPr>
              <a:t>Week 5 Part C - reflect -  All staff reflect on successes, challenges and opportunities, and plan for sustained growth</a:t>
            </a:r>
            <a:endParaRPr lang="en-AU" dirty="0">
              <a:solidFill>
                <a:srgbClr val="000000"/>
              </a:solidFill>
              <a:highlight>
                <a:srgbClr val="F5F5F5"/>
              </a:highlight>
              <a:latin typeface="+mn-lt"/>
              <a:ea typeface="Calibri"/>
              <a:cs typeface="Calibri"/>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AU" sz="1800" b="1" i="0" dirty="0">
              <a:solidFill>
                <a:srgbClr val="000000"/>
              </a:solidFill>
              <a:effectLst/>
              <a:highlight>
                <a:srgbClr val="FFFFFF"/>
              </a:highlight>
              <a:latin typeface="+mn-lt"/>
            </a:endParaRPr>
          </a:p>
          <a:p>
            <a:pPr marL="0" marR="0" lvl="0" indent="0" algn="l" defTabSz="1219170" rtl="0" eaLnBrk="1" fontAlgn="base" latinLnBrk="0" hangingPunct="1">
              <a:lnSpc>
                <a:spcPct val="100000"/>
              </a:lnSpc>
              <a:spcBef>
                <a:spcPts val="0"/>
              </a:spcBef>
              <a:spcAft>
                <a:spcPts val="0"/>
              </a:spcAft>
              <a:buClrTx/>
              <a:buSzTx/>
              <a:buFont typeface="Arial" panose="020B0604020202020204" pitchFamily="34" charset="0"/>
              <a:buNone/>
              <a:tabLst/>
              <a:defRPr/>
            </a:pPr>
            <a:r>
              <a:rPr lang="en-AU" sz="1800" b="1" i="0" dirty="0">
                <a:solidFill>
                  <a:srgbClr val="000000"/>
                </a:solidFill>
                <a:effectLst/>
                <a:highlight>
                  <a:srgbClr val="FFFFFF"/>
                </a:highlight>
                <a:latin typeface="+mn-lt"/>
                <a:cs typeface="Calibri"/>
              </a:rPr>
              <a:t>CLICK</a:t>
            </a:r>
            <a:endParaRPr lang="en-AU" sz="1800" b="1" i="0" dirty="0">
              <a:solidFill>
                <a:srgbClr val="000000"/>
              </a:solidFill>
              <a:effectLst/>
              <a:highlight>
                <a:srgbClr val="FFFFFF"/>
              </a:highlight>
              <a:latin typeface="+mn-lt"/>
              <a:ea typeface="Calibri"/>
              <a:cs typeface="Calibri"/>
            </a:endParaRPr>
          </a:p>
          <a:p>
            <a:pPr algn="l" rtl="0" fontAlgn="base">
              <a:buFont typeface="Arial" panose="020B0604020202020204" pitchFamily="34" charset="0"/>
              <a:buChar char="•"/>
            </a:pPr>
            <a:endParaRPr lang="en-AU" sz="1800" b="0" i="0" dirty="0">
              <a:solidFill>
                <a:srgbClr val="000000"/>
              </a:solidFill>
              <a:effectLst/>
              <a:highlight>
                <a:srgbClr val="FFFFFF"/>
              </a:highlight>
              <a:latin typeface="+mn-lt"/>
            </a:endParaRPr>
          </a:p>
          <a:p>
            <a:pPr algn="l" rtl="0" fontAlgn="base">
              <a:buFont typeface="Arial" panose="020B0604020202020204" pitchFamily="34" charset="0"/>
              <a:buNone/>
            </a:pPr>
            <a:r>
              <a:rPr lang="en-AU" sz="1800" b="1" i="1" dirty="0">
                <a:latin typeface="+mn-lt"/>
              </a:rPr>
              <a:t>***Facilitator Context: </a:t>
            </a:r>
            <a:r>
              <a:rPr lang="en-AU" sz="1800" b="0" i="1" dirty="0">
                <a:latin typeface="+mn-lt"/>
              </a:rPr>
              <a:t>Update the timing to suit your school professional learning needs. For example, Part B: Do can be extended over a longer period of time, with regular scheduled reflection.  </a:t>
            </a:r>
            <a:endParaRPr lang="en-AU" sz="1800" b="0" i="0" dirty="0">
              <a:solidFill>
                <a:srgbClr val="000000"/>
              </a:solidFill>
              <a:effectLst/>
              <a:highlight>
                <a:srgbClr val="FFFFFF"/>
              </a:highlight>
              <a:latin typeface="+mn-lt"/>
            </a:endParaRPr>
          </a:p>
          <a:p>
            <a:pPr algn="l" rtl="0" fontAlgn="base"/>
            <a:endParaRPr lang="en-US" b="0" i="0" dirty="0">
              <a:solidFill>
                <a:srgbClr val="444444"/>
              </a:solidFill>
              <a:effectLst/>
              <a:highlight>
                <a:srgbClr val="F5F5F5"/>
              </a:highlight>
              <a:latin typeface="Public Sans" pitchFamily="2" charset="0"/>
            </a:endParaRPr>
          </a:p>
          <a:p>
            <a:pPr algn="l" rtl="0" fontAlgn="base"/>
            <a:endParaRPr lang="en-US" b="0" i="0" dirty="0">
              <a:solidFill>
                <a:srgbClr val="444444"/>
              </a:solidFill>
              <a:effectLst/>
              <a:highlight>
                <a:srgbClr val="F5F5F5"/>
              </a:highlight>
              <a:latin typeface="Public Sans" pitchFamily="2" charset="0"/>
            </a:endParaRPr>
          </a:p>
          <a:p>
            <a:pPr algn="l" rtl="0" fontAlgn="base"/>
            <a:endParaRPr lang="en-US" b="0" i="0" dirty="0">
              <a:solidFill>
                <a:srgbClr val="444444"/>
              </a:solidFill>
              <a:effectLst/>
              <a:highlight>
                <a:srgbClr val="F5F5F5"/>
              </a:highligh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071321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2000" b="1" i="0" u="none" strike="noStrike" dirty="0">
                <a:solidFill>
                  <a:srgbClr val="000000"/>
                </a:solidFill>
                <a:effectLst/>
                <a:highlight>
                  <a:srgbClr val="F5F5F5"/>
                </a:highlight>
                <a:latin typeface="+mn-lt"/>
              </a:rPr>
              <a:t>Purpose: </a:t>
            </a:r>
            <a:r>
              <a:rPr lang="en-AU" sz="2000" dirty="0">
                <a:solidFill>
                  <a:srgbClr val="000000"/>
                </a:solidFill>
                <a:highlight>
                  <a:srgbClr val="F5F5F5"/>
                </a:highlight>
                <a:latin typeface="+mn-lt"/>
              </a:rPr>
              <a:t>Share suggested  </a:t>
            </a:r>
            <a:r>
              <a:rPr lang="en-AU" sz="2000" b="0" i="0" u="none" strike="noStrike" dirty="0">
                <a:solidFill>
                  <a:srgbClr val="000000"/>
                </a:solidFill>
                <a:effectLst/>
                <a:highlight>
                  <a:srgbClr val="F5F5F5"/>
                </a:highlight>
                <a:latin typeface="+mn-lt"/>
              </a:rPr>
              <a:t>order of assessment approaches</a:t>
            </a:r>
            <a:endParaRPr lang="en-AU" sz="2000" b="0" i="0" u="none" strike="noStrike" dirty="0">
              <a:solidFill>
                <a:srgbClr val="000000"/>
              </a:solidFill>
              <a:effectLst/>
              <a:highlight>
                <a:srgbClr val="F5F5F5"/>
              </a:highlight>
              <a:latin typeface="+mn-lt"/>
              <a:cs typeface="Calibri"/>
            </a:endParaRPr>
          </a:p>
          <a:p>
            <a:pPr algn="l" rtl="0" fontAlgn="base"/>
            <a:r>
              <a:rPr lang="en-AU" sz="2000" b="1" i="0" u="none" strike="noStrike" dirty="0">
                <a:solidFill>
                  <a:srgbClr val="000000"/>
                </a:solidFill>
                <a:effectLst/>
                <a:highlight>
                  <a:srgbClr val="F5F5F5"/>
                </a:highlight>
                <a:latin typeface="+mn-lt"/>
              </a:rPr>
              <a:t>Duration:</a:t>
            </a:r>
            <a:r>
              <a:rPr lang="en-AU" sz="2000" b="0" i="0" u="none" strike="noStrike" dirty="0">
                <a:solidFill>
                  <a:srgbClr val="000000"/>
                </a:solidFill>
                <a:effectLst/>
                <a:highlight>
                  <a:srgbClr val="F5F5F5"/>
                </a:highlight>
                <a:latin typeface="+mn-lt"/>
              </a:rPr>
              <a:t> </a:t>
            </a:r>
            <a:r>
              <a:rPr lang="en-AU" sz="2000" dirty="0">
                <a:solidFill>
                  <a:srgbClr val="000000"/>
                </a:solidFill>
                <a:highlight>
                  <a:srgbClr val="F5F5F5"/>
                </a:highlight>
                <a:latin typeface="+mn-lt"/>
              </a:rPr>
              <a:t>[03:00]</a:t>
            </a:r>
            <a:endParaRPr lang="en-US" sz="2000" b="0" i="0" dirty="0">
              <a:solidFill>
                <a:srgbClr val="444444"/>
              </a:solidFill>
              <a:effectLst/>
              <a:highlight>
                <a:srgbClr val="F5F5F5"/>
              </a:highlight>
              <a:latin typeface="+mn-lt"/>
            </a:endParaRPr>
          </a:p>
          <a:p>
            <a:pPr algn="l" rtl="0" fontAlgn="base"/>
            <a:r>
              <a:rPr lang="en-AU" sz="2000" b="1" i="0" u="none" strike="noStrike" dirty="0">
                <a:solidFill>
                  <a:srgbClr val="000000"/>
                </a:solidFill>
                <a:effectLst/>
                <a:highlight>
                  <a:srgbClr val="F5F5F5"/>
                </a:highlight>
                <a:latin typeface="+mn-lt"/>
              </a:rPr>
              <a:t>Speaker notes:</a:t>
            </a:r>
            <a:r>
              <a:rPr lang="en-US" sz="2000" b="0" i="0" dirty="0">
                <a:solidFill>
                  <a:srgbClr val="444444"/>
                </a:solidFill>
                <a:effectLst/>
                <a:highlight>
                  <a:srgbClr val="F5F5F5"/>
                </a:highlight>
                <a:latin typeface="+mn-lt"/>
              </a:rPr>
              <a:t>​</a:t>
            </a:r>
            <a:endParaRPr lang="en-AU" sz="2000" i="1" dirty="0">
              <a:latin typeface="+mn-lt"/>
              <a:cs typeface="Arial"/>
            </a:endParaRPr>
          </a:p>
          <a:p>
            <a:pPr>
              <a:lnSpc>
                <a:spcPct val="150000"/>
              </a:lnSpc>
              <a:spcBef>
                <a:spcPts val="1200"/>
              </a:spcBef>
              <a:spcAft>
                <a:spcPts val="600"/>
              </a:spcAft>
            </a:pPr>
            <a:r>
              <a:rPr lang="en-AU" sz="2000" dirty="0">
                <a:latin typeface="+mn-lt"/>
                <a:cs typeface="Calibri"/>
              </a:rPr>
              <a:t>This is </a:t>
            </a:r>
            <a:r>
              <a:rPr lang="en-AU" sz="2000" i="0" dirty="0">
                <a:latin typeface="+mn-lt"/>
                <a:cs typeface="Calibri"/>
              </a:rPr>
              <a:t>a suggested </a:t>
            </a:r>
            <a:r>
              <a:rPr lang="en-AU" sz="2000" dirty="0">
                <a:latin typeface="+mn-lt"/>
                <a:cs typeface="Calibri"/>
              </a:rPr>
              <a:t>order</a:t>
            </a:r>
            <a:r>
              <a:rPr lang="en-AU" sz="2000" i="0" dirty="0">
                <a:latin typeface="+mn-lt"/>
                <a:cs typeface="Calibri"/>
              </a:rPr>
              <a:t> of the assessment design approaches from lowest to highest collaboration. </a:t>
            </a:r>
            <a:endParaRPr lang="en-AU" sz="2000" i="0" dirty="0">
              <a:latin typeface="+mn-lt"/>
              <a:ea typeface="Calibri"/>
              <a:cs typeface="Calibri"/>
            </a:endParaRPr>
          </a:p>
          <a:p>
            <a:pPr>
              <a:lnSpc>
                <a:spcPct val="150000"/>
              </a:lnSpc>
              <a:spcBef>
                <a:spcPts val="1200"/>
              </a:spcBef>
              <a:spcAft>
                <a:spcPts val="600"/>
              </a:spcAft>
            </a:pPr>
            <a:endParaRPr lang="en-AU" sz="2000" b="1" i="0" dirty="0">
              <a:latin typeface="+mn-lt"/>
              <a:cs typeface="Arial"/>
            </a:endParaRPr>
          </a:p>
          <a:p>
            <a:pPr>
              <a:lnSpc>
                <a:spcPct val="150000"/>
              </a:lnSpc>
              <a:spcBef>
                <a:spcPts val="1200"/>
              </a:spcBef>
              <a:spcAft>
                <a:spcPts val="600"/>
              </a:spcAft>
            </a:pPr>
            <a:r>
              <a:rPr lang="en-AU" sz="2000" b="1" i="0" dirty="0">
                <a:latin typeface="+mn-lt"/>
                <a:cs typeface="Calibri"/>
              </a:rPr>
              <a:t>CLICK</a:t>
            </a:r>
            <a:endParaRPr lang="en-AU" sz="2000" b="1" i="0" dirty="0">
              <a:latin typeface="+mn-lt"/>
              <a:ea typeface="Calibri"/>
              <a:cs typeface="Calibri"/>
            </a:endParaRPr>
          </a:p>
          <a:p>
            <a:pPr>
              <a:lnSpc>
                <a:spcPct val="150000"/>
              </a:lnSpc>
              <a:spcBef>
                <a:spcPts val="1200"/>
              </a:spcBef>
              <a:spcAft>
                <a:spcPts val="600"/>
              </a:spcAft>
            </a:pPr>
            <a:r>
              <a:rPr lang="en-AU" sz="2000" i="0" dirty="0">
                <a:latin typeface="+mn-lt"/>
                <a:cs typeface="Calibri"/>
              </a:rPr>
              <a:t>The approach with the lowest level of teacher collaboration is </a:t>
            </a:r>
            <a:r>
              <a:rPr lang="en-AU" sz="1800" b="1" i="0" dirty="0">
                <a:latin typeface="+mn-lt"/>
              </a:rPr>
              <a:t>Approach 1 </a:t>
            </a:r>
            <a:r>
              <a:rPr lang="en-AU" sz="1800" b="0" i="1" dirty="0">
                <a:latin typeface="+mn-lt"/>
              </a:rPr>
              <a:t>‘</a:t>
            </a:r>
            <a:r>
              <a:rPr lang="en-AU" sz="1800" i="1" dirty="0">
                <a:latin typeface="+mn-lt"/>
              </a:rPr>
              <a:t>Each teacher develops their own assessment for their class. Assessments are based on the same syllabus content and unit/teaching and learning program’</a:t>
            </a:r>
            <a:r>
              <a:rPr lang="en-AU" sz="1800" i="0" dirty="0">
                <a:latin typeface="+mn-lt"/>
              </a:rPr>
              <a:t>. This approach has low teacher collaboration because each teacher independently creates their own assessment without input from colleagues, leading to minimal shared decision-making or alignment.</a:t>
            </a:r>
            <a:endParaRPr lang="en-AU" sz="1800" i="0" dirty="0">
              <a:latin typeface="+mn-lt"/>
              <a:cs typeface="Calibri"/>
            </a:endParaRPr>
          </a:p>
          <a:p>
            <a:pPr>
              <a:lnSpc>
                <a:spcPct val="150000"/>
              </a:lnSpc>
              <a:spcBef>
                <a:spcPts val="1200"/>
              </a:spcBef>
              <a:spcAft>
                <a:spcPts val="600"/>
              </a:spcAft>
            </a:pPr>
            <a:endParaRPr lang="en-AU" sz="1800" i="0" dirty="0">
              <a:latin typeface="+mn-lt"/>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b="1" i="0" dirty="0">
                <a:latin typeface="+mn-lt"/>
                <a:cs typeface="Calibri"/>
              </a:rPr>
              <a:t>CLICK</a:t>
            </a:r>
            <a:endParaRPr lang="en-AU" sz="1800" b="1" i="0" dirty="0">
              <a:latin typeface="+mn-lt"/>
              <a:ea typeface="Calibri"/>
              <a:cs typeface="Calibri"/>
            </a:endParaRPr>
          </a:p>
          <a:p>
            <a:pPr>
              <a:lnSpc>
                <a:spcPct val="150000"/>
              </a:lnSpc>
              <a:spcBef>
                <a:spcPts val="1200"/>
              </a:spcBef>
              <a:spcAft>
                <a:spcPts val="600"/>
              </a:spcAft>
            </a:pPr>
            <a:r>
              <a:rPr lang="en-AU" sz="1800" i="0" dirty="0">
                <a:latin typeface="+mn-lt"/>
              </a:rPr>
              <a:t>Next on the continuum is </a:t>
            </a:r>
            <a:r>
              <a:rPr lang="en-AU" sz="1600" b="1" i="0" dirty="0">
                <a:effectLst/>
                <a:latin typeface="+mn-lt"/>
                <a:ea typeface="Calibri"/>
                <a:cs typeface="Calibri"/>
              </a:rPr>
              <a:t>Approach </a:t>
            </a:r>
            <a:r>
              <a:rPr lang="en-AU" sz="2000" dirty="0">
                <a:latin typeface="+mn-lt"/>
                <a:cs typeface="Calibri"/>
              </a:rPr>
              <a:t>4 ‘Teach</a:t>
            </a:r>
            <a:r>
              <a:rPr lang="en-AU" sz="1800" i="1" dirty="0">
                <a:latin typeface="+mn-lt"/>
              </a:rPr>
              <a:t>ers select from a pre-existing bank of assessments created by different teachers over time. They can either use these assessments as is or</a:t>
            </a:r>
            <a:r>
              <a:rPr lang="en-AU" sz="1800" b="0" i="1" dirty="0">
                <a:solidFill>
                  <a:srgbClr val="0070C0"/>
                </a:solidFill>
                <a:effectLst/>
                <a:highlight>
                  <a:srgbClr val="FFFFFF"/>
                </a:highlight>
                <a:latin typeface="+mn-lt"/>
                <a:cs typeface="Calibri"/>
              </a:rPr>
              <a:t> modify them to suit their specific class needs’ </a:t>
            </a:r>
            <a:r>
              <a:rPr lang="en-AU" sz="1800" i="0" dirty="0">
                <a:latin typeface="+mn-lt"/>
              </a:rPr>
              <a:t>This approach also has low teacher collaboration because teachers individually select and modify pre-existing assessments without working together in real-time to create or refine them. While assessments are shared, there is no ongoing collaborative process in designing or improving them.</a:t>
            </a:r>
            <a:endParaRPr lang="en-AU" sz="1800" i="0" dirty="0">
              <a:latin typeface="+mn-lt"/>
              <a:cs typeface="Calibri"/>
            </a:endParaRPr>
          </a:p>
          <a:p>
            <a:pPr>
              <a:lnSpc>
                <a:spcPct val="150000"/>
              </a:lnSpc>
              <a:spcBef>
                <a:spcPts val="1200"/>
              </a:spcBef>
              <a:spcAft>
                <a:spcPts val="600"/>
              </a:spcAft>
            </a:pPr>
            <a:endParaRPr lang="en-AU" sz="1800" i="0" dirty="0">
              <a:latin typeface="+mn-lt"/>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b="1" i="0" dirty="0">
                <a:latin typeface="+mn-lt"/>
                <a:cs typeface="Calibri"/>
              </a:rPr>
              <a:t>CLICK</a:t>
            </a:r>
            <a:endParaRPr lang="en-AU" sz="1800" b="1" i="0" dirty="0">
              <a:latin typeface="+mn-lt"/>
              <a:ea typeface="Calibri"/>
              <a:cs typeface="Calibri"/>
            </a:endParaRPr>
          </a:p>
          <a:p>
            <a:pPr>
              <a:lnSpc>
                <a:spcPct val="150000"/>
              </a:lnSpc>
              <a:spcBef>
                <a:spcPts val="1200"/>
              </a:spcBef>
              <a:spcAft>
                <a:spcPts val="600"/>
              </a:spcAft>
            </a:pPr>
            <a:r>
              <a:rPr lang="en-AU" sz="1800" i="0" dirty="0">
                <a:latin typeface="+mn-lt"/>
              </a:rPr>
              <a:t>With medium collaboration is </a:t>
            </a:r>
            <a:r>
              <a:rPr lang="en-AU" sz="1800" b="1" i="0" dirty="0">
                <a:latin typeface="+mn-lt"/>
              </a:rPr>
              <a:t>Approach 5</a:t>
            </a:r>
            <a:r>
              <a:rPr lang="en-AU" sz="1800" i="0" dirty="0">
                <a:latin typeface="+mn-lt"/>
              </a:rPr>
              <a:t> </a:t>
            </a:r>
            <a:r>
              <a:rPr lang="en-AU" i="1" dirty="0">
                <a:solidFill>
                  <a:schemeClr val="tx1"/>
                </a:solidFill>
                <a:latin typeface="Public Sans"/>
              </a:rPr>
              <a:t>‘Different teachers take responsibility for designing specific parts of the assessment (e.g., multiple-choice section, essay question, project). These parts are then combined into a single, cohesive assessment used across all classes.’ </a:t>
            </a:r>
            <a:r>
              <a:rPr lang="en-AU" sz="1800" i="0" dirty="0">
                <a:latin typeface="+mn-lt"/>
              </a:rPr>
              <a:t>This approach has medium teacher collaboration because teachers work together by contributing specific parts of the assessment, but each teacher works independently on their assigned section. While there is shared responsibility in creating the final assessment, full collaboration in design and decision-making across all parts is limited. This approach may also be viewed more as teachers cooperating rather than collaborating. </a:t>
            </a:r>
            <a:endParaRPr lang="en-AU" sz="1800" i="0" dirty="0">
              <a:latin typeface="+mn-lt"/>
              <a:cs typeface="Calibri"/>
            </a:endParaRPr>
          </a:p>
          <a:p>
            <a:pPr>
              <a:lnSpc>
                <a:spcPct val="150000"/>
              </a:lnSpc>
              <a:spcBef>
                <a:spcPts val="1200"/>
              </a:spcBef>
              <a:spcAft>
                <a:spcPts val="600"/>
              </a:spcAft>
            </a:pPr>
            <a:endParaRPr lang="en-AU" sz="1800" i="0" dirty="0">
              <a:latin typeface="+mn-lt"/>
            </a:endParaRPr>
          </a:p>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b="1" i="0" dirty="0">
                <a:latin typeface="+mn-lt"/>
                <a:cs typeface="Calibri"/>
              </a:rPr>
              <a:t>CLICK</a:t>
            </a:r>
            <a:endParaRPr lang="en-AU" sz="1800" b="1" i="0" dirty="0">
              <a:latin typeface="+mn-lt"/>
              <a:ea typeface="Calibri"/>
              <a:cs typeface="Calibri"/>
            </a:endParaRPr>
          </a:p>
          <a:p>
            <a:pPr marL="0" indent="0">
              <a:buFont typeface="Arial" panose="020B0604020202020204" pitchFamily="34" charset="0"/>
              <a:buNone/>
            </a:pPr>
            <a:r>
              <a:rPr lang="en-AU" sz="1800" i="0" dirty="0">
                <a:latin typeface="+mn-lt"/>
              </a:rPr>
              <a:t>Next on the continuum is </a:t>
            </a:r>
            <a:r>
              <a:rPr lang="en-AU" sz="1800" b="1" i="0" dirty="0">
                <a:latin typeface="+mn-lt"/>
              </a:rPr>
              <a:t>Approach 3 </a:t>
            </a:r>
            <a:r>
              <a:rPr lang="en-AU" sz="1800" b="0" i="1" dirty="0">
                <a:latin typeface="+mn-lt"/>
              </a:rPr>
              <a:t>‘</a:t>
            </a:r>
            <a:r>
              <a:rPr lang="en-AU" sz="1800" i="1" dirty="0">
                <a:latin typeface="+mn-lt"/>
              </a:rPr>
              <a:t>A teacher shares draft assessment design with their stage/faculty team for feedback and suggestions and then independently finalises assessment. Assessment is used across classes.’</a:t>
            </a:r>
            <a:r>
              <a:rPr lang="en-AU" sz="1800" i="0" dirty="0">
                <a:latin typeface="+mn-lt"/>
              </a:rPr>
              <a:t> This approach has medium to high collaboration because the teacher seeks feedback from the team on the draft assessment, allowing for input and suggestions, but the final decision and design remain with the individual teacher. While there is some collaborative discussion, the process is not fully shared or co-created.</a:t>
            </a:r>
            <a:endParaRPr lang="en-AU" sz="1800" i="0" dirty="0">
              <a:latin typeface="+mn-lt"/>
              <a:cs typeface="Calibri"/>
            </a:endParaRPr>
          </a:p>
          <a:p>
            <a:pPr marL="0" indent="0">
              <a:lnSpc>
                <a:spcPct val="150000"/>
              </a:lnSpc>
              <a:spcBef>
                <a:spcPts val="1200"/>
              </a:spcBef>
              <a:spcAft>
                <a:spcPts val="600"/>
              </a:spcAft>
              <a:buFont typeface="Arial" panose="020B0604020202020204" pitchFamily="34" charset="0"/>
              <a:buNone/>
            </a:pPr>
            <a:endParaRPr lang="en-AU" sz="1800" i="1" dirty="0">
              <a:latin typeface="+mn-lt"/>
            </a:endParaRPr>
          </a:p>
          <a:p>
            <a:pPr marL="0" indent="0">
              <a:lnSpc>
                <a:spcPct val="150000"/>
              </a:lnSpc>
              <a:spcBef>
                <a:spcPts val="1200"/>
              </a:spcBef>
              <a:spcAft>
                <a:spcPts val="600"/>
              </a:spcAft>
              <a:buFont typeface="Arial" panose="020B0604020202020204" pitchFamily="34" charset="0"/>
              <a:buNone/>
            </a:pPr>
            <a:r>
              <a:rPr lang="en-AU" sz="1800" b="1" i="0" dirty="0">
                <a:latin typeface="+mn-lt"/>
              </a:rPr>
              <a:t>CLICK</a:t>
            </a:r>
            <a:endParaRPr lang="en-AU" sz="1800" b="1" i="0" dirty="0">
              <a:latin typeface="+mn-lt"/>
              <a:cs typeface="Calibri"/>
            </a:endParaRPr>
          </a:p>
          <a:p>
            <a:pPr>
              <a:lnSpc>
                <a:spcPct val="150000"/>
              </a:lnSpc>
              <a:spcBef>
                <a:spcPts val="1200"/>
              </a:spcBef>
              <a:spcAft>
                <a:spcPts val="600"/>
              </a:spcAft>
            </a:pPr>
            <a:r>
              <a:rPr lang="en-AU" sz="1800" b="0" i="0" dirty="0">
                <a:latin typeface="+mn-lt"/>
              </a:rPr>
              <a:t>With high collaboration is </a:t>
            </a:r>
            <a:r>
              <a:rPr lang="en-AU" sz="1800" b="1" i="0" dirty="0">
                <a:latin typeface="+mn-lt"/>
              </a:rPr>
              <a:t>Approach 2</a:t>
            </a:r>
            <a:r>
              <a:rPr lang="en-AU" sz="1800" b="1" dirty="0">
                <a:latin typeface="+mn-lt"/>
              </a:rPr>
              <a:t> </a:t>
            </a:r>
            <a:r>
              <a:rPr lang="en-AU" sz="1800" i="1" dirty="0">
                <a:latin typeface="+mn-lt"/>
              </a:rPr>
              <a:t>'Teachers collaboratively design assessment and develop explicit quality criteria for teachers and students during a stage meeting that is to be used across all classes.’ </a:t>
            </a:r>
            <a:r>
              <a:rPr lang="en-AU" sz="1800" i="0" dirty="0">
                <a:latin typeface="+mn-lt"/>
              </a:rPr>
              <a:t>This approach has high collaboration because teachers work together to design the assessment and establish clear quality criteria, engaging in a shared decision-making process. The collective effort ensures alignment across classes and promotes consistent standards, with input from all involved throughout the design process.</a:t>
            </a:r>
            <a:endParaRPr lang="en-AU" sz="1800" i="0" dirty="0">
              <a:latin typeface="+mn-lt"/>
              <a:cs typeface="Calibri"/>
            </a:endParaRPr>
          </a:p>
          <a:p>
            <a:pPr marL="0" indent="0">
              <a:lnSpc>
                <a:spcPct val="150000"/>
              </a:lnSpc>
              <a:spcBef>
                <a:spcPts val="1200"/>
              </a:spcBef>
              <a:spcAft>
                <a:spcPts val="600"/>
              </a:spcAft>
              <a:buFont typeface="Arial" panose="020B0604020202020204" pitchFamily="34" charset="0"/>
              <a:buNone/>
            </a:pPr>
            <a:endParaRPr lang="en-AU" sz="1800" i="0" dirty="0">
              <a:latin typeface="+mn-lt"/>
            </a:endParaRPr>
          </a:p>
          <a:p>
            <a:pPr marL="0" indent="0">
              <a:lnSpc>
                <a:spcPct val="150000"/>
              </a:lnSpc>
              <a:spcBef>
                <a:spcPts val="1200"/>
              </a:spcBef>
              <a:spcAft>
                <a:spcPts val="600"/>
              </a:spcAft>
              <a:buFont typeface="Arial" panose="020B0604020202020204" pitchFamily="34" charset="0"/>
              <a:buNone/>
            </a:pPr>
            <a:r>
              <a:rPr lang="en-AU" sz="1800" b="1" i="0" dirty="0">
                <a:latin typeface="+mn-lt"/>
              </a:rPr>
              <a:t>CLICK</a:t>
            </a:r>
            <a:endParaRPr lang="en-AU" sz="1800" b="1" i="0" dirty="0">
              <a:latin typeface="+mn-lt"/>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dirty="0"/>
          </a:p>
        </p:txBody>
      </p:sp>
    </p:spTree>
    <p:extLst>
      <p:ext uri="{BB962C8B-B14F-4D97-AF65-F5344CB8AC3E}">
        <p14:creationId xmlns:p14="http://schemas.microsoft.com/office/powerpoint/2010/main" val="13604579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b="1" i="0" u="none" strike="noStrike" dirty="0">
                <a:solidFill>
                  <a:srgbClr val="000000"/>
                </a:solidFill>
                <a:effectLst/>
                <a:highlight>
                  <a:srgbClr val="F5F5F5"/>
                </a:highlight>
                <a:latin typeface="+mn-lt"/>
              </a:rPr>
              <a:t>Purpose: </a:t>
            </a:r>
            <a:r>
              <a:rPr lang="en-AU" b="0" i="0" u="none" strike="noStrike" dirty="0">
                <a:solidFill>
                  <a:srgbClr val="000000"/>
                </a:solidFill>
                <a:effectLst/>
                <a:highlight>
                  <a:srgbClr val="F5F5F5"/>
                </a:highlight>
                <a:latin typeface="+mn-lt"/>
              </a:rPr>
              <a:t>Review </a:t>
            </a:r>
            <a:r>
              <a:rPr lang="en-AU" dirty="0">
                <a:solidFill>
                  <a:srgbClr val="000000"/>
                </a:solidFill>
                <a:highlight>
                  <a:srgbClr val="F5F5F5"/>
                </a:highlight>
                <a:latin typeface="+mn-lt"/>
              </a:rPr>
              <a:t>Part B - do</a:t>
            </a:r>
            <a:endParaRPr lang="en-US" dirty="0">
              <a:solidFill>
                <a:srgbClr val="444444"/>
              </a:solidFill>
              <a:highlight>
                <a:srgbClr val="F5F5F5"/>
              </a:highlight>
              <a:latin typeface="Calibri"/>
              <a:ea typeface="Calibri"/>
              <a:cs typeface="Calibri"/>
            </a:endParaRPr>
          </a:p>
          <a:p>
            <a:pPr algn="l" rtl="0" fontAlgn="base"/>
            <a:r>
              <a:rPr lang="en-AU" b="1" i="0" u="none" strike="noStrike" dirty="0">
                <a:solidFill>
                  <a:srgbClr val="000000"/>
                </a:solidFill>
                <a:effectLst/>
                <a:highlight>
                  <a:srgbClr val="F5F5F5"/>
                </a:highlight>
                <a:latin typeface="+mn-lt"/>
              </a:rPr>
              <a:t>Duration: </a:t>
            </a:r>
            <a:r>
              <a:rPr lang="en-AU" b="0" i="0" u="none" strike="noStrike" dirty="0">
                <a:solidFill>
                  <a:srgbClr val="000000"/>
                </a:solidFill>
                <a:effectLst/>
                <a:highlight>
                  <a:srgbClr val="F5F5F5"/>
                </a:highlight>
                <a:latin typeface="+mn-lt"/>
              </a:rPr>
              <a:t>[01:00]</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ea typeface="Calibri"/>
              <a:cs typeface="Calibri"/>
            </a:endParaRPr>
          </a:p>
          <a:p>
            <a:pPr algn="l" rtl="0" fontAlgn="base"/>
            <a:r>
              <a:rPr lang="en-AU" b="1" i="0" u="none" strike="noStrike" dirty="0">
                <a:solidFill>
                  <a:srgbClr val="000000"/>
                </a:solidFill>
                <a:effectLst/>
                <a:highlight>
                  <a:srgbClr val="F5F5F5"/>
                </a:highlight>
                <a:latin typeface="+mn-lt"/>
              </a:rPr>
              <a:t>Speaker notes:</a:t>
            </a:r>
            <a:r>
              <a:rPr lang="en-AU" b="0" i="0" dirty="0">
                <a:solidFill>
                  <a:srgbClr val="444444"/>
                </a:solidFill>
                <a:effectLst/>
                <a:highlight>
                  <a:srgbClr val="F5F5F5"/>
                </a:highlight>
                <a:latin typeface="+mn-lt"/>
              </a:rPr>
              <a:t>​</a:t>
            </a:r>
            <a:endParaRPr lang="en-AU" b="0" i="0" dirty="0">
              <a:solidFill>
                <a:srgbClr val="444444"/>
              </a:solidFill>
              <a:effectLst/>
              <a:highlight>
                <a:srgbClr val="F5F5F5"/>
              </a:highlight>
              <a:latin typeface="+mn-lt"/>
              <a:ea typeface="Calibri"/>
              <a:cs typeface="Calibri"/>
            </a:endParaRPr>
          </a:p>
          <a:p>
            <a:pPr algn="l" rtl="0" fontAlgn="base"/>
            <a:r>
              <a:rPr lang="en-AU" b="0" i="0" u="none" strike="noStrike" dirty="0">
                <a:solidFill>
                  <a:srgbClr val="000000"/>
                </a:solidFill>
                <a:effectLst/>
                <a:highlight>
                  <a:srgbClr val="F5F5F5"/>
                </a:highlight>
                <a:latin typeface="+mn-lt"/>
              </a:rPr>
              <a:t>Over the last couple of weeks, you have engaged with your team, stage, faculty or community of schools to undertake the 'Do' component of this workshop. </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ea typeface="Calibri"/>
              <a:cs typeface="Calibri"/>
            </a:endParaRPr>
          </a:p>
          <a:p>
            <a:pPr algn="l" rtl="0" fontAlgn="base"/>
            <a:r>
              <a:rPr lang="en-AU" b="0" i="0" dirty="0">
                <a:solidFill>
                  <a:srgbClr val="444444"/>
                </a:solidFill>
                <a:effectLst/>
                <a:highlight>
                  <a:srgbClr val="F5F5F5"/>
                </a:highlight>
                <a:latin typeface="+mn-lt"/>
              </a:rPr>
              <a:t>​</a:t>
            </a:r>
            <a:endParaRPr lang="en-AU" b="0" i="0" dirty="0">
              <a:solidFill>
                <a:srgbClr val="444444"/>
              </a:solidFill>
              <a:effectLst/>
              <a:highlight>
                <a:srgbClr val="F5F5F5"/>
              </a:highlight>
              <a:latin typeface="+mn-lt"/>
              <a:ea typeface="Calibri"/>
              <a:cs typeface="Calibri"/>
            </a:endParaRPr>
          </a:p>
          <a:p>
            <a:pPr algn="l" rtl="0" fontAlgn="base"/>
            <a:r>
              <a:rPr lang="en-AU" b="0" i="1" u="none" strike="noStrike" dirty="0">
                <a:solidFill>
                  <a:srgbClr val="000000"/>
                </a:solidFill>
                <a:effectLst/>
                <a:highlight>
                  <a:srgbClr val="F5F5F5"/>
                </a:highlight>
                <a:latin typeface="+mn-lt"/>
              </a:rPr>
              <a:t>Facilitator talks through steps of process as displayed on the slide to review Part B. </a:t>
            </a:r>
            <a:r>
              <a:rPr lang="en-AU" b="0" i="0" dirty="0">
                <a:solidFill>
                  <a:srgbClr val="444444"/>
                </a:solidFill>
                <a:effectLst/>
                <a:highlight>
                  <a:srgbClr val="F5F5F5"/>
                </a:highlight>
                <a:latin typeface="+mn-lt"/>
              </a:rPr>
              <a:t>​</a:t>
            </a:r>
            <a:endParaRPr lang="en-AU" b="0" i="0" dirty="0">
              <a:solidFill>
                <a:srgbClr val="444444"/>
              </a:solidFill>
              <a:effectLst/>
              <a:highlight>
                <a:srgbClr val="F5F5F5"/>
              </a:highlight>
              <a:latin typeface="+mn-lt"/>
              <a:ea typeface="Calibri"/>
              <a:cs typeface="Calibri"/>
            </a:endParaRPr>
          </a:p>
          <a:p>
            <a:pPr algn="l" rtl="0" fontAlgn="base"/>
            <a:r>
              <a:rPr lang="en-AU" b="1" i="0" u="none" strike="noStrike" dirty="0">
                <a:solidFill>
                  <a:srgbClr val="000000"/>
                </a:solidFill>
                <a:effectLst/>
                <a:highlight>
                  <a:srgbClr val="F5F5F5"/>
                </a:highlight>
                <a:latin typeface="+mn-lt"/>
              </a:rPr>
              <a:t>CLICK</a:t>
            </a:r>
            <a:endParaRPr lang="en-AU" b="0" i="0" dirty="0">
              <a:solidFill>
                <a:srgbClr val="444444"/>
              </a:solidFill>
              <a:effectLst/>
              <a:highlight>
                <a:srgbClr val="F5F5F5"/>
              </a:highlight>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dirty="0"/>
          </a:p>
        </p:txBody>
      </p:sp>
    </p:spTree>
    <p:extLst>
      <p:ext uri="{BB962C8B-B14F-4D97-AF65-F5344CB8AC3E}">
        <p14:creationId xmlns:p14="http://schemas.microsoft.com/office/powerpoint/2010/main" val="19022296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a:t>
            </a:r>
            <a:r>
              <a:rPr lang="en-AU" dirty="0">
                <a:latin typeface="+mn-lt"/>
                <a:ea typeface="Calibri"/>
                <a:cs typeface="Calibri"/>
              </a:rPr>
              <a:t> Introduce Activity 5 – Reflection protocol </a:t>
            </a:r>
          </a:p>
          <a:p>
            <a:r>
              <a:rPr lang="en-AU" sz="1600" b="1" dirty="0">
                <a:latin typeface="+mn-lt"/>
              </a:rPr>
              <a:t>Duration: </a:t>
            </a:r>
            <a:r>
              <a:rPr lang="en-AU" dirty="0">
                <a:latin typeface="+mn-lt"/>
              </a:rPr>
              <a:t>[08:00]</a:t>
            </a:r>
            <a:endParaRPr lang="en-AU" sz="1600" dirty="0">
              <a:latin typeface="+mn-lt"/>
              <a:cs typeface="Calibri"/>
            </a:endParaRPr>
          </a:p>
          <a:p>
            <a:r>
              <a:rPr lang="en-AU" sz="1600" b="1" dirty="0">
                <a:latin typeface="+mn-lt"/>
              </a:rPr>
              <a:t>Speaker notes:</a:t>
            </a:r>
            <a:endParaRPr lang="en-AU" sz="1600" b="1" dirty="0">
              <a:latin typeface="+mn-lt"/>
              <a:cs typeface="Calibri"/>
            </a:endParaRPr>
          </a:p>
          <a:p>
            <a:pPr>
              <a:tabLst>
                <a:tab pos="228600" algn="l"/>
                <a:tab pos="457200" algn="l"/>
              </a:tabLst>
            </a:pPr>
            <a:r>
              <a:rPr lang="en-AU" dirty="0">
                <a:latin typeface="+mn-lt"/>
                <a:ea typeface="Calibri"/>
                <a:cs typeface="Calibri"/>
              </a:rPr>
              <a:t>On page 17 of your participant workbook is a reflection protocol for you to complete. In light of your implementation of Part B, consider:</a:t>
            </a:r>
          </a:p>
          <a:p>
            <a:pPr>
              <a:tabLst>
                <a:tab pos="228600" algn="l"/>
                <a:tab pos="457200" algn="l"/>
              </a:tabLst>
            </a:pPr>
            <a:endParaRPr lang="en-AU" b="1" dirty="0">
              <a:latin typeface="+mn-lt"/>
              <a:ea typeface="Calibri" panose="020F0502020204030204" pitchFamily="34" charset="0"/>
              <a:cs typeface="Arial"/>
            </a:endParaRPr>
          </a:p>
          <a:p>
            <a:pPr marL="285750" indent="-285750">
              <a:lnSpc>
                <a:spcPct val="150000"/>
              </a:lnSpc>
              <a:spcBef>
                <a:spcPts val="1200"/>
              </a:spcBef>
              <a:spcAft>
                <a:spcPts val="600"/>
              </a:spcAft>
              <a:buFont typeface="Arial" panose="020B0604020202020204" pitchFamily="34" charset="0"/>
              <a:buChar char="•"/>
              <a:tabLst>
                <a:tab pos="228600" algn="l"/>
                <a:tab pos="457200" algn="l"/>
              </a:tabLst>
            </a:pPr>
            <a:r>
              <a:rPr lang="en-AU" sz="1600" dirty="0">
                <a:effectLst/>
                <a:latin typeface="+mn-lt"/>
                <a:ea typeface="Calibri"/>
                <a:cs typeface="Calibri"/>
              </a:rPr>
              <a:t>What worked? How do you know?</a:t>
            </a:r>
          </a:p>
          <a:p>
            <a:pPr marL="285750" indent="-285750">
              <a:lnSpc>
                <a:spcPct val="150000"/>
              </a:lnSpc>
              <a:spcBef>
                <a:spcPts val="1200"/>
              </a:spcBef>
              <a:spcAft>
                <a:spcPts val="600"/>
              </a:spcAft>
              <a:buFont typeface="Arial" panose="020B0604020202020204" pitchFamily="34" charset="0"/>
              <a:buChar char="•"/>
              <a:tabLst>
                <a:tab pos="228600" algn="l"/>
                <a:tab pos="457200" algn="l"/>
              </a:tabLst>
            </a:pPr>
            <a:r>
              <a:rPr lang="en-AU" sz="1600" dirty="0">
                <a:effectLst/>
                <a:latin typeface="+mn-lt"/>
                <a:ea typeface="Calibri"/>
                <a:cs typeface="Calibri"/>
              </a:rPr>
              <a:t>What didn’t? Why?</a:t>
            </a:r>
          </a:p>
          <a:p>
            <a:pPr marL="285750" indent="-285750">
              <a:lnSpc>
                <a:spcPct val="150000"/>
              </a:lnSpc>
              <a:spcBef>
                <a:spcPts val="1200"/>
              </a:spcBef>
              <a:spcAft>
                <a:spcPts val="600"/>
              </a:spcAft>
              <a:buFont typeface="Arial" panose="020B0604020202020204" pitchFamily="34" charset="0"/>
              <a:buChar char="•"/>
              <a:tabLst>
                <a:tab pos="228600" algn="l"/>
                <a:tab pos="457200" algn="l"/>
              </a:tabLst>
            </a:pPr>
            <a:r>
              <a:rPr lang="en-AU" sz="1600" dirty="0">
                <a:effectLst/>
                <a:latin typeface="+mn-lt"/>
                <a:ea typeface="Calibri"/>
                <a:cs typeface="Calibri"/>
              </a:rPr>
              <a:t>How did the strategy/practice impact student learning and engagement?</a:t>
            </a:r>
          </a:p>
          <a:p>
            <a:pPr>
              <a:lnSpc>
                <a:spcPct val="150000"/>
              </a:lnSpc>
              <a:spcBef>
                <a:spcPts val="1200"/>
              </a:spcBef>
              <a:spcAft>
                <a:spcPts val="600"/>
              </a:spcAft>
              <a:tabLst>
                <a:tab pos="228600" algn="l"/>
                <a:tab pos="457200" algn="l"/>
              </a:tabLst>
            </a:pPr>
            <a:endParaRPr lang="en-AU" dirty="0">
              <a:latin typeface="+mn-lt"/>
              <a:cs typeface="Arial"/>
            </a:endParaRPr>
          </a:p>
          <a:p>
            <a:pPr>
              <a:lnSpc>
                <a:spcPct val="150000"/>
              </a:lnSpc>
              <a:spcBef>
                <a:spcPts val="1200"/>
              </a:spcBef>
              <a:spcAft>
                <a:spcPts val="600"/>
              </a:spcAft>
              <a:tabLst>
                <a:tab pos="228600" algn="l"/>
                <a:tab pos="457200" algn="l"/>
              </a:tabLst>
            </a:pPr>
            <a:r>
              <a:rPr lang="en-AU" dirty="0">
                <a:latin typeface="+mn-lt"/>
                <a:cs typeface="Calibri"/>
              </a:rPr>
              <a:t>You will have 5 minutes to complete this in your workbook and then 3 minutes to share your responses with your stage/faculty team. </a:t>
            </a:r>
            <a:endParaRPr lang="en-AU" dirty="0">
              <a:latin typeface="+mn-lt"/>
              <a:ea typeface="Calibri"/>
              <a:cs typeface="Calibri"/>
            </a:endParaRPr>
          </a:p>
          <a:p>
            <a:pPr>
              <a:lnSpc>
                <a:spcPct val="150000"/>
              </a:lnSpc>
              <a:spcBef>
                <a:spcPts val="1200"/>
              </a:spcBef>
              <a:spcAft>
                <a:spcPts val="600"/>
              </a:spcAft>
              <a:tabLst>
                <a:tab pos="228600" algn="l"/>
                <a:tab pos="457200" algn="l"/>
              </a:tabLst>
            </a:pPr>
            <a:endParaRPr lang="en-AU" dirty="0">
              <a:latin typeface="+mn-lt"/>
              <a:cs typeface="Arial"/>
            </a:endParaRPr>
          </a:p>
          <a:p>
            <a:pPr>
              <a:lnSpc>
                <a:spcPct val="150000"/>
              </a:lnSpc>
              <a:spcBef>
                <a:spcPts val="1200"/>
              </a:spcBef>
              <a:spcAft>
                <a:spcPts val="600"/>
              </a:spcAft>
              <a:tabLst>
                <a:tab pos="228600" algn="l"/>
                <a:tab pos="457200" algn="l"/>
              </a:tabLst>
            </a:pPr>
            <a:r>
              <a:rPr lang="en-AU" b="1" dirty="0">
                <a:latin typeface="+mn-lt"/>
                <a:cs typeface="Calibri"/>
              </a:rPr>
              <a:t>CLICK</a:t>
            </a:r>
            <a:endParaRPr lang="en-AU" b="1"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dirty="0"/>
          </a:p>
        </p:txBody>
      </p:sp>
    </p:spTree>
    <p:extLst>
      <p:ext uri="{BB962C8B-B14F-4D97-AF65-F5344CB8AC3E}">
        <p14:creationId xmlns:p14="http://schemas.microsoft.com/office/powerpoint/2010/main" val="16243803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a:t>
            </a:r>
            <a:r>
              <a:rPr lang="en-AU" dirty="0">
                <a:latin typeface="+mn-lt"/>
              </a:rPr>
              <a:t> Consider successes, challenges and opportunities </a:t>
            </a:r>
            <a:endParaRPr lang="en-US" dirty="0">
              <a:latin typeface="+mn-lt"/>
            </a:endParaRPr>
          </a:p>
          <a:p>
            <a:r>
              <a:rPr lang="en-AU" b="1" dirty="0">
                <a:latin typeface="+mn-lt"/>
              </a:rPr>
              <a:t>Duration: </a:t>
            </a:r>
            <a:r>
              <a:rPr lang="en-AU" b="0" dirty="0">
                <a:latin typeface="+mn-lt"/>
              </a:rPr>
              <a:t>[08:00]</a:t>
            </a:r>
            <a:endParaRPr lang="en-US" dirty="0">
              <a:latin typeface="+mn-lt"/>
            </a:endParaRPr>
          </a:p>
          <a:p>
            <a:r>
              <a:rPr lang="en-AU" b="1" dirty="0">
                <a:latin typeface="+mn-lt"/>
              </a:rPr>
              <a:t>Speaker notes:</a:t>
            </a:r>
            <a:endParaRPr lang="en-US" dirty="0">
              <a:latin typeface="+mn-lt"/>
            </a:endParaRPr>
          </a:p>
          <a:p>
            <a:r>
              <a:rPr lang="en-AU" dirty="0">
                <a:latin typeface="+mn-lt"/>
              </a:rPr>
              <a:t>Now we will create a list of successes, challenges and opportunities your team experienced throughout the Part B - do component.  Please complete this as a stage or faculty. On page 19 of your participant workbook is the template for you to record your team's responses. </a:t>
            </a:r>
            <a:endParaRPr lang="en-US" dirty="0">
              <a:latin typeface="+mn-lt"/>
            </a:endParaRPr>
          </a:p>
          <a:p>
            <a:endParaRPr lang="en-AU" dirty="0">
              <a:latin typeface="+mn-lt"/>
            </a:endParaRPr>
          </a:p>
          <a:p>
            <a:r>
              <a:rPr lang="en-AU" dirty="0">
                <a:latin typeface="+mn-lt"/>
              </a:rPr>
              <a:t>You will have 5 minutes to complete this as a team and then we will feedback our 'list' to the group. </a:t>
            </a:r>
            <a:endParaRPr lang="en-AU" dirty="0">
              <a:latin typeface="+mn-lt"/>
              <a:ea typeface="Calibri"/>
              <a:cs typeface="Calibri"/>
            </a:endParaRPr>
          </a:p>
          <a:p>
            <a:endParaRPr lang="en-AU" dirty="0">
              <a:latin typeface="+mn-lt"/>
            </a:endParaRPr>
          </a:p>
          <a:p>
            <a:pPr>
              <a:lnSpc>
                <a:spcPct val="150000"/>
              </a:lnSpc>
              <a:spcBef>
                <a:spcPts val="1200"/>
              </a:spcBef>
              <a:spcAft>
                <a:spcPts val="600"/>
              </a:spcAft>
            </a:pPr>
            <a:r>
              <a:rPr lang="en-AU" i="1" dirty="0">
                <a:latin typeface="+mn-lt"/>
              </a:rPr>
              <a:t>*** Facilitator rove the room and support participants as required. </a:t>
            </a:r>
            <a:endParaRPr lang="en-AU" dirty="0">
              <a:latin typeface="+mn-lt"/>
            </a:endParaRPr>
          </a:p>
          <a:p>
            <a:endParaRPr lang="en-AU" dirty="0">
              <a:latin typeface="+mn-lt"/>
            </a:endParaRPr>
          </a:p>
          <a:p>
            <a:r>
              <a:rPr lang="en-AU" b="1" dirty="0">
                <a:latin typeface="+mn-lt"/>
              </a:rPr>
              <a:t>CLICK</a:t>
            </a:r>
            <a:endParaRPr lang="en-AU" b="1"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53</a:t>
            </a:fld>
            <a:endParaRPr lang="en-AU" dirty="0"/>
          </a:p>
        </p:txBody>
      </p:sp>
    </p:spTree>
    <p:extLst>
      <p:ext uri="{BB962C8B-B14F-4D97-AF65-F5344CB8AC3E}">
        <p14:creationId xmlns:p14="http://schemas.microsoft.com/office/powerpoint/2010/main" val="28326930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mn-lt"/>
              </a:rPr>
              <a:t>Purpose: </a:t>
            </a:r>
            <a:r>
              <a:rPr lang="en-AU" dirty="0">
                <a:latin typeface="+mn-lt"/>
              </a:rPr>
              <a:t>Introduce </a:t>
            </a:r>
            <a:r>
              <a:rPr lang="en-AU" dirty="0">
                <a:latin typeface="+mn-lt"/>
                <a:ea typeface="Calibri"/>
                <a:cs typeface="Calibri"/>
              </a:rPr>
              <a:t>Activity 7 - Keep, add, improve, remove</a:t>
            </a:r>
            <a:endParaRPr lang="en-US" dirty="0">
              <a:latin typeface="+mn-lt"/>
              <a:ea typeface="Calibri"/>
              <a:cs typeface="Calibri"/>
            </a:endParaRPr>
          </a:p>
          <a:p>
            <a:r>
              <a:rPr lang="en-AU" sz="1600" b="1" dirty="0">
                <a:latin typeface="+mn-lt"/>
              </a:rPr>
              <a:t>Duration: </a:t>
            </a:r>
            <a:r>
              <a:rPr lang="en-AU" sz="1600" b="0" dirty="0">
                <a:latin typeface="+mn-lt"/>
              </a:rPr>
              <a:t>[08:00]</a:t>
            </a:r>
            <a:endParaRPr lang="en-AU" sz="1600" dirty="0">
              <a:latin typeface="+mn-lt"/>
              <a:cs typeface="Calibri"/>
            </a:endParaRPr>
          </a:p>
          <a:p>
            <a:r>
              <a:rPr lang="en-AU" sz="1600" b="1" dirty="0">
                <a:latin typeface="+mn-lt"/>
              </a:rPr>
              <a:t>Speaker notes:</a:t>
            </a:r>
            <a:endParaRPr lang="en-AU" sz="1600" b="1" dirty="0">
              <a:latin typeface="+mn-lt"/>
              <a:cs typeface="Calibri"/>
            </a:endParaRPr>
          </a:p>
          <a:p>
            <a:pPr>
              <a:defRPr/>
            </a:pPr>
            <a:r>
              <a:rPr lang="en-AU" dirty="0">
                <a:latin typeface="+mn-lt"/>
                <a:cs typeface="Calibri"/>
              </a:rPr>
              <a:t>We will now use the 'Keep, add, improve, remove' framework (on page 20 of your workbooks) to consider how we will plan for sustained growth in consistent teacher judgement practices. This is a great tool to support thinking about:</a:t>
            </a:r>
            <a:r>
              <a:rPr lang="en-US" dirty="0">
                <a:latin typeface="+mn-lt"/>
                <a:cs typeface="Calibri"/>
              </a:rPr>
              <a:t> </a:t>
            </a:r>
            <a:endParaRPr lang="en-AU" dirty="0">
              <a:latin typeface="+mn-lt"/>
              <a:cs typeface="Calibri"/>
            </a:endParaRPr>
          </a:p>
          <a:p>
            <a:pPr>
              <a:defRPr/>
            </a:pPr>
            <a:endParaRPr lang="en-AU" sz="1600" dirty="0">
              <a:effectLst/>
              <a:latin typeface="+mn-lt"/>
              <a:ea typeface="Calibri"/>
              <a:cs typeface="Calibri"/>
            </a:endParaRPr>
          </a:p>
          <a:p>
            <a:pPr marL="285750" indent="-285750">
              <a:buFont typeface="Arial"/>
              <a:buChar char="•"/>
            </a:pPr>
            <a:r>
              <a:rPr lang="en-AU" b="1" dirty="0">
                <a:latin typeface="+mn-lt"/>
                <a:cs typeface="Calibri"/>
              </a:rPr>
              <a:t>Keep:</a:t>
            </a:r>
            <a:r>
              <a:rPr lang="en-AU" dirty="0">
                <a:latin typeface="+mn-lt"/>
                <a:cs typeface="Calibri"/>
              </a:rPr>
              <a:t> What component/s of your existing teaching practice will you 'keep' in line with what you have learnt about consistent teacher judgement practices?</a:t>
            </a:r>
            <a:endParaRPr lang="en-AU" dirty="0">
              <a:latin typeface="+mn-lt"/>
              <a:ea typeface="Calibri"/>
              <a:cs typeface="Calibri"/>
            </a:endParaRPr>
          </a:p>
          <a:p>
            <a:pPr marL="285750" indent="-285750">
              <a:buFont typeface="Arial"/>
              <a:buChar char="•"/>
            </a:pPr>
            <a:r>
              <a:rPr lang="en-AU" b="1" dirty="0">
                <a:latin typeface="+mn-lt"/>
                <a:cs typeface="Calibri"/>
              </a:rPr>
              <a:t>Add: </a:t>
            </a:r>
            <a:r>
              <a:rPr lang="en-AU" dirty="0">
                <a:latin typeface="+mn-lt"/>
                <a:cs typeface="Calibri"/>
              </a:rPr>
              <a:t>Considering our learning in Part A and Part B, what new elements to your teaching practice will you introduce?</a:t>
            </a:r>
            <a:endParaRPr lang="en-AU" dirty="0">
              <a:latin typeface="+mn-lt"/>
              <a:ea typeface="Calibri"/>
              <a:cs typeface="Calibri"/>
            </a:endParaRPr>
          </a:p>
          <a:p>
            <a:pPr marL="285750" indent="-285750">
              <a:buFont typeface="Arial"/>
              <a:buChar char="•"/>
            </a:pPr>
            <a:r>
              <a:rPr lang="en-AU" b="1" dirty="0">
                <a:latin typeface="+mn-lt"/>
                <a:cs typeface="Calibri"/>
              </a:rPr>
              <a:t>Remove: </a:t>
            </a:r>
            <a:r>
              <a:rPr lang="en-AU" dirty="0">
                <a:latin typeface="+mn-lt"/>
                <a:cs typeface="Calibri"/>
              </a:rPr>
              <a:t>What is something you will stop doing as it is no longer effective or relevant when effectively implementing consistent teacher judgement processes and practices?</a:t>
            </a:r>
            <a:endParaRPr lang="en-AU" dirty="0">
              <a:latin typeface="+mn-lt"/>
              <a:ea typeface="Calibri"/>
              <a:cs typeface="Calibri"/>
            </a:endParaRPr>
          </a:p>
          <a:p>
            <a:pPr marL="285750" indent="-285750">
              <a:buFont typeface="Arial"/>
              <a:buChar char="•"/>
            </a:pPr>
            <a:r>
              <a:rPr lang="en-AU" b="1" dirty="0">
                <a:latin typeface="+mn-lt"/>
                <a:cs typeface="Calibri"/>
              </a:rPr>
              <a:t>Improve: </a:t>
            </a:r>
            <a:r>
              <a:rPr lang="en-AU" dirty="0">
                <a:latin typeface="+mn-lt"/>
                <a:cs typeface="Calibri"/>
              </a:rPr>
              <a:t>What adjustments / refinements will you make to your teaching practice as a result of the learning from this workshop?</a:t>
            </a:r>
            <a:endParaRPr lang="en-AU" dirty="0">
              <a:latin typeface="+mn-lt"/>
              <a:ea typeface="Calibri"/>
              <a:cs typeface="Calibri"/>
            </a:endParaRPr>
          </a:p>
          <a:p>
            <a:pPr marL="285750" indent="-285750">
              <a:buFont typeface="Arial"/>
              <a:buChar char="•"/>
            </a:pPr>
            <a:endParaRPr lang="en-AU" dirty="0">
              <a:latin typeface="+mn-lt"/>
              <a:cs typeface="Arial"/>
            </a:endParaRPr>
          </a:p>
          <a:p>
            <a:pPr>
              <a:lnSpc>
                <a:spcPct val="150000"/>
              </a:lnSpc>
              <a:spcBef>
                <a:spcPts val="1200"/>
              </a:spcBef>
              <a:spcAft>
                <a:spcPts val="600"/>
              </a:spcAft>
            </a:pPr>
            <a:r>
              <a:rPr lang="en-AU" dirty="0">
                <a:latin typeface="+mn-lt"/>
                <a:cs typeface="Calibri"/>
              </a:rPr>
              <a:t>You will have 5 minutes to complete this in your workbook </a:t>
            </a:r>
            <a:r>
              <a:rPr lang="en-AU" dirty="0">
                <a:latin typeface="+mn-lt"/>
              </a:rPr>
              <a:t>and then 3 minutes to share your responses with your stage or faculty team. </a:t>
            </a:r>
            <a:endParaRPr lang="en-US" dirty="0">
              <a:latin typeface="+mn-lt"/>
            </a:endParaRPr>
          </a:p>
          <a:p>
            <a:pPr>
              <a:lnSpc>
                <a:spcPct val="150000"/>
              </a:lnSpc>
              <a:spcBef>
                <a:spcPts val="1200"/>
              </a:spcBef>
              <a:spcAft>
                <a:spcPts val="600"/>
              </a:spcAft>
            </a:pPr>
            <a:endParaRPr lang="en-AU" dirty="0">
              <a:latin typeface="+mn-lt"/>
            </a:endParaRPr>
          </a:p>
          <a:p>
            <a:pPr>
              <a:lnSpc>
                <a:spcPct val="150000"/>
              </a:lnSpc>
              <a:spcBef>
                <a:spcPts val="1200"/>
              </a:spcBef>
              <a:spcAft>
                <a:spcPts val="600"/>
              </a:spcAft>
            </a:pPr>
            <a:r>
              <a:rPr lang="en-AU" i="1" dirty="0">
                <a:latin typeface="+mn-lt"/>
              </a:rPr>
              <a:t>*** Facilitator roves the room to support participants as required. </a:t>
            </a:r>
            <a:endParaRPr lang="en-AU" i="1" dirty="0">
              <a:latin typeface="+mn-lt"/>
              <a:cs typeface="Calibri"/>
            </a:endParaRPr>
          </a:p>
          <a:p>
            <a:pPr algn="l" rtl="0" fontAlgn="base"/>
            <a:r>
              <a:rPr lang="en-AU" b="0" i="0" dirty="0">
                <a:solidFill>
                  <a:srgbClr val="444444"/>
                </a:solidFill>
                <a:effectLst/>
                <a:highlight>
                  <a:srgbClr val="F5F5F5"/>
                </a:highlight>
                <a:latin typeface="+mn-lt"/>
              </a:rPr>
              <a:t>​</a:t>
            </a:r>
            <a:endParaRPr lang="en-AU" b="0" i="0" dirty="0">
              <a:solidFill>
                <a:srgbClr val="444444"/>
              </a:solidFill>
              <a:effectLst/>
              <a:highlight>
                <a:srgbClr val="F5F5F5"/>
              </a:highlight>
              <a:latin typeface="+mn-lt"/>
              <a:cs typeface="Calibri"/>
            </a:endParaRPr>
          </a:p>
          <a:p>
            <a:pPr algn="l" rtl="0" fontAlgn="base"/>
            <a:r>
              <a:rPr lang="en-AU" b="1" i="1" u="none" strike="noStrike" dirty="0">
                <a:solidFill>
                  <a:srgbClr val="000000"/>
                </a:solidFill>
                <a:effectLst/>
                <a:highlight>
                  <a:srgbClr val="F5F5F5"/>
                </a:highlight>
                <a:latin typeface="+mn-lt"/>
              </a:rPr>
              <a:t>***Facilitator note:</a:t>
            </a:r>
            <a:r>
              <a:rPr lang="en-AU" b="0" i="1" u="none" strike="noStrike" dirty="0">
                <a:solidFill>
                  <a:srgbClr val="000000"/>
                </a:solidFill>
                <a:effectLst/>
                <a:highlight>
                  <a:srgbClr val="F5F5F5"/>
                </a:highlight>
                <a:latin typeface="+mn-lt"/>
              </a:rPr>
              <a:t> Consider providing participants with </a:t>
            </a:r>
            <a:r>
              <a:rPr lang="en-AU" i="1" dirty="0">
                <a:solidFill>
                  <a:srgbClr val="000000"/>
                </a:solidFill>
                <a:highlight>
                  <a:srgbClr val="F5F5F5"/>
                </a:highlight>
                <a:latin typeface="+mn-lt"/>
              </a:rPr>
              <a:t>sticky</a:t>
            </a:r>
            <a:r>
              <a:rPr lang="en-AU" b="0" i="1" u="none" strike="noStrike" dirty="0">
                <a:solidFill>
                  <a:srgbClr val="000000"/>
                </a:solidFill>
                <a:effectLst/>
                <a:highlight>
                  <a:srgbClr val="F5F5F5"/>
                </a:highlight>
                <a:latin typeface="+mn-lt"/>
              </a:rPr>
              <a:t> notes to capture responses. These can be displayed on a board or butcher’s paper to create a collective view.</a:t>
            </a:r>
            <a:endParaRPr lang="en-US" dirty="0">
              <a:latin typeface="+mn-lt"/>
            </a:endParaRPr>
          </a:p>
          <a:p>
            <a:pPr>
              <a:lnSpc>
                <a:spcPct val="150000"/>
              </a:lnSpc>
              <a:spcBef>
                <a:spcPts val="1200"/>
              </a:spcBef>
              <a:spcAft>
                <a:spcPts val="600"/>
              </a:spcAft>
            </a:pPr>
            <a:endParaRPr lang="en-AU" dirty="0">
              <a:latin typeface="+mn-lt"/>
            </a:endParaRPr>
          </a:p>
          <a:p>
            <a:pPr>
              <a:lnSpc>
                <a:spcPct val="150000"/>
              </a:lnSpc>
              <a:spcBef>
                <a:spcPts val="1200"/>
              </a:spcBef>
              <a:spcAft>
                <a:spcPts val="600"/>
              </a:spcAft>
            </a:pPr>
            <a:r>
              <a:rPr lang="en-AU" b="1" dirty="0">
                <a:latin typeface="+mn-lt"/>
              </a:rPr>
              <a:t>CLICK</a:t>
            </a:r>
            <a:endParaRPr lang="en-AU" dirty="0">
              <a:latin typeface="+mn-l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54</a:t>
            </a:fld>
            <a:endParaRPr lang="en-AU" dirty="0"/>
          </a:p>
        </p:txBody>
      </p:sp>
    </p:spTree>
    <p:extLst>
      <p:ext uri="{BB962C8B-B14F-4D97-AF65-F5344CB8AC3E}">
        <p14:creationId xmlns:p14="http://schemas.microsoft.com/office/powerpoint/2010/main" val="3672106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a:t>
            </a:r>
            <a:r>
              <a:rPr lang="en-AU" dirty="0">
                <a:latin typeface="+mn-lt"/>
              </a:rPr>
              <a:t> Collaborative discussion for sustaining the practice </a:t>
            </a:r>
            <a:endParaRPr lang="en-US" dirty="0">
              <a:latin typeface="+mn-lt"/>
            </a:endParaRPr>
          </a:p>
          <a:p>
            <a:r>
              <a:rPr lang="en-AU" b="1" dirty="0">
                <a:latin typeface="+mn-lt"/>
              </a:rPr>
              <a:t>Duration: </a:t>
            </a:r>
            <a:r>
              <a:rPr lang="en-AU" b="0" dirty="0">
                <a:latin typeface="+mn-lt"/>
              </a:rPr>
              <a:t>[08:00]</a:t>
            </a:r>
            <a:endParaRPr lang="en-US" dirty="0">
              <a:latin typeface="+mn-lt"/>
            </a:endParaRPr>
          </a:p>
          <a:p>
            <a:r>
              <a:rPr lang="en-AU" b="1" dirty="0">
                <a:latin typeface="+mn-lt"/>
              </a:rPr>
              <a:t>Speaker notes:</a:t>
            </a:r>
            <a:endParaRPr lang="en-US" dirty="0">
              <a:latin typeface="+mn-lt"/>
            </a:endParaRPr>
          </a:p>
          <a:p>
            <a:r>
              <a:rPr lang="en-AU" dirty="0">
                <a:latin typeface="+mn-lt"/>
              </a:rPr>
              <a:t>We will now plan how the consistent teacher judgement processes and practices we have explored and implemented can be sustained to promote an ongoing shift in practice. Complete the activity on page 21 of the participant workbook and be ready to share your ideas with your colleagues.</a:t>
            </a:r>
            <a:endParaRPr lang="en-US" dirty="0">
              <a:latin typeface="+mn-lt"/>
            </a:endParaRPr>
          </a:p>
          <a:p>
            <a:endParaRPr lang="en-AU" dirty="0">
              <a:latin typeface="+mn-lt"/>
            </a:endParaRPr>
          </a:p>
          <a:p>
            <a:r>
              <a:rPr lang="en-AU" i="1" dirty="0">
                <a:latin typeface="+mn-lt"/>
              </a:rPr>
              <a:t>***Facilitator note: Lead discussion with group. Use the suggested guiding questions below as appropriate:</a:t>
            </a:r>
            <a:endParaRPr lang="en-AU" i="1" dirty="0">
              <a:latin typeface="+mn-lt"/>
              <a:cs typeface="Calibri"/>
            </a:endParaRPr>
          </a:p>
          <a:p>
            <a:pPr marL="285750" indent="-285750">
              <a:buFont typeface="Arial"/>
              <a:buChar char="•"/>
            </a:pPr>
            <a:endParaRPr lang="en-AU" b="1" dirty="0">
              <a:latin typeface="+mn-lt"/>
            </a:endParaRPr>
          </a:p>
          <a:p>
            <a:pPr marL="285750" indent="-285750">
              <a:buFont typeface="Arial"/>
              <a:buChar char="•"/>
            </a:pPr>
            <a:r>
              <a:rPr lang="en-AU" i="1" dirty="0">
                <a:latin typeface="+mn-lt"/>
              </a:rPr>
              <a:t>What are the key factors or resources that will help us maintain and build on this shift in practice?</a:t>
            </a:r>
            <a:endParaRPr lang="en-AU" i="1" dirty="0">
              <a:latin typeface="+mn-lt"/>
              <a:cs typeface="Calibri"/>
            </a:endParaRPr>
          </a:p>
          <a:p>
            <a:pPr marL="285750" indent="-285750">
              <a:buFont typeface="Arial"/>
              <a:buChar char="•"/>
            </a:pPr>
            <a:r>
              <a:rPr lang="en-AU" i="1" dirty="0">
                <a:latin typeface="+mn-lt"/>
              </a:rPr>
              <a:t>How can we support ongoing professional development to keep these practices evolving?</a:t>
            </a:r>
            <a:endParaRPr lang="en-AU" i="1" dirty="0">
              <a:latin typeface="+mn-lt"/>
              <a:cs typeface="Calibri"/>
            </a:endParaRPr>
          </a:p>
          <a:p>
            <a:pPr marL="285750" indent="-285750">
              <a:buFont typeface="Arial"/>
              <a:buChar char="•"/>
            </a:pPr>
            <a:r>
              <a:rPr lang="en-AU" i="1" dirty="0">
                <a:latin typeface="+mn-lt"/>
              </a:rPr>
              <a:t>How will we measure success or progress in sustaining these practices over time?</a:t>
            </a:r>
            <a:endParaRPr lang="en-AU" i="1" dirty="0">
              <a:latin typeface="+mn-lt"/>
              <a:cs typeface="Calibri"/>
            </a:endParaRPr>
          </a:p>
          <a:p>
            <a:pPr marL="285750" indent="-285750">
              <a:buFont typeface="Arial"/>
              <a:buChar char="•"/>
            </a:pPr>
            <a:r>
              <a:rPr lang="en-AU" i="1" dirty="0">
                <a:latin typeface="+mn-lt"/>
              </a:rPr>
              <a:t>What should we watch out for as potential risks to the sustainability of these strategies?</a:t>
            </a:r>
            <a:endParaRPr lang="en-AU" i="1" dirty="0">
              <a:latin typeface="+mn-lt"/>
              <a:cs typeface="Calibri"/>
            </a:endParaRPr>
          </a:p>
          <a:p>
            <a:pPr marL="285750" indent="-285750">
              <a:buFont typeface="Arial"/>
              <a:buChar char="•"/>
            </a:pPr>
            <a:r>
              <a:rPr lang="en-AU" i="1" dirty="0">
                <a:latin typeface="+mn-lt"/>
              </a:rPr>
              <a:t>How do we see this practice evolving over the next term, semester and year? </a:t>
            </a:r>
            <a:endParaRPr lang="en-AU" i="1" dirty="0">
              <a:latin typeface="+mn-lt"/>
              <a:cs typeface="Calibri"/>
            </a:endParaRPr>
          </a:p>
          <a:p>
            <a:pPr marL="285750" indent="-285750">
              <a:buFont typeface="Arial"/>
              <a:buChar char="•"/>
            </a:pPr>
            <a:r>
              <a:rPr lang="en-AU" i="1" dirty="0">
                <a:latin typeface="+mn-lt"/>
              </a:rPr>
              <a:t>What do we need to put in place now to ensure continued growth and development?</a:t>
            </a:r>
            <a:endParaRPr lang="en-AU" i="1" dirty="0">
              <a:latin typeface="+mn-lt"/>
              <a:cs typeface="Calibri"/>
            </a:endParaRPr>
          </a:p>
          <a:p>
            <a:endParaRPr lang="en-AU" dirty="0">
              <a:latin typeface="+mn-lt"/>
              <a:ea typeface="Calibri"/>
              <a:cs typeface="Calibri"/>
            </a:endParaRPr>
          </a:p>
          <a:p>
            <a:endParaRPr lang="en-AU" b="1"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55</a:t>
            </a:fld>
            <a:endParaRPr lang="en-AU" dirty="0"/>
          </a:p>
        </p:txBody>
      </p:sp>
    </p:spTree>
    <p:extLst>
      <p:ext uri="{BB962C8B-B14F-4D97-AF65-F5344CB8AC3E}">
        <p14:creationId xmlns:p14="http://schemas.microsoft.com/office/powerpoint/2010/main" val="795268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Purpose: </a:t>
            </a:r>
            <a:r>
              <a:rPr lang="en-US" dirty="0">
                <a:latin typeface="Public Sans"/>
              </a:rPr>
              <a:t>Share feedback</a:t>
            </a:r>
            <a:endParaRPr lang="en-US" dirty="0"/>
          </a:p>
          <a:p>
            <a:r>
              <a:rPr lang="en-US" b="1" dirty="0">
                <a:latin typeface="Public Sans"/>
              </a:rPr>
              <a:t>Duration: </a:t>
            </a:r>
            <a:r>
              <a:rPr lang="en-US" dirty="0">
                <a:latin typeface="Public Sans"/>
              </a:rPr>
              <a:t>[01:00]</a:t>
            </a:r>
            <a:endParaRPr lang="en-US" dirty="0"/>
          </a:p>
          <a:p>
            <a:r>
              <a:rPr lang="en-US" b="1" dirty="0">
                <a:latin typeface="Public Sans"/>
              </a:rPr>
              <a:t>Speaker notes:</a:t>
            </a:r>
          </a:p>
          <a:p>
            <a:endParaRPr lang="en-US" dirty="0">
              <a:latin typeface="Public Sans"/>
            </a:endParaRPr>
          </a:p>
          <a:p>
            <a:r>
              <a:rPr lang="en-US" dirty="0">
                <a:latin typeface="Public Sans"/>
              </a:rPr>
              <a:t>Please complete the feedback form, available via the QR code on screen and on page 22 of the participant workbook.</a:t>
            </a:r>
          </a:p>
        </p:txBody>
      </p:sp>
      <p:sp>
        <p:nvSpPr>
          <p:cNvPr id="4" name="Slide Number Placeholder 3"/>
          <p:cNvSpPr>
            <a:spLocks noGrp="1"/>
          </p:cNvSpPr>
          <p:nvPr>
            <p:ph type="sldNum" sz="quarter" idx="5"/>
          </p:nvPr>
        </p:nvSpPr>
        <p:spPr/>
        <p:txBody>
          <a:bodyPr/>
          <a:lstStyle/>
          <a:p>
            <a:fld id="{B07158C4-A119-4B78-9DE8-A50001BC31DC}" type="slidenum">
              <a:rPr lang="en-AU" smtClean="0"/>
              <a:pPr/>
              <a:t>56</a:t>
            </a:fld>
            <a:endParaRPr lang="en-AU" dirty="0"/>
          </a:p>
        </p:txBody>
      </p:sp>
    </p:spTree>
    <p:extLst>
      <p:ext uri="{BB962C8B-B14F-4D97-AF65-F5344CB8AC3E}">
        <p14:creationId xmlns:p14="http://schemas.microsoft.com/office/powerpoint/2010/main" val="2964373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Purpose: </a:t>
            </a:r>
            <a:r>
              <a:rPr lang="en-US" dirty="0">
                <a:latin typeface="Public Sans"/>
              </a:rPr>
              <a:t>Inform participants of webpage</a:t>
            </a:r>
            <a:endParaRPr lang="en-US" dirty="0"/>
          </a:p>
          <a:p>
            <a:r>
              <a:rPr lang="en-US" b="1" dirty="0">
                <a:latin typeface="Public Sans"/>
              </a:rPr>
              <a:t>Duration: </a:t>
            </a:r>
            <a:r>
              <a:rPr lang="en-US" dirty="0">
                <a:latin typeface="Public Sans"/>
              </a:rPr>
              <a:t>[01:00]</a:t>
            </a:r>
          </a:p>
          <a:p>
            <a:r>
              <a:rPr lang="en-US" b="1" dirty="0">
                <a:latin typeface="Public Sans"/>
              </a:rPr>
              <a:t>Speaker notes:</a:t>
            </a:r>
          </a:p>
          <a:p>
            <a:r>
              <a:rPr lang="en-US" dirty="0">
                <a:latin typeface="Public Sans"/>
              </a:rPr>
              <a:t>The Effective assessment advice webpage is your 'go to' for assessment. Housed on the strengthening assessment webpage, it provides you with advice regarding:</a:t>
            </a:r>
          </a:p>
          <a:p>
            <a:pPr marL="285750" indent="-285750">
              <a:buFont typeface="Arial"/>
              <a:buChar char="•"/>
            </a:pPr>
            <a:r>
              <a:rPr lang="en-US" dirty="0">
                <a:latin typeface="Public Sans"/>
              </a:rPr>
              <a:t>Purpose of assessment</a:t>
            </a:r>
            <a:endParaRPr lang="en-US" dirty="0"/>
          </a:p>
          <a:p>
            <a:pPr marL="285750" indent="-285750">
              <a:buFont typeface="Arial"/>
              <a:buChar char="•"/>
            </a:pPr>
            <a:r>
              <a:rPr lang="en-US" dirty="0">
                <a:latin typeface="Public Sans"/>
              </a:rPr>
              <a:t>Elements of effective assessment</a:t>
            </a:r>
            <a:endParaRPr lang="en-US" dirty="0"/>
          </a:p>
          <a:p>
            <a:pPr marL="285750" indent="-285750">
              <a:buFont typeface="Arial"/>
              <a:buChar char="•"/>
            </a:pPr>
            <a:r>
              <a:rPr lang="en-US" dirty="0">
                <a:latin typeface="Public Sans"/>
              </a:rPr>
              <a:t>Explicit teaching and assessment</a:t>
            </a:r>
            <a:endParaRPr lang="en-US" dirty="0"/>
          </a:p>
          <a:p>
            <a:pPr marL="285750" indent="-285750">
              <a:buFont typeface="Arial"/>
              <a:buChar char="•"/>
            </a:pPr>
            <a:r>
              <a:rPr lang="en-US" dirty="0">
                <a:latin typeface="Public Sans"/>
              </a:rPr>
              <a:t>High-impact formative assessment practice</a:t>
            </a:r>
            <a:endParaRPr lang="en-US" dirty="0"/>
          </a:p>
          <a:p>
            <a:pPr marL="285750" indent="-285750">
              <a:buFont typeface="Arial"/>
              <a:buChar char="•"/>
            </a:pPr>
            <a:r>
              <a:rPr lang="en-US" dirty="0">
                <a:latin typeface="Public Sans"/>
              </a:rPr>
              <a:t>Consistent teacher judgement</a:t>
            </a:r>
            <a:endParaRPr lang="en-US" dirty="0"/>
          </a:p>
          <a:p>
            <a:endParaRPr lang="en-US" dirty="0"/>
          </a:p>
          <a:p>
            <a:r>
              <a:rPr lang="en-US" b="1" dirty="0">
                <a:latin typeface="Public Sans"/>
              </a:rPr>
              <a:t>END OF SESSION</a:t>
            </a: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57</a:t>
            </a:fld>
            <a:endParaRPr lang="en-AU" dirty="0"/>
          </a:p>
        </p:txBody>
      </p:sp>
    </p:spTree>
    <p:extLst>
      <p:ext uri="{BB962C8B-B14F-4D97-AF65-F5344CB8AC3E}">
        <p14:creationId xmlns:p14="http://schemas.microsoft.com/office/powerpoint/2010/main" val="1577552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58</a:t>
            </a:fld>
            <a:endParaRPr lang="en-AU" dirty="0"/>
          </a:p>
        </p:txBody>
      </p:sp>
    </p:spTree>
    <p:extLst>
      <p:ext uri="{BB962C8B-B14F-4D97-AF65-F5344CB8AC3E}">
        <p14:creationId xmlns:p14="http://schemas.microsoft.com/office/powerpoint/2010/main" val="618593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60</a:t>
            </a:fld>
            <a:endParaRPr lang="en-AU" dirty="0"/>
          </a:p>
        </p:txBody>
      </p:sp>
    </p:spTree>
    <p:extLst>
      <p:ext uri="{BB962C8B-B14F-4D97-AF65-F5344CB8AC3E}">
        <p14:creationId xmlns:p14="http://schemas.microsoft.com/office/powerpoint/2010/main" val="15198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 </a:t>
            </a:r>
            <a:r>
              <a:rPr lang="en-AU" dirty="0">
                <a:latin typeface="+mn-lt"/>
              </a:rPr>
              <a:t>Introduce Effective assessment practices guide and demonstrate alignment with workshop</a:t>
            </a:r>
            <a:endParaRPr lang="en-US" dirty="0"/>
          </a:p>
          <a:p>
            <a:r>
              <a:rPr lang="en-AU" b="1" dirty="0">
                <a:latin typeface="+mn-lt"/>
              </a:rPr>
              <a:t>Duration: </a:t>
            </a:r>
            <a:r>
              <a:rPr lang="en-AU" dirty="0">
                <a:latin typeface="+mn-lt"/>
              </a:rPr>
              <a:t>[01:00]</a:t>
            </a:r>
            <a:endParaRPr lang="en-AU" b="0" dirty="0">
              <a:latin typeface="+mn-lt"/>
              <a:ea typeface="Calibri"/>
              <a:cs typeface="Calibri"/>
            </a:endParaRPr>
          </a:p>
          <a:p>
            <a:r>
              <a:rPr lang="en-AU" b="1" dirty="0"/>
              <a:t>Speaker notes</a:t>
            </a:r>
            <a:r>
              <a:rPr lang="en-AU" b="1" dirty="0">
                <a:latin typeface="+mn-lt"/>
              </a:rPr>
              <a:t>:</a:t>
            </a:r>
            <a:endParaRPr lang="en-US" dirty="0">
              <a:latin typeface="+mn-lt"/>
              <a:ea typeface="Calibri"/>
              <a:cs typeface="Calibri"/>
            </a:endParaRPr>
          </a:p>
          <a:p>
            <a:r>
              <a:rPr lang="en-AU" dirty="0">
                <a:latin typeface="+mn-lt"/>
              </a:rPr>
              <a:t>To support teachers and leaders in implementing and strengthening assessment, the department has developed the Effective assessment practices guide for teachers and leaders. This workshop has been designed to delve deeper into the  'Consistent teacher judgement' section of the guide, with a particular focus on the 'What is consistent teacher judgement?' and 'Consistent teacher judgement processes' chapters. </a:t>
            </a:r>
          </a:p>
          <a:p>
            <a:endParaRPr lang="en-AU" dirty="0">
              <a:latin typeface="+mn-lt"/>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u="none" strike="noStrike" dirty="0">
                <a:solidFill>
                  <a:srgbClr val="000000"/>
                </a:solidFill>
                <a:effectLst/>
                <a:latin typeface="Public Sans" pitchFamily="2" charset="0"/>
              </a:rPr>
              <a:t>This workshop also aligns to Standards 5 and 6 within the Australian Professional Standards for Teachers and to Our Plan for NSW Public Education through the agreed actions within the focus area </a:t>
            </a:r>
            <a:r>
              <a:rPr lang="en-US" b="0" i="0" u="none" strike="noStrike" dirty="0">
                <a:solidFill>
                  <a:srgbClr val="000000"/>
                </a:solidFill>
                <a:effectLst/>
                <a:latin typeface="Calibri" panose="020F0502020204030204" pitchFamily="34" charset="0"/>
              </a:rPr>
              <a:t>‘Deliver outstanding leadership, teaching and learning’.</a:t>
            </a:r>
            <a:endParaRPr lang="en-AU" dirty="0">
              <a:latin typeface="+mn-lt"/>
              <a:ea typeface="Calibri"/>
              <a:cs typeface="Calibri"/>
            </a:endParaRPr>
          </a:p>
          <a:p>
            <a:endParaRPr lang="en-AU" b="1" dirty="0">
              <a:latin typeface="+mn-lt"/>
            </a:endParaRPr>
          </a:p>
          <a:p>
            <a:r>
              <a:rPr lang="en-AU" b="1" i="0" u="none" strike="noStrike" dirty="0">
                <a:solidFill>
                  <a:srgbClr val="000000"/>
                </a:solidFill>
                <a:effectLst/>
                <a:highlight>
                  <a:srgbClr val="F5F5F5"/>
                </a:highlight>
                <a:latin typeface="+mn-lt"/>
                <a:ea typeface="Calibri"/>
                <a:cs typeface="Calibri"/>
              </a:rPr>
              <a:t>CLICK</a:t>
            </a:r>
            <a:endParaRPr lang="en-AU" b="0" i="0" dirty="0">
              <a:solidFill>
                <a:srgbClr val="444444"/>
              </a:solidFill>
              <a:effectLst/>
              <a:highlight>
                <a:srgbClr val="F5F5F5"/>
              </a:highlight>
              <a:latin typeface="+mn-lt"/>
              <a:ea typeface="Calibri"/>
              <a:cs typeface="Calibri"/>
            </a:endParaRPr>
          </a:p>
          <a:p>
            <a:pPr>
              <a:lnSpc>
                <a:spcPct val="150000"/>
              </a:lnSpc>
              <a:spcAft>
                <a:spcPts val="1200"/>
              </a:spcAft>
            </a:pPr>
            <a:endParaRPr lang="en-AU" dirty="0">
              <a:latin typeface="Public Sans"/>
            </a:endParaRPr>
          </a:p>
          <a:p>
            <a:endParaRPr lang="en-GB"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86369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rPr>
              <a:t>Purpose: </a:t>
            </a:r>
            <a:r>
              <a:rPr lang="en-AU" dirty="0">
                <a:latin typeface="+mn-lt"/>
              </a:rPr>
              <a:t>Introduce learning intention and success criteria</a:t>
            </a:r>
            <a:endParaRPr lang="en-US" dirty="0"/>
          </a:p>
          <a:p>
            <a:r>
              <a:rPr lang="en-AU" b="1" dirty="0">
                <a:latin typeface="+mn-lt"/>
              </a:rPr>
              <a:t>Duration: </a:t>
            </a:r>
            <a:r>
              <a:rPr lang="en-AU" dirty="0">
                <a:latin typeface="+mn-lt"/>
              </a:rPr>
              <a:t>[01:00]</a:t>
            </a:r>
            <a:endParaRPr lang="en-AU" b="0" dirty="0">
              <a:latin typeface="+mn-lt"/>
              <a:ea typeface="Calibri"/>
              <a:cs typeface="Calibri"/>
            </a:endParaRPr>
          </a:p>
          <a:p>
            <a:r>
              <a:rPr lang="en-AU" b="1" dirty="0"/>
              <a:t>Speaker notes</a:t>
            </a:r>
            <a:r>
              <a:rPr lang="en-AU" b="1" dirty="0">
                <a:latin typeface="+mn-lt"/>
              </a:rPr>
              <a:t>:</a:t>
            </a:r>
            <a:endParaRPr lang="en-AU" dirty="0"/>
          </a:p>
          <a:p>
            <a:pPr>
              <a:defRPr/>
            </a:pPr>
            <a:r>
              <a:rPr lang="en-AU" b="0" dirty="0">
                <a:latin typeface="+mn-lt"/>
              </a:rPr>
              <a:t>In this </a:t>
            </a:r>
            <a:r>
              <a:rPr lang="en-AU" dirty="0">
                <a:latin typeface="+mn-lt"/>
              </a:rPr>
              <a:t>workshop</a:t>
            </a:r>
            <a:r>
              <a:rPr lang="en-AU" b="0" dirty="0">
                <a:latin typeface="+mn-lt"/>
              </a:rPr>
              <a:t>, </a:t>
            </a:r>
            <a:r>
              <a:rPr lang="en-AU" dirty="0">
                <a:latin typeface="+mn-lt"/>
              </a:rPr>
              <a:t>we</a:t>
            </a:r>
            <a:r>
              <a:rPr lang="en-AU" b="0" dirty="0">
                <a:latin typeface="+mn-lt"/>
              </a:rPr>
              <a:t> </a:t>
            </a:r>
            <a:r>
              <a:rPr lang="en-AU" dirty="0">
                <a:latin typeface="+mn-lt"/>
              </a:rPr>
              <a:t>will</a:t>
            </a:r>
            <a:r>
              <a:rPr lang="en-AU" b="0" dirty="0">
                <a:latin typeface="+mn-lt"/>
              </a:rPr>
              <a:t> </a:t>
            </a:r>
            <a:r>
              <a:rPr lang="en-AU" sz="1600" b="0" dirty="0">
                <a:effectLst/>
                <a:latin typeface="+mn-lt"/>
                <a:ea typeface="Calibri"/>
              </a:rPr>
              <a:t>d</a:t>
            </a:r>
            <a:r>
              <a:rPr lang="en-AU" sz="1600" dirty="0">
                <a:effectLst/>
                <a:latin typeface="+mn-lt"/>
                <a:ea typeface="Calibri"/>
              </a:rPr>
              <a:t>evelop an understanding of how consistent teacher judgement </a:t>
            </a:r>
            <a:r>
              <a:rPr lang="en-AU" dirty="0">
                <a:latin typeface="+mn-lt"/>
                <a:ea typeface="Calibri"/>
              </a:rPr>
              <a:t>practices can strengthen assessment. </a:t>
            </a:r>
            <a:endParaRPr lang="en-AU" sz="1600" dirty="0">
              <a:effectLst/>
              <a:latin typeface="+mn-lt"/>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mn-lt"/>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mn-lt"/>
                <a:ea typeface="Calibri"/>
              </a:rPr>
              <a:t>As a result of this workshop, you will: </a:t>
            </a:r>
            <a:endParaRPr lang="en-AU" dirty="0">
              <a:latin typeface="+mn-lt"/>
              <a:ea typeface="Calibri"/>
              <a:cs typeface="Calibri"/>
            </a:endParaRPr>
          </a:p>
          <a:p>
            <a:pPr marL="285750" indent="-285750">
              <a:buFont typeface="Arial" panose="020B0604020202020204" pitchFamily="34" charset="0"/>
              <a:buChar char="•"/>
            </a:pPr>
            <a:r>
              <a:rPr lang="en-AU" sz="1600" b="0" i="0" dirty="0">
                <a:solidFill>
                  <a:srgbClr val="000000"/>
                </a:solidFill>
                <a:effectLst/>
                <a:highlight>
                  <a:srgbClr val="FFFFFF"/>
                </a:highlight>
                <a:latin typeface="+mn-lt"/>
                <a:cs typeface="Calibri"/>
              </a:rPr>
              <a:t>understand how </a:t>
            </a:r>
            <a:r>
              <a:rPr lang="en-AU" dirty="0">
                <a:solidFill>
                  <a:srgbClr val="000000"/>
                </a:solidFill>
                <a:highlight>
                  <a:srgbClr val="FFFFFF"/>
                </a:highlight>
                <a:latin typeface="+mn-lt"/>
                <a:cs typeface="Calibri"/>
              </a:rPr>
              <a:t>consistent teacher judgement improves reliability.</a:t>
            </a:r>
            <a:endParaRPr lang="en-AU" dirty="0">
              <a:solidFill>
                <a:srgbClr val="000000"/>
              </a:solidFill>
              <a:highlight>
                <a:srgbClr val="FFFFFF"/>
              </a:highlight>
              <a:latin typeface="+mn-lt"/>
              <a:ea typeface="Calibri"/>
              <a:cs typeface="Calibri"/>
            </a:endParaRPr>
          </a:p>
          <a:p>
            <a:pPr marL="285750" indent="-285750">
              <a:buFont typeface="Arial" panose="020B0604020202020204" pitchFamily="34" charset="0"/>
              <a:buChar char="•"/>
            </a:pPr>
            <a:r>
              <a:rPr lang="en-AU" dirty="0">
                <a:solidFill>
                  <a:srgbClr val="000000"/>
                </a:solidFill>
                <a:highlight>
                  <a:srgbClr val="FFFFFF"/>
                </a:highlight>
                <a:latin typeface="+mn-lt"/>
                <a:cs typeface="Calibri"/>
              </a:rPr>
              <a:t>explain how collaborative assessment design:</a:t>
            </a:r>
            <a:endParaRPr lang="en-AU" dirty="0">
              <a:solidFill>
                <a:srgbClr val="000000"/>
              </a:solidFill>
              <a:highlight>
                <a:srgbClr val="FFFFFF"/>
              </a:highlight>
              <a:latin typeface="+mn-lt"/>
              <a:ea typeface="Calibri"/>
              <a:cs typeface="Calibri"/>
            </a:endParaRPr>
          </a:p>
          <a:p>
            <a:pPr marL="0" indent="0">
              <a:buFont typeface="Courier New" panose="02070309020205020404" pitchFamily="49" charset="0"/>
              <a:buNone/>
            </a:pPr>
            <a:r>
              <a:rPr lang="en-AU" dirty="0">
                <a:solidFill>
                  <a:srgbClr val="000000"/>
                </a:solidFill>
                <a:highlight>
                  <a:srgbClr val="FFFFFF"/>
                </a:highlight>
                <a:latin typeface="+mn-lt"/>
                <a:cs typeface="Calibri"/>
              </a:rPr>
              <a:t>        - promotes a shared understanding of assessment criteria and standards.</a:t>
            </a:r>
            <a:endParaRPr lang="en-AU" dirty="0">
              <a:solidFill>
                <a:srgbClr val="000000"/>
              </a:solidFill>
              <a:highlight>
                <a:srgbClr val="FFFFFF"/>
              </a:highlight>
              <a:latin typeface="+mn-lt"/>
              <a:ea typeface="Calibri"/>
              <a:cs typeface="Calibri"/>
            </a:endParaRPr>
          </a:p>
          <a:p>
            <a:pPr marL="0" indent="0">
              <a:buFont typeface="Courier New" panose="02070309020205020404" pitchFamily="49" charset="0"/>
              <a:buNone/>
            </a:pPr>
            <a:r>
              <a:rPr lang="en-AU" dirty="0">
                <a:solidFill>
                  <a:srgbClr val="000000"/>
                </a:solidFill>
                <a:highlight>
                  <a:srgbClr val="FFFFFF"/>
                </a:highlight>
                <a:latin typeface="+mn-lt"/>
                <a:cs typeface="Calibri"/>
              </a:rPr>
              <a:t>        - improves the accuracy and fairness of assessing student achievement. </a:t>
            </a:r>
            <a:endParaRPr lang="en-AU" dirty="0">
              <a:latin typeface="+mn-lt"/>
              <a:cs typeface="Calibri"/>
            </a:endParaRPr>
          </a:p>
          <a:p>
            <a:pPr marL="285750" indent="-285750">
              <a:buFont typeface="Arial" panose="020B0604020202020204" pitchFamily="34" charset="0"/>
              <a:buChar char="•"/>
            </a:pPr>
            <a:r>
              <a:rPr lang="en-AU" sz="1600" b="0" i="0" dirty="0">
                <a:solidFill>
                  <a:srgbClr val="000000"/>
                </a:solidFill>
                <a:effectLst/>
                <a:highlight>
                  <a:srgbClr val="FFFFFF"/>
                </a:highlight>
                <a:latin typeface="+mn-lt"/>
                <a:cs typeface="Calibri"/>
              </a:rPr>
              <a:t>contribute to the collaborative development or refinement of assessment tasks to ensure consistency across different classes or groups. </a:t>
            </a:r>
            <a:endParaRPr lang="en-AU" dirty="0">
              <a:latin typeface="+mn-lt"/>
              <a:cs typeface="Calibri"/>
            </a:endParaRPr>
          </a:p>
          <a:p>
            <a:endParaRPr lang="en-US" dirty="0">
              <a:latin typeface="+mn-lt"/>
            </a:endParaRPr>
          </a:p>
          <a:p>
            <a:r>
              <a:rPr lang="en-US" dirty="0">
                <a:latin typeface="+mn-lt"/>
              </a:rPr>
              <a:t>A strong theme throughout this workshop is </a:t>
            </a:r>
            <a:r>
              <a:rPr lang="en-US" b="0" dirty="0">
                <a:latin typeface="+mn-lt"/>
              </a:rPr>
              <a:t>collaboration. Collaboration is the backbone of effective consistent teacher judgement practices, and we will be exploring this in depth throughout this workshop. </a:t>
            </a:r>
            <a:endParaRPr lang="en-US" b="0" dirty="0">
              <a:latin typeface="+mn-lt"/>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CLICK</a:t>
            </a:r>
            <a:endParaRPr lang="en-AU" b="1" dirty="0">
              <a:latin typeface="+mn-lt"/>
              <a:ea typeface="Calibri"/>
              <a:cs typeface="Calibri"/>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9347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b="1" i="0" u="none" strike="noStrike" dirty="0">
                <a:solidFill>
                  <a:srgbClr val="000000"/>
                </a:solidFill>
                <a:effectLst/>
                <a:highlight>
                  <a:srgbClr val="F5F5F5"/>
                </a:highlight>
                <a:latin typeface="+mn-lt"/>
              </a:rPr>
              <a:t>Purpose: </a:t>
            </a:r>
            <a:r>
              <a:rPr lang="en-AU" dirty="0">
                <a:solidFill>
                  <a:srgbClr val="000000"/>
                </a:solidFill>
                <a:highlight>
                  <a:srgbClr val="F5F5F5"/>
                </a:highlight>
                <a:latin typeface="+mn-lt"/>
              </a:rPr>
              <a:t>Introduce </a:t>
            </a:r>
            <a:r>
              <a:rPr lang="en-AU" b="0" i="0" u="none" strike="noStrike" dirty="0">
                <a:solidFill>
                  <a:srgbClr val="000000"/>
                </a:solidFill>
                <a:effectLst/>
                <a:highlight>
                  <a:srgbClr val="F5F5F5"/>
                </a:highlight>
                <a:latin typeface="+mn-lt"/>
              </a:rPr>
              <a:t>Part A</a:t>
            </a:r>
            <a:r>
              <a:rPr lang="en-AU" dirty="0">
                <a:solidFill>
                  <a:srgbClr val="000000"/>
                </a:solidFill>
                <a:highlight>
                  <a:srgbClr val="F5F5F5"/>
                </a:highlight>
                <a:latin typeface="+mn-lt"/>
              </a:rPr>
              <a:t> - learn</a:t>
            </a:r>
            <a:endParaRPr lang="en-AU" b="0" i="0" dirty="0">
              <a:solidFill>
                <a:srgbClr val="444444"/>
              </a:solidFill>
              <a:effectLst/>
              <a:highlight>
                <a:srgbClr val="F5F5F5"/>
              </a:highlight>
              <a:latin typeface="+mn-lt"/>
            </a:endParaRPr>
          </a:p>
          <a:p>
            <a:pPr algn="l" rtl="0" fontAlgn="base"/>
            <a:r>
              <a:rPr lang="en-AU" b="1" i="0" u="none" strike="noStrike" dirty="0">
                <a:solidFill>
                  <a:srgbClr val="000000"/>
                </a:solidFill>
                <a:effectLst/>
                <a:highlight>
                  <a:srgbClr val="F5F5F5"/>
                </a:highlight>
                <a:latin typeface="+mn-lt"/>
              </a:rPr>
              <a:t>Duration:</a:t>
            </a:r>
            <a:r>
              <a:rPr lang="en-AU" b="0" i="0" u="none" strike="noStrike" dirty="0">
                <a:solidFill>
                  <a:srgbClr val="000000"/>
                </a:solidFill>
                <a:effectLst/>
                <a:highlight>
                  <a:srgbClr val="F5F5F5"/>
                </a:highlight>
                <a:latin typeface="+mn-lt"/>
              </a:rPr>
              <a:t> [00:30]</a:t>
            </a:r>
            <a:endParaRPr lang="en-US" b="0" i="0" dirty="0">
              <a:solidFill>
                <a:srgbClr val="444444"/>
              </a:solidFill>
              <a:effectLst/>
              <a:highlight>
                <a:srgbClr val="F5F5F5"/>
              </a:highlight>
              <a:latin typeface="+mn-lt"/>
            </a:endParaRPr>
          </a:p>
          <a:p>
            <a:pPr fontAlgn="base"/>
            <a:r>
              <a:rPr lang="en-AU" b="1" dirty="0">
                <a:solidFill>
                  <a:srgbClr val="000000"/>
                </a:solidFill>
                <a:highlight>
                  <a:srgbClr val="F5F5F5"/>
                </a:highlight>
                <a:latin typeface="+mn-lt"/>
              </a:rPr>
              <a:t>Speaker notes</a:t>
            </a:r>
            <a:r>
              <a:rPr lang="en-AU" b="1" i="0" u="none" strike="noStrike" dirty="0">
                <a:solidFill>
                  <a:srgbClr val="000000"/>
                </a:solidFill>
                <a:effectLst/>
                <a:highlight>
                  <a:srgbClr val="F5F5F5"/>
                </a:highlight>
                <a:latin typeface="+mn-lt"/>
              </a:rPr>
              <a:t>:</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ea typeface="Calibri"/>
              <a:cs typeface="Calibri"/>
            </a:endParaRPr>
          </a:p>
          <a:p>
            <a:r>
              <a:rPr lang="en-AU" dirty="0">
                <a:solidFill>
                  <a:srgbClr val="000000"/>
                </a:solidFill>
                <a:highlight>
                  <a:srgbClr val="F5F5F5"/>
                </a:highlight>
                <a:latin typeface="+mn-lt"/>
              </a:rPr>
              <a:t>We are now going to dive into Part A, the 'learn' component of the workshop. We will build a shared understanding of consistent teacher judgement and explore effective processes for collaborative assessment design. This learning will equip us with the knowledge and insights needed to successfully engage with the 'do' component of the professional learning. </a:t>
            </a:r>
            <a:r>
              <a:rPr lang="en-US" dirty="0">
                <a:solidFill>
                  <a:srgbClr val="000000"/>
                </a:solidFill>
                <a:highlight>
                  <a:srgbClr val="F5F5F5"/>
                </a:highlight>
                <a:latin typeface="+mn-lt"/>
              </a:rPr>
              <a:t> </a:t>
            </a:r>
            <a:endParaRPr lang="en-AU" dirty="0">
              <a:solidFill>
                <a:srgbClr val="000000"/>
              </a:solidFill>
              <a:highlight>
                <a:srgbClr val="F5F5F5"/>
              </a:highlight>
              <a:latin typeface="+mn-lt"/>
            </a:endParaRPr>
          </a:p>
          <a:p>
            <a:endParaRPr lang="en-AU" dirty="0">
              <a:latin typeface="Calibri"/>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latin typeface="+mn-lt"/>
              </a:rPr>
              <a:t>CLICK</a:t>
            </a:r>
            <a:endParaRPr lang="en-AU" b="1" i="0" dirty="0">
              <a:latin typeface="+mn-lt"/>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48223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b="1" i="0" u="none" strike="noStrike" dirty="0">
                <a:solidFill>
                  <a:srgbClr val="000000"/>
                </a:solidFill>
                <a:effectLst/>
                <a:highlight>
                  <a:srgbClr val="F5F5F5"/>
                </a:highlight>
                <a:latin typeface="+mn-lt"/>
              </a:rPr>
              <a:t>Purpose: </a:t>
            </a:r>
            <a:r>
              <a:rPr lang="en-AU" b="0" i="0" u="none" strike="noStrike" dirty="0">
                <a:solidFill>
                  <a:srgbClr val="000000"/>
                </a:solidFill>
                <a:effectLst/>
                <a:highlight>
                  <a:srgbClr val="F5F5F5"/>
                </a:highlight>
                <a:latin typeface="+mn-lt"/>
              </a:rPr>
              <a:t>Introduction to section</a:t>
            </a:r>
            <a:endParaRPr lang="en-US" dirty="0"/>
          </a:p>
          <a:p>
            <a:pPr algn="l" rtl="0" fontAlgn="base"/>
            <a:r>
              <a:rPr lang="en-AU" b="1" i="0" u="none" strike="noStrike" dirty="0">
                <a:solidFill>
                  <a:srgbClr val="000000"/>
                </a:solidFill>
                <a:effectLst/>
                <a:highlight>
                  <a:srgbClr val="F5F5F5"/>
                </a:highlight>
                <a:latin typeface="+mn-lt"/>
              </a:rPr>
              <a:t>Duration:</a:t>
            </a:r>
            <a:r>
              <a:rPr lang="en-AU" b="0" i="0" u="none" strike="noStrike" dirty="0">
                <a:solidFill>
                  <a:srgbClr val="000000"/>
                </a:solidFill>
                <a:effectLst/>
                <a:highlight>
                  <a:srgbClr val="F5F5F5"/>
                </a:highlight>
                <a:latin typeface="+mn-lt"/>
              </a:rPr>
              <a:t> [00:15]</a:t>
            </a:r>
            <a:endParaRPr lang="en-US" b="0" i="0" dirty="0">
              <a:solidFill>
                <a:srgbClr val="444444"/>
              </a:solidFill>
              <a:effectLst/>
              <a:highlight>
                <a:srgbClr val="F5F5F5"/>
              </a:highlight>
              <a:latin typeface="+mn-lt"/>
            </a:endParaRPr>
          </a:p>
          <a:p>
            <a:pPr fontAlgn="base"/>
            <a:r>
              <a:rPr lang="en-AU" b="1" dirty="0">
                <a:solidFill>
                  <a:srgbClr val="000000"/>
                </a:solidFill>
                <a:highlight>
                  <a:srgbClr val="F5F5F5"/>
                </a:highlight>
                <a:latin typeface="+mn-lt"/>
              </a:rPr>
              <a:t>Speaker notes</a:t>
            </a:r>
            <a:r>
              <a:rPr lang="en-AU" b="1" i="0" u="none" strike="noStrike" dirty="0">
                <a:solidFill>
                  <a:srgbClr val="000000"/>
                </a:solidFill>
                <a:effectLst/>
                <a:highlight>
                  <a:srgbClr val="F5F5F5"/>
                </a:highlight>
                <a:latin typeface="+mn-lt"/>
              </a:rPr>
              <a:t>:</a:t>
            </a:r>
            <a:r>
              <a:rPr lang="en-US" b="0" i="0" dirty="0">
                <a:solidFill>
                  <a:srgbClr val="444444"/>
                </a:solidFill>
                <a:effectLst/>
                <a:highlight>
                  <a:srgbClr val="F5F5F5"/>
                </a:highlight>
                <a:latin typeface="+mn-lt"/>
              </a:rPr>
              <a:t>​</a:t>
            </a:r>
            <a:endParaRPr lang="en-US" b="0" i="0" dirty="0">
              <a:solidFill>
                <a:srgbClr val="444444"/>
              </a:solidFill>
              <a:effectLst/>
              <a:highlight>
                <a:srgbClr val="F5F5F5"/>
              </a:highlight>
              <a:latin typeface="+mn-lt"/>
              <a:ea typeface="Calibri"/>
              <a:cs typeface="Calibri"/>
            </a:endParaRPr>
          </a:p>
          <a:p>
            <a:pPr fontAlgn="base"/>
            <a:r>
              <a:rPr lang="en-US" dirty="0">
                <a:solidFill>
                  <a:srgbClr val="444444"/>
                </a:solidFill>
                <a:highlight>
                  <a:srgbClr val="F5F5F5"/>
                </a:highlight>
                <a:latin typeface="+mn-lt"/>
              </a:rPr>
              <a:t>Let's begin by defining consistent teacher judgement. </a:t>
            </a:r>
            <a:endParaRPr lang="en-US" b="0" i="0" dirty="0">
              <a:solidFill>
                <a:srgbClr val="444444"/>
              </a:solidFill>
              <a:effectLst/>
              <a:highlight>
                <a:srgbClr val="F5F5F5"/>
              </a:highlight>
              <a:latin typeface="+mn-lt"/>
              <a:ea typeface="Calibri"/>
              <a:cs typeface="Calibri"/>
            </a:endParaRPr>
          </a:p>
          <a:p>
            <a:pPr algn="l" rtl="0" fontAlgn="base"/>
            <a:endParaRPr lang="en-US" b="0" i="0" dirty="0">
              <a:solidFill>
                <a:srgbClr val="444444"/>
              </a:solidFill>
              <a:effectLst/>
              <a:highlight>
                <a:srgbClr val="F5F5F5"/>
              </a:highlight>
              <a:latin typeface="+mn-lt"/>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AU" b="1" i="0" dirty="0">
                <a:latin typeface="+mn-lt"/>
              </a:rPr>
              <a:t>CLICK</a:t>
            </a:r>
            <a:endParaRPr lang="en-AU" b="1" i="0" dirty="0">
              <a:latin typeface="+mn-lt"/>
              <a:ea typeface="Calibri"/>
              <a:cs typeface="Calibri"/>
            </a:endParaRPr>
          </a:p>
          <a:p>
            <a:pPr algn="l" rtl="0" fontAlgn="base"/>
            <a:endParaRPr lang="en-US" b="0" i="0" dirty="0">
              <a:solidFill>
                <a:srgbClr val="444444"/>
              </a:solidFill>
              <a:effectLst/>
              <a:highlight>
                <a:srgbClr val="F5F5F5"/>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451903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5187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07618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88485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98299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320023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0906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327193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86123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85847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063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97778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80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7724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342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82079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41937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3132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860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0010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22540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34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8585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1742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70499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0004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97957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941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1562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2620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369827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s://curriculum.nsw.edu.au/assessment-and-reporting/assessment-principles#standards-referenced-assessment"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27.png"/><Relationship Id="rId10" Type="http://schemas.openxmlformats.org/officeDocument/2006/relationships/image" Target="../media/image38.svg"/><Relationship Id="rId4" Type="http://schemas.openxmlformats.org/officeDocument/2006/relationships/image" Target="../media/image33.sv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sv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5.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34.svg"/><Relationship Id="rId4" Type="http://schemas.openxmlformats.org/officeDocument/2006/relationships/image" Target="../media/image60.sv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sv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9" Type="http://schemas.openxmlformats.org/officeDocument/2006/relationships/image" Target="../media/image80.svg"/></Relationships>
</file>

<file path=ppt/slides/_rels/slide54.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hyperlink" Target="https://forms.office.com/r/QSdLuTehYc" TargetMode="External"/><Relationship Id="rId2" Type="http://schemas.openxmlformats.org/officeDocument/2006/relationships/notesSlide" Target="../notesSlides/notesSlide56.xml"/><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90.png"/><Relationship Id="rId4" Type="http://schemas.openxmlformats.org/officeDocument/2006/relationships/hyperlink" Target="mailto:contactcurriculumreform@det.nsw.edu.au"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7.xml"/><Relationship Id="rId1" Type="http://schemas.openxmlformats.org/officeDocument/2006/relationships/slideLayout" Target="../slideLayouts/slideLayout14.xml"/><Relationship Id="rId5" Type="http://schemas.openxmlformats.org/officeDocument/2006/relationships/hyperlink" Target="https://education.nsw.gov.au/teaching-and-learning/assessment/strengthening-assessment/effective-assessment-practice" TargetMode="External"/><Relationship Id="rId4" Type="http://schemas.openxmlformats.org/officeDocument/2006/relationships/image" Target="../media/image92.png"/></Relationships>
</file>

<file path=ppt/slides/_rels/slide58.xml.rels><?xml version="1.0" encoding="UTF-8" standalone="yes"?>
<Relationships xmlns="http://schemas.openxmlformats.org/package/2006/relationships"><Relationship Id="rId8" Type="http://schemas.openxmlformats.org/officeDocument/2006/relationships/hyperlink" Target="https://education.nsw.gov.au/about-us/education-data-and-research/cese/publications/research-reports/what-works-best-2020-update"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standards.nsw.edu.au/wps/portal/nesa/k-10/understanding-the-curriculum/assessment" TargetMode="External"/><Relationship Id="rId12" Type="http://schemas.openxmlformats.org/officeDocument/2006/relationships/hyperlink" Target="https://eprints.qut.edu.au/83866/" TargetMode="External"/><Relationship Id="rId2" Type="http://schemas.openxmlformats.org/officeDocument/2006/relationships/notesSlide" Target="../notesSlides/notesSlide58.xml"/><Relationship Id="rId1" Type="http://schemas.openxmlformats.org/officeDocument/2006/relationships/slideLayout" Target="../slideLayouts/slideLayout29.xml"/><Relationship Id="rId6" Type="http://schemas.openxmlformats.org/officeDocument/2006/relationships/hyperlink" Target="https://www.aitsl.edu.au/tools-resources/resource/the-essential-guide-to-professional-learning-collaboration" TargetMode="External"/><Relationship Id="rId11" Type="http://schemas.openxmlformats.org/officeDocument/2006/relationships/hyperlink" Target="https://curriculum.nsw.edu.au/assessment-and-reporting" TargetMode="External"/><Relationship Id="rId5" Type="http://schemas.openxmlformats.org/officeDocument/2006/relationships/hyperlink" Target="https://curriculum.nsw.edu.au/" TargetMode="External"/><Relationship Id="rId10" Type="http://schemas.openxmlformats.org/officeDocument/2006/relationships/hyperlink" Target="https://resources.education.nsw.gov.au/api/v1/blob-store/ZXF1X2N1cnJpY3VsdW1yZWZvcm1fRUFQLTAwMDk==/ZWZmZWN0aXZlLWFzc2Vzc21lbnQtcHJhY3RpY2VzLWEtZ3VpZGUtZm9yLXRlYWNoZXJzLWFuZC1sZWFkZXJzLXNjb3JtMTItMFRnM1NFSTYuemlw=/c2Nvcm1jb250ZW50=/aW5kZXguaHRtbA===?versionid=#/"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practical-guides-for-educators-/what-works-best-in-practic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qcaa.qld.edu.au/about/k-12-policies/student-assessment/understanding-assessment/attributes-quality-assessment" TargetMode="External"/><Relationship Id="rId2" Type="http://schemas.openxmlformats.org/officeDocument/2006/relationships/hyperlink" Target="https://www.qcaa.qld.edu.au/downloads/publications/research_qscc_assess_report_2.pdf" TargetMode="External"/><Relationship Id="rId1" Type="http://schemas.openxmlformats.org/officeDocument/2006/relationships/slideLayout" Target="../slideLayouts/slideLayout27.xml"/><Relationship Id="rId5" Type="http://schemas.openxmlformats.org/officeDocument/2006/relationships/hyperlink" Target="https://www.qcaa.qld.edu.au/downloads/publications/research_qscc_teacher_judgment.pdf" TargetMode="External"/><Relationship Id="rId4" Type="http://schemas.openxmlformats.org/officeDocument/2006/relationships/hyperlink" Target="https://www.qcaa.qld.edu.au/downloads/aciq/general-resources/assessment/ac_making_judgment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9.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F20B52-FC1D-ECBD-6D3A-216C38A593A0}"/>
              </a:ext>
            </a:extLst>
          </p:cNvPr>
          <p:cNvSpPr>
            <a:spLocks noGrp="1"/>
          </p:cNvSpPr>
          <p:nvPr>
            <p:ph type="ctrTitle"/>
          </p:nvPr>
        </p:nvSpPr>
        <p:spPr>
          <a:xfrm>
            <a:off x="539999" y="1530002"/>
            <a:ext cx="6470402" cy="2033997"/>
          </a:xfrm>
        </p:spPr>
        <p:txBody>
          <a:bodyPr anchor="t"/>
          <a:lstStyle/>
          <a:p>
            <a:r>
              <a:rPr lang="en-AU" dirty="0"/>
              <a:t>Developing consistent teacher judgement</a:t>
            </a:r>
          </a:p>
        </p:txBody>
      </p:sp>
      <p:sp>
        <p:nvSpPr>
          <p:cNvPr id="14" name="Text Placeholder 13">
            <a:extLst>
              <a:ext uri="{FF2B5EF4-FFF2-40B4-BE49-F238E27FC236}">
                <a16:creationId xmlns:a16="http://schemas.microsoft.com/office/drawing/2014/main" id="{709D731A-01A3-BBE5-5AE6-601E6DA45CB7}"/>
              </a:ext>
            </a:extLst>
          </p:cNvPr>
          <p:cNvSpPr>
            <a:spLocks noGrp="1"/>
          </p:cNvSpPr>
          <p:nvPr>
            <p:ph type="body" sz="quarter" idx="10"/>
          </p:nvPr>
        </p:nvSpPr>
        <p:spPr/>
        <p:txBody>
          <a:bodyPr/>
          <a:lstStyle/>
          <a:p>
            <a:r>
              <a:rPr lang="en-AU" dirty="0"/>
              <a:t>Part 1 – collaborative assessment design and implementation</a:t>
            </a:r>
          </a:p>
        </p:txBody>
      </p:sp>
      <p:sp>
        <p:nvSpPr>
          <p:cNvPr id="10" name="Text Placeholder 9">
            <a:extLst>
              <a:ext uri="{FF2B5EF4-FFF2-40B4-BE49-F238E27FC236}">
                <a16:creationId xmlns:a16="http://schemas.microsoft.com/office/drawing/2014/main" id="{9E029763-82A0-367C-F7A2-90AE84ABF140}"/>
              </a:ext>
            </a:extLst>
          </p:cNvPr>
          <p:cNvSpPr>
            <a:spLocks noGrp="1"/>
          </p:cNvSpPr>
          <p:nvPr>
            <p:ph type="body" sz="quarter" idx="16"/>
          </p:nvPr>
        </p:nvSpPr>
        <p:spPr/>
        <p:txBody>
          <a:bodyPr/>
          <a:lstStyle/>
          <a:p>
            <a:r>
              <a:rPr lang="en-US" dirty="0"/>
              <a:t>Facilitated workshop</a:t>
            </a:r>
            <a:endParaRPr lang="en-AU" dirty="0"/>
          </a:p>
        </p:txBody>
      </p:sp>
      <p:pic>
        <p:nvPicPr>
          <p:cNvPr id="1026" name="Picture 2">
            <a:extLst>
              <a:ext uri="{FF2B5EF4-FFF2-40B4-BE49-F238E27FC236}">
                <a16:creationId xmlns:a16="http://schemas.microsoft.com/office/drawing/2014/main" id="{09BD0545-834B-0DBD-98A2-4BFEE641B8B6}"/>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1" y="2424"/>
            <a:ext cx="518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4576E29D-9438-6B71-2434-55DA967A6974}"/>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841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CDBC-C6E6-DB7F-96C9-46D297F35569}"/>
              </a:ext>
            </a:extLst>
          </p:cNvPr>
          <p:cNvSpPr>
            <a:spLocks noGrp="1"/>
          </p:cNvSpPr>
          <p:nvPr>
            <p:ph type="title"/>
          </p:nvPr>
        </p:nvSpPr>
        <p:spPr>
          <a:xfrm>
            <a:off x="360000" y="360000"/>
            <a:ext cx="10080000" cy="545601"/>
          </a:xfrm>
        </p:spPr>
        <p:txBody>
          <a:bodyPr/>
          <a:lstStyle/>
          <a:p>
            <a:r>
              <a:rPr lang="en-AU" dirty="0"/>
              <a:t>Consistent teacher judgement (1)</a:t>
            </a:r>
          </a:p>
        </p:txBody>
      </p:sp>
      <p:sp>
        <p:nvSpPr>
          <p:cNvPr id="5" name="Text Placeholder 4">
            <a:extLst>
              <a:ext uri="{FF2B5EF4-FFF2-40B4-BE49-F238E27FC236}">
                <a16:creationId xmlns:a16="http://schemas.microsoft.com/office/drawing/2014/main" id="{B7742813-D927-ADC7-AD45-A2DAFBDE376C}"/>
              </a:ext>
            </a:extLst>
          </p:cNvPr>
          <p:cNvSpPr>
            <a:spLocks noGrp="1"/>
          </p:cNvSpPr>
          <p:nvPr>
            <p:ph type="body" sz="quarter" idx="18"/>
          </p:nvPr>
        </p:nvSpPr>
        <p:spPr>
          <a:xfrm>
            <a:off x="360000" y="982520"/>
            <a:ext cx="10080000" cy="310015"/>
          </a:xfrm>
        </p:spPr>
        <p:txBody>
          <a:bodyPr/>
          <a:lstStyle/>
          <a:p>
            <a:r>
              <a:rPr lang="en-AU" dirty="0"/>
              <a:t>What is it? </a:t>
            </a:r>
          </a:p>
        </p:txBody>
      </p:sp>
      <p:sp>
        <p:nvSpPr>
          <p:cNvPr id="6" name="Rectangle: Rounded Corners 5">
            <a:extLst>
              <a:ext uri="{FF2B5EF4-FFF2-40B4-BE49-F238E27FC236}">
                <a16:creationId xmlns:a16="http://schemas.microsoft.com/office/drawing/2014/main" id="{FEE22F0D-90E9-9498-FF5C-E3FECF0DFB9A}"/>
              </a:ext>
            </a:extLst>
          </p:cNvPr>
          <p:cNvSpPr/>
          <p:nvPr/>
        </p:nvSpPr>
        <p:spPr>
          <a:xfrm>
            <a:off x="360000" y="1621754"/>
            <a:ext cx="5411791" cy="4406420"/>
          </a:xfrm>
          <a:prstGeom prst="roundRect">
            <a:avLst>
              <a:gd name="adj" fmla="val 107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sz="1800" dirty="0">
                <a:solidFill>
                  <a:schemeClr val="tx1"/>
                </a:solidFill>
                <a:effectLst/>
                <a:ea typeface="Calibri" panose="020F0502020204030204" pitchFamily="34" charset="0"/>
              </a:rPr>
              <a:t>Consistent teacher judgement is a key aspect of professional practice in assessment. It involves teachers developing a common understanding of assessment criteria and syllabus standards, ensuring that they apply this knowledge consistently when making judgements about what students know, understand, and can do.</a:t>
            </a:r>
          </a:p>
          <a:p>
            <a:pPr algn="r">
              <a:lnSpc>
                <a:spcPct val="150000"/>
              </a:lnSpc>
              <a:spcAft>
                <a:spcPts val="1200"/>
              </a:spcAft>
            </a:pPr>
            <a:r>
              <a:rPr lang="en-AU" sz="1600" dirty="0">
                <a:solidFill>
                  <a:schemeClr val="tx1"/>
                </a:solidFill>
                <a:latin typeface="Public Sans Light"/>
                <a:ea typeface="Calibri"/>
              </a:rPr>
              <a:t>(DoE 2024)</a:t>
            </a:r>
          </a:p>
        </p:txBody>
      </p:sp>
      <p:pic>
        <p:nvPicPr>
          <p:cNvPr id="1026" name="Picture 2">
            <a:extLst>
              <a:ext uri="{FF2B5EF4-FFF2-40B4-BE49-F238E27FC236}">
                <a16:creationId xmlns:a16="http://schemas.microsoft.com/office/drawing/2014/main" id="{284D18CF-6B92-B9DF-648C-93FBFED41F4A}"/>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17920" y="1621754"/>
            <a:ext cx="5626080" cy="3614491"/>
          </a:xfrm>
          <a:prstGeom prst="roundRect">
            <a:avLst>
              <a:gd name="adj" fmla="val 12240"/>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898AC7C-F603-43A2-786A-C4896AF28EB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388953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B79D-515E-21B6-5D70-49D73D04DAFD}"/>
              </a:ext>
            </a:extLst>
          </p:cNvPr>
          <p:cNvSpPr>
            <a:spLocks noGrp="1"/>
          </p:cNvSpPr>
          <p:nvPr>
            <p:ph type="title"/>
          </p:nvPr>
        </p:nvSpPr>
        <p:spPr/>
        <p:txBody>
          <a:bodyPr/>
          <a:lstStyle/>
          <a:p>
            <a:r>
              <a:rPr lang="en-AU" dirty="0"/>
              <a:t>Standards-referenced assessment</a:t>
            </a:r>
          </a:p>
        </p:txBody>
      </p:sp>
      <p:sp>
        <p:nvSpPr>
          <p:cNvPr id="3" name="Content Placeholder 2">
            <a:extLst>
              <a:ext uri="{FF2B5EF4-FFF2-40B4-BE49-F238E27FC236}">
                <a16:creationId xmlns:a16="http://schemas.microsoft.com/office/drawing/2014/main" id="{B8B12D8A-4A27-51F3-68DF-53442E1A5D60}"/>
              </a:ext>
            </a:extLst>
          </p:cNvPr>
          <p:cNvSpPr>
            <a:spLocks noGrp="1"/>
          </p:cNvSpPr>
          <p:nvPr>
            <p:ph idx="1"/>
          </p:nvPr>
        </p:nvSpPr>
        <p:spPr>
          <a:xfrm>
            <a:off x="360000" y="1502558"/>
            <a:ext cx="5525328" cy="4661560"/>
          </a:xfrm>
        </p:spPr>
        <p:txBody>
          <a:bodyPr/>
          <a:lstStyle/>
          <a:p>
            <a:r>
              <a:rPr lang="en-AU" dirty="0"/>
              <a:t>Standards-referenced assessment:</a:t>
            </a:r>
          </a:p>
          <a:p>
            <a:pPr marL="285750" indent="-285750">
              <a:buFont typeface="Arial" panose="020B0604020202020204" pitchFamily="34" charset="0"/>
              <a:buChar char="•"/>
            </a:pPr>
            <a:r>
              <a:rPr lang="en-AU" dirty="0"/>
              <a:t>refers to the process of interpreting information about student learning in relation to standards</a:t>
            </a:r>
          </a:p>
          <a:p>
            <a:pPr marL="285750" indent="-285750">
              <a:buFont typeface="Arial" panose="020B0604020202020204" pitchFamily="34" charset="0"/>
              <a:buChar char="•"/>
            </a:pPr>
            <a:r>
              <a:rPr lang="en-AU" dirty="0"/>
              <a:t>is used to compare student performance </a:t>
            </a:r>
            <a:r>
              <a:rPr lang="en-AU" b="1" dirty="0">
                <a:latin typeface="+mj-lt"/>
              </a:rPr>
              <a:t>to a standard with objective criteria</a:t>
            </a:r>
            <a:r>
              <a:rPr lang="en-AU" b="1" dirty="0"/>
              <a:t> </a:t>
            </a:r>
            <a:r>
              <a:rPr lang="en-AU" dirty="0"/>
              <a:t>rather than to the performance of other students</a:t>
            </a:r>
          </a:p>
          <a:p>
            <a:pPr marL="285750" indent="-285750">
              <a:buFont typeface="Arial" panose="020B0604020202020204" pitchFamily="34" charset="0"/>
              <a:buChar char="•"/>
            </a:pPr>
            <a:r>
              <a:rPr lang="en-AU" dirty="0"/>
              <a:t>can provide meaningful feedback about student achievement and support consistent assessment and reporting.</a:t>
            </a:r>
          </a:p>
          <a:p>
            <a:pPr algn="r"/>
            <a:r>
              <a:rPr lang="en-AU" dirty="0"/>
              <a:t>(NESA 2024)</a:t>
            </a:r>
          </a:p>
          <a:p>
            <a:endParaRPr lang="en-AU" dirty="0"/>
          </a:p>
        </p:txBody>
      </p:sp>
      <p:grpSp>
        <p:nvGrpSpPr>
          <p:cNvPr id="15" name="Group 14">
            <a:extLst>
              <a:ext uri="{FF2B5EF4-FFF2-40B4-BE49-F238E27FC236}">
                <a16:creationId xmlns:a16="http://schemas.microsoft.com/office/drawing/2014/main" id="{E542BF0D-71B7-2A7E-59B2-11D373CB382C}"/>
              </a:ext>
              <a:ext uri="{C183D7F6-B498-43B3-948B-1728B52AA6E4}">
                <adec:decorative xmlns:adec="http://schemas.microsoft.com/office/drawing/2017/decorative" val="1"/>
              </a:ext>
            </a:extLst>
          </p:cNvPr>
          <p:cNvGrpSpPr/>
          <p:nvPr/>
        </p:nvGrpSpPr>
        <p:grpSpPr>
          <a:xfrm>
            <a:off x="6384435" y="1341479"/>
            <a:ext cx="5624685" cy="3717739"/>
            <a:chOff x="3755137" y="1325283"/>
            <a:chExt cx="7850784" cy="4830717"/>
          </a:xfrm>
        </p:grpSpPr>
        <p:pic>
          <p:nvPicPr>
            <p:cNvPr id="9" name="Picture 8" descr="A computer with a blank screen&#10;&#10;Description automatically generated">
              <a:extLst>
                <a:ext uri="{FF2B5EF4-FFF2-40B4-BE49-F238E27FC236}">
                  <a16:creationId xmlns:a16="http://schemas.microsoft.com/office/drawing/2014/main" id="{E5C477CB-73C6-58D6-A9D0-9ED77C8624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5137" y="1325283"/>
              <a:ext cx="7850784" cy="4830717"/>
            </a:xfrm>
            <a:prstGeom prst="rect">
              <a:avLst/>
            </a:prstGeom>
          </p:spPr>
        </p:pic>
        <p:pic>
          <p:nvPicPr>
            <p:cNvPr id="14" name="Picture 13">
              <a:extLst>
                <a:ext uri="{FF2B5EF4-FFF2-40B4-BE49-F238E27FC236}">
                  <a16:creationId xmlns:a16="http://schemas.microsoft.com/office/drawing/2014/main" id="{FC651580-830F-45FA-9980-701C02AE029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67316" y="1781808"/>
              <a:ext cx="5210541" cy="3229720"/>
            </a:xfrm>
            <a:prstGeom prst="rect">
              <a:avLst/>
            </a:prstGeom>
          </p:spPr>
        </p:pic>
      </p:grpSp>
      <p:sp>
        <p:nvSpPr>
          <p:cNvPr id="16" name="Rectangle: Rounded Corners 15">
            <a:extLst>
              <a:ext uri="{FF2B5EF4-FFF2-40B4-BE49-F238E27FC236}">
                <a16:creationId xmlns:a16="http://schemas.microsoft.com/office/drawing/2014/main" id="{11B81FDA-24BC-6F49-705E-A9A2002FF525}"/>
              </a:ext>
            </a:extLst>
          </p:cNvPr>
          <p:cNvSpPr/>
          <p:nvPr/>
        </p:nvSpPr>
        <p:spPr>
          <a:xfrm>
            <a:off x="6502400" y="5198372"/>
            <a:ext cx="5240848" cy="965746"/>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2075">
              <a:lnSpc>
                <a:spcPct val="150000"/>
              </a:lnSpc>
            </a:pPr>
            <a:r>
              <a:rPr lang="en-AU" sz="1800" dirty="0">
                <a:solidFill>
                  <a:schemeClr val="tx1"/>
                </a:solidFill>
              </a:rPr>
              <a:t>Visit NESA’s </a:t>
            </a:r>
            <a:r>
              <a:rPr lang="en-AU" sz="1800" dirty="0">
                <a:solidFill>
                  <a:srgbClr val="146CFD"/>
                </a:solidFill>
                <a:hlinkClick r:id="rId5">
                  <a:extLst>
                    <a:ext uri="{A12FA001-AC4F-418D-AE19-62706E023703}">
                      <ahyp:hlinkClr xmlns:ahyp="http://schemas.microsoft.com/office/drawing/2018/hyperlinkcolor" val="tx"/>
                    </a:ext>
                  </a:extLst>
                </a:hlinkClick>
              </a:rPr>
              <a:t>Assessment P</a:t>
            </a:r>
            <a:r>
              <a:rPr lang="en-AU" sz="1800" dirty="0">
                <a:solidFill>
                  <a:schemeClr val="accent2"/>
                </a:solidFill>
                <a:hlinkClick r:id="rId5">
                  <a:extLst>
                    <a:ext uri="{A12FA001-AC4F-418D-AE19-62706E023703}">
                      <ahyp:hlinkClr xmlns:ahyp="http://schemas.microsoft.com/office/drawing/2018/hyperlinkcolor" val="tx"/>
                    </a:ext>
                  </a:extLst>
                </a:hlinkClick>
              </a:rPr>
              <a:t>rinciples</a:t>
            </a:r>
            <a:r>
              <a:rPr lang="en-AU" sz="1800" dirty="0">
                <a:solidFill>
                  <a:schemeClr val="accent2"/>
                </a:solidFill>
              </a:rPr>
              <a:t> </a:t>
            </a:r>
            <a:r>
              <a:rPr lang="en-AU" sz="1800" dirty="0">
                <a:solidFill>
                  <a:schemeClr val="tx1"/>
                </a:solidFill>
              </a:rPr>
              <a:t>webpage for more information.</a:t>
            </a:r>
          </a:p>
        </p:txBody>
      </p:sp>
      <p:sp>
        <p:nvSpPr>
          <p:cNvPr id="4" name="Slide Number Placeholder 3">
            <a:extLst>
              <a:ext uri="{FF2B5EF4-FFF2-40B4-BE49-F238E27FC236}">
                <a16:creationId xmlns:a16="http://schemas.microsoft.com/office/drawing/2014/main" id="{5B5F0A6B-734F-F817-CFC4-78F8647DA9A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0213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F9CF-8EB9-FCAF-22E9-142348D1B1DD}"/>
              </a:ext>
            </a:extLst>
          </p:cNvPr>
          <p:cNvSpPr>
            <a:spLocks noGrp="1"/>
          </p:cNvSpPr>
          <p:nvPr>
            <p:ph type="title"/>
          </p:nvPr>
        </p:nvSpPr>
        <p:spPr/>
        <p:txBody>
          <a:bodyPr/>
          <a:lstStyle/>
          <a:p>
            <a:r>
              <a:rPr lang="en-AU" dirty="0"/>
              <a:t>Consistent teacher judgement (2)</a:t>
            </a:r>
          </a:p>
        </p:txBody>
      </p:sp>
      <p:sp>
        <p:nvSpPr>
          <p:cNvPr id="5" name="Text Placeholder 4">
            <a:extLst>
              <a:ext uri="{FF2B5EF4-FFF2-40B4-BE49-F238E27FC236}">
                <a16:creationId xmlns:a16="http://schemas.microsoft.com/office/drawing/2014/main" id="{DB6B3F37-0B0C-44BC-EA5D-87127842B3DD}"/>
              </a:ext>
            </a:extLst>
          </p:cNvPr>
          <p:cNvSpPr>
            <a:spLocks noGrp="1"/>
          </p:cNvSpPr>
          <p:nvPr>
            <p:ph type="body" sz="quarter" idx="18"/>
          </p:nvPr>
        </p:nvSpPr>
        <p:spPr/>
        <p:txBody>
          <a:bodyPr/>
          <a:lstStyle/>
          <a:p>
            <a:r>
              <a:rPr lang="en-AU" dirty="0"/>
              <a:t>What is it?</a:t>
            </a:r>
            <a:endParaRPr lang="en-US" dirty="0"/>
          </a:p>
        </p:txBody>
      </p:sp>
      <p:grpSp>
        <p:nvGrpSpPr>
          <p:cNvPr id="16" name="Group 15" descr="CTJ">
            <a:extLst>
              <a:ext uri="{FF2B5EF4-FFF2-40B4-BE49-F238E27FC236}">
                <a16:creationId xmlns:a16="http://schemas.microsoft.com/office/drawing/2014/main" id="{3DD08CC5-C915-0813-C04B-9BFA93D41102}"/>
              </a:ext>
            </a:extLst>
          </p:cNvPr>
          <p:cNvGrpSpPr/>
          <p:nvPr/>
        </p:nvGrpSpPr>
        <p:grpSpPr>
          <a:xfrm>
            <a:off x="4767280" y="2251428"/>
            <a:ext cx="2657439" cy="2355143"/>
            <a:chOff x="4569693" y="2016286"/>
            <a:chExt cx="2657439" cy="2355143"/>
          </a:xfrm>
        </p:grpSpPr>
        <p:sp>
          <p:nvSpPr>
            <p:cNvPr id="15" name="Rectangle: Rounded Corners 14">
              <a:extLst>
                <a:ext uri="{FF2B5EF4-FFF2-40B4-BE49-F238E27FC236}">
                  <a16:creationId xmlns:a16="http://schemas.microsoft.com/office/drawing/2014/main" id="{715EAACB-D2A6-B644-D596-250CF1F68508}"/>
                </a:ext>
              </a:extLst>
            </p:cNvPr>
            <p:cNvSpPr/>
            <p:nvPr/>
          </p:nvSpPr>
          <p:spPr>
            <a:xfrm>
              <a:off x="4569693" y="2016286"/>
              <a:ext cx="2657439" cy="23551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US" sz="3600" b="1" dirty="0">
                  <a:latin typeface="+mj-lt"/>
                </a:rPr>
                <a:t>CTJ</a:t>
              </a:r>
            </a:p>
          </p:txBody>
        </p:sp>
        <p:grpSp>
          <p:nvGrpSpPr>
            <p:cNvPr id="3" name="Group 2">
              <a:extLst>
                <a:ext uri="{FF2B5EF4-FFF2-40B4-BE49-F238E27FC236}">
                  <a16:creationId xmlns:a16="http://schemas.microsoft.com/office/drawing/2014/main" id="{500AC136-E6E7-9ABD-36BE-D3A1D0416B48}"/>
                </a:ext>
                <a:ext uri="{C183D7F6-B498-43B3-948B-1728B52AA6E4}">
                  <adec:decorative xmlns:adec="http://schemas.microsoft.com/office/drawing/2017/decorative" val="1"/>
                </a:ext>
              </a:extLst>
            </p:cNvPr>
            <p:cNvGrpSpPr/>
            <p:nvPr/>
          </p:nvGrpSpPr>
          <p:grpSpPr>
            <a:xfrm>
              <a:off x="5388978" y="2900317"/>
              <a:ext cx="1018868" cy="1471112"/>
              <a:chOff x="5614975" y="3193858"/>
              <a:chExt cx="1018868" cy="1471112"/>
            </a:xfrm>
          </p:grpSpPr>
          <p:pic>
            <p:nvPicPr>
              <p:cNvPr id="7" name="Graphic 6" descr="Meeting with solid fill">
                <a:extLst>
                  <a:ext uri="{FF2B5EF4-FFF2-40B4-BE49-F238E27FC236}">
                    <a16:creationId xmlns:a16="http://schemas.microsoft.com/office/drawing/2014/main" id="{7E62486D-05C6-6803-5B7E-691B54483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4975" y="3601803"/>
                <a:ext cx="1018868" cy="1063167"/>
              </a:xfrm>
              <a:prstGeom prst="rect">
                <a:avLst/>
              </a:prstGeom>
            </p:spPr>
          </p:pic>
          <p:pic>
            <p:nvPicPr>
              <p:cNvPr id="8" name="Graphic 7" descr="Chat with solid fill">
                <a:extLst>
                  <a:ext uri="{FF2B5EF4-FFF2-40B4-BE49-F238E27FC236}">
                    <a16:creationId xmlns:a16="http://schemas.microsoft.com/office/drawing/2014/main" id="{32A5C7AE-A568-41F0-DF6B-5568E266A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5429" y="3193858"/>
                <a:ext cx="717958" cy="827147"/>
              </a:xfrm>
              <a:prstGeom prst="rect">
                <a:avLst/>
              </a:prstGeom>
            </p:spPr>
          </p:pic>
        </p:grpSp>
      </p:grpSp>
      <p:sp>
        <p:nvSpPr>
          <p:cNvPr id="9" name="Rectangle: Rounded Corners 8">
            <a:extLst>
              <a:ext uri="{FF2B5EF4-FFF2-40B4-BE49-F238E27FC236}">
                <a16:creationId xmlns:a16="http://schemas.microsoft.com/office/drawing/2014/main" id="{A600FF98-BAED-3F16-A301-75506EF6083A}"/>
              </a:ext>
            </a:extLst>
          </p:cNvPr>
          <p:cNvSpPr/>
          <p:nvPr/>
        </p:nvSpPr>
        <p:spPr>
          <a:xfrm>
            <a:off x="360000" y="1511884"/>
            <a:ext cx="2657439" cy="235514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latin typeface="+mj-lt"/>
              </a:rPr>
              <a:t>Collaborative approach to assessment design</a:t>
            </a:r>
          </a:p>
        </p:txBody>
      </p:sp>
      <p:sp>
        <p:nvSpPr>
          <p:cNvPr id="10" name="Rectangle: Rounded Corners 9">
            <a:extLst>
              <a:ext uri="{FF2B5EF4-FFF2-40B4-BE49-F238E27FC236}">
                <a16:creationId xmlns:a16="http://schemas.microsoft.com/office/drawing/2014/main" id="{E474CAF8-5931-26F7-46B2-E66DE0889D53}"/>
              </a:ext>
            </a:extLst>
          </p:cNvPr>
          <p:cNvSpPr/>
          <p:nvPr/>
        </p:nvSpPr>
        <p:spPr>
          <a:xfrm>
            <a:off x="1586986" y="4098485"/>
            <a:ext cx="2860905" cy="25075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latin typeface="+mj-lt"/>
              </a:rPr>
              <a:t>Cohesive understanding of what should be assessed and how</a:t>
            </a:r>
          </a:p>
        </p:txBody>
      </p:sp>
      <p:sp>
        <p:nvSpPr>
          <p:cNvPr id="11" name="Rectangle: Rounded Corners 10">
            <a:extLst>
              <a:ext uri="{FF2B5EF4-FFF2-40B4-BE49-F238E27FC236}">
                <a16:creationId xmlns:a16="http://schemas.microsoft.com/office/drawing/2014/main" id="{43FD1ADD-8FB5-4D88-21F1-6F16B8043107}"/>
              </a:ext>
            </a:extLst>
          </p:cNvPr>
          <p:cNvSpPr/>
          <p:nvPr/>
        </p:nvSpPr>
        <p:spPr>
          <a:xfrm>
            <a:off x="9250853" y="1511884"/>
            <a:ext cx="2593147" cy="24489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latin typeface="+mj-lt"/>
              </a:rPr>
              <a:t>Development of valid and reliable assessments</a:t>
            </a:r>
          </a:p>
        </p:txBody>
      </p:sp>
      <p:sp>
        <p:nvSpPr>
          <p:cNvPr id="12" name="Rectangle: Rounded Corners 11">
            <a:extLst>
              <a:ext uri="{FF2B5EF4-FFF2-40B4-BE49-F238E27FC236}">
                <a16:creationId xmlns:a16="http://schemas.microsoft.com/office/drawing/2014/main" id="{929899CD-F809-E425-EA09-9992CB55474C}"/>
              </a:ext>
            </a:extLst>
          </p:cNvPr>
          <p:cNvSpPr/>
          <p:nvPr/>
        </p:nvSpPr>
        <p:spPr>
          <a:xfrm>
            <a:off x="7820400" y="4142809"/>
            <a:ext cx="2860905" cy="24631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latin typeface="+mj-lt"/>
              </a:rPr>
              <a:t>Equitable opportunities for students to show what they know, understand and can do</a:t>
            </a:r>
          </a:p>
        </p:txBody>
      </p:sp>
      <p:sp>
        <p:nvSpPr>
          <p:cNvPr id="4" name="Slide Number Placeholder 3">
            <a:extLst>
              <a:ext uri="{FF2B5EF4-FFF2-40B4-BE49-F238E27FC236}">
                <a16:creationId xmlns:a16="http://schemas.microsoft.com/office/drawing/2014/main" id="{A0CEB9AC-67C9-2A9D-6D78-7FD905C951D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94904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E213-3465-799C-FCD1-87DD409C7E43}"/>
              </a:ext>
            </a:extLst>
          </p:cNvPr>
          <p:cNvSpPr>
            <a:spLocks noGrp="1"/>
          </p:cNvSpPr>
          <p:nvPr>
            <p:ph type="title"/>
          </p:nvPr>
        </p:nvSpPr>
        <p:spPr/>
        <p:txBody>
          <a:bodyPr/>
          <a:lstStyle/>
          <a:p>
            <a:r>
              <a:rPr lang="en-AU" dirty="0"/>
              <a:t>Consistent teacher judgement processes</a:t>
            </a:r>
          </a:p>
        </p:txBody>
      </p:sp>
      <p:sp>
        <p:nvSpPr>
          <p:cNvPr id="5" name="Text Placeholder 4">
            <a:extLst>
              <a:ext uri="{FF2B5EF4-FFF2-40B4-BE49-F238E27FC236}">
                <a16:creationId xmlns:a16="http://schemas.microsoft.com/office/drawing/2014/main" id="{CA94063C-0CDE-B8FF-8AEA-7365225EE453}"/>
              </a:ext>
            </a:extLst>
          </p:cNvPr>
          <p:cNvSpPr>
            <a:spLocks noGrp="1"/>
          </p:cNvSpPr>
          <p:nvPr>
            <p:ph type="body" sz="quarter" idx="18"/>
          </p:nvPr>
        </p:nvSpPr>
        <p:spPr/>
        <p:txBody>
          <a:bodyPr/>
          <a:lstStyle/>
          <a:p>
            <a:r>
              <a:rPr lang="en-AU" dirty="0"/>
              <a:t>Supporting a collective understanding before, during and after assessment</a:t>
            </a:r>
          </a:p>
        </p:txBody>
      </p:sp>
      <p:grpSp>
        <p:nvGrpSpPr>
          <p:cNvPr id="15" name="Group 14" descr="A graphical representation of supporting a collective understanding before, during and after assessment.">
            <a:extLst>
              <a:ext uri="{FF2B5EF4-FFF2-40B4-BE49-F238E27FC236}">
                <a16:creationId xmlns:a16="http://schemas.microsoft.com/office/drawing/2014/main" id="{4C3C06B5-A62B-CF46-FF2C-F9FDFC517D78}"/>
              </a:ext>
            </a:extLst>
          </p:cNvPr>
          <p:cNvGrpSpPr/>
          <p:nvPr/>
        </p:nvGrpSpPr>
        <p:grpSpPr>
          <a:xfrm>
            <a:off x="623845" y="2003966"/>
            <a:ext cx="8385539" cy="3527124"/>
            <a:chOff x="575709" y="1497387"/>
            <a:chExt cx="8385539" cy="3527124"/>
          </a:xfrm>
        </p:grpSpPr>
        <p:sp>
          <p:nvSpPr>
            <p:cNvPr id="7" name="Arrow: Right 6">
              <a:extLst>
                <a:ext uri="{FF2B5EF4-FFF2-40B4-BE49-F238E27FC236}">
                  <a16:creationId xmlns:a16="http://schemas.microsoft.com/office/drawing/2014/main" id="{773E8688-DBB1-70A8-C18C-CD57F70ECD00}"/>
                </a:ext>
              </a:extLst>
            </p:cNvPr>
            <p:cNvSpPr/>
            <p:nvPr/>
          </p:nvSpPr>
          <p:spPr>
            <a:xfrm>
              <a:off x="575709" y="1497387"/>
              <a:ext cx="8385539" cy="3527124"/>
            </a:xfrm>
            <a:prstGeom prst="rightArrow">
              <a:avLst>
                <a:gd name="adj1" fmla="val 72069"/>
                <a:gd name="adj2" fmla="val 29311"/>
              </a:avLst>
            </a:prstGeom>
            <a:solidFill>
              <a:srgbClr val="CBEDFD"/>
            </a:solidFill>
            <a:ln>
              <a:solidFill>
                <a:srgbClr val="CBEDFD"/>
              </a:solidFill>
            </a:ln>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AU" dirty="0"/>
            </a:p>
          </p:txBody>
        </p:sp>
        <p:sp>
          <p:nvSpPr>
            <p:cNvPr id="9" name="Freeform: Shape 8">
              <a:extLst>
                <a:ext uri="{FF2B5EF4-FFF2-40B4-BE49-F238E27FC236}">
                  <a16:creationId xmlns:a16="http://schemas.microsoft.com/office/drawing/2014/main" id="{7605B9C4-FA92-310D-31C3-D218DC83707F}"/>
                </a:ext>
              </a:extLst>
            </p:cNvPr>
            <p:cNvSpPr/>
            <p:nvPr/>
          </p:nvSpPr>
          <p:spPr>
            <a:xfrm>
              <a:off x="957395" y="2335632"/>
              <a:ext cx="1942927" cy="733881"/>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rtl="0">
                <a:lnSpc>
                  <a:spcPct val="90000"/>
                </a:lnSpc>
                <a:spcBef>
                  <a:spcPct val="0"/>
                </a:spcBef>
                <a:spcAft>
                  <a:spcPct val="35000"/>
                </a:spcAft>
                <a:buNone/>
              </a:pPr>
              <a:r>
                <a:rPr lang="en-US" sz="2000" b="1" kern="1200" dirty="0">
                  <a:latin typeface="+mj-lt"/>
                </a:rPr>
                <a:t>Before</a:t>
              </a:r>
            </a:p>
          </p:txBody>
        </p:sp>
        <p:sp>
          <p:nvSpPr>
            <p:cNvPr id="11" name="Freeform: Shape 10">
              <a:extLst>
                <a:ext uri="{FF2B5EF4-FFF2-40B4-BE49-F238E27FC236}">
                  <a16:creationId xmlns:a16="http://schemas.microsoft.com/office/drawing/2014/main" id="{447EDC8A-E20D-96F2-3986-3CCE57325226}"/>
                </a:ext>
              </a:extLst>
            </p:cNvPr>
            <p:cNvSpPr/>
            <p:nvPr/>
          </p:nvSpPr>
          <p:spPr>
            <a:xfrm>
              <a:off x="3327093" y="2335632"/>
              <a:ext cx="1942927" cy="733881"/>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a:lnSpc>
                  <a:spcPct val="90000"/>
                </a:lnSpc>
                <a:spcBef>
                  <a:spcPct val="0"/>
                </a:spcBef>
                <a:spcAft>
                  <a:spcPct val="35000"/>
                </a:spcAft>
                <a:buNone/>
              </a:pPr>
              <a:r>
                <a:rPr lang="en-US" sz="2000" b="1" kern="1200" dirty="0">
                  <a:latin typeface="+mj-lt"/>
                </a:rPr>
                <a:t>During</a:t>
              </a:r>
            </a:p>
          </p:txBody>
        </p:sp>
        <p:sp>
          <p:nvSpPr>
            <p:cNvPr id="13" name="Freeform: Shape 12">
              <a:extLst>
                <a:ext uri="{FF2B5EF4-FFF2-40B4-BE49-F238E27FC236}">
                  <a16:creationId xmlns:a16="http://schemas.microsoft.com/office/drawing/2014/main" id="{F13DCA48-8688-342C-86BF-5CDD079FA0B1}"/>
                </a:ext>
              </a:extLst>
            </p:cNvPr>
            <p:cNvSpPr/>
            <p:nvPr/>
          </p:nvSpPr>
          <p:spPr>
            <a:xfrm>
              <a:off x="5696792" y="2335632"/>
              <a:ext cx="1942927" cy="733881"/>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a:lnSpc>
                  <a:spcPct val="90000"/>
                </a:lnSpc>
                <a:spcBef>
                  <a:spcPct val="0"/>
                </a:spcBef>
                <a:spcAft>
                  <a:spcPct val="35000"/>
                </a:spcAft>
                <a:buNone/>
              </a:pPr>
              <a:r>
                <a:rPr lang="en-US" sz="2000" b="1" kern="1200" dirty="0">
                  <a:latin typeface="+mj-lt"/>
                </a:rPr>
                <a:t>After</a:t>
              </a:r>
            </a:p>
          </p:txBody>
        </p:sp>
        <p:pic>
          <p:nvPicPr>
            <p:cNvPr id="8" name="Graphic 7">
              <a:extLst>
                <a:ext uri="{FF2B5EF4-FFF2-40B4-BE49-F238E27FC236}">
                  <a16:creationId xmlns:a16="http://schemas.microsoft.com/office/drawing/2014/main" id="{EC0B0B6E-BA98-87CD-082A-35C1E4D9063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8662" y="3145363"/>
              <a:ext cx="1240392" cy="1097910"/>
            </a:xfrm>
            <a:prstGeom prst="rect">
              <a:avLst/>
            </a:prstGeom>
          </p:spPr>
        </p:pic>
        <p:grpSp>
          <p:nvGrpSpPr>
            <p:cNvPr id="17" name="Group 16">
              <a:extLst>
                <a:ext uri="{FF2B5EF4-FFF2-40B4-BE49-F238E27FC236}">
                  <a16:creationId xmlns:a16="http://schemas.microsoft.com/office/drawing/2014/main" id="{4814F750-F0DB-B661-E838-09ED77D6999C}"/>
                </a:ext>
              </a:extLst>
            </p:cNvPr>
            <p:cNvGrpSpPr/>
            <p:nvPr/>
          </p:nvGrpSpPr>
          <p:grpSpPr>
            <a:xfrm>
              <a:off x="3859428" y="3263108"/>
              <a:ext cx="878257" cy="1097910"/>
              <a:chOff x="5269971" y="4485449"/>
              <a:chExt cx="1248229" cy="1740950"/>
            </a:xfrm>
            <a:solidFill>
              <a:schemeClr val="accent1"/>
            </a:solidFill>
          </p:grpSpPr>
          <p:pic>
            <p:nvPicPr>
              <p:cNvPr id="10" name="Graphic 9">
                <a:extLst>
                  <a:ext uri="{FF2B5EF4-FFF2-40B4-BE49-F238E27FC236}">
                    <a16:creationId xmlns:a16="http://schemas.microsoft.com/office/drawing/2014/main" id="{772D0392-248D-06E4-D51E-C636837F26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9971" y="4978170"/>
                <a:ext cx="1248229" cy="1248229"/>
              </a:xfrm>
              <a:prstGeom prst="rect">
                <a:avLst/>
              </a:prstGeom>
            </p:spPr>
          </p:pic>
          <p:pic>
            <p:nvPicPr>
              <p:cNvPr id="12" name="Graphic 11">
                <a:extLst>
                  <a:ext uri="{FF2B5EF4-FFF2-40B4-BE49-F238E27FC236}">
                    <a16:creationId xmlns:a16="http://schemas.microsoft.com/office/drawing/2014/main" id="{95B326C0-5941-CB06-630C-334B32C5D6E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6885" y="4485449"/>
                <a:ext cx="914400" cy="914400"/>
              </a:xfrm>
              <a:prstGeom prst="rect">
                <a:avLst/>
              </a:prstGeom>
            </p:spPr>
          </p:pic>
        </p:grpSp>
        <p:pic>
          <p:nvPicPr>
            <p:cNvPr id="14" name="Graphic 13">
              <a:extLst>
                <a:ext uri="{FF2B5EF4-FFF2-40B4-BE49-F238E27FC236}">
                  <a16:creationId xmlns:a16="http://schemas.microsoft.com/office/drawing/2014/main" id="{6241A082-73B1-69D9-C6F5-034FEFDC622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9760" y="3269735"/>
              <a:ext cx="1096991" cy="970981"/>
            </a:xfrm>
            <a:prstGeom prst="rect">
              <a:avLst/>
            </a:prstGeom>
          </p:spPr>
        </p:pic>
      </p:grpSp>
      <p:sp>
        <p:nvSpPr>
          <p:cNvPr id="6" name="Oval 5">
            <a:extLst>
              <a:ext uri="{FF2B5EF4-FFF2-40B4-BE49-F238E27FC236}">
                <a16:creationId xmlns:a16="http://schemas.microsoft.com/office/drawing/2014/main" id="{7E3A5426-1705-35AC-4179-DF8E1D670761}"/>
              </a:ext>
            </a:extLst>
          </p:cNvPr>
          <p:cNvSpPr/>
          <p:nvPr/>
        </p:nvSpPr>
        <p:spPr>
          <a:xfrm>
            <a:off x="9238892" y="2602405"/>
            <a:ext cx="2607810" cy="23313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800" b="1" dirty="0">
                <a:solidFill>
                  <a:schemeClr val="accent1"/>
                </a:solidFill>
                <a:latin typeface="+mj-lt"/>
              </a:rPr>
              <a:t>Collective understanding</a:t>
            </a:r>
          </a:p>
        </p:txBody>
      </p:sp>
      <p:sp>
        <p:nvSpPr>
          <p:cNvPr id="4" name="Slide Number Placeholder 3">
            <a:extLst>
              <a:ext uri="{FF2B5EF4-FFF2-40B4-BE49-F238E27FC236}">
                <a16:creationId xmlns:a16="http://schemas.microsoft.com/office/drawing/2014/main" id="{2CB4CCD5-AF73-F824-A658-83FA35E92F0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7900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9250-B60F-1BB5-B86F-B4CA38DA2FD3}"/>
              </a:ext>
            </a:extLst>
          </p:cNvPr>
          <p:cNvSpPr>
            <a:spLocks noGrp="1"/>
          </p:cNvSpPr>
          <p:nvPr>
            <p:ph type="title"/>
          </p:nvPr>
        </p:nvSpPr>
        <p:spPr/>
        <p:txBody>
          <a:bodyPr/>
          <a:lstStyle/>
          <a:p>
            <a:r>
              <a:rPr lang="en-AU" dirty="0"/>
              <a:t>Holistic on-balance judgements</a:t>
            </a:r>
          </a:p>
        </p:txBody>
      </p:sp>
      <p:sp>
        <p:nvSpPr>
          <p:cNvPr id="13" name="Text Placeholder 4">
            <a:extLst>
              <a:ext uri="{FF2B5EF4-FFF2-40B4-BE49-F238E27FC236}">
                <a16:creationId xmlns:a16="http://schemas.microsoft.com/office/drawing/2014/main" id="{DA22B7C5-D7FF-8A5F-4990-50EBA533268D}"/>
              </a:ext>
            </a:extLst>
          </p:cNvPr>
          <p:cNvSpPr>
            <a:spLocks noGrp="1"/>
          </p:cNvSpPr>
          <p:nvPr>
            <p:ph type="body" sz="quarter" idx="18"/>
          </p:nvPr>
        </p:nvSpPr>
        <p:spPr/>
        <p:txBody>
          <a:bodyPr/>
          <a:lstStyle/>
          <a:p>
            <a:r>
              <a:rPr lang="en-AU" dirty="0"/>
              <a:t>Consistent teacher judgement supports on-balance judgements</a:t>
            </a:r>
          </a:p>
        </p:txBody>
      </p:sp>
      <p:sp>
        <p:nvSpPr>
          <p:cNvPr id="7" name="Rectangle: Rounded Corners 6">
            <a:extLst>
              <a:ext uri="{FF2B5EF4-FFF2-40B4-BE49-F238E27FC236}">
                <a16:creationId xmlns:a16="http://schemas.microsoft.com/office/drawing/2014/main" id="{972F43EA-9EBF-EA04-11A8-01CEDE274A5A}"/>
              </a:ext>
            </a:extLst>
          </p:cNvPr>
          <p:cNvSpPr/>
          <p:nvPr/>
        </p:nvSpPr>
        <p:spPr>
          <a:xfrm>
            <a:off x="360000" y="1617475"/>
            <a:ext cx="5736000" cy="4455268"/>
          </a:xfrm>
          <a:prstGeom prst="roundRect">
            <a:avLst>
              <a:gd name="adj" fmla="val 110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1800" b="1" dirty="0">
                <a:latin typeface="Public Sans" pitchFamily="2" charset="0"/>
                <a:ea typeface="+mn-lt"/>
                <a:cs typeface="+mn-lt"/>
              </a:rPr>
              <a:t>Holistic on-balance judgements</a:t>
            </a:r>
            <a:r>
              <a:rPr lang="en-US" sz="1800" dirty="0">
                <a:latin typeface="Public Sans" pitchFamily="2" charset="0"/>
                <a:ea typeface="+mn-lt"/>
                <a:cs typeface="+mn-lt"/>
              </a:rPr>
              <a:t> </a:t>
            </a:r>
            <a:r>
              <a:rPr lang="en-US" sz="1800" dirty="0">
                <a:ea typeface="+mn-lt"/>
                <a:cs typeface="+mn-lt"/>
              </a:rPr>
              <a:t>are based on a range of assessment information and used to determine overall student achievement in relation to performance standards. To support holistic on-balance judgements, teachers should provide multiple opportunities for students to demonstrate their achievement in relation to the syllabus outcomes in a variety of ways and in a range of situations.</a:t>
            </a:r>
          </a:p>
          <a:p>
            <a:pPr algn="r">
              <a:lnSpc>
                <a:spcPct val="150000"/>
              </a:lnSpc>
              <a:spcAft>
                <a:spcPts val="1200"/>
              </a:spcAft>
            </a:pPr>
            <a:r>
              <a:rPr lang="en-US" sz="1800" dirty="0">
                <a:ea typeface="+mn-lt"/>
                <a:cs typeface="+mn-lt"/>
              </a:rPr>
              <a:t>(NESA 2024)</a:t>
            </a:r>
            <a:endParaRPr lang="en-US" sz="1800" dirty="0"/>
          </a:p>
        </p:txBody>
      </p:sp>
      <p:sp>
        <p:nvSpPr>
          <p:cNvPr id="4" name="Slide Number Placeholder 3">
            <a:extLst>
              <a:ext uri="{FF2B5EF4-FFF2-40B4-BE49-F238E27FC236}">
                <a16:creationId xmlns:a16="http://schemas.microsoft.com/office/drawing/2014/main" id="{76C2A84E-910F-876A-CB9A-2C3EC916D3A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pic>
        <p:nvPicPr>
          <p:cNvPr id="1026" name="Picture 2" descr="On-balance judgement is when teacher observations, assessment data and student work samples come together.">
            <a:extLst>
              <a:ext uri="{FF2B5EF4-FFF2-40B4-BE49-F238E27FC236}">
                <a16:creationId xmlns:a16="http://schemas.microsoft.com/office/drawing/2014/main" id="{1A1D5104-6EE8-9D8B-3CB0-A62103DDF6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5095" y="2216496"/>
            <a:ext cx="5485257" cy="32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0BDA-39DD-2457-3CF8-71514F9025FE}"/>
              </a:ext>
            </a:extLst>
          </p:cNvPr>
          <p:cNvSpPr>
            <a:spLocks noGrp="1"/>
          </p:cNvSpPr>
          <p:nvPr>
            <p:ph type="title"/>
          </p:nvPr>
        </p:nvSpPr>
        <p:spPr/>
        <p:txBody>
          <a:bodyPr anchor="t">
            <a:normAutofit fontScale="90000"/>
          </a:bodyPr>
          <a:lstStyle/>
          <a:p>
            <a:r>
              <a:rPr lang="en-AU" dirty="0"/>
              <a:t>Benefits of consistent teacher judgement processes  </a:t>
            </a:r>
          </a:p>
        </p:txBody>
      </p:sp>
      <p:sp>
        <p:nvSpPr>
          <p:cNvPr id="6" name="Text Placeholder 5">
            <a:extLst>
              <a:ext uri="{FF2B5EF4-FFF2-40B4-BE49-F238E27FC236}">
                <a16:creationId xmlns:a16="http://schemas.microsoft.com/office/drawing/2014/main" id="{01415451-2992-F804-410F-2708ACFC96DF}"/>
              </a:ext>
            </a:extLst>
          </p:cNvPr>
          <p:cNvSpPr>
            <a:spLocks noGrp="1"/>
          </p:cNvSpPr>
          <p:nvPr>
            <p:ph type="body" sz="quarter" idx="18"/>
          </p:nvPr>
        </p:nvSpPr>
        <p:spPr/>
        <p:txBody>
          <a:bodyPr/>
          <a:lstStyle/>
          <a:p>
            <a:r>
              <a:rPr lang="en-AU" dirty="0"/>
              <a:t>Why engage with consistent teacher judgement processes?</a:t>
            </a:r>
          </a:p>
        </p:txBody>
      </p:sp>
      <p:grpSp>
        <p:nvGrpSpPr>
          <p:cNvPr id="18" name="Group 17" descr="Fosters a deep understanding of the syllabus">
            <a:extLst>
              <a:ext uri="{FF2B5EF4-FFF2-40B4-BE49-F238E27FC236}">
                <a16:creationId xmlns:a16="http://schemas.microsoft.com/office/drawing/2014/main" id="{4A4624FF-5ED3-76FF-D88A-1441ACA66C7D}"/>
              </a:ext>
            </a:extLst>
          </p:cNvPr>
          <p:cNvGrpSpPr/>
          <p:nvPr/>
        </p:nvGrpSpPr>
        <p:grpSpPr>
          <a:xfrm>
            <a:off x="360363" y="1563983"/>
            <a:ext cx="11483975" cy="954380"/>
            <a:chOff x="360363" y="1621133"/>
            <a:chExt cx="11483975" cy="954380"/>
          </a:xfrm>
        </p:grpSpPr>
        <p:sp>
          <p:nvSpPr>
            <p:cNvPr id="5" name="Rectangle: Rounded Corners 4">
              <a:extLst>
                <a:ext uri="{FF2B5EF4-FFF2-40B4-BE49-F238E27FC236}">
                  <a16:creationId xmlns:a16="http://schemas.microsoft.com/office/drawing/2014/main" id="{F2233BCB-4843-A2BA-4268-1B9B75A7CD15}"/>
                </a:ext>
              </a:extLst>
            </p:cNvPr>
            <p:cNvSpPr/>
            <p:nvPr/>
          </p:nvSpPr>
          <p:spPr>
            <a:xfrm>
              <a:off x="360363" y="1621133"/>
              <a:ext cx="11483975" cy="954380"/>
            </a:xfrm>
            <a:prstGeom prst="roundRect">
              <a:avLst>
                <a:gd name="adj" fmla="val 10000"/>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1074738"/>
              <a:r>
                <a:rPr lang="en-AU" sz="2000" kern="1200" dirty="0">
                  <a:solidFill>
                    <a:schemeClr val="accent1"/>
                  </a:solidFill>
                </a:rPr>
                <a:t>Fosters a deep understanding of the syllabus </a:t>
              </a:r>
              <a:endParaRPr lang="en-US" sz="2000" kern="1200" dirty="0">
                <a:solidFill>
                  <a:schemeClr val="accent1"/>
                </a:solidFill>
              </a:endParaRPr>
            </a:p>
          </p:txBody>
        </p:sp>
        <p:sp>
          <p:nvSpPr>
            <p:cNvPr id="7" name="Rectangle 6" descr="Storytelling with solid fill">
              <a:extLst>
                <a:ext uri="{FF2B5EF4-FFF2-40B4-BE49-F238E27FC236}">
                  <a16:creationId xmlns:a16="http://schemas.microsoft.com/office/drawing/2014/main" id="{BFAB54F4-2236-74B7-6E5E-3B24EF13EA87}"/>
                </a:ext>
              </a:extLst>
            </p:cNvPr>
            <p:cNvSpPr/>
            <p:nvPr/>
          </p:nvSpPr>
          <p:spPr>
            <a:xfrm>
              <a:off x="542875" y="1729681"/>
              <a:ext cx="737286" cy="737284"/>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grpSp>
      <p:grpSp>
        <p:nvGrpSpPr>
          <p:cNvPr id="19" name="Group 18" descr="Facilitates discussions about the syllabus and how outcomes can be best assessed">
            <a:extLst>
              <a:ext uri="{FF2B5EF4-FFF2-40B4-BE49-F238E27FC236}">
                <a16:creationId xmlns:a16="http://schemas.microsoft.com/office/drawing/2014/main" id="{EEFE7315-0A22-8792-DF74-776814E85709}"/>
              </a:ext>
            </a:extLst>
          </p:cNvPr>
          <p:cNvGrpSpPr/>
          <p:nvPr/>
        </p:nvGrpSpPr>
        <p:grpSpPr>
          <a:xfrm>
            <a:off x="360363" y="2756959"/>
            <a:ext cx="11483975" cy="954380"/>
            <a:chOff x="360363" y="2814109"/>
            <a:chExt cx="11483975" cy="954380"/>
          </a:xfrm>
        </p:grpSpPr>
        <p:sp>
          <p:nvSpPr>
            <p:cNvPr id="9" name="Rectangle: Rounded Corners 8">
              <a:extLst>
                <a:ext uri="{FF2B5EF4-FFF2-40B4-BE49-F238E27FC236}">
                  <a16:creationId xmlns:a16="http://schemas.microsoft.com/office/drawing/2014/main" id="{92BF363C-2535-5EE7-D71A-0E68C9364DC3}"/>
                </a:ext>
              </a:extLst>
            </p:cNvPr>
            <p:cNvSpPr/>
            <p:nvPr/>
          </p:nvSpPr>
          <p:spPr>
            <a:xfrm>
              <a:off x="360363" y="2814109"/>
              <a:ext cx="11483975" cy="954380"/>
            </a:xfrm>
            <a:prstGeom prst="roundRect">
              <a:avLst>
                <a:gd name="adj" fmla="val 10000"/>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1074738"/>
              <a:r>
                <a:rPr lang="en-AU" sz="2000" kern="1200" dirty="0">
                  <a:solidFill>
                    <a:schemeClr val="accent1"/>
                  </a:solidFill>
                </a:rPr>
                <a:t>Facilitates discussions about the syllabus and how outcomes can be best assessed</a:t>
              </a:r>
              <a:endParaRPr lang="en-US" sz="2000" kern="1200" dirty="0">
                <a:solidFill>
                  <a:schemeClr val="accent1"/>
                </a:solidFill>
              </a:endParaRPr>
            </a:p>
          </p:txBody>
        </p:sp>
        <p:sp>
          <p:nvSpPr>
            <p:cNvPr id="10" name="Rectangle 9" descr="Chat with solid fill">
              <a:extLst>
                <a:ext uri="{FF2B5EF4-FFF2-40B4-BE49-F238E27FC236}">
                  <a16:creationId xmlns:a16="http://schemas.microsoft.com/office/drawing/2014/main" id="{C3671435-E8C1-C945-A3AB-52A09160A2D5}"/>
                </a:ext>
              </a:extLst>
            </p:cNvPr>
            <p:cNvSpPr/>
            <p:nvPr/>
          </p:nvSpPr>
          <p:spPr>
            <a:xfrm>
              <a:off x="542875" y="2922657"/>
              <a:ext cx="737286" cy="737284"/>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grpSp>
      <p:grpSp>
        <p:nvGrpSpPr>
          <p:cNvPr id="20" name="Group 19" descr="Develop a shared understanding of expected student achievement in relation to the syllabus">
            <a:extLst>
              <a:ext uri="{FF2B5EF4-FFF2-40B4-BE49-F238E27FC236}">
                <a16:creationId xmlns:a16="http://schemas.microsoft.com/office/drawing/2014/main" id="{A441B1BF-A05B-4423-6565-35A2716A63C7}"/>
              </a:ext>
            </a:extLst>
          </p:cNvPr>
          <p:cNvGrpSpPr/>
          <p:nvPr/>
        </p:nvGrpSpPr>
        <p:grpSpPr>
          <a:xfrm>
            <a:off x="360363" y="3949935"/>
            <a:ext cx="11483975" cy="954380"/>
            <a:chOff x="360363" y="4007085"/>
            <a:chExt cx="11483975" cy="954380"/>
          </a:xfrm>
        </p:grpSpPr>
        <p:sp>
          <p:nvSpPr>
            <p:cNvPr id="12" name="Rectangle: Rounded Corners 11">
              <a:extLst>
                <a:ext uri="{FF2B5EF4-FFF2-40B4-BE49-F238E27FC236}">
                  <a16:creationId xmlns:a16="http://schemas.microsoft.com/office/drawing/2014/main" id="{88B7A83C-98E3-8807-E3C6-A4B3524EBDBF}"/>
                </a:ext>
              </a:extLst>
            </p:cNvPr>
            <p:cNvSpPr/>
            <p:nvPr/>
          </p:nvSpPr>
          <p:spPr>
            <a:xfrm>
              <a:off x="360363" y="4007085"/>
              <a:ext cx="11483975" cy="954380"/>
            </a:xfrm>
            <a:prstGeom prst="roundRect">
              <a:avLst>
                <a:gd name="adj" fmla="val 10000"/>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1074738"/>
              <a:r>
                <a:rPr lang="en-AU" sz="2000" kern="1200" dirty="0">
                  <a:solidFill>
                    <a:schemeClr val="accent1"/>
                  </a:solidFill>
                </a:rPr>
                <a:t>Develop a shared understanding of expected student achievement in relation to the syllabus</a:t>
              </a:r>
              <a:endParaRPr lang="en-US" sz="2000" kern="1200" dirty="0">
                <a:solidFill>
                  <a:schemeClr val="accent1"/>
                </a:solidFill>
              </a:endParaRPr>
            </a:p>
          </p:txBody>
        </p:sp>
        <p:sp>
          <p:nvSpPr>
            <p:cNvPr id="13" name="Rectangle 12" descr="Scientific Thought with solid fill">
              <a:extLst>
                <a:ext uri="{FF2B5EF4-FFF2-40B4-BE49-F238E27FC236}">
                  <a16:creationId xmlns:a16="http://schemas.microsoft.com/office/drawing/2014/main" id="{05422317-3980-5D1F-A59E-8DD966C95518}"/>
                </a:ext>
              </a:extLst>
            </p:cNvPr>
            <p:cNvSpPr/>
            <p:nvPr/>
          </p:nvSpPr>
          <p:spPr>
            <a:xfrm>
              <a:off x="542875" y="4115633"/>
              <a:ext cx="737286" cy="737284"/>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grpSp>
      <p:grpSp>
        <p:nvGrpSpPr>
          <p:cNvPr id="21" name="Group 20" descr="Improves the reliability and validity of assessment data">
            <a:extLst>
              <a:ext uri="{FF2B5EF4-FFF2-40B4-BE49-F238E27FC236}">
                <a16:creationId xmlns:a16="http://schemas.microsoft.com/office/drawing/2014/main" id="{5EE4A6B4-BB07-998C-2BE4-A8C9D9482EAC}"/>
              </a:ext>
            </a:extLst>
          </p:cNvPr>
          <p:cNvGrpSpPr/>
          <p:nvPr/>
        </p:nvGrpSpPr>
        <p:grpSpPr>
          <a:xfrm>
            <a:off x="360363" y="5142911"/>
            <a:ext cx="11483975" cy="954380"/>
            <a:chOff x="360363" y="5200061"/>
            <a:chExt cx="11483975" cy="954380"/>
          </a:xfrm>
        </p:grpSpPr>
        <p:sp>
          <p:nvSpPr>
            <p:cNvPr id="15" name="Rectangle: Rounded Corners 14">
              <a:extLst>
                <a:ext uri="{FF2B5EF4-FFF2-40B4-BE49-F238E27FC236}">
                  <a16:creationId xmlns:a16="http://schemas.microsoft.com/office/drawing/2014/main" id="{6DED29C0-FE23-7282-0443-744E615D60A0}"/>
                </a:ext>
              </a:extLst>
            </p:cNvPr>
            <p:cNvSpPr/>
            <p:nvPr/>
          </p:nvSpPr>
          <p:spPr>
            <a:xfrm>
              <a:off x="360363" y="5200061"/>
              <a:ext cx="11483975" cy="954380"/>
            </a:xfrm>
            <a:prstGeom prst="roundRect">
              <a:avLst>
                <a:gd name="adj" fmla="val 10000"/>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1074738"/>
              <a:r>
                <a:rPr lang="en-AU" sz="2000" kern="1200" dirty="0">
                  <a:solidFill>
                    <a:schemeClr val="accent1"/>
                  </a:solidFill>
                </a:rPr>
                <a:t>Improves the reliability and validity of assessment data</a:t>
              </a:r>
              <a:endParaRPr lang="en-US" sz="2000" kern="1200" dirty="0">
                <a:solidFill>
                  <a:schemeClr val="accent1"/>
                </a:solidFill>
              </a:endParaRPr>
            </a:p>
          </p:txBody>
        </p:sp>
        <p:sp>
          <p:nvSpPr>
            <p:cNvPr id="16" name="Rectangle 15" descr="Good Inventory with solid fill">
              <a:extLst>
                <a:ext uri="{FF2B5EF4-FFF2-40B4-BE49-F238E27FC236}">
                  <a16:creationId xmlns:a16="http://schemas.microsoft.com/office/drawing/2014/main" id="{3E477882-73EC-5CD7-D045-966124003D4B}"/>
                </a:ext>
              </a:extLst>
            </p:cNvPr>
            <p:cNvSpPr/>
            <p:nvPr/>
          </p:nvSpPr>
          <p:spPr>
            <a:xfrm>
              <a:off x="542875" y="5308609"/>
              <a:ext cx="737286" cy="737284"/>
            </a:xfrm>
            <a:prstGeom prst="rect">
              <a:avLst/>
            </a:prstGeom>
            <a:blipFill>
              <a:blip r:embed="rId9">
                <a:extLst>
                  <a:ext uri="{96DAC541-7B7A-43D3-8B79-37D633B846F1}">
                    <asvg:svgBlip xmlns:asvg="http://schemas.microsoft.com/office/drawing/2016/SVG/main" r:embed="rId10"/>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grpSp>
      <p:sp>
        <p:nvSpPr>
          <p:cNvPr id="4" name="Slide Number Placeholder 3">
            <a:extLst>
              <a:ext uri="{FF2B5EF4-FFF2-40B4-BE49-F238E27FC236}">
                <a16:creationId xmlns:a16="http://schemas.microsoft.com/office/drawing/2014/main" id="{C604BB5D-E950-9C33-CAA0-53511CF7AB68}"/>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dirty="0"/>
          </a:p>
        </p:txBody>
      </p:sp>
    </p:spTree>
    <p:extLst>
      <p:ext uri="{BB962C8B-B14F-4D97-AF65-F5344CB8AC3E}">
        <p14:creationId xmlns:p14="http://schemas.microsoft.com/office/powerpoint/2010/main" val="427067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FF6FF0-2C26-7B4C-E6B7-2F6A9C06810C}"/>
              </a:ext>
            </a:extLst>
          </p:cNvPr>
          <p:cNvSpPr>
            <a:spLocks noGrp="1"/>
          </p:cNvSpPr>
          <p:nvPr>
            <p:ph type="title"/>
          </p:nvPr>
        </p:nvSpPr>
        <p:spPr/>
        <p:txBody>
          <a:bodyPr/>
          <a:lstStyle/>
          <a:p>
            <a:r>
              <a:rPr lang="en-US" dirty="0"/>
              <a:t>Activity 1</a:t>
            </a:r>
            <a:endParaRPr lang="en-AU" dirty="0"/>
          </a:p>
        </p:txBody>
      </p:sp>
      <p:sp>
        <p:nvSpPr>
          <p:cNvPr id="5" name="Text Placeholder 4">
            <a:extLst>
              <a:ext uri="{FF2B5EF4-FFF2-40B4-BE49-F238E27FC236}">
                <a16:creationId xmlns:a16="http://schemas.microsoft.com/office/drawing/2014/main" id="{2BF3DDA5-9799-577A-C85C-4DC55D7D2DD9}"/>
              </a:ext>
            </a:extLst>
          </p:cNvPr>
          <p:cNvSpPr>
            <a:spLocks noGrp="1"/>
          </p:cNvSpPr>
          <p:nvPr>
            <p:ph type="body" sz="quarter" idx="18"/>
          </p:nvPr>
        </p:nvSpPr>
        <p:spPr/>
        <p:txBody>
          <a:bodyPr/>
          <a:lstStyle/>
          <a:p>
            <a:r>
              <a:rPr lang="en-AU" dirty="0"/>
              <a:t>Discussion – exploring existing practice​</a:t>
            </a:r>
          </a:p>
        </p:txBody>
      </p:sp>
      <p:sp>
        <p:nvSpPr>
          <p:cNvPr id="2" name="Text Placeholder 1">
            <a:extLst>
              <a:ext uri="{FF2B5EF4-FFF2-40B4-BE49-F238E27FC236}">
                <a16:creationId xmlns:a16="http://schemas.microsoft.com/office/drawing/2014/main" id="{5AF6A09B-D09F-6B44-ADC7-65D204A90541}"/>
              </a:ext>
            </a:extLst>
          </p:cNvPr>
          <p:cNvSpPr>
            <a:spLocks noGrp="1"/>
          </p:cNvSpPr>
          <p:nvPr>
            <p:ph type="body" sz="quarter" idx="17"/>
          </p:nvPr>
        </p:nvSpPr>
        <p:spPr/>
        <p:txBody>
          <a:bodyPr vert="horz" lIns="0" tIns="0" rIns="0" bIns="0" rtlCol="0" anchor="t">
            <a:noAutofit/>
          </a:bodyPr>
          <a:lstStyle/>
          <a:p>
            <a:r>
              <a:rPr lang="en-AU" sz="2000" dirty="0">
                <a:effectLst/>
                <a:ea typeface="Calibri"/>
                <a:cs typeface="Arial"/>
              </a:rPr>
              <a:t>In </a:t>
            </a:r>
            <a:r>
              <a:rPr lang="en-AU" sz="2000" dirty="0">
                <a:ea typeface="Calibri"/>
                <a:cs typeface="Arial"/>
              </a:rPr>
              <a:t>our school or community of schools:</a:t>
            </a:r>
            <a:endParaRPr lang="en-AU" sz="2000" dirty="0">
              <a:effectLst/>
              <a:ea typeface="Calibri"/>
              <a:cs typeface="Arial"/>
            </a:endParaRPr>
          </a:p>
          <a:p>
            <a:pPr marL="342900" indent="-342900">
              <a:buFont typeface="Arial" panose="020B0604020202020204" pitchFamily="34" charset="0"/>
              <a:buChar char="•"/>
            </a:pPr>
            <a:r>
              <a:rPr lang="en-AU" sz="2000" dirty="0">
                <a:effectLst/>
                <a:ea typeface="Calibri"/>
                <a:cs typeface="Arial"/>
              </a:rPr>
              <a:t>What processes are currently in place to support teachers’ consistent judgement of student achievement?</a:t>
            </a:r>
          </a:p>
          <a:p>
            <a:pPr marL="342900" indent="-342900">
              <a:buFont typeface="Arial" panose="020B0604020202020204" pitchFamily="34" charset="0"/>
              <a:buChar char="•"/>
            </a:pPr>
            <a:r>
              <a:rPr lang="en-AU" sz="2000" dirty="0">
                <a:ea typeface="Calibri"/>
                <a:cs typeface="Arial"/>
              </a:rPr>
              <a:t>How is a shared understanding of expected student achievement developed?</a:t>
            </a:r>
            <a:endParaRPr lang="en-AU" sz="2000" dirty="0">
              <a:effectLst/>
              <a:ea typeface="Calibri"/>
              <a:cs typeface="Arial"/>
            </a:endParaRPr>
          </a:p>
        </p:txBody>
      </p:sp>
      <p:grpSp>
        <p:nvGrpSpPr>
          <p:cNvPr id="15" name="Group 14" descr="Pause and reflect">
            <a:extLst>
              <a:ext uri="{FF2B5EF4-FFF2-40B4-BE49-F238E27FC236}">
                <a16:creationId xmlns:a16="http://schemas.microsoft.com/office/drawing/2014/main" id="{24E17780-C2C2-BE01-4E28-36DD4C5ABDEC}"/>
              </a:ext>
            </a:extLst>
          </p:cNvPr>
          <p:cNvGrpSpPr/>
          <p:nvPr/>
        </p:nvGrpSpPr>
        <p:grpSpPr>
          <a:xfrm>
            <a:off x="7821930" y="1525905"/>
            <a:ext cx="3806190" cy="4589145"/>
            <a:chOff x="7821930" y="1525905"/>
            <a:chExt cx="3806190" cy="4589145"/>
          </a:xfrm>
        </p:grpSpPr>
        <p:pic>
          <p:nvPicPr>
            <p:cNvPr id="11" name="Picture 10">
              <a:extLst>
                <a:ext uri="{FF2B5EF4-FFF2-40B4-BE49-F238E27FC236}">
                  <a16:creationId xmlns:a16="http://schemas.microsoft.com/office/drawing/2014/main" id="{92B03F04-7EE4-621E-C773-DF52566BBB5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1930" y="1525905"/>
              <a:ext cx="3806190" cy="3806190"/>
            </a:xfrm>
            <a:prstGeom prst="rect">
              <a:avLst/>
            </a:prstGeom>
          </p:spPr>
        </p:pic>
        <p:sp>
          <p:nvSpPr>
            <p:cNvPr id="14" name="TextBox 13">
              <a:extLst>
                <a:ext uri="{FF2B5EF4-FFF2-40B4-BE49-F238E27FC236}">
                  <a16:creationId xmlns:a16="http://schemas.microsoft.com/office/drawing/2014/main" id="{381BB5B3-3E4B-EA06-31FB-C751766B7192}"/>
                </a:ext>
              </a:extLst>
            </p:cNvPr>
            <p:cNvSpPr txBox="1"/>
            <p:nvPr/>
          </p:nvSpPr>
          <p:spPr>
            <a:xfrm>
              <a:off x="8606790" y="5463540"/>
              <a:ext cx="2236470" cy="651510"/>
            </a:xfrm>
            <a:prstGeom prst="rect">
              <a:avLst/>
            </a:prstGeom>
            <a:noFill/>
          </p:spPr>
          <p:txBody>
            <a:bodyPr wrap="square" lIns="0" tIns="0" rIns="0" bIns="0" rtlCol="0">
              <a:noAutofit/>
            </a:bodyPr>
            <a:lstStyle/>
            <a:p>
              <a:pPr algn="ctr"/>
              <a:r>
                <a:rPr lang="en-US" sz="2000" b="1" dirty="0">
                  <a:latin typeface="+mj-lt"/>
                </a:rPr>
                <a:t>Pause and reflect</a:t>
              </a:r>
              <a:endParaRPr lang="en-AU" sz="2000" b="1" dirty="0">
                <a:latin typeface="+mj-lt"/>
              </a:endParaRPr>
            </a:p>
          </p:txBody>
        </p:sp>
      </p:grpSp>
    </p:spTree>
    <p:extLst>
      <p:ext uri="{BB962C8B-B14F-4D97-AF65-F5344CB8AC3E}">
        <p14:creationId xmlns:p14="http://schemas.microsoft.com/office/powerpoint/2010/main" val="39855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A719B90-A1C8-CDFF-33C3-06C88DAAB8C9}"/>
              </a:ext>
            </a:extLst>
          </p:cNvPr>
          <p:cNvSpPr>
            <a:spLocks noGrp="1"/>
          </p:cNvSpPr>
          <p:nvPr>
            <p:ph type="ctrTitle"/>
          </p:nvPr>
        </p:nvSpPr>
        <p:spPr/>
        <p:txBody>
          <a:bodyPr anchor="t">
            <a:noAutofit/>
          </a:bodyPr>
          <a:lstStyle/>
          <a:p>
            <a:pPr>
              <a:lnSpc>
                <a:spcPct val="100000"/>
              </a:lnSpc>
            </a:pPr>
            <a:r>
              <a:rPr lang="en-AU" dirty="0"/>
              <a:t>Collaborative assessment design</a:t>
            </a:r>
          </a:p>
        </p:txBody>
      </p:sp>
      <p:pic>
        <p:nvPicPr>
          <p:cNvPr id="4" name="Picture 2">
            <a:extLst>
              <a:ext uri="{FF2B5EF4-FFF2-40B4-BE49-F238E27FC236}">
                <a16:creationId xmlns:a16="http://schemas.microsoft.com/office/drawing/2014/main" id="{FAB96C8F-BDA7-B17E-4D76-221EF890D35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50" t="4986" r="23507" b="4921"/>
          <a:stretch/>
        </p:blipFill>
        <p:spPr bwMode="auto">
          <a:xfrm>
            <a:off x="6888955" y="4931"/>
            <a:ext cx="5303045" cy="6853069"/>
          </a:xfrm>
          <a:prstGeom prst="rect">
            <a:avLst/>
          </a:prstGeom>
          <a:solidFill>
            <a:srgbClr val="FFFFFF"/>
          </a:solidFill>
        </p:spPr>
      </p:pic>
      <p:sp>
        <p:nvSpPr>
          <p:cNvPr id="2" name="Footer Placeholder 1">
            <a:extLst>
              <a:ext uri="{FF2B5EF4-FFF2-40B4-BE49-F238E27FC236}">
                <a16:creationId xmlns:a16="http://schemas.microsoft.com/office/drawing/2014/main" id="{271BC6E0-C2A3-3812-A36D-7027FD5401E0}"/>
              </a:ext>
              <a:ext uri="{C183D7F6-B498-43B3-948B-1728B52AA6E4}">
                <adec:decorative xmlns:adec="http://schemas.microsoft.com/office/drawing/2017/decorative" val="1"/>
              </a:ext>
            </a:extLst>
          </p:cNvPr>
          <p:cNvSpPr>
            <a:spLocks noGrp="1"/>
          </p:cNvSpPr>
          <p:nvPr>
            <p:ph type="ftr" sz="quarter" idx="3"/>
          </p:nvPr>
        </p:nvSpPr>
        <p:spPr/>
        <p:txBody>
          <a:bodyPr anchor="t">
            <a:normAutofit/>
          </a:bodyPr>
          <a:lstStyle/>
          <a:p>
            <a:pPr>
              <a:spcAft>
                <a:spcPts val="600"/>
              </a:spcAft>
            </a:pPr>
            <a:r>
              <a:rPr lang="en-US" dirty="0"/>
              <a:t>NSW Department of Education</a:t>
            </a:r>
            <a:endParaRPr lang="en-AU" dirty="0"/>
          </a:p>
        </p:txBody>
      </p:sp>
    </p:spTree>
    <p:extLst>
      <p:ext uri="{BB962C8B-B14F-4D97-AF65-F5344CB8AC3E}">
        <p14:creationId xmlns:p14="http://schemas.microsoft.com/office/powerpoint/2010/main" val="22914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E213-3465-799C-FCD1-87DD409C7E43}"/>
              </a:ext>
            </a:extLst>
          </p:cNvPr>
          <p:cNvSpPr>
            <a:spLocks noGrp="1"/>
          </p:cNvSpPr>
          <p:nvPr>
            <p:ph type="title"/>
          </p:nvPr>
        </p:nvSpPr>
        <p:spPr/>
        <p:txBody>
          <a:bodyPr/>
          <a:lstStyle/>
          <a:p>
            <a:r>
              <a:rPr lang="en-AU" dirty="0"/>
              <a:t>Consistent teacher judgement before a period of assessment</a:t>
            </a:r>
          </a:p>
        </p:txBody>
      </p:sp>
      <p:grpSp>
        <p:nvGrpSpPr>
          <p:cNvPr id="5" name="Group 4" descr="A graphical representation of supporting a collective understanding before, during and after assessment.">
            <a:extLst>
              <a:ext uri="{FF2B5EF4-FFF2-40B4-BE49-F238E27FC236}">
                <a16:creationId xmlns:a16="http://schemas.microsoft.com/office/drawing/2014/main" id="{46CE666B-465A-24C8-956C-F77F66843EA3}"/>
              </a:ext>
              <a:ext uri="{C183D7F6-B498-43B3-948B-1728B52AA6E4}">
                <adec:decorative xmlns:adec="http://schemas.microsoft.com/office/drawing/2017/decorative" val="0"/>
              </a:ext>
            </a:extLst>
          </p:cNvPr>
          <p:cNvGrpSpPr/>
          <p:nvPr/>
        </p:nvGrpSpPr>
        <p:grpSpPr>
          <a:xfrm>
            <a:off x="1333371" y="1623977"/>
            <a:ext cx="9525258" cy="4281166"/>
            <a:chOff x="1465113" y="1658482"/>
            <a:chExt cx="9525258" cy="4281166"/>
          </a:xfrm>
        </p:grpSpPr>
        <p:sp>
          <p:nvSpPr>
            <p:cNvPr id="6" name="Arrow: Right 5">
              <a:extLst>
                <a:ext uri="{FF2B5EF4-FFF2-40B4-BE49-F238E27FC236}">
                  <a16:creationId xmlns:a16="http://schemas.microsoft.com/office/drawing/2014/main" id="{861D9D3F-FFFD-A758-8092-C311FFB9D4F6}"/>
                </a:ext>
              </a:extLst>
            </p:cNvPr>
            <p:cNvSpPr/>
            <p:nvPr/>
          </p:nvSpPr>
          <p:spPr>
            <a:xfrm>
              <a:off x="1465113" y="1658482"/>
              <a:ext cx="9525258" cy="4281166"/>
            </a:xfrm>
            <a:prstGeom prst="rightArrow">
              <a:avLst>
                <a:gd name="adj1" fmla="val 72069"/>
                <a:gd name="adj2" fmla="val 29311"/>
              </a:avLst>
            </a:prstGeom>
            <a:solidFill>
              <a:srgbClr val="CBEDFD"/>
            </a:solidFill>
            <a:ln>
              <a:solidFill>
                <a:srgbClr val="CBEDFD"/>
              </a:solidFill>
            </a:ln>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AU" dirty="0"/>
            </a:p>
          </p:txBody>
        </p:sp>
        <p:sp>
          <p:nvSpPr>
            <p:cNvPr id="7" name="Freeform: Shape 6">
              <a:extLst>
                <a:ext uri="{FF2B5EF4-FFF2-40B4-BE49-F238E27FC236}">
                  <a16:creationId xmlns:a16="http://schemas.microsoft.com/office/drawing/2014/main" id="{0205E5D9-EA17-C40E-528C-56C1A519C38D}"/>
                </a:ext>
              </a:extLst>
            </p:cNvPr>
            <p:cNvSpPr/>
            <p:nvPr/>
          </p:nvSpPr>
          <p:spPr>
            <a:xfrm>
              <a:off x="2177532" y="2625178"/>
              <a:ext cx="2210790" cy="943428"/>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rtl="0">
                <a:lnSpc>
                  <a:spcPct val="90000"/>
                </a:lnSpc>
                <a:spcBef>
                  <a:spcPct val="0"/>
                </a:spcBef>
                <a:spcAft>
                  <a:spcPct val="35000"/>
                </a:spcAft>
                <a:buNone/>
              </a:pPr>
              <a:r>
                <a:rPr lang="en-US" sz="2000" b="1" kern="1200" dirty="0">
                  <a:latin typeface="+mj-lt"/>
                </a:rPr>
                <a:t>Before</a:t>
              </a:r>
            </a:p>
          </p:txBody>
        </p:sp>
        <p:sp>
          <p:nvSpPr>
            <p:cNvPr id="9" name="Freeform: Shape 8">
              <a:extLst>
                <a:ext uri="{FF2B5EF4-FFF2-40B4-BE49-F238E27FC236}">
                  <a16:creationId xmlns:a16="http://schemas.microsoft.com/office/drawing/2014/main" id="{5F350C1B-191C-024A-A653-F951410F6979}"/>
                </a:ext>
              </a:extLst>
            </p:cNvPr>
            <p:cNvSpPr/>
            <p:nvPr/>
          </p:nvSpPr>
          <p:spPr>
            <a:xfrm>
              <a:off x="4873930" y="2625178"/>
              <a:ext cx="2210790" cy="943428"/>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a:lnSpc>
                  <a:spcPct val="90000"/>
                </a:lnSpc>
                <a:spcBef>
                  <a:spcPct val="0"/>
                </a:spcBef>
                <a:spcAft>
                  <a:spcPct val="35000"/>
                </a:spcAft>
                <a:buNone/>
              </a:pPr>
              <a:r>
                <a:rPr lang="en-US" sz="2000" b="1" kern="1200" dirty="0">
                  <a:latin typeface="+mj-lt"/>
                </a:rPr>
                <a:t>During</a:t>
              </a:r>
            </a:p>
          </p:txBody>
        </p:sp>
        <p:sp>
          <p:nvSpPr>
            <p:cNvPr id="11" name="Freeform: Shape 10">
              <a:extLst>
                <a:ext uri="{FF2B5EF4-FFF2-40B4-BE49-F238E27FC236}">
                  <a16:creationId xmlns:a16="http://schemas.microsoft.com/office/drawing/2014/main" id="{32B92753-31EA-35CE-A337-902380F9FE95}"/>
                </a:ext>
              </a:extLst>
            </p:cNvPr>
            <p:cNvSpPr/>
            <p:nvPr/>
          </p:nvSpPr>
          <p:spPr>
            <a:xfrm>
              <a:off x="7570329" y="2625178"/>
              <a:ext cx="2210790" cy="943428"/>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a:lnSpc>
                  <a:spcPct val="90000"/>
                </a:lnSpc>
                <a:spcBef>
                  <a:spcPct val="0"/>
                </a:spcBef>
                <a:spcAft>
                  <a:spcPct val="35000"/>
                </a:spcAft>
                <a:buNone/>
              </a:pPr>
              <a:r>
                <a:rPr lang="en-US" sz="2000" b="1" kern="1200" dirty="0">
                  <a:latin typeface="+mj-lt"/>
                </a:rPr>
                <a:t>After</a:t>
              </a:r>
            </a:p>
          </p:txBody>
        </p:sp>
        <p:pic>
          <p:nvPicPr>
            <p:cNvPr id="13" name="Graphic 12" descr="Group brainstorm with solid fill">
              <a:extLst>
                <a:ext uri="{FF2B5EF4-FFF2-40B4-BE49-F238E27FC236}">
                  <a16:creationId xmlns:a16="http://schemas.microsoft.com/office/drawing/2014/main" id="{DB62F43B-6AAF-7C58-8375-531042DACD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7227" y="3666114"/>
              <a:ext cx="1411400" cy="1411400"/>
            </a:xfrm>
            <a:prstGeom prst="rect">
              <a:avLst/>
            </a:prstGeom>
          </p:spPr>
        </p:pic>
        <p:grpSp>
          <p:nvGrpSpPr>
            <p:cNvPr id="16" name="Group 15">
              <a:extLst>
                <a:ext uri="{FF2B5EF4-FFF2-40B4-BE49-F238E27FC236}">
                  <a16:creationId xmlns:a16="http://schemas.microsoft.com/office/drawing/2014/main" id="{0A4267C6-693C-5C85-431C-8D2EDE1A94D3}"/>
                </a:ext>
              </a:extLst>
            </p:cNvPr>
            <p:cNvGrpSpPr/>
            <p:nvPr/>
          </p:nvGrpSpPr>
          <p:grpSpPr>
            <a:xfrm>
              <a:off x="5479656" y="3817479"/>
              <a:ext cx="999339" cy="1411400"/>
              <a:chOff x="5269972" y="4485449"/>
              <a:chExt cx="1248229" cy="1740950"/>
            </a:xfrm>
            <a:solidFill>
              <a:schemeClr val="accent1"/>
            </a:solidFill>
          </p:grpSpPr>
          <p:pic>
            <p:nvPicPr>
              <p:cNvPr id="18" name="Graphic 17">
                <a:extLst>
                  <a:ext uri="{FF2B5EF4-FFF2-40B4-BE49-F238E27FC236}">
                    <a16:creationId xmlns:a16="http://schemas.microsoft.com/office/drawing/2014/main" id="{6EFF2D85-7F5C-F729-912F-7CC27F66846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9972" y="4978170"/>
                <a:ext cx="1248229" cy="1248229"/>
              </a:xfrm>
              <a:prstGeom prst="rect">
                <a:avLst/>
              </a:prstGeom>
            </p:spPr>
          </p:pic>
          <p:pic>
            <p:nvPicPr>
              <p:cNvPr id="19" name="Graphic 18">
                <a:extLst>
                  <a:ext uri="{FF2B5EF4-FFF2-40B4-BE49-F238E27FC236}">
                    <a16:creationId xmlns:a16="http://schemas.microsoft.com/office/drawing/2014/main" id="{F6566E36-373E-EB98-E7A4-1A539B3944E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6886" y="4485449"/>
                <a:ext cx="914400" cy="914400"/>
              </a:xfrm>
              <a:prstGeom prst="rect">
                <a:avLst/>
              </a:prstGeom>
            </p:spPr>
          </p:pic>
        </p:grpSp>
        <p:pic>
          <p:nvPicPr>
            <p:cNvPr id="17" name="Graphic 16">
              <a:extLst>
                <a:ext uri="{FF2B5EF4-FFF2-40B4-BE49-F238E27FC236}">
                  <a16:creationId xmlns:a16="http://schemas.microsoft.com/office/drawing/2014/main" id="{84A9F03C-6CCC-643B-876D-CFA4082BE6A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1610" y="3825999"/>
              <a:ext cx="1248228" cy="1248228"/>
            </a:xfrm>
            <a:prstGeom prst="rect">
              <a:avLst/>
            </a:prstGeom>
          </p:spPr>
        </p:pic>
      </p:grpSp>
      <p:sp>
        <p:nvSpPr>
          <p:cNvPr id="21" name="Rectangle: Rounded Corners 20" descr="emphasising the word 'before'">
            <a:extLst>
              <a:ext uri="{FF2B5EF4-FFF2-40B4-BE49-F238E27FC236}">
                <a16:creationId xmlns:a16="http://schemas.microsoft.com/office/drawing/2014/main" id="{EC1901FF-1A7A-C461-07AA-F4AE96AF8FE7}"/>
              </a:ext>
            </a:extLst>
          </p:cNvPr>
          <p:cNvSpPr/>
          <p:nvPr/>
        </p:nvSpPr>
        <p:spPr>
          <a:xfrm>
            <a:off x="1809482" y="2426518"/>
            <a:ext cx="2683406" cy="2676084"/>
          </a:xfrm>
          <a:prstGeom prst="round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B4CCD5-AF73-F824-A658-83FA35E92F0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37796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9FA8-5697-05A3-CDBC-E672C88A64A8}"/>
              </a:ext>
            </a:extLst>
          </p:cNvPr>
          <p:cNvSpPr>
            <a:spLocks noGrp="1"/>
          </p:cNvSpPr>
          <p:nvPr>
            <p:ph type="title"/>
          </p:nvPr>
        </p:nvSpPr>
        <p:spPr/>
        <p:txBody>
          <a:bodyPr/>
          <a:lstStyle/>
          <a:p>
            <a:r>
              <a:rPr lang="en-AU" dirty="0"/>
              <a:t>Collaboration versus Cooperation</a:t>
            </a:r>
          </a:p>
        </p:txBody>
      </p:sp>
      <p:sp>
        <p:nvSpPr>
          <p:cNvPr id="5" name="Text Placeholder 4">
            <a:extLst>
              <a:ext uri="{FF2B5EF4-FFF2-40B4-BE49-F238E27FC236}">
                <a16:creationId xmlns:a16="http://schemas.microsoft.com/office/drawing/2014/main" id="{8F4A2F43-7FBB-BE53-699D-1A2A40A370A0}"/>
              </a:ext>
            </a:extLst>
          </p:cNvPr>
          <p:cNvSpPr>
            <a:spLocks noGrp="1"/>
          </p:cNvSpPr>
          <p:nvPr>
            <p:ph type="body" sz="quarter" idx="18"/>
          </p:nvPr>
        </p:nvSpPr>
        <p:spPr/>
        <p:txBody>
          <a:bodyPr/>
          <a:lstStyle/>
          <a:p>
            <a:r>
              <a:rPr lang="en-AU" dirty="0"/>
              <a:t>What is the difference? </a:t>
            </a:r>
          </a:p>
        </p:txBody>
      </p:sp>
      <p:sp>
        <p:nvSpPr>
          <p:cNvPr id="18" name="Rectangle: Rounded Corners 17">
            <a:extLst>
              <a:ext uri="{FF2B5EF4-FFF2-40B4-BE49-F238E27FC236}">
                <a16:creationId xmlns:a16="http://schemas.microsoft.com/office/drawing/2014/main" id="{F454E595-A50F-9FCB-21ED-9EFE0C7E58EE}"/>
              </a:ext>
            </a:extLst>
          </p:cNvPr>
          <p:cNvSpPr/>
          <p:nvPr/>
        </p:nvSpPr>
        <p:spPr>
          <a:xfrm>
            <a:off x="3321410" y="1462899"/>
            <a:ext cx="8522590" cy="2298268"/>
          </a:xfrm>
          <a:prstGeom prst="roundRect">
            <a:avLst>
              <a:gd name="adj" fmla="val 87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446088" indent="-285750">
              <a:lnSpc>
                <a:spcPct val="150000"/>
              </a:lnSpc>
            </a:pPr>
            <a:r>
              <a:rPr lang="en-AU" sz="1800" b="1" dirty="0">
                <a:solidFill>
                  <a:schemeClr val="tx1"/>
                </a:solidFill>
                <a:latin typeface="+mj-lt"/>
              </a:rPr>
              <a:t>Collaboration – 'To work with another or others on a joint project'</a:t>
            </a:r>
          </a:p>
          <a:p>
            <a:pPr marL="446088" indent="-285750">
              <a:lnSpc>
                <a:spcPct val="150000"/>
              </a:lnSpc>
              <a:buFont typeface="Arial"/>
              <a:buChar char="•"/>
            </a:pPr>
            <a:r>
              <a:rPr lang="en-AU" sz="1600" dirty="0">
                <a:solidFill>
                  <a:schemeClr val="tx1"/>
                </a:solidFill>
                <a:latin typeface="+mj-lt"/>
              </a:rPr>
              <a:t>Joint planning, decision making and problem solving</a:t>
            </a:r>
            <a:endParaRPr lang="en-AU" sz="1600" b="1" dirty="0">
              <a:solidFill>
                <a:schemeClr val="tx1"/>
              </a:solidFill>
              <a:latin typeface="+mj-lt"/>
            </a:endParaRPr>
          </a:p>
          <a:p>
            <a:pPr marL="446088" indent="-285750">
              <a:lnSpc>
                <a:spcPct val="150000"/>
              </a:lnSpc>
              <a:buFont typeface="Arial"/>
              <a:buChar char="•"/>
            </a:pPr>
            <a:r>
              <a:rPr lang="en-AU" sz="1600" dirty="0">
                <a:solidFill>
                  <a:schemeClr val="tx1"/>
                </a:solidFill>
                <a:latin typeface="+mj-lt"/>
              </a:rPr>
              <a:t>Embedded practice and long term</a:t>
            </a:r>
          </a:p>
          <a:p>
            <a:pPr marL="446088" indent="-285750">
              <a:lnSpc>
                <a:spcPct val="150000"/>
              </a:lnSpc>
              <a:buFont typeface="Arial"/>
              <a:buChar char="•"/>
            </a:pPr>
            <a:r>
              <a:rPr lang="en-AU" sz="1600" dirty="0">
                <a:solidFill>
                  <a:schemeClr val="tx1"/>
                </a:solidFill>
                <a:latin typeface="+mj-lt"/>
              </a:rPr>
              <a:t>Formal and informal</a:t>
            </a:r>
          </a:p>
          <a:p>
            <a:pPr marL="446088" indent="-285750">
              <a:lnSpc>
                <a:spcPct val="150000"/>
              </a:lnSpc>
              <a:buFont typeface="Arial"/>
              <a:buChar char="•"/>
            </a:pPr>
            <a:r>
              <a:rPr lang="en-AU" sz="1600" dirty="0">
                <a:solidFill>
                  <a:schemeClr val="tx1"/>
                </a:solidFill>
                <a:latin typeface="+mj-lt"/>
              </a:rPr>
              <a:t>Common goals</a:t>
            </a:r>
          </a:p>
          <a:p>
            <a:pPr marL="446088" indent="-285750">
              <a:lnSpc>
                <a:spcPct val="150000"/>
              </a:lnSpc>
              <a:buFont typeface="Arial"/>
              <a:buChar char="•"/>
            </a:pPr>
            <a:r>
              <a:rPr lang="en-AU" sz="1600" dirty="0">
                <a:solidFill>
                  <a:schemeClr val="tx1"/>
                </a:solidFill>
                <a:latin typeface="+mj-lt"/>
              </a:rPr>
              <a:t>High levels of trust </a:t>
            </a:r>
          </a:p>
        </p:txBody>
      </p:sp>
      <p:sp>
        <p:nvSpPr>
          <p:cNvPr id="16" name="Rectangle: Rounded Corners 15">
            <a:extLst>
              <a:ext uri="{FF2B5EF4-FFF2-40B4-BE49-F238E27FC236}">
                <a16:creationId xmlns:a16="http://schemas.microsoft.com/office/drawing/2014/main" id="{F288E2A2-1956-9808-E136-D4313D72DB4F}"/>
              </a:ext>
            </a:extLst>
          </p:cNvPr>
          <p:cNvSpPr/>
          <p:nvPr/>
        </p:nvSpPr>
        <p:spPr>
          <a:xfrm>
            <a:off x="3321410" y="3930010"/>
            <a:ext cx="8522590" cy="2292302"/>
          </a:xfrm>
          <a:prstGeom prst="roundRect">
            <a:avLst>
              <a:gd name="adj" fmla="val 918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446088" indent="-285750">
              <a:lnSpc>
                <a:spcPct val="150000"/>
              </a:lnSpc>
            </a:pPr>
            <a:r>
              <a:rPr lang="en-AU" sz="1800" b="1" dirty="0">
                <a:solidFill>
                  <a:schemeClr val="tx1"/>
                </a:solidFill>
                <a:latin typeface="+mj-lt"/>
              </a:rPr>
              <a:t>Cooperation – 'To be of assistance, or willing to help'</a:t>
            </a:r>
          </a:p>
          <a:p>
            <a:pPr marL="446088" indent="-285750">
              <a:lnSpc>
                <a:spcPct val="150000"/>
              </a:lnSpc>
              <a:buFont typeface="Arial"/>
              <a:buChar char="•"/>
            </a:pPr>
            <a:r>
              <a:rPr lang="en-AU" sz="1600" dirty="0">
                <a:solidFill>
                  <a:schemeClr val="tx1"/>
                </a:solidFill>
                <a:latin typeface="+mj-lt"/>
              </a:rPr>
              <a:t>Individual ownership of goals </a:t>
            </a:r>
          </a:p>
          <a:p>
            <a:pPr marL="446088" indent="-285750">
              <a:lnSpc>
                <a:spcPct val="150000"/>
              </a:lnSpc>
              <a:buFont typeface="Arial"/>
              <a:buChar char="•"/>
            </a:pPr>
            <a:r>
              <a:rPr lang="en-AU" sz="1600" dirty="0">
                <a:solidFill>
                  <a:schemeClr val="tx1"/>
                </a:solidFill>
                <a:latin typeface="+mj-lt"/>
              </a:rPr>
              <a:t>Resources and materials are shared as required</a:t>
            </a:r>
          </a:p>
          <a:p>
            <a:pPr marL="446088" indent="-285750">
              <a:lnSpc>
                <a:spcPct val="150000"/>
              </a:lnSpc>
              <a:buFont typeface="Arial"/>
              <a:buChar char="•"/>
            </a:pPr>
            <a:r>
              <a:rPr lang="en-AU" sz="1600" dirty="0">
                <a:solidFill>
                  <a:schemeClr val="tx1"/>
                </a:solidFill>
                <a:latin typeface="+mj-lt"/>
              </a:rPr>
              <a:t>Often spontaneous/one-off arrangements and short term</a:t>
            </a:r>
          </a:p>
          <a:p>
            <a:pPr marL="446088" indent="-285750">
              <a:lnSpc>
                <a:spcPct val="150000"/>
              </a:lnSpc>
              <a:buFont typeface="Arial"/>
              <a:buChar char="•"/>
            </a:pPr>
            <a:r>
              <a:rPr lang="en-AU" sz="1600" dirty="0">
                <a:solidFill>
                  <a:schemeClr val="tx1"/>
                </a:solidFill>
                <a:latin typeface="+mj-lt"/>
              </a:rPr>
              <a:t>Passive engagement by others</a:t>
            </a:r>
          </a:p>
          <a:p>
            <a:pPr marL="446088" indent="-285750">
              <a:lnSpc>
                <a:spcPct val="150000"/>
              </a:lnSpc>
              <a:buFont typeface="Arial"/>
              <a:buChar char="•"/>
            </a:pPr>
            <a:r>
              <a:rPr lang="en-AU" sz="1600" dirty="0">
                <a:solidFill>
                  <a:schemeClr val="tx1"/>
                </a:solidFill>
                <a:latin typeface="+mj-lt"/>
              </a:rPr>
              <a:t>No set structure or arrangements</a:t>
            </a:r>
          </a:p>
        </p:txBody>
      </p:sp>
      <p:sp>
        <p:nvSpPr>
          <p:cNvPr id="10" name="TextBox 9">
            <a:extLst>
              <a:ext uri="{FF2B5EF4-FFF2-40B4-BE49-F238E27FC236}">
                <a16:creationId xmlns:a16="http://schemas.microsoft.com/office/drawing/2014/main" id="{7880B00A-CAB5-D4C7-9629-B0FB4EB099E3}"/>
              </a:ext>
            </a:extLst>
          </p:cNvPr>
          <p:cNvSpPr txBox="1"/>
          <p:nvPr/>
        </p:nvSpPr>
        <p:spPr>
          <a:xfrm>
            <a:off x="348000" y="6516000"/>
            <a:ext cx="7261490" cy="180000"/>
          </a:xfrm>
          <a:prstGeom prst="rect">
            <a:avLst/>
          </a:prstGeom>
          <a:noFill/>
        </p:spPr>
        <p:txBody>
          <a:bodyPr wrap="square" lIns="0" tIns="0" rIns="0" bIns="0" rtlCol="0" anchor="t">
            <a:noAutofit/>
          </a:bodyPr>
          <a:lstStyle/>
          <a:p>
            <a:pPr algn="l"/>
            <a:r>
              <a:rPr lang="en-AU" sz="1200" dirty="0"/>
              <a:t>Adapted from AITSL (2017).</a:t>
            </a:r>
          </a:p>
        </p:txBody>
      </p:sp>
      <p:sp>
        <p:nvSpPr>
          <p:cNvPr id="20" name="Arrow: Right 19">
            <a:extLst>
              <a:ext uri="{FF2B5EF4-FFF2-40B4-BE49-F238E27FC236}">
                <a16:creationId xmlns:a16="http://schemas.microsoft.com/office/drawing/2014/main" id="{F766FD8D-5856-A6CC-9F79-DAB8BE825D1E}"/>
              </a:ext>
              <a:ext uri="{C183D7F6-B498-43B3-948B-1728B52AA6E4}">
                <adec:decorative xmlns:adec="http://schemas.microsoft.com/office/drawing/2017/decorative" val="1"/>
              </a:ext>
            </a:extLst>
          </p:cNvPr>
          <p:cNvSpPr/>
          <p:nvPr/>
        </p:nvSpPr>
        <p:spPr>
          <a:xfrm rot="-5400000">
            <a:off x="589538" y="1677077"/>
            <a:ext cx="2298268" cy="195589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dirty="0"/>
          </a:p>
        </p:txBody>
      </p:sp>
      <p:sp>
        <p:nvSpPr>
          <p:cNvPr id="21" name="Arrow: Right 20">
            <a:extLst>
              <a:ext uri="{FF2B5EF4-FFF2-40B4-BE49-F238E27FC236}">
                <a16:creationId xmlns:a16="http://schemas.microsoft.com/office/drawing/2014/main" id="{2A91A530-5883-49FC-6E40-FB514CF80FAD}"/>
              </a:ext>
              <a:ext uri="{C183D7F6-B498-43B3-948B-1728B52AA6E4}">
                <adec:decorative xmlns:adec="http://schemas.microsoft.com/office/drawing/2017/decorative" val="1"/>
              </a:ext>
            </a:extLst>
          </p:cNvPr>
          <p:cNvSpPr/>
          <p:nvPr/>
        </p:nvSpPr>
        <p:spPr>
          <a:xfrm rot="5400000">
            <a:off x="589537" y="4135606"/>
            <a:ext cx="2283891" cy="1884011"/>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dirty="0"/>
          </a:p>
        </p:txBody>
      </p:sp>
      <p:sp>
        <p:nvSpPr>
          <p:cNvPr id="4" name="Slide Number Placeholder 3">
            <a:extLst>
              <a:ext uri="{FF2B5EF4-FFF2-40B4-BE49-F238E27FC236}">
                <a16:creationId xmlns:a16="http://schemas.microsoft.com/office/drawing/2014/main" id="{C6A00EA9-4625-A85E-208F-4625DEE35CF1}"/>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41481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9B09826-2DDC-2182-FC14-A6F4FFB2B7C6}"/>
              </a:ext>
            </a:extLst>
          </p:cNvPr>
          <p:cNvSpPr>
            <a:spLocks noGrp="1"/>
          </p:cNvSpPr>
          <p:nvPr>
            <p:ph type="title"/>
          </p:nvPr>
        </p:nvSpPr>
        <p:spPr/>
        <p:txBody>
          <a:bodyPr/>
          <a:lstStyle/>
          <a:p>
            <a:r>
              <a:rPr lang="en-US" dirty="0"/>
              <a:t>In this session (1)</a:t>
            </a:r>
          </a:p>
        </p:txBody>
      </p:sp>
      <p:sp>
        <p:nvSpPr>
          <p:cNvPr id="13" name="Text Placeholder 4">
            <a:extLst>
              <a:ext uri="{FF2B5EF4-FFF2-40B4-BE49-F238E27FC236}">
                <a16:creationId xmlns:a16="http://schemas.microsoft.com/office/drawing/2014/main" id="{00976442-181B-5C64-F420-8ACEABBE9AE1}"/>
              </a:ext>
            </a:extLst>
          </p:cNvPr>
          <p:cNvSpPr>
            <a:spLocks noGrp="1"/>
          </p:cNvSpPr>
          <p:nvPr>
            <p:ph type="body" sz="quarter" idx="18"/>
          </p:nvPr>
        </p:nvSpPr>
        <p:spPr/>
        <p:txBody>
          <a:bodyPr/>
          <a:lstStyle/>
          <a:p>
            <a:r>
              <a:rPr lang="en-US" dirty="0"/>
              <a:t>Agenda</a:t>
            </a:r>
          </a:p>
        </p:txBody>
      </p:sp>
      <p:graphicFrame>
        <p:nvGraphicFramePr>
          <p:cNvPr id="6" name="Content Placeholder 5">
            <a:extLst>
              <a:ext uri="{FF2B5EF4-FFF2-40B4-BE49-F238E27FC236}">
                <a16:creationId xmlns:a16="http://schemas.microsoft.com/office/drawing/2014/main" id="{A79FD649-183E-6349-885E-1575FCFF9B60}"/>
              </a:ext>
            </a:extLst>
          </p:cNvPr>
          <p:cNvGraphicFramePr>
            <a:graphicFrameLocks noGrp="1"/>
          </p:cNvGraphicFramePr>
          <p:nvPr>
            <p:ph idx="1"/>
            <p:extLst>
              <p:ext uri="{D42A27DB-BD31-4B8C-83A1-F6EECF244321}">
                <p14:modId xmlns:p14="http://schemas.microsoft.com/office/powerpoint/2010/main" val="2272744412"/>
              </p:ext>
            </p:extLst>
          </p:nvPr>
        </p:nvGraphicFramePr>
        <p:xfrm>
          <a:off x="354013" y="2033576"/>
          <a:ext cx="11483974" cy="3596390"/>
        </p:xfrm>
        <a:graphic>
          <a:graphicData uri="http://schemas.openxmlformats.org/drawingml/2006/table">
            <a:tbl>
              <a:tblPr firstRow="1" firstCol="1" bandRow="1"/>
              <a:tblGrid>
                <a:gridCol w="8925066">
                  <a:extLst>
                    <a:ext uri="{9D8B030D-6E8A-4147-A177-3AD203B41FA5}">
                      <a16:colId xmlns:a16="http://schemas.microsoft.com/office/drawing/2014/main" val="765328285"/>
                    </a:ext>
                  </a:extLst>
                </a:gridCol>
                <a:gridCol w="2558908">
                  <a:extLst>
                    <a:ext uri="{9D8B030D-6E8A-4147-A177-3AD203B41FA5}">
                      <a16:colId xmlns:a16="http://schemas.microsoft.com/office/drawing/2014/main" val="438662575"/>
                    </a:ext>
                  </a:extLst>
                </a:gridCol>
              </a:tblGrid>
              <a:tr h="513770">
                <a:tc>
                  <a:txBody>
                    <a:bodyPr/>
                    <a:lstStyle/>
                    <a:p>
                      <a:pPr algn="l" fontAlgn="t">
                        <a:lnSpc>
                          <a:spcPct val="150000"/>
                        </a:lnSpc>
                        <a:spcBef>
                          <a:spcPts val="0"/>
                        </a:spcBef>
                        <a:spcAft>
                          <a:spcPts val="1200"/>
                        </a:spcAft>
                      </a:pPr>
                      <a:r>
                        <a:rPr lang="en-AU" sz="2000" b="1" i="0" u="none" strike="noStrike" dirty="0">
                          <a:solidFill>
                            <a:srgbClr val="FFFFFF"/>
                          </a:solidFill>
                          <a:effectLst/>
                          <a:highlight>
                            <a:srgbClr val="002664"/>
                          </a:highlight>
                          <a:latin typeface="+mj-lt"/>
                          <a:ea typeface="Calibri"/>
                          <a:cs typeface="Arial"/>
                        </a:rPr>
                        <a:t>Item</a:t>
                      </a:r>
                      <a:endParaRPr lang="en-AU" sz="2000" b="0" i="0" u="none" strike="noStrike" dirty="0">
                        <a:effectLst/>
                        <a:latin typeface="+mj-lt"/>
                        <a:ea typeface="Calibri"/>
                        <a:cs typeface="Arial"/>
                      </a:endParaRPr>
                    </a:p>
                  </a:txBody>
                  <a:tcPr marL="205740" marR="205740" marT="2857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gn="l" fontAlgn="t">
                        <a:lnSpc>
                          <a:spcPct val="150000"/>
                        </a:lnSpc>
                        <a:spcBef>
                          <a:spcPts val="0"/>
                        </a:spcBef>
                        <a:spcAft>
                          <a:spcPts val="1200"/>
                        </a:spcAft>
                      </a:pPr>
                      <a:r>
                        <a:rPr lang="en-AU" sz="2000" b="1" i="0" u="none" strike="noStrike" dirty="0">
                          <a:solidFill>
                            <a:srgbClr val="FFFFFF"/>
                          </a:solidFill>
                          <a:effectLst/>
                          <a:highlight>
                            <a:srgbClr val="002664"/>
                          </a:highlight>
                          <a:latin typeface="+mj-lt"/>
                          <a:ea typeface="Calibri"/>
                          <a:cs typeface="Arial"/>
                        </a:rPr>
                        <a:t>Duration</a:t>
                      </a:r>
                      <a:endParaRPr lang="en-AU" sz="2000" b="0" i="0" u="none" strike="noStrike" dirty="0">
                        <a:effectLst/>
                        <a:latin typeface="+mj-lt"/>
                        <a:ea typeface="Calibri"/>
                        <a:cs typeface="Arial"/>
                      </a:endParaRPr>
                    </a:p>
                  </a:txBody>
                  <a:tcPr marL="205740" marR="205740" marT="2857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4150690937"/>
                  </a:ext>
                </a:extLst>
              </a:tr>
              <a:tr h="513770">
                <a:tc>
                  <a:txBody>
                    <a:bodyPr/>
                    <a:lstStyle/>
                    <a:p>
                      <a:pPr algn="l" fontAlgn="t">
                        <a:lnSpc>
                          <a:spcPct val="150000"/>
                        </a:lnSpc>
                        <a:spcBef>
                          <a:spcPts val="0"/>
                        </a:spcBef>
                        <a:spcAft>
                          <a:spcPts val="1200"/>
                        </a:spcAft>
                      </a:pPr>
                      <a:r>
                        <a:rPr lang="en-AU" sz="1800" dirty="0">
                          <a:latin typeface="+mn-lt"/>
                        </a:rPr>
                        <a:t>Acknowledgement of Country and welcome</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rtl="0" eaLnBrk="1" fontAlgn="t" latinLnBrk="0" hangingPunct="1">
                        <a:lnSpc>
                          <a:spcPct val="150000"/>
                        </a:lnSpc>
                        <a:spcBef>
                          <a:spcPts val="0"/>
                        </a:spcBef>
                        <a:spcAft>
                          <a:spcPts val="1200"/>
                        </a:spcAft>
                        <a:buClrTx/>
                        <a:buSzTx/>
                        <a:buFontTx/>
                        <a:buNone/>
                      </a:pPr>
                      <a:r>
                        <a:rPr lang="en-AU" sz="1800" dirty="0">
                          <a:latin typeface="+mn-lt"/>
                        </a:rPr>
                        <a:t>2 minutes</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5909394"/>
                  </a:ext>
                </a:extLst>
              </a:tr>
              <a:tr h="513770">
                <a:tc>
                  <a:txBody>
                    <a:bodyPr/>
                    <a:lstStyle/>
                    <a:p>
                      <a:pPr lvl="0" algn="l">
                        <a:lnSpc>
                          <a:spcPct val="150000"/>
                        </a:lnSpc>
                        <a:spcBef>
                          <a:spcPts val="0"/>
                        </a:spcBef>
                        <a:spcAft>
                          <a:spcPts val="1200"/>
                        </a:spcAft>
                        <a:buNone/>
                      </a:pPr>
                      <a:r>
                        <a:rPr lang="en-AU" sz="1800" dirty="0">
                          <a:latin typeface="+mn-lt"/>
                        </a:rPr>
                        <a:t>About this workshop</a:t>
                      </a:r>
                    </a:p>
                  </a:txBody>
                  <a:tcPr marL="205740" marR="205740" marT="28575" marB="0">
                    <a:lnL w="12700">
                      <a:solidFill>
                        <a:srgbClr val="000000"/>
                      </a:solidFill>
                    </a:lnL>
                    <a:lnR w="12700">
                      <a:solidFill>
                        <a:srgbClr val="000000"/>
                      </a:solidFill>
                    </a:lnR>
                    <a:lnT w="12700">
                      <a:solidFill>
                        <a:srgbClr val="000000"/>
                      </a:solidFill>
                    </a:lnT>
                    <a:lnB w="12700">
                      <a:solidFill>
                        <a:srgbClr val="000000"/>
                      </a:solidFill>
                    </a:lnB>
                    <a:solidFill>
                      <a:schemeClr val="bg1">
                        <a:lumMod val="95000"/>
                      </a:schemeClr>
                    </a:solidFill>
                  </a:tcPr>
                </a:tc>
                <a:tc>
                  <a:txBody>
                    <a:bodyPr/>
                    <a:lstStyle/>
                    <a:p>
                      <a:pPr lvl="0" algn="l">
                        <a:lnSpc>
                          <a:spcPct val="150000"/>
                        </a:lnSpc>
                        <a:spcBef>
                          <a:spcPts val="0"/>
                        </a:spcBef>
                        <a:spcAft>
                          <a:spcPts val="1200"/>
                        </a:spcAft>
                        <a:buNone/>
                      </a:pPr>
                      <a:r>
                        <a:rPr lang="en-AU" sz="1800" dirty="0">
                          <a:latin typeface="+mn-lt"/>
                        </a:rPr>
                        <a:t>4 minutes</a:t>
                      </a:r>
                    </a:p>
                  </a:txBody>
                  <a:tcPr marL="205740" marR="205740" marT="28575" marB="0">
                    <a:lnL w="12700">
                      <a:solidFill>
                        <a:srgbClr val="000000"/>
                      </a:solidFill>
                    </a:lnL>
                    <a:lnR w="12700">
                      <a:solidFill>
                        <a:srgbClr val="000000"/>
                      </a:solidFill>
                    </a:lnR>
                    <a:lnT w="12700">
                      <a:solidFill>
                        <a:srgbClr val="000000"/>
                      </a:solidFill>
                    </a:lnT>
                    <a:lnB w="12700">
                      <a:solidFill>
                        <a:srgbClr val="000000"/>
                      </a:solidFill>
                    </a:lnB>
                    <a:solidFill>
                      <a:schemeClr val="bg1">
                        <a:lumMod val="95000"/>
                      </a:schemeClr>
                    </a:solidFill>
                  </a:tcPr>
                </a:tc>
                <a:extLst>
                  <a:ext uri="{0D108BD9-81ED-4DB2-BD59-A6C34878D82A}">
                    <a16:rowId xmlns:a16="http://schemas.microsoft.com/office/drawing/2014/main" val="3238899411"/>
                  </a:ext>
                </a:extLst>
              </a:tr>
              <a:tr h="513770">
                <a:tc>
                  <a:txBody>
                    <a:bodyPr/>
                    <a:lstStyle/>
                    <a:p>
                      <a:pPr algn="l" fontAlgn="t">
                        <a:lnSpc>
                          <a:spcPct val="150000"/>
                        </a:lnSpc>
                        <a:spcBef>
                          <a:spcPts val="0"/>
                        </a:spcBef>
                        <a:spcAft>
                          <a:spcPts val="1200"/>
                        </a:spcAft>
                      </a:pPr>
                      <a:r>
                        <a:rPr lang="en-AU" sz="1800" dirty="0">
                          <a:latin typeface="+mn-lt"/>
                        </a:rPr>
                        <a:t>Consistent teacher judgement</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50000"/>
                        </a:lnSpc>
                        <a:spcBef>
                          <a:spcPts val="0"/>
                        </a:spcBef>
                        <a:spcAft>
                          <a:spcPts val="1200"/>
                        </a:spcAft>
                      </a:pPr>
                      <a:r>
                        <a:rPr lang="en-AU" sz="1800" dirty="0">
                          <a:latin typeface="+mn-lt"/>
                        </a:rPr>
                        <a:t>10 minutes</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3639127"/>
                  </a:ext>
                </a:extLst>
              </a:tr>
              <a:tr h="513770">
                <a:tc>
                  <a:txBody>
                    <a:bodyPr/>
                    <a:lstStyle/>
                    <a:p>
                      <a:pPr algn="l" fontAlgn="t">
                        <a:lnSpc>
                          <a:spcPct val="150000"/>
                        </a:lnSpc>
                        <a:spcBef>
                          <a:spcPts val="0"/>
                        </a:spcBef>
                        <a:spcAft>
                          <a:spcPts val="1200"/>
                        </a:spcAft>
                      </a:pPr>
                      <a:r>
                        <a:rPr lang="en-AU" sz="1800" b="0" i="0" u="none" strike="noStrike" dirty="0">
                          <a:effectLst/>
                          <a:latin typeface="+mn-lt"/>
                        </a:rPr>
                        <a:t>Collaborative assessment design</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lnSpc>
                          <a:spcPct val="150000"/>
                        </a:lnSpc>
                        <a:spcBef>
                          <a:spcPts val="0"/>
                        </a:spcBef>
                        <a:spcAft>
                          <a:spcPts val="1200"/>
                        </a:spcAft>
                      </a:pPr>
                      <a:r>
                        <a:rPr lang="en-AU" sz="1800" dirty="0">
                          <a:latin typeface="+mn-lt"/>
                        </a:rPr>
                        <a:t>14 minutes</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5633496"/>
                  </a:ext>
                </a:extLst>
              </a:tr>
              <a:tr h="513770">
                <a:tc>
                  <a:txBody>
                    <a:bodyPr/>
                    <a:lstStyle/>
                    <a:p>
                      <a:pPr algn="l" fontAlgn="t">
                        <a:lnSpc>
                          <a:spcPct val="150000"/>
                        </a:lnSpc>
                        <a:spcBef>
                          <a:spcPts val="0"/>
                        </a:spcBef>
                        <a:spcAft>
                          <a:spcPts val="1200"/>
                        </a:spcAft>
                      </a:pPr>
                      <a:r>
                        <a:rPr lang="en-AU" sz="1800" b="0" i="0" u="none" strike="noStrike" dirty="0">
                          <a:effectLst/>
                          <a:latin typeface="+mn-lt"/>
                        </a:rPr>
                        <a:t>Collaborative assessment implementation</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50000"/>
                        </a:lnSpc>
                        <a:spcBef>
                          <a:spcPts val="0"/>
                        </a:spcBef>
                        <a:spcAft>
                          <a:spcPts val="1200"/>
                        </a:spcAft>
                      </a:pPr>
                      <a:r>
                        <a:rPr lang="en-AU" sz="1800" dirty="0">
                          <a:latin typeface="+mn-lt"/>
                        </a:rPr>
                        <a:t>10 minutes</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6911318"/>
                  </a:ext>
                </a:extLst>
              </a:tr>
              <a:tr h="513770">
                <a:tc>
                  <a:txBody>
                    <a:bodyPr/>
                    <a:lstStyle/>
                    <a:p>
                      <a:pPr marL="0" marR="0" lvl="0" indent="0" algn="l" defTabSz="914377" rtl="0" eaLnBrk="1" fontAlgn="t" latinLnBrk="0" hangingPunct="1">
                        <a:lnSpc>
                          <a:spcPct val="150000"/>
                        </a:lnSpc>
                        <a:spcBef>
                          <a:spcPts val="0"/>
                        </a:spcBef>
                        <a:spcAft>
                          <a:spcPts val="1200"/>
                        </a:spcAft>
                        <a:buClrTx/>
                        <a:buSzTx/>
                        <a:buFontTx/>
                        <a:buNone/>
                        <a:tabLst/>
                        <a:defRPr/>
                      </a:pPr>
                      <a:r>
                        <a:rPr lang="en-AU" sz="1800" b="0" i="0" u="none" strike="noStrike" dirty="0">
                          <a:solidFill>
                            <a:srgbClr val="000000"/>
                          </a:solidFill>
                          <a:effectLst/>
                          <a:latin typeface="+mn-lt"/>
                          <a:ea typeface="Calibri"/>
                          <a:cs typeface="Arial"/>
                        </a:rPr>
                        <a:t>Overview of Part B – do</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377">
                        <a:lnSpc>
                          <a:spcPct val="150000"/>
                        </a:lnSpc>
                        <a:spcBef>
                          <a:spcPts val="0"/>
                        </a:spcBef>
                        <a:spcAft>
                          <a:spcPts val="1200"/>
                        </a:spcAft>
                        <a:buNone/>
                        <a:tabLst/>
                        <a:defRPr/>
                      </a:pPr>
                      <a:r>
                        <a:rPr lang="en-AU" sz="1800" b="0" i="0" u="none" strike="noStrike" noProof="0" dirty="0">
                          <a:solidFill>
                            <a:srgbClr val="000000"/>
                          </a:solidFill>
                          <a:effectLst/>
                          <a:latin typeface="+mn-lt"/>
                        </a:rPr>
                        <a:t>5 minutes</a:t>
                      </a:r>
                      <a:endParaRPr lang="en-US" sz="1800" dirty="0">
                        <a:latin typeface="+mn-lt"/>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8468985"/>
                  </a:ext>
                </a:extLst>
              </a:tr>
            </a:tbl>
          </a:graphicData>
        </a:graphic>
      </p:graphicFrame>
      <p:sp>
        <p:nvSpPr>
          <p:cNvPr id="4" name="Slide Number Placeholder 3">
            <a:extLst>
              <a:ext uri="{FF2B5EF4-FFF2-40B4-BE49-F238E27FC236}">
                <a16:creationId xmlns:a16="http://schemas.microsoft.com/office/drawing/2014/main" id="{D1668CF4-FB09-C980-ECA7-A52986AB5193}"/>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dirty="0"/>
          </a:p>
        </p:txBody>
      </p:sp>
    </p:spTree>
    <p:extLst>
      <p:ext uri="{BB962C8B-B14F-4D97-AF65-F5344CB8AC3E}">
        <p14:creationId xmlns:p14="http://schemas.microsoft.com/office/powerpoint/2010/main" val="175967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78316FA-B15B-BCE4-2EA9-63605933F332}"/>
              </a:ext>
            </a:extLst>
          </p:cNvPr>
          <p:cNvSpPr>
            <a:spLocks noGrp="1"/>
          </p:cNvSpPr>
          <p:nvPr>
            <p:ph type="title"/>
          </p:nvPr>
        </p:nvSpPr>
        <p:spPr>
          <a:xfrm>
            <a:off x="360000" y="360000"/>
            <a:ext cx="10080000" cy="965880"/>
          </a:xfrm>
        </p:spPr>
        <p:txBody>
          <a:bodyPr/>
          <a:lstStyle/>
          <a:p>
            <a:r>
              <a:rPr lang="en-AU" dirty="0"/>
              <a:t>Consistent teacher judgement strengthened through collaboration​</a:t>
            </a:r>
          </a:p>
        </p:txBody>
      </p:sp>
      <p:grpSp>
        <p:nvGrpSpPr>
          <p:cNvPr id="29" name="Group 28" descr="Make consistent judgements about student achievement">
            <a:extLst>
              <a:ext uri="{FF2B5EF4-FFF2-40B4-BE49-F238E27FC236}">
                <a16:creationId xmlns:a16="http://schemas.microsoft.com/office/drawing/2014/main" id="{A9C24BBC-3FA5-C5DE-5A71-607D43F00368}"/>
              </a:ext>
            </a:extLst>
          </p:cNvPr>
          <p:cNvGrpSpPr/>
          <p:nvPr/>
        </p:nvGrpSpPr>
        <p:grpSpPr>
          <a:xfrm>
            <a:off x="331962" y="1710242"/>
            <a:ext cx="2682833" cy="4196327"/>
            <a:chOff x="421088" y="1712984"/>
            <a:chExt cx="2682833" cy="4196327"/>
          </a:xfrm>
        </p:grpSpPr>
        <p:sp>
          <p:nvSpPr>
            <p:cNvPr id="11" name="Rectangle: Rounded Corners 10">
              <a:extLst>
                <a:ext uri="{FF2B5EF4-FFF2-40B4-BE49-F238E27FC236}">
                  <a16:creationId xmlns:a16="http://schemas.microsoft.com/office/drawing/2014/main" id="{D42492C8-CCB7-C6D2-A26E-F1731E20C382}"/>
                </a:ext>
              </a:extLst>
            </p:cNvPr>
            <p:cNvSpPr/>
            <p:nvPr/>
          </p:nvSpPr>
          <p:spPr>
            <a:xfrm>
              <a:off x="421088" y="1712984"/>
              <a:ext cx="2682833" cy="41963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92075"/>
              <a:endParaRPr lang="en-US" sz="2000" dirty="0">
                <a:latin typeface="Public Sans Light"/>
              </a:endParaRPr>
            </a:p>
          </p:txBody>
        </p:sp>
        <p:grpSp>
          <p:nvGrpSpPr>
            <p:cNvPr id="28" name="Group 27">
              <a:extLst>
                <a:ext uri="{FF2B5EF4-FFF2-40B4-BE49-F238E27FC236}">
                  <a16:creationId xmlns:a16="http://schemas.microsoft.com/office/drawing/2014/main" id="{3A122DEB-3E1B-FB1C-B45D-744C27A1D078}"/>
                </a:ext>
              </a:extLst>
            </p:cNvPr>
            <p:cNvGrpSpPr/>
            <p:nvPr/>
          </p:nvGrpSpPr>
          <p:grpSpPr>
            <a:xfrm>
              <a:off x="613789" y="1892190"/>
              <a:ext cx="2297430" cy="3525214"/>
              <a:chOff x="613789" y="1892190"/>
              <a:chExt cx="2297430" cy="3525214"/>
            </a:xfrm>
          </p:grpSpPr>
          <p:pic>
            <p:nvPicPr>
              <p:cNvPr id="3" name="Graphic 15">
                <a:extLst>
                  <a:ext uri="{FF2B5EF4-FFF2-40B4-BE49-F238E27FC236}">
                    <a16:creationId xmlns:a16="http://schemas.microsoft.com/office/drawing/2014/main" id="{577E3C76-72F7-A0B3-0290-1F3A79A7034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482" y="1892190"/>
                <a:ext cx="1666045" cy="1730287"/>
              </a:xfrm>
              <a:prstGeom prst="rect">
                <a:avLst/>
              </a:prstGeom>
            </p:spPr>
          </p:pic>
          <p:sp>
            <p:nvSpPr>
              <p:cNvPr id="19" name="TextBox 18">
                <a:extLst>
                  <a:ext uri="{FF2B5EF4-FFF2-40B4-BE49-F238E27FC236}">
                    <a16:creationId xmlns:a16="http://schemas.microsoft.com/office/drawing/2014/main" id="{9235F946-FD5C-47B4-3787-8F8A03A51894}"/>
                  </a:ext>
                </a:extLst>
              </p:cNvPr>
              <p:cNvSpPr txBox="1"/>
              <p:nvPr/>
            </p:nvSpPr>
            <p:spPr>
              <a:xfrm>
                <a:off x="613789" y="4114384"/>
                <a:ext cx="2297430" cy="1303020"/>
              </a:xfrm>
              <a:prstGeom prst="rect">
                <a:avLst/>
              </a:prstGeom>
              <a:noFill/>
            </p:spPr>
            <p:txBody>
              <a:bodyPr wrap="square" lIns="0" tIns="0" rIns="0" bIns="0" rtlCol="0">
                <a:noAutofit/>
              </a:bodyPr>
              <a:lstStyle/>
              <a:p>
                <a:pPr marL="92075" marR="0" lvl="0" indent="0" algn="l"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Public Sans Light"/>
                    <a:ea typeface="Arial"/>
                    <a:cs typeface="Arial"/>
                  </a:rPr>
                  <a:t>Make consistent judgements about student achievement</a:t>
                </a:r>
                <a:endParaRPr kumimoji="0" lang="en-US" sz="2000" b="0" i="0" u="none" strike="noStrike" kern="1200" cap="none" spc="0" normalizeH="0" baseline="0" noProof="0" dirty="0">
                  <a:ln>
                    <a:noFill/>
                  </a:ln>
                  <a:solidFill>
                    <a:srgbClr val="FFFFFF"/>
                  </a:solidFill>
                  <a:effectLst/>
                  <a:uLnTx/>
                  <a:uFillTx/>
                  <a:latin typeface="Public Sans Light"/>
                  <a:ea typeface="+mn-ea"/>
                  <a:cs typeface="+mn-cs"/>
                </a:endParaRPr>
              </a:p>
            </p:txBody>
          </p:sp>
          <p:cxnSp>
            <p:nvCxnSpPr>
              <p:cNvPr id="24" name="Straight Connector 23">
                <a:extLst>
                  <a:ext uri="{FF2B5EF4-FFF2-40B4-BE49-F238E27FC236}">
                    <a16:creationId xmlns:a16="http://schemas.microsoft.com/office/drawing/2014/main" id="{67BAC6FF-980B-6B14-84A5-AE8C9B81E389}"/>
                  </a:ext>
                </a:extLst>
              </p:cNvPr>
              <p:cNvCxnSpPr/>
              <p:nvPr/>
            </p:nvCxnSpPr>
            <p:spPr>
              <a:xfrm>
                <a:off x="708660" y="3808406"/>
                <a:ext cx="2202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descr="Share ideas and make decisions about how to improve student learning">
            <a:extLst>
              <a:ext uri="{FF2B5EF4-FFF2-40B4-BE49-F238E27FC236}">
                <a16:creationId xmlns:a16="http://schemas.microsoft.com/office/drawing/2014/main" id="{BEE55BA7-EE97-DC2C-DFE6-BE1657699809}"/>
              </a:ext>
            </a:extLst>
          </p:cNvPr>
          <p:cNvGrpSpPr/>
          <p:nvPr/>
        </p:nvGrpSpPr>
        <p:grpSpPr>
          <a:xfrm>
            <a:off x="3283472" y="1712984"/>
            <a:ext cx="2682833" cy="4196327"/>
            <a:chOff x="3283472" y="1712984"/>
            <a:chExt cx="2682833" cy="4196327"/>
          </a:xfrm>
        </p:grpSpPr>
        <p:sp>
          <p:nvSpPr>
            <p:cNvPr id="13" name="Rectangle: Rounded Corners 12">
              <a:extLst>
                <a:ext uri="{FF2B5EF4-FFF2-40B4-BE49-F238E27FC236}">
                  <a16:creationId xmlns:a16="http://schemas.microsoft.com/office/drawing/2014/main" id="{A7790244-A397-725E-B809-165049181A18}"/>
                </a:ext>
              </a:extLst>
            </p:cNvPr>
            <p:cNvSpPr/>
            <p:nvPr/>
          </p:nvSpPr>
          <p:spPr>
            <a:xfrm>
              <a:off x="3283472" y="1712984"/>
              <a:ext cx="2682833" cy="41963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endParaRPr lang="en-US" sz="2000" dirty="0">
                <a:solidFill>
                  <a:schemeClr val="bg1"/>
                </a:solidFill>
                <a:latin typeface="Public Sans Light"/>
              </a:endParaRPr>
            </a:p>
          </p:txBody>
        </p:sp>
        <p:pic>
          <p:nvPicPr>
            <p:cNvPr id="9" name="Graphic 8">
              <a:extLst>
                <a:ext uri="{FF2B5EF4-FFF2-40B4-BE49-F238E27FC236}">
                  <a16:creationId xmlns:a16="http://schemas.microsoft.com/office/drawing/2014/main" id="{77576A8B-DBCB-55CA-11B5-2C6F3AF26A4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7301" y="1892189"/>
              <a:ext cx="1855175" cy="1879649"/>
            </a:xfrm>
            <a:prstGeom prst="rect">
              <a:avLst/>
            </a:prstGeom>
          </p:spPr>
        </p:pic>
        <p:sp>
          <p:nvSpPr>
            <p:cNvPr id="20" name="TextBox 19">
              <a:extLst>
                <a:ext uri="{FF2B5EF4-FFF2-40B4-BE49-F238E27FC236}">
                  <a16:creationId xmlns:a16="http://schemas.microsoft.com/office/drawing/2014/main" id="{DBE24D38-5E41-05AF-A5B4-9ADB5F571A79}"/>
                </a:ext>
              </a:extLst>
            </p:cNvPr>
            <p:cNvSpPr txBox="1"/>
            <p:nvPr/>
          </p:nvSpPr>
          <p:spPr>
            <a:xfrm>
              <a:off x="3476173" y="4114384"/>
              <a:ext cx="2297430" cy="1303020"/>
            </a:xfrm>
            <a:prstGeom prst="rect">
              <a:avLst/>
            </a:prstGeom>
            <a:noFill/>
          </p:spPr>
          <p:txBody>
            <a:bodyPr wrap="square" lIns="0" tIns="0" rIns="0" bIns="0" rtlCol="0">
              <a:noAutofit/>
            </a:bodyPr>
            <a:lstStyle/>
            <a:p>
              <a:pPr marL="92075" marR="0" lvl="0" indent="0" algn="l"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Public Sans Light"/>
                  <a:ea typeface="Arial"/>
                  <a:cs typeface="Arial"/>
                </a:rPr>
                <a:t>Share ideas and make decisions about how to improve student learning</a:t>
              </a:r>
            </a:p>
          </p:txBody>
        </p:sp>
        <p:cxnSp>
          <p:nvCxnSpPr>
            <p:cNvPr id="25" name="Straight Connector 24">
              <a:extLst>
                <a:ext uri="{FF2B5EF4-FFF2-40B4-BE49-F238E27FC236}">
                  <a16:creationId xmlns:a16="http://schemas.microsoft.com/office/drawing/2014/main" id="{4DBF6687-4A23-7EA4-D731-615B7CEE2E0F}"/>
                </a:ext>
              </a:extLst>
            </p:cNvPr>
            <p:cNvCxnSpPr/>
            <p:nvPr/>
          </p:nvCxnSpPr>
          <p:spPr>
            <a:xfrm>
              <a:off x="3571044" y="3808406"/>
              <a:ext cx="2202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Group 30" descr="Decide what to look for when determining the extent of student understanding">
            <a:extLst>
              <a:ext uri="{FF2B5EF4-FFF2-40B4-BE49-F238E27FC236}">
                <a16:creationId xmlns:a16="http://schemas.microsoft.com/office/drawing/2014/main" id="{1B43533D-8D99-12D4-B747-8B0A41B0C405}"/>
              </a:ext>
            </a:extLst>
          </p:cNvPr>
          <p:cNvGrpSpPr/>
          <p:nvPr/>
        </p:nvGrpSpPr>
        <p:grpSpPr>
          <a:xfrm>
            <a:off x="6222319" y="1712983"/>
            <a:ext cx="2682833" cy="4196327"/>
            <a:chOff x="6155626" y="1712983"/>
            <a:chExt cx="2682833" cy="4196327"/>
          </a:xfrm>
        </p:grpSpPr>
        <p:sp>
          <p:nvSpPr>
            <p:cNvPr id="14" name="Rectangle: Rounded Corners 13">
              <a:extLst>
                <a:ext uri="{FF2B5EF4-FFF2-40B4-BE49-F238E27FC236}">
                  <a16:creationId xmlns:a16="http://schemas.microsoft.com/office/drawing/2014/main" id="{B302DE0F-5300-2659-99DE-56B51B707B42}"/>
                </a:ext>
              </a:extLst>
            </p:cNvPr>
            <p:cNvSpPr/>
            <p:nvPr/>
          </p:nvSpPr>
          <p:spPr>
            <a:xfrm>
              <a:off x="6155626" y="1712983"/>
              <a:ext cx="2682833" cy="41963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endParaRPr lang="en-US" sz="2000" dirty="0">
                <a:latin typeface="Public Sans Light"/>
              </a:endParaRPr>
            </a:p>
          </p:txBody>
        </p:sp>
        <p:pic>
          <p:nvPicPr>
            <p:cNvPr id="10" name="Graphic 9">
              <a:extLst>
                <a:ext uri="{FF2B5EF4-FFF2-40B4-BE49-F238E27FC236}">
                  <a16:creationId xmlns:a16="http://schemas.microsoft.com/office/drawing/2014/main" id="{D9292D3D-DE2A-7D1B-ED86-A80BD78A3E8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1332" y="1892189"/>
              <a:ext cx="1851421" cy="1748275"/>
            </a:xfrm>
            <a:prstGeom prst="rect">
              <a:avLst/>
            </a:prstGeom>
          </p:spPr>
        </p:pic>
        <p:sp>
          <p:nvSpPr>
            <p:cNvPr id="21" name="TextBox 20">
              <a:extLst>
                <a:ext uri="{FF2B5EF4-FFF2-40B4-BE49-F238E27FC236}">
                  <a16:creationId xmlns:a16="http://schemas.microsoft.com/office/drawing/2014/main" id="{08BB1F4A-2979-E3BA-CB2F-8C0B7F3C0167}"/>
                </a:ext>
              </a:extLst>
            </p:cNvPr>
            <p:cNvSpPr txBox="1"/>
            <p:nvPr/>
          </p:nvSpPr>
          <p:spPr>
            <a:xfrm>
              <a:off x="6413531" y="4114384"/>
              <a:ext cx="2167023" cy="1543466"/>
            </a:xfrm>
            <a:prstGeom prst="rect">
              <a:avLst/>
            </a:prstGeom>
            <a:noFill/>
          </p:spPr>
          <p:txBody>
            <a:bodyPr wrap="square" lIns="0" tIns="0" rIns="0" bIns="0" rtlCol="0">
              <a:noAutofit/>
            </a:bodyPr>
            <a:lstStyle/>
            <a:p>
              <a:pPr marL="92075" marR="0" lvl="0" indent="0" algn="l"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Public Sans Light"/>
                  <a:ea typeface="Arial"/>
                  <a:cs typeface="Arial"/>
                </a:rPr>
                <a:t>Decide what to look for when determining the extent of student understanding</a:t>
              </a:r>
            </a:p>
          </p:txBody>
        </p:sp>
        <p:cxnSp>
          <p:nvCxnSpPr>
            <p:cNvPr id="26" name="Straight Connector 25">
              <a:extLst>
                <a:ext uri="{FF2B5EF4-FFF2-40B4-BE49-F238E27FC236}">
                  <a16:creationId xmlns:a16="http://schemas.microsoft.com/office/drawing/2014/main" id="{7E24515E-884B-4390-5B25-13D592AABCCE}"/>
                </a:ext>
              </a:extLst>
            </p:cNvPr>
            <p:cNvCxnSpPr/>
            <p:nvPr/>
          </p:nvCxnSpPr>
          <p:spPr>
            <a:xfrm>
              <a:off x="6377995" y="3808406"/>
              <a:ext cx="2202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oup 31" descr="Strengthen teacher expertise ​">
            <a:extLst>
              <a:ext uri="{FF2B5EF4-FFF2-40B4-BE49-F238E27FC236}">
                <a16:creationId xmlns:a16="http://schemas.microsoft.com/office/drawing/2014/main" id="{D333EF7C-74C2-E37D-13A2-4A961190D17C}"/>
              </a:ext>
            </a:extLst>
          </p:cNvPr>
          <p:cNvGrpSpPr/>
          <p:nvPr/>
        </p:nvGrpSpPr>
        <p:grpSpPr>
          <a:xfrm>
            <a:off x="9161167" y="1712983"/>
            <a:ext cx="2682833" cy="4196327"/>
            <a:chOff x="9066855" y="1712983"/>
            <a:chExt cx="2682833" cy="4196327"/>
          </a:xfrm>
        </p:grpSpPr>
        <p:sp>
          <p:nvSpPr>
            <p:cNvPr id="15" name="Rectangle: Rounded Corners 14">
              <a:extLst>
                <a:ext uri="{FF2B5EF4-FFF2-40B4-BE49-F238E27FC236}">
                  <a16:creationId xmlns:a16="http://schemas.microsoft.com/office/drawing/2014/main" id="{802F6E67-BE22-072D-F133-565C0D7C1559}"/>
                </a:ext>
              </a:extLst>
            </p:cNvPr>
            <p:cNvSpPr/>
            <p:nvPr/>
          </p:nvSpPr>
          <p:spPr>
            <a:xfrm>
              <a:off x="9066855" y="1712983"/>
              <a:ext cx="2682833" cy="41963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endParaRPr lang="en-US" sz="2000" dirty="0">
                <a:solidFill>
                  <a:schemeClr val="bg1"/>
                </a:solidFill>
                <a:latin typeface="Public Sans Light"/>
              </a:endParaRPr>
            </a:p>
          </p:txBody>
        </p:sp>
        <p:pic>
          <p:nvPicPr>
            <p:cNvPr id="2" name="Graphic 1">
              <a:extLst>
                <a:ext uri="{FF2B5EF4-FFF2-40B4-BE49-F238E27FC236}">
                  <a16:creationId xmlns:a16="http://schemas.microsoft.com/office/drawing/2014/main" id="{0E467061-BE03-9208-948D-16FB7578266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40199" y="1892190"/>
              <a:ext cx="1810464" cy="1916216"/>
            </a:xfrm>
            <a:prstGeom prst="rect">
              <a:avLst/>
            </a:prstGeom>
          </p:spPr>
        </p:pic>
        <p:sp>
          <p:nvSpPr>
            <p:cNvPr id="22" name="TextBox 21">
              <a:extLst>
                <a:ext uri="{FF2B5EF4-FFF2-40B4-BE49-F238E27FC236}">
                  <a16:creationId xmlns:a16="http://schemas.microsoft.com/office/drawing/2014/main" id="{59B21F45-4C60-F0C0-65DA-D338FD8E54A2}"/>
                </a:ext>
              </a:extLst>
            </p:cNvPr>
            <p:cNvSpPr txBox="1"/>
            <p:nvPr/>
          </p:nvSpPr>
          <p:spPr>
            <a:xfrm>
              <a:off x="9259556" y="4114384"/>
              <a:ext cx="2297430" cy="1303020"/>
            </a:xfrm>
            <a:prstGeom prst="rect">
              <a:avLst/>
            </a:prstGeom>
            <a:noFill/>
          </p:spPr>
          <p:txBody>
            <a:bodyPr wrap="square" lIns="0" tIns="0" rIns="0" bIns="0" rtlCol="0">
              <a:noAutofit/>
            </a:bodyPr>
            <a:lstStyle/>
            <a:p>
              <a:pPr marL="92075" marR="0" lvl="0" indent="0" algn="l" defTabSz="609585"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Public Sans Light"/>
                  <a:ea typeface="Arial"/>
                  <a:cs typeface="Arial"/>
                </a:rPr>
                <a:t>Strengthen teacher expertise ​</a:t>
              </a:r>
            </a:p>
          </p:txBody>
        </p:sp>
        <p:cxnSp>
          <p:nvCxnSpPr>
            <p:cNvPr id="27" name="Straight Connector 26">
              <a:extLst>
                <a:ext uri="{FF2B5EF4-FFF2-40B4-BE49-F238E27FC236}">
                  <a16:creationId xmlns:a16="http://schemas.microsoft.com/office/drawing/2014/main" id="{C903D5D7-6333-2631-F84E-0DBC1E6AFAFF}"/>
                </a:ext>
              </a:extLst>
            </p:cNvPr>
            <p:cNvCxnSpPr/>
            <p:nvPr/>
          </p:nvCxnSpPr>
          <p:spPr>
            <a:xfrm>
              <a:off x="9338720" y="3808406"/>
              <a:ext cx="22025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DADE7FB6-F82E-C9B2-8C23-A13750F53CF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33882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CDBC-C6E6-DB7F-96C9-46D297F35569}"/>
              </a:ext>
            </a:extLst>
          </p:cNvPr>
          <p:cNvSpPr>
            <a:spLocks noGrp="1"/>
          </p:cNvSpPr>
          <p:nvPr>
            <p:ph type="title"/>
          </p:nvPr>
        </p:nvSpPr>
        <p:spPr/>
        <p:txBody>
          <a:bodyPr/>
          <a:lstStyle/>
          <a:p>
            <a:r>
              <a:rPr lang="en-AU" dirty="0"/>
              <a:t>Discussion</a:t>
            </a:r>
          </a:p>
        </p:txBody>
      </p:sp>
      <p:sp>
        <p:nvSpPr>
          <p:cNvPr id="8" name="Text Placeholder 7">
            <a:extLst>
              <a:ext uri="{FF2B5EF4-FFF2-40B4-BE49-F238E27FC236}">
                <a16:creationId xmlns:a16="http://schemas.microsoft.com/office/drawing/2014/main" id="{01EA8D04-3D2B-B3FD-B102-C0FB5901EFEE}"/>
              </a:ext>
            </a:extLst>
          </p:cNvPr>
          <p:cNvSpPr>
            <a:spLocks noGrp="1"/>
          </p:cNvSpPr>
          <p:nvPr>
            <p:ph type="body" sz="quarter" idx="18"/>
          </p:nvPr>
        </p:nvSpPr>
        <p:spPr/>
        <p:txBody>
          <a:bodyPr/>
          <a:lstStyle/>
          <a:p>
            <a:r>
              <a:rPr lang="en-US" dirty="0"/>
              <a:t>Collaboration in your school</a:t>
            </a:r>
          </a:p>
        </p:txBody>
      </p:sp>
      <p:sp>
        <p:nvSpPr>
          <p:cNvPr id="6" name="Rectangle: Rounded Corners 5">
            <a:extLst>
              <a:ext uri="{FF2B5EF4-FFF2-40B4-BE49-F238E27FC236}">
                <a16:creationId xmlns:a16="http://schemas.microsoft.com/office/drawing/2014/main" id="{F88467E3-1C53-0AE6-A1F9-77CFE533408A}"/>
              </a:ext>
            </a:extLst>
          </p:cNvPr>
          <p:cNvSpPr/>
          <p:nvPr/>
        </p:nvSpPr>
        <p:spPr>
          <a:xfrm>
            <a:off x="341432" y="1686798"/>
            <a:ext cx="11488191" cy="2507574"/>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0" marR="0" lvl="0" indent="0" defTabSz="609585" rtl="0" eaLnBrk="1" fontAlgn="auto" latinLnBrk="0" hangingPunct="1">
              <a:lnSpc>
                <a:spcPct val="150000"/>
              </a:lnSpc>
              <a:spcBef>
                <a:spcPts val="0"/>
              </a:spcBef>
              <a:spcAft>
                <a:spcPts val="0"/>
              </a:spcAft>
              <a:buClrTx/>
              <a:buSzTx/>
              <a:buFontTx/>
              <a:buNone/>
              <a:tabLst/>
              <a:defRPr/>
            </a:pPr>
            <a:r>
              <a:rPr kumimoji="0" lang="en-AU" sz="2000" b="0" u="none" strike="noStrike" kern="1200" cap="none" spc="0" normalizeH="0" baseline="0" noProof="0" dirty="0">
                <a:ln>
                  <a:noFill/>
                </a:ln>
                <a:solidFill>
                  <a:srgbClr val="22272B"/>
                </a:solidFill>
                <a:effectLst/>
                <a:uLnTx/>
                <a:uFillTx/>
                <a:ea typeface="Calibri"/>
                <a:cs typeface="Arial"/>
              </a:rPr>
              <a:t>‘</a:t>
            </a:r>
            <a:r>
              <a:rPr kumimoji="0" lang="en-AU" sz="2000" b="0" u="none" strike="noStrike" kern="1200" cap="none" spc="0" normalizeH="0" baseline="0" noProof="0" dirty="0">
                <a:ln>
                  <a:noFill/>
                </a:ln>
                <a:solidFill>
                  <a:srgbClr val="22272B"/>
                </a:solidFill>
                <a:effectLst/>
                <a:uLnTx/>
                <a:uFillTx/>
                <a:ea typeface="Calibri"/>
                <a:cs typeface="+mn-cs"/>
              </a:rPr>
              <a:t>At its best, collaboration creates a community working to achieve a common goal through the sharing of practice, knowledge and problems. Effective collaboration encourages ongoing observation and feedback among colleagues where a culture of professional sharing, dialogue, experimentation and critique becomes commonplace.’</a:t>
            </a:r>
            <a:endParaRPr kumimoji="0" lang="en-US" sz="2000" b="0" u="none" strike="noStrike" kern="1200" cap="none" spc="0" normalizeH="0" baseline="0" noProof="0" dirty="0">
              <a:ln>
                <a:noFill/>
              </a:ln>
              <a:solidFill>
                <a:srgbClr val="FFFFFF"/>
              </a:solidFill>
              <a:effectLst/>
              <a:uLnTx/>
              <a:uFillTx/>
              <a:ea typeface="+mn-ea"/>
              <a:cs typeface="+mn-cs"/>
            </a:endParaRPr>
          </a:p>
          <a:p>
            <a:pPr marL="0" marR="0" lvl="0" indent="0" algn="r" defTabSz="609585" rtl="0" eaLnBrk="1" fontAlgn="auto" latinLnBrk="0" hangingPunct="1">
              <a:lnSpc>
                <a:spcPct val="150000"/>
              </a:lnSpc>
              <a:spcBef>
                <a:spcPts val="0"/>
              </a:spcBef>
              <a:spcAft>
                <a:spcPts val="0"/>
              </a:spcAft>
              <a:buClrTx/>
              <a:buSzTx/>
              <a:buFontTx/>
              <a:buNone/>
              <a:tabLst/>
              <a:defRPr/>
            </a:pPr>
            <a:r>
              <a:rPr kumimoji="0" lang="en-AU" sz="2000" b="0" i="0" strike="noStrike" kern="1200" cap="none" spc="0" normalizeH="0" baseline="0" noProof="0" dirty="0">
                <a:ln>
                  <a:noFill/>
                </a:ln>
                <a:solidFill>
                  <a:schemeClr val="tx1"/>
                </a:solidFill>
                <a:effectLst/>
                <a:uLnTx/>
                <a:uFillTx/>
                <a:ea typeface="Calibri"/>
                <a:cs typeface="Arial"/>
              </a:rPr>
              <a:t>(AITSL 2017:2)</a:t>
            </a:r>
          </a:p>
        </p:txBody>
      </p:sp>
      <p:sp>
        <p:nvSpPr>
          <p:cNvPr id="3" name="Content Placeholder 2">
            <a:extLst>
              <a:ext uri="{FF2B5EF4-FFF2-40B4-BE49-F238E27FC236}">
                <a16:creationId xmlns:a16="http://schemas.microsoft.com/office/drawing/2014/main" id="{35DE5C9E-56EF-D0BF-8765-4D4E03906C10}"/>
              </a:ext>
            </a:extLst>
          </p:cNvPr>
          <p:cNvSpPr>
            <a:spLocks noGrp="1"/>
          </p:cNvSpPr>
          <p:nvPr>
            <p:ph idx="1"/>
          </p:nvPr>
        </p:nvSpPr>
        <p:spPr>
          <a:xfrm>
            <a:off x="341432" y="4416106"/>
            <a:ext cx="11676290" cy="1883217"/>
          </a:xfrm>
        </p:spPr>
        <p:txBody>
          <a:bodyPr vert="horz" lIns="0" tIns="0" rIns="0" bIns="0" rtlCol="0" anchor="t">
            <a:noAutofit/>
          </a:bodyPr>
          <a:lstStyle/>
          <a:p>
            <a:r>
              <a:rPr lang="en-AU" sz="2000" b="1" dirty="0">
                <a:latin typeface="+mj-lt"/>
              </a:rPr>
              <a:t>Think-Pair-Share</a:t>
            </a:r>
            <a:endParaRPr lang="en-US" dirty="0">
              <a:latin typeface="+mj-lt"/>
            </a:endParaRPr>
          </a:p>
          <a:p>
            <a:pPr marL="285750" indent="-285750">
              <a:buFont typeface="Arial" panose="020B0604020202020204" pitchFamily="34" charset="0"/>
              <a:buChar char="•"/>
            </a:pPr>
            <a:r>
              <a:rPr lang="en-AU" sz="2000" dirty="0"/>
              <a:t>What does collaboration look like in our grade, stage, faculty or school?</a:t>
            </a:r>
          </a:p>
          <a:p>
            <a:pPr marL="285750" indent="-285750">
              <a:buFont typeface="Arial" panose="020B0604020202020204" pitchFamily="34" charset="0"/>
              <a:buChar char="•"/>
            </a:pPr>
            <a:r>
              <a:rPr lang="en-AU" sz="2000" dirty="0"/>
              <a:t>How do you collaborate to support student learning?</a:t>
            </a:r>
          </a:p>
        </p:txBody>
      </p:sp>
      <p:sp>
        <p:nvSpPr>
          <p:cNvPr id="4" name="Slide Number Placeholder 3">
            <a:extLst>
              <a:ext uri="{FF2B5EF4-FFF2-40B4-BE49-F238E27FC236}">
                <a16:creationId xmlns:a16="http://schemas.microsoft.com/office/drawing/2014/main" id="{6898AC7C-F603-43A2-786A-C4896AF28EBB}"/>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54799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D10F-BEE4-A8DC-E0DF-79EFBBA5A6B3}"/>
              </a:ext>
            </a:extLst>
          </p:cNvPr>
          <p:cNvSpPr>
            <a:spLocks noGrp="1"/>
          </p:cNvSpPr>
          <p:nvPr>
            <p:ph type="title"/>
          </p:nvPr>
        </p:nvSpPr>
        <p:spPr/>
        <p:txBody>
          <a:bodyPr/>
          <a:lstStyle/>
          <a:p>
            <a:r>
              <a:rPr lang="en-AU" dirty="0"/>
              <a:t>Explicit quality criteria</a:t>
            </a:r>
          </a:p>
        </p:txBody>
      </p:sp>
      <p:sp>
        <p:nvSpPr>
          <p:cNvPr id="5" name="Text Placeholder 4">
            <a:extLst>
              <a:ext uri="{FF2B5EF4-FFF2-40B4-BE49-F238E27FC236}">
                <a16:creationId xmlns:a16="http://schemas.microsoft.com/office/drawing/2014/main" id="{F92020A4-487C-CB5B-8AE4-655EB9CAA210}"/>
              </a:ext>
            </a:extLst>
          </p:cNvPr>
          <p:cNvSpPr>
            <a:spLocks noGrp="1"/>
          </p:cNvSpPr>
          <p:nvPr>
            <p:ph type="body" sz="quarter" idx="18"/>
          </p:nvPr>
        </p:nvSpPr>
        <p:spPr/>
        <p:txBody>
          <a:bodyPr/>
          <a:lstStyle/>
          <a:p>
            <a:r>
              <a:rPr lang="en-AU" dirty="0"/>
              <a:t>Enabling equity and transparency</a:t>
            </a:r>
          </a:p>
        </p:txBody>
      </p:sp>
      <p:sp>
        <p:nvSpPr>
          <p:cNvPr id="8" name="Rectangle: Rounded Corners 7">
            <a:extLst>
              <a:ext uri="{FF2B5EF4-FFF2-40B4-BE49-F238E27FC236}">
                <a16:creationId xmlns:a16="http://schemas.microsoft.com/office/drawing/2014/main" id="{CFF32984-6AE1-27FF-5319-A48700DD7F9E}"/>
              </a:ext>
            </a:extLst>
          </p:cNvPr>
          <p:cNvSpPr/>
          <p:nvPr/>
        </p:nvSpPr>
        <p:spPr>
          <a:xfrm>
            <a:off x="360000" y="2458094"/>
            <a:ext cx="11484000" cy="2648000"/>
          </a:xfrm>
          <a:prstGeom prst="roundRect">
            <a:avLst>
              <a:gd name="adj" fmla="val 8793"/>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spcAft>
                <a:spcPts val="1200"/>
              </a:spcAft>
            </a:pPr>
            <a:r>
              <a:rPr lang="en-US" sz="2000" dirty="0">
                <a:solidFill>
                  <a:schemeClr val="tx1"/>
                </a:solidFill>
              </a:rPr>
              <a:t>Love and Crowell (2018) note that having clear and explicit success criteria is ... important for equity reasons, as they ‘level the playing field by making explicit what success looks like … so students don’t have to guess what’s on the teacher’s mind – a phenomenon that tends to privilege students whose backgrounds are similar to teachers’. </a:t>
            </a:r>
          </a:p>
          <a:p>
            <a:pPr algn="r">
              <a:lnSpc>
                <a:spcPct val="150000"/>
              </a:lnSpc>
              <a:spcAft>
                <a:spcPts val="1200"/>
              </a:spcAft>
            </a:pPr>
            <a:r>
              <a:rPr lang="en-US" sz="2000" dirty="0">
                <a:solidFill>
                  <a:schemeClr val="tx1"/>
                </a:solidFill>
              </a:rPr>
              <a:t>(CESE 2020a:26)</a:t>
            </a:r>
          </a:p>
        </p:txBody>
      </p:sp>
      <p:sp>
        <p:nvSpPr>
          <p:cNvPr id="4" name="Slide Number Placeholder 3">
            <a:extLst>
              <a:ext uri="{FF2B5EF4-FFF2-40B4-BE49-F238E27FC236}">
                <a16:creationId xmlns:a16="http://schemas.microsoft.com/office/drawing/2014/main" id="{7165989D-3DD9-D2BB-D485-46992247274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23174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4ECD-6553-26DB-A0AD-46704FB2F711}"/>
              </a:ext>
            </a:extLst>
          </p:cNvPr>
          <p:cNvSpPr>
            <a:spLocks noGrp="1"/>
          </p:cNvSpPr>
          <p:nvPr>
            <p:ph type="title"/>
          </p:nvPr>
        </p:nvSpPr>
        <p:spPr>
          <a:xfrm>
            <a:off x="360000" y="360000"/>
            <a:ext cx="10080000" cy="545601"/>
          </a:xfrm>
        </p:spPr>
        <p:txBody>
          <a:bodyPr/>
          <a:lstStyle/>
          <a:p>
            <a:r>
              <a:rPr lang="en-AU" dirty="0"/>
              <a:t>Supporting collaborative assessment design </a:t>
            </a:r>
          </a:p>
        </p:txBody>
      </p:sp>
      <p:sp>
        <p:nvSpPr>
          <p:cNvPr id="5" name="Text Placeholder 4">
            <a:extLst>
              <a:ext uri="{FF2B5EF4-FFF2-40B4-BE49-F238E27FC236}">
                <a16:creationId xmlns:a16="http://schemas.microsoft.com/office/drawing/2014/main" id="{49706759-533C-935C-3962-42B86485B697}"/>
              </a:ext>
            </a:extLst>
          </p:cNvPr>
          <p:cNvSpPr>
            <a:spLocks noGrp="1"/>
          </p:cNvSpPr>
          <p:nvPr>
            <p:ph type="body" sz="quarter" idx="18"/>
          </p:nvPr>
        </p:nvSpPr>
        <p:spPr>
          <a:xfrm>
            <a:off x="360000" y="982520"/>
            <a:ext cx="10080000" cy="310015"/>
          </a:xfrm>
        </p:spPr>
        <p:txBody>
          <a:bodyPr/>
          <a:lstStyle/>
          <a:p>
            <a:r>
              <a:rPr lang="en-AU" dirty="0"/>
              <a:t>In your grade, stage or faculty </a:t>
            </a:r>
          </a:p>
        </p:txBody>
      </p:sp>
      <p:sp>
        <p:nvSpPr>
          <p:cNvPr id="8" name="Rectangle: Rounded Corners 7">
            <a:extLst>
              <a:ext uri="{FF2B5EF4-FFF2-40B4-BE49-F238E27FC236}">
                <a16:creationId xmlns:a16="http://schemas.microsoft.com/office/drawing/2014/main" id="{A1C976A5-47FB-1AC4-DB55-37AC3412C4E6}"/>
              </a:ext>
            </a:extLst>
          </p:cNvPr>
          <p:cNvSpPr/>
          <p:nvPr/>
        </p:nvSpPr>
        <p:spPr>
          <a:xfrm>
            <a:off x="360000" y="1451524"/>
            <a:ext cx="11484000" cy="8695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sz="1800" dirty="0">
                <a:solidFill>
                  <a:schemeClr val="bg1"/>
                </a:solidFill>
                <a:effectLst/>
                <a:ea typeface="Calibri" panose="020F0502020204030204" pitchFamily="34" charset="0"/>
              </a:rPr>
              <a:t>Design assessment tasks when collaboratively planning units of work, or teaching and learning programs</a:t>
            </a:r>
            <a:endParaRPr lang="en-AU" sz="1800" dirty="0">
              <a:solidFill>
                <a:schemeClr val="bg1"/>
              </a:solidFill>
            </a:endParaRPr>
          </a:p>
        </p:txBody>
      </p:sp>
      <p:sp>
        <p:nvSpPr>
          <p:cNvPr id="9" name="Rectangle: Rounded Corners 8">
            <a:extLst>
              <a:ext uri="{FF2B5EF4-FFF2-40B4-BE49-F238E27FC236}">
                <a16:creationId xmlns:a16="http://schemas.microsoft.com/office/drawing/2014/main" id="{AD3645CB-056E-F007-785E-1F37E34C041E}"/>
              </a:ext>
            </a:extLst>
          </p:cNvPr>
          <p:cNvSpPr/>
          <p:nvPr/>
        </p:nvSpPr>
        <p:spPr>
          <a:xfrm>
            <a:off x="359999" y="2406562"/>
            <a:ext cx="11483999" cy="92961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sz="1800" dirty="0">
                <a:solidFill>
                  <a:schemeClr val="bg1"/>
                </a:solidFill>
                <a:ea typeface="Calibri" panose="020F0502020204030204" pitchFamily="34" charset="0"/>
              </a:rPr>
              <a:t>Develop assessment rubrics or marking criteria through a collaborative process, and with close reference to the syllabus and the standards</a:t>
            </a:r>
            <a:endParaRPr lang="en-AU" sz="1800" dirty="0">
              <a:solidFill>
                <a:schemeClr val="bg1"/>
              </a:solidFill>
            </a:endParaRPr>
          </a:p>
        </p:txBody>
      </p:sp>
      <p:sp>
        <p:nvSpPr>
          <p:cNvPr id="7" name="Rectangle: Rounded Corners 6">
            <a:extLst>
              <a:ext uri="{FF2B5EF4-FFF2-40B4-BE49-F238E27FC236}">
                <a16:creationId xmlns:a16="http://schemas.microsoft.com/office/drawing/2014/main" id="{12DE3D4C-4ECB-7C97-6FAF-706456056E51}"/>
              </a:ext>
            </a:extLst>
          </p:cNvPr>
          <p:cNvSpPr/>
          <p:nvPr/>
        </p:nvSpPr>
        <p:spPr>
          <a:xfrm>
            <a:off x="360000" y="3421673"/>
            <a:ext cx="11484000" cy="86953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sz="1800" dirty="0">
                <a:solidFill>
                  <a:schemeClr val="accent1"/>
                </a:solidFill>
                <a:effectLst/>
                <a:ea typeface="Calibri" panose="020F0502020204030204" pitchFamily="34" charset="0"/>
              </a:rPr>
              <a:t>Trial draft assessment rubrics or marking criteria before implementation </a:t>
            </a:r>
            <a:endParaRPr lang="en-AU" sz="1800" dirty="0">
              <a:solidFill>
                <a:schemeClr val="accent1"/>
              </a:solidFill>
            </a:endParaRPr>
          </a:p>
        </p:txBody>
      </p:sp>
      <p:sp>
        <p:nvSpPr>
          <p:cNvPr id="10" name="Rectangle: Rounded Corners 9">
            <a:extLst>
              <a:ext uri="{FF2B5EF4-FFF2-40B4-BE49-F238E27FC236}">
                <a16:creationId xmlns:a16="http://schemas.microsoft.com/office/drawing/2014/main" id="{26A1C6FD-DA93-BC9D-579F-54C75FD5C4C8}"/>
              </a:ext>
            </a:extLst>
          </p:cNvPr>
          <p:cNvSpPr/>
          <p:nvPr/>
        </p:nvSpPr>
        <p:spPr>
          <a:xfrm>
            <a:off x="360000" y="4376713"/>
            <a:ext cx="11484000" cy="869538"/>
          </a:xfrm>
          <a:prstGeom prst="round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sz="1800" dirty="0">
                <a:solidFill>
                  <a:schemeClr val="accent1"/>
                </a:solidFill>
                <a:effectLst/>
                <a:ea typeface="Calibri" panose="020F0502020204030204" pitchFamily="34" charset="0"/>
                <a:cs typeface="Arial"/>
              </a:rPr>
              <a:t>Revisit and discuss the assessment rubric or marking criteria prior to implementing the task</a:t>
            </a:r>
            <a:endParaRPr lang="en-AU" sz="1800" dirty="0">
              <a:solidFill>
                <a:schemeClr val="accent1"/>
              </a:solidFill>
              <a:cs typeface="Arial"/>
            </a:endParaRPr>
          </a:p>
        </p:txBody>
      </p:sp>
      <p:sp>
        <p:nvSpPr>
          <p:cNvPr id="6" name="Rectangle: Rounded Corners 5">
            <a:extLst>
              <a:ext uri="{FF2B5EF4-FFF2-40B4-BE49-F238E27FC236}">
                <a16:creationId xmlns:a16="http://schemas.microsoft.com/office/drawing/2014/main" id="{5E4B3654-CADD-D458-6367-95A3AA3B5A86}"/>
              </a:ext>
            </a:extLst>
          </p:cNvPr>
          <p:cNvSpPr/>
          <p:nvPr/>
        </p:nvSpPr>
        <p:spPr>
          <a:xfrm>
            <a:off x="360000" y="5331753"/>
            <a:ext cx="11504011" cy="86815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1200"/>
              </a:spcAft>
            </a:pPr>
            <a:r>
              <a:rPr lang="en-AU" sz="1800" dirty="0">
                <a:solidFill>
                  <a:schemeClr val="accent1"/>
                </a:solidFill>
              </a:rPr>
              <a:t>Collaborate with staff from other schools to strengthen consistency within and across communities of schools</a:t>
            </a:r>
            <a:endParaRPr lang="en-US" sz="1800" dirty="0">
              <a:solidFill>
                <a:schemeClr val="accent1"/>
              </a:solidFill>
            </a:endParaRPr>
          </a:p>
        </p:txBody>
      </p:sp>
      <p:sp>
        <p:nvSpPr>
          <p:cNvPr id="4" name="Slide Number Placeholder 3">
            <a:extLst>
              <a:ext uri="{FF2B5EF4-FFF2-40B4-BE49-F238E27FC236}">
                <a16:creationId xmlns:a16="http://schemas.microsoft.com/office/drawing/2014/main" id="{166B5DFA-B326-8BCB-68B6-FB562069791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364838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0"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5AE5-4DF0-F95B-DE4C-2635A86F1835}"/>
              </a:ext>
            </a:extLst>
          </p:cNvPr>
          <p:cNvSpPr>
            <a:spLocks noGrp="1"/>
          </p:cNvSpPr>
          <p:nvPr>
            <p:ph type="title"/>
          </p:nvPr>
        </p:nvSpPr>
        <p:spPr/>
        <p:txBody>
          <a:bodyPr/>
          <a:lstStyle/>
          <a:p>
            <a:r>
              <a:rPr lang="en-AU" dirty="0"/>
              <a:t>Contextual factors</a:t>
            </a:r>
          </a:p>
        </p:txBody>
      </p:sp>
      <p:sp>
        <p:nvSpPr>
          <p:cNvPr id="5" name="Text Placeholder 4">
            <a:extLst>
              <a:ext uri="{FF2B5EF4-FFF2-40B4-BE49-F238E27FC236}">
                <a16:creationId xmlns:a16="http://schemas.microsoft.com/office/drawing/2014/main" id="{61C2E7B8-F150-6395-8B21-5806F0EAA98E}"/>
              </a:ext>
            </a:extLst>
          </p:cNvPr>
          <p:cNvSpPr>
            <a:spLocks noGrp="1"/>
          </p:cNvSpPr>
          <p:nvPr>
            <p:ph type="body" sz="quarter" idx="18"/>
          </p:nvPr>
        </p:nvSpPr>
        <p:spPr/>
        <p:txBody>
          <a:bodyPr/>
          <a:lstStyle/>
          <a:p>
            <a:r>
              <a:rPr lang="en-AU" dirty="0"/>
              <a:t>Influences on consistent teacher judgement processes</a:t>
            </a:r>
          </a:p>
        </p:txBody>
      </p:sp>
      <p:grpSp>
        <p:nvGrpSpPr>
          <p:cNvPr id="27" name="Group 26" descr="Primary or secondary setting">
            <a:extLst>
              <a:ext uri="{FF2B5EF4-FFF2-40B4-BE49-F238E27FC236}">
                <a16:creationId xmlns:a16="http://schemas.microsoft.com/office/drawing/2014/main" id="{022D22C0-4001-7101-8DA4-9393893D3BFC}"/>
              </a:ext>
            </a:extLst>
          </p:cNvPr>
          <p:cNvGrpSpPr/>
          <p:nvPr/>
        </p:nvGrpSpPr>
        <p:grpSpPr>
          <a:xfrm>
            <a:off x="360000" y="1492528"/>
            <a:ext cx="11484000" cy="839809"/>
            <a:chOff x="360000" y="1636646"/>
            <a:chExt cx="11484000" cy="839809"/>
          </a:xfrm>
        </p:grpSpPr>
        <p:sp>
          <p:nvSpPr>
            <p:cNvPr id="7" name="Rectangle: Rounded Corners 6">
              <a:extLst>
                <a:ext uri="{FF2B5EF4-FFF2-40B4-BE49-F238E27FC236}">
                  <a16:creationId xmlns:a16="http://schemas.microsoft.com/office/drawing/2014/main" id="{E48E9EAA-EF46-FFB8-D996-E9E4E6C85CFF}"/>
                </a:ext>
              </a:extLst>
            </p:cNvPr>
            <p:cNvSpPr/>
            <p:nvPr/>
          </p:nvSpPr>
          <p:spPr>
            <a:xfrm>
              <a:off x="360000" y="1636646"/>
              <a:ext cx="11484000" cy="839809"/>
            </a:xfrm>
            <a:prstGeom prst="roundRect">
              <a:avLst>
                <a:gd name="adj" fmla="val 10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nchor="ctr"/>
            <a:lstStyle/>
            <a:p>
              <a:pPr marL="720725">
                <a:lnSpc>
                  <a:spcPct val="114000"/>
                </a:lnSpc>
                <a:spcAft>
                  <a:spcPts val="1200"/>
                </a:spcAft>
              </a:pPr>
              <a:r>
                <a:rPr lang="en-AU" sz="1800" kern="1200" dirty="0">
                  <a:cs typeface="Arial"/>
                </a:rPr>
                <a:t>Primary or secondary setting</a:t>
              </a:r>
              <a:endParaRPr lang="en-US" sz="1800" kern="1200" dirty="0">
                <a:cs typeface="Arial"/>
              </a:endParaRPr>
            </a:p>
          </p:txBody>
        </p:sp>
        <p:sp>
          <p:nvSpPr>
            <p:cNvPr id="8" name="Rectangle 7" descr="Schoolhouse with solid fill">
              <a:extLst>
                <a:ext uri="{FF2B5EF4-FFF2-40B4-BE49-F238E27FC236}">
                  <a16:creationId xmlns:a16="http://schemas.microsoft.com/office/drawing/2014/main" id="{DDECE88B-8830-2815-597E-562B07B8F91D}"/>
                </a:ext>
              </a:extLst>
            </p:cNvPr>
            <p:cNvSpPr/>
            <p:nvPr/>
          </p:nvSpPr>
          <p:spPr>
            <a:xfrm>
              <a:off x="458645" y="1754379"/>
              <a:ext cx="604346" cy="60434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AU" dirty="0"/>
            </a:p>
          </p:txBody>
        </p:sp>
      </p:grpSp>
      <p:grpSp>
        <p:nvGrpSpPr>
          <p:cNvPr id="26" name="Group 25" descr="Size of your school">
            <a:extLst>
              <a:ext uri="{FF2B5EF4-FFF2-40B4-BE49-F238E27FC236}">
                <a16:creationId xmlns:a16="http://schemas.microsoft.com/office/drawing/2014/main" id="{2F3CD6E4-0BC1-2365-68FA-EA1270925A8D}"/>
              </a:ext>
            </a:extLst>
          </p:cNvPr>
          <p:cNvGrpSpPr/>
          <p:nvPr/>
        </p:nvGrpSpPr>
        <p:grpSpPr>
          <a:xfrm>
            <a:off x="360000" y="2458620"/>
            <a:ext cx="11484000" cy="839809"/>
            <a:chOff x="360000" y="2504218"/>
            <a:chExt cx="11484000" cy="839809"/>
          </a:xfrm>
        </p:grpSpPr>
        <p:sp>
          <p:nvSpPr>
            <p:cNvPr id="10" name="Rectangle: Rounded Corners 9">
              <a:extLst>
                <a:ext uri="{FF2B5EF4-FFF2-40B4-BE49-F238E27FC236}">
                  <a16:creationId xmlns:a16="http://schemas.microsoft.com/office/drawing/2014/main" id="{B262DB55-F6D5-8485-3847-611E124497D5}"/>
                </a:ext>
              </a:extLst>
            </p:cNvPr>
            <p:cNvSpPr/>
            <p:nvPr/>
          </p:nvSpPr>
          <p:spPr>
            <a:xfrm>
              <a:off x="360000" y="2504218"/>
              <a:ext cx="11484000" cy="839809"/>
            </a:xfrm>
            <a:prstGeom prst="roundRect">
              <a:avLst>
                <a:gd name="adj" fmla="val 10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nchor="ctr"/>
            <a:lstStyle/>
            <a:p>
              <a:pPr marL="720725">
                <a:lnSpc>
                  <a:spcPct val="114000"/>
                </a:lnSpc>
                <a:spcAft>
                  <a:spcPts val="1200"/>
                </a:spcAft>
              </a:pPr>
              <a:r>
                <a:rPr lang="en-AU" sz="1800" kern="1200" dirty="0">
                  <a:cs typeface="Arial"/>
                </a:rPr>
                <a:t>Size of your school</a:t>
              </a:r>
              <a:endParaRPr lang="en-US" sz="1800" kern="1200" dirty="0">
                <a:cs typeface="Arial"/>
              </a:endParaRPr>
            </a:p>
          </p:txBody>
        </p:sp>
        <p:sp>
          <p:nvSpPr>
            <p:cNvPr id="11" name="Rectangle 10" descr="Children with solid fill">
              <a:extLst>
                <a:ext uri="{FF2B5EF4-FFF2-40B4-BE49-F238E27FC236}">
                  <a16:creationId xmlns:a16="http://schemas.microsoft.com/office/drawing/2014/main" id="{38F4D6E7-F178-5686-B673-78DE5E94C194}"/>
                </a:ext>
              </a:extLst>
            </p:cNvPr>
            <p:cNvSpPr/>
            <p:nvPr/>
          </p:nvSpPr>
          <p:spPr>
            <a:xfrm>
              <a:off x="458645" y="2621951"/>
              <a:ext cx="604346" cy="604342"/>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hemeClr val="lt1">
                <a:hueOff val="0"/>
                <a:satOff val="0"/>
                <a:lumOff val="0"/>
                <a:alphaOff val="0"/>
              </a:schemeClr>
            </a:lnRef>
            <a:fillRef idx="1">
              <a:scrgbClr r="0" g="0" b="0"/>
            </a:fillRef>
            <a:effectRef idx="0">
              <a:schemeClr val="accent4">
                <a:hueOff val="39432"/>
                <a:satOff val="-21396"/>
                <a:lumOff val="-14657"/>
                <a:alphaOff val="0"/>
              </a:schemeClr>
            </a:effectRef>
            <a:fontRef idx="minor">
              <a:schemeClr val="lt1"/>
            </a:fontRef>
          </p:style>
          <p:txBody>
            <a:bodyPr/>
            <a:lstStyle/>
            <a:p>
              <a:endParaRPr lang="en-AU" dirty="0"/>
            </a:p>
          </p:txBody>
        </p:sp>
      </p:grpSp>
      <p:grpSp>
        <p:nvGrpSpPr>
          <p:cNvPr id="25" name="Group 24" descr="Size of your grade / stage or faculty">
            <a:extLst>
              <a:ext uri="{FF2B5EF4-FFF2-40B4-BE49-F238E27FC236}">
                <a16:creationId xmlns:a16="http://schemas.microsoft.com/office/drawing/2014/main" id="{B14C72D5-33FA-3BA1-CCB5-5EF21BE894C8}"/>
              </a:ext>
            </a:extLst>
          </p:cNvPr>
          <p:cNvGrpSpPr/>
          <p:nvPr/>
        </p:nvGrpSpPr>
        <p:grpSpPr>
          <a:xfrm>
            <a:off x="360000" y="3424713"/>
            <a:ext cx="11484000" cy="839809"/>
            <a:chOff x="360000" y="3371789"/>
            <a:chExt cx="11484000" cy="839809"/>
          </a:xfrm>
        </p:grpSpPr>
        <p:sp>
          <p:nvSpPr>
            <p:cNvPr id="13" name="Rectangle: Rounded Corners 12">
              <a:extLst>
                <a:ext uri="{FF2B5EF4-FFF2-40B4-BE49-F238E27FC236}">
                  <a16:creationId xmlns:a16="http://schemas.microsoft.com/office/drawing/2014/main" id="{8C90E4A6-55C8-B11F-655B-536D248400D7}"/>
                </a:ext>
              </a:extLst>
            </p:cNvPr>
            <p:cNvSpPr/>
            <p:nvPr/>
          </p:nvSpPr>
          <p:spPr>
            <a:xfrm>
              <a:off x="360000" y="3371789"/>
              <a:ext cx="11484000" cy="839809"/>
            </a:xfrm>
            <a:prstGeom prst="roundRect">
              <a:avLst>
                <a:gd name="adj" fmla="val 10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nchor="ctr"/>
            <a:lstStyle/>
            <a:p>
              <a:pPr marL="720725">
                <a:lnSpc>
                  <a:spcPct val="114000"/>
                </a:lnSpc>
                <a:spcAft>
                  <a:spcPts val="1200"/>
                </a:spcAft>
              </a:pPr>
              <a:r>
                <a:rPr lang="en-AU" sz="1800" kern="1200" dirty="0">
                  <a:cs typeface="Arial"/>
                </a:rPr>
                <a:t>Size of your grade, stage or faculty</a:t>
              </a:r>
              <a:endParaRPr lang="en-US" sz="1800" kern="1200" dirty="0">
                <a:cs typeface="Arial"/>
              </a:endParaRPr>
            </a:p>
          </p:txBody>
        </p:sp>
        <p:sp>
          <p:nvSpPr>
            <p:cNvPr id="14" name="Rectangle 13" descr="Group with solid fill">
              <a:extLst>
                <a:ext uri="{FF2B5EF4-FFF2-40B4-BE49-F238E27FC236}">
                  <a16:creationId xmlns:a16="http://schemas.microsoft.com/office/drawing/2014/main" id="{3F1609F3-87F5-0449-5D93-073A227BB5D5}"/>
                </a:ext>
              </a:extLst>
            </p:cNvPr>
            <p:cNvSpPr/>
            <p:nvPr/>
          </p:nvSpPr>
          <p:spPr>
            <a:xfrm>
              <a:off x="458645" y="3489522"/>
              <a:ext cx="604346" cy="604342"/>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hemeClr val="lt1">
                <a:hueOff val="0"/>
                <a:satOff val="0"/>
                <a:lumOff val="0"/>
                <a:alphaOff val="0"/>
              </a:schemeClr>
            </a:lnRef>
            <a:fillRef idx="1">
              <a:scrgbClr r="0" g="0" b="0"/>
            </a:fillRef>
            <a:effectRef idx="0">
              <a:schemeClr val="accent4">
                <a:hueOff val="78865"/>
                <a:satOff val="-42793"/>
                <a:lumOff val="-29313"/>
                <a:alphaOff val="0"/>
              </a:schemeClr>
            </a:effectRef>
            <a:fontRef idx="minor">
              <a:schemeClr val="lt1"/>
            </a:fontRef>
          </p:style>
          <p:txBody>
            <a:bodyPr/>
            <a:lstStyle/>
            <a:p>
              <a:endParaRPr lang="en-AU" dirty="0"/>
            </a:p>
          </p:txBody>
        </p:sp>
      </p:grpSp>
      <p:grpSp>
        <p:nvGrpSpPr>
          <p:cNvPr id="24" name="Group 23" descr="Unique settings such as small, central, rural and remote or hospital schools, Educational Training Units, SSPs and support units">
            <a:extLst>
              <a:ext uri="{FF2B5EF4-FFF2-40B4-BE49-F238E27FC236}">
                <a16:creationId xmlns:a16="http://schemas.microsoft.com/office/drawing/2014/main" id="{989B08DD-884D-7B99-D7D5-93C66D00A4B7}"/>
              </a:ext>
            </a:extLst>
          </p:cNvPr>
          <p:cNvGrpSpPr/>
          <p:nvPr/>
        </p:nvGrpSpPr>
        <p:grpSpPr>
          <a:xfrm>
            <a:off x="360000" y="4390806"/>
            <a:ext cx="11484000" cy="839809"/>
            <a:chOff x="360000" y="4239361"/>
            <a:chExt cx="11484000" cy="839809"/>
          </a:xfrm>
        </p:grpSpPr>
        <p:sp>
          <p:nvSpPr>
            <p:cNvPr id="17" name="Rectangle: Rounded Corners 16">
              <a:extLst>
                <a:ext uri="{FF2B5EF4-FFF2-40B4-BE49-F238E27FC236}">
                  <a16:creationId xmlns:a16="http://schemas.microsoft.com/office/drawing/2014/main" id="{3E578EDE-842D-219A-8C82-1AFD95154770}"/>
                </a:ext>
              </a:extLst>
            </p:cNvPr>
            <p:cNvSpPr/>
            <p:nvPr/>
          </p:nvSpPr>
          <p:spPr>
            <a:xfrm>
              <a:off x="360000" y="4239361"/>
              <a:ext cx="11484000" cy="839809"/>
            </a:xfrm>
            <a:prstGeom prst="roundRect">
              <a:avLst>
                <a:gd name="adj" fmla="val 10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nchor="ctr"/>
            <a:lstStyle/>
            <a:p>
              <a:pPr marL="720725">
                <a:lnSpc>
                  <a:spcPct val="114000"/>
                </a:lnSpc>
                <a:spcAft>
                  <a:spcPts val="1200"/>
                </a:spcAft>
              </a:pPr>
              <a:r>
                <a:rPr lang="en-AU" sz="1800" kern="1200" dirty="0">
                  <a:cs typeface="Arial"/>
                </a:rPr>
                <a:t>Unique settings such as small, central, rural and remote or hospital schools, Educational Training Units (ETUs), schools for specific purposes (SSPs) and support units</a:t>
              </a:r>
              <a:endParaRPr lang="en-US" sz="1800" kern="1200" dirty="0">
                <a:cs typeface="Arial"/>
              </a:endParaRPr>
            </a:p>
          </p:txBody>
        </p:sp>
        <p:sp>
          <p:nvSpPr>
            <p:cNvPr id="18" name="Rectangle 17" descr="Hospital with solid fill">
              <a:extLst>
                <a:ext uri="{FF2B5EF4-FFF2-40B4-BE49-F238E27FC236}">
                  <a16:creationId xmlns:a16="http://schemas.microsoft.com/office/drawing/2014/main" id="{A810E16F-A1DF-663B-0981-93E54D446860}"/>
                </a:ext>
              </a:extLst>
            </p:cNvPr>
            <p:cNvSpPr/>
            <p:nvPr/>
          </p:nvSpPr>
          <p:spPr>
            <a:xfrm>
              <a:off x="458645" y="4357094"/>
              <a:ext cx="604346" cy="604342"/>
            </a:xfrm>
            <a:prstGeom prst="rect">
              <a:avLst/>
            </a:prstGeom>
            <a:blipFill>
              <a:blip r:embed="rId9">
                <a:extLst>
                  <a:ext uri="{96DAC541-7B7A-43D3-8B79-37D633B846F1}">
                    <asvg:svgBlip xmlns:asvg="http://schemas.microsoft.com/office/drawing/2016/SVG/main" r:embed="rId10"/>
                  </a:ext>
                </a:extLst>
              </a:blip>
              <a:srcRect/>
              <a:stretch>
                <a:fillRect/>
              </a:stretch>
            </a:blipFill>
            <a:ln>
              <a:noFill/>
            </a:ln>
          </p:spPr>
          <p:style>
            <a:lnRef idx="2">
              <a:schemeClr val="lt1">
                <a:hueOff val="0"/>
                <a:satOff val="0"/>
                <a:lumOff val="0"/>
                <a:alphaOff val="0"/>
              </a:schemeClr>
            </a:lnRef>
            <a:fillRef idx="1">
              <a:scrgbClr r="0" g="0" b="0"/>
            </a:fillRef>
            <a:effectRef idx="0">
              <a:schemeClr val="accent4">
                <a:hueOff val="118297"/>
                <a:satOff val="-64189"/>
                <a:lumOff val="-43970"/>
                <a:alphaOff val="0"/>
              </a:schemeClr>
            </a:effectRef>
            <a:fontRef idx="minor">
              <a:schemeClr val="lt1"/>
            </a:fontRef>
          </p:style>
          <p:txBody>
            <a:bodyPr/>
            <a:lstStyle/>
            <a:p>
              <a:endParaRPr lang="en-AU" dirty="0"/>
            </a:p>
          </p:txBody>
        </p:sp>
      </p:grpSp>
      <p:grpSp>
        <p:nvGrpSpPr>
          <p:cNvPr id="23" name="Group 22" descr="Teacher knowledge and understanding of the syllabus content the assessment is being planned for">
            <a:extLst>
              <a:ext uri="{FF2B5EF4-FFF2-40B4-BE49-F238E27FC236}">
                <a16:creationId xmlns:a16="http://schemas.microsoft.com/office/drawing/2014/main" id="{21F97D6E-5B40-311B-E22E-A306C934ADD2}"/>
              </a:ext>
            </a:extLst>
          </p:cNvPr>
          <p:cNvGrpSpPr/>
          <p:nvPr/>
        </p:nvGrpSpPr>
        <p:grpSpPr>
          <a:xfrm>
            <a:off x="360000" y="5356898"/>
            <a:ext cx="11484000" cy="839809"/>
            <a:chOff x="360000" y="5377680"/>
            <a:chExt cx="11484000" cy="839809"/>
          </a:xfrm>
        </p:grpSpPr>
        <p:sp>
          <p:nvSpPr>
            <p:cNvPr id="20" name="Rectangle: Rounded Corners 19">
              <a:extLst>
                <a:ext uri="{FF2B5EF4-FFF2-40B4-BE49-F238E27FC236}">
                  <a16:creationId xmlns:a16="http://schemas.microsoft.com/office/drawing/2014/main" id="{E9CB1827-52B6-4812-EAA3-749B5E4D6EDE}"/>
                </a:ext>
              </a:extLst>
            </p:cNvPr>
            <p:cNvSpPr/>
            <p:nvPr/>
          </p:nvSpPr>
          <p:spPr>
            <a:xfrm>
              <a:off x="360000" y="5377680"/>
              <a:ext cx="11484000" cy="839809"/>
            </a:xfrm>
            <a:prstGeom prst="roundRect">
              <a:avLst>
                <a:gd name="adj" fmla="val 10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nchor="ctr"/>
            <a:lstStyle/>
            <a:p>
              <a:pPr marL="720725">
                <a:lnSpc>
                  <a:spcPct val="114000"/>
                </a:lnSpc>
                <a:spcAft>
                  <a:spcPts val="1200"/>
                </a:spcAft>
              </a:pPr>
              <a:r>
                <a:rPr lang="en-AU" sz="1800" kern="1200" dirty="0">
                  <a:cs typeface="Arial"/>
                </a:rPr>
                <a:t>Teacher knowledge and understanding of the syllabus content the assessment is being planned for</a:t>
              </a:r>
              <a:endParaRPr lang="en-AU" sz="1800" kern="1200" dirty="0"/>
            </a:p>
          </p:txBody>
        </p:sp>
        <p:sp>
          <p:nvSpPr>
            <p:cNvPr id="21" name="Rectangle 20" descr="Scientific Thought with solid fill">
              <a:extLst>
                <a:ext uri="{FF2B5EF4-FFF2-40B4-BE49-F238E27FC236}">
                  <a16:creationId xmlns:a16="http://schemas.microsoft.com/office/drawing/2014/main" id="{56EE7AFF-A5E6-E174-11E8-13636047D462}"/>
                </a:ext>
              </a:extLst>
            </p:cNvPr>
            <p:cNvSpPr/>
            <p:nvPr/>
          </p:nvSpPr>
          <p:spPr>
            <a:xfrm>
              <a:off x="458645" y="5495413"/>
              <a:ext cx="604346" cy="604342"/>
            </a:xfrm>
            <a:prstGeom prst="rect">
              <a:avLst/>
            </a:prstGeom>
            <a:blipFill>
              <a:blip r:embed="rId11">
                <a:extLst>
                  <a:ext uri="{96DAC541-7B7A-43D3-8B79-37D633B846F1}">
                    <asvg:svgBlip xmlns:asvg="http://schemas.microsoft.com/office/drawing/2016/SVG/main" r:embed="rId12"/>
                  </a:ext>
                </a:extLst>
              </a:blip>
              <a:srcRect/>
              <a:stretch>
                <a:fillRect/>
              </a:stretch>
            </a:blipFill>
            <a:ln>
              <a:noFill/>
            </a:ln>
          </p:spPr>
          <p:style>
            <a:lnRef idx="2">
              <a:schemeClr val="lt1">
                <a:hueOff val="0"/>
                <a:satOff val="0"/>
                <a:lumOff val="0"/>
                <a:alphaOff val="0"/>
              </a:schemeClr>
            </a:lnRef>
            <a:fillRef idx="1">
              <a:scrgbClr r="0" g="0" b="0"/>
            </a:fillRef>
            <a:effectRef idx="0">
              <a:schemeClr val="accent4">
                <a:hueOff val="157730"/>
                <a:satOff val="-85586"/>
                <a:lumOff val="-58627"/>
                <a:alphaOff val="0"/>
              </a:schemeClr>
            </a:effectRef>
            <a:fontRef idx="minor">
              <a:schemeClr val="lt1"/>
            </a:fontRef>
          </p:style>
          <p:txBody>
            <a:bodyPr/>
            <a:lstStyle/>
            <a:p>
              <a:endParaRPr lang="en-AU" dirty="0"/>
            </a:p>
          </p:txBody>
        </p:sp>
      </p:grpSp>
      <p:sp>
        <p:nvSpPr>
          <p:cNvPr id="4" name="Slide Number Placeholder 3">
            <a:extLst>
              <a:ext uri="{FF2B5EF4-FFF2-40B4-BE49-F238E27FC236}">
                <a16:creationId xmlns:a16="http://schemas.microsoft.com/office/drawing/2014/main" id="{2A014F6C-324C-68D1-DA3C-9E81B8866E8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254736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C002C1-04DE-C02E-99A2-ADBBF9975746}"/>
              </a:ext>
            </a:extLst>
          </p:cNvPr>
          <p:cNvSpPr>
            <a:spLocks noGrp="1"/>
          </p:cNvSpPr>
          <p:nvPr>
            <p:ph type="title"/>
          </p:nvPr>
        </p:nvSpPr>
        <p:spPr/>
        <p:txBody>
          <a:bodyPr/>
          <a:lstStyle/>
          <a:p>
            <a:r>
              <a:rPr lang="en-US" dirty="0"/>
              <a:t>Activity 2</a:t>
            </a:r>
            <a:endParaRPr lang="en-AU" dirty="0"/>
          </a:p>
        </p:txBody>
      </p:sp>
      <p:sp>
        <p:nvSpPr>
          <p:cNvPr id="5" name="Text Placeholder 4">
            <a:extLst>
              <a:ext uri="{FF2B5EF4-FFF2-40B4-BE49-F238E27FC236}">
                <a16:creationId xmlns:a16="http://schemas.microsoft.com/office/drawing/2014/main" id="{63B9F106-DC6A-0D7C-8463-79E4AFEFDD77}"/>
              </a:ext>
            </a:extLst>
          </p:cNvPr>
          <p:cNvSpPr>
            <a:spLocks noGrp="1"/>
          </p:cNvSpPr>
          <p:nvPr>
            <p:ph type="body" sz="quarter" idx="18"/>
          </p:nvPr>
        </p:nvSpPr>
        <p:spPr/>
        <p:txBody>
          <a:bodyPr/>
          <a:lstStyle/>
          <a:p>
            <a:r>
              <a:rPr lang="en-AU" dirty="0"/>
              <a:t>Discussion – enablers and barriers</a:t>
            </a:r>
          </a:p>
        </p:txBody>
      </p:sp>
      <p:sp>
        <p:nvSpPr>
          <p:cNvPr id="2" name="Text Placeholder 1">
            <a:extLst>
              <a:ext uri="{FF2B5EF4-FFF2-40B4-BE49-F238E27FC236}">
                <a16:creationId xmlns:a16="http://schemas.microsoft.com/office/drawing/2014/main" id="{5AF6A09B-D09F-6B44-ADC7-65D204A90541}"/>
              </a:ext>
            </a:extLst>
          </p:cNvPr>
          <p:cNvSpPr>
            <a:spLocks noGrp="1"/>
          </p:cNvSpPr>
          <p:nvPr>
            <p:ph type="body" sz="quarter" idx="17"/>
          </p:nvPr>
        </p:nvSpPr>
        <p:spPr/>
        <p:txBody>
          <a:bodyPr vert="horz" lIns="0" tIns="0" rIns="0" bIns="0" rtlCol="0" anchor="t">
            <a:noAutofit/>
          </a:bodyPr>
          <a:lstStyle/>
          <a:p>
            <a:r>
              <a:rPr lang="en-US" sz="2000" dirty="0"/>
              <a:t>In our school or community of schools:</a:t>
            </a:r>
          </a:p>
          <a:p>
            <a:pPr marL="285750" indent="-285750">
              <a:buFont typeface="Public Sans"/>
              <a:buChar char="•"/>
            </a:pPr>
            <a:r>
              <a:rPr lang="en-US" sz="2000" dirty="0"/>
              <a:t>What are the current enablers and barriers for collaborative assessment design processes?</a:t>
            </a:r>
          </a:p>
          <a:p>
            <a:pPr marL="285750" indent="-285750">
              <a:buFont typeface="Public Sans"/>
              <a:buChar char="•"/>
            </a:pPr>
            <a:r>
              <a:rPr lang="en-US" sz="2000" dirty="0"/>
              <a:t>What are some possible solutions to these barriers?</a:t>
            </a:r>
          </a:p>
        </p:txBody>
      </p:sp>
      <p:grpSp>
        <p:nvGrpSpPr>
          <p:cNvPr id="10" name="Group 9" descr="Pause and reflect">
            <a:extLst>
              <a:ext uri="{FF2B5EF4-FFF2-40B4-BE49-F238E27FC236}">
                <a16:creationId xmlns:a16="http://schemas.microsoft.com/office/drawing/2014/main" id="{1E8FC60E-BA5B-6051-C010-3E5FFCB004B3}"/>
              </a:ext>
            </a:extLst>
          </p:cNvPr>
          <p:cNvGrpSpPr/>
          <p:nvPr/>
        </p:nvGrpSpPr>
        <p:grpSpPr>
          <a:xfrm>
            <a:off x="7821930" y="1525905"/>
            <a:ext cx="3806190" cy="4589145"/>
            <a:chOff x="7821930" y="1525905"/>
            <a:chExt cx="3806190" cy="4589145"/>
          </a:xfrm>
        </p:grpSpPr>
        <p:pic>
          <p:nvPicPr>
            <p:cNvPr id="8" name="Picture 7">
              <a:extLst>
                <a:ext uri="{FF2B5EF4-FFF2-40B4-BE49-F238E27FC236}">
                  <a16:creationId xmlns:a16="http://schemas.microsoft.com/office/drawing/2014/main" id="{2B7C0B12-1283-EF5D-43E4-FD9E90881B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1930" y="1525905"/>
              <a:ext cx="3806190" cy="3806190"/>
            </a:xfrm>
            <a:prstGeom prst="rect">
              <a:avLst/>
            </a:prstGeom>
          </p:spPr>
        </p:pic>
        <p:sp>
          <p:nvSpPr>
            <p:cNvPr id="9" name="TextBox 8">
              <a:extLst>
                <a:ext uri="{FF2B5EF4-FFF2-40B4-BE49-F238E27FC236}">
                  <a16:creationId xmlns:a16="http://schemas.microsoft.com/office/drawing/2014/main" id="{6159BBE3-4A79-FC65-BF64-D60D452A0F0E}"/>
                </a:ext>
              </a:extLst>
            </p:cNvPr>
            <p:cNvSpPr txBox="1"/>
            <p:nvPr/>
          </p:nvSpPr>
          <p:spPr>
            <a:xfrm>
              <a:off x="8606790" y="5463540"/>
              <a:ext cx="2236470" cy="651510"/>
            </a:xfrm>
            <a:prstGeom prst="rect">
              <a:avLst/>
            </a:prstGeom>
            <a:noFill/>
          </p:spPr>
          <p:txBody>
            <a:bodyPr wrap="square" lIns="0" tIns="0" rIns="0" bIns="0" rtlCol="0">
              <a:noAutofit/>
            </a:bodyPr>
            <a:lstStyle/>
            <a:p>
              <a:pPr algn="ctr"/>
              <a:r>
                <a:rPr lang="en-US" sz="2000" b="1" dirty="0">
                  <a:latin typeface="+mj-lt"/>
                </a:rPr>
                <a:t>Pause and reflect</a:t>
              </a:r>
              <a:endParaRPr lang="en-AU" sz="2000" b="1" dirty="0">
                <a:latin typeface="+mj-lt"/>
              </a:endParaRPr>
            </a:p>
          </p:txBody>
        </p:sp>
      </p:grpSp>
    </p:spTree>
    <p:extLst>
      <p:ext uri="{BB962C8B-B14F-4D97-AF65-F5344CB8AC3E}">
        <p14:creationId xmlns:p14="http://schemas.microsoft.com/office/powerpoint/2010/main" val="247126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82076F-2758-C433-ECE5-844BEAF401C4}"/>
              </a:ext>
            </a:extLst>
          </p:cNvPr>
          <p:cNvSpPr>
            <a:spLocks noGrp="1"/>
          </p:cNvSpPr>
          <p:nvPr>
            <p:ph type="ctrTitle"/>
          </p:nvPr>
        </p:nvSpPr>
        <p:spPr/>
        <p:txBody>
          <a:bodyPr/>
          <a:lstStyle/>
          <a:p>
            <a:r>
              <a:rPr lang="en-AU" dirty="0"/>
              <a:t>Collaborative assessment implementation</a:t>
            </a:r>
          </a:p>
        </p:txBody>
      </p:sp>
      <p:pic>
        <p:nvPicPr>
          <p:cNvPr id="8" name="Picture Placeholder 13">
            <a:extLst>
              <a:ext uri="{FF2B5EF4-FFF2-40B4-BE49-F238E27FC236}">
                <a16:creationId xmlns:a16="http://schemas.microsoft.com/office/drawing/2014/main" id="{148A4F63-1628-8542-775B-543CE476D896}"/>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p:pic>
      <p:sp>
        <p:nvSpPr>
          <p:cNvPr id="2" name="Footer Placeholder 1">
            <a:extLst>
              <a:ext uri="{FF2B5EF4-FFF2-40B4-BE49-F238E27FC236}">
                <a16:creationId xmlns:a16="http://schemas.microsoft.com/office/drawing/2014/main" id="{8E27345A-39A5-3920-DADC-26BC79191A2F}"/>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4007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E213-3465-799C-FCD1-87DD409C7E43}"/>
              </a:ext>
            </a:extLst>
          </p:cNvPr>
          <p:cNvSpPr>
            <a:spLocks noGrp="1"/>
          </p:cNvSpPr>
          <p:nvPr>
            <p:ph type="title"/>
          </p:nvPr>
        </p:nvSpPr>
        <p:spPr>
          <a:xfrm>
            <a:off x="360000" y="360000"/>
            <a:ext cx="10080000" cy="1006584"/>
          </a:xfrm>
        </p:spPr>
        <p:txBody>
          <a:bodyPr/>
          <a:lstStyle/>
          <a:p>
            <a:r>
              <a:rPr lang="en-AU" dirty="0"/>
              <a:t>Consistent teacher judgement during a period of assessment</a:t>
            </a:r>
          </a:p>
        </p:txBody>
      </p:sp>
      <p:grpSp>
        <p:nvGrpSpPr>
          <p:cNvPr id="5" name="Group 4" descr="A graphical representation of supporting a collective understanding before, during and after assessment.">
            <a:extLst>
              <a:ext uri="{FF2B5EF4-FFF2-40B4-BE49-F238E27FC236}">
                <a16:creationId xmlns:a16="http://schemas.microsoft.com/office/drawing/2014/main" id="{D49FDC46-5060-B9F6-89E1-C2E84DD8C88D}"/>
              </a:ext>
              <a:ext uri="{C183D7F6-B498-43B3-948B-1728B52AA6E4}">
                <adec:decorative xmlns:adec="http://schemas.microsoft.com/office/drawing/2017/decorative" val="0"/>
              </a:ext>
            </a:extLst>
          </p:cNvPr>
          <p:cNvGrpSpPr/>
          <p:nvPr/>
        </p:nvGrpSpPr>
        <p:grpSpPr>
          <a:xfrm>
            <a:off x="1333371" y="1623977"/>
            <a:ext cx="9525258" cy="4281166"/>
            <a:chOff x="1465113" y="1658482"/>
            <a:chExt cx="9525258" cy="4281166"/>
          </a:xfrm>
        </p:grpSpPr>
        <p:sp>
          <p:nvSpPr>
            <p:cNvPr id="6" name="Arrow: Right 5">
              <a:extLst>
                <a:ext uri="{FF2B5EF4-FFF2-40B4-BE49-F238E27FC236}">
                  <a16:creationId xmlns:a16="http://schemas.microsoft.com/office/drawing/2014/main" id="{CFF872F8-1F2F-C525-A267-E3FF5E50CD76}"/>
                </a:ext>
              </a:extLst>
            </p:cNvPr>
            <p:cNvSpPr/>
            <p:nvPr/>
          </p:nvSpPr>
          <p:spPr>
            <a:xfrm>
              <a:off x="1465113" y="1658482"/>
              <a:ext cx="9525258" cy="4281166"/>
            </a:xfrm>
            <a:prstGeom prst="rightArrow">
              <a:avLst>
                <a:gd name="adj1" fmla="val 72069"/>
                <a:gd name="adj2" fmla="val 29311"/>
              </a:avLst>
            </a:prstGeom>
            <a:solidFill>
              <a:srgbClr val="CBEDFD"/>
            </a:solidFill>
            <a:ln>
              <a:solidFill>
                <a:srgbClr val="CBEDFD"/>
              </a:solidFill>
            </a:ln>
          </p:spPr>
          <p:style>
            <a:lnRef idx="2">
              <a:schemeClr val="accent1">
                <a:shade val="15000"/>
              </a:schemeClr>
            </a:lnRef>
            <a:fillRef idx="1">
              <a:schemeClr val="accent1"/>
            </a:fillRef>
            <a:effectRef idx="0">
              <a:schemeClr val="accent1"/>
            </a:effectRef>
            <a:fontRef idx="minor">
              <a:schemeClr val="dk1">
                <a:hueOff val="0"/>
                <a:satOff val="0"/>
                <a:lumOff val="0"/>
                <a:alphaOff val="0"/>
              </a:schemeClr>
            </a:fontRef>
          </p:style>
          <p:txBody>
            <a:bodyPr/>
            <a:lstStyle/>
            <a:p>
              <a:endParaRPr lang="en-AU" dirty="0"/>
            </a:p>
          </p:txBody>
        </p:sp>
        <p:sp>
          <p:nvSpPr>
            <p:cNvPr id="7" name="Freeform: Shape 6">
              <a:extLst>
                <a:ext uri="{FF2B5EF4-FFF2-40B4-BE49-F238E27FC236}">
                  <a16:creationId xmlns:a16="http://schemas.microsoft.com/office/drawing/2014/main" id="{09223B48-A87D-B243-32DE-51F0757A7198}"/>
                </a:ext>
              </a:extLst>
            </p:cNvPr>
            <p:cNvSpPr/>
            <p:nvPr/>
          </p:nvSpPr>
          <p:spPr>
            <a:xfrm>
              <a:off x="2177532" y="2625178"/>
              <a:ext cx="2210790" cy="943428"/>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rtl="0">
                <a:lnSpc>
                  <a:spcPct val="90000"/>
                </a:lnSpc>
                <a:spcBef>
                  <a:spcPct val="0"/>
                </a:spcBef>
                <a:spcAft>
                  <a:spcPct val="35000"/>
                </a:spcAft>
                <a:buNone/>
              </a:pPr>
              <a:r>
                <a:rPr lang="en-US" sz="2000" b="1" kern="1200" dirty="0">
                  <a:latin typeface="+mj-lt"/>
                </a:rPr>
                <a:t>Before</a:t>
              </a:r>
            </a:p>
          </p:txBody>
        </p:sp>
        <p:sp>
          <p:nvSpPr>
            <p:cNvPr id="9" name="Freeform: Shape 8">
              <a:extLst>
                <a:ext uri="{FF2B5EF4-FFF2-40B4-BE49-F238E27FC236}">
                  <a16:creationId xmlns:a16="http://schemas.microsoft.com/office/drawing/2014/main" id="{00D0D033-02AB-B09B-7430-792A96BC5A7E}"/>
                </a:ext>
              </a:extLst>
            </p:cNvPr>
            <p:cNvSpPr/>
            <p:nvPr/>
          </p:nvSpPr>
          <p:spPr>
            <a:xfrm>
              <a:off x="4873930" y="2625178"/>
              <a:ext cx="2210790" cy="943428"/>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a:lnSpc>
                  <a:spcPct val="90000"/>
                </a:lnSpc>
                <a:spcBef>
                  <a:spcPct val="0"/>
                </a:spcBef>
                <a:spcAft>
                  <a:spcPct val="35000"/>
                </a:spcAft>
                <a:buNone/>
              </a:pPr>
              <a:r>
                <a:rPr lang="en-US" sz="2000" b="1" kern="1200" dirty="0">
                  <a:latin typeface="+mj-lt"/>
                </a:rPr>
                <a:t>During</a:t>
              </a:r>
            </a:p>
          </p:txBody>
        </p:sp>
        <p:sp>
          <p:nvSpPr>
            <p:cNvPr id="11" name="Freeform: Shape 10">
              <a:extLst>
                <a:ext uri="{FF2B5EF4-FFF2-40B4-BE49-F238E27FC236}">
                  <a16:creationId xmlns:a16="http://schemas.microsoft.com/office/drawing/2014/main" id="{483F9AC2-729B-314C-F59D-45414F247831}"/>
                </a:ext>
              </a:extLst>
            </p:cNvPr>
            <p:cNvSpPr/>
            <p:nvPr/>
          </p:nvSpPr>
          <p:spPr>
            <a:xfrm>
              <a:off x="7570329" y="2625178"/>
              <a:ext cx="2210790" cy="943428"/>
            </a:xfrm>
            <a:custGeom>
              <a:avLst/>
              <a:gdLst>
                <a:gd name="connsiteX0" fmla="*/ 0 w 2210790"/>
                <a:gd name="connsiteY0" fmla="*/ 157241 h 943428"/>
                <a:gd name="connsiteX1" fmla="*/ 157241 w 2210790"/>
                <a:gd name="connsiteY1" fmla="*/ 0 h 943428"/>
                <a:gd name="connsiteX2" fmla="*/ 2053549 w 2210790"/>
                <a:gd name="connsiteY2" fmla="*/ 0 h 943428"/>
                <a:gd name="connsiteX3" fmla="*/ 2210790 w 2210790"/>
                <a:gd name="connsiteY3" fmla="*/ 157241 h 943428"/>
                <a:gd name="connsiteX4" fmla="*/ 2210790 w 2210790"/>
                <a:gd name="connsiteY4" fmla="*/ 786187 h 943428"/>
                <a:gd name="connsiteX5" fmla="*/ 2053549 w 2210790"/>
                <a:gd name="connsiteY5" fmla="*/ 943428 h 943428"/>
                <a:gd name="connsiteX6" fmla="*/ 157241 w 2210790"/>
                <a:gd name="connsiteY6" fmla="*/ 943428 h 943428"/>
                <a:gd name="connsiteX7" fmla="*/ 0 w 2210790"/>
                <a:gd name="connsiteY7" fmla="*/ 786187 h 943428"/>
                <a:gd name="connsiteX8" fmla="*/ 0 w 2210790"/>
                <a:gd name="connsiteY8" fmla="*/ 157241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90" h="943428">
                  <a:moveTo>
                    <a:pt x="0" y="157241"/>
                  </a:moveTo>
                  <a:cubicBezTo>
                    <a:pt x="0" y="70399"/>
                    <a:pt x="70399" y="0"/>
                    <a:pt x="157241" y="0"/>
                  </a:cubicBezTo>
                  <a:lnTo>
                    <a:pt x="2053549" y="0"/>
                  </a:lnTo>
                  <a:cubicBezTo>
                    <a:pt x="2140391" y="0"/>
                    <a:pt x="2210790" y="70399"/>
                    <a:pt x="2210790" y="157241"/>
                  </a:cubicBezTo>
                  <a:lnTo>
                    <a:pt x="2210790" y="786187"/>
                  </a:lnTo>
                  <a:cubicBezTo>
                    <a:pt x="2210790" y="873029"/>
                    <a:pt x="2140391" y="943428"/>
                    <a:pt x="2053549" y="943428"/>
                  </a:cubicBezTo>
                  <a:lnTo>
                    <a:pt x="157241" y="943428"/>
                  </a:lnTo>
                  <a:cubicBezTo>
                    <a:pt x="70399" y="943428"/>
                    <a:pt x="0" y="873029"/>
                    <a:pt x="0" y="786187"/>
                  </a:cubicBezTo>
                  <a:lnTo>
                    <a:pt x="0" y="157241"/>
                  </a:lnTo>
                  <a:close/>
                </a:path>
              </a:pathLst>
            </a:custGeom>
            <a:solidFill>
              <a:srgbClr val="002664"/>
            </a:solidFill>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183214" tIns="183214" rIns="183214" bIns="183214" numCol="1" spcCol="1270" anchor="ctr" anchorCtr="0">
              <a:noAutofit/>
            </a:bodyPr>
            <a:lstStyle/>
            <a:p>
              <a:pPr marL="0" lvl="0" indent="0" algn="ctr" defTabSz="1600200">
                <a:lnSpc>
                  <a:spcPct val="90000"/>
                </a:lnSpc>
                <a:spcBef>
                  <a:spcPct val="0"/>
                </a:spcBef>
                <a:spcAft>
                  <a:spcPct val="35000"/>
                </a:spcAft>
                <a:buNone/>
              </a:pPr>
              <a:r>
                <a:rPr lang="en-US" sz="2000" b="1" kern="1200" dirty="0">
                  <a:latin typeface="+mj-lt"/>
                </a:rPr>
                <a:t>After</a:t>
              </a:r>
            </a:p>
          </p:txBody>
        </p:sp>
        <p:pic>
          <p:nvPicPr>
            <p:cNvPr id="13" name="Graphic 12" descr="Group brainstorm with solid fill">
              <a:extLst>
                <a:ext uri="{FF2B5EF4-FFF2-40B4-BE49-F238E27FC236}">
                  <a16:creationId xmlns:a16="http://schemas.microsoft.com/office/drawing/2014/main" id="{BE752329-536E-5658-4C7E-A82385039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7227" y="3666114"/>
              <a:ext cx="1411400" cy="1411400"/>
            </a:xfrm>
            <a:prstGeom prst="rect">
              <a:avLst/>
            </a:prstGeom>
          </p:spPr>
        </p:pic>
        <p:grpSp>
          <p:nvGrpSpPr>
            <p:cNvPr id="16" name="Group 15">
              <a:extLst>
                <a:ext uri="{FF2B5EF4-FFF2-40B4-BE49-F238E27FC236}">
                  <a16:creationId xmlns:a16="http://schemas.microsoft.com/office/drawing/2014/main" id="{AE8FD2C8-D336-973B-8661-7D1259B785DE}"/>
                </a:ext>
              </a:extLst>
            </p:cNvPr>
            <p:cNvGrpSpPr/>
            <p:nvPr/>
          </p:nvGrpSpPr>
          <p:grpSpPr>
            <a:xfrm>
              <a:off x="5479656" y="3817479"/>
              <a:ext cx="999339" cy="1411400"/>
              <a:chOff x="5269972" y="4485449"/>
              <a:chExt cx="1248229" cy="1740950"/>
            </a:xfrm>
            <a:solidFill>
              <a:schemeClr val="accent1"/>
            </a:solidFill>
          </p:grpSpPr>
          <p:pic>
            <p:nvPicPr>
              <p:cNvPr id="18" name="Graphic 17">
                <a:extLst>
                  <a:ext uri="{FF2B5EF4-FFF2-40B4-BE49-F238E27FC236}">
                    <a16:creationId xmlns:a16="http://schemas.microsoft.com/office/drawing/2014/main" id="{944CD31C-0BDB-B482-D7AE-066CA20B3F4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9972" y="4978170"/>
                <a:ext cx="1248229" cy="1248229"/>
              </a:xfrm>
              <a:prstGeom prst="rect">
                <a:avLst/>
              </a:prstGeom>
            </p:spPr>
          </p:pic>
          <p:pic>
            <p:nvPicPr>
              <p:cNvPr id="19" name="Graphic 18">
                <a:extLst>
                  <a:ext uri="{FF2B5EF4-FFF2-40B4-BE49-F238E27FC236}">
                    <a16:creationId xmlns:a16="http://schemas.microsoft.com/office/drawing/2014/main" id="{D70D8068-274F-5681-245A-41F2B7635BA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6886" y="4485449"/>
                <a:ext cx="914400" cy="914400"/>
              </a:xfrm>
              <a:prstGeom prst="rect">
                <a:avLst/>
              </a:prstGeom>
            </p:spPr>
          </p:pic>
        </p:grpSp>
        <p:pic>
          <p:nvPicPr>
            <p:cNvPr id="17" name="Graphic 16">
              <a:extLst>
                <a:ext uri="{FF2B5EF4-FFF2-40B4-BE49-F238E27FC236}">
                  <a16:creationId xmlns:a16="http://schemas.microsoft.com/office/drawing/2014/main" id="{3FA06CBF-B328-659A-F683-725A6281E63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51610" y="3825999"/>
              <a:ext cx="1248228" cy="1248228"/>
            </a:xfrm>
            <a:prstGeom prst="rect">
              <a:avLst/>
            </a:prstGeom>
          </p:spPr>
        </p:pic>
      </p:grpSp>
      <p:sp>
        <p:nvSpPr>
          <p:cNvPr id="20" name="Rectangle: Rounded Corners 19" descr="rectangle to emphasise the word 'during' ">
            <a:extLst>
              <a:ext uri="{FF2B5EF4-FFF2-40B4-BE49-F238E27FC236}">
                <a16:creationId xmlns:a16="http://schemas.microsoft.com/office/drawing/2014/main" id="{FA0AD91E-2ED4-22F0-84C7-247583CF63DA}"/>
              </a:ext>
            </a:extLst>
          </p:cNvPr>
          <p:cNvSpPr/>
          <p:nvPr/>
        </p:nvSpPr>
        <p:spPr>
          <a:xfrm>
            <a:off x="4525077" y="2485196"/>
            <a:ext cx="2683406" cy="2676084"/>
          </a:xfrm>
          <a:prstGeom prst="roundRect">
            <a:avLst>
              <a:gd name="adj" fmla="val 8125"/>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B4CCD5-AF73-F824-A658-83FA35E92F0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dirty="0"/>
          </a:p>
        </p:txBody>
      </p:sp>
    </p:spTree>
    <p:extLst>
      <p:ext uri="{BB962C8B-B14F-4D97-AF65-F5344CB8AC3E}">
        <p14:creationId xmlns:p14="http://schemas.microsoft.com/office/powerpoint/2010/main" val="260241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1A43-19FD-5A6B-319D-0FA4A442494C}"/>
              </a:ext>
            </a:extLst>
          </p:cNvPr>
          <p:cNvSpPr>
            <a:spLocks noGrp="1"/>
          </p:cNvSpPr>
          <p:nvPr>
            <p:ph type="title"/>
          </p:nvPr>
        </p:nvSpPr>
        <p:spPr/>
        <p:txBody>
          <a:bodyPr/>
          <a:lstStyle/>
          <a:p>
            <a:r>
              <a:rPr lang="en-AU" dirty="0"/>
              <a:t>Collaboration during a period of assessment</a:t>
            </a:r>
          </a:p>
        </p:txBody>
      </p:sp>
      <p:sp>
        <p:nvSpPr>
          <p:cNvPr id="5" name="Text Placeholder 4">
            <a:extLst>
              <a:ext uri="{FF2B5EF4-FFF2-40B4-BE49-F238E27FC236}">
                <a16:creationId xmlns:a16="http://schemas.microsoft.com/office/drawing/2014/main" id="{84720FC7-9E31-54B2-0F3D-106444ACD2DE}"/>
              </a:ext>
            </a:extLst>
          </p:cNvPr>
          <p:cNvSpPr>
            <a:spLocks noGrp="1"/>
          </p:cNvSpPr>
          <p:nvPr>
            <p:ph type="body" sz="quarter" idx="18"/>
          </p:nvPr>
        </p:nvSpPr>
        <p:spPr/>
        <p:txBody>
          <a:bodyPr/>
          <a:lstStyle/>
          <a:p>
            <a:r>
              <a:rPr lang="en-AU" dirty="0"/>
              <a:t>Practical, enabling strategies</a:t>
            </a:r>
          </a:p>
        </p:txBody>
      </p:sp>
      <p:grpSp>
        <p:nvGrpSpPr>
          <p:cNvPr id="23" name="Group 22" descr="Dedicated time for collaborative planning at the beginning of a learning period">
            <a:extLst>
              <a:ext uri="{FF2B5EF4-FFF2-40B4-BE49-F238E27FC236}">
                <a16:creationId xmlns:a16="http://schemas.microsoft.com/office/drawing/2014/main" id="{92EFE1AF-4663-5E36-9A84-176D6A105197}"/>
              </a:ext>
            </a:extLst>
          </p:cNvPr>
          <p:cNvGrpSpPr/>
          <p:nvPr/>
        </p:nvGrpSpPr>
        <p:grpSpPr>
          <a:xfrm>
            <a:off x="360000" y="1524983"/>
            <a:ext cx="11484000" cy="965082"/>
            <a:chOff x="360000" y="1563485"/>
            <a:chExt cx="11484000" cy="965082"/>
          </a:xfrm>
        </p:grpSpPr>
        <p:sp>
          <p:nvSpPr>
            <p:cNvPr id="7" name="Rectangle: Rounded Corners 6">
              <a:extLst>
                <a:ext uri="{FF2B5EF4-FFF2-40B4-BE49-F238E27FC236}">
                  <a16:creationId xmlns:a16="http://schemas.microsoft.com/office/drawing/2014/main" id="{CDB0654C-8220-C348-2775-800B3F913A91}"/>
                </a:ext>
              </a:extLst>
            </p:cNvPr>
            <p:cNvSpPr/>
            <p:nvPr/>
          </p:nvSpPr>
          <p:spPr>
            <a:xfrm>
              <a:off x="360000" y="1563485"/>
              <a:ext cx="11484000" cy="965082"/>
            </a:xfrm>
            <a:prstGeom prst="roundRect">
              <a:avLst>
                <a:gd name="adj" fmla="val 10000"/>
              </a:avLst>
            </a:prstGeom>
            <a:solidFill>
              <a:schemeClr val="bg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900000">
                <a:lnSpc>
                  <a:spcPct val="150000"/>
                </a:lnSpc>
                <a:spcAft>
                  <a:spcPts val="1200"/>
                </a:spcAft>
              </a:pPr>
              <a:r>
                <a:rPr lang="en-AU" sz="1800" kern="1200" dirty="0">
                  <a:solidFill>
                    <a:srgbClr val="000000"/>
                  </a:solidFill>
                  <a:latin typeface="+mn-lt"/>
                  <a:cs typeface="Arial"/>
                </a:rPr>
                <a:t>Dedicated time for collaborative planning at the beginning of a learning period</a:t>
              </a:r>
              <a:endParaRPr lang="en-AU" sz="1800" kern="1200" dirty="0">
                <a:solidFill>
                  <a:srgbClr val="444444"/>
                </a:solidFill>
                <a:latin typeface="+mn-lt"/>
                <a:cs typeface="Arial"/>
              </a:endParaRPr>
            </a:p>
          </p:txBody>
        </p:sp>
        <p:sp>
          <p:nvSpPr>
            <p:cNvPr id="9" name="Rectangle 8" descr="Daily calendar with solid fill">
              <a:extLst>
                <a:ext uri="{FF2B5EF4-FFF2-40B4-BE49-F238E27FC236}">
                  <a16:creationId xmlns:a16="http://schemas.microsoft.com/office/drawing/2014/main" id="{0CAD1126-AD08-B046-106D-688DCE61C53F}"/>
                </a:ext>
              </a:extLst>
            </p:cNvPr>
            <p:cNvSpPr/>
            <p:nvPr/>
          </p:nvSpPr>
          <p:spPr>
            <a:xfrm>
              <a:off x="545537" y="1724896"/>
              <a:ext cx="642260" cy="64226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grpSp>
      <p:grpSp>
        <p:nvGrpSpPr>
          <p:cNvPr id="22" name="Group 21" descr="A shared understanding of the syllabus outcomes and content">
            <a:extLst>
              <a:ext uri="{FF2B5EF4-FFF2-40B4-BE49-F238E27FC236}">
                <a16:creationId xmlns:a16="http://schemas.microsoft.com/office/drawing/2014/main" id="{1AF88A28-2E28-27E7-211F-0A6963C3685C}"/>
              </a:ext>
            </a:extLst>
          </p:cNvPr>
          <p:cNvGrpSpPr/>
          <p:nvPr/>
        </p:nvGrpSpPr>
        <p:grpSpPr>
          <a:xfrm>
            <a:off x="360000" y="2739188"/>
            <a:ext cx="11484000" cy="965082"/>
            <a:chOff x="360000" y="2660168"/>
            <a:chExt cx="11484000" cy="965082"/>
          </a:xfrm>
        </p:grpSpPr>
        <p:sp>
          <p:nvSpPr>
            <p:cNvPr id="11" name="Rectangle: Rounded Corners 10">
              <a:extLst>
                <a:ext uri="{FF2B5EF4-FFF2-40B4-BE49-F238E27FC236}">
                  <a16:creationId xmlns:a16="http://schemas.microsoft.com/office/drawing/2014/main" id="{C11209C9-C64E-4E98-C189-C73F8A8F30DE}"/>
                </a:ext>
              </a:extLst>
            </p:cNvPr>
            <p:cNvSpPr/>
            <p:nvPr/>
          </p:nvSpPr>
          <p:spPr>
            <a:xfrm>
              <a:off x="360000" y="2660168"/>
              <a:ext cx="11484000" cy="965082"/>
            </a:xfrm>
            <a:prstGeom prst="roundRect">
              <a:avLst>
                <a:gd name="adj" fmla="val 10000"/>
              </a:avLst>
            </a:prstGeom>
            <a:solidFill>
              <a:schemeClr val="bg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900000">
                <a:lnSpc>
                  <a:spcPct val="150000"/>
                </a:lnSpc>
                <a:spcAft>
                  <a:spcPts val="1200"/>
                </a:spcAft>
              </a:pPr>
              <a:r>
                <a:rPr lang="en-AU" sz="1800" kern="1200" dirty="0">
                  <a:solidFill>
                    <a:srgbClr val="000000"/>
                  </a:solidFill>
                  <a:latin typeface="+mn-lt"/>
                  <a:cs typeface="Arial"/>
                </a:rPr>
                <a:t>A shared understanding of the syllabus outcomes and content</a:t>
              </a:r>
              <a:endParaRPr lang="en-AU" sz="1800" kern="1200" dirty="0">
                <a:solidFill>
                  <a:srgbClr val="444444"/>
                </a:solidFill>
                <a:latin typeface="+mn-lt"/>
                <a:cs typeface="Arial"/>
              </a:endParaRPr>
            </a:p>
          </p:txBody>
        </p:sp>
        <p:sp>
          <p:nvSpPr>
            <p:cNvPr id="12" name="Rectangle 11" descr="Share with solid fill">
              <a:extLst>
                <a:ext uri="{FF2B5EF4-FFF2-40B4-BE49-F238E27FC236}">
                  <a16:creationId xmlns:a16="http://schemas.microsoft.com/office/drawing/2014/main" id="{B15D8909-DEE0-FF3E-97EF-CAEAF6828546}"/>
                </a:ext>
              </a:extLst>
            </p:cNvPr>
            <p:cNvSpPr/>
            <p:nvPr/>
          </p:nvSpPr>
          <p:spPr>
            <a:xfrm>
              <a:off x="545537" y="2821579"/>
              <a:ext cx="642260" cy="64226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grpSp>
      <p:grpSp>
        <p:nvGrpSpPr>
          <p:cNvPr id="21" name="Group 20" descr="The identification of summative assessments and significant work samples for ongoing professional discussion">
            <a:extLst>
              <a:ext uri="{FF2B5EF4-FFF2-40B4-BE49-F238E27FC236}">
                <a16:creationId xmlns:a16="http://schemas.microsoft.com/office/drawing/2014/main" id="{70091E61-ECF1-473C-44CC-2FC3059702DD}"/>
              </a:ext>
            </a:extLst>
          </p:cNvPr>
          <p:cNvGrpSpPr/>
          <p:nvPr/>
        </p:nvGrpSpPr>
        <p:grpSpPr>
          <a:xfrm>
            <a:off x="360000" y="3953393"/>
            <a:ext cx="11484000" cy="965082"/>
            <a:chOff x="360000" y="3756852"/>
            <a:chExt cx="11484000" cy="965082"/>
          </a:xfrm>
        </p:grpSpPr>
        <p:sp>
          <p:nvSpPr>
            <p:cNvPr id="14" name="Rectangle: Rounded Corners 13">
              <a:extLst>
                <a:ext uri="{FF2B5EF4-FFF2-40B4-BE49-F238E27FC236}">
                  <a16:creationId xmlns:a16="http://schemas.microsoft.com/office/drawing/2014/main" id="{FEA8845E-2051-480F-6825-D289A33C42D1}"/>
                </a:ext>
              </a:extLst>
            </p:cNvPr>
            <p:cNvSpPr/>
            <p:nvPr/>
          </p:nvSpPr>
          <p:spPr>
            <a:xfrm>
              <a:off x="360000" y="3756852"/>
              <a:ext cx="11484000" cy="965082"/>
            </a:xfrm>
            <a:prstGeom prst="roundRect">
              <a:avLst>
                <a:gd name="adj" fmla="val 10000"/>
              </a:avLst>
            </a:prstGeom>
            <a:solidFill>
              <a:schemeClr val="bg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900000">
                <a:lnSpc>
                  <a:spcPct val="150000"/>
                </a:lnSpc>
                <a:spcAft>
                  <a:spcPts val="1200"/>
                </a:spcAft>
              </a:pPr>
              <a:r>
                <a:rPr lang="en-AU" sz="1800" kern="1200" dirty="0">
                  <a:solidFill>
                    <a:srgbClr val="000000"/>
                  </a:solidFill>
                  <a:latin typeface="+mn-lt"/>
                  <a:cs typeface="Arial"/>
                </a:rPr>
                <a:t>The identification of summative assessments and significant work samples for ongoing professional discussion</a:t>
              </a:r>
              <a:endParaRPr lang="en-AU" sz="1800" kern="1200" dirty="0">
                <a:solidFill>
                  <a:srgbClr val="444444"/>
                </a:solidFill>
                <a:latin typeface="+mn-lt"/>
                <a:cs typeface="Arial"/>
              </a:endParaRPr>
            </a:p>
          </p:txBody>
        </p:sp>
        <p:sp>
          <p:nvSpPr>
            <p:cNvPr id="15" name="Rectangle 14" descr="Document with solid fill">
              <a:extLst>
                <a:ext uri="{FF2B5EF4-FFF2-40B4-BE49-F238E27FC236}">
                  <a16:creationId xmlns:a16="http://schemas.microsoft.com/office/drawing/2014/main" id="{59435DB0-4C9B-1F20-6FD9-04EFEABB4F78}"/>
                </a:ext>
              </a:extLst>
            </p:cNvPr>
            <p:cNvSpPr/>
            <p:nvPr/>
          </p:nvSpPr>
          <p:spPr>
            <a:xfrm>
              <a:off x="545537" y="3918263"/>
              <a:ext cx="642260" cy="642260"/>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grpSp>
      <p:grpSp>
        <p:nvGrpSpPr>
          <p:cNvPr id="20" name="Group 19" descr="Intentional, planned opportunities for these discussions to support consistency and improve learning outcomes">
            <a:extLst>
              <a:ext uri="{FF2B5EF4-FFF2-40B4-BE49-F238E27FC236}">
                <a16:creationId xmlns:a16="http://schemas.microsoft.com/office/drawing/2014/main" id="{47936EC5-AED6-DEDB-532B-805734C1300F}"/>
              </a:ext>
            </a:extLst>
          </p:cNvPr>
          <p:cNvGrpSpPr/>
          <p:nvPr/>
        </p:nvGrpSpPr>
        <p:grpSpPr>
          <a:xfrm>
            <a:off x="360000" y="5167599"/>
            <a:ext cx="11484000" cy="965082"/>
            <a:chOff x="360000" y="4844707"/>
            <a:chExt cx="11484000" cy="965082"/>
          </a:xfrm>
        </p:grpSpPr>
        <p:sp>
          <p:nvSpPr>
            <p:cNvPr id="17" name="Rectangle: Rounded Corners 16">
              <a:extLst>
                <a:ext uri="{FF2B5EF4-FFF2-40B4-BE49-F238E27FC236}">
                  <a16:creationId xmlns:a16="http://schemas.microsoft.com/office/drawing/2014/main" id="{FF498074-9310-AA0C-A81B-93EAFC0008C5}"/>
                </a:ext>
              </a:extLst>
            </p:cNvPr>
            <p:cNvSpPr/>
            <p:nvPr/>
          </p:nvSpPr>
          <p:spPr>
            <a:xfrm>
              <a:off x="360000" y="4844707"/>
              <a:ext cx="11484000" cy="965082"/>
            </a:xfrm>
            <a:prstGeom prst="roundRect">
              <a:avLst>
                <a:gd name="adj" fmla="val 10000"/>
              </a:avLst>
            </a:prstGeom>
            <a:solidFill>
              <a:schemeClr val="bg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marL="900000">
                <a:lnSpc>
                  <a:spcPct val="150000"/>
                </a:lnSpc>
                <a:spcAft>
                  <a:spcPts val="1200"/>
                </a:spcAft>
              </a:pPr>
              <a:r>
                <a:rPr lang="en-AU" sz="1800" kern="1200" dirty="0">
                  <a:solidFill>
                    <a:srgbClr val="000000"/>
                  </a:solidFill>
                  <a:latin typeface="+mn-lt"/>
                  <a:cs typeface="Arial"/>
                </a:rPr>
                <a:t>Intentional, planned opportunities for these discussions to support consistency and improve learning outcomes</a:t>
              </a:r>
              <a:endParaRPr lang="en-AU" sz="1800" kern="1200" dirty="0">
                <a:latin typeface="+mn-lt"/>
              </a:endParaRPr>
            </a:p>
          </p:txBody>
        </p:sp>
        <p:sp>
          <p:nvSpPr>
            <p:cNvPr id="18" name="Rectangle 17" descr="Chat with solid fill">
              <a:extLst>
                <a:ext uri="{FF2B5EF4-FFF2-40B4-BE49-F238E27FC236}">
                  <a16:creationId xmlns:a16="http://schemas.microsoft.com/office/drawing/2014/main" id="{88A6A0CD-674D-9C1F-0A91-A62DD745DFD5}"/>
                </a:ext>
              </a:extLst>
            </p:cNvPr>
            <p:cNvSpPr/>
            <p:nvPr/>
          </p:nvSpPr>
          <p:spPr>
            <a:xfrm>
              <a:off x="545537" y="5014947"/>
              <a:ext cx="642260" cy="642260"/>
            </a:xfrm>
            <a:prstGeom prst="rect">
              <a:avLst/>
            </a:prstGeom>
            <a:blipFill>
              <a:blip r:embed="rId9">
                <a:extLs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grpSp>
      <p:sp>
        <p:nvSpPr>
          <p:cNvPr id="4" name="Slide Number Placeholder 3">
            <a:extLst>
              <a:ext uri="{FF2B5EF4-FFF2-40B4-BE49-F238E27FC236}">
                <a16:creationId xmlns:a16="http://schemas.microsoft.com/office/drawing/2014/main" id="{6CFE5E15-C500-B9AD-78AF-969E9D3FF0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dirty="0"/>
          </a:p>
        </p:txBody>
      </p:sp>
    </p:spTree>
    <p:extLst>
      <p:ext uri="{BB962C8B-B14F-4D97-AF65-F5344CB8AC3E}">
        <p14:creationId xmlns:p14="http://schemas.microsoft.com/office/powerpoint/2010/main" val="331294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BE92-6610-991E-F267-F689C106C6B4}"/>
              </a:ext>
            </a:extLst>
          </p:cNvPr>
          <p:cNvSpPr>
            <a:spLocks noGrp="1"/>
          </p:cNvSpPr>
          <p:nvPr>
            <p:ph type="title"/>
          </p:nvPr>
        </p:nvSpPr>
        <p:spPr/>
        <p:txBody>
          <a:bodyPr/>
          <a:lstStyle/>
          <a:p>
            <a:r>
              <a:rPr lang="en-US" dirty="0"/>
              <a:t>Supporting CTJ during a period of assessment</a:t>
            </a:r>
          </a:p>
        </p:txBody>
      </p:sp>
      <p:grpSp>
        <p:nvGrpSpPr>
          <p:cNvPr id="9" name="Group 8" descr="During">
            <a:extLst>
              <a:ext uri="{FF2B5EF4-FFF2-40B4-BE49-F238E27FC236}">
                <a16:creationId xmlns:a16="http://schemas.microsoft.com/office/drawing/2014/main" id="{20322D50-20D9-71A0-59CB-EB090C286BDB}"/>
              </a:ext>
            </a:extLst>
          </p:cNvPr>
          <p:cNvGrpSpPr/>
          <p:nvPr/>
        </p:nvGrpSpPr>
        <p:grpSpPr>
          <a:xfrm>
            <a:off x="4723788" y="2118118"/>
            <a:ext cx="2744425" cy="2621765"/>
            <a:chOff x="5664854" y="1374271"/>
            <a:chExt cx="2744425" cy="2621765"/>
          </a:xfrm>
        </p:grpSpPr>
        <p:sp>
          <p:nvSpPr>
            <p:cNvPr id="8" name="Rectangle: Rounded Corners 7">
              <a:extLst>
                <a:ext uri="{FF2B5EF4-FFF2-40B4-BE49-F238E27FC236}">
                  <a16:creationId xmlns:a16="http://schemas.microsoft.com/office/drawing/2014/main" id="{62118A2D-26F3-D9E4-E9FD-63E832E99D7F}"/>
                </a:ext>
              </a:extLst>
            </p:cNvPr>
            <p:cNvSpPr/>
            <p:nvPr/>
          </p:nvSpPr>
          <p:spPr>
            <a:xfrm>
              <a:off x="5664854" y="1374271"/>
              <a:ext cx="2744425" cy="26217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lvl="0" algn="ctr" defTabSz="1600200">
                <a:lnSpc>
                  <a:spcPct val="90000"/>
                </a:lnSpc>
                <a:spcBef>
                  <a:spcPct val="0"/>
                </a:spcBef>
                <a:spcAft>
                  <a:spcPct val="35000"/>
                </a:spcAft>
              </a:pPr>
              <a:r>
                <a:rPr lang="en-US" sz="3600" dirty="0">
                  <a:solidFill>
                    <a:srgbClr val="FFFFFF"/>
                  </a:solidFill>
                  <a:latin typeface="Public Sans"/>
                </a:rPr>
                <a:t>During</a:t>
              </a:r>
              <a:endParaRPr lang="en-US" sz="3600" dirty="0">
                <a:solidFill>
                  <a:srgbClr val="FFFFFF"/>
                </a:solidFill>
              </a:endParaRPr>
            </a:p>
          </p:txBody>
        </p:sp>
        <p:grpSp>
          <p:nvGrpSpPr>
            <p:cNvPr id="3" name="Group 2">
              <a:extLst>
                <a:ext uri="{FF2B5EF4-FFF2-40B4-BE49-F238E27FC236}">
                  <a16:creationId xmlns:a16="http://schemas.microsoft.com/office/drawing/2014/main" id="{0073EA65-F687-3B08-18B7-EBEFE155C563}"/>
                </a:ext>
                <a:ext uri="{C183D7F6-B498-43B3-948B-1728B52AA6E4}">
                  <adec:decorative xmlns:adec="http://schemas.microsoft.com/office/drawing/2017/decorative" val="1"/>
                </a:ext>
              </a:extLst>
            </p:cNvPr>
            <p:cNvGrpSpPr/>
            <p:nvPr/>
          </p:nvGrpSpPr>
          <p:grpSpPr>
            <a:xfrm>
              <a:off x="6527632" y="2346855"/>
              <a:ext cx="1018868" cy="1471112"/>
              <a:chOff x="5505298" y="3675545"/>
              <a:chExt cx="1018868" cy="1471112"/>
            </a:xfrm>
          </p:grpSpPr>
          <p:pic>
            <p:nvPicPr>
              <p:cNvPr id="22" name="Graphic 21" descr="Meeting with solid fill">
                <a:extLst>
                  <a:ext uri="{FF2B5EF4-FFF2-40B4-BE49-F238E27FC236}">
                    <a16:creationId xmlns:a16="http://schemas.microsoft.com/office/drawing/2014/main" id="{C24CB5E6-5192-6E3B-CD51-02BA382CC4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5298" y="4083490"/>
                <a:ext cx="1018868" cy="1063167"/>
              </a:xfrm>
              <a:prstGeom prst="rect">
                <a:avLst/>
              </a:prstGeom>
            </p:spPr>
          </p:pic>
          <p:pic>
            <p:nvPicPr>
              <p:cNvPr id="24" name="Graphic 23" descr="Chat with solid fill">
                <a:extLst>
                  <a:ext uri="{FF2B5EF4-FFF2-40B4-BE49-F238E27FC236}">
                    <a16:creationId xmlns:a16="http://schemas.microsoft.com/office/drawing/2014/main" id="{F4D6A6A6-37D9-730F-A240-18327F183E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752" y="3675545"/>
                <a:ext cx="717958" cy="827147"/>
              </a:xfrm>
              <a:prstGeom prst="rect">
                <a:avLst/>
              </a:prstGeom>
            </p:spPr>
          </p:pic>
        </p:grpSp>
      </p:grpSp>
      <p:sp>
        <p:nvSpPr>
          <p:cNvPr id="26" name="Rectangle: Rounded Corners 25">
            <a:extLst>
              <a:ext uri="{FF2B5EF4-FFF2-40B4-BE49-F238E27FC236}">
                <a16:creationId xmlns:a16="http://schemas.microsoft.com/office/drawing/2014/main" id="{3E213DDE-51A7-034A-1FFA-B7DC5EA4C5B4}"/>
              </a:ext>
            </a:extLst>
          </p:cNvPr>
          <p:cNvSpPr/>
          <p:nvPr/>
        </p:nvSpPr>
        <p:spPr>
          <a:xfrm>
            <a:off x="360000" y="1311205"/>
            <a:ext cx="2670544" cy="25067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latin typeface="+mj-lt"/>
              </a:rPr>
              <a:t>Identifying specific work samples</a:t>
            </a:r>
          </a:p>
        </p:txBody>
      </p:sp>
      <p:sp>
        <p:nvSpPr>
          <p:cNvPr id="28" name="Rectangle: Rounded Corners 27">
            <a:extLst>
              <a:ext uri="{FF2B5EF4-FFF2-40B4-BE49-F238E27FC236}">
                <a16:creationId xmlns:a16="http://schemas.microsoft.com/office/drawing/2014/main" id="{D19C18F1-9BA7-FEC2-3F6A-153C02CF913A}"/>
              </a:ext>
            </a:extLst>
          </p:cNvPr>
          <p:cNvSpPr/>
          <p:nvPr/>
        </p:nvSpPr>
        <p:spPr>
          <a:xfrm>
            <a:off x="1634744" y="4027059"/>
            <a:ext cx="2791600" cy="266894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latin typeface="+mj-lt"/>
              </a:rPr>
              <a:t>Opportunities for regular CTJ 'check-ins' </a:t>
            </a:r>
          </a:p>
        </p:txBody>
      </p:sp>
      <p:sp>
        <p:nvSpPr>
          <p:cNvPr id="30" name="Rectangle: Rounded Corners 29">
            <a:extLst>
              <a:ext uri="{FF2B5EF4-FFF2-40B4-BE49-F238E27FC236}">
                <a16:creationId xmlns:a16="http://schemas.microsoft.com/office/drawing/2014/main" id="{8531D370-6BF5-C78C-B340-FF1F98807EAB}"/>
              </a:ext>
            </a:extLst>
          </p:cNvPr>
          <p:cNvSpPr/>
          <p:nvPr/>
        </p:nvSpPr>
        <p:spPr>
          <a:xfrm>
            <a:off x="9228662" y="1311205"/>
            <a:ext cx="2562840" cy="26066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latin typeface="+mj-lt"/>
              </a:rPr>
              <a:t>Intentionally planned professional dialogue</a:t>
            </a:r>
          </a:p>
        </p:txBody>
      </p:sp>
      <p:sp>
        <p:nvSpPr>
          <p:cNvPr id="32" name="Rectangle: Rounded Corners 31">
            <a:extLst>
              <a:ext uri="{FF2B5EF4-FFF2-40B4-BE49-F238E27FC236}">
                <a16:creationId xmlns:a16="http://schemas.microsoft.com/office/drawing/2014/main" id="{A617B27A-4122-18E8-F9C3-147B7ED977DB}"/>
              </a:ext>
            </a:extLst>
          </p:cNvPr>
          <p:cNvSpPr/>
          <p:nvPr/>
        </p:nvSpPr>
        <p:spPr>
          <a:xfrm>
            <a:off x="7765657" y="4074235"/>
            <a:ext cx="2744425" cy="262176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accent1"/>
                </a:solidFill>
                <a:latin typeface="+mj-lt"/>
              </a:rPr>
              <a:t>Schedule formal CTJ discussions about work samples</a:t>
            </a:r>
          </a:p>
        </p:txBody>
      </p:sp>
      <p:sp>
        <p:nvSpPr>
          <p:cNvPr id="4" name="Slide Number Placeholder 3">
            <a:extLst>
              <a:ext uri="{FF2B5EF4-FFF2-40B4-BE49-F238E27FC236}">
                <a16:creationId xmlns:a16="http://schemas.microsoft.com/office/drawing/2014/main" id="{BC2928B0-C62E-EC24-6B14-4D33328F62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dirty="0"/>
          </a:p>
        </p:txBody>
      </p:sp>
    </p:spTree>
    <p:extLst>
      <p:ext uri="{BB962C8B-B14F-4D97-AF65-F5344CB8AC3E}">
        <p14:creationId xmlns:p14="http://schemas.microsoft.com/office/powerpoint/2010/main" val="405466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2">
            <a:extLst>
              <a:ext uri="{FF2B5EF4-FFF2-40B4-BE49-F238E27FC236}">
                <a16:creationId xmlns:a16="http://schemas.microsoft.com/office/drawing/2014/main" id="{6511E517-A770-4029-74E8-B5948A195E18}"/>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7" r="107" b="23457"/>
          <a:stretch/>
        </p:blipFill>
        <p:spPr>
          <a:xfrm>
            <a:off x="-4275" y="0"/>
            <a:ext cx="5040000" cy="6858000"/>
          </a:xfrm>
          <a:prstGeom prst="rect">
            <a:avLst/>
          </a:prstGeom>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dirty="0"/>
              <a:t>Acknowledgement of Country </a:t>
            </a:r>
            <a:r>
              <a:rPr lang="en-AU" dirty="0">
                <a:solidFill>
                  <a:schemeClr val="bg1"/>
                </a:solidFill>
              </a:rPr>
              <a:t>(1)</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dirty="0"/>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p:txBody>
          <a:bodyPr/>
          <a:lstStyle/>
          <a:p>
            <a:pPr>
              <a:lnSpc>
                <a:spcPct val="150000"/>
              </a:lnSpc>
            </a:pPr>
            <a:r>
              <a:rPr lang="en-AU" dirty="0"/>
              <a:t>‘Gaawaa’ created by Finley Andrews from John Palmer Public School on Dharug Country as part of the 2022 Schools Reconciliation Challenge.</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2953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FC099-A2B4-1A37-9415-A2BB655D0161}"/>
              </a:ext>
            </a:extLst>
          </p:cNvPr>
          <p:cNvSpPr>
            <a:spLocks noGrp="1"/>
          </p:cNvSpPr>
          <p:nvPr>
            <p:ph type="title"/>
          </p:nvPr>
        </p:nvSpPr>
        <p:spPr/>
        <p:txBody>
          <a:bodyPr/>
          <a:lstStyle/>
          <a:p>
            <a:r>
              <a:rPr lang="en-AU" dirty="0"/>
              <a:t>Scenario (1)</a:t>
            </a:r>
          </a:p>
        </p:txBody>
      </p:sp>
      <p:sp>
        <p:nvSpPr>
          <p:cNvPr id="8" name="Text Placeholder 4">
            <a:extLst>
              <a:ext uri="{FF2B5EF4-FFF2-40B4-BE49-F238E27FC236}">
                <a16:creationId xmlns:a16="http://schemas.microsoft.com/office/drawing/2014/main" id="{8229CB79-CC32-30A2-AD14-F64CA20D1F32}"/>
              </a:ext>
            </a:extLst>
          </p:cNvPr>
          <p:cNvSpPr txBox="1">
            <a:spLocks/>
          </p:cNvSpPr>
          <p:nvPr/>
        </p:nvSpPr>
        <p:spPr>
          <a:xfrm>
            <a:off x="360000" y="982520"/>
            <a:ext cx="10080000"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Primary context </a:t>
            </a:r>
          </a:p>
        </p:txBody>
      </p:sp>
      <p:pic>
        <p:nvPicPr>
          <p:cNvPr id="5" name="Picture 4">
            <a:extLst>
              <a:ext uri="{FF2B5EF4-FFF2-40B4-BE49-F238E27FC236}">
                <a16:creationId xmlns:a16="http://schemas.microsoft.com/office/drawing/2014/main" id="{ADAEDD46-A993-CCDE-0786-81E7C39D3A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1728" y="1544375"/>
            <a:ext cx="4977221" cy="4581119"/>
          </a:xfrm>
          <a:prstGeom prst="roundRect">
            <a:avLst>
              <a:gd name="adj" fmla="val 8331"/>
            </a:avLst>
          </a:prstGeom>
        </p:spPr>
      </p:pic>
      <p:sp>
        <p:nvSpPr>
          <p:cNvPr id="15" name="Rectangle: Rounded Corners 14">
            <a:extLst>
              <a:ext uri="{FF2B5EF4-FFF2-40B4-BE49-F238E27FC236}">
                <a16:creationId xmlns:a16="http://schemas.microsoft.com/office/drawing/2014/main" id="{AAD7A8CE-0586-BD42-2E11-93BB0530C036}"/>
              </a:ext>
            </a:extLst>
          </p:cNvPr>
          <p:cNvSpPr/>
          <p:nvPr/>
        </p:nvSpPr>
        <p:spPr>
          <a:xfrm>
            <a:off x="6090227" y="1544375"/>
            <a:ext cx="5440045" cy="4581119"/>
          </a:xfrm>
          <a:prstGeom prst="roundRect">
            <a:avLst>
              <a:gd name="adj" fmla="val 7455"/>
            </a:avLst>
          </a:prstGeom>
          <a:solidFill>
            <a:schemeClr val="accent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nSpc>
                <a:spcPct val="150000"/>
              </a:lnSpc>
              <a:spcAft>
                <a:spcPts val="1200"/>
              </a:spcAft>
            </a:pPr>
            <a:r>
              <a:rPr lang="en-AU" sz="2000" dirty="0">
                <a:solidFill>
                  <a:schemeClr val="accent1"/>
                </a:solidFill>
              </a:rPr>
              <a:t>Following the Semester 1 reporting period, a Stage 3 team identified the need to strengthen consistent teacher judgement practices. This became apparent during a moderation session when the team was reviewing student work samples. The team observed significant inconsistencies in </a:t>
            </a:r>
            <a:br>
              <a:rPr lang="en-AU" sz="2000" dirty="0">
                <a:solidFill>
                  <a:schemeClr val="accent1"/>
                </a:solidFill>
              </a:rPr>
            </a:br>
            <a:r>
              <a:rPr lang="en-AU" sz="2000" dirty="0">
                <a:solidFill>
                  <a:schemeClr val="accent1"/>
                </a:solidFill>
              </a:rPr>
              <a:t>teacher judgements of student achievement.</a:t>
            </a:r>
          </a:p>
        </p:txBody>
      </p:sp>
      <p:sp>
        <p:nvSpPr>
          <p:cNvPr id="3" name="Slide Number Placeholder 2">
            <a:extLst>
              <a:ext uri="{FF2B5EF4-FFF2-40B4-BE49-F238E27FC236}">
                <a16:creationId xmlns:a16="http://schemas.microsoft.com/office/drawing/2014/main" id="{7F0EDF15-8218-A97C-AFBD-9784F7F65DF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30</a:t>
            </a:fld>
            <a:endParaRPr lang="en-AU" dirty="0"/>
          </a:p>
        </p:txBody>
      </p:sp>
    </p:spTree>
    <p:extLst>
      <p:ext uri="{BB962C8B-B14F-4D97-AF65-F5344CB8AC3E}">
        <p14:creationId xmlns:p14="http://schemas.microsoft.com/office/powerpoint/2010/main" val="202950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40C2C-81EF-1E74-C2BC-F30B6F4CF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FB908-88B5-B70F-8F6F-4FB461F31648}"/>
              </a:ext>
            </a:extLst>
          </p:cNvPr>
          <p:cNvSpPr>
            <a:spLocks noGrp="1"/>
          </p:cNvSpPr>
          <p:nvPr>
            <p:ph type="title"/>
          </p:nvPr>
        </p:nvSpPr>
        <p:spPr/>
        <p:txBody>
          <a:bodyPr/>
          <a:lstStyle/>
          <a:p>
            <a:r>
              <a:rPr lang="en-AU" dirty="0"/>
              <a:t>CTJ in practice (1)</a:t>
            </a:r>
          </a:p>
        </p:txBody>
      </p:sp>
      <p:sp>
        <p:nvSpPr>
          <p:cNvPr id="5" name="Text Placeholder 4">
            <a:extLst>
              <a:ext uri="{FF2B5EF4-FFF2-40B4-BE49-F238E27FC236}">
                <a16:creationId xmlns:a16="http://schemas.microsoft.com/office/drawing/2014/main" id="{54812643-591D-1681-A7C7-E854BA82112D}"/>
              </a:ext>
            </a:extLst>
          </p:cNvPr>
          <p:cNvSpPr>
            <a:spLocks noGrp="1"/>
          </p:cNvSpPr>
          <p:nvPr>
            <p:ph type="body" sz="quarter" idx="18"/>
          </p:nvPr>
        </p:nvSpPr>
        <p:spPr/>
        <p:txBody>
          <a:bodyPr/>
          <a:lstStyle/>
          <a:p>
            <a:r>
              <a:rPr lang="en-AU" dirty="0"/>
              <a:t>Scenario – primary context</a:t>
            </a:r>
          </a:p>
        </p:txBody>
      </p:sp>
      <p:grpSp>
        <p:nvGrpSpPr>
          <p:cNvPr id="3" name="Group 2" descr="Step 1 – The Stage 3 Assistant Principal (or teacher, depending on context) and AP, C&amp;I develop &#10;their own understanding of consistent teacher judgement by engaging with the 'Consistent teacher judgement’ section of the Effective assessment practices guide.">
            <a:extLst>
              <a:ext uri="{FF2B5EF4-FFF2-40B4-BE49-F238E27FC236}">
                <a16:creationId xmlns:a16="http://schemas.microsoft.com/office/drawing/2014/main" id="{527BD3BB-9F7F-D372-16ED-23FBAC9217FC}"/>
              </a:ext>
            </a:extLst>
          </p:cNvPr>
          <p:cNvGrpSpPr/>
          <p:nvPr/>
        </p:nvGrpSpPr>
        <p:grpSpPr>
          <a:xfrm>
            <a:off x="348638" y="1444343"/>
            <a:ext cx="5626135" cy="4904502"/>
            <a:chOff x="348638" y="1444343"/>
            <a:chExt cx="5626135" cy="4904502"/>
          </a:xfrm>
        </p:grpSpPr>
        <p:sp>
          <p:nvSpPr>
            <p:cNvPr id="14" name="Rectangle: Rounded Corners 13">
              <a:extLst>
                <a:ext uri="{FF2B5EF4-FFF2-40B4-BE49-F238E27FC236}">
                  <a16:creationId xmlns:a16="http://schemas.microsoft.com/office/drawing/2014/main" id="{870A7D6D-B3F5-0EFF-1207-0419C324BD9B}"/>
                </a:ext>
              </a:extLst>
            </p:cNvPr>
            <p:cNvSpPr/>
            <p:nvPr/>
          </p:nvSpPr>
          <p:spPr>
            <a:xfrm>
              <a:off x="348638" y="1444343"/>
              <a:ext cx="5626135" cy="4904502"/>
            </a:xfrm>
            <a:prstGeom prst="roundRect">
              <a:avLst>
                <a:gd name="adj" fmla="val 5462"/>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080000" rtlCol="0" anchor="t" anchorCtr="1"/>
            <a:lstStyle/>
            <a:p>
              <a:pPr marL="93663">
                <a:lnSpc>
                  <a:spcPct val="150000"/>
                </a:lnSpc>
                <a:spcAft>
                  <a:spcPts val="1200"/>
                </a:spcAft>
              </a:pPr>
              <a:r>
                <a:rPr lang="en-GB" sz="1800" dirty="0">
                  <a:solidFill>
                    <a:schemeClr val="bg1"/>
                  </a:solidFill>
                </a:rPr>
                <a:t>The Stage 3 AP (or teacher, depending on context) and AP, C&amp;I develop </a:t>
              </a:r>
              <a:br>
                <a:rPr lang="en-GB" sz="1800" dirty="0">
                  <a:solidFill>
                    <a:schemeClr val="bg1"/>
                  </a:solidFill>
                </a:rPr>
              </a:br>
              <a:r>
                <a:rPr lang="en-GB" sz="1800" dirty="0">
                  <a:solidFill>
                    <a:schemeClr val="bg1"/>
                  </a:solidFill>
                </a:rPr>
                <a:t>their own understanding of consistent teacher judgement by engaging with the 'Consistent teacher judgement’ section of the Effective assessment practices guide. </a:t>
              </a:r>
            </a:p>
          </p:txBody>
        </p:sp>
        <p:sp>
          <p:nvSpPr>
            <p:cNvPr id="30" name="Freeform: Shape 29">
              <a:extLst>
                <a:ext uri="{FF2B5EF4-FFF2-40B4-BE49-F238E27FC236}">
                  <a16:creationId xmlns:a16="http://schemas.microsoft.com/office/drawing/2014/main" id="{DA7686A5-2207-8AE8-9698-CEA09C3646AA}"/>
                </a:ext>
              </a:extLst>
            </p:cNvPr>
            <p:cNvSpPr/>
            <p:nvPr/>
          </p:nvSpPr>
          <p:spPr>
            <a:xfrm>
              <a:off x="126303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accent1"/>
                  </a:solidFill>
                  <a:latin typeface="+mj-lt"/>
                </a:rPr>
                <a:t>Step 1</a:t>
              </a:r>
              <a:endParaRPr lang="en-AU" sz="3600" b="1" dirty="0">
                <a:solidFill>
                  <a:schemeClr val="accent1"/>
                </a:solidFill>
                <a:latin typeface="+mj-lt"/>
              </a:endParaRPr>
            </a:p>
          </p:txBody>
        </p:sp>
      </p:grpSp>
      <p:grpSp>
        <p:nvGrpSpPr>
          <p:cNvPr id="6" name="Group 5" descr="Step 2 – The Stage 3 team explores the ‘Consistent teacher judgement’ section of the Effective assessment practices guide during a stage meeting. The Stage 3 Assistant Principal and &#10;AP, C&amp;I strategically guide the discussion and use the teacher reflection questions to deepen understanding. This leads the team to develop a collective understanding of the importance of the processes that occur before, during and &#10;after a period of assessment to support CTJ.">
            <a:extLst>
              <a:ext uri="{FF2B5EF4-FFF2-40B4-BE49-F238E27FC236}">
                <a16:creationId xmlns:a16="http://schemas.microsoft.com/office/drawing/2014/main" id="{0F1D6CE9-9F30-A6D4-0E0D-992B96316813}"/>
              </a:ext>
            </a:extLst>
          </p:cNvPr>
          <p:cNvGrpSpPr/>
          <p:nvPr/>
        </p:nvGrpSpPr>
        <p:grpSpPr>
          <a:xfrm>
            <a:off x="6217229" y="1444343"/>
            <a:ext cx="5626135" cy="4904502"/>
            <a:chOff x="6217229" y="1444343"/>
            <a:chExt cx="5626135" cy="4904502"/>
          </a:xfrm>
        </p:grpSpPr>
        <p:sp>
          <p:nvSpPr>
            <p:cNvPr id="19" name="Rectangle: Rounded Corners 18">
              <a:extLst>
                <a:ext uri="{FF2B5EF4-FFF2-40B4-BE49-F238E27FC236}">
                  <a16:creationId xmlns:a16="http://schemas.microsoft.com/office/drawing/2014/main" id="{E1AF30DB-14EA-B7D1-17D6-0B6CCBD12DC6}"/>
                </a:ext>
              </a:extLst>
            </p:cNvPr>
            <p:cNvSpPr/>
            <p:nvPr/>
          </p:nvSpPr>
          <p:spPr>
            <a:xfrm>
              <a:off x="6217229" y="1444343"/>
              <a:ext cx="5626135" cy="4904502"/>
            </a:xfrm>
            <a:prstGeom prst="roundRect">
              <a:avLst>
                <a:gd name="adj" fmla="val 505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080000" rtlCol="0" anchor="t" anchorCtr="1"/>
            <a:lstStyle/>
            <a:p>
              <a:pPr marL="93663">
                <a:lnSpc>
                  <a:spcPct val="130000"/>
                </a:lnSpc>
              </a:pPr>
              <a:r>
                <a:rPr lang="en-GB" sz="1800" dirty="0">
                  <a:solidFill>
                    <a:schemeClr val="bg1"/>
                  </a:solidFill>
                </a:rPr>
                <a:t>The Stage 3 team explores the ‘Consistent teacher judgement’ section of the guide during a stage meeting. The Stage 3 AP and </a:t>
              </a:r>
              <a:br>
                <a:rPr lang="en-GB" sz="1800" dirty="0">
                  <a:solidFill>
                    <a:schemeClr val="bg1"/>
                  </a:solidFill>
                </a:rPr>
              </a:br>
              <a:r>
                <a:rPr lang="en-GB" sz="1800" dirty="0">
                  <a:solidFill>
                    <a:schemeClr val="bg1"/>
                  </a:solidFill>
                </a:rPr>
                <a:t>AP, C&amp;I strategically guide the discussion and use the teacher reflection questions to deepen understanding. This leads the team to develop a collective understanding of the importance of the processes that occur before, during and </a:t>
              </a:r>
              <a:br>
                <a:rPr lang="en-GB" sz="1800" dirty="0">
                  <a:solidFill>
                    <a:schemeClr val="bg1"/>
                  </a:solidFill>
                </a:rPr>
              </a:br>
              <a:r>
                <a:rPr lang="en-GB" sz="1800" dirty="0">
                  <a:solidFill>
                    <a:schemeClr val="bg1"/>
                  </a:solidFill>
                </a:rPr>
                <a:t>after a period of assessment to support CTJ. </a:t>
              </a:r>
              <a:endParaRPr lang="en-US" sz="1800" dirty="0">
                <a:solidFill>
                  <a:schemeClr val="bg1"/>
                </a:solidFill>
              </a:endParaRPr>
            </a:p>
          </p:txBody>
        </p:sp>
        <p:sp>
          <p:nvSpPr>
            <p:cNvPr id="31" name="Freeform: Shape 30">
              <a:extLst>
                <a:ext uri="{FF2B5EF4-FFF2-40B4-BE49-F238E27FC236}">
                  <a16:creationId xmlns:a16="http://schemas.microsoft.com/office/drawing/2014/main" id="{CA8E9CFC-A847-80F9-F9C9-032C797A8A24}"/>
                </a:ext>
              </a:extLst>
            </p:cNvPr>
            <p:cNvSpPr/>
            <p:nvPr/>
          </p:nvSpPr>
          <p:spPr>
            <a:xfrm>
              <a:off x="713162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accent1"/>
                  </a:solidFill>
                  <a:latin typeface="+mj-lt"/>
                </a:rPr>
                <a:t>Step 2</a:t>
              </a:r>
              <a:endParaRPr lang="en-AU" sz="3600" b="1" dirty="0">
                <a:solidFill>
                  <a:schemeClr val="accent1"/>
                </a:solidFill>
                <a:latin typeface="+mj-lt"/>
              </a:endParaRPr>
            </a:p>
          </p:txBody>
        </p:sp>
      </p:grpSp>
      <p:sp>
        <p:nvSpPr>
          <p:cNvPr id="4" name="Slide Number Placeholder 3">
            <a:extLst>
              <a:ext uri="{FF2B5EF4-FFF2-40B4-BE49-F238E27FC236}">
                <a16:creationId xmlns:a16="http://schemas.microsoft.com/office/drawing/2014/main" id="{875E3B5A-B66C-F7BC-7E89-0BD4F37802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dirty="0"/>
          </a:p>
        </p:txBody>
      </p:sp>
    </p:spTree>
    <p:extLst>
      <p:ext uri="{BB962C8B-B14F-4D97-AF65-F5344CB8AC3E}">
        <p14:creationId xmlns:p14="http://schemas.microsoft.com/office/powerpoint/2010/main" val="193917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2FBF-8A0D-22EF-31BA-145002110E79}"/>
              </a:ext>
            </a:extLst>
          </p:cNvPr>
          <p:cNvSpPr>
            <a:spLocks noGrp="1"/>
          </p:cNvSpPr>
          <p:nvPr>
            <p:ph type="title"/>
          </p:nvPr>
        </p:nvSpPr>
        <p:spPr/>
        <p:txBody>
          <a:bodyPr/>
          <a:lstStyle/>
          <a:p>
            <a:r>
              <a:rPr lang="en-AU" dirty="0"/>
              <a:t>CTJ in practice (2)</a:t>
            </a:r>
          </a:p>
        </p:txBody>
      </p:sp>
      <p:sp>
        <p:nvSpPr>
          <p:cNvPr id="5" name="Text Placeholder 4">
            <a:extLst>
              <a:ext uri="{FF2B5EF4-FFF2-40B4-BE49-F238E27FC236}">
                <a16:creationId xmlns:a16="http://schemas.microsoft.com/office/drawing/2014/main" id="{781A88F2-C95F-992C-B71E-1F8A6DC6EF33}"/>
              </a:ext>
            </a:extLst>
          </p:cNvPr>
          <p:cNvSpPr>
            <a:spLocks noGrp="1"/>
          </p:cNvSpPr>
          <p:nvPr>
            <p:ph type="body" sz="quarter" idx="18"/>
          </p:nvPr>
        </p:nvSpPr>
        <p:spPr/>
        <p:txBody>
          <a:bodyPr/>
          <a:lstStyle/>
          <a:p>
            <a:r>
              <a:rPr lang="en-AU" dirty="0"/>
              <a:t>Scenario – primary context</a:t>
            </a:r>
          </a:p>
        </p:txBody>
      </p:sp>
      <p:grpSp>
        <p:nvGrpSpPr>
          <p:cNvPr id="3" name="Group 2" descr="Step 3 – The Stage 3 team plans and designs assessment opportunities during the collaborative development of an upcoming Semester 2 drama unit. They begin by referencing the syllabus to identify what students should know, understand and do based on the outcomes and content. Learning sequences are designed to support students in achieving the identified syllabus standards.">
            <a:extLst>
              <a:ext uri="{FF2B5EF4-FFF2-40B4-BE49-F238E27FC236}">
                <a16:creationId xmlns:a16="http://schemas.microsoft.com/office/drawing/2014/main" id="{59071972-3E41-5BDC-29E9-FB968E5FE4BD}"/>
              </a:ext>
            </a:extLst>
          </p:cNvPr>
          <p:cNvGrpSpPr/>
          <p:nvPr/>
        </p:nvGrpSpPr>
        <p:grpSpPr>
          <a:xfrm>
            <a:off x="348638" y="1444343"/>
            <a:ext cx="5626135" cy="4904502"/>
            <a:chOff x="348638" y="1444343"/>
            <a:chExt cx="5626135" cy="4904502"/>
          </a:xfrm>
        </p:grpSpPr>
        <p:sp>
          <p:nvSpPr>
            <p:cNvPr id="7" name="Rectangle: Rounded Corners 6">
              <a:extLst>
                <a:ext uri="{FF2B5EF4-FFF2-40B4-BE49-F238E27FC236}">
                  <a16:creationId xmlns:a16="http://schemas.microsoft.com/office/drawing/2014/main" id="{C4B4B819-BB1C-D30B-EF9E-A43C952D2874}"/>
                </a:ext>
              </a:extLst>
            </p:cNvPr>
            <p:cNvSpPr/>
            <p:nvPr/>
          </p:nvSpPr>
          <p:spPr>
            <a:xfrm>
              <a:off x="348638" y="1444343"/>
              <a:ext cx="5626135" cy="4904502"/>
            </a:xfrm>
            <a:prstGeom prst="roundRect">
              <a:avLst>
                <a:gd name="adj" fmla="val 5462"/>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080000" rtlCol="0" anchor="t" anchorCtr="1"/>
            <a:lstStyle/>
            <a:p>
              <a:pPr>
                <a:lnSpc>
                  <a:spcPct val="150000"/>
                </a:lnSpc>
                <a:spcAft>
                  <a:spcPts val="1200"/>
                </a:spcAft>
              </a:pPr>
              <a:r>
                <a:rPr lang="en-AU" sz="1800" dirty="0">
                  <a:solidFill>
                    <a:schemeClr val="bg1"/>
                  </a:solidFill>
                </a:rPr>
                <a:t>The Stage 3 team plans and designs assessment opportunities during the collaborative development of an upcoming Semester 2 drama unit. They begin by referencing the syllabus to identify what students should know, understand and do based on the outcomes and content. Learning sequences are designed to support students in achieving the identified syllabus standards.</a:t>
              </a:r>
            </a:p>
          </p:txBody>
        </p:sp>
        <p:sp>
          <p:nvSpPr>
            <p:cNvPr id="12" name="Freeform: Shape 11">
              <a:extLst>
                <a:ext uri="{FF2B5EF4-FFF2-40B4-BE49-F238E27FC236}">
                  <a16:creationId xmlns:a16="http://schemas.microsoft.com/office/drawing/2014/main" id="{10711C54-356F-7318-7591-D74D4C805339}"/>
                </a:ext>
              </a:extLst>
            </p:cNvPr>
            <p:cNvSpPr/>
            <p:nvPr/>
          </p:nvSpPr>
          <p:spPr>
            <a:xfrm>
              <a:off x="126303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accent1"/>
                  </a:solidFill>
                  <a:latin typeface="+mj-lt"/>
                </a:rPr>
                <a:t>Step 3</a:t>
              </a:r>
              <a:endParaRPr lang="en-AU" sz="3600" b="1" dirty="0">
                <a:solidFill>
                  <a:schemeClr val="accent1"/>
                </a:solidFill>
                <a:latin typeface="+mj-lt"/>
              </a:endParaRPr>
            </a:p>
          </p:txBody>
        </p:sp>
      </p:grpSp>
      <p:grpSp>
        <p:nvGrpSpPr>
          <p:cNvPr id="6" name="Group 5" descr="Step 4 – A rubric, aligned to the planned summative assessment, is collaboratively designed with close alignment to the identified outcomes and content within the unit. The assessment will be implemented across all Stage 3 classes at the end of the unit.">
            <a:extLst>
              <a:ext uri="{FF2B5EF4-FFF2-40B4-BE49-F238E27FC236}">
                <a16:creationId xmlns:a16="http://schemas.microsoft.com/office/drawing/2014/main" id="{4F4D429C-6B1F-6456-439F-9DCF4FA46916}"/>
              </a:ext>
            </a:extLst>
          </p:cNvPr>
          <p:cNvGrpSpPr/>
          <p:nvPr/>
        </p:nvGrpSpPr>
        <p:grpSpPr>
          <a:xfrm>
            <a:off x="6217229" y="1444343"/>
            <a:ext cx="5626135" cy="4904502"/>
            <a:chOff x="6217229" y="1444343"/>
            <a:chExt cx="5626135" cy="4904502"/>
          </a:xfrm>
        </p:grpSpPr>
        <p:sp>
          <p:nvSpPr>
            <p:cNvPr id="9" name="Rectangle: Rounded Corners 8">
              <a:extLst>
                <a:ext uri="{FF2B5EF4-FFF2-40B4-BE49-F238E27FC236}">
                  <a16:creationId xmlns:a16="http://schemas.microsoft.com/office/drawing/2014/main" id="{D451751F-4306-4196-17E5-9050AEA2B2DD}"/>
                </a:ext>
              </a:extLst>
            </p:cNvPr>
            <p:cNvSpPr/>
            <p:nvPr/>
          </p:nvSpPr>
          <p:spPr>
            <a:xfrm>
              <a:off x="6217229" y="1444343"/>
              <a:ext cx="5626135" cy="4904502"/>
            </a:xfrm>
            <a:prstGeom prst="roundRect">
              <a:avLst>
                <a:gd name="adj" fmla="val 505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080000" rtlCol="0" anchor="t" anchorCtr="1"/>
            <a:lstStyle/>
            <a:p>
              <a:pPr>
                <a:lnSpc>
                  <a:spcPct val="130000"/>
                </a:lnSpc>
              </a:pPr>
              <a:r>
                <a:rPr lang="en-AU" sz="1800" dirty="0">
                  <a:solidFill>
                    <a:schemeClr val="bg1"/>
                  </a:solidFill>
                </a:rPr>
                <a:t>A rubric, aligned to the planned summative assessment, is collaboratively designed with close alignment to the identified outcomes and content within the unit. The assessment will be implemented across all Stage 3 classes at the end of the unit. </a:t>
              </a:r>
            </a:p>
          </p:txBody>
        </p:sp>
        <p:sp>
          <p:nvSpPr>
            <p:cNvPr id="13" name="Freeform: Shape 12">
              <a:extLst>
                <a:ext uri="{FF2B5EF4-FFF2-40B4-BE49-F238E27FC236}">
                  <a16:creationId xmlns:a16="http://schemas.microsoft.com/office/drawing/2014/main" id="{F1A36CD4-2E20-C9D8-EFC7-BE5A55C15D12}"/>
                </a:ext>
              </a:extLst>
            </p:cNvPr>
            <p:cNvSpPr/>
            <p:nvPr/>
          </p:nvSpPr>
          <p:spPr>
            <a:xfrm>
              <a:off x="713162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accent1"/>
                  </a:solidFill>
                  <a:latin typeface="+mj-lt"/>
                </a:rPr>
                <a:t>Step 4</a:t>
              </a:r>
              <a:endParaRPr lang="en-AU" sz="3600" b="1" dirty="0">
                <a:solidFill>
                  <a:schemeClr val="accent1"/>
                </a:solidFill>
                <a:latin typeface="+mj-lt"/>
              </a:endParaRPr>
            </a:p>
          </p:txBody>
        </p:sp>
      </p:grpSp>
      <p:sp>
        <p:nvSpPr>
          <p:cNvPr id="4" name="Slide Number Placeholder 3">
            <a:extLst>
              <a:ext uri="{FF2B5EF4-FFF2-40B4-BE49-F238E27FC236}">
                <a16:creationId xmlns:a16="http://schemas.microsoft.com/office/drawing/2014/main" id="{C57BCBCD-1589-41DA-3220-383F5363DA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dirty="0"/>
          </a:p>
        </p:txBody>
      </p:sp>
    </p:spTree>
    <p:extLst>
      <p:ext uri="{BB962C8B-B14F-4D97-AF65-F5344CB8AC3E}">
        <p14:creationId xmlns:p14="http://schemas.microsoft.com/office/powerpoint/2010/main" val="177046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2FBF-8A0D-22EF-31BA-145002110E79}"/>
              </a:ext>
            </a:extLst>
          </p:cNvPr>
          <p:cNvSpPr>
            <a:spLocks noGrp="1"/>
          </p:cNvSpPr>
          <p:nvPr>
            <p:ph type="title"/>
          </p:nvPr>
        </p:nvSpPr>
        <p:spPr/>
        <p:txBody>
          <a:bodyPr/>
          <a:lstStyle/>
          <a:p>
            <a:r>
              <a:rPr lang="en-AU" dirty="0"/>
              <a:t>CTJ in practice (3)</a:t>
            </a:r>
          </a:p>
        </p:txBody>
      </p:sp>
      <p:sp>
        <p:nvSpPr>
          <p:cNvPr id="5" name="Text Placeholder 4">
            <a:extLst>
              <a:ext uri="{FF2B5EF4-FFF2-40B4-BE49-F238E27FC236}">
                <a16:creationId xmlns:a16="http://schemas.microsoft.com/office/drawing/2014/main" id="{781A88F2-C95F-992C-B71E-1F8A6DC6EF33}"/>
              </a:ext>
            </a:extLst>
          </p:cNvPr>
          <p:cNvSpPr>
            <a:spLocks noGrp="1"/>
          </p:cNvSpPr>
          <p:nvPr>
            <p:ph type="body" sz="quarter" idx="18"/>
          </p:nvPr>
        </p:nvSpPr>
        <p:spPr/>
        <p:txBody>
          <a:bodyPr/>
          <a:lstStyle/>
          <a:p>
            <a:r>
              <a:rPr lang="en-AU" dirty="0"/>
              <a:t>Scenario – primary context</a:t>
            </a:r>
          </a:p>
        </p:txBody>
      </p:sp>
      <p:grpSp>
        <p:nvGrpSpPr>
          <p:cNvPr id="7" name="Group 6" descr="Step 5 – Prior to implementation, the rubric is trialled in classrooms and revisited during a stage meeting to ensure all teachers have a shared understanding of the assessment requirements. The rubric is also shared with students prior to implementation, providing an explicit criteria for success.">
            <a:extLst>
              <a:ext uri="{FF2B5EF4-FFF2-40B4-BE49-F238E27FC236}">
                <a16:creationId xmlns:a16="http://schemas.microsoft.com/office/drawing/2014/main" id="{409B5CCC-F992-431C-0BD5-569F41C717DD}"/>
              </a:ext>
            </a:extLst>
          </p:cNvPr>
          <p:cNvGrpSpPr/>
          <p:nvPr/>
        </p:nvGrpSpPr>
        <p:grpSpPr>
          <a:xfrm>
            <a:off x="348638" y="1444343"/>
            <a:ext cx="5626135" cy="4904502"/>
            <a:chOff x="348638" y="1444343"/>
            <a:chExt cx="5626135" cy="4904502"/>
          </a:xfrm>
        </p:grpSpPr>
        <p:sp>
          <p:nvSpPr>
            <p:cNvPr id="3" name="Rectangle: Rounded Corners 2">
              <a:extLst>
                <a:ext uri="{FF2B5EF4-FFF2-40B4-BE49-F238E27FC236}">
                  <a16:creationId xmlns:a16="http://schemas.microsoft.com/office/drawing/2014/main" id="{FF663FFC-627A-A0CD-A498-DF3E7A1B644C}"/>
                </a:ext>
              </a:extLst>
            </p:cNvPr>
            <p:cNvSpPr/>
            <p:nvPr/>
          </p:nvSpPr>
          <p:spPr>
            <a:xfrm>
              <a:off x="348638" y="1444343"/>
              <a:ext cx="5626135" cy="4904502"/>
            </a:xfrm>
            <a:prstGeom prst="roundRect">
              <a:avLst>
                <a:gd name="adj" fmla="val 5462"/>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1"/>
            <a:lstStyle/>
            <a:p>
              <a:pPr>
                <a:lnSpc>
                  <a:spcPct val="150000"/>
                </a:lnSpc>
                <a:spcAft>
                  <a:spcPts val="1200"/>
                </a:spcAft>
              </a:pPr>
              <a:r>
                <a:rPr lang="en-AU" sz="1800" dirty="0">
                  <a:solidFill>
                    <a:schemeClr val="bg1"/>
                  </a:solidFill>
                </a:rPr>
                <a:t>Prior to implementation, the rubric is trialled in classrooms and revisited during a stage meeting to ensure all teachers have a shared understanding of the assessment requirements. The rubric is also shared with students prior to implementation, providing an explicit criteria for success. </a:t>
              </a:r>
            </a:p>
          </p:txBody>
        </p:sp>
        <p:sp>
          <p:nvSpPr>
            <p:cNvPr id="10" name="Freeform: Shape 9">
              <a:extLst>
                <a:ext uri="{FF2B5EF4-FFF2-40B4-BE49-F238E27FC236}">
                  <a16:creationId xmlns:a16="http://schemas.microsoft.com/office/drawing/2014/main" id="{62E97D2E-52D7-A5B9-9E7C-F1983EC576E6}"/>
                </a:ext>
              </a:extLst>
            </p:cNvPr>
            <p:cNvSpPr/>
            <p:nvPr/>
          </p:nvSpPr>
          <p:spPr>
            <a:xfrm>
              <a:off x="126303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accent1"/>
                  </a:solidFill>
                  <a:latin typeface="+mj-lt"/>
                </a:rPr>
                <a:t>Step 5</a:t>
              </a:r>
              <a:endParaRPr lang="en-AU" sz="3600" b="1" dirty="0">
                <a:solidFill>
                  <a:schemeClr val="accent1"/>
                </a:solidFill>
                <a:latin typeface="+mj-lt"/>
              </a:endParaRPr>
            </a:p>
          </p:txBody>
        </p:sp>
      </p:grpSp>
      <p:grpSp>
        <p:nvGrpSpPr>
          <p:cNvPr id="8" name="Group 7" descr="Step 6 – After the assessment task is implemented, the Stage 3 Assistant Principal and AP, C&amp;I facilitate a moderation session to review the planned summative task. Following this session, they evaluate the impact of the focus on consistent teacher judgement and plan next steps for the team.">
            <a:extLst>
              <a:ext uri="{FF2B5EF4-FFF2-40B4-BE49-F238E27FC236}">
                <a16:creationId xmlns:a16="http://schemas.microsoft.com/office/drawing/2014/main" id="{B9F93C69-DC2E-6B23-FB34-2A725883BC25}"/>
              </a:ext>
            </a:extLst>
          </p:cNvPr>
          <p:cNvGrpSpPr/>
          <p:nvPr/>
        </p:nvGrpSpPr>
        <p:grpSpPr>
          <a:xfrm>
            <a:off x="6217229" y="1444343"/>
            <a:ext cx="5626135" cy="4904502"/>
            <a:chOff x="6217229" y="1444343"/>
            <a:chExt cx="5626135" cy="4904502"/>
          </a:xfrm>
        </p:grpSpPr>
        <p:sp>
          <p:nvSpPr>
            <p:cNvPr id="6" name="Rectangle: Rounded Corners 5">
              <a:extLst>
                <a:ext uri="{FF2B5EF4-FFF2-40B4-BE49-F238E27FC236}">
                  <a16:creationId xmlns:a16="http://schemas.microsoft.com/office/drawing/2014/main" id="{C7E65F08-ED2C-0C63-8A75-ED921246B172}"/>
                </a:ext>
              </a:extLst>
            </p:cNvPr>
            <p:cNvSpPr/>
            <p:nvPr/>
          </p:nvSpPr>
          <p:spPr>
            <a:xfrm>
              <a:off x="6217229" y="1444343"/>
              <a:ext cx="5626135" cy="4904502"/>
            </a:xfrm>
            <a:prstGeom prst="roundRect">
              <a:avLst>
                <a:gd name="adj" fmla="val 5050"/>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1"/>
            <a:lstStyle/>
            <a:p>
              <a:pPr>
                <a:lnSpc>
                  <a:spcPct val="130000"/>
                </a:lnSpc>
              </a:pPr>
              <a:r>
                <a:rPr lang="en-AU" sz="1800" dirty="0">
                  <a:solidFill>
                    <a:schemeClr val="bg1"/>
                  </a:solidFill>
                </a:rPr>
                <a:t>After the assessment task is implemented, the Stage 3 AP and AP, C&amp;I facilitate a moderation session to review the planned summative task. Following this session, they evaluate the impact of the focus on consistent teacher judgement and plan the next steps for the team. </a:t>
              </a:r>
            </a:p>
          </p:txBody>
        </p:sp>
        <p:sp>
          <p:nvSpPr>
            <p:cNvPr id="11" name="Freeform: Shape 10">
              <a:extLst>
                <a:ext uri="{FF2B5EF4-FFF2-40B4-BE49-F238E27FC236}">
                  <a16:creationId xmlns:a16="http://schemas.microsoft.com/office/drawing/2014/main" id="{1034B55A-9601-685D-2723-7858C98A39C3}"/>
                </a:ext>
              </a:extLst>
            </p:cNvPr>
            <p:cNvSpPr/>
            <p:nvPr/>
          </p:nvSpPr>
          <p:spPr>
            <a:xfrm>
              <a:off x="713162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accent1"/>
                  </a:solidFill>
                  <a:latin typeface="+mj-lt"/>
                </a:rPr>
                <a:t>Step 6</a:t>
              </a:r>
              <a:endParaRPr lang="en-AU" sz="3600" b="1" dirty="0">
                <a:solidFill>
                  <a:schemeClr val="accent1"/>
                </a:solidFill>
                <a:latin typeface="+mj-lt"/>
              </a:endParaRPr>
            </a:p>
          </p:txBody>
        </p:sp>
      </p:grpSp>
      <p:sp>
        <p:nvSpPr>
          <p:cNvPr id="4" name="Slide Number Placeholder 3">
            <a:extLst>
              <a:ext uri="{FF2B5EF4-FFF2-40B4-BE49-F238E27FC236}">
                <a16:creationId xmlns:a16="http://schemas.microsoft.com/office/drawing/2014/main" id="{C57BCBCD-1589-41DA-3220-383F5363DA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33</a:t>
            </a:fld>
            <a:endParaRPr lang="en-AU" dirty="0"/>
          </a:p>
        </p:txBody>
      </p:sp>
    </p:spTree>
    <p:extLst>
      <p:ext uri="{BB962C8B-B14F-4D97-AF65-F5344CB8AC3E}">
        <p14:creationId xmlns:p14="http://schemas.microsoft.com/office/powerpoint/2010/main" val="125541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FC099-A2B4-1A37-9415-A2BB655D0161}"/>
              </a:ext>
            </a:extLst>
          </p:cNvPr>
          <p:cNvSpPr>
            <a:spLocks noGrp="1"/>
          </p:cNvSpPr>
          <p:nvPr>
            <p:ph type="title"/>
          </p:nvPr>
        </p:nvSpPr>
        <p:spPr/>
        <p:txBody>
          <a:bodyPr/>
          <a:lstStyle/>
          <a:p>
            <a:r>
              <a:rPr lang="en-AU" dirty="0"/>
              <a:t>Scenario (2)</a:t>
            </a:r>
          </a:p>
        </p:txBody>
      </p:sp>
      <p:sp>
        <p:nvSpPr>
          <p:cNvPr id="8" name="Text Placeholder 4">
            <a:extLst>
              <a:ext uri="{FF2B5EF4-FFF2-40B4-BE49-F238E27FC236}">
                <a16:creationId xmlns:a16="http://schemas.microsoft.com/office/drawing/2014/main" id="{8229CB79-CC32-30A2-AD14-F64CA20D1F32}"/>
              </a:ext>
            </a:extLst>
          </p:cNvPr>
          <p:cNvSpPr txBox="1">
            <a:spLocks/>
          </p:cNvSpPr>
          <p:nvPr/>
        </p:nvSpPr>
        <p:spPr>
          <a:xfrm>
            <a:off x="360000" y="982520"/>
            <a:ext cx="10080000"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Secondary context </a:t>
            </a:r>
          </a:p>
        </p:txBody>
      </p:sp>
      <p:pic>
        <p:nvPicPr>
          <p:cNvPr id="4" name="Picture 3">
            <a:extLst>
              <a:ext uri="{FF2B5EF4-FFF2-40B4-BE49-F238E27FC236}">
                <a16:creationId xmlns:a16="http://schemas.microsoft.com/office/drawing/2014/main" id="{18C674A2-76ED-2A71-BAF3-2B34C3E161D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739487"/>
            <a:ext cx="5405334" cy="4167166"/>
          </a:xfrm>
          <a:prstGeom prst="roundRect">
            <a:avLst>
              <a:gd name="adj" fmla="val 7192"/>
            </a:avLst>
          </a:prstGeom>
        </p:spPr>
      </p:pic>
      <p:sp>
        <p:nvSpPr>
          <p:cNvPr id="15" name="Rectangle: Rounded Corners 14">
            <a:extLst>
              <a:ext uri="{FF2B5EF4-FFF2-40B4-BE49-F238E27FC236}">
                <a16:creationId xmlns:a16="http://schemas.microsoft.com/office/drawing/2014/main" id="{AAD7A8CE-0586-BD42-2E11-93BB0530C036}"/>
              </a:ext>
            </a:extLst>
          </p:cNvPr>
          <p:cNvSpPr/>
          <p:nvPr/>
        </p:nvSpPr>
        <p:spPr>
          <a:xfrm>
            <a:off x="6025091" y="1739487"/>
            <a:ext cx="5818909" cy="4167166"/>
          </a:xfrm>
          <a:prstGeom prst="roundRect">
            <a:avLst>
              <a:gd name="adj" fmla="val 7396"/>
            </a:avLst>
          </a:prstGeom>
          <a:solidFill>
            <a:srgbClr val="C7E8F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nSpc>
                <a:spcPct val="150000"/>
              </a:lnSpc>
              <a:spcAft>
                <a:spcPts val="1200"/>
              </a:spcAft>
            </a:pPr>
            <a:r>
              <a:rPr lang="en-AU" sz="2000" dirty="0">
                <a:solidFill>
                  <a:schemeClr val="accent1"/>
                </a:solidFill>
              </a:rPr>
              <a:t>Following the Semester 1 reporting period, a PDHPE faculty identified the need to strengthen consistent teacher judgement practices. This became apparent during a moderation session when the faculty was reviewing student work samples. The faculty observed significant inconsistencies in teacher judgements of student achievement.</a:t>
            </a:r>
            <a:endParaRPr lang="en-US" sz="2000" dirty="0">
              <a:solidFill>
                <a:schemeClr val="accent1"/>
              </a:solidFill>
            </a:endParaRPr>
          </a:p>
        </p:txBody>
      </p:sp>
      <p:sp>
        <p:nvSpPr>
          <p:cNvPr id="3" name="Slide Number Placeholder 2">
            <a:extLst>
              <a:ext uri="{FF2B5EF4-FFF2-40B4-BE49-F238E27FC236}">
                <a16:creationId xmlns:a16="http://schemas.microsoft.com/office/drawing/2014/main" id="{7F0EDF15-8218-A97C-AFBD-9784F7F65DF0}"/>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34</a:t>
            </a:fld>
            <a:endParaRPr lang="en-AU" dirty="0"/>
          </a:p>
        </p:txBody>
      </p:sp>
    </p:spTree>
    <p:extLst>
      <p:ext uri="{BB962C8B-B14F-4D97-AF65-F5344CB8AC3E}">
        <p14:creationId xmlns:p14="http://schemas.microsoft.com/office/powerpoint/2010/main" val="22543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2FBF-8A0D-22EF-31BA-145002110E79}"/>
              </a:ext>
            </a:extLst>
          </p:cNvPr>
          <p:cNvSpPr>
            <a:spLocks noGrp="1"/>
          </p:cNvSpPr>
          <p:nvPr>
            <p:ph type="title"/>
          </p:nvPr>
        </p:nvSpPr>
        <p:spPr/>
        <p:txBody>
          <a:bodyPr/>
          <a:lstStyle/>
          <a:p>
            <a:r>
              <a:rPr lang="en-AU" dirty="0"/>
              <a:t>CTJ in practice (4)</a:t>
            </a:r>
          </a:p>
        </p:txBody>
      </p:sp>
      <p:sp>
        <p:nvSpPr>
          <p:cNvPr id="5" name="Text Placeholder 4">
            <a:extLst>
              <a:ext uri="{FF2B5EF4-FFF2-40B4-BE49-F238E27FC236}">
                <a16:creationId xmlns:a16="http://schemas.microsoft.com/office/drawing/2014/main" id="{781A88F2-C95F-992C-B71E-1F8A6DC6EF33}"/>
              </a:ext>
            </a:extLst>
          </p:cNvPr>
          <p:cNvSpPr>
            <a:spLocks noGrp="1"/>
          </p:cNvSpPr>
          <p:nvPr>
            <p:ph type="body" sz="quarter" idx="18"/>
          </p:nvPr>
        </p:nvSpPr>
        <p:spPr/>
        <p:txBody>
          <a:bodyPr/>
          <a:lstStyle/>
          <a:p>
            <a:r>
              <a:rPr lang="en-AU" dirty="0"/>
              <a:t>Scenario – secondary context</a:t>
            </a:r>
          </a:p>
        </p:txBody>
      </p:sp>
      <p:grpSp>
        <p:nvGrpSpPr>
          <p:cNvPr id="3" name="Group 2" descr="Step 1 – The PDHPE head teacher (or teacher, depending on context) develops their own understanding of consistent teacher judgement by engaging with the 'Consistent teacher judgement’ section of the Effective assessment practices guide.">
            <a:extLst>
              <a:ext uri="{FF2B5EF4-FFF2-40B4-BE49-F238E27FC236}">
                <a16:creationId xmlns:a16="http://schemas.microsoft.com/office/drawing/2014/main" id="{A55B38C2-0904-F375-B3E3-4B345E9C41EE}"/>
              </a:ext>
            </a:extLst>
          </p:cNvPr>
          <p:cNvGrpSpPr/>
          <p:nvPr/>
        </p:nvGrpSpPr>
        <p:grpSpPr>
          <a:xfrm>
            <a:off x="348638" y="1444343"/>
            <a:ext cx="5626135" cy="4904502"/>
            <a:chOff x="348638" y="1444343"/>
            <a:chExt cx="5626135" cy="4904502"/>
          </a:xfrm>
        </p:grpSpPr>
        <p:sp>
          <p:nvSpPr>
            <p:cNvPr id="8" name="Rectangle: Rounded Corners 7">
              <a:extLst>
                <a:ext uri="{FF2B5EF4-FFF2-40B4-BE49-F238E27FC236}">
                  <a16:creationId xmlns:a16="http://schemas.microsoft.com/office/drawing/2014/main" id="{B09C7F0F-3AC4-B5A2-13E0-2530BAA13A73}"/>
                </a:ext>
              </a:extLst>
            </p:cNvPr>
            <p:cNvSpPr/>
            <p:nvPr/>
          </p:nvSpPr>
          <p:spPr>
            <a:xfrm>
              <a:off x="348638" y="1444343"/>
              <a:ext cx="5626135" cy="4904502"/>
            </a:xfrm>
            <a:prstGeom prst="roundRect">
              <a:avLst>
                <a:gd name="adj" fmla="val 546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1"/>
            <a:lstStyle/>
            <a:p>
              <a:pPr>
                <a:lnSpc>
                  <a:spcPct val="150000"/>
                </a:lnSpc>
                <a:spcAft>
                  <a:spcPts val="1200"/>
                </a:spcAft>
              </a:pPr>
              <a:r>
                <a:rPr lang="en-AU" sz="1800" dirty="0">
                  <a:solidFill>
                    <a:schemeClr val="accent1"/>
                  </a:solidFill>
                </a:rPr>
                <a:t>The PDHPE head teacher (or teacher, depending on context) develops their own understanding of consistent teacher judgement by engaging with the 'Consistent teacher judgement’ section of the Effective assessment practices guide. </a:t>
              </a:r>
            </a:p>
          </p:txBody>
        </p:sp>
        <p:sp>
          <p:nvSpPr>
            <p:cNvPr id="12" name="Freeform: Shape 11">
              <a:extLst>
                <a:ext uri="{FF2B5EF4-FFF2-40B4-BE49-F238E27FC236}">
                  <a16:creationId xmlns:a16="http://schemas.microsoft.com/office/drawing/2014/main" id="{BAD7217C-EBAC-50A3-2E41-A6F8CDE55DB9}"/>
                </a:ext>
              </a:extLst>
            </p:cNvPr>
            <p:cNvSpPr/>
            <p:nvPr/>
          </p:nvSpPr>
          <p:spPr>
            <a:xfrm>
              <a:off x="126303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bg1"/>
                  </a:solidFill>
                  <a:latin typeface="+mj-lt"/>
                </a:rPr>
                <a:t>Step 1</a:t>
              </a:r>
              <a:endParaRPr lang="en-AU" sz="3600" b="1" dirty="0">
                <a:solidFill>
                  <a:schemeClr val="bg1"/>
                </a:solidFill>
                <a:latin typeface="+mj-lt"/>
              </a:endParaRPr>
            </a:p>
          </p:txBody>
        </p:sp>
      </p:grpSp>
      <p:grpSp>
        <p:nvGrpSpPr>
          <p:cNvPr id="6" name="Group 5" descr="Step 2 – The PDHPE faculty explores the ‘Consistent teacher judgement’ section of the Effective assessment practices guide during a faculty meeting. The PDHPE head teacher strategically guides the discussion. This leads the faculty to develop a collective understanding of the importance of the processes that occur before, during and after a period of assessment to support CTJ.">
            <a:extLst>
              <a:ext uri="{FF2B5EF4-FFF2-40B4-BE49-F238E27FC236}">
                <a16:creationId xmlns:a16="http://schemas.microsoft.com/office/drawing/2014/main" id="{79C4DACE-BED9-286B-46B8-9B169E53E084}"/>
              </a:ext>
            </a:extLst>
          </p:cNvPr>
          <p:cNvGrpSpPr/>
          <p:nvPr/>
        </p:nvGrpSpPr>
        <p:grpSpPr>
          <a:xfrm>
            <a:off x="6217229" y="1444343"/>
            <a:ext cx="5626135" cy="4904502"/>
            <a:chOff x="6217229" y="1444343"/>
            <a:chExt cx="5626135" cy="4904502"/>
          </a:xfrm>
        </p:grpSpPr>
        <p:sp>
          <p:nvSpPr>
            <p:cNvPr id="9" name="Rectangle: Rounded Corners 8">
              <a:extLst>
                <a:ext uri="{FF2B5EF4-FFF2-40B4-BE49-F238E27FC236}">
                  <a16:creationId xmlns:a16="http://schemas.microsoft.com/office/drawing/2014/main" id="{2AE82414-500B-E311-2E76-D623F52CA621}"/>
                </a:ext>
              </a:extLst>
            </p:cNvPr>
            <p:cNvSpPr/>
            <p:nvPr/>
          </p:nvSpPr>
          <p:spPr>
            <a:xfrm>
              <a:off x="6217229" y="1444343"/>
              <a:ext cx="5626135" cy="4904502"/>
            </a:xfrm>
            <a:prstGeom prst="roundRect">
              <a:avLst>
                <a:gd name="adj" fmla="val 505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1"/>
            <a:lstStyle/>
            <a:p>
              <a:pPr>
                <a:lnSpc>
                  <a:spcPct val="130000"/>
                </a:lnSpc>
              </a:pPr>
              <a:r>
                <a:rPr lang="en-AU" sz="1800" dirty="0">
                  <a:solidFill>
                    <a:schemeClr val="accent1"/>
                  </a:solidFill>
                </a:rPr>
                <a:t>The PDHPE faculty explores the ‘Consistent teacher judgement’ section of the guide during a faculty meeting. The PDHPE head teacher strategically guides the discussion. This leads the faculty to develop a collective understanding of the importance of the processes that occur before, during and after a period of assessment to support CTJ. </a:t>
              </a:r>
            </a:p>
          </p:txBody>
        </p:sp>
        <p:sp>
          <p:nvSpPr>
            <p:cNvPr id="13" name="Freeform: Shape 12">
              <a:extLst>
                <a:ext uri="{FF2B5EF4-FFF2-40B4-BE49-F238E27FC236}">
                  <a16:creationId xmlns:a16="http://schemas.microsoft.com/office/drawing/2014/main" id="{B1C84A21-D225-A9FC-DDEF-19BD0B5904AF}"/>
                </a:ext>
              </a:extLst>
            </p:cNvPr>
            <p:cNvSpPr/>
            <p:nvPr/>
          </p:nvSpPr>
          <p:spPr>
            <a:xfrm>
              <a:off x="713162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bg1"/>
                  </a:solidFill>
                  <a:latin typeface="+mj-lt"/>
                </a:rPr>
                <a:t>Step 2</a:t>
              </a:r>
              <a:endParaRPr lang="en-AU" sz="3600" b="1" dirty="0">
                <a:solidFill>
                  <a:schemeClr val="bg1"/>
                </a:solidFill>
                <a:latin typeface="+mj-lt"/>
              </a:endParaRPr>
            </a:p>
          </p:txBody>
        </p:sp>
      </p:grpSp>
      <p:sp>
        <p:nvSpPr>
          <p:cNvPr id="4" name="Slide Number Placeholder 3">
            <a:extLst>
              <a:ext uri="{FF2B5EF4-FFF2-40B4-BE49-F238E27FC236}">
                <a16:creationId xmlns:a16="http://schemas.microsoft.com/office/drawing/2014/main" id="{C57BCBCD-1589-41DA-3220-383F5363DA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35</a:t>
            </a:fld>
            <a:endParaRPr lang="en-AU" dirty="0"/>
          </a:p>
        </p:txBody>
      </p:sp>
    </p:spTree>
    <p:extLst>
      <p:ext uri="{BB962C8B-B14F-4D97-AF65-F5344CB8AC3E}">
        <p14:creationId xmlns:p14="http://schemas.microsoft.com/office/powerpoint/2010/main" val="182136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2FBF-8A0D-22EF-31BA-145002110E79}"/>
              </a:ext>
            </a:extLst>
          </p:cNvPr>
          <p:cNvSpPr>
            <a:spLocks noGrp="1"/>
          </p:cNvSpPr>
          <p:nvPr>
            <p:ph type="title"/>
          </p:nvPr>
        </p:nvSpPr>
        <p:spPr/>
        <p:txBody>
          <a:bodyPr/>
          <a:lstStyle/>
          <a:p>
            <a:r>
              <a:rPr lang="en-AU" dirty="0"/>
              <a:t>CTJ in practice (5)</a:t>
            </a:r>
          </a:p>
        </p:txBody>
      </p:sp>
      <p:sp>
        <p:nvSpPr>
          <p:cNvPr id="5" name="Text Placeholder 4">
            <a:extLst>
              <a:ext uri="{FF2B5EF4-FFF2-40B4-BE49-F238E27FC236}">
                <a16:creationId xmlns:a16="http://schemas.microsoft.com/office/drawing/2014/main" id="{781A88F2-C95F-992C-B71E-1F8A6DC6EF33}"/>
              </a:ext>
            </a:extLst>
          </p:cNvPr>
          <p:cNvSpPr>
            <a:spLocks noGrp="1"/>
          </p:cNvSpPr>
          <p:nvPr>
            <p:ph type="body" sz="quarter" idx="18"/>
          </p:nvPr>
        </p:nvSpPr>
        <p:spPr/>
        <p:txBody>
          <a:bodyPr/>
          <a:lstStyle/>
          <a:p>
            <a:r>
              <a:rPr lang="en-AU" dirty="0"/>
              <a:t>Scenario – secondary context</a:t>
            </a:r>
          </a:p>
        </p:txBody>
      </p:sp>
      <p:grpSp>
        <p:nvGrpSpPr>
          <p:cNvPr id="3" name="Group 2" descr="Step 3 – The faculty plans and designs assessment opportunities during the collaborative development of an upcoming Year 9 PDHPE unit. They begin by referencing the syllabus to identify what students should know, understand and do based on the outcomes and content. Learning sequences are designed to support students in achieving the identified syllabus standards.">
            <a:extLst>
              <a:ext uri="{FF2B5EF4-FFF2-40B4-BE49-F238E27FC236}">
                <a16:creationId xmlns:a16="http://schemas.microsoft.com/office/drawing/2014/main" id="{1B341BE9-18A9-075A-875B-36AB7C75DCC5}"/>
              </a:ext>
            </a:extLst>
          </p:cNvPr>
          <p:cNvGrpSpPr/>
          <p:nvPr/>
        </p:nvGrpSpPr>
        <p:grpSpPr>
          <a:xfrm>
            <a:off x="348638" y="1444343"/>
            <a:ext cx="5626135" cy="4904502"/>
            <a:chOff x="348638" y="1444343"/>
            <a:chExt cx="5626135" cy="4904502"/>
          </a:xfrm>
        </p:grpSpPr>
        <p:sp>
          <p:nvSpPr>
            <p:cNvPr id="7" name="Rectangle: Rounded Corners 6">
              <a:extLst>
                <a:ext uri="{FF2B5EF4-FFF2-40B4-BE49-F238E27FC236}">
                  <a16:creationId xmlns:a16="http://schemas.microsoft.com/office/drawing/2014/main" id="{0D6B279C-7665-BD4F-3915-C599072BDEE5}"/>
                </a:ext>
              </a:extLst>
            </p:cNvPr>
            <p:cNvSpPr/>
            <p:nvPr/>
          </p:nvSpPr>
          <p:spPr>
            <a:xfrm>
              <a:off x="348638" y="1444343"/>
              <a:ext cx="5626135" cy="4904502"/>
            </a:xfrm>
            <a:prstGeom prst="roundRect">
              <a:avLst>
                <a:gd name="adj" fmla="val 546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1"/>
            <a:lstStyle/>
            <a:p>
              <a:pPr>
                <a:lnSpc>
                  <a:spcPct val="150000"/>
                </a:lnSpc>
                <a:spcAft>
                  <a:spcPts val="1200"/>
                </a:spcAft>
              </a:pPr>
              <a:r>
                <a:rPr lang="en-AU" sz="1800" dirty="0">
                  <a:solidFill>
                    <a:schemeClr val="accent1"/>
                  </a:solidFill>
                </a:rPr>
                <a:t>The faculty plans and designs assessment opportunities during the collaborative development of an upcoming Year 9 PDHPE unit. They begin by referencing the syllabus to identify what students should know, understand and do based on the outcomes and content. Learning sequences are designed to support students in achieving the identified syllabus standards.</a:t>
              </a:r>
            </a:p>
          </p:txBody>
        </p:sp>
        <p:sp>
          <p:nvSpPr>
            <p:cNvPr id="12" name="Freeform: Shape 11">
              <a:extLst>
                <a:ext uri="{FF2B5EF4-FFF2-40B4-BE49-F238E27FC236}">
                  <a16:creationId xmlns:a16="http://schemas.microsoft.com/office/drawing/2014/main" id="{7971EB1C-4537-5283-391D-18EA00843164}"/>
                </a:ext>
              </a:extLst>
            </p:cNvPr>
            <p:cNvSpPr/>
            <p:nvPr/>
          </p:nvSpPr>
          <p:spPr>
            <a:xfrm>
              <a:off x="126303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bg1"/>
                  </a:solidFill>
                  <a:latin typeface="+mj-lt"/>
                </a:rPr>
                <a:t>Step 3</a:t>
              </a:r>
              <a:endParaRPr lang="en-AU" sz="3600" b="1" dirty="0">
                <a:solidFill>
                  <a:schemeClr val="bg1"/>
                </a:solidFill>
                <a:latin typeface="+mj-lt"/>
              </a:endParaRPr>
            </a:p>
          </p:txBody>
        </p:sp>
      </p:grpSp>
      <p:grpSp>
        <p:nvGrpSpPr>
          <p:cNvPr id="6" name="Group 5" descr="Step 4 – A rubric, aligned to the planned summative assessment in the form of a project, is collaboratively designed with close alignment to the identified outcomes and content within the unit. The project will be implemented across all Year 9 classes at the end of the unit.">
            <a:extLst>
              <a:ext uri="{FF2B5EF4-FFF2-40B4-BE49-F238E27FC236}">
                <a16:creationId xmlns:a16="http://schemas.microsoft.com/office/drawing/2014/main" id="{F80BFDFF-283F-B065-C999-2864EA47BF47}"/>
              </a:ext>
            </a:extLst>
          </p:cNvPr>
          <p:cNvGrpSpPr/>
          <p:nvPr/>
        </p:nvGrpSpPr>
        <p:grpSpPr>
          <a:xfrm>
            <a:off x="6217229" y="1444343"/>
            <a:ext cx="5626135" cy="4904502"/>
            <a:chOff x="6217229" y="1444343"/>
            <a:chExt cx="5626135" cy="4904502"/>
          </a:xfrm>
        </p:grpSpPr>
        <p:sp>
          <p:nvSpPr>
            <p:cNvPr id="9" name="Rectangle: Rounded Corners 8">
              <a:extLst>
                <a:ext uri="{FF2B5EF4-FFF2-40B4-BE49-F238E27FC236}">
                  <a16:creationId xmlns:a16="http://schemas.microsoft.com/office/drawing/2014/main" id="{E01DC35A-49DB-CCC1-B302-1F5FF0ECB7F5}"/>
                </a:ext>
              </a:extLst>
            </p:cNvPr>
            <p:cNvSpPr/>
            <p:nvPr/>
          </p:nvSpPr>
          <p:spPr>
            <a:xfrm>
              <a:off x="6217229" y="1444343"/>
              <a:ext cx="5626135" cy="4904502"/>
            </a:xfrm>
            <a:prstGeom prst="roundRect">
              <a:avLst>
                <a:gd name="adj" fmla="val 505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1"/>
            <a:lstStyle/>
            <a:p>
              <a:pPr>
                <a:lnSpc>
                  <a:spcPct val="130000"/>
                </a:lnSpc>
              </a:pPr>
              <a:r>
                <a:rPr lang="en-AU" sz="1800" dirty="0">
                  <a:solidFill>
                    <a:schemeClr val="accent1"/>
                  </a:solidFill>
                </a:rPr>
                <a:t>A rubric, aligned to the planned summative assessment in the form of a project, is collaboratively designed with close alignment to the identified outcomes and content within the unit. The project will be implemented across all Year 9 classes at the end of the unit. </a:t>
              </a:r>
            </a:p>
          </p:txBody>
        </p:sp>
        <p:sp>
          <p:nvSpPr>
            <p:cNvPr id="13" name="Freeform: Shape 12">
              <a:extLst>
                <a:ext uri="{FF2B5EF4-FFF2-40B4-BE49-F238E27FC236}">
                  <a16:creationId xmlns:a16="http://schemas.microsoft.com/office/drawing/2014/main" id="{0D38FCCC-0C12-6FBE-7B0C-15338B57ABF7}"/>
                </a:ext>
              </a:extLst>
            </p:cNvPr>
            <p:cNvSpPr/>
            <p:nvPr/>
          </p:nvSpPr>
          <p:spPr>
            <a:xfrm>
              <a:off x="713162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bg1"/>
                  </a:solidFill>
                  <a:latin typeface="+mj-lt"/>
                </a:rPr>
                <a:t>Step 4</a:t>
              </a:r>
              <a:endParaRPr lang="en-AU" sz="3600" b="1" dirty="0">
                <a:solidFill>
                  <a:schemeClr val="bg1"/>
                </a:solidFill>
                <a:latin typeface="+mj-lt"/>
              </a:endParaRPr>
            </a:p>
          </p:txBody>
        </p:sp>
      </p:grpSp>
      <p:sp>
        <p:nvSpPr>
          <p:cNvPr id="4" name="Slide Number Placeholder 3">
            <a:extLst>
              <a:ext uri="{FF2B5EF4-FFF2-40B4-BE49-F238E27FC236}">
                <a16:creationId xmlns:a16="http://schemas.microsoft.com/office/drawing/2014/main" id="{C57BCBCD-1589-41DA-3220-383F5363DA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36</a:t>
            </a:fld>
            <a:endParaRPr lang="en-AU" dirty="0"/>
          </a:p>
        </p:txBody>
      </p:sp>
    </p:spTree>
    <p:extLst>
      <p:ext uri="{BB962C8B-B14F-4D97-AF65-F5344CB8AC3E}">
        <p14:creationId xmlns:p14="http://schemas.microsoft.com/office/powerpoint/2010/main" val="228004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32FBF-8A0D-22EF-31BA-145002110E79}"/>
              </a:ext>
            </a:extLst>
          </p:cNvPr>
          <p:cNvSpPr>
            <a:spLocks noGrp="1"/>
          </p:cNvSpPr>
          <p:nvPr>
            <p:ph type="title"/>
          </p:nvPr>
        </p:nvSpPr>
        <p:spPr/>
        <p:txBody>
          <a:bodyPr/>
          <a:lstStyle/>
          <a:p>
            <a:r>
              <a:rPr lang="en-AU" dirty="0"/>
              <a:t>CTJ in practice (6)</a:t>
            </a:r>
          </a:p>
        </p:txBody>
      </p:sp>
      <p:sp>
        <p:nvSpPr>
          <p:cNvPr id="5" name="Text Placeholder 4">
            <a:extLst>
              <a:ext uri="{FF2B5EF4-FFF2-40B4-BE49-F238E27FC236}">
                <a16:creationId xmlns:a16="http://schemas.microsoft.com/office/drawing/2014/main" id="{781A88F2-C95F-992C-B71E-1F8A6DC6EF33}"/>
              </a:ext>
            </a:extLst>
          </p:cNvPr>
          <p:cNvSpPr>
            <a:spLocks noGrp="1"/>
          </p:cNvSpPr>
          <p:nvPr>
            <p:ph type="body" sz="quarter" idx="18"/>
          </p:nvPr>
        </p:nvSpPr>
        <p:spPr/>
        <p:txBody>
          <a:bodyPr/>
          <a:lstStyle/>
          <a:p>
            <a:r>
              <a:rPr lang="en-AU" dirty="0"/>
              <a:t>Scenario – secondary context</a:t>
            </a:r>
          </a:p>
        </p:txBody>
      </p:sp>
      <p:grpSp>
        <p:nvGrpSpPr>
          <p:cNvPr id="7" name="Group 6" descr="Step 5 – Prior to implementation, the rubric is revisited and discussed during a faculty meeting to ensure all teachers have a shared understanding of the project requirements. The rubric is also shared with students prior to implementation, providing an explicit criteria for success.">
            <a:extLst>
              <a:ext uri="{FF2B5EF4-FFF2-40B4-BE49-F238E27FC236}">
                <a16:creationId xmlns:a16="http://schemas.microsoft.com/office/drawing/2014/main" id="{E6108990-AD35-9CFB-0097-50FF8016A17A}"/>
              </a:ext>
            </a:extLst>
          </p:cNvPr>
          <p:cNvGrpSpPr/>
          <p:nvPr/>
        </p:nvGrpSpPr>
        <p:grpSpPr>
          <a:xfrm>
            <a:off x="348638" y="1444343"/>
            <a:ext cx="5626135" cy="4904502"/>
            <a:chOff x="348638" y="1444343"/>
            <a:chExt cx="5626135" cy="4904502"/>
          </a:xfrm>
        </p:grpSpPr>
        <p:sp>
          <p:nvSpPr>
            <p:cNvPr id="3" name="Rectangle: Rounded Corners 2">
              <a:extLst>
                <a:ext uri="{FF2B5EF4-FFF2-40B4-BE49-F238E27FC236}">
                  <a16:creationId xmlns:a16="http://schemas.microsoft.com/office/drawing/2014/main" id="{2A332A7D-B392-8B63-437C-AD63DB840242}"/>
                </a:ext>
              </a:extLst>
            </p:cNvPr>
            <p:cNvSpPr/>
            <p:nvPr/>
          </p:nvSpPr>
          <p:spPr>
            <a:xfrm>
              <a:off x="348638" y="1444343"/>
              <a:ext cx="5626135" cy="4904502"/>
            </a:xfrm>
            <a:prstGeom prst="roundRect">
              <a:avLst>
                <a:gd name="adj" fmla="val 546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1"/>
            <a:lstStyle/>
            <a:p>
              <a:pPr>
                <a:lnSpc>
                  <a:spcPct val="150000"/>
                </a:lnSpc>
                <a:spcAft>
                  <a:spcPts val="1200"/>
                </a:spcAft>
              </a:pPr>
              <a:r>
                <a:rPr lang="en-AU" sz="1800" dirty="0">
                  <a:solidFill>
                    <a:schemeClr val="accent1"/>
                  </a:solidFill>
                </a:rPr>
                <a:t>Prior to implementation, the rubric is revisited and discussed during a faculty meeting to ensure all teachers have a shared understanding of the project requirements. The rubric is also shared with students prior to implementation, providing an explicit criteria for success.</a:t>
              </a:r>
            </a:p>
          </p:txBody>
        </p:sp>
        <p:sp>
          <p:nvSpPr>
            <p:cNvPr id="10" name="Freeform: Shape 9">
              <a:extLst>
                <a:ext uri="{FF2B5EF4-FFF2-40B4-BE49-F238E27FC236}">
                  <a16:creationId xmlns:a16="http://schemas.microsoft.com/office/drawing/2014/main" id="{7089154D-B4FE-2A0F-4913-A466505E8CC8}"/>
                </a:ext>
              </a:extLst>
            </p:cNvPr>
            <p:cNvSpPr/>
            <p:nvPr/>
          </p:nvSpPr>
          <p:spPr>
            <a:xfrm>
              <a:off x="126303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bg1"/>
                  </a:solidFill>
                  <a:latin typeface="+mj-lt"/>
                </a:rPr>
                <a:t>Step 5</a:t>
              </a:r>
              <a:endParaRPr lang="en-AU" sz="3600" b="1" dirty="0">
                <a:solidFill>
                  <a:schemeClr val="bg1"/>
                </a:solidFill>
                <a:latin typeface="+mj-lt"/>
              </a:endParaRPr>
            </a:p>
          </p:txBody>
        </p:sp>
      </p:grpSp>
      <p:grpSp>
        <p:nvGrpSpPr>
          <p:cNvPr id="8" name="Group 7" descr="Step 6 – After the projects have been submitted by students, the PDHPE head teacher facilitates a moderation session to review the planned summative task. Following this session, they evaluate the impact of the focus on consistent teacher judgement and plan next steps for the team.">
            <a:extLst>
              <a:ext uri="{FF2B5EF4-FFF2-40B4-BE49-F238E27FC236}">
                <a16:creationId xmlns:a16="http://schemas.microsoft.com/office/drawing/2014/main" id="{25C63917-A08B-C208-B499-8A887A846582}"/>
              </a:ext>
            </a:extLst>
          </p:cNvPr>
          <p:cNvGrpSpPr/>
          <p:nvPr/>
        </p:nvGrpSpPr>
        <p:grpSpPr>
          <a:xfrm>
            <a:off x="6217229" y="1444343"/>
            <a:ext cx="5626135" cy="4904502"/>
            <a:chOff x="6217229" y="1444343"/>
            <a:chExt cx="5626135" cy="4904502"/>
          </a:xfrm>
        </p:grpSpPr>
        <p:sp>
          <p:nvSpPr>
            <p:cNvPr id="6" name="Rectangle: Rounded Corners 5">
              <a:extLst>
                <a:ext uri="{FF2B5EF4-FFF2-40B4-BE49-F238E27FC236}">
                  <a16:creationId xmlns:a16="http://schemas.microsoft.com/office/drawing/2014/main" id="{D0C00E3C-9371-7EC8-A071-4D0360BC9B32}"/>
                </a:ext>
              </a:extLst>
            </p:cNvPr>
            <p:cNvSpPr/>
            <p:nvPr/>
          </p:nvSpPr>
          <p:spPr>
            <a:xfrm>
              <a:off x="6217229" y="1444343"/>
              <a:ext cx="5626135" cy="4904502"/>
            </a:xfrm>
            <a:prstGeom prst="roundRect">
              <a:avLst>
                <a:gd name="adj" fmla="val 505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1260000" rtlCol="0" anchor="t" anchorCtr="1"/>
            <a:lstStyle/>
            <a:p>
              <a:pPr>
                <a:lnSpc>
                  <a:spcPct val="130000"/>
                </a:lnSpc>
              </a:pPr>
              <a:r>
                <a:rPr lang="en-AU" sz="1800" dirty="0">
                  <a:solidFill>
                    <a:schemeClr val="accent1"/>
                  </a:solidFill>
                </a:rPr>
                <a:t>After the projects have been submitted by students, the PDHPE head teacher facilitates a moderation session to review the planned summative task. Following this session, they evaluate the impact of the focus on consistent teacher judgement and plan the next steps for the team. </a:t>
              </a:r>
            </a:p>
          </p:txBody>
        </p:sp>
        <p:sp>
          <p:nvSpPr>
            <p:cNvPr id="11" name="Freeform: Shape 10">
              <a:extLst>
                <a:ext uri="{FF2B5EF4-FFF2-40B4-BE49-F238E27FC236}">
                  <a16:creationId xmlns:a16="http://schemas.microsoft.com/office/drawing/2014/main" id="{D41B8632-80DD-2EE5-C43B-4626C38593ED}"/>
                </a:ext>
              </a:extLst>
            </p:cNvPr>
            <p:cNvSpPr/>
            <p:nvPr/>
          </p:nvSpPr>
          <p:spPr>
            <a:xfrm>
              <a:off x="7131628" y="1444343"/>
              <a:ext cx="3797336" cy="1035029"/>
            </a:xfrm>
            <a:custGeom>
              <a:avLst/>
              <a:gdLst>
                <a:gd name="connsiteX0" fmla="*/ 0 w 3797336"/>
                <a:gd name="connsiteY0" fmla="*/ 0 h 1035029"/>
                <a:gd name="connsiteX1" fmla="*/ 3797336 w 3797336"/>
                <a:gd name="connsiteY1" fmla="*/ 0 h 1035029"/>
                <a:gd name="connsiteX2" fmla="*/ 3797336 w 3797336"/>
                <a:gd name="connsiteY2" fmla="*/ 299014 h 1035029"/>
                <a:gd name="connsiteX3" fmla="*/ 3797336 w 3797336"/>
                <a:gd name="connsiteY3" fmla="*/ 883221 h 1035029"/>
                <a:gd name="connsiteX4" fmla="*/ 3797336 w 3797336"/>
                <a:gd name="connsiteY4" fmla="*/ 887823 h 1035029"/>
                <a:gd name="connsiteX5" fmla="*/ 3650130 w 3797336"/>
                <a:gd name="connsiteY5" fmla="*/ 1035029 h 1035029"/>
                <a:gd name="connsiteX6" fmla="*/ 147206 w 3797336"/>
                <a:gd name="connsiteY6" fmla="*/ 1035029 h 1035029"/>
                <a:gd name="connsiteX7" fmla="*/ 0 w 3797336"/>
                <a:gd name="connsiteY7" fmla="*/ 887823 h 1035029"/>
                <a:gd name="connsiteX8" fmla="*/ 0 w 3797336"/>
                <a:gd name="connsiteY8" fmla="*/ 883221 h 1035029"/>
                <a:gd name="connsiteX9" fmla="*/ 0 w 3797336"/>
                <a:gd name="connsiteY9" fmla="*/ 299014 h 103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7336" h="1035029">
                  <a:moveTo>
                    <a:pt x="0" y="0"/>
                  </a:moveTo>
                  <a:lnTo>
                    <a:pt x="3797336" y="0"/>
                  </a:lnTo>
                  <a:lnTo>
                    <a:pt x="3797336" y="299014"/>
                  </a:lnTo>
                  <a:lnTo>
                    <a:pt x="3797336" y="883221"/>
                  </a:lnTo>
                  <a:lnTo>
                    <a:pt x="3797336" y="887823"/>
                  </a:lnTo>
                  <a:cubicBezTo>
                    <a:pt x="3797336" y="969123"/>
                    <a:pt x="3731430" y="1035029"/>
                    <a:pt x="3650130" y="1035029"/>
                  </a:cubicBezTo>
                  <a:lnTo>
                    <a:pt x="147206" y="1035029"/>
                  </a:lnTo>
                  <a:cubicBezTo>
                    <a:pt x="65906" y="1035029"/>
                    <a:pt x="0" y="969123"/>
                    <a:pt x="0" y="887823"/>
                  </a:cubicBezTo>
                  <a:lnTo>
                    <a:pt x="0" y="883221"/>
                  </a:lnTo>
                  <a:lnTo>
                    <a:pt x="0" y="299014"/>
                  </a:lnTo>
                  <a:close/>
                </a:path>
              </a:pathLst>
            </a:cu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r>
                <a:rPr lang="en-US" sz="3600" b="1" dirty="0">
                  <a:solidFill>
                    <a:schemeClr val="bg1"/>
                  </a:solidFill>
                  <a:latin typeface="+mj-lt"/>
                </a:rPr>
                <a:t>Step 6</a:t>
              </a:r>
              <a:endParaRPr lang="en-AU" sz="3600" b="1" dirty="0">
                <a:solidFill>
                  <a:schemeClr val="bg1"/>
                </a:solidFill>
                <a:latin typeface="+mj-lt"/>
              </a:endParaRPr>
            </a:p>
          </p:txBody>
        </p:sp>
      </p:grpSp>
      <p:sp>
        <p:nvSpPr>
          <p:cNvPr id="4" name="Slide Number Placeholder 3">
            <a:extLst>
              <a:ext uri="{FF2B5EF4-FFF2-40B4-BE49-F238E27FC236}">
                <a16:creationId xmlns:a16="http://schemas.microsoft.com/office/drawing/2014/main" id="{C57BCBCD-1589-41DA-3220-383F5363DA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37</a:t>
            </a:fld>
            <a:endParaRPr lang="en-AU" dirty="0"/>
          </a:p>
        </p:txBody>
      </p:sp>
    </p:spTree>
    <p:extLst>
      <p:ext uri="{BB962C8B-B14F-4D97-AF65-F5344CB8AC3E}">
        <p14:creationId xmlns:p14="http://schemas.microsoft.com/office/powerpoint/2010/main" val="307859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ABCD-6F85-A187-5418-8DD503C80CBD}"/>
              </a:ext>
            </a:extLst>
          </p:cNvPr>
          <p:cNvSpPr>
            <a:spLocks noGrp="1"/>
          </p:cNvSpPr>
          <p:nvPr>
            <p:ph type="title"/>
          </p:nvPr>
        </p:nvSpPr>
        <p:spPr/>
        <p:txBody>
          <a:bodyPr/>
          <a:lstStyle/>
          <a:p>
            <a:r>
              <a:rPr lang="en-AU" dirty="0"/>
              <a:t>Summary</a:t>
            </a:r>
          </a:p>
        </p:txBody>
      </p:sp>
      <p:sp>
        <p:nvSpPr>
          <p:cNvPr id="5" name="Text Placeholder 4">
            <a:extLst>
              <a:ext uri="{FF2B5EF4-FFF2-40B4-BE49-F238E27FC236}">
                <a16:creationId xmlns:a16="http://schemas.microsoft.com/office/drawing/2014/main" id="{6E81D119-92ED-7688-1E26-06C7C09A17C6}"/>
              </a:ext>
            </a:extLst>
          </p:cNvPr>
          <p:cNvSpPr>
            <a:spLocks noGrp="1"/>
          </p:cNvSpPr>
          <p:nvPr>
            <p:ph type="body" sz="quarter" idx="18"/>
          </p:nvPr>
        </p:nvSpPr>
        <p:spPr/>
        <p:txBody>
          <a:bodyPr/>
          <a:lstStyle/>
          <a:p>
            <a:r>
              <a:rPr lang="en-AU" dirty="0"/>
              <a:t>In today’s workshop, we covered the following content:</a:t>
            </a:r>
          </a:p>
        </p:txBody>
      </p:sp>
      <p:grpSp>
        <p:nvGrpSpPr>
          <p:cNvPr id="24" name="Group 23" descr="Learn">
            <a:extLst>
              <a:ext uri="{FF2B5EF4-FFF2-40B4-BE49-F238E27FC236}">
                <a16:creationId xmlns:a16="http://schemas.microsoft.com/office/drawing/2014/main" id="{05AB6624-A8A7-5078-1A1D-81365805161F}"/>
              </a:ext>
            </a:extLst>
          </p:cNvPr>
          <p:cNvGrpSpPr/>
          <p:nvPr/>
        </p:nvGrpSpPr>
        <p:grpSpPr>
          <a:xfrm>
            <a:off x="360000" y="2147437"/>
            <a:ext cx="3242320" cy="3242320"/>
            <a:chOff x="360000" y="2147437"/>
            <a:chExt cx="3242320" cy="3242320"/>
          </a:xfrm>
        </p:grpSpPr>
        <p:sp>
          <p:nvSpPr>
            <p:cNvPr id="22" name="Oval 21">
              <a:extLst>
                <a:ext uri="{FF2B5EF4-FFF2-40B4-BE49-F238E27FC236}">
                  <a16:creationId xmlns:a16="http://schemas.microsoft.com/office/drawing/2014/main" id="{5889E7F6-7E8C-5F9E-CC55-9D0E4AC7FD77}"/>
                </a:ext>
                <a:ext uri="{C183D7F6-B498-43B3-948B-1728B52AA6E4}">
                  <adec:decorative xmlns:adec="http://schemas.microsoft.com/office/drawing/2017/decorative" val="1"/>
                </a:ext>
              </a:extLst>
            </p:cNvPr>
            <p:cNvSpPr/>
            <p:nvPr/>
          </p:nvSpPr>
          <p:spPr>
            <a:xfrm>
              <a:off x="360000" y="2147437"/>
              <a:ext cx="3242320" cy="3242320"/>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pic>
          <p:nvPicPr>
            <p:cNvPr id="23" name="Picture 22" descr="A blue and black circle with a book and text. It represents the Part A - Learn section of the workshop.">
              <a:extLst>
                <a:ext uri="{FF2B5EF4-FFF2-40B4-BE49-F238E27FC236}">
                  <a16:creationId xmlns:a16="http://schemas.microsoft.com/office/drawing/2014/main" id="{3DF3A97E-1E76-977C-3BDA-F21424FAD446}"/>
                </a:ext>
              </a:extLst>
            </p:cNvPr>
            <p:cNvPicPr>
              <a:picLocks noChangeAspect="1"/>
            </p:cNvPicPr>
            <p:nvPr/>
          </p:nvPicPr>
          <p:blipFill>
            <a:blip r:embed="rId3">
              <a:clrChange>
                <a:clrFrom>
                  <a:srgbClr val="C7E8F9"/>
                </a:clrFrom>
                <a:clrTo>
                  <a:srgbClr val="C7E8F9">
                    <a:alpha val="0"/>
                  </a:srgbClr>
                </a:clrTo>
              </a:clrChange>
            </a:blip>
            <a:stretch>
              <a:fillRect/>
            </a:stretch>
          </p:blipFill>
          <p:spPr>
            <a:xfrm>
              <a:off x="506373" y="2275480"/>
              <a:ext cx="3000375" cy="3057525"/>
            </a:xfrm>
            <a:prstGeom prst="rect">
              <a:avLst/>
            </a:prstGeom>
          </p:spPr>
        </p:pic>
      </p:grpSp>
      <p:sp>
        <p:nvSpPr>
          <p:cNvPr id="8" name="Block Arc 7">
            <a:extLst>
              <a:ext uri="{FF2B5EF4-FFF2-40B4-BE49-F238E27FC236}">
                <a16:creationId xmlns:a16="http://schemas.microsoft.com/office/drawing/2014/main" id="{62407B94-3A23-0CFE-ECD0-AAED3FD46EF2}"/>
              </a:ext>
              <a:ext uri="{C183D7F6-B498-43B3-948B-1728B52AA6E4}">
                <adec:decorative xmlns:adec="http://schemas.microsoft.com/office/drawing/2017/decorative" val="1"/>
              </a:ext>
            </a:extLst>
          </p:cNvPr>
          <p:cNvSpPr/>
          <p:nvPr/>
        </p:nvSpPr>
        <p:spPr>
          <a:xfrm>
            <a:off x="-2140094" y="648502"/>
            <a:ext cx="6404488" cy="6404488"/>
          </a:xfrm>
          <a:prstGeom prst="blockArc">
            <a:avLst>
              <a:gd name="adj1" fmla="val 18900000"/>
              <a:gd name="adj2" fmla="val 2700000"/>
              <a:gd name="adj3" fmla="val 337"/>
            </a:avLst>
          </a:prstGeom>
          <a:ln>
            <a:solidFill>
              <a:schemeClr val="tx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dirty="0"/>
          </a:p>
        </p:txBody>
      </p:sp>
      <p:sp>
        <p:nvSpPr>
          <p:cNvPr id="9" name="Rectangle: Rounded Corners 8">
            <a:extLst>
              <a:ext uri="{FF2B5EF4-FFF2-40B4-BE49-F238E27FC236}">
                <a16:creationId xmlns:a16="http://schemas.microsoft.com/office/drawing/2014/main" id="{50CFF343-9A69-F183-A6EB-E27B16E4147E}"/>
              </a:ext>
            </a:extLst>
          </p:cNvPr>
          <p:cNvSpPr/>
          <p:nvPr/>
        </p:nvSpPr>
        <p:spPr>
          <a:xfrm>
            <a:off x="3620994" y="1639767"/>
            <a:ext cx="7796870" cy="6666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b="0" i="0" u="none" strike="noStrike" kern="1200" dirty="0">
                <a:effectLst/>
                <a:ea typeface="Calibri" panose="020F0502020204030204" pitchFamily="34" charset="0"/>
                <a:cs typeface="Arial"/>
              </a:rPr>
              <a:t>What</a:t>
            </a:r>
            <a:r>
              <a:rPr lang="en-AU" sz="1600" kern="1200" dirty="0">
                <a:ea typeface="Calibri" panose="020F0502020204030204" pitchFamily="34" charset="0"/>
                <a:cs typeface="Arial"/>
              </a:rPr>
              <a:t> consistent teacher judgement</a:t>
            </a:r>
            <a:r>
              <a:rPr lang="en-AU" sz="1600" b="0" i="0" u="none" strike="noStrike" kern="1200" dirty="0">
                <a:effectLst/>
                <a:ea typeface="Calibri" panose="020F0502020204030204" pitchFamily="34" charset="0"/>
                <a:cs typeface="Arial"/>
              </a:rPr>
              <a:t> </a:t>
            </a:r>
            <a:r>
              <a:rPr lang="en-AU" sz="1600" kern="1200" dirty="0">
                <a:ea typeface="Calibri" panose="020F0502020204030204" pitchFamily="34" charset="0"/>
                <a:cs typeface="Arial"/>
              </a:rPr>
              <a:t>is </a:t>
            </a:r>
            <a:r>
              <a:rPr lang="en-AU" sz="1600" b="0" i="0" u="none" strike="noStrike" kern="1200" dirty="0">
                <a:effectLst/>
                <a:ea typeface="Calibri" panose="020F0502020204030204" pitchFamily="34" charset="0"/>
                <a:cs typeface="Arial"/>
              </a:rPr>
              <a:t>and why</a:t>
            </a:r>
            <a:r>
              <a:rPr lang="en-AU" sz="1600" kern="1200" dirty="0">
                <a:ea typeface="Calibri" panose="020F0502020204030204" pitchFamily="34" charset="0"/>
                <a:cs typeface="Arial"/>
              </a:rPr>
              <a:t> it</a:t>
            </a:r>
            <a:r>
              <a:rPr lang="en-AU" sz="1600" b="0" i="0" u="none" strike="noStrike" kern="1200" dirty="0">
                <a:effectLst/>
                <a:ea typeface="Calibri" panose="020F0502020204030204" pitchFamily="34" charset="0"/>
                <a:cs typeface="Arial"/>
              </a:rPr>
              <a:t> </a:t>
            </a:r>
            <a:r>
              <a:rPr lang="en-AU" sz="1600" kern="1200" dirty="0">
                <a:ea typeface="Calibri" panose="020F0502020204030204" pitchFamily="34" charset="0"/>
                <a:cs typeface="Arial"/>
              </a:rPr>
              <a:t>is </a:t>
            </a:r>
            <a:r>
              <a:rPr lang="en-AU" sz="1600" b="0" i="0" u="none" strike="noStrike" kern="1200" dirty="0">
                <a:effectLst/>
                <a:ea typeface="Calibri" panose="020F0502020204030204" pitchFamily="34" charset="0"/>
                <a:cs typeface="Arial"/>
              </a:rPr>
              <a:t>important</a:t>
            </a:r>
            <a:endParaRPr lang="en-AU" sz="1600" kern="1200" dirty="0"/>
          </a:p>
        </p:txBody>
      </p:sp>
      <p:sp>
        <p:nvSpPr>
          <p:cNvPr id="10" name="Oval 9">
            <a:extLst>
              <a:ext uri="{FF2B5EF4-FFF2-40B4-BE49-F238E27FC236}">
                <a16:creationId xmlns:a16="http://schemas.microsoft.com/office/drawing/2014/main" id="{73522ADE-7BFB-4AC9-F7F7-1B4F7C2B01BE}"/>
              </a:ext>
              <a:ext uri="{C183D7F6-B498-43B3-948B-1728B52AA6E4}">
                <adec:decorative xmlns:adec="http://schemas.microsoft.com/office/drawing/2017/decorative" val="1"/>
              </a:ext>
            </a:extLst>
          </p:cNvPr>
          <p:cNvSpPr/>
          <p:nvPr/>
        </p:nvSpPr>
        <p:spPr>
          <a:xfrm>
            <a:off x="3276667" y="1628748"/>
            <a:ext cx="688654" cy="68865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1" name="Rectangle: Rounded Corners 10">
            <a:extLst>
              <a:ext uri="{FF2B5EF4-FFF2-40B4-BE49-F238E27FC236}">
                <a16:creationId xmlns:a16="http://schemas.microsoft.com/office/drawing/2014/main" id="{6CFBD154-EDAF-7EC3-36DD-084A0C508421}"/>
              </a:ext>
            </a:extLst>
          </p:cNvPr>
          <p:cNvSpPr/>
          <p:nvPr/>
        </p:nvSpPr>
        <p:spPr>
          <a:xfrm>
            <a:off x="4032969" y="2390835"/>
            <a:ext cx="7384895" cy="6666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rtl="0">
              <a:lnSpc>
                <a:spcPct val="114000"/>
              </a:lnSpc>
              <a:spcBef>
                <a:spcPct val="0"/>
              </a:spcBef>
              <a:spcAft>
                <a:spcPts val="600"/>
              </a:spcAft>
              <a:buNone/>
            </a:pPr>
            <a:r>
              <a:rPr lang="en-AU" sz="1600" kern="1200" dirty="0">
                <a:cs typeface="Arial"/>
              </a:rPr>
              <a:t>How CTJ can support the formation of an on-balance judgement of learning</a:t>
            </a:r>
          </a:p>
        </p:txBody>
      </p:sp>
      <p:sp>
        <p:nvSpPr>
          <p:cNvPr id="12" name="Oval 11">
            <a:extLst>
              <a:ext uri="{FF2B5EF4-FFF2-40B4-BE49-F238E27FC236}">
                <a16:creationId xmlns:a16="http://schemas.microsoft.com/office/drawing/2014/main" id="{9A57D26F-C045-CE0B-7D87-2CBBB997F7F7}"/>
              </a:ext>
              <a:ext uri="{C183D7F6-B498-43B3-948B-1728B52AA6E4}">
                <adec:decorative xmlns:adec="http://schemas.microsoft.com/office/drawing/2017/decorative" val="1"/>
              </a:ext>
            </a:extLst>
          </p:cNvPr>
          <p:cNvSpPr/>
          <p:nvPr/>
        </p:nvSpPr>
        <p:spPr>
          <a:xfrm>
            <a:off x="3688641" y="2379816"/>
            <a:ext cx="688654" cy="68865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3" name="Rectangle: Rounded Corners 12">
            <a:extLst>
              <a:ext uri="{FF2B5EF4-FFF2-40B4-BE49-F238E27FC236}">
                <a16:creationId xmlns:a16="http://schemas.microsoft.com/office/drawing/2014/main" id="{6EA3FCA0-24EB-7AB3-AFC5-384BB3186857}"/>
              </a:ext>
            </a:extLst>
          </p:cNvPr>
          <p:cNvSpPr/>
          <p:nvPr/>
        </p:nvSpPr>
        <p:spPr>
          <a:xfrm>
            <a:off x="4221354" y="3141903"/>
            <a:ext cx="7196510" cy="6666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kern="1200" dirty="0">
                <a:ea typeface="Calibri" panose="020F0502020204030204" pitchFamily="34" charset="0"/>
                <a:cs typeface="Arial"/>
              </a:rPr>
              <a:t>The 'before’ and ‘during’ components of consistent teacher judgement processes</a:t>
            </a:r>
            <a:endParaRPr lang="en-AU" sz="1600" kern="1200" dirty="0"/>
          </a:p>
        </p:txBody>
      </p:sp>
      <p:sp>
        <p:nvSpPr>
          <p:cNvPr id="14" name="Oval 13">
            <a:extLst>
              <a:ext uri="{FF2B5EF4-FFF2-40B4-BE49-F238E27FC236}">
                <a16:creationId xmlns:a16="http://schemas.microsoft.com/office/drawing/2014/main" id="{06CD5C39-E492-4805-F87A-9106373EDAB5}"/>
              </a:ext>
              <a:ext uri="{C183D7F6-B498-43B3-948B-1728B52AA6E4}">
                <adec:decorative xmlns:adec="http://schemas.microsoft.com/office/drawing/2017/decorative" val="1"/>
              </a:ext>
            </a:extLst>
          </p:cNvPr>
          <p:cNvSpPr/>
          <p:nvPr/>
        </p:nvSpPr>
        <p:spPr>
          <a:xfrm>
            <a:off x="3877027" y="3130884"/>
            <a:ext cx="688654" cy="68865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5" name="Rectangle: Rounded Corners 14">
            <a:extLst>
              <a:ext uri="{FF2B5EF4-FFF2-40B4-BE49-F238E27FC236}">
                <a16:creationId xmlns:a16="http://schemas.microsoft.com/office/drawing/2014/main" id="{254B6CF9-9DAB-1B53-176E-8989995757AD}"/>
              </a:ext>
            </a:extLst>
          </p:cNvPr>
          <p:cNvSpPr/>
          <p:nvPr/>
        </p:nvSpPr>
        <p:spPr>
          <a:xfrm>
            <a:off x="4221354" y="3892971"/>
            <a:ext cx="7196510" cy="6666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kern="1200" dirty="0">
                <a:ea typeface="Calibri" panose="020F0502020204030204" pitchFamily="34" charset="0"/>
                <a:cs typeface="Arial"/>
              </a:rPr>
              <a:t>What collaboration is and how it differs to cooperation 	</a:t>
            </a:r>
          </a:p>
        </p:txBody>
      </p:sp>
      <p:sp>
        <p:nvSpPr>
          <p:cNvPr id="16" name="Oval 15">
            <a:extLst>
              <a:ext uri="{FF2B5EF4-FFF2-40B4-BE49-F238E27FC236}">
                <a16:creationId xmlns:a16="http://schemas.microsoft.com/office/drawing/2014/main" id="{71215080-1458-20E7-0955-ED9FB198E229}"/>
              </a:ext>
              <a:ext uri="{C183D7F6-B498-43B3-948B-1728B52AA6E4}">
                <adec:decorative xmlns:adec="http://schemas.microsoft.com/office/drawing/2017/decorative" val="1"/>
              </a:ext>
            </a:extLst>
          </p:cNvPr>
          <p:cNvSpPr/>
          <p:nvPr/>
        </p:nvSpPr>
        <p:spPr>
          <a:xfrm>
            <a:off x="3877027" y="3881952"/>
            <a:ext cx="688654" cy="68865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7" name="Rectangle: Rounded Corners 16">
            <a:extLst>
              <a:ext uri="{FF2B5EF4-FFF2-40B4-BE49-F238E27FC236}">
                <a16:creationId xmlns:a16="http://schemas.microsoft.com/office/drawing/2014/main" id="{95F6651E-C5BC-1A78-E6EA-75994AF11A7F}"/>
              </a:ext>
            </a:extLst>
          </p:cNvPr>
          <p:cNvSpPr/>
          <p:nvPr/>
        </p:nvSpPr>
        <p:spPr>
          <a:xfrm>
            <a:off x="4032969" y="4644039"/>
            <a:ext cx="7384895" cy="6666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kern="1200" dirty="0">
                <a:solidFill>
                  <a:schemeClr val="bg1"/>
                </a:solidFill>
                <a:ea typeface="Calibri" panose="020F0502020204030204" pitchFamily="34" charset="0"/>
                <a:cs typeface="Arial"/>
              </a:rPr>
              <a:t>What collaborative assessment design looks like</a:t>
            </a:r>
          </a:p>
        </p:txBody>
      </p:sp>
      <p:sp>
        <p:nvSpPr>
          <p:cNvPr id="18" name="Oval 17">
            <a:extLst>
              <a:ext uri="{FF2B5EF4-FFF2-40B4-BE49-F238E27FC236}">
                <a16:creationId xmlns:a16="http://schemas.microsoft.com/office/drawing/2014/main" id="{F2A6B6EE-5DAA-F4C3-0FE7-882311D09FBB}"/>
              </a:ext>
              <a:ext uri="{C183D7F6-B498-43B3-948B-1728B52AA6E4}">
                <adec:decorative xmlns:adec="http://schemas.microsoft.com/office/drawing/2017/decorative" val="1"/>
              </a:ext>
            </a:extLst>
          </p:cNvPr>
          <p:cNvSpPr/>
          <p:nvPr/>
        </p:nvSpPr>
        <p:spPr>
          <a:xfrm>
            <a:off x="3688641" y="4633020"/>
            <a:ext cx="688654" cy="68865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9" name="Rectangle: Rounded Corners 18">
            <a:extLst>
              <a:ext uri="{FF2B5EF4-FFF2-40B4-BE49-F238E27FC236}">
                <a16:creationId xmlns:a16="http://schemas.microsoft.com/office/drawing/2014/main" id="{E4D24407-2367-0B9B-7AFC-D5B60346758C}"/>
              </a:ext>
            </a:extLst>
          </p:cNvPr>
          <p:cNvSpPr/>
          <p:nvPr/>
        </p:nvSpPr>
        <p:spPr>
          <a:xfrm>
            <a:off x="3620994" y="5395108"/>
            <a:ext cx="7796870" cy="6666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kern="1200" dirty="0">
                <a:solidFill>
                  <a:schemeClr val="bg1"/>
                </a:solidFill>
                <a:cs typeface="Arial"/>
              </a:rPr>
              <a:t>Enabling strategies for collaborative assessment design and collaboration during a period of learning</a:t>
            </a:r>
            <a:endParaRPr lang="en-AU" sz="1600" b="0" i="0" u="none" strike="noStrike" kern="1200" dirty="0">
              <a:solidFill>
                <a:schemeClr val="bg1"/>
              </a:solidFill>
              <a:effectLst/>
            </a:endParaRPr>
          </a:p>
        </p:txBody>
      </p:sp>
      <p:sp>
        <p:nvSpPr>
          <p:cNvPr id="20" name="Oval 19">
            <a:extLst>
              <a:ext uri="{FF2B5EF4-FFF2-40B4-BE49-F238E27FC236}">
                <a16:creationId xmlns:a16="http://schemas.microsoft.com/office/drawing/2014/main" id="{4643E285-780B-3F03-6AF9-EB1C74ABC891}"/>
              </a:ext>
              <a:ext uri="{C183D7F6-B498-43B3-948B-1728B52AA6E4}">
                <adec:decorative xmlns:adec="http://schemas.microsoft.com/office/drawing/2017/decorative" val="1"/>
              </a:ext>
            </a:extLst>
          </p:cNvPr>
          <p:cNvSpPr/>
          <p:nvPr/>
        </p:nvSpPr>
        <p:spPr>
          <a:xfrm>
            <a:off x="3276667" y="5384089"/>
            <a:ext cx="688654" cy="68865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4" name="Slide Number Placeholder 3">
            <a:extLst>
              <a:ext uri="{FF2B5EF4-FFF2-40B4-BE49-F238E27FC236}">
                <a16:creationId xmlns:a16="http://schemas.microsoft.com/office/drawing/2014/main" id="{C4E65285-10E8-22DD-F231-10073DD3139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38</a:t>
            </a:fld>
            <a:endParaRPr lang="en-AU" dirty="0"/>
          </a:p>
        </p:txBody>
      </p:sp>
    </p:spTree>
    <p:extLst>
      <p:ext uri="{BB962C8B-B14F-4D97-AF65-F5344CB8AC3E}">
        <p14:creationId xmlns:p14="http://schemas.microsoft.com/office/powerpoint/2010/main" val="335162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2225841-7CB2-FEE1-ADFD-15CC73563586}"/>
              </a:ext>
            </a:extLst>
          </p:cNvPr>
          <p:cNvSpPr>
            <a:spLocks noGrp="1"/>
          </p:cNvSpPr>
          <p:nvPr>
            <p:ph type="title"/>
          </p:nvPr>
        </p:nvSpPr>
        <p:spPr/>
        <p:txBody>
          <a:bodyPr/>
          <a:lstStyle/>
          <a:p>
            <a:r>
              <a:rPr lang="en-US" dirty="0"/>
              <a:t>Activity 3</a:t>
            </a:r>
            <a:endParaRPr lang="en-AU" dirty="0"/>
          </a:p>
        </p:txBody>
      </p:sp>
      <p:sp>
        <p:nvSpPr>
          <p:cNvPr id="8" name="Text Placeholder 7">
            <a:extLst>
              <a:ext uri="{FF2B5EF4-FFF2-40B4-BE49-F238E27FC236}">
                <a16:creationId xmlns:a16="http://schemas.microsoft.com/office/drawing/2014/main" id="{44C2F853-92D1-DD49-2B4B-800ECB666FEC}"/>
              </a:ext>
            </a:extLst>
          </p:cNvPr>
          <p:cNvSpPr>
            <a:spLocks noGrp="1"/>
          </p:cNvSpPr>
          <p:nvPr>
            <p:ph type="body" sz="quarter" idx="18"/>
          </p:nvPr>
        </p:nvSpPr>
        <p:spPr>
          <a:xfrm>
            <a:off x="357308" y="999554"/>
            <a:ext cx="6444001" cy="310015"/>
          </a:xfrm>
        </p:spPr>
        <p:txBody>
          <a:bodyPr/>
          <a:lstStyle/>
          <a:p>
            <a:r>
              <a:rPr lang="en-AU" dirty="0"/>
              <a:t>Reflection – triangle, circle, square​</a:t>
            </a:r>
          </a:p>
        </p:txBody>
      </p:sp>
      <p:sp>
        <p:nvSpPr>
          <p:cNvPr id="2" name="Text Placeholder 1">
            <a:extLst>
              <a:ext uri="{FF2B5EF4-FFF2-40B4-BE49-F238E27FC236}">
                <a16:creationId xmlns:a16="http://schemas.microsoft.com/office/drawing/2014/main" id="{5AF6A09B-D09F-6B44-ADC7-65D204A90541}"/>
              </a:ext>
            </a:extLst>
          </p:cNvPr>
          <p:cNvSpPr>
            <a:spLocks noGrp="1"/>
          </p:cNvSpPr>
          <p:nvPr>
            <p:ph type="body" sz="quarter" idx="17"/>
          </p:nvPr>
        </p:nvSpPr>
        <p:spPr/>
        <p:txBody>
          <a:bodyPr vert="horz" lIns="0" tIns="0" rIns="0" bIns="0" rtlCol="0" anchor="t">
            <a:noAutofit/>
          </a:bodyPr>
          <a:lstStyle/>
          <a:p>
            <a:r>
              <a:rPr lang="en-AU" sz="2000" dirty="0"/>
              <a:t>Use the ‘triangle, circle, square’ strategy to reflect on today’s workshop.</a:t>
            </a:r>
          </a:p>
          <a:p>
            <a:pPr marL="622300" lvl="4" indent="0">
              <a:buNone/>
            </a:pPr>
            <a:r>
              <a:rPr lang="en-AU" sz="2000" b="1" dirty="0">
                <a:latin typeface="Public Sans" pitchFamily="2" charset="0"/>
              </a:rPr>
              <a:t>Triangle</a:t>
            </a:r>
            <a:r>
              <a:rPr lang="en-AU" sz="2000" dirty="0"/>
              <a:t> – What are 3 points you will take away from today?</a:t>
            </a:r>
          </a:p>
          <a:p>
            <a:pPr marL="622300" lvl="4" indent="0">
              <a:buNone/>
            </a:pPr>
            <a:r>
              <a:rPr lang="en-AU" sz="2000" b="1" dirty="0">
                <a:latin typeface="Public Sans" pitchFamily="2" charset="0"/>
              </a:rPr>
              <a:t>Circle</a:t>
            </a:r>
            <a:r>
              <a:rPr lang="en-AU" sz="2000" dirty="0"/>
              <a:t> – What questions are still circling around in your head?</a:t>
            </a:r>
          </a:p>
          <a:p>
            <a:pPr marL="622300" lvl="4" indent="0">
              <a:buNone/>
            </a:pPr>
            <a:r>
              <a:rPr lang="en-AU" sz="2000" b="1" dirty="0">
                <a:latin typeface="Public Sans" pitchFamily="2" charset="0"/>
              </a:rPr>
              <a:t>Square</a:t>
            </a:r>
            <a:r>
              <a:rPr lang="en-AU" sz="2000" dirty="0"/>
              <a:t> – What is something that squared or aligned with your thinking?</a:t>
            </a:r>
          </a:p>
        </p:txBody>
      </p:sp>
      <p:sp>
        <p:nvSpPr>
          <p:cNvPr id="4" name="Isosceles Triangle 3">
            <a:extLst>
              <a:ext uri="{FF2B5EF4-FFF2-40B4-BE49-F238E27FC236}">
                <a16:creationId xmlns:a16="http://schemas.microsoft.com/office/drawing/2014/main" id="{78729F37-A0EC-25E5-A7F3-066E2A863DC1}"/>
              </a:ext>
              <a:ext uri="{C183D7F6-B498-43B3-948B-1728B52AA6E4}">
                <adec:decorative xmlns:adec="http://schemas.microsoft.com/office/drawing/2017/decorative" val="1"/>
              </a:ext>
            </a:extLst>
          </p:cNvPr>
          <p:cNvSpPr/>
          <p:nvPr/>
        </p:nvSpPr>
        <p:spPr>
          <a:xfrm>
            <a:off x="358079" y="3073762"/>
            <a:ext cx="415926" cy="391886"/>
          </a:xfrm>
          <a:prstGeom prst="triangle">
            <a:avLst/>
          </a:prstGeom>
          <a:solidFill>
            <a:schemeClr val="tx2"/>
          </a:solidFill>
          <a:ln>
            <a:solidFill>
              <a:schemeClr val="tx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11789B82-43D6-BBCE-9D1D-01460F809F5D}"/>
              </a:ext>
              <a:ext uri="{C183D7F6-B498-43B3-948B-1728B52AA6E4}">
                <adec:decorative xmlns:adec="http://schemas.microsoft.com/office/drawing/2017/decorative" val="1"/>
              </a:ext>
            </a:extLst>
          </p:cNvPr>
          <p:cNvSpPr/>
          <p:nvPr/>
        </p:nvSpPr>
        <p:spPr>
          <a:xfrm>
            <a:off x="357308" y="4168552"/>
            <a:ext cx="415926" cy="391886"/>
          </a:xfrm>
          <a:prstGeom prst="ellipse">
            <a:avLst/>
          </a:prstGeom>
          <a:ln>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AD94DB81-94BB-E886-22B0-C8E150C141D3}"/>
              </a:ext>
              <a:ext uri="{C183D7F6-B498-43B3-948B-1728B52AA6E4}">
                <adec:decorative xmlns:adec="http://schemas.microsoft.com/office/drawing/2017/decorative" val="1"/>
              </a:ext>
            </a:extLst>
          </p:cNvPr>
          <p:cNvSpPr/>
          <p:nvPr/>
        </p:nvSpPr>
        <p:spPr>
          <a:xfrm>
            <a:off x="357308" y="5096946"/>
            <a:ext cx="415926" cy="391886"/>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Group 12" descr="Pause and reflect">
            <a:extLst>
              <a:ext uri="{FF2B5EF4-FFF2-40B4-BE49-F238E27FC236}">
                <a16:creationId xmlns:a16="http://schemas.microsoft.com/office/drawing/2014/main" id="{DF223C98-F410-2686-2145-6834563568A6}"/>
              </a:ext>
            </a:extLst>
          </p:cNvPr>
          <p:cNvGrpSpPr/>
          <p:nvPr/>
        </p:nvGrpSpPr>
        <p:grpSpPr>
          <a:xfrm>
            <a:off x="7821930" y="1525905"/>
            <a:ext cx="3806190" cy="4589145"/>
            <a:chOff x="7821930" y="1525905"/>
            <a:chExt cx="3806190" cy="4589145"/>
          </a:xfrm>
        </p:grpSpPr>
        <p:pic>
          <p:nvPicPr>
            <p:cNvPr id="9" name="Picture 8">
              <a:extLst>
                <a:ext uri="{FF2B5EF4-FFF2-40B4-BE49-F238E27FC236}">
                  <a16:creationId xmlns:a16="http://schemas.microsoft.com/office/drawing/2014/main" id="{9D65825B-B7B0-BD46-B053-C75F123B0C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1930" y="1525905"/>
              <a:ext cx="3806190" cy="3806190"/>
            </a:xfrm>
            <a:prstGeom prst="rect">
              <a:avLst/>
            </a:prstGeom>
          </p:spPr>
        </p:pic>
        <p:sp>
          <p:nvSpPr>
            <p:cNvPr id="10" name="TextBox 9">
              <a:extLst>
                <a:ext uri="{FF2B5EF4-FFF2-40B4-BE49-F238E27FC236}">
                  <a16:creationId xmlns:a16="http://schemas.microsoft.com/office/drawing/2014/main" id="{2044C554-2AED-3376-FBAF-B7760E785A2B}"/>
                </a:ext>
              </a:extLst>
            </p:cNvPr>
            <p:cNvSpPr txBox="1"/>
            <p:nvPr/>
          </p:nvSpPr>
          <p:spPr>
            <a:xfrm>
              <a:off x="8606790" y="5463540"/>
              <a:ext cx="2236470" cy="651510"/>
            </a:xfrm>
            <a:prstGeom prst="rect">
              <a:avLst/>
            </a:prstGeom>
            <a:noFill/>
          </p:spPr>
          <p:txBody>
            <a:bodyPr wrap="square" lIns="0" tIns="0" rIns="0" bIns="0" rtlCol="0">
              <a:noAutofit/>
            </a:bodyPr>
            <a:lstStyle/>
            <a:p>
              <a:pPr algn="ctr"/>
              <a:r>
                <a:rPr lang="en-US" sz="2000" b="1" dirty="0">
                  <a:latin typeface="+mj-lt"/>
                </a:rPr>
                <a:t>Pause and reflect</a:t>
              </a:r>
              <a:endParaRPr lang="en-AU" sz="2000" b="1" dirty="0">
                <a:latin typeface="+mj-lt"/>
              </a:endParaRPr>
            </a:p>
          </p:txBody>
        </p:sp>
      </p:grpSp>
    </p:spTree>
    <p:extLst>
      <p:ext uri="{BB962C8B-B14F-4D97-AF65-F5344CB8AC3E}">
        <p14:creationId xmlns:p14="http://schemas.microsoft.com/office/powerpoint/2010/main" val="220385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90EC-A86E-30E9-6243-81C7FF35A7BD}"/>
              </a:ext>
            </a:extLst>
          </p:cNvPr>
          <p:cNvSpPr>
            <a:spLocks noGrp="1"/>
          </p:cNvSpPr>
          <p:nvPr>
            <p:ph type="title"/>
          </p:nvPr>
        </p:nvSpPr>
        <p:spPr>
          <a:xfrm>
            <a:off x="360000" y="360000"/>
            <a:ext cx="10080000" cy="545601"/>
          </a:xfrm>
        </p:spPr>
        <p:txBody>
          <a:bodyPr anchor="t">
            <a:normAutofit/>
          </a:bodyPr>
          <a:lstStyle/>
          <a:p>
            <a:r>
              <a:rPr lang="en-AU" dirty="0"/>
              <a:t>About this workshop</a:t>
            </a:r>
          </a:p>
        </p:txBody>
      </p:sp>
      <p:sp>
        <p:nvSpPr>
          <p:cNvPr id="5" name="Text Placeholder 4">
            <a:extLst>
              <a:ext uri="{FF2B5EF4-FFF2-40B4-BE49-F238E27FC236}">
                <a16:creationId xmlns:a16="http://schemas.microsoft.com/office/drawing/2014/main" id="{A9A6F0A8-ECB9-75C3-0943-534F6A6C75C9}"/>
              </a:ext>
              <a:ext uri="{C183D7F6-B498-43B3-948B-1728B52AA6E4}">
                <adec:decorative xmlns:adec="http://schemas.microsoft.com/office/drawing/2017/decorative" val="0"/>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Learn, Do, Reflect professional learning cycle</a:t>
            </a:r>
          </a:p>
        </p:txBody>
      </p:sp>
      <p:pic>
        <p:nvPicPr>
          <p:cNvPr id="7" name="Picture 6" descr="A cycle diagram with three stages. The first stage is shown as a book and represents Part A - Learn. The second stage is shown as a hand with a pencil and represents Part B - Do. The third stage is shown as a group of people having a conversation. It represents Part C - Reflect.">
            <a:extLst>
              <a:ext uri="{FF2B5EF4-FFF2-40B4-BE49-F238E27FC236}">
                <a16:creationId xmlns:a16="http://schemas.microsoft.com/office/drawing/2014/main" id="{DEF4F818-CAE4-3A11-E217-FBAE12B438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000" y="1502355"/>
            <a:ext cx="4533900" cy="4676775"/>
          </a:xfrm>
          <a:prstGeom prst="rect">
            <a:avLst/>
          </a:prstGeom>
        </p:spPr>
      </p:pic>
      <p:sp>
        <p:nvSpPr>
          <p:cNvPr id="3" name="Content Placeholder 2">
            <a:extLst>
              <a:ext uri="{FF2B5EF4-FFF2-40B4-BE49-F238E27FC236}">
                <a16:creationId xmlns:a16="http://schemas.microsoft.com/office/drawing/2014/main" id="{01C3BED3-DDFD-F68A-EBC3-6B825EEF1015}"/>
              </a:ext>
            </a:extLst>
          </p:cNvPr>
          <p:cNvSpPr>
            <a:spLocks noGrp="1"/>
          </p:cNvSpPr>
          <p:nvPr>
            <p:ph idx="1"/>
          </p:nvPr>
        </p:nvSpPr>
        <p:spPr>
          <a:xfrm>
            <a:off x="5613400" y="1572743"/>
            <a:ext cx="6230600" cy="4536000"/>
          </a:xfrm>
          <a:prstGeom prst="roundRect">
            <a:avLst>
              <a:gd name="adj" fmla="val 10227"/>
            </a:avLst>
          </a:prstGeom>
          <a:solidFill>
            <a:schemeClr val="accent4"/>
          </a:solidFill>
        </p:spPr>
        <p:txBody>
          <a:bodyPr vert="horz" lIns="0" tIns="0" rIns="0" bIns="0" rtlCol="0" anchor="ctr">
            <a:noAutofit/>
          </a:bodyPr>
          <a:lstStyle/>
          <a:p>
            <a:r>
              <a:rPr lang="en-AU" sz="2000" b="1" dirty="0"/>
              <a:t>The suggested timing for this learning cycle is 5 weeks.</a:t>
            </a:r>
            <a:endParaRPr lang="en-US" sz="2000" b="1" dirty="0"/>
          </a:p>
          <a:p>
            <a:pPr marL="285750" indent="-285750">
              <a:buChar char="•"/>
            </a:pPr>
            <a:r>
              <a:rPr lang="en-AU" sz="2000" b="1" dirty="0"/>
              <a:t>Part A – learn –</a:t>
            </a:r>
            <a:r>
              <a:rPr lang="en-AU" sz="2000" dirty="0"/>
              <a:t> 45-minute facilitated session</a:t>
            </a:r>
            <a:endParaRPr lang="en-US" sz="2000" dirty="0"/>
          </a:p>
          <a:p>
            <a:pPr marL="285750" indent="-285750">
              <a:buChar char="•"/>
            </a:pPr>
            <a:r>
              <a:rPr lang="en-AU" sz="2000" b="1" dirty="0"/>
              <a:t>Part B – do – </a:t>
            </a:r>
            <a:r>
              <a:rPr lang="en-AU" sz="2000" dirty="0"/>
              <a:t>practical component, 2 to 3 weeks in duration, as determined by school</a:t>
            </a:r>
          </a:p>
          <a:p>
            <a:pPr marL="285750" indent="-285750">
              <a:buChar char="•"/>
            </a:pPr>
            <a:r>
              <a:rPr lang="en-AU" sz="2000" b="1" dirty="0"/>
              <a:t>Part C – reflect – </a:t>
            </a:r>
            <a:r>
              <a:rPr lang="en-AU" sz="2000" dirty="0"/>
              <a:t> 45-minute facilitated session.</a:t>
            </a:r>
          </a:p>
        </p:txBody>
      </p:sp>
      <p:sp>
        <p:nvSpPr>
          <p:cNvPr id="4" name="Slide Number Placeholder 3">
            <a:extLst>
              <a:ext uri="{FF2B5EF4-FFF2-40B4-BE49-F238E27FC236}">
                <a16:creationId xmlns:a16="http://schemas.microsoft.com/office/drawing/2014/main" id="{7663BE96-4AAA-A7C6-3B73-96BF894BD516}"/>
              </a:ext>
              <a:ext uri="{C183D7F6-B498-43B3-948B-1728B52AA6E4}">
                <adec:decorative xmlns:adec="http://schemas.microsoft.com/office/drawing/2017/decorative" val="1"/>
              </a:ext>
            </a:extLst>
          </p:cNvPr>
          <p:cNvSpPr>
            <a:spLocks noGrp="1"/>
          </p:cNvSpPr>
          <p:nvPr>
            <p:ph type="sldNum" sz="quarter" idx="10"/>
          </p:nvPr>
        </p:nvSpPr>
        <p:spPr>
          <a:xfrm>
            <a:off x="11034664" y="6516000"/>
            <a:ext cx="809336" cy="180000"/>
          </a:xfrm>
          <a:prstGeom prst="roundRect">
            <a:avLst/>
          </a:prstGeom>
          <a:noFill/>
        </p:spPr>
        <p:txBody>
          <a:bodyPr anchor="t">
            <a:normAutofit lnSpcReduction="10000"/>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p:spTree>
    <p:extLst>
      <p:ext uri="{BB962C8B-B14F-4D97-AF65-F5344CB8AC3E}">
        <p14:creationId xmlns:p14="http://schemas.microsoft.com/office/powerpoint/2010/main" val="91737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9365C3-D98F-89AA-B9CB-2C509F6291D9}"/>
              </a:ext>
            </a:extLst>
          </p:cNvPr>
          <p:cNvSpPr>
            <a:spLocks noGrp="1"/>
          </p:cNvSpPr>
          <p:nvPr>
            <p:ph type="ctrTitle"/>
          </p:nvPr>
        </p:nvSpPr>
        <p:spPr/>
        <p:txBody>
          <a:bodyPr/>
          <a:lstStyle/>
          <a:p>
            <a:r>
              <a:rPr lang="en-US" dirty="0"/>
              <a:t>Part B</a:t>
            </a:r>
            <a:endParaRPr lang="en-AU" dirty="0"/>
          </a:p>
        </p:txBody>
      </p:sp>
      <p:sp>
        <p:nvSpPr>
          <p:cNvPr id="12" name="Text Placeholder 11">
            <a:extLst>
              <a:ext uri="{FF2B5EF4-FFF2-40B4-BE49-F238E27FC236}">
                <a16:creationId xmlns:a16="http://schemas.microsoft.com/office/drawing/2014/main" id="{E525DF7F-0D9B-3CB0-ED20-954997C9A858}"/>
              </a:ext>
            </a:extLst>
          </p:cNvPr>
          <p:cNvSpPr>
            <a:spLocks noGrp="1"/>
          </p:cNvSpPr>
          <p:nvPr>
            <p:ph type="body" sz="quarter" idx="10"/>
          </p:nvPr>
        </p:nvSpPr>
        <p:spPr/>
        <p:txBody>
          <a:bodyPr/>
          <a:lstStyle/>
          <a:p>
            <a:r>
              <a:rPr lang="en-US" dirty="0"/>
              <a:t>Do</a:t>
            </a:r>
            <a:endParaRPr lang="en-AU" dirty="0"/>
          </a:p>
        </p:txBody>
      </p:sp>
      <p:sp>
        <p:nvSpPr>
          <p:cNvPr id="16" name="Text Placeholder 15">
            <a:extLst>
              <a:ext uri="{FF2B5EF4-FFF2-40B4-BE49-F238E27FC236}">
                <a16:creationId xmlns:a16="http://schemas.microsoft.com/office/drawing/2014/main" id="{11250EE1-DD88-CA62-13E0-C66895B3902B}"/>
              </a:ext>
            </a:extLst>
          </p:cNvPr>
          <p:cNvSpPr>
            <a:spLocks noGrp="1"/>
          </p:cNvSpPr>
          <p:nvPr>
            <p:ph type="body" sz="quarter" idx="16"/>
          </p:nvPr>
        </p:nvSpPr>
        <p:spPr/>
        <p:txBody>
          <a:bodyPr/>
          <a:lstStyle/>
          <a:p>
            <a:r>
              <a:rPr lang="en-US" dirty="0"/>
              <a:t>2 to 3 week implementation period</a:t>
            </a:r>
            <a:endParaRPr lang="en-AU" dirty="0"/>
          </a:p>
        </p:txBody>
      </p:sp>
      <p:sp>
        <p:nvSpPr>
          <p:cNvPr id="17" name="Rectangle 16">
            <a:extLst>
              <a:ext uri="{FF2B5EF4-FFF2-40B4-BE49-F238E27FC236}">
                <a16:creationId xmlns:a16="http://schemas.microsoft.com/office/drawing/2014/main" id="{1E6372D5-B84E-9497-9CEA-30985D534CCC}"/>
              </a:ext>
              <a:ext uri="{C183D7F6-B498-43B3-948B-1728B52AA6E4}">
                <adec:decorative xmlns:adec="http://schemas.microsoft.com/office/drawing/2017/decorative" val="1"/>
              </a:ext>
            </a:extLst>
          </p:cNvPr>
          <p:cNvSpPr/>
          <p:nvPr/>
        </p:nvSpPr>
        <p:spPr>
          <a:xfrm>
            <a:off x="7112000" y="0"/>
            <a:ext cx="5080000"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pic>
        <p:nvPicPr>
          <p:cNvPr id="3" name="Picture 2" descr="A hand holding a pen. It represents the Part B - Do section of the workshop.">
            <a:extLst>
              <a:ext uri="{FF2B5EF4-FFF2-40B4-BE49-F238E27FC236}">
                <a16:creationId xmlns:a16="http://schemas.microsoft.com/office/drawing/2014/main" id="{464D010A-197B-9A19-D754-5F7456166F18}"/>
              </a:ext>
            </a:extLst>
          </p:cNvPr>
          <p:cNvPicPr>
            <a:picLocks noChangeAspect="1"/>
          </p:cNvPicPr>
          <p:nvPr/>
        </p:nvPicPr>
        <p:blipFill>
          <a:blip r:embed="rId3">
            <a:clrChange>
              <a:clrFrom>
                <a:srgbClr val="C7E8F9"/>
              </a:clrFrom>
              <a:clrTo>
                <a:srgbClr val="C7E8F9">
                  <a:alpha val="0"/>
                </a:srgbClr>
              </a:clrTo>
            </a:clrChange>
          </a:blip>
          <a:stretch>
            <a:fillRect/>
          </a:stretch>
        </p:blipFill>
        <p:spPr>
          <a:xfrm>
            <a:off x="7415140" y="1057650"/>
            <a:ext cx="4637160" cy="4744684"/>
          </a:xfrm>
          <a:prstGeom prst="rect">
            <a:avLst/>
          </a:prstGeom>
        </p:spPr>
      </p:pic>
      <p:sp>
        <p:nvSpPr>
          <p:cNvPr id="2" name="Footer Placeholder 1">
            <a:extLst>
              <a:ext uri="{FF2B5EF4-FFF2-40B4-BE49-F238E27FC236}">
                <a16:creationId xmlns:a16="http://schemas.microsoft.com/office/drawing/2014/main" id="{6B26DE6D-ED4F-9861-916A-12792ABDE872}"/>
              </a:ext>
              <a:ext uri="{C183D7F6-B498-43B3-948B-1728B52AA6E4}">
                <adec:decorative xmlns:adec="http://schemas.microsoft.com/office/drawing/2017/decorative" val="1"/>
              </a:ext>
            </a:extLst>
          </p:cNvPr>
          <p:cNvSpPr>
            <a:spLocks noGrp="1"/>
          </p:cNvSpPr>
          <p:nvPr>
            <p:ph type="ftr" sz="quarter" idx="3"/>
          </p:nvPr>
        </p:nvSpPr>
        <p:spPr/>
        <p:txBody>
          <a:bodyPr anchor="t">
            <a:normAutofit/>
          </a:bodyPr>
          <a:lstStyle/>
          <a:p>
            <a:pPr>
              <a:spcAft>
                <a:spcPts val="600"/>
              </a:spcAft>
            </a:pPr>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164526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C7954D1-8820-8946-2B61-642C8E17A63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896" y="278546"/>
            <a:ext cx="1036760" cy="1015756"/>
          </a:xfrm>
          <a:prstGeom prst="rect">
            <a:avLst/>
          </a:prstGeom>
        </p:spPr>
      </p:pic>
      <p:sp>
        <p:nvSpPr>
          <p:cNvPr id="2" name="Title 1">
            <a:extLst>
              <a:ext uri="{FF2B5EF4-FFF2-40B4-BE49-F238E27FC236}">
                <a16:creationId xmlns:a16="http://schemas.microsoft.com/office/drawing/2014/main" id="{041B83C8-F4D0-A5D9-8C17-EF52CCEC7B27}"/>
              </a:ext>
            </a:extLst>
          </p:cNvPr>
          <p:cNvSpPr>
            <a:spLocks noGrp="1"/>
          </p:cNvSpPr>
          <p:nvPr>
            <p:ph type="title"/>
          </p:nvPr>
        </p:nvSpPr>
        <p:spPr>
          <a:xfrm>
            <a:off x="1388656" y="360000"/>
            <a:ext cx="10080000" cy="545601"/>
          </a:xfrm>
        </p:spPr>
        <p:txBody>
          <a:bodyPr/>
          <a:lstStyle/>
          <a:p>
            <a:r>
              <a:rPr lang="en-US" dirty="0"/>
              <a:t>Planning for Part B – do</a:t>
            </a:r>
          </a:p>
        </p:txBody>
      </p:sp>
      <p:sp>
        <p:nvSpPr>
          <p:cNvPr id="5" name="Text Placeholder 4">
            <a:extLst>
              <a:ext uri="{FF2B5EF4-FFF2-40B4-BE49-F238E27FC236}">
                <a16:creationId xmlns:a16="http://schemas.microsoft.com/office/drawing/2014/main" id="{B68CFFBF-2C7F-C054-301A-F47FD6168F87}"/>
              </a:ext>
            </a:extLst>
          </p:cNvPr>
          <p:cNvSpPr>
            <a:spLocks noGrp="1"/>
          </p:cNvSpPr>
          <p:nvPr>
            <p:ph type="body" sz="quarter" idx="18"/>
          </p:nvPr>
        </p:nvSpPr>
        <p:spPr>
          <a:xfrm>
            <a:off x="1388656" y="982520"/>
            <a:ext cx="10080000" cy="310015"/>
          </a:xfrm>
        </p:spPr>
        <p:txBody>
          <a:bodyPr/>
          <a:lstStyle/>
          <a:p>
            <a:r>
              <a:rPr lang="en-US" dirty="0"/>
              <a:t>Meet with your team and determine</a:t>
            </a:r>
          </a:p>
        </p:txBody>
      </p:sp>
      <p:sp>
        <p:nvSpPr>
          <p:cNvPr id="3" name="Rectangle: Rounded Corners 2">
            <a:extLst>
              <a:ext uri="{FF2B5EF4-FFF2-40B4-BE49-F238E27FC236}">
                <a16:creationId xmlns:a16="http://schemas.microsoft.com/office/drawing/2014/main" id="{DBAED7FB-DA75-12E6-3D39-0A00C9550A74}"/>
              </a:ext>
            </a:extLst>
          </p:cNvPr>
          <p:cNvSpPr/>
          <p:nvPr/>
        </p:nvSpPr>
        <p:spPr>
          <a:xfrm>
            <a:off x="280376" y="1340978"/>
            <a:ext cx="2689795" cy="4956308"/>
          </a:xfrm>
          <a:prstGeom prst="roundRect">
            <a:avLst>
              <a:gd name="adj" fmla="val 675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2272B"/>
                </a:solidFill>
                <a:effectLst/>
                <a:uLnTx/>
                <a:uFillTx/>
                <a:ea typeface="+mn-ea"/>
                <a:cs typeface="+mn-cs"/>
              </a:rPr>
              <a:t>Setting the scene</a:t>
            </a:r>
            <a:endParaRPr kumimoji="0" lang="en-US" sz="1600" b="0" i="0" u="none" strike="noStrike" kern="1200" cap="none" spc="0" normalizeH="0" baseline="0" noProof="0" dirty="0">
              <a:ln>
                <a:noFill/>
              </a:ln>
              <a:solidFill>
                <a:srgbClr val="22272B"/>
              </a:solidFill>
              <a:effectLst/>
              <a:uLnTx/>
              <a:uFillTx/>
              <a:ea typeface="+mn-ea"/>
              <a:cs typeface="+mn-cs"/>
            </a:endParaRP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Meet with your grade, stage, faculty or community of schools</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Review content from Part A – learn</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Engage in further reading</a:t>
            </a:r>
          </a:p>
        </p:txBody>
      </p:sp>
      <p:sp>
        <p:nvSpPr>
          <p:cNvPr id="15" name="Rectangle: Rounded Corners 14">
            <a:extLst>
              <a:ext uri="{FF2B5EF4-FFF2-40B4-BE49-F238E27FC236}">
                <a16:creationId xmlns:a16="http://schemas.microsoft.com/office/drawing/2014/main" id="{E51400BA-E639-C330-4E93-E30B7C8D2037}"/>
              </a:ext>
            </a:extLst>
          </p:cNvPr>
          <p:cNvSpPr/>
          <p:nvPr/>
        </p:nvSpPr>
        <p:spPr>
          <a:xfrm>
            <a:off x="3111011" y="1340977"/>
            <a:ext cx="2689795" cy="4956308"/>
          </a:xfrm>
          <a:prstGeom prst="roundRect">
            <a:avLst>
              <a:gd name="adj" fmla="val 675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2272B"/>
                </a:solidFill>
                <a:effectLst/>
                <a:uLnTx/>
                <a:uFillTx/>
                <a:ea typeface="+mn-ea"/>
                <a:cs typeface="+mn-cs"/>
              </a:rPr>
              <a:t>Choosing the focus</a:t>
            </a:r>
            <a:endParaRPr kumimoji="0" lang="en-US" sz="1600" b="0" i="0" u="none" strike="noStrike" kern="1200" cap="none" spc="0" normalizeH="0" baseline="0" noProof="0" dirty="0">
              <a:ln>
                <a:noFill/>
              </a:ln>
              <a:solidFill>
                <a:srgbClr val="22272B"/>
              </a:solidFill>
              <a:effectLst/>
              <a:uLnTx/>
              <a:uFillTx/>
              <a:ea typeface="+mn-ea"/>
              <a:cs typeface="+mn-cs"/>
            </a:endParaRP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Review a current unit or teaching and learning program</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Select a lesson or activity in which all students will engage</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Identify relevant syllabus outcomes and content</a:t>
            </a:r>
          </a:p>
        </p:txBody>
      </p:sp>
      <p:sp>
        <p:nvSpPr>
          <p:cNvPr id="17" name="Rectangle: Rounded Corners 16">
            <a:extLst>
              <a:ext uri="{FF2B5EF4-FFF2-40B4-BE49-F238E27FC236}">
                <a16:creationId xmlns:a16="http://schemas.microsoft.com/office/drawing/2014/main" id="{89BFDE39-84ED-A84D-A873-CE63D2D31B36}"/>
              </a:ext>
            </a:extLst>
          </p:cNvPr>
          <p:cNvSpPr/>
          <p:nvPr/>
        </p:nvSpPr>
        <p:spPr>
          <a:xfrm>
            <a:off x="5941646" y="1340976"/>
            <a:ext cx="2689795" cy="4956308"/>
          </a:xfrm>
          <a:prstGeom prst="roundRect">
            <a:avLst>
              <a:gd name="adj" fmla="val 675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2272B"/>
                </a:solidFill>
                <a:effectLst/>
                <a:uLnTx/>
                <a:uFillTx/>
                <a:ea typeface="+mn-ea"/>
                <a:cs typeface="+mn-cs"/>
              </a:rPr>
              <a:t>Expectations of learning</a:t>
            </a:r>
            <a:endParaRPr kumimoji="0" lang="en-US" sz="1600" b="0" i="0" u="none" strike="noStrike" kern="1200" cap="none" spc="0" normalizeH="0" baseline="0" noProof="0" dirty="0">
              <a:ln>
                <a:noFill/>
              </a:ln>
              <a:solidFill>
                <a:srgbClr val="22272B"/>
              </a:solidFill>
              <a:effectLst/>
              <a:uLnTx/>
              <a:uFillTx/>
              <a:ea typeface="+mn-ea"/>
              <a:cs typeface="+mn-cs"/>
            </a:endParaRP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Discuss what students will achieve or demonstrate in the lesson or activity</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Establish a consistent understanding of 'what a good one looks like'</a:t>
            </a:r>
          </a:p>
        </p:txBody>
      </p:sp>
      <p:sp>
        <p:nvSpPr>
          <p:cNvPr id="18" name="Rectangle: Rounded Corners 17">
            <a:extLst>
              <a:ext uri="{FF2B5EF4-FFF2-40B4-BE49-F238E27FC236}">
                <a16:creationId xmlns:a16="http://schemas.microsoft.com/office/drawing/2014/main" id="{A742DE4C-95ED-7FA3-EE83-D428529F1D7A}"/>
              </a:ext>
            </a:extLst>
          </p:cNvPr>
          <p:cNvSpPr/>
          <p:nvPr/>
        </p:nvSpPr>
        <p:spPr>
          <a:xfrm>
            <a:off x="8772281" y="1340975"/>
            <a:ext cx="2689795" cy="4956308"/>
          </a:xfrm>
          <a:prstGeom prst="roundRect">
            <a:avLst>
              <a:gd name="adj" fmla="val 675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2272B"/>
                </a:solidFill>
                <a:effectLst/>
                <a:uLnTx/>
                <a:uFillTx/>
                <a:ea typeface="+mn-ea"/>
                <a:cs typeface="+mn-cs"/>
              </a:rPr>
              <a:t>Implementation and reflection</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Implement the lesson or activity</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Meet with your team to share and discuss student work samples</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Identify additional information, support or resources required for ongoing growth</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endParaRPr kumimoji="0" lang="en-US" sz="1600" b="0" i="0" u="none" strike="noStrike" kern="1200" cap="none" spc="0" normalizeH="0" baseline="0" noProof="0" dirty="0">
              <a:ln>
                <a:noFill/>
              </a:ln>
              <a:solidFill>
                <a:srgbClr val="22272B"/>
              </a:solidFill>
              <a:effectLst/>
              <a:uLnTx/>
              <a:uFillTx/>
              <a:ea typeface="+mn-ea"/>
              <a:cs typeface="+mn-cs"/>
            </a:endParaRPr>
          </a:p>
        </p:txBody>
      </p:sp>
      <p:sp>
        <p:nvSpPr>
          <p:cNvPr id="13" name="Arrow: Right 12">
            <a:extLst>
              <a:ext uri="{FF2B5EF4-FFF2-40B4-BE49-F238E27FC236}">
                <a16:creationId xmlns:a16="http://schemas.microsoft.com/office/drawing/2014/main" id="{CAF122A5-7A92-A50C-2E97-37F5565874C9}"/>
              </a:ext>
              <a:ext uri="{C183D7F6-B498-43B3-948B-1728B52AA6E4}">
                <adec:decorative xmlns:adec="http://schemas.microsoft.com/office/drawing/2017/decorative" val="1"/>
              </a:ext>
            </a:extLst>
          </p:cNvPr>
          <p:cNvSpPr/>
          <p:nvPr/>
        </p:nvSpPr>
        <p:spPr>
          <a:xfrm>
            <a:off x="280376" y="5910350"/>
            <a:ext cx="11550924" cy="714781"/>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4F0D84FC-A491-3C1D-D898-D7181B2F27F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41</a:t>
            </a:fld>
            <a:endParaRPr lang="en-AU" dirty="0"/>
          </a:p>
        </p:txBody>
      </p:sp>
    </p:spTree>
    <p:extLst>
      <p:ext uri="{BB962C8B-B14F-4D97-AF65-F5344CB8AC3E}">
        <p14:creationId xmlns:p14="http://schemas.microsoft.com/office/powerpoint/2010/main" val="58425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27E82E-A110-9854-60E4-CAE19E9786C4}"/>
              </a:ext>
            </a:extLst>
          </p:cNvPr>
          <p:cNvSpPr>
            <a:spLocks noGrp="1"/>
          </p:cNvSpPr>
          <p:nvPr>
            <p:ph type="title"/>
          </p:nvPr>
        </p:nvSpPr>
        <p:spPr>
          <a:xfrm>
            <a:off x="360000" y="398101"/>
            <a:ext cx="10080000" cy="548704"/>
          </a:xfrm>
        </p:spPr>
        <p:txBody>
          <a:bodyPr/>
          <a:lstStyle/>
          <a:p>
            <a:r>
              <a:rPr lang="en-AU" dirty="0"/>
              <a:t>Further reading</a:t>
            </a:r>
          </a:p>
        </p:txBody>
      </p:sp>
      <p:sp>
        <p:nvSpPr>
          <p:cNvPr id="6" name="Text Placeholder 5">
            <a:extLst>
              <a:ext uri="{FF2B5EF4-FFF2-40B4-BE49-F238E27FC236}">
                <a16:creationId xmlns:a16="http://schemas.microsoft.com/office/drawing/2014/main" id="{0ED48943-6D30-9AF1-F8E3-F3EA7A73563E}"/>
              </a:ext>
            </a:extLst>
          </p:cNvPr>
          <p:cNvSpPr>
            <a:spLocks noGrp="1"/>
          </p:cNvSpPr>
          <p:nvPr>
            <p:ph type="body" sz="quarter" idx="18"/>
          </p:nvPr>
        </p:nvSpPr>
        <p:spPr>
          <a:xfrm>
            <a:off x="360000" y="1019364"/>
            <a:ext cx="10080000" cy="310015"/>
          </a:xfrm>
        </p:spPr>
        <p:txBody>
          <a:bodyPr/>
          <a:lstStyle/>
          <a:p>
            <a:r>
              <a:rPr lang="en-AU" dirty="0"/>
              <a:t>Deepen your understanding </a:t>
            </a:r>
          </a:p>
        </p:txBody>
      </p:sp>
      <p:sp>
        <p:nvSpPr>
          <p:cNvPr id="8" name="Rectangle: Rounded Corners 7">
            <a:extLst>
              <a:ext uri="{FF2B5EF4-FFF2-40B4-BE49-F238E27FC236}">
                <a16:creationId xmlns:a16="http://schemas.microsoft.com/office/drawing/2014/main" id="{5BCE852B-0CF9-9098-5866-CC1A61E45394}"/>
              </a:ext>
            </a:extLst>
          </p:cNvPr>
          <p:cNvSpPr/>
          <p:nvPr/>
        </p:nvSpPr>
        <p:spPr>
          <a:xfrm>
            <a:off x="445978" y="1739900"/>
            <a:ext cx="3554522" cy="4483100"/>
          </a:xfrm>
          <a:prstGeom prst="roundRect">
            <a:avLst>
              <a:gd name="adj" fmla="val 880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spcAft>
                <a:spcPts val="1200"/>
              </a:spcAft>
            </a:pPr>
            <a:r>
              <a:rPr lang="en-AU" sz="1800" b="1" dirty="0">
                <a:solidFill>
                  <a:schemeClr val="bg1"/>
                </a:solidFill>
                <a:latin typeface="+mj-lt"/>
              </a:rPr>
              <a:t>Effective assessment practices guide:</a:t>
            </a:r>
          </a:p>
          <a:p>
            <a:pPr algn="ctr">
              <a:lnSpc>
                <a:spcPct val="150000"/>
              </a:lnSpc>
              <a:spcAft>
                <a:spcPts val="1200"/>
              </a:spcAft>
            </a:pPr>
            <a:r>
              <a:rPr lang="en-AU" sz="1800" dirty="0">
                <a:solidFill>
                  <a:schemeClr val="accent4"/>
                </a:solidFill>
              </a:rPr>
              <a:t>Consistent teacher judgement</a:t>
            </a:r>
          </a:p>
        </p:txBody>
      </p:sp>
      <p:pic>
        <p:nvPicPr>
          <p:cNvPr id="3" name="Picture 2" descr="A QR code leading to the department's Effective assessment practices – a guide for teachers and leaders.">
            <a:extLst>
              <a:ext uri="{FF2B5EF4-FFF2-40B4-BE49-F238E27FC236}">
                <a16:creationId xmlns:a16="http://schemas.microsoft.com/office/drawing/2014/main" id="{D4CF1CD6-3369-2AD5-1B0A-25A950B8EB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5466" y="3864522"/>
            <a:ext cx="2120881" cy="2050314"/>
          </a:xfrm>
          <a:prstGeom prst="rect">
            <a:avLst/>
          </a:prstGeom>
        </p:spPr>
      </p:pic>
      <p:sp>
        <p:nvSpPr>
          <p:cNvPr id="12" name="Rectangle: Rounded Corners 11">
            <a:extLst>
              <a:ext uri="{FF2B5EF4-FFF2-40B4-BE49-F238E27FC236}">
                <a16:creationId xmlns:a16="http://schemas.microsoft.com/office/drawing/2014/main" id="{C0924395-6AE2-70E2-D573-2946BEA1983B}"/>
              </a:ext>
            </a:extLst>
          </p:cNvPr>
          <p:cNvSpPr/>
          <p:nvPr/>
        </p:nvSpPr>
        <p:spPr>
          <a:xfrm>
            <a:off x="4318738" y="1739900"/>
            <a:ext cx="3554522" cy="4483100"/>
          </a:xfrm>
          <a:prstGeom prst="roundRect">
            <a:avLst>
              <a:gd name="adj" fmla="val 880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spcAft>
                <a:spcPts val="1200"/>
              </a:spcAft>
            </a:pPr>
            <a:r>
              <a:rPr lang="en-AU" sz="1800" b="1" dirty="0">
                <a:solidFill>
                  <a:schemeClr val="bg1"/>
                </a:solidFill>
                <a:latin typeface="+mj-lt"/>
              </a:rPr>
              <a:t>Strengthening assessment webpage:​</a:t>
            </a:r>
          </a:p>
          <a:p>
            <a:pPr algn="ctr">
              <a:lnSpc>
                <a:spcPct val="150000"/>
              </a:lnSpc>
              <a:spcAft>
                <a:spcPts val="1200"/>
              </a:spcAft>
            </a:pPr>
            <a:r>
              <a:rPr lang="en-AU" sz="1800" dirty="0">
                <a:solidFill>
                  <a:schemeClr val="accent4"/>
                </a:solidFill>
              </a:rPr>
              <a:t>Evidence of learning</a:t>
            </a:r>
          </a:p>
        </p:txBody>
      </p:sp>
      <p:sp>
        <p:nvSpPr>
          <p:cNvPr id="14" name="Rectangle: Rounded Corners 13">
            <a:extLst>
              <a:ext uri="{FF2B5EF4-FFF2-40B4-BE49-F238E27FC236}">
                <a16:creationId xmlns:a16="http://schemas.microsoft.com/office/drawing/2014/main" id="{26896607-CEED-7C29-4420-06CCCEEFBA27}"/>
              </a:ext>
            </a:extLst>
          </p:cNvPr>
          <p:cNvSpPr/>
          <p:nvPr/>
        </p:nvSpPr>
        <p:spPr>
          <a:xfrm>
            <a:off x="8191498" y="1739900"/>
            <a:ext cx="3554522" cy="4483100"/>
          </a:xfrm>
          <a:prstGeom prst="roundRect">
            <a:avLst>
              <a:gd name="adj" fmla="val 880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spcAft>
                <a:spcPts val="1200"/>
              </a:spcAft>
            </a:pPr>
            <a:r>
              <a:rPr lang="en-AU" sz="1800" b="1" dirty="0">
                <a:solidFill>
                  <a:schemeClr val="bg1"/>
                </a:solidFill>
                <a:latin typeface="+mj-lt"/>
              </a:rPr>
              <a:t>Assessment and Reporting:​</a:t>
            </a:r>
          </a:p>
          <a:p>
            <a:pPr algn="ctr">
              <a:lnSpc>
                <a:spcPct val="150000"/>
              </a:lnSpc>
              <a:spcAft>
                <a:spcPts val="1200"/>
              </a:spcAft>
            </a:pPr>
            <a:r>
              <a:rPr lang="en-AU" sz="1800" dirty="0">
                <a:solidFill>
                  <a:schemeClr val="accent4"/>
                </a:solidFill>
              </a:rPr>
              <a:t>NESA</a:t>
            </a:r>
          </a:p>
        </p:txBody>
      </p:sp>
      <p:pic>
        <p:nvPicPr>
          <p:cNvPr id="9" name="Picture 8" descr="A QR code leading to NESA's Assessment and Reporting webpage.">
            <a:extLst>
              <a:ext uri="{FF2B5EF4-FFF2-40B4-BE49-F238E27FC236}">
                <a16:creationId xmlns:a16="http://schemas.microsoft.com/office/drawing/2014/main" id="{0C4C6303-BD34-9B00-81B7-BA4097AD54C6}"/>
              </a:ext>
            </a:extLst>
          </p:cNvPr>
          <p:cNvPicPr>
            <a:picLocks noChangeAspect="1"/>
          </p:cNvPicPr>
          <p:nvPr/>
        </p:nvPicPr>
        <p:blipFill>
          <a:blip r:embed="rId4"/>
          <a:stretch>
            <a:fillRect/>
          </a:stretch>
        </p:blipFill>
        <p:spPr>
          <a:xfrm>
            <a:off x="8943604" y="3864522"/>
            <a:ext cx="2050314" cy="2050314"/>
          </a:xfrm>
          <a:prstGeom prst="rect">
            <a:avLst/>
          </a:prstGeom>
        </p:spPr>
      </p:pic>
      <p:sp>
        <p:nvSpPr>
          <p:cNvPr id="2" name="Slide Number Placeholder 1">
            <a:extLst>
              <a:ext uri="{FF2B5EF4-FFF2-40B4-BE49-F238E27FC236}">
                <a16:creationId xmlns:a16="http://schemas.microsoft.com/office/drawing/2014/main" id="{E7965DE7-4293-AC9C-4EEC-024D66A73913}"/>
              </a:ext>
              <a:ext uri="{C183D7F6-B498-43B3-948B-1728B52AA6E4}">
                <adec:decorative xmlns:adec="http://schemas.microsoft.com/office/drawing/2017/decorative" val="1"/>
              </a:ext>
            </a:extLst>
          </p:cNvPr>
          <p:cNvSpPr>
            <a:spLocks noGrp="1"/>
          </p:cNvSpPr>
          <p:nvPr>
            <p:ph type="sldNum" sz="quarter" idx="14"/>
          </p:nvPr>
        </p:nvSpPr>
        <p:spPr>
          <a:xfrm>
            <a:off x="11124000" y="65541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42</a:t>
            </a:fld>
            <a:endParaRPr lang="en-AU" dirty="0"/>
          </a:p>
        </p:txBody>
      </p:sp>
      <p:pic>
        <p:nvPicPr>
          <p:cNvPr id="7" name="Picture 6">
            <a:extLst>
              <a:ext uri="{FF2B5EF4-FFF2-40B4-BE49-F238E27FC236}">
                <a16:creationId xmlns:a16="http://schemas.microsoft.com/office/drawing/2014/main" id="{5897DDC0-FAEB-1CD0-C506-730B78B6240B}"/>
              </a:ext>
            </a:extLst>
          </p:cNvPr>
          <p:cNvPicPr>
            <a:picLocks noChangeAspect="1"/>
          </p:cNvPicPr>
          <p:nvPr/>
        </p:nvPicPr>
        <p:blipFill>
          <a:blip r:embed="rId5"/>
          <a:stretch>
            <a:fillRect/>
          </a:stretch>
        </p:blipFill>
        <p:spPr>
          <a:xfrm>
            <a:off x="5091689" y="3903786"/>
            <a:ext cx="2092883" cy="2066052"/>
          </a:xfrm>
          <a:prstGeom prst="rect">
            <a:avLst/>
          </a:prstGeom>
        </p:spPr>
      </p:pic>
    </p:spTree>
    <p:extLst>
      <p:ext uri="{BB962C8B-B14F-4D97-AF65-F5344CB8AC3E}">
        <p14:creationId xmlns:p14="http://schemas.microsoft.com/office/powerpoint/2010/main" val="129610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3992-781D-FB67-9ADC-19E2E4DF6FEB}"/>
              </a:ext>
            </a:extLst>
          </p:cNvPr>
          <p:cNvSpPr>
            <a:spLocks noGrp="1"/>
          </p:cNvSpPr>
          <p:nvPr>
            <p:ph type="title"/>
          </p:nvPr>
        </p:nvSpPr>
        <p:spPr>
          <a:xfrm>
            <a:off x="360000" y="360000"/>
            <a:ext cx="10080000" cy="545601"/>
          </a:xfrm>
        </p:spPr>
        <p:txBody>
          <a:bodyPr/>
          <a:lstStyle/>
          <a:p>
            <a:r>
              <a:rPr lang="en-AU" dirty="0"/>
              <a:t>In Part C – reflect</a:t>
            </a:r>
          </a:p>
        </p:txBody>
      </p:sp>
      <p:sp>
        <p:nvSpPr>
          <p:cNvPr id="5" name="Text Placeholder 4">
            <a:extLst>
              <a:ext uri="{FF2B5EF4-FFF2-40B4-BE49-F238E27FC236}">
                <a16:creationId xmlns:a16="http://schemas.microsoft.com/office/drawing/2014/main" id="{09551A8E-2FEC-CA66-9551-8A4587A3E4D8}"/>
              </a:ext>
            </a:extLst>
          </p:cNvPr>
          <p:cNvSpPr>
            <a:spLocks noGrp="1"/>
          </p:cNvSpPr>
          <p:nvPr>
            <p:ph type="body" sz="quarter" idx="18"/>
          </p:nvPr>
        </p:nvSpPr>
        <p:spPr>
          <a:xfrm>
            <a:off x="360000" y="982520"/>
            <a:ext cx="10080000" cy="310015"/>
          </a:xfrm>
        </p:spPr>
        <p:txBody>
          <a:bodyPr/>
          <a:lstStyle/>
          <a:p>
            <a:r>
              <a:rPr lang="en-AU" dirty="0"/>
              <a:t>You will be asked to reflect on the following aspects:</a:t>
            </a:r>
          </a:p>
        </p:txBody>
      </p:sp>
      <p:pic>
        <p:nvPicPr>
          <p:cNvPr id="26" name="Picture 25" descr="A group of people with speech bubbles. It represents the Part C - Reflect section of the workshop.">
            <a:extLst>
              <a:ext uri="{FF2B5EF4-FFF2-40B4-BE49-F238E27FC236}">
                <a16:creationId xmlns:a16="http://schemas.microsoft.com/office/drawing/2014/main" id="{7708F45A-2BE7-4067-8DE4-8A944C0E91E8}"/>
              </a:ext>
            </a:extLst>
          </p:cNvPr>
          <p:cNvPicPr>
            <a:picLocks noChangeAspect="1"/>
          </p:cNvPicPr>
          <p:nvPr/>
        </p:nvPicPr>
        <p:blipFill>
          <a:blip r:embed="rId3"/>
          <a:stretch>
            <a:fillRect/>
          </a:stretch>
        </p:blipFill>
        <p:spPr>
          <a:xfrm>
            <a:off x="360000" y="1827309"/>
            <a:ext cx="3868208" cy="3935941"/>
          </a:xfrm>
          <a:prstGeom prst="rect">
            <a:avLst/>
          </a:prstGeom>
        </p:spPr>
      </p:pic>
      <p:sp>
        <p:nvSpPr>
          <p:cNvPr id="6" name="Block Arc 5">
            <a:extLst>
              <a:ext uri="{FF2B5EF4-FFF2-40B4-BE49-F238E27FC236}">
                <a16:creationId xmlns:a16="http://schemas.microsoft.com/office/drawing/2014/main" id="{67FD77A2-1989-67B2-4A7D-019754F05411}"/>
              </a:ext>
              <a:ext uri="{C183D7F6-B498-43B3-948B-1728B52AA6E4}">
                <adec:decorative xmlns:adec="http://schemas.microsoft.com/office/drawing/2017/decorative" val="1"/>
              </a:ext>
            </a:extLst>
          </p:cNvPr>
          <p:cNvSpPr/>
          <p:nvPr/>
        </p:nvSpPr>
        <p:spPr>
          <a:xfrm>
            <a:off x="-686742" y="808339"/>
            <a:ext cx="6065956" cy="6065956"/>
          </a:xfrm>
          <a:prstGeom prst="blockArc">
            <a:avLst>
              <a:gd name="adj1" fmla="val 18900000"/>
              <a:gd name="adj2" fmla="val 2700000"/>
              <a:gd name="adj3" fmla="val 356"/>
            </a:avLst>
          </a:prstGeom>
          <a:ln>
            <a:solidFill>
              <a:schemeClr val="tx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dirty="0"/>
          </a:p>
        </p:txBody>
      </p:sp>
      <p:sp>
        <p:nvSpPr>
          <p:cNvPr id="7" name="Rectangle: Rounded Corners 6">
            <a:extLst>
              <a:ext uri="{FF2B5EF4-FFF2-40B4-BE49-F238E27FC236}">
                <a16:creationId xmlns:a16="http://schemas.microsoft.com/office/drawing/2014/main" id="{B816A942-9BD2-97DC-FE0E-0B18A6CBE7C2}"/>
              </a:ext>
            </a:extLst>
          </p:cNvPr>
          <p:cNvSpPr/>
          <p:nvPr/>
        </p:nvSpPr>
        <p:spPr>
          <a:xfrm>
            <a:off x="4916018" y="1862247"/>
            <a:ext cx="6866162" cy="838650"/>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50147" tIns="53340" rIns="53340" bIns="53340" numCol="1" spcCol="1270" anchor="ctr" anchorCtr="0">
            <a:noAutofit/>
          </a:bodyPr>
          <a:lstStyle/>
          <a:p>
            <a:pPr marL="180000" lvl="0" indent="0" algn="l" defTabSz="933450">
              <a:lnSpc>
                <a:spcPct val="114000"/>
              </a:lnSpc>
              <a:spcAft>
                <a:spcPts val="1200"/>
              </a:spcAft>
              <a:buNone/>
            </a:pPr>
            <a:r>
              <a:rPr lang="en-AU" sz="2000" b="0" kern="1200" dirty="0"/>
              <a:t>What worked? How do you know?</a:t>
            </a:r>
            <a:endParaRPr lang="en-AU" sz="2000" kern="1200" dirty="0"/>
          </a:p>
        </p:txBody>
      </p:sp>
      <p:sp>
        <p:nvSpPr>
          <p:cNvPr id="8" name="Oval 7">
            <a:extLst>
              <a:ext uri="{FF2B5EF4-FFF2-40B4-BE49-F238E27FC236}">
                <a16:creationId xmlns:a16="http://schemas.microsoft.com/office/drawing/2014/main" id="{3BBD6B58-9C75-9BFB-DFC7-D7356C8561DC}"/>
              </a:ext>
              <a:ext uri="{C183D7F6-B498-43B3-948B-1728B52AA6E4}">
                <adec:decorative xmlns:adec="http://schemas.microsoft.com/office/drawing/2017/decorative" val="1"/>
              </a:ext>
            </a:extLst>
          </p:cNvPr>
          <p:cNvSpPr/>
          <p:nvPr/>
        </p:nvSpPr>
        <p:spPr>
          <a:xfrm>
            <a:off x="4482831" y="1848385"/>
            <a:ext cx="866373" cy="86637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9" name="Rectangle: Rounded Corners 8">
            <a:extLst>
              <a:ext uri="{FF2B5EF4-FFF2-40B4-BE49-F238E27FC236}">
                <a16:creationId xmlns:a16="http://schemas.microsoft.com/office/drawing/2014/main" id="{E701C474-5F34-13CE-BA16-DC606627E59B}"/>
              </a:ext>
            </a:extLst>
          </p:cNvPr>
          <p:cNvSpPr/>
          <p:nvPr/>
        </p:nvSpPr>
        <p:spPr>
          <a:xfrm>
            <a:off x="5313388" y="2902076"/>
            <a:ext cx="6468793" cy="838650"/>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50147" tIns="53340" rIns="53340" bIns="53340" numCol="1" spcCol="1270" anchor="ctr" anchorCtr="0">
            <a:noAutofit/>
          </a:bodyPr>
          <a:lstStyle/>
          <a:p>
            <a:pPr marL="180000" lvl="0" indent="0" algn="l" defTabSz="933450">
              <a:lnSpc>
                <a:spcPct val="114000"/>
              </a:lnSpc>
              <a:spcAft>
                <a:spcPts val="1200"/>
              </a:spcAft>
              <a:buNone/>
            </a:pPr>
            <a:r>
              <a:rPr lang="en-AU" sz="2000" b="0" kern="1200" dirty="0"/>
              <a:t>What didn’t? Why?</a:t>
            </a:r>
            <a:endParaRPr lang="en-AU" sz="2000" kern="1200" dirty="0"/>
          </a:p>
        </p:txBody>
      </p:sp>
      <p:sp>
        <p:nvSpPr>
          <p:cNvPr id="11" name="Oval 10">
            <a:extLst>
              <a:ext uri="{FF2B5EF4-FFF2-40B4-BE49-F238E27FC236}">
                <a16:creationId xmlns:a16="http://schemas.microsoft.com/office/drawing/2014/main" id="{66E322D0-806B-64A5-BE22-82BD62948785}"/>
              </a:ext>
              <a:ext uri="{C183D7F6-B498-43B3-948B-1728B52AA6E4}">
                <adec:decorative xmlns:adec="http://schemas.microsoft.com/office/drawing/2017/decorative" val="1"/>
              </a:ext>
            </a:extLst>
          </p:cNvPr>
          <p:cNvSpPr/>
          <p:nvPr/>
        </p:nvSpPr>
        <p:spPr>
          <a:xfrm>
            <a:off x="4880201" y="2888214"/>
            <a:ext cx="866373" cy="86637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2" name="Rectangle: Rounded Corners 11">
            <a:extLst>
              <a:ext uri="{FF2B5EF4-FFF2-40B4-BE49-F238E27FC236}">
                <a16:creationId xmlns:a16="http://schemas.microsoft.com/office/drawing/2014/main" id="{DF432262-9D9D-2B86-FCF1-3B068C994C6E}"/>
              </a:ext>
            </a:extLst>
          </p:cNvPr>
          <p:cNvSpPr/>
          <p:nvPr/>
        </p:nvSpPr>
        <p:spPr>
          <a:xfrm>
            <a:off x="5313388" y="3941905"/>
            <a:ext cx="6468793" cy="838650"/>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50147" tIns="53340" rIns="53340" bIns="53340" numCol="1" spcCol="1270" anchor="ctr" anchorCtr="0">
            <a:noAutofit/>
          </a:bodyPr>
          <a:lstStyle/>
          <a:p>
            <a:pPr marL="180000" lvl="0" indent="0" algn="l" defTabSz="933450">
              <a:lnSpc>
                <a:spcPct val="114000"/>
              </a:lnSpc>
              <a:spcAft>
                <a:spcPts val="1200"/>
              </a:spcAft>
              <a:buNone/>
            </a:pPr>
            <a:r>
              <a:rPr lang="en-AU" sz="2000" b="0" kern="1200" dirty="0"/>
              <a:t>How did the strategy or practice impact student learning and engagement?</a:t>
            </a:r>
            <a:endParaRPr lang="en-AU" sz="2000" kern="1200" dirty="0"/>
          </a:p>
        </p:txBody>
      </p:sp>
      <p:sp>
        <p:nvSpPr>
          <p:cNvPr id="13" name="Oval 12">
            <a:extLst>
              <a:ext uri="{FF2B5EF4-FFF2-40B4-BE49-F238E27FC236}">
                <a16:creationId xmlns:a16="http://schemas.microsoft.com/office/drawing/2014/main" id="{475CD630-F5C7-BCB9-6FA3-CAFB0C23EA69}"/>
              </a:ext>
              <a:ext uri="{C183D7F6-B498-43B3-948B-1728B52AA6E4}">
                <adec:decorative xmlns:adec="http://schemas.microsoft.com/office/drawing/2017/decorative" val="1"/>
              </a:ext>
            </a:extLst>
          </p:cNvPr>
          <p:cNvSpPr/>
          <p:nvPr/>
        </p:nvSpPr>
        <p:spPr>
          <a:xfrm>
            <a:off x="4880201" y="3928044"/>
            <a:ext cx="866373" cy="86637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4" name="Rectangle: Rounded Corners 13">
            <a:extLst>
              <a:ext uri="{FF2B5EF4-FFF2-40B4-BE49-F238E27FC236}">
                <a16:creationId xmlns:a16="http://schemas.microsoft.com/office/drawing/2014/main" id="{EE7DF0FE-C395-4B46-ABB5-34F91E70ADFC}"/>
              </a:ext>
            </a:extLst>
          </p:cNvPr>
          <p:cNvSpPr/>
          <p:nvPr/>
        </p:nvSpPr>
        <p:spPr>
          <a:xfrm>
            <a:off x="4916018" y="4981734"/>
            <a:ext cx="6866162" cy="838650"/>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550147" tIns="53340" rIns="53340" bIns="53340" numCol="1" spcCol="1270" anchor="ctr" anchorCtr="0">
            <a:noAutofit/>
          </a:bodyPr>
          <a:lstStyle/>
          <a:p>
            <a:pPr marL="180000" lvl="0" indent="0" algn="l" defTabSz="933450">
              <a:lnSpc>
                <a:spcPct val="114000"/>
              </a:lnSpc>
              <a:spcAft>
                <a:spcPts val="1200"/>
              </a:spcAft>
              <a:buNone/>
            </a:pPr>
            <a:r>
              <a:rPr lang="en-AU" sz="2000" kern="1200" dirty="0"/>
              <a:t>3 things that you will continue to apply to your practice</a:t>
            </a:r>
          </a:p>
        </p:txBody>
      </p:sp>
      <p:sp>
        <p:nvSpPr>
          <p:cNvPr id="15" name="Oval 14">
            <a:extLst>
              <a:ext uri="{FF2B5EF4-FFF2-40B4-BE49-F238E27FC236}">
                <a16:creationId xmlns:a16="http://schemas.microsoft.com/office/drawing/2014/main" id="{AE70740C-D515-106F-AF73-02D53C8D24D4}"/>
              </a:ext>
              <a:ext uri="{C183D7F6-B498-43B3-948B-1728B52AA6E4}">
                <adec:decorative xmlns:adec="http://schemas.microsoft.com/office/drawing/2017/decorative" val="1"/>
              </a:ext>
            </a:extLst>
          </p:cNvPr>
          <p:cNvSpPr/>
          <p:nvPr/>
        </p:nvSpPr>
        <p:spPr>
          <a:xfrm>
            <a:off x="4482831" y="4967873"/>
            <a:ext cx="866373" cy="866373"/>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4" name="Slide Number Placeholder 3">
            <a:extLst>
              <a:ext uri="{FF2B5EF4-FFF2-40B4-BE49-F238E27FC236}">
                <a16:creationId xmlns:a16="http://schemas.microsoft.com/office/drawing/2014/main" id="{D65035FA-5C6E-688B-CA18-F035858B5D1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43</a:t>
            </a:fld>
            <a:endParaRPr lang="en-AU" dirty="0"/>
          </a:p>
        </p:txBody>
      </p:sp>
    </p:spTree>
    <p:extLst>
      <p:ext uri="{BB962C8B-B14F-4D97-AF65-F5344CB8AC3E}">
        <p14:creationId xmlns:p14="http://schemas.microsoft.com/office/powerpoint/2010/main" val="311442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E37872A-21A5-CE80-DDB0-FD21FF109C59}"/>
              </a:ext>
            </a:extLst>
          </p:cNvPr>
          <p:cNvSpPr>
            <a:spLocks noGrp="1"/>
          </p:cNvSpPr>
          <p:nvPr>
            <p:ph type="ctrTitle"/>
          </p:nvPr>
        </p:nvSpPr>
        <p:spPr/>
        <p:txBody>
          <a:bodyPr/>
          <a:lstStyle/>
          <a:p>
            <a:r>
              <a:rPr lang="en-US" dirty="0"/>
              <a:t>Part C</a:t>
            </a:r>
            <a:endParaRPr lang="en-AU" dirty="0"/>
          </a:p>
        </p:txBody>
      </p:sp>
      <p:sp>
        <p:nvSpPr>
          <p:cNvPr id="12" name="Text Placeholder 11">
            <a:extLst>
              <a:ext uri="{FF2B5EF4-FFF2-40B4-BE49-F238E27FC236}">
                <a16:creationId xmlns:a16="http://schemas.microsoft.com/office/drawing/2014/main" id="{06551073-C45F-3B4A-2438-D5B6F17EEDCC}"/>
              </a:ext>
            </a:extLst>
          </p:cNvPr>
          <p:cNvSpPr>
            <a:spLocks noGrp="1"/>
          </p:cNvSpPr>
          <p:nvPr>
            <p:ph type="body" sz="quarter" idx="10"/>
          </p:nvPr>
        </p:nvSpPr>
        <p:spPr/>
        <p:txBody>
          <a:bodyPr/>
          <a:lstStyle/>
          <a:p>
            <a:r>
              <a:rPr lang="en-US" dirty="0"/>
              <a:t>Reflect</a:t>
            </a:r>
            <a:endParaRPr lang="en-AU" dirty="0"/>
          </a:p>
        </p:txBody>
      </p:sp>
      <p:sp>
        <p:nvSpPr>
          <p:cNvPr id="18" name="Text Placeholder 17">
            <a:extLst>
              <a:ext uri="{FF2B5EF4-FFF2-40B4-BE49-F238E27FC236}">
                <a16:creationId xmlns:a16="http://schemas.microsoft.com/office/drawing/2014/main" id="{19414081-23AF-9616-748A-C66AB5227D80}"/>
              </a:ext>
            </a:extLst>
          </p:cNvPr>
          <p:cNvSpPr>
            <a:spLocks noGrp="1"/>
          </p:cNvSpPr>
          <p:nvPr>
            <p:ph type="body" sz="quarter" idx="16"/>
          </p:nvPr>
        </p:nvSpPr>
        <p:spPr/>
        <p:txBody>
          <a:bodyPr/>
          <a:lstStyle/>
          <a:p>
            <a:r>
              <a:rPr lang="en-US" dirty="0"/>
              <a:t>45-minute discussion</a:t>
            </a:r>
            <a:endParaRPr lang="en-AU" dirty="0"/>
          </a:p>
        </p:txBody>
      </p:sp>
      <p:sp>
        <p:nvSpPr>
          <p:cNvPr id="2" name="Footer Placeholder 1">
            <a:extLst>
              <a:ext uri="{FF2B5EF4-FFF2-40B4-BE49-F238E27FC236}">
                <a16:creationId xmlns:a16="http://schemas.microsoft.com/office/drawing/2014/main" id="{6B26DE6D-ED4F-9861-916A-12792ABDE872}"/>
              </a:ext>
              <a:ext uri="{C183D7F6-B498-43B3-948B-1728B52AA6E4}">
                <adec:decorative xmlns:adec="http://schemas.microsoft.com/office/drawing/2017/decorative" val="1"/>
              </a:ext>
            </a:extLst>
          </p:cNvPr>
          <p:cNvSpPr>
            <a:spLocks noGrp="1"/>
          </p:cNvSpPr>
          <p:nvPr>
            <p:ph type="ftr" sz="quarter" idx="3"/>
          </p:nvPr>
        </p:nvSpPr>
        <p:spPr/>
        <p:txBody>
          <a:bodyPr anchor="t">
            <a:normAutofit/>
          </a:bodyPr>
          <a:lstStyle/>
          <a:p>
            <a:pPr>
              <a:spcAft>
                <a:spcPts val="600"/>
              </a:spcAft>
            </a:pPr>
            <a:r>
              <a:rPr lang="en-US" dirty="0">
                <a:latin typeface="+mn-lt"/>
              </a:rPr>
              <a:t>NSW Department of Education</a:t>
            </a:r>
            <a:endParaRPr lang="en-AU" dirty="0">
              <a:latin typeface="+mn-lt"/>
            </a:endParaRPr>
          </a:p>
        </p:txBody>
      </p:sp>
      <p:sp>
        <p:nvSpPr>
          <p:cNvPr id="19" name="Rectangle 18">
            <a:extLst>
              <a:ext uri="{FF2B5EF4-FFF2-40B4-BE49-F238E27FC236}">
                <a16:creationId xmlns:a16="http://schemas.microsoft.com/office/drawing/2014/main" id="{6510DE2E-124E-BCE9-05EE-DAFC901C9807}"/>
              </a:ext>
              <a:ext uri="{C183D7F6-B498-43B3-948B-1728B52AA6E4}">
                <adec:decorative xmlns:adec="http://schemas.microsoft.com/office/drawing/2017/decorative" val="1"/>
              </a:ext>
            </a:extLst>
          </p:cNvPr>
          <p:cNvSpPr/>
          <p:nvPr/>
        </p:nvSpPr>
        <p:spPr>
          <a:xfrm>
            <a:off x="7124700" y="0"/>
            <a:ext cx="5067300"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pic>
        <p:nvPicPr>
          <p:cNvPr id="3" name="Picture 2">
            <a:extLst>
              <a:ext uri="{FF2B5EF4-FFF2-40B4-BE49-F238E27FC236}">
                <a16:creationId xmlns:a16="http://schemas.microsoft.com/office/drawing/2014/main" id="{15681FDE-24E1-7853-BFEC-4AB25C567F3D}"/>
              </a:ext>
              <a:ext uri="{C183D7F6-B498-43B3-948B-1728B52AA6E4}">
                <adec:decorative xmlns:adec="http://schemas.microsoft.com/office/drawing/2017/decorative" val="1"/>
              </a:ext>
            </a:extLst>
          </p:cNvPr>
          <p:cNvPicPr>
            <a:picLocks noChangeAspect="1"/>
          </p:cNvPicPr>
          <p:nvPr/>
        </p:nvPicPr>
        <p:blipFill>
          <a:blip r:embed="rId3">
            <a:clrChange>
              <a:clrFrom>
                <a:srgbClr val="C7E8F9"/>
              </a:clrFrom>
              <a:clrTo>
                <a:srgbClr val="C7E8F9">
                  <a:alpha val="0"/>
                </a:srgbClr>
              </a:clrTo>
            </a:clrChange>
          </a:blip>
          <a:stretch>
            <a:fillRect/>
          </a:stretch>
        </p:blipFill>
        <p:spPr>
          <a:xfrm>
            <a:off x="7548562" y="1244072"/>
            <a:ext cx="4302125" cy="4380441"/>
          </a:xfrm>
          <a:prstGeom prst="rect">
            <a:avLst/>
          </a:prstGeom>
        </p:spPr>
      </p:pic>
    </p:spTree>
    <p:extLst>
      <p:ext uri="{BB962C8B-B14F-4D97-AF65-F5344CB8AC3E}">
        <p14:creationId xmlns:p14="http://schemas.microsoft.com/office/powerpoint/2010/main" val="329380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9B09826-2DDC-2182-FC14-A6F4FFB2B7C6}"/>
              </a:ext>
            </a:extLst>
          </p:cNvPr>
          <p:cNvSpPr>
            <a:spLocks noGrp="1"/>
          </p:cNvSpPr>
          <p:nvPr>
            <p:ph type="title"/>
          </p:nvPr>
        </p:nvSpPr>
        <p:spPr/>
        <p:txBody>
          <a:bodyPr/>
          <a:lstStyle/>
          <a:p>
            <a:r>
              <a:rPr lang="en-US" dirty="0"/>
              <a:t>In this session (2)</a:t>
            </a:r>
          </a:p>
        </p:txBody>
      </p:sp>
      <p:sp>
        <p:nvSpPr>
          <p:cNvPr id="13" name="Text Placeholder 4">
            <a:extLst>
              <a:ext uri="{FF2B5EF4-FFF2-40B4-BE49-F238E27FC236}">
                <a16:creationId xmlns:a16="http://schemas.microsoft.com/office/drawing/2014/main" id="{00976442-181B-5C64-F420-8ACEABBE9AE1}"/>
              </a:ext>
            </a:extLst>
          </p:cNvPr>
          <p:cNvSpPr>
            <a:spLocks noGrp="1"/>
          </p:cNvSpPr>
          <p:nvPr>
            <p:ph type="body" sz="quarter" idx="18"/>
          </p:nvPr>
        </p:nvSpPr>
        <p:spPr/>
        <p:txBody>
          <a:bodyPr/>
          <a:lstStyle/>
          <a:p>
            <a:r>
              <a:rPr lang="en-US" dirty="0"/>
              <a:t>Agenda</a:t>
            </a:r>
          </a:p>
        </p:txBody>
      </p:sp>
      <p:graphicFrame>
        <p:nvGraphicFramePr>
          <p:cNvPr id="6" name="Content Placeholder 5">
            <a:extLst>
              <a:ext uri="{FF2B5EF4-FFF2-40B4-BE49-F238E27FC236}">
                <a16:creationId xmlns:a16="http://schemas.microsoft.com/office/drawing/2014/main" id="{A79FD649-183E-6349-885E-1575FCFF9B60}"/>
              </a:ext>
            </a:extLst>
          </p:cNvPr>
          <p:cNvGraphicFramePr>
            <a:graphicFrameLocks noGrp="1"/>
          </p:cNvGraphicFramePr>
          <p:nvPr>
            <p:ph idx="1"/>
            <p:extLst>
              <p:ext uri="{D42A27DB-BD31-4B8C-83A1-F6EECF244321}">
                <p14:modId xmlns:p14="http://schemas.microsoft.com/office/powerpoint/2010/main" val="4223036719"/>
              </p:ext>
            </p:extLst>
          </p:nvPr>
        </p:nvGraphicFramePr>
        <p:xfrm>
          <a:off x="354013" y="2101850"/>
          <a:ext cx="11483974" cy="3322105"/>
        </p:xfrm>
        <a:graphic>
          <a:graphicData uri="http://schemas.openxmlformats.org/drawingml/2006/table">
            <a:tbl>
              <a:tblPr firstRow="1" firstCol="1" bandRow="1"/>
              <a:tblGrid>
                <a:gridCol w="8925065">
                  <a:extLst>
                    <a:ext uri="{9D8B030D-6E8A-4147-A177-3AD203B41FA5}">
                      <a16:colId xmlns:a16="http://schemas.microsoft.com/office/drawing/2014/main" val="765328285"/>
                    </a:ext>
                  </a:extLst>
                </a:gridCol>
                <a:gridCol w="2558909">
                  <a:extLst>
                    <a:ext uri="{9D8B030D-6E8A-4147-A177-3AD203B41FA5}">
                      <a16:colId xmlns:a16="http://schemas.microsoft.com/office/drawing/2014/main" val="438662575"/>
                    </a:ext>
                  </a:extLst>
                </a:gridCol>
              </a:tblGrid>
              <a:tr h="664421">
                <a:tc>
                  <a:txBody>
                    <a:bodyPr/>
                    <a:lstStyle/>
                    <a:p>
                      <a:pPr algn="l" fontAlgn="t">
                        <a:lnSpc>
                          <a:spcPct val="150000"/>
                        </a:lnSpc>
                        <a:spcBef>
                          <a:spcPts val="0"/>
                        </a:spcBef>
                        <a:spcAft>
                          <a:spcPts val="1200"/>
                        </a:spcAft>
                      </a:pPr>
                      <a:r>
                        <a:rPr lang="en-AU" sz="2000" b="1" i="0" u="none" strike="noStrike" dirty="0">
                          <a:solidFill>
                            <a:srgbClr val="FFFFFF"/>
                          </a:solidFill>
                          <a:effectLst/>
                          <a:highlight>
                            <a:srgbClr val="002664"/>
                          </a:highlight>
                          <a:latin typeface="+mj-lt"/>
                          <a:ea typeface="Calibri"/>
                          <a:cs typeface="Arial"/>
                        </a:rPr>
                        <a:t>Item</a:t>
                      </a:r>
                      <a:endParaRPr lang="en-AU" sz="2000" b="0" i="0" u="none" strike="noStrike" dirty="0">
                        <a:effectLst/>
                        <a:latin typeface="+mj-lt"/>
                        <a:ea typeface="Calibri"/>
                        <a:cs typeface="Arial"/>
                      </a:endParaRPr>
                    </a:p>
                  </a:txBody>
                  <a:tcPr marL="205740" marR="205740" marT="28575"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2664"/>
                    </a:solidFill>
                  </a:tcPr>
                </a:tc>
                <a:tc>
                  <a:txBody>
                    <a:bodyPr/>
                    <a:lstStyle/>
                    <a:p>
                      <a:pPr algn="l" fontAlgn="t">
                        <a:lnSpc>
                          <a:spcPct val="150000"/>
                        </a:lnSpc>
                        <a:spcBef>
                          <a:spcPts val="0"/>
                        </a:spcBef>
                        <a:spcAft>
                          <a:spcPts val="1200"/>
                        </a:spcAft>
                      </a:pPr>
                      <a:r>
                        <a:rPr lang="en-AU" sz="2000" b="1" i="0" u="none" strike="noStrike" dirty="0">
                          <a:solidFill>
                            <a:srgbClr val="FFFFFF"/>
                          </a:solidFill>
                          <a:effectLst/>
                          <a:highlight>
                            <a:srgbClr val="002664"/>
                          </a:highlight>
                          <a:latin typeface="+mj-lt"/>
                          <a:ea typeface="Calibri"/>
                          <a:cs typeface="Arial"/>
                        </a:rPr>
                        <a:t>Duration</a:t>
                      </a:r>
                      <a:endParaRPr lang="en-AU" sz="2000" b="0" i="0" u="none" strike="noStrike" dirty="0">
                        <a:effectLst/>
                        <a:latin typeface="+mj-lt"/>
                        <a:ea typeface="Calibri"/>
                        <a:cs typeface="Arial"/>
                      </a:endParaRPr>
                    </a:p>
                  </a:txBody>
                  <a:tcPr marL="205740" marR="205740" marT="2857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664"/>
                    </a:solidFill>
                  </a:tcPr>
                </a:tc>
                <a:extLst>
                  <a:ext uri="{0D108BD9-81ED-4DB2-BD59-A6C34878D82A}">
                    <a16:rowId xmlns:a16="http://schemas.microsoft.com/office/drawing/2014/main" val="4150690937"/>
                  </a:ext>
                </a:extLst>
              </a:tr>
              <a:tr h="664421">
                <a:tc>
                  <a:txBody>
                    <a:bodyPr/>
                    <a:lstStyle/>
                    <a:p>
                      <a:pPr algn="l" fontAlgn="t">
                        <a:lnSpc>
                          <a:spcPct val="150000"/>
                        </a:lnSpc>
                        <a:spcBef>
                          <a:spcPts val="0"/>
                        </a:spcBef>
                        <a:spcAft>
                          <a:spcPts val="1200"/>
                        </a:spcAft>
                      </a:pPr>
                      <a:r>
                        <a:rPr lang="en-AU" sz="2000" b="0" i="0" u="none" strike="noStrike" dirty="0">
                          <a:solidFill>
                            <a:srgbClr val="000000"/>
                          </a:solidFill>
                          <a:effectLst/>
                          <a:latin typeface="+mn-lt"/>
                          <a:ea typeface="Calibri"/>
                          <a:cs typeface="Arial"/>
                        </a:rPr>
                        <a:t>Acknowledgement of Country and welcome</a:t>
                      </a:r>
                      <a:endParaRPr lang="en-AU" sz="2000" b="0" i="0" u="none" strike="noStrike" dirty="0">
                        <a:effectLst/>
                        <a:latin typeface="+mn-lt"/>
                        <a:ea typeface="Calibri"/>
                        <a:cs typeface="Arial"/>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rtl="0" eaLnBrk="1" fontAlgn="t" latinLnBrk="0" hangingPunct="1">
                        <a:lnSpc>
                          <a:spcPct val="150000"/>
                        </a:lnSpc>
                        <a:spcBef>
                          <a:spcPts val="0"/>
                        </a:spcBef>
                        <a:spcAft>
                          <a:spcPts val="1200"/>
                        </a:spcAft>
                        <a:buClrTx/>
                        <a:buSzTx/>
                        <a:buFontTx/>
                        <a:buNone/>
                      </a:pPr>
                      <a:r>
                        <a:rPr lang="en-AU" sz="2000" b="0" i="0" u="none" strike="noStrike" dirty="0">
                          <a:solidFill>
                            <a:srgbClr val="000000"/>
                          </a:solidFill>
                          <a:effectLst/>
                          <a:latin typeface="+mn-lt"/>
                          <a:cs typeface="Arial"/>
                        </a:rPr>
                        <a:t>3 minutes</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909394"/>
                  </a:ext>
                </a:extLst>
              </a:tr>
              <a:tr h="664421">
                <a:tc>
                  <a:txBody>
                    <a:bodyPr/>
                    <a:lstStyle/>
                    <a:p>
                      <a:pPr algn="l" fontAlgn="t">
                        <a:lnSpc>
                          <a:spcPct val="150000"/>
                        </a:lnSpc>
                        <a:spcBef>
                          <a:spcPts val="0"/>
                        </a:spcBef>
                        <a:spcAft>
                          <a:spcPts val="1200"/>
                        </a:spcAft>
                      </a:pPr>
                      <a:r>
                        <a:rPr lang="en-AU" sz="2000" b="0" i="0" u="none" strike="noStrike" dirty="0">
                          <a:solidFill>
                            <a:srgbClr val="000000"/>
                          </a:solidFill>
                          <a:effectLst/>
                          <a:latin typeface="+mn-lt"/>
                          <a:ea typeface="Calibri"/>
                          <a:cs typeface="Arial"/>
                        </a:rPr>
                        <a:t>Recap Part A – learn and Part B – do</a:t>
                      </a:r>
                      <a:endParaRPr lang="en-AU" sz="2000" b="0" i="0" u="none" strike="noStrike" dirty="0">
                        <a:effectLst/>
                        <a:latin typeface="+mn-lt"/>
                        <a:ea typeface="Calibri"/>
                        <a:cs typeface="Arial"/>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gn="l" fontAlgn="t">
                        <a:lnSpc>
                          <a:spcPct val="150000"/>
                        </a:lnSpc>
                        <a:spcBef>
                          <a:spcPts val="0"/>
                        </a:spcBef>
                        <a:spcAft>
                          <a:spcPts val="1200"/>
                        </a:spcAft>
                      </a:pPr>
                      <a:r>
                        <a:rPr lang="en-AU" sz="2000" b="0" i="0" u="none" strike="noStrike" dirty="0">
                          <a:solidFill>
                            <a:srgbClr val="000000"/>
                          </a:solidFill>
                          <a:effectLst/>
                          <a:latin typeface="+mn-lt"/>
                          <a:ea typeface="Calibri"/>
                          <a:cs typeface="Arial"/>
                        </a:rPr>
                        <a:t>10 minutes</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3246445110"/>
                  </a:ext>
                </a:extLst>
              </a:tr>
              <a:tr h="664421">
                <a:tc>
                  <a:txBody>
                    <a:bodyPr/>
                    <a:lstStyle/>
                    <a:p>
                      <a:pPr algn="l" fontAlgn="t">
                        <a:lnSpc>
                          <a:spcPct val="150000"/>
                        </a:lnSpc>
                        <a:spcBef>
                          <a:spcPts val="0"/>
                        </a:spcBef>
                        <a:spcAft>
                          <a:spcPts val="1200"/>
                        </a:spcAft>
                      </a:pPr>
                      <a:r>
                        <a:rPr lang="en-AU" sz="2000" b="0" i="0" u="none" strike="noStrike" dirty="0">
                          <a:effectLst/>
                          <a:latin typeface="+mn-lt"/>
                        </a:rPr>
                        <a:t>Reflection activities</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50000"/>
                        </a:lnSpc>
                        <a:spcBef>
                          <a:spcPts val="0"/>
                        </a:spcBef>
                        <a:spcAft>
                          <a:spcPts val="1200"/>
                        </a:spcAft>
                      </a:pPr>
                      <a:r>
                        <a:rPr lang="en-AU" sz="2000" b="0" i="0" u="none" strike="noStrike" dirty="0">
                          <a:solidFill>
                            <a:srgbClr val="000000"/>
                          </a:solidFill>
                          <a:effectLst/>
                          <a:latin typeface="+mn-lt"/>
                          <a:ea typeface="Calibri"/>
                          <a:cs typeface="Arial"/>
                        </a:rPr>
                        <a:t>16 minutes</a:t>
                      </a:r>
                      <a:endParaRPr lang="en-AU" sz="2000" b="0" i="0" u="none" strike="noStrike" dirty="0">
                        <a:effectLst/>
                        <a:latin typeface="+mn-lt"/>
                        <a:ea typeface="Calibri"/>
                        <a:cs typeface="Arial"/>
                      </a:endParaRP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639127"/>
                  </a:ext>
                </a:extLst>
              </a:tr>
              <a:tr h="664421">
                <a:tc>
                  <a:txBody>
                    <a:bodyPr/>
                    <a:lstStyle/>
                    <a:p>
                      <a:pPr algn="l" fontAlgn="t">
                        <a:lnSpc>
                          <a:spcPct val="150000"/>
                        </a:lnSpc>
                        <a:spcBef>
                          <a:spcPts val="0"/>
                        </a:spcBef>
                        <a:spcAft>
                          <a:spcPts val="1200"/>
                        </a:spcAft>
                      </a:pPr>
                      <a:r>
                        <a:rPr lang="en-AU" sz="2000" b="0" i="0" u="none" strike="noStrike" dirty="0">
                          <a:effectLst/>
                          <a:latin typeface="+mn-lt"/>
                        </a:rPr>
                        <a:t>Planning for sustained implementation and growth</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marL="0" marR="0" lvl="0" indent="0" algn="l" rtl="0" eaLnBrk="1" fontAlgn="t" latinLnBrk="0" hangingPunct="1">
                        <a:lnSpc>
                          <a:spcPct val="150000"/>
                        </a:lnSpc>
                        <a:spcBef>
                          <a:spcPts val="0"/>
                        </a:spcBef>
                        <a:spcAft>
                          <a:spcPts val="1200"/>
                        </a:spcAft>
                        <a:buClrTx/>
                        <a:buSzTx/>
                        <a:buFontTx/>
                        <a:buNone/>
                      </a:pPr>
                      <a:r>
                        <a:rPr lang="en-AU" sz="2000" b="0" i="0" u="none" strike="noStrike" dirty="0">
                          <a:solidFill>
                            <a:srgbClr val="000000"/>
                          </a:solidFill>
                          <a:effectLst/>
                          <a:latin typeface="+mn-lt"/>
                          <a:ea typeface="Calibri"/>
                          <a:cs typeface="Arial"/>
                        </a:rPr>
                        <a:t>16 minutes</a:t>
                      </a:r>
                    </a:p>
                  </a:txBody>
                  <a:tcPr marL="205740" marR="20574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2695633496"/>
                  </a:ext>
                </a:extLst>
              </a:tr>
            </a:tbl>
          </a:graphicData>
        </a:graphic>
      </p:graphicFrame>
      <p:sp>
        <p:nvSpPr>
          <p:cNvPr id="4" name="Slide Number Placeholder 3">
            <a:extLst>
              <a:ext uri="{FF2B5EF4-FFF2-40B4-BE49-F238E27FC236}">
                <a16:creationId xmlns:a16="http://schemas.microsoft.com/office/drawing/2014/main" id="{D1668CF4-FB09-C980-ECA7-A52986AB5193}"/>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45</a:t>
            </a:fld>
            <a:endParaRPr lang="en-AU" dirty="0"/>
          </a:p>
        </p:txBody>
      </p:sp>
    </p:spTree>
    <p:extLst>
      <p:ext uri="{BB962C8B-B14F-4D97-AF65-F5344CB8AC3E}">
        <p14:creationId xmlns:p14="http://schemas.microsoft.com/office/powerpoint/2010/main" val="152420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FE52AF1-CA53-2E1C-5DFE-7AEA9834F6EE}"/>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dirty="0"/>
              <a:t>Acknowledgement of Country </a:t>
            </a:r>
            <a:r>
              <a:rPr lang="en-AU" dirty="0">
                <a:solidFill>
                  <a:schemeClr val="bg1"/>
                </a:solidFill>
              </a:rPr>
              <a:t>(2)</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dirty="0"/>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p:txBody>
          <a:bodyPr/>
          <a:lstStyle/>
          <a:p>
            <a:pPr>
              <a:lnSpc>
                <a:spcPct val="150000"/>
              </a:lnSpc>
            </a:pPr>
            <a:r>
              <a:rPr lang="en-AU" dirty="0"/>
              <a:t>‘Reflections’ created by Zara Marulanda from Blaxland High School as part of the 2021 Schools Reconciliation Challenge.</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46</a:t>
            </a:fld>
            <a:endParaRPr lang="en-AU" dirty="0"/>
          </a:p>
        </p:txBody>
      </p:sp>
    </p:spTree>
    <p:extLst>
      <p:ext uri="{BB962C8B-B14F-4D97-AF65-F5344CB8AC3E}">
        <p14:creationId xmlns:p14="http://schemas.microsoft.com/office/powerpoint/2010/main" val="72571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2467-B527-1015-387F-911C62A2483D}"/>
              </a:ext>
            </a:extLst>
          </p:cNvPr>
          <p:cNvSpPr>
            <a:spLocks noGrp="1"/>
          </p:cNvSpPr>
          <p:nvPr>
            <p:ph type="title"/>
          </p:nvPr>
        </p:nvSpPr>
        <p:spPr/>
        <p:txBody>
          <a:bodyPr/>
          <a:lstStyle/>
          <a:p>
            <a:r>
              <a:rPr lang="en-AU" dirty="0"/>
              <a:t>Learning intention and success criteria (2)</a:t>
            </a:r>
          </a:p>
        </p:txBody>
      </p:sp>
      <p:sp>
        <p:nvSpPr>
          <p:cNvPr id="3" name="Content Placeholder 2">
            <a:extLst>
              <a:ext uri="{FF2B5EF4-FFF2-40B4-BE49-F238E27FC236}">
                <a16:creationId xmlns:a16="http://schemas.microsoft.com/office/drawing/2014/main" id="{6727937D-65CF-ED6D-DAF9-E1940DBBB3B9}"/>
              </a:ext>
            </a:extLst>
          </p:cNvPr>
          <p:cNvSpPr>
            <a:spLocks noGrp="1"/>
          </p:cNvSpPr>
          <p:nvPr>
            <p:ph idx="1"/>
          </p:nvPr>
        </p:nvSpPr>
        <p:spPr/>
        <p:txBody>
          <a:bodyPr vert="horz" lIns="0" tIns="0" rIns="0" bIns="0" rtlCol="0" anchor="t">
            <a:noAutofit/>
          </a:bodyPr>
          <a:lstStyle/>
          <a:p>
            <a:pPr lvl="1">
              <a:spcAft>
                <a:spcPts val="1200"/>
              </a:spcAft>
            </a:pPr>
            <a:r>
              <a:rPr lang="en-AU" sz="2000" b="1" dirty="0">
                <a:latin typeface="+mj-lt"/>
              </a:rPr>
              <a:t>Learning intention</a:t>
            </a:r>
          </a:p>
          <a:p>
            <a:r>
              <a:rPr lang="en-AU" sz="2000" dirty="0"/>
              <a:t>Establish a plan to sustain and grow consistent teacher judgement through reflection and collaboration. </a:t>
            </a:r>
          </a:p>
          <a:p>
            <a:pPr>
              <a:spcBef>
                <a:spcPts val="600"/>
              </a:spcBef>
            </a:pPr>
            <a:r>
              <a:rPr lang="en-AU" sz="2000" b="1" dirty="0">
                <a:latin typeface="+mj-lt"/>
              </a:rPr>
              <a:t>Success criteria</a:t>
            </a:r>
          </a:p>
          <a:p>
            <a:pPr marL="285750" indent="-285750">
              <a:buFont typeface="Public Sans" panose="020B0604020202020204" pitchFamily="34" charset="0"/>
              <a:buChar char="•"/>
            </a:pPr>
            <a:r>
              <a:rPr lang="en-AU" sz="2000" dirty="0"/>
              <a:t>Engage in critical reflection with colleagues on the selected focus area</a:t>
            </a:r>
            <a:endParaRPr lang="en-US" sz="2000" dirty="0"/>
          </a:p>
          <a:p>
            <a:pPr marL="285750" indent="-285750">
              <a:buFont typeface="Arial" panose="020B0604020202020204" pitchFamily="34" charset="0"/>
              <a:buChar char="•"/>
            </a:pPr>
            <a:r>
              <a:rPr lang="en-AU" sz="2000" dirty="0"/>
              <a:t>Identify and share key successes, challenges and opportunities for improvement</a:t>
            </a:r>
          </a:p>
          <a:p>
            <a:pPr marL="285750" indent="-285750">
              <a:buFont typeface="Arial" panose="020B0604020202020204" pitchFamily="34" charset="0"/>
              <a:buChar char="•"/>
            </a:pPr>
            <a:r>
              <a:rPr lang="en-AU" sz="2000" dirty="0"/>
              <a:t>Collaboratively plan for sustained implementation and ongoing growth</a:t>
            </a:r>
          </a:p>
        </p:txBody>
      </p:sp>
      <p:sp>
        <p:nvSpPr>
          <p:cNvPr id="4" name="Slide Number Placeholder 3">
            <a:extLst>
              <a:ext uri="{FF2B5EF4-FFF2-40B4-BE49-F238E27FC236}">
                <a16:creationId xmlns:a16="http://schemas.microsoft.com/office/drawing/2014/main" id="{52924081-CEEF-8865-3445-58A249C9FAE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47</a:t>
            </a:fld>
            <a:endParaRPr lang="en-AU" dirty="0"/>
          </a:p>
        </p:txBody>
      </p:sp>
    </p:spTree>
    <p:extLst>
      <p:ext uri="{BB962C8B-B14F-4D97-AF65-F5344CB8AC3E}">
        <p14:creationId xmlns:p14="http://schemas.microsoft.com/office/powerpoint/2010/main" val="220149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ABCD-6F85-A187-5418-8DD503C80CBD}"/>
              </a:ext>
            </a:extLst>
          </p:cNvPr>
          <p:cNvSpPr>
            <a:spLocks noGrp="1"/>
          </p:cNvSpPr>
          <p:nvPr>
            <p:ph type="title"/>
          </p:nvPr>
        </p:nvSpPr>
        <p:spPr>
          <a:xfrm>
            <a:off x="360000" y="360000"/>
            <a:ext cx="10080000" cy="545601"/>
          </a:xfrm>
        </p:spPr>
        <p:txBody>
          <a:bodyPr/>
          <a:lstStyle/>
          <a:p>
            <a:r>
              <a:rPr lang="en-AU" dirty="0"/>
              <a:t>Recap of Part A – learn</a:t>
            </a:r>
          </a:p>
        </p:txBody>
      </p:sp>
      <p:sp>
        <p:nvSpPr>
          <p:cNvPr id="5" name="Text Placeholder 4">
            <a:extLst>
              <a:ext uri="{FF2B5EF4-FFF2-40B4-BE49-F238E27FC236}">
                <a16:creationId xmlns:a16="http://schemas.microsoft.com/office/drawing/2014/main" id="{6E81D119-92ED-7688-1E26-06C7C09A17C6}"/>
              </a:ext>
            </a:extLst>
          </p:cNvPr>
          <p:cNvSpPr>
            <a:spLocks noGrp="1"/>
          </p:cNvSpPr>
          <p:nvPr>
            <p:ph type="body" sz="quarter" idx="18"/>
          </p:nvPr>
        </p:nvSpPr>
        <p:spPr>
          <a:xfrm>
            <a:off x="360000" y="982520"/>
            <a:ext cx="10080000" cy="310015"/>
          </a:xfrm>
        </p:spPr>
        <p:txBody>
          <a:bodyPr/>
          <a:lstStyle/>
          <a:p>
            <a:r>
              <a:rPr lang="en-AU" dirty="0"/>
              <a:t>In Part A – learn, we covered the following content:</a:t>
            </a:r>
          </a:p>
        </p:txBody>
      </p:sp>
      <p:grpSp>
        <p:nvGrpSpPr>
          <p:cNvPr id="22" name="Group 21" descr="A blue and black circle with a book and text. It represents the Part A - Learn section of the workshop.">
            <a:extLst>
              <a:ext uri="{FF2B5EF4-FFF2-40B4-BE49-F238E27FC236}">
                <a16:creationId xmlns:a16="http://schemas.microsoft.com/office/drawing/2014/main" id="{7613A59B-6C4B-AA0F-4221-1DCF666E1E26}"/>
              </a:ext>
            </a:extLst>
          </p:cNvPr>
          <p:cNvGrpSpPr/>
          <p:nvPr/>
        </p:nvGrpSpPr>
        <p:grpSpPr>
          <a:xfrm>
            <a:off x="207640" y="2146423"/>
            <a:ext cx="3242320" cy="3242320"/>
            <a:chOff x="207640" y="2073686"/>
            <a:chExt cx="3242320" cy="3242320"/>
          </a:xfrm>
        </p:grpSpPr>
        <p:sp>
          <p:nvSpPr>
            <p:cNvPr id="21" name="Oval 20">
              <a:extLst>
                <a:ext uri="{FF2B5EF4-FFF2-40B4-BE49-F238E27FC236}">
                  <a16:creationId xmlns:a16="http://schemas.microsoft.com/office/drawing/2014/main" id="{2C456A10-F0F3-7168-FFCA-97C5E915883B}"/>
                </a:ext>
              </a:extLst>
            </p:cNvPr>
            <p:cNvSpPr/>
            <p:nvPr/>
          </p:nvSpPr>
          <p:spPr>
            <a:xfrm>
              <a:off x="207640" y="2073686"/>
              <a:ext cx="3242320" cy="3242320"/>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pic>
          <p:nvPicPr>
            <p:cNvPr id="79" name="Picture 78">
              <a:extLst>
                <a:ext uri="{FF2B5EF4-FFF2-40B4-BE49-F238E27FC236}">
                  <a16:creationId xmlns:a16="http://schemas.microsoft.com/office/drawing/2014/main" id="{C13500F9-3C2B-E082-8B4A-FC6C063AE3C5}"/>
                </a:ext>
              </a:extLst>
            </p:cNvPr>
            <p:cNvPicPr>
              <a:picLocks noChangeAspect="1"/>
            </p:cNvPicPr>
            <p:nvPr/>
          </p:nvPicPr>
          <p:blipFill>
            <a:blip r:embed="rId3">
              <a:clrChange>
                <a:clrFrom>
                  <a:srgbClr val="C7E8F9"/>
                </a:clrFrom>
                <a:clrTo>
                  <a:srgbClr val="C7E8F9">
                    <a:alpha val="0"/>
                  </a:srgbClr>
                </a:clrTo>
              </a:clrChange>
            </a:blip>
            <a:stretch>
              <a:fillRect/>
            </a:stretch>
          </p:blipFill>
          <p:spPr>
            <a:xfrm>
              <a:off x="354013" y="2201729"/>
              <a:ext cx="3000375" cy="3057525"/>
            </a:xfrm>
            <a:prstGeom prst="rect">
              <a:avLst/>
            </a:prstGeom>
          </p:spPr>
        </p:pic>
      </p:grpSp>
      <p:sp>
        <p:nvSpPr>
          <p:cNvPr id="8" name="Block Arc 7">
            <a:extLst>
              <a:ext uri="{FF2B5EF4-FFF2-40B4-BE49-F238E27FC236}">
                <a16:creationId xmlns:a16="http://schemas.microsoft.com/office/drawing/2014/main" id="{9EB8D869-25C3-B2E6-82C5-F3CEDD18998B}"/>
              </a:ext>
              <a:ext uri="{C183D7F6-B498-43B3-948B-1728B52AA6E4}">
                <adec:decorative xmlns:adec="http://schemas.microsoft.com/office/drawing/2017/decorative" val="1"/>
              </a:ext>
            </a:extLst>
          </p:cNvPr>
          <p:cNvSpPr/>
          <p:nvPr/>
        </p:nvSpPr>
        <p:spPr>
          <a:xfrm>
            <a:off x="-2140094" y="627660"/>
            <a:ext cx="6404488" cy="6404488"/>
          </a:xfrm>
          <a:prstGeom prst="blockArc">
            <a:avLst>
              <a:gd name="adj1" fmla="val 18900000"/>
              <a:gd name="adj2" fmla="val 2700000"/>
              <a:gd name="adj3" fmla="val 337"/>
            </a:avLst>
          </a:prstGeom>
          <a:ln>
            <a:solidFill>
              <a:schemeClr val="tx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AU" dirty="0"/>
          </a:p>
        </p:txBody>
      </p:sp>
      <p:sp>
        <p:nvSpPr>
          <p:cNvPr id="9" name="Rectangle: Rounded Corners 8">
            <a:extLst>
              <a:ext uri="{FF2B5EF4-FFF2-40B4-BE49-F238E27FC236}">
                <a16:creationId xmlns:a16="http://schemas.microsoft.com/office/drawing/2014/main" id="{A21E8D60-8EAC-DFAF-4FD2-E72F4E4096F0}"/>
              </a:ext>
            </a:extLst>
          </p:cNvPr>
          <p:cNvSpPr/>
          <p:nvPr/>
        </p:nvSpPr>
        <p:spPr>
          <a:xfrm>
            <a:off x="3620994" y="1649225"/>
            <a:ext cx="7796870" cy="6060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b="0" i="0" u="none" strike="noStrike" kern="1200" dirty="0">
                <a:effectLst/>
                <a:ea typeface="Calibri"/>
                <a:cs typeface="Arial"/>
              </a:rPr>
              <a:t>What</a:t>
            </a:r>
            <a:r>
              <a:rPr lang="en-AU" sz="1600" kern="1200" dirty="0">
                <a:ea typeface="Calibri"/>
                <a:cs typeface="Arial"/>
              </a:rPr>
              <a:t> consistent teacher judgement</a:t>
            </a:r>
            <a:r>
              <a:rPr lang="en-AU" sz="1600" b="0" i="0" u="none" strike="noStrike" kern="1200" dirty="0">
                <a:effectLst/>
                <a:ea typeface="Calibri"/>
                <a:cs typeface="Arial"/>
              </a:rPr>
              <a:t> </a:t>
            </a:r>
            <a:r>
              <a:rPr lang="en-AU" sz="1600" kern="1200" dirty="0">
                <a:ea typeface="Calibri"/>
                <a:cs typeface="Arial"/>
              </a:rPr>
              <a:t>is </a:t>
            </a:r>
            <a:r>
              <a:rPr lang="en-AU" sz="1600" b="0" i="0" u="none" strike="noStrike" kern="1200" dirty="0">
                <a:effectLst/>
                <a:ea typeface="Calibri"/>
                <a:cs typeface="Arial"/>
              </a:rPr>
              <a:t>and why</a:t>
            </a:r>
            <a:r>
              <a:rPr lang="en-AU" sz="1600" kern="1200" dirty="0">
                <a:ea typeface="Calibri"/>
                <a:cs typeface="Arial"/>
              </a:rPr>
              <a:t> it</a:t>
            </a:r>
            <a:r>
              <a:rPr lang="en-AU" sz="1600" b="0" i="0" u="none" strike="noStrike" kern="1200" dirty="0">
                <a:effectLst/>
                <a:ea typeface="Calibri"/>
                <a:cs typeface="Arial"/>
              </a:rPr>
              <a:t> </a:t>
            </a:r>
            <a:r>
              <a:rPr lang="en-AU" sz="1600" kern="1200" dirty="0">
                <a:ea typeface="Calibri"/>
                <a:cs typeface="Arial"/>
              </a:rPr>
              <a:t>is </a:t>
            </a:r>
            <a:r>
              <a:rPr lang="en-AU" sz="1600" b="0" i="0" u="none" strike="noStrike" kern="1200" dirty="0">
                <a:effectLst/>
                <a:ea typeface="Calibri"/>
                <a:cs typeface="Arial"/>
              </a:rPr>
              <a:t>important</a:t>
            </a:r>
            <a:endParaRPr lang="en-AU" sz="1600" kern="1200" dirty="0">
              <a:ea typeface="Calibri"/>
            </a:endParaRPr>
          </a:p>
        </p:txBody>
      </p:sp>
      <p:sp>
        <p:nvSpPr>
          <p:cNvPr id="10" name="Oval 9">
            <a:extLst>
              <a:ext uri="{FF2B5EF4-FFF2-40B4-BE49-F238E27FC236}">
                <a16:creationId xmlns:a16="http://schemas.microsoft.com/office/drawing/2014/main" id="{2D3762BA-5AD7-1870-60DA-E5AD07013433}"/>
              </a:ext>
              <a:ext uri="{C183D7F6-B498-43B3-948B-1728B52AA6E4}">
                <adec:decorative xmlns:adec="http://schemas.microsoft.com/office/drawing/2017/decorative" val="1"/>
              </a:ext>
            </a:extLst>
          </p:cNvPr>
          <p:cNvSpPr/>
          <p:nvPr/>
        </p:nvSpPr>
        <p:spPr>
          <a:xfrm>
            <a:off x="3307970" y="1639208"/>
            <a:ext cx="626048" cy="626048"/>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1" name="Rectangle: Rounded Corners 10">
            <a:extLst>
              <a:ext uri="{FF2B5EF4-FFF2-40B4-BE49-F238E27FC236}">
                <a16:creationId xmlns:a16="http://schemas.microsoft.com/office/drawing/2014/main" id="{5D2A4E5C-68F3-AED0-FFD0-C43CBB10A608}"/>
              </a:ext>
            </a:extLst>
          </p:cNvPr>
          <p:cNvSpPr/>
          <p:nvPr/>
        </p:nvSpPr>
        <p:spPr>
          <a:xfrm>
            <a:off x="4032969" y="2400388"/>
            <a:ext cx="7384895" cy="6060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rtl="0">
              <a:lnSpc>
                <a:spcPct val="114000"/>
              </a:lnSpc>
              <a:spcBef>
                <a:spcPct val="0"/>
              </a:spcBef>
              <a:spcAft>
                <a:spcPts val="600"/>
              </a:spcAft>
              <a:buNone/>
            </a:pPr>
            <a:r>
              <a:rPr lang="en-AU" sz="1600" kern="1200" dirty="0">
                <a:solidFill>
                  <a:schemeClr val="bg1"/>
                </a:solidFill>
                <a:cs typeface="Calibri"/>
              </a:rPr>
              <a:t>How CTJ can support the formation of an on-balance judgement of learning</a:t>
            </a:r>
            <a:endParaRPr lang="en-AU" sz="1600" kern="1200" dirty="0">
              <a:solidFill>
                <a:schemeClr val="bg1"/>
              </a:solidFill>
              <a:cs typeface="Arial"/>
            </a:endParaRPr>
          </a:p>
        </p:txBody>
      </p:sp>
      <p:sp>
        <p:nvSpPr>
          <p:cNvPr id="12" name="Oval 11">
            <a:extLst>
              <a:ext uri="{FF2B5EF4-FFF2-40B4-BE49-F238E27FC236}">
                <a16:creationId xmlns:a16="http://schemas.microsoft.com/office/drawing/2014/main" id="{5DE63208-76C8-AEE0-9B19-0E52D7864D13}"/>
              </a:ext>
              <a:ext uri="{C183D7F6-B498-43B3-948B-1728B52AA6E4}">
                <adec:decorative xmlns:adec="http://schemas.microsoft.com/office/drawing/2017/decorative" val="1"/>
              </a:ext>
            </a:extLst>
          </p:cNvPr>
          <p:cNvSpPr/>
          <p:nvPr/>
        </p:nvSpPr>
        <p:spPr>
          <a:xfrm>
            <a:off x="3719944" y="2390372"/>
            <a:ext cx="626048" cy="626048"/>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3" name="Rectangle: Rounded Corners 12">
            <a:extLst>
              <a:ext uri="{FF2B5EF4-FFF2-40B4-BE49-F238E27FC236}">
                <a16:creationId xmlns:a16="http://schemas.microsoft.com/office/drawing/2014/main" id="{40A07DBA-783D-8D33-CBEC-545362845AC8}"/>
              </a:ext>
            </a:extLst>
          </p:cNvPr>
          <p:cNvSpPr/>
          <p:nvPr/>
        </p:nvSpPr>
        <p:spPr>
          <a:xfrm>
            <a:off x="4221354" y="3151552"/>
            <a:ext cx="7196510" cy="6060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kern="1200" dirty="0">
                <a:ea typeface="Calibri"/>
                <a:cs typeface="Arial"/>
              </a:rPr>
              <a:t>The 'before’ and ‘during’ components of consistent teacher judgement processes</a:t>
            </a:r>
            <a:endParaRPr lang="en-AU" sz="1600" kern="1200" dirty="0">
              <a:ea typeface="Calibri"/>
            </a:endParaRPr>
          </a:p>
        </p:txBody>
      </p:sp>
      <p:sp>
        <p:nvSpPr>
          <p:cNvPr id="14" name="Oval 13">
            <a:extLst>
              <a:ext uri="{FF2B5EF4-FFF2-40B4-BE49-F238E27FC236}">
                <a16:creationId xmlns:a16="http://schemas.microsoft.com/office/drawing/2014/main" id="{8E824205-5683-2A9C-8FCF-8E76280C3FBF}"/>
              </a:ext>
              <a:ext uri="{C183D7F6-B498-43B3-948B-1728B52AA6E4}">
                <adec:decorative xmlns:adec="http://schemas.microsoft.com/office/drawing/2017/decorative" val="1"/>
              </a:ext>
            </a:extLst>
          </p:cNvPr>
          <p:cNvSpPr/>
          <p:nvPr/>
        </p:nvSpPr>
        <p:spPr>
          <a:xfrm>
            <a:off x="3908330" y="3141535"/>
            <a:ext cx="626048" cy="626048"/>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5" name="Rectangle: Rounded Corners 14">
            <a:extLst>
              <a:ext uri="{FF2B5EF4-FFF2-40B4-BE49-F238E27FC236}">
                <a16:creationId xmlns:a16="http://schemas.microsoft.com/office/drawing/2014/main" id="{4A996411-E097-7A55-C1D6-C9EA002083B7}"/>
              </a:ext>
            </a:extLst>
          </p:cNvPr>
          <p:cNvSpPr/>
          <p:nvPr/>
        </p:nvSpPr>
        <p:spPr>
          <a:xfrm>
            <a:off x="4221354" y="3902239"/>
            <a:ext cx="7196510" cy="6060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kern="1200" dirty="0">
                <a:ea typeface="Calibri"/>
                <a:cs typeface="Arial"/>
              </a:rPr>
              <a:t>What collaboration is and how it differs to cooperation 	</a:t>
            </a:r>
          </a:p>
        </p:txBody>
      </p:sp>
      <p:sp>
        <p:nvSpPr>
          <p:cNvPr id="16" name="Oval 15">
            <a:extLst>
              <a:ext uri="{FF2B5EF4-FFF2-40B4-BE49-F238E27FC236}">
                <a16:creationId xmlns:a16="http://schemas.microsoft.com/office/drawing/2014/main" id="{905BFE7E-959E-8F2B-ED44-9361E7EA20FB}"/>
              </a:ext>
              <a:ext uri="{C183D7F6-B498-43B3-948B-1728B52AA6E4}">
                <adec:decorative xmlns:adec="http://schemas.microsoft.com/office/drawing/2017/decorative" val="1"/>
              </a:ext>
            </a:extLst>
          </p:cNvPr>
          <p:cNvSpPr/>
          <p:nvPr/>
        </p:nvSpPr>
        <p:spPr>
          <a:xfrm>
            <a:off x="3908330" y="3892222"/>
            <a:ext cx="626048" cy="626048"/>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7" name="Rectangle: Rounded Corners 16">
            <a:extLst>
              <a:ext uri="{FF2B5EF4-FFF2-40B4-BE49-F238E27FC236}">
                <a16:creationId xmlns:a16="http://schemas.microsoft.com/office/drawing/2014/main" id="{C7883B55-1573-9622-39BF-999E26AA5641}"/>
              </a:ext>
            </a:extLst>
          </p:cNvPr>
          <p:cNvSpPr/>
          <p:nvPr/>
        </p:nvSpPr>
        <p:spPr>
          <a:xfrm>
            <a:off x="4032969" y="4653403"/>
            <a:ext cx="7384895" cy="6060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kern="1200" dirty="0">
                <a:solidFill>
                  <a:schemeClr val="bg1"/>
                </a:solidFill>
                <a:ea typeface="Calibri"/>
                <a:cs typeface="Arial"/>
              </a:rPr>
              <a:t>What collaborative assessment design looks like</a:t>
            </a:r>
          </a:p>
        </p:txBody>
      </p:sp>
      <p:sp>
        <p:nvSpPr>
          <p:cNvPr id="18" name="Oval 17">
            <a:extLst>
              <a:ext uri="{FF2B5EF4-FFF2-40B4-BE49-F238E27FC236}">
                <a16:creationId xmlns:a16="http://schemas.microsoft.com/office/drawing/2014/main" id="{2039D758-6A34-4138-062E-7D7355562FC4}"/>
              </a:ext>
              <a:ext uri="{C183D7F6-B498-43B3-948B-1728B52AA6E4}">
                <adec:decorative xmlns:adec="http://schemas.microsoft.com/office/drawing/2017/decorative" val="1"/>
              </a:ext>
            </a:extLst>
          </p:cNvPr>
          <p:cNvSpPr/>
          <p:nvPr/>
        </p:nvSpPr>
        <p:spPr>
          <a:xfrm>
            <a:off x="3719944" y="4643386"/>
            <a:ext cx="626048" cy="626048"/>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19" name="Rectangle: Rounded Corners 18">
            <a:extLst>
              <a:ext uri="{FF2B5EF4-FFF2-40B4-BE49-F238E27FC236}">
                <a16:creationId xmlns:a16="http://schemas.microsoft.com/office/drawing/2014/main" id="{737CF6C7-065B-E6EB-6422-0BC7D426C072}"/>
              </a:ext>
            </a:extLst>
          </p:cNvPr>
          <p:cNvSpPr/>
          <p:nvPr/>
        </p:nvSpPr>
        <p:spPr>
          <a:xfrm>
            <a:off x="3620994" y="5404566"/>
            <a:ext cx="7796870" cy="6060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7541" tIns="38100" rIns="38100" bIns="38100" numCol="1" spcCol="1270" anchor="ctr" anchorCtr="0">
            <a:noAutofit/>
          </a:bodyPr>
          <a:lstStyle/>
          <a:p>
            <a:pPr marL="180000" lvl="0" indent="0" algn="l" defTabSz="666750">
              <a:lnSpc>
                <a:spcPct val="114000"/>
              </a:lnSpc>
              <a:spcBef>
                <a:spcPct val="0"/>
              </a:spcBef>
              <a:spcAft>
                <a:spcPts val="600"/>
              </a:spcAft>
              <a:buFont typeface="Arial" panose="020B0604020202020204" pitchFamily="34" charset="0"/>
              <a:buNone/>
            </a:pPr>
            <a:r>
              <a:rPr lang="en-AU" sz="1600" kern="1200" dirty="0">
                <a:solidFill>
                  <a:schemeClr val="bg1"/>
                </a:solidFill>
                <a:cs typeface="Arial"/>
              </a:rPr>
              <a:t>Enabling strategies for collaborative assessment design and collaboration during a period of learning</a:t>
            </a:r>
            <a:endParaRPr lang="en-AU" sz="1600" b="0" i="0" u="none" strike="noStrike" kern="1200" dirty="0">
              <a:solidFill>
                <a:schemeClr val="bg1"/>
              </a:solidFill>
              <a:effectLst/>
            </a:endParaRPr>
          </a:p>
        </p:txBody>
      </p:sp>
      <p:sp>
        <p:nvSpPr>
          <p:cNvPr id="20" name="Oval 19">
            <a:extLst>
              <a:ext uri="{FF2B5EF4-FFF2-40B4-BE49-F238E27FC236}">
                <a16:creationId xmlns:a16="http://schemas.microsoft.com/office/drawing/2014/main" id="{AA0B1035-60E6-0824-13E9-C333D2860481}"/>
              </a:ext>
              <a:ext uri="{C183D7F6-B498-43B3-948B-1728B52AA6E4}">
                <adec:decorative xmlns:adec="http://schemas.microsoft.com/office/drawing/2017/decorative" val="1"/>
              </a:ext>
            </a:extLst>
          </p:cNvPr>
          <p:cNvSpPr/>
          <p:nvPr/>
        </p:nvSpPr>
        <p:spPr>
          <a:xfrm>
            <a:off x="3307970" y="5394549"/>
            <a:ext cx="626048" cy="626048"/>
          </a:xfrm>
          <a:prstGeom prst="ellipse">
            <a:avLst/>
          </a:prstGeom>
          <a:solidFill>
            <a:schemeClr val="accent4"/>
          </a:solidFill>
          <a:ln w="3810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dirty="0"/>
          </a:p>
        </p:txBody>
      </p:sp>
      <p:sp>
        <p:nvSpPr>
          <p:cNvPr id="4" name="Slide Number Placeholder 3">
            <a:extLst>
              <a:ext uri="{FF2B5EF4-FFF2-40B4-BE49-F238E27FC236}">
                <a16:creationId xmlns:a16="http://schemas.microsoft.com/office/drawing/2014/main" id="{C4E65285-10E8-22DD-F231-10073DD3139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48</a:t>
            </a:fld>
            <a:endParaRPr lang="en-AU" dirty="0"/>
          </a:p>
        </p:txBody>
      </p:sp>
    </p:spTree>
    <p:extLst>
      <p:ext uri="{BB962C8B-B14F-4D97-AF65-F5344CB8AC3E}">
        <p14:creationId xmlns:p14="http://schemas.microsoft.com/office/powerpoint/2010/main" val="103039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C7E59-9D0C-C025-9C67-9EE397F67EC6}"/>
              </a:ext>
            </a:extLst>
          </p:cNvPr>
          <p:cNvSpPr>
            <a:spLocks noGrp="1"/>
          </p:cNvSpPr>
          <p:nvPr>
            <p:ph type="title"/>
          </p:nvPr>
        </p:nvSpPr>
        <p:spPr/>
        <p:txBody>
          <a:bodyPr/>
          <a:lstStyle/>
          <a:p>
            <a:r>
              <a:rPr lang="en-AU" dirty="0"/>
              <a:t>Activity 4 – sorting activity (1)</a:t>
            </a:r>
          </a:p>
        </p:txBody>
      </p:sp>
      <p:sp>
        <p:nvSpPr>
          <p:cNvPr id="8" name="Text Placeholder 7">
            <a:extLst>
              <a:ext uri="{FF2B5EF4-FFF2-40B4-BE49-F238E27FC236}">
                <a16:creationId xmlns:a16="http://schemas.microsoft.com/office/drawing/2014/main" id="{9A6B6FC1-58F7-9286-A69C-5AA48EAF9E6E}"/>
              </a:ext>
            </a:extLst>
          </p:cNvPr>
          <p:cNvSpPr>
            <a:spLocks noGrp="1"/>
          </p:cNvSpPr>
          <p:nvPr>
            <p:ph type="body" sz="quarter" idx="18"/>
          </p:nvPr>
        </p:nvSpPr>
        <p:spPr/>
        <p:txBody>
          <a:bodyPr/>
          <a:lstStyle/>
          <a:p>
            <a:r>
              <a:rPr lang="en-AU" dirty="0"/>
              <a:t>Reviewing learning from Part A</a:t>
            </a:r>
          </a:p>
        </p:txBody>
      </p:sp>
      <p:sp>
        <p:nvSpPr>
          <p:cNvPr id="5" name="Arrow: Left-Right 4" descr="left to right arrow">
            <a:extLst>
              <a:ext uri="{FF2B5EF4-FFF2-40B4-BE49-F238E27FC236}">
                <a16:creationId xmlns:a16="http://schemas.microsoft.com/office/drawing/2014/main" id="{F79E8B9B-8B14-34E8-A45F-9517ED6A2C7C}"/>
              </a:ext>
            </a:extLst>
          </p:cNvPr>
          <p:cNvSpPr/>
          <p:nvPr/>
        </p:nvSpPr>
        <p:spPr>
          <a:xfrm>
            <a:off x="260544" y="3743757"/>
            <a:ext cx="6610907" cy="82731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a:extLst>
              <a:ext uri="{FF2B5EF4-FFF2-40B4-BE49-F238E27FC236}">
                <a16:creationId xmlns:a16="http://schemas.microsoft.com/office/drawing/2014/main" id="{D4FC962D-B999-4B4B-B793-8A25061B1489}"/>
              </a:ext>
            </a:extLst>
          </p:cNvPr>
          <p:cNvSpPr txBox="1"/>
          <p:nvPr/>
        </p:nvSpPr>
        <p:spPr>
          <a:xfrm>
            <a:off x="260544" y="4860074"/>
            <a:ext cx="2020343" cy="342192"/>
          </a:xfrm>
          <a:prstGeom prst="rect">
            <a:avLst/>
          </a:prstGeom>
          <a:noFill/>
        </p:spPr>
        <p:txBody>
          <a:bodyPr wrap="square" lIns="0" tIns="0" rIns="0" bIns="0" rtlCol="0">
            <a:noAutofit/>
          </a:bodyPr>
          <a:lstStyle/>
          <a:p>
            <a:pPr algn="l"/>
            <a:r>
              <a:rPr lang="en-AU" sz="1800" b="1" dirty="0">
                <a:latin typeface="+mj-lt"/>
              </a:rPr>
              <a:t>Low collaboration</a:t>
            </a:r>
          </a:p>
        </p:txBody>
      </p:sp>
      <p:sp>
        <p:nvSpPr>
          <p:cNvPr id="7" name="TextBox 6">
            <a:extLst>
              <a:ext uri="{FF2B5EF4-FFF2-40B4-BE49-F238E27FC236}">
                <a16:creationId xmlns:a16="http://schemas.microsoft.com/office/drawing/2014/main" id="{838D9445-5FC8-286C-97A9-47273A2AE808}"/>
              </a:ext>
            </a:extLst>
          </p:cNvPr>
          <p:cNvSpPr txBox="1"/>
          <p:nvPr/>
        </p:nvSpPr>
        <p:spPr>
          <a:xfrm>
            <a:off x="4774390" y="4860074"/>
            <a:ext cx="2097062" cy="342192"/>
          </a:xfrm>
          <a:prstGeom prst="rect">
            <a:avLst/>
          </a:prstGeom>
          <a:noFill/>
        </p:spPr>
        <p:txBody>
          <a:bodyPr wrap="square" lIns="0" tIns="0" rIns="0" bIns="0" rtlCol="0">
            <a:noAutofit/>
          </a:bodyPr>
          <a:lstStyle/>
          <a:p>
            <a:pPr algn="l"/>
            <a:r>
              <a:rPr lang="en-AU" sz="1800" b="1" dirty="0">
                <a:latin typeface="+mj-lt"/>
              </a:rPr>
              <a:t>High collaboration</a:t>
            </a:r>
          </a:p>
        </p:txBody>
      </p:sp>
      <p:grpSp>
        <p:nvGrpSpPr>
          <p:cNvPr id="11" name="Group 10" descr="Pause and reflect">
            <a:extLst>
              <a:ext uri="{FF2B5EF4-FFF2-40B4-BE49-F238E27FC236}">
                <a16:creationId xmlns:a16="http://schemas.microsoft.com/office/drawing/2014/main" id="{D9654DAD-0C2A-325A-6EFF-C20BD5FEE164}"/>
              </a:ext>
            </a:extLst>
          </p:cNvPr>
          <p:cNvGrpSpPr/>
          <p:nvPr/>
        </p:nvGrpSpPr>
        <p:grpSpPr>
          <a:xfrm>
            <a:off x="7821930" y="1525905"/>
            <a:ext cx="3806190" cy="4589145"/>
            <a:chOff x="7821930" y="1525905"/>
            <a:chExt cx="3806190" cy="4589145"/>
          </a:xfrm>
        </p:grpSpPr>
        <p:pic>
          <p:nvPicPr>
            <p:cNvPr id="9" name="Picture 8" descr="Pause and reflect">
              <a:extLst>
                <a:ext uri="{FF2B5EF4-FFF2-40B4-BE49-F238E27FC236}">
                  <a16:creationId xmlns:a16="http://schemas.microsoft.com/office/drawing/2014/main" id="{A9204239-929B-1FDB-3C9D-834BF2D36E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1930" y="1525905"/>
              <a:ext cx="3806190" cy="3806190"/>
            </a:xfrm>
            <a:prstGeom prst="rect">
              <a:avLst/>
            </a:prstGeom>
          </p:spPr>
        </p:pic>
        <p:sp>
          <p:nvSpPr>
            <p:cNvPr id="10" name="TextBox 9" descr="Pause and reflect">
              <a:extLst>
                <a:ext uri="{FF2B5EF4-FFF2-40B4-BE49-F238E27FC236}">
                  <a16:creationId xmlns:a16="http://schemas.microsoft.com/office/drawing/2014/main" id="{0DEFCC8B-3731-C094-7E78-DAD4AC55AC80}"/>
                </a:ext>
              </a:extLst>
            </p:cNvPr>
            <p:cNvSpPr txBox="1"/>
            <p:nvPr/>
          </p:nvSpPr>
          <p:spPr>
            <a:xfrm>
              <a:off x="8606790" y="5463540"/>
              <a:ext cx="2236470" cy="651510"/>
            </a:xfrm>
            <a:prstGeom prst="rect">
              <a:avLst/>
            </a:prstGeom>
            <a:noFill/>
          </p:spPr>
          <p:txBody>
            <a:bodyPr wrap="square" lIns="0" tIns="0" rIns="0" bIns="0" rtlCol="0">
              <a:noAutofit/>
            </a:bodyPr>
            <a:lstStyle/>
            <a:p>
              <a:pPr algn="ctr"/>
              <a:r>
                <a:rPr lang="en-US" sz="2000" b="1" dirty="0">
                  <a:latin typeface="+mj-lt"/>
                </a:rPr>
                <a:t>Pause and reflect</a:t>
              </a:r>
              <a:endParaRPr lang="en-AU" sz="2000" b="1" dirty="0">
                <a:latin typeface="+mj-lt"/>
              </a:endParaRPr>
            </a:p>
          </p:txBody>
        </p:sp>
      </p:grpSp>
    </p:spTree>
    <p:extLst>
      <p:ext uri="{BB962C8B-B14F-4D97-AF65-F5344CB8AC3E}">
        <p14:creationId xmlns:p14="http://schemas.microsoft.com/office/powerpoint/2010/main" val="77325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5C1A-B1F7-B971-513B-9108E29F6EB6}"/>
              </a:ext>
            </a:extLst>
          </p:cNvPr>
          <p:cNvSpPr>
            <a:spLocks noGrp="1"/>
          </p:cNvSpPr>
          <p:nvPr>
            <p:ph type="title"/>
          </p:nvPr>
        </p:nvSpPr>
        <p:spPr/>
        <p:txBody>
          <a:bodyPr/>
          <a:lstStyle/>
          <a:p>
            <a:r>
              <a:rPr lang="en-US" dirty="0"/>
              <a:t>Suggested timeframe</a:t>
            </a:r>
          </a:p>
        </p:txBody>
      </p:sp>
      <p:sp>
        <p:nvSpPr>
          <p:cNvPr id="9" name="Text Placeholder 8">
            <a:extLst>
              <a:ext uri="{FF2B5EF4-FFF2-40B4-BE49-F238E27FC236}">
                <a16:creationId xmlns:a16="http://schemas.microsoft.com/office/drawing/2014/main" id="{A5AFDD49-8761-A7E7-FD36-6627DFCE49F5}"/>
              </a:ext>
            </a:extLst>
          </p:cNvPr>
          <p:cNvSpPr>
            <a:spLocks noGrp="1"/>
          </p:cNvSpPr>
          <p:nvPr>
            <p:ph type="body" sz="quarter" idx="18"/>
          </p:nvPr>
        </p:nvSpPr>
        <p:spPr/>
        <p:txBody>
          <a:bodyPr/>
          <a:lstStyle/>
          <a:p>
            <a:r>
              <a:rPr lang="en-AU" dirty="0"/>
              <a:t>Delivery plan</a:t>
            </a:r>
          </a:p>
        </p:txBody>
      </p:sp>
      <p:sp>
        <p:nvSpPr>
          <p:cNvPr id="38" name="Freeform: Shape 37" descr="Week 1 ">
            <a:extLst>
              <a:ext uri="{FF2B5EF4-FFF2-40B4-BE49-F238E27FC236}">
                <a16:creationId xmlns:a16="http://schemas.microsoft.com/office/drawing/2014/main" id="{590FC2DD-156F-E90A-1704-AFA5FDD117E6}"/>
              </a:ext>
            </a:extLst>
          </p:cNvPr>
          <p:cNvSpPr/>
          <p:nvPr/>
        </p:nvSpPr>
        <p:spPr>
          <a:xfrm>
            <a:off x="91638" y="1484270"/>
            <a:ext cx="2613738" cy="1183348"/>
          </a:xfrm>
          <a:custGeom>
            <a:avLst/>
            <a:gdLst>
              <a:gd name="connsiteX0" fmla="*/ 127068 w 2613738"/>
              <a:gd name="connsiteY0" fmla="*/ 0 h 1183348"/>
              <a:gd name="connsiteX1" fmla="*/ 2486670 w 2613738"/>
              <a:gd name="connsiteY1" fmla="*/ 0 h 1183348"/>
              <a:gd name="connsiteX2" fmla="*/ 2603753 w 2613738"/>
              <a:gd name="connsiteY2" fmla="*/ 66418 h 1183348"/>
              <a:gd name="connsiteX3" fmla="*/ 2610700 w 2613738"/>
              <a:gd name="connsiteY3" fmla="*/ 95868 h 1183348"/>
              <a:gd name="connsiteX4" fmla="*/ 2613738 w 2613738"/>
              <a:gd name="connsiteY4" fmla="*/ 95868 h 1183348"/>
              <a:gd name="connsiteX5" fmla="*/ 2613738 w 2613738"/>
              <a:gd name="connsiteY5" fmla="*/ 108748 h 1183348"/>
              <a:gd name="connsiteX6" fmla="*/ 2613738 w 2613738"/>
              <a:gd name="connsiteY6" fmla="*/ 978732 h 1183348"/>
              <a:gd name="connsiteX7" fmla="*/ 2613738 w 2613738"/>
              <a:gd name="connsiteY7" fmla="*/ 1183348 h 1183348"/>
              <a:gd name="connsiteX8" fmla="*/ 0 w 2613738"/>
              <a:gd name="connsiteY8" fmla="*/ 1183348 h 1183348"/>
              <a:gd name="connsiteX9" fmla="*/ 0 w 2613738"/>
              <a:gd name="connsiteY9" fmla="*/ 978732 h 1183348"/>
              <a:gd name="connsiteX10" fmla="*/ 0 w 2613738"/>
              <a:gd name="connsiteY10" fmla="*/ 108748 h 1183348"/>
              <a:gd name="connsiteX11" fmla="*/ 0 w 2613738"/>
              <a:gd name="connsiteY11" fmla="*/ 95868 h 1183348"/>
              <a:gd name="connsiteX12" fmla="*/ 3038 w 2613738"/>
              <a:gd name="connsiteY12" fmla="*/ 95868 h 1183348"/>
              <a:gd name="connsiteX13" fmla="*/ 9986 w 2613738"/>
              <a:gd name="connsiteY13" fmla="*/ 66418 h 1183348"/>
              <a:gd name="connsiteX14" fmla="*/ 127068 w 2613738"/>
              <a:gd name="connsiteY14" fmla="*/ 0 h 118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738" h="1183348">
                <a:moveTo>
                  <a:pt x="127068" y="0"/>
                </a:moveTo>
                <a:lnTo>
                  <a:pt x="2486670" y="0"/>
                </a:lnTo>
                <a:cubicBezTo>
                  <a:pt x="2539303" y="0"/>
                  <a:pt x="2584463" y="27387"/>
                  <a:pt x="2603753" y="66418"/>
                </a:cubicBezTo>
                <a:lnTo>
                  <a:pt x="2610700" y="95868"/>
                </a:lnTo>
                <a:lnTo>
                  <a:pt x="2613738" y="95868"/>
                </a:lnTo>
                <a:lnTo>
                  <a:pt x="2613738" y="108748"/>
                </a:lnTo>
                <a:lnTo>
                  <a:pt x="2613738" y="978732"/>
                </a:lnTo>
                <a:lnTo>
                  <a:pt x="2613738" y="1183348"/>
                </a:lnTo>
                <a:lnTo>
                  <a:pt x="0" y="1183348"/>
                </a:lnTo>
                <a:lnTo>
                  <a:pt x="0" y="978732"/>
                </a:lnTo>
                <a:lnTo>
                  <a:pt x="0" y="108748"/>
                </a:lnTo>
                <a:lnTo>
                  <a:pt x="0" y="95868"/>
                </a:lnTo>
                <a:lnTo>
                  <a:pt x="3038" y="95868"/>
                </a:lnTo>
                <a:lnTo>
                  <a:pt x="9986" y="66418"/>
                </a:lnTo>
                <a:cubicBezTo>
                  <a:pt x="29276" y="27387"/>
                  <a:pt x="74435" y="0"/>
                  <a:pt x="127068" y="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771" tIns="153771" rIns="153771" bIns="153771" numCol="1" spcCol="1270" anchor="ctr" anchorCtr="0">
            <a:noAutofit/>
          </a:bodyPr>
          <a:lstStyle/>
          <a:p>
            <a:pPr marL="0" lvl="0" indent="0" algn="ctr" defTabSz="1422400">
              <a:lnSpc>
                <a:spcPct val="90000"/>
              </a:lnSpc>
              <a:spcBef>
                <a:spcPct val="0"/>
              </a:spcBef>
              <a:spcAft>
                <a:spcPct val="35000"/>
              </a:spcAft>
              <a:buNone/>
            </a:pPr>
            <a:r>
              <a:rPr lang="en-AU" sz="2000" b="1" kern="1200" dirty="0">
                <a:latin typeface="+mj-lt"/>
              </a:rPr>
              <a:t>Week 1</a:t>
            </a:r>
          </a:p>
        </p:txBody>
      </p:sp>
      <p:sp>
        <p:nvSpPr>
          <p:cNvPr id="18" name="Rectangle 17" descr="Part A: Learn">
            <a:extLst>
              <a:ext uri="{FF2B5EF4-FFF2-40B4-BE49-F238E27FC236}">
                <a16:creationId xmlns:a16="http://schemas.microsoft.com/office/drawing/2014/main" id="{FDCFEB5F-2028-7766-3CF4-735AEA2E135B}"/>
              </a:ext>
            </a:extLst>
          </p:cNvPr>
          <p:cNvSpPr/>
          <p:nvPr/>
        </p:nvSpPr>
        <p:spPr>
          <a:xfrm>
            <a:off x="91638" y="2742451"/>
            <a:ext cx="2613738" cy="153743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230" tIns="121230" rIns="121230" bIns="121230" numCol="1" spcCol="1270" anchor="ctr" anchorCtr="0">
            <a:noAutofit/>
          </a:bodyPr>
          <a:lstStyle/>
          <a:p>
            <a:pPr marL="0" lvl="0" indent="0" algn="ctr" defTabSz="889000">
              <a:lnSpc>
                <a:spcPct val="114000"/>
              </a:lnSpc>
              <a:spcBef>
                <a:spcPct val="0"/>
              </a:spcBef>
              <a:spcAft>
                <a:spcPts val="1200"/>
              </a:spcAft>
              <a:buNone/>
            </a:pPr>
            <a:r>
              <a:rPr lang="en-AU" sz="1800" b="1" kern="1200" dirty="0">
                <a:solidFill>
                  <a:schemeClr val="accent1"/>
                </a:solidFill>
              </a:rPr>
              <a:t>Part A – learn</a:t>
            </a:r>
          </a:p>
        </p:txBody>
      </p:sp>
      <p:sp>
        <p:nvSpPr>
          <p:cNvPr id="46" name="Freeform: Shape 45" descr="All staff engage in a professional learning workshop, &#10;">
            <a:extLst>
              <a:ext uri="{FF2B5EF4-FFF2-40B4-BE49-F238E27FC236}">
                <a16:creationId xmlns:a16="http://schemas.microsoft.com/office/drawing/2014/main" id="{463B652E-101B-F170-33E6-6E2D5500C1F8}"/>
              </a:ext>
            </a:extLst>
          </p:cNvPr>
          <p:cNvSpPr/>
          <p:nvPr/>
        </p:nvSpPr>
        <p:spPr>
          <a:xfrm>
            <a:off x="85768" y="4381385"/>
            <a:ext cx="2616294" cy="1933279"/>
          </a:xfrm>
          <a:custGeom>
            <a:avLst/>
            <a:gdLst>
              <a:gd name="connsiteX0" fmla="*/ 0 w 2616294"/>
              <a:gd name="connsiteY0" fmla="*/ 0 h 1933279"/>
              <a:gd name="connsiteX1" fmla="*/ 2616294 w 2616294"/>
              <a:gd name="connsiteY1" fmla="*/ 0 h 1933279"/>
              <a:gd name="connsiteX2" fmla="*/ 2616294 w 2616294"/>
              <a:gd name="connsiteY2" fmla="*/ 384111 h 1933279"/>
              <a:gd name="connsiteX3" fmla="*/ 2616294 w 2616294"/>
              <a:gd name="connsiteY3" fmla="*/ 1721298 h 1933279"/>
              <a:gd name="connsiteX4" fmla="*/ 2616294 w 2616294"/>
              <a:gd name="connsiteY4" fmla="*/ 1761149 h 1933279"/>
              <a:gd name="connsiteX5" fmla="*/ 2415166 w 2616294"/>
              <a:gd name="connsiteY5" fmla="*/ 1933279 h 1933279"/>
              <a:gd name="connsiteX6" fmla="*/ 201128 w 2616294"/>
              <a:gd name="connsiteY6" fmla="*/ 1933279 h 1933279"/>
              <a:gd name="connsiteX7" fmla="*/ 0 w 2616294"/>
              <a:gd name="connsiteY7" fmla="*/ 1761149 h 1933279"/>
              <a:gd name="connsiteX8" fmla="*/ 0 w 2616294"/>
              <a:gd name="connsiteY8" fmla="*/ 1721298 h 1933279"/>
              <a:gd name="connsiteX9" fmla="*/ 0 w 2616294"/>
              <a:gd name="connsiteY9" fmla="*/ 384111 h 19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6294" h="1933279">
                <a:moveTo>
                  <a:pt x="0" y="0"/>
                </a:moveTo>
                <a:lnTo>
                  <a:pt x="2616294" y="0"/>
                </a:lnTo>
                <a:lnTo>
                  <a:pt x="2616294" y="384111"/>
                </a:lnTo>
                <a:lnTo>
                  <a:pt x="2616294" y="1721298"/>
                </a:lnTo>
                <a:lnTo>
                  <a:pt x="2616294" y="1761149"/>
                </a:lnTo>
                <a:cubicBezTo>
                  <a:pt x="2616294" y="1856214"/>
                  <a:pt x="2526246" y="1933279"/>
                  <a:pt x="2415166" y="1933279"/>
                </a:cubicBezTo>
                <a:lnTo>
                  <a:pt x="201128" y="1933279"/>
                </a:lnTo>
                <a:cubicBezTo>
                  <a:pt x="90048" y="1933279"/>
                  <a:pt x="0" y="1856214"/>
                  <a:pt x="0" y="1761149"/>
                </a:cubicBezTo>
                <a:lnTo>
                  <a:pt x="0" y="1721298"/>
                </a:lnTo>
                <a:lnTo>
                  <a:pt x="0" y="384111"/>
                </a:lnTo>
                <a:close/>
              </a:path>
            </a:pathLst>
          </a:custGeom>
          <a:solidFill>
            <a:srgbClr val="CBEDF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995" tIns="118995" rIns="118995" bIns="118995" numCol="1" spcCol="1270" anchor="ctr" anchorCtr="0">
            <a:noAutofit/>
          </a:bodyPr>
          <a:lstStyle/>
          <a:p>
            <a:pPr marL="85725" lvl="0" defTabSz="800100">
              <a:lnSpc>
                <a:spcPct val="114000"/>
              </a:lnSpc>
              <a:spcBef>
                <a:spcPct val="0"/>
              </a:spcBef>
              <a:spcAft>
                <a:spcPts val="1200"/>
              </a:spcAft>
              <a:buNone/>
            </a:pPr>
            <a:r>
              <a:rPr lang="en-AU" sz="1800" kern="1200" dirty="0">
                <a:solidFill>
                  <a:srgbClr val="00296C"/>
                </a:solidFill>
              </a:rPr>
              <a:t>All staff engage in a professional learning workshop.</a:t>
            </a:r>
          </a:p>
        </p:txBody>
      </p:sp>
      <p:sp>
        <p:nvSpPr>
          <p:cNvPr id="19" name="Isosceles Triangle 18">
            <a:extLst>
              <a:ext uri="{FF2B5EF4-FFF2-40B4-BE49-F238E27FC236}">
                <a16:creationId xmlns:a16="http://schemas.microsoft.com/office/drawing/2014/main" id="{9A829CE9-2A19-ADFB-0846-797C94D0C491}"/>
              </a:ext>
              <a:ext uri="{C183D7F6-B498-43B3-948B-1728B52AA6E4}">
                <adec:decorative xmlns:adec="http://schemas.microsoft.com/office/drawing/2017/decorative" val="1"/>
              </a:ext>
            </a:extLst>
          </p:cNvPr>
          <p:cNvSpPr/>
          <p:nvPr/>
        </p:nvSpPr>
        <p:spPr>
          <a:xfrm rot="5400000">
            <a:off x="2201199" y="3301207"/>
            <a:ext cx="1576581" cy="412631"/>
          </a:xfrm>
          <a:prstGeom prst="triangle">
            <a:avLst/>
          </a:prstGeom>
          <a:solidFill>
            <a:schemeClr val="accent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0950" rIns="145889" bIns="110950" numCol="1" spcCol="1270" anchor="ctr" anchorCtr="0">
            <a:noAutofit/>
          </a:bodyPr>
          <a:lstStyle/>
          <a:p>
            <a:pPr marL="0" lvl="0" indent="0" algn="ctr" defTabSz="889000">
              <a:lnSpc>
                <a:spcPct val="90000"/>
              </a:lnSpc>
              <a:spcBef>
                <a:spcPct val="0"/>
              </a:spcBef>
              <a:spcAft>
                <a:spcPct val="35000"/>
              </a:spcAft>
              <a:buNone/>
            </a:pPr>
            <a:endParaRPr lang="en-AU" sz="2000" kern="1200" dirty="0"/>
          </a:p>
        </p:txBody>
      </p:sp>
      <p:sp>
        <p:nvSpPr>
          <p:cNvPr id="39" name="Freeform: Shape 38" descr="Week 2">
            <a:extLst>
              <a:ext uri="{FF2B5EF4-FFF2-40B4-BE49-F238E27FC236}">
                <a16:creationId xmlns:a16="http://schemas.microsoft.com/office/drawing/2014/main" id="{C7452093-8CDD-E3C0-B45C-6D6667882FD0}"/>
              </a:ext>
            </a:extLst>
          </p:cNvPr>
          <p:cNvSpPr/>
          <p:nvPr/>
        </p:nvSpPr>
        <p:spPr>
          <a:xfrm>
            <a:off x="3246080" y="1484270"/>
            <a:ext cx="2613738" cy="1183348"/>
          </a:xfrm>
          <a:custGeom>
            <a:avLst/>
            <a:gdLst>
              <a:gd name="connsiteX0" fmla="*/ 127068 w 2613738"/>
              <a:gd name="connsiteY0" fmla="*/ 0 h 1183348"/>
              <a:gd name="connsiteX1" fmla="*/ 2486670 w 2613738"/>
              <a:gd name="connsiteY1" fmla="*/ 0 h 1183348"/>
              <a:gd name="connsiteX2" fmla="*/ 2603753 w 2613738"/>
              <a:gd name="connsiteY2" fmla="*/ 66418 h 1183348"/>
              <a:gd name="connsiteX3" fmla="*/ 2610700 w 2613738"/>
              <a:gd name="connsiteY3" fmla="*/ 95868 h 1183348"/>
              <a:gd name="connsiteX4" fmla="*/ 2613738 w 2613738"/>
              <a:gd name="connsiteY4" fmla="*/ 95868 h 1183348"/>
              <a:gd name="connsiteX5" fmla="*/ 2613738 w 2613738"/>
              <a:gd name="connsiteY5" fmla="*/ 108748 h 1183348"/>
              <a:gd name="connsiteX6" fmla="*/ 2613738 w 2613738"/>
              <a:gd name="connsiteY6" fmla="*/ 978732 h 1183348"/>
              <a:gd name="connsiteX7" fmla="*/ 2613738 w 2613738"/>
              <a:gd name="connsiteY7" fmla="*/ 1183348 h 1183348"/>
              <a:gd name="connsiteX8" fmla="*/ 0 w 2613738"/>
              <a:gd name="connsiteY8" fmla="*/ 1183348 h 1183348"/>
              <a:gd name="connsiteX9" fmla="*/ 0 w 2613738"/>
              <a:gd name="connsiteY9" fmla="*/ 978732 h 1183348"/>
              <a:gd name="connsiteX10" fmla="*/ 0 w 2613738"/>
              <a:gd name="connsiteY10" fmla="*/ 108748 h 1183348"/>
              <a:gd name="connsiteX11" fmla="*/ 0 w 2613738"/>
              <a:gd name="connsiteY11" fmla="*/ 95868 h 1183348"/>
              <a:gd name="connsiteX12" fmla="*/ 3039 w 2613738"/>
              <a:gd name="connsiteY12" fmla="*/ 95868 h 1183348"/>
              <a:gd name="connsiteX13" fmla="*/ 9986 w 2613738"/>
              <a:gd name="connsiteY13" fmla="*/ 66418 h 1183348"/>
              <a:gd name="connsiteX14" fmla="*/ 127068 w 2613738"/>
              <a:gd name="connsiteY14" fmla="*/ 0 h 118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738" h="1183348">
                <a:moveTo>
                  <a:pt x="127068" y="0"/>
                </a:moveTo>
                <a:lnTo>
                  <a:pt x="2486670" y="0"/>
                </a:lnTo>
                <a:cubicBezTo>
                  <a:pt x="2539304" y="0"/>
                  <a:pt x="2584463" y="27387"/>
                  <a:pt x="2603753" y="66418"/>
                </a:cubicBezTo>
                <a:lnTo>
                  <a:pt x="2610700" y="95868"/>
                </a:lnTo>
                <a:lnTo>
                  <a:pt x="2613738" y="95868"/>
                </a:lnTo>
                <a:lnTo>
                  <a:pt x="2613738" y="108748"/>
                </a:lnTo>
                <a:lnTo>
                  <a:pt x="2613738" y="978732"/>
                </a:lnTo>
                <a:lnTo>
                  <a:pt x="2613738" y="1183348"/>
                </a:lnTo>
                <a:lnTo>
                  <a:pt x="0" y="1183348"/>
                </a:lnTo>
                <a:lnTo>
                  <a:pt x="0" y="978732"/>
                </a:lnTo>
                <a:lnTo>
                  <a:pt x="0" y="108748"/>
                </a:lnTo>
                <a:lnTo>
                  <a:pt x="0" y="95868"/>
                </a:lnTo>
                <a:lnTo>
                  <a:pt x="3039" y="95868"/>
                </a:lnTo>
                <a:lnTo>
                  <a:pt x="9986" y="66418"/>
                </a:lnTo>
                <a:cubicBezTo>
                  <a:pt x="29276" y="27387"/>
                  <a:pt x="74435" y="0"/>
                  <a:pt x="127068" y="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771" tIns="153771" rIns="153771" bIns="153771" numCol="1" spcCol="1270" anchor="ctr" anchorCtr="0">
            <a:noAutofit/>
          </a:bodyPr>
          <a:lstStyle/>
          <a:p>
            <a:pPr marL="0" lvl="0" indent="0" algn="ctr" defTabSz="1422400">
              <a:lnSpc>
                <a:spcPct val="90000"/>
              </a:lnSpc>
              <a:spcBef>
                <a:spcPct val="0"/>
              </a:spcBef>
              <a:spcAft>
                <a:spcPct val="35000"/>
              </a:spcAft>
              <a:buNone/>
            </a:pPr>
            <a:r>
              <a:rPr lang="en-AU" sz="2000" b="1" kern="1200" dirty="0">
                <a:latin typeface="+mj-lt"/>
              </a:rPr>
              <a:t>Week 2</a:t>
            </a:r>
          </a:p>
        </p:txBody>
      </p:sp>
      <p:sp>
        <p:nvSpPr>
          <p:cNvPr id="20" name="Rectangle 19" descr=" Part B: Do Team collaboration and focus selection">
            <a:extLst>
              <a:ext uri="{FF2B5EF4-FFF2-40B4-BE49-F238E27FC236}">
                <a16:creationId xmlns:a16="http://schemas.microsoft.com/office/drawing/2014/main" id="{67320BDB-580D-0318-302E-C853F52D15B9}"/>
              </a:ext>
            </a:extLst>
          </p:cNvPr>
          <p:cNvSpPr/>
          <p:nvPr/>
        </p:nvSpPr>
        <p:spPr>
          <a:xfrm>
            <a:off x="3246080" y="2742451"/>
            <a:ext cx="2613738" cy="153743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230" tIns="121230" rIns="121230" bIns="121230" numCol="1" spcCol="1270" anchor="ctr" anchorCtr="0">
            <a:noAutofit/>
          </a:bodyPr>
          <a:lstStyle/>
          <a:p>
            <a:pPr marL="85725" lvl="0" defTabSz="889000" rtl="0">
              <a:lnSpc>
                <a:spcPct val="114000"/>
              </a:lnSpc>
              <a:spcBef>
                <a:spcPct val="0"/>
              </a:spcBef>
              <a:spcAft>
                <a:spcPts val="1200"/>
              </a:spcAft>
              <a:buNone/>
            </a:pPr>
            <a:r>
              <a:rPr lang="en-AU" sz="1800" b="1" kern="1200" dirty="0">
                <a:solidFill>
                  <a:schemeClr val="accent1"/>
                </a:solidFill>
              </a:rPr>
              <a:t>Part B – do</a:t>
            </a:r>
            <a:br>
              <a:rPr lang="en-AU" sz="1800" kern="1200" dirty="0">
                <a:solidFill>
                  <a:schemeClr val="accent1"/>
                </a:solidFill>
              </a:rPr>
            </a:br>
            <a:r>
              <a:rPr lang="en-AU" sz="1800" kern="1200" dirty="0">
                <a:solidFill>
                  <a:schemeClr val="accent1"/>
                </a:solidFill>
              </a:rPr>
              <a:t>Team collaboration and focus selection</a:t>
            </a:r>
            <a:endParaRPr lang="en-AU" sz="1800" b="1" kern="1200" dirty="0">
              <a:solidFill>
                <a:schemeClr val="accent1"/>
              </a:solidFill>
              <a:latin typeface="Public Sans"/>
            </a:endParaRPr>
          </a:p>
        </p:txBody>
      </p:sp>
      <p:sp>
        <p:nvSpPr>
          <p:cNvPr id="47" name="Freeform: Shape 46" descr="Teams meet to identify a specific focus for the upcoming weeks&#10;">
            <a:extLst>
              <a:ext uri="{FF2B5EF4-FFF2-40B4-BE49-F238E27FC236}">
                <a16:creationId xmlns:a16="http://schemas.microsoft.com/office/drawing/2014/main" id="{66608F32-6528-87B5-6441-CE780B53CE97}"/>
              </a:ext>
            </a:extLst>
          </p:cNvPr>
          <p:cNvSpPr/>
          <p:nvPr/>
        </p:nvSpPr>
        <p:spPr>
          <a:xfrm>
            <a:off x="3243294" y="4381385"/>
            <a:ext cx="2616294" cy="1933279"/>
          </a:xfrm>
          <a:custGeom>
            <a:avLst/>
            <a:gdLst>
              <a:gd name="connsiteX0" fmla="*/ 0 w 2616294"/>
              <a:gd name="connsiteY0" fmla="*/ 0 h 1933279"/>
              <a:gd name="connsiteX1" fmla="*/ 2616294 w 2616294"/>
              <a:gd name="connsiteY1" fmla="*/ 0 h 1933279"/>
              <a:gd name="connsiteX2" fmla="*/ 2616294 w 2616294"/>
              <a:gd name="connsiteY2" fmla="*/ 384111 h 1933279"/>
              <a:gd name="connsiteX3" fmla="*/ 2616294 w 2616294"/>
              <a:gd name="connsiteY3" fmla="*/ 1721298 h 1933279"/>
              <a:gd name="connsiteX4" fmla="*/ 2616294 w 2616294"/>
              <a:gd name="connsiteY4" fmla="*/ 1761149 h 1933279"/>
              <a:gd name="connsiteX5" fmla="*/ 2415166 w 2616294"/>
              <a:gd name="connsiteY5" fmla="*/ 1933279 h 1933279"/>
              <a:gd name="connsiteX6" fmla="*/ 201128 w 2616294"/>
              <a:gd name="connsiteY6" fmla="*/ 1933279 h 1933279"/>
              <a:gd name="connsiteX7" fmla="*/ 0 w 2616294"/>
              <a:gd name="connsiteY7" fmla="*/ 1761149 h 1933279"/>
              <a:gd name="connsiteX8" fmla="*/ 0 w 2616294"/>
              <a:gd name="connsiteY8" fmla="*/ 1721298 h 1933279"/>
              <a:gd name="connsiteX9" fmla="*/ 0 w 2616294"/>
              <a:gd name="connsiteY9" fmla="*/ 384111 h 19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6294" h="1933279">
                <a:moveTo>
                  <a:pt x="0" y="0"/>
                </a:moveTo>
                <a:lnTo>
                  <a:pt x="2616294" y="0"/>
                </a:lnTo>
                <a:lnTo>
                  <a:pt x="2616294" y="384111"/>
                </a:lnTo>
                <a:lnTo>
                  <a:pt x="2616294" y="1721298"/>
                </a:lnTo>
                <a:lnTo>
                  <a:pt x="2616294" y="1761149"/>
                </a:lnTo>
                <a:cubicBezTo>
                  <a:pt x="2616294" y="1856214"/>
                  <a:pt x="2526246" y="1933279"/>
                  <a:pt x="2415166" y="1933279"/>
                </a:cubicBezTo>
                <a:lnTo>
                  <a:pt x="201128" y="1933279"/>
                </a:lnTo>
                <a:cubicBezTo>
                  <a:pt x="90048" y="1933279"/>
                  <a:pt x="0" y="1856214"/>
                  <a:pt x="0" y="1761149"/>
                </a:cubicBezTo>
                <a:lnTo>
                  <a:pt x="0" y="1721298"/>
                </a:lnTo>
                <a:lnTo>
                  <a:pt x="0" y="384111"/>
                </a:lnTo>
                <a:close/>
              </a:path>
            </a:pathLst>
          </a:custGeom>
          <a:solidFill>
            <a:srgbClr val="CBEDF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995" tIns="118995" rIns="118995" bIns="118995" numCol="1" spcCol="1270" anchor="ctr" anchorCtr="0">
            <a:noAutofit/>
          </a:bodyPr>
          <a:lstStyle/>
          <a:p>
            <a:pPr marL="266700" lvl="0" defTabSz="800100">
              <a:lnSpc>
                <a:spcPct val="114000"/>
              </a:lnSpc>
              <a:spcBef>
                <a:spcPct val="0"/>
              </a:spcBef>
              <a:spcAft>
                <a:spcPts val="1200"/>
              </a:spcAft>
              <a:buNone/>
            </a:pPr>
            <a:r>
              <a:rPr lang="en-AU" sz="1800" kern="1200" dirty="0">
                <a:solidFill>
                  <a:srgbClr val="00296C"/>
                </a:solidFill>
              </a:rPr>
              <a:t>Teams</a:t>
            </a:r>
            <a:r>
              <a:rPr lang="en-AU" sz="1800" kern="1200" baseline="0" dirty="0">
                <a:solidFill>
                  <a:srgbClr val="00296C"/>
                </a:solidFill>
              </a:rPr>
              <a:t> meet to identify a specific focus for the upcoming weeks.</a:t>
            </a:r>
            <a:endParaRPr lang="en-AU" sz="1800" kern="1200" dirty="0">
              <a:solidFill>
                <a:srgbClr val="00296C"/>
              </a:solidFill>
            </a:endParaRPr>
          </a:p>
        </p:txBody>
      </p:sp>
      <p:sp>
        <p:nvSpPr>
          <p:cNvPr id="21" name="Isosceles Triangle 20">
            <a:extLst>
              <a:ext uri="{FF2B5EF4-FFF2-40B4-BE49-F238E27FC236}">
                <a16:creationId xmlns:a16="http://schemas.microsoft.com/office/drawing/2014/main" id="{76BD10C8-D6D8-2896-3856-F13794614AB5}"/>
              </a:ext>
              <a:ext uri="{C183D7F6-B498-43B3-948B-1728B52AA6E4}">
                <adec:decorative xmlns:adec="http://schemas.microsoft.com/office/drawing/2017/decorative" val="1"/>
              </a:ext>
            </a:extLst>
          </p:cNvPr>
          <p:cNvSpPr/>
          <p:nvPr/>
        </p:nvSpPr>
        <p:spPr>
          <a:xfrm rot="5400000">
            <a:off x="5371319" y="3308509"/>
            <a:ext cx="1498298" cy="412631"/>
          </a:xfrm>
          <a:prstGeom prst="triangle">
            <a:avLst/>
          </a:prstGeom>
          <a:solidFill>
            <a:schemeClr val="accent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0950" rIns="138645" bIns="110950" numCol="1" spcCol="1270" anchor="ctr" anchorCtr="0">
            <a:noAutofit/>
          </a:bodyPr>
          <a:lstStyle/>
          <a:p>
            <a:pPr marL="0" lvl="0" indent="0" algn="ctr" defTabSz="889000">
              <a:lnSpc>
                <a:spcPct val="90000"/>
              </a:lnSpc>
              <a:spcBef>
                <a:spcPct val="0"/>
              </a:spcBef>
              <a:spcAft>
                <a:spcPct val="35000"/>
              </a:spcAft>
              <a:buNone/>
            </a:pPr>
            <a:endParaRPr lang="en-AU" sz="2000" kern="1200" dirty="0"/>
          </a:p>
        </p:txBody>
      </p:sp>
      <p:sp>
        <p:nvSpPr>
          <p:cNvPr id="40" name="Freeform: Shape 39" descr="Week 3-4">
            <a:extLst>
              <a:ext uri="{FF2B5EF4-FFF2-40B4-BE49-F238E27FC236}">
                <a16:creationId xmlns:a16="http://schemas.microsoft.com/office/drawing/2014/main" id="{E9646BDE-8384-E98B-7C44-4F171FC3F34A}"/>
              </a:ext>
            </a:extLst>
          </p:cNvPr>
          <p:cNvSpPr/>
          <p:nvPr/>
        </p:nvSpPr>
        <p:spPr>
          <a:xfrm>
            <a:off x="6354962" y="1484270"/>
            <a:ext cx="2613738" cy="1183348"/>
          </a:xfrm>
          <a:custGeom>
            <a:avLst/>
            <a:gdLst>
              <a:gd name="connsiteX0" fmla="*/ 127068 w 2613738"/>
              <a:gd name="connsiteY0" fmla="*/ 0 h 1183348"/>
              <a:gd name="connsiteX1" fmla="*/ 2486670 w 2613738"/>
              <a:gd name="connsiteY1" fmla="*/ 0 h 1183348"/>
              <a:gd name="connsiteX2" fmla="*/ 2603752 w 2613738"/>
              <a:gd name="connsiteY2" fmla="*/ 66418 h 1183348"/>
              <a:gd name="connsiteX3" fmla="*/ 2610700 w 2613738"/>
              <a:gd name="connsiteY3" fmla="*/ 95868 h 1183348"/>
              <a:gd name="connsiteX4" fmla="*/ 2613738 w 2613738"/>
              <a:gd name="connsiteY4" fmla="*/ 95868 h 1183348"/>
              <a:gd name="connsiteX5" fmla="*/ 2613738 w 2613738"/>
              <a:gd name="connsiteY5" fmla="*/ 108748 h 1183348"/>
              <a:gd name="connsiteX6" fmla="*/ 2613738 w 2613738"/>
              <a:gd name="connsiteY6" fmla="*/ 978732 h 1183348"/>
              <a:gd name="connsiteX7" fmla="*/ 2613738 w 2613738"/>
              <a:gd name="connsiteY7" fmla="*/ 1183348 h 1183348"/>
              <a:gd name="connsiteX8" fmla="*/ 0 w 2613738"/>
              <a:gd name="connsiteY8" fmla="*/ 1183348 h 1183348"/>
              <a:gd name="connsiteX9" fmla="*/ 0 w 2613738"/>
              <a:gd name="connsiteY9" fmla="*/ 978732 h 1183348"/>
              <a:gd name="connsiteX10" fmla="*/ 0 w 2613738"/>
              <a:gd name="connsiteY10" fmla="*/ 108748 h 1183348"/>
              <a:gd name="connsiteX11" fmla="*/ 0 w 2613738"/>
              <a:gd name="connsiteY11" fmla="*/ 95868 h 1183348"/>
              <a:gd name="connsiteX12" fmla="*/ 3039 w 2613738"/>
              <a:gd name="connsiteY12" fmla="*/ 95868 h 1183348"/>
              <a:gd name="connsiteX13" fmla="*/ 9986 w 2613738"/>
              <a:gd name="connsiteY13" fmla="*/ 66418 h 1183348"/>
              <a:gd name="connsiteX14" fmla="*/ 127068 w 2613738"/>
              <a:gd name="connsiteY14" fmla="*/ 0 h 118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738" h="1183348">
                <a:moveTo>
                  <a:pt x="127068" y="0"/>
                </a:moveTo>
                <a:lnTo>
                  <a:pt x="2486670" y="0"/>
                </a:lnTo>
                <a:cubicBezTo>
                  <a:pt x="2539304" y="0"/>
                  <a:pt x="2584463" y="27387"/>
                  <a:pt x="2603752" y="66418"/>
                </a:cubicBezTo>
                <a:lnTo>
                  <a:pt x="2610700" y="95868"/>
                </a:lnTo>
                <a:lnTo>
                  <a:pt x="2613738" y="95868"/>
                </a:lnTo>
                <a:lnTo>
                  <a:pt x="2613738" y="108748"/>
                </a:lnTo>
                <a:lnTo>
                  <a:pt x="2613738" y="978732"/>
                </a:lnTo>
                <a:lnTo>
                  <a:pt x="2613738" y="1183348"/>
                </a:lnTo>
                <a:lnTo>
                  <a:pt x="0" y="1183348"/>
                </a:lnTo>
                <a:lnTo>
                  <a:pt x="0" y="978732"/>
                </a:lnTo>
                <a:lnTo>
                  <a:pt x="0" y="108748"/>
                </a:lnTo>
                <a:lnTo>
                  <a:pt x="0" y="95868"/>
                </a:lnTo>
                <a:lnTo>
                  <a:pt x="3039" y="95868"/>
                </a:lnTo>
                <a:lnTo>
                  <a:pt x="9986" y="66418"/>
                </a:lnTo>
                <a:cubicBezTo>
                  <a:pt x="29276" y="27387"/>
                  <a:pt x="74435" y="0"/>
                  <a:pt x="127068" y="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771" tIns="153771" rIns="153771" bIns="153771" numCol="1" spcCol="1270" anchor="ctr" anchorCtr="0">
            <a:noAutofit/>
          </a:bodyPr>
          <a:lstStyle/>
          <a:p>
            <a:pPr marL="0" lvl="0" indent="0" algn="ctr" defTabSz="1422400">
              <a:lnSpc>
                <a:spcPct val="90000"/>
              </a:lnSpc>
              <a:spcBef>
                <a:spcPct val="0"/>
              </a:spcBef>
              <a:spcAft>
                <a:spcPts val="0"/>
              </a:spcAft>
              <a:buNone/>
            </a:pPr>
            <a:r>
              <a:rPr lang="en-AU" sz="2000" b="1" kern="1200" dirty="0">
                <a:latin typeface="+mj-lt"/>
              </a:rPr>
              <a:t>Weeks 3 to 4 </a:t>
            </a:r>
          </a:p>
        </p:txBody>
      </p:sp>
      <p:sp>
        <p:nvSpPr>
          <p:cNvPr id="22" name="Rectangle 21" descr="Part B: Do Implementation">
            <a:extLst>
              <a:ext uri="{FF2B5EF4-FFF2-40B4-BE49-F238E27FC236}">
                <a16:creationId xmlns:a16="http://schemas.microsoft.com/office/drawing/2014/main" id="{BE893CC1-6672-E0DE-74FF-EF999EFEAF89}"/>
              </a:ext>
            </a:extLst>
          </p:cNvPr>
          <p:cNvSpPr/>
          <p:nvPr/>
        </p:nvSpPr>
        <p:spPr>
          <a:xfrm>
            <a:off x="6354962" y="2742451"/>
            <a:ext cx="2613738" cy="153743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230" tIns="121230" rIns="121230" bIns="121230" numCol="1" spcCol="1270" anchor="ctr" anchorCtr="0">
            <a:noAutofit/>
          </a:bodyPr>
          <a:lstStyle/>
          <a:p>
            <a:pPr marL="361950" lvl="0" defTabSz="889000">
              <a:lnSpc>
                <a:spcPct val="114000"/>
              </a:lnSpc>
              <a:spcBef>
                <a:spcPct val="0"/>
              </a:spcBef>
              <a:spcAft>
                <a:spcPts val="1200"/>
              </a:spcAft>
              <a:buNone/>
            </a:pPr>
            <a:r>
              <a:rPr lang="en-AU" sz="1800" b="1" kern="1200" dirty="0">
                <a:solidFill>
                  <a:schemeClr val="accent1"/>
                </a:solidFill>
              </a:rPr>
              <a:t>Part B – do</a:t>
            </a:r>
            <a:br>
              <a:rPr lang="en-AU" sz="1800" kern="1200" dirty="0">
                <a:solidFill>
                  <a:schemeClr val="accent1"/>
                </a:solidFill>
              </a:rPr>
            </a:br>
            <a:r>
              <a:rPr lang="en-AU" sz="1800" kern="1200" dirty="0">
                <a:solidFill>
                  <a:schemeClr val="accent1"/>
                </a:solidFill>
              </a:rPr>
              <a:t>Implementation</a:t>
            </a:r>
          </a:p>
        </p:txBody>
      </p:sp>
      <p:sp>
        <p:nvSpPr>
          <p:cNvPr id="48" name="Freeform: Shape 47" descr="Teams enact the agreed-upon focus area&#10;">
            <a:extLst>
              <a:ext uri="{FF2B5EF4-FFF2-40B4-BE49-F238E27FC236}">
                <a16:creationId xmlns:a16="http://schemas.microsoft.com/office/drawing/2014/main" id="{809A1657-AADA-956C-A878-29B9D98C412E}"/>
              </a:ext>
            </a:extLst>
          </p:cNvPr>
          <p:cNvSpPr/>
          <p:nvPr/>
        </p:nvSpPr>
        <p:spPr>
          <a:xfrm>
            <a:off x="6355214" y="4381385"/>
            <a:ext cx="2616294" cy="1933279"/>
          </a:xfrm>
          <a:custGeom>
            <a:avLst/>
            <a:gdLst>
              <a:gd name="connsiteX0" fmla="*/ 0 w 2616294"/>
              <a:gd name="connsiteY0" fmla="*/ 0 h 1933279"/>
              <a:gd name="connsiteX1" fmla="*/ 2616294 w 2616294"/>
              <a:gd name="connsiteY1" fmla="*/ 0 h 1933279"/>
              <a:gd name="connsiteX2" fmla="*/ 2616294 w 2616294"/>
              <a:gd name="connsiteY2" fmla="*/ 384111 h 1933279"/>
              <a:gd name="connsiteX3" fmla="*/ 2616294 w 2616294"/>
              <a:gd name="connsiteY3" fmla="*/ 1721298 h 1933279"/>
              <a:gd name="connsiteX4" fmla="*/ 2616294 w 2616294"/>
              <a:gd name="connsiteY4" fmla="*/ 1761149 h 1933279"/>
              <a:gd name="connsiteX5" fmla="*/ 2415166 w 2616294"/>
              <a:gd name="connsiteY5" fmla="*/ 1933279 h 1933279"/>
              <a:gd name="connsiteX6" fmla="*/ 201128 w 2616294"/>
              <a:gd name="connsiteY6" fmla="*/ 1933279 h 1933279"/>
              <a:gd name="connsiteX7" fmla="*/ 0 w 2616294"/>
              <a:gd name="connsiteY7" fmla="*/ 1761149 h 1933279"/>
              <a:gd name="connsiteX8" fmla="*/ 0 w 2616294"/>
              <a:gd name="connsiteY8" fmla="*/ 1721298 h 1933279"/>
              <a:gd name="connsiteX9" fmla="*/ 0 w 2616294"/>
              <a:gd name="connsiteY9" fmla="*/ 384111 h 19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6294" h="1933279">
                <a:moveTo>
                  <a:pt x="0" y="0"/>
                </a:moveTo>
                <a:lnTo>
                  <a:pt x="2616294" y="0"/>
                </a:lnTo>
                <a:lnTo>
                  <a:pt x="2616294" y="384111"/>
                </a:lnTo>
                <a:lnTo>
                  <a:pt x="2616294" y="1721298"/>
                </a:lnTo>
                <a:lnTo>
                  <a:pt x="2616294" y="1761149"/>
                </a:lnTo>
                <a:cubicBezTo>
                  <a:pt x="2616294" y="1856214"/>
                  <a:pt x="2526246" y="1933279"/>
                  <a:pt x="2415166" y="1933279"/>
                </a:cubicBezTo>
                <a:lnTo>
                  <a:pt x="201128" y="1933279"/>
                </a:lnTo>
                <a:cubicBezTo>
                  <a:pt x="90048" y="1933279"/>
                  <a:pt x="0" y="1856214"/>
                  <a:pt x="0" y="1761149"/>
                </a:cubicBezTo>
                <a:lnTo>
                  <a:pt x="0" y="1721298"/>
                </a:lnTo>
                <a:lnTo>
                  <a:pt x="0" y="384111"/>
                </a:lnTo>
                <a:close/>
              </a:path>
            </a:pathLst>
          </a:custGeom>
          <a:solidFill>
            <a:srgbClr val="CBEDF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995" tIns="118995" rIns="118995" bIns="118995" numCol="1" spcCol="1270" anchor="ctr" anchorCtr="0">
            <a:noAutofit/>
          </a:bodyPr>
          <a:lstStyle/>
          <a:p>
            <a:pPr marL="180975" lvl="0" defTabSz="800100">
              <a:lnSpc>
                <a:spcPct val="114000"/>
              </a:lnSpc>
              <a:spcBef>
                <a:spcPct val="0"/>
              </a:spcBef>
              <a:spcAft>
                <a:spcPts val="1200"/>
              </a:spcAft>
              <a:buNone/>
            </a:pPr>
            <a:r>
              <a:rPr lang="en-AU" sz="1800" kern="1200" dirty="0">
                <a:solidFill>
                  <a:srgbClr val="00296C"/>
                </a:solidFill>
                <a:latin typeface="+mn-lt"/>
                <a:cs typeface="Arial"/>
              </a:rPr>
              <a:t>Teams enact the agreed-upon focus area.</a:t>
            </a:r>
            <a:endParaRPr lang="en-AU" sz="1800" kern="1200" dirty="0">
              <a:solidFill>
                <a:srgbClr val="00296C"/>
              </a:solidFill>
            </a:endParaRPr>
          </a:p>
        </p:txBody>
      </p:sp>
      <p:sp>
        <p:nvSpPr>
          <p:cNvPr id="23" name="Isosceles Triangle 22">
            <a:extLst>
              <a:ext uri="{FF2B5EF4-FFF2-40B4-BE49-F238E27FC236}">
                <a16:creationId xmlns:a16="http://schemas.microsoft.com/office/drawing/2014/main" id="{F98FDDF5-AE91-0BFD-B275-F8C541CEDD25}"/>
              </a:ext>
              <a:ext uri="{C183D7F6-B498-43B3-948B-1728B52AA6E4}">
                <adec:decorative xmlns:adec="http://schemas.microsoft.com/office/drawing/2017/decorative" val="1"/>
              </a:ext>
            </a:extLst>
          </p:cNvPr>
          <p:cNvSpPr/>
          <p:nvPr/>
        </p:nvSpPr>
        <p:spPr>
          <a:xfrm rot="5400000">
            <a:off x="8472362" y="3304856"/>
            <a:ext cx="1537439" cy="412631"/>
          </a:xfrm>
          <a:prstGeom prst="triangle">
            <a:avLst/>
          </a:prstGeom>
          <a:solidFill>
            <a:schemeClr val="accent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0950" rIns="142267" bIns="110950" numCol="1" spcCol="1270" anchor="ctr" anchorCtr="0">
            <a:noAutofit/>
          </a:bodyPr>
          <a:lstStyle/>
          <a:p>
            <a:pPr marL="0" lvl="0" indent="0" algn="ctr" defTabSz="1066800">
              <a:lnSpc>
                <a:spcPct val="90000"/>
              </a:lnSpc>
              <a:spcBef>
                <a:spcPct val="0"/>
              </a:spcBef>
              <a:spcAft>
                <a:spcPct val="35000"/>
              </a:spcAft>
              <a:buNone/>
            </a:pPr>
            <a:endParaRPr lang="en-AU" sz="2400" kern="1200" dirty="0"/>
          </a:p>
        </p:txBody>
      </p:sp>
      <p:sp>
        <p:nvSpPr>
          <p:cNvPr id="41" name="Freeform: Shape 40" descr="Week 5">
            <a:extLst>
              <a:ext uri="{FF2B5EF4-FFF2-40B4-BE49-F238E27FC236}">
                <a16:creationId xmlns:a16="http://schemas.microsoft.com/office/drawing/2014/main" id="{1FCE7526-B526-08C3-31C3-27DB4A349882}"/>
              </a:ext>
            </a:extLst>
          </p:cNvPr>
          <p:cNvSpPr/>
          <p:nvPr/>
        </p:nvSpPr>
        <p:spPr>
          <a:xfrm>
            <a:off x="9497430" y="1484270"/>
            <a:ext cx="2613738" cy="1183348"/>
          </a:xfrm>
          <a:custGeom>
            <a:avLst/>
            <a:gdLst>
              <a:gd name="connsiteX0" fmla="*/ 127068 w 2613738"/>
              <a:gd name="connsiteY0" fmla="*/ 0 h 1183348"/>
              <a:gd name="connsiteX1" fmla="*/ 2486670 w 2613738"/>
              <a:gd name="connsiteY1" fmla="*/ 0 h 1183348"/>
              <a:gd name="connsiteX2" fmla="*/ 2603752 w 2613738"/>
              <a:gd name="connsiteY2" fmla="*/ 66418 h 1183348"/>
              <a:gd name="connsiteX3" fmla="*/ 2610700 w 2613738"/>
              <a:gd name="connsiteY3" fmla="*/ 95868 h 1183348"/>
              <a:gd name="connsiteX4" fmla="*/ 2613738 w 2613738"/>
              <a:gd name="connsiteY4" fmla="*/ 95868 h 1183348"/>
              <a:gd name="connsiteX5" fmla="*/ 2613738 w 2613738"/>
              <a:gd name="connsiteY5" fmla="*/ 108748 h 1183348"/>
              <a:gd name="connsiteX6" fmla="*/ 2613738 w 2613738"/>
              <a:gd name="connsiteY6" fmla="*/ 978732 h 1183348"/>
              <a:gd name="connsiteX7" fmla="*/ 2613738 w 2613738"/>
              <a:gd name="connsiteY7" fmla="*/ 1183348 h 1183348"/>
              <a:gd name="connsiteX8" fmla="*/ 0 w 2613738"/>
              <a:gd name="connsiteY8" fmla="*/ 1183348 h 1183348"/>
              <a:gd name="connsiteX9" fmla="*/ 0 w 2613738"/>
              <a:gd name="connsiteY9" fmla="*/ 978732 h 1183348"/>
              <a:gd name="connsiteX10" fmla="*/ 0 w 2613738"/>
              <a:gd name="connsiteY10" fmla="*/ 108748 h 1183348"/>
              <a:gd name="connsiteX11" fmla="*/ 0 w 2613738"/>
              <a:gd name="connsiteY11" fmla="*/ 95868 h 1183348"/>
              <a:gd name="connsiteX12" fmla="*/ 3038 w 2613738"/>
              <a:gd name="connsiteY12" fmla="*/ 95868 h 1183348"/>
              <a:gd name="connsiteX13" fmla="*/ 9986 w 2613738"/>
              <a:gd name="connsiteY13" fmla="*/ 66418 h 1183348"/>
              <a:gd name="connsiteX14" fmla="*/ 127068 w 2613738"/>
              <a:gd name="connsiteY14" fmla="*/ 0 h 118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3738" h="1183348">
                <a:moveTo>
                  <a:pt x="127068" y="0"/>
                </a:moveTo>
                <a:lnTo>
                  <a:pt x="2486670" y="0"/>
                </a:lnTo>
                <a:cubicBezTo>
                  <a:pt x="2539303" y="0"/>
                  <a:pt x="2584463" y="27387"/>
                  <a:pt x="2603752" y="66418"/>
                </a:cubicBezTo>
                <a:lnTo>
                  <a:pt x="2610700" y="95868"/>
                </a:lnTo>
                <a:lnTo>
                  <a:pt x="2613738" y="95868"/>
                </a:lnTo>
                <a:lnTo>
                  <a:pt x="2613738" y="108748"/>
                </a:lnTo>
                <a:lnTo>
                  <a:pt x="2613738" y="978732"/>
                </a:lnTo>
                <a:lnTo>
                  <a:pt x="2613738" y="1183348"/>
                </a:lnTo>
                <a:lnTo>
                  <a:pt x="0" y="1183348"/>
                </a:lnTo>
                <a:lnTo>
                  <a:pt x="0" y="978732"/>
                </a:lnTo>
                <a:lnTo>
                  <a:pt x="0" y="108748"/>
                </a:lnTo>
                <a:lnTo>
                  <a:pt x="0" y="95868"/>
                </a:lnTo>
                <a:lnTo>
                  <a:pt x="3038" y="95868"/>
                </a:lnTo>
                <a:lnTo>
                  <a:pt x="9986" y="66418"/>
                </a:lnTo>
                <a:cubicBezTo>
                  <a:pt x="29276" y="27387"/>
                  <a:pt x="74435" y="0"/>
                  <a:pt x="127068" y="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771" tIns="153771" rIns="153771" bIns="153771" numCol="1" spcCol="1270" anchor="ctr" anchorCtr="0">
            <a:noAutofit/>
          </a:bodyPr>
          <a:lstStyle/>
          <a:p>
            <a:pPr marL="0" lvl="0" indent="0" algn="ctr" defTabSz="1422400">
              <a:lnSpc>
                <a:spcPct val="90000"/>
              </a:lnSpc>
              <a:spcBef>
                <a:spcPct val="0"/>
              </a:spcBef>
              <a:spcAft>
                <a:spcPct val="35000"/>
              </a:spcAft>
              <a:buNone/>
            </a:pPr>
            <a:r>
              <a:rPr lang="en-AU" sz="2000" b="1" kern="1200" dirty="0">
                <a:latin typeface="+mj-lt"/>
              </a:rPr>
              <a:t>Week 5</a:t>
            </a:r>
          </a:p>
        </p:txBody>
      </p:sp>
      <p:sp>
        <p:nvSpPr>
          <p:cNvPr id="24" name="Rectangle 23" descr="Part C: Reflect Plan for sustained growth">
            <a:extLst>
              <a:ext uri="{FF2B5EF4-FFF2-40B4-BE49-F238E27FC236}">
                <a16:creationId xmlns:a16="http://schemas.microsoft.com/office/drawing/2014/main" id="{DB9F2228-3983-3384-8AD0-86F6AE523C86}"/>
              </a:ext>
            </a:extLst>
          </p:cNvPr>
          <p:cNvSpPr/>
          <p:nvPr/>
        </p:nvSpPr>
        <p:spPr>
          <a:xfrm>
            <a:off x="9486624" y="2742451"/>
            <a:ext cx="2613738" cy="153743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230" tIns="121230" rIns="121230" bIns="121230" numCol="1" spcCol="1270" anchor="ctr" anchorCtr="0">
            <a:noAutofit/>
          </a:bodyPr>
          <a:lstStyle/>
          <a:p>
            <a:pPr marL="180975" lvl="0" defTabSz="889000">
              <a:lnSpc>
                <a:spcPct val="114000"/>
              </a:lnSpc>
              <a:spcBef>
                <a:spcPct val="0"/>
              </a:spcBef>
              <a:spcAft>
                <a:spcPts val="1200"/>
              </a:spcAft>
              <a:buNone/>
            </a:pPr>
            <a:r>
              <a:rPr lang="en-AU" sz="1800" b="1" kern="1200" dirty="0">
                <a:solidFill>
                  <a:schemeClr val="accent1"/>
                </a:solidFill>
              </a:rPr>
              <a:t>Part C – reflect</a:t>
            </a:r>
            <a:br>
              <a:rPr lang="en-AU" sz="1800" kern="1200" dirty="0">
                <a:solidFill>
                  <a:schemeClr val="accent1"/>
                </a:solidFill>
              </a:rPr>
            </a:br>
            <a:r>
              <a:rPr lang="en-AU" sz="1800" kern="1200" dirty="0">
                <a:solidFill>
                  <a:schemeClr val="accent1"/>
                </a:solidFill>
              </a:rPr>
              <a:t>Plan for sustained growth</a:t>
            </a:r>
          </a:p>
        </p:txBody>
      </p:sp>
      <p:sp>
        <p:nvSpPr>
          <p:cNvPr id="49" name="Freeform: Shape 48" descr="All staff reflect on successes, challenges and opportunities, and plan for sustained growth&#10;">
            <a:extLst>
              <a:ext uri="{FF2B5EF4-FFF2-40B4-BE49-F238E27FC236}">
                <a16:creationId xmlns:a16="http://schemas.microsoft.com/office/drawing/2014/main" id="{888978A2-725C-A4EB-0530-E6705A351DF6}"/>
              </a:ext>
            </a:extLst>
          </p:cNvPr>
          <p:cNvSpPr/>
          <p:nvPr/>
        </p:nvSpPr>
        <p:spPr>
          <a:xfrm>
            <a:off x="9446392" y="4381385"/>
            <a:ext cx="2616294" cy="1933279"/>
          </a:xfrm>
          <a:custGeom>
            <a:avLst/>
            <a:gdLst>
              <a:gd name="connsiteX0" fmla="*/ 0 w 2616294"/>
              <a:gd name="connsiteY0" fmla="*/ 0 h 1933279"/>
              <a:gd name="connsiteX1" fmla="*/ 2616294 w 2616294"/>
              <a:gd name="connsiteY1" fmla="*/ 0 h 1933279"/>
              <a:gd name="connsiteX2" fmla="*/ 2616294 w 2616294"/>
              <a:gd name="connsiteY2" fmla="*/ 384111 h 1933279"/>
              <a:gd name="connsiteX3" fmla="*/ 2616294 w 2616294"/>
              <a:gd name="connsiteY3" fmla="*/ 1721298 h 1933279"/>
              <a:gd name="connsiteX4" fmla="*/ 2616294 w 2616294"/>
              <a:gd name="connsiteY4" fmla="*/ 1761149 h 1933279"/>
              <a:gd name="connsiteX5" fmla="*/ 2415166 w 2616294"/>
              <a:gd name="connsiteY5" fmla="*/ 1933279 h 1933279"/>
              <a:gd name="connsiteX6" fmla="*/ 201128 w 2616294"/>
              <a:gd name="connsiteY6" fmla="*/ 1933279 h 1933279"/>
              <a:gd name="connsiteX7" fmla="*/ 0 w 2616294"/>
              <a:gd name="connsiteY7" fmla="*/ 1761149 h 1933279"/>
              <a:gd name="connsiteX8" fmla="*/ 0 w 2616294"/>
              <a:gd name="connsiteY8" fmla="*/ 1721298 h 1933279"/>
              <a:gd name="connsiteX9" fmla="*/ 0 w 2616294"/>
              <a:gd name="connsiteY9" fmla="*/ 384111 h 19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6294" h="1933279">
                <a:moveTo>
                  <a:pt x="0" y="0"/>
                </a:moveTo>
                <a:lnTo>
                  <a:pt x="2616294" y="0"/>
                </a:lnTo>
                <a:lnTo>
                  <a:pt x="2616294" y="384111"/>
                </a:lnTo>
                <a:lnTo>
                  <a:pt x="2616294" y="1721298"/>
                </a:lnTo>
                <a:lnTo>
                  <a:pt x="2616294" y="1761149"/>
                </a:lnTo>
                <a:cubicBezTo>
                  <a:pt x="2616294" y="1856214"/>
                  <a:pt x="2526246" y="1933279"/>
                  <a:pt x="2415166" y="1933279"/>
                </a:cubicBezTo>
                <a:lnTo>
                  <a:pt x="201128" y="1933279"/>
                </a:lnTo>
                <a:cubicBezTo>
                  <a:pt x="90048" y="1933279"/>
                  <a:pt x="0" y="1856214"/>
                  <a:pt x="0" y="1761149"/>
                </a:cubicBezTo>
                <a:lnTo>
                  <a:pt x="0" y="1721298"/>
                </a:lnTo>
                <a:lnTo>
                  <a:pt x="0" y="384111"/>
                </a:lnTo>
                <a:close/>
              </a:path>
            </a:pathLst>
          </a:custGeom>
          <a:solidFill>
            <a:srgbClr val="CBEDF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995" tIns="118995" rIns="118995" bIns="118995" numCol="1" spcCol="1270" anchor="ctr" anchorCtr="0">
            <a:noAutofit/>
          </a:bodyPr>
          <a:lstStyle/>
          <a:p>
            <a:pPr marL="0" lvl="0" indent="0" defTabSz="800100">
              <a:lnSpc>
                <a:spcPct val="114000"/>
              </a:lnSpc>
              <a:spcBef>
                <a:spcPct val="0"/>
              </a:spcBef>
              <a:spcAft>
                <a:spcPts val="1200"/>
              </a:spcAft>
              <a:buNone/>
            </a:pPr>
            <a:r>
              <a:rPr lang="en-AU" sz="1800" kern="1200" dirty="0">
                <a:solidFill>
                  <a:srgbClr val="00296C"/>
                </a:solidFill>
              </a:rPr>
              <a:t>All staff reflect on successes, challenges and opportunities and plan for sustained growth.</a:t>
            </a:r>
          </a:p>
        </p:txBody>
      </p:sp>
      <p:sp>
        <p:nvSpPr>
          <p:cNvPr id="26" name="Rectangle 25">
            <a:extLst>
              <a:ext uri="{FF2B5EF4-FFF2-40B4-BE49-F238E27FC236}">
                <a16:creationId xmlns:a16="http://schemas.microsoft.com/office/drawing/2014/main" id="{C20F9430-7A46-150C-C413-FCA6412F0F36}"/>
              </a:ext>
              <a:ext uri="{C183D7F6-B498-43B3-948B-1728B52AA6E4}">
                <adec:decorative xmlns:adec="http://schemas.microsoft.com/office/drawing/2017/decorative" val="1"/>
              </a:ext>
            </a:extLst>
          </p:cNvPr>
          <p:cNvSpPr/>
          <p:nvPr/>
        </p:nvSpPr>
        <p:spPr>
          <a:xfrm>
            <a:off x="269250" y="4377125"/>
            <a:ext cx="11653500" cy="1870353"/>
          </a:xfrm>
          <a:prstGeom prst="rect">
            <a:avLst/>
          </a:prstGeom>
          <a:noFill/>
        </p:spPr>
        <p:txBody>
          <a:bodyPr/>
          <a:lstStyle/>
          <a:p>
            <a:endParaRPr lang="en-AU" dirty="0"/>
          </a:p>
        </p:txBody>
      </p:sp>
      <p:sp>
        <p:nvSpPr>
          <p:cNvPr id="4" name="Slide Number Placeholder 3">
            <a:extLst>
              <a:ext uri="{FF2B5EF4-FFF2-40B4-BE49-F238E27FC236}">
                <a16:creationId xmlns:a16="http://schemas.microsoft.com/office/drawing/2014/main" id="{FC676AF8-B028-FFB6-141C-E4DE6BA6A2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241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20D1-3DCA-68A9-5DC3-4CF2ADD2D70F}"/>
              </a:ext>
            </a:extLst>
          </p:cNvPr>
          <p:cNvSpPr>
            <a:spLocks noGrp="1"/>
          </p:cNvSpPr>
          <p:nvPr>
            <p:ph type="title"/>
          </p:nvPr>
        </p:nvSpPr>
        <p:spPr/>
        <p:txBody>
          <a:bodyPr/>
          <a:lstStyle/>
          <a:p>
            <a:r>
              <a:rPr lang="en-AU" dirty="0"/>
              <a:t>Activity 4 – sorting activity (2)</a:t>
            </a:r>
          </a:p>
        </p:txBody>
      </p:sp>
      <p:sp>
        <p:nvSpPr>
          <p:cNvPr id="5" name="Text Placeholder 4">
            <a:extLst>
              <a:ext uri="{FF2B5EF4-FFF2-40B4-BE49-F238E27FC236}">
                <a16:creationId xmlns:a16="http://schemas.microsoft.com/office/drawing/2014/main" id="{113C5280-9AAC-4B3D-977A-AFB98BC9C1F8}"/>
              </a:ext>
            </a:extLst>
          </p:cNvPr>
          <p:cNvSpPr>
            <a:spLocks noGrp="1"/>
          </p:cNvSpPr>
          <p:nvPr>
            <p:ph type="body" sz="quarter" idx="18"/>
          </p:nvPr>
        </p:nvSpPr>
        <p:spPr/>
        <p:txBody>
          <a:bodyPr/>
          <a:lstStyle/>
          <a:p>
            <a:r>
              <a:rPr lang="en-AU" dirty="0"/>
              <a:t>Suggested order of approaches</a:t>
            </a:r>
          </a:p>
        </p:txBody>
      </p:sp>
      <p:sp>
        <p:nvSpPr>
          <p:cNvPr id="9" name="Oval 8">
            <a:extLst>
              <a:ext uri="{FF2B5EF4-FFF2-40B4-BE49-F238E27FC236}">
                <a16:creationId xmlns:a16="http://schemas.microsoft.com/office/drawing/2014/main" id="{14FC5B82-FEE0-6359-1689-CDF9D65C9FA8}"/>
              </a:ext>
            </a:extLst>
          </p:cNvPr>
          <p:cNvSpPr/>
          <p:nvPr/>
        </p:nvSpPr>
        <p:spPr>
          <a:xfrm>
            <a:off x="169043" y="1801597"/>
            <a:ext cx="2200554" cy="2200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accent1"/>
                </a:solidFill>
                <a:latin typeface="+mj-lt"/>
              </a:rPr>
              <a:t>Approach 1</a:t>
            </a:r>
          </a:p>
        </p:txBody>
      </p:sp>
      <p:sp>
        <p:nvSpPr>
          <p:cNvPr id="10" name="Oval 9">
            <a:extLst>
              <a:ext uri="{FF2B5EF4-FFF2-40B4-BE49-F238E27FC236}">
                <a16:creationId xmlns:a16="http://schemas.microsoft.com/office/drawing/2014/main" id="{F1869F3E-FF3E-BF99-EAF1-7F953876CEC9}"/>
              </a:ext>
            </a:extLst>
          </p:cNvPr>
          <p:cNvSpPr/>
          <p:nvPr/>
        </p:nvSpPr>
        <p:spPr>
          <a:xfrm>
            <a:off x="2537644" y="1801597"/>
            <a:ext cx="2200554" cy="2200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accent1"/>
                </a:solidFill>
                <a:latin typeface="+mj-lt"/>
              </a:rPr>
              <a:t>Approach 4</a:t>
            </a:r>
          </a:p>
        </p:txBody>
      </p:sp>
      <p:sp>
        <p:nvSpPr>
          <p:cNvPr id="11" name="Oval 10">
            <a:extLst>
              <a:ext uri="{FF2B5EF4-FFF2-40B4-BE49-F238E27FC236}">
                <a16:creationId xmlns:a16="http://schemas.microsoft.com/office/drawing/2014/main" id="{65C34C22-A234-4558-233C-6C6693772079}"/>
              </a:ext>
            </a:extLst>
          </p:cNvPr>
          <p:cNvSpPr/>
          <p:nvPr/>
        </p:nvSpPr>
        <p:spPr>
          <a:xfrm>
            <a:off x="4906245" y="1801597"/>
            <a:ext cx="2200554" cy="2200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accent1"/>
                </a:solidFill>
                <a:latin typeface="+mj-lt"/>
              </a:rPr>
              <a:t>Approach 5</a:t>
            </a:r>
          </a:p>
        </p:txBody>
      </p:sp>
      <p:sp>
        <p:nvSpPr>
          <p:cNvPr id="12" name="Oval 11">
            <a:extLst>
              <a:ext uri="{FF2B5EF4-FFF2-40B4-BE49-F238E27FC236}">
                <a16:creationId xmlns:a16="http://schemas.microsoft.com/office/drawing/2014/main" id="{A22281B2-9B03-485C-7618-32AACE1E553E}"/>
              </a:ext>
            </a:extLst>
          </p:cNvPr>
          <p:cNvSpPr/>
          <p:nvPr/>
        </p:nvSpPr>
        <p:spPr>
          <a:xfrm>
            <a:off x="7274846" y="1801597"/>
            <a:ext cx="2200554" cy="2200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accent1"/>
                </a:solidFill>
                <a:latin typeface="+mj-lt"/>
              </a:rPr>
              <a:t>Approach 3</a:t>
            </a:r>
          </a:p>
        </p:txBody>
      </p:sp>
      <p:sp>
        <p:nvSpPr>
          <p:cNvPr id="13" name="Oval 12">
            <a:extLst>
              <a:ext uri="{FF2B5EF4-FFF2-40B4-BE49-F238E27FC236}">
                <a16:creationId xmlns:a16="http://schemas.microsoft.com/office/drawing/2014/main" id="{410C460C-AB1D-817A-A0DE-648A6A2EC052}"/>
              </a:ext>
            </a:extLst>
          </p:cNvPr>
          <p:cNvSpPr/>
          <p:nvPr/>
        </p:nvSpPr>
        <p:spPr>
          <a:xfrm>
            <a:off x="9643446" y="1801597"/>
            <a:ext cx="2200554" cy="2200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accent1"/>
                </a:solidFill>
                <a:latin typeface="+mj-lt"/>
              </a:rPr>
              <a:t>Approach 2</a:t>
            </a:r>
          </a:p>
        </p:txBody>
      </p:sp>
      <p:sp>
        <p:nvSpPr>
          <p:cNvPr id="6" name="Arrow: Left-Right 5" descr="left to right arrow">
            <a:extLst>
              <a:ext uri="{FF2B5EF4-FFF2-40B4-BE49-F238E27FC236}">
                <a16:creationId xmlns:a16="http://schemas.microsoft.com/office/drawing/2014/main" id="{46BEDE21-BDE0-04E0-03E8-76D89CC29B21}"/>
              </a:ext>
            </a:extLst>
          </p:cNvPr>
          <p:cNvSpPr/>
          <p:nvPr/>
        </p:nvSpPr>
        <p:spPr>
          <a:xfrm>
            <a:off x="374238" y="4107362"/>
            <a:ext cx="11443524" cy="143208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8FBA2FCB-A015-8CD8-9706-882275572FF2}"/>
              </a:ext>
            </a:extLst>
          </p:cNvPr>
          <p:cNvSpPr txBox="1"/>
          <p:nvPr/>
        </p:nvSpPr>
        <p:spPr>
          <a:xfrm>
            <a:off x="374238" y="5586754"/>
            <a:ext cx="2108615" cy="392637"/>
          </a:xfrm>
          <a:prstGeom prst="rect">
            <a:avLst/>
          </a:prstGeom>
          <a:noFill/>
        </p:spPr>
        <p:txBody>
          <a:bodyPr wrap="square" lIns="0" tIns="0" rIns="0" bIns="0" rtlCol="0">
            <a:noAutofit/>
          </a:bodyPr>
          <a:lstStyle/>
          <a:p>
            <a:pPr algn="l"/>
            <a:r>
              <a:rPr lang="en-AU" sz="1800" b="1" dirty="0">
                <a:latin typeface="+mj-lt"/>
              </a:rPr>
              <a:t>Low collaboration</a:t>
            </a:r>
          </a:p>
        </p:txBody>
      </p:sp>
      <p:sp>
        <p:nvSpPr>
          <p:cNvPr id="8" name="TextBox 7">
            <a:extLst>
              <a:ext uri="{FF2B5EF4-FFF2-40B4-BE49-F238E27FC236}">
                <a16:creationId xmlns:a16="http://schemas.microsoft.com/office/drawing/2014/main" id="{B134FB50-B393-D1D5-67A9-2C257D825A0B}"/>
              </a:ext>
            </a:extLst>
          </p:cNvPr>
          <p:cNvSpPr txBox="1"/>
          <p:nvPr/>
        </p:nvSpPr>
        <p:spPr>
          <a:xfrm>
            <a:off x="9709147" y="5586754"/>
            <a:ext cx="2108615" cy="388237"/>
          </a:xfrm>
          <a:prstGeom prst="rect">
            <a:avLst/>
          </a:prstGeom>
          <a:noFill/>
        </p:spPr>
        <p:txBody>
          <a:bodyPr wrap="square" lIns="0" tIns="0" rIns="0" bIns="0" rtlCol="0">
            <a:noAutofit/>
          </a:bodyPr>
          <a:lstStyle/>
          <a:p>
            <a:pPr algn="l"/>
            <a:r>
              <a:rPr lang="en-AU" sz="1800" b="1" dirty="0">
                <a:latin typeface="+mj-lt"/>
              </a:rPr>
              <a:t>High collaboration</a:t>
            </a:r>
          </a:p>
        </p:txBody>
      </p:sp>
      <p:sp>
        <p:nvSpPr>
          <p:cNvPr id="4" name="Slide Number Placeholder 3">
            <a:extLst>
              <a:ext uri="{FF2B5EF4-FFF2-40B4-BE49-F238E27FC236}">
                <a16:creationId xmlns:a16="http://schemas.microsoft.com/office/drawing/2014/main" id="{DF37DE11-7240-10FC-8F41-5C7DEB5A932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50</a:t>
            </a:fld>
            <a:endParaRPr lang="en-AU" dirty="0"/>
          </a:p>
        </p:txBody>
      </p:sp>
    </p:spTree>
    <p:extLst>
      <p:ext uri="{BB962C8B-B14F-4D97-AF65-F5344CB8AC3E}">
        <p14:creationId xmlns:p14="http://schemas.microsoft.com/office/powerpoint/2010/main" val="358438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83C8-F4D0-A5D9-8C17-EF52CCEC7B27}"/>
              </a:ext>
            </a:extLst>
          </p:cNvPr>
          <p:cNvSpPr>
            <a:spLocks noGrp="1"/>
          </p:cNvSpPr>
          <p:nvPr>
            <p:ph type="title"/>
          </p:nvPr>
        </p:nvSpPr>
        <p:spPr/>
        <p:txBody>
          <a:bodyPr/>
          <a:lstStyle/>
          <a:p>
            <a:r>
              <a:rPr lang="en-US" dirty="0"/>
              <a:t>Recap of Part B – do</a:t>
            </a:r>
          </a:p>
        </p:txBody>
      </p:sp>
      <p:sp>
        <p:nvSpPr>
          <p:cNvPr id="5" name="Text Placeholder 4">
            <a:extLst>
              <a:ext uri="{FF2B5EF4-FFF2-40B4-BE49-F238E27FC236}">
                <a16:creationId xmlns:a16="http://schemas.microsoft.com/office/drawing/2014/main" id="{B68CFFBF-2C7F-C054-301A-F47FD6168F87}"/>
              </a:ext>
            </a:extLst>
          </p:cNvPr>
          <p:cNvSpPr>
            <a:spLocks noGrp="1"/>
          </p:cNvSpPr>
          <p:nvPr>
            <p:ph type="body" sz="quarter" idx="18"/>
          </p:nvPr>
        </p:nvSpPr>
        <p:spPr/>
        <p:txBody>
          <a:bodyPr/>
          <a:lstStyle/>
          <a:p>
            <a:r>
              <a:rPr lang="en-US" dirty="0"/>
              <a:t>In Part B – do, you:</a:t>
            </a:r>
          </a:p>
        </p:txBody>
      </p:sp>
      <p:sp>
        <p:nvSpPr>
          <p:cNvPr id="9" name="Rectangle: Rounded Corners 8">
            <a:extLst>
              <a:ext uri="{FF2B5EF4-FFF2-40B4-BE49-F238E27FC236}">
                <a16:creationId xmlns:a16="http://schemas.microsoft.com/office/drawing/2014/main" id="{7845A867-B2C2-E51A-B3D6-5E8BDFBB208A}"/>
              </a:ext>
            </a:extLst>
          </p:cNvPr>
          <p:cNvSpPr/>
          <p:nvPr/>
        </p:nvSpPr>
        <p:spPr>
          <a:xfrm>
            <a:off x="358800" y="1496457"/>
            <a:ext cx="2689795" cy="4907425"/>
          </a:xfrm>
          <a:prstGeom prst="roundRect">
            <a:avLst>
              <a:gd name="adj" fmla="val 675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2272B"/>
                </a:solidFill>
                <a:effectLst/>
                <a:uLnTx/>
                <a:uFillTx/>
                <a:ea typeface="+mn-ea"/>
                <a:cs typeface="+mn-cs"/>
              </a:rPr>
              <a:t>Set the scene</a:t>
            </a:r>
            <a:endParaRPr kumimoji="0" lang="en-US" sz="1600" b="0" i="0" u="none" strike="noStrike" kern="1200" cap="none" spc="0" normalizeH="0" baseline="0" noProof="0" dirty="0">
              <a:ln>
                <a:noFill/>
              </a:ln>
              <a:solidFill>
                <a:srgbClr val="22272B"/>
              </a:solidFill>
              <a:effectLst/>
              <a:uLnTx/>
              <a:uFillTx/>
              <a:ea typeface="+mn-ea"/>
              <a:cs typeface="+mn-cs"/>
            </a:endParaRP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Met with your grade, stage, faculty or community of schools</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Reviewed content from Part A – learn</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Engaged in further reading</a:t>
            </a:r>
          </a:p>
        </p:txBody>
      </p:sp>
      <p:sp>
        <p:nvSpPr>
          <p:cNvPr id="6" name="Rectangle: Rounded Corners 5">
            <a:extLst>
              <a:ext uri="{FF2B5EF4-FFF2-40B4-BE49-F238E27FC236}">
                <a16:creationId xmlns:a16="http://schemas.microsoft.com/office/drawing/2014/main" id="{4C7A2746-8235-6BB1-ADF9-49114ACB4375}"/>
              </a:ext>
            </a:extLst>
          </p:cNvPr>
          <p:cNvSpPr/>
          <p:nvPr/>
        </p:nvSpPr>
        <p:spPr>
          <a:xfrm>
            <a:off x="3189435" y="1496456"/>
            <a:ext cx="2689795" cy="4907425"/>
          </a:xfrm>
          <a:prstGeom prst="roundRect">
            <a:avLst>
              <a:gd name="adj" fmla="val 675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2272B"/>
                </a:solidFill>
                <a:effectLst/>
                <a:uLnTx/>
                <a:uFillTx/>
                <a:ea typeface="+mn-ea"/>
                <a:cs typeface="+mn-cs"/>
              </a:rPr>
              <a:t>Chose the focus</a:t>
            </a:r>
            <a:endParaRPr kumimoji="0" lang="en-US" sz="1600" b="0" i="0" u="none" strike="noStrike" kern="1200" cap="none" spc="0" normalizeH="0" baseline="0" noProof="0" dirty="0">
              <a:ln>
                <a:noFill/>
              </a:ln>
              <a:solidFill>
                <a:srgbClr val="22272B"/>
              </a:solidFill>
              <a:effectLst/>
              <a:uLnTx/>
              <a:uFillTx/>
              <a:ea typeface="+mn-ea"/>
              <a:cs typeface="+mn-cs"/>
            </a:endParaRP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Reviewed a current unit or teaching and learning program</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Selected a lesson or activity in which all students will engage</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Identified relevant syllabus outcomes and content</a:t>
            </a:r>
          </a:p>
        </p:txBody>
      </p:sp>
      <p:sp>
        <p:nvSpPr>
          <p:cNvPr id="7" name="Rectangle: Rounded Corners 6">
            <a:extLst>
              <a:ext uri="{FF2B5EF4-FFF2-40B4-BE49-F238E27FC236}">
                <a16:creationId xmlns:a16="http://schemas.microsoft.com/office/drawing/2014/main" id="{56B32AD5-80DC-441C-8578-68C92C8D5167}"/>
              </a:ext>
            </a:extLst>
          </p:cNvPr>
          <p:cNvSpPr/>
          <p:nvPr/>
        </p:nvSpPr>
        <p:spPr>
          <a:xfrm>
            <a:off x="6020070" y="1496455"/>
            <a:ext cx="2689795" cy="4907425"/>
          </a:xfrm>
          <a:prstGeom prst="roundRect">
            <a:avLst>
              <a:gd name="adj" fmla="val 675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2272B"/>
                </a:solidFill>
                <a:effectLst/>
                <a:uLnTx/>
                <a:uFillTx/>
                <a:ea typeface="+mn-ea"/>
                <a:cs typeface="+mn-cs"/>
              </a:rPr>
              <a:t>Set expectations of learning</a:t>
            </a:r>
            <a:endParaRPr kumimoji="0" lang="en-US" sz="1600" b="0" i="0" u="none" strike="noStrike" kern="1200" cap="none" spc="0" normalizeH="0" baseline="0" noProof="0" dirty="0">
              <a:ln>
                <a:noFill/>
              </a:ln>
              <a:solidFill>
                <a:srgbClr val="22272B"/>
              </a:solidFill>
              <a:effectLst/>
              <a:uLnTx/>
              <a:uFillTx/>
              <a:ea typeface="+mn-ea"/>
              <a:cs typeface="+mn-cs"/>
            </a:endParaRP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Discussed what students will achieve or demonstrate in the lesson or activity</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Established a consistent understanding of 'what a good one looks like'</a:t>
            </a:r>
          </a:p>
        </p:txBody>
      </p:sp>
      <p:sp>
        <p:nvSpPr>
          <p:cNvPr id="8" name="Rectangle: Rounded Corners 7">
            <a:extLst>
              <a:ext uri="{FF2B5EF4-FFF2-40B4-BE49-F238E27FC236}">
                <a16:creationId xmlns:a16="http://schemas.microsoft.com/office/drawing/2014/main" id="{EEA08FC8-4E97-F060-9F98-801CB0B82F9B}"/>
              </a:ext>
            </a:extLst>
          </p:cNvPr>
          <p:cNvSpPr/>
          <p:nvPr/>
        </p:nvSpPr>
        <p:spPr>
          <a:xfrm>
            <a:off x="8850705" y="1496454"/>
            <a:ext cx="2689795" cy="4907425"/>
          </a:xfrm>
          <a:prstGeom prst="roundRect">
            <a:avLst>
              <a:gd name="adj" fmla="val 675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22272B"/>
                </a:solidFill>
                <a:effectLst/>
                <a:uLnTx/>
                <a:uFillTx/>
                <a:ea typeface="+mn-ea"/>
                <a:cs typeface="+mn-cs"/>
              </a:rPr>
              <a:t>Implemented and reflected</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Implemented the lesson or activity</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Met with your team to share and discuss student work samples</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r>
              <a:rPr kumimoji="0" lang="en-US" sz="1600" b="0" i="0" u="none" strike="noStrike" kern="1200" cap="none" spc="0" normalizeH="0" baseline="0" noProof="0" dirty="0">
                <a:ln>
                  <a:noFill/>
                </a:ln>
                <a:solidFill>
                  <a:srgbClr val="22272B"/>
                </a:solidFill>
                <a:effectLst/>
                <a:uLnTx/>
                <a:uFillTx/>
                <a:ea typeface="+mn-ea"/>
                <a:cs typeface="+mn-cs"/>
              </a:rPr>
              <a:t>Identified additional information, support or resources required for ongoing growth</a:t>
            </a:r>
          </a:p>
          <a:p>
            <a:pPr marL="285750" marR="0" lvl="0" indent="-285750" algn="l" defTabSz="609585" rtl="0" eaLnBrk="1" fontAlgn="auto" latinLnBrk="0" hangingPunct="1">
              <a:lnSpc>
                <a:spcPct val="150000"/>
              </a:lnSpc>
              <a:spcBef>
                <a:spcPts val="0"/>
              </a:spcBef>
              <a:spcAft>
                <a:spcPts val="600"/>
              </a:spcAft>
              <a:buClrTx/>
              <a:buSzTx/>
              <a:buFont typeface="Arial"/>
              <a:buChar char="•"/>
              <a:tabLst/>
              <a:defRPr/>
            </a:pPr>
            <a:endParaRPr kumimoji="0" lang="en-US" sz="1600" b="0" i="0" u="none" strike="noStrike" kern="1200" cap="none" spc="0" normalizeH="0" baseline="0" noProof="0" dirty="0">
              <a:ln>
                <a:noFill/>
              </a:ln>
              <a:solidFill>
                <a:srgbClr val="22272B"/>
              </a:solidFill>
              <a:effectLst/>
              <a:uLnTx/>
              <a:uFillTx/>
              <a:ea typeface="+mn-ea"/>
              <a:cs typeface="+mn-cs"/>
            </a:endParaRPr>
          </a:p>
        </p:txBody>
      </p:sp>
      <p:sp>
        <p:nvSpPr>
          <p:cNvPr id="4" name="Slide Number Placeholder 3">
            <a:extLst>
              <a:ext uri="{FF2B5EF4-FFF2-40B4-BE49-F238E27FC236}">
                <a16:creationId xmlns:a16="http://schemas.microsoft.com/office/drawing/2014/main" id="{4F0D84FC-A491-3C1D-D898-D7181B2F27F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51</a:t>
            </a:fld>
            <a:endParaRPr lang="en-AU" dirty="0"/>
          </a:p>
        </p:txBody>
      </p:sp>
    </p:spTree>
    <p:extLst>
      <p:ext uri="{BB962C8B-B14F-4D97-AF65-F5344CB8AC3E}">
        <p14:creationId xmlns:p14="http://schemas.microsoft.com/office/powerpoint/2010/main" val="138599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A2C7-1FA4-43FF-4AC7-E01A891F34C8}"/>
              </a:ext>
            </a:extLst>
          </p:cNvPr>
          <p:cNvSpPr>
            <a:spLocks noGrp="1"/>
          </p:cNvSpPr>
          <p:nvPr>
            <p:ph type="title"/>
          </p:nvPr>
        </p:nvSpPr>
        <p:spPr>
          <a:xfrm>
            <a:off x="348000" y="360000"/>
            <a:ext cx="10080000" cy="545601"/>
          </a:xfrm>
        </p:spPr>
        <p:txBody>
          <a:bodyPr/>
          <a:lstStyle/>
          <a:p>
            <a:r>
              <a:rPr lang="en-AU" dirty="0"/>
              <a:t>Activity 5 - reflection protocol</a:t>
            </a:r>
          </a:p>
        </p:txBody>
      </p:sp>
      <p:sp>
        <p:nvSpPr>
          <p:cNvPr id="5" name="Text Placeholder 4">
            <a:extLst>
              <a:ext uri="{FF2B5EF4-FFF2-40B4-BE49-F238E27FC236}">
                <a16:creationId xmlns:a16="http://schemas.microsoft.com/office/drawing/2014/main" id="{637A3719-9C9C-83C3-C9F9-7D9BC0AD7A60}"/>
              </a:ext>
            </a:extLst>
          </p:cNvPr>
          <p:cNvSpPr>
            <a:spLocks noGrp="1"/>
          </p:cNvSpPr>
          <p:nvPr>
            <p:ph type="body" sz="quarter" idx="18"/>
          </p:nvPr>
        </p:nvSpPr>
        <p:spPr>
          <a:xfrm>
            <a:off x="348000" y="982520"/>
            <a:ext cx="10080000" cy="310015"/>
          </a:xfrm>
        </p:spPr>
        <p:txBody>
          <a:bodyPr/>
          <a:lstStyle/>
          <a:p>
            <a:r>
              <a:rPr lang="en-AU" dirty="0"/>
              <a:t>Workbook</a:t>
            </a:r>
          </a:p>
        </p:txBody>
      </p:sp>
      <p:sp>
        <p:nvSpPr>
          <p:cNvPr id="7" name="Rectangle: Rounded Corners 6">
            <a:extLst>
              <a:ext uri="{FF2B5EF4-FFF2-40B4-BE49-F238E27FC236}">
                <a16:creationId xmlns:a16="http://schemas.microsoft.com/office/drawing/2014/main" id="{AA3680BA-8D69-9B9E-DA58-DC77412A89E9}"/>
              </a:ext>
              <a:ext uri="{C183D7F6-B498-43B3-948B-1728B52AA6E4}">
                <adec:decorative xmlns:adec="http://schemas.microsoft.com/office/drawing/2017/decorative" val="0"/>
              </a:ext>
            </a:extLst>
          </p:cNvPr>
          <p:cNvSpPr/>
          <p:nvPr/>
        </p:nvSpPr>
        <p:spPr>
          <a:xfrm>
            <a:off x="348000" y="1618672"/>
            <a:ext cx="5668394" cy="4446508"/>
          </a:xfrm>
          <a:prstGeom prst="roundRect">
            <a:avLst>
              <a:gd name="adj" fmla="val 9241"/>
            </a:avLst>
          </a:prstGeom>
          <a:solidFill>
            <a:schemeClr val="accent4"/>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spcAft>
                <a:spcPts val="4800"/>
              </a:spcAft>
            </a:pPr>
            <a:r>
              <a:rPr lang="en-AU" sz="2000" dirty="0">
                <a:solidFill>
                  <a:schemeClr val="accent1"/>
                </a:solidFill>
              </a:rPr>
              <a:t>What worked well? How do you know?</a:t>
            </a:r>
          </a:p>
          <a:p>
            <a:pPr>
              <a:lnSpc>
                <a:spcPct val="150000"/>
              </a:lnSpc>
              <a:spcAft>
                <a:spcPts val="4800"/>
              </a:spcAft>
            </a:pPr>
            <a:r>
              <a:rPr lang="en-AU" sz="2000" dirty="0">
                <a:solidFill>
                  <a:schemeClr val="accent1"/>
                </a:solidFill>
              </a:rPr>
              <a:t>What did not work well? Why?</a:t>
            </a:r>
          </a:p>
          <a:p>
            <a:pPr>
              <a:lnSpc>
                <a:spcPct val="150000"/>
              </a:lnSpc>
              <a:spcAft>
                <a:spcPts val="4800"/>
              </a:spcAft>
            </a:pPr>
            <a:r>
              <a:rPr lang="en-AU" sz="2000" dirty="0">
                <a:solidFill>
                  <a:schemeClr val="accent1"/>
                </a:solidFill>
              </a:rPr>
              <a:t>How did the strategy or practice impact student learning and engagement?</a:t>
            </a:r>
          </a:p>
        </p:txBody>
      </p:sp>
      <p:sp>
        <p:nvSpPr>
          <p:cNvPr id="10" name="Rectangle: Rounded Corners 9">
            <a:extLst>
              <a:ext uri="{FF2B5EF4-FFF2-40B4-BE49-F238E27FC236}">
                <a16:creationId xmlns:a16="http://schemas.microsoft.com/office/drawing/2014/main" id="{F853C65F-370B-D580-0BD0-568FA0C75070}"/>
              </a:ext>
              <a:ext uri="{C183D7F6-B498-43B3-948B-1728B52AA6E4}">
                <adec:decorative xmlns:adec="http://schemas.microsoft.com/office/drawing/2017/decorative" val="0"/>
              </a:ext>
            </a:extLst>
          </p:cNvPr>
          <p:cNvSpPr/>
          <p:nvPr/>
        </p:nvSpPr>
        <p:spPr>
          <a:xfrm>
            <a:off x="6175606" y="1618672"/>
            <a:ext cx="5668394" cy="4446508"/>
          </a:xfrm>
          <a:prstGeom prst="roundRect">
            <a:avLst>
              <a:gd name="adj" fmla="val 9241"/>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spcAft>
                <a:spcPts val="4800"/>
              </a:spcAft>
            </a:pPr>
            <a:r>
              <a:rPr lang="en-AU" sz="2000" dirty="0">
                <a:solidFill>
                  <a:schemeClr val="accent1"/>
                </a:solidFill>
              </a:rPr>
              <a:t>Participants independently complete </a:t>
            </a:r>
            <a:r>
              <a:rPr lang="en-AU" sz="2000" b="1" dirty="0">
                <a:solidFill>
                  <a:schemeClr val="accent1"/>
                </a:solidFill>
              </a:rPr>
              <a:t>Activity 5 – reflection protocol </a:t>
            </a:r>
            <a:r>
              <a:rPr lang="en-AU" sz="2000" dirty="0">
                <a:solidFill>
                  <a:schemeClr val="accent1"/>
                </a:solidFill>
              </a:rPr>
              <a:t>in their participant workbooks.</a:t>
            </a:r>
          </a:p>
          <a:p>
            <a:pPr>
              <a:lnSpc>
                <a:spcPct val="150000"/>
              </a:lnSpc>
              <a:spcAft>
                <a:spcPts val="4800"/>
              </a:spcAft>
            </a:pPr>
            <a:r>
              <a:rPr lang="en-AU" sz="2000" dirty="0">
                <a:solidFill>
                  <a:schemeClr val="accent1"/>
                </a:solidFill>
              </a:rPr>
              <a:t>In stage or faculty teams, each participant shares their reflection.</a:t>
            </a:r>
          </a:p>
        </p:txBody>
      </p:sp>
      <p:sp>
        <p:nvSpPr>
          <p:cNvPr id="4" name="Slide Number Placeholder 3">
            <a:extLst>
              <a:ext uri="{FF2B5EF4-FFF2-40B4-BE49-F238E27FC236}">
                <a16:creationId xmlns:a16="http://schemas.microsoft.com/office/drawing/2014/main" id="{2A600A5B-58E9-A5C6-1D64-818EE5451476}"/>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52</a:t>
            </a:fld>
            <a:endParaRPr lang="en-AU" dirty="0"/>
          </a:p>
        </p:txBody>
      </p:sp>
    </p:spTree>
    <p:extLst>
      <p:ext uri="{BB962C8B-B14F-4D97-AF65-F5344CB8AC3E}">
        <p14:creationId xmlns:p14="http://schemas.microsoft.com/office/powerpoint/2010/main" val="95221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030F656-0FCB-7CFB-5FD0-8112C54AA030}"/>
              </a:ext>
            </a:extLst>
          </p:cNvPr>
          <p:cNvSpPr>
            <a:spLocks noGrp="1"/>
          </p:cNvSpPr>
          <p:nvPr>
            <p:ph type="title"/>
          </p:nvPr>
        </p:nvSpPr>
        <p:spPr/>
        <p:txBody>
          <a:bodyPr/>
          <a:lstStyle/>
          <a:p>
            <a:r>
              <a:rPr lang="en-US" dirty="0"/>
              <a:t>Activity 6 – successes, challenges, and opportunities</a:t>
            </a:r>
          </a:p>
        </p:txBody>
      </p:sp>
      <p:sp>
        <p:nvSpPr>
          <p:cNvPr id="6" name="Rectangle: Rounded Corners 5">
            <a:extLst>
              <a:ext uri="{FF2B5EF4-FFF2-40B4-BE49-F238E27FC236}">
                <a16:creationId xmlns:a16="http://schemas.microsoft.com/office/drawing/2014/main" id="{E301E756-A9B4-C4DD-0C2D-BD432B9CBFC6}"/>
              </a:ext>
              <a:ext uri="{C183D7F6-B498-43B3-948B-1728B52AA6E4}">
                <adec:decorative xmlns:adec="http://schemas.microsoft.com/office/drawing/2017/decorative" val="1"/>
              </a:ext>
            </a:extLst>
          </p:cNvPr>
          <p:cNvSpPr/>
          <p:nvPr/>
        </p:nvSpPr>
        <p:spPr>
          <a:xfrm>
            <a:off x="551146" y="1588827"/>
            <a:ext cx="5348613" cy="2985885"/>
          </a:xfrm>
          <a:prstGeom prst="round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nSpc>
                <a:spcPct val="150000"/>
              </a:lnSpc>
              <a:spcAft>
                <a:spcPts val="1200"/>
              </a:spcAft>
            </a:pPr>
            <a:r>
              <a:rPr lang="en-AU" dirty="0">
                <a:solidFill>
                  <a:schemeClr val="accent1"/>
                </a:solidFill>
              </a:rPr>
              <a:t>As a stage or faculty team, create a list of successes, challenges and opportunities.</a:t>
            </a:r>
          </a:p>
          <a:p>
            <a:pPr>
              <a:lnSpc>
                <a:spcPct val="150000"/>
              </a:lnSpc>
              <a:spcAft>
                <a:spcPts val="1200"/>
              </a:spcAft>
            </a:pPr>
            <a:r>
              <a:rPr lang="en-AU" dirty="0">
                <a:solidFill>
                  <a:schemeClr val="accent1"/>
                </a:solidFill>
              </a:rPr>
              <a:t>Each stage or faculty team shares their ‘lists’ with all participants.</a:t>
            </a:r>
          </a:p>
        </p:txBody>
      </p:sp>
      <p:pic>
        <p:nvPicPr>
          <p:cNvPr id="11" name="Picture 10" descr="table with the columns: success, challenges and opportunities">
            <a:extLst>
              <a:ext uri="{FF2B5EF4-FFF2-40B4-BE49-F238E27FC236}">
                <a16:creationId xmlns:a16="http://schemas.microsoft.com/office/drawing/2014/main" id="{7CBBBBAE-81C9-C219-7A63-166ED5B64CDE}"/>
              </a:ext>
            </a:extLst>
          </p:cNvPr>
          <p:cNvPicPr>
            <a:picLocks noChangeAspect="1"/>
          </p:cNvPicPr>
          <p:nvPr/>
        </p:nvPicPr>
        <p:blipFill>
          <a:blip r:embed="rId3"/>
          <a:stretch>
            <a:fillRect/>
          </a:stretch>
        </p:blipFill>
        <p:spPr>
          <a:xfrm>
            <a:off x="6726492" y="1588827"/>
            <a:ext cx="4558791" cy="4535997"/>
          </a:xfrm>
          <a:prstGeom prst="rect">
            <a:avLst/>
          </a:prstGeom>
          <a:noFill/>
          <a:ln>
            <a:noFill/>
          </a:ln>
          <a:effectLst/>
        </p:spPr>
      </p:pic>
      <p:pic>
        <p:nvPicPr>
          <p:cNvPr id="2" name="Graphic 1">
            <a:extLst>
              <a:ext uri="{FF2B5EF4-FFF2-40B4-BE49-F238E27FC236}">
                <a16:creationId xmlns:a16="http://schemas.microsoft.com/office/drawing/2014/main" id="{7466D0C3-2C1B-C7E4-0BC7-9EBB9FCA9CE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5853" y="2236537"/>
            <a:ext cx="914400" cy="914400"/>
          </a:xfrm>
          <a:prstGeom prst="rect">
            <a:avLst/>
          </a:prstGeom>
        </p:spPr>
      </p:pic>
      <p:pic>
        <p:nvPicPr>
          <p:cNvPr id="8" name="Graphic 7">
            <a:extLst>
              <a:ext uri="{FF2B5EF4-FFF2-40B4-BE49-F238E27FC236}">
                <a16:creationId xmlns:a16="http://schemas.microsoft.com/office/drawing/2014/main" id="{3CA61D78-26AF-78D9-4475-91F48E1CE3D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33326" y="2236537"/>
            <a:ext cx="914400" cy="914400"/>
          </a:xfrm>
          <a:prstGeom prst="rect">
            <a:avLst/>
          </a:prstGeom>
        </p:spPr>
      </p:pic>
      <p:pic>
        <p:nvPicPr>
          <p:cNvPr id="9" name="Graphic 8">
            <a:extLst>
              <a:ext uri="{FF2B5EF4-FFF2-40B4-BE49-F238E27FC236}">
                <a16:creationId xmlns:a16="http://schemas.microsoft.com/office/drawing/2014/main" id="{4B3BDA6F-0856-CE2E-198B-CB55E5DA338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90484" y="2236537"/>
            <a:ext cx="914400" cy="914400"/>
          </a:xfrm>
          <a:prstGeom prst="rect">
            <a:avLst/>
          </a:prstGeom>
        </p:spPr>
      </p:pic>
      <p:sp>
        <p:nvSpPr>
          <p:cNvPr id="4" name="Slide Number Placeholder 3">
            <a:extLst>
              <a:ext uri="{FF2B5EF4-FFF2-40B4-BE49-F238E27FC236}">
                <a16:creationId xmlns:a16="http://schemas.microsoft.com/office/drawing/2014/main" id="{BCC2CCA8-4E5B-D2FF-BB69-9FFFBB3F503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53</a:t>
            </a:fld>
            <a:endParaRPr lang="en-AU" dirty="0"/>
          </a:p>
        </p:txBody>
      </p:sp>
    </p:spTree>
    <p:extLst>
      <p:ext uri="{BB962C8B-B14F-4D97-AF65-F5344CB8AC3E}">
        <p14:creationId xmlns:p14="http://schemas.microsoft.com/office/powerpoint/2010/main" val="175856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ADB7-7894-6C69-17B1-3788C3DEF17C}"/>
              </a:ext>
            </a:extLst>
          </p:cNvPr>
          <p:cNvSpPr>
            <a:spLocks noGrp="1"/>
          </p:cNvSpPr>
          <p:nvPr>
            <p:ph type="title"/>
          </p:nvPr>
        </p:nvSpPr>
        <p:spPr/>
        <p:txBody>
          <a:bodyPr/>
          <a:lstStyle/>
          <a:p>
            <a:r>
              <a:rPr lang="en-AU" dirty="0"/>
              <a:t>Activity 7 – keep, add, improve, remove</a:t>
            </a:r>
          </a:p>
        </p:txBody>
      </p:sp>
      <p:sp>
        <p:nvSpPr>
          <p:cNvPr id="15" name="Text Placeholder 14">
            <a:extLst>
              <a:ext uri="{FF2B5EF4-FFF2-40B4-BE49-F238E27FC236}">
                <a16:creationId xmlns:a16="http://schemas.microsoft.com/office/drawing/2014/main" id="{B9E2EB6B-4937-5734-A069-BBC6636E1420}"/>
              </a:ext>
            </a:extLst>
          </p:cNvPr>
          <p:cNvSpPr>
            <a:spLocks noGrp="1"/>
          </p:cNvSpPr>
          <p:nvPr>
            <p:ph type="body" sz="quarter" idx="18"/>
          </p:nvPr>
        </p:nvSpPr>
        <p:spPr/>
        <p:txBody>
          <a:bodyPr/>
          <a:lstStyle/>
          <a:p>
            <a:r>
              <a:rPr lang="en-AU" dirty="0"/>
              <a:t>Workbook </a:t>
            </a:r>
          </a:p>
        </p:txBody>
      </p:sp>
      <p:sp>
        <p:nvSpPr>
          <p:cNvPr id="13" name="Rectangle: Rounded Corners 12">
            <a:extLst>
              <a:ext uri="{FF2B5EF4-FFF2-40B4-BE49-F238E27FC236}">
                <a16:creationId xmlns:a16="http://schemas.microsoft.com/office/drawing/2014/main" id="{68005390-AF70-672B-2A2E-43FF38DCC80E}"/>
              </a:ext>
            </a:extLst>
          </p:cNvPr>
          <p:cNvSpPr/>
          <p:nvPr/>
        </p:nvSpPr>
        <p:spPr>
          <a:xfrm>
            <a:off x="360069" y="1556904"/>
            <a:ext cx="5657317" cy="3477752"/>
          </a:xfrm>
          <a:prstGeom prst="round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spcAft>
                <a:spcPts val="4800"/>
              </a:spcAft>
            </a:pPr>
            <a:r>
              <a:rPr lang="en-AU" sz="2000" dirty="0">
                <a:solidFill>
                  <a:schemeClr val="tx1"/>
                </a:solidFill>
                <a:latin typeface="Public Sans Light"/>
              </a:rPr>
              <a:t>In stage or faculty teams, discuss and complete the </a:t>
            </a:r>
            <a:r>
              <a:rPr lang="en-AU" sz="2000" b="1" dirty="0">
                <a:solidFill>
                  <a:schemeClr val="tx1"/>
                </a:solidFill>
                <a:latin typeface="Public Sans Light"/>
              </a:rPr>
              <a:t>Activity 7 – keep, add, improve, remove </a:t>
            </a:r>
            <a:r>
              <a:rPr lang="en-AU" sz="2000" dirty="0">
                <a:solidFill>
                  <a:schemeClr val="tx1"/>
                </a:solidFill>
                <a:latin typeface="Public Sans Light"/>
              </a:rPr>
              <a:t>framework in the participant workbook. </a:t>
            </a:r>
          </a:p>
          <a:p>
            <a:pPr>
              <a:lnSpc>
                <a:spcPct val="150000"/>
              </a:lnSpc>
              <a:spcAft>
                <a:spcPts val="4800"/>
              </a:spcAft>
            </a:pPr>
            <a:r>
              <a:rPr lang="en-AU" sz="2000" dirty="0">
                <a:solidFill>
                  <a:schemeClr val="tx1"/>
                </a:solidFill>
                <a:latin typeface="Public Sans Light"/>
              </a:rPr>
              <a:t>Share the main ideas with your colleagues.</a:t>
            </a:r>
          </a:p>
        </p:txBody>
      </p:sp>
      <p:graphicFrame>
        <p:nvGraphicFramePr>
          <p:cNvPr id="7" name="Content Placeholder 6">
            <a:extLst>
              <a:ext uri="{FF2B5EF4-FFF2-40B4-BE49-F238E27FC236}">
                <a16:creationId xmlns:a16="http://schemas.microsoft.com/office/drawing/2014/main" id="{7E06DA23-18C2-C287-A74D-B1BA725B3696}"/>
              </a:ext>
            </a:extLst>
          </p:cNvPr>
          <p:cNvGraphicFramePr>
            <a:graphicFrameLocks noGrp="1"/>
          </p:cNvGraphicFramePr>
          <p:nvPr>
            <p:ph idx="1"/>
            <p:extLst>
              <p:ext uri="{D42A27DB-BD31-4B8C-83A1-F6EECF244321}">
                <p14:modId xmlns:p14="http://schemas.microsoft.com/office/powerpoint/2010/main" val="3490315963"/>
              </p:ext>
            </p:extLst>
          </p:nvPr>
        </p:nvGraphicFramePr>
        <p:xfrm>
          <a:off x="6400799" y="1556904"/>
          <a:ext cx="5443538" cy="4537074"/>
        </p:xfrm>
        <a:graphic>
          <a:graphicData uri="http://schemas.openxmlformats.org/drawingml/2006/table">
            <a:tbl>
              <a:tblPr firstRow="1" firstCol="1" bandRow="1"/>
              <a:tblGrid>
                <a:gridCol w="2721769">
                  <a:extLst>
                    <a:ext uri="{9D8B030D-6E8A-4147-A177-3AD203B41FA5}">
                      <a16:colId xmlns:a16="http://schemas.microsoft.com/office/drawing/2014/main" val="1946554720"/>
                    </a:ext>
                  </a:extLst>
                </a:gridCol>
                <a:gridCol w="2721769">
                  <a:extLst>
                    <a:ext uri="{9D8B030D-6E8A-4147-A177-3AD203B41FA5}">
                      <a16:colId xmlns:a16="http://schemas.microsoft.com/office/drawing/2014/main" val="2061917883"/>
                    </a:ext>
                  </a:extLst>
                </a:gridCol>
              </a:tblGrid>
              <a:tr h="2268537">
                <a:tc>
                  <a:txBody>
                    <a:bodyPr/>
                    <a:lstStyle/>
                    <a:p>
                      <a:pPr>
                        <a:lnSpc>
                          <a:spcPct val="150000"/>
                        </a:lnSpc>
                        <a:spcBef>
                          <a:spcPts val="1200"/>
                        </a:spcBef>
                        <a:spcAft>
                          <a:spcPts val="600"/>
                        </a:spcAft>
                      </a:pPr>
                      <a:r>
                        <a:rPr lang="en-AU" sz="1400" b="1" dirty="0">
                          <a:effectLst/>
                          <a:latin typeface="+mn-lt"/>
                          <a:ea typeface="Calibri" panose="020F0502020204030204" pitchFamily="34" charset="0"/>
                          <a:cs typeface="Arial"/>
                        </a:rPr>
                        <a:t>Keep </a:t>
                      </a:r>
                    </a:p>
                    <a:p>
                      <a:pPr lvl="0">
                        <a:lnSpc>
                          <a:spcPct val="150000"/>
                        </a:lnSpc>
                        <a:spcBef>
                          <a:spcPts val="1200"/>
                        </a:spcBef>
                        <a:spcAft>
                          <a:spcPts val="600"/>
                        </a:spcAft>
                        <a:buNone/>
                      </a:pPr>
                      <a:endParaRPr lang="en-AU" sz="1400" b="1" dirty="0">
                        <a:effectLst/>
                        <a:latin typeface="+mn-lt"/>
                        <a:ea typeface="Calibri" panose="020F0502020204030204" pitchFamily="34" charset="0"/>
                        <a:cs typeface="Arial"/>
                      </a:endParaRPr>
                    </a:p>
                  </a:txBody>
                  <a:tcPr marL="51149" marR="51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400" b="1" dirty="0">
                          <a:effectLst/>
                          <a:latin typeface="+mn-lt"/>
                          <a:ea typeface="Calibri" panose="020F0502020204030204" pitchFamily="34" charset="0"/>
                          <a:cs typeface="Arial"/>
                        </a:rPr>
                        <a:t>Add</a:t>
                      </a:r>
                      <a:endParaRPr lang="en-AU" sz="1400" dirty="0">
                        <a:effectLst/>
                        <a:latin typeface="+mn-lt"/>
                        <a:ea typeface="Calibri" panose="020F0502020204030204" pitchFamily="34" charset="0"/>
                        <a:cs typeface="Arial"/>
                      </a:endParaRPr>
                    </a:p>
                  </a:txBody>
                  <a:tcPr marL="51149" marR="51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018117"/>
                  </a:ext>
                </a:extLst>
              </a:tr>
              <a:tr h="2268537">
                <a:tc>
                  <a:txBody>
                    <a:bodyPr/>
                    <a:lstStyle/>
                    <a:p>
                      <a:pPr>
                        <a:lnSpc>
                          <a:spcPct val="150000"/>
                        </a:lnSpc>
                        <a:spcBef>
                          <a:spcPts val="1200"/>
                        </a:spcBef>
                        <a:spcAft>
                          <a:spcPts val="600"/>
                        </a:spcAft>
                      </a:pPr>
                      <a:r>
                        <a:rPr lang="en-AU" sz="1400" b="1" dirty="0">
                          <a:effectLst/>
                          <a:latin typeface="+mn-lt"/>
                          <a:ea typeface="Calibri" panose="020F0502020204030204" pitchFamily="34" charset="0"/>
                          <a:cs typeface="Arial"/>
                        </a:rPr>
                        <a:t>Improve</a:t>
                      </a:r>
                      <a:endParaRPr lang="en-AU" sz="1400" dirty="0">
                        <a:effectLst/>
                        <a:latin typeface="+mn-lt"/>
                        <a:ea typeface="Calibri" panose="020F0502020204030204" pitchFamily="34" charset="0"/>
                        <a:cs typeface="Arial"/>
                      </a:endParaRPr>
                    </a:p>
                  </a:txBody>
                  <a:tcPr marL="51149" marR="51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spcBef>
                          <a:spcPts val="1200"/>
                        </a:spcBef>
                        <a:spcAft>
                          <a:spcPts val="600"/>
                        </a:spcAft>
                      </a:pPr>
                      <a:r>
                        <a:rPr lang="en-AU" sz="1400" b="1" dirty="0">
                          <a:effectLst/>
                          <a:latin typeface="+mn-lt"/>
                          <a:ea typeface="Calibri" panose="020F0502020204030204" pitchFamily="34" charset="0"/>
                          <a:cs typeface="Arial"/>
                        </a:rPr>
                        <a:t>Remove</a:t>
                      </a:r>
                      <a:endParaRPr lang="en-AU" sz="1400" dirty="0">
                        <a:effectLst/>
                        <a:latin typeface="+mn-lt"/>
                        <a:ea typeface="Calibri" panose="020F0502020204030204" pitchFamily="34" charset="0"/>
                        <a:cs typeface="Arial"/>
                      </a:endParaRPr>
                    </a:p>
                  </a:txBody>
                  <a:tcPr marL="51149" marR="511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104189"/>
                  </a:ext>
                </a:extLst>
              </a:tr>
            </a:tbl>
          </a:graphicData>
        </a:graphic>
      </p:graphicFrame>
      <p:pic>
        <p:nvPicPr>
          <p:cNvPr id="12" name="Graphic 11" descr="Thumbs up sign with solid fill">
            <a:extLst>
              <a:ext uri="{FF2B5EF4-FFF2-40B4-BE49-F238E27FC236}">
                <a16:creationId xmlns:a16="http://schemas.microsoft.com/office/drawing/2014/main" id="{2E3D3D92-584A-59EC-F384-E22E62CB72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0853" y="2107471"/>
            <a:ext cx="1106424" cy="1106424"/>
          </a:xfrm>
          <a:prstGeom prst="rect">
            <a:avLst/>
          </a:prstGeom>
        </p:spPr>
      </p:pic>
      <p:pic>
        <p:nvPicPr>
          <p:cNvPr id="9" name="Graphic 8" descr="Badge Follow with solid fill">
            <a:extLst>
              <a:ext uri="{FF2B5EF4-FFF2-40B4-BE49-F238E27FC236}">
                <a16:creationId xmlns:a16="http://schemas.microsoft.com/office/drawing/2014/main" id="{82494F65-9D9A-7CDD-A394-CA477DEF9A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21451" y="2073201"/>
            <a:ext cx="1214897" cy="1214897"/>
          </a:xfrm>
          <a:prstGeom prst="rect">
            <a:avLst/>
          </a:prstGeom>
        </p:spPr>
      </p:pic>
      <p:pic>
        <p:nvPicPr>
          <p:cNvPr id="11" name="Graphic 10" descr="Bar graph with upward trend with solid fill">
            <a:extLst>
              <a:ext uri="{FF2B5EF4-FFF2-40B4-BE49-F238E27FC236}">
                <a16:creationId xmlns:a16="http://schemas.microsoft.com/office/drawing/2014/main" id="{30506D88-2DA8-826C-A787-98BF78BF9A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0853" y="4572766"/>
            <a:ext cx="1106424" cy="1106424"/>
          </a:xfrm>
          <a:prstGeom prst="rect">
            <a:avLst/>
          </a:prstGeom>
        </p:spPr>
      </p:pic>
      <p:pic>
        <p:nvPicPr>
          <p:cNvPr id="10" name="Graphic 9" descr="Badge Unfollow with solid fill">
            <a:extLst>
              <a:ext uri="{FF2B5EF4-FFF2-40B4-BE49-F238E27FC236}">
                <a16:creationId xmlns:a16="http://schemas.microsoft.com/office/drawing/2014/main" id="{E7F34B9F-77F9-2243-4B4A-EDDC5EB258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5687" y="4516736"/>
            <a:ext cx="1106424" cy="1106424"/>
          </a:xfrm>
          <a:prstGeom prst="rect">
            <a:avLst/>
          </a:prstGeom>
        </p:spPr>
      </p:pic>
      <p:sp>
        <p:nvSpPr>
          <p:cNvPr id="4" name="Slide Number Placeholder 3">
            <a:extLst>
              <a:ext uri="{FF2B5EF4-FFF2-40B4-BE49-F238E27FC236}">
                <a16:creationId xmlns:a16="http://schemas.microsoft.com/office/drawing/2014/main" id="{BC919599-3DAC-A791-B561-EDC5F2550FC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54</a:t>
            </a:fld>
            <a:endParaRPr lang="en-AU" dirty="0"/>
          </a:p>
        </p:txBody>
      </p:sp>
    </p:spTree>
    <p:extLst>
      <p:ext uri="{BB962C8B-B14F-4D97-AF65-F5344CB8AC3E}">
        <p14:creationId xmlns:p14="http://schemas.microsoft.com/office/powerpoint/2010/main" val="1913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F144-6BE8-A3A9-CF71-F7BB2A222376}"/>
              </a:ext>
            </a:extLst>
          </p:cNvPr>
          <p:cNvSpPr>
            <a:spLocks noGrp="1"/>
          </p:cNvSpPr>
          <p:nvPr>
            <p:ph type="title"/>
          </p:nvPr>
        </p:nvSpPr>
        <p:spPr>
          <a:xfrm>
            <a:off x="360000" y="360000"/>
            <a:ext cx="10080000" cy="545601"/>
          </a:xfrm>
        </p:spPr>
        <p:txBody>
          <a:bodyPr/>
          <a:lstStyle/>
          <a:p>
            <a:r>
              <a:rPr lang="en-AU" dirty="0"/>
              <a:t>Activity 8 – plan for ongoing implementation and growth</a:t>
            </a:r>
          </a:p>
        </p:txBody>
      </p:sp>
      <p:sp>
        <p:nvSpPr>
          <p:cNvPr id="6" name="Rectangle: Rounded Corners 5">
            <a:extLst>
              <a:ext uri="{FF2B5EF4-FFF2-40B4-BE49-F238E27FC236}">
                <a16:creationId xmlns:a16="http://schemas.microsoft.com/office/drawing/2014/main" id="{585EAA88-565C-F8DB-5AE8-32E95959DEA1}"/>
              </a:ext>
              <a:ext uri="{C183D7F6-B498-43B3-948B-1728B52AA6E4}">
                <adec:decorative xmlns:adec="http://schemas.microsoft.com/office/drawing/2017/decorative" val="0"/>
              </a:ext>
            </a:extLst>
          </p:cNvPr>
          <p:cNvSpPr/>
          <p:nvPr/>
        </p:nvSpPr>
        <p:spPr>
          <a:xfrm>
            <a:off x="360000" y="1939458"/>
            <a:ext cx="6032412" cy="2514050"/>
          </a:xfrm>
          <a:prstGeom prst="roundRect">
            <a:avLst>
              <a:gd name="adj" fmla="val 9595"/>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177800">
              <a:lnSpc>
                <a:spcPct val="150000"/>
              </a:lnSpc>
              <a:spcAft>
                <a:spcPts val="1200"/>
              </a:spcAft>
            </a:pPr>
            <a:r>
              <a:rPr lang="en-AU" dirty="0">
                <a:solidFill>
                  <a:schemeClr val="accent1"/>
                </a:solidFill>
              </a:rPr>
              <a:t>As a school, plan what actions will be taken to ensure a sustained shift in practice.</a:t>
            </a:r>
          </a:p>
        </p:txBody>
      </p:sp>
      <p:pic>
        <p:nvPicPr>
          <p:cNvPr id="7" name="Picture 6">
            <a:extLst>
              <a:ext uri="{FF2B5EF4-FFF2-40B4-BE49-F238E27FC236}">
                <a16:creationId xmlns:a16="http://schemas.microsoft.com/office/drawing/2014/main" id="{B40834B3-4575-9DD0-D36B-2AA06A0449A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6099" y="1939458"/>
            <a:ext cx="5027901" cy="3673942"/>
          </a:xfrm>
          <a:prstGeom prst="roundRect">
            <a:avLst>
              <a:gd name="adj" fmla="val 6988"/>
            </a:avLst>
          </a:prstGeom>
        </p:spPr>
      </p:pic>
      <p:sp>
        <p:nvSpPr>
          <p:cNvPr id="4" name="Slide Number Placeholder 3">
            <a:extLst>
              <a:ext uri="{FF2B5EF4-FFF2-40B4-BE49-F238E27FC236}">
                <a16:creationId xmlns:a16="http://schemas.microsoft.com/office/drawing/2014/main" id="{B4477362-C95A-CD5B-7367-05617384E03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55</a:t>
            </a:fld>
            <a:endParaRPr lang="en-AU" dirty="0"/>
          </a:p>
        </p:txBody>
      </p:sp>
    </p:spTree>
    <p:extLst>
      <p:ext uri="{BB962C8B-B14F-4D97-AF65-F5344CB8AC3E}">
        <p14:creationId xmlns:p14="http://schemas.microsoft.com/office/powerpoint/2010/main" val="120037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F0A7-8FE3-96EE-48A0-4FD068B45E70}"/>
              </a:ext>
            </a:extLst>
          </p:cNvPr>
          <p:cNvSpPr>
            <a:spLocks noGrp="1"/>
          </p:cNvSpPr>
          <p:nvPr>
            <p:ph type="title"/>
          </p:nvPr>
        </p:nvSpPr>
        <p:spPr/>
        <p:txBody>
          <a:bodyPr/>
          <a:lstStyle/>
          <a:p>
            <a:r>
              <a:rPr lang="en-US" dirty="0"/>
              <a:t>Feedback</a:t>
            </a:r>
          </a:p>
        </p:txBody>
      </p:sp>
      <p:sp>
        <p:nvSpPr>
          <p:cNvPr id="7" name="Text Placeholder 6">
            <a:extLst>
              <a:ext uri="{FF2B5EF4-FFF2-40B4-BE49-F238E27FC236}">
                <a16:creationId xmlns:a16="http://schemas.microsoft.com/office/drawing/2014/main" id="{38482F2B-5BF8-6B33-99FB-FBE27550E68F}"/>
              </a:ext>
            </a:extLst>
          </p:cNvPr>
          <p:cNvSpPr>
            <a:spLocks noGrp="1"/>
          </p:cNvSpPr>
          <p:nvPr>
            <p:ph type="body" sz="quarter" idx="19"/>
          </p:nvPr>
        </p:nvSpPr>
        <p:spPr>
          <a:xfrm>
            <a:off x="360000" y="1862942"/>
            <a:ext cx="6434500" cy="4491058"/>
          </a:xfrm>
        </p:spPr>
        <p:txBody>
          <a:bodyPr/>
          <a:lstStyle/>
          <a:p>
            <a:pPr>
              <a:lnSpc>
                <a:spcPct val="150000"/>
              </a:lnSpc>
              <a:spcAft>
                <a:spcPts val="4800"/>
              </a:spcAft>
            </a:pPr>
            <a:r>
              <a:rPr lang="en-US" sz="2000" dirty="0"/>
              <a:t>Please complete the </a:t>
            </a:r>
            <a:r>
              <a:rPr lang="en-US" sz="2000" dirty="0">
                <a:hlinkClick r:id="rId3"/>
              </a:rPr>
              <a:t>feedback survey</a:t>
            </a:r>
            <a:r>
              <a:rPr lang="en-US" sz="2000" dirty="0"/>
              <a:t> to</a:t>
            </a:r>
            <a:r>
              <a:rPr lang="en-US" sz="2000" dirty="0">
                <a:ea typeface="+mn-lt"/>
                <a:cs typeface="+mn-lt"/>
              </a:rPr>
              <a:t> help us improve future professional learning and provide further support.</a:t>
            </a:r>
            <a:endParaRPr lang="en-US" sz="2000" dirty="0"/>
          </a:p>
          <a:p>
            <a:pPr>
              <a:lnSpc>
                <a:spcPct val="150000"/>
              </a:lnSpc>
              <a:spcAft>
                <a:spcPts val="4800"/>
              </a:spcAft>
            </a:pPr>
            <a:r>
              <a:rPr lang="en-AU" sz="2000" dirty="0"/>
              <a:t>For further information or if you have any questions, please contact us at </a:t>
            </a:r>
            <a:r>
              <a:rPr lang="en-AU" sz="2000" dirty="0">
                <a:hlinkClick r:id="rId4"/>
              </a:rPr>
              <a:t>contactcurriculumreform@det.nsw.edu.au</a:t>
            </a:r>
            <a:r>
              <a:rPr lang="en-AU" sz="2000" dirty="0"/>
              <a:t> with the subject ‘Effective assessment practices’.</a:t>
            </a:r>
            <a:endParaRPr lang="en-US" dirty="0"/>
          </a:p>
        </p:txBody>
      </p:sp>
      <p:pic>
        <p:nvPicPr>
          <p:cNvPr id="6" name="Picture 5" descr="A QR code leading to the feedback surevey for Developing consistent teacher judgement: Part 1">
            <a:extLst>
              <a:ext uri="{FF2B5EF4-FFF2-40B4-BE49-F238E27FC236}">
                <a16:creationId xmlns:a16="http://schemas.microsoft.com/office/drawing/2014/main" id="{B93F7E65-4493-0CBA-C936-6D017FD9788B}"/>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545" b="97051" l="145" r="98698">
                        <a14:foregroundMark x1="12735" y1="12079" x2="8973" y2="51124"/>
                        <a14:foregroundMark x1="8973" y1="51124" x2="14327" y2="73315"/>
                        <a14:foregroundMark x1="14327" y1="73315" x2="32562" y2="82303"/>
                        <a14:foregroundMark x1="32562" y1="82303" x2="65847" y2="86236"/>
                        <a14:foregroundMark x1="65847" y1="86236" x2="84226" y2="72331"/>
                        <a14:foregroundMark x1="84226" y1="72331" x2="87120" y2="23736"/>
                        <a14:foregroundMark x1="87120" y1="23736" x2="87120" y2="23736"/>
                        <a14:foregroundMark x1="91317" y1="19944" x2="91317" y2="74157"/>
                        <a14:foregroundMark x1="91317" y1="74157" x2="81621" y2="87360"/>
                        <a14:foregroundMark x1="81621" y1="87360" x2="25181" y2="95365"/>
                        <a14:foregroundMark x1="25181" y1="95365" x2="16932" y2="94803"/>
                        <a14:foregroundMark x1="12156" y1="97051" x2="5210" y2="90449"/>
                        <a14:foregroundMark x1="4052" y1="92135" x2="4052" y2="92135"/>
                        <a14:foregroundMark x1="3763" y1="87781" x2="3763" y2="87781"/>
                        <a14:foregroundMark x1="3184" y1="79916" x2="3184" y2="79916"/>
                        <a14:foregroundMark x1="4052" y1="60815" x2="4052" y2="60815"/>
                        <a14:foregroundMark x1="6078" y1="44803" x2="6078" y2="44803"/>
                        <a14:foregroundMark x1="7670" y1="28371" x2="7670" y2="28371"/>
                        <a14:foregroundMark x1="11577" y1="17978" x2="11577" y2="17978"/>
                        <a14:foregroundMark x1="17945" y1="13764" x2="19103" y2="14185"/>
                        <a14:foregroundMark x1="29667" y1="13202" x2="33575" y2="15309"/>
                        <a14:foregroundMark x1="39508" y1="15590" x2="41389" y2="15871"/>
                        <a14:foregroundMark x1="50362" y1="13764" x2="58466" y2="15028"/>
                        <a14:foregroundMark x1="66425" y1="14747" x2="72938" y2="17275"/>
                        <a14:foregroundMark x1="78437" y1="17978" x2="84370" y2="23455"/>
                        <a14:foregroundMark x1="85384" y1="23455" x2="85384" y2="23455"/>
                        <a14:foregroundMark x1="86831" y1="23174" x2="91606" y2="94242"/>
                        <a14:foregroundMark x1="91317" y1="90730" x2="68596" y2="91011"/>
                        <a14:foregroundMark x1="68596" y1="91011" x2="94790" y2="95787"/>
                        <a14:foregroundMark x1="94790" y1="95787" x2="94356" y2="93539"/>
                        <a14:foregroundMark x1="94645" y1="83146" x2="97829" y2="69522"/>
                        <a14:foregroundMark x1="97829" y1="69522" x2="91027" y2="58287"/>
                        <a14:foregroundMark x1="90449" y1="50421" x2="97395" y2="90730"/>
                        <a14:foregroundMark x1="97395" y1="23455" x2="98842" y2="41573"/>
                        <a14:foregroundMark x1="93198" y1="12640" x2="96816" y2="37219"/>
                        <a14:foregroundMark x1="93777" y1="10674" x2="94645" y2="14747"/>
                        <a14:foregroundMark x1="90159" y1="10253" x2="90159" y2="10253"/>
                        <a14:foregroundMark x1="87410" y1="10253" x2="87410" y2="10253"/>
                        <a14:foregroundMark x1="85962" y1="9972" x2="61505" y2="7725"/>
                        <a14:foregroundMark x1="66715" y1="7163" x2="92619" y2="13202"/>
                        <a14:foregroundMark x1="84370" y1="6461" x2="48046" y2="6180"/>
                        <a14:foregroundMark x1="45586" y1="5618" x2="18813" y2="7865"/>
                        <a14:foregroundMark x1="18813" y1="7865" x2="5789" y2="17978"/>
                        <a14:foregroundMark x1="5789" y1="17978" x2="434" y2="28090"/>
                        <a14:foregroundMark x1="434" y1="28090" x2="145" y2="35112"/>
                        <a14:foregroundMark x1="3473" y1="13202" x2="5210" y2="54213"/>
                        <a14:foregroundMark x1="5210" y1="54213" x2="5210" y2="54213"/>
                        <a14:foregroundMark x1="6802" y1="6461" x2="10275" y2="8848"/>
                        <a14:foregroundMark x1="7959" y1="5337" x2="7959" y2="5337"/>
                        <a14:foregroundMark x1="7670" y1="4213" x2="7670" y2="4213"/>
                        <a14:foregroundMark x1="8249" y1="3933" x2="8249" y2="3933"/>
                        <a14:foregroundMark x1="8249" y1="3933" x2="8249" y2="3933"/>
                        <a14:foregroundMark x1="8249" y1="3933" x2="8249" y2="3933"/>
                        <a14:foregroundMark x1="13025" y1="3933" x2="13025" y2="3933"/>
                        <a14:foregroundMark x1="15485" y1="3933" x2="15485" y2="3933"/>
                        <a14:foregroundMark x1="18234" y1="4494" x2="18234" y2="4494"/>
                        <a14:foregroundMark x1="21852" y1="4775" x2="21852" y2="4775"/>
                        <a14:foregroundMark x1="27786" y1="4494" x2="30246" y2="4494"/>
                        <a14:foregroundMark x1="35601" y1="3933" x2="37482" y2="3933"/>
                        <a14:foregroundMark x1="39219" y1="3933" x2="40232" y2="3933"/>
                        <a14:foregroundMark x1="43126" y1="3933" x2="48625" y2="4775"/>
                        <a14:foregroundMark x1="53111" y1="4494" x2="58466" y2="5899"/>
                        <a14:foregroundMark x1="61505" y1="6180" x2="64544" y2="6882"/>
                        <a14:foregroundMark x1="71780" y1="7163" x2="74819" y2="7725"/>
                        <a14:foregroundMark x1="76845" y1="7725" x2="77858" y2="7725"/>
                        <a14:foregroundMark x1="66715" y1="1545" x2="69754" y2="2949"/>
                        <a14:foregroundMark x1="73227" y1="3371" x2="78437" y2="4213"/>
                        <a14:foregroundMark x1="79305" y1="4213" x2="80897" y2="4775"/>
                        <a14:foregroundMark x1="84081" y1="4775" x2="85673" y2="5618"/>
                        <a14:backgroundMark x1="724" y1="983" x2="724" y2="983"/>
                        <a14:backgroundMark x1="99855" y1="702" x2="99855" y2="702"/>
                        <a14:backgroundMark x1="434" y1="99438" x2="434" y2="99438"/>
                        <a14:backgroundMark x1="99132" y1="99438" x2="99132" y2="99438"/>
                      </a14:backgroundRemoval>
                    </a14:imgEffect>
                  </a14:imgLayer>
                </a14:imgProps>
              </a:ext>
              <a:ext uri="{28A0092B-C50C-407E-A947-70E740481C1C}">
                <a14:useLocalDpi xmlns:a14="http://schemas.microsoft.com/office/drawing/2010/main"/>
              </a:ext>
            </a:extLst>
          </a:blip>
          <a:stretch>
            <a:fillRect/>
          </a:stretch>
        </p:blipFill>
        <p:spPr>
          <a:xfrm>
            <a:off x="7615600" y="1862942"/>
            <a:ext cx="4216400" cy="4346035"/>
          </a:xfrm>
          <a:prstGeom prst="rect">
            <a:avLst/>
          </a:prstGeom>
        </p:spPr>
      </p:pic>
      <p:sp>
        <p:nvSpPr>
          <p:cNvPr id="8" name="Slide Number Placeholder 7">
            <a:extLst>
              <a:ext uri="{FF2B5EF4-FFF2-40B4-BE49-F238E27FC236}">
                <a16:creationId xmlns:a16="http://schemas.microsoft.com/office/drawing/2014/main" id="{5AEC3D33-01BE-F84B-ABB3-F2A8B27F6BB4}"/>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56</a:t>
            </a:fld>
            <a:endParaRPr lang="en-AU" dirty="0"/>
          </a:p>
        </p:txBody>
      </p:sp>
    </p:spTree>
    <p:extLst>
      <p:ext uri="{BB962C8B-B14F-4D97-AF65-F5344CB8AC3E}">
        <p14:creationId xmlns:p14="http://schemas.microsoft.com/office/powerpoint/2010/main" val="116200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FD2C-A93A-A39A-8B03-210E6EC91B76}"/>
              </a:ext>
            </a:extLst>
          </p:cNvPr>
          <p:cNvSpPr>
            <a:spLocks noGrp="1"/>
          </p:cNvSpPr>
          <p:nvPr>
            <p:ph type="title"/>
          </p:nvPr>
        </p:nvSpPr>
        <p:spPr>
          <a:xfrm>
            <a:off x="360000" y="360000"/>
            <a:ext cx="10080000" cy="545601"/>
          </a:xfrm>
        </p:spPr>
        <p:txBody>
          <a:bodyPr/>
          <a:lstStyle/>
          <a:p>
            <a:r>
              <a:rPr lang="en-US" dirty="0"/>
              <a:t>Effective assessment advice webpage</a:t>
            </a:r>
          </a:p>
        </p:txBody>
      </p:sp>
      <p:sp>
        <p:nvSpPr>
          <p:cNvPr id="5" name="Text Placeholder 4">
            <a:extLst>
              <a:ext uri="{FF2B5EF4-FFF2-40B4-BE49-F238E27FC236}">
                <a16:creationId xmlns:a16="http://schemas.microsoft.com/office/drawing/2014/main" id="{9776837F-0159-9A74-A599-259F661DE4FA}"/>
              </a:ext>
            </a:extLst>
          </p:cNvPr>
          <p:cNvSpPr>
            <a:spLocks noGrp="1"/>
          </p:cNvSpPr>
          <p:nvPr>
            <p:ph type="body" sz="quarter" idx="18"/>
          </p:nvPr>
        </p:nvSpPr>
        <p:spPr/>
        <p:txBody>
          <a:bodyPr/>
          <a:lstStyle/>
          <a:p>
            <a:r>
              <a:rPr lang="en-AU" dirty="0"/>
              <a:t>Your go-to for assessment </a:t>
            </a:r>
          </a:p>
        </p:txBody>
      </p:sp>
      <p:grpSp>
        <p:nvGrpSpPr>
          <p:cNvPr id="8" name="Group 7" descr="A screenshot of the department's Effective assessment advice page">
            <a:extLst>
              <a:ext uri="{FF2B5EF4-FFF2-40B4-BE49-F238E27FC236}">
                <a16:creationId xmlns:a16="http://schemas.microsoft.com/office/drawing/2014/main" id="{62D05146-BBE0-4257-2EDC-997AE134ECAD}"/>
              </a:ext>
              <a:ext uri="{C183D7F6-B498-43B3-948B-1728B52AA6E4}">
                <adec:decorative xmlns:adec="http://schemas.microsoft.com/office/drawing/2017/decorative" val="0"/>
              </a:ext>
            </a:extLst>
          </p:cNvPr>
          <p:cNvGrpSpPr/>
          <p:nvPr/>
        </p:nvGrpSpPr>
        <p:grpSpPr>
          <a:xfrm>
            <a:off x="2146909" y="1534764"/>
            <a:ext cx="7898182" cy="4598080"/>
            <a:chOff x="361761" y="1710906"/>
            <a:chExt cx="7385308" cy="4356340"/>
          </a:xfrm>
        </p:grpSpPr>
        <p:pic>
          <p:nvPicPr>
            <p:cNvPr id="6" name="Picture 5" descr="A computer with a blank screen&#10;&#10;Description automatically generated">
              <a:extLst>
                <a:ext uri="{FF2B5EF4-FFF2-40B4-BE49-F238E27FC236}">
                  <a16:creationId xmlns:a16="http://schemas.microsoft.com/office/drawing/2014/main" id="{9B3E894B-99F6-E6BD-2C19-E0866CC42E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761" y="1710906"/>
              <a:ext cx="7385308" cy="4356340"/>
            </a:xfrm>
            <a:prstGeom prst="rect">
              <a:avLst/>
            </a:prstGeom>
          </p:spPr>
        </p:pic>
        <p:pic>
          <p:nvPicPr>
            <p:cNvPr id="7" name="Picture 6" descr="A screenshot of a web page&#10;&#10;Description automatically generated">
              <a:extLst>
                <a:ext uri="{FF2B5EF4-FFF2-40B4-BE49-F238E27FC236}">
                  <a16:creationId xmlns:a16="http://schemas.microsoft.com/office/drawing/2014/main" id="{46AA375E-3B38-55E7-5F4F-721959F5AB0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76727" y="2102889"/>
              <a:ext cx="4959172" cy="3029526"/>
            </a:xfrm>
            <a:prstGeom prst="rect">
              <a:avLst/>
            </a:prstGeom>
          </p:spPr>
        </p:pic>
      </p:grpSp>
      <p:sp>
        <p:nvSpPr>
          <p:cNvPr id="11" name="TextBox 10">
            <a:extLst>
              <a:ext uri="{FF2B5EF4-FFF2-40B4-BE49-F238E27FC236}">
                <a16:creationId xmlns:a16="http://schemas.microsoft.com/office/drawing/2014/main" id="{EBAE10F3-2492-B949-06CB-046B3E6D69C6}"/>
              </a:ext>
            </a:extLst>
          </p:cNvPr>
          <p:cNvSpPr txBox="1"/>
          <p:nvPr/>
        </p:nvSpPr>
        <p:spPr>
          <a:xfrm>
            <a:off x="360000" y="6542112"/>
            <a:ext cx="7270750"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000" dirty="0">
                <a:ea typeface="+mn-lt"/>
                <a:cs typeface="+mn-lt"/>
                <a:hlinkClick r:id="rId5"/>
              </a:rPr>
              <a:t>https://education.nsw.gov.au/teaching-and-learning/assessment/strengthening-assessment/effective-assessment-practice</a:t>
            </a:r>
            <a:endParaRPr lang="en-US" sz="1000" dirty="0">
              <a:ea typeface="+mn-lt"/>
              <a:cs typeface="+mn-lt"/>
            </a:endParaRPr>
          </a:p>
        </p:txBody>
      </p:sp>
      <p:sp>
        <p:nvSpPr>
          <p:cNvPr id="4" name="Slide Number Placeholder 3">
            <a:extLst>
              <a:ext uri="{FF2B5EF4-FFF2-40B4-BE49-F238E27FC236}">
                <a16:creationId xmlns:a16="http://schemas.microsoft.com/office/drawing/2014/main" id="{6BC2375D-F679-015A-B911-C0034698B34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57</a:t>
            </a:fld>
            <a:endParaRPr lang="en-AU" dirty="0"/>
          </a:p>
        </p:txBody>
      </p:sp>
    </p:spTree>
    <p:extLst>
      <p:ext uri="{BB962C8B-B14F-4D97-AF65-F5344CB8AC3E}">
        <p14:creationId xmlns:p14="http://schemas.microsoft.com/office/powerpoint/2010/main" val="239884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29704"/>
            <a:ext cx="11484000" cy="3366296"/>
          </a:xfrm>
        </p:spPr>
        <p:txBody>
          <a:bodyPr vert="horz" lIns="0" tIns="0" rIns="0" bIns="0" rtlCol="0" anchor="t">
            <a:noAutofit/>
          </a:bodyPr>
          <a:lstStyle/>
          <a:p>
            <a:r>
              <a:rPr lang="en-AU" sz="1200" dirty="0">
                <a:effectLst/>
                <a:latin typeface="Arial" panose="020B0604020202020204" pitchFamily="34" charset="0"/>
                <a:ea typeface="Calibri" panose="020F0502020204030204" pitchFamily="34" charset="0"/>
              </a:rPr>
              <a:t>AITSL (Australian Institute for Teaching School and School Leadership) (2017) </a:t>
            </a:r>
            <a:r>
              <a:rPr lang="en-AU" sz="1200" i="1" u="sng" dirty="0">
                <a:solidFill>
                  <a:srgbClr val="2F5496"/>
                </a:solidFill>
                <a:effectLst/>
                <a:latin typeface="Arial" panose="020B0604020202020204" pitchFamily="34" charset="0"/>
                <a:ea typeface="Calibri" panose="020F0502020204030204" pitchFamily="34" charset="0"/>
                <a:hlinkClick r:id="rId6" tooltip="https://www.aitsl.edu.au/tools-resources/resource/the-essential-guide-to-professional-learning-collaboration"/>
              </a:rPr>
              <a:t>The Essential Guide to Professional Learning: Collaboration</a:t>
            </a:r>
            <a:r>
              <a:rPr lang="en-AU" sz="1200" dirty="0">
                <a:effectLst/>
                <a:latin typeface="Arial" panose="020B0604020202020204" pitchFamily="34" charset="0"/>
                <a:ea typeface="Calibri" panose="020F0502020204030204" pitchFamily="34" charset="0"/>
              </a:rPr>
              <a:t>, AITSL website</a:t>
            </a:r>
            <a:r>
              <a:rPr lang="en-AU" dirty="0"/>
              <a:t>, accessed 18 September 2024</a:t>
            </a:r>
            <a:endParaRPr lang="en-US" dirty="0"/>
          </a:p>
          <a:p>
            <a:r>
              <a:rPr lang="en-AU" dirty="0"/>
              <a:t>NESA (NSW Education Standards Authority) (2012) </a:t>
            </a:r>
            <a:r>
              <a:rPr lang="en-AU" i="1" dirty="0">
                <a:hlinkClick r:id="rId7"/>
              </a:rPr>
              <a:t>Assessment</a:t>
            </a:r>
            <a:r>
              <a:rPr lang="en-AU" dirty="0"/>
              <a:t>, NSW Education Standards Authority, accessed 18 September 2024</a:t>
            </a:r>
            <a:endParaRPr lang="en-US" dirty="0"/>
          </a:p>
          <a:p>
            <a:pPr algn="l" fontAlgn="base"/>
            <a:r>
              <a:rPr lang="en-AU" dirty="0"/>
              <a:t>CESE (Centre for Education Statistics and Evaluation) (2020a) </a:t>
            </a:r>
            <a:r>
              <a:rPr lang="en-AU" i="1" dirty="0">
                <a:hlinkClick r:id="rId8"/>
              </a:rPr>
              <a:t>What works best 2020 update</a:t>
            </a:r>
            <a:r>
              <a:rPr lang="en-AU" dirty="0"/>
              <a:t>, NSW Department of Education, accessed 18 September 2024</a:t>
            </a:r>
          </a:p>
          <a:p>
            <a:pPr algn="l" fontAlgn="base"/>
            <a:r>
              <a:rPr lang="en-AU" dirty="0"/>
              <a:t>CESE (Centre for Education Statistics and Evaluation) (2020b) </a:t>
            </a:r>
            <a:r>
              <a:rPr lang="en-AU" i="1" dirty="0">
                <a:hlinkClick r:id="rId9"/>
              </a:rPr>
              <a:t>What works best in practice</a:t>
            </a:r>
            <a:r>
              <a:rPr lang="en-AU" dirty="0"/>
              <a:t>, NSW Department of Education, accessed 18 September 2024</a:t>
            </a:r>
          </a:p>
          <a:p>
            <a:r>
              <a:rPr lang="en-AU" dirty="0"/>
              <a:t>NSW Department of Education (2024) </a:t>
            </a:r>
            <a:r>
              <a:rPr lang="en-AU" i="1" dirty="0">
                <a:hlinkClick r:id="rId10"/>
              </a:rPr>
              <a:t>Effective assessment practices: A guide for teachers and leaders</a:t>
            </a:r>
            <a:r>
              <a:rPr lang="en-AU" dirty="0"/>
              <a:t>, NSW Department of Education, accessed 21 June 2024</a:t>
            </a:r>
          </a:p>
          <a:p>
            <a:r>
              <a:rPr lang="en-AU" dirty="0"/>
              <a:t>NESA (NSW Education Standards Authority) (2024) </a:t>
            </a:r>
            <a:r>
              <a:rPr lang="en-AU" i="1" dirty="0">
                <a:hlinkClick r:id="rId11"/>
              </a:rPr>
              <a:t>Assessment and Reporting</a:t>
            </a:r>
            <a:r>
              <a:rPr lang="en-AU" dirty="0"/>
              <a:t>, NSW Education Standards Authority, accessed 18 September 2024</a:t>
            </a:r>
          </a:p>
          <a:p>
            <a:pPr fontAlgn="base"/>
            <a:r>
              <a:rPr lang="en-AU" sz="1200" dirty="0">
                <a:effectLst/>
                <a:latin typeface="Arial" panose="020B0604020202020204" pitchFamily="34" charset="0"/>
                <a:ea typeface="Calibri" panose="020F0502020204030204" pitchFamily="34" charset="0"/>
              </a:rPr>
              <a:t>Grainger P, Adie L and Weir K (2016) ‘</a:t>
            </a:r>
            <a:r>
              <a:rPr lang="en-AU" sz="1200" u="sng" dirty="0">
                <a:solidFill>
                  <a:srgbClr val="2F5496"/>
                </a:solidFill>
                <a:effectLst/>
                <a:latin typeface="Arial" panose="020B0604020202020204" pitchFamily="34" charset="0"/>
                <a:ea typeface="Calibri" panose="020F0502020204030204" pitchFamily="34" charset="0"/>
                <a:hlinkClick r:id="rId12" tooltip="https://eprints.qut.edu.au/83866/"/>
              </a:rPr>
              <a:t>Quality assurance of assessment and moderation discourses involving sessional staff</a:t>
            </a:r>
            <a:r>
              <a:rPr lang="en-AU" sz="1200" dirty="0">
                <a:effectLst/>
                <a:latin typeface="Arial" panose="020B0604020202020204" pitchFamily="34" charset="0"/>
                <a:ea typeface="Calibri" panose="020F0502020204030204" pitchFamily="34" charset="0"/>
              </a:rPr>
              <a:t>’, </a:t>
            </a:r>
            <a:r>
              <a:rPr lang="en-AU" sz="1200" i="1" dirty="0">
                <a:effectLst/>
                <a:latin typeface="Arial" panose="020B0604020202020204" pitchFamily="34" charset="0"/>
                <a:ea typeface="Calibri" panose="020F0502020204030204" pitchFamily="34" charset="0"/>
              </a:rPr>
              <a:t>Assessment and Evaluation in Higher Education</a:t>
            </a:r>
            <a:r>
              <a:rPr lang="en-AU" sz="1200" dirty="0">
                <a:effectLst/>
                <a:latin typeface="Arial" panose="020B0604020202020204" pitchFamily="34" charset="0"/>
                <a:ea typeface="Calibri" panose="020F0502020204030204" pitchFamily="34" charset="0"/>
              </a:rPr>
              <a:t>, 41(4):548−559, doi:10.1080/02602938.2015.1030333, accessed 18 September 2024</a:t>
            </a: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58</a:t>
            </a:fld>
            <a:endParaRPr lang="en-AU" dirty="0"/>
          </a:p>
        </p:txBody>
      </p:sp>
    </p:spTree>
    <p:extLst>
      <p:ext uri="{BB962C8B-B14F-4D97-AF65-F5344CB8AC3E}">
        <p14:creationId xmlns:p14="http://schemas.microsoft.com/office/powerpoint/2010/main" val="395040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33ADEB-EECF-D48B-472F-F194690A6B36}"/>
              </a:ext>
            </a:extLst>
          </p:cNvPr>
          <p:cNvSpPr>
            <a:spLocks noGrp="1"/>
          </p:cNvSpPr>
          <p:nvPr>
            <p:ph type="title"/>
          </p:nvPr>
        </p:nvSpPr>
        <p:spPr/>
        <p:txBody>
          <a:bodyPr/>
          <a:lstStyle/>
          <a:p>
            <a:r>
              <a:rPr lang="en-US" dirty="0"/>
              <a:t>References (2)</a:t>
            </a:r>
            <a:endParaRPr lang="en-AU" dirty="0"/>
          </a:p>
        </p:txBody>
      </p:sp>
      <p:sp>
        <p:nvSpPr>
          <p:cNvPr id="7" name="TextBox 6">
            <a:extLst>
              <a:ext uri="{FF2B5EF4-FFF2-40B4-BE49-F238E27FC236}">
                <a16:creationId xmlns:a16="http://schemas.microsoft.com/office/drawing/2014/main" id="{0D240960-BE93-82E6-BE89-8C5EFC89AD46}"/>
              </a:ext>
            </a:extLst>
          </p:cNvPr>
          <p:cNvSpPr txBox="1"/>
          <p:nvPr/>
        </p:nvSpPr>
        <p:spPr>
          <a:xfrm>
            <a:off x="360000" y="1368000"/>
            <a:ext cx="11484000" cy="2182072"/>
          </a:xfrm>
          <a:prstGeom prst="rect">
            <a:avLst/>
          </a:prstGeom>
          <a:noFill/>
        </p:spPr>
        <p:txBody>
          <a:bodyPr wrap="square">
            <a:spAutoFit/>
          </a:bodyPr>
          <a:lstStyle/>
          <a:p>
            <a:pPr algn="l" fontAlgn="base">
              <a:lnSpc>
                <a:spcPct val="150000"/>
              </a:lnSpc>
              <a:spcAft>
                <a:spcPts val="1200"/>
              </a:spcAft>
            </a:pPr>
            <a:r>
              <a:rPr lang="en-AU" sz="1200" dirty="0"/>
              <a:t>Maxwell S (2002) </a:t>
            </a:r>
            <a:r>
              <a:rPr lang="en-AU" sz="1200" i="1" u="sng" dirty="0">
                <a:solidFill>
                  <a:srgbClr val="2F5496"/>
                </a:solidFill>
                <a:effectLst/>
                <a:latin typeface="Arial" panose="020B0604020202020204" pitchFamily="34" charset="0"/>
                <a:ea typeface="Calibri" panose="020F0502020204030204" pitchFamily="34" charset="0"/>
                <a:hlinkClick r:id="rId2" tooltip="https://www.qcaa.qld.edu.au/downloads/publications/research_qscc_assess_report_2.pdf"/>
              </a:rPr>
              <a:t>Discussion paper: Moderation of Teacher Judgements in Student Assessment</a:t>
            </a:r>
            <a:r>
              <a:rPr lang="en-AU" sz="1200" u="sng" dirty="0">
                <a:solidFill>
                  <a:srgbClr val="2F5496"/>
                </a:solidFill>
                <a:effectLst/>
                <a:latin typeface="Arial" panose="020B0604020202020204" pitchFamily="34" charset="0"/>
                <a:ea typeface="Calibri" panose="020F0502020204030204" pitchFamily="34" charset="0"/>
                <a:hlinkClick r:id="rId2" tooltip="https://www.qcaa.qld.edu.au/downloads/publications/research_qscc_assess_report_2.pdf"/>
              </a:rPr>
              <a:t> [PDF 299 KB]</a:t>
            </a:r>
            <a:r>
              <a:rPr lang="en-AU" sz="1200" dirty="0">
                <a:solidFill>
                  <a:srgbClr val="2F5496"/>
                </a:solidFill>
                <a:effectLst/>
                <a:latin typeface="Arial" panose="020B0604020202020204" pitchFamily="34" charset="0"/>
                <a:ea typeface="Calibri" panose="020F0502020204030204" pitchFamily="34" charset="0"/>
              </a:rPr>
              <a:t>,</a:t>
            </a:r>
            <a:r>
              <a:rPr lang="en-AU" sz="1200" dirty="0"/>
              <a:t> The University of Queensland, accessed 18 September 2024</a:t>
            </a:r>
          </a:p>
          <a:p>
            <a:pPr algn="l" fontAlgn="base">
              <a:lnSpc>
                <a:spcPct val="150000"/>
              </a:lnSpc>
              <a:spcAft>
                <a:spcPts val="1200"/>
              </a:spcAft>
            </a:pPr>
            <a:r>
              <a:rPr lang="en-AU" sz="1200" dirty="0"/>
              <a:t>QCAA (Queensland Curriculum and Assessment Authority) (2018) </a:t>
            </a:r>
            <a:r>
              <a:rPr lang="en-AU" sz="1200" i="1" u="sng" dirty="0">
                <a:solidFill>
                  <a:srgbClr val="2F5496"/>
                </a:solidFill>
                <a:effectLst/>
                <a:latin typeface="Arial" panose="020B0604020202020204" pitchFamily="34" charset="0"/>
                <a:ea typeface="Calibri" panose="020F0502020204030204" pitchFamily="34" charset="0"/>
                <a:hlinkClick r:id="rId3" tooltip="https://www.qcaa.qld.edu.au/about/k-12-policies/student-assessment/understanding-assessment/attributes-quality-assessment"/>
              </a:rPr>
              <a:t>Attributes of quality assessment</a:t>
            </a:r>
            <a:r>
              <a:rPr lang="en-AU" sz="1200" dirty="0"/>
              <a:t>, Queensland Government, accessed 18 September 2024</a:t>
            </a:r>
          </a:p>
          <a:p>
            <a:pPr fontAlgn="base">
              <a:lnSpc>
                <a:spcPct val="150000"/>
              </a:lnSpc>
              <a:spcAft>
                <a:spcPts val="1200"/>
              </a:spcAft>
            </a:pPr>
            <a:r>
              <a:rPr lang="en-AU" sz="1200" dirty="0"/>
              <a:t>QCAA (Queensland Curriculum and Assessment Authority) (2021a) </a:t>
            </a:r>
            <a:r>
              <a:rPr lang="en-AU" sz="1200" i="1" u="sng" dirty="0">
                <a:solidFill>
                  <a:srgbClr val="2F5496"/>
                </a:solidFill>
                <a:effectLst/>
                <a:latin typeface="Arial" panose="020B0604020202020204" pitchFamily="34" charset="0"/>
                <a:ea typeface="Calibri" panose="020F0502020204030204" pitchFamily="34" charset="0"/>
                <a:hlinkClick r:id="rId4" tooltip="https://www.qcaa.qld.edu.au/downloads/aciq/general-resources/assessment/ac_making_judgments.pdf"/>
              </a:rPr>
              <a:t>Making judgements</a:t>
            </a:r>
            <a:r>
              <a:rPr lang="en-AU" sz="1200" u="sng" dirty="0">
                <a:solidFill>
                  <a:srgbClr val="2F5496"/>
                </a:solidFill>
                <a:effectLst/>
                <a:latin typeface="Arial" panose="020B0604020202020204" pitchFamily="34" charset="0"/>
                <a:ea typeface="Calibri" panose="020F0502020204030204" pitchFamily="34" charset="0"/>
                <a:hlinkClick r:id="rId4" tooltip="https://www.qcaa.qld.edu.au/downloads/aciq/general-resources/assessment/ac_making_judgments.pdf"/>
              </a:rPr>
              <a:t> [PDF 311 KB] </a:t>
            </a:r>
            <a:r>
              <a:rPr lang="en-AU" sz="1200" dirty="0"/>
              <a:t>', Queensland Government, accessed 22 October 2024</a:t>
            </a:r>
          </a:p>
          <a:p>
            <a:pPr>
              <a:lnSpc>
                <a:spcPct val="150000"/>
              </a:lnSpc>
              <a:spcAft>
                <a:spcPts val="1200"/>
              </a:spcAft>
            </a:pPr>
            <a:r>
              <a:rPr lang="en-AU" sz="1200" dirty="0"/>
              <a:t>QCAA (Queensland Curriculum and Assessment Authority) (2021b) </a:t>
            </a:r>
            <a:r>
              <a:rPr lang="en-AU" sz="1200" i="1" u="sng" dirty="0">
                <a:solidFill>
                  <a:srgbClr val="2F5496"/>
                </a:solidFill>
                <a:effectLst/>
                <a:latin typeface="Arial" panose="020B0604020202020204" pitchFamily="34" charset="0"/>
                <a:ea typeface="Calibri" panose="020F0502020204030204" pitchFamily="34" charset="0"/>
                <a:hlinkClick r:id="rId5" tooltip="https://www.qcaa.qld.edu.au/downloads/publications/research_qscc_teacher_judgment.pdf"/>
              </a:rPr>
              <a:t>Consistency of Teacher Judgement</a:t>
            </a:r>
            <a:r>
              <a:rPr lang="en-AU" sz="1200" u="sng" dirty="0">
                <a:solidFill>
                  <a:srgbClr val="2F5496"/>
                </a:solidFill>
                <a:effectLst/>
                <a:latin typeface="Arial" panose="020B0604020202020204" pitchFamily="34" charset="0"/>
                <a:ea typeface="Calibri" panose="020F0502020204030204" pitchFamily="34" charset="0"/>
                <a:hlinkClick r:id="rId5" tooltip="https://www.qcaa.qld.edu.au/downloads/publications/research_qscc_teacher_judgment.pdf"/>
              </a:rPr>
              <a:t> [PDF 157 KB]</a:t>
            </a:r>
            <a:r>
              <a:rPr lang="en-AU" sz="1200" dirty="0"/>
              <a:t>, Queensland Government, accessed 22 October 2024</a:t>
            </a:r>
          </a:p>
        </p:txBody>
      </p:sp>
      <p:sp>
        <p:nvSpPr>
          <p:cNvPr id="2" name="Slide Number Placeholder 1">
            <a:extLst>
              <a:ext uri="{FF2B5EF4-FFF2-40B4-BE49-F238E27FC236}">
                <a16:creationId xmlns:a16="http://schemas.microsoft.com/office/drawing/2014/main" id="{C2BC7C57-34B4-5C1A-9946-4FF41D5723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59</a:t>
            </a:fld>
            <a:endParaRPr lang="en-AU" dirty="0"/>
          </a:p>
        </p:txBody>
      </p:sp>
    </p:spTree>
    <p:extLst>
      <p:ext uri="{BB962C8B-B14F-4D97-AF65-F5344CB8AC3E}">
        <p14:creationId xmlns:p14="http://schemas.microsoft.com/office/powerpoint/2010/main" val="376849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059288-58A5-1E0F-CEA5-4DB7582B9A50}"/>
              </a:ext>
            </a:extLst>
          </p:cNvPr>
          <p:cNvSpPr>
            <a:spLocks noGrp="1"/>
          </p:cNvSpPr>
          <p:nvPr>
            <p:ph type="title"/>
          </p:nvPr>
        </p:nvSpPr>
        <p:spPr>
          <a:xfrm>
            <a:off x="360000" y="360000"/>
            <a:ext cx="10080000" cy="545601"/>
          </a:xfrm>
        </p:spPr>
        <p:txBody>
          <a:bodyPr/>
          <a:lstStyle/>
          <a:p>
            <a:r>
              <a:rPr lang="en-AU" dirty="0"/>
              <a:t>Effective assessment practices – a guide for teachers and leaders</a:t>
            </a:r>
          </a:p>
        </p:txBody>
      </p:sp>
      <p:pic>
        <p:nvPicPr>
          <p:cNvPr id="10" name="Content Placeholder 1">
            <a:extLst>
              <a:ext uri="{FF2B5EF4-FFF2-40B4-BE49-F238E27FC236}">
                <a16:creationId xmlns:a16="http://schemas.microsoft.com/office/drawing/2014/main" id="{DD6B523B-226B-2B6B-BF81-54A1EFCE07D7}"/>
              </a:ext>
              <a:ext uri="{C183D7F6-B498-43B3-948B-1728B52AA6E4}">
                <adec:decorative xmlns:adec="http://schemas.microsoft.com/office/drawing/2017/decorative" val="1"/>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p:blipFill>
        <p:spPr>
          <a:xfrm>
            <a:off x="360000" y="1426813"/>
            <a:ext cx="5177838" cy="4685944"/>
          </a:xfrm>
          <a:prstGeom prst="rect">
            <a:avLst/>
          </a:prstGeom>
          <a:noFill/>
        </p:spPr>
      </p:pic>
      <p:sp>
        <p:nvSpPr>
          <p:cNvPr id="2" name="Rectangle: Rounded Corners 1">
            <a:extLst>
              <a:ext uri="{FF2B5EF4-FFF2-40B4-BE49-F238E27FC236}">
                <a16:creationId xmlns:a16="http://schemas.microsoft.com/office/drawing/2014/main" id="{68005390-AF70-672B-2A2E-43FF38DCC80E}"/>
              </a:ext>
            </a:extLst>
          </p:cNvPr>
          <p:cNvSpPr/>
          <p:nvPr/>
        </p:nvSpPr>
        <p:spPr>
          <a:xfrm>
            <a:off x="6768801" y="2194566"/>
            <a:ext cx="4992743" cy="353328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800" dirty="0">
                <a:solidFill>
                  <a:schemeClr val="tx1"/>
                </a:solidFill>
              </a:rPr>
              <a:t>This workshop aligns to the </a:t>
            </a:r>
            <a:r>
              <a:rPr lang="en-AU" sz="1800" dirty="0">
                <a:solidFill>
                  <a:schemeClr val="tx1"/>
                </a:solidFill>
                <a:latin typeface="+mj-lt"/>
              </a:rPr>
              <a:t>'Consistent teacher judgement'</a:t>
            </a:r>
            <a:r>
              <a:rPr lang="en-AU" sz="1800" dirty="0">
                <a:solidFill>
                  <a:schemeClr val="tx1"/>
                </a:solidFill>
              </a:rPr>
              <a:t> section of the Effective assessment practices guide with particular focus on the </a:t>
            </a:r>
            <a:r>
              <a:rPr lang="en-AU" sz="1800" dirty="0">
                <a:solidFill>
                  <a:schemeClr val="tx1"/>
                </a:solidFill>
                <a:latin typeface="+mj-lt"/>
              </a:rPr>
              <a:t>'What is consistent teacher judgement?' </a:t>
            </a:r>
            <a:r>
              <a:rPr lang="en-AU" sz="1800" dirty="0">
                <a:solidFill>
                  <a:schemeClr val="tx1"/>
                </a:solidFill>
              </a:rPr>
              <a:t>and </a:t>
            </a:r>
            <a:r>
              <a:rPr lang="en-AU" sz="1800" dirty="0">
                <a:solidFill>
                  <a:schemeClr val="tx1"/>
                </a:solidFill>
                <a:latin typeface="+mj-lt"/>
              </a:rPr>
              <a:t>'Consistent teacher judgement processes'</a:t>
            </a:r>
            <a:r>
              <a:rPr lang="en-AU" sz="1800" dirty="0">
                <a:solidFill>
                  <a:schemeClr val="tx1"/>
                </a:solidFill>
              </a:rPr>
              <a:t> chapters. </a:t>
            </a:r>
          </a:p>
        </p:txBody>
      </p:sp>
      <p:sp>
        <p:nvSpPr>
          <p:cNvPr id="3" name="Slide Number Placeholder 2">
            <a:extLst>
              <a:ext uri="{FF2B5EF4-FFF2-40B4-BE49-F238E27FC236}">
                <a16:creationId xmlns:a16="http://schemas.microsoft.com/office/drawing/2014/main" id="{5F2E4C5A-3381-B839-334C-6FB04DFF55B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84925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(Cth). </a:t>
            </a:r>
            <a:r>
              <a:rPr lang="en-AU" sz="1200" dirty="0">
                <a:solidFill>
                  <a:schemeClr val="bg1"/>
                </a:solidFill>
              </a:rPr>
              <a:t>The department accepts no responsibility for content on third-party websites. </a:t>
            </a:r>
          </a:p>
        </p:txBody>
      </p:sp>
    </p:spTree>
    <p:extLst>
      <p:ext uri="{BB962C8B-B14F-4D97-AF65-F5344CB8AC3E}">
        <p14:creationId xmlns:p14="http://schemas.microsoft.com/office/powerpoint/2010/main" val="87832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2467-B527-1015-387F-911C62A2483D}"/>
              </a:ext>
            </a:extLst>
          </p:cNvPr>
          <p:cNvSpPr>
            <a:spLocks noGrp="1"/>
          </p:cNvSpPr>
          <p:nvPr>
            <p:ph type="title"/>
          </p:nvPr>
        </p:nvSpPr>
        <p:spPr/>
        <p:txBody>
          <a:bodyPr/>
          <a:lstStyle/>
          <a:p>
            <a:r>
              <a:rPr lang="en-AU" dirty="0"/>
              <a:t>Learning intention and success criteria (1)</a:t>
            </a:r>
          </a:p>
        </p:txBody>
      </p:sp>
      <p:sp>
        <p:nvSpPr>
          <p:cNvPr id="3" name="Content Placeholder 2">
            <a:extLst>
              <a:ext uri="{FF2B5EF4-FFF2-40B4-BE49-F238E27FC236}">
                <a16:creationId xmlns:a16="http://schemas.microsoft.com/office/drawing/2014/main" id="{6727937D-65CF-ED6D-DAF9-E1940DBBB3B9}"/>
              </a:ext>
            </a:extLst>
          </p:cNvPr>
          <p:cNvSpPr>
            <a:spLocks noGrp="1"/>
          </p:cNvSpPr>
          <p:nvPr>
            <p:ph idx="1"/>
          </p:nvPr>
        </p:nvSpPr>
        <p:spPr>
          <a:xfrm>
            <a:off x="360000" y="1562850"/>
            <a:ext cx="11484000" cy="4536000"/>
          </a:xfrm>
        </p:spPr>
        <p:txBody>
          <a:bodyPr vert="horz" lIns="0" tIns="0" rIns="0" bIns="0" rtlCol="0" anchor="t">
            <a:noAutofit/>
          </a:bodyPr>
          <a:lstStyle/>
          <a:p>
            <a:pPr lvl="1"/>
            <a:r>
              <a:rPr lang="en-AU" b="1" dirty="0">
                <a:latin typeface="+mj-lt"/>
              </a:rPr>
              <a:t>Learning intention</a:t>
            </a:r>
          </a:p>
          <a:p>
            <a:r>
              <a:rPr lang="en-AU" dirty="0">
                <a:effectLst/>
                <a:ea typeface="Calibri"/>
              </a:rPr>
              <a:t>Develop an understanding of how consistent teacher judgement </a:t>
            </a:r>
            <a:r>
              <a:rPr lang="en-AU" dirty="0">
                <a:ea typeface="Calibri"/>
              </a:rPr>
              <a:t>practices can strengthen assessment</a:t>
            </a:r>
            <a:r>
              <a:rPr lang="en-AU" dirty="0">
                <a:effectLst/>
                <a:ea typeface="Calibri"/>
              </a:rPr>
              <a:t>.</a:t>
            </a:r>
            <a:endParaRPr lang="en-AU" dirty="0">
              <a:ea typeface="Calibri"/>
            </a:endParaRPr>
          </a:p>
          <a:p>
            <a:pPr>
              <a:spcBef>
                <a:spcPts val="600"/>
              </a:spcBef>
              <a:spcAft>
                <a:spcPts val="600"/>
              </a:spcAft>
            </a:pPr>
            <a:r>
              <a:rPr lang="en-AU" b="1" dirty="0">
                <a:latin typeface="+mj-lt"/>
              </a:rPr>
              <a:t>Success criteria</a:t>
            </a:r>
          </a:p>
          <a:p>
            <a:pPr marL="285750" indent="-285750">
              <a:buFont typeface="Arial" panose="020B0604020202020204" pitchFamily="34" charset="0"/>
              <a:buChar char="•"/>
            </a:pPr>
            <a:r>
              <a:rPr lang="en-AU" dirty="0">
                <a:solidFill>
                  <a:srgbClr val="000000"/>
                </a:solidFill>
                <a:highlight>
                  <a:srgbClr val="FFFFFF"/>
                </a:highlight>
                <a:latin typeface="Public Sans Light"/>
                <a:cs typeface="Arial"/>
              </a:rPr>
              <a:t>Understand how consistent teacher judgement improves reliability</a:t>
            </a:r>
          </a:p>
          <a:p>
            <a:pPr marL="285750" indent="-285750">
              <a:buFont typeface="Arial" panose="020B0604020202020204" pitchFamily="34" charset="0"/>
              <a:buChar char="•"/>
            </a:pPr>
            <a:r>
              <a:rPr lang="en-AU" dirty="0">
                <a:solidFill>
                  <a:srgbClr val="000000"/>
                </a:solidFill>
                <a:highlight>
                  <a:srgbClr val="FFFFFF"/>
                </a:highlight>
                <a:latin typeface="Public Sans Light"/>
                <a:cs typeface="Arial"/>
              </a:rPr>
              <a:t>Explain</a:t>
            </a:r>
            <a:r>
              <a:rPr lang="en-AU" b="0" i="0" dirty="0">
                <a:solidFill>
                  <a:srgbClr val="000000"/>
                </a:solidFill>
                <a:effectLst/>
                <a:highlight>
                  <a:srgbClr val="FFFFFF"/>
                </a:highlight>
                <a:latin typeface="Public Sans Light"/>
                <a:cs typeface="Arial"/>
              </a:rPr>
              <a:t> how collaborative assessment design</a:t>
            </a:r>
            <a:endParaRPr lang="en-AU" dirty="0">
              <a:solidFill>
                <a:srgbClr val="22272B"/>
              </a:solidFill>
              <a:latin typeface="Public Sans Light"/>
              <a:cs typeface="Arial"/>
            </a:endParaRPr>
          </a:p>
          <a:p>
            <a:pPr marL="645160" lvl="4" indent="-285750">
              <a:buFont typeface="Public Sans Light" pitchFamily="2" charset="0"/>
              <a:buChar char="–"/>
            </a:pPr>
            <a:r>
              <a:rPr lang="en-AU" b="0" i="0" dirty="0">
                <a:solidFill>
                  <a:srgbClr val="000000"/>
                </a:solidFill>
                <a:effectLst/>
                <a:highlight>
                  <a:srgbClr val="FFFFFF"/>
                </a:highlight>
                <a:latin typeface="Public Sans Light"/>
                <a:cs typeface="Arial"/>
              </a:rPr>
              <a:t>promotes a shared understanding of assessment criteria and standards</a:t>
            </a:r>
            <a:endParaRPr lang="en-AU" dirty="0">
              <a:solidFill>
                <a:srgbClr val="000000"/>
              </a:solidFill>
              <a:highlight>
                <a:srgbClr val="FFFFFF"/>
              </a:highlight>
              <a:latin typeface="Public Sans Light"/>
              <a:cs typeface="Arial"/>
            </a:endParaRPr>
          </a:p>
          <a:p>
            <a:pPr marL="645160" lvl="4" indent="-285750">
              <a:buFont typeface="Public Sans Light" pitchFamily="2" charset="0"/>
              <a:buChar char="–"/>
            </a:pPr>
            <a:r>
              <a:rPr lang="en-AU" b="0" i="0" dirty="0">
                <a:solidFill>
                  <a:srgbClr val="000000"/>
                </a:solidFill>
                <a:effectLst/>
                <a:highlight>
                  <a:srgbClr val="FFFFFF"/>
                </a:highlight>
                <a:latin typeface="Public Sans Light"/>
                <a:cs typeface="Arial"/>
              </a:rPr>
              <a:t>improves the accuracy and fairness of assessing student achievement. </a:t>
            </a:r>
            <a:endParaRPr lang="en-AU" dirty="0">
              <a:latin typeface="Public Sans Light"/>
              <a:cs typeface="Arial"/>
            </a:endParaRPr>
          </a:p>
          <a:p>
            <a:pPr marL="285750" indent="-285750">
              <a:buFont typeface="Arial" panose="020B0604020202020204" pitchFamily="34" charset="0"/>
              <a:buChar char="•"/>
            </a:pPr>
            <a:r>
              <a:rPr lang="en-AU" b="0" i="0" dirty="0">
                <a:solidFill>
                  <a:srgbClr val="000000"/>
                </a:solidFill>
                <a:effectLst/>
                <a:highlight>
                  <a:srgbClr val="FFFFFF"/>
                </a:highlight>
                <a:latin typeface="Public Sans Light"/>
                <a:cs typeface="Arial"/>
              </a:rPr>
              <a:t>Contribute to the collaborative development or refinement of assessment tasks to ensure consistency across different classes or groups</a:t>
            </a:r>
            <a:endParaRPr lang="en-AU" dirty="0">
              <a:latin typeface="Public Sans Light"/>
              <a:cs typeface="Arial"/>
            </a:endParaRPr>
          </a:p>
        </p:txBody>
      </p:sp>
      <p:sp>
        <p:nvSpPr>
          <p:cNvPr id="4" name="Slide Number Placeholder 3">
            <a:extLst>
              <a:ext uri="{FF2B5EF4-FFF2-40B4-BE49-F238E27FC236}">
                <a16:creationId xmlns:a16="http://schemas.microsoft.com/office/drawing/2014/main" id="{52924081-CEEF-8865-3445-58A249C9FAE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52869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5E0F782-E8E8-39A4-1BE8-E9B5C4F32BD6}"/>
              </a:ext>
            </a:extLst>
          </p:cNvPr>
          <p:cNvSpPr>
            <a:spLocks noGrp="1"/>
          </p:cNvSpPr>
          <p:nvPr>
            <p:ph type="ctrTitle"/>
          </p:nvPr>
        </p:nvSpPr>
        <p:spPr/>
        <p:txBody>
          <a:bodyPr/>
          <a:lstStyle/>
          <a:p>
            <a:r>
              <a:rPr lang="en-US" dirty="0"/>
              <a:t>Part A</a:t>
            </a:r>
            <a:endParaRPr lang="en-AU" dirty="0"/>
          </a:p>
        </p:txBody>
      </p:sp>
      <p:sp>
        <p:nvSpPr>
          <p:cNvPr id="18" name="Text Placeholder 17">
            <a:extLst>
              <a:ext uri="{FF2B5EF4-FFF2-40B4-BE49-F238E27FC236}">
                <a16:creationId xmlns:a16="http://schemas.microsoft.com/office/drawing/2014/main" id="{156448B1-1214-5843-314C-5304945BF9B2}"/>
              </a:ext>
            </a:extLst>
          </p:cNvPr>
          <p:cNvSpPr>
            <a:spLocks noGrp="1"/>
          </p:cNvSpPr>
          <p:nvPr>
            <p:ph type="body" sz="quarter" idx="10"/>
          </p:nvPr>
        </p:nvSpPr>
        <p:spPr/>
        <p:txBody>
          <a:bodyPr/>
          <a:lstStyle/>
          <a:p>
            <a:r>
              <a:rPr lang="en-US" dirty="0"/>
              <a:t>Learn</a:t>
            </a:r>
            <a:endParaRPr lang="en-AU" dirty="0"/>
          </a:p>
        </p:txBody>
      </p:sp>
      <p:sp>
        <p:nvSpPr>
          <p:cNvPr id="22" name="Text Placeholder 21">
            <a:extLst>
              <a:ext uri="{FF2B5EF4-FFF2-40B4-BE49-F238E27FC236}">
                <a16:creationId xmlns:a16="http://schemas.microsoft.com/office/drawing/2014/main" id="{717673EF-D20A-8657-AD94-9089CDF2B6C3}"/>
              </a:ext>
            </a:extLst>
          </p:cNvPr>
          <p:cNvSpPr>
            <a:spLocks noGrp="1"/>
          </p:cNvSpPr>
          <p:nvPr>
            <p:ph type="body" sz="quarter" idx="16"/>
          </p:nvPr>
        </p:nvSpPr>
        <p:spPr/>
        <p:txBody>
          <a:bodyPr/>
          <a:lstStyle/>
          <a:p>
            <a:r>
              <a:rPr lang="en-US" dirty="0"/>
              <a:t>45-minute workshop</a:t>
            </a:r>
            <a:endParaRPr lang="en-AU" dirty="0"/>
          </a:p>
        </p:txBody>
      </p:sp>
      <p:sp>
        <p:nvSpPr>
          <p:cNvPr id="2" name="Footer Placeholder 1">
            <a:extLst>
              <a:ext uri="{FF2B5EF4-FFF2-40B4-BE49-F238E27FC236}">
                <a16:creationId xmlns:a16="http://schemas.microsoft.com/office/drawing/2014/main" id="{6B26DE6D-ED4F-9861-916A-12792ABDE872}"/>
              </a:ext>
              <a:ext uri="{C183D7F6-B498-43B3-948B-1728B52AA6E4}">
                <adec:decorative xmlns:adec="http://schemas.microsoft.com/office/drawing/2017/decorative" val="1"/>
              </a:ext>
            </a:extLst>
          </p:cNvPr>
          <p:cNvSpPr>
            <a:spLocks noGrp="1"/>
          </p:cNvSpPr>
          <p:nvPr>
            <p:ph type="ftr" sz="quarter" idx="3"/>
          </p:nvPr>
        </p:nvSpPr>
        <p:spPr/>
        <p:txBody>
          <a:bodyPr anchor="t">
            <a:normAutofit/>
          </a:bodyPr>
          <a:lstStyle/>
          <a:p>
            <a:pPr>
              <a:spcAft>
                <a:spcPts val="600"/>
              </a:spcAft>
            </a:pPr>
            <a:r>
              <a:rPr lang="en-US" dirty="0">
                <a:latin typeface="+mn-lt"/>
              </a:rPr>
              <a:t>NSW Department of Education</a:t>
            </a:r>
            <a:endParaRPr lang="en-AU" dirty="0">
              <a:latin typeface="+mn-lt"/>
            </a:endParaRPr>
          </a:p>
        </p:txBody>
      </p:sp>
      <p:sp>
        <p:nvSpPr>
          <p:cNvPr id="11" name="Rectangle 10">
            <a:extLst>
              <a:ext uri="{FF2B5EF4-FFF2-40B4-BE49-F238E27FC236}">
                <a16:creationId xmlns:a16="http://schemas.microsoft.com/office/drawing/2014/main" id="{2E585969-C2CE-6C4B-5426-B14E22BD6B1E}"/>
              </a:ext>
              <a:ext uri="{C183D7F6-B498-43B3-948B-1728B52AA6E4}">
                <adec:decorative xmlns:adec="http://schemas.microsoft.com/office/drawing/2017/decorative" val="1"/>
              </a:ext>
            </a:extLst>
          </p:cNvPr>
          <p:cNvSpPr/>
          <p:nvPr/>
        </p:nvSpPr>
        <p:spPr>
          <a:xfrm>
            <a:off x="7143750" y="0"/>
            <a:ext cx="5048250"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pic>
        <p:nvPicPr>
          <p:cNvPr id="3" name="Picture 2">
            <a:extLst>
              <a:ext uri="{FF2B5EF4-FFF2-40B4-BE49-F238E27FC236}">
                <a16:creationId xmlns:a16="http://schemas.microsoft.com/office/drawing/2014/main" id="{608D58BC-2CD8-318B-4B4C-8AE0B8661860}"/>
              </a:ext>
              <a:ext uri="{C183D7F6-B498-43B3-948B-1728B52AA6E4}">
                <adec:decorative xmlns:adec="http://schemas.microsoft.com/office/drawing/2017/decorative" val="1"/>
              </a:ext>
            </a:extLst>
          </p:cNvPr>
          <p:cNvPicPr>
            <a:picLocks noChangeAspect="1"/>
          </p:cNvPicPr>
          <p:nvPr/>
        </p:nvPicPr>
        <p:blipFill>
          <a:blip r:embed="rId3">
            <a:clrChange>
              <a:clrFrom>
                <a:srgbClr val="C7E8F9"/>
              </a:clrFrom>
              <a:clrTo>
                <a:srgbClr val="C7E8F9">
                  <a:alpha val="0"/>
                </a:srgbClr>
              </a:clrTo>
            </a:clrChange>
          </a:blip>
          <a:stretch>
            <a:fillRect/>
          </a:stretch>
        </p:blipFill>
        <p:spPr>
          <a:xfrm>
            <a:off x="7739063" y="1445155"/>
            <a:ext cx="3910541" cy="3978275"/>
          </a:xfrm>
          <a:prstGeom prst="rect">
            <a:avLst/>
          </a:prstGeom>
        </p:spPr>
      </p:pic>
    </p:spTree>
    <p:extLst>
      <p:ext uri="{BB962C8B-B14F-4D97-AF65-F5344CB8AC3E}">
        <p14:creationId xmlns:p14="http://schemas.microsoft.com/office/powerpoint/2010/main" val="298789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AAF9E-9887-757A-375B-13066BEC21F3}"/>
              </a:ext>
            </a:extLst>
          </p:cNvPr>
          <p:cNvSpPr>
            <a:spLocks noGrp="1"/>
          </p:cNvSpPr>
          <p:nvPr>
            <p:ph type="ctrTitle"/>
          </p:nvPr>
        </p:nvSpPr>
        <p:spPr/>
        <p:txBody>
          <a:bodyPr/>
          <a:lstStyle/>
          <a:p>
            <a:r>
              <a:rPr lang="en-AU" dirty="0"/>
              <a:t>Consistent teacher </a:t>
            </a:r>
            <a:br>
              <a:rPr lang="en-AU" dirty="0"/>
            </a:br>
            <a:r>
              <a:rPr lang="en-AU" dirty="0"/>
              <a:t>judgement (CTJ)</a:t>
            </a:r>
          </a:p>
        </p:txBody>
      </p:sp>
      <p:pic>
        <p:nvPicPr>
          <p:cNvPr id="8" name="Picture Placeholder 7">
            <a:extLst>
              <a:ext uri="{FF2B5EF4-FFF2-40B4-BE49-F238E27FC236}">
                <a16:creationId xmlns:a16="http://schemas.microsoft.com/office/drawing/2014/main" id="{F9EEEF45-A28A-879F-F9A6-35EA24E982AA}"/>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sp>
        <p:nvSpPr>
          <p:cNvPr id="2" name="Footer Placeholder 1">
            <a:extLst>
              <a:ext uri="{FF2B5EF4-FFF2-40B4-BE49-F238E27FC236}">
                <a16:creationId xmlns:a16="http://schemas.microsoft.com/office/drawing/2014/main" id="{080BCE9C-E0E6-5932-C7C8-A0F17FD56EAA}"/>
              </a:ext>
              <a:ext uri="{C183D7F6-B498-43B3-948B-1728B52AA6E4}">
                <adec:decorative xmlns:adec="http://schemas.microsoft.com/office/drawing/2017/decorative" val="1"/>
              </a:ext>
            </a:extLst>
          </p:cNvPr>
          <p:cNvSpPr>
            <a:spLocks noGrp="1"/>
          </p:cNvSpPr>
          <p:nvPr>
            <p:ph type="ftr" sz="quarter" idx="3"/>
          </p:nvPr>
        </p:nvSpPr>
        <p:spPr/>
        <p:txBody>
          <a:bodyPr/>
          <a:lstStyle/>
          <a:p>
            <a:r>
              <a:rPr lang="en-AU" dirty="0">
                <a:latin typeface="+mn-lt"/>
              </a:rPr>
              <a:t>NSW Department of Education</a:t>
            </a:r>
          </a:p>
          <a:p>
            <a:endParaRPr lang="en-AU" dirty="0">
              <a:latin typeface="+mn-lt"/>
            </a:endParaRPr>
          </a:p>
        </p:txBody>
      </p:sp>
    </p:spTree>
    <p:extLst>
      <p:ext uri="{BB962C8B-B14F-4D97-AF65-F5344CB8AC3E}">
        <p14:creationId xmlns:p14="http://schemas.microsoft.com/office/powerpoint/2010/main" val="257304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459</TotalTime>
  <Words>11448</Words>
  <Application>Microsoft Office PowerPoint</Application>
  <PresentationFormat>Widescreen</PresentationFormat>
  <Paragraphs>1103</Paragraphs>
  <Slides>60</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Calibri</vt:lpstr>
      <vt:lpstr>Arial</vt:lpstr>
      <vt:lpstr>Symbol</vt:lpstr>
      <vt:lpstr>Times New Roman</vt:lpstr>
      <vt:lpstr>Courier New</vt:lpstr>
      <vt:lpstr>Public Sans</vt:lpstr>
      <vt:lpstr>Public Sans Light</vt:lpstr>
      <vt:lpstr>1_NSWG Corporate</vt:lpstr>
      <vt:lpstr>Developing consistent teacher judgement</vt:lpstr>
      <vt:lpstr>In this session (1)</vt:lpstr>
      <vt:lpstr>Acknowledgement of Country (1)</vt:lpstr>
      <vt:lpstr>About this workshop</vt:lpstr>
      <vt:lpstr>Suggested timeframe</vt:lpstr>
      <vt:lpstr>Effective assessment practices – a guide for teachers and leaders</vt:lpstr>
      <vt:lpstr>Learning intention and success criteria (1)</vt:lpstr>
      <vt:lpstr>Part A</vt:lpstr>
      <vt:lpstr>Consistent teacher  judgement (CTJ)</vt:lpstr>
      <vt:lpstr>Consistent teacher judgement (1)</vt:lpstr>
      <vt:lpstr>Standards-referenced assessment</vt:lpstr>
      <vt:lpstr>Consistent teacher judgement (2)</vt:lpstr>
      <vt:lpstr>Consistent teacher judgement processes</vt:lpstr>
      <vt:lpstr>Holistic on-balance judgements</vt:lpstr>
      <vt:lpstr>Benefits of consistent teacher judgement processes  </vt:lpstr>
      <vt:lpstr>Activity 1</vt:lpstr>
      <vt:lpstr>Collaborative assessment design</vt:lpstr>
      <vt:lpstr>Consistent teacher judgement before a period of assessment</vt:lpstr>
      <vt:lpstr>Collaboration versus Cooperation</vt:lpstr>
      <vt:lpstr>Consistent teacher judgement strengthened through collaboration​</vt:lpstr>
      <vt:lpstr>Discussion</vt:lpstr>
      <vt:lpstr>Explicit quality criteria</vt:lpstr>
      <vt:lpstr>Supporting collaborative assessment design </vt:lpstr>
      <vt:lpstr>Contextual factors</vt:lpstr>
      <vt:lpstr>Activity 2</vt:lpstr>
      <vt:lpstr>Collaborative assessment implementation</vt:lpstr>
      <vt:lpstr>Consistent teacher judgement during a period of assessment</vt:lpstr>
      <vt:lpstr>Collaboration during a period of assessment</vt:lpstr>
      <vt:lpstr>Supporting CTJ during a period of assessment</vt:lpstr>
      <vt:lpstr>Scenario (1)</vt:lpstr>
      <vt:lpstr>CTJ in practice (1)</vt:lpstr>
      <vt:lpstr>CTJ in practice (2)</vt:lpstr>
      <vt:lpstr>CTJ in practice (3)</vt:lpstr>
      <vt:lpstr>Scenario (2)</vt:lpstr>
      <vt:lpstr>CTJ in practice (4)</vt:lpstr>
      <vt:lpstr>CTJ in practice (5)</vt:lpstr>
      <vt:lpstr>CTJ in practice (6)</vt:lpstr>
      <vt:lpstr>Summary</vt:lpstr>
      <vt:lpstr>Activity 3</vt:lpstr>
      <vt:lpstr>Part B</vt:lpstr>
      <vt:lpstr>Planning for Part B – do</vt:lpstr>
      <vt:lpstr>Further reading</vt:lpstr>
      <vt:lpstr>In Part C – reflect</vt:lpstr>
      <vt:lpstr>Part C</vt:lpstr>
      <vt:lpstr>In this session (2)</vt:lpstr>
      <vt:lpstr>Acknowledgement of Country (2)</vt:lpstr>
      <vt:lpstr>Learning intention and success criteria (2)</vt:lpstr>
      <vt:lpstr>Recap of Part A – learn</vt:lpstr>
      <vt:lpstr>Activity 4 – sorting activity (1)</vt:lpstr>
      <vt:lpstr>Activity 4 – sorting activity (2)</vt:lpstr>
      <vt:lpstr>Recap of Part B – do</vt:lpstr>
      <vt:lpstr>Activity 5 - reflection protocol</vt:lpstr>
      <vt:lpstr>Activity 6 – successes, challenges, and opportunities</vt:lpstr>
      <vt:lpstr>Activity 7 – keep, add, improve, remove</vt:lpstr>
      <vt:lpstr>Activity 8 – plan for ongoing implementation and growth</vt:lpstr>
      <vt:lpstr>Feedback</vt:lpstr>
      <vt:lpstr>Effective assessment advice webpage</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consistent teacher judgement – Part 1 – Collaborative assessment design and implementation</dc:title>
  <dc:creator>NSW Department of Education</dc:creator>
  <dcterms:created xsi:type="dcterms:W3CDTF">2025-01-07T23:10:30Z</dcterms:created>
  <dcterms:modified xsi:type="dcterms:W3CDTF">2025-02-11T21:59:35Z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2025-01-07T23:10:57Z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b403fd83-5655-4050-a71c-0ad6d4d0a67d</vt:lpwstr>
  </property>
  <property fmtid="{D5CDD505-2E9C-101B-9397-08002B2CF9AE}" pid="8" name="MSIP_Label_b603dfd7-d93a-4381-a340-2995d8282205_ContentBits">
    <vt:lpwstr>0</vt:lpwstr>
  </property>
</Properties>
</file>