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44" r:id="rId1"/>
  </p:sldMasterIdLst>
  <p:notesMasterIdLst>
    <p:notesMasterId r:id="rId27"/>
  </p:notesMasterIdLst>
  <p:handoutMasterIdLst>
    <p:handoutMasterId r:id="rId28"/>
  </p:handoutMasterIdLst>
  <p:sldIdLst>
    <p:sldId id="2147472101" r:id="rId2"/>
    <p:sldId id="2147472092" r:id="rId3"/>
    <p:sldId id="2147472095" r:id="rId4"/>
    <p:sldId id="2147472047" r:id="rId5"/>
    <p:sldId id="2147469994" r:id="rId6"/>
    <p:sldId id="2147469985" r:id="rId7"/>
    <p:sldId id="2147469986" r:id="rId8"/>
    <p:sldId id="2147469975" r:id="rId9"/>
    <p:sldId id="2147469951" r:id="rId10"/>
    <p:sldId id="2147469950" r:id="rId11"/>
    <p:sldId id="324" r:id="rId12"/>
    <p:sldId id="2147469948" r:id="rId13"/>
    <p:sldId id="2147469991" r:id="rId14"/>
    <p:sldId id="2147469913" r:id="rId15"/>
    <p:sldId id="2147469907" r:id="rId16"/>
    <p:sldId id="2147469901" r:id="rId17"/>
    <p:sldId id="2147469919" r:id="rId18"/>
    <p:sldId id="2147469916" r:id="rId19"/>
    <p:sldId id="2147469922" r:id="rId20"/>
    <p:sldId id="2147472097" r:id="rId21"/>
    <p:sldId id="2147472100" r:id="rId22"/>
    <p:sldId id="2147469995" r:id="rId23"/>
    <p:sldId id="2147472099" r:id="rId24"/>
    <p:sldId id="2147469976" r:id="rId25"/>
    <p:sldId id="2147472102" r:id="rId26"/>
  </p:sldIdLst>
  <p:sldSz cx="12192000" cy="6858000"/>
  <p:notesSz cx="6858000" cy="9144000"/>
  <p:embeddedFontLst>
    <p:embeddedFont>
      <p:font typeface="Public Sans"/>
      <p:regular r:id="rId29"/>
      <p:bold r:id="rId30"/>
      <p:italic r:id="rId31"/>
      <p:boldItalic r:id="rId32"/>
    </p:embeddedFont>
    <p:embeddedFont>
      <p:font typeface="Public Sans"/>
      <p:regular r:id="rId29"/>
      <p:bold r:id="rId30"/>
      <p:italic r:id="rId31"/>
      <p:boldItalic r:id="rId32"/>
    </p:embeddedFont>
    <p:embeddedFont>
      <p:font typeface="Public Sans Light"/>
      <p:regular r:id="rId33"/>
      <p:italic r:id="rId34"/>
    </p:embeddedFont>
    <p:embeddedFont>
      <p:font typeface="Segoe UI" panose="020B0502040204020203" pitchFamily="34" charset="0"/>
      <p:regular r:id="rId35"/>
      <p:bold r:id="rId36"/>
      <p:italic r:id="rId37"/>
      <p:boldItalic r:id="rId38"/>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7DD3D03-5F84-B472-DF29-0CA8E5BE37DE}" name="Jarrad Cox" initials="JC" userId="S::Jarrad.Cox1@det.nsw.edu.au::3104b8a7-3f47-4556-be5b-b2639acb501b" providerId="AD"/>
  <p188:author id="{D42BB62E-1839-F9B9-08A6-3B0E5BE05B07}" name="Melanie Hargraves" initials="MH" userId="S::Melanie.Hargraves@det.nsw.edu.au::e92b063e-9569-4e5e-8a71-ae8fd3a9fb3e" providerId="AD"/>
  <p188:author id="{A123734E-9516-C688-397C-2FC7667E3319}" name="Melanie Hargraves" initials="MH" userId="S::melanie.hargraves@det.nsw.edu.au::e92b063e-9569-4e5e-8a71-ae8fd3a9fb3e" providerId="AD"/>
  <p188:author id="{D7E86765-E1A4-943D-4042-1FDDCF520291}" name="Jarrad Cox" initials="JC" userId="S::jarrad.cox1@det.nsw.edu.au::3104b8a7-3f47-4556-be5b-b2639acb501b" providerId="AD"/>
  <p188:author id="{19DF1E92-BA8B-F2E3-E172-082B159766AF}" name="Sally Langowski" initials="SL" userId="S::sally.langowski@det.nsw.edu.au::23b5878a-0c4d-449b-b32d-1e156292b4c2" providerId="AD"/>
  <p188:author id="{9C11D1F3-0B52-3C50-114E-A9A8EE7FDACF}" name="Sally Langowski" initials="" userId="S::Sally.Langowski@det.nsw.edu.au::23b5878a-0c4d-449b-b32d-1e156292b4c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6CFD"/>
    <a:srgbClr val="498DFD"/>
    <a:srgbClr val="002664"/>
    <a:srgbClr val="CBEDFD"/>
    <a:srgbClr val="FFE6EA"/>
    <a:srgbClr val="E8EDF0"/>
    <a:srgbClr val="8CE0FF"/>
    <a:srgbClr val="FFFFFF"/>
    <a:srgbClr val="EBEBEB"/>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4B786B-EE53-02A1-0232-9D77490189B1}" v="4" dt="2024-05-15T22:57:01.442"/>
    <p1510:client id="{46C1ED29-DCE8-2E0E-2593-6CA59EE04277}" v="7" dt="2024-05-14T10:34:43.308"/>
    <p1510:client id="{D7BA5ED4-BB53-4B2A-A094-62510BE2FEC1}" v="2677" dt="2024-05-15T08:00:58.962"/>
    <p1510:client id="{E65C992F-CACC-D8AA-1229-641D3EC5A7A6}" v="62" dt="2024-05-15T09:48:01.408"/>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434" autoAdjust="0"/>
  </p:normalViewPr>
  <p:slideViewPr>
    <p:cSldViewPr snapToGrid="0">
      <p:cViewPr varScale="1">
        <p:scale>
          <a:sx n="91" d="100"/>
          <a:sy n="91" d="100"/>
        </p:scale>
        <p:origin x="496" y="4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28/05/2024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28/05/2024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1233543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8669D-677C-B435-9D11-D2610C7171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C24331-E502-B3A3-26B5-8860CA113B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CFE2DA-54DA-7CB0-A12D-2E2BC13B2CCA}"/>
              </a:ext>
            </a:extLst>
          </p:cNvPr>
          <p:cNvSpPr>
            <a:spLocks noGrp="1"/>
          </p:cNvSpPr>
          <p:nvPr>
            <p:ph type="body" idx="1"/>
          </p:nvPr>
        </p:nvSpPr>
        <p:spPr/>
        <p:txBody>
          <a:bodyPr/>
          <a:lstStyle/>
          <a:p>
            <a:pPr marL="0" marR="0" lvl="0" indent="0" algn="l" defTabSz="1219170" rtl="0" eaLnBrk="1" fontAlgn="auto" latinLnBrk="0" hangingPunct="1">
              <a:lnSpc>
                <a:spcPct val="107000"/>
              </a:lnSpc>
              <a:spcBef>
                <a:spcPts val="0"/>
              </a:spcBef>
              <a:spcAft>
                <a:spcPts val="800"/>
              </a:spcAft>
              <a:buClrTx/>
              <a:buSzTx/>
              <a:buFontTx/>
              <a:buNone/>
              <a:tabLst/>
              <a:defRPr/>
            </a:pPr>
            <a:r>
              <a:rPr lang="en-US" b="1" i="0" u="none" strike="noStrike" dirty="0">
                <a:solidFill>
                  <a:srgbClr val="000000"/>
                </a:solidFill>
                <a:effectLst/>
                <a:latin typeface="Calibri" panose="020F0502020204030204" pitchFamily="34" charset="0"/>
              </a:rPr>
              <a:t>Speaking notes:</a:t>
            </a:r>
          </a:p>
          <a:p>
            <a:pPr marL="0" marR="0" lvl="0" indent="0" algn="l" defTabSz="1219170" rtl="0" eaLnBrk="1" fontAlgn="auto" latinLnBrk="0" hangingPunct="1">
              <a:lnSpc>
                <a:spcPct val="107000"/>
              </a:lnSpc>
              <a:spcBef>
                <a:spcPts val="0"/>
              </a:spcBef>
              <a:spcAft>
                <a:spcPts val="800"/>
              </a:spcAft>
              <a:buClrTx/>
              <a:buSzTx/>
              <a:buFontTx/>
              <a:buNone/>
              <a:tabLst/>
              <a:defRPr/>
            </a:pPr>
            <a:r>
              <a:rPr lang="en-US" sz="1600" b="1" i="0" u="none" strike="noStrike" dirty="0">
                <a:solidFill>
                  <a:srgbClr val="000000"/>
                </a:solidFill>
                <a:effectLst/>
                <a:latin typeface="Calibri" panose="020F0502020204030204" pitchFamily="34" charset="0"/>
              </a:rPr>
              <a:t>[00:40]</a:t>
            </a:r>
            <a:endParaRPr lang="en-US" b="1" i="0" u="none" strike="noStrike" dirty="0">
              <a:solidFill>
                <a:srgbClr val="000000"/>
              </a:solidFill>
              <a:effectLst/>
              <a:latin typeface="Calibri" panose="020F0502020204030204" pitchFamily="34" charset="0"/>
            </a:endParaRPr>
          </a:p>
          <a:p>
            <a:pPr>
              <a:lnSpc>
                <a:spcPct val="107000"/>
              </a:lnSpc>
              <a:spcAft>
                <a:spcPts val="800"/>
              </a:spcAft>
            </a:pPr>
            <a:endParaRPr lang="en-AU" sz="1600" kern="100" dirty="0">
              <a:effectLst/>
              <a:latin typeface="Arial" panose="020B0604020202020204" pitchFamily="34" charset="0"/>
              <a:ea typeface="Calibri" panose="020F0502020204030204" pitchFamily="34" charset="0"/>
              <a:cs typeface="Cordia New" panose="020B0304020202020204" pitchFamily="34" charset="-34"/>
            </a:endParaRPr>
          </a:p>
          <a:p>
            <a:pPr>
              <a:lnSpc>
                <a:spcPct val="107000"/>
              </a:lnSpc>
              <a:spcAft>
                <a:spcPts val="800"/>
              </a:spcAft>
            </a:pPr>
            <a:r>
              <a:rPr lang="en-AU" sz="1600" kern="100" dirty="0">
                <a:effectLst/>
                <a:latin typeface="Arial" panose="020B0604020202020204" pitchFamily="34" charset="0"/>
                <a:ea typeface="Calibri" panose="020F0502020204030204" pitchFamily="34" charset="0"/>
                <a:cs typeface="Cordia New" panose="020B0304020202020204" pitchFamily="34" charset="-34"/>
              </a:rPr>
              <a:t>At the centre: </a:t>
            </a:r>
            <a:endParaRPr lang="en-AU" sz="1600" kern="100" dirty="0">
              <a:effectLst/>
              <a:latin typeface="Calibri" panose="020F0502020204030204" pitchFamily="34" charset="0"/>
              <a:ea typeface="Calibri" panose="020F0502020204030204" pitchFamily="34" charset="0"/>
              <a:cs typeface="Cordia New" panose="020B0304020202020204" pitchFamily="34" charset="-34"/>
            </a:endParaRPr>
          </a:p>
          <a:p>
            <a:pPr marL="342900" lvl="0" indent="-342900">
              <a:lnSpc>
                <a:spcPct val="107000"/>
              </a:lnSpc>
              <a:buFont typeface="Symbol" panose="05050102010706020507" pitchFamily="18" charset="2"/>
              <a:buChar char=""/>
            </a:pPr>
            <a:r>
              <a:rPr lang="en-AU" sz="1600" b="1" kern="100" dirty="0">
                <a:effectLst/>
                <a:latin typeface="Arial" panose="020B0604020202020204" pitchFamily="34" charset="0"/>
                <a:ea typeface="Calibri" panose="020F0502020204030204" pitchFamily="34" charset="0"/>
                <a:cs typeface="Cordia New" panose="020B0304020202020204" pitchFamily="34" charset="-34"/>
              </a:rPr>
              <a:t>Teaching and Learning cycle</a:t>
            </a:r>
            <a:r>
              <a:rPr lang="en-AU" sz="1600" kern="100" dirty="0">
                <a:effectLst/>
                <a:latin typeface="Arial" panose="020B0604020202020204" pitchFamily="34" charset="0"/>
                <a:ea typeface="Calibri" panose="020F0502020204030204" pitchFamily="34" charset="0"/>
                <a:cs typeface="Cordia New" panose="020B0304020202020204" pitchFamily="34" charset="-34"/>
              </a:rPr>
              <a:t> anchors explicit teaching as a practice that is iterative and invites us to plan for, and be responsive to, learning within our classrooms. </a:t>
            </a:r>
            <a:endParaRPr lang="en-AU" sz="1600" kern="100" dirty="0">
              <a:effectLst/>
              <a:latin typeface="Calibri" panose="020F0502020204030204" pitchFamily="34" charset="0"/>
              <a:ea typeface="Calibri" panose="020F0502020204030204" pitchFamily="34" charset="0"/>
              <a:cs typeface="Cordia New" panose="020B0304020202020204" pitchFamily="34" charset="-34"/>
            </a:endParaRPr>
          </a:p>
          <a:p>
            <a:pPr marL="342900" lvl="0" indent="-342900">
              <a:lnSpc>
                <a:spcPct val="107000"/>
              </a:lnSpc>
              <a:buFont typeface="Symbol" panose="05050102010706020507" pitchFamily="18" charset="2"/>
              <a:buChar char=""/>
            </a:pPr>
            <a:r>
              <a:rPr lang="en-AU" sz="1600" b="1" kern="100" dirty="0">
                <a:effectLst/>
                <a:latin typeface="Arial" panose="020B0604020202020204" pitchFamily="34" charset="0"/>
                <a:ea typeface="Calibri" panose="020F0502020204030204" pitchFamily="34" charset="0"/>
                <a:cs typeface="Cordia New" panose="020B0304020202020204" pitchFamily="34" charset="-34"/>
              </a:rPr>
              <a:t>Enabling factors </a:t>
            </a:r>
            <a:r>
              <a:rPr lang="en-AU" sz="1600" kern="100" dirty="0">
                <a:effectLst/>
                <a:latin typeface="Arial" panose="020B0604020202020204" pitchFamily="34" charset="0"/>
                <a:ea typeface="Calibri" panose="020F0502020204030204" pitchFamily="34" charset="0"/>
                <a:cs typeface="Cordia New" panose="020B0304020202020204" pitchFamily="34" charset="-34"/>
              </a:rPr>
              <a:t>are the preconditions required for Explicit Teaching to work. Students learn best in safe and inclusive environments that consider the cultural, social, emotional, behavioural and physical aspects of learning. Teachers hold high expectations of learning for their students. We use our deep knowledge of curriculum and our understanding of how learning happens to plan effective learning for all students.</a:t>
            </a:r>
            <a:endParaRPr lang="en-AU" sz="1600" kern="100" dirty="0">
              <a:effectLst/>
              <a:latin typeface="Calibri" panose="020F0502020204030204" pitchFamily="34" charset="0"/>
              <a:ea typeface="Calibri" panose="020F0502020204030204" pitchFamily="34" charset="0"/>
              <a:cs typeface="Cordia New" panose="020B0304020202020204" pitchFamily="34" charset="-34"/>
            </a:endParaRPr>
          </a:p>
          <a:p>
            <a:endParaRPr lang="en-US" dirty="0">
              <a:latin typeface="Calibri"/>
              <a:ea typeface="Calibri"/>
              <a:cs typeface="Calibri"/>
            </a:endParaRPr>
          </a:p>
        </p:txBody>
      </p:sp>
      <p:sp>
        <p:nvSpPr>
          <p:cNvPr id="4" name="Slide Number Placeholder 3">
            <a:extLst>
              <a:ext uri="{FF2B5EF4-FFF2-40B4-BE49-F238E27FC236}">
                <a16:creationId xmlns:a16="http://schemas.microsoft.com/office/drawing/2014/main" id="{CC471282-64B4-5EDF-DEA1-00771DA59DAF}"/>
              </a:ext>
            </a:extLst>
          </p:cNvPr>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2189673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7000"/>
              </a:lnSpc>
              <a:spcBef>
                <a:spcPts val="0"/>
              </a:spcBef>
              <a:spcAft>
                <a:spcPts val="800"/>
              </a:spcAft>
              <a:buClrTx/>
              <a:buSzTx/>
              <a:buFont typeface="Symbol" panose="05050102010706020507" pitchFamily="18" charset="2"/>
              <a:buNone/>
              <a:tabLst/>
              <a:defRPr/>
            </a:pPr>
            <a:r>
              <a:rPr lang="en-US" b="1" i="0" u="none" strike="noStrike" dirty="0">
                <a:solidFill>
                  <a:srgbClr val="000000"/>
                </a:solidFill>
                <a:effectLst/>
                <a:latin typeface="Calibri" panose="020F0502020204030204" pitchFamily="34" charset="0"/>
              </a:rPr>
              <a:t>Speaking notes:</a:t>
            </a:r>
          </a:p>
          <a:p>
            <a:pPr marL="0" marR="0" lvl="0" indent="0" algn="l" defTabSz="1219170" rtl="0" eaLnBrk="1" fontAlgn="auto" latinLnBrk="0" hangingPunct="1">
              <a:lnSpc>
                <a:spcPct val="107000"/>
              </a:lnSpc>
              <a:spcBef>
                <a:spcPts val="0"/>
              </a:spcBef>
              <a:spcAft>
                <a:spcPts val="800"/>
              </a:spcAft>
              <a:buClrTx/>
              <a:buSzTx/>
              <a:buFont typeface="Symbol" panose="05050102010706020507" pitchFamily="18" charset="2"/>
              <a:buNone/>
              <a:tabLst/>
              <a:defRPr/>
            </a:pPr>
            <a:r>
              <a:rPr lang="en-US" sz="1600" b="1" i="0" u="none" strike="noStrike" dirty="0">
                <a:solidFill>
                  <a:srgbClr val="000000"/>
                </a:solidFill>
                <a:effectLst/>
                <a:latin typeface="Calibri" panose="020F0502020204030204" pitchFamily="34" charset="0"/>
              </a:rPr>
              <a:t>[00:20]</a:t>
            </a:r>
            <a:endParaRPr lang="en-US" b="1" i="0" u="none" strike="noStrike" dirty="0">
              <a:solidFill>
                <a:srgbClr val="000000"/>
              </a:solidFill>
              <a:effectLst/>
              <a:latin typeface="Calibri" panose="020F0502020204030204" pitchFamily="34" charset="0"/>
            </a:endParaRPr>
          </a:p>
          <a:p>
            <a:pPr marL="0" lvl="0" indent="0">
              <a:lnSpc>
                <a:spcPct val="107000"/>
              </a:lnSpc>
              <a:spcAft>
                <a:spcPts val="800"/>
              </a:spcAft>
              <a:buFont typeface="Symbol" panose="05050102010706020507" pitchFamily="18" charset="2"/>
              <a:buNone/>
            </a:pPr>
            <a:endParaRPr lang="en-AU" sz="1600" b="1" kern="100" dirty="0">
              <a:effectLst/>
              <a:latin typeface="Arial"/>
              <a:ea typeface="Calibri" panose="020F0502020204030204" pitchFamily="34" charset="0"/>
              <a:cs typeface="Arial"/>
            </a:endParaRPr>
          </a:p>
          <a:p>
            <a:pPr marL="342900" lvl="0" indent="-342900">
              <a:lnSpc>
                <a:spcPct val="107000"/>
              </a:lnSpc>
              <a:spcAft>
                <a:spcPts val="800"/>
              </a:spcAft>
              <a:buFont typeface="Symbol" panose="05050102010706020507" pitchFamily="18" charset="2"/>
              <a:buChar char=""/>
            </a:pPr>
            <a:r>
              <a:rPr lang="en-AU" sz="1600" b="1" kern="100" dirty="0">
                <a:effectLst/>
                <a:latin typeface="Arial"/>
                <a:ea typeface="Calibri" panose="020F0502020204030204" pitchFamily="34" charset="0"/>
                <a:cs typeface="Arial"/>
              </a:rPr>
              <a:t>Explicit Teaching </a:t>
            </a:r>
            <a:r>
              <a:rPr lang="en-AU" b="1" kern="100" dirty="0">
                <a:latin typeface="Arial"/>
                <a:ea typeface="Calibri" panose="020F0502020204030204" pitchFamily="34" charset="0"/>
                <a:cs typeface="Arial"/>
              </a:rPr>
              <a:t>strategies</a:t>
            </a:r>
            <a:r>
              <a:rPr lang="en-AU" sz="1600" kern="100" dirty="0">
                <a:effectLst/>
                <a:latin typeface="Arial"/>
                <a:ea typeface="Calibri" panose="020F0502020204030204" pitchFamily="34" charset="0"/>
                <a:cs typeface="Arial"/>
              </a:rPr>
              <a:t> benefit all students when the learning is new or complex. We select the right strategies, at the right time, for the right purpose to optimise learning for our students. </a:t>
            </a:r>
          </a:p>
          <a:p>
            <a:pPr marL="342900" lvl="0" indent="-342900">
              <a:lnSpc>
                <a:spcPct val="107000"/>
              </a:lnSpc>
              <a:spcAft>
                <a:spcPts val="800"/>
              </a:spcAft>
              <a:buFont typeface="Symbol" panose="05050102010706020507" pitchFamily="18" charset="2"/>
              <a:buChar char=""/>
            </a:pPr>
            <a:br>
              <a:rPr lang="en-AU" sz="1600" kern="100" dirty="0">
                <a:effectLst/>
                <a:latin typeface="Calibri" panose="020F0502020204030204" pitchFamily="34" charset="0"/>
                <a:ea typeface="Calibri" panose="020F0502020204030204" pitchFamily="34" charset="0"/>
                <a:cs typeface="Calibri"/>
              </a:rPr>
            </a:br>
            <a:r>
              <a:rPr lang="en-AU" sz="1600" dirty="0">
                <a:effectLst/>
                <a:latin typeface="Arial"/>
                <a:ea typeface="Calibri" panose="020F0502020204030204" pitchFamily="34" charset="0"/>
                <a:cs typeface="Arial"/>
              </a:rPr>
              <a:t>Explicit Teaching is more than a list of strategies, rather it is a significant body of professional knowledge we, as teachers, use to inform our practice.  </a:t>
            </a:r>
            <a:endParaRPr lang="en-AU" sz="1600" b="0" i="0" dirty="0">
              <a:solidFill>
                <a:srgbClr val="000000"/>
              </a:solidFill>
              <a:effectLst/>
              <a:latin typeface="Arial"/>
              <a:cs typeface="Arial"/>
            </a:endParaRPr>
          </a:p>
          <a:p>
            <a:pPr>
              <a:defRPr/>
            </a:pPr>
            <a:endParaRPr lang="en-US" i="0" dirty="0">
              <a:latin typeface="Calibri"/>
              <a:ea typeface="Calibri"/>
              <a:cs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1808928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6EC29-9B81-9A53-505C-47BBCEFA9D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9BFFF9-6CAF-66C1-C422-24BC09785C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E997A9-A90C-EA8C-946E-D58333B00656}"/>
              </a:ext>
            </a:extLst>
          </p:cNvPr>
          <p:cNvSpPr>
            <a:spLocks noGrp="1"/>
          </p:cNvSpPr>
          <p:nvPr>
            <p:ph type="body" idx="1"/>
          </p:nvPr>
        </p:nvSpPr>
        <p:spPr/>
        <p: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en-US" b="1" i="0" u="none" strike="noStrike" dirty="0">
                <a:solidFill>
                  <a:srgbClr val="000000"/>
                </a:solidFill>
                <a:effectLst/>
                <a:latin typeface="Calibri" panose="020F0502020204030204" pitchFamily="34" charset="0"/>
              </a:rPr>
              <a:t>Speaking notes:</a:t>
            </a:r>
          </a:p>
          <a:p>
            <a:pPr marL="0" marR="0" lvl="0" indent="0" algn="l" defTabSz="1219170" rtl="0" eaLnBrk="1" fontAlgn="auto" latinLnBrk="0" hangingPunct="1">
              <a:lnSpc>
                <a:spcPct val="150000"/>
              </a:lnSpc>
              <a:spcBef>
                <a:spcPts val="0"/>
              </a:spcBef>
              <a:spcAft>
                <a:spcPts val="0"/>
              </a:spcAft>
              <a:buClrTx/>
              <a:buSzTx/>
              <a:buFontTx/>
              <a:buNone/>
              <a:tabLst/>
              <a:defRPr/>
            </a:pPr>
            <a:r>
              <a:rPr lang="en-US" sz="1600" b="1" i="0" u="none" strike="noStrike" dirty="0">
                <a:solidFill>
                  <a:srgbClr val="000000"/>
                </a:solidFill>
                <a:effectLst/>
                <a:latin typeface="Calibri" panose="020F0502020204030204" pitchFamily="34" charset="0"/>
              </a:rPr>
              <a:t>[00:50]</a:t>
            </a:r>
            <a:endParaRPr lang="en-US" b="1" i="0" u="none" strike="noStrike" dirty="0">
              <a:solidFill>
                <a:srgbClr val="000000"/>
              </a:solidFill>
              <a:effectLst/>
              <a:latin typeface="Calibri" panose="020F0502020204030204" pitchFamily="34" charset="0"/>
            </a:endParaRPr>
          </a:p>
          <a:p>
            <a:pPr>
              <a:lnSpc>
                <a:spcPct val="150000"/>
              </a:lnSpc>
            </a:pPr>
            <a:endParaRPr lang="en-AU" sz="1600" dirty="0">
              <a:solidFill>
                <a:schemeClr val="bg1"/>
              </a:solidFill>
              <a:latin typeface="Public Sans"/>
            </a:endParaRPr>
          </a:p>
          <a:p>
            <a:pPr>
              <a:lnSpc>
                <a:spcPct val="150000"/>
              </a:lnSpc>
            </a:pPr>
            <a:r>
              <a:rPr lang="en-AU" sz="1600" dirty="0">
                <a:solidFill>
                  <a:schemeClr val="bg1"/>
                </a:solidFill>
                <a:latin typeface="Public Sans"/>
              </a:rPr>
              <a:t>Learning is a cumulative and systematic process.</a:t>
            </a:r>
            <a:r>
              <a:rPr lang="en-AU" dirty="0">
                <a:solidFill>
                  <a:schemeClr val="bg1"/>
                </a:solidFill>
                <a:latin typeface="Public Sans"/>
              </a:rPr>
              <a:t> </a:t>
            </a:r>
            <a:endParaRPr lang="en-AU" sz="1600" dirty="0">
              <a:solidFill>
                <a:schemeClr val="bg1"/>
              </a:solidFill>
            </a:endParaRPr>
          </a:p>
          <a:p>
            <a:pPr>
              <a:lnSpc>
                <a:spcPct val="150000"/>
              </a:lnSpc>
            </a:pPr>
            <a:endParaRPr lang="en-AU" sz="1600" dirty="0">
              <a:solidFill>
                <a:schemeClr val="bg1"/>
              </a:solidFill>
            </a:endParaRPr>
          </a:p>
          <a:p>
            <a:pPr>
              <a:lnSpc>
                <a:spcPct val="150000"/>
              </a:lnSpc>
            </a:pPr>
            <a:r>
              <a:rPr lang="en-AU" sz="1600" dirty="0">
                <a:solidFill>
                  <a:schemeClr val="bg1"/>
                </a:solidFill>
                <a:latin typeface="Public Sans"/>
              </a:rPr>
              <a:t>With this knowledge ‘Chunking and sequencing learning’ is an important strategy for both designing and implementing learning in the classroom.</a:t>
            </a:r>
          </a:p>
          <a:p>
            <a:pPr>
              <a:lnSpc>
                <a:spcPct val="150000"/>
              </a:lnSpc>
            </a:pPr>
            <a:endParaRPr lang="en-AU" sz="1600" dirty="0">
              <a:solidFill>
                <a:schemeClr val="bg1"/>
              </a:solidFill>
            </a:endParaRPr>
          </a:p>
          <a:p>
            <a:pPr>
              <a:lnSpc>
                <a:spcPct val="150000"/>
              </a:lnSpc>
            </a:pPr>
            <a:r>
              <a:rPr lang="en-AU" sz="1600" dirty="0">
                <a:solidFill>
                  <a:schemeClr val="bg1"/>
                </a:solidFill>
                <a:latin typeface="Public Sans"/>
              </a:rPr>
              <a:t>Sequencing intentionally </a:t>
            </a:r>
            <a:r>
              <a:rPr lang="en-AU" sz="1600" b="1" dirty="0">
                <a:solidFill>
                  <a:schemeClr val="bg1"/>
                </a:solidFill>
                <a:latin typeface="Public Sans"/>
              </a:rPr>
              <a:t>orders learning</a:t>
            </a:r>
            <a:r>
              <a:rPr lang="en-AU" sz="1600" dirty="0">
                <a:solidFill>
                  <a:schemeClr val="bg1"/>
                </a:solidFill>
                <a:latin typeface="Public Sans"/>
              </a:rPr>
              <a:t>.</a:t>
            </a:r>
            <a:r>
              <a:rPr lang="en-AU" dirty="0">
                <a:solidFill>
                  <a:schemeClr val="bg1"/>
                </a:solidFill>
                <a:latin typeface="Public Sans"/>
              </a:rPr>
              <a:t> </a:t>
            </a:r>
            <a:endParaRPr lang="en-AU" sz="1600" dirty="0">
              <a:solidFill>
                <a:schemeClr val="bg1"/>
              </a:solidFill>
            </a:endParaRPr>
          </a:p>
          <a:p>
            <a:pPr>
              <a:lnSpc>
                <a:spcPct val="150000"/>
              </a:lnSpc>
            </a:pPr>
            <a:endParaRPr lang="en-AU" sz="1600" dirty="0">
              <a:solidFill>
                <a:schemeClr val="bg1"/>
              </a:solidFill>
            </a:endParaRPr>
          </a:p>
          <a:p>
            <a:pPr>
              <a:lnSpc>
                <a:spcPct val="150000"/>
              </a:lnSpc>
            </a:pPr>
            <a:r>
              <a:rPr lang="en-AU" sz="1600" dirty="0">
                <a:solidFill>
                  <a:schemeClr val="bg1"/>
                </a:solidFill>
                <a:latin typeface="Public Sans"/>
              </a:rPr>
              <a:t>Chunking breaks complex concepts, strategies or skills into </a:t>
            </a:r>
            <a:r>
              <a:rPr lang="en-AU" sz="1600" b="1" dirty="0">
                <a:solidFill>
                  <a:schemeClr val="bg1"/>
                </a:solidFill>
                <a:latin typeface="Public Sans"/>
              </a:rPr>
              <a:t>smaller, more manageable components</a:t>
            </a:r>
            <a:r>
              <a:rPr lang="en-AU" sz="1600" dirty="0">
                <a:solidFill>
                  <a:schemeClr val="bg1"/>
                </a:solidFill>
                <a:latin typeface="Public Sans"/>
              </a:rPr>
              <a:t>.</a:t>
            </a:r>
          </a:p>
          <a:p>
            <a:pPr>
              <a:lnSpc>
                <a:spcPct val="150000"/>
              </a:lnSpc>
            </a:pPr>
            <a:endParaRPr lang="en-AU" sz="1600" dirty="0">
              <a:solidFill>
                <a:schemeClr val="bg1"/>
              </a:solidFill>
            </a:endParaRPr>
          </a:p>
          <a:p>
            <a:pPr>
              <a:lnSpc>
                <a:spcPct val="150000"/>
              </a:lnSpc>
            </a:pPr>
            <a:r>
              <a:rPr lang="en-AU" sz="1600" dirty="0">
                <a:solidFill>
                  <a:schemeClr val="bg1"/>
                </a:solidFill>
                <a:latin typeface="Public Sans"/>
              </a:rPr>
              <a:t>Using the strategy of ‘Chunking and sequencing learning’ is informed by our understanding of </a:t>
            </a:r>
            <a:r>
              <a:rPr lang="en-AU" b="0" i="0" dirty="0">
                <a:solidFill>
                  <a:srgbClr val="333333"/>
                </a:solidFill>
                <a:effectLst/>
                <a:latin typeface="Public Sans"/>
              </a:rPr>
              <a:t>cognitive load theory and working memory limitations.</a:t>
            </a:r>
          </a:p>
          <a:p>
            <a:pPr>
              <a:lnSpc>
                <a:spcPct val="150000"/>
              </a:lnSpc>
            </a:pPr>
            <a:endParaRPr lang="en-AU" b="0" i="0" dirty="0">
              <a:solidFill>
                <a:srgbClr val="333333"/>
              </a:solidFill>
              <a:effectLst/>
              <a:latin typeface="Public Sans" pitchFamily="2" charset="0"/>
            </a:endParaRPr>
          </a:p>
          <a:p>
            <a:pPr>
              <a:lnSpc>
                <a:spcPct val="150000"/>
              </a:lnSpc>
            </a:pPr>
            <a:r>
              <a:rPr lang="en-AU" b="0" i="0" dirty="0">
                <a:solidFill>
                  <a:srgbClr val="333333"/>
                </a:solidFill>
                <a:effectLst/>
                <a:latin typeface="Public Sans"/>
              </a:rPr>
              <a:t>This understanding enables instructional decisions that best support students using their working memory to process information and store learning in long-term memory.</a:t>
            </a:r>
            <a:r>
              <a:rPr lang="en-AU" dirty="0">
                <a:solidFill>
                  <a:srgbClr val="333333"/>
                </a:solidFill>
                <a:latin typeface="Public Sans"/>
              </a:rPr>
              <a:t> </a:t>
            </a:r>
            <a:endParaRPr lang="en-AU" b="0" i="0" dirty="0">
              <a:solidFill>
                <a:srgbClr val="333333"/>
              </a:solidFill>
              <a:effectLst/>
              <a:latin typeface="Public Sans" pitchFamily="2" charset="0"/>
            </a:endParaRPr>
          </a:p>
          <a:p>
            <a:pPr>
              <a:lnSpc>
                <a:spcPct val="150000"/>
              </a:lnSpc>
            </a:pPr>
            <a:endParaRPr lang="en-US" dirty="0">
              <a:latin typeface="Calibri"/>
              <a:ea typeface="Calibri"/>
              <a:cs typeface="Calibri"/>
            </a:endParaRPr>
          </a:p>
        </p:txBody>
      </p:sp>
      <p:sp>
        <p:nvSpPr>
          <p:cNvPr id="4" name="Slide Number Placeholder 3">
            <a:extLst>
              <a:ext uri="{FF2B5EF4-FFF2-40B4-BE49-F238E27FC236}">
                <a16:creationId xmlns:a16="http://schemas.microsoft.com/office/drawing/2014/main" id="{499A013A-1C01-0056-82D4-0DA26AACEE55}"/>
              </a:ext>
            </a:extLst>
          </p:cNvPr>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2951031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en-US" b="1" i="0" u="none" strike="noStrike" dirty="0">
                <a:solidFill>
                  <a:srgbClr val="000000"/>
                </a:solidFill>
                <a:effectLst/>
                <a:latin typeface="Calibri" panose="020F0502020204030204" pitchFamily="34" charset="0"/>
              </a:rPr>
              <a:t>Speaking notes:</a:t>
            </a:r>
          </a:p>
          <a:p>
            <a:pPr marL="0" marR="0" lvl="0" indent="0" algn="l" defTabSz="1219170" rtl="0" eaLnBrk="1" fontAlgn="auto" latinLnBrk="0" hangingPunct="1">
              <a:lnSpc>
                <a:spcPct val="150000"/>
              </a:lnSpc>
              <a:spcBef>
                <a:spcPts val="0"/>
              </a:spcBef>
              <a:spcAft>
                <a:spcPts val="0"/>
              </a:spcAft>
              <a:buClrTx/>
              <a:buSzTx/>
              <a:buFontTx/>
              <a:buNone/>
              <a:tabLst/>
              <a:defRPr/>
            </a:pPr>
            <a:r>
              <a:rPr lang="en-US" sz="1600" b="1" i="0" u="none" strike="noStrike" dirty="0">
                <a:solidFill>
                  <a:srgbClr val="000000"/>
                </a:solidFill>
                <a:effectLst/>
                <a:latin typeface="Calibri" panose="020F0502020204030204" pitchFamily="34" charset="0"/>
              </a:rPr>
              <a:t>[1:00]</a:t>
            </a:r>
            <a:endParaRPr lang="en-US" b="1" i="0" u="none" strike="noStrike" dirty="0">
              <a:solidFill>
                <a:srgbClr val="000000"/>
              </a:solidFill>
              <a:effectLst/>
              <a:latin typeface="Calibri" panose="020F0502020204030204" pitchFamily="34" charset="0"/>
            </a:endParaRPr>
          </a:p>
          <a:p>
            <a:pPr>
              <a:lnSpc>
                <a:spcPct val="150000"/>
              </a:lnSpc>
            </a:pPr>
            <a:endParaRPr lang="en-AU" sz="1600" dirty="0">
              <a:solidFill>
                <a:schemeClr val="bg1"/>
              </a:solidFill>
            </a:endParaRPr>
          </a:p>
          <a:p>
            <a:r>
              <a:rPr lang="en-AU" b="0" i="0" dirty="0">
                <a:solidFill>
                  <a:srgbClr val="333333"/>
                </a:solidFill>
                <a:effectLst/>
                <a:latin typeface="Public Sans"/>
              </a:rPr>
              <a:t>The strategy of ‘Connecting learning’ describes teachers actively supporting students to make connections </a:t>
            </a:r>
            <a:r>
              <a:rPr lang="en-AU" b="1" i="0" dirty="0">
                <a:solidFill>
                  <a:srgbClr val="333333"/>
                </a:solidFill>
                <a:effectLst/>
                <a:latin typeface="Public Sans"/>
              </a:rPr>
              <a:t>within and across</a:t>
            </a:r>
            <a:r>
              <a:rPr lang="en-AU" b="0" i="0" dirty="0">
                <a:solidFill>
                  <a:srgbClr val="333333"/>
                </a:solidFill>
                <a:effectLst/>
                <a:latin typeface="Public Sans"/>
              </a:rPr>
              <a:t> knowledge, skills and understanding </a:t>
            </a:r>
            <a:r>
              <a:rPr lang="en-AU" b="1" i="0" dirty="0">
                <a:solidFill>
                  <a:srgbClr val="333333"/>
                </a:solidFill>
                <a:effectLst/>
                <a:latin typeface="Public Sans"/>
              </a:rPr>
              <a:t>as well as to prior learning </a:t>
            </a:r>
            <a:r>
              <a:rPr lang="en-AU" b="0" i="0" dirty="0">
                <a:solidFill>
                  <a:srgbClr val="333333"/>
                </a:solidFill>
                <a:effectLst/>
                <a:latin typeface="Public Sans"/>
              </a:rPr>
              <a:t>experiences.</a:t>
            </a:r>
            <a:r>
              <a:rPr lang="en-AU" dirty="0">
                <a:solidFill>
                  <a:srgbClr val="333333"/>
                </a:solidFill>
                <a:latin typeface="Public Sans"/>
              </a:rPr>
              <a:t> </a:t>
            </a:r>
            <a:endParaRPr lang="en-AU" b="0" i="0" dirty="0">
              <a:solidFill>
                <a:srgbClr val="333333"/>
              </a:solidFill>
              <a:effectLst/>
              <a:latin typeface="Public Sans" pitchFamily="2" charset="0"/>
            </a:endParaRPr>
          </a:p>
          <a:p>
            <a:pPr algn="l"/>
            <a:endParaRPr lang="en-AU" b="0" i="0" dirty="0">
              <a:solidFill>
                <a:srgbClr val="333333"/>
              </a:solidFill>
              <a:effectLst/>
              <a:latin typeface="Public Sans" pitchFamily="2" charset="0"/>
            </a:endParaRPr>
          </a:p>
          <a:p>
            <a:r>
              <a:rPr lang="en-AU" b="0" i="0" dirty="0">
                <a:solidFill>
                  <a:srgbClr val="333333"/>
                </a:solidFill>
                <a:effectLst/>
                <a:latin typeface="Public Sans"/>
              </a:rPr>
              <a:t>We know that </a:t>
            </a:r>
            <a:r>
              <a:rPr lang="en-AU" b="1" i="0" dirty="0">
                <a:solidFill>
                  <a:srgbClr val="333333"/>
                </a:solidFill>
                <a:effectLst/>
                <a:latin typeface="Public Sans"/>
              </a:rPr>
              <a:t>learning</a:t>
            </a:r>
            <a:r>
              <a:rPr lang="en-AU" b="0" i="0" dirty="0">
                <a:solidFill>
                  <a:srgbClr val="333333"/>
                </a:solidFill>
                <a:effectLst/>
                <a:latin typeface="Public Sans"/>
              </a:rPr>
              <a:t> is actually a change to long-term memory.</a:t>
            </a:r>
            <a:r>
              <a:rPr lang="en-AU" dirty="0">
                <a:solidFill>
                  <a:srgbClr val="333333"/>
                </a:solidFill>
                <a:latin typeface="Public Sans"/>
              </a:rPr>
              <a:t> </a:t>
            </a:r>
            <a:endParaRPr lang="en-AU" b="0" i="0" dirty="0">
              <a:solidFill>
                <a:srgbClr val="333333"/>
              </a:solidFill>
              <a:effectLst/>
              <a:latin typeface="Public Sans" pitchFamily="2" charset="0"/>
            </a:endParaRPr>
          </a:p>
          <a:p>
            <a:pPr algn="l"/>
            <a:endParaRPr lang="en-AU" b="0" i="0" dirty="0">
              <a:solidFill>
                <a:srgbClr val="333333"/>
              </a:solidFill>
              <a:effectLst/>
              <a:latin typeface="Public Sans" pitchFamily="2" charset="0"/>
            </a:endParaRPr>
          </a:p>
          <a:p>
            <a:r>
              <a:rPr lang="en-AU" b="0" i="0" dirty="0">
                <a:solidFill>
                  <a:srgbClr val="333333"/>
                </a:solidFill>
                <a:effectLst/>
                <a:latin typeface="Public Sans"/>
              </a:rPr>
              <a:t>Long-term memory can be thought of as a network of overlapping information with many connections, which are called schemas or sometimes ‘mental models’.</a:t>
            </a:r>
            <a:r>
              <a:rPr lang="en-AU" dirty="0">
                <a:solidFill>
                  <a:srgbClr val="333333"/>
                </a:solidFill>
                <a:latin typeface="Public Sans"/>
              </a:rPr>
              <a:t> </a:t>
            </a:r>
            <a:endParaRPr lang="en-AU" b="0" i="0" dirty="0">
              <a:solidFill>
                <a:srgbClr val="333333"/>
              </a:solidFill>
              <a:effectLst/>
              <a:latin typeface="Public Sans" pitchFamily="2" charset="0"/>
            </a:endParaRPr>
          </a:p>
          <a:p>
            <a:pPr algn="l"/>
            <a:endParaRPr lang="en-AU" b="0" i="0" dirty="0">
              <a:solidFill>
                <a:srgbClr val="333333"/>
              </a:solidFill>
              <a:effectLst/>
              <a:latin typeface="Public Sans" pitchFamily="2" charset="0"/>
            </a:endParaRPr>
          </a:p>
          <a:p>
            <a:r>
              <a:rPr lang="en-AU" b="0" i="0" dirty="0">
                <a:solidFill>
                  <a:srgbClr val="333333"/>
                </a:solidFill>
                <a:effectLst/>
                <a:latin typeface="Public Sans"/>
              </a:rPr>
              <a:t>Making connections within and across learning helps students to develop increasingly complex schemas.</a:t>
            </a:r>
            <a:r>
              <a:rPr lang="en-AU" dirty="0">
                <a:solidFill>
                  <a:srgbClr val="333333"/>
                </a:solidFill>
                <a:latin typeface="Public Sans"/>
              </a:rPr>
              <a:t> </a:t>
            </a:r>
          </a:p>
          <a:p>
            <a:endParaRPr lang="en-AU" b="0" i="0" dirty="0">
              <a:solidFill>
                <a:srgbClr val="333333"/>
              </a:solidFill>
              <a:effectLst/>
              <a:latin typeface="Public Sans"/>
            </a:endParaRPr>
          </a:p>
          <a:p>
            <a:pPr rtl="0"/>
            <a:r>
              <a:rPr lang="en-AU" dirty="0">
                <a:effectLst/>
              </a:rPr>
              <a:t>When previous learning is retrieved, it returns into working memory where connections to new or other previously learnt information can be made or strengthened.</a:t>
            </a:r>
            <a:endParaRPr lang="en-AU" dirty="0"/>
          </a:p>
          <a:p>
            <a:pPr rtl="0"/>
            <a:r>
              <a:rPr lang="en-AU" dirty="0"/>
              <a:t> </a:t>
            </a:r>
          </a:p>
          <a:p>
            <a:pPr rtl="0"/>
            <a:r>
              <a:rPr lang="en-AU" dirty="0">
                <a:effectLst/>
              </a:rPr>
              <a:t>This helps students retain learning and add complexity to their existing skills knowledge and understanding. </a:t>
            </a:r>
            <a:endParaRPr lang="en-AU" dirty="0"/>
          </a:p>
          <a:p>
            <a:pPr algn="l"/>
            <a:endParaRPr lang="en-AU" b="0" i="0" dirty="0">
              <a:solidFill>
                <a:srgbClr val="333333"/>
              </a:solidFill>
              <a:effectLst/>
              <a:latin typeface="Public Sans" pitchFamily="2" charset="0"/>
            </a:endParaRPr>
          </a:p>
          <a:p>
            <a:pPr algn="l"/>
            <a:r>
              <a:rPr lang="en-AU" b="0" i="0" dirty="0">
                <a:solidFill>
                  <a:srgbClr val="333333"/>
                </a:solidFill>
                <a:effectLst/>
                <a:latin typeface="Public Sans"/>
              </a:rPr>
              <a:t>Interestingly, there is no limit to how complex a schema may become.</a:t>
            </a:r>
          </a:p>
          <a:p>
            <a:pPr algn="l"/>
            <a:endParaRPr lang="en-AU" b="0" i="0" dirty="0">
              <a:solidFill>
                <a:srgbClr val="333333"/>
              </a:solidFill>
              <a:effectLst/>
              <a:latin typeface="Public Sans" pitchFamily="2" charset="0"/>
            </a:endParaRPr>
          </a:p>
          <a:p>
            <a:pPr algn="l"/>
            <a:r>
              <a:rPr lang="en-AU" b="0" i="0" dirty="0">
                <a:solidFill>
                  <a:srgbClr val="333333"/>
                </a:solidFill>
                <a:effectLst/>
                <a:latin typeface="Public Sans"/>
              </a:rPr>
              <a:t>Schemas help manage cognitive load because they only occupy one 'space' in working memory, even though they may be infinitely complex.</a:t>
            </a:r>
          </a:p>
          <a:p>
            <a:pPr>
              <a:lnSpc>
                <a:spcPct val="150000"/>
              </a:lnSpc>
            </a:pPr>
            <a:endParaRPr lang="en-AU" sz="1600" dirty="0">
              <a:solidFill>
                <a:schemeClr val="bg1"/>
              </a:solidFill>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3594033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i="0" u="none" strike="noStrike" dirty="0">
                <a:solidFill>
                  <a:srgbClr val="000000"/>
                </a:solidFill>
                <a:effectLst/>
                <a:latin typeface="Calibri" panose="020F0502020204030204" pitchFamily="34" charset="0"/>
              </a:rPr>
              <a:t>Speaking notes:</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Calibri" panose="020F0502020204030204" pitchFamily="34" charset="0"/>
              </a:rPr>
              <a:t>[1:00]</a:t>
            </a:r>
            <a:endParaRPr lang="en-US" b="1" i="0" u="none" strike="noStrike" dirty="0">
              <a:solidFill>
                <a:srgbClr val="000000"/>
              </a:solidFill>
              <a:effectLst/>
              <a:latin typeface="Calibri" panose="020F0502020204030204" pitchFamily="34" charset="0"/>
            </a:endParaRPr>
          </a:p>
          <a:p>
            <a:pPr algn="l"/>
            <a:endParaRPr lang="en-AU" b="0" i="0" dirty="0">
              <a:solidFill>
                <a:srgbClr val="333333"/>
              </a:solidFill>
              <a:effectLst/>
              <a:latin typeface="Public Sans" pitchFamily="2" charset="0"/>
            </a:endParaRPr>
          </a:p>
          <a:p>
            <a:pPr algn="l"/>
            <a:r>
              <a:rPr lang="en-AU" b="0" i="0" dirty="0">
                <a:solidFill>
                  <a:srgbClr val="333333"/>
                </a:solidFill>
                <a:effectLst/>
                <a:latin typeface="Public Sans" pitchFamily="2" charset="0"/>
              </a:rPr>
              <a:t>Success criteria communicate to students what it looks like to achieve the learning intention.</a:t>
            </a:r>
          </a:p>
          <a:p>
            <a:pPr algn="l"/>
            <a:endParaRPr lang="en-AU" b="0" i="0" dirty="0">
              <a:solidFill>
                <a:srgbClr val="333333"/>
              </a:solidFill>
              <a:effectLst/>
              <a:latin typeface="Public Sans" pitchFamily="2" charset="0"/>
            </a:endParaRPr>
          </a:p>
          <a:p>
            <a:pPr algn="l"/>
            <a:r>
              <a:rPr lang="en-AU" b="0" i="0" dirty="0">
                <a:solidFill>
                  <a:srgbClr val="333333"/>
                </a:solidFill>
                <a:effectLst/>
                <a:latin typeface="Public Sans" pitchFamily="2" charset="0"/>
              </a:rPr>
              <a:t>They are aligned to the syllabus and break the learning intention into smaller and more manageable actions. </a:t>
            </a:r>
          </a:p>
          <a:p>
            <a:pPr algn="l"/>
            <a:endParaRPr lang="en-AU" b="0" i="0" dirty="0">
              <a:solidFill>
                <a:srgbClr val="333333"/>
              </a:solidFill>
              <a:effectLst/>
              <a:latin typeface="Public Sans" pitchFamily="2" charset="0"/>
            </a:endParaRPr>
          </a:p>
          <a:p>
            <a:pPr algn="l"/>
            <a:r>
              <a:rPr lang="en-AU" b="0" i="0" dirty="0">
                <a:solidFill>
                  <a:srgbClr val="333333"/>
                </a:solidFill>
                <a:effectLst/>
                <a:latin typeface="Public Sans" pitchFamily="2" charset="0"/>
              </a:rPr>
              <a:t>‘Sharing success criteria’ is a strategy used to show students what they must do, say, make, create or perform to demonstrate their learning. </a:t>
            </a:r>
          </a:p>
          <a:p>
            <a:pPr algn="l"/>
            <a:endParaRPr lang="en-AU" b="0" i="0" dirty="0">
              <a:solidFill>
                <a:srgbClr val="333333"/>
              </a:solidFill>
              <a:effectLst/>
              <a:latin typeface="Public Sans" pitchFamily="2" charset="0"/>
            </a:endParaRPr>
          </a:p>
          <a:p>
            <a:pPr algn="l"/>
            <a:r>
              <a:rPr lang="en-AU" b="0" i="0" dirty="0">
                <a:solidFill>
                  <a:srgbClr val="333333"/>
                </a:solidFill>
                <a:effectLst/>
                <a:latin typeface="Public Sans" pitchFamily="2" charset="0"/>
              </a:rPr>
              <a:t>We use language students understand and success criteria can be differentiated depending on the starting point of different students.</a:t>
            </a:r>
          </a:p>
          <a:p>
            <a:pPr algn="l"/>
            <a:endParaRPr lang="en-AU" b="0" i="0" dirty="0">
              <a:solidFill>
                <a:srgbClr val="333333"/>
              </a:solidFill>
              <a:effectLst/>
              <a:latin typeface="Public Sans" pitchFamily="2" charset="0"/>
            </a:endParaRPr>
          </a:p>
          <a:p>
            <a:pPr algn="l"/>
            <a:r>
              <a:rPr lang="en-AU" b="0" i="0" dirty="0">
                <a:solidFill>
                  <a:srgbClr val="333333"/>
                </a:solidFill>
                <a:effectLst/>
                <a:latin typeface="Public Sans" pitchFamily="2" charset="0"/>
              </a:rPr>
              <a:t>Success criteria form the basis for feedback, which may be from teacher, peers, or self-reflection. </a:t>
            </a:r>
          </a:p>
          <a:p>
            <a:pPr algn="l"/>
            <a:endParaRPr lang="en-AU" b="0" i="0" dirty="0">
              <a:solidFill>
                <a:srgbClr val="333333"/>
              </a:solidFill>
              <a:effectLst/>
              <a:latin typeface="Public Sans" pitchFamily="2" charset="0"/>
            </a:endParaRPr>
          </a:p>
          <a:p>
            <a:pPr algn="l"/>
            <a:r>
              <a:rPr lang="en-AU" b="0" i="0" dirty="0">
                <a:solidFill>
                  <a:srgbClr val="333333"/>
                </a:solidFill>
                <a:effectLst/>
                <a:latin typeface="Public Sans" pitchFamily="2" charset="0"/>
              </a:rPr>
              <a:t>They give students a framework to communicate with the teacher and their peers about their learning. This can help students identify and ask for help as needed.</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580052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i="0" u="none" strike="noStrike" dirty="0">
                <a:solidFill>
                  <a:srgbClr val="000000"/>
                </a:solidFill>
                <a:effectLst/>
                <a:latin typeface="Calibri" panose="020F0502020204030204" pitchFamily="34" charset="0"/>
              </a:rPr>
              <a:t>Speaking notes:</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Calibri" panose="020F0502020204030204" pitchFamily="34" charset="0"/>
              </a:rPr>
              <a:t>[00:20]</a:t>
            </a:r>
            <a:endParaRPr lang="en-US" b="1" i="0" u="none" strike="noStrike" dirty="0">
              <a:solidFill>
                <a:srgbClr val="000000"/>
              </a:solidFill>
              <a:effectLst/>
              <a:latin typeface="Calibri" panose="020F0502020204030204" pitchFamily="34" charset="0"/>
            </a:endParaRPr>
          </a:p>
          <a:p>
            <a:endParaRPr lang="en-AU" dirty="0">
              <a:latin typeface="Public Sans"/>
            </a:endParaRPr>
          </a:p>
          <a:p>
            <a:r>
              <a:rPr lang="en-AU" dirty="0">
                <a:latin typeface="Public Sans"/>
              </a:rPr>
              <a:t>Classrooms are busy places with lots of activities that can divide the attention of our students. </a:t>
            </a:r>
          </a:p>
          <a:p>
            <a:endParaRPr lang="en-AU" dirty="0">
              <a:latin typeface="Public Sans"/>
            </a:endParaRPr>
          </a:p>
          <a:p>
            <a:r>
              <a:rPr lang="en-AU" dirty="0">
                <a:latin typeface="Public Sans"/>
              </a:rPr>
              <a:t>Sharing learning intentions supports students to know what to pay attention to and helps them to focus on the intended learning.</a:t>
            </a:r>
          </a:p>
          <a:p>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3060449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i="0" u="none" strike="noStrike" dirty="0">
                <a:solidFill>
                  <a:srgbClr val="000000"/>
                </a:solidFill>
                <a:effectLst/>
                <a:latin typeface="Calibri" panose="020F0502020204030204" pitchFamily="34" charset="0"/>
              </a:rPr>
              <a:t>Speaking notes:</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Calibri" panose="020F0502020204030204" pitchFamily="34" charset="0"/>
              </a:rPr>
              <a:t>[1:00]</a:t>
            </a:r>
            <a:endParaRPr lang="en-US" b="1" i="0" u="none" strike="noStrike" dirty="0">
              <a:solidFill>
                <a:srgbClr val="000000"/>
              </a:solidFill>
              <a:effectLst/>
              <a:latin typeface="Calibri" panose="020F0502020204030204" pitchFamily="34" charset="0"/>
            </a:endParaRPr>
          </a:p>
          <a:p>
            <a:pPr algn="l"/>
            <a:endParaRPr lang="en-AU" b="0" i="0" dirty="0">
              <a:solidFill>
                <a:srgbClr val="333333"/>
              </a:solidFill>
              <a:effectLst/>
              <a:latin typeface="Public Sans" pitchFamily="2" charset="0"/>
            </a:endParaRPr>
          </a:p>
          <a:p>
            <a:pPr algn="l"/>
            <a:r>
              <a:rPr lang="en-AU" b="0" i="0" dirty="0">
                <a:solidFill>
                  <a:srgbClr val="333333"/>
                </a:solidFill>
                <a:effectLst/>
                <a:latin typeface="Public Sans" pitchFamily="2" charset="0"/>
              </a:rPr>
              <a:t>Understanding how learning happens, we can deliver a structured and sequenced approach to explicitly teaching new content. </a:t>
            </a:r>
          </a:p>
          <a:p>
            <a:pPr algn="l"/>
            <a:endParaRPr lang="en-AU" b="0" i="0" dirty="0">
              <a:solidFill>
                <a:srgbClr val="333333"/>
              </a:solidFill>
              <a:effectLst/>
              <a:latin typeface="Public Sans" pitchFamily="2" charset="0"/>
            </a:endParaRPr>
          </a:p>
          <a:p>
            <a:pPr algn="l"/>
            <a:r>
              <a:rPr lang="en-AU" b="0" i="0" dirty="0">
                <a:solidFill>
                  <a:srgbClr val="333333"/>
                </a:solidFill>
                <a:effectLst/>
                <a:latin typeface="Public Sans" pitchFamily="2" charset="0"/>
              </a:rPr>
              <a:t>Learning is most efficient when we break new information down and teach it explicitly using explanation, demonstration and modelling. </a:t>
            </a:r>
          </a:p>
          <a:p>
            <a:pPr algn="l"/>
            <a:endParaRPr lang="en-AU" b="0" i="0" dirty="0">
              <a:solidFill>
                <a:srgbClr val="333333"/>
              </a:solidFill>
              <a:effectLst/>
              <a:latin typeface="Public Sans" pitchFamily="2" charset="0"/>
            </a:endParaRPr>
          </a:p>
          <a:p>
            <a:pPr algn="l"/>
            <a:r>
              <a:rPr lang="en-AU" b="0" i="0" dirty="0">
                <a:solidFill>
                  <a:srgbClr val="333333"/>
                </a:solidFill>
                <a:effectLst/>
                <a:latin typeface="Public Sans" pitchFamily="2" charset="0"/>
              </a:rPr>
              <a:t>We need to emphasise that the strategy of ‘Gradual release of responsibility’ is not linear.</a:t>
            </a:r>
          </a:p>
          <a:p>
            <a:pPr algn="l"/>
            <a:endParaRPr lang="en-AU" b="0" i="0" dirty="0">
              <a:solidFill>
                <a:srgbClr val="333333"/>
              </a:solidFill>
              <a:effectLst/>
              <a:latin typeface="Public Sans" pitchFamily="2" charset="0"/>
            </a:endParaRPr>
          </a:p>
          <a:p>
            <a:pPr algn="l"/>
            <a:r>
              <a:rPr lang="en-AU" b="0" i="0" dirty="0">
                <a:solidFill>
                  <a:srgbClr val="333333"/>
                </a:solidFill>
                <a:effectLst/>
                <a:latin typeface="Public Sans" pitchFamily="2" charset="0"/>
              </a:rPr>
              <a:t>Teachers move between modelling, guided and independent practise throughout lessons and across learning sequences. </a:t>
            </a:r>
          </a:p>
          <a:p>
            <a:pPr algn="l"/>
            <a:endParaRPr lang="en-AU" b="0" i="0" dirty="0">
              <a:solidFill>
                <a:srgbClr val="333333"/>
              </a:solidFill>
              <a:effectLst/>
              <a:latin typeface="Public Sans" pitchFamily="2"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0" i="0" dirty="0">
                <a:solidFill>
                  <a:srgbClr val="333333"/>
                </a:solidFill>
                <a:effectLst/>
                <a:latin typeface="Public Sans" pitchFamily="2" charset="0"/>
              </a:rPr>
              <a:t>We make decisions based on student understanding and readiness as we ‘Check for understanding’ to move students between modelled, guided, and independent practise. </a:t>
            </a:r>
          </a:p>
          <a:p>
            <a:pPr algn="l"/>
            <a:endParaRPr lang="en-AU" b="0" i="0" dirty="0">
              <a:solidFill>
                <a:srgbClr val="333333"/>
              </a:solidFill>
              <a:effectLst/>
              <a:latin typeface="Public Sans" pitchFamily="2"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0" i="0" dirty="0">
                <a:solidFill>
                  <a:srgbClr val="333333"/>
                </a:solidFill>
                <a:effectLst/>
                <a:latin typeface="Public Sans" pitchFamily="2" charset="0"/>
              </a:rPr>
              <a:t>Gradual release is sometimes referred to as ‘I do, we do, you do’ or ‘modelled, guided, independent practice’. However, it is important to recognise that students may fluidly move 'forwards' and 'backwards' in this process.</a:t>
            </a:r>
          </a:p>
          <a:p>
            <a:pPr algn="l"/>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3289052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i="0" u="none" strike="noStrike" dirty="0">
                <a:solidFill>
                  <a:srgbClr val="000000"/>
                </a:solidFill>
                <a:effectLst/>
                <a:latin typeface="Calibri" panose="020F0502020204030204" pitchFamily="34" charset="0"/>
              </a:rPr>
              <a:t>Speaking notes:</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Calibri" panose="020F0502020204030204" pitchFamily="34" charset="0"/>
              </a:rPr>
              <a:t>[00:40]</a:t>
            </a:r>
            <a:endParaRPr lang="en-US" b="1" i="0" u="none" strike="noStrike" dirty="0">
              <a:solidFill>
                <a:srgbClr val="000000"/>
              </a:solidFill>
              <a:effectLst/>
              <a:latin typeface="Calibri" panose="020F0502020204030204" pitchFamily="34" charset="0"/>
            </a:endParaRPr>
          </a:p>
          <a:p>
            <a:pPr algn="l"/>
            <a:endParaRPr lang="en-AU" b="0" i="0" dirty="0">
              <a:solidFill>
                <a:srgbClr val="333333"/>
              </a:solidFill>
              <a:effectLst/>
              <a:latin typeface="Public Sans" pitchFamily="2" charset="0"/>
            </a:endParaRPr>
          </a:p>
          <a:p>
            <a:pPr algn="l"/>
            <a:r>
              <a:rPr lang="en-AU" b="0" i="0" dirty="0">
                <a:solidFill>
                  <a:srgbClr val="333333"/>
                </a:solidFill>
                <a:effectLst/>
                <a:latin typeface="Public Sans" pitchFamily="2" charset="0"/>
              </a:rPr>
              <a:t>The strategy of ‘Using effective feedback’ is used to cause students to think and act in ways that will help them to bridge the gap between their current state and the intended demonstration of learning.</a:t>
            </a:r>
          </a:p>
          <a:p>
            <a:pPr algn="l"/>
            <a:endParaRPr lang="en-AU" b="0" i="0" dirty="0">
              <a:solidFill>
                <a:srgbClr val="333333"/>
              </a:solidFill>
              <a:effectLst/>
              <a:latin typeface="Public Sans" pitchFamily="2" charset="0"/>
            </a:endParaRPr>
          </a:p>
          <a:p>
            <a:pPr algn="l"/>
            <a:r>
              <a:rPr lang="en-AU" b="0" i="0" dirty="0">
                <a:solidFill>
                  <a:srgbClr val="333333"/>
                </a:solidFill>
                <a:effectLst/>
                <a:latin typeface="Public Sans" pitchFamily="2" charset="0"/>
              </a:rPr>
              <a:t>Feedback is most useful when it is aligned to the learning intentions and success criteria of a lesson or learning experience.</a:t>
            </a:r>
          </a:p>
          <a:p>
            <a:pPr>
              <a:lnSpc>
                <a:spcPct val="150000"/>
              </a:lnSpc>
            </a:pPr>
            <a:endParaRPr lang="en-AU" sz="1600" dirty="0">
              <a:solidFill>
                <a:schemeClr val="bg1"/>
              </a:solidFill>
            </a:endParaRPr>
          </a:p>
          <a:p>
            <a:pPr>
              <a:lnSpc>
                <a:spcPct val="150000"/>
              </a:lnSpc>
            </a:pPr>
            <a:r>
              <a:rPr lang="en-AU" sz="1600" dirty="0">
                <a:solidFill>
                  <a:schemeClr val="bg1"/>
                </a:solidFill>
              </a:rPr>
              <a:t>It is focused on growth and improving understanding for future learning experiences. </a:t>
            </a:r>
          </a:p>
          <a:p>
            <a:pPr>
              <a:lnSpc>
                <a:spcPct val="150000"/>
              </a:lnSpc>
            </a:pPr>
            <a:endParaRPr lang="en-AU" sz="1600" dirty="0">
              <a:solidFill>
                <a:schemeClr val="bg1"/>
              </a:solidFill>
            </a:endParaRPr>
          </a:p>
          <a:p>
            <a:pPr>
              <a:lnSpc>
                <a:spcPct val="150000"/>
              </a:lnSpc>
            </a:pPr>
            <a:r>
              <a:rPr lang="en-AU" sz="1600" dirty="0">
                <a:solidFill>
                  <a:schemeClr val="bg1"/>
                </a:solidFill>
              </a:rPr>
              <a:t>Importantly, students are given the opportunity to reflect and act on the feedback they’re provided.</a:t>
            </a:r>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2929054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i="0" u="none" strike="noStrike" dirty="0">
                <a:solidFill>
                  <a:srgbClr val="000000"/>
                </a:solidFill>
                <a:effectLst/>
                <a:latin typeface="Calibri" panose="020F0502020204030204" pitchFamily="34" charset="0"/>
              </a:rPr>
              <a:t>Speaking notes:</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Calibri" panose="020F0502020204030204" pitchFamily="34" charset="0"/>
              </a:rPr>
              <a:t>[00:50]</a:t>
            </a:r>
            <a:endParaRPr lang="en-US" b="1" i="0" u="none" strike="noStrike" dirty="0">
              <a:solidFill>
                <a:srgbClr val="000000"/>
              </a:solidFill>
              <a:effectLst/>
              <a:latin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dirty="0">
              <a:solidFill>
                <a:schemeClr val="bg1"/>
              </a:solidFill>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solidFill>
                  <a:schemeClr val="bg1"/>
                </a:solidFill>
              </a:rPr>
              <a:t>When every student’s learning is monitored it helps create a safe learning environment where students feel supported to be active participants.</a:t>
            </a:r>
            <a:endParaRPr lang="en-AU" sz="1600" dirty="0">
              <a:solidFill>
                <a:schemeClr val="tx1"/>
              </a:solidFill>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dirty="0">
              <a:solidFill>
                <a:schemeClr val="tx1"/>
              </a:solidFill>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solidFill>
                  <a:schemeClr val="bg1"/>
                </a:solidFill>
              </a:rPr>
              <a:t>Teachers check for understanding throughout the lesson to establish where all students are in their learning. </a:t>
            </a:r>
          </a:p>
          <a:p>
            <a:pPr algn="l"/>
            <a:endParaRPr lang="en-AU" sz="1600" b="0" i="0" dirty="0">
              <a:solidFill>
                <a:schemeClr val="bg1"/>
              </a:solidFill>
              <a:effectLst/>
              <a:latin typeface="Public Sans" pitchFamily="2" charset="0"/>
            </a:endParaRPr>
          </a:p>
          <a:p>
            <a:pPr algn="l"/>
            <a:r>
              <a:rPr lang="en-AU" b="0" i="0" dirty="0">
                <a:solidFill>
                  <a:srgbClr val="333333"/>
                </a:solidFill>
                <a:effectLst/>
                <a:latin typeface="Public Sans" pitchFamily="2" charset="0"/>
              </a:rPr>
              <a:t>We regularly check student understanding using a variety of strategies including effective questioning. </a:t>
            </a:r>
          </a:p>
          <a:p>
            <a:pPr algn="l"/>
            <a:endParaRPr lang="en-AU" b="0" i="0" dirty="0">
              <a:solidFill>
                <a:srgbClr val="333333"/>
              </a:solidFill>
              <a:effectLst/>
              <a:latin typeface="Public Sans" pitchFamily="2" charset="0"/>
            </a:endParaRPr>
          </a:p>
          <a:p>
            <a:pPr algn="l"/>
            <a:r>
              <a:rPr lang="en-AU" b="0" i="0" dirty="0">
                <a:solidFill>
                  <a:srgbClr val="333333"/>
                </a:solidFill>
                <a:effectLst/>
                <a:latin typeface="Public Sans" pitchFamily="2" charset="0"/>
              </a:rPr>
              <a:t>We analyse the information we collect to make evidence-based instructional decisions. </a:t>
            </a:r>
          </a:p>
          <a:p>
            <a:pPr algn="l"/>
            <a:endParaRPr lang="en-AU" b="0" i="0" dirty="0">
              <a:solidFill>
                <a:srgbClr val="333333"/>
              </a:solidFill>
              <a:effectLst/>
              <a:latin typeface="Public Sans" pitchFamily="2" charset="0"/>
            </a:endParaRPr>
          </a:p>
          <a:p>
            <a:pPr algn="l"/>
            <a:r>
              <a:rPr lang="en-AU" b="0" i="0" dirty="0">
                <a:solidFill>
                  <a:srgbClr val="333333"/>
                </a:solidFill>
                <a:effectLst/>
                <a:latin typeface="Public Sans" pitchFamily="2" charset="0"/>
              </a:rPr>
              <a:t>This includes when to move between modelled, guided and independent practise.</a:t>
            </a:r>
          </a:p>
          <a:p>
            <a:pPr algn="l"/>
            <a:endParaRPr lang="en-AU" b="0" i="0" dirty="0">
              <a:solidFill>
                <a:srgbClr val="333333"/>
              </a:solidFill>
              <a:effectLst/>
              <a:latin typeface="Public Sans" pitchFamily="2" charset="0"/>
            </a:endParaRPr>
          </a:p>
          <a:p>
            <a:pPr marL="0" marR="0" lvl="0" indent="0" algn="l" defTabSz="1219170" rtl="0" eaLnBrk="1" fontAlgn="auto" latinLnBrk="0" hangingPunct="1">
              <a:lnSpc>
                <a:spcPct val="150000"/>
              </a:lnSpc>
              <a:spcBef>
                <a:spcPts val="0"/>
              </a:spcBef>
              <a:spcAft>
                <a:spcPts val="0"/>
              </a:spcAft>
              <a:buClrTx/>
              <a:buSzTx/>
              <a:buFontTx/>
              <a:buNone/>
              <a:tabLst/>
              <a:defRPr/>
            </a:pPr>
            <a:r>
              <a:rPr lang="en-AU" sz="1600" dirty="0">
                <a:solidFill>
                  <a:schemeClr val="bg1"/>
                </a:solidFill>
              </a:rPr>
              <a:t>Checking for understanding is a crucial strategy for us to identify gaps and adjust our teaching before moving students to independent practise or removing scaffolds. </a:t>
            </a:r>
          </a:p>
          <a:p>
            <a:pPr>
              <a:lnSpc>
                <a:spcPct val="150000"/>
              </a:lnSpc>
            </a:pPr>
            <a:endParaRPr lang="en-AU" sz="1600" dirty="0">
              <a:solidFill>
                <a:schemeClr val="bg1"/>
              </a:solidFill>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36348567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i="0" u="none" strike="noStrike" dirty="0">
                <a:solidFill>
                  <a:srgbClr val="000000"/>
                </a:solidFill>
                <a:effectLst/>
                <a:latin typeface="Calibri" panose="020F0502020204030204" pitchFamily="34" charset="0"/>
              </a:rPr>
              <a:t>Speaking notes:</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Calibri" panose="020F0502020204030204" pitchFamily="34" charset="0"/>
              </a:rPr>
              <a:t>[00:30]</a:t>
            </a:r>
            <a:endParaRPr lang="en-US" b="1" i="0" u="none" strike="noStrike" dirty="0">
              <a:solidFill>
                <a:srgbClr val="000000"/>
              </a:solidFill>
              <a:effectLst/>
              <a:latin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t>Teachers use questioning to deepen student thinking and to gather information about what students know.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t>Student responses inform our effective decisions to progress student learning.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t>We intentionally employ structures that support all students to participate and share their thinking.</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dirty="0">
              <a:solidFill>
                <a:schemeClr val="bg1"/>
              </a:solidFill>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0" i="0" dirty="0">
                <a:solidFill>
                  <a:srgbClr val="333333"/>
                </a:solidFill>
                <a:effectLst/>
                <a:latin typeface="Public Sans" pitchFamily="2" charset="0"/>
              </a:rPr>
              <a:t>Effective questioning strategies cause all students to think. This creates high engagement classroom environments which improve student achievement</a:t>
            </a:r>
            <a:r>
              <a:rPr lang="en-AU" sz="1600" b="0" i="0" dirty="0">
                <a:solidFill>
                  <a:schemeClr val="bg1"/>
                </a:solidFill>
                <a:effectLst/>
                <a:latin typeface="Public Sans" pitchFamily="2" charset="0"/>
              </a:rPr>
              <a:t>.</a:t>
            </a:r>
            <a:endParaRPr lang="en-AU" sz="1600" dirty="0">
              <a:solidFill>
                <a:schemeClr val="bg1"/>
              </a:solidFill>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2912404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base" latinLnBrk="0" hangingPunct="1">
              <a:lnSpc>
                <a:spcPct val="100000"/>
              </a:lnSpc>
              <a:spcBef>
                <a:spcPts val="0"/>
              </a:spcBef>
              <a:spcAft>
                <a:spcPts val="0"/>
              </a:spcAft>
              <a:buClrTx/>
              <a:buSzTx/>
              <a:buFontTx/>
              <a:buNone/>
              <a:tabLst/>
              <a:defRPr/>
            </a:pPr>
            <a:r>
              <a:rPr lang="en-AU" sz="1800" b="1" dirty="0">
                <a:latin typeface="Public Sans"/>
              </a:rPr>
              <a:t>Speaking notes:</a:t>
            </a:r>
          </a:p>
          <a:p>
            <a:pPr marL="0" marR="0" lvl="0" indent="0" algn="l" defTabSz="1219170" rtl="0" eaLnBrk="1" fontAlgn="base" latinLnBrk="0" hangingPunct="1">
              <a:lnSpc>
                <a:spcPct val="100000"/>
              </a:lnSpc>
              <a:spcBef>
                <a:spcPts val="0"/>
              </a:spcBef>
              <a:spcAft>
                <a:spcPts val="0"/>
              </a:spcAft>
              <a:buClrTx/>
              <a:buSzTx/>
              <a:buFontTx/>
              <a:buNone/>
              <a:tabLst/>
              <a:defRPr/>
            </a:pPr>
            <a:r>
              <a:rPr lang="en-AU" sz="1800" b="1" dirty="0"/>
              <a:t>[00:30]</a:t>
            </a:r>
          </a:p>
          <a:p>
            <a:pPr algn="l" rtl="0" fontAlgn="base"/>
            <a:endParaRPr lang="en-AU" sz="1800" b="1" i="0" dirty="0">
              <a:solidFill>
                <a:srgbClr val="000000"/>
              </a:solidFill>
              <a:effectLst/>
              <a:latin typeface="Arial" panose="020B0604020202020204" pitchFamily="34" charset="0"/>
            </a:endParaRPr>
          </a:p>
          <a:p>
            <a:pPr algn="l" rtl="0" fontAlgn="base"/>
            <a:r>
              <a:rPr lang="en-AU" sz="1800" b="1" i="0" dirty="0">
                <a:solidFill>
                  <a:srgbClr val="000000"/>
                </a:solidFill>
                <a:effectLst/>
                <a:latin typeface="Arial" panose="020B0604020202020204" pitchFamily="34" charset="0"/>
              </a:rPr>
              <a:t>Stronger together</a:t>
            </a:r>
            <a:r>
              <a:rPr lang="en-AU" sz="1800" b="0" i="0" dirty="0">
                <a:solidFill>
                  <a:srgbClr val="000000"/>
                </a:solidFill>
                <a:effectLst/>
                <a:latin typeface="Arial" panose="020B0604020202020204" pitchFamily="34" charset="0"/>
              </a:rPr>
              <a:t> </a:t>
            </a:r>
          </a:p>
          <a:p>
            <a:pPr algn="l" rtl="0" fontAlgn="base"/>
            <a:endParaRPr lang="en-AU" b="0" i="0" dirty="0">
              <a:solidFill>
                <a:srgbClr val="000000"/>
              </a:solidFill>
              <a:effectLst/>
              <a:latin typeface="Segoe UI" panose="020B0502040204020203" pitchFamily="34" charset="0"/>
            </a:endParaRPr>
          </a:p>
          <a:p>
            <a:pPr algn="l" rtl="0" fontAlgn="base"/>
            <a:r>
              <a:rPr lang="en-AU" sz="1800" b="0" i="0" dirty="0">
                <a:solidFill>
                  <a:srgbClr val="000000"/>
                </a:solidFill>
                <a:effectLst/>
                <a:latin typeface="Arial" panose="020B0604020202020204" pitchFamily="34" charset="0"/>
              </a:rPr>
              <a:t>'Stronger together' represents the importance of supporting each other through difficult times. The painting features wombat footprints, as wombats represent determination and strength. Created by Class 2P from </a:t>
            </a:r>
            <a:r>
              <a:rPr lang="en-AU" sz="1800" b="0" i="0" dirty="0" err="1">
                <a:solidFill>
                  <a:srgbClr val="000000"/>
                </a:solidFill>
                <a:effectLst/>
                <a:latin typeface="Arial" panose="020B0604020202020204" pitchFamily="34" charset="0"/>
              </a:rPr>
              <a:t>Glendore</a:t>
            </a:r>
            <a:r>
              <a:rPr lang="en-AU" sz="1800" b="0" i="0" dirty="0">
                <a:solidFill>
                  <a:srgbClr val="000000"/>
                </a:solidFill>
                <a:effectLst/>
                <a:latin typeface="Arial" panose="020B0604020202020204" pitchFamily="34" charset="0"/>
              </a:rPr>
              <a:t> Public School on Awabakal Country. The class was supported by Mrs Kerry Patterson, a teacher from the </a:t>
            </a:r>
            <a:r>
              <a:rPr lang="en-AU" sz="1800" b="0" i="0" dirty="0" err="1">
                <a:solidFill>
                  <a:srgbClr val="000000"/>
                </a:solidFill>
                <a:effectLst/>
                <a:latin typeface="Arial" panose="020B0604020202020204" pitchFamily="34" charset="0"/>
              </a:rPr>
              <a:t>Darkinyung</a:t>
            </a:r>
            <a:r>
              <a:rPr lang="en-AU" sz="1800" b="0" i="0" dirty="0">
                <a:solidFill>
                  <a:srgbClr val="000000"/>
                </a:solidFill>
                <a:effectLst/>
                <a:latin typeface="Arial" panose="020B0604020202020204" pitchFamily="34" charset="0"/>
              </a:rPr>
              <a:t> people.  </a:t>
            </a:r>
          </a:p>
          <a:p>
            <a:pPr algn="l" rtl="0" fontAlgn="base"/>
            <a:endParaRPr lang="en-AU" sz="1800" b="0" i="0" dirty="0">
              <a:solidFill>
                <a:srgbClr val="000000"/>
              </a:solidFill>
              <a:effectLst/>
              <a:latin typeface="Arial" panose="020B0604020202020204" pitchFamily="34" charset="0"/>
            </a:endParaRPr>
          </a:p>
          <a:p>
            <a:pPr algn="l" rtl="0" fontAlgn="base"/>
            <a:endParaRPr lang="en-AU" b="0" i="0" dirty="0">
              <a:solidFill>
                <a:srgbClr val="000000"/>
              </a:solidFill>
              <a:effectLst/>
              <a:latin typeface="Segoe UI" panose="020B0502040204020203" pitchFamily="34" charset="0"/>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9084704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Speaking notes:</a:t>
            </a:r>
          </a:p>
          <a:p>
            <a:endParaRPr lang="en-AU" b="1"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Public Sans"/>
              </a:rPr>
              <a:t>[Allow maximum 5 minutes for this slide]</a:t>
            </a:r>
            <a:endParaRPr lang="en-AU" b="1" dirty="0"/>
          </a:p>
          <a:p>
            <a:endParaRPr lang="en-AU" dirty="0"/>
          </a:p>
          <a:p>
            <a:r>
              <a:rPr lang="en-AU" dirty="0"/>
              <a:t>Think back to the example of a practice that delivers success in learning, from earlier in the presentation. </a:t>
            </a:r>
          </a:p>
          <a:p>
            <a:endParaRPr lang="en-AU" dirty="0"/>
          </a:p>
          <a:p>
            <a:r>
              <a:rPr lang="en-AU" dirty="0"/>
              <a:t>Consider the connections we can make with our current practices and explicit teaching. What is similar? What is different? </a:t>
            </a:r>
          </a:p>
          <a:p>
            <a:endParaRPr lang="en-AU" dirty="0"/>
          </a:p>
          <a:p>
            <a:r>
              <a:rPr lang="en-AU" dirty="0"/>
              <a:t>What are you curious to know more about?</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29407809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i="0" u="none" strike="noStrike" dirty="0">
                <a:solidFill>
                  <a:srgbClr val="000000"/>
                </a:solidFill>
                <a:effectLst/>
                <a:latin typeface="Calibri" panose="020F0502020204030204" pitchFamily="34" charset="0"/>
              </a:rPr>
              <a:t>Speaking notes:</a:t>
            </a:r>
          </a:p>
          <a:p>
            <a:r>
              <a:rPr lang="en-AU" sz="1600" b="1" i="0" dirty="0">
                <a:solidFill>
                  <a:srgbClr val="22272B"/>
                </a:solidFill>
                <a:latin typeface="Arial"/>
                <a:cs typeface="Arial"/>
              </a:rPr>
              <a:t>[00:20]</a:t>
            </a:r>
          </a:p>
          <a:p>
            <a:endParaRPr lang="en-AU" sz="1600" b="0" i="0" dirty="0">
              <a:solidFill>
                <a:srgbClr val="22272B"/>
              </a:solidFill>
              <a:latin typeface="Arial"/>
              <a:cs typeface="Arial"/>
            </a:endParaRPr>
          </a:p>
          <a:p>
            <a:r>
              <a:rPr lang="en-AU" sz="1600" b="0" i="0" dirty="0">
                <a:solidFill>
                  <a:srgbClr val="22272B"/>
                </a:solidFill>
                <a:latin typeface="Arial"/>
                <a:cs typeface="Arial"/>
              </a:rPr>
              <a:t>Webpage URL – https://education.nsw.gov.au/teaching-and-learning/curriculum/explicit-teaching </a:t>
            </a:r>
          </a:p>
          <a:p>
            <a:r>
              <a:rPr lang="en-AU" sz="1600" b="0" i="0" dirty="0">
                <a:solidFill>
                  <a:srgbClr val="22272B"/>
                </a:solidFill>
                <a:latin typeface="Arial"/>
                <a:cs typeface="Arial"/>
              </a:rPr>
              <a:t>Short link –  https://edu.nsw.link/explicit-teaching </a:t>
            </a:r>
            <a:br>
              <a:rPr lang="en-AU" sz="1600" b="0" i="0" dirty="0">
                <a:latin typeface="Arial"/>
                <a:cs typeface="Arial"/>
              </a:rPr>
            </a:br>
            <a:br>
              <a:rPr lang="en-AU" sz="1600" b="0" i="0" dirty="0">
                <a:latin typeface="Arial"/>
                <a:cs typeface="Arial"/>
              </a:rPr>
            </a:br>
            <a:r>
              <a:rPr lang="en-AU" sz="1600" b="0" i="0" dirty="0">
                <a:latin typeface="Arial"/>
                <a:cs typeface="Arial"/>
              </a:rPr>
              <a:t>Now that we have started thinking about explicit teaching in the context of our school*, </a:t>
            </a:r>
            <a:r>
              <a:rPr lang="en-AU" sz="1600" b="0" i="0" dirty="0">
                <a:highlight>
                  <a:srgbClr val="FFFF00"/>
                </a:highlight>
                <a:latin typeface="Arial"/>
                <a:cs typeface="Arial"/>
              </a:rPr>
              <a:t>we can explore the website and engage in further discussion**. </a:t>
            </a:r>
          </a:p>
          <a:p>
            <a:endParaRPr lang="en-AU" sz="1600" b="0" i="0" dirty="0">
              <a:highlight>
                <a:srgbClr val="FFFF00"/>
              </a:highlight>
              <a:latin typeface="Arial"/>
              <a:cs typeface="Arial"/>
            </a:endParaRPr>
          </a:p>
          <a:p>
            <a:r>
              <a:rPr lang="en-AU" sz="1600" b="1" i="0" dirty="0">
                <a:highlight>
                  <a:srgbClr val="FFFF00"/>
                </a:highlight>
                <a:latin typeface="Arial"/>
                <a:cs typeface="Arial"/>
              </a:rPr>
              <a:t>*It is important we have a shared understanding of explicit teaching as a whole, as well as a shared understanding of each of the strategies. While this workshop provides time to explore the website, additional time will be required to engage more deeply with the strategies and their implementation. </a:t>
            </a:r>
          </a:p>
          <a:p>
            <a:endParaRPr lang="en-AU" sz="1600" b="1" i="0" dirty="0">
              <a:highlight>
                <a:srgbClr val="FFFF00"/>
              </a:highlight>
              <a:latin typeface="Arial"/>
              <a:cs typeface="Arial"/>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i="0" dirty="0">
                <a:highlight>
                  <a:srgbClr val="FFFF00"/>
                </a:highlight>
                <a:latin typeface="Arial"/>
                <a:cs typeface="Arial"/>
              </a:rPr>
              <a:t>**The facilitator will share questions from the discussion guide for teachers to reflect on as they explore the ‘Explicit teaching in NSW public schools’ statement and explicit teaching webpage. </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9257239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i="0" u="none" strike="noStrike" dirty="0">
                <a:solidFill>
                  <a:srgbClr val="000000"/>
                </a:solidFill>
                <a:effectLst/>
                <a:latin typeface="Calibri" panose="020F0502020204030204" pitchFamily="34" charset="0"/>
              </a:rPr>
              <a:t>Speaking notes:</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i="0" dirty="0">
                <a:solidFill>
                  <a:srgbClr val="22272B"/>
                </a:solidFill>
                <a:latin typeface="Arial"/>
                <a:cs typeface="Arial"/>
              </a:rPr>
              <a:t>[00:40]</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b="1" i="0" u="none" strike="noStrike" dirty="0">
              <a:solidFill>
                <a:srgbClr val="000000"/>
              </a:solidFill>
              <a:effectLst/>
              <a:latin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b="0" i="0" u="none" strike="noStrike" dirty="0">
                <a:solidFill>
                  <a:srgbClr val="000000"/>
                </a:solidFill>
                <a:effectLst/>
                <a:latin typeface="Calibri" panose="020F0502020204030204" pitchFamily="34" charset="0"/>
              </a:rPr>
              <a:t>Additional workshops will provide further clarity on the evidence-base used to inform explicit teaching and the enabling factors and strategies of this practice.</a:t>
            </a:r>
            <a:endParaRPr lang="en-AU" b="0" dirty="0"/>
          </a:p>
          <a:p>
            <a:endParaRPr lang="en-AU" b="1" dirty="0"/>
          </a:p>
          <a:p>
            <a:r>
              <a:rPr lang="en-AU" b="1" dirty="0">
                <a:latin typeface="Public Sans"/>
              </a:rPr>
              <a:t>Workshop 2 </a:t>
            </a:r>
            <a:r>
              <a:rPr lang="en-AU" dirty="0">
                <a:latin typeface="Public Sans"/>
              </a:rPr>
              <a:t>is designed to refresh our understanding of the AITSL Initial Teachers Education Addendum, identify the implications for expectations of professional knowledge and provide us with time to collectively engage with key research about how learning happens.</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37869579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479045"/>
          </a:xfrm>
        </p:spPr>
        <p:txBody>
          <a:bodyPr/>
          <a:lstStyle/>
          <a:p>
            <a:r>
              <a:rPr lang="en-AU" dirty="0"/>
              <a:t>To find out more about the evidence-base for explicit teaching, we recommend these key CESE and AERO resources for further reading.</a:t>
            </a:r>
            <a:endParaRPr lang="en-US" dirty="0"/>
          </a:p>
          <a:p>
            <a:endParaRPr lang="en-AU" dirty="0"/>
          </a:p>
          <a:p>
            <a:r>
              <a:rPr lang="en-AU" dirty="0">
                <a:latin typeface="Public Sans"/>
              </a:rPr>
              <a:t>There are also reports that use TTFM data that are available in Scout that could be useful for conversations about explicit teaching.</a:t>
            </a:r>
            <a:endParaRPr lang="en-US" dirty="0">
              <a:latin typeface="Public Sans"/>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23</a:t>
            </a:fld>
            <a:endParaRPr lang="en-AU"/>
          </a:p>
        </p:txBody>
      </p:sp>
    </p:spTree>
    <p:extLst>
      <p:ext uri="{BB962C8B-B14F-4D97-AF65-F5344CB8AC3E}">
        <p14:creationId xmlns:p14="http://schemas.microsoft.com/office/powerpoint/2010/main" val="5661794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AU"/>
            </a:br>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24</a:t>
            </a:fld>
            <a:endParaRPr lang="en-AU"/>
          </a:p>
        </p:txBody>
      </p:sp>
    </p:spTree>
    <p:extLst>
      <p:ext uri="{BB962C8B-B14F-4D97-AF65-F5344CB8AC3E}">
        <p14:creationId xmlns:p14="http://schemas.microsoft.com/office/powerpoint/2010/main" val="131048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Public Sans"/>
              </a:rPr>
              <a:t>Speaking notes:</a:t>
            </a:r>
          </a:p>
          <a:p>
            <a:endParaRPr lang="en-AU" dirty="0"/>
          </a:p>
          <a:p>
            <a:r>
              <a:rPr lang="en-AU" b="1" dirty="0">
                <a:latin typeface="Public Sans"/>
              </a:rPr>
              <a:t>[Allow maximum 5 minutes for this slide]</a:t>
            </a:r>
          </a:p>
          <a:p>
            <a:endParaRPr lang="en-AU" dirty="0">
              <a:latin typeface="Public Sans"/>
            </a:endParaRPr>
          </a:p>
          <a:p>
            <a:r>
              <a:rPr lang="en-AU" dirty="0">
                <a:latin typeface="Public Sans"/>
              </a:rPr>
              <a:t>Ask, “What practices are we already doing that deliver success in learning?”. </a:t>
            </a:r>
            <a:endParaRPr lang="en-AU" dirty="0"/>
          </a:p>
          <a:p>
            <a:endParaRPr lang="en-AU" dirty="0"/>
          </a:p>
          <a:p>
            <a:pPr>
              <a:defRPr/>
            </a:pPr>
            <a:r>
              <a:rPr lang="en-AU" dirty="0">
                <a:latin typeface="Public Sans"/>
              </a:rPr>
              <a:t>Let’s start with what we know. What pedagogical practices are we using in our context? </a:t>
            </a:r>
          </a:p>
          <a:p>
            <a:pPr>
              <a:defRPr/>
            </a:pPr>
            <a:endParaRPr lang="en-AU" dirty="0">
              <a:latin typeface="Public Sans"/>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latin typeface="Public Sans"/>
              </a:rPr>
              <a:t>What evidence do we have to measure success? (Observations, qualitative/quantitative data)</a:t>
            </a:r>
            <a:endParaRPr lang="en-AU" dirty="0"/>
          </a:p>
          <a:p>
            <a:endParaRPr lang="en-AU" dirty="0"/>
          </a:p>
          <a:p>
            <a:r>
              <a:rPr lang="en-AU" dirty="0"/>
              <a:t>How do we know if these practices are successful for every student? </a:t>
            </a:r>
          </a:p>
          <a:p>
            <a:endParaRPr lang="en-AU" dirty="0"/>
          </a:p>
          <a:p>
            <a:r>
              <a:rPr lang="en-AU" dirty="0">
                <a:latin typeface="Public Sans"/>
              </a:rPr>
              <a:t>We will come back to these examples later in our session.</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4143879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479045"/>
          </a:xfrm>
        </p:spPr>
        <p:txBody>
          <a:bodyPr/>
          <a:lstStyle/>
          <a:p>
            <a:pPr>
              <a:lnSpc>
                <a:spcPct val="150000"/>
              </a:lnSpc>
              <a:spcAft>
                <a:spcPts val="1200"/>
              </a:spcAft>
              <a:defRPr/>
            </a:pPr>
            <a:r>
              <a:rPr lang="en-AU" b="1" dirty="0"/>
              <a:t>Speaking notes:</a:t>
            </a:r>
          </a:p>
          <a:p>
            <a:pPr marL="0" marR="0" lvl="0" indent="0" algn="l" defTabSz="1219170" rtl="0" eaLnBrk="1" fontAlgn="auto" latinLnBrk="0" hangingPunct="1">
              <a:lnSpc>
                <a:spcPct val="150000"/>
              </a:lnSpc>
              <a:spcBef>
                <a:spcPts val="0"/>
              </a:spcBef>
              <a:spcAft>
                <a:spcPts val="1200"/>
              </a:spcAft>
              <a:buClrTx/>
              <a:buSzTx/>
              <a:buFontTx/>
              <a:buNone/>
              <a:tabLst/>
              <a:defRPr/>
            </a:pPr>
            <a:r>
              <a:rPr lang="en-AU" b="1" dirty="0"/>
              <a:t>[00:30]</a:t>
            </a:r>
          </a:p>
          <a:p>
            <a:pPr>
              <a:lnSpc>
                <a:spcPct val="150000"/>
              </a:lnSpc>
              <a:spcAft>
                <a:spcPts val="1200"/>
              </a:spcAft>
              <a:defRPr/>
            </a:pPr>
            <a:endParaRPr lang="en-AU" dirty="0"/>
          </a:p>
          <a:p>
            <a:pPr>
              <a:lnSpc>
                <a:spcPct val="150000"/>
              </a:lnSpc>
              <a:spcAft>
                <a:spcPts val="1200"/>
              </a:spcAft>
              <a:defRPr/>
            </a:pPr>
            <a:r>
              <a:rPr lang="en-AU" dirty="0"/>
              <a:t>The Plan for NSW Public Education commits us to ensure every learner receives a high-quality education that enables them to excel.   </a:t>
            </a:r>
          </a:p>
          <a:p>
            <a:pPr>
              <a:lnSpc>
                <a:spcPct val="150000"/>
              </a:lnSpc>
              <a:spcAft>
                <a:spcPts val="1200"/>
              </a:spcAft>
              <a:defRPr/>
            </a:pPr>
            <a:endParaRPr lang="en-AU" dirty="0"/>
          </a:p>
          <a:p>
            <a:pPr>
              <a:lnSpc>
                <a:spcPct val="150000"/>
              </a:lnSpc>
              <a:spcAft>
                <a:spcPts val="1200"/>
              </a:spcAft>
              <a:defRPr/>
            </a:pPr>
            <a:r>
              <a:rPr lang="en-AU" dirty="0"/>
              <a:t>The plan calls for the delivery of effective teaching practices, and calls out explicit teaching, specifically. </a:t>
            </a:r>
          </a:p>
          <a:p>
            <a:pPr>
              <a:lnSpc>
                <a:spcPct val="150000"/>
              </a:lnSpc>
              <a:spcAft>
                <a:spcPts val="1200"/>
              </a:spcAft>
              <a:defRPr/>
            </a:pPr>
            <a:endParaRPr lang="en-AU" dirty="0"/>
          </a:p>
          <a:p>
            <a:pPr>
              <a:lnSpc>
                <a:spcPct val="150000"/>
              </a:lnSpc>
              <a:spcAft>
                <a:spcPts val="1200"/>
              </a:spcAft>
              <a:defRPr/>
            </a:pPr>
            <a:r>
              <a:rPr lang="en-AU" dirty="0"/>
              <a:t>Explicit teaching helps all learners reach their full potential. This practice is equitable for all students, of all ages, from all backgrounds, and of all abilities. </a:t>
            </a:r>
          </a:p>
          <a:p>
            <a:pPr>
              <a:lnSpc>
                <a:spcPct val="150000"/>
              </a:lnSpc>
              <a:spcAft>
                <a:spcPts val="1200"/>
              </a:spcAft>
              <a:defRPr/>
            </a:pPr>
            <a:endParaRPr lang="en-AU" dirty="0"/>
          </a:p>
          <a:p>
            <a:pPr>
              <a:lnSpc>
                <a:spcPct val="150000"/>
              </a:lnSpc>
              <a:spcAft>
                <a:spcPts val="1200"/>
              </a:spcAft>
              <a:defRPr/>
            </a:pPr>
            <a:r>
              <a:rPr lang="en-AU" dirty="0"/>
              <a:t>It is a vital tool to create equity within and across schools. </a:t>
            </a:r>
          </a:p>
          <a:p>
            <a:pPr>
              <a:lnSpc>
                <a:spcPct val="150000"/>
              </a:lnSpc>
              <a:spcAft>
                <a:spcPts val="1200"/>
              </a:spcAft>
              <a:defRPr/>
            </a:pPr>
            <a:endParaRPr lang="en-AU" dirty="0"/>
          </a:p>
          <a:p>
            <a:pPr>
              <a:lnSpc>
                <a:spcPct val="150000"/>
              </a:lnSpc>
              <a:spcAft>
                <a:spcPts val="1200"/>
              </a:spcAft>
              <a:defRPr/>
            </a:pP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368121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479045"/>
          </a:xfrm>
        </p:spPr>
        <p:txBody>
          <a:bodyPr/>
          <a:lstStyle/>
          <a:p>
            <a:pPr algn="l" rtl="0" fontAlgn="base"/>
            <a:r>
              <a:rPr lang="en-US" b="1" i="0" u="none" strike="noStrike" dirty="0">
                <a:solidFill>
                  <a:srgbClr val="000000"/>
                </a:solidFill>
                <a:effectLst/>
                <a:latin typeface="Calibri" panose="020F0502020204030204" pitchFamily="34" charset="0"/>
              </a:rPr>
              <a:t>Speaking notes:</a:t>
            </a:r>
          </a:p>
          <a:p>
            <a:pPr marL="0" marR="0" lvl="0" indent="0" algn="l" defTabSz="1219170" rtl="0" eaLnBrk="1" fontAlgn="base" latinLnBrk="0" hangingPunct="1">
              <a:lnSpc>
                <a:spcPct val="100000"/>
              </a:lnSpc>
              <a:spcBef>
                <a:spcPts val="0"/>
              </a:spcBef>
              <a:spcAft>
                <a:spcPts val="0"/>
              </a:spcAft>
              <a:buClrTx/>
              <a:buSzTx/>
              <a:buFontTx/>
              <a:buNone/>
              <a:tabLst/>
              <a:defRPr/>
            </a:pPr>
            <a:r>
              <a:rPr lang="en-AU" b="1" dirty="0"/>
              <a:t>[1:00]</a:t>
            </a:r>
            <a:endParaRPr lang="en-US" b="1" i="0" u="none" strike="noStrike" dirty="0">
              <a:solidFill>
                <a:srgbClr val="000000"/>
              </a:solidFill>
              <a:effectLst/>
              <a:latin typeface="Calibri" panose="020F0502020204030204" pitchFamily="34" charset="0"/>
            </a:endParaRPr>
          </a:p>
          <a:p>
            <a:pPr algn="l" rtl="0" fontAlgn="base"/>
            <a:endParaRPr lang="en-US" b="0" i="0" u="none" strike="noStrike" dirty="0">
              <a:solidFill>
                <a:srgbClr val="000000"/>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Explicit teaching is supported by longstanding evidence from cognitive science and educational psychology. </a:t>
            </a:r>
          </a:p>
          <a:p>
            <a:pPr algn="l" rtl="0" fontAlgn="base"/>
            <a:endParaRPr lang="en-US" b="0" i="0" u="none" strike="noStrike" dirty="0">
              <a:solidFill>
                <a:srgbClr val="000000"/>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The importance of this evidence has been called out in CESE’s What Works Best resources since 2015. </a:t>
            </a:r>
          </a:p>
          <a:p>
            <a:pPr algn="l" rtl="0" fontAlgn="base"/>
            <a:endParaRPr lang="en-US" b="0" i="0" u="none" strike="noStrike" dirty="0">
              <a:solidFill>
                <a:srgbClr val="000000"/>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More recent work from the Australian Education Research </a:t>
            </a:r>
            <a:r>
              <a:rPr lang="en-US" b="0" i="0" u="none" strike="noStrike" dirty="0" err="1">
                <a:solidFill>
                  <a:srgbClr val="000000"/>
                </a:solidFill>
                <a:effectLst/>
                <a:latin typeface="Calibri" panose="020F0502020204030204" pitchFamily="34" charset="0"/>
              </a:rPr>
              <a:t>Organisation</a:t>
            </a:r>
            <a:r>
              <a:rPr lang="en-US" b="0" i="0" u="none" strike="noStrike" dirty="0">
                <a:solidFill>
                  <a:srgbClr val="000000"/>
                </a:solidFill>
                <a:effectLst/>
                <a:latin typeface="Calibri" panose="020F0502020204030204" pitchFamily="34" charset="0"/>
              </a:rPr>
              <a:t> (AERO), the national education evidence body, continues to build on our understanding about why it is effective.  </a:t>
            </a:r>
          </a:p>
          <a:p>
            <a:pPr algn="l" rtl="0" fontAlgn="base"/>
            <a:endParaRPr lang="en-US" b="0" i="0" u="none" strike="noStrike" dirty="0">
              <a:solidFill>
                <a:srgbClr val="000000"/>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This evidence tells us that the approach of explicit teaching suits how the brain processes, stores and retrieves information. </a:t>
            </a:r>
            <a:r>
              <a:rPr lang="en-US" b="0" i="0" dirty="0">
                <a:solidFill>
                  <a:srgbClr val="444444"/>
                </a:solidFill>
                <a:effectLst/>
                <a:latin typeface="Calibri" panose="020F0502020204030204" pitchFamily="34" charset="0"/>
              </a:rPr>
              <a:t>​</a:t>
            </a:r>
          </a:p>
          <a:p>
            <a:pPr algn="l" rtl="0" fontAlgn="base"/>
            <a:endParaRPr lang="en-US" b="0" i="0" dirty="0">
              <a:solidFill>
                <a:srgbClr val="444444"/>
              </a:solidFill>
              <a:effectLst/>
              <a:latin typeface="Calibri" panose="020F0502020204030204" pitchFamily="34" charset="0"/>
            </a:endParaRPr>
          </a:p>
          <a:p>
            <a:pPr marL="0" marR="0" lvl="0" indent="0" algn="l" defTabSz="1219170" rtl="0" eaLnBrk="1" fontAlgn="base" latinLnBrk="0" hangingPunct="1">
              <a:lnSpc>
                <a:spcPct val="100000"/>
              </a:lnSpc>
              <a:spcBef>
                <a:spcPts val="0"/>
              </a:spcBef>
              <a:spcAft>
                <a:spcPts val="0"/>
              </a:spcAft>
              <a:buClrTx/>
              <a:buSzTx/>
              <a:buFontTx/>
              <a:buNone/>
              <a:tabLst/>
              <a:defRPr/>
            </a:pPr>
            <a:r>
              <a:rPr lang="en-US" b="0" i="0" u="none" strike="noStrike" dirty="0">
                <a:solidFill>
                  <a:srgbClr val="000000"/>
                </a:solidFill>
                <a:effectLst/>
                <a:latin typeface="Calibri" panose="020F0502020204030204" pitchFamily="34" charset="0"/>
              </a:rPr>
              <a:t>From this slide, we can see that teachers design effective learning based on knowledge of how students learn. For example, we as teachers manage cognitive load by sequencing information in small chunks. </a:t>
            </a:r>
            <a:endParaRPr lang="en-US" b="0" i="0" dirty="0">
              <a:solidFill>
                <a:srgbClr val="444444"/>
              </a:solidFill>
              <a:effectLst/>
              <a:latin typeface="Arial" panose="020B0604020202020204" pitchFamily="34" charset="0"/>
            </a:endParaRPr>
          </a:p>
          <a:p>
            <a:pPr algn="l" rtl="0" fontAlgn="base"/>
            <a:r>
              <a:rPr lang="en-US" b="0" i="0" u="none" strike="noStrike" dirty="0">
                <a:solidFill>
                  <a:srgbClr val="000000"/>
                </a:solidFill>
                <a:effectLst/>
                <a:latin typeface="Calibri" panose="020F0502020204030204" pitchFamily="34" charset="0"/>
              </a:rPr>
              <a:t> </a:t>
            </a:r>
            <a:r>
              <a:rPr lang="en-GB" b="0" i="0" dirty="0">
                <a:solidFill>
                  <a:srgbClr val="444444"/>
                </a:solidFill>
                <a:effectLst/>
                <a:latin typeface="Calibri" panose="020F0502020204030204" pitchFamily="34" charset="0"/>
              </a:rPr>
              <a:t>​</a:t>
            </a:r>
            <a:endParaRPr lang="en-AU" dirty="0">
              <a:latin typeface="Public Sans"/>
            </a:endParaRPr>
          </a:p>
          <a:p>
            <a:pPr>
              <a:defRPr/>
            </a:pPr>
            <a:r>
              <a:rPr lang="en-AU" dirty="0">
                <a:latin typeface="Public Sans"/>
              </a:rPr>
              <a:t>Explicit teaching can be thought of as a professional </a:t>
            </a:r>
            <a:r>
              <a:rPr lang="en-AU" b="1" dirty="0">
                <a:latin typeface="Public Sans"/>
              </a:rPr>
              <a:t>practice </a:t>
            </a:r>
            <a:r>
              <a:rPr lang="en-AU" dirty="0">
                <a:latin typeface="Public Sans"/>
              </a:rPr>
              <a:t>that consists of a set of </a:t>
            </a:r>
            <a:r>
              <a:rPr lang="en-AU" b="1" dirty="0">
                <a:latin typeface="Public Sans"/>
              </a:rPr>
              <a:t>principles </a:t>
            </a:r>
            <a:r>
              <a:rPr lang="en-AU" dirty="0">
                <a:latin typeface="Public Sans"/>
              </a:rPr>
              <a:t>that inform the use of a range of dynamic and responsive teaching </a:t>
            </a:r>
            <a:r>
              <a:rPr lang="en-AU" b="1" dirty="0">
                <a:latin typeface="Public Sans"/>
              </a:rPr>
              <a:t>strategies</a:t>
            </a:r>
            <a:r>
              <a:rPr lang="en-AU" dirty="0">
                <a:latin typeface="Public Sans"/>
              </a:rPr>
              <a:t>. </a:t>
            </a:r>
          </a:p>
          <a:p>
            <a:pPr>
              <a:defRPr/>
            </a:pPr>
            <a:endParaRPr lang="en-AU" dirty="0">
              <a:latin typeface="Public Sans"/>
            </a:endParaRPr>
          </a:p>
          <a:p>
            <a:pPr>
              <a:defRPr/>
            </a:pPr>
            <a:r>
              <a:rPr lang="en-AU" b="1" dirty="0">
                <a:latin typeface="Public Sans"/>
              </a:rPr>
              <a:t>Facilitator prompts:</a:t>
            </a:r>
          </a:p>
          <a:p>
            <a:pPr>
              <a:defRPr/>
            </a:pPr>
            <a:r>
              <a:rPr lang="en-AU" b="1" dirty="0">
                <a:latin typeface="Public Sans"/>
              </a:rPr>
              <a:t>[2:00]</a:t>
            </a:r>
          </a:p>
          <a:p>
            <a:pPr>
              <a:defRPr/>
            </a:pPr>
            <a:endParaRPr lang="en-AU" dirty="0">
              <a:latin typeface="Public Sans"/>
            </a:endParaRPr>
          </a:p>
          <a:p>
            <a:pPr>
              <a:defRPr/>
            </a:pPr>
            <a:r>
              <a:rPr lang="en-AU" dirty="0">
                <a:latin typeface="Public Sans"/>
              </a:rPr>
              <a:t>How have we engaged with CESE’s What Works Best and/or AERO’s research?</a:t>
            </a:r>
          </a:p>
          <a:p>
            <a:pPr>
              <a:defRPr/>
            </a:pPr>
            <a:endParaRPr lang="en-AU" dirty="0">
              <a:latin typeface="Public Sans"/>
            </a:endParaRPr>
          </a:p>
          <a:p>
            <a:pPr algn="l" rtl="0" fontAlgn="base"/>
            <a:endParaRPr lang="en-AU" b="0" i="0" u="none" strike="noStrike" dirty="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888671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i="0" u="none" strike="noStrike" dirty="0">
                <a:solidFill>
                  <a:srgbClr val="000000"/>
                </a:solidFill>
                <a:effectLst/>
                <a:latin typeface="Calibri" panose="020F0502020204030204" pitchFamily="34" charset="0"/>
              </a:rPr>
              <a:t>Speaking notes:</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b="1" i="0" u="none" strike="noStrike" dirty="0">
                <a:solidFill>
                  <a:srgbClr val="000000"/>
                </a:solidFill>
                <a:effectLst/>
                <a:latin typeface="Calibri" panose="020F0502020204030204" pitchFamily="34" charset="0"/>
              </a:rPr>
              <a:t>[00:50]</a:t>
            </a:r>
          </a:p>
          <a:p>
            <a:endParaRPr lang="en-AU" dirty="0"/>
          </a:p>
          <a:p>
            <a:r>
              <a:rPr lang="en-AU" dirty="0"/>
              <a:t>There have been recent federal changes to Initial Teacher Education program requirements described in the AITSL Addendum that are important for us all to understand. </a:t>
            </a:r>
          </a:p>
          <a:p>
            <a:endParaRPr lang="en-AU" dirty="0"/>
          </a:p>
          <a:p>
            <a:r>
              <a:rPr lang="en-AU" dirty="0"/>
              <a:t>These changes mean a shift in our understanding of Standard 1 ‘</a:t>
            </a:r>
            <a:r>
              <a:rPr lang="en-AU" b="1" dirty="0"/>
              <a:t>Know students and how they learn</a:t>
            </a:r>
            <a:r>
              <a:rPr lang="en-AU" dirty="0"/>
              <a:t>’ of the Australian Professional Standards for Teachers. </a:t>
            </a:r>
          </a:p>
          <a:p>
            <a:endParaRPr lang="en-AU" dirty="0"/>
          </a:p>
          <a:p>
            <a:r>
              <a:rPr lang="en-AU" dirty="0"/>
              <a:t>Schedule 2 of the addendum calls out core knowledge expectations in areas such the brain and learning, effective pedagogical practices including explicit teaching and multi-tiered systems of support, as well as whole school approaches in a number of areas.</a:t>
            </a:r>
          </a:p>
          <a:p>
            <a:endParaRPr lang="en-AU" dirty="0"/>
          </a:p>
          <a:p>
            <a:r>
              <a:rPr lang="en-AU" dirty="0"/>
              <a:t>As educators, this clarity on our professional standards, is pivotal to our understanding and implementation of explicit teaching as a professional practice. </a:t>
            </a:r>
          </a:p>
          <a:p>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Public Sans"/>
              </a:rPr>
              <a:t>Facilitator prompts:</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Public Sans"/>
              </a:rPr>
              <a:t>[2:00]</a:t>
            </a:r>
          </a:p>
          <a:p>
            <a:endParaRPr lang="en-AU" dirty="0"/>
          </a:p>
          <a:p>
            <a:r>
              <a:rPr lang="en-AU" dirty="0"/>
              <a:t>What does this change to initial teacher education mean for us? Why?</a:t>
            </a:r>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2485376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i="0" u="none" strike="noStrike" dirty="0">
                <a:solidFill>
                  <a:srgbClr val="000000"/>
                </a:solidFill>
                <a:effectLst/>
                <a:latin typeface="Calibri" panose="020F0502020204030204" pitchFamily="34" charset="0"/>
              </a:rPr>
              <a:t>Speaking notes:</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Calibri" panose="020F0502020204030204" pitchFamily="34" charset="0"/>
              </a:rPr>
              <a:t>[00:20]</a:t>
            </a:r>
            <a:endParaRPr lang="en-US" b="1" i="0" u="none" strike="noStrike" dirty="0">
              <a:solidFill>
                <a:srgbClr val="000000"/>
              </a:solidFill>
              <a:effectLst/>
              <a:latin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dirty="0">
              <a:effectLst/>
              <a:latin typeface="Arial" panose="020B0604020202020204" pitchFamily="34" charset="0"/>
              <a:ea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effectLst/>
                <a:latin typeface="Arial" panose="020B0604020202020204" pitchFamily="34" charset="0"/>
                <a:ea typeface="Calibri" panose="020F0502020204030204" pitchFamily="34" charset="0"/>
              </a:rPr>
              <a:t>Understanding the power of explicit teaching as we engage* with new syllabus content can help us to identify where, when and how to teach explicitly.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dirty="0">
              <a:effectLst/>
              <a:latin typeface="Arial" panose="020B0604020202020204" pitchFamily="34" charset="0"/>
              <a:ea typeface="Calibri" panose="020F0502020204030204" pitchFamily="34" charset="0"/>
            </a:endParaRPr>
          </a:p>
          <a:p>
            <a:pPr>
              <a:defRPr/>
            </a:pPr>
            <a:r>
              <a:rPr lang="en-AU" sz="1600" dirty="0">
                <a:effectLst/>
                <a:latin typeface="Arial"/>
                <a:ea typeface="Calibri" panose="020F0502020204030204" pitchFamily="34" charset="0"/>
                <a:cs typeface="Arial"/>
              </a:rPr>
              <a:t>We have an opportunity to build explicit teaching strategies </a:t>
            </a:r>
            <a:r>
              <a:rPr lang="en-AU" dirty="0">
                <a:latin typeface="Arial"/>
                <a:ea typeface="Calibri" panose="020F0502020204030204" pitchFamily="34" charset="0"/>
                <a:cs typeface="Arial"/>
              </a:rPr>
              <a:t>in our programs and teaching practice</a:t>
            </a:r>
            <a:r>
              <a:rPr lang="en-AU" sz="1600" dirty="0">
                <a:effectLst/>
                <a:latin typeface="Arial"/>
                <a:ea typeface="Calibri" panose="020F0502020204030204" pitchFamily="34" charset="0"/>
                <a:cs typeface="Arial"/>
              </a:rPr>
              <a:t>.</a:t>
            </a:r>
            <a:r>
              <a:rPr lang="en-AU" dirty="0">
                <a:latin typeface="Arial"/>
                <a:ea typeface="Calibri" panose="020F0502020204030204" pitchFamily="34" charset="0"/>
                <a:cs typeface="Arial"/>
              </a:rPr>
              <a:t> </a:t>
            </a:r>
            <a:endParaRPr lang="en-AU" sz="1600">
              <a:effectLst/>
              <a:latin typeface="Arial" panose="020B0604020202020204" pitchFamily="34" charset="0"/>
              <a:ea typeface="Calibri" panose="020F0502020204030204" pitchFamily="34" charset="0"/>
              <a:cs typeface="Arial"/>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dirty="0">
              <a:effectLst/>
              <a:latin typeface="Arial" panose="020B0604020202020204" pitchFamily="34" charset="0"/>
              <a:ea typeface="Calibri" panose="020F0502020204030204" pitchFamily="34" charset="0"/>
            </a:endParaRPr>
          </a:p>
          <a:p>
            <a:pPr>
              <a:defRPr/>
            </a:pPr>
            <a:r>
              <a:rPr lang="en-AU" sz="1600" dirty="0">
                <a:effectLst/>
                <a:latin typeface="Arial"/>
                <a:ea typeface="Calibri" panose="020F0502020204030204" pitchFamily="34" charset="0"/>
                <a:cs typeface="Arial"/>
              </a:rPr>
              <a:t>The first step is </a:t>
            </a:r>
            <a:r>
              <a:rPr lang="en-AU" dirty="0">
                <a:latin typeface="Arial"/>
                <a:ea typeface="Calibri" panose="020F0502020204030204" pitchFamily="34" charset="0"/>
                <a:cs typeface="Arial"/>
              </a:rPr>
              <a:t>for</a:t>
            </a:r>
            <a:r>
              <a:rPr lang="en-AU" sz="1600" dirty="0">
                <a:effectLst/>
                <a:latin typeface="Arial"/>
                <a:ea typeface="Calibri" panose="020F0502020204030204" pitchFamily="34" charset="0"/>
                <a:cs typeface="Arial"/>
              </a:rPr>
              <a:t> </a:t>
            </a:r>
            <a:r>
              <a:rPr lang="en-AU" dirty="0">
                <a:latin typeface="Arial"/>
                <a:ea typeface="Calibri" panose="020F0502020204030204" pitchFamily="34" charset="0"/>
                <a:cs typeface="Arial"/>
              </a:rPr>
              <a:t>us to develop </a:t>
            </a:r>
            <a:r>
              <a:rPr lang="en-AU" sz="1600" dirty="0">
                <a:effectLst/>
                <a:latin typeface="Arial"/>
                <a:ea typeface="Calibri" panose="020F0502020204030204" pitchFamily="34" charset="0"/>
                <a:cs typeface="Arial"/>
              </a:rPr>
              <a:t>our shared understanding </a:t>
            </a:r>
            <a:r>
              <a:rPr lang="en-AU" dirty="0">
                <a:latin typeface="Arial"/>
                <a:ea typeface="Calibri" panose="020F0502020204030204" pitchFamily="34" charset="0"/>
                <a:cs typeface="Arial"/>
              </a:rPr>
              <a:t>of explicit</a:t>
            </a:r>
            <a:r>
              <a:rPr lang="en-AU" sz="1600" dirty="0">
                <a:effectLst/>
                <a:latin typeface="Arial"/>
                <a:ea typeface="Calibri" panose="020F0502020204030204" pitchFamily="34" charset="0"/>
                <a:cs typeface="Arial"/>
              </a:rPr>
              <a:t> teaching.</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dirty="0">
              <a:effectLst/>
              <a:latin typeface="Arial" panose="020B0604020202020204" pitchFamily="34" charset="0"/>
              <a:ea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dirty="0">
                <a:effectLst/>
                <a:latin typeface="Arial" panose="020B0604020202020204" pitchFamily="34" charset="0"/>
                <a:ea typeface="Calibri" panose="020F0502020204030204" pitchFamily="34" charset="0"/>
              </a:rPr>
              <a:t>*Across K–12 each KLA is at different phase of curriculum implementation.</a:t>
            </a:r>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170377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i="0" u="none" strike="noStrike" dirty="0">
                <a:solidFill>
                  <a:srgbClr val="000000"/>
                </a:solidFill>
                <a:effectLst/>
                <a:latin typeface="Calibri" panose="020F0502020204030204" pitchFamily="34" charset="0"/>
              </a:rPr>
              <a:t>Speaking notes:</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Calibri" panose="020F0502020204030204" pitchFamily="34" charset="0"/>
              </a:rPr>
              <a:t>[00:50]</a:t>
            </a:r>
            <a:endParaRPr lang="en-US" b="1" i="0" u="none" strike="noStrike" dirty="0">
              <a:solidFill>
                <a:srgbClr val="000000"/>
              </a:solidFill>
              <a:effectLst/>
              <a:latin typeface="Calibri" panose="020F0502020204030204" pitchFamily="34" charset="0"/>
            </a:endParaRPr>
          </a:p>
          <a:p>
            <a:endParaRPr lang="en-AU" sz="1600" b="0" i="0" dirty="0">
              <a:solidFill>
                <a:srgbClr val="22272B"/>
              </a:solidFill>
              <a:latin typeface="Arial"/>
              <a:cs typeface="Arial"/>
            </a:endParaRPr>
          </a:p>
          <a:p>
            <a:r>
              <a:rPr lang="en-AU" sz="1600" b="0" i="0" dirty="0">
                <a:solidFill>
                  <a:srgbClr val="22272B"/>
                </a:solidFill>
                <a:latin typeface="Arial"/>
                <a:cs typeface="Arial"/>
              </a:rPr>
              <a:t>Webpage URL – https://education.nsw.gov.au/teaching-and-learning/curriculum/explicit-teaching </a:t>
            </a:r>
          </a:p>
          <a:p>
            <a:r>
              <a:rPr lang="en-AU" sz="1600" b="0" i="0" dirty="0">
                <a:solidFill>
                  <a:srgbClr val="22272B"/>
                </a:solidFill>
                <a:latin typeface="Arial"/>
                <a:cs typeface="Arial"/>
              </a:rPr>
              <a:t>Short link –  https://edu.nsw.link/explicit-teaching </a:t>
            </a:r>
            <a:br>
              <a:rPr lang="en-AU" sz="1600" b="0" i="0" dirty="0">
                <a:latin typeface="Arial"/>
                <a:cs typeface="Arial"/>
              </a:rPr>
            </a:br>
            <a:br>
              <a:rPr lang="en-AU" sz="1600" b="0" i="0" dirty="0">
                <a:latin typeface="Arial"/>
                <a:cs typeface="Arial"/>
              </a:rPr>
            </a:br>
            <a:r>
              <a:rPr lang="en-AU" sz="1600" b="0" i="0" dirty="0">
                <a:solidFill>
                  <a:srgbClr val="22272B"/>
                </a:solidFill>
                <a:latin typeface="Arial"/>
                <a:cs typeface="Arial"/>
              </a:rPr>
              <a:t>During Term 1, the department released the statement on ‘Explicit teaching in NSW public schools’. The statement can be downloaded on the explicit teaching webpage – https://education.nsw.gov.au/teaching-and-learning/curriculum/explicit-teaching – use the QR code on the slide to take you to the webpage. </a:t>
            </a:r>
          </a:p>
          <a:p>
            <a:endParaRPr lang="en-AU" sz="1600" b="0" i="0" dirty="0">
              <a:solidFill>
                <a:srgbClr val="22272B"/>
              </a:solidFill>
              <a:latin typeface="Arial"/>
              <a:cs typeface="Arial"/>
            </a:endParaRPr>
          </a:p>
          <a:p>
            <a:r>
              <a:rPr lang="en-AU" sz="1600" b="0" i="0" dirty="0">
                <a:solidFill>
                  <a:srgbClr val="22272B"/>
                </a:solidFill>
                <a:latin typeface="Arial"/>
                <a:cs typeface="Arial"/>
              </a:rPr>
              <a:t>The intent of this statement is to provide clarity on explicit teaching and develop our shared understanding. </a:t>
            </a:r>
          </a:p>
          <a:p>
            <a:endParaRPr lang="en-AU" sz="1600" b="0" i="0" dirty="0">
              <a:highlight>
                <a:srgbClr val="FFFF00"/>
              </a:highlight>
              <a:latin typeface="Arial"/>
              <a:cs typeface="Arial"/>
            </a:endParaRPr>
          </a:p>
          <a:p>
            <a:r>
              <a:rPr lang="en-AU" sz="1600" b="0" i="0" dirty="0">
                <a:highlight>
                  <a:srgbClr val="FFFF00"/>
                </a:highlight>
                <a:latin typeface="Arial"/>
                <a:cs typeface="Arial"/>
              </a:rPr>
              <a:t>This presentation gives us an overview of the principles and strategies of explicit teaching as shown in the statement and explicit teaching webpage. </a:t>
            </a:r>
          </a:p>
          <a:p>
            <a:endParaRPr lang="en-AU" sz="1600" b="0" i="0" dirty="0">
              <a:highlight>
                <a:srgbClr val="FFFF00"/>
              </a:highlight>
              <a:latin typeface="Arial"/>
              <a:cs typeface="Arial"/>
            </a:endParaRPr>
          </a:p>
          <a:p>
            <a:r>
              <a:rPr lang="en-AU" sz="1600" b="0" i="0" dirty="0">
                <a:highlight>
                  <a:srgbClr val="FFFF00"/>
                </a:highlight>
                <a:latin typeface="Arial"/>
                <a:cs typeface="Arial"/>
              </a:rPr>
              <a:t>After this overview, we will/might have a chance to explore the website and engage in discussion about the content. </a:t>
            </a:r>
            <a:br>
              <a:rPr lang="en-AU" sz="1600" b="0" i="0" dirty="0">
                <a:highlight>
                  <a:srgbClr val="FFFF00"/>
                </a:highlight>
                <a:latin typeface="Arial"/>
                <a:cs typeface="Arial"/>
              </a:rPr>
            </a:br>
            <a:br>
              <a:rPr lang="en-AU" sz="1600" b="0" i="0" dirty="0">
                <a:highlight>
                  <a:srgbClr val="FFFF00"/>
                </a:highlight>
                <a:latin typeface="Arial"/>
                <a:cs typeface="Arial"/>
              </a:rPr>
            </a:br>
            <a:br>
              <a:rPr lang="en-AU" sz="1600" b="0" i="0" dirty="0">
                <a:highlight>
                  <a:srgbClr val="FFFF00"/>
                </a:highlight>
                <a:latin typeface="Arial"/>
                <a:cs typeface="Arial"/>
              </a:rPr>
            </a:br>
            <a:endParaRPr lang="en-AU" sz="1600" b="0" i="0" dirty="0">
              <a:solidFill>
                <a:srgbClr val="22272B"/>
              </a:solidFill>
              <a:highlight>
                <a:srgbClr val="FFFF00"/>
              </a:highlight>
              <a:latin typeface="Arial"/>
              <a:cs typeface="Arial"/>
            </a:endParaRPr>
          </a:p>
          <a:p>
            <a:endParaRPr lang="en-AU" sz="1600" b="0" i="0" dirty="0">
              <a:solidFill>
                <a:srgbClr val="22272B"/>
              </a:solidFill>
              <a:highlight>
                <a:srgbClr val="FFFF00"/>
              </a:highlight>
              <a:latin typeface="Arial"/>
              <a:cs typeface="Arial"/>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2099729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3CFE1-2E8F-7955-DC5C-8E8796BDFD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EB1CEE-33FC-8759-6802-3F8CBAF914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49397D-48B4-5C2D-E6DD-D2761F4D6E14}"/>
              </a:ext>
            </a:extLst>
          </p:cNvPr>
          <p:cNvSpPr>
            <a:spLocks noGrp="1"/>
          </p:cNvSpPr>
          <p:nvPr>
            <p:ph type="body" idx="1"/>
          </p:nvPr>
        </p:nvSpPr>
        <p:spPr/>
        <p:txBody>
          <a:bodyPr/>
          <a:lstStyle/>
          <a:p>
            <a:pPr marL="0" marR="0" lvl="0" indent="0" algn="l" defTabSz="1219170" rtl="0" eaLnBrk="1" fontAlgn="base" latinLnBrk="0" hangingPunct="1">
              <a:lnSpc>
                <a:spcPct val="100000"/>
              </a:lnSpc>
              <a:spcBef>
                <a:spcPts val="0"/>
              </a:spcBef>
              <a:spcAft>
                <a:spcPts val="0"/>
              </a:spcAft>
              <a:buClrTx/>
              <a:buSzTx/>
              <a:buFontTx/>
              <a:buNone/>
              <a:tabLst/>
              <a:defRPr/>
            </a:pPr>
            <a:r>
              <a:rPr lang="en-US" b="1" i="0" u="none" strike="noStrike" dirty="0">
                <a:solidFill>
                  <a:srgbClr val="000000"/>
                </a:solidFill>
                <a:effectLst/>
                <a:latin typeface="Calibri" panose="020F0502020204030204" pitchFamily="34" charset="0"/>
              </a:rPr>
              <a:t>Speaking notes:</a:t>
            </a:r>
          </a:p>
          <a:p>
            <a:pPr marL="0" marR="0" lvl="0" indent="0" algn="l" defTabSz="1219170" rtl="0" eaLnBrk="1" fontAlgn="base"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Calibri" panose="020F0502020204030204" pitchFamily="34" charset="0"/>
              </a:rPr>
              <a:t>[00:30]</a:t>
            </a:r>
            <a:endParaRPr lang="en-US" b="1" i="0" u="none" strike="noStrike" dirty="0">
              <a:solidFill>
                <a:srgbClr val="000000"/>
              </a:solidFill>
              <a:effectLst/>
              <a:latin typeface="Calibri" panose="020F0502020204030204" pitchFamily="34" charset="0"/>
            </a:endParaRPr>
          </a:p>
          <a:p>
            <a:pPr algn="l" rtl="0" fontAlgn="base"/>
            <a:endParaRPr lang="en-AU" sz="1600" dirty="0">
              <a:solidFill>
                <a:srgbClr val="22272B"/>
              </a:solidFill>
              <a:effectLst/>
              <a:latin typeface="Arial" panose="020B0604020202020204" pitchFamily="34" charset="0"/>
              <a:ea typeface="Public Sans" pitchFamily="2" charset="0"/>
            </a:endParaRPr>
          </a:p>
          <a:p>
            <a:pPr algn="l" rtl="0" fontAlgn="base"/>
            <a:r>
              <a:rPr lang="en-AU" sz="1600" dirty="0">
                <a:solidFill>
                  <a:srgbClr val="22272B"/>
                </a:solidFill>
                <a:effectLst/>
                <a:latin typeface="Arial" panose="020B0604020202020204" pitchFamily="34" charset="0"/>
                <a:ea typeface="Public Sans" pitchFamily="2" charset="0"/>
              </a:rPr>
              <a:t>Explicit Teaching is a professional practice that aligns with how students process, store, and retrieve information. </a:t>
            </a:r>
          </a:p>
          <a:p>
            <a:pPr algn="l" rtl="0" fontAlgn="base"/>
            <a:endParaRPr lang="en-AU" sz="1600" dirty="0">
              <a:solidFill>
                <a:srgbClr val="22272B"/>
              </a:solidFill>
              <a:effectLst/>
              <a:latin typeface="Arial" panose="020B0604020202020204" pitchFamily="34" charset="0"/>
              <a:ea typeface="Public Sans" pitchFamily="2" charset="0"/>
            </a:endParaRPr>
          </a:p>
          <a:p>
            <a:pPr algn="l" rtl="0" fontAlgn="base"/>
            <a:r>
              <a:rPr lang="en-AU" sz="1600" dirty="0">
                <a:solidFill>
                  <a:srgbClr val="22272B"/>
                </a:solidFill>
                <a:effectLst/>
                <a:latin typeface="Arial" panose="020B0604020202020204" pitchFamily="34" charset="0"/>
                <a:ea typeface="Public Sans" pitchFamily="2" charset="0"/>
              </a:rPr>
              <a:t>The strategies of Explicit Teaching work dynamically, allowing us to be responsive to how our students learn. </a:t>
            </a:r>
          </a:p>
          <a:p>
            <a:pPr algn="l" rtl="0" fontAlgn="base"/>
            <a:endParaRPr lang="en-AU" sz="1600" dirty="0">
              <a:solidFill>
                <a:srgbClr val="22272B"/>
              </a:solidFill>
              <a:effectLst/>
              <a:latin typeface="Arial" panose="020B0604020202020204" pitchFamily="34" charset="0"/>
              <a:ea typeface="Public Sans" pitchFamily="2" charset="0"/>
            </a:endParaRPr>
          </a:p>
          <a:p>
            <a:pPr algn="l" rtl="0" fontAlgn="base"/>
            <a:r>
              <a:rPr lang="en-AU" sz="1600" dirty="0">
                <a:solidFill>
                  <a:srgbClr val="22272B"/>
                </a:solidFill>
                <a:effectLst/>
                <a:latin typeface="Arial" panose="020B0604020202020204" pitchFamily="34" charset="0"/>
                <a:ea typeface="Public Sans" pitchFamily="2" charset="0"/>
              </a:rPr>
              <a:t>It is essential to have a holistic understanding of both the enabling factors and the strategies for teaching explicitly. This graphic reminds us of how these work together to make Explicit Teaching a powerful practice. </a:t>
            </a:r>
          </a:p>
          <a:p>
            <a:pPr algn="l" rtl="0" fontAlgn="base"/>
            <a:endParaRPr lang="en-AU" sz="1600" dirty="0">
              <a:solidFill>
                <a:srgbClr val="22272B"/>
              </a:solidFill>
              <a:effectLst/>
              <a:latin typeface="Arial" panose="020B0604020202020204" pitchFamily="34" charset="0"/>
              <a:ea typeface="Public Sans" pitchFamily="2" charset="0"/>
            </a:endParaRPr>
          </a:p>
        </p:txBody>
      </p:sp>
      <p:sp>
        <p:nvSpPr>
          <p:cNvPr id="4" name="Slide Number Placeholder 3">
            <a:extLst>
              <a:ext uri="{FF2B5EF4-FFF2-40B4-BE49-F238E27FC236}">
                <a16:creationId xmlns:a16="http://schemas.microsoft.com/office/drawing/2014/main" id="{7B0C4124-8391-AB00-9999-98EC644CE933}"/>
              </a:ext>
            </a:extLst>
          </p:cNvPr>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42348698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142781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169077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1520474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126194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3001104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292117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3586899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401547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12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1955141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8748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212430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464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3844875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794043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4180907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2773181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218094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603254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34252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10122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129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34505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33080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44976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413141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1441961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101939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88111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451601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1893443628"/>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 id="2147483858" r:id="rId14"/>
    <p:sldLayoutId id="2147483859" r:id="rId15"/>
    <p:sldLayoutId id="2147483860" r:id="rId16"/>
    <p:sldLayoutId id="2147483861" r:id="rId17"/>
    <p:sldLayoutId id="2147483862" r:id="rId18"/>
    <p:sldLayoutId id="2147483863" r:id="rId19"/>
    <p:sldLayoutId id="2147483864" r:id="rId20"/>
    <p:sldLayoutId id="2147483865" r:id="rId21"/>
    <p:sldLayoutId id="2147483866" r:id="rId22"/>
    <p:sldLayoutId id="2147483867" r:id="rId23"/>
    <p:sldLayoutId id="2147483868" r:id="rId24"/>
    <p:sldLayoutId id="2147483869" r:id="rId25"/>
    <p:sldLayoutId id="2147483870" r:id="rId26"/>
    <p:sldLayoutId id="2147483871" r:id="rId27"/>
    <p:sldLayoutId id="2147483872" r:id="rId28"/>
    <p:sldLayoutId id="2147483873" r:id="rId29"/>
    <p:sldLayoutId id="2147483874"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7.png"/><Relationship Id="rId3" Type="http://schemas.openxmlformats.org/officeDocument/2006/relationships/hyperlink" Target="https://www.edresearch.edu.au/guides-resources/practice-guides/teach-explicitly" TargetMode="External"/><Relationship Id="rId7" Type="http://schemas.openxmlformats.org/officeDocument/2006/relationships/image" Target="../media/image32.png"/><Relationship Id="rId12" Type="http://schemas.openxmlformats.org/officeDocument/2006/relationships/image" Target="../media/image26.png"/><Relationship Id="rId17" Type="http://schemas.openxmlformats.org/officeDocument/2006/relationships/image" Target="../media/image35.png"/><Relationship Id="rId2" Type="http://schemas.openxmlformats.org/officeDocument/2006/relationships/notesSlide" Target="../notesSlides/notesSlide12.xml"/><Relationship Id="rId16" Type="http://schemas.openxmlformats.org/officeDocument/2006/relationships/image" Target="../media/image29.png"/><Relationship Id="rId1" Type="http://schemas.openxmlformats.org/officeDocument/2006/relationships/slideLayout" Target="../slideLayouts/slideLayout14.xml"/><Relationship Id="rId6" Type="http://schemas.openxmlformats.org/officeDocument/2006/relationships/image" Target="../media/image31.png"/><Relationship Id="rId11" Type="http://schemas.openxmlformats.org/officeDocument/2006/relationships/image" Target="../media/image25.png"/><Relationship Id="rId5" Type="http://schemas.microsoft.com/office/2007/relationships/hdphoto" Target="../media/hdphoto1.wdp"/><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30.png"/><Relationship Id="rId9" Type="http://schemas.openxmlformats.org/officeDocument/2006/relationships/image" Target="../media/image22.png"/><Relationship Id="rId1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7.png"/><Relationship Id="rId3" Type="http://schemas.openxmlformats.org/officeDocument/2006/relationships/hyperlink" Target="https://www.edresearch.edu.au/summaries-explainers/explainers/explicit-instruction-optimises-learning" TargetMode="External"/><Relationship Id="rId7" Type="http://schemas.openxmlformats.org/officeDocument/2006/relationships/image" Target="../media/image32.png"/><Relationship Id="rId12" Type="http://schemas.openxmlformats.org/officeDocument/2006/relationships/image" Target="../media/image26.png"/><Relationship Id="rId17" Type="http://schemas.openxmlformats.org/officeDocument/2006/relationships/image" Target="../media/image35.png"/><Relationship Id="rId2" Type="http://schemas.openxmlformats.org/officeDocument/2006/relationships/notesSlide" Target="../notesSlides/notesSlide13.xml"/><Relationship Id="rId16" Type="http://schemas.openxmlformats.org/officeDocument/2006/relationships/image" Target="../media/image29.png"/><Relationship Id="rId1" Type="http://schemas.openxmlformats.org/officeDocument/2006/relationships/slideLayout" Target="../slideLayouts/slideLayout14.xml"/><Relationship Id="rId6" Type="http://schemas.openxmlformats.org/officeDocument/2006/relationships/image" Target="../media/image31.png"/><Relationship Id="rId11" Type="http://schemas.openxmlformats.org/officeDocument/2006/relationships/image" Target="../media/image25.png"/><Relationship Id="rId5" Type="http://schemas.microsoft.com/office/2007/relationships/hdphoto" Target="../media/hdphoto1.wdp"/><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30.png"/><Relationship Id="rId9" Type="http://schemas.openxmlformats.org/officeDocument/2006/relationships/image" Target="../media/image22.png"/><Relationship Id="rId14"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26.png"/><Relationship Id="rId18" Type="http://schemas.openxmlformats.org/officeDocument/2006/relationships/image" Target="../media/image35.png"/><Relationship Id="rId3" Type="http://schemas.openxmlformats.org/officeDocument/2006/relationships/hyperlink" Target="https://www.edresearch.edu.au/sites/default/files/2024-02/explain-learning-objectives-aa.pdf" TargetMode="External"/><Relationship Id="rId7" Type="http://schemas.openxmlformats.org/officeDocument/2006/relationships/image" Target="../media/image31.png"/><Relationship Id="rId12" Type="http://schemas.openxmlformats.org/officeDocument/2006/relationships/image" Target="../media/image25.png"/><Relationship Id="rId17" Type="http://schemas.openxmlformats.org/officeDocument/2006/relationships/image" Target="../media/image29.png"/><Relationship Id="rId2" Type="http://schemas.openxmlformats.org/officeDocument/2006/relationships/notesSlide" Target="../notesSlides/notesSlide14.xml"/><Relationship Id="rId16" Type="http://schemas.openxmlformats.org/officeDocument/2006/relationships/image" Target="../media/image28.png"/><Relationship Id="rId1" Type="http://schemas.openxmlformats.org/officeDocument/2006/relationships/slideLayout" Target="../slideLayouts/slideLayout14.xml"/><Relationship Id="rId6" Type="http://schemas.microsoft.com/office/2007/relationships/hdphoto" Target="../media/hdphoto1.wdp"/><Relationship Id="rId11" Type="http://schemas.openxmlformats.org/officeDocument/2006/relationships/image" Target="../media/image23.png"/><Relationship Id="rId5" Type="http://schemas.openxmlformats.org/officeDocument/2006/relationships/image" Target="../media/image30.png"/><Relationship Id="rId15" Type="http://schemas.openxmlformats.org/officeDocument/2006/relationships/image" Target="../media/image24.png"/><Relationship Id="rId10" Type="http://schemas.openxmlformats.org/officeDocument/2006/relationships/image" Target="../media/image22.png"/><Relationship Id="rId4" Type="http://schemas.openxmlformats.org/officeDocument/2006/relationships/hyperlink" Target="https://www.aitsl.edu.au/docs/default-source/feedback/aitsl-learning-intentions-and-success-criteria-strategy.pdf?sfvrsn=382dec3c_2" TargetMode="External"/><Relationship Id="rId9" Type="http://schemas.openxmlformats.org/officeDocument/2006/relationships/image" Target="../media/image21.png"/><Relationship Id="rId14"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4.png"/><Relationship Id="rId3" Type="http://schemas.openxmlformats.org/officeDocument/2006/relationships/image" Target="../media/image30.png"/><Relationship Id="rId7" Type="http://schemas.openxmlformats.org/officeDocument/2006/relationships/image" Target="../media/image21.png"/><Relationship Id="rId12" Type="http://schemas.openxmlformats.org/officeDocument/2006/relationships/image" Target="../media/image27.png"/><Relationship Id="rId2" Type="http://schemas.openxmlformats.org/officeDocument/2006/relationships/notesSlide" Target="../notesSlides/notesSlide15.xml"/><Relationship Id="rId16" Type="http://schemas.openxmlformats.org/officeDocument/2006/relationships/image" Target="../media/image35.png"/><Relationship Id="rId1" Type="http://schemas.openxmlformats.org/officeDocument/2006/relationships/slideLayout" Target="../slideLayouts/slideLayout14.xml"/><Relationship Id="rId6" Type="http://schemas.openxmlformats.org/officeDocument/2006/relationships/image" Target="../media/image32.png"/><Relationship Id="rId11" Type="http://schemas.openxmlformats.org/officeDocument/2006/relationships/image" Target="../media/image26.png"/><Relationship Id="rId5" Type="http://schemas.openxmlformats.org/officeDocument/2006/relationships/image" Target="../media/image31.png"/><Relationship Id="rId15" Type="http://schemas.openxmlformats.org/officeDocument/2006/relationships/image" Target="../media/image29.png"/><Relationship Id="rId10" Type="http://schemas.openxmlformats.org/officeDocument/2006/relationships/image" Target="../media/image25.png"/><Relationship Id="rId4" Type="http://schemas.microsoft.com/office/2007/relationships/hdphoto" Target="../media/hdphoto1.wdp"/><Relationship Id="rId9" Type="http://schemas.openxmlformats.org/officeDocument/2006/relationships/image" Target="../media/image23.png"/><Relationship Id="rId14"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26.png"/><Relationship Id="rId18" Type="http://schemas.openxmlformats.org/officeDocument/2006/relationships/image" Target="../media/image35.png"/><Relationship Id="rId3" Type="http://schemas.openxmlformats.org/officeDocument/2006/relationships/hyperlink" Target="https://www.edresearch.edu.au/guides-resources/practice-guides/teach-explicitly" TargetMode="External"/><Relationship Id="rId7" Type="http://schemas.openxmlformats.org/officeDocument/2006/relationships/image" Target="../media/image31.png"/><Relationship Id="rId12" Type="http://schemas.openxmlformats.org/officeDocument/2006/relationships/image" Target="../media/image25.png"/><Relationship Id="rId17" Type="http://schemas.openxmlformats.org/officeDocument/2006/relationships/image" Target="../media/image29.png"/><Relationship Id="rId2" Type="http://schemas.openxmlformats.org/officeDocument/2006/relationships/notesSlide" Target="../notesSlides/notesSlide16.xml"/><Relationship Id="rId16" Type="http://schemas.openxmlformats.org/officeDocument/2006/relationships/image" Target="../media/image28.png"/><Relationship Id="rId1" Type="http://schemas.openxmlformats.org/officeDocument/2006/relationships/slideLayout" Target="../slideLayouts/slideLayout14.xml"/><Relationship Id="rId6" Type="http://schemas.microsoft.com/office/2007/relationships/hdphoto" Target="../media/hdphoto1.wdp"/><Relationship Id="rId11" Type="http://schemas.openxmlformats.org/officeDocument/2006/relationships/image" Target="../media/image23.png"/><Relationship Id="rId5" Type="http://schemas.openxmlformats.org/officeDocument/2006/relationships/image" Target="../media/image30.png"/><Relationship Id="rId15" Type="http://schemas.openxmlformats.org/officeDocument/2006/relationships/image" Target="../media/image24.png"/><Relationship Id="rId10" Type="http://schemas.openxmlformats.org/officeDocument/2006/relationships/image" Target="../media/image22.png"/><Relationship Id="rId4" Type="http://schemas.openxmlformats.org/officeDocument/2006/relationships/hyperlink" Target="https://library.curriculum.nsw.edu.au/341419dc-8ec2-0289-7225-6db7f2d751ef/d69ac244-9707-4dc9-896f-5ed9d7bdfb19/english-k-10-2022-mathematics-k-10-2022-evidenced-based-planning-and-programming-advice.DOCX" TargetMode="External"/><Relationship Id="rId9" Type="http://schemas.openxmlformats.org/officeDocument/2006/relationships/image" Target="../media/image21.png"/><Relationship Id="rId14" Type="http://schemas.openxmlformats.org/officeDocument/2006/relationships/image" Target="../media/image27.png"/></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7.png"/><Relationship Id="rId3" Type="http://schemas.openxmlformats.org/officeDocument/2006/relationships/hyperlink" Target="https://education.nsw.gov.au/teaching-and-learning/curriculum/literacy-and-numeracy/resources-for-schools/what-works-best" TargetMode="External"/><Relationship Id="rId7" Type="http://schemas.openxmlformats.org/officeDocument/2006/relationships/image" Target="../media/image32.png"/><Relationship Id="rId12" Type="http://schemas.openxmlformats.org/officeDocument/2006/relationships/image" Target="../media/image26.png"/><Relationship Id="rId17" Type="http://schemas.openxmlformats.org/officeDocument/2006/relationships/image" Target="../media/image35.png"/><Relationship Id="rId2" Type="http://schemas.openxmlformats.org/officeDocument/2006/relationships/notesSlide" Target="../notesSlides/notesSlide17.xml"/><Relationship Id="rId16" Type="http://schemas.openxmlformats.org/officeDocument/2006/relationships/image" Target="../media/image29.png"/><Relationship Id="rId1" Type="http://schemas.openxmlformats.org/officeDocument/2006/relationships/slideLayout" Target="../slideLayouts/slideLayout14.xml"/><Relationship Id="rId6" Type="http://schemas.openxmlformats.org/officeDocument/2006/relationships/image" Target="../media/image31.png"/><Relationship Id="rId11" Type="http://schemas.openxmlformats.org/officeDocument/2006/relationships/image" Target="../media/image25.png"/><Relationship Id="rId5" Type="http://schemas.microsoft.com/office/2007/relationships/hdphoto" Target="../media/hdphoto1.wdp"/><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30.png"/><Relationship Id="rId9" Type="http://schemas.openxmlformats.org/officeDocument/2006/relationships/image" Target="../media/image22.png"/><Relationship Id="rId14"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7.png"/><Relationship Id="rId3" Type="http://schemas.openxmlformats.org/officeDocument/2006/relationships/hyperlink" Target="https://www.edresearch.edu.au/sites/default/files/2024-02/monitor-progress-aa.pdf" TargetMode="External"/><Relationship Id="rId7" Type="http://schemas.openxmlformats.org/officeDocument/2006/relationships/image" Target="../media/image32.png"/><Relationship Id="rId12" Type="http://schemas.openxmlformats.org/officeDocument/2006/relationships/image" Target="../media/image26.png"/><Relationship Id="rId17" Type="http://schemas.openxmlformats.org/officeDocument/2006/relationships/image" Target="../media/image35.png"/><Relationship Id="rId2" Type="http://schemas.openxmlformats.org/officeDocument/2006/relationships/notesSlide" Target="../notesSlides/notesSlide18.xml"/><Relationship Id="rId16" Type="http://schemas.openxmlformats.org/officeDocument/2006/relationships/image" Target="../media/image29.png"/><Relationship Id="rId1" Type="http://schemas.openxmlformats.org/officeDocument/2006/relationships/slideLayout" Target="../slideLayouts/slideLayout14.xml"/><Relationship Id="rId6" Type="http://schemas.openxmlformats.org/officeDocument/2006/relationships/image" Target="../media/image31.png"/><Relationship Id="rId11" Type="http://schemas.openxmlformats.org/officeDocument/2006/relationships/image" Target="../media/image25.png"/><Relationship Id="rId5" Type="http://schemas.microsoft.com/office/2007/relationships/hdphoto" Target="../media/hdphoto1.wdp"/><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30.png"/><Relationship Id="rId9" Type="http://schemas.openxmlformats.org/officeDocument/2006/relationships/image" Target="../media/image22.png"/><Relationship Id="rId14" Type="http://schemas.openxmlformats.org/officeDocument/2006/relationships/image" Target="../media/image24.png"/></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7.png"/><Relationship Id="rId3" Type="http://schemas.openxmlformats.org/officeDocument/2006/relationships/hyperlink" Target="https://education.nsw.gov.au/teaching-and-learning/curriculum/literacy-and-numeracy/resources-for-schools/what-works-best" TargetMode="External"/><Relationship Id="rId7" Type="http://schemas.openxmlformats.org/officeDocument/2006/relationships/image" Target="../media/image32.png"/><Relationship Id="rId12" Type="http://schemas.openxmlformats.org/officeDocument/2006/relationships/image" Target="../media/image26.png"/><Relationship Id="rId17" Type="http://schemas.openxmlformats.org/officeDocument/2006/relationships/image" Target="../media/image35.png"/><Relationship Id="rId2" Type="http://schemas.openxmlformats.org/officeDocument/2006/relationships/notesSlide" Target="../notesSlides/notesSlide19.xml"/><Relationship Id="rId16" Type="http://schemas.openxmlformats.org/officeDocument/2006/relationships/image" Target="../media/image29.png"/><Relationship Id="rId1" Type="http://schemas.openxmlformats.org/officeDocument/2006/relationships/slideLayout" Target="../slideLayouts/slideLayout14.xml"/><Relationship Id="rId6" Type="http://schemas.openxmlformats.org/officeDocument/2006/relationships/image" Target="../media/image31.png"/><Relationship Id="rId11" Type="http://schemas.openxmlformats.org/officeDocument/2006/relationships/image" Target="../media/image25.png"/><Relationship Id="rId5" Type="http://schemas.microsoft.com/office/2007/relationships/hdphoto" Target="../media/hdphoto1.wdp"/><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30.png"/><Relationship Id="rId9" Type="http://schemas.openxmlformats.org/officeDocument/2006/relationships/image" Target="../media/image22.png"/><Relationship Id="rId1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hyperlink" Target="https://edu.nsw.link/explicit-teaching" TargetMode="External"/><Relationship Id="rId5" Type="http://schemas.openxmlformats.org/officeDocument/2006/relationships/image" Target="../media/image20.jpe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hyperlink" Target="https://www.edresearch.edu.au/summaries-explainers/explainers/explicit-instruction-optimises-learning" TargetMode="External"/><Relationship Id="rId3" Type="http://schemas.openxmlformats.org/officeDocument/2006/relationships/hyperlink" Target="https://education.nsw.gov.au/about-us/education-data-and-research/cese/publications/research-reports/what-works-best-2020-update" TargetMode="External"/><Relationship Id="rId7" Type="http://schemas.openxmlformats.org/officeDocument/2006/relationships/hyperlink" Target="https://www.edresearch.edu.au/research/research-reports/how-students-learn-best-overview-evidence" TargetMode="External"/><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hyperlink" Target="https://education.nsw.gov.au/about-us/education-data-and-research/cese/publications/research-reports/what-works-best-2020-update/explicit-teaching-wwb-research-update" TargetMode="External"/><Relationship Id="rId11" Type="http://schemas.openxmlformats.org/officeDocument/2006/relationships/hyperlink" Target="https://www.edresearch.edu.au/topics/explicit-instruction/guides-resources" TargetMode="External"/><Relationship Id="rId5" Type="http://schemas.openxmlformats.org/officeDocument/2006/relationships/hyperlink" Target="https://education.nsw.gov.au/about-us/education-data-and-research/cese/publications/practical-guides-for-educators-/cognitive-load-theory-in-practice" TargetMode="External"/><Relationship Id="rId10" Type="http://schemas.openxmlformats.org/officeDocument/2006/relationships/hyperlink" Target="https://www.edresearch.edu.au/summaries-explainers/explainers/knowledge-central-learning" TargetMode="External"/><Relationship Id="rId4" Type="http://schemas.openxmlformats.org/officeDocument/2006/relationships/hyperlink" Target="https://education.nsw.gov.au/about-us/education-data-and-research/cese/publications/literature-reviews/cognitive-load-theory" TargetMode="External"/><Relationship Id="rId9" Type="http://schemas.openxmlformats.org/officeDocument/2006/relationships/hyperlink" Target="https://www.edresearch.edu.au/summaries-explainers/explainers/managing-cognitive-load-optimises-learning"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mailto:ContactCurriculumReform@det.nsw.edu.au"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hyperlink" Target="https://education.nsw.gov.au/inside-the-department/directory-a-z/our-plan-for-nsw-public-education/delivering-our-plan-together?utm_source=sfmc"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hyperlink" Target="https://www.edresearch.edu.au/guides-resources/practice-resources/teaching-how-students-learn-model-learning-and-teaching" TargetMode="External"/><Relationship Id="rId5" Type="http://schemas.openxmlformats.org/officeDocument/2006/relationships/hyperlink" Target="https://education.nsw.gov.au/about-us/education-data-and-research/cese/publications/research-reports/what-works-best-2020-update" TargetMode="Externa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hyperlink" Target="https://edu.nsw.link/explicit-teaching" TargetMode="External"/><Relationship Id="rId5" Type="http://schemas.openxmlformats.org/officeDocument/2006/relationships/image" Target="../media/image20.jpe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21.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notesSlide" Target="../notesSlides/notesSlide9.xml"/><Relationship Id="rId16" Type="http://schemas.openxmlformats.org/officeDocument/2006/relationships/image" Target="../media/image33.png"/><Relationship Id="rId1" Type="http://schemas.openxmlformats.org/officeDocument/2006/relationships/slideLayout" Target="../slideLayouts/slideLayout14.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4" Type="http://schemas.microsoft.com/office/2007/relationships/hdphoto" Target="../media/hdphoto1.wdp"/><Relationship Id="rId9" Type="http://schemas.openxmlformats.org/officeDocument/2006/relationships/image" Target="../media/image26.png"/><Relationship Id="rId1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EDD1A9-242D-76ED-36C9-98F29295ED00}"/>
              </a:ext>
            </a:extLst>
          </p:cNvPr>
          <p:cNvSpPr>
            <a:spLocks noGrp="1"/>
          </p:cNvSpPr>
          <p:nvPr>
            <p:ph type="ctrTitle"/>
          </p:nvPr>
        </p:nvSpPr>
        <p:spPr/>
        <p:txBody>
          <a:bodyPr anchor="b">
            <a:normAutofit/>
          </a:bodyPr>
          <a:lstStyle/>
          <a:p>
            <a:r>
              <a:rPr lang="en-US" dirty="0"/>
              <a:t>What is explicit teaching?</a:t>
            </a:r>
          </a:p>
        </p:txBody>
      </p:sp>
      <p:sp>
        <p:nvSpPr>
          <p:cNvPr id="4" name="Text Placeholder 3">
            <a:extLst>
              <a:ext uri="{FF2B5EF4-FFF2-40B4-BE49-F238E27FC236}">
                <a16:creationId xmlns:a16="http://schemas.microsoft.com/office/drawing/2014/main" id="{BD9BE685-AF8C-F925-A8BE-77AE1AC4CD2C}"/>
              </a:ext>
            </a:extLst>
          </p:cNvPr>
          <p:cNvSpPr>
            <a:spLocks noGrp="1"/>
          </p:cNvSpPr>
          <p:nvPr>
            <p:ph type="body" sz="quarter" idx="10"/>
          </p:nvPr>
        </p:nvSpPr>
        <p:spPr/>
        <p:txBody>
          <a:bodyPr anchor="t">
            <a:normAutofit/>
          </a:bodyPr>
          <a:lstStyle/>
          <a:p>
            <a:r>
              <a:rPr lang="en-US" dirty="0"/>
              <a:t>Workshop 1 of 3</a:t>
            </a:r>
          </a:p>
        </p:txBody>
      </p:sp>
      <p:sp>
        <p:nvSpPr>
          <p:cNvPr id="2" name="Footer Placeholder 1">
            <a:extLst>
              <a:ext uri="{FF2B5EF4-FFF2-40B4-BE49-F238E27FC236}">
                <a16:creationId xmlns:a16="http://schemas.microsoft.com/office/drawing/2014/main" id="{4856ACEC-5379-0591-3F7D-C339ED673F1A}"/>
              </a:ext>
              <a:ext uri="{C183D7F6-B498-43B3-948B-1728B52AA6E4}">
                <adec:decorative xmlns:adec="http://schemas.microsoft.com/office/drawing/2017/decorative" val="0"/>
              </a:ext>
            </a:extLst>
          </p:cNvPr>
          <p:cNvSpPr>
            <a:spLocks noGrp="1"/>
          </p:cNvSpPr>
          <p:nvPr>
            <p:ph type="ftr" sz="quarter" idx="3"/>
          </p:nvPr>
        </p:nvSpPr>
        <p:spPr/>
        <p:txBody>
          <a:bodyPr anchor="t">
            <a:normAutofit/>
          </a:bodyPr>
          <a:lstStyle/>
          <a:p>
            <a:pPr>
              <a:spcAft>
                <a:spcPts val="600"/>
              </a:spcAft>
            </a:pPr>
            <a:r>
              <a:rPr lang="en-US"/>
              <a:t>NSW Department of Education</a:t>
            </a:r>
            <a:endParaRPr lang="en-AU"/>
          </a:p>
        </p:txBody>
      </p:sp>
      <p:pic>
        <p:nvPicPr>
          <p:cNvPr id="13" name="Picture 12">
            <a:extLst>
              <a:ext uri="{FF2B5EF4-FFF2-40B4-BE49-F238E27FC236}">
                <a16:creationId xmlns:a16="http://schemas.microsoft.com/office/drawing/2014/main" id="{F7492AEC-2EF9-17BA-363C-B14B0F738989}"/>
              </a:ext>
              <a:ext uri="{C183D7F6-B498-43B3-948B-1728B52AA6E4}">
                <adec:decorative xmlns:adec="http://schemas.microsoft.com/office/drawing/2017/decorative" val="1"/>
              </a:ext>
            </a:extLst>
          </p:cNvPr>
          <p:cNvPicPr>
            <a:picLocks noChangeAspect="1"/>
          </p:cNvPicPr>
          <p:nvPr/>
        </p:nvPicPr>
        <p:blipFill rotWithShape="1">
          <a:blip r:embed="rId3"/>
          <a:srcRect t="1096" r="1780" b="1501"/>
          <a:stretch/>
        </p:blipFill>
        <p:spPr>
          <a:xfrm>
            <a:off x="7127999" y="0"/>
            <a:ext cx="5064001" cy="6858000"/>
          </a:xfrm>
          <a:prstGeom prst="rect">
            <a:avLst/>
          </a:prstGeom>
          <a:noFill/>
        </p:spPr>
      </p:pic>
    </p:spTree>
    <p:extLst>
      <p:ext uri="{BB962C8B-B14F-4D97-AF65-F5344CB8AC3E}">
        <p14:creationId xmlns:p14="http://schemas.microsoft.com/office/powerpoint/2010/main" val="1760065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9BD19-876E-7233-9E5F-3202B33FF59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42C1F63-CF6F-3B4B-BCC8-C2C561EBD115}"/>
              </a:ext>
            </a:extLst>
          </p:cNvPr>
          <p:cNvSpPr>
            <a:spLocks noGrp="1"/>
          </p:cNvSpPr>
          <p:nvPr>
            <p:ph type="title"/>
          </p:nvPr>
        </p:nvSpPr>
        <p:spPr/>
        <p:txBody>
          <a:bodyPr/>
          <a:lstStyle/>
          <a:p>
            <a:r>
              <a:rPr lang="en-AU"/>
              <a:t>Enabling factors</a:t>
            </a:r>
          </a:p>
        </p:txBody>
      </p:sp>
      <p:pic>
        <p:nvPicPr>
          <p:cNvPr id="12" name="Picture 11" descr="Explicit teaching diagram that focuses in on the enabling factors">
            <a:extLst>
              <a:ext uri="{FF2B5EF4-FFF2-40B4-BE49-F238E27FC236}">
                <a16:creationId xmlns:a16="http://schemas.microsoft.com/office/drawing/2014/main" id="{72DD1AFD-577D-69E0-12A4-4E25F73127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2183" y="1335980"/>
            <a:ext cx="4546847" cy="4800098"/>
          </a:xfrm>
          <a:prstGeom prst="rect">
            <a:avLst/>
          </a:prstGeom>
        </p:spPr>
      </p:pic>
      <p:sp>
        <p:nvSpPr>
          <p:cNvPr id="15" name="Freeform: Shape 14">
            <a:extLst>
              <a:ext uri="{FF2B5EF4-FFF2-40B4-BE49-F238E27FC236}">
                <a16:creationId xmlns:a16="http://schemas.microsoft.com/office/drawing/2014/main" id="{CC207F55-C277-DF79-315B-3254D09601F9}"/>
              </a:ext>
              <a:ext uri="{C183D7F6-B498-43B3-948B-1728B52AA6E4}">
                <adec:decorative xmlns:adec="http://schemas.microsoft.com/office/drawing/2017/decorative" val="1"/>
              </a:ext>
            </a:extLst>
          </p:cNvPr>
          <p:cNvSpPr/>
          <p:nvPr/>
        </p:nvSpPr>
        <p:spPr>
          <a:xfrm>
            <a:off x="1225655" y="1426779"/>
            <a:ext cx="4800098" cy="4800098"/>
          </a:xfrm>
          <a:custGeom>
            <a:avLst/>
            <a:gdLst>
              <a:gd name="connsiteX0" fmla="*/ 2425637 w 4800098"/>
              <a:gd name="connsiteY0" fmla="*/ 1537137 h 4800098"/>
              <a:gd name="connsiteX1" fmla="*/ 1536825 w 4800098"/>
              <a:gd name="connsiteY1" fmla="*/ 2425793 h 4800098"/>
              <a:gd name="connsiteX2" fmla="*/ 2425637 w 4800098"/>
              <a:gd name="connsiteY2" fmla="*/ 3314449 h 4800098"/>
              <a:gd name="connsiteX3" fmla="*/ 3314449 w 4800098"/>
              <a:gd name="connsiteY3" fmla="*/ 2425793 h 4800098"/>
              <a:gd name="connsiteX4" fmla="*/ 2425637 w 4800098"/>
              <a:gd name="connsiteY4" fmla="*/ 1537137 h 4800098"/>
              <a:gd name="connsiteX5" fmla="*/ 2400049 w 4800098"/>
              <a:gd name="connsiteY5" fmla="*/ 0 h 4800098"/>
              <a:gd name="connsiteX6" fmla="*/ 4800098 w 4800098"/>
              <a:gd name="connsiteY6" fmla="*/ 2400049 h 4800098"/>
              <a:gd name="connsiteX7" fmla="*/ 2400049 w 4800098"/>
              <a:gd name="connsiteY7" fmla="*/ 4800098 h 4800098"/>
              <a:gd name="connsiteX8" fmla="*/ 0 w 4800098"/>
              <a:gd name="connsiteY8" fmla="*/ 2400049 h 4800098"/>
              <a:gd name="connsiteX9" fmla="*/ 2400049 w 4800098"/>
              <a:gd name="connsiteY9" fmla="*/ 0 h 480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0098" h="4800098">
                <a:moveTo>
                  <a:pt x="2425637" y="1537137"/>
                </a:moveTo>
                <a:cubicBezTo>
                  <a:pt x="1934760" y="1537137"/>
                  <a:pt x="1536825" y="1935002"/>
                  <a:pt x="1536825" y="2425793"/>
                </a:cubicBezTo>
                <a:cubicBezTo>
                  <a:pt x="1536825" y="2916584"/>
                  <a:pt x="1934760" y="3314449"/>
                  <a:pt x="2425637" y="3314449"/>
                </a:cubicBezTo>
                <a:cubicBezTo>
                  <a:pt x="2916514" y="3314449"/>
                  <a:pt x="3314449" y="2916584"/>
                  <a:pt x="3314449" y="2425793"/>
                </a:cubicBezTo>
                <a:cubicBezTo>
                  <a:pt x="3314449" y="1935002"/>
                  <a:pt x="2916514" y="1537137"/>
                  <a:pt x="2425637" y="1537137"/>
                </a:cubicBezTo>
                <a:close/>
                <a:moveTo>
                  <a:pt x="2400049" y="0"/>
                </a:moveTo>
                <a:cubicBezTo>
                  <a:pt x="3725559" y="0"/>
                  <a:pt x="4800098" y="1074539"/>
                  <a:pt x="4800098" y="2400049"/>
                </a:cubicBezTo>
                <a:cubicBezTo>
                  <a:pt x="4800098" y="3725559"/>
                  <a:pt x="3725559" y="4800098"/>
                  <a:pt x="2400049" y="4800098"/>
                </a:cubicBezTo>
                <a:cubicBezTo>
                  <a:pt x="1074539" y="4800098"/>
                  <a:pt x="0" y="3725559"/>
                  <a:pt x="0" y="2400049"/>
                </a:cubicBezTo>
                <a:cubicBezTo>
                  <a:pt x="0" y="1074539"/>
                  <a:pt x="1074539" y="0"/>
                  <a:pt x="2400049" y="0"/>
                </a:cubicBezTo>
                <a:close/>
              </a:path>
            </a:pathLst>
          </a:custGeom>
          <a:solidFill>
            <a:srgbClr val="FFFFF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sp>
        <p:nvSpPr>
          <p:cNvPr id="11" name="Arrow: Right 10">
            <a:extLst>
              <a:ext uri="{FF2B5EF4-FFF2-40B4-BE49-F238E27FC236}">
                <a16:creationId xmlns:a16="http://schemas.microsoft.com/office/drawing/2014/main" id="{BC786C21-0ABA-DC6C-AD20-08FA111E89D8}"/>
              </a:ext>
              <a:ext uri="{C183D7F6-B498-43B3-948B-1728B52AA6E4}">
                <adec:decorative xmlns:adec="http://schemas.microsoft.com/office/drawing/2017/decorative" val="1"/>
              </a:ext>
            </a:extLst>
          </p:cNvPr>
          <p:cNvSpPr/>
          <p:nvPr/>
        </p:nvSpPr>
        <p:spPr>
          <a:xfrm>
            <a:off x="6222349" y="3567748"/>
            <a:ext cx="1039046" cy="51816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a:p>
        </p:txBody>
      </p:sp>
      <p:sp>
        <p:nvSpPr>
          <p:cNvPr id="2" name="Rectangle: Rounded Corners 1">
            <a:extLst>
              <a:ext uri="{FF2B5EF4-FFF2-40B4-BE49-F238E27FC236}">
                <a16:creationId xmlns:a16="http://schemas.microsoft.com/office/drawing/2014/main" id="{F2E1AA52-F55D-C525-FE70-65D91225D814}"/>
              </a:ext>
              <a:ext uri="{C183D7F6-B498-43B3-948B-1728B52AA6E4}">
                <adec:decorative xmlns:adec="http://schemas.microsoft.com/office/drawing/2017/decorative" val="1"/>
              </a:ext>
            </a:extLst>
          </p:cNvPr>
          <p:cNvSpPr/>
          <p:nvPr/>
        </p:nvSpPr>
        <p:spPr>
          <a:xfrm>
            <a:off x="7521365" y="1631504"/>
            <a:ext cx="3370752" cy="4425696"/>
          </a:xfrm>
          <a:prstGeom prst="roundRect">
            <a:avLst>
              <a:gd name="adj" fmla="val 7546"/>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Rounded Corners 2">
            <a:extLst>
              <a:ext uri="{FF2B5EF4-FFF2-40B4-BE49-F238E27FC236}">
                <a16:creationId xmlns:a16="http://schemas.microsoft.com/office/drawing/2014/main" id="{5C6E9B81-8DD6-F2D0-1265-6F9F0523E771}"/>
              </a:ext>
            </a:extLst>
          </p:cNvPr>
          <p:cNvSpPr/>
          <p:nvPr/>
        </p:nvSpPr>
        <p:spPr>
          <a:xfrm>
            <a:off x="7717961" y="1889632"/>
            <a:ext cx="2927268" cy="824825"/>
          </a:xfrm>
          <a:prstGeom prst="roundRect">
            <a:avLst/>
          </a:prstGeom>
          <a:solidFill>
            <a:srgbClr val="CBEDFD"/>
          </a:solidFill>
          <a:ln>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a:lnSpc>
                <a:spcPct val="110000"/>
              </a:lnSpc>
            </a:pPr>
            <a:r>
              <a:rPr lang="en-AU" sz="1800" dirty="0">
                <a:solidFill>
                  <a:srgbClr val="002664"/>
                </a:solidFill>
              </a:rPr>
              <a:t>Know students and how they learn</a:t>
            </a:r>
          </a:p>
        </p:txBody>
      </p:sp>
      <p:sp>
        <p:nvSpPr>
          <p:cNvPr id="6" name="Rectangle: Rounded Corners 5">
            <a:extLst>
              <a:ext uri="{FF2B5EF4-FFF2-40B4-BE49-F238E27FC236}">
                <a16:creationId xmlns:a16="http://schemas.microsoft.com/office/drawing/2014/main" id="{F847195E-D491-44F7-8250-FCB2B6A15B53}"/>
              </a:ext>
            </a:extLst>
          </p:cNvPr>
          <p:cNvSpPr/>
          <p:nvPr/>
        </p:nvSpPr>
        <p:spPr>
          <a:xfrm>
            <a:off x="7717961" y="2935099"/>
            <a:ext cx="2927268" cy="824825"/>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a:lnSpc>
                <a:spcPct val="110000"/>
              </a:lnSpc>
            </a:pPr>
            <a:r>
              <a:rPr lang="en-AU" sz="1800">
                <a:solidFill>
                  <a:schemeClr val="accent1"/>
                </a:solidFill>
              </a:rPr>
              <a:t>Know the content and how to teach it</a:t>
            </a:r>
          </a:p>
        </p:txBody>
      </p:sp>
      <p:sp>
        <p:nvSpPr>
          <p:cNvPr id="9" name="Rectangle: Rounded Corners 8">
            <a:extLst>
              <a:ext uri="{FF2B5EF4-FFF2-40B4-BE49-F238E27FC236}">
                <a16:creationId xmlns:a16="http://schemas.microsoft.com/office/drawing/2014/main" id="{30B1B264-16E7-BA35-95A9-0355721BF0AB}"/>
              </a:ext>
            </a:extLst>
          </p:cNvPr>
          <p:cNvSpPr/>
          <p:nvPr/>
        </p:nvSpPr>
        <p:spPr>
          <a:xfrm>
            <a:off x="7717961" y="3980566"/>
            <a:ext cx="2927268" cy="824825"/>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a:lnSpc>
                <a:spcPct val="110000"/>
              </a:lnSpc>
            </a:pPr>
            <a:r>
              <a:rPr lang="en-AU" sz="1800">
                <a:solidFill>
                  <a:schemeClr val="accent1"/>
                </a:solidFill>
              </a:rPr>
              <a:t>High expectations</a:t>
            </a:r>
          </a:p>
        </p:txBody>
      </p:sp>
      <p:sp>
        <p:nvSpPr>
          <p:cNvPr id="10" name="Rectangle: Rounded Corners 9">
            <a:extLst>
              <a:ext uri="{FF2B5EF4-FFF2-40B4-BE49-F238E27FC236}">
                <a16:creationId xmlns:a16="http://schemas.microsoft.com/office/drawing/2014/main" id="{D7CA0856-3662-6A69-34DB-9437FE43D3E8}"/>
              </a:ext>
            </a:extLst>
          </p:cNvPr>
          <p:cNvSpPr/>
          <p:nvPr/>
        </p:nvSpPr>
        <p:spPr>
          <a:xfrm>
            <a:off x="7731509" y="5026034"/>
            <a:ext cx="2927268" cy="824825"/>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a:lnSpc>
                <a:spcPct val="110000"/>
              </a:lnSpc>
            </a:pPr>
            <a:r>
              <a:rPr lang="en-AU" sz="1800">
                <a:solidFill>
                  <a:schemeClr val="accent1"/>
                </a:solidFill>
              </a:rPr>
              <a:t>Safe, inclusive learning environments</a:t>
            </a:r>
          </a:p>
        </p:txBody>
      </p:sp>
      <p:sp>
        <p:nvSpPr>
          <p:cNvPr id="4" name="Slide Number Placeholder 3">
            <a:extLst>
              <a:ext uri="{FF2B5EF4-FFF2-40B4-BE49-F238E27FC236}">
                <a16:creationId xmlns:a16="http://schemas.microsoft.com/office/drawing/2014/main" id="{76FD18F9-744D-477C-FC01-6E7530BE14DF}"/>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186552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750"/>
                                        <p:tgtEl>
                                          <p:spTgt spid="15"/>
                                        </p:tgtEl>
                                      </p:cBhvr>
                                    </p:animEffect>
                                  </p:childTnLst>
                                </p:cTn>
                              </p:par>
                            </p:childTnLst>
                          </p:cTn>
                        </p:par>
                        <p:par>
                          <p:cTn id="8" fill="hold">
                            <p:stCondLst>
                              <p:cond delay="1000"/>
                            </p:stCondLst>
                            <p:childTnLst>
                              <p:par>
                                <p:cTn id="9" presetID="10" presetClass="entr" presetSubtype="0" fill="hold" grpId="0" nodeType="afterEffect">
                                  <p:stCondLst>
                                    <p:cond delay="25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750"/>
                                        <p:tgtEl>
                                          <p:spTgt spid="11"/>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750"/>
                                        <p:tgtEl>
                                          <p:spTgt spid="2"/>
                                        </p:tgtEl>
                                      </p:cBhvr>
                                    </p:animEffect>
                                  </p:childTnLst>
                                </p:cTn>
                              </p:par>
                            </p:childTnLst>
                          </p:cTn>
                        </p:par>
                        <p:par>
                          <p:cTn id="15" fill="hold">
                            <p:stCondLst>
                              <p:cond delay="2000"/>
                            </p:stCondLst>
                            <p:childTnLst>
                              <p:par>
                                <p:cTn id="16" presetID="10" presetClass="entr" presetSubtype="0" fill="hold" grpId="0" nodeType="afterEffect">
                                  <p:stCondLst>
                                    <p:cond delay="25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750"/>
                                        <p:tgtEl>
                                          <p:spTgt spid="3"/>
                                        </p:tgtEl>
                                      </p:cBhvr>
                                    </p:animEffect>
                                  </p:childTnLst>
                                </p:cTn>
                              </p:par>
                            </p:childTnLst>
                          </p:cTn>
                        </p:par>
                        <p:par>
                          <p:cTn id="19" fill="hold">
                            <p:stCondLst>
                              <p:cond delay="3000"/>
                            </p:stCondLst>
                            <p:childTnLst>
                              <p:par>
                                <p:cTn id="20" presetID="10" presetClass="entr" presetSubtype="0" fill="hold" grpId="0" nodeType="afterEffect">
                                  <p:stCondLst>
                                    <p:cond delay="25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750"/>
                                        <p:tgtEl>
                                          <p:spTgt spid="6"/>
                                        </p:tgtEl>
                                      </p:cBhvr>
                                    </p:animEffect>
                                  </p:childTnLst>
                                </p:cTn>
                              </p:par>
                            </p:childTnLst>
                          </p:cTn>
                        </p:par>
                        <p:par>
                          <p:cTn id="23" fill="hold">
                            <p:stCondLst>
                              <p:cond delay="4000"/>
                            </p:stCondLst>
                            <p:childTnLst>
                              <p:par>
                                <p:cTn id="24" presetID="10" presetClass="entr" presetSubtype="0" fill="hold" grpId="0" nodeType="afterEffect">
                                  <p:stCondLst>
                                    <p:cond delay="25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750"/>
                                        <p:tgtEl>
                                          <p:spTgt spid="9"/>
                                        </p:tgtEl>
                                      </p:cBhvr>
                                    </p:animEffect>
                                  </p:childTnLst>
                                </p:cTn>
                              </p:par>
                            </p:childTnLst>
                          </p:cTn>
                        </p:par>
                        <p:par>
                          <p:cTn id="27" fill="hold">
                            <p:stCondLst>
                              <p:cond delay="5000"/>
                            </p:stCondLst>
                            <p:childTnLst>
                              <p:par>
                                <p:cTn id="28" presetID="10" presetClass="entr" presetSubtype="0" fill="hold" grpId="0" nodeType="afterEffect">
                                  <p:stCondLst>
                                    <p:cond delay="25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animBg="1"/>
      <p:bldP spid="2" grpId="0" animBg="1"/>
      <p:bldP spid="3" grpId="0" animBg="1"/>
      <p:bldP spid="6"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067FEE-4209-A91C-1431-B2D0C05248FE}"/>
              </a:ext>
            </a:extLst>
          </p:cNvPr>
          <p:cNvSpPr>
            <a:spLocks noGrp="1"/>
          </p:cNvSpPr>
          <p:nvPr>
            <p:ph type="title"/>
          </p:nvPr>
        </p:nvSpPr>
        <p:spPr/>
        <p:txBody>
          <a:bodyPr/>
          <a:lstStyle/>
          <a:p>
            <a:r>
              <a:rPr lang="en-AU"/>
              <a:t>Explicit teaching strategies</a:t>
            </a:r>
          </a:p>
        </p:txBody>
      </p:sp>
      <p:pic>
        <p:nvPicPr>
          <p:cNvPr id="3" name="Picture 2" descr="Explicit teaching graphic with focus on strategies">
            <a:extLst>
              <a:ext uri="{FF2B5EF4-FFF2-40B4-BE49-F238E27FC236}">
                <a16:creationId xmlns:a16="http://schemas.microsoft.com/office/drawing/2014/main" id="{7ED37F02-972C-B04B-16AF-ACDF761DED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2576" y="1339833"/>
            <a:ext cx="4546847" cy="4800098"/>
          </a:xfrm>
          <a:prstGeom prst="rect">
            <a:avLst/>
          </a:prstGeom>
        </p:spPr>
      </p:pic>
      <p:sp>
        <p:nvSpPr>
          <p:cNvPr id="2" name="Oval 1">
            <a:extLst>
              <a:ext uri="{FF2B5EF4-FFF2-40B4-BE49-F238E27FC236}">
                <a16:creationId xmlns:a16="http://schemas.microsoft.com/office/drawing/2014/main" id="{57EB7B1F-666D-1395-51CF-BB035F7EC097}"/>
              </a:ext>
              <a:ext uri="{C183D7F6-B498-43B3-948B-1728B52AA6E4}">
                <adec:decorative xmlns:adec="http://schemas.microsoft.com/office/drawing/2017/decorative" val="1"/>
              </a:ext>
            </a:extLst>
          </p:cNvPr>
          <p:cNvSpPr/>
          <p:nvPr/>
        </p:nvSpPr>
        <p:spPr>
          <a:xfrm>
            <a:off x="5206265" y="2940968"/>
            <a:ext cx="1792540" cy="1792540"/>
          </a:xfrm>
          <a:prstGeom prst="ellipse">
            <a:avLst/>
          </a:prstGeom>
          <a:solidFill>
            <a:srgbClr val="FFFFF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3">
            <a:extLst>
              <a:ext uri="{FF2B5EF4-FFF2-40B4-BE49-F238E27FC236}">
                <a16:creationId xmlns:a16="http://schemas.microsoft.com/office/drawing/2014/main" id="{C41EF06C-F365-EBE1-475A-8E3F24D3CE42}"/>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11</a:t>
            </a:fld>
            <a:endParaRPr lang="en-AU"/>
          </a:p>
        </p:txBody>
      </p:sp>
    </p:spTree>
    <p:extLst>
      <p:ext uri="{BB962C8B-B14F-4D97-AF65-F5344CB8AC3E}">
        <p14:creationId xmlns:p14="http://schemas.microsoft.com/office/powerpoint/2010/main" val="3678426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2B577-1D32-7722-C34F-811C4A45A5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6EE8E8-064C-2013-9E70-0F53A0F3A553}"/>
              </a:ext>
            </a:extLst>
          </p:cNvPr>
          <p:cNvSpPr>
            <a:spLocks noGrp="1"/>
          </p:cNvSpPr>
          <p:nvPr>
            <p:ph type="title"/>
          </p:nvPr>
        </p:nvSpPr>
        <p:spPr/>
        <p:txBody>
          <a:bodyPr/>
          <a:lstStyle/>
          <a:p>
            <a:r>
              <a:rPr lang="en-AU"/>
              <a:t>Chunking and sequencing learning</a:t>
            </a:r>
          </a:p>
        </p:txBody>
      </p:sp>
      <p:sp>
        <p:nvSpPr>
          <p:cNvPr id="19" name="Text Placeholder 18">
            <a:extLst>
              <a:ext uri="{FF2B5EF4-FFF2-40B4-BE49-F238E27FC236}">
                <a16:creationId xmlns:a16="http://schemas.microsoft.com/office/drawing/2014/main" id="{BD3C6A1A-D427-8C97-1818-874202041C29}"/>
              </a:ext>
            </a:extLst>
          </p:cNvPr>
          <p:cNvSpPr>
            <a:spLocks noGrp="1"/>
          </p:cNvSpPr>
          <p:nvPr>
            <p:ph type="body" sz="quarter" idx="18"/>
          </p:nvPr>
        </p:nvSpPr>
        <p:spPr/>
        <p:txBody>
          <a:bodyPr/>
          <a:lstStyle/>
          <a:p>
            <a:r>
              <a:rPr lang="en-AU"/>
              <a:t>What is it?</a:t>
            </a:r>
          </a:p>
        </p:txBody>
      </p:sp>
      <p:sp>
        <p:nvSpPr>
          <p:cNvPr id="8" name="Rectangle: Rounded Corners 7">
            <a:extLst>
              <a:ext uri="{FF2B5EF4-FFF2-40B4-BE49-F238E27FC236}">
                <a16:creationId xmlns:a16="http://schemas.microsoft.com/office/drawing/2014/main" id="{7C28A49E-1317-1ECB-91AC-45FC25312555}"/>
              </a:ext>
            </a:extLst>
          </p:cNvPr>
          <p:cNvSpPr/>
          <p:nvPr/>
        </p:nvSpPr>
        <p:spPr>
          <a:xfrm>
            <a:off x="360000" y="1561837"/>
            <a:ext cx="6096000" cy="4535997"/>
          </a:xfrm>
          <a:prstGeom prst="roundRect">
            <a:avLst>
              <a:gd name="adj" fmla="val 12293"/>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1800" dirty="0">
                <a:solidFill>
                  <a:schemeClr val="accent1"/>
                </a:solidFill>
              </a:rPr>
              <a:t>Learning is a cumulative and systematic process.</a:t>
            </a:r>
          </a:p>
          <a:p>
            <a:pPr>
              <a:lnSpc>
                <a:spcPct val="150000"/>
              </a:lnSpc>
            </a:pPr>
            <a:r>
              <a:rPr lang="en-AU" sz="1800" dirty="0">
                <a:solidFill>
                  <a:schemeClr val="accent1"/>
                </a:solidFill>
              </a:rPr>
              <a:t>Working memory is optimised when new content is</a:t>
            </a:r>
          </a:p>
          <a:p>
            <a:pPr>
              <a:lnSpc>
                <a:spcPct val="150000"/>
              </a:lnSpc>
            </a:pPr>
            <a:r>
              <a:rPr lang="en-AU" sz="1800" dirty="0">
                <a:solidFill>
                  <a:schemeClr val="accent1"/>
                </a:solidFill>
              </a:rPr>
              <a:t>broken into a sequence and manageable steps, each</a:t>
            </a:r>
          </a:p>
          <a:p>
            <a:pPr>
              <a:lnSpc>
                <a:spcPct val="150000"/>
              </a:lnSpc>
            </a:pPr>
            <a:r>
              <a:rPr lang="en-AU" sz="1800" dirty="0">
                <a:solidFill>
                  <a:schemeClr val="accent1"/>
                </a:solidFill>
              </a:rPr>
              <a:t>consolidated when students practise. This helps students build on what they already know, understand and can do. Sequencing intentionally orders learning to manage students’ cognitive load. Chunking breaks complex concepts, strategies or skills into smaller, more manageable components (</a:t>
            </a:r>
            <a:r>
              <a:rPr lang="en-AU" sz="1800" dirty="0">
                <a:solidFill>
                  <a:schemeClr val="accent2"/>
                </a:solidFill>
                <a:hlinkClick r:id="rId3">
                  <a:extLst>
                    <a:ext uri="{A12FA001-AC4F-418D-AE19-62706E023703}">
                      <ahyp:hlinkClr xmlns:ahyp="http://schemas.microsoft.com/office/drawing/2018/hyperlinkcolor" val="tx"/>
                    </a:ext>
                  </a:extLst>
                </a:hlinkClick>
              </a:rPr>
              <a:t>AERO 2024a</a:t>
            </a:r>
            <a:r>
              <a:rPr lang="en-AU" sz="1800" dirty="0">
                <a:solidFill>
                  <a:schemeClr val="accent1"/>
                </a:solidFill>
              </a:rPr>
              <a:t>). </a:t>
            </a:r>
          </a:p>
        </p:txBody>
      </p:sp>
      <p:grpSp>
        <p:nvGrpSpPr>
          <p:cNvPr id="45" name="Group 44">
            <a:extLst>
              <a:ext uri="{FF2B5EF4-FFF2-40B4-BE49-F238E27FC236}">
                <a16:creationId xmlns:a16="http://schemas.microsoft.com/office/drawing/2014/main" id="{B111DB9B-5B7A-D78F-2F94-D818D2AFB8AE}"/>
              </a:ext>
              <a:ext uri="{C183D7F6-B498-43B3-948B-1728B52AA6E4}">
                <adec:decorative xmlns:adec="http://schemas.microsoft.com/office/drawing/2017/decorative" val="1"/>
              </a:ext>
            </a:extLst>
          </p:cNvPr>
          <p:cNvGrpSpPr/>
          <p:nvPr/>
        </p:nvGrpSpPr>
        <p:grpSpPr>
          <a:xfrm>
            <a:off x="7061403" y="1331712"/>
            <a:ext cx="4551735" cy="4800098"/>
            <a:chOff x="7061403" y="1331712"/>
            <a:chExt cx="4551735" cy="4800098"/>
          </a:xfrm>
        </p:grpSpPr>
        <p:pic>
          <p:nvPicPr>
            <p:cNvPr id="46" name="Picture 45" descr="A diagram of a circle with blue and white circles&#10;&#10;Description automatically generated">
              <a:extLst>
                <a:ext uri="{FF2B5EF4-FFF2-40B4-BE49-F238E27FC236}">
                  <a16:creationId xmlns:a16="http://schemas.microsoft.com/office/drawing/2014/main" id="{AE44C7DE-FA2D-A56B-B4C6-88E1C6C9115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061403" y="1331712"/>
              <a:ext cx="4546847" cy="4800098"/>
            </a:xfrm>
            <a:prstGeom prst="rect">
              <a:avLst/>
            </a:prstGeom>
          </p:spPr>
        </p:pic>
        <p:pic>
          <p:nvPicPr>
            <p:cNvPr id="47" name="Picture 46" descr="A diagram of a circle with blue and white circles&#10;&#10;Description automatically generated">
              <a:extLst>
                <a:ext uri="{FF2B5EF4-FFF2-40B4-BE49-F238E27FC236}">
                  <a16:creationId xmlns:a16="http://schemas.microsoft.com/office/drawing/2014/main" id="{DD4F64DC-3CD7-C66F-2263-47EE0449D922}"/>
                </a:ext>
              </a:extLst>
            </p:cNvPr>
            <p:cNvPicPr>
              <a:picLocks noChangeAspect="1"/>
            </p:cNvPicPr>
            <p:nvPr/>
          </p:nvPicPr>
          <p:blipFill>
            <a:blip r:embed="rId6">
              <a:extLst>
                <a:ext uri="{BEBA8EAE-BF5A-486C-A8C5-ECC9F3942E4B}">
                  <a14:imgProps xmlns:a14="http://schemas.microsoft.com/office/drawing/2010/main">
                    <a14:imgLayer r:embed="rId5">
                      <a14:imgEffect>
                        <a14:backgroundRemoval t="10000" b="90000" l="10000" r="90000">
                          <a14:foregroundMark x1="52803" y1="60951" x2="54525" y2="60153"/>
                          <a14:backgroundMark x1="58703" y1="48768" x2="57347" y2="44880"/>
                        </a14:backgroundRemoval>
                      </a14:imgEffect>
                    </a14:imgLayer>
                  </a14:imgProps>
                </a:ext>
                <a:ext uri="{28A0092B-C50C-407E-A947-70E740481C1C}">
                  <a14:useLocalDpi xmlns:a14="http://schemas.microsoft.com/office/drawing/2010/main" val="0"/>
                </a:ext>
              </a:extLst>
            </a:blip>
            <a:stretch>
              <a:fillRect/>
            </a:stretch>
          </p:blipFill>
          <p:spPr>
            <a:xfrm>
              <a:off x="7061403" y="1331712"/>
              <a:ext cx="4546847" cy="4800098"/>
            </a:xfrm>
            <a:prstGeom prst="rect">
              <a:avLst/>
            </a:prstGeom>
          </p:spPr>
        </p:pic>
        <p:pic>
          <p:nvPicPr>
            <p:cNvPr id="48" name="Picture 47" descr="A diagram of a circle with blue and white circles&#10;&#10;Description automatically generated">
              <a:extLst>
                <a:ext uri="{FF2B5EF4-FFF2-40B4-BE49-F238E27FC236}">
                  <a16:creationId xmlns:a16="http://schemas.microsoft.com/office/drawing/2014/main" id="{551A424C-4D9E-E97F-8C3C-FCDA1FC4F5C6}"/>
                </a:ext>
              </a:extLst>
            </p:cNvPr>
            <p:cNvPicPr>
              <a:picLocks noChangeAspect="1"/>
            </p:cNvPicPr>
            <p:nvPr/>
          </p:nvPicPr>
          <p:blipFill>
            <a:blip r:embed="rId7">
              <a:extLst>
                <a:ext uri="{BEBA8EAE-BF5A-486C-A8C5-ECC9F3942E4B}">
                  <a14:imgProps xmlns:a14="http://schemas.microsoft.com/office/drawing/2010/main">
                    <a14:imgLayer r:embed="rId5">
                      <a14:imgEffect>
                        <a14:backgroundRemoval t="10000" b="90000" l="10000" r="90000">
                          <a14:foregroundMark x1="37523" y1="54599" x2="39868" y2="54599"/>
                          <a14:backgroundMark x1="58813" y1="47379" x2="56871" y2="44984"/>
                        </a14:backgroundRemoval>
                      </a14:imgEffect>
                    </a14:imgLayer>
                  </a14:imgProps>
                </a:ext>
                <a:ext uri="{28A0092B-C50C-407E-A947-70E740481C1C}">
                  <a14:useLocalDpi xmlns:a14="http://schemas.microsoft.com/office/drawing/2010/main" val="0"/>
                </a:ext>
              </a:extLst>
            </a:blip>
            <a:stretch>
              <a:fillRect/>
            </a:stretch>
          </p:blipFill>
          <p:spPr>
            <a:xfrm>
              <a:off x="7061403" y="1331712"/>
              <a:ext cx="4546847" cy="4800098"/>
            </a:xfrm>
            <a:prstGeom prst="rect">
              <a:avLst/>
            </a:prstGeom>
          </p:spPr>
        </p:pic>
        <p:pic>
          <p:nvPicPr>
            <p:cNvPr id="49" name="Picture 48" descr="Explicit teaching graphic">
              <a:extLst>
                <a:ext uri="{FF2B5EF4-FFF2-40B4-BE49-F238E27FC236}">
                  <a16:creationId xmlns:a16="http://schemas.microsoft.com/office/drawing/2014/main" id="{7834A7A0-ED17-4258-643A-FB2C2345031E}"/>
                </a:ext>
              </a:extLst>
            </p:cNvPr>
            <p:cNvPicPr>
              <a:picLocks noChangeAspect="1"/>
            </p:cNvPicPr>
            <p:nvPr/>
          </p:nvPicPr>
          <p:blipFill>
            <a:blip r:embed="rId8">
              <a:extLst>
                <a:ext uri="{BEBA8EAE-BF5A-486C-A8C5-ECC9F3942E4B}">
                  <a14:imgProps xmlns:a14="http://schemas.microsoft.com/office/drawing/2010/main">
                    <a14:imgLayer r:embed="rId5">
                      <a14:imgEffect>
                        <a14:backgroundRemoval t="10000" b="90000" l="10000" r="90000">
                          <a14:foregroundMark x1="45914" y1="45227" x2="46684" y2="43006"/>
                          <a14:backgroundMark x1="58593" y1="48941" x2="57823" y2="46338"/>
                        </a14:backgroundRemoval>
                      </a14:imgEffect>
                    </a14:imgLayer>
                  </a14:imgProps>
                </a:ext>
                <a:ext uri="{28A0092B-C50C-407E-A947-70E740481C1C}">
                  <a14:useLocalDpi xmlns:a14="http://schemas.microsoft.com/office/drawing/2010/main" val="0"/>
                </a:ext>
              </a:extLst>
            </a:blip>
            <a:stretch>
              <a:fillRect/>
            </a:stretch>
          </p:blipFill>
          <p:spPr>
            <a:xfrm>
              <a:off x="7061403" y="1331712"/>
              <a:ext cx="4546847" cy="4800098"/>
            </a:xfrm>
            <a:prstGeom prst="rect">
              <a:avLst/>
            </a:prstGeom>
          </p:spPr>
        </p:pic>
        <p:pic>
          <p:nvPicPr>
            <p:cNvPr id="50" name="Picture 49" descr="Chunking and sequencing">
              <a:extLst>
                <a:ext uri="{FF2B5EF4-FFF2-40B4-BE49-F238E27FC236}">
                  <a16:creationId xmlns:a16="http://schemas.microsoft.com/office/drawing/2014/main" id="{8ABF1454-6608-EEB3-099D-64344415CE87}"/>
                </a:ext>
              </a:extLst>
            </p:cNvPr>
            <p:cNvPicPr>
              <a:picLocks noChangeAspect="1"/>
            </p:cNvPicPr>
            <p:nvPr/>
          </p:nvPicPr>
          <p:blipFill rotWithShape="1">
            <a:blip r:embed="rId9">
              <a:extLst>
                <a:ext uri="{BEBA8EAE-BF5A-486C-A8C5-ECC9F3942E4B}">
                  <a14:imgProps xmlns:a14="http://schemas.microsoft.com/office/drawing/2010/main">
                    <a14:imgLayer r:embed="rId5">
                      <a14:imgEffect>
                        <a14:backgroundRemoval t="10000" b="90000" l="10000" r="90000">
                          <a14:foregroundMark x1="62697" y1="30857" x2="55991" y2="30128"/>
                          <a14:foregroundMark x1="54489" y1="10448" x2="53353" y2="26414"/>
                          <a14:foregroundMark x1="53353" y1="26414" x2="66728" y2="30094"/>
                          <a14:foregroundMark x1="66728" y1="30094" x2="74240" y2="22457"/>
                          <a14:foregroundMark x1="74240" y1="22457" x2="66251" y2="14439"/>
                          <a14:foregroundMark x1="66251" y1="14439" x2="54965" y2="12079"/>
                          <a14:foregroundMark x1="56211" y1="22215" x2="73214" y2="22666"/>
                          <a14:foregroundMark x1="51264" y1="32593" x2="51044" y2="10101"/>
                          <a14:foregroundMark x1="51044" y1="10101" x2="64053" y2="10205"/>
                          <a14:foregroundMark x1="64053" y1="10205" x2="76768" y2="15828"/>
                          <a14:foregroundMark x1="76768" y1="15828" x2="75486" y2="26519"/>
                          <a14:foregroundMark x1="75486" y1="26519" x2="69623" y2="28705"/>
                          <a14:backgroundMark x1="52327" y1="39292" x2="51594" y2="43075"/>
                          <a14:backgroundMark x1="51191" y1="42277" x2="57823" y2="46095"/>
                          <a14:backgroundMark x1="48956" y1="11211" x2="48003" y2="26935"/>
                          <a14:backgroundMark x1="48003" y1="26935" x2="49249" y2="20132"/>
                          <a14:backgroundMark x1="49102" y1="10934" x2="49505" y2="31517"/>
                        </a14:backgroundRemoval>
                      </a14:imgEffect>
                    </a14:imgLayer>
                  </a14:imgProps>
                </a:ext>
                <a:ext uri="{28A0092B-C50C-407E-A947-70E740481C1C}">
                  <a14:useLocalDpi xmlns:a14="http://schemas.microsoft.com/office/drawing/2010/main" val="0"/>
                </a:ext>
              </a:extLst>
            </a:blip>
            <a:srcRect l="48950" r="15616" b="60753"/>
            <a:stretch/>
          </p:blipFill>
          <p:spPr>
            <a:xfrm>
              <a:off x="9287114" y="1331712"/>
              <a:ext cx="1611104" cy="1883906"/>
            </a:xfrm>
            <a:prstGeom prst="rect">
              <a:avLst/>
            </a:prstGeom>
          </p:spPr>
        </p:pic>
        <p:pic>
          <p:nvPicPr>
            <p:cNvPr id="51" name="Picture 50" descr="A diagram of a circle with blue and white circles&#10;&#10;Description automatically generated">
              <a:extLst>
                <a:ext uri="{FF2B5EF4-FFF2-40B4-BE49-F238E27FC236}">
                  <a16:creationId xmlns:a16="http://schemas.microsoft.com/office/drawing/2014/main" id="{38BE8BFA-CDE2-C4C3-F15F-233271BFC44B}"/>
                </a:ext>
              </a:extLst>
            </p:cNvPr>
            <p:cNvPicPr>
              <a:picLocks noChangeAspect="1"/>
            </p:cNvPicPr>
            <p:nvPr/>
          </p:nvPicPr>
          <p:blipFill rotWithShape="1">
            <a:blip r:embed="rId10">
              <a:extLst>
                <a:ext uri="{BEBA8EAE-BF5A-486C-A8C5-ECC9F3942E4B}">
                  <a14:imgProps xmlns:a14="http://schemas.microsoft.com/office/drawing/2010/main">
                    <a14:imgLayer r:embed="rId5">
                      <a14:imgEffect>
                        <a14:backgroundRemoval t="9997" b="89969" l="9894" r="94137">
                          <a14:foregroundMark x1="83071" y1="26831" x2="74020" y2="33426"/>
                          <a14:foregroundMark x1="74020" y1="33426" x2="72444" y2="44880"/>
                          <a14:foregroundMark x1="72444" y1="44880" x2="90509" y2="48178"/>
                          <a14:foregroundMark x1="90509" y1="48178" x2="86515" y2="33391"/>
                          <a14:foregroundMark x1="86515" y1="33391" x2="82888" y2="27768"/>
                          <a14:foregroundMark x1="93807" y1="50052" x2="91792" y2="37487"/>
                          <a14:foregroundMark x1="91792" y1="37487" x2="90546" y2="35856"/>
                          <a14:foregroundMark x1="70722" y1="39084" x2="74460" y2="48351"/>
                          <a14:foregroundMark x1="74460" y1="48351" x2="94137" y2="48698"/>
                          <a14:foregroundMark x1="76951" y1="42069" x2="87028" y2="42138"/>
                          <a14:backgroundMark x1="49835" y1="47310" x2="50641" y2="54148"/>
                        </a14:backgroundRemoval>
                      </a14:imgEffect>
                    </a14:imgLayer>
                  </a14:imgProps>
                </a:ext>
                <a:ext uri="{28A0092B-C50C-407E-A947-70E740481C1C}">
                  <a14:useLocalDpi xmlns:a14="http://schemas.microsoft.com/office/drawing/2010/main" val="0"/>
                </a:ext>
              </a:extLst>
            </a:blip>
            <a:srcRect l="64795" t="22291" r="-1" b="46321"/>
            <a:stretch/>
          </p:blipFill>
          <p:spPr>
            <a:xfrm>
              <a:off x="10007473" y="2401648"/>
              <a:ext cx="1600777" cy="1506688"/>
            </a:xfrm>
            <a:prstGeom prst="rect">
              <a:avLst/>
            </a:prstGeom>
          </p:spPr>
        </p:pic>
        <p:pic>
          <p:nvPicPr>
            <p:cNvPr id="52" name="Picture 51" descr="A diagram of a circle with blue and white circles&#10;&#10;Description automatically generated">
              <a:extLst>
                <a:ext uri="{FF2B5EF4-FFF2-40B4-BE49-F238E27FC236}">
                  <a16:creationId xmlns:a16="http://schemas.microsoft.com/office/drawing/2014/main" id="{EA93D556-C80A-7505-E2E1-971C30AA245D}"/>
                </a:ext>
              </a:extLst>
            </p:cNvPr>
            <p:cNvPicPr>
              <a:picLocks noChangeAspect="1"/>
            </p:cNvPicPr>
            <p:nvPr/>
          </p:nvPicPr>
          <p:blipFill rotWithShape="1">
            <a:blip r:embed="rId11">
              <a:extLst>
                <a:ext uri="{BEBA8EAE-BF5A-486C-A8C5-ECC9F3942E4B}">
                  <a14:imgProps xmlns:a14="http://schemas.microsoft.com/office/drawing/2010/main">
                    <a14:imgLayer r:embed="rId5">
                      <a14:imgEffect>
                        <a14:backgroundRemoval t="9997" b="94793" l="9894" r="89960">
                          <a14:foregroundMark x1="65922" y1="74002" x2="54269" y2="78445"/>
                          <a14:foregroundMark x1="54269" y1="78445" x2="57494" y2="92225"/>
                          <a14:foregroundMark x1="57494" y1="92225" x2="71162" y2="87504"/>
                          <a14:foregroundMark x1="71162" y1="87504" x2="70942" y2="77473"/>
                          <a14:foregroundMark x1="70942" y1="77473" x2="67571" y2="73343"/>
                          <a14:foregroundMark x1="63247" y1="71503" x2="53353" y2="75529"/>
                          <a14:foregroundMark x1="53353" y1="75529" x2="53353" y2="75599"/>
                          <a14:foregroundMark x1="53756" y1="92156" x2="65189" y2="92537"/>
                          <a14:foregroundMark x1="65189" y1="92537" x2="76108" y2="85838"/>
                          <a14:foregroundMark x1="76108" y1="85838" x2="73030" y2="80354"/>
                          <a14:foregroundMark x1="56284" y1="94793" x2="53609" y2="94655"/>
                          <a14:foregroundMark x1="58080" y1="85908" x2="68926" y2="85387"/>
                          <a14:foregroundMark x1="68926" y1="85387" x2="69806" y2="85387"/>
                          <a14:foregroundMark x1="59069" y1="83027" x2="59069" y2="83027"/>
                          <a14:backgroundMark x1="47343" y1="46893" x2="54599" y2="55640"/>
                        </a14:backgroundRemoval>
                      </a14:imgEffect>
                    </a14:imgLayer>
                  </a14:imgProps>
                </a:ext>
                <a:ext uri="{28A0092B-C50C-407E-A947-70E740481C1C}">
                  <a14:useLocalDpi xmlns:a14="http://schemas.microsoft.com/office/drawing/2010/main" val="0"/>
                </a:ext>
              </a:extLst>
            </a:blip>
            <a:srcRect l="47977" t="63621" r="16817"/>
            <a:stretch/>
          </p:blipFill>
          <p:spPr>
            <a:xfrm>
              <a:off x="9242815" y="4385554"/>
              <a:ext cx="1600777" cy="1746256"/>
            </a:xfrm>
            <a:prstGeom prst="rect">
              <a:avLst/>
            </a:prstGeom>
          </p:spPr>
        </p:pic>
        <p:pic>
          <p:nvPicPr>
            <p:cNvPr id="53" name="Picture 52" descr="A diagram of a circle with blue and white circles&#10;&#10;Description automatically generated">
              <a:extLst>
                <a:ext uri="{FF2B5EF4-FFF2-40B4-BE49-F238E27FC236}">
                  <a16:creationId xmlns:a16="http://schemas.microsoft.com/office/drawing/2014/main" id="{2B718BBE-D8FF-27F4-4B94-848CFD752E5D}"/>
                </a:ext>
              </a:extLst>
            </p:cNvPr>
            <p:cNvPicPr>
              <a:picLocks noChangeAspect="1"/>
            </p:cNvPicPr>
            <p:nvPr/>
          </p:nvPicPr>
          <p:blipFill rotWithShape="1">
            <a:blip r:embed="rId12">
              <a:extLst>
                <a:ext uri="{BEBA8EAE-BF5A-486C-A8C5-ECC9F3942E4B}">
                  <a14:imgProps xmlns:a14="http://schemas.microsoft.com/office/drawing/2010/main">
                    <a14:imgLayer r:embed="rId5">
                      <a14:imgEffect>
                        <a14:backgroundRemoval t="9997" b="96251" l="9894" r="89960">
                          <a14:foregroundMark x1="36827" y1="71885" x2="44082" y2="79243"/>
                          <a14:foregroundMark x1="44082" y1="79243" x2="45108" y2="92051"/>
                          <a14:foregroundMark x1="45108" y1="92051" x2="30817" y2="90073"/>
                          <a14:foregroundMark x1="30817" y1="90073" x2="26493" y2="78862"/>
                          <a14:foregroundMark x1="26493" y1="78862" x2="35434" y2="70288"/>
                          <a14:foregroundMark x1="35434" y1="70288" x2="36973" y2="72024"/>
                          <a14:foregroundMark x1="47856" y1="94134" x2="35874" y2="93162"/>
                          <a14:foregroundMark x1="35874" y1="93162" x2="32942" y2="92156"/>
                          <a14:foregroundMark x1="47856" y1="96251" x2="41590" y2="96112"/>
                        </a14:backgroundRemoval>
                      </a14:imgEffect>
                    </a14:imgLayer>
                  </a14:imgProps>
                </a:ext>
                <a:ext uri="{28A0092B-C50C-407E-A947-70E740481C1C}">
                  <a14:useLocalDpi xmlns:a14="http://schemas.microsoft.com/office/drawing/2010/main" val="0"/>
                </a:ext>
              </a:extLst>
            </a:blip>
            <a:srcRect l="16180" t="63779" r="45890"/>
            <a:stretch/>
          </p:blipFill>
          <p:spPr>
            <a:xfrm>
              <a:off x="7797112" y="4393148"/>
              <a:ext cx="1724576" cy="1738662"/>
            </a:xfrm>
            <a:prstGeom prst="rect">
              <a:avLst/>
            </a:prstGeom>
          </p:spPr>
        </p:pic>
        <p:pic>
          <p:nvPicPr>
            <p:cNvPr id="54" name="Picture 53" descr="A diagram of a circle with blue and white circles&#10;&#10;Description automatically generated">
              <a:extLst>
                <a:ext uri="{FF2B5EF4-FFF2-40B4-BE49-F238E27FC236}">
                  <a16:creationId xmlns:a16="http://schemas.microsoft.com/office/drawing/2014/main" id="{E577BC5D-3C9F-01AD-626B-30B491DE1A31}"/>
                </a:ext>
              </a:extLst>
            </p:cNvPr>
            <p:cNvPicPr>
              <a:picLocks noChangeAspect="1"/>
            </p:cNvPicPr>
            <p:nvPr/>
          </p:nvPicPr>
          <p:blipFill rotWithShape="1">
            <a:blip r:embed="rId13">
              <a:extLst>
                <a:ext uri="{BEBA8EAE-BF5A-486C-A8C5-ECC9F3942E4B}">
                  <a14:imgProps xmlns:a14="http://schemas.microsoft.com/office/drawing/2010/main">
                    <a14:imgLayer r:embed="rId5">
                      <a14:imgEffect>
                        <a14:backgroundRemoval t="9997" b="89969" l="5863" r="89960">
                          <a14:foregroundMark x1="26933" y1="55640" x2="9784" y2="55467"/>
                          <a14:foregroundMark x1="9784" y1="55467" x2="12569" y2="70149"/>
                          <a14:foregroundMark x1="12569" y1="70149" x2="27263" y2="67650"/>
                          <a14:foregroundMark x1="27263" y1="67650" x2="26237" y2="56300"/>
                          <a14:foregroundMark x1="5863" y1="57341" x2="16893" y2="80354"/>
                          <a14:foregroundMark x1="12679" y1="68344" x2="23452" y2="68205"/>
                          <a14:backgroundMark x1="60315" y1="50330" x2="55551" y2="39743"/>
                        </a14:backgroundRemoval>
                      </a14:imgEffect>
                    </a14:imgLayer>
                  </a14:imgProps>
                </a:ext>
                <a:ext uri="{28A0092B-C50C-407E-A947-70E740481C1C}">
                  <a14:useLocalDpi xmlns:a14="http://schemas.microsoft.com/office/drawing/2010/main" val="0"/>
                </a:ext>
              </a:extLst>
            </a:blip>
            <a:srcRect t="49836" r="57101" b="15453"/>
            <a:stretch/>
          </p:blipFill>
          <p:spPr>
            <a:xfrm>
              <a:off x="7061404" y="3723906"/>
              <a:ext cx="1950550" cy="1666139"/>
            </a:xfrm>
            <a:prstGeom prst="rect">
              <a:avLst/>
            </a:prstGeom>
          </p:spPr>
        </p:pic>
        <p:pic>
          <p:nvPicPr>
            <p:cNvPr id="55" name="Picture 54" descr="A diagram of a circle with blue and white circles&#10;&#10;Description automatically generated">
              <a:extLst>
                <a:ext uri="{FF2B5EF4-FFF2-40B4-BE49-F238E27FC236}">
                  <a16:creationId xmlns:a16="http://schemas.microsoft.com/office/drawing/2014/main" id="{B9CE8F64-F523-805C-C9CF-490FD74278A3}"/>
                </a:ext>
              </a:extLst>
            </p:cNvPr>
            <p:cNvPicPr>
              <a:picLocks noChangeAspect="1"/>
            </p:cNvPicPr>
            <p:nvPr/>
          </p:nvPicPr>
          <p:blipFill rotWithShape="1">
            <a:blip r:embed="rId14">
              <a:extLst>
                <a:ext uri="{BEBA8EAE-BF5A-486C-A8C5-ECC9F3942E4B}">
                  <a14:imgProps xmlns:a14="http://schemas.microsoft.com/office/drawing/2010/main">
                    <a14:imgLayer r:embed="rId5">
                      <a14:imgEffect>
                        <a14:backgroundRemoval t="9997" b="89969" l="9930" r="94320">
                          <a14:foregroundMark x1="73800" y1="58660" x2="74679" y2="68865"/>
                          <a14:foregroundMark x1="74679" y1="68865" x2="88164" y2="68414"/>
                          <a14:foregroundMark x1="88164" y1="68414" x2="87211" y2="56543"/>
                          <a14:foregroundMark x1="87211" y1="56543" x2="74093" y2="58105"/>
                          <a14:foregroundMark x1="74093" y1="58105" x2="73800" y2="58521"/>
                          <a14:foregroundMark x1="91096" y1="56439" x2="91938" y2="65810"/>
                          <a14:foregroundMark x1="93771" y1="55085" x2="94320" y2="66817"/>
                          <a14:foregroundMark x1="94320" y1="66817" x2="93881" y2="67546"/>
                          <a14:foregroundMark x1="87468" y1="63832" x2="76145" y2="63971"/>
                          <a14:backgroundMark x1="52986" y1="39500" x2="61305" y2="48039"/>
                          <a14:backgroundMark x1="61305" y1="48039" x2="61634" y2="48733"/>
                        </a14:backgroundRemoval>
                      </a14:imgEffect>
                    </a14:imgLayer>
                  </a14:imgProps>
                </a:ext>
                <a:ext uri="{28A0092B-C50C-407E-A947-70E740481C1C}">
                  <a14:useLocalDpi xmlns:a14="http://schemas.microsoft.com/office/drawing/2010/main" val="0"/>
                </a:ext>
              </a:extLst>
            </a:blip>
            <a:srcRect l="62635" t="53678" b="15102"/>
            <a:stretch/>
          </p:blipFill>
          <p:spPr>
            <a:xfrm>
              <a:off x="9909350" y="3908336"/>
              <a:ext cx="1698900" cy="1498551"/>
            </a:xfrm>
            <a:prstGeom prst="rect">
              <a:avLst/>
            </a:prstGeom>
          </p:spPr>
        </p:pic>
        <p:pic>
          <p:nvPicPr>
            <p:cNvPr id="56" name="Picture 55" descr="A diagram of a circle with blue and white circles&#10;&#10;Description automatically generated">
              <a:extLst>
                <a:ext uri="{FF2B5EF4-FFF2-40B4-BE49-F238E27FC236}">
                  <a16:creationId xmlns:a16="http://schemas.microsoft.com/office/drawing/2014/main" id="{22A64703-E9ED-2A65-7F3F-737862965FC3}"/>
                </a:ext>
              </a:extLst>
            </p:cNvPr>
            <p:cNvPicPr>
              <a:picLocks noChangeAspect="1"/>
            </p:cNvPicPr>
            <p:nvPr/>
          </p:nvPicPr>
          <p:blipFill rotWithShape="1">
            <a:blip r:embed="rId15">
              <a:extLst>
                <a:ext uri="{BEBA8EAE-BF5A-486C-A8C5-ECC9F3942E4B}">
                  <a14:imgProps xmlns:a14="http://schemas.microsoft.com/office/drawing/2010/main">
                    <a14:imgLayer r:embed="rId5">
                      <a14:imgEffect>
                        <a14:backgroundRemoval t="9997" b="89969" l="6303" r="89996">
                          <a14:foregroundMark x1="6303" y1="48629" x2="24038" y2="49601"/>
                          <a14:foregroundMark x1="24038" y1="49601" x2="30707" y2="41791"/>
                          <a14:foregroundMark x1="30707" y1="41791" x2="21693" y2="33287"/>
                          <a14:foregroundMark x1="21693" y1="33287" x2="10370" y2="35578"/>
                          <a14:foregroundMark x1="10370" y1="35578" x2="6449" y2="44915"/>
                          <a14:foregroundMark x1="6449" y1="44915" x2="6303" y2="46373"/>
                          <a14:backgroundMark x1="54525" y1="40923" x2="63137" y2="48733"/>
                        </a14:backgroundRemoval>
                      </a14:imgEffect>
                    </a14:imgLayer>
                  </a14:imgProps>
                </a:ext>
                <a:ext uri="{28A0092B-C50C-407E-A947-70E740481C1C}">
                  <a14:useLocalDpi xmlns:a14="http://schemas.microsoft.com/office/drawing/2010/main" val="0"/>
                </a:ext>
              </a:extLst>
            </a:blip>
            <a:srcRect t="18725" r="62071" b="42641"/>
            <a:stretch/>
          </p:blipFill>
          <p:spPr>
            <a:xfrm>
              <a:off x="7061404" y="2230542"/>
              <a:ext cx="1724576" cy="1854440"/>
            </a:xfrm>
            <a:prstGeom prst="rect">
              <a:avLst/>
            </a:prstGeom>
          </p:spPr>
        </p:pic>
        <p:pic>
          <p:nvPicPr>
            <p:cNvPr id="57" name="Picture 56" descr="A diagram of a circle with blue and white circles&#10;&#10;Description automatically generated">
              <a:extLst>
                <a:ext uri="{FF2B5EF4-FFF2-40B4-BE49-F238E27FC236}">
                  <a16:creationId xmlns:a16="http://schemas.microsoft.com/office/drawing/2014/main" id="{99F97D35-E6B0-1149-EB9A-7E7141DD543F}"/>
                </a:ext>
              </a:extLst>
            </p:cNvPr>
            <p:cNvPicPr>
              <a:picLocks noChangeAspect="1"/>
            </p:cNvPicPr>
            <p:nvPr/>
          </p:nvPicPr>
          <p:blipFill rotWithShape="1">
            <a:blip r:embed="rId16">
              <a:extLst>
                <a:ext uri="{BEBA8EAE-BF5A-486C-A8C5-ECC9F3942E4B}">
                  <a14:imgProps xmlns:a14="http://schemas.microsoft.com/office/drawing/2010/main">
                    <a14:imgLayer r:embed="rId5">
                      <a14:imgEffect>
                        <a14:backgroundRemoval t="10000" b="90000" l="10000" r="90000">
                          <a14:foregroundMark x1="41077" y1="12773" x2="27116" y2="16800"/>
                          <a14:foregroundMark x1="27116" y1="16800" x2="30634" y2="27352"/>
                          <a14:foregroundMark x1="30634" y1="27352" x2="42470" y2="31968"/>
                          <a14:foregroundMark x1="42470" y1="31968" x2="43606" y2="15828"/>
                          <a14:foregroundMark x1="43606" y1="15828" x2="42177" y2="12669"/>
                          <a14:foregroundMark x1="23085" y1="20965" x2="36204" y2="34085"/>
                          <a14:foregroundMark x1="46427" y1="31482" x2="45328" y2="10760"/>
                          <a14:backgroundMark x1="52180" y1="39882" x2="63796" y2="50642"/>
                        </a14:backgroundRemoval>
                      </a14:imgEffect>
                    </a14:imgLayer>
                  </a14:imgProps>
                </a:ext>
                <a:ext uri="{28A0092B-C50C-407E-A947-70E740481C1C}">
                  <a14:useLocalDpi xmlns:a14="http://schemas.microsoft.com/office/drawing/2010/main" val="0"/>
                </a:ext>
              </a:extLst>
            </a:blip>
            <a:srcRect l="16181" r="48949" b="58627"/>
            <a:stretch/>
          </p:blipFill>
          <p:spPr>
            <a:xfrm>
              <a:off x="7797112" y="1331712"/>
              <a:ext cx="1585428" cy="1985961"/>
            </a:xfrm>
            <a:prstGeom prst="rect">
              <a:avLst/>
            </a:prstGeom>
          </p:spPr>
        </p:pic>
        <p:pic>
          <p:nvPicPr>
            <p:cNvPr id="58" name="Picture 57" descr="A diagram of a circle with blue and white circles&#10;&#10;Description automatically generated">
              <a:extLst>
                <a:ext uri="{FF2B5EF4-FFF2-40B4-BE49-F238E27FC236}">
                  <a16:creationId xmlns:a16="http://schemas.microsoft.com/office/drawing/2014/main" id="{1E0EA261-EA27-A45F-1C61-5ED762C024DE}"/>
                </a:ext>
              </a:extLst>
            </p:cNvPr>
            <p:cNvPicPr>
              <a:picLocks noChangeAspect="1"/>
            </p:cNvPicPr>
            <p:nvPr/>
          </p:nvPicPr>
          <p:blipFill rotWithShape="1">
            <a:blip r:embed="rId17">
              <a:extLst>
                <a:ext uri="{28A0092B-C50C-407E-A947-70E740481C1C}">
                  <a14:useLocalDpi xmlns:a14="http://schemas.microsoft.com/office/drawing/2010/main" val="0"/>
                </a:ext>
              </a:extLst>
            </a:blip>
            <a:srcRect l="30069" t="33521" r="29613" b="28123"/>
            <a:stretch/>
          </p:blipFill>
          <p:spPr>
            <a:xfrm>
              <a:off x="8431068" y="2944941"/>
              <a:ext cx="1833194" cy="1841106"/>
            </a:xfrm>
            <a:custGeom>
              <a:avLst/>
              <a:gdLst>
                <a:gd name="connsiteX0" fmla="*/ 909047 w 1833194"/>
                <a:gd name="connsiteY0" fmla="*/ 181430 h 1841106"/>
                <a:gd name="connsiteX1" fmla="*/ 173503 w 1833194"/>
                <a:gd name="connsiteY1" fmla="*/ 916974 h 1841106"/>
                <a:gd name="connsiteX2" fmla="*/ 909047 w 1833194"/>
                <a:gd name="connsiteY2" fmla="*/ 1652518 h 1841106"/>
                <a:gd name="connsiteX3" fmla="*/ 1644591 w 1833194"/>
                <a:gd name="connsiteY3" fmla="*/ 916974 h 1841106"/>
                <a:gd name="connsiteX4" fmla="*/ 909047 w 1833194"/>
                <a:gd name="connsiteY4" fmla="*/ 181430 h 1841106"/>
                <a:gd name="connsiteX5" fmla="*/ 916597 w 1833194"/>
                <a:gd name="connsiteY5" fmla="*/ 0 h 1841106"/>
                <a:gd name="connsiteX6" fmla="*/ 1833194 w 1833194"/>
                <a:gd name="connsiteY6" fmla="*/ 920553 h 1841106"/>
                <a:gd name="connsiteX7" fmla="*/ 916597 w 1833194"/>
                <a:gd name="connsiteY7" fmla="*/ 1841106 h 1841106"/>
                <a:gd name="connsiteX8" fmla="*/ 0 w 1833194"/>
                <a:gd name="connsiteY8" fmla="*/ 920553 h 1841106"/>
                <a:gd name="connsiteX9" fmla="*/ 916597 w 1833194"/>
                <a:gd name="connsiteY9" fmla="*/ 0 h 1841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3194" h="1841106">
                  <a:moveTo>
                    <a:pt x="909047" y="181430"/>
                  </a:moveTo>
                  <a:cubicBezTo>
                    <a:pt x="502817" y="181430"/>
                    <a:pt x="173503" y="510744"/>
                    <a:pt x="173503" y="916974"/>
                  </a:cubicBezTo>
                  <a:cubicBezTo>
                    <a:pt x="173503" y="1323204"/>
                    <a:pt x="502817" y="1652518"/>
                    <a:pt x="909047" y="1652518"/>
                  </a:cubicBezTo>
                  <a:cubicBezTo>
                    <a:pt x="1315277" y="1652518"/>
                    <a:pt x="1644591" y="1323204"/>
                    <a:pt x="1644591" y="916974"/>
                  </a:cubicBezTo>
                  <a:cubicBezTo>
                    <a:pt x="1644591" y="510744"/>
                    <a:pt x="1315277" y="181430"/>
                    <a:pt x="909047" y="181430"/>
                  </a:cubicBezTo>
                  <a:close/>
                  <a:moveTo>
                    <a:pt x="916597" y="0"/>
                  </a:moveTo>
                  <a:cubicBezTo>
                    <a:pt x="1422820" y="0"/>
                    <a:pt x="1833194" y="412146"/>
                    <a:pt x="1833194" y="920553"/>
                  </a:cubicBezTo>
                  <a:cubicBezTo>
                    <a:pt x="1833194" y="1428960"/>
                    <a:pt x="1422820" y="1841106"/>
                    <a:pt x="916597" y="1841106"/>
                  </a:cubicBezTo>
                  <a:cubicBezTo>
                    <a:pt x="410374" y="1841106"/>
                    <a:pt x="0" y="1428960"/>
                    <a:pt x="0" y="920553"/>
                  </a:cubicBezTo>
                  <a:cubicBezTo>
                    <a:pt x="0" y="412146"/>
                    <a:pt x="410374" y="0"/>
                    <a:pt x="916597" y="0"/>
                  </a:cubicBezTo>
                  <a:close/>
                </a:path>
              </a:pathLst>
            </a:custGeom>
          </p:spPr>
        </p:pic>
        <p:pic>
          <p:nvPicPr>
            <p:cNvPr id="59" name="Picture 58" descr="A diagram of a circle with blue and white circles&#10;&#10;Description automatically generated">
              <a:extLst>
                <a:ext uri="{FF2B5EF4-FFF2-40B4-BE49-F238E27FC236}">
                  <a16:creationId xmlns:a16="http://schemas.microsoft.com/office/drawing/2014/main" id="{B1B5E1D2-0652-1567-8ED7-64FD08105357}"/>
                </a:ext>
              </a:extLst>
            </p:cNvPr>
            <p:cNvPicPr>
              <a:picLocks noChangeAspect="1"/>
            </p:cNvPicPr>
            <p:nvPr/>
          </p:nvPicPr>
          <p:blipFill rotWithShape="1">
            <a:blip r:embed="rId17">
              <a:extLst>
                <a:ext uri="{28A0092B-C50C-407E-A947-70E740481C1C}">
                  <a14:useLocalDpi xmlns:a14="http://schemas.microsoft.com/office/drawing/2010/main" val="0"/>
                </a:ext>
              </a:extLst>
            </a:blip>
            <a:srcRect l="42944" t="45597" r="42504" b="40619"/>
            <a:stretch/>
          </p:blipFill>
          <p:spPr>
            <a:xfrm>
              <a:off x="9016841" y="3523784"/>
              <a:ext cx="661648" cy="661648"/>
            </a:xfrm>
            <a:prstGeom prst="ellipse">
              <a:avLst/>
            </a:prstGeom>
          </p:spPr>
        </p:pic>
        <p:pic>
          <p:nvPicPr>
            <p:cNvPr id="60" name="Picture 59" descr="A diagram of a circle with blue and white circles&#10;&#10;Description automatically generated">
              <a:extLst>
                <a:ext uri="{FF2B5EF4-FFF2-40B4-BE49-F238E27FC236}">
                  <a16:creationId xmlns:a16="http://schemas.microsoft.com/office/drawing/2014/main" id="{96347ECA-0912-49B7-8F4E-03C82D463C55}"/>
                </a:ext>
                <a:ext uri="{C183D7F6-B498-43B3-948B-1728B52AA6E4}">
                  <adec:decorative xmlns:adec="http://schemas.microsoft.com/office/drawing/2017/decorative" val="0"/>
                </a:ext>
              </a:extLst>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a:xfrm>
              <a:off x="7066291" y="1331712"/>
              <a:ext cx="4546847" cy="4800098"/>
            </a:xfrm>
            <a:custGeom>
              <a:avLst/>
              <a:gdLst>
                <a:gd name="connsiteX0" fmla="*/ 2272705 w 4546847"/>
                <a:gd name="connsiteY0" fmla="*/ 361859 h 4800098"/>
                <a:gd name="connsiteX1" fmla="*/ 110382 w 4546847"/>
                <a:gd name="connsiteY1" fmla="*/ 2524182 h 4800098"/>
                <a:gd name="connsiteX2" fmla="*/ 2272705 w 4546847"/>
                <a:gd name="connsiteY2" fmla="*/ 4686505 h 4800098"/>
                <a:gd name="connsiteX3" fmla="*/ 4435028 w 4546847"/>
                <a:gd name="connsiteY3" fmla="*/ 2524182 h 4800098"/>
                <a:gd name="connsiteX4" fmla="*/ 2272705 w 4546847"/>
                <a:gd name="connsiteY4" fmla="*/ 361859 h 4800098"/>
                <a:gd name="connsiteX5" fmla="*/ 0 w 4546847"/>
                <a:gd name="connsiteY5" fmla="*/ 0 h 4800098"/>
                <a:gd name="connsiteX6" fmla="*/ 4546847 w 4546847"/>
                <a:gd name="connsiteY6" fmla="*/ 0 h 4800098"/>
                <a:gd name="connsiteX7" fmla="*/ 4546847 w 4546847"/>
                <a:gd name="connsiteY7" fmla="*/ 4800098 h 4800098"/>
                <a:gd name="connsiteX8" fmla="*/ 0 w 4546847"/>
                <a:gd name="connsiteY8" fmla="*/ 4800098 h 480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6847" h="4800098">
                  <a:moveTo>
                    <a:pt x="2272705" y="361859"/>
                  </a:moveTo>
                  <a:cubicBezTo>
                    <a:pt x="1078487" y="361859"/>
                    <a:pt x="110382" y="1329964"/>
                    <a:pt x="110382" y="2524182"/>
                  </a:cubicBezTo>
                  <a:cubicBezTo>
                    <a:pt x="110382" y="3718400"/>
                    <a:pt x="1078487" y="4686505"/>
                    <a:pt x="2272705" y="4686505"/>
                  </a:cubicBezTo>
                  <a:cubicBezTo>
                    <a:pt x="3466923" y="4686505"/>
                    <a:pt x="4435028" y="3718400"/>
                    <a:pt x="4435028" y="2524182"/>
                  </a:cubicBezTo>
                  <a:cubicBezTo>
                    <a:pt x="4435028" y="1329964"/>
                    <a:pt x="3466923" y="361859"/>
                    <a:pt x="2272705" y="361859"/>
                  </a:cubicBezTo>
                  <a:close/>
                  <a:moveTo>
                    <a:pt x="0" y="0"/>
                  </a:moveTo>
                  <a:lnTo>
                    <a:pt x="4546847" y="0"/>
                  </a:lnTo>
                  <a:lnTo>
                    <a:pt x="4546847" y="4800098"/>
                  </a:lnTo>
                  <a:lnTo>
                    <a:pt x="0" y="4800098"/>
                  </a:lnTo>
                  <a:close/>
                </a:path>
              </a:pathLst>
            </a:custGeom>
          </p:spPr>
        </p:pic>
      </p:grpSp>
      <p:grpSp>
        <p:nvGrpSpPr>
          <p:cNvPr id="61" name="Group 60" descr="Explicit teaching graphic highlighting chunking and sequencing learning">
            <a:extLst>
              <a:ext uri="{FF2B5EF4-FFF2-40B4-BE49-F238E27FC236}">
                <a16:creationId xmlns:a16="http://schemas.microsoft.com/office/drawing/2014/main" id="{E28BA898-368A-EAFD-D468-F5B0249F401A}"/>
              </a:ext>
            </a:extLst>
          </p:cNvPr>
          <p:cNvGrpSpPr/>
          <p:nvPr/>
        </p:nvGrpSpPr>
        <p:grpSpPr>
          <a:xfrm>
            <a:off x="6911754" y="1336631"/>
            <a:ext cx="4750720" cy="4858800"/>
            <a:chOff x="6911754" y="1336631"/>
            <a:chExt cx="4750720" cy="4858800"/>
          </a:xfrm>
        </p:grpSpPr>
        <p:sp>
          <p:nvSpPr>
            <p:cNvPr id="62" name="Oval 61">
              <a:extLst>
                <a:ext uri="{FF2B5EF4-FFF2-40B4-BE49-F238E27FC236}">
                  <a16:creationId xmlns:a16="http://schemas.microsoft.com/office/drawing/2014/main" id="{A9799D4C-A531-D0D2-A4CC-904AFEFD243D}"/>
                </a:ext>
              </a:extLst>
            </p:cNvPr>
            <p:cNvSpPr/>
            <p:nvPr/>
          </p:nvSpPr>
          <p:spPr>
            <a:xfrm>
              <a:off x="6911754" y="1405742"/>
              <a:ext cx="4750720" cy="4789689"/>
            </a:xfrm>
            <a:prstGeom prst="ellipse">
              <a:avLst/>
            </a:prstGeom>
            <a:solidFill>
              <a:srgbClr val="FFFFF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3" name="Picture 62" descr="Chunking and sequencing">
              <a:extLst>
                <a:ext uri="{FF2B5EF4-FFF2-40B4-BE49-F238E27FC236}">
                  <a16:creationId xmlns:a16="http://schemas.microsoft.com/office/drawing/2014/main" id="{14EC6569-063D-B4A6-1B89-CF2658F55C90}"/>
                </a:ext>
              </a:extLst>
            </p:cNvPr>
            <p:cNvPicPr>
              <a:picLocks noChangeAspect="1"/>
            </p:cNvPicPr>
            <p:nvPr/>
          </p:nvPicPr>
          <p:blipFill rotWithShape="1">
            <a:blip r:embed="rId9">
              <a:extLst>
                <a:ext uri="{BEBA8EAE-BF5A-486C-A8C5-ECC9F3942E4B}">
                  <a14:imgProps xmlns:a14="http://schemas.microsoft.com/office/drawing/2010/main">
                    <a14:imgLayer r:embed="rId5">
                      <a14:imgEffect>
                        <a14:backgroundRemoval t="10000" b="90000" l="10000" r="90000">
                          <a14:foregroundMark x1="62697" y1="30857" x2="55991" y2="30128"/>
                          <a14:foregroundMark x1="54489" y1="10448" x2="53353" y2="26414"/>
                          <a14:foregroundMark x1="53353" y1="26414" x2="66728" y2="30094"/>
                          <a14:foregroundMark x1="66728" y1="30094" x2="74240" y2="22457"/>
                          <a14:foregroundMark x1="74240" y1="22457" x2="66251" y2="14439"/>
                          <a14:foregroundMark x1="66251" y1="14439" x2="54965" y2="12079"/>
                          <a14:foregroundMark x1="56211" y1="22215" x2="73214" y2="22666"/>
                          <a14:foregroundMark x1="51264" y1="32593" x2="51044" y2="10101"/>
                          <a14:foregroundMark x1="51044" y1="10101" x2="64053" y2="10205"/>
                          <a14:foregroundMark x1="64053" y1="10205" x2="76768" y2="15828"/>
                          <a14:foregroundMark x1="76768" y1="15828" x2="75486" y2="26519"/>
                          <a14:foregroundMark x1="75486" y1="26519" x2="69623" y2="28705"/>
                          <a14:backgroundMark x1="52327" y1="39292" x2="51594" y2="43075"/>
                          <a14:backgroundMark x1="51191" y1="42277" x2="57823" y2="46095"/>
                          <a14:backgroundMark x1="48956" y1="11211" x2="48003" y2="26935"/>
                          <a14:backgroundMark x1="48003" y1="26935" x2="49249" y2="20132"/>
                          <a14:backgroundMark x1="49102" y1="10934" x2="49505" y2="31517"/>
                        </a14:backgroundRemoval>
                      </a14:imgEffect>
                    </a14:imgLayer>
                  </a14:imgProps>
                </a:ext>
                <a:ext uri="{28A0092B-C50C-407E-A947-70E740481C1C}">
                  <a14:useLocalDpi xmlns:a14="http://schemas.microsoft.com/office/drawing/2010/main" val="0"/>
                </a:ext>
              </a:extLst>
            </a:blip>
            <a:srcRect l="48950" r="15616" b="60753"/>
            <a:stretch/>
          </p:blipFill>
          <p:spPr>
            <a:xfrm>
              <a:off x="9282226" y="1336631"/>
              <a:ext cx="1611104" cy="1883906"/>
            </a:xfrm>
            <a:prstGeom prst="rect">
              <a:avLst/>
            </a:prstGeom>
          </p:spPr>
        </p:pic>
      </p:grpSp>
      <p:sp>
        <p:nvSpPr>
          <p:cNvPr id="9" name="TextBox 8">
            <a:extLst>
              <a:ext uri="{FF2B5EF4-FFF2-40B4-BE49-F238E27FC236}">
                <a16:creationId xmlns:a16="http://schemas.microsoft.com/office/drawing/2014/main" id="{8847EA19-81D2-518D-7110-5C5563F1EB69}"/>
              </a:ext>
            </a:extLst>
          </p:cNvPr>
          <p:cNvSpPr txBox="1"/>
          <p:nvPr/>
        </p:nvSpPr>
        <p:spPr>
          <a:xfrm>
            <a:off x="314513" y="6441622"/>
            <a:ext cx="6096000" cy="253916"/>
          </a:xfrm>
          <a:prstGeom prst="rect">
            <a:avLst/>
          </a:prstGeom>
          <a:noFill/>
        </p:spPr>
        <p:txBody>
          <a:bodyPr wrap="square">
            <a:spAutoFit/>
          </a:bodyPr>
          <a:lstStyle/>
          <a:p>
            <a:r>
              <a:rPr lang="en-AU" sz="1000"/>
              <a:t>AERO (2024a) </a:t>
            </a:r>
            <a:r>
              <a:rPr lang="en-AU" sz="1000">
                <a:hlinkClick r:id="rId3"/>
              </a:rPr>
              <a:t>Teach explicitly</a:t>
            </a:r>
            <a:endParaRPr lang="en-AU" sz="1100"/>
          </a:p>
        </p:txBody>
      </p:sp>
      <p:sp>
        <p:nvSpPr>
          <p:cNvPr id="4" name="Slide Number Placeholder 3">
            <a:extLst>
              <a:ext uri="{FF2B5EF4-FFF2-40B4-BE49-F238E27FC236}">
                <a16:creationId xmlns:a16="http://schemas.microsoft.com/office/drawing/2014/main" id="{A25FA6CB-64E4-7D95-7CC5-480C1CFC7A07}"/>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390477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750"/>
                                        <p:tgtEl>
                                          <p:spTgt spid="45"/>
                                        </p:tgtEl>
                                      </p:cBhvr>
                                    </p:animEffect>
                                  </p:childTnLst>
                                </p:cTn>
                              </p:par>
                            </p:childTnLst>
                          </p:cTn>
                        </p:par>
                        <p:par>
                          <p:cTn id="8" fill="hold">
                            <p:stCondLst>
                              <p:cond delay="1000"/>
                            </p:stCondLst>
                            <p:childTnLst>
                              <p:par>
                                <p:cTn id="9" presetID="10" presetClass="entr" presetSubtype="0" fill="hold" nodeType="afterEffect">
                                  <p:stCondLst>
                                    <p:cond delay="250"/>
                                  </p:stCondLst>
                                  <p:childTnLst>
                                    <p:set>
                                      <p:cBhvr>
                                        <p:cTn id="10" dur="1" fill="hold">
                                          <p:stCondLst>
                                            <p:cond delay="0"/>
                                          </p:stCondLst>
                                        </p:cTn>
                                        <p:tgtEl>
                                          <p:spTgt spid="61"/>
                                        </p:tgtEl>
                                        <p:attrNameLst>
                                          <p:attrName>style.visibility</p:attrName>
                                        </p:attrNameLst>
                                      </p:cBhvr>
                                      <p:to>
                                        <p:strVal val="visible"/>
                                      </p:to>
                                    </p:set>
                                    <p:animEffect transition="in" filter="fade">
                                      <p:cBhvr>
                                        <p:cTn id="11" dur="75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B8BEB-5D6E-3BFF-5D37-0948C03D39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588982-0764-078E-B6CD-0C4908ED901A}"/>
              </a:ext>
            </a:extLst>
          </p:cNvPr>
          <p:cNvSpPr>
            <a:spLocks noGrp="1"/>
          </p:cNvSpPr>
          <p:nvPr>
            <p:ph type="title"/>
          </p:nvPr>
        </p:nvSpPr>
        <p:spPr/>
        <p:txBody>
          <a:bodyPr/>
          <a:lstStyle/>
          <a:p>
            <a:r>
              <a:rPr lang="en-AU" dirty="0"/>
              <a:t>Connecting learning</a:t>
            </a:r>
          </a:p>
        </p:txBody>
      </p:sp>
      <p:sp>
        <p:nvSpPr>
          <p:cNvPr id="19" name="Text Placeholder 18">
            <a:extLst>
              <a:ext uri="{FF2B5EF4-FFF2-40B4-BE49-F238E27FC236}">
                <a16:creationId xmlns:a16="http://schemas.microsoft.com/office/drawing/2014/main" id="{D9D94442-A5D2-0F91-A3DF-4E01F58E49A0}"/>
              </a:ext>
            </a:extLst>
          </p:cNvPr>
          <p:cNvSpPr>
            <a:spLocks noGrp="1"/>
          </p:cNvSpPr>
          <p:nvPr>
            <p:ph type="body" sz="quarter" idx="18"/>
          </p:nvPr>
        </p:nvSpPr>
        <p:spPr/>
        <p:txBody>
          <a:bodyPr/>
          <a:lstStyle/>
          <a:p>
            <a:r>
              <a:rPr lang="en-AU"/>
              <a:t>What is it?</a:t>
            </a:r>
          </a:p>
        </p:txBody>
      </p:sp>
      <p:sp>
        <p:nvSpPr>
          <p:cNvPr id="6" name="Rectangle: Rounded Corners 5">
            <a:extLst>
              <a:ext uri="{FF2B5EF4-FFF2-40B4-BE49-F238E27FC236}">
                <a16:creationId xmlns:a16="http://schemas.microsoft.com/office/drawing/2014/main" id="{CE98CD5C-6224-0824-80D5-60A1B731FE24}"/>
              </a:ext>
            </a:extLst>
          </p:cNvPr>
          <p:cNvSpPr/>
          <p:nvPr/>
        </p:nvSpPr>
        <p:spPr>
          <a:xfrm>
            <a:off x="360000" y="1561837"/>
            <a:ext cx="6096000" cy="4535997"/>
          </a:xfrm>
          <a:prstGeom prst="roundRect">
            <a:avLst>
              <a:gd name="adj" fmla="val 12293"/>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1800" dirty="0">
                <a:solidFill>
                  <a:schemeClr val="accent1"/>
                </a:solidFill>
              </a:rPr>
              <a:t>Teachers actively support students to make</a:t>
            </a:r>
          </a:p>
          <a:p>
            <a:pPr>
              <a:lnSpc>
                <a:spcPct val="150000"/>
              </a:lnSpc>
            </a:pPr>
            <a:r>
              <a:rPr lang="en-AU" sz="1800" dirty="0">
                <a:solidFill>
                  <a:schemeClr val="accent1"/>
                </a:solidFill>
              </a:rPr>
              <a:t>connections to prior learning and across knowledge,</a:t>
            </a:r>
          </a:p>
          <a:p>
            <a:pPr>
              <a:lnSpc>
                <a:spcPct val="150000"/>
              </a:lnSpc>
            </a:pPr>
            <a:r>
              <a:rPr lang="en-AU" sz="1800" dirty="0">
                <a:solidFill>
                  <a:schemeClr val="accent1"/>
                </a:solidFill>
              </a:rPr>
              <a:t>skills and understanding as well as to prior learning</a:t>
            </a:r>
          </a:p>
          <a:p>
            <a:pPr>
              <a:lnSpc>
                <a:spcPct val="150000"/>
              </a:lnSpc>
            </a:pPr>
            <a:r>
              <a:rPr lang="en-AU" sz="1800" dirty="0">
                <a:solidFill>
                  <a:schemeClr val="accent1"/>
                </a:solidFill>
              </a:rPr>
              <a:t>experiences. This is important because students</a:t>
            </a:r>
          </a:p>
          <a:p>
            <a:pPr>
              <a:lnSpc>
                <a:spcPct val="150000"/>
              </a:lnSpc>
            </a:pPr>
            <a:r>
              <a:rPr lang="en-AU" sz="1800" dirty="0">
                <a:solidFill>
                  <a:schemeClr val="accent1"/>
                </a:solidFill>
              </a:rPr>
              <a:t>need to connect new learning to their</a:t>
            </a:r>
          </a:p>
          <a:p>
            <a:pPr>
              <a:lnSpc>
                <a:spcPct val="150000"/>
              </a:lnSpc>
            </a:pPr>
            <a:r>
              <a:rPr lang="en-AU" sz="1800" dirty="0">
                <a:solidFill>
                  <a:schemeClr val="accent1"/>
                </a:solidFill>
              </a:rPr>
              <a:t>existing knowledge (</a:t>
            </a:r>
            <a:r>
              <a:rPr lang="en-AU" sz="1800" dirty="0">
                <a:solidFill>
                  <a:schemeClr val="accent2"/>
                </a:solidFill>
                <a:hlinkClick r:id="rId3">
                  <a:extLst>
                    <a:ext uri="{A12FA001-AC4F-418D-AE19-62706E023703}">
                      <ahyp:hlinkClr xmlns:ahyp="http://schemas.microsoft.com/office/drawing/2018/hyperlinkcolor" val="tx"/>
                    </a:ext>
                  </a:extLst>
                </a:hlinkClick>
              </a:rPr>
              <a:t>AERO 2023</a:t>
            </a:r>
            <a:r>
              <a:rPr lang="en-AU" sz="1800" dirty="0">
                <a:solidFill>
                  <a:schemeClr val="accent1"/>
                </a:solidFill>
              </a:rPr>
              <a:t>).</a:t>
            </a:r>
          </a:p>
        </p:txBody>
      </p:sp>
      <p:grpSp>
        <p:nvGrpSpPr>
          <p:cNvPr id="45" name="Group 44">
            <a:extLst>
              <a:ext uri="{FF2B5EF4-FFF2-40B4-BE49-F238E27FC236}">
                <a16:creationId xmlns:a16="http://schemas.microsoft.com/office/drawing/2014/main" id="{F8FA93EC-C068-3CA7-A507-A2D77CF1E6EE}"/>
              </a:ext>
              <a:ext uri="{C183D7F6-B498-43B3-948B-1728B52AA6E4}">
                <adec:decorative xmlns:adec="http://schemas.microsoft.com/office/drawing/2017/decorative" val="1"/>
              </a:ext>
            </a:extLst>
          </p:cNvPr>
          <p:cNvGrpSpPr/>
          <p:nvPr/>
        </p:nvGrpSpPr>
        <p:grpSpPr>
          <a:xfrm>
            <a:off x="7061403" y="1331712"/>
            <a:ext cx="4551735" cy="4800098"/>
            <a:chOff x="7061403" y="1331712"/>
            <a:chExt cx="4551735" cy="4800098"/>
          </a:xfrm>
        </p:grpSpPr>
        <p:pic>
          <p:nvPicPr>
            <p:cNvPr id="46" name="Picture 45" descr="A diagram of a circle with blue and white circles&#10;&#10;Description automatically generated">
              <a:extLst>
                <a:ext uri="{FF2B5EF4-FFF2-40B4-BE49-F238E27FC236}">
                  <a16:creationId xmlns:a16="http://schemas.microsoft.com/office/drawing/2014/main" id="{7406E1D8-CE83-6811-1278-F5F3D6703C5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061403" y="1331712"/>
              <a:ext cx="4546847" cy="4800098"/>
            </a:xfrm>
            <a:prstGeom prst="rect">
              <a:avLst/>
            </a:prstGeom>
          </p:spPr>
        </p:pic>
        <p:pic>
          <p:nvPicPr>
            <p:cNvPr id="47" name="Picture 46" descr="A diagram of a circle with blue and white circles&#10;&#10;Description automatically generated">
              <a:extLst>
                <a:ext uri="{FF2B5EF4-FFF2-40B4-BE49-F238E27FC236}">
                  <a16:creationId xmlns:a16="http://schemas.microsoft.com/office/drawing/2014/main" id="{BA2CA2C1-FC0F-B210-6847-8CA4B406D0F8}"/>
                </a:ext>
              </a:extLst>
            </p:cNvPr>
            <p:cNvPicPr>
              <a:picLocks noChangeAspect="1"/>
            </p:cNvPicPr>
            <p:nvPr/>
          </p:nvPicPr>
          <p:blipFill>
            <a:blip r:embed="rId6">
              <a:extLst>
                <a:ext uri="{BEBA8EAE-BF5A-486C-A8C5-ECC9F3942E4B}">
                  <a14:imgProps xmlns:a14="http://schemas.microsoft.com/office/drawing/2010/main">
                    <a14:imgLayer r:embed="rId5">
                      <a14:imgEffect>
                        <a14:backgroundRemoval t="10000" b="90000" l="10000" r="90000">
                          <a14:foregroundMark x1="52803" y1="60951" x2="54525" y2="60153"/>
                          <a14:backgroundMark x1="58703" y1="48768" x2="57347" y2="44880"/>
                        </a14:backgroundRemoval>
                      </a14:imgEffect>
                    </a14:imgLayer>
                  </a14:imgProps>
                </a:ext>
                <a:ext uri="{28A0092B-C50C-407E-A947-70E740481C1C}">
                  <a14:useLocalDpi xmlns:a14="http://schemas.microsoft.com/office/drawing/2010/main" val="0"/>
                </a:ext>
              </a:extLst>
            </a:blip>
            <a:stretch>
              <a:fillRect/>
            </a:stretch>
          </p:blipFill>
          <p:spPr>
            <a:xfrm>
              <a:off x="7061403" y="1331712"/>
              <a:ext cx="4546847" cy="4800098"/>
            </a:xfrm>
            <a:prstGeom prst="rect">
              <a:avLst/>
            </a:prstGeom>
          </p:spPr>
        </p:pic>
        <p:pic>
          <p:nvPicPr>
            <p:cNvPr id="48" name="Picture 47" descr="A diagram of a circle with blue and white circles&#10;&#10;Description automatically generated">
              <a:extLst>
                <a:ext uri="{FF2B5EF4-FFF2-40B4-BE49-F238E27FC236}">
                  <a16:creationId xmlns:a16="http://schemas.microsoft.com/office/drawing/2014/main" id="{330921B3-8018-9722-371E-286E368A64A1}"/>
                </a:ext>
              </a:extLst>
            </p:cNvPr>
            <p:cNvPicPr>
              <a:picLocks noChangeAspect="1"/>
            </p:cNvPicPr>
            <p:nvPr/>
          </p:nvPicPr>
          <p:blipFill>
            <a:blip r:embed="rId7">
              <a:extLst>
                <a:ext uri="{BEBA8EAE-BF5A-486C-A8C5-ECC9F3942E4B}">
                  <a14:imgProps xmlns:a14="http://schemas.microsoft.com/office/drawing/2010/main">
                    <a14:imgLayer r:embed="rId5">
                      <a14:imgEffect>
                        <a14:backgroundRemoval t="10000" b="90000" l="10000" r="90000">
                          <a14:foregroundMark x1="37523" y1="54599" x2="39868" y2="54599"/>
                          <a14:backgroundMark x1="58813" y1="47379" x2="56871" y2="44984"/>
                        </a14:backgroundRemoval>
                      </a14:imgEffect>
                    </a14:imgLayer>
                  </a14:imgProps>
                </a:ext>
                <a:ext uri="{28A0092B-C50C-407E-A947-70E740481C1C}">
                  <a14:useLocalDpi xmlns:a14="http://schemas.microsoft.com/office/drawing/2010/main" val="0"/>
                </a:ext>
              </a:extLst>
            </a:blip>
            <a:stretch>
              <a:fillRect/>
            </a:stretch>
          </p:blipFill>
          <p:spPr>
            <a:xfrm>
              <a:off x="7061403" y="1331712"/>
              <a:ext cx="4546847" cy="4800098"/>
            </a:xfrm>
            <a:prstGeom prst="rect">
              <a:avLst/>
            </a:prstGeom>
          </p:spPr>
        </p:pic>
        <p:pic>
          <p:nvPicPr>
            <p:cNvPr id="49" name="Picture 48" descr="Explicit teaching graphic">
              <a:extLst>
                <a:ext uri="{FF2B5EF4-FFF2-40B4-BE49-F238E27FC236}">
                  <a16:creationId xmlns:a16="http://schemas.microsoft.com/office/drawing/2014/main" id="{8EC7E3A8-42C9-6CA0-D1AF-63314926967B}"/>
                </a:ext>
              </a:extLst>
            </p:cNvPr>
            <p:cNvPicPr>
              <a:picLocks noChangeAspect="1"/>
            </p:cNvPicPr>
            <p:nvPr/>
          </p:nvPicPr>
          <p:blipFill>
            <a:blip r:embed="rId8">
              <a:extLst>
                <a:ext uri="{BEBA8EAE-BF5A-486C-A8C5-ECC9F3942E4B}">
                  <a14:imgProps xmlns:a14="http://schemas.microsoft.com/office/drawing/2010/main">
                    <a14:imgLayer r:embed="rId5">
                      <a14:imgEffect>
                        <a14:backgroundRemoval t="10000" b="90000" l="10000" r="90000">
                          <a14:foregroundMark x1="45914" y1="45227" x2="46684" y2="43006"/>
                          <a14:backgroundMark x1="58593" y1="48941" x2="57823" y2="46338"/>
                        </a14:backgroundRemoval>
                      </a14:imgEffect>
                    </a14:imgLayer>
                  </a14:imgProps>
                </a:ext>
                <a:ext uri="{28A0092B-C50C-407E-A947-70E740481C1C}">
                  <a14:useLocalDpi xmlns:a14="http://schemas.microsoft.com/office/drawing/2010/main" val="0"/>
                </a:ext>
              </a:extLst>
            </a:blip>
            <a:stretch>
              <a:fillRect/>
            </a:stretch>
          </p:blipFill>
          <p:spPr>
            <a:xfrm>
              <a:off x="7061403" y="1331712"/>
              <a:ext cx="4546847" cy="4800098"/>
            </a:xfrm>
            <a:prstGeom prst="rect">
              <a:avLst/>
            </a:prstGeom>
          </p:spPr>
        </p:pic>
        <p:pic>
          <p:nvPicPr>
            <p:cNvPr id="50" name="Picture 49" descr="Chunking and sequencing">
              <a:extLst>
                <a:ext uri="{FF2B5EF4-FFF2-40B4-BE49-F238E27FC236}">
                  <a16:creationId xmlns:a16="http://schemas.microsoft.com/office/drawing/2014/main" id="{8851A643-09C4-A325-751C-DF7E463E3832}"/>
                </a:ext>
              </a:extLst>
            </p:cNvPr>
            <p:cNvPicPr>
              <a:picLocks noChangeAspect="1"/>
            </p:cNvPicPr>
            <p:nvPr/>
          </p:nvPicPr>
          <p:blipFill rotWithShape="1">
            <a:blip r:embed="rId9">
              <a:extLst>
                <a:ext uri="{BEBA8EAE-BF5A-486C-A8C5-ECC9F3942E4B}">
                  <a14:imgProps xmlns:a14="http://schemas.microsoft.com/office/drawing/2010/main">
                    <a14:imgLayer r:embed="rId5">
                      <a14:imgEffect>
                        <a14:backgroundRemoval t="10000" b="90000" l="10000" r="90000">
                          <a14:foregroundMark x1="62697" y1="30857" x2="55991" y2="30128"/>
                          <a14:foregroundMark x1="54489" y1="10448" x2="53353" y2="26414"/>
                          <a14:foregroundMark x1="53353" y1="26414" x2="66728" y2="30094"/>
                          <a14:foregroundMark x1="66728" y1="30094" x2="74240" y2="22457"/>
                          <a14:foregroundMark x1="74240" y1="22457" x2="66251" y2="14439"/>
                          <a14:foregroundMark x1="66251" y1="14439" x2="54965" y2="12079"/>
                          <a14:foregroundMark x1="56211" y1="22215" x2="73214" y2="22666"/>
                          <a14:foregroundMark x1="51264" y1="32593" x2="51044" y2="10101"/>
                          <a14:foregroundMark x1="51044" y1="10101" x2="64053" y2="10205"/>
                          <a14:foregroundMark x1="64053" y1="10205" x2="76768" y2="15828"/>
                          <a14:foregroundMark x1="76768" y1="15828" x2="75486" y2="26519"/>
                          <a14:foregroundMark x1="75486" y1="26519" x2="69623" y2="28705"/>
                          <a14:backgroundMark x1="52327" y1="39292" x2="51594" y2="43075"/>
                          <a14:backgroundMark x1="51191" y1="42277" x2="57823" y2="46095"/>
                          <a14:backgroundMark x1="48956" y1="11211" x2="48003" y2="26935"/>
                          <a14:backgroundMark x1="48003" y1="26935" x2="49249" y2="20132"/>
                          <a14:backgroundMark x1="49102" y1="10934" x2="49505" y2="31517"/>
                        </a14:backgroundRemoval>
                      </a14:imgEffect>
                    </a14:imgLayer>
                  </a14:imgProps>
                </a:ext>
                <a:ext uri="{28A0092B-C50C-407E-A947-70E740481C1C}">
                  <a14:useLocalDpi xmlns:a14="http://schemas.microsoft.com/office/drawing/2010/main" val="0"/>
                </a:ext>
              </a:extLst>
            </a:blip>
            <a:srcRect l="48950" r="15616" b="60753"/>
            <a:stretch/>
          </p:blipFill>
          <p:spPr>
            <a:xfrm>
              <a:off x="9287114" y="1331712"/>
              <a:ext cx="1611104" cy="1883906"/>
            </a:xfrm>
            <a:prstGeom prst="rect">
              <a:avLst/>
            </a:prstGeom>
          </p:spPr>
        </p:pic>
        <p:pic>
          <p:nvPicPr>
            <p:cNvPr id="51" name="Picture 50" descr="A diagram of a circle with blue and white circles&#10;&#10;Description automatically generated">
              <a:extLst>
                <a:ext uri="{FF2B5EF4-FFF2-40B4-BE49-F238E27FC236}">
                  <a16:creationId xmlns:a16="http://schemas.microsoft.com/office/drawing/2014/main" id="{3C7057B4-4C8C-69B0-7846-949E1FBE74E8}"/>
                </a:ext>
              </a:extLst>
            </p:cNvPr>
            <p:cNvPicPr>
              <a:picLocks noChangeAspect="1"/>
            </p:cNvPicPr>
            <p:nvPr/>
          </p:nvPicPr>
          <p:blipFill rotWithShape="1">
            <a:blip r:embed="rId10">
              <a:extLst>
                <a:ext uri="{BEBA8EAE-BF5A-486C-A8C5-ECC9F3942E4B}">
                  <a14:imgProps xmlns:a14="http://schemas.microsoft.com/office/drawing/2010/main">
                    <a14:imgLayer r:embed="rId5">
                      <a14:imgEffect>
                        <a14:backgroundRemoval t="9997" b="89969" l="9894" r="94137">
                          <a14:foregroundMark x1="83071" y1="26831" x2="74020" y2="33426"/>
                          <a14:foregroundMark x1="74020" y1="33426" x2="72444" y2="44880"/>
                          <a14:foregroundMark x1="72444" y1="44880" x2="90509" y2="48178"/>
                          <a14:foregroundMark x1="90509" y1="48178" x2="86515" y2="33391"/>
                          <a14:foregroundMark x1="86515" y1="33391" x2="82888" y2="27768"/>
                          <a14:foregroundMark x1="93807" y1="50052" x2="91792" y2="37487"/>
                          <a14:foregroundMark x1="91792" y1="37487" x2="90546" y2="35856"/>
                          <a14:foregroundMark x1="70722" y1="39084" x2="74460" y2="48351"/>
                          <a14:foregroundMark x1="74460" y1="48351" x2="94137" y2="48698"/>
                          <a14:foregroundMark x1="76951" y1="42069" x2="87028" y2="42138"/>
                          <a14:backgroundMark x1="49835" y1="47310" x2="50641" y2="54148"/>
                        </a14:backgroundRemoval>
                      </a14:imgEffect>
                    </a14:imgLayer>
                  </a14:imgProps>
                </a:ext>
                <a:ext uri="{28A0092B-C50C-407E-A947-70E740481C1C}">
                  <a14:useLocalDpi xmlns:a14="http://schemas.microsoft.com/office/drawing/2010/main" val="0"/>
                </a:ext>
              </a:extLst>
            </a:blip>
            <a:srcRect l="64795" t="22291" r="-1" b="46321"/>
            <a:stretch/>
          </p:blipFill>
          <p:spPr>
            <a:xfrm>
              <a:off x="10007473" y="2401648"/>
              <a:ext cx="1600777" cy="1506688"/>
            </a:xfrm>
            <a:prstGeom prst="rect">
              <a:avLst/>
            </a:prstGeom>
          </p:spPr>
        </p:pic>
        <p:pic>
          <p:nvPicPr>
            <p:cNvPr id="52" name="Picture 51" descr="A diagram of a circle with blue and white circles&#10;&#10;Description automatically generated">
              <a:extLst>
                <a:ext uri="{FF2B5EF4-FFF2-40B4-BE49-F238E27FC236}">
                  <a16:creationId xmlns:a16="http://schemas.microsoft.com/office/drawing/2014/main" id="{3ADD5887-669B-8600-7624-CE3C765C97D7}"/>
                </a:ext>
              </a:extLst>
            </p:cNvPr>
            <p:cNvPicPr>
              <a:picLocks noChangeAspect="1"/>
            </p:cNvPicPr>
            <p:nvPr/>
          </p:nvPicPr>
          <p:blipFill rotWithShape="1">
            <a:blip r:embed="rId11">
              <a:extLst>
                <a:ext uri="{BEBA8EAE-BF5A-486C-A8C5-ECC9F3942E4B}">
                  <a14:imgProps xmlns:a14="http://schemas.microsoft.com/office/drawing/2010/main">
                    <a14:imgLayer r:embed="rId5">
                      <a14:imgEffect>
                        <a14:backgroundRemoval t="9997" b="94793" l="9894" r="89960">
                          <a14:foregroundMark x1="65922" y1="74002" x2="54269" y2="78445"/>
                          <a14:foregroundMark x1="54269" y1="78445" x2="57494" y2="92225"/>
                          <a14:foregroundMark x1="57494" y1="92225" x2="71162" y2="87504"/>
                          <a14:foregroundMark x1="71162" y1="87504" x2="70942" y2="77473"/>
                          <a14:foregroundMark x1="70942" y1="77473" x2="67571" y2="73343"/>
                          <a14:foregroundMark x1="63247" y1="71503" x2="53353" y2="75529"/>
                          <a14:foregroundMark x1="53353" y1="75529" x2="53353" y2="75599"/>
                          <a14:foregroundMark x1="53756" y1="92156" x2="65189" y2="92537"/>
                          <a14:foregroundMark x1="65189" y1="92537" x2="76108" y2="85838"/>
                          <a14:foregroundMark x1="76108" y1="85838" x2="73030" y2="80354"/>
                          <a14:foregroundMark x1="56284" y1="94793" x2="53609" y2="94655"/>
                          <a14:foregroundMark x1="58080" y1="85908" x2="68926" y2="85387"/>
                          <a14:foregroundMark x1="68926" y1="85387" x2="69806" y2="85387"/>
                          <a14:foregroundMark x1="59069" y1="83027" x2="59069" y2="83027"/>
                          <a14:backgroundMark x1="47343" y1="46893" x2="54599" y2="55640"/>
                        </a14:backgroundRemoval>
                      </a14:imgEffect>
                    </a14:imgLayer>
                  </a14:imgProps>
                </a:ext>
                <a:ext uri="{28A0092B-C50C-407E-A947-70E740481C1C}">
                  <a14:useLocalDpi xmlns:a14="http://schemas.microsoft.com/office/drawing/2010/main" val="0"/>
                </a:ext>
              </a:extLst>
            </a:blip>
            <a:srcRect l="47977" t="63621" r="16817"/>
            <a:stretch/>
          </p:blipFill>
          <p:spPr>
            <a:xfrm>
              <a:off x="9242815" y="4385554"/>
              <a:ext cx="1600777" cy="1746256"/>
            </a:xfrm>
            <a:prstGeom prst="rect">
              <a:avLst/>
            </a:prstGeom>
          </p:spPr>
        </p:pic>
        <p:pic>
          <p:nvPicPr>
            <p:cNvPr id="53" name="Picture 52" descr="A diagram of a circle with blue and white circles&#10;&#10;Description automatically generated">
              <a:extLst>
                <a:ext uri="{FF2B5EF4-FFF2-40B4-BE49-F238E27FC236}">
                  <a16:creationId xmlns:a16="http://schemas.microsoft.com/office/drawing/2014/main" id="{65FCDA1D-DCCD-6E80-B178-A5FE4FC9C5E3}"/>
                </a:ext>
              </a:extLst>
            </p:cNvPr>
            <p:cNvPicPr>
              <a:picLocks noChangeAspect="1"/>
            </p:cNvPicPr>
            <p:nvPr/>
          </p:nvPicPr>
          <p:blipFill rotWithShape="1">
            <a:blip r:embed="rId12">
              <a:extLst>
                <a:ext uri="{BEBA8EAE-BF5A-486C-A8C5-ECC9F3942E4B}">
                  <a14:imgProps xmlns:a14="http://schemas.microsoft.com/office/drawing/2010/main">
                    <a14:imgLayer r:embed="rId5">
                      <a14:imgEffect>
                        <a14:backgroundRemoval t="9997" b="96251" l="9894" r="89960">
                          <a14:foregroundMark x1="36827" y1="71885" x2="44082" y2="79243"/>
                          <a14:foregroundMark x1="44082" y1="79243" x2="45108" y2="92051"/>
                          <a14:foregroundMark x1="45108" y1="92051" x2="30817" y2="90073"/>
                          <a14:foregroundMark x1="30817" y1="90073" x2="26493" y2="78862"/>
                          <a14:foregroundMark x1="26493" y1="78862" x2="35434" y2="70288"/>
                          <a14:foregroundMark x1="35434" y1="70288" x2="36973" y2="72024"/>
                          <a14:foregroundMark x1="47856" y1="94134" x2="35874" y2="93162"/>
                          <a14:foregroundMark x1="35874" y1="93162" x2="32942" y2="92156"/>
                          <a14:foregroundMark x1="47856" y1="96251" x2="41590" y2="96112"/>
                        </a14:backgroundRemoval>
                      </a14:imgEffect>
                    </a14:imgLayer>
                  </a14:imgProps>
                </a:ext>
                <a:ext uri="{28A0092B-C50C-407E-A947-70E740481C1C}">
                  <a14:useLocalDpi xmlns:a14="http://schemas.microsoft.com/office/drawing/2010/main" val="0"/>
                </a:ext>
              </a:extLst>
            </a:blip>
            <a:srcRect l="16180" t="63779" r="45890"/>
            <a:stretch/>
          </p:blipFill>
          <p:spPr>
            <a:xfrm>
              <a:off x="7797112" y="4393148"/>
              <a:ext cx="1724576" cy="1738662"/>
            </a:xfrm>
            <a:prstGeom prst="rect">
              <a:avLst/>
            </a:prstGeom>
          </p:spPr>
        </p:pic>
        <p:pic>
          <p:nvPicPr>
            <p:cNvPr id="54" name="Picture 53" descr="A diagram of a circle with blue and white circles&#10;&#10;Description automatically generated">
              <a:extLst>
                <a:ext uri="{FF2B5EF4-FFF2-40B4-BE49-F238E27FC236}">
                  <a16:creationId xmlns:a16="http://schemas.microsoft.com/office/drawing/2014/main" id="{7B4A7FCF-5ABF-DAD0-BFFC-B0624E935CB9}"/>
                </a:ext>
              </a:extLst>
            </p:cNvPr>
            <p:cNvPicPr>
              <a:picLocks noChangeAspect="1"/>
            </p:cNvPicPr>
            <p:nvPr/>
          </p:nvPicPr>
          <p:blipFill rotWithShape="1">
            <a:blip r:embed="rId13">
              <a:extLst>
                <a:ext uri="{BEBA8EAE-BF5A-486C-A8C5-ECC9F3942E4B}">
                  <a14:imgProps xmlns:a14="http://schemas.microsoft.com/office/drawing/2010/main">
                    <a14:imgLayer r:embed="rId5">
                      <a14:imgEffect>
                        <a14:backgroundRemoval t="9997" b="89969" l="5863" r="89960">
                          <a14:foregroundMark x1="26933" y1="55640" x2="9784" y2="55467"/>
                          <a14:foregroundMark x1="9784" y1="55467" x2="12569" y2="70149"/>
                          <a14:foregroundMark x1="12569" y1="70149" x2="27263" y2="67650"/>
                          <a14:foregroundMark x1="27263" y1="67650" x2="26237" y2="56300"/>
                          <a14:foregroundMark x1="5863" y1="57341" x2="16893" y2="80354"/>
                          <a14:foregroundMark x1="12679" y1="68344" x2="23452" y2="68205"/>
                          <a14:backgroundMark x1="60315" y1="50330" x2="55551" y2="39743"/>
                        </a14:backgroundRemoval>
                      </a14:imgEffect>
                    </a14:imgLayer>
                  </a14:imgProps>
                </a:ext>
                <a:ext uri="{28A0092B-C50C-407E-A947-70E740481C1C}">
                  <a14:useLocalDpi xmlns:a14="http://schemas.microsoft.com/office/drawing/2010/main" val="0"/>
                </a:ext>
              </a:extLst>
            </a:blip>
            <a:srcRect t="49836" r="57101" b="15453"/>
            <a:stretch/>
          </p:blipFill>
          <p:spPr>
            <a:xfrm>
              <a:off x="7061404" y="3723906"/>
              <a:ext cx="1950550" cy="1666139"/>
            </a:xfrm>
            <a:prstGeom prst="rect">
              <a:avLst/>
            </a:prstGeom>
          </p:spPr>
        </p:pic>
        <p:pic>
          <p:nvPicPr>
            <p:cNvPr id="55" name="Picture 54" descr="A diagram of a circle with blue and white circles&#10;&#10;Description automatically generated">
              <a:extLst>
                <a:ext uri="{FF2B5EF4-FFF2-40B4-BE49-F238E27FC236}">
                  <a16:creationId xmlns:a16="http://schemas.microsoft.com/office/drawing/2014/main" id="{5A9AFF45-9B06-7C91-3FAB-1463FA5B817C}"/>
                </a:ext>
              </a:extLst>
            </p:cNvPr>
            <p:cNvPicPr>
              <a:picLocks noChangeAspect="1"/>
            </p:cNvPicPr>
            <p:nvPr/>
          </p:nvPicPr>
          <p:blipFill rotWithShape="1">
            <a:blip r:embed="rId14">
              <a:extLst>
                <a:ext uri="{BEBA8EAE-BF5A-486C-A8C5-ECC9F3942E4B}">
                  <a14:imgProps xmlns:a14="http://schemas.microsoft.com/office/drawing/2010/main">
                    <a14:imgLayer r:embed="rId5">
                      <a14:imgEffect>
                        <a14:backgroundRemoval t="9997" b="89969" l="9930" r="94320">
                          <a14:foregroundMark x1="73800" y1="58660" x2="74679" y2="68865"/>
                          <a14:foregroundMark x1="74679" y1="68865" x2="88164" y2="68414"/>
                          <a14:foregroundMark x1="88164" y1="68414" x2="87211" y2="56543"/>
                          <a14:foregroundMark x1="87211" y1="56543" x2="74093" y2="58105"/>
                          <a14:foregroundMark x1="74093" y1="58105" x2="73800" y2="58521"/>
                          <a14:foregroundMark x1="91096" y1="56439" x2="91938" y2="65810"/>
                          <a14:foregroundMark x1="93771" y1="55085" x2="94320" y2="66817"/>
                          <a14:foregroundMark x1="94320" y1="66817" x2="93881" y2="67546"/>
                          <a14:foregroundMark x1="87468" y1="63832" x2="76145" y2="63971"/>
                          <a14:backgroundMark x1="52986" y1="39500" x2="61305" y2="48039"/>
                          <a14:backgroundMark x1="61305" y1="48039" x2="61634" y2="48733"/>
                        </a14:backgroundRemoval>
                      </a14:imgEffect>
                    </a14:imgLayer>
                  </a14:imgProps>
                </a:ext>
                <a:ext uri="{28A0092B-C50C-407E-A947-70E740481C1C}">
                  <a14:useLocalDpi xmlns:a14="http://schemas.microsoft.com/office/drawing/2010/main" val="0"/>
                </a:ext>
              </a:extLst>
            </a:blip>
            <a:srcRect l="62635" t="53678" b="15102"/>
            <a:stretch/>
          </p:blipFill>
          <p:spPr>
            <a:xfrm>
              <a:off x="9909350" y="3908336"/>
              <a:ext cx="1698900" cy="1498551"/>
            </a:xfrm>
            <a:prstGeom prst="rect">
              <a:avLst/>
            </a:prstGeom>
          </p:spPr>
        </p:pic>
        <p:pic>
          <p:nvPicPr>
            <p:cNvPr id="56" name="Picture 55" descr="A diagram of a circle with blue and white circles&#10;&#10;Description automatically generated">
              <a:extLst>
                <a:ext uri="{FF2B5EF4-FFF2-40B4-BE49-F238E27FC236}">
                  <a16:creationId xmlns:a16="http://schemas.microsoft.com/office/drawing/2014/main" id="{5E6E0E8B-C868-C898-EC57-6889B2C2394C}"/>
                </a:ext>
              </a:extLst>
            </p:cNvPr>
            <p:cNvPicPr>
              <a:picLocks noChangeAspect="1"/>
            </p:cNvPicPr>
            <p:nvPr/>
          </p:nvPicPr>
          <p:blipFill rotWithShape="1">
            <a:blip r:embed="rId15">
              <a:extLst>
                <a:ext uri="{BEBA8EAE-BF5A-486C-A8C5-ECC9F3942E4B}">
                  <a14:imgProps xmlns:a14="http://schemas.microsoft.com/office/drawing/2010/main">
                    <a14:imgLayer r:embed="rId5">
                      <a14:imgEffect>
                        <a14:backgroundRemoval t="9997" b="89969" l="6303" r="89996">
                          <a14:foregroundMark x1="6303" y1="48629" x2="24038" y2="49601"/>
                          <a14:foregroundMark x1="24038" y1="49601" x2="30707" y2="41791"/>
                          <a14:foregroundMark x1="30707" y1="41791" x2="21693" y2="33287"/>
                          <a14:foregroundMark x1="21693" y1="33287" x2="10370" y2="35578"/>
                          <a14:foregroundMark x1="10370" y1="35578" x2="6449" y2="44915"/>
                          <a14:foregroundMark x1="6449" y1="44915" x2="6303" y2="46373"/>
                          <a14:backgroundMark x1="54525" y1="40923" x2="63137" y2="48733"/>
                        </a14:backgroundRemoval>
                      </a14:imgEffect>
                    </a14:imgLayer>
                  </a14:imgProps>
                </a:ext>
                <a:ext uri="{28A0092B-C50C-407E-A947-70E740481C1C}">
                  <a14:useLocalDpi xmlns:a14="http://schemas.microsoft.com/office/drawing/2010/main" val="0"/>
                </a:ext>
              </a:extLst>
            </a:blip>
            <a:srcRect t="18725" r="62071" b="42641"/>
            <a:stretch/>
          </p:blipFill>
          <p:spPr>
            <a:xfrm>
              <a:off x="7061404" y="2230542"/>
              <a:ext cx="1724576" cy="1854440"/>
            </a:xfrm>
            <a:prstGeom prst="rect">
              <a:avLst/>
            </a:prstGeom>
          </p:spPr>
        </p:pic>
        <p:pic>
          <p:nvPicPr>
            <p:cNvPr id="57" name="Picture 56" descr="A diagram of a circle with blue and white circles&#10;&#10;Description automatically generated">
              <a:extLst>
                <a:ext uri="{FF2B5EF4-FFF2-40B4-BE49-F238E27FC236}">
                  <a16:creationId xmlns:a16="http://schemas.microsoft.com/office/drawing/2014/main" id="{22920C1B-DBAC-C7B8-098A-96DFE93F6BC8}"/>
                </a:ext>
              </a:extLst>
            </p:cNvPr>
            <p:cNvPicPr>
              <a:picLocks noChangeAspect="1"/>
            </p:cNvPicPr>
            <p:nvPr/>
          </p:nvPicPr>
          <p:blipFill rotWithShape="1">
            <a:blip r:embed="rId16">
              <a:extLst>
                <a:ext uri="{BEBA8EAE-BF5A-486C-A8C5-ECC9F3942E4B}">
                  <a14:imgProps xmlns:a14="http://schemas.microsoft.com/office/drawing/2010/main">
                    <a14:imgLayer r:embed="rId5">
                      <a14:imgEffect>
                        <a14:backgroundRemoval t="10000" b="90000" l="10000" r="90000">
                          <a14:foregroundMark x1="41077" y1="12773" x2="27116" y2="16800"/>
                          <a14:foregroundMark x1="27116" y1="16800" x2="30634" y2="27352"/>
                          <a14:foregroundMark x1="30634" y1="27352" x2="42470" y2="31968"/>
                          <a14:foregroundMark x1="42470" y1="31968" x2="43606" y2="15828"/>
                          <a14:foregroundMark x1="43606" y1="15828" x2="42177" y2="12669"/>
                          <a14:foregroundMark x1="23085" y1="20965" x2="36204" y2="34085"/>
                          <a14:foregroundMark x1="46427" y1="31482" x2="45328" y2="10760"/>
                          <a14:backgroundMark x1="52180" y1="39882" x2="63796" y2="50642"/>
                        </a14:backgroundRemoval>
                      </a14:imgEffect>
                    </a14:imgLayer>
                  </a14:imgProps>
                </a:ext>
                <a:ext uri="{28A0092B-C50C-407E-A947-70E740481C1C}">
                  <a14:useLocalDpi xmlns:a14="http://schemas.microsoft.com/office/drawing/2010/main" val="0"/>
                </a:ext>
              </a:extLst>
            </a:blip>
            <a:srcRect l="16181" r="48949" b="58627"/>
            <a:stretch/>
          </p:blipFill>
          <p:spPr>
            <a:xfrm>
              <a:off x="7797112" y="1331712"/>
              <a:ext cx="1585428" cy="1985961"/>
            </a:xfrm>
            <a:prstGeom prst="rect">
              <a:avLst/>
            </a:prstGeom>
          </p:spPr>
        </p:pic>
        <p:pic>
          <p:nvPicPr>
            <p:cNvPr id="58" name="Picture 57" descr="A diagram of a circle with blue and white circles&#10;&#10;Description automatically generated">
              <a:extLst>
                <a:ext uri="{FF2B5EF4-FFF2-40B4-BE49-F238E27FC236}">
                  <a16:creationId xmlns:a16="http://schemas.microsoft.com/office/drawing/2014/main" id="{C2BBBDF1-440E-CCC4-67FF-14738AC26E98}"/>
                </a:ext>
              </a:extLst>
            </p:cNvPr>
            <p:cNvPicPr>
              <a:picLocks noChangeAspect="1"/>
            </p:cNvPicPr>
            <p:nvPr/>
          </p:nvPicPr>
          <p:blipFill rotWithShape="1">
            <a:blip r:embed="rId17">
              <a:extLst>
                <a:ext uri="{28A0092B-C50C-407E-A947-70E740481C1C}">
                  <a14:useLocalDpi xmlns:a14="http://schemas.microsoft.com/office/drawing/2010/main" val="0"/>
                </a:ext>
              </a:extLst>
            </a:blip>
            <a:srcRect l="30069" t="33521" r="29613" b="28123"/>
            <a:stretch/>
          </p:blipFill>
          <p:spPr>
            <a:xfrm>
              <a:off x="8431068" y="2944941"/>
              <a:ext cx="1833194" cy="1841106"/>
            </a:xfrm>
            <a:custGeom>
              <a:avLst/>
              <a:gdLst>
                <a:gd name="connsiteX0" fmla="*/ 909047 w 1833194"/>
                <a:gd name="connsiteY0" fmla="*/ 181430 h 1841106"/>
                <a:gd name="connsiteX1" fmla="*/ 173503 w 1833194"/>
                <a:gd name="connsiteY1" fmla="*/ 916974 h 1841106"/>
                <a:gd name="connsiteX2" fmla="*/ 909047 w 1833194"/>
                <a:gd name="connsiteY2" fmla="*/ 1652518 h 1841106"/>
                <a:gd name="connsiteX3" fmla="*/ 1644591 w 1833194"/>
                <a:gd name="connsiteY3" fmla="*/ 916974 h 1841106"/>
                <a:gd name="connsiteX4" fmla="*/ 909047 w 1833194"/>
                <a:gd name="connsiteY4" fmla="*/ 181430 h 1841106"/>
                <a:gd name="connsiteX5" fmla="*/ 916597 w 1833194"/>
                <a:gd name="connsiteY5" fmla="*/ 0 h 1841106"/>
                <a:gd name="connsiteX6" fmla="*/ 1833194 w 1833194"/>
                <a:gd name="connsiteY6" fmla="*/ 920553 h 1841106"/>
                <a:gd name="connsiteX7" fmla="*/ 916597 w 1833194"/>
                <a:gd name="connsiteY7" fmla="*/ 1841106 h 1841106"/>
                <a:gd name="connsiteX8" fmla="*/ 0 w 1833194"/>
                <a:gd name="connsiteY8" fmla="*/ 920553 h 1841106"/>
                <a:gd name="connsiteX9" fmla="*/ 916597 w 1833194"/>
                <a:gd name="connsiteY9" fmla="*/ 0 h 1841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3194" h="1841106">
                  <a:moveTo>
                    <a:pt x="909047" y="181430"/>
                  </a:moveTo>
                  <a:cubicBezTo>
                    <a:pt x="502817" y="181430"/>
                    <a:pt x="173503" y="510744"/>
                    <a:pt x="173503" y="916974"/>
                  </a:cubicBezTo>
                  <a:cubicBezTo>
                    <a:pt x="173503" y="1323204"/>
                    <a:pt x="502817" y="1652518"/>
                    <a:pt x="909047" y="1652518"/>
                  </a:cubicBezTo>
                  <a:cubicBezTo>
                    <a:pt x="1315277" y="1652518"/>
                    <a:pt x="1644591" y="1323204"/>
                    <a:pt x="1644591" y="916974"/>
                  </a:cubicBezTo>
                  <a:cubicBezTo>
                    <a:pt x="1644591" y="510744"/>
                    <a:pt x="1315277" y="181430"/>
                    <a:pt x="909047" y="181430"/>
                  </a:cubicBezTo>
                  <a:close/>
                  <a:moveTo>
                    <a:pt x="916597" y="0"/>
                  </a:moveTo>
                  <a:cubicBezTo>
                    <a:pt x="1422820" y="0"/>
                    <a:pt x="1833194" y="412146"/>
                    <a:pt x="1833194" y="920553"/>
                  </a:cubicBezTo>
                  <a:cubicBezTo>
                    <a:pt x="1833194" y="1428960"/>
                    <a:pt x="1422820" y="1841106"/>
                    <a:pt x="916597" y="1841106"/>
                  </a:cubicBezTo>
                  <a:cubicBezTo>
                    <a:pt x="410374" y="1841106"/>
                    <a:pt x="0" y="1428960"/>
                    <a:pt x="0" y="920553"/>
                  </a:cubicBezTo>
                  <a:cubicBezTo>
                    <a:pt x="0" y="412146"/>
                    <a:pt x="410374" y="0"/>
                    <a:pt x="916597" y="0"/>
                  </a:cubicBezTo>
                  <a:close/>
                </a:path>
              </a:pathLst>
            </a:custGeom>
          </p:spPr>
        </p:pic>
        <p:pic>
          <p:nvPicPr>
            <p:cNvPr id="59" name="Picture 58" descr="A diagram of a circle with blue and white circles&#10;&#10;Description automatically generated">
              <a:extLst>
                <a:ext uri="{FF2B5EF4-FFF2-40B4-BE49-F238E27FC236}">
                  <a16:creationId xmlns:a16="http://schemas.microsoft.com/office/drawing/2014/main" id="{8775FF03-77DA-F560-BD10-2E8A28BEAA53}"/>
                </a:ext>
              </a:extLst>
            </p:cNvPr>
            <p:cNvPicPr>
              <a:picLocks noChangeAspect="1"/>
            </p:cNvPicPr>
            <p:nvPr/>
          </p:nvPicPr>
          <p:blipFill rotWithShape="1">
            <a:blip r:embed="rId17">
              <a:extLst>
                <a:ext uri="{28A0092B-C50C-407E-A947-70E740481C1C}">
                  <a14:useLocalDpi xmlns:a14="http://schemas.microsoft.com/office/drawing/2010/main" val="0"/>
                </a:ext>
              </a:extLst>
            </a:blip>
            <a:srcRect l="42944" t="45597" r="42504" b="40619"/>
            <a:stretch/>
          </p:blipFill>
          <p:spPr>
            <a:xfrm>
              <a:off x="9016841" y="3523784"/>
              <a:ext cx="661648" cy="661648"/>
            </a:xfrm>
            <a:prstGeom prst="ellipse">
              <a:avLst/>
            </a:prstGeom>
          </p:spPr>
        </p:pic>
        <p:pic>
          <p:nvPicPr>
            <p:cNvPr id="60" name="Picture 59" descr="A diagram of a circle with blue and white circles&#10;&#10;Description automatically generated">
              <a:extLst>
                <a:ext uri="{FF2B5EF4-FFF2-40B4-BE49-F238E27FC236}">
                  <a16:creationId xmlns:a16="http://schemas.microsoft.com/office/drawing/2014/main" id="{1DF1BD63-976F-6EA6-CF2A-1FEB52544A03}"/>
                </a:ext>
                <a:ext uri="{C183D7F6-B498-43B3-948B-1728B52AA6E4}">
                  <adec:decorative xmlns:adec="http://schemas.microsoft.com/office/drawing/2017/decorative" val="0"/>
                </a:ext>
              </a:extLst>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a:xfrm>
              <a:off x="7066291" y="1331712"/>
              <a:ext cx="4546847" cy="4800098"/>
            </a:xfrm>
            <a:custGeom>
              <a:avLst/>
              <a:gdLst>
                <a:gd name="connsiteX0" fmla="*/ 2272705 w 4546847"/>
                <a:gd name="connsiteY0" fmla="*/ 361859 h 4800098"/>
                <a:gd name="connsiteX1" fmla="*/ 110382 w 4546847"/>
                <a:gd name="connsiteY1" fmla="*/ 2524182 h 4800098"/>
                <a:gd name="connsiteX2" fmla="*/ 2272705 w 4546847"/>
                <a:gd name="connsiteY2" fmla="*/ 4686505 h 4800098"/>
                <a:gd name="connsiteX3" fmla="*/ 4435028 w 4546847"/>
                <a:gd name="connsiteY3" fmla="*/ 2524182 h 4800098"/>
                <a:gd name="connsiteX4" fmla="*/ 2272705 w 4546847"/>
                <a:gd name="connsiteY4" fmla="*/ 361859 h 4800098"/>
                <a:gd name="connsiteX5" fmla="*/ 0 w 4546847"/>
                <a:gd name="connsiteY5" fmla="*/ 0 h 4800098"/>
                <a:gd name="connsiteX6" fmla="*/ 4546847 w 4546847"/>
                <a:gd name="connsiteY6" fmla="*/ 0 h 4800098"/>
                <a:gd name="connsiteX7" fmla="*/ 4546847 w 4546847"/>
                <a:gd name="connsiteY7" fmla="*/ 4800098 h 4800098"/>
                <a:gd name="connsiteX8" fmla="*/ 0 w 4546847"/>
                <a:gd name="connsiteY8" fmla="*/ 4800098 h 480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6847" h="4800098">
                  <a:moveTo>
                    <a:pt x="2272705" y="361859"/>
                  </a:moveTo>
                  <a:cubicBezTo>
                    <a:pt x="1078487" y="361859"/>
                    <a:pt x="110382" y="1329964"/>
                    <a:pt x="110382" y="2524182"/>
                  </a:cubicBezTo>
                  <a:cubicBezTo>
                    <a:pt x="110382" y="3718400"/>
                    <a:pt x="1078487" y="4686505"/>
                    <a:pt x="2272705" y="4686505"/>
                  </a:cubicBezTo>
                  <a:cubicBezTo>
                    <a:pt x="3466923" y="4686505"/>
                    <a:pt x="4435028" y="3718400"/>
                    <a:pt x="4435028" y="2524182"/>
                  </a:cubicBezTo>
                  <a:cubicBezTo>
                    <a:pt x="4435028" y="1329964"/>
                    <a:pt x="3466923" y="361859"/>
                    <a:pt x="2272705" y="361859"/>
                  </a:cubicBezTo>
                  <a:close/>
                  <a:moveTo>
                    <a:pt x="0" y="0"/>
                  </a:moveTo>
                  <a:lnTo>
                    <a:pt x="4546847" y="0"/>
                  </a:lnTo>
                  <a:lnTo>
                    <a:pt x="4546847" y="4800098"/>
                  </a:lnTo>
                  <a:lnTo>
                    <a:pt x="0" y="4800098"/>
                  </a:lnTo>
                  <a:close/>
                </a:path>
              </a:pathLst>
            </a:custGeom>
          </p:spPr>
        </p:pic>
      </p:grpSp>
      <p:grpSp>
        <p:nvGrpSpPr>
          <p:cNvPr id="61" name="Group 60" descr="Explicit teaching graphic highlighting Connecting learning">
            <a:extLst>
              <a:ext uri="{FF2B5EF4-FFF2-40B4-BE49-F238E27FC236}">
                <a16:creationId xmlns:a16="http://schemas.microsoft.com/office/drawing/2014/main" id="{03371347-100B-52C2-1B40-573F1A0CFA6A}"/>
              </a:ext>
            </a:extLst>
          </p:cNvPr>
          <p:cNvGrpSpPr/>
          <p:nvPr/>
        </p:nvGrpSpPr>
        <p:grpSpPr>
          <a:xfrm>
            <a:off x="6911754" y="1434990"/>
            <a:ext cx="4750720" cy="4789689"/>
            <a:chOff x="6911754" y="1434990"/>
            <a:chExt cx="4750720" cy="4789689"/>
          </a:xfrm>
        </p:grpSpPr>
        <p:sp>
          <p:nvSpPr>
            <p:cNvPr id="62" name="Oval 61">
              <a:extLst>
                <a:ext uri="{FF2B5EF4-FFF2-40B4-BE49-F238E27FC236}">
                  <a16:creationId xmlns:a16="http://schemas.microsoft.com/office/drawing/2014/main" id="{3A58D147-54AB-1906-3929-1869AC0A2408}"/>
                </a:ext>
              </a:extLst>
            </p:cNvPr>
            <p:cNvSpPr/>
            <p:nvPr/>
          </p:nvSpPr>
          <p:spPr>
            <a:xfrm>
              <a:off x="6911754" y="1434990"/>
              <a:ext cx="4750720" cy="4789689"/>
            </a:xfrm>
            <a:prstGeom prst="ellipse">
              <a:avLst/>
            </a:prstGeom>
            <a:solidFill>
              <a:srgbClr val="FFFFF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3" name="Picture 62" descr="A diagram of a circle with blue and white circles&#10;&#10;Description automatically generated">
              <a:extLst>
                <a:ext uri="{FF2B5EF4-FFF2-40B4-BE49-F238E27FC236}">
                  <a16:creationId xmlns:a16="http://schemas.microsoft.com/office/drawing/2014/main" id="{51F7EA18-75A7-E1DE-71CC-152529C28E4A}"/>
                </a:ext>
              </a:extLst>
            </p:cNvPr>
            <p:cNvPicPr>
              <a:picLocks noChangeAspect="1"/>
            </p:cNvPicPr>
            <p:nvPr/>
          </p:nvPicPr>
          <p:blipFill rotWithShape="1">
            <a:blip r:embed="rId10">
              <a:extLst>
                <a:ext uri="{BEBA8EAE-BF5A-486C-A8C5-ECC9F3942E4B}">
                  <a14:imgProps xmlns:a14="http://schemas.microsoft.com/office/drawing/2010/main">
                    <a14:imgLayer r:embed="rId5">
                      <a14:imgEffect>
                        <a14:backgroundRemoval t="9997" b="89969" l="9894" r="94137">
                          <a14:foregroundMark x1="83071" y1="26831" x2="74020" y2="33426"/>
                          <a14:foregroundMark x1="74020" y1="33426" x2="72444" y2="44880"/>
                          <a14:foregroundMark x1="72444" y1="44880" x2="90509" y2="48178"/>
                          <a14:foregroundMark x1="90509" y1="48178" x2="86515" y2="33391"/>
                          <a14:foregroundMark x1="86515" y1="33391" x2="82888" y2="27768"/>
                          <a14:foregroundMark x1="93807" y1="50052" x2="91792" y2="37487"/>
                          <a14:foregroundMark x1="91792" y1="37487" x2="90546" y2="35856"/>
                          <a14:foregroundMark x1="70722" y1="39084" x2="74460" y2="48351"/>
                          <a14:foregroundMark x1="74460" y1="48351" x2="94137" y2="48698"/>
                          <a14:foregroundMark x1="76951" y1="42069" x2="87028" y2="42138"/>
                          <a14:backgroundMark x1="49835" y1="47310" x2="50641" y2="54148"/>
                        </a14:backgroundRemoval>
                      </a14:imgEffect>
                    </a14:imgLayer>
                  </a14:imgProps>
                </a:ext>
                <a:ext uri="{28A0092B-C50C-407E-A947-70E740481C1C}">
                  <a14:useLocalDpi xmlns:a14="http://schemas.microsoft.com/office/drawing/2010/main" val="0"/>
                </a:ext>
              </a:extLst>
            </a:blip>
            <a:srcRect l="64795" t="22291" r="-1" b="46321"/>
            <a:stretch/>
          </p:blipFill>
          <p:spPr>
            <a:xfrm>
              <a:off x="10012524" y="2405436"/>
              <a:ext cx="1600777" cy="1506688"/>
            </a:xfrm>
            <a:prstGeom prst="rect">
              <a:avLst/>
            </a:prstGeom>
          </p:spPr>
        </p:pic>
      </p:grpSp>
      <p:sp>
        <p:nvSpPr>
          <p:cNvPr id="8" name="TextBox 7">
            <a:extLst>
              <a:ext uri="{FF2B5EF4-FFF2-40B4-BE49-F238E27FC236}">
                <a16:creationId xmlns:a16="http://schemas.microsoft.com/office/drawing/2014/main" id="{E0A250F9-CC16-0371-DCA7-3B362B1C3136}"/>
              </a:ext>
            </a:extLst>
          </p:cNvPr>
          <p:cNvSpPr txBox="1"/>
          <p:nvPr/>
        </p:nvSpPr>
        <p:spPr>
          <a:xfrm>
            <a:off x="314513" y="6441622"/>
            <a:ext cx="6096000" cy="246221"/>
          </a:xfrm>
          <a:prstGeom prst="rect">
            <a:avLst/>
          </a:prstGeom>
          <a:noFill/>
        </p:spPr>
        <p:txBody>
          <a:bodyPr wrap="square">
            <a:spAutoFit/>
          </a:bodyPr>
          <a:lstStyle/>
          <a:p>
            <a:r>
              <a:rPr lang="en-AU" sz="1000" b="0" i="0" u="none" strike="noStrike" baseline="0"/>
              <a:t>AERO (2023) Explicit instruction optimises learning</a:t>
            </a:r>
            <a:endParaRPr lang="en-AU" sz="1000"/>
          </a:p>
        </p:txBody>
      </p:sp>
      <p:sp>
        <p:nvSpPr>
          <p:cNvPr id="4" name="Slide Number Placeholder 3">
            <a:extLst>
              <a:ext uri="{FF2B5EF4-FFF2-40B4-BE49-F238E27FC236}">
                <a16:creationId xmlns:a16="http://schemas.microsoft.com/office/drawing/2014/main" id="{903683D1-DB26-51ED-62C8-0939F64F946D}"/>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13</a:t>
            </a:fld>
            <a:endParaRPr lang="en-AU"/>
          </a:p>
        </p:txBody>
      </p:sp>
    </p:spTree>
    <p:extLst>
      <p:ext uri="{BB962C8B-B14F-4D97-AF65-F5344CB8AC3E}">
        <p14:creationId xmlns:p14="http://schemas.microsoft.com/office/powerpoint/2010/main" val="2462228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750"/>
                                        <p:tgtEl>
                                          <p:spTgt spid="45"/>
                                        </p:tgtEl>
                                      </p:cBhvr>
                                    </p:animEffect>
                                  </p:childTnLst>
                                </p:cTn>
                              </p:par>
                            </p:childTnLst>
                          </p:cTn>
                        </p:par>
                        <p:par>
                          <p:cTn id="8" fill="hold">
                            <p:stCondLst>
                              <p:cond delay="1000"/>
                            </p:stCondLst>
                            <p:childTnLst>
                              <p:par>
                                <p:cTn id="9" presetID="10" presetClass="entr" presetSubtype="0" fill="hold" nodeType="afterEffect">
                                  <p:stCondLst>
                                    <p:cond delay="250"/>
                                  </p:stCondLst>
                                  <p:childTnLst>
                                    <p:set>
                                      <p:cBhvr>
                                        <p:cTn id="10" dur="1" fill="hold">
                                          <p:stCondLst>
                                            <p:cond delay="0"/>
                                          </p:stCondLst>
                                        </p:cTn>
                                        <p:tgtEl>
                                          <p:spTgt spid="61"/>
                                        </p:tgtEl>
                                        <p:attrNameLst>
                                          <p:attrName>style.visibility</p:attrName>
                                        </p:attrNameLst>
                                      </p:cBhvr>
                                      <p:to>
                                        <p:strVal val="visible"/>
                                      </p:to>
                                    </p:set>
                                    <p:animEffect transition="in" filter="fade">
                                      <p:cBhvr>
                                        <p:cTn id="11" dur="75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8121F-02E7-E0E7-B92B-74853CEF00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1FD2A5-2D32-9147-34AA-A367C2BF0CDE}"/>
              </a:ext>
            </a:extLst>
          </p:cNvPr>
          <p:cNvSpPr>
            <a:spLocks noGrp="1"/>
          </p:cNvSpPr>
          <p:nvPr>
            <p:ph type="title"/>
          </p:nvPr>
        </p:nvSpPr>
        <p:spPr/>
        <p:txBody>
          <a:bodyPr/>
          <a:lstStyle/>
          <a:p>
            <a:r>
              <a:rPr lang="en-AU" dirty="0"/>
              <a:t>Sharing success criteria</a:t>
            </a:r>
          </a:p>
        </p:txBody>
      </p:sp>
      <p:sp>
        <p:nvSpPr>
          <p:cNvPr id="19" name="Text Placeholder 18">
            <a:extLst>
              <a:ext uri="{FF2B5EF4-FFF2-40B4-BE49-F238E27FC236}">
                <a16:creationId xmlns:a16="http://schemas.microsoft.com/office/drawing/2014/main" id="{2698D217-2A08-9F47-BA9A-8597BFA4C133}"/>
              </a:ext>
            </a:extLst>
          </p:cNvPr>
          <p:cNvSpPr>
            <a:spLocks noGrp="1"/>
          </p:cNvSpPr>
          <p:nvPr>
            <p:ph type="body" sz="quarter" idx="18"/>
          </p:nvPr>
        </p:nvSpPr>
        <p:spPr/>
        <p:txBody>
          <a:bodyPr/>
          <a:lstStyle/>
          <a:p>
            <a:r>
              <a:rPr lang="en-AU"/>
              <a:t>What is it?</a:t>
            </a:r>
          </a:p>
        </p:txBody>
      </p:sp>
      <p:sp>
        <p:nvSpPr>
          <p:cNvPr id="8" name="Rectangle: Rounded Corners 7">
            <a:extLst>
              <a:ext uri="{FF2B5EF4-FFF2-40B4-BE49-F238E27FC236}">
                <a16:creationId xmlns:a16="http://schemas.microsoft.com/office/drawing/2014/main" id="{4B749843-EB72-1C92-DD5A-78356477FFF1}"/>
              </a:ext>
            </a:extLst>
          </p:cNvPr>
          <p:cNvSpPr/>
          <p:nvPr/>
        </p:nvSpPr>
        <p:spPr>
          <a:xfrm>
            <a:off x="360000" y="1561837"/>
            <a:ext cx="6101185" cy="4535997"/>
          </a:xfrm>
          <a:prstGeom prst="roundRect">
            <a:avLst>
              <a:gd name="adj" fmla="val 10391"/>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1800" dirty="0">
                <a:solidFill>
                  <a:schemeClr val="accent1"/>
                </a:solidFill>
              </a:rPr>
              <a:t>Success criteria are the measures used to determine</a:t>
            </a:r>
          </a:p>
          <a:p>
            <a:pPr>
              <a:lnSpc>
                <a:spcPct val="150000"/>
              </a:lnSpc>
            </a:pPr>
            <a:r>
              <a:rPr lang="en-AU" sz="1800" dirty="0">
                <a:solidFill>
                  <a:schemeClr val="accent1"/>
                </a:solidFill>
              </a:rPr>
              <a:t>whether, and how well, learners have met the</a:t>
            </a:r>
          </a:p>
          <a:p>
            <a:pPr>
              <a:lnSpc>
                <a:spcPct val="150000"/>
              </a:lnSpc>
            </a:pPr>
            <a:r>
              <a:rPr lang="en-AU" sz="1800" dirty="0">
                <a:solidFill>
                  <a:schemeClr val="accent1"/>
                </a:solidFill>
              </a:rPr>
              <a:t>learning intentions. They are aligned to the syllabus,</a:t>
            </a:r>
          </a:p>
          <a:p>
            <a:pPr>
              <a:lnSpc>
                <a:spcPct val="150000"/>
              </a:lnSpc>
            </a:pPr>
            <a:r>
              <a:rPr lang="en-AU" sz="1800" dirty="0">
                <a:solidFill>
                  <a:schemeClr val="accent1"/>
                </a:solidFill>
              </a:rPr>
              <a:t>use language students understand and can be</a:t>
            </a:r>
          </a:p>
          <a:p>
            <a:pPr>
              <a:lnSpc>
                <a:spcPct val="150000"/>
              </a:lnSpc>
            </a:pPr>
            <a:r>
              <a:rPr lang="en-AU" sz="1800" dirty="0">
                <a:solidFill>
                  <a:schemeClr val="accent1"/>
                </a:solidFill>
              </a:rPr>
              <a:t>co-constructed with students. They are referred to</a:t>
            </a:r>
          </a:p>
          <a:p>
            <a:pPr>
              <a:lnSpc>
                <a:spcPct val="150000"/>
              </a:lnSpc>
            </a:pPr>
            <a:r>
              <a:rPr lang="en-AU" sz="1800" dirty="0">
                <a:solidFill>
                  <a:schemeClr val="accent1"/>
                </a:solidFill>
              </a:rPr>
              <a:t>throughout a lesson or sequence (</a:t>
            </a:r>
            <a:r>
              <a:rPr lang="en-AU" sz="1800" dirty="0">
                <a:solidFill>
                  <a:schemeClr val="accent1"/>
                </a:solidFill>
                <a:hlinkClick r:id="rId3"/>
              </a:rPr>
              <a:t>AERO 2024b</a:t>
            </a:r>
            <a:r>
              <a:rPr lang="en-AU" sz="1800" dirty="0">
                <a:solidFill>
                  <a:schemeClr val="accent1"/>
                </a:solidFill>
              </a:rPr>
              <a:t>).</a:t>
            </a:r>
          </a:p>
          <a:p>
            <a:pPr>
              <a:lnSpc>
                <a:spcPct val="150000"/>
              </a:lnSpc>
            </a:pPr>
            <a:r>
              <a:rPr lang="en-AU" sz="1800" dirty="0">
                <a:solidFill>
                  <a:schemeClr val="accent1"/>
                </a:solidFill>
              </a:rPr>
              <a:t>Success criteria provide the basis for feedback</a:t>
            </a:r>
          </a:p>
          <a:p>
            <a:pPr>
              <a:lnSpc>
                <a:spcPct val="150000"/>
              </a:lnSpc>
            </a:pPr>
            <a:r>
              <a:rPr lang="en-AU" sz="1800" dirty="0">
                <a:solidFill>
                  <a:schemeClr val="accent1"/>
                </a:solidFill>
              </a:rPr>
              <a:t>(</a:t>
            </a:r>
            <a:r>
              <a:rPr lang="en-AU" sz="1800" dirty="0" err="1">
                <a:solidFill>
                  <a:schemeClr val="accent1"/>
                </a:solidFill>
              </a:rPr>
              <a:t>Wiliam</a:t>
            </a:r>
            <a:r>
              <a:rPr lang="en-AU" sz="1800" dirty="0">
                <a:solidFill>
                  <a:schemeClr val="accent1"/>
                </a:solidFill>
              </a:rPr>
              <a:t> 2011), help teachers understand the impact</a:t>
            </a:r>
          </a:p>
          <a:p>
            <a:pPr>
              <a:lnSpc>
                <a:spcPct val="150000"/>
              </a:lnSpc>
            </a:pPr>
            <a:r>
              <a:rPr lang="en-AU" sz="1800" dirty="0">
                <a:solidFill>
                  <a:schemeClr val="accent1"/>
                </a:solidFill>
              </a:rPr>
              <a:t>of their teaching and help students have clarity</a:t>
            </a:r>
          </a:p>
          <a:p>
            <a:pPr>
              <a:lnSpc>
                <a:spcPct val="150000"/>
              </a:lnSpc>
            </a:pPr>
            <a:r>
              <a:rPr lang="en-AU" sz="1800" dirty="0">
                <a:solidFill>
                  <a:schemeClr val="accent1"/>
                </a:solidFill>
              </a:rPr>
              <a:t>about their learning (</a:t>
            </a:r>
            <a:r>
              <a:rPr lang="en-AU" sz="1800" dirty="0">
                <a:solidFill>
                  <a:srgbClr val="146CFD"/>
                </a:solidFill>
                <a:hlinkClick r:id="rId4"/>
              </a:rPr>
              <a:t>AITSL </a:t>
            </a:r>
            <a:r>
              <a:rPr lang="en-AU" sz="1800" dirty="0" err="1">
                <a:solidFill>
                  <a:schemeClr val="accent1"/>
                </a:solidFill>
                <a:hlinkClick r:id="rId4"/>
              </a:rPr>
              <a:t>n.d</a:t>
            </a:r>
            <a:r>
              <a:rPr lang="en-AU" sz="1800" dirty="0">
                <a:solidFill>
                  <a:schemeClr val="accent1"/>
                </a:solidFill>
              </a:rPr>
              <a:t>).</a:t>
            </a:r>
          </a:p>
        </p:txBody>
      </p:sp>
      <p:grpSp>
        <p:nvGrpSpPr>
          <p:cNvPr id="45" name="Group 44">
            <a:extLst>
              <a:ext uri="{FF2B5EF4-FFF2-40B4-BE49-F238E27FC236}">
                <a16:creationId xmlns:a16="http://schemas.microsoft.com/office/drawing/2014/main" id="{249F6BBF-A27E-AA14-C0AF-4EF3CBF4EF61}"/>
              </a:ext>
              <a:ext uri="{C183D7F6-B498-43B3-948B-1728B52AA6E4}">
                <adec:decorative xmlns:adec="http://schemas.microsoft.com/office/drawing/2017/decorative" val="1"/>
              </a:ext>
            </a:extLst>
          </p:cNvPr>
          <p:cNvGrpSpPr/>
          <p:nvPr/>
        </p:nvGrpSpPr>
        <p:grpSpPr>
          <a:xfrm>
            <a:off x="7061403" y="1331712"/>
            <a:ext cx="4551735" cy="4800098"/>
            <a:chOff x="7061403" y="1331712"/>
            <a:chExt cx="4551735" cy="4800098"/>
          </a:xfrm>
        </p:grpSpPr>
        <p:pic>
          <p:nvPicPr>
            <p:cNvPr id="46" name="Picture 45" descr="A diagram of a circle with blue and white circles&#10;&#10;Description automatically generated">
              <a:extLst>
                <a:ext uri="{FF2B5EF4-FFF2-40B4-BE49-F238E27FC236}">
                  <a16:creationId xmlns:a16="http://schemas.microsoft.com/office/drawing/2014/main" id="{5FC87AE3-8701-4EE4-EFF3-ABF22B40690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061403" y="1331712"/>
              <a:ext cx="4546847" cy="4800098"/>
            </a:xfrm>
            <a:prstGeom prst="rect">
              <a:avLst/>
            </a:prstGeom>
          </p:spPr>
        </p:pic>
        <p:pic>
          <p:nvPicPr>
            <p:cNvPr id="47" name="Picture 46" descr="A diagram of a circle with blue and white circles&#10;&#10;Description automatically generated">
              <a:extLst>
                <a:ext uri="{FF2B5EF4-FFF2-40B4-BE49-F238E27FC236}">
                  <a16:creationId xmlns:a16="http://schemas.microsoft.com/office/drawing/2014/main" id="{B99639AA-EC77-65B2-7770-B4C689A26DCE}"/>
                </a:ext>
              </a:extLst>
            </p:cNvPr>
            <p:cNvPicPr>
              <a:picLocks noChangeAspect="1"/>
            </p:cNvPicPr>
            <p:nvPr/>
          </p:nvPicPr>
          <p:blipFill>
            <a:blip r:embed="rId7">
              <a:extLst>
                <a:ext uri="{BEBA8EAE-BF5A-486C-A8C5-ECC9F3942E4B}">
                  <a14:imgProps xmlns:a14="http://schemas.microsoft.com/office/drawing/2010/main">
                    <a14:imgLayer r:embed="rId6">
                      <a14:imgEffect>
                        <a14:backgroundRemoval t="10000" b="90000" l="10000" r="90000">
                          <a14:foregroundMark x1="52803" y1="60951" x2="54525" y2="60153"/>
                          <a14:backgroundMark x1="58703" y1="48768" x2="57347" y2="44880"/>
                        </a14:backgroundRemoval>
                      </a14:imgEffect>
                    </a14:imgLayer>
                  </a14:imgProps>
                </a:ext>
                <a:ext uri="{28A0092B-C50C-407E-A947-70E740481C1C}">
                  <a14:useLocalDpi xmlns:a14="http://schemas.microsoft.com/office/drawing/2010/main" val="0"/>
                </a:ext>
              </a:extLst>
            </a:blip>
            <a:stretch>
              <a:fillRect/>
            </a:stretch>
          </p:blipFill>
          <p:spPr>
            <a:xfrm>
              <a:off x="7061403" y="1331712"/>
              <a:ext cx="4546847" cy="4800098"/>
            </a:xfrm>
            <a:prstGeom prst="rect">
              <a:avLst/>
            </a:prstGeom>
          </p:spPr>
        </p:pic>
        <p:pic>
          <p:nvPicPr>
            <p:cNvPr id="48" name="Picture 47" descr="A diagram of a circle with blue and white circles&#10;&#10;Description automatically generated">
              <a:extLst>
                <a:ext uri="{FF2B5EF4-FFF2-40B4-BE49-F238E27FC236}">
                  <a16:creationId xmlns:a16="http://schemas.microsoft.com/office/drawing/2014/main" id="{A8531406-7D14-1DBD-C2D8-1381546047AD}"/>
                </a:ext>
              </a:extLst>
            </p:cNvPr>
            <p:cNvPicPr>
              <a:picLocks noChangeAspect="1"/>
            </p:cNvPicPr>
            <p:nvPr/>
          </p:nvPicPr>
          <p:blipFill>
            <a:blip r:embed="rId8">
              <a:extLst>
                <a:ext uri="{BEBA8EAE-BF5A-486C-A8C5-ECC9F3942E4B}">
                  <a14:imgProps xmlns:a14="http://schemas.microsoft.com/office/drawing/2010/main">
                    <a14:imgLayer r:embed="rId6">
                      <a14:imgEffect>
                        <a14:backgroundRemoval t="10000" b="90000" l="10000" r="90000">
                          <a14:foregroundMark x1="37523" y1="54599" x2="39868" y2="54599"/>
                          <a14:backgroundMark x1="58813" y1="47379" x2="56871" y2="44984"/>
                        </a14:backgroundRemoval>
                      </a14:imgEffect>
                    </a14:imgLayer>
                  </a14:imgProps>
                </a:ext>
                <a:ext uri="{28A0092B-C50C-407E-A947-70E740481C1C}">
                  <a14:useLocalDpi xmlns:a14="http://schemas.microsoft.com/office/drawing/2010/main" val="0"/>
                </a:ext>
              </a:extLst>
            </a:blip>
            <a:stretch>
              <a:fillRect/>
            </a:stretch>
          </p:blipFill>
          <p:spPr>
            <a:xfrm>
              <a:off x="7061403" y="1331712"/>
              <a:ext cx="4546847" cy="4800098"/>
            </a:xfrm>
            <a:prstGeom prst="rect">
              <a:avLst/>
            </a:prstGeom>
          </p:spPr>
        </p:pic>
        <p:pic>
          <p:nvPicPr>
            <p:cNvPr id="49" name="Picture 48" descr="Explicit teaching graphic">
              <a:extLst>
                <a:ext uri="{FF2B5EF4-FFF2-40B4-BE49-F238E27FC236}">
                  <a16:creationId xmlns:a16="http://schemas.microsoft.com/office/drawing/2014/main" id="{1B2602BC-F58B-F26F-39DC-360969E4D3DF}"/>
                </a:ext>
              </a:extLst>
            </p:cNvPr>
            <p:cNvPicPr>
              <a:picLocks noChangeAspect="1"/>
            </p:cNvPicPr>
            <p:nvPr/>
          </p:nvPicPr>
          <p:blipFill>
            <a:blip r:embed="rId9">
              <a:extLst>
                <a:ext uri="{BEBA8EAE-BF5A-486C-A8C5-ECC9F3942E4B}">
                  <a14:imgProps xmlns:a14="http://schemas.microsoft.com/office/drawing/2010/main">
                    <a14:imgLayer r:embed="rId6">
                      <a14:imgEffect>
                        <a14:backgroundRemoval t="10000" b="90000" l="10000" r="90000">
                          <a14:foregroundMark x1="45914" y1="45227" x2="46684" y2="43006"/>
                          <a14:backgroundMark x1="58593" y1="48941" x2="57823" y2="46338"/>
                        </a14:backgroundRemoval>
                      </a14:imgEffect>
                    </a14:imgLayer>
                  </a14:imgProps>
                </a:ext>
                <a:ext uri="{28A0092B-C50C-407E-A947-70E740481C1C}">
                  <a14:useLocalDpi xmlns:a14="http://schemas.microsoft.com/office/drawing/2010/main" val="0"/>
                </a:ext>
              </a:extLst>
            </a:blip>
            <a:stretch>
              <a:fillRect/>
            </a:stretch>
          </p:blipFill>
          <p:spPr>
            <a:xfrm>
              <a:off x="7061403" y="1331712"/>
              <a:ext cx="4546847" cy="4800098"/>
            </a:xfrm>
            <a:prstGeom prst="rect">
              <a:avLst/>
            </a:prstGeom>
          </p:spPr>
        </p:pic>
        <p:pic>
          <p:nvPicPr>
            <p:cNvPr id="50" name="Picture 49" descr="Chunking and sequencing">
              <a:extLst>
                <a:ext uri="{FF2B5EF4-FFF2-40B4-BE49-F238E27FC236}">
                  <a16:creationId xmlns:a16="http://schemas.microsoft.com/office/drawing/2014/main" id="{9C00A51B-6E2F-00CA-2D06-103F431DAAD2}"/>
                </a:ext>
              </a:extLst>
            </p:cNvPr>
            <p:cNvPicPr>
              <a:picLocks noChangeAspect="1"/>
            </p:cNvPicPr>
            <p:nvPr/>
          </p:nvPicPr>
          <p:blipFill rotWithShape="1">
            <a:blip r:embed="rId10">
              <a:extLst>
                <a:ext uri="{BEBA8EAE-BF5A-486C-A8C5-ECC9F3942E4B}">
                  <a14:imgProps xmlns:a14="http://schemas.microsoft.com/office/drawing/2010/main">
                    <a14:imgLayer r:embed="rId6">
                      <a14:imgEffect>
                        <a14:backgroundRemoval t="10000" b="90000" l="10000" r="90000">
                          <a14:foregroundMark x1="62697" y1="30857" x2="55991" y2="30128"/>
                          <a14:foregroundMark x1="54489" y1="10448" x2="53353" y2="26414"/>
                          <a14:foregroundMark x1="53353" y1="26414" x2="66728" y2="30094"/>
                          <a14:foregroundMark x1="66728" y1="30094" x2="74240" y2="22457"/>
                          <a14:foregroundMark x1="74240" y1="22457" x2="66251" y2="14439"/>
                          <a14:foregroundMark x1="66251" y1="14439" x2="54965" y2="12079"/>
                          <a14:foregroundMark x1="56211" y1="22215" x2="73214" y2="22666"/>
                          <a14:foregroundMark x1="51264" y1="32593" x2="51044" y2="10101"/>
                          <a14:foregroundMark x1="51044" y1="10101" x2="64053" y2="10205"/>
                          <a14:foregroundMark x1="64053" y1="10205" x2="76768" y2="15828"/>
                          <a14:foregroundMark x1="76768" y1="15828" x2="75486" y2="26519"/>
                          <a14:foregroundMark x1="75486" y1="26519" x2="69623" y2="28705"/>
                          <a14:backgroundMark x1="52327" y1="39292" x2="51594" y2="43075"/>
                          <a14:backgroundMark x1="51191" y1="42277" x2="57823" y2="46095"/>
                          <a14:backgroundMark x1="48956" y1="11211" x2="48003" y2="26935"/>
                          <a14:backgroundMark x1="48003" y1="26935" x2="49249" y2="20132"/>
                          <a14:backgroundMark x1="49102" y1="10934" x2="49505" y2="31517"/>
                        </a14:backgroundRemoval>
                      </a14:imgEffect>
                    </a14:imgLayer>
                  </a14:imgProps>
                </a:ext>
                <a:ext uri="{28A0092B-C50C-407E-A947-70E740481C1C}">
                  <a14:useLocalDpi xmlns:a14="http://schemas.microsoft.com/office/drawing/2010/main" val="0"/>
                </a:ext>
              </a:extLst>
            </a:blip>
            <a:srcRect l="48950" r="15616" b="60753"/>
            <a:stretch/>
          </p:blipFill>
          <p:spPr>
            <a:xfrm>
              <a:off x="9287114" y="1331712"/>
              <a:ext cx="1611104" cy="1883906"/>
            </a:xfrm>
            <a:prstGeom prst="rect">
              <a:avLst/>
            </a:prstGeom>
          </p:spPr>
        </p:pic>
        <p:pic>
          <p:nvPicPr>
            <p:cNvPr id="51" name="Picture 50" descr="A diagram of a circle with blue and white circles&#10;&#10;Description automatically generated">
              <a:extLst>
                <a:ext uri="{FF2B5EF4-FFF2-40B4-BE49-F238E27FC236}">
                  <a16:creationId xmlns:a16="http://schemas.microsoft.com/office/drawing/2014/main" id="{2F4B7840-94BB-405D-B30A-7EB334C2965D}"/>
                </a:ext>
              </a:extLst>
            </p:cNvPr>
            <p:cNvPicPr>
              <a:picLocks noChangeAspect="1"/>
            </p:cNvPicPr>
            <p:nvPr/>
          </p:nvPicPr>
          <p:blipFill rotWithShape="1">
            <a:blip r:embed="rId11">
              <a:extLst>
                <a:ext uri="{BEBA8EAE-BF5A-486C-A8C5-ECC9F3942E4B}">
                  <a14:imgProps xmlns:a14="http://schemas.microsoft.com/office/drawing/2010/main">
                    <a14:imgLayer r:embed="rId6">
                      <a14:imgEffect>
                        <a14:backgroundRemoval t="9997" b="89969" l="9894" r="94137">
                          <a14:foregroundMark x1="83071" y1="26831" x2="74020" y2="33426"/>
                          <a14:foregroundMark x1="74020" y1="33426" x2="72444" y2="44880"/>
                          <a14:foregroundMark x1="72444" y1="44880" x2="90509" y2="48178"/>
                          <a14:foregroundMark x1="90509" y1="48178" x2="86515" y2="33391"/>
                          <a14:foregroundMark x1="86515" y1="33391" x2="82888" y2="27768"/>
                          <a14:foregroundMark x1="93807" y1="50052" x2="91792" y2="37487"/>
                          <a14:foregroundMark x1="91792" y1="37487" x2="90546" y2="35856"/>
                          <a14:foregroundMark x1="70722" y1="39084" x2="74460" y2="48351"/>
                          <a14:foregroundMark x1="74460" y1="48351" x2="94137" y2="48698"/>
                          <a14:foregroundMark x1="76951" y1="42069" x2="87028" y2="42138"/>
                          <a14:backgroundMark x1="49835" y1="47310" x2="50641" y2="54148"/>
                        </a14:backgroundRemoval>
                      </a14:imgEffect>
                    </a14:imgLayer>
                  </a14:imgProps>
                </a:ext>
                <a:ext uri="{28A0092B-C50C-407E-A947-70E740481C1C}">
                  <a14:useLocalDpi xmlns:a14="http://schemas.microsoft.com/office/drawing/2010/main" val="0"/>
                </a:ext>
              </a:extLst>
            </a:blip>
            <a:srcRect l="64795" t="22291" r="-1" b="46321"/>
            <a:stretch/>
          </p:blipFill>
          <p:spPr>
            <a:xfrm>
              <a:off x="10007473" y="2401648"/>
              <a:ext cx="1600777" cy="1506688"/>
            </a:xfrm>
            <a:prstGeom prst="rect">
              <a:avLst/>
            </a:prstGeom>
          </p:spPr>
        </p:pic>
        <p:pic>
          <p:nvPicPr>
            <p:cNvPr id="52" name="Picture 51" descr="A diagram of a circle with blue and white circles&#10;&#10;Description automatically generated">
              <a:extLst>
                <a:ext uri="{FF2B5EF4-FFF2-40B4-BE49-F238E27FC236}">
                  <a16:creationId xmlns:a16="http://schemas.microsoft.com/office/drawing/2014/main" id="{077956E0-4491-BA8A-2E30-064D2625023C}"/>
                </a:ext>
              </a:extLst>
            </p:cNvPr>
            <p:cNvPicPr>
              <a:picLocks noChangeAspect="1"/>
            </p:cNvPicPr>
            <p:nvPr/>
          </p:nvPicPr>
          <p:blipFill rotWithShape="1">
            <a:blip r:embed="rId12">
              <a:extLst>
                <a:ext uri="{BEBA8EAE-BF5A-486C-A8C5-ECC9F3942E4B}">
                  <a14:imgProps xmlns:a14="http://schemas.microsoft.com/office/drawing/2010/main">
                    <a14:imgLayer r:embed="rId6">
                      <a14:imgEffect>
                        <a14:backgroundRemoval t="9997" b="94793" l="9894" r="89960">
                          <a14:foregroundMark x1="65922" y1="74002" x2="54269" y2="78445"/>
                          <a14:foregroundMark x1="54269" y1="78445" x2="57494" y2="92225"/>
                          <a14:foregroundMark x1="57494" y1="92225" x2="71162" y2="87504"/>
                          <a14:foregroundMark x1="71162" y1="87504" x2="70942" y2="77473"/>
                          <a14:foregroundMark x1="70942" y1="77473" x2="67571" y2="73343"/>
                          <a14:foregroundMark x1="63247" y1="71503" x2="53353" y2="75529"/>
                          <a14:foregroundMark x1="53353" y1="75529" x2="53353" y2="75599"/>
                          <a14:foregroundMark x1="53756" y1="92156" x2="65189" y2="92537"/>
                          <a14:foregroundMark x1="65189" y1="92537" x2="76108" y2="85838"/>
                          <a14:foregroundMark x1="76108" y1="85838" x2="73030" y2="80354"/>
                          <a14:foregroundMark x1="56284" y1="94793" x2="53609" y2="94655"/>
                          <a14:foregroundMark x1="58080" y1="85908" x2="68926" y2="85387"/>
                          <a14:foregroundMark x1="68926" y1="85387" x2="69806" y2="85387"/>
                          <a14:foregroundMark x1="59069" y1="83027" x2="59069" y2="83027"/>
                          <a14:backgroundMark x1="47343" y1="46893" x2="54599" y2="55640"/>
                        </a14:backgroundRemoval>
                      </a14:imgEffect>
                    </a14:imgLayer>
                  </a14:imgProps>
                </a:ext>
                <a:ext uri="{28A0092B-C50C-407E-A947-70E740481C1C}">
                  <a14:useLocalDpi xmlns:a14="http://schemas.microsoft.com/office/drawing/2010/main" val="0"/>
                </a:ext>
              </a:extLst>
            </a:blip>
            <a:srcRect l="47977" t="63621" r="16817"/>
            <a:stretch/>
          </p:blipFill>
          <p:spPr>
            <a:xfrm>
              <a:off x="9242815" y="4385554"/>
              <a:ext cx="1600777" cy="1746256"/>
            </a:xfrm>
            <a:prstGeom prst="rect">
              <a:avLst/>
            </a:prstGeom>
          </p:spPr>
        </p:pic>
        <p:pic>
          <p:nvPicPr>
            <p:cNvPr id="53" name="Picture 52" descr="A diagram of a circle with blue and white circles&#10;&#10;Description automatically generated">
              <a:extLst>
                <a:ext uri="{FF2B5EF4-FFF2-40B4-BE49-F238E27FC236}">
                  <a16:creationId xmlns:a16="http://schemas.microsoft.com/office/drawing/2014/main" id="{D028E4D6-8FEF-8495-0A2D-A059E3FF3023}"/>
                </a:ext>
              </a:extLst>
            </p:cNvPr>
            <p:cNvPicPr>
              <a:picLocks noChangeAspect="1"/>
            </p:cNvPicPr>
            <p:nvPr/>
          </p:nvPicPr>
          <p:blipFill rotWithShape="1">
            <a:blip r:embed="rId13">
              <a:extLst>
                <a:ext uri="{BEBA8EAE-BF5A-486C-A8C5-ECC9F3942E4B}">
                  <a14:imgProps xmlns:a14="http://schemas.microsoft.com/office/drawing/2010/main">
                    <a14:imgLayer r:embed="rId6">
                      <a14:imgEffect>
                        <a14:backgroundRemoval t="9997" b="96251" l="9894" r="89960">
                          <a14:foregroundMark x1="36827" y1="71885" x2="44082" y2="79243"/>
                          <a14:foregroundMark x1="44082" y1="79243" x2="45108" y2="92051"/>
                          <a14:foregroundMark x1="45108" y1="92051" x2="30817" y2="90073"/>
                          <a14:foregroundMark x1="30817" y1="90073" x2="26493" y2="78862"/>
                          <a14:foregroundMark x1="26493" y1="78862" x2="35434" y2="70288"/>
                          <a14:foregroundMark x1="35434" y1="70288" x2="36973" y2="72024"/>
                          <a14:foregroundMark x1="47856" y1="94134" x2="35874" y2="93162"/>
                          <a14:foregroundMark x1="35874" y1="93162" x2="32942" y2="92156"/>
                          <a14:foregroundMark x1="47856" y1="96251" x2="41590" y2="96112"/>
                        </a14:backgroundRemoval>
                      </a14:imgEffect>
                    </a14:imgLayer>
                  </a14:imgProps>
                </a:ext>
                <a:ext uri="{28A0092B-C50C-407E-A947-70E740481C1C}">
                  <a14:useLocalDpi xmlns:a14="http://schemas.microsoft.com/office/drawing/2010/main" val="0"/>
                </a:ext>
              </a:extLst>
            </a:blip>
            <a:srcRect l="16180" t="63779" r="45890"/>
            <a:stretch/>
          </p:blipFill>
          <p:spPr>
            <a:xfrm>
              <a:off x="7797112" y="4393148"/>
              <a:ext cx="1724576" cy="1738662"/>
            </a:xfrm>
            <a:prstGeom prst="rect">
              <a:avLst/>
            </a:prstGeom>
          </p:spPr>
        </p:pic>
        <p:pic>
          <p:nvPicPr>
            <p:cNvPr id="54" name="Picture 53" descr="A diagram of a circle with blue and white circles&#10;&#10;Description automatically generated">
              <a:extLst>
                <a:ext uri="{FF2B5EF4-FFF2-40B4-BE49-F238E27FC236}">
                  <a16:creationId xmlns:a16="http://schemas.microsoft.com/office/drawing/2014/main" id="{A54BCA92-7B47-48C9-C907-B2968C6F3ACA}"/>
                </a:ext>
              </a:extLst>
            </p:cNvPr>
            <p:cNvPicPr>
              <a:picLocks noChangeAspect="1"/>
            </p:cNvPicPr>
            <p:nvPr/>
          </p:nvPicPr>
          <p:blipFill rotWithShape="1">
            <a:blip r:embed="rId14">
              <a:extLst>
                <a:ext uri="{BEBA8EAE-BF5A-486C-A8C5-ECC9F3942E4B}">
                  <a14:imgProps xmlns:a14="http://schemas.microsoft.com/office/drawing/2010/main">
                    <a14:imgLayer r:embed="rId6">
                      <a14:imgEffect>
                        <a14:backgroundRemoval t="9997" b="89969" l="5863" r="89960">
                          <a14:foregroundMark x1="26933" y1="55640" x2="9784" y2="55467"/>
                          <a14:foregroundMark x1="9784" y1="55467" x2="12569" y2="70149"/>
                          <a14:foregroundMark x1="12569" y1="70149" x2="27263" y2="67650"/>
                          <a14:foregroundMark x1="27263" y1="67650" x2="26237" y2="56300"/>
                          <a14:foregroundMark x1="5863" y1="57341" x2="16893" y2="80354"/>
                          <a14:foregroundMark x1="12679" y1="68344" x2="23452" y2="68205"/>
                          <a14:backgroundMark x1="60315" y1="50330" x2="55551" y2="39743"/>
                        </a14:backgroundRemoval>
                      </a14:imgEffect>
                    </a14:imgLayer>
                  </a14:imgProps>
                </a:ext>
                <a:ext uri="{28A0092B-C50C-407E-A947-70E740481C1C}">
                  <a14:useLocalDpi xmlns:a14="http://schemas.microsoft.com/office/drawing/2010/main" val="0"/>
                </a:ext>
              </a:extLst>
            </a:blip>
            <a:srcRect t="49836" r="57101" b="15453"/>
            <a:stretch/>
          </p:blipFill>
          <p:spPr>
            <a:xfrm>
              <a:off x="7061404" y="3723906"/>
              <a:ext cx="1950550" cy="1666139"/>
            </a:xfrm>
            <a:prstGeom prst="rect">
              <a:avLst/>
            </a:prstGeom>
          </p:spPr>
        </p:pic>
        <p:pic>
          <p:nvPicPr>
            <p:cNvPr id="55" name="Picture 54" descr="A diagram of a circle with blue and white circles&#10;&#10;Description automatically generated">
              <a:extLst>
                <a:ext uri="{FF2B5EF4-FFF2-40B4-BE49-F238E27FC236}">
                  <a16:creationId xmlns:a16="http://schemas.microsoft.com/office/drawing/2014/main" id="{82BF423D-44A4-12B8-1B02-4D2CADF692DA}"/>
                </a:ext>
              </a:extLst>
            </p:cNvPr>
            <p:cNvPicPr>
              <a:picLocks noChangeAspect="1"/>
            </p:cNvPicPr>
            <p:nvPr/>
          </p:nvPicPr>
          <p:blipFill rotWithShape="1">
            <a:blip r:embed="rId15">
              <a:extLst>
                <a:ext uri="{BEBA8EAE-BF5A-486C-A8C5-ECC9F3942E4B}">
                  <a14:imgProps xmlns:a14="http://schemas.microsoft.com/office/drawing/2010/main">
                    <a14:imgLayer r:embed="rId6">
                      <a14:imgEffect>
                        <a14:backgroundRemoval t="9997" b="89969" l="9930" r="94320">
                          <a14:foregroundMark x1="73800" y1="58660" x2="74679" y2="68865"/>
                          <a14:foregroundMark x1="74679" y1="68865" x2="88164" y2="68414"/>
                          <a14:foregroundMark x1="88164" y1="68414" x2="87211" y2="56543"/>
                          <a14:foregroundMark x1="87211" y1="56543" x2="74093" y2="58105"/>
                          <a14:foregroundMark x1="74093" y1="58105" x2="73800" y2="58521"/>
                          <a14:foregroundMark x1="91096" y1="56439" x2="91938" y2="65810"/>
                          <a14:foregroundMark x1="93771" y1="55085" x2="94320" y2="66817"/>
                          <a14:foregroundMark x1="94320" y1="66817" x2="93881" y2="67546"/>
                          <a14:foregroundMark x1="87468" y1="63832" x2="76145" y2="63971"/>
                          <a14:backgroundMark x1="52986" y1="39500" x2="61305" y2="48039"/>
                          <a14:backgroundMark x1="61305" y1="48039" x2="61634" y2="48733"/>
                        </a14:backgroundRemoval>
                      </a14:imgEffect>
                    </a14:imgLayer>
                  </a14:imgProps>
                </a:ext>
                <a:ext uri="{28A0092B-C50C-407E-A947-70E740481C1C}">
                  <a14:useLocalDpi xmlns:a14="http://schemas.microsoft.com/office/drawing/2010/main" val="0"/>
                </a:ext>
              </a:extLst>
            </a:blip>
            <a:srcRect l="62635" t="53678" b="15102"/>
            <a:stretch/>
          </p:blipFill>
          <p:spPr>
            <a:xfrm>
              <a:off x="9909350" y="3908336"/>
              <a:ext cx="1698900" cy="1498551"/>
            </a:xfrm>
            <a:prstGeom prst="rect">
              <a:avLst/>
            </a:prstGeom>
          </p:spPr>
        </p:pic>
        <p:pic>
          <p:nvPicPr>
            <p:cNvPr id="56" name="Picture 55" descr="A diagram of a circle with blue and white circles&#10;&#10;Description automatically generated">
              <a:extLst>
                <a:ext uri="{FF2B5EF4-FFF2-40B4-BE49-F238E27FC236}">
                  <a16:creationId xmlns:a16="http://schemas.microsoft.com/office/drawing/2014/main" id="{25E39204-584B-BF48-9729-D5F14874AAFA}"/>
                </a:ext>
              </a:extLst>
            </p:cNvPr>
            <p:cNvPicPr>
              <a:picLocks noChangeAspect="1"/>
            </p:cNvPicPr>
            <p:nvPr/>
          </p:nvPicPr>
          <p:blipFill rotWithShape="1">
            <a:blip r:embed="rId16">
              <a:extLst>
                <a:ext uri="{BEBA8EAE-BF5A-486C-A8C5-ECC9F3942E4B}">
                  <a14:imgProps xmlns:a14="http://schemas.microsoft.com/office/drawing/2010/main">
                    <a14:imgLayer r:embed="rId6">
                      <a14:imgEffect>
                        <a14:backgroundRemoval t="9997" b="89969" l="6303" r="89996">
                          <a14:foregroundMark x1="6303" y1="48629" x2="24038" y2="49601"/>
                          <a14:foregroundMark x1="24038" y1="49601" x2="30707" y2="41791"/>
                          <a14:foregroundMark x1="30707" y1="41791" x2="21693" y2="33287"/>
                          <a14:foregroundMark x1="21693" y1="33287" x2="10370" y2="35578"/>
                          <a14:foregroundMark x1="10370" y1="35578" x2="6449" y2="44915"/>
                          <a14:foregroundMark x1="6449" y1="44915" x2="6303" y2="46373"/>
                          <a14:backgroundMark x1="54525" y1="40923" x2="63137" y2="48733"/>
                        </a14:backgroundRemoval>
                      </a14:imgEffect>
                    </a14:imgLayer>
                  </a14:imgProps>
                </a:ext>
                <a:ext uri="{28A0092B-C50C-407E-A947-70E740481C1C}">
                  <a14:useLocalDpi xmlns:a14="http://schemas.microsoft.com/office/drawing/2010/main" val="0"/>
                </a:ext>
              </a:extLst>
            </a:blip>
            <a:srcRect t="18725" r="62071" b="42641"/>
            <a:stretch/>
          </p:blipFill>
          <p:spPr>
            <a:xfrm>
              <a:off x="7061404" y="2230542"/>
              <a:ext cx="1724576" cy="1854440"/>
            </a:xfrm>
            <a:prstGeom prst="rect">
              <a:avLst/>
            </a:prstGeom>
          </p:spPr>
        </p:pic>
        <p:pic>
          <p:nvPicPr>
            <p:cNvPr id="57" name="Picture 56" descr="A diagram of a circle with blue and white circles&#10;&#10;Description automatically generated">
              <a:extLst>
                <a:ext uri="{FF2B5EF4-FFF2-40B4-BE49-F238E27FC236}">
                  <a16:creationId xmlns:a16="http://schemas.microsoft.com/office/drawing/2014/main" id="{8E54E566-B349-6CE8-BB47-AA36906AD208}"/>
                </a:ext>
              </a:extLst>
            </p:cNvPr>
            <p:cNvPicPr>
              <a:picLocks noChangeAspect="1"/>
            </p:cNvPicPr>
            <p:nvPr/>
          </p:nvPicPr>
          <p:blipFill rotWithShape="1">
            <a:blip r:embed="rId17">
              <a:extLst>
                <a:ext uri="{BEBA8EAE-BF5A-486C-A8C5-ECC9F3942E4B}">
                  <a14:imgProps xmlns:a14="http://schemas.microsoft.com/office/drawing/2010/main">
                    <a14:imgLayer r:embed="rId6">
                      <a14:imgEffect>
                        <a14:backgroundRemoval t="10000" b="90000" l="10000" r="90000">
                          <a14:foregroundMark x1="41077" y1="12773" x2="27116" y2="16800"/>
                          <a14:foregroundMark x1="27116" y1="16800" x2="30634" y2="27352"/>
                          <a14:foregroundMark x1="30634" y1="27352" x2="42470" y2="31968"/>
                          <a14:foregroundMark x1="42470" y1="31968" x2="43606" y2="15828"/>
                          <a14:foregroundMark x1="43606" y1="15828" x2="42177" y2="12669"/>
                          <a14:foregroundMark x1="23085" y1="20965" x2="36204" y2="34085"/>
                          <a14:foregroundMark x1="46427" y1="31482" x2="45328" y2="10760"/>
                          <a14:backgroundMark x1="52180" y1="39882" x2="63796" y2="50642"/>
                        </a14:backgroundRemoval>
                      </a14:imgEffect>
                    </a14:imgLayer>
                  </a14:imgProps>
                </a:ext>
                <a:ext uri="{28A0092B-C50C-407E-A947-70E740481C1C}">
                  <a14:useLocalDpi xmlns:a14="http://schemas.microsoft.com/office/drawing/2010/main" val="0"/>
                </a:ext>
              </a:extLst>
            </a:blip>
            <a:srcRect l="16181" r="48949" b="58627"/>
            <a:stretch/>
          </p:blipFill>
          <p:spPr>
            <a:xfrm>
              <a:off x="7797112" y="1331712"/>
              <a:ext cx="1585428" cy="1985961"/>
            </a:xfrm>
            <a:prstGeom prst="rect">
              <a:avLst/>
            </a:prstGeom>
          </p:spPr>
        </p:pic>
        <p:pic>
          <p:nvPicPr>
            <p:cNvPr id="58" name="Picture 57" descr="A diagram of a circle with blue and white circles&#10;&#10;Description automatically generated">
              <a:extLst>
                <a:ext uri="{FF2B5EF4-FFF2-40B4-BE49-F238E27FC236}">
                  <a16:creationId xmlns:a16="http://schemas.microsoft.com/office/drawing/2014/main" id="{F88F877A-DDA1-AC23-4A40-C6B4C14EB2D7}"/>
                </a:ext>
              </a:extLst>
            </p:cNvPr>
            <p:cNvPicPr>
              <a:picLocks noChangeAspect="1"/>
            </p:cNvPicPr>
            <p:nvPr/>
          </p:nvPicPr>
          <p:blipFill rotWithShape="1">
            <a:blip r:embed="rId18">
              <a:extLst>
                <a:ext uri="{28A0092B-C50C-407E-A947-70E740481C1C}">
                  <a14:useLocalDpi xmlns:a14="http://schemas.microsoft.com/office/drawing/2010/main" val="0"/>
                </a:ext>
              </a:extLst>
            </a:blip>
            <a:srcRect l="30069" t="33521" r="29613" b="28123"/>
            <a:stretch/>
          </p:blipFill>
          <p:spPr>
            <a:xfrm>
              <a:off x="8431068" y="2944941"/>
              <a:ext cx="1833194" cy="1841106"/>
            </a:xfrm>
            <a:custGeom>
              <a:avLst/>
              <a:gdLst>
                <a:gd name="connsiteX0" fmla="*/ 909047 w 1833194"/>
                <a:gd name="connsiteY0" fmla="*/ 181430 h 1841106"/>
                <a:gd name="connsiteX1" fmla="*/ 173503 w 1833194"/>
                <a:gd name="connsiteY1" fmla="*/ 916974 h 1841106"/>
                <a:gd name="connsiteX2" fmla="*/ 909047 w 1833194"/>
                <a:gd name="connsiteY2" fmla="*/ 1652518 h 1841106"/>
                <a:gd name="connsiteX3" fmla="*/ 1644591 w 1833194"/>
                <a:gd name="connsiteY3" fmla="*/ 916974 h 1841106"/>
                <a:gd name="connsiteX4" fmla="*/ 909047 w 1833194"/>
                <a:gd name="connsiteY4" fmla="*/ 181430 h 1841106"/>
                <a:gd name="connsiteX5" fmla="*/ 916597 w 1833194"/>
                <a:gd name="connsiteY5" fmla="*/ 0 h 1841106"/>
                <a:gd name="connsiteX6" fmla="*/ 1833194 w 1833194"/>
                <a:gd name="connsiteY6" fmla="*/ 920553 h 1841106"/>
                <a:gd name="connsiteX7" fmla="*/ 916597 w 1833194"/>
                <a:gd name="connsiteY7" fmla="*/ 1841106 h 1841106"/>
                <a:gd name="connsiteX8" fmla="*/ 0 w 1833194"/>
                <a:gd name="connsiteY8" fmla="*/ 920553 h 1841106"/>
                <a:gd name="connsiteX9" fmla="*/ 916597 w 1833194"/>
                <a:gd name="connsiteY9" fmla="*/ 0 h 1841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3194" h="1841106">
                  <a:moveTo>
                    <a:pt x="909047" y="181430"/>
                  </a:moveTo>
                  <a:cubicBezTo>
                    <a:pt x="502817" y="181430"/>
                    <a:pt x="173503" y="510744"/>
                    <a:pt x="173503" y="916974"/>
                  </a:cubicBezTo>
                  <a:cubicBezTo>
                    <a:pt x="173503" y="1323204"/>
                    <a:pt x="502817" y="1652518"/>
                    <a:pt x="909047" y="1652518"/>
                  </a:cubicBezTo>
                  <a:cubicBezTo>
                    <a:pt x="1315277" y="1652518"/>
                    <a:pt x="1644591" y="1323204"/>
                    <a:pt x="1644591" y="916974"/>
                  </a:cubicBezTo>
                  <a:cubicBezTo>
                    <a:pt x="1644591" y="510744"/>
                    <a:pt x="1315277" y="181430"/>
                    <a:pt x="909047" y="181430"/>
                  </a:cubicBezTo>
                  <a:close/>
                  <a:moveTo>
                    <a:pt x="916597" y="0"/>
                  </a:moveTo>
                  <a:cubicBezTo>
                    <a:pt x="1422820" y="0"/>
                    <a:pt x="1833194" y="412146"/>
                    <a:pt x="1833194" y="920553"/>
                  </a:cubicBezTo>
                  <a:cubicBezTo>
                    <a:pt x="1833194" y="1428960"/>
                    <a:pt x="1422820" y="1841106"/>
                    <a:pt x="916597" y="1841106"/>
                  </a:cubicBezTo>
                  <a:cubicBezTo>
                    <a:pt x="410374" y="1841106"/>
                    <a:pt x="0" y="1428960"/>
                    <a:pt x="0" y="920553"/>
                  </a:cubicBezTo>
                  <a:cubicBezTo>
                    <a:pt x="0" y="412146"/>
                    <a:pt x="410374" y="0"/>
                    <a:pt x="916597" y="0"/>
                  </a:cubicBezTo>
                  <a:close/>
                </a:path>
              </a:pathLst>
            </a:custGeom>
          </p:spPr>
        </p:pic>
        <p:pic>
          <p:nvPicPr>
            <p:cNvPr id="59" name="Picture 58" descr="A diagram of a circle with blue and white circles&#10;&#10;Description automatically generated">
              <a:extLst>
                <a:ext uri="{FF2B5EF4-FFF2-40B4-BE49-F238E27FC236}">
                  <a16:creationId xmlns:a16="http://schemas.microsoft.com/office/drawing/2014/main" id="{79185FB4-B498-4DAC-10E8-8D4FB0FC17FA}"/>
                </a:ext>
              </a:extLst>
            </p:cNvPr>
            <p:cNvPicPr>
              <a:picLocks noChangeAspect="1"/>
            </p:cNvPicPr>
            <p:nvPr/>
          </p:nvPicPr>
          <p:blipFill rotWithShape="1">
            <a:blip r:embed="rId18">
              <a:extLst>
                <a:ext uri="{28A0092B-C50C-407E-A947-70E740481C1C}">
                  <a14:useLocalDpi xmlns:a14="http://schemas.microsoft.com/office/drawing/2010/main" val="0"/>
                </a:ext>
              </a:extLst>
            </a:blip>
            <a:srcRect l="42944" t="45597" r="42504" b="40619"/>
            <a:stretch/>
          </p:blipFill>
          <p:spPr>
            <a:xfrm>
              <a:off x="9016841" y="3523784"/>
              <a:ext cx="661648" cy="661648"/>
            </a:xfrm>
            <a:prstGeom prst="ellipse">
              <a:avLst/>
            </a:prstGeom>
          </p:spPr>
        </p:pic>
        <p:pic>
          <p:nvPicPr>
            <p:cNvPr id="60" name="Picture 59" descr="A diagram of a circle with blue and white circles&#10;&#10;Description automatically generated">
              <a:extLst>
                <a:ext uri="{FF2B5EF4-FFF2-40B4-BE49-F238E27FC236}">
                  <a16:creationId xmlns:a16="http://schemas.microsoft.com/office/drawing/2014/main" id="{117875E5-1BB5-28A5-F021-C57E8B2F6E45}"/>
                </a:ext>
                <a:ext uri="{C183D7F6-B498-43B3-948B-1728B52AA6E4}">
                  <adec:decorative xmlns:adec="http://schemas.microsoft.com/office/drawing/2017/decorative" val="0"/>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a:xfrm>
              <a:off x="7066291" y="1331712"/>
              <a:ext cx="4546847" cy="4800098"/>
            </a:xfrm>
            <a:custGeom>
              <a:avLst/>
              <a:gdLst>
                <a:gd name="connsiteX0" fmla="*/ 2272705 w 4546847"/>
                <a:gd name="connsiteY0" fmla="*/ 361859 h 4800098"/>
                <a:gd name="connsiteX1" fmla="*/ 110382 w 4546847"/>
                <a:gd name="connsiteY1" fmla="*/ 2524182 h 4800098"/>
                <a:gd name="connsiteX2" fmla="*/ 2272705 w 4546847"/>
                <a:gd name="connsiteY2" fmla="*/ 4686505 h 4800098"/>
                <a:gd name="connsiteX3" fmla="*/ 4435028 w 4546847"/>
                <a:gd name="connsiteY3" fmla="*/ 2524182 h 4800098"/>
                <a:gd name="connsiteX4" fmla="*/ 2272705 w 4546847"/>
                <a:gd name="connsiteY4" fmla="*/ 361859 h 4800098"/>
                <a:gd name="connsiteX5" fmla="*/ 0 w 4546847"/>
                <a:gd name="connsiteY5" fmla="*/ 0 h 4800098"/>
                <a:gd name="connsiteX6" fmla="*/ 4546847 w 4546847"/>
                <a:gd name="connsiteY6" fmla="*/ 0 h 4800098"/>
                <a:gd name="connsiteX7" fmla="*/ 4546847 w 4546847"/>
                <a:gd name="connsiteY7" fmla="*/ 4800098 h 4800098"/>
                <a:gd name="connsiteX8" fmla="*/ 0 w 4546847"/>
                <a:gd name="connsiteY8" fmla="*/ 4800098 h 480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6847" h="4800098">
                  <a:moveTo>
                    <a:pt x="2272705" y="361859"/>
                  </a:moveTo>
                  <a:cubicBezTo>
                    <a:pt x="1078487" y="361859"/>
                    <a:pt x="110382" y="1329964"/>
                    <a:pt x="110382" y="2524182"/>
                  </a:cubicBezTo>
                  <a:cubicBezTo>
                    <a:pt x="110382" y="3718400"/>
                    <a:pt x="1078487" y="4686505"/>
                    <a:pt x="2272705" y="4686505"/>
                  </a:cubicBezTo>
                  <a:cubicBezTo>
                    <a:pt x="3466923" y="4686505"/>
                    <a:pt x="4435028" y="3718400"/>
                    <a:pt x="4435028" y="2524182"/>
                  </a:cubicBezTo>
                  <a:cubicBezTo>
                    <a:pt x="4435028" y="1329964"/>
                    <a:pt x="3466923" y="361859"/>
                    <a:pt x="2272705" y="361859"/>
                  </a:cubicBezTo>
                  <a:close/>
                  <a:moveTo>
                    <a:pt x="0" y="0"/>
                  </a:moveTo>
                  <a:lnTo>
                    <a:pt x="4546847" y="0"/>
                  </a:lnTo>
                  <a:lnTo>
                    <a:pt x="4546847" y="4800098"/>
                  </a:lnTo>
                  <a:lnTo>
                    <a:pt x="0" y="4800098"/>
                  </a:lnTo>
                  <a:close/>
                </a:path>
              </a:pathLst>
            </a:custGeom>
          </p:spPr>
        </p:pic>
      </p:grpSp>
      <p:grpSp>
        <p:nvGrpSpPr>
          <p:cNvPr id="61" name="Group 60" descr="Explicit teaching graphic highlighting Sharing success criteria">
            <a:extLst>
              <a:ext uri="{FF2B5EF4-FFF2-40B4-BE49-F238E27FC236}">
                <a16:creationId xmlns:a16="http://schemas.microsoft.com/office/drawing/2014/main" id="{D690CC5D-65DF-FB1F-63A7-1537C54AE83E}"/>
              </a:ext>
            </a:extLst>
          </p:cNvPr>
          <p:cNvGrpSpPr/>
          <p:nvPr/>
        </p:nvGrpSpPr>
        <p:grpSpPr>
          <a:xfrm>
            <a:off x="6972305" y="1445176"/>
            <a:ext cx="4750720" cy="4789689"/>
            <a:chOff x="6972305" y="1445176"/>
            <a:chExt cx="4750720" cy="4789689"/>
          </a:xfrm>
        </p:grpSpPr>
        <p:sp>
          <p:nvSpPr>
            <p:cNvPr id="62" name="Oval 61">
              <a:extLst>
                <a:ext uri="{FF2B5EF4-FFF2-40B4-BE49-F238E27FC236}">
                  <a16:creationId xmlns:a16="http://schemas.microsoft.com/office/drawing/2014/main" id="{B9EC3D60-B77E-D642-1C21-1B02E249AC53}"/>
                </a:ext>
              </a:extLst>
            </p:cNvPr>
            <p:cNvSpPr/>
            <p:nvPr/>
          </p:nvSpPr>
          <p:spPr>
            <a:xfrm>
              <a:off x="6972305" y="1445176"/>
              <a:ext cx="4750720" cy="4789689"/>
            </a:xfrm>
            <a:prstGeom prst="ellipse">
              <a:avLst/>
            </a:prstGeom>
            <a:solidFill>
              <a:srgbClr val="FFFFF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3" name="Picture 62" descr="A diagram of a circle with blue and white circles&#10;&#10;Description automatically generated">
              <a:extLst>
                <a:ext uri="{FF2B5EF4-FFF2-40B4-BE49-F238E27FC236}">
                  <a16:creationId xmlns:a16="http://schemas.microsoft.com/office/drawing/2014/main" id="{5A9398B0-F001-D26B-5141-AAAC8484268C}"/>
                </a:ext>
              </a:extLst>
            </p:cNvPr>
            <p:cNvPicPr>
              <a:picLocks noChangeAspect="1"/>
            </p:cNvPicPr>
            <p:nvPr/>
          </p:nvPicPr>
          <p:blipFill rotWithShape="1">
            <a:blip r:embed="rId15">
              <a:extLst>
                <a:ext uri="{BEBA8EAE-BF5A-486C-A8C5-ECC9F3942E4B}">
                  <a14:imgProps xmlns:a14="http://schemas.microsoft.com/office/drawing/2010/main">
                    <a14:imgLayer r:embed="rId6">
                      <a14:imgEffect>
                        <a14:backgroundRemoval t="9997" b="89969" l="9930" r="94320">
                          <a14:foregroundMark x1="73800" y1="58660" x2="74679" y2="68865"/>
                          <a14:foregroundMark x1="74679" y1="68865" x2="88164" y2="68414"/>
                          <a14:foregroundMark x1="88164" y1="68414" x2="87211" y2="56543"/>
                          <a14:foregroundMark x1="87211" y1="56543" x2="74093" y2="58105"/>
                          <a14:foregroundMark x1="74093" y1="58105" x2="73800" y2="58521"/>
                          <a14:foregroundMark x1="91096" y1="56439" x2="91938" y2="65810"/>
                          <a14:foregroundMark x1="93771" y1="55085" x2="94320" y2="66817"/>
                          <a14:foregroundMark x1="94320" y1="66817" x2="93881" y2="67546"/>
                          <a14:foregroundMark x1="87468" y1="63832" x2="76145" y2="63971"/>
                          <a14:backgroundMark x1="52986" y1="39500" x2="61305" y2="48039"/>
                          <a14:backgroundMark x1="61305" y1="48039" x2="61634" y2="48733"/>
                        </a14:backgroundRemoval>
                      </a14:imgEffect>
                    </a14:imgLayer>
                  </a14:imgProps>
                </a:ext>
                <a:ext uri="{28A0092B-C50C-407E-A947-70E740481C1C}">
                  <a14:useLocalDpi xmlns:a14="http://schemas.microsoft.com/office/drawing/2010/main" val="0"/>
                </a:ext>
              </a:extLst>
            </a:blip>
            <a:srcRect l="62635" t="53678" b="15102"/>
            <a:stretch/>
          </p:blipFill>
          <p:spPr>
            <a:xfrm>
              <a:off x="9908105" y="3907237"/>
              <a:ext cx="1698900" cy="1498551"/>
            </a:xfrm>
            <a:prstGeom prst="rect">
              <a:avLst/>
            </a:prstGeom>
          </p:spPr>
        </p:pic>
      </p:grpSp>
      <p:sp>
        <p:nvSpPr>
          <p:cNvPr id="10" name="TextBox 9">
            <a:extLst>
              <a:ext uri="{FF2B5EF4-FFF2-40B4-BE49-F238E27FC236}">
                <a16:creationId xmlns:a16="http://schemas.microsoft.com/office/drawing/2014/main" id="{8F7AA1F5-DF65-C3C8-E02D-2D2DC65A501F}"/>
              </a:ext>
            </a:extLst>
          </p:cNvPr>
          <p:cNvSpPr txBox="1"/>
          <p:nvPr/>
        </p:nvSpPr>
        <p:spPr>
          <a:xfrm>
            <a:off x="258785" y="6324138"/>
            <a:ext cx="11348821" cy="587340"/>
          </a:xfrm>
          <a:prstGeom prst="rect">
            <a:avLst/>
          </a:prstGeom>
          <a:noFill/>
        </p:spPr>
        <p:txBody>
          <a:bodyPr wrap="square">
            <a:spAutoFit/>
          </a:bodyPr>
          <a:lstStyle/>
          <a:p>
            <a:pPr>
              <a:lnSpc>
                <a:spcPct val="110000"/>
              </a:lnSpc>
            </a:pPr>
            <a:r>
              <a:rPr lang="en-AU" sz="1000" dirty="0"/>
              <a:t>AERO (2024b) </a:t>
            </a:r>
            <a:r>
              <a:rPr lang="en-AU" sz="1000" dirty="0">
                <a:hlinkClick r:id="rId3"/>
              </a:rPr>
              <a:t>Explain learning objectives</a:t>
            </a:r>
            <a:br>
              <a:rPr lang="en-AU" sz="1000" dirty="0">
                <a:hlinkClick r:id="rId3"/>
              </a:rPr>
            </a:br>
            <a:r>
              <a:rPr lang="en-AU" sz="1000" dirty="0" err="1"/>
              <a:t>Wiliam</a:t>
            </a:r>
            <a:r>
              <a:rPr lang="en-AU" sz="1000" dirty="0"/>
              <a:t> D (2011) Embedded Formative Assessment, Solution Tree Press, Bloomington IN.</a:t>
            </a:r>
            <a:br>
              <a:rPr lang="en-AU" sz="1000" b="0" i="0" u="none" strike="noStrike" baseline="0" dirty="0"/>
            </a:br>
            <a:endParaRPr lang="en-AU" sz="1000" b="0" i="0" u="none" strike="noStrike" baseline="0" dirty="0"/>
          </a:p>
        </p:txBody>
      </p:sp>
      <p:sp>
        <p:nvSpPr>
          <p:cNvPr id="4" name="Slide Number Placeholder 3">
            <a:extLst>
              <a:ext uri="{FF2B5EF4-FFF2-40B4-BE49-F238E27FC236}">
                <a16:creationId xmlns:a16="http://schemas.microsoft.com/office/drawing/2014/main" id="{AA49CE22-C0B1-EA49-5FD1-A04B5DDB73E1}"/>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14</a:t>
            </a:fld>
            <a:endParaRPr lang="en-AU"/>
          </a:p>
        </p:txBody>
      </p:sp>
    </p:spTree>
    <p:extLst>
      <p:ext uri="{BB962C8B-B14F-4D97-AF65-F5344CB8AC3E}">
        <p14:creationId xmlns:p14="http://schemas.microsoft.com/office/powerpoint/2010/main" val="2444830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750"/>
                                        <p:tgtEl>
                                          <p:spTgt spid="4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fade">
                                      <p:cBhvr>
                                        <p:cTn id="11" dur="75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90A6FD-97CB-2577-5F0A-CBDC3C905C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F5B494-7784-BCBB-DD9A-C0298A32BFF5}"/>
              </a:ext>
            </a:extLst>
          </p:cNvPr>
          <p:cNvSpPr>
            <a:spLocks noGrp="1"/>
          </p:cNvSpPr>
          <p:nvPr>
            <p:ph type="title"/>
          </p:nvPr>
        </p:nvSpPr>
        <p:spPr/>
        <p:txBody>
          <a:bodyPr/>
          <a:lstStyle/>
          <a:p>
            <a:r>
              <a:rPr lang="en-AU"/>
              <a:t>Sharing learning intentions</a:t>
            </a:r>
          </a:p>
        </p:txBody>
      </p:sp>
      <p:sp>
        <p:nvSpPr>
          <p:cNvPr id="19" name="Text Placeholder 18">
            <a:extLst>
              <a:ext uri="{FF2B5EF4-FFF2-40B4-BE49-F238E27FC236}">
                <a16:creationId xmlns:a16="http://schemas.microsoft.com/office/drawing/2014/main" id="{9643C314-71B7-CDAA-105F-759147ED0318}"/>
              </a:ext>
            </a:extLst>
          </p:cNvPr>
          <p:cNvSpPr>
            <a:spLocks noGrp="1"/>
          </p:cNvSpPr>
          <p:nvPr>
            <p:ph type="body" sz="quarter" idx="18"/>
          </p:nvPr>
        </p:nvSpPr>
        <p:spPr/>
        <p:txBody>
          <a:bodyPr/>
          <a:lstStyle/>
          <a:p>
            <a:r>
              <a:rPr lang="en-AU"/>
              <a:t>What is it?</a:t>
            </a:r>
          </a:p>
        </p:txBody>
      </p:sp>
      <p:sp>
        <p:nvSpPr>
          <p:cNvPr id="9" name="Rectangle: Rounded Corners 8">
            <a:extLst>
              <a:ext uri="{FF2B5EF4-FFF2-40B4-BE49-F238E27FC236}">
                <a16:creationId xmlns:a16="http://schemas.microsoft.com/office/drawing/2014/main" id="{CCC66AA2-18B0-893A-80FD-5AA38A5FF656}"/>
              </a:ext>
            </a:extLst>
          </p:cNvPr>
          <p:cNvSpPr/>
          <p:nvPr/>
        </p:nvSpPr>
        <p:spPr>
          <a:xfrm>
            <a:off x="360000" y="1561837"/>
            <a:ext cx="6101185" cy="4535997"/>
          </a:xfrm>
          <a:prstGeom prst="roundRect">
            <a:avLst>
              <a:gd name="adj" fmla="val 10391"/>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40000"/>
              </a:lnSpc>
            </a:pPr>
            <a:r>
              <a:rPr lang="en-AU" sz="1800" dirty="0">
                <a:solidFill>
                  <a:schemeClr val="accent1"/>
                </a:solidFill>
              </a:rPr>
              <a:t>Learning intentions are statements aligned to the syllabus which clearly describe what students should know, understand or be able to do following an activity, lesson, or series of lessons. Effective learning intentions are written in student-friendly language, modelled by the teacher and shared in ways that make sense to students to ensure they know what they are learning and why (Clarke, Timperley &amp; Hattie 2003). The teacher uses the learning intentions throughout a lesson and series of lessons to guide their decision making.</a:t>
            </a:r>
          </a:p>
        </p:txBody>
      </p:sp>
      <p:grpSp>
        <p:nvGrpSpPr>
          <p:cNvPr id="45" name="Group 44">
            <a:extLst>
              <a:ext uri="{FF2B5EF4-FFF2-40B4-BE49-F238E27FC236}">
                <a16:creationId xmlns:a16="http://schemas.microsoft.com/office/drawing/2014/main" id="{D3ED96AD-7F4B-6967-9C5F-EE12CE2BF8A2}"/>
              </a:ext>
              <a:ext uri="{C183D7F6-B498-43B3-948B-1728B52AA6E4}">
                <adec:decorative xmlns:adec="http://schemas.microsoft.com/office/drawing/2017/decorative" val="1"/>
              </a:ext>
            </a:extLst>
          </p:cNvPr>
          <p:cNvGrpSpPr/>
          <p:nvPr/>
        </p:nvGrpSpPr>
        <p:grpSpPr>
          <a:xfrm>
            <a:off x="7051627" y="1333188"/>
            <a:ext cx="4551735" cy="4800098"/>
            <a:chOff x="7061403" y="1331712"/>
            <a:chExt cx="4551735" cy="4800098"/>
          </a:xfrm>
        </p:grpSpPr>
        <p:pic>
          <p:nvPicPr>
            <p:cNvPr id="46" name="Picture 45" descr="A diagram of a circle with blue and white circles&#10;&#10;Description automatically generated">
              <a:extLst>
                <a:ext uri="{FF2B5EF4-FFF2-40B4-BE49-F238E27FC236}">
                  <a16:creationId xmlns:a16="http://schemas.microsoft.com/office/drawing/2014/main" id="{2D6412C8-CC29-C163-9911-A80786148E0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061403" y="1331712"/>
              <a:ext cx="4546847" cy="4800098"/>
            </a:xfrm>
            <a:prstGeom prst="rect">
              <a:avLst/>
            </a:prstGeom>
          </p:spPr>
        </p:pic>
        <p:pic>
          <p:nvPicPr>
            <p:cNvPr id="47" name="Picture 46" descr="A diagram of a circle with blue and white circles&#10;&#10;Description automatically generated">
              <a:extLst>
                <a:ext uri="{FF2B5EF4-FFF2-40B4-BE49-F238E27FC236}">
                  <a16:creationId xmlns:a16="http://schemas.microsoft.com/office/drawing/2014/main" id="{1DF8F0AD-26A8-DD52-C363-4734CF09F444}"/>
                </a:ext>
              </a:extLst>
            </p:cNvPr>
            <p:cNvPicPr>
              <a:picLocks noChangeAspect="1"/>
            </p:cNvPicPr>
            <p:nvPr/>
          </p:nvPicPr>
          <p:blipFill>
            <a:blip r:embed="rId5">
              <a:extLst>
                <a:ext uri="{BEBA8EAE-BF5A-486C-A8C5-ECC9F3942E4B}">
                  <a14:imgProps xmlns:a14="http://schemas.microsoft.com/office/drawing/2010/main">
                    <a14:imgLayer r:embed="rId4">
                      <a14:imgEffect>
                        <a14:backgroundRemoval t="10000" b="90000" l="10000" r="90000">
                          <a14:foregroundMark x1="52803" y1="60951" x2="54525" y2="60153"/>
                          <a14:backgroundMark x1="58703" y1="48768" x2="57347" y2="44880"/>
                        </a14:backgroundRemoval>
                      </a14:imgEffect>
                    </a14:imgLayer>
                  </a14:imgProps>
                </a:ext>
                <a:ext uri="{28A0092B-C50C-407E-A947-70E740481C1C}">
                  <a14:useLocalDpi xmlns:a14="http://schemas.microsoft.com/office/drawing/2010/main" val="0"/>
                </a:ext>
              </a:extLst>
            </a:blip>
            <a:stretch>
              <a:fillRect/>
            </a:stretch>
          </p:blipFill>
          <p:spPr>
            <a:xfrm>
              <a:off x="7061403" y="1331712"/>
              <a:ext cx="4546847" cy="4800098"/>
            </a:xfrm>
            <a:prstGeom prst="rect">
              <a:avLst/>
            </a:prstGeom>
          </p:spPr>
        </p:pic>
        <p:pic>
          <p:nvPicPr>
            <p:cNvPr id="48" name="Picture 47" descr="A diagram of a circle with blue and white circles&#10;&#10;Description automatically generated">
              <a:extLst>
                <a:ext uri="{FF2B5EF4-FFF2-40B4-BE49-F238E27FC236}">
                  <a16:creationId xmlns:a16="http://schemas.microsoft.com/office/drawing/2014/main" id="{F270350E-40EA-FF9C-C12D-4D755786CC04}"/>
                </a:ext>
              </a:extLst>
            </p:cNvPr>
            <p:cNvPicPr>
              <a:picLocks noChangeAspect="1"/>
            </p:cNvPicPr>
            <p:nvPr/>
          </p:nvPicPr>
          <p:blipFill>
            <a:blip r:embed="rId6">
              <a:extLst>
                <a:ext uri="{BEBA8EAE-BF5A-486C-A8C5-ECC9F3942E4B}">
                  <a14:imgProps xmlns:a14="http://schemas.microsoft.com/office/drawing/2010/main">
                    <a14:imgLayer r:embed="rId4">
                      <a14:imgEffect>
                        <a14:backgroundRemoval t="10000" b="90000" l="10000" r="90000">
                          <a14:foregroundMark x1="37523" y1="54599" x2="39868" y2="54599"/>
                          <a14:backgroundMark x1="58813" y1="47379" x2="56871" y2="44984"/>
                        </a14:backgroundRemoval>
                      </a14:imgEffect>
                    </a14:imgLayer>
                  </a14:imgProps>
                </a:ext>
                <a:ext uri="{28A0092B-C50C-407E-A947-70E740481C1C}">
                  <a14:useLocalDpi xmlns:a14="http://schemas.microsoft.com/office/drawing/2010/main" val="0"/>
                </a:ext>
              </a:extLst>
            </a:blip>
            <a:stretch>
              <a:fillRect/>
            </a:stretch>
          </p:blipFill>
          <p:spPr>
            <a:xfrm>
              <a:off x="7061403" y="1331712"/>
              <a:ext cx="4546847" cy="4800098"/>
            </a:xfrm>
            <a:prstGeom prst="rect">
              <a:avLst/>
            </a:prstGeom>
          </p:spPr>
        </p:pic>
        <p:pic>
          <p:nvPicPr>
            <p:cNvPr id="49" name="Picture 48" descr="Explicit teaching graphic">
              <a:extLst>
                <a:ext uri="{FF2B5EF4-FFF2-40B4-BE49-F238E27FC236}">
                  <a16:creationId xmlns:a16="http://schemas.microsoft.com/office/drawing/2014/main" id="{11578F2B-BA0E-500F-1D97-12EDF4E28A8C}"/>
                </a:ext>
              </a:extLst>
            </p:cNvPr>
            <p:cNvPicPr>
              <a:picLocks noChangeAspect="1"/>
            </p:cNvPicPr>
            <p:nvPr/>
          </p:nvPicPr>
          <p:blipFill>
            <a:blip r:embed="rId7">
              <a:extLst>
                <a:ext uri="{BEBA8EAE-BF5A-486C-A8C5-ECC9F3942E4B}">
                  <a14:imgProps xmlns:a14="http://schemas.microsoft.com/office/drawing/2010/main">
                    <a14:imgLayer r:embed="rId4">
                      <a14:imgEffect>
                        <a14:backgroundRemoval t="10000" b="90000" l="10000" r="90000">
                          <a14:foregroundMark x1="45914" y1="45227" x2="46684" y2="43006"/>
                          <a14:backgroundMark x1="58593" y1="48941" x2="57823" y2="46338"/>
                        </a14:backgroundRemoval>
                      </a14:imgEffect>
                    </a14:imgLayer>
                  </a14:imgProps>
                </a:ext>
                <a:ext uri="{28A0092B-C50C-407E-A947-70E740481C1C}">
                  <a14:useLocalDpi xmlns:a14="http://schemas.microsoft.com/office/drawing/2010/main" val="0"/>
                </a:ext>
              </a:extLst>
            </a:blip>
            <a:stretch>
              <a:fillRect/>
            </a:stretch>
          </p:blipFill>
          <p:spPr>
            <a:xfrm>
              <a:off x="7061403" y="1331712"/>
              <a:ext cx="4546847" cy="4800098"/>
            </a:xfrm>
            <a:prstGeom prst="rect">
              <a:avLst/>
            </a:prstGeom>
          </p:spPr>
        </p:pic>
        <p:pic>
          <p:nvPicPr>
            <p:cNvPr id="50" name="Picture 49" descr="Chunking and sequencing">
              <a:extLst>
                <a:ext uri="{FF2B5EF4-FFF2-40B4-BE49-F238E27FC236}">
                  <a16:creationId xmlns:a16="http://schemas.microsoft.com/office/drawing/2014/main" id="{F26B60B2-9F7C-87F3-269E-16715154C400}"/>
                </a:ext>
              </a:extLst>
            </p:cNvPr>
            <p:cNvPicPr>
              <a:picLocks noChangeAspect="1"/>
            </p:cNvPicPr>
            <p:nvPr/>
          </p:nvPicPr>
          <p:blipFill rotWithShape="1">
            <a:blip r:embed="rId8">
              <a:extLst>
                <a:ext uri="{BEBA8EAE-BF5A-486C-A8C5-ECC9F3942E4B}">
                  <a14:imgProps xmlns:a14="http://schemas.microsoft.com/office/drawing/2010/main">
                    <a14:imgLayer r:embed="rId4">
                      <a14:imgEffect>
                        <a14:backgroundRemoval t="10000" b="90000" l="10000" r="90000">
                          <a14:foregroundMark x1="62697" y1="30857" x2="55991" y2="30128"/>
                          <a14:foregroundMark x1="54489" y1="10448" x2="53353" y2="26414"/>
                          <a14:foregroundMark x1="53353" y1="26414" x2="66728" y2="30094"/>
                          <a14:foregroundMark x1="66728" y1="30094" x2="74240" y2="22457"/>
                          <a14:foregroundMark x1="74240" y1="22457" x2="66251" y2="14439"/>
                          <a14:foregroundMark x1="66251" y1="14439" x2="54965" y2="12079"/>
                          <a14:foregroundMark x1="56211" y1="22215" x2="73214" y2="22666"/>
                          <a14:foregroundMark x1="51264" y1="32593" x2="51044" y2="10101"/>
                          <a14:foregroundMark x1="51044" y1="10101" x2="64053" y2="10205"/>
                          <a14:foregroundMark x1="64053" y1="10205" x2="76768" y2="15828"/>
                          <a14:foregroundMark x1="76768" y1="15828" x2="75486" y2="26519"/>
                          <a14:foregroundMark x1="75486" y1="26519" x2="69623" y2="28705"/>
                          <a14:backgroundMark x1="52327" y1="39292" x2="51594" y2="43075"/>
                          <a14:backgroundMark x1="51191" y1="42277" x2="57823" y2="46095"/>
                          <a14:backgroundMark x1="48956" y1="11211" x2="48003" y2="26935"/>
                          <a14:backgroundMark x1="48003" y1="26935" x2="49249" y2="20132"/>
                          <a14:backgroundMark x1="49102" y1="10934" x2="49505" y2="31517"/>
                        </a14:backgroundRemoval>
                      </a14:imgEffect>
                    </a14:imgLayer>
                  </a14:imgProps>
                </a:ext>
                <a:ext uri="{28A0092B-C50C-407E-A947-70E740481C1C}">
                  <a14:useLocalDpi xmlns:a14="http://schemas.microsoft.com/office/drawing/2010/main" val="0"/>
                </a:ext>
              </a:extLst>
            </a:blip>
            <a:srcRect l="48950" r="15616" b="60753"/>
            <a:stretch/>
          </p:blipFill>
          <p:spPr>
            <a:xfrm>
              <a:off x="9287114" y="1331712"/>
              <a:ext cx="1611104" cy="1883906"/>
            </a:xfrm>
            <a:prstGeom prst="rect">
              <a:avLst/>
            </a:prstGeom>
          </p:spPr>
        </p:pic>
        <p:pic>
          <p:nvPicPr>
            <p:cNvPr id="51" name="Picture 50" descr="A diagram of a circle with blue and white circles&#10;&#10;Description automatically generated">
              <a:extLst>
                <a:ext uri="{FF2B5EF4-FFF2-40B4-BE49-F238E27FC236}">
                  <a16:creationId xmlns:a16="http://schemas.microsoft.com/office/drawing/2014/main" id="{A71BC8F3-095C-CA44-BF91-AAC14F784518}"/>
                </a:ext>
              </a:extLst>
            </p:cNvPr>
            <p:cNvPicPr>
              <a:picLocks noChangeAspect="1"/>
            </p:cNvPicPr>
            <p:nvPr/>
          </p:nvPicPr>
          <p:blipFill rotWithShape="1">
            <a:blip r:embed="rId9">
              <a:extLst>
                <a:ext uri="{BEBA8EAE-BF5A-486C-A8C5-ECC9F3942E4B}">
                  <a14:imgProps xmlns:a14="http://schemas.microsoft.com/office/drawing/2010/main">
                    <a14:imgLayer r:embed="rId4">
                      <a14:imgEffect>
                        <a14:backgroundRemoval t="9997" b="89969" l="9894" r="94137">
                          <a14:foregroundMark x1="83071" y1="26831" x2="74020" y2="33426"/>
                          <a14:foregroundMark x1="74020" y1="33426" x2="72444" y2="44880"/>
                          <a14:foregroundMark x1="72444" y1="44880" x2="90509" y2="48178"/>
                          <a14:foregroundMark x1="90509" y1="48178" x2="86515" y2="33391"/>
                          <a14:foregroundMark x1="86515" y1="33391" x2="82888" y2="27768"/>
                          <a14:foregroundMark x1="93807" y1="50052" x2="91792" y2="37487"/>
                          <a14:foregroundMark x1="91792" y1="37487" x2="90546" y2="35856"/>
                          <a14:foregroundMark x1="70722" y1="39084" x2="74460" y2="48351"/>
                          <a14:foregroundMark x1="74460" y1="48351" x2="94137" y2="48698"/>
                          <a14:foregroundMark x1="76951" y1="42069" x2="87028" y2="42138"/>
                          <a14:backgroundMark x1="49835" y1="47310" x2="50641" y2="54148"/>
                        </a14:backgroundRemoval>
                      </a14:imgEffect>
                    </a14:imgLayer>
                  </a14:imgProps>
                </a:ext>
                <a:ext uri="{28A0092B-C50C-407E-A947-70E740481C1C}">
                  <a14:useLocalDpi xmlns:a14="http://schemas.microsoft.com/office/drawing/2010/main" val="0"/>
                </a:ext>
              </a:extLst>
            </a:blip>
            <a:srcRect l="64795" t="22291" r="-1" b="46321"/>
            <a:stretch/>
          </p:blipFill>
          <p:spPr>
            <a:xfrm>
              <a:off x="10007473" y="2401648"/>
              <a:ext cx="1600777" cy="1506688"/>
            </a:xfrm>
            <a:prstGeom prst="rect">
              <a:avLst/>
            </a:prstGeom>
          </p:spPr>
        </p:pic>
        <p:pic>
          <p:nvPicPr>
            <p:cNvPr id="52" name="Picture 51" descr="A diagram of a circle with blue and white circles&#10;&#10;Description automatically generated">
              <a:extLst>
                <a:ext uri="{FF2B5EF4-FFF2-40B4-BE49-F238E27FC236}">
                  <a16:creationId xmlns:a16="http://schemas.microsoft.com/office/drawing/2014/main" id="{739DF22C-4773-98F6-A335-752281D92C65}"/>
                </a:ext>
              </a:extLst>
            </p:cNvPr>
            <p:cNvPicPr>
              <a:picLocks noChangeAspect="1"/>
            </p:cNvPicPr>
            <p:nvPr/>
          </p:nvPicPr>
          <p:blipFill rotWithShape="1">
            <a:blip r:embed="rId10">
              <a:extLst>
                <a:ext uri="{BEBA8EAE-BF5A-486C-A8C5-ECC9F3942E4B}">
                  <a14:imgProps xmlns:a14="http://schemas.microsoft.com/office/drawing/2010/main">
                    <a14:imgLayer r:embed="rId4">
                      <a14:imgEffect>
                        <a14:backgroundRemoval t="9997" b="94793" l="9894" r="89960">
                          <a14:foregroundMark x1="65922" y1="74002" x2="54269" y2="78445"/>
                          <a14:foregroundMark x1="54269" y1="78445" x2="57494" y2="92225"/>
                          <a14:foregroundMark x1="57494" y1="92225" x2="71162" y2="87504"/>
                          <a14:foregroundMark x1="71162" y1="87504" x2="70942" y2="77473"/>
                          <a14:foregroundMark x1="70942" y1="77473" x2="67571" y2="73343"/>
                          <a14:foregroundMark x1="63247" y1="71503" x2="53353" y2="75529"/>
                          <a14:foregroundMark x1="53353" y1="75529" x2="53353" y2="75599"/>
                          <a14:foregroundMark x1="53756" y1="92156" x2="65189" y2="92537"/>
                          <a14:foregroundMark x1="65189" y1="92537" x2="76108" y2="85838"/>
                          <a14:foregroundMark x1="76108" y1="85838" x2="73030" y2="80354"/>
                          <a14:foregroundMark x1="56284" y1="94793" x2="53609" y2="94655"/>
                          <a14:foregroundMark x1="58080" y1="85908" x2="68926" y2="85387"/>
                          <a14:foregroundMark x1="68926" y1="85387" x2="69806" y2="85387"/>
                          <a14:foregroundMark x1="59069" y1="83027" x2="59069" y2="83027"/>
                          <a14:backgroundMark x1="47343" y1="46893" x2="54599" y2="55640"/>
                        </a14:backgroundRemoval>
                      </a14:imgEffect>
                    </a14:imgLayer>
                  </a14:imgProps>
                </a:ext>
                <a:ext uri="{28A0092B-C50C-407E-A947-70E740481C1C}">
                  <a14:useLocalDpi xmlns:a14="http://schemas.microsoft.com/office/drawing/2010/main" val="0"/>
                </a:ext>
              </a:extLst>
            </a:blip>
            <a:srcRect l="47977" t="63621" r="16817"/>
            <a:stretch/>
          </p:blipFill>
          <p:spPr>
            <a:xfrm>
              <a:off x="9242815" y="4385554"/>
              <a:ext cx="1600777" cy="1746256"/>
            </a:xfrm>
            <a:prstGeom prst="rect">
              <a:avLst/>
            </a:prstGeom>
          </p:spPr>
        </p:pic>
        <p:pic>
          <p:nvPicPr>
            <p:cNvPr id="53" name="Picture 52" descr="A diagram of a circle with blue and white circles&#10;&#10;Description automatically generated">
              <a:extLst>
                <a:ext uri="{FF2B5EF4-FFF2-40B4-BE49-F238E27FC236}">
                  <a16:creationId xmlns:a16="http://schemas.microsoft.com/office/drawing/2014/main" id="{D935621B-2FB9-53CD-0045-88D0895CBE43}"/>
                </a:ext>
              </a:extLst>
            </p:cNvPr>
            <p:cNvPicPr>
              <a:picLocks noChangeAspect="1"/>
            </p:cNvPicPr>
            <p:nvPr/>
          </p:nvPicPr>
          <p:blipFill rotWithShape="1">
            <a:blip r:embed="rId11">
              <a:extLst>
                <a:ext uri="{BEBA8EAE-BF5A-486C-A8C5-ECC9F3942E4B}">
                  <a14:imgProps xmlns:a14="http://schemas.microsoft.com/office/drawing/2010/main">
                    <a14:imgLayer r:embed="rId4">
                      <a14:imgEffect>
                        <a14:backgroundRemoval t="9997" b="96251" l="9894" r="89960">
                          <a14:foregroundMark x1="36827" y1="71885" x2="44082" y2="79243"/>
                          <a14:foregroundMark x1="44082" y1="79243" x2="45108" y2="92051"/>
                          <a14:foregroundMark x1="45108" y1="92051" x2="30817" y2="90073"/>
                          <a14:foregroundMark x1="30817" y1="90073" x2="26493" y2="78862"/>
                          <a14:foregroundMark x1="26493" y1="78862" x2="35434" y2="70288"/>
                          <a14:foregroundMark x1="35434" y1="70288" x2="36973" y2="72024"/>
                          <a14:foregroundMark x1="47856" y1="94134" x2="35874" y2="93162"/>
                          <a14:foregroundMark x1="35874" y1="93162" x2="32942" y2="92156"/>
                          <a14:foregroundMark x1="47856" y1="96251" x2="41590" y2="96112"/>
                        </a14:backgroundRemoval>
                      </a14:imgEffect>
                    </a14:imgLayer>
                  </a14:imgProps>
                </a:ext>
                <a:ext uri="{28A0092B-C50C-407E-A947-70E740481C1C}">
                  <a14:useLocalDpi xmlns:a14="http://schemas.microsoft.com/office/drawing/2010/main" val="0"/>
                </a:ext>
              </a:extLst>
            </a:blip>
            <a:srcRect l="16180" t="63779" r="45890"/>
            <a:stretch/>
          </p:blipFill>
          <p:spPr>
            <a:xfrm>
              <a:off x="7797112" y="4393148"/>
              <a:ext cx="1724576" cy="1738662"/>
            </a:xfrm>
            <a:prstGeom prst="rect">
              <a:avLst/>
            </a:prstGeom>
          </p:spPr>
        </p:pic>
        <p:pic>
          <p:nvPicPr>
            <p:cNvPr id="54" name="Picture 53" descr="A diagram of a circle with blue and white circles&#10;&#10;Description automatically generated">
              <a:extLst>
                <a:ext uri="{FF2B5EF4-FFF2-40B4-BE49-F238E27FC236}">
                  <a16:creationId xmlns:a16="http://schemas.microsoft.com/office/drawing/2014/main" id="{5863466F-A846-DEE6-FF95-247A101563BF}"/>
                </a:ext>
              </a:extLst>
            </p:cNvPr>
            <p:cNvPicPr>
              <a:picLocks noChangeAspect="1"/>
            </p:cNvPicPr>
            <p:nvPr/>
          </p:nvPicPr>
          <p:blipFill rotWithShape="1">
            <a:blip r:embed="rId12">
              <a:extLst>
                <a:ext uri="{BEBA8EAE-BF5A-486C-A8C5-ECC9F3942E4B}">
                  <a14:imgProps xmlns:a14="http://schemas.microsoft.com/office/drawing/2010/main">
                    <a14:imgLayer r:embed="rId4">
                      <a14:imgEffect>
                        <a14:backgroundRemoval t="9997" b="89969" l="5863" r="89960">
                          <a14:foregroundMark x1="26933" y1="55640" x2="9784" y2="55467"/>
                          <a14:foregroundMark x1="9784" y1="55467" x2="12569" y2="70149"/>
                          <a14:foregroundMark x1="12569" y1="70149" x2="27263" y2="67650"/>
                          <a14:foregroundMark x1="27263" y1="67650" x2="26237" y2="56300"/>
                          <a14:foregroundMark x1="5863" y1="57341" x2="16893" y2="80354"/>
                          <a14:foregroundMark x1="12679" y1="68344" x2="23452" y2="68205"/>
                          <a14:backgroundMark x1="60315" y1="50330" x2="55551" y2="39743"/>
                        </a14:backgroundRemoval>
                      </a14:imgEffect>
                    </a14:imgLayer>
                  </a14:imgProps>
                </a:ext>
                <a:ext uri="{28A0092B-C50C-407E-A947-70E740481C1C}">
                  <a14:useLocalDpi xmlns:a14="http://schemas.microsoft.com/office/drawing/2010/main" val="0"/>
                </a:ext>
              </a:extLst>
            </a:blip>
            <a:srcRect t="49836" r="57101" b="15453"/>
            <a:stretch/>
          </p:blipFill>
          <p:spPr>
            <a:xfrm>
              <a:off x="7061404" y="3723906"/>
              <a:ext cx="1950550" cy="1666139"/>
            </a:xfrm>
            <a:prstGeom prst="rect">
              <a:avLst/>
            </a:prstGeom>
          </p:spPr>
        </p:pic>
        <p:pic>
          <p:nvPicPr>
            <p:cNvPr id="55" name="Picture 54" descr="A diagram of a circle with blue and white circles&#10;&#10;Description automatically generated">
              <a:extLst>
                <a:ext uri="{FF2B5EF4-FFF2-40B4-BE49-F238E27FC236}">
                  <a16:creationId xmlns:a16="http://schemas.microsoft.com/office/drawing/2014/main" id="{7C6E47DB-D2CC-3C5B-4A10-B121EDCEBE50}"/>
                </a:ext>
              </a:extLst>
            </p:cNvPr>
            <p:cNvPicPr>
              <a:picLocks noChangeAspect="1"/>
            </p:cNvPicPr>
            <p:nvPr/>
          </p:nvPicPr>
          <p:blipFill rotWithShape="1">
            <a:blip r:embed="rId13">
              <a:extLst>
                <a:ext uri="{BEBA8EAE-BF5A-486C-A8C5-ECC9F3942E4B}">
                  <a14:imgProps xmlns:a14="http://schemas.microsoft.com/office/drawing/2010/main">
                    <a14:imgLayer r:embed="rId4">
                      <a14:imgEffect>
                        <a14:backgroundRemoval t="9997" b="89969" l="9930" r="94320">
                          <a14:foregroundMark x1="73800" y1="58660" x2="74679" y2="68865"/>
                          <a14:foregroundMark x1="74679" y1="68865" x2="88164" y2="68414"/>
                          <a14:foregroundMark x1="88164" y1="68414" x2="87211" y2="56543"/>
                          <a14:foregroundMark x1="87211" y1="56543" x2="74093" y2="58105"/>
                          <a14:foregroundMark x1="74093" y1="58105" x2="73800" y2="58521"/>
                          <a14:foregroundMark x1="91096" y1="56439" x2="91938" y2="65810"/>
                          <a14:foregroundMark x1="93771" y1="55085" x2="94320" y2="66817"/>
                          <a14:foregroundMark x1="94320" y1="66817" x2="93881" y2="67546"/>
                          <a14:foregroundMark x1="87468" y1="63832" x2="76145" y2="63971"/>
                          <a14:backgroundMark x1="52986" y1="39500" x2="61305" y2="48039"/>
                          <a14:backgroundMark x1="61305" y1="48039" x2="61634" y2="48733"/>
                        </a14:backgroundRemoval>
                      </a14:imgEffect>
                    </a14:imgLayer>
                  </a14:imgProps>
                </a:ext>
                <a:ext uri="{28A0092B-C50C-407E-A947-70E740481C1C}">
                  <a14:useLocalDpi xmlns:a14="http://schemas.microsoft.com/office/drawing/2010/main" val="0"/>
                </a:ext>
              </a:extLst>
            </a:blip>
            <a:srcRect l="62635" t="53678" b="15102"/>
            <a:stretch/>
          </p:blipFill>
          <p:spPr>
            <a:xfrm>
              <a:off x="9909350" y="3908336"/>
              <a:ext cx="1698900" cy="1498551"/>
            </a:xfrm>
            <a:prstGeom prst="rect">
              <a:avLst/>
            </a:prstGeom>
          </p:spPr>
        </p:pic>
        <p:pic>
          <p:nvPicPr>
            <p:cNvPr id="56" name="Picture 55" descr="A diagram of a circle with blue and white circles&#10;&#10;Description automatically generated">
              <a:extLst>
                <a:ext uri="{FF2B5EF4-FFF2-40B4-BE49-F238E27FC236}">
                  <a16:creationId xmlns:a16="http://schemas.microsoft.com/office/drawing/2014/main" id="{67616907-705A-5C4C-80B0-63C0DF35E880}"/>
                </a:ext>
              </a:extLst>
            </p:cNvPr>
            <p:cNvPicPr>
              <a:picLocks noChangeAspect="1"/>
            </p:cNvPicPr>
            <p:nvPr/>
          </p:nvPicPr>
          <p:blipFill rotWithShape="1">
            <a:blip r:embed="rId14">
              <a:extLst>
                <a:ext uri="{BEBA8EAE-BF5A-486C-A8C5-ECC9F3942E4B}">
                  <a14:imgProps xmlns:a14="http://schemas.microsoft.com/office/drawing/2010/main">
                    <a14:imgLayer r:embed="rId4">
                      <a14:imgEffect>
                        <a14:backgroundRemoval t="9997" b="89969" l="6303" r="89996">
                          <a14:foregroundMark x1="6303" y1="48629" x2="24038" y2="49601"/>
                          <a14:foregroundMark x1="24038" y1="49601" x2="30707" y2="41791"/>
                          <a14:foregroundMark x1="30707" y1="41791" x2="21693" y2="33287"/>
                          <a14:foregroundMark x1="21693" y1="33287" x2="10370" y2="35578"/>
                          <a14:foregroundMark x1="10370" y1="35578" x2="6449" y2="44915"/>
                          <a14:foregroundMark x1="6449" y1="44915" x2="6303" y2="46373"/>
                          <a14:backgroundMark x1="54525" y1="40923" x2="63137" y2="48733"/>
                        </a14:backgroundRemoval>
                      </a14:imgEffect>
                    </a14:imgLayer>
                  </a14:imgProps>
                </a:ext>
                <a:ext uri="{28A0092B-C50C-407E-A947-70E740481C1C}">
                  <a14:useLocalDpi xmlns:a14="http://schemas.microsoft.com/office/drawing/2010/main" val="0"/>
                </a:ext>
              </a:extLst>
            </a:blip>
            <a:srcRect t="18725" r="62071" b="42641"/>
            <a:stretch/>
          </p:blipFill>
          <p:spPr>
            <a:xfrm>
              <a:off x="7061404" y="2230542"/>
              <a:ext cx="1724576" cy="1854440"/>
            </a:xfrm>
            <a:prstGeom prst="rect">
              <a:avLst/>
            </a:prstGeom>
          </p:spPr>
        </p:pic>
        <p:pic>
          <p:nvPicPr>
            <p:cNvPr id="57" name="Picture 56" descr="A diagram of a circle with blue and white circles&#10;&#10;Description automatically generated">
              <a:extLst>
                <a:ext uri="{FF2B5EF4-FFF2-40B4-BE49-F238E27FC236}">
                  <a16:creationId xmlns:a16="http://schemas.microsoft.com/office/drawing/2014/main" id="{06D2C9B3-C91E-B082-98C0-7C06198CF0A8}"/>
                </a:ext>
              </a:extLst>
            </p:cNvPr>
            <p:cNvPicPr>
              <a:picLocks noChangeAspect="1"/>
            </p:cNvPicPr>
            <p:nvPr/>
          </p:nvPicPr>
          <p:blipFill rotWithShape="1">
            <a:blip r:embed="rId15">
              <a:extLst>
                <a:ext uri="{BEBA8EAE-BF5A-486C-A8C5-ECC9F3942E4B}">
                  <a14:imgProps xmlns:a14="http://schemas.microsoft.com/office/drawing/2010/main">
                    <a14:imgLayer r:embed="rId4">
                      <a14:imgEffect>
                        <a14:backgroundRemoval t="10000" b="90000" l="10000" r="90000">
                          <a14:foregroundMark x1="41077" y1="12773" x2="27116" y2="16800"/>
                          <a14:foregroundMark x1="27116" y1="16800" x2="30634" y2="27352"/>
                          <a14:foregroundMark x1="30634" y1="27352" x2="42470" y2="31968"/>
                          <a14:foregroundMark x1="42470" y1="31968" x2="43606" y2="15828"/>
                          <a14:foregroundMark x1="43606" y1="15828" x2="42177" y2="12669"/>
                          <a14:foregroundMark x1="23085" y1="20965" x2="36204" y2="34085"/>
                          <a14:foregroundMark x1="46427" y1="31482" x2="45328" y2="10760"/>
                          <a14:backgroundMark x1="52180" y1="39882" x2="63796" y2="50642"/>
                        </a14:backgroundRemoval>
                      </a14:imgEffect>
                    </a14:imgLayer>
                  </a14:imgProps>
                </a:ext>
                <a:ext uri="{28A0092B-C50C-407E-A947-70E740481C1C}">
                  <a14:useLocalDpi xmlns:a14="http://schemas.microsoft.com/office/drawing/2010/main" val="0"/>
                </a:ext>
              </a:extLst>
            </a:blip>
            <a:srcRect l="16181" r="48949" b="58627"/>
            <a:stretch/>
          </p:blipFill>
          <p:spPr>
            <a:xfrm>
              <a:off x="7797112" y="1331712"/>
              <a:ext cx="1585428" cy="1985961"/>
            </a:xfrm>
            <a:prstGeom prst="rect">
              <a:avLst/>
            </a:prstGeom>
          </p:spPr>
        </p:pic>
        <p:pic>
          <p:nvPicPr>
            <p:cNvPr id="58" name="Picture 57" descr="A diagram of a circle with blue and white circles&#10;&#10;Description automatically generated">
              <a:extLst>
                <a:ext uri="{FF2B5EF4-FFF2-40B4-BE49-F238E27FC236}">
                  <a16:creationId xmlns:a16="http://schemas.microsoft.com/office/drawing/2014/main" id="{95B1D361-B250-EA8D-6F22-3D6D25A943F7}"/>
                </a:ext>
              </a:extLst>
            </p:cNvPr>
            <p:cNvPicPr>
              <a:picLocks noChangeAspect="1"/>
            </p:cNvPicPr>
            <p:nvPr/>
          </p:nvPicPr>
          <p:blipFill rotWithShape="1">
            <a:blip r:embed="rId16">
              <a:extLst>
                <a:ext uri="{28A0092B-C50C-407E-A947-70E740481C1C}">
                  <a14:useLocalDpi xmlns:a14="http://schemas.microsoft.com/office/drawing/2010/main" val="0"/>
                </a:ext>
              </a:extLst>
            </a:blip>
            <a:srcRect l="30069" t="33521" r="29613" b="28123"/>
            <a:stretch/>
          </p:blipFill>
          <p:spPr>
            <a:xfrm>
              <a:off x="8431068" y="2944941"/>
              <a:ext cx="1833194" cy="1841106"/>
            </a:xfrm>
            <a:custGeom>
              <a:avLst/>
              <a:gdLst>
                <a:gd name="connsiteX0" fmla="*/ 909047 w 1833194"/>
                <a:gd name="connsiteY0" fmla="*/ 181430 h 1841106"/>
                <a:gd name="connsiteX1" fmla="*/ 173503 w 1833194"/>
                <a:gd name="connsiteY1" fmla="*/ 916974 h 1841106"/>
                <a:gd name="connsiteX2" fmla="*/ 909047 w 1833194"/>
                <a:gd name="connsiteY2" fmla="*/ 1652518 h 1841106"/>
                <a:gd name="connsiteX3" fmla="*/ 1644591 w 1833194"/>
                <a:gd name="connsiteY3" fmla="*/ 916974 h 1841106"/>
                <a:gd name="connsiteX4" fmla="*/ 909047 w 1833194"/>
                <a:gd name="connsiteY4" fmla="*/ 181430 h 1841106"/>
                <a:gd name="connsiteX5" fmla="*/ 916597 w 1833194"/>
                <a:gd name="connsiteY5" fmla="*/ 0 h 1841106"/>
                <a:gd name="connsiteX6" fmla="*/ 1833194 w 1833194"/>
                <a:gd name="connsiteY6" fmla="*/ 920553 h 1841106"/>
                <a:gd name="connsiteX7" fmla="*/ 916597 w 1833194"/>
                <a:gd name="connsiteY7" fmla="*/ 1841106 h 1841106"/>
                <a:gd name="connsiteX8" fmla="*/ 0 w 1833194"/>
                <a:gd name="connsiteY8" fmla="*/ 920553 h 1841106"/>
                <a:gd name="connsiteX9" fmla="*/ 916597 w 1833194"/>
                <a:gd name="connsiteY9" fmla="*/ 0 h 1841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3194" h="1841106">
                  <a:moveTo>
                    <a:pt x="909047" y="181430"/>
                  </a:moveTo>
                  <a:cubicBezTo>
                    <a:pt x="502817" y="181430"/>
                    <a:pt x="173503" y="510744"/>
                    <a:pt x="173503" y="916974"/>
                  </a:cubicBezTo>
                  <a:cubicBezTo>
                    <a:pt x="173503" y="1323204"/>
                    <a:pt x="502817" y="1652518"/>
                    <a:pt x="909047" y="1652518"/>
                  </a:cubicBezTo>
                  <a:cubicBezTo>
                    <a:pt x="1315277" y="1652518"/>
                    <a:pt x="1644591" y="1323204"/>
                    <a:pt x="1644591" y="916974"/>
                  </a:cubicBezTo>
                  <a:cubicBezTo>
                    <a:pt x="1644591" y="510744"/>
                    <a:pt x="1315277" y="181430"/>
                    <a:pt x="909047" y="181430"/>
                  </a:cubicBezTo>
                  <a:close/>
                  <a:moveTo>
                    <a:pt x="916597" y="0"/>
                  </a:moveTo>
                  <a:cubicBezTo>
                    <a:pt x="1422820" y="0"/>
                    <a:pt x="1833194" y="412146"/>
                    <a:pt x="1833194" y="920553"/>
                  </a:cubicBezTo>
                  <a:cubicBezTo>
                    <a:pt x="1833194" y="1428960"/>
                    <a:pt x="1422820" y="1841106"/>
                    <a:pt x="916597" y="1841106"/>
                  </a:cubicBezTo>
                  <a:cubicBezTo>
                    <a:pt x="410374" y="1841106"/>
                    <a:pt x="0" y="1428960"/>
                    <a:pt x="0" y="920553"/>
                  </a:cubicBezTo>
                  <a:cubicBezTo>
                    <a:pt x="0" y="412146"/>
                    <a:pt x="410374" y="0"/>
                    <a:pt x="916597" y="0"/>
                  </a:cubicBezTo>
                  <a:close/>
                </a:path>
              </a:pathLst>
            </a:custGeom>
          </p:spPr>
        </p:pic>
        <p:pic>
          <p:nvPicPr>
            <p:cNvPr id="59" name="Picture 58" descr="A diagram of a circle with blue and white circles&#10;&#10;Description automatically generated">
              <a:extLst>
                <a:ext uri="{FF2B5EF4-FFF2-40B4-BE49-F238E27FC236}">
                  <a16:creationId xmlns:a16="http://schemas.microsoft.com/office/drawing/2014/main" id="{08989419-2138-7980-BFDF-70ED699CCDC6}"/>
                </a:ext>
              </a:extLst>
            </p:cNvPr>
            <p:cNvPicPr>
              <a:picLocks noChangeAspect="1"/>
            </p:cNvPicPr>
            <p:nvPr/>
          </p:nvPicPr>
          <p:blipFill rotWithShape="1">
            <a:blip r:embed="rId16">
              <a:extLst>
                <a:ext uri="{28A0092B-C50C-407E-A947-70E740481C1C}">
                  <a14:useLocalDpi xmlns:a14="http://schemas.microsoft.com/office/drawing/2010/main" val="0"/>
                </a:ext>
              </a:extLst>
            </a:blip>
            <a:srcRect l="42944" t="45597" r="42504" b="40619"/>
            <a:stretch/>
          </p:blipFill>
          <p:spPr>
            <a:xfrm>
              <a:off x="9016841" y="3523784"/>
              <a:ext cx="661648" cy="661648"/>
            </a:xfrm>
            <a:prstGeom prst="ellipse">
              <a:avLst/>
            </a:prstGeom>
          </p:spPr>
        </p:pic>
        <p:pic>
          <p:nvPicPr>
            <p:cNvPr id="60" name="Picture 59" descr="A diagram of a circle with blue and white circles&#10;&#10;Description automatically generated">
              <a:extLst>
                <a:ext uri="{FF2B5EF4-FFF2-40B4-BE49-F238E27FC236}">
                  <a16:creationId xmlns:a16="http://schemas.microsoft.com/office/drawing/2014/main" id="{537681B7-DA8E-E43B-B4B2-68DB0D157BBA}"/>
                </a:ext>
                <a:ext uri="{C183D7F6-B498-43B3-948B-1728B52AA6E4}">
                  <adec:decorative xmlns:adec="http://schemas.microsoft.com/office/drawing/2017/decorative" val="0"/>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a:xfrm>
              <a:off x="7066291" y="1331712"/>
              <a:ext cx="4546847" cy="4800098"/>
            </a:xfrm>
            <a:custGeom>
              <a:avLst/>
              <a:gdLst>
                <a:gd name="connsiteX0" fmla="*/ 2272705 w 4546847"/>
                <a:gd name="connsiteY0" fmla="*/ 361859 h 4800098"/>
                <a:gd name="connsiteX1" fmla="*/ 110382 w 4546847"/>
                <a:gd name="connsiteY1" fmla="*/ 2524182 h 4800098"/>
                <a:gd name="connsiteX2" fmla="*/ 2272705 w 4546847"/>
                <a:gd name="connsiteY2" fmla="*/ 4686505 h 4800098"/>
                <a:gd name="connsiteX3" fmla="*/ 4435028 w 4546847"/>
                <a:gd name="connsiteY3" fmla="*/ 2524182 h 4800098"/>
                <a:gd name="connsiteX4" fmla="*/ 2272705 w 4546847"/>
                <a:gd name="connsiteY4" fmla="*/ 361859 h 4800098"/>
                <a:gd name="connsiteX5" fmla="*/ 0 w 4546847"/>
                <a:gd name="connsiteY5" fmla="*/ 0 h 4800098"/>
                <a:gd name="connsiteX6" fmla="*/ 4546847 w 4546847"/>
                <a:gd name="connsiteY6" fmla="*/ 0 h 4800098"/>
                <a:gd name="connsiteX7" fmla="*/ 4546847 w 4546847"/>
                <a:gd name="connsiteY7" fmla="*/ 4800098 h 4800098"/>
                <a:gd name="connsiteX8" fmla="*/ 0 w 4546847"/>
                <a:gd name="connsiteY8" fmla="*/ 4800098 h 480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6847" h="4800098">
                  <a:moveTo>
                    <a:pt x="2272705" y="361859"/>
                  </a:moveTo>
                  <a:cubicBezTo>
                    <a:pt x="1078487" y="361859"/>
                    <a:pt x="110382" y="1329964"/>
                    <a:pt x="110382" y="2524182"/>
                  </a:cubicBezTo>
                  <a:cubicBezTo>
                    <a:pt x="110382" y="3718400"/>
                    <a:pt x="1078487" y="4686505"/>
                    <a:pt x="2272705" y="4686505"/>
                  </a:cubicBezTo>
                  <a:cubicBezTo>
                    <a:pt x="3466923" y="4686505"/>
                    <a:pt x="4435028" y="3718400"/>
                    <a:pt x="4435028" y="2524182"/>
                  </a:cubicBezTo>
                  <a:cubicBezTo>
                    <a:pt x="4435028" y="1329964"/>
                    <a:pt x="3466923" y="361859"/>
                    <a:pt x="2272705" y="361859"/>
                  </a:cubicBezTo>
                  <a:close/>
                  <a:moveTo>
                    <a:pt x="0" y="0"/>
                  </a:moveTo>
                  <a:lnTo>
                    <a:pt x="4546847" y="0"/>
                  </a:lnTo>
                  <a:lnTo>
                    <a:pt x="4546847" y="4800098"/>
                  </a:lnTo>
                  <a:lnTo>
                    <a:pt x="0" y="4800098"/>
                  </a:lnTo>
                  <a:close/>
                </a:path>
              </a:pathLst>
            </a:custGeom>
          </p:spPr>
        </p:pic>
      </p:grpSp>
      <p:grpSp>
        <p:nvGrpSpPr>
          <p:cNvPr id="61" name="Group 60" descr="Explicit teaching graphic highlighting Sharing learning intentions">
            <a:extLst>
              <a:ext uri="{FF2B5EF4-FFF2-40B4-BE49-F238E27FC236}">
                <a16:creationId xmlns:a16="http://schemas.microsoft.com/office/drawing/2014/main" id="{37D580BB-F859-175D-9442-378ACBC0BAA8}"/>
              </a:ext>
            </a:extLst>
          </p:cNvPr>
          <p:cNvGrpSpPr/>
          <p:nvPr/>
        </p:nvGrpSpPr>
        <p:grpSpPr>
          <a:xfrm>
            <a:off x="6857679" y="1518839"/>
            <a:ext cx="4750720" cy="4789689"/>
            <a:chOff x="6857679" y="1518839"/>
            <a:chExt cx="4750720" cy="4789689"/>
          </a:xfrm>
        </p:grpSpPr>
        <p:sp>
          <p:nvSpPr>
            <p:cNvPr id="62" name="Oval 61">
              <a:extLst>
                <a:ext uri="{FF2B5EF4-FFF2-40B4-BE49-F238E27FC236}">
                  <a16:creationId xmlns:a16="http://schemas.microsoft.com/office/drawing/2014/main" id="{4FD0E714-0341-45C0-8B74-5D1CD3819002}"/>
                </a:ext>
              </a:extLst>
            </p:cNvPr>
            <p:cNvSpPr/>
            <p:nvPr/>
          </p:nvSpPr>
          <p:spPr>
            <a:xfrm>
              <a:off x="6857679" y="1518839"/>
              <a:ext cx="4750720" cy="4789689"/>
            </a:xfrm>
            <a:prstGeom prst="ellipse">
              <a:avLst/>
            </a:prstGeom>
            <a:solidFill>
              <a:srgbClr val="FFFFF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3" name="Picture 62" descr="A diagram of a circle with blue and white circles&#10;&#10;Description automatically generated">
              <a:extLst>
                <a:ext uri="{FF2B5EF4-FFF2-40B4-BE49-F238E27FC236}">
                  <a16:creationId xmlns:a16="http://schemas.microsoft.com/office/drawing/2014/main" id="{57F193AA-5856-F0D8-A778-08887BD75659}"/>
                </a:ext>
              </a:extLst>
            </p:cNvPr>
            <p:cNvPicPr>
              <a:picLocks noChangeAspect="1"/>
            </p:cNvPicPr>
            <p:nvPr/>
          </p:nvPicPr>
          <p:blipFill rotWithShape="1">
            <a:blip r:embed="rId10">
              <a:extLst>
                <a:ext uri="{BEBA8EAE-BF5A-486C-A8C5-ECC9F3942E4B}">
                  <a14:imgProps xmlns:a14="http://schemas.microsoft.com/office/drawing/2010/main">
                    <a14:imgLayer r:embed="rId4">
                      <a14:imgEffect>
                        <a14:backgroundRemoval t="9997" b="94793" l="9894" r="89960">
                          <a14:foregroundMark x1="65922" y1="74002" x2="54269" y2="78445"/>
                          <a14:foregroundMark x1="54269" y1="78445" x2="57494" y2="92225"/>
                          <a14:foregroundMark x1="57494" y1="92225" x2="71162" y2="87504"/>
                          <a14:foregroundMark x1="71162" y1="87504" x2="70942" y2="77473"/>
                          <a14:foregroundMark x1="70942" y1="77473" x2="67571" y2="73343"/>
                          <a14:foregroundMark x1="63247" y1="71503" x2="53353" y2="75529"/>
                          <a14:foregroundMark x1="53353" y1="75529" x2="53353" y2="75599"/>
                          <a14:foregroundMark x1="53756" y1="92156" x2="65189" y2="92537"/>
                          <a14:foregroundMark x1="65189" y1="92537" x2="76108" y2="85838"/>
                          <a14:foregroundMark x1="76108" y1="85838" x2="73030" y2="80354"/>
                          <a14:foregroundMark x1="56284" y1="94793" x2="53609" y2="94655"/>
                          <a14:foregroundMark x1="58080" y1="85908" x2="68926" y2="85387"/>
                          <a14:foregroundMark x1="68926" y1="85387" x2="69806" y2="85387"/>
                          <a14:foregroundMark x1="59069" y1="83027" x2="59069" y2="83027"/>
                          <a14:backgroundMark x1="47343" y1="46893" x2="54599" y2="55640"/>
                        </a14:backgroundRemoval>
                      </a14:imgEffect>
                    </a14:imgLayer>
                  </a14:imgProps>
                </a:ext>
                <a:ext uri="{28A0092B-C50C-407E-A947-70E740481C1C}">
                  <a14:useLocalDpi xmlns:a14="http://schemas.microsoft.com/office/drawing/2010/main" val="0"/>
                </a:ext>
              </a:extLst>
            </a:blip>
            <a:srcRect l="47977" t="63621" r="16817"/>
            <a:stretch/>
          </p:blipFill>
          <p:spPr>
            <a:xfrm>
              <a:off x="9236642" y="4381272"/>
              <a:ext cx="1600777" cy="1746256"/>
            </a:xfrm>
            <a:prstGeom prst="rect">
              <a:avLst/>
            </a:prstGeom>
          </p:spPr>
        </p:pic>
      </p:grpSp>
      <p:sp>
        <p:nvSpPr>
          <p:cNvPr id="8" name="TextBox 7">
            <a:extLst>
              <a:ext uri="{FF2B5EF4-FFF2-40B4-BE49-F238E27FC236}">
                <a16:creationId xmlns:a16="http://schemas.microsoft.com/office/drawing/2014/main" id="{EA4989F6-600C-C951-DE35-8E61483DB940}"/>
              </a:ext>
            </a:extLst>
          </p:cNvPr>
          <p:cNvSpPr txBox="1"/>
          <p:nvPr/>
        </p:nvSpPr>
        <p:spPr>
          <a:xfrm>
            <a:off x="258785" y="6324138"/>
            <a:ext cx="11348821" cy="483146"/>
          </a:xfrm>
          <a:prstGeom prst="rect">
            <a:avLst/>
          </a:prstGeom>
          <a:noFill/>
        </p:spPr>
        <p:txBody>
          <a:bodyPr wrap="square">
            <a:spAutoFit/>
          </a:bodyPr>
          <a:lstStyle/>
          <a:p>
            <a:pPr>
              <a:lnSpc>
                <a:spcPct val="110000"/>
              </a:lnSpc>
            </a:pPr>
            <a:r>
              <a:rPr lang="en-AU" sz="1200" b="0" i="0" u="none" strike="noStrike" baseline="0"/>
              <a:t>Clarke S, Timperley H and Hattie J (2003) Unlocking Formative Assessment: Practical Strategies for Enhancing Students’ Learning in the Primary and Intermediate Classroom, Hodder, London.</a:t>
            </a:r>
          </a:p>
        </p:txBody>
      </p:sp>
      <p:sp>
        <p:nvSpPr>
          <p:cNvPr id="4" name="Slide Number Placeholder 3">
            <a:extLst>
              <a:ext uri="{FF2B5EF4-FFF2-40B4-BE49-F238E27FC236}">
                <a16:creationId xmlns:a16="http://schemas.microsoft.com/office/drawing/2014/main" id="{56BC1DF3-9270-AC3D-5E10-202CE224E229}"/>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15</a:t>
            </a:fld>
            <a:endParaRPr lang="en-AU"/>
          </a:p>
        </p:txBody>
      </p:sp>
    </p:spTree>
    <p:extLst>
      <p:ext uri="{BB962C8B-B14F-4D97-AF65-F5344CB8AC3E}">
        <p14:creationId xmlns:p14="http://schemas.microsoft.com/office/powerpoint/2010/main" val="379733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750"/>
                                        <p:tgtEl>
                                          <p:spTgt spid="4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fade">
                                      <p:cBhvr>
                                        <p:cTn id="11" dur="75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24852-2983-5A8B-8BF5-31C1106446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082400-A504-12DB-58CE-DD421F2FC97C}"/>
              </a:ext>
            </a:extLst>
          </p:cNvPr>
          <p:cNvSpPr>
            <a:spLocks noGrp="1"/>
          </p:cNvSpPr>
          <p:nvPr>
            <p:ph type="title"/>
          </p:nvPr>
        </p:nvSpPr>
        <p:spPr/>
        <p:txBody>
          <a:bodyPr/>
          <a:lstStyle/>
          <a:p>
            <a:r>
              <a:rPr lang="en-AU" dirty="0"/>
              <a:t>Gradual release of responsibility</a:t>
            </a:r>
          </a:p>
        </p:txBody>
      </p:sp>
      <p:sp>
        <p:nvSpPr>
          <p:cNvPr id="19" name="Text Placeholder 18">
            <a:extLst>
              <a:ext uri="{FF2B5EF4-FFF2-40B4-BE49-F238E27FC236}">
                <a16:creationId xmlns:a16="http://schemas.microsoft.com/office/drawing/2014/main" id="{C7E9326D-E057-A3C7-1A15-AB01835C6350}"/>
              </a:ext>
            </a:extLst>
          </p:cNvPr>
          <p:cNvSpPr>
            <a:spLocks noGrp="1"/>
          </p:cNvSpPr>
          <p:nvPr>
            <p:ph type="body" sz="quarter" idx="18"/>
          </p:nvPr>
        </p:nvSpPr>
        <p:spPr/>
        <p:txBody>
          <a:bodyPr/>
          <a:lstStyle/>
          <a:p>
            <a:r>
              <a:rPr lang="en-AU"/>
              <a:t>What is it?</a:t>
            </a:r>
          </a:p>
        </p:txBody>
      </p:sp>
      <p:sp>
        <p:nvSpPr>
          <p:cNvPr id="11" name="Rectangle: Rounded Corners 10">
            <a:extLst>
              <a:ext uri="{FF2B5EF4-FFF2-40B4-BE49-F238E27FC236}">
                <a16:creationId xmlns:a16="http://schemas.microsoft.com/office/drawing/2014/main" id="{61590D42-F42A-2551-8287-841795A2FEFC}"/>
              </a:ext>
            </a:extLst>
          </p:cNvPr>
          <p:cNvSpPr/>
          <p:nvPr/>
        </p:nvSpPr>
        <p:spPr>
          <a:xfrm>
            <a:off x="360000" y="1561837"/>
            <a:ext cx="6096000" cy="4535997"/>
          </a:xfrm>
          <a:prstGeom prst="roundRect">
            <a:avLst>
              <a:gd name="adj" fmla="val 12293"/>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30000"/>
              </a:lnSpc>
            </a:pPr>
            <a:r>
              <a:rPr lang="en-AU" sz="1800" dirty="0">
                <a:solidFill>
                  <a:schemeClr val="accent1"/>
                </a:solidFill>
              </a:rPr>
              <a:t>Informed by evidence of student learning, teachers intentionally support new learning. This is most effective when teachers break down new information by explaining, demonstrating and modelling (</a:t>
            </a:r>
            <a:r>
              <a:rPr lang="en-AU" sz="1800" dirty="0">
                <a:solidFill>
                  <a:schemeClr val="accent2"/>
                </a:solidFill>
                <a:hlinkClick r:id="rId3">
                  <a:extLst>
                    <a:ext uri="{A12FA001-AC4F-418D-AE19-62706E023703}">
                      <ahyp:hlinkClr xmlns:ahyp="http://schemas.microsoft.com/office/drawing/2018/hyperlinkcolor" val="tx"/>
                    </a:ext>
                  </a:extLst>
                </a:hlinkClick>
              </a:rPr>
              <a:t>AERO 2024a</a:t>
            </a:r>
            <a:r>
              <a:rPr lang="en-AU" sz="1800" dirty="0">
                <a:solidFill>
                  <a:schemeClr val="accent1"/>
                </a:solidFill>
              </a:rPr>
              <a:t>). Skills and concepts are modelled, and teachers provide opportunities for students to apply their understanding in guided and independent practice. Teachers respond to student understanding by moving backwards and forwards between teacher modelling, guided practice and independent practice (</a:t>
            </a:r>
            <a:r>
              <a:rPr lang="en-AU" sz="1800" dirty="0">
                <a:solidFill>
                  <a:schemeClr val="accent2"/>
                </a:solidFill>
                <a:hlinkClick r:id="rId4">
                  <a:extLst>
                    <a:ext uri="{A12FA001-AC4F-418D-AE19-62706E023703}">
                      <ahyp:hlinkClr xmlns:ahyp="http://schemas.microsoft.com/office/drawing/2018/hyperlinkcolor" val="tx"/>
                    </a:ext>
                  </a:extLst>
                </a:hlinkClick>
              </a:rPr>
              <a:t>NESA 2022</a:t>
            </a:r>
            <a:r>
              <a:rPr lang="en-AU" sz="1800" dirty="0">
                <a:solidFill>
                  <a:schemeClr val="accent1"/>
                </a:solidFill>
              </a:rPr>
              <a:t>; Fisher and Frey 2021).</a:t>
            </a:r>
            <a:endParaRPr lang="en-AU" dirty="0">
              <a:solidFill>
                <a:schemeClr val="accent1"/>
              </a:solidFill>
            </a:endParaRPr>
          </a:p>
        </p:txBody>
      </p:sp>
      <p:grpSp>
        <p:nvGrpSpPr>
          <p:cNvPr id="45" name="Group 44">
            <a:extLst>
              <a:ext uri="{FF2B5EF4-FFF2-40B4-BE49-F238E27FC236}">
                <a16:creationId xmlns:a16="http://schemas.microsoft.com/office/drawing/2014/main" id="{29FF22DF-B6F2-66CA-7B80-2BDD244F5AF0}"/>
              </a:ext>
              <a:ext uri="{C183D7F6-B498-43B3-948B-1728B52AA6E4}">
                <adec:decorative xmlns:adec="http://schemas.microsoft.com/office/drawing/2017/decorative" val="1"/>
              </a:ext>
            </a:extLst>
          </p:cNvPr>
          <p:cNvGrpSpPr/>
          <p:nvPr/>
        </p:nvGrpSpPr>
        <p:grpSpPr>
          <a:xfrm>
            <a:off x="7061403" y="1331712"/>
            <a:ext cx="4551735" cy="4800098"/>
            <a:chOff x="7061403" y="1311834"/>
            <a:chExt cx="4551735" cy="4800098"/>
          </a:xfrm>
        </p:grpSpPr>
        <p:pic>
          <p:nvPicPr>
            <p:cNvPr id="46" name="Picture 45" descr="A diagram of a circle with blue and white circles&#10;&#10;Description automatically generated">
              <a:extLst>
                <a:ext uri="{FF2B5EF4-FFF2-40B4-BE49-F238E27FC236}">
                  <a16:creationId xmlns:a16="http://schemas.microsoft.com/office/drawing/2014/main" id="{2EBAF792-FDB6-9A2A-F830-9FE9CE1B074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061403" y="1311834"/>
              <a:ext cx="4546847" cy="4800098"/>
            </a:xfrm>
            <a:prstGeom prst="rect">
              <a:avLst/>
            </a:prstGeom>
          </p:spPr>
        </p:pic>
        <p:pic>
          <p:nvPicPr>
            <p:cNvPr id="47" name="Picture 46" descr="A diagram of a circle with blue and white circles&#10;&#10;Description automatically generated">
              <a:extLst>
                <a:ext uri="{FF2B5EF4-FFF2-40B4-BE49-F238E27FC236}">
                  <a16:creationId xmlns:a16="http://schemas.microsoft.com/office/drawing/2014/main" id="{70A241BE-1D3A-23D6-B54A-7137A2AFE117}"/>
                </a:ext>
              </a:extLst>
            </p:cNvPr>
            <p:cNvPicPr>
              <a:picLocks noChangeAspect="1"/>
            </p:cNvPicPr>
            <p:nvPr/>
          </p:nvPicPr>
          <p:blipFill>
            <a:blip r:embed="rId7">
              <a:extLst>
                <a:ext uri="{BEBA8EAE-BF5A-486C-A8C5-ECC9F3942E4B}">
                  <a14:imgProps xmlns:a14="http://schemas.microsoft.com/office/drawing/2010/main">
                    <a14:imgLayer r:embed="rId6">
                      <a14:imgEffect>
                        <a14:backgroundRemoval t="10000" b="90000" l="10000" r="90000">
                          <a14:foregroundMark x1="52803" y1="60951" x2="54525" y2="60153"/>
                          <a14:backgroundMark x1="58703" y1="48768" x2="57347" y2="44880"/>
                        </a14:backgroundRemoval>
                      </a14:imgEffect>
                    </a14:imgLayer>
                  </a14:imgProps>
                </a:ext>
                <a:ext uri="{28A0092B-C50C-407E-A947-70E740481C1C}">
                  <a14:useLocalDpi xmlns:a14="http://schemas.microsoft.com/office/drawing/2010/main" val="0"/>
                </a:ext>
              </a:extLst>
            </a:blip>
            <a:stretch>
              <a:fillRect/>
            </a:stretch>
          </p:blipFill>
          <p:spPr>
            <a:xfrm>
              <a:off x="7061403" y="1311834"/>
              <a:ext cx="4546847" cy="4800098"/>
            </a:xfrm>
            <a:prstGeom prst="rect">
              <a:avLst/>
            </a:prstGeom>
          </p:spPr>
        </p:pic>
        <p:pic>
          <p:nvPicPr>
            <p:cNvPr id="48" name="Picture 47" descr="A diagram of a circle with blue and white circles&#10;&#10;Description automatically generated">
              <a:extLst>
                <a:ext uri="{FF2B5EF4-FFF2-40B4-BE49-F238E27FC236}">
                  <a16:creationId xmlns:a16="http://schemas.microsoft.com/office/drawing/2014/main" id="{467600B0-7C9D-6A8E-18AA-01A5E6F4F85C}"/>
                </a:ext>
              </a:extLst>
            </p:cNvPr>
            <p:cNvPicPr>
              <a:picLocks noChangeAspect="1"/>
            </p:cNvPicPr>
            <p:nvPr/>
          </p:nvPicPr>
          <p:blipFill>
            <a:blip r:embed="rId8">
              <a:extLst>
                <a:ext uri="{BEBA8EAE-BF5A-486C-A8C5-ECC9F3942E4B}">
                  <a14:imgProps xmlns:a14="http://schemas.microsoft.com/office/drawing/2010/main">
                    <a14:imgLayer r:embed="rId6">
                      <a14:imgEffect>
                        <a14:backgroundRemoval t="10000" b="90000" l="10000" r="90000">
                          <a14:foregroundMark x1="37523" y1="54599" x2="39868" y2="54599"/>
                          <a14:backgroundMark x1="58813" y1="47379" x2="56871" y2="44984"/>
                        </a14:backgroundRemoval>
                      </a14:imgEffect>
                    </a14:imgLayer>
                  </a14:imgProps>
                </a:ext>
                <a:ext uri="{28A0092B-C50C-407E-A947-70E740481C1C}">
                  <a14:useLocalDpi xmlns:a14="http://schemas.microsoft.com/office/drawing/2010/main" val="0"/>
                </a:ext>
              </a:extLst>
            </a:blip>
            <a:stretch>
              <a:fillRect/>
            </a:stretch>
          </p:blipFill>
          <p:spPr>
            <a:xfrm>
              <a:off x="7061403" y="1311834"/>
              <a:ext cx="4546847" cy="4800098"/>
            </a:xfrm>
            <a:prstGeom prst="rect">
              <a:avLst/>
            </a:prstGeom>
          </p:spPr>
        </p:pic>
        <p:pic>
          <p:nvPicPr>
            <p:cNvPr id="49" name="Picture 48" descr="Explicit teaching graphic">
              <a:extLst>
                <a:ext uri="{FF2B5EF4-FFF2-40B4-BE49-F238E27FC236}">
                  <a16:creationId xmlns:a16="http://schemas.microsoft.com/office/drawing/2014/main" id="{57305F0F-49B1-0F6B-F30C-B7B46C50C352}"/>
                </a:ext>
              </a:extLst>
            </p:cNvPr>
            <p:cNvPicPr>
              <a:picLocks noChangeAspect="1"/>
            </p:cNvPicPr>
            <p:nvPr/>
          </p:nvPicPr>
          <p:blipFill>
            <a:blip r:embed="rId9">
              <a:extLst>
                <a:ext uri="{BEBA8EAE-BF5A-486C-A8C5-ECC9F3942E4B}">
                  <a14:imgProps xmlns:a14="http://schemas.microsoft.com/office/drawing/2010/main">
                    <a14:imgLayer r:embed="rId6">
                      <a14:imgEffect>
                        <a14:backgroundRemoval t="10000" b="90000" l="10000" r="90000">
                          <a14:foregroundMark x1="45914" y1="45227" x2="46684" y2="43006"/>
                          <a14:backgroundMark x1="58593" y1="48941" x2="57823" y2="46338"/>
                        </a14:backgroundRemoval>
                      </a14:imgEffect>
                    </a14:imgLayer>
                  </a14:imgProps>
                </a:ext>
                <a:ext uri="{28A0092B-C50C-407E-A947-70E740481C1C}">
                  <a14:useLocalDpi xmlns:a14="http://schemas.microsoft.com/office/drawing/2010/main" val="0"/>
                </a:ext>
              </a:extLst>
            </a:blip>
            <a:stretch>
              <a:fillRect/>
            </a:stretch>
          </p:blipFill>
          <p:spPr>
            <a:xfrm>
              <a:off x="7061403" y="1311834"/>
              <a:ext cx="4546847" cy="4800098"/>
            </a:xfrm>
            <a:prstGeom prst="rect">
              <a:avLst/>
            </a:prstGeom>
          </p:spPr>
        </p:pic>
        <p:pic>
          <p:nvPicPr>
            <p:cNvPr id="50" name="Picture 49" descr="Chunking and sequencing">
              <a:extLst>
                <a:ext uri="{FF2B5EF4-FFF2-40B4-BE49-F238E27FC236}">
                  <a16:creationId xmlns:a16="http://schemas.microsoft.com/office/drawing/2014/main" id="{AC875C97-E5DE-1330-8B18-AD5C1E4B2E5C}"/>
                </a:ext>
              </a:extLst>
            </p:cNvPr>
            <p:cNvPicPr>
              <a:picLocks noChangeAspect="1"/>
            </p:cNvPicPr>
            <p:nvPr/>
          </p:nvPicPr>
          <p:blipFill>
            <a:blip r:embed="rId10">
              <a:extLst>
                <a:ext uri="{BEBA8EAE-BF5A-486C-A8C5-ECC9F3942E4B}">
                  <a14:imgProps xmlns:a14="http://schemas.microsoft.com/office/drawing/2010/main">
                    <a14:imgLayer r:embed="rId6">
                      <a14:imgEffect>
                        <a14:backgroundRemoval t="10000" b="90000" l="10000" r="90000">
                          <a14:foregroundMark x1="62697" y1="30857" x2="55991" y2="30128"/>
                          <a14:foregroundMark x1="54489" y1="10448" x2="53353" y2="26414"/>
                          <a14:foregroundMark x1="53353" y1="26414" x2="66728" y2="30094"/>
                          <a14:foregroundMark x1="66728" y1="30094" x2="74240" y2="22457"/>
                          <a14:foregroundMark x1="74240" y1="22457" x2="66251" y2="14439"/>
                          <a14:foregroundMark x1="66251" y1="14439" x2="54965" y2="12079"/>
                          <a14:foregroundMark x1="56211" y1="22215" x2="73214" y2="22666"/>
                          <a14:foregroundMark x1="51264" y1="32593" x2="51044" y2="10101"/>
                          <a14:foregroundMark x1="51044" y1="10101" x2="64053" y2="10205"/>
                          <a14:foregroundMark x1="64053" y1="10205" x2="76768" y2="15828"/>
                          <a14:foregroundMark x1="76768" y1="15828" x2="75486" y2="26519"/>
                          <a14:foregroundMark x1="75486" y1="26519" x2="69623" y2="28705"/>
                          <a14:backgroundMark x1="52327" y1="39292" x2="51594" y2="43075"/>
                          <a14:backgroundMark x1="51191" y1="42277" x2="57823" y2="46095"/>
                          <a14:backgroundMark x1="48956" y1="11211" x2="48003" y2="26935"/>
                          <a14:backgroundMark x1="48003" y1="26935" x2="49249" y2="20132"/>
                          <a14:backgroundMark x1="49102" y1="10934" x2="49505" y2="31517"/>
                        </a14:backgroundRemoval>
                      </a14:imgEffect>
                    </a14:imgLayer>
                  </a14:imgProps>
                </a:ext>
                <a:ext uri="{28A0092B-C50C-407E-A947-70E740481C1C}">
                  <a14:useLocalDpi xmlns:a14="http://schemas.microsoft.com/office/drawing/2010/main" val="0"/>
                </a:ext>
              </a:extLst>
            </a:blip>
            <a:stretch>
              <a:fillRect/>
            </a:stretch>
          </p:blipFill>
          <p:spPr>
            <a:xfrm>
              <a:off x="7061403" y="1311834"/>
              <a:ext cx="4546847" cy="4800098"/>
            </a:xfrm>
            <a:prstGeom prst="rect">
              <a:avLst/>
            </a:prstGeom>
          </p:spPr>
        </p:pic>
        <p:pic>
          <p:nvPicPr>
            <p:cNvPr id="51" name="Picture 50" descr="A diagram of a circle with blue and white circles&#10;&#10;Description automatically generated">
              <a:extLst>
                <a:ext uri="{FF2B5EF4-FFF2-40B4-BE49-F238E27FC236}">
                  <a16:creationId xmlns:a16="http://schemas.microsoft.com/office/drawing/2014/main" id="{8769BD27-C132-470C-9737-14BA8E6C913F}"/>
                </a:ext>
              </a:extLst>
            </p:cNvPr>
            <p:cNvPicPr>
              <a:picLocks noChangeAspect="1"/>
            </p:cNvPicPr>
            <p:nvPr/>
          </p:nvPicPr>
          <p:blipFill>
            <a:blip r:embed="rId11">
              <a:extLst>
                <a:ext uri="{BEBA8EAE-BF5A-486C-A8C5-ECC9F3942E4B}">
                  <a14:imgProps xmlns:a14="http://schemas.microsoft.com/office/drawing/2010/main">
                    <a14:imgLayer r:embed="rId6">
                      <a14:imgEffect>
                        <a14:backgroundRemoval t="9997" b="89969" l="9894" r="94137">
                          <a14:foregroundMark x1="83071" y1="26831" x2="74020" y2="33426"/>
                          <a14:foregroundMark x1="74020" y1="33426" x2="72444" y2="44880"/>
                          <a14:foregroundMark x1="72444" y1="44880" x2="90509" y2="48178"/>
                          <a14:foregroundMark x1="90509" y1="48178" x2="86515" y2="33391"/>
                          <a14:foregroundMark x1="86515" y1="33391" x2="82888" y2="27768"/>
                          <a14:foregroundMark x1="93807" y1="50052" x2="91792" y2="37487"/>
                          <a14:foregroundMark x1="91792" y1="37487" x2="90546" y2="35856"/>
                          <a14:foregroundMark x1="70722" y1="39084" x2="74460" y2="48351"/>
                          <a14:foregroundMark x1="74460" y1="48351" x2="94137" y2="48698"/>
                          <a14:foregroundMark x1="76951" y1="42069" x2="87028" y2="42138"/>
                          <a14:backgroundMark x1="49835" y1="47310" x2="50641" y2="54148"/>
                        </a14:backgroundRemoval>
                      </a14:imgEffect>
                    </a14:imgLayer>
                  </a14:imgProps>
                </a:ext>
                <a:ext uri="{28A0092B-C50C-407E-A947-70E740481C1C}">
                  <a14:useLocalDpi xmlns:a14="http://schemas.microsoft.com/office/drawing/2010/main" val="0"/>
                </a:ext>
              </a:extLst>
            </a:blip>
            <a:stretch>
              <a:fillRect/>
            </a:stretch>
          </p:blipFill>
          <p:spPr>
            <a:xfrm>
              <a:off x="7061403" y="1311834"/>
              <a:ext cx="4546847" cy="4800098"/>
            </a:xfrm>
            <a:prstGeom prst="rect">
              <a:avLst/>
            </a:prstGeom>
          </p:spPr>
        </p:pic>
        <p:pic>
          <p:nvPicPr>
            <p:cNvPr id="52" name="Picture 51" descr="A diagram of a circle with blue and white circles&#10;&#10;Description automatically generated">
              <a:extLst>
                <a:ext uri="{FF2B5EF4-FFF2-40B4-BE49-F238E27FC236}">
                  <a16:creationId xmlns:a16="http://schemas.microsoft.com/office/drawing/2014/main" id="{4C3CE1CC-239C-15DB-A64C-5FF72A51C6BB}"/>
                </a:ext>
              </a:extLst>
            </p:cNvPr>
            <p:cNvPicPr>
              <a:picLocks noChangeAspect="1"/>
            </p:cNvPicPr>
            <p:nvPr/>
          </p:nvPicPr>
          <p:blipFill>
            <a:blip r:embed="rId12">
              <a:extLst>
                <a:ext uri="{BEBA8EAE-BF5A-486C-A8C5-ECC9F3942E4B}">
                  <a14:imgProps xmlns:a14="http://schemas.microsoft.com/office/drawing/2010/main">
                    <a14:imgLayer r:embed="rId6">
                      <a14:imgEffect>
                        <a14:backgroundRemoval t="9997" b="94793" l="9894" r="89960">
                          <a14:foregroundMark x1="65922" y1="74002" x2="54269" y2="78445"/>
                          <a14:foregroundMark x1="54269" y1="78445" x2="57494" y2="92225"/>
                          <a14:foregroundMark x1="57494" y1="92225" x2="71162" y2="87504"/>
                          <a14:foregroundMark x1="71162" y1="87504" x2="70942" y2="77473"/>
                          <a14:foregroundMark x1="70942" y1="77473" x2="67571" y2="73343"/>
                          <a14:foregroundMark x1="63247" y1="71503" x2="53353" y2="75529"/>
                          <a14:foregroundMark x1="53353" y1="75529" x2="53353" y2="75599"/>
                          <a14:foregroundMark x1="53756" y1="92156" x2="65189" y2="92537"/>
                          <a14:foregroundMark x1="65189" y1="92537" x2="76108" y2="85838"/>
                          <a14:foregroundMark x1="76108" y1="85838" x2="73030" y2="80354"/>
                          <a14:foregroundMark x1="56284" y1="94793" x2="53609" y2="94655"/>
                          <a14:foregroundMark x1="58080" y1="85908" x2="68926" y2="85387"/>
                          <a14:foregroundMark x1="68926" y1="85387" x2="69806" y2="85387"/>
                          <a14:foregroundMark x1="59069" y1="83027" x2="59069" y2="83027"/>
                          <a14:backgroundMark x1="47343" y1="46893" x2="54599" y2="55640"/>
                        </a14:backgroundRemoval>
                      </a14:imgEffect>
                    </a14:imgLayer>
                  </a14:imgProps>
                </a:ext>
                <a:ext uri="{28A0092B-C50C-407E-A947-70E740481C1C}">
                  <a14:useLocalDpi xmlns:a14="http://schemas.microsoft.com/office/drawing/2010/main" val="0"/>
                </a:ext>
              </a:extLst>
            </a:blip>
            <a:stretch>
              <a:fillRect/>
            </a:stretch>
          </p:blipFill>
          <p:spPr>
            <a:xfrm>
              <a:off x="7061403" y="1311834"/>
              <a:ext cx="4546847" cy="4800098"/>
            </a:xfrm>
            <a:prstGeom prst="rect">
              <a:avLst/>
            </a:prstGeom>
          </p:spPr>
        </p:pic>
        <p:pic>
          <p:nvPicPr>
            <p:cNvPr id="53" name="Picture 52" descr="A diagram of a circle with blue and white circles&#10;&#10;Description automatically generated">
              <a:extLst>
                <a:ext uri="{FF2B5EF4-FFF2-40B4-BE49-F238E27FC236}">
                  <a16:creationId xmlns:a16="http://schemas.microsoft.com/office/drawing/2014/main" id="{E7E8BFE2-7D74-84D2-C6DD-A0E8A44207D7}"/>
                </a:ext>
              </a:extLst>
            </p:cNvPr>
            <p:cNvPicPr>
              <a:picLocks noChangeAspect="1"/>
            </p:cNvPicPr>
            <p:nvPr/>
          </p:nvPicPr>
          <p:blipFill rotWithShape="1">
            <a:blip r:embed="rId13">
              <a:extLst>
                <a:ext uri="{BEBA8EAE-BF5A-486C-A8C5-ECC9F3942E4B}">
                  <a14:imgProps xmlns:a14="http://schemas.microsoft.com/office/drawing/2010/main">
                    <a14:imgLayer r:embed="rId6">
                      <a14:imgEffect>
                        <a14:backgroundRemoval t="9997" b="96251" l="9894" r="89960">
                          <a14:foregroundMark x1="36827" y1="71885" x2="44082" y2="79243"/>
                          <a14:foregroundMark x1="44082" y1="79243" x2="45108" y2="92051"/>
                          <a14:foregroundMark x1="45108" y1="92051" x2="30817" y2="90073"/>
                          <a14:foregroundMark x1="30817" y1="90073" x2="26493" y2="78862"/>
                          <a14:foregroundMark x1="26493" y1="78862" x2="35434" y2="70288"/>
                          <a14:foregroundMark x1="35434" y1="70288" x2="36973" y2="72024"/>
                          <a14:foregroundMark x1="47856" y1="94134" x2="35874" y2="93162"/>
                          <a14:foregroundMark x1="35874" y1="93162" x2="32942" y2="92156"/>
                          <a14:foregroundMark x1="47856" y1="96251" x2="41590" y2="96112"/>
                        </a14:backgroundRemoval>
                      </a14:imgEffect>
                    </a14:imgLayer>
                  </a14:imgProps>
                </a:ext>
                <a:ext uri="{28A0092B-C50C-407E-A947-70E740481C1C}">
                  <a14:useLocalDpi xmlns:a14="http://schemas.microsoft.com/office/drawing/2010/main" val="0"/>
                </a:ext>
              </a:extLst>
            </a:blip>
            <a:srcRect l="16180" t="63779" r="45890"/>
            <a:stretch/>
          </p:blipFill>
          <p:spPr>
            <a:xfrm>
              <a:off x="7797112" y="4373270"/>
              <a:ext cx="1724576" cy="1738662"/>
            </a:xfrm>
            <a:prstGeom prst="rect">
              <a:avLst/>
            </a:prstGeom>
          </p:spPr>
        </p:pic>
        <p:pic>
          <p:nvPicPr>
            <p:cNvPr id="54" name="Picture 53" descr="A diagram of a circle with blue and white circles&#10;&#10;Description automatically generated">
              <a:extLst>
                <a:ext uri="{FF2B5EF4-FFF2-40B4-BE49-F238E27FC236}">
                  <a16:creationId xmlns:a16="http://schemas.microsoft.com/office/drawing/2014/main" id="{F7F346E9-E896-B716-047A-F435FB896CC5}"/>
                </a:ext>
              </a:extLst>
            </p:cNvPr>
            <p:cNvPicPr>
              <a:picLocks noChangeAspect="1"/>
            </p:cNvPicPr>
            <p:nvPr/>
          </p:nvPicPr>
          <p:blipFill rotWithShape="1">
            <a:blip r:embed="rId14">
              <a:extLst>
                <a:ext uri="{BEBA8EAE-BF5A-486C-A8C5-ECC9F3942E4B}">
                  <a14:imgProps xmlns:a14="http://schemas.microsoft.com/office/drawing/2010/main">
                    <a14:imgLayer r:embed="rId6">
                      <a14:imgEffect>
                        <a14:backgroundRemoval t="9997" b="89969" l="5863" r="89960">
                          <a14:foregroundMark x1="26933" y1="55640" x2="9784" y2="55467"/>
                          <a14:foregroundMark x1="9784" y1="55467" x2="12569" y2="70149"/>
                          <a14:foregroundMark x1="12569" y1="70149" x2="27263" y2="67650"/>
                          <a14:foregroundMark x1="27263" y1="67650" x2="26237" y2="56300"/>
                          <a14:foregroundMark x1="5863" y1="57341" x2="16893" y2="80354"/>
                          <a14:foregroundMark x1="12679" y1="68344" x2="23452" y2="68205"/>
                          <a14:backgroundMark x1="60315" y1="50330" x2="55551" y2="39743"/>
                        </a14:backgroundRemoval>
                      </a14:imgEffect>
                    </a14:imgLayer>
                  </a14:imgProps>
                </a:ext>
                <a:ext uri="{28A0092B-C50C-407E-A947-70E740481C1C}">
                  <a14:useLocalDpi xmlns:a14="http://schemas.microsoft.com/office/drawing/2010/main" val="0"/>
                </a:ext>
              </a:extLst>
            </a:blip>
            <a:srcRect t="49836" r="57101" b="15453"/>
            <a:stretch/>
          </p:blipFill>
          <p:spPr>
            <a:xfrm>
              <a:off x="7061404" y="3704028"/>
              <a:ext cx="1950550" cy="1666139"/>
            </a:xfrm>
            <a:prstGeom prst="rect">
              <a:avLst/>
            </a:prstGeom>
          </p:spPr>
        </p:pic>
        <p:pic>
          <p:nvPicPr>
            <p:cNvPr id="55" name="Picture 54" descr="A diagram of a circle with blue and white circles&#10;&#10;Description automatically generated">
              <a:extLst>
                <a:ext uri="{FF2B5EF4-FFF2-40B4-BE49-F238E27FC236}">
                  <a16:creationId xmlns:a16="http://schemas.microsoft.com/office/drawing/2014/main" id="{EF09F6D2-B656-3BB2-0EA7-016E1D2AAA1D}"/>
                </a:ext>
              </a:extLst>
            </p:cNvPr>
            <p:cNvPicPr>
              <a:picLocks noChangeAspect="1"/>
            </p:cNvPicPr>
            <p:nvPr/>
          </p:nvPicPr>
          <p:blipFill rotWithShape="1">
            <a:blip r:embed="rId15">
              <a:extLst>
                <a:ext uri="{BEBA8EAE-BF5A-486C-A8C5-ECC9F3942E4B}">
                  <a14:imgProps xmlns:a14="http://schemas.microsoft.com/office/drawing/2010/main">
                    <a14:imgLayer r:embed="rId6">
                      <a14:imgEffect>
                        <a14:backgroundRemoval t="9997" b="89969" l="9930" r="94320">
                          <a14:foregroundMark x1="73800" y1="58660" x2="74679" y2="68865"/>
                          <a14:foregroundMark x1="74679" y1="68865" x2="88164" y2="68414"/>
                          <a14:foregroundMark x1="88164" y1="68414" x2="87211" y2="56543"/>
                          <a14:foregroundMark x1="87211" y1="56543" x2="74093" y2="58105"/>
                          <a14:foregroundMark x1="74093" y1="58105" x2="73800" y2="58521"/>
                          <a14:foregroundMark x1="91096" y1="56439" x2="91938" y2="65810"/>
                          <a14:foregroundMark x1="93771" y1="55085" x2="94320" y2="66817"/>
                          <a14:foregroundMark x1="94320" y1="66817" x2="93881" y2="67546"/>
                          <a14:foregroundMark x1="87468" y1="63832" x2="76145" y2="63971"/>
                          <a14:backgroundMark x1="52986" y1="39500" x2="61305" y2="48039"/>
                          <a14:backgroundMark x1="61305" y1="48039" x2="61634" y2="48733"/>
                        </a14:backgroundRemoval>
                      </a14:imgEffect>
                    </a14:imgLayer>
                  </a14:imgProps>
                </a:ext>
                <a:ext uri="{28A0092B-C50C-407E-A947-70E740481C1C}">
                  <a14:useLocalDpi xmlns:a14="http://schemas.microsoft.com/office/drawing/2010/main" val="0"/>
                </a:ext>
              </a:extLst>
            </a:blip>
            <a:srcRect l="62635" t="53678" b="15102"/>
            <a:stretch/>
          </p:blipFill>
          <p:spPr>
            <a:xfrm>
              <a:off x="9909350" y="3888458"/>
              <a:ext cx="1698900" cy="1498551"/>
            </a:xfrm>
            <a:prstGeom prst="rect">
              <a:avLst/>
            </a:prstGeom>
          </p:spPr>
        </p:pic>
        <p:pic>
          <p:nvPicPr>
            <p:cNvPr id="56" name="Picture 55" descr="A diagram of a circle with blue and white circles&#10;&#10;Description automatically generated">
              <a:extLst>
                <a:ext uri="{FF2B5EF4-FFF2-40B4-BE49-F238E27FC236}">
                  <a16:creationId xmlns:a16="http://schemas.microsoft.com/office/drawing/2014/main" id="{6103CB64-B649-9D71-9F3B-612E6DC8FF69}"/>
                </a:ext>
              </a:extLst>
            </p:cNvPr>
            <p:cNvPicPr>
              <a:picLocks noChangeAspect="1"/>
            </p:cNvPicPr>
            <p:nvPr/>
          </p:nvPicPr>
          <p:blipFill rotWithShape="1">
            <a:blip r:embed="rId16">
              <a:extLst>
                <a:ext uri="{BEBA8EAE-BF5A-486C-A8C5-ECC9F3942E4B}">
                  <a14:imgProps xmlns:a14="http://schemas.microsoft.com/office/drawing/2010/main">
                    <a14:imgLayer r:embed="rId6">
                      <a14:imgEffect>
                        <a14:backgroundRemoval t="9997" b="89969" l="6303" r="89996">
                          <a14:foregroundMark x1="6303" y1="48629" x2="24038" y2="49601"/>
                          <a14:foregroundMark x1="24038" y1="49601" x2="30707" y2="41791"/>
                          <a14:foregroundMark x1="30707" y1="41791" x2="21693" y2="33287"/>
                          <a14:foregroundMark x1="21693" y1="33287" x2="10370" y2="35578"/>
                          <a14:foregroundMark x1="10370" y1="35578" x2="6449" y2="44915"/>
                          <a14:foregroundMark x1="6449" y1="44915" x2="6303" y2="46373"/>
                          <a14:backgroundMark x1="54525" y1="40923" x2="63137" y2="48733"/>
                        </a14:backgroundRemoval>
                      </a14:imgEffect>
                    </a14:imgLayer>
                  </a14:imgProps>
                </a:ext>
                <a:ext uri="{28A0092B-C50C-407E-A947-70E740481C1C}">
                  <a14:useLocalDpi xmlns:a14="http://schemas.microsoft.com/office/drawing/2010/main" val="0"/>
                </a:ext>
              </a:extLst>
            </a:blip>
            <a:srcRect t="18725" r="62071" b="42641"/>
            <a:stretch/>
          </p:blipFill>
          <p:spPr>
            <a:xfrm>
              <a:off x="7061404" y="2210664"/>
              <a:ext cx="1724576" cy="1854440"/>
            </a:xfrm>
            <a:prstGeom prst="rect">
              <a:avLst/>
            </a:prstGeom>
          </p:spPr>
        </p:pic>
        <p:pic>
          <p:nvPicPr>
            <p:cNvPr id="57" name="Picture 56" descr="A diagram of a circle with blue and white circles&#10;&#10;Description automatically generated">
              <a:extLst>
                <a:ext uri="{FF2B5EF4-FFF2-40B4-BE49-F238E27FC236}">
                  <a16:creationId xmlns:a16="http://schemas.microsoft.com/office/drawing/2014/main" id="{BA943705-82EE-5F4E-57BC-044155603E80}"/>
                </a:ext>
              </a:extLst>
            </p:cNvPr>
            <p:cNvPicPr>
              <a:picLocks noChangeAspect="1"/>
            </p:cNvPicPr>
            <p:nvPr/>
          </p:nvPicPr>
          <p:blipFill rotWithShape="1">
            <a:blip r:embed="rId17">
              <a:extLst>
                <a:ext uri="{BEBA8EAE-BF5A-486C-A8C5-ECC9F3942E4B}">
                  <a14:imgProps xmlns:a14="http://schemas.microsoft.com/office/drawing/2010/main">
                    <a14:imgLayer r:embed="rId6">
                      <a14:imgEffect>
                        <a14:backgroundRemoval t="10000" b="90000" l="10000" r="90000">
                          <a14:foregroundMark x1="41077" y1="12773" x2="27116" y2="16800"/>
                          <a14:foregroundMark x1="27116" y1="16800" x2="30634" y2="27352"/>
                          <a14:foregroundMark x1="30634" y1="27352" x2="42470" y2="31968"/>
                          <a14:foregroundMark x1="42470" y1="31968" x2="43606" y2="15828"/>
                          <a14:foregroundMark x1="43606" y1="15828" x2="42177" y2="12669"/>
                          <a14:foregroundMark x1="23085" y1="20965" x2="36204" y2="34085"/>
                          <a14:foregroundMark x1="46427" y1="31482" x2="45328" y2="10760"/>
                          <a14:backgroundMark x1="52180" y1="39882" x2="63796" y2="50642"/>
                        </a14:backgroundRemoval>
                      </a14:imgEffect>
                    </a14:imgLayer>
                  </a14:imgProps>
                </a:ext>
                <a:ext uri="{28A0092B-C50C-407E-A947-70E740481C1C}">
                  <a14:useLocalDpi xmlns:a14="http://schemas.microsoft.com/office/drawing/2010/main" val="0"/>
                </a:ext>
              </a:extLst>
            </a:blip>
            <a:srcRect b="58627"/>
            <a:stretch/>
          </p:blipFill>
          <p:spPr>
            <a:xfrm>
              <a:off x="7061403" y="1311834"/>
              <a:ext cx="4546847" cy="1985961"/>
            </a:xfrm>
            <a:prstGeom prst="rect">
              <a:avLst/>
            </a:prstGeom>
          </p:spPr>
        </p:pic>
        <p:pic>
          <p:nvPicPr>
            <p:cNvPr id="58" name="Picture 57" descr="A diagram of a circle with blue and white circles&#10;&#10;Description automatically generated">
              <a:extLst>
                <a:ext uri="{FF2B5EF4-FFF2-40B4-BE49-F238E27FC236}">
                  <a16:creationId xmlns:a16="http://schemas.microsoft.com/office/drawing/2014/main" id="{1075A310-B1AD-A290-B61B-572FD3556AB7}"/>
                </a:ext>
              </a:extLst>
            </p:cNvPr>
            <p:cNvPicPr>
              <a:picLocks noChangeAspect="1"/>
            </p:cNvPicPr>
            <p:nvPr/>
          </p:nvPicPr>
          <p:blipFill rotWithShape="1">
            <a:blip r:embed="rId18">
              <a:extLst>
                <a:ext uri="{28A0092B-C50C-407E-A947-70E740481C1C}">
                  <a14:useLocalDpi xmlns:a14="http://schemas.microsoft.com/office/drawing/2010/main" val="0"/>
                </a:ext>
              </a:extLst>
            </a:blip>
            <a:srcRect l="30069" t="33521" r="29613" b="28123"/>
            <a:stretch/>
          </p:blipFill>
          <p:spPr>
            <a:xfrm>
              <a:off x="8431068" y="2925063"/>
              <a:ext cx="1833194" cy="1841106"/>
            </a:xfrm>
            <a:custGeom>
              <a:avLst/>
              <a:gdLst>
                <a:gd name="connsiteX0" fmla="*/ 909047 w 1833194"/>
                <a:gd name="connsiteY0" fmla="*/ 181430 h 1841106"/>
                <a:gd name="connsiteX1" fmla="*/ 173503 w 1833194"/>
                <a:gd name="connsiteY1" fmla="*/ 916974 h 1841106"/>
                <a:gd name="connsiteX2" fmla="*/ 909047 w 1833194"/>
                <a:gd name="connsiteY2" fmla="*/ 1652518 h 1841106"/>
                <a:gd name="connsiteX3" fmla="*/ 1644591 w 1833194"/>
                <a:gd name="connsiteY3" fmla="*/ 916974 h 1841106"/>
                <a:gd name="connsiteX4" fmla="*/ 909047 w 1833194"/>
                <a:gd name="connsiteY4" fmla="*/ 181430 h 1841106"/>
                <a:gd name="connsiteX5" fmla="*/ 916597 w 1833194"/>
                <a:gd name="connsiteY5" fmla="*/ 0 h 1841106"/>
                <a:gd name="connsiteX6" fmla="*/ 1833194 w 1833194"/>
                <a:gd name="connsiteY6" fmla="*/ 920553 h 1841106"/>
                <a:gd name="connsiteX7" fmla="*/ 916597 w 1833194"/>
                <a:gd name="connsiteY7" fmla="*/ 1841106 h 1841106"/>
                <a:gd name="connsiteX8" fmla="*/ 0 w 1833194"/>
                <a:gd name="connsiteY8" fmla="*/ 920553 h 1841106"/>
                <a:gd name="connsiteX9" fmla="*/ 916597 w 1833194"/>
                <a:gd name="connsiteY9" fmla="*/ 0 h 1841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3194" h="1841106">
                  <a:moveTo>
                    <a:pt x="909047" y="181430"/>
                  </a:moveTo>
                  <a:cubicBezTo>
                    <a:pt x="502817" y="181430"/>
                    <a:pt x="173503" y="510744"/>
                    <a:pt x="173503" y="916974"/>
                  </a:cubicBezTo>
                  <a:cubicBezTo>
                    <a:pt x="173503" y="1323204"/>
                    <a:pt x="502817" y="1652518"/>
                    <a:pt x="909047" y="1652518"/>
                  </a:cubicBezTo>
                  <a:cubicBezTo>
                    <a:pt x="1315277" y="1652518"/>
                    <a:pt x="1644591" y="1323204"/>
                    <a:pt x="1644591" y="916974"/>
                  </a:cubicBezTo>
                  <a:cubicBezTo>
                    <a:pt x="1644591" y="510744"/>
                    <a:pt x="1315277" y="181430"/>
                    <a:pt x="909047" y="181430"/>
                  </a:cubicBezTo>
                  <a:close/>
                  <a:moveTo>
                    <a:pt x="916597" y="0"/>
                  </a:moveTo>
                  <a:cubicBezTo>
                    <a:pt x="1422820" y="0"/>
                    <a:pt x="1833194" y="412146"/>
                    <a:pt x="1833194" y="920553"/>
                  </a:cubicBezTo>
                  <a:cubicBezTo>
                    <a:pt x="1833194" y="1428960"/>
                    <a:pt x="1422820" y="1841106"/>
                    <a:pt x="916597" y="1841106"/>
                  </a:cubicBezTo>
                  <a:cubicBezTo>
                    <a:pt x="410374" y="1841106"/>
                    <a:pt x="0" y="1428960"/>
                    <a:pt x="0" y="920553"/>
                  </a:cubicBezTo>
                  <a:cubicBezTo>
                    <a:pt x="0" y="412146"/>
                    <a:pt x="410374" y="0"/>
                    <a:pt x="916597" y="0"/>
                  </a:cubicBezTo>
                  <a:close/>
                </a:path>
              </a:pathLst>
            </a:custGeom>
          </p:spPr>
        </p:pic>
        <p:pic>
          <p:nvPicPr>
            <p:cNvPr id="59" name="Picture 58" descr="A diagram of a circle with blue and white circles&#10;&#10;Description automatically generated">
              <a:extLst>
                <a:ext uri="{FF2B5EF4-FFF2-40B4-BE49-F238E27FC236}">
                  <a16:creationId xmlns:a16="http://schemas.microsoft.com/office/drawing/2014/main" id="{555B0DCB-2BDE-E85F-41A0-1F802264322B}"/>
                </a:ext>
              </a:extLst>
            </p:cNvPr>
            <p:cNvPicPr>
              <a:picLocks noChangeAspect="1"/>
            </p:cNvPicPr>
            <p:nvPr/>
          </p:nvPicPr>
          <p:blipFill rotWithShape="1">
            <a:blip r:embed="rId18">
              <a:extLst>
                <a:ext uri="{28A0092B-C50C-407E-A947-70E740481C1C}">
                  <a14:useLocalDpi xmlns:a14="http://schemas.microsoft.com/office/drawing/2010/main" val="0"/>
                </a:ext>
              </a:extLst>
            </a:blip>
            <a:srcRect l="42944" t="45597" r="42504" b="40619"/>
            <a:stretch/>
          </p:blipFill>
          <p:spPr>
            <a:xfrm>
              <a:off x="9016841" y="3503906"/>
              <a:ext cx="661648" cy="661648"/>
            </a:xfrm>
            <a:prstGeom prst="ellipse">
              <a:avLst/>
            </a:prstGeom>
          </p:spPr>
        </p:pic>
        <p:pic>
          <p:nvPicPr>
            <p:cNvPr id="60" name="Picture 59" descr="A diagram of a circle with blue and white circles&#10;&#10;Description automatically generated">
              <a:extLst>
                <a:ext uri="{FF2B5EF4-FFF2-40B4-BE49-F238E27FC236}">
                  <a16:creationId xmlns:a16="http://schemas.microsoft.com/office/drawing/2014/main" id="{1E4F7B3B-BFE4-08C8-EC46-592FD1E12944}"/>
                </a:ext>
                <a:ext uri="{C183D7F6-B498-43B3-948B-1728B52AA6E4}">
                  <adec:decorative xmlns:adec="http://schemas.microsoft.com/office/drawing/2017/decorative" val="0"/>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a:xfrm>
              <a:off x="7066291" y="1311834"/>
              <a:ext cx="4546847" cy="4800098"/>
            </a:xfrm>
            <a:custGeom>
              <a:avLst/>
              <a:gdLst>
                <a:gd name="connsiteX0" fmla="*/ 2272705 w 4546847"/>
                <a:gd name="connsiteY0" fmla="*/ 361859 h 4800098"/>
                <a:gd name="connsiteX1" fmla="*/ 110382 w 4546847"/>
                <a:gd name="connsiteY1" fmla="*/ 2524182 h 4800098"/>
                <a:gd name="connsiteX2" fmla="*/ 2272705 w 4546847"/>
                <a:gd name="connsiteY2" fmla="*/ 4686505 h 4800098"/>
                <a:gd name="connsiteX3" fmla="*/ 4435028 w 4546847"/>
                <a:gd name="connsiteY3" fmla="*/ 2524182 h 4800098"/>
                <a:gd name="connsiteX4" fmla="*/ 2272705 w 4546847"/>
                <a:gd name="connsiteY4" fmla="*/ 361859 h 4800098"/>
                <a:gd name="connsiteX5" fmla="*/ 0 w 4546847"/>
                <a:gd name="connsiteY5" fmla="*/ 0 h 4800098"/>
                <a:gd name="connsiteX6" fmla="*/ 4546847 w 4546847"/>
                <a:gd name="connsiteY6" fmla="*/ 0 h 4800098"/>
                <a:gd name="connsiteX7" fmla="*/ 4546847 w 4546847"/>
                <a:gd name="connsiteY7" fmla="*/ 4800098 h 4800098"/>
                <a:gd name="connsiteX8" fmla="*/ 0 w 4546847"/>
                <a:gd name="connsiteY8" fmla="*/ 4800098 h 480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6847" h="4800098">
                  <a:moveTo>
                    <a:pt x="2272705" y="361859"/>
                  </a:moveTo>
                  <a:cubicBezTo>
                    <a:pt x="1078487" y="361859"/>
                    <a:pt x="110382" y="1329964"/>
                    <a:pt x="110382" y="2524182"/>
                  </a:cubicBezTo>
                  <a:cubicBezTo>
                    <a:pt x="110382" y="3718400"/>
                    <a:pt x="1078487" y="4686505"/>
                    <a:pt x="2272705" y="4686505"/>
                  </a:cubicBezTo>
                  <a:cubicBezTo>
                    <a:pt x="3466923" y="4686505"/>
                    <a:pt x="4435028" y="3718400"/>
                    <a:pt x="4435028" y="2524182"/>
                  </a:cubicBezTo>
                  <a:cubicBezTo>
                    <a:pt x="4435028" y="1329964"/>
                    <a:pt x="3466923" y="361859"/>
                    <a:pt x="2272705" y="361859"/>
                  </a:cubicBezTo>
                  <a:close/>
                  <a:moveTo>
                    <a:pt x="0" y="0"/>
                  </a:moveTo>
                  <a:lnTo>
                    <a:pt x="4546847" y="0"/>
                  </a:lnTo>
                  <a:lnTo>
                    <a:pt x="4546847" y="4800098"/>
                  </a:lnTo>
                  <a:lnTo>
                    <a:pt x="0" y="4800098"/>
                  </a:lnTo>
                  <a:close/>
                </a:path>
              </a:pathLst>
            </a:custGeom>
          </p:spPr>
        </p:pic>
      </p:grpSp>
      <p:grpSp>
        <p:nvGrpSpPr>
          <p:cNvPr id="61" name="Group 60" descr="Explicit teaching graphic highlighting Gradual release of responsibility">
            <a:extLst>
              <a:ext uri="{FF2B5EF4-FFF2-40B4-BE49-F238E27FC236}">
                <a16:creationId xmlns:a16="http://schemas.microsoft.com/office/drawing/2014/main" id="{D173CCD9-B293-095A-5C76-40A3CECEE917}"/>
              </a:ext>
            </a:extLst>
          </p:cNvPr>
          <p:cNvGrpSpPr/>
          <p:nvPr/>
        </p:nvGrpSpPr>
        <p:grpSpPr>
          <a:xfrm>
            <a:off x="6867469" y="1472634"/>
            <a:ext cx="4750720" cy="4789689"/>
            <a:chOff x="6867305" y="1459695"/>
            <a:chExt cx="4750720" cy="4789689"/>
          </a:xfrm>
        </p:grpSpPr>
        <p:sp>
          <p:nvSpPr>
            <p:cNvPr id="62" name="Oval 61">
              <a:extLst>
                <a:ext uri="{FF2B5EF4-FFF2-40B4-BE49-F238E27FC236}">
                  <a16:creationId xmlns:a16="http://schemas.microsoft.com/office/drawing/2014/main" id="{AB99B591-7C16-E36A-14B9-8FA9BEFA2C15}"/>
                </a:ext>
              </a:extLst>
            </p:cNvPr>
            <p:cNvSpPr/>
            <p:nvPr/>
          </p:nvSpPr>
          <p:spPr>
            <a:xfrm>
              <a:off x="6867305" y="1459695"/>
              <a:ext cx="4750720" cy="4789689"/>
            </a:xfrm>
            <a:prstGeom prst="ellipse">
              <a:avLst/>
            </a:prstGeom>
            <a:solidFill>
              <a:srgbClr val="FFFFF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3" name="Picture 62" descr="A diagram of a circle with blue and white circles&#10;&#10;Description automatically generated">
              <a:extLst>
                <a:ext uri="{FF2B5EF4-FFF2-40B4-BE49-F238E27FC236}">
                  <a16:creationId xmlns:a16="http://schemas.microsoft.com/office/drawing/2014/main" id="{424B2274-5AB2-E44D-2FBF-7C9ACA8495D8}"/>
                </a:ext>
              </a:extLst>
            </p:cNvPr>
            <p:cNvPicPr>
              <a:picLocks noChangeAspect="1"/>
            </p:cNvPicPr>
            <p:nvPr/>
          </p:nvPicPr>
          <p:blipFill rotWithShape="1">
            <a:blip r:embed="rId13">
              <a:extLst>
                <a:ext uri="{BEBA8EAE-BF5A-486C-A8C5-ECC9F3942E4B}">
                  <a14:imgProps xmlns:a14="http://schemas.microsoft.com/office/drawing/2010/main">
                    <a14:imgLayer r:embed="rId6">
                      <a14:imgEffect>
                        <a14:backgroundRemoval t="9997" b="96251" l="9894" r="89960">
                          <a14:foregroundMark x1="36827" y1="71885" x2="44082" y2="79243"/>
                          <a14:foregroundMark x1="44082" y1="79243" x2="45108" y2="92051"/>
                          <a14:foregroundMark x1="45108" y1="92051" x2="30817" y2="90073"/>
                          <a14:foregroundMark x1="30817" y1="90073" x2="26493" y2="78862"/>
                          <a14:foregroundMark x1="26493" y1="78862" x2="35434" y2="70288"/>
                          <a14:foregroundMark x1="35434" y1="70288" x2="36973" y2="72024"/>
                          <a14:foregroundMark x1="47856" y1="94134" x2="35874" y2="93162"/>
                          <a14:foregroundMark x1="35874" y1="93162" x2="32942" y2="92156"/>
                          <a14:foregroundMark x1="47856" y1="96251" x2="41590" y2="96112"/>
                        </a14:backgroundRemoval>
                      </a14:imgEffect>
                    </a14:imgLayer>
                  </a14:imgProps>
                </a:ext>
                <a:ext uri="{28A0092B-C50C-407E-A947-70E740481C1C}">
                  <a14:useLocalDpi xmlns:a14="http://schemas.microsoft.com/office/drawing/2010/main" val="0"/>
                </a:ext>
              </a:extLst>
            </a:blip>
            <a:srcRect l="16180" t="63779" r="45890"/>
            <a:stretch/>
          </p:blipFill>
          <p:spPr>
            <a:xfrm>
              <a:off x="7800325" y="4383209"/>
              <a:ext cx="1724576" cy="1738662"/>
            </a:xfrm>
            <a:prstGeom prst="rect">
              <a:avLst/>
            </a:prstGeom>
          </p:spPr>
        </p:pic>
      </p:grpSp>
      <p:sp>
        <p:nvSpPr>
          <p:cNvPr id="13" name="TextBox 12">
            <a:extLst>
              <a:ext uri="{FF2B5EF4-FFF2-40B4-BE49-F238E27FC236}">
                <a16:creationId xmlns:a16="http://schemas.microsoft.com/office/drawing/2014/main" id="{9D71C670-F6A1-ED5A-AD1D-DC4C7FE3AD28}"/>
              </a:ext>
            </a:extLst>
          </p:cNvPr>
          <p:cNvSpPr txBox="1"/>
          <p:nvPr/>
        </p:nvSpPr>
        <p:spPr>
          <a:xfrm>
            <a:off x="360000" y="6362111"/>
            <a:ext cx="10533322" cy="253916"/>
          </a:xfrm>
          <a:prstGeom prst="rect">
            <a:avLst/>
          </a:prstGeom>
          <a:noFill/>
        </p:spPr>
        <p:txBody>
          <a:bodyPr wrap="square">
            <a:spAutoFit/>
          </a:bodyPr>
          <a:lstStyle/>
          <a:p>
            <a:pPr algn="l"/>
            <a:r>
              <a:rPr lang="en-AU" sz="1000" b="0" i="0" u="none" strike="noStrike" baseline="0">
                <a:latin typeface="Public sans"/>
              </a:rPr>
              <a:t>Fisher and Frey (2021) </a:t>
            </a:r>
            <a:r>
              <a:rPr lang="en-AU" sz="1000" b="0" i="1" u="none" strike="noStrike" baseline="0">
                <a:latin typeface="Public sans"/>
              </a:rPr>
              <a:t>Better Learning Through Structured Teaching: A Framework for the Gradual Release of Responsibility</a:t>
            </a:r>
            <a:r>
              <a:rPr lang="en-AU" sz="1000" b="0" i="0" u="none" strike="noStrike" baseline="0">
                <a:latin typeface="Public sans"/>
              </a:rPr>
              <a:t>, 3rd Edition</a:t>
            </a:r>
            <a:endParaRPr lang="en-AU" sz="800">
              <a:solidFill>
                <a:srgbClr val="000000"/>
              </a:solidFill>
              <a:latin typeface="Public sans"/>
            </a:endParaRPr>
          </a:p>
        </p:txBody>
      </p:sp>
      <p:sp>
        <p:nvSpPr>
          <p:cNvPr id="4" name="Slide Number Placeholder 3">
            <a:extLst>
              <a:ext uri="{FF2B5EF4-FFF2-40B4-BE49-F238E27FC236}">
                <a16:creationId xmlns:a16="http://schemas.microsoft.com/office/drawing/2014/main" id="{320E6DEC-4E61-7450-1B71-4358D22F8221}"/>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16</a:t>
            </a:fld>
            <a:endParaRPr lang="en-AU"/>
          </a:p>
        </p:txBody>
      </p:sp>
    </p:spTree>
    <p:extLst>
      <p:ext uri="{BB962C8B-B14F-4D97-AF65-F5344CB8AC3E}">
        <p14:creationId xmlns:p14="http://schemas.microsoft.com/office/powerpoint/2010/main" val="3192683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750"/>
                                        <p:tgtEl>
                                          <p:spTgt spid="45"/>
                                        </p:tgtEl>
                                      </p:cBhvr>
                                    </p:animEffect>
                                  </p:childTnLst>
                                </p:cTn>
                              </p:par>
                            </p:childTnLst>
                          </p:cTn>
                        </p:par>
                        <p:par>
                          <p:cTn id="8" fill="hold">
                            <p:stCondLst>
                              <p:cond delay="1000"/>
                            </p:stCondLst>
                            <p:childTnLst>
                              <p:par>
                                <p:cTn id="9" presetID="10" presetClass="entr" presetSubtype="0" fill="hold" nodeType="afterEffect">
                                  <p:stCondLst>
                                    <p:cond delay="250"/>
                                  </p:stCondLst>
                                  <p:childTnLst>
                                    <p:set>
                                      <p:cBhvr>
                                        <p:cTn id="10" dur="1" fill="hold">
                                          <p:stCondLst>
                                            <p:cond delay="0"/>
                                          </p:stCondLst>
                                        </p:cTn>
                                        <p:tgtEl>
                                          <p:spTgt spid="61"/>
                                        </p:tgtEl>
                                        <p:attrNameLst>
                                          <p:attrName>style.visibility</p:attrName>
                                        </p:attrNameLst>
                                      </p:cBhvr>
                                      <p:to>
                                        <p:strVal val="visible"/>
                                      </p:to>
                                    </p:set>
                                    <p:animEffect transition="in" filter="fade">
                                      <p:cBhvr>
                                        <p:cTn id="11" dur="75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C6261-3A51-FA47-2F1D-0199E97C8E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09C317-57CC-4660-5679-8A6FAA7DF954}"/>
              </a:ext>
            </a:extLst>
          </p:cNvPr>
          <p:cNvSpPr>
            <a:spLocks noGrp="1"/>
          </p:cNvSpPr>
          <p:nvPr>
            <p:ph type="title"/>
          </p:nvPr>
        </p:nvSpPr>
        <p:spPr/>
        <p:txBody>
          <a:bodyPr/>
          <a:lstStyle/>
          <a:p>
            <a:r>
              <a:rPr lang="en-AU"/>
              <a:t>Using effective feedback</a:t>
            </a:r>
          </a:p>
        </p:txBody>
      </p:sp>
      <p:sp>
        <p:nvSpPr>
          <p:cNvPr id="19" name="Text Placeholder 18">
            <a:extLst>
              <a:ext uri="{FF2B5EF4-FFF2-40B4-BE49-F238E27FC236}">
                <a16:creationId xmlns:a16="http://schemas.microsoft.com/office/drawing/2014/main" id="{6B9F1107-E151-8B9A-6038-7B04DD57B453}"/>
              </a:ext>
            </a:extLst>
          </p:cNvPr>
          <p:cNvSpPr>
            <a:spLocks noGrp="1"/>
          </p:cNvSpPr>
          <p:nvPr>
            <p:ph type="body" sz="quarter" idx="18"/>
          </p:nvPr>
        </p:nvSpPr>
        <p:spPr/>
        <p:txBody>
          <a:bodyPr/>
          <a:lstStyle/>
          <a:p>
            <a:r>
              <a:rPr lang="en-AU"/>
              <a:t>What is it?</a:t>
            </a:r>
          </a:p>
        </p:txBody>
      </p:sp>
      <p:sp>
        <p:nvSpPr>
          <p:cNvPr id="21" name="Rectangle: Rounded Corners 20">
            <a:extLst>
              <a:ext uri="{FF2B5EF4-FFF2-40B4-BE49-F238E27FC236}">
                <a16:creationId xmlns:a16="http://schemas.microsoft.com/office/drawing/2014/main" id="{89CF2FF8-D2DD-93BF-18AC-AA3704DE5DFC}"/>
              </a:ext>
            </a:extLst>
          </p:cNvPr>
          <p:cNvSpPr/>
          <p:nvPr/>
        </p:nvSpPr>
        <p:spPr>
          <a:xfrm>
            <a:off x="360000" y="1561837"/>
            <a:ext cx="6101185" cy="4535997"/>
          </a:xfrm>
          <a:prstGeom prst="roundRect">
            <a:avLst>
              <a:gd name="adj" fmla="val 10391"/>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1800" dirty="0">
                <a:solidFill>
                  <a:schemeClr val="accent1"/>
                </a:solidFill>
              </a:rPr>
              <a:t>Feedback is effective when it is both timely and</a:t>
            </a:r>
          </a:p>
          <a:p>
            <a:pPr>
              <a:lnSpc>
                <a:spcPct val="150000"/>
              </a:lnSpc>
            </a:pPr>
            <a:r>
              <a:rPr lang="en-AU" sz="1800" dirty="0">
                <a:solidFill>
                  <a:schemeClr val="accent1"/>
                </a:solidFill>
              </a:rPr>
              <a:t>task focussed </a:t>
            </a:r>
            <a:r>
              <a:rPr lang="en-AU" sz="1800" dirty="0">
                <a:solidFill>
                  <a:schemeClr val="accent1"/>
                </a:solidFill>
                <a:hlinkClick r:id="rId3">
                  <a:extLst>
                    <a:ext uri="{A12FA001-AC4F-418D-AE19-62706E023703}">
                      <ahyp:hlinkClr xmlns:ahyp="http://schemas.microsoft.com/office/drawing/2018/hyperlinkcolor" val="tx"/>
                    </a:ext>
                  </a:extLst>
                </a:hlinkClick>
              </a:rPr>
              <a:t>(</a:t>
            </a:r>
            <a:r>
              <a:rPr lang="en-AU" sz="1800" dirty="0">
                <a:solidFill>
                  <a:schemeClr val="accent2"/>
                </a:solidFill>
                <a:hlinkClick r:id="rId3">
                  <a:extLst>
                    <a:ext uri="{A12FA001-AC4F-418D-AE19-62706E023703}">
                      <ahyp:hlinkClr xmlns:ahyp="http://schemas.microsoft.com/office/drawing/2018/hyperlinkcolor" val="tx"/>
                    </a:ext>
                  </a:extLst>
                </a:hlinkClick>
              </a:rPr>
              <a:t>CESE 2020</a:t>
            </a:r>
            <a:r>
              <a:rPr lang="en-AU" sz="1800" dirty="0">
                <a:solidFill>
                  <a:schemeClr val="accent1"/>
                </a:solidFill>
                <a:hlinkClick r:id="rId3">
                  <a:extLst>
                    <a:ext uri="{A12FA001-AC4F-418D-AE19-62706E023703}">
                      <ahyp:hlinkClr xmlns:ahyp="http://schemas.microsoft.com/office/drawing/2018/hyperlinkcolor" val="tx"/>
                    </a:ext>
                  </a:extLst>
                </a:hlinkClick>
              </a:rPr>
              <a:t>). </a:t>
            </a:r>
            <a:r>
              <a:rPr lang="en-AU" sz="1800" dirty="0">
                <a:solidFill>
                  <a:schemeClr val="accent1"/>
                </a:solidFill>
              </a:rPr>
              <a:t>It focuses on growth</a:t>
            </a:r>
          </a:p>
          <a:p>
            <a:pPr>
              <a:lnSpc>
                <a:spcPct val="150000"/>
              </a:lnSpc>
            </a:pPr>
            <a:r>
              <a:rPr lang="en-AU" sz="1800" dirty="0">
                <a:solidFill>
                  <a:schemeClr val="accent1"/>
                </a:solidFill>
              </a:rPr>
              <a:t>and improving understanding for future learning</a:t>
            </a:r>
          </a:p>
          <a:p>
            <a:pPr>
              <a:lnSpc>
                <a:spcPct val="150000"/>
              </a:lnSpc>
            </a:pPr>
            <a:r>
              <a:rPr lang="en-AU" sz="1800" dirty="0">
                <a:solidFill>
                  <a:schemeClr val="accent1"/>
                </a:solidFill>
              </a:rPr>
              <a:t>experiences. Feedback is effective when planned</a:t>
            </a:r>
          </a:p>
          <a:p>
            <a:pPr>
              <a:lnSpc>
                <a:spcPct val="150000"/>
              </a:lnSpc>
            </a:pPr>
            <a:r>
              <a:rPr lang="en-AU" sz="1800" dirty="0">
                <a:solidFill>
                  <a:schemeClr val="accent1"/>
                </a:solidFill>
              </a:rPr>
              <a:t>for and students are given the opportunity to</a:t>
            </a:r>
          </a:p>
          <a:p>
            <a:pPr>
              <a:lnSpc>
                <a:spcPct val="150000"/>
              </a:lnSpc>
            </a:pPr>
            <a:r>
              <a:rPr lang="en-AU" sz="1800" dirty="0">
                <a:solidFill>
                  <a:schemeClr val="accent1"/>
                </a:solidFill>
              </a:rPr>
              <a:t>reflect and act on the feedback they’re provided.</a:t>
            </a:r>
          </a:p>
        </p:txBody>
      </p:sp>
      <p:grpSp>
        <p:nvGrpSpPr>
          <p:cNvPr id="63" name="Group 62">
            <a:extLst>
              <a:ext uri="{FF2B5EF4-FFF2-40B4-BE49-F238E27FC236}">
                <a16:creationId xmlns:a16="http://schemas.microsoft.com/office/drawing/2014/main" id="{7E46D44C-0787-0105-935C-F63860ACBBF7}"/>
              </a:ext>
              <a:ext uri="{C183D7F6-B498-43B3-948B-1728B52AA6E4}">
                <adec:decorative xmlns:adec="http://schemas.microsoft.com/office/drawing/2017/decorative" val="1"/>
              </a:ext>
            </a:extLst>
          </p:cNvPr>
          <p:cNvGrpSpPr/>
          <p:nvPr/>
        </p:nvGrpSpPr>
        <p:grpSpPr>
          <a:xfrm>
            <a:off x="7074638" y="1350698"/>
            <a:ext cx="4551735" cy="4800098"/>
            <a:chOff x="7061403" y="1331712"/>
            <a:chExt cx="4551735" cy="4800098"/>
          </a:xfrm>
        </p:grpSpPr>
        <p:pic>
          <p:nvPicPr>
            <p:cNvPr id="64" name="Picture 63" descr="A diagram of a circle with blue and white circles&#10;&#10;Description automatically generated">
              <a:extLst>
                <a:ext uri="{FF2B5EF4-FFF2-40B4-BE49-F238E27FC236}">
                  <a16:creationId xmlns:a16="http://schemas.microsoft.com/office/drawing/2014/main" id="{A9DCF7AA-302B-071E-C2AB-CC5E79BB540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061403" y="1331712"/>
              <a:ext cx="4546847" cy="4800098"/>
            </a:xfrm>
            <a:prstGeom prst="rect">
              <a:avLst/>
            </a:prstGeom>
          </p:spPr>
        </p:pic>
        <p:pic>
          <p:nvPicPr>
            <p:cNvPr id="65" name="Picture 64" descr="A diagram of a circle with blue and white circles&#10;&#10;Description automatically generated">
              <a:extLst>
                <a:ext uri="{FF2B5EF4-FFF2-40B4-BE49-F238E27FC236}">
                  <a16:creationId xmlns:a16="http://schemas.microsoft.com/office/drawing/2014/main" id="{C6CE9ADF-55FC-E3D8-73CB-9C45EC8073D5}"/>
                </a:ext>
              </a:extLst>
            </p:cNvPr>
            <p:cNvPicPr>
              <a:picLocks noChangeAspect="1"/>
            </p:cNvPicPr>
            <p:nvPr/>
          </p:nvPicPr>
          <p:blipFill>
            <a:blip r:embed="rId6">
              <a:extLst>
                <a:ext uri="{BEBA8EAE-BF5A-486C-A8C5-ECC9F3942E4B}">
                  <a14:imgProps xmlns:a14="http://schemas.microsoft.com/office/drawing/2010/main">
                    <a14:imgLayer r:embed="rId5">
                      <a14:imgEffect>
                        <a14:backgroundRemoval t="10000" b="90000" l="10000" r="90000">
                          <a14:foregroundMark x1="52803" y1="60951" x2="54525" y2="60153"/>
                          <a14:backgroundMark x1="58703" y1="48768" x2="57347" y2="44880"/>
                        </a14:backgroundRemoval>
                      </a14:imgEffect>
                    </a14:imgLayer>
                  </a14:imgProps>
                </a:ext>
                <a:ext uri="{28A0092B-C50C-407E-A947-70E740481C1C}">
                  <a14:useLocalDpi xmlns:a14="http://schemas.microsoft.com/office/drawing/2010/main" val="0"/>
                </a:ext>
              </a:extLst>
            </a:blip>
            <a:stretch>
              <a:fillRect/>
            </a:stretch>
          </p:blipFill>
          <p:spPr>
            <a:xfrm>
              <a:off x="7061403" y="1331712"/>
              <a:ext cx="4546847" cy="4800098"/>
            </a:xfrm>
            <a:prstGeom prst="rect">
              <a:avLst/>
            </a:prstGeom>
          </p:spPr>
        </p:pic>
        <p:pic>
          <p:nvPicPr>
            <p:cNvPr id="66" name="Picture 65" descr="A diagram of a circle with blue and white circles&#10;&#10;Description automatically generated">
              <a:extLst>
                <a:ext uri="{FF2B5EF4-FFF2-40B4-BE49-F238E27FC236}">
                  <a16:creationId xmlns:a16="http://schemas.microsoft.com/office/drawing/2014/main" id="{EF38A6E7-5A0A-F124-0DA0-C61F320F6F23}"/>
                </a:ext>
              </a:extLst>
            </p:cNvPr>
            <p:cNvPicPr>
              <a:picLocks noChangeAspect="1"/>
            </p:cNvPicPr>
            <p:nvPr/>
          </p:nvPicPr>
          <p:blipFill>
            <a:blip r:embed="rId7">
              <a:extLst>
                <a:ext uri="{BEBA8EAE-BF5A-486C-A8C5-ECC9F3942E4B}">
                  <a14:imgProps xmlns:a14="http://schemas.microsoft.com/office/drawing/2010/main">
                    <a14:imgLayer r:embed="rId5">
                      <a14:imgEffect>
                        <a14:backgroundRemoval t="10000" b="90000" l="10000" r="90000">
                          <a14:foregroundMark x1="37523" y1="54599" x2="39868" y2="54599"/>
                          <a14:backgroundMark x1="58813" y1="47379" x2="56871" y2="44984"/>
                        </a14:backgroundRemoval>
                      </a14:imgEffect>
                    </a14:imgLayer>
                  </a14:imgProps>
                </a:ext>
                <a:ext uri="{28A0092B-C50C-407E-A947-70E740481C1C}">
                  <a14:useLocalDpi xmlns:a14="http://schemas.microsoft.com/office/drawing/2010/main" val="0"/>
                </a:ext>
              </a:extLst>
            </a:blip>
            <a:stretch>
              <a:fillRect/>
            </a:stretch>
          </p:blipFill>
          <p:spPr>
            <a:xfrm>
              <a:off x="7061403" y="1331712"/>
              <a:ext cx="4546847" cy="4800098"/>
            </a:xfrm>
            <a:prstGeom prst="rect">
              <a:avLst/>
            </a:prstGeom>
          </p:spPr>
        </p:pic>
        <p:pic>
          <p:nvPicPr>
            <p:cNvPr id="67" name="Picture 66" descr="Explicit teaching graphic">
              <a:extLst>
                <a:ext uri="{FF2B5EF4-FFF2-40B4-BE49-F238E27FC236}">
                  <a16:creationId xmlns:a16="http://schemas.microsoft.com/office/drawing/2014/main" id="{F54DC2DB-882B-F2A2-2727-7B1E67082E07}"/>
                </a:ext>
              </a:extLst>
            </p:cNvPr>
            <p:cNvPicPr>
              <a:picLocks noChangeAspect="1"/>
            </p:cNvPicPr>
            <p:nvPr/>
          </p:nvPicPr>
          <p:blipFill>
            <a:blip r:embed="rId8">
              <a:extLst>
                <a:ext uri="{BEBA8EAE-BF5A-486C-A8C5-ECC9F3942E4B}">
                  <a14:imgProps xmlns:a14="http://schemas.microsoft.com/office/drawing/2010/main">
                    <a14:imgLayer r:embed="rId5">
                      <a14:imgEffect>
                        <a14:backgroundRemoval t="10000" b="90000" l="10000" r="90000">
                          <a14:foregroundMark x1="45914" y1="45227" x2="46684" y2="43006"/>
                          <a14:backgroundMark x1="58593" y1="48941" x2="57823" y2="46338"/>
                        </a14:backgroundRemoval>
                      </a14:imgEffect>
                    </a14:imgLayer>
                  </a14:imgProps>
                </a:ext>
                <a:ext uri="{28A0092B-C50C-407E-A947-70E740481C1C}">
                  <a14:useLocalDpi xmlns:a14="http://schemas.microsoft.com/office/drawing/2010/main" val="0"/>
                </a:ext>
              </a:extLst>
            </a:blip>
            <a:stretch>
              <a:fillRect/>
            </a:stretch>
          </p:blipFill>
          <p:spPr>
            <a:xfrm>
              <a:off x="7061403" y="1331712"/>
              <a:ext cx="4546847" cy="4800098"/>
            </a:xfrm>
            <a:prstGeom prst="rect">
              <a:avLst/>
            </a:prstGeom>
          </p:spPr>
        </p:pic>
        <p:pic>
          <p:nvPicPr>
            <p:cNvPr id="68" name="Picture 67" descr="Chunking and sequencing">
              <a:extLst>
                <a:ext uri="{FF2B5EF4-FFF2-40B4-BE49-F238E27FC236}">
                  <a16:creationId xmlns:a16="http://schemas.microsoft.com/office/drawing/2014/main" id="{7C5F4D70-BB9A-AA30-102B-8EA71C3BBE49}"/>
                </a:ext>
              </a:extLst>
            </p:cNvPr>
            <p:cNvPicPr>
              <a:picLocks noChangeAspect="1"/>
            </p:cNvPicPr>
            <p:nvPr/>
          </p:nvPicPr>
          <p:blipFill rotWithShape="1">
            <a:blip r:embed="rId9">
              <a:extLst>
                <a:ext uri="{BEBA8EAE-BF5A-486C-A8C5-ECC9F3942E4B}">
                  <a14:imgProps xmlns:a14="http://schemas.microsoft.com/office/drawing/2010/main">
                    <a14:imgLayer r:embed="rId5">
                      <a14:imgEffect>
                        <a14:backgroundRemoval t="10000" b="90000" l="10000" r="90000">
                          <a14:foregroundMark x1="62697" y1="30857" x2="55991" y2="30128"/>
                          <a14:foregroundMark x1="54489" y1="10448" x2="53353" y2="26414"/>
                          <a14:foregroundMark x1="53353" y1="26414" x2="66728" y2="30094"/>
                          <a14:foregroundMark x1="66728" y1="30094" x2="74240" y2="22457"/>
                          <a14:foregroundMark x1="74240" y1="22457" x2="66251" y2="14439"/>
                          <a14:foregroundMark x1="66251" y1="14439" x2="54965" y2="12079"/>
                          <a14:foregroundMark x1="56211" y1="22215" x2="73214" y2="22666"/>
                          <a14:foregroundMark x1="51264" y1="32593" x2="51044" y2="10101"/>
                          <a14:foregroundMark x1="51044" y1="10101" x2="64053" y2="10205"/>
                          <a14:foregroundMark x1="64053" y1="10205" x2="76768" y2="15828"/>
                          <a14:foregroundMark x1="76768" y1="15828" x2="75486" y2="26519"/>
                          <a14:foregroundMark x1="75486" y1="26519" x2="69623" y2="28705"/>
                          <a14:backgroundMark x1="52327" y1="39292" x2="51594" y2="43075"/>
                          <a14:backgroundMark x1="51191" y1="42277" x2="57823" y2="46095"/>
                          <a14:backgroundMark x1="48956" y1="11211" x2="48003" y2="26935"/>
                          <a14:backgroundMark x1="48003" y1="26935" x2="49249" y2="20132"/>
                          <a14:backgroundMark x1="49102" y1="10934" x2="49505" y2="31517"/>
                        </a14:backgroundRemoval>
                      </a14:imgEffect>
                    </a14:imgLayer>
                  </a14:imgProps>
                </a:ext>
                <a:ext uri="{28A0092B-C50C-407E-A947-70E740481C1C}">
                  <a14:useLocalDpi xmlns:a14="http://schemas.microsoft.com/office/drawing/2010/main" val="0"/>
                </a:ext>
              </a:extLst>
            </a:blip>
            <a:srcRect l="48950" r="15616" b="60753"/>
            <a:stretch/>
          </p:blipFill>
          <p:spPr>
            <a:xfrm>
              <a:off x="9287114" y="1331712"/>
              <a:ext cx="1611104" cy="1883906"/>
            </a:xfrm>
            <a:prstGeom prst="rect">
              <a:avLst/>
            </a:prstGeom>
          </p:spPr>
        </p:pic>
        <p:pic>
          <p:nvPicPr>
            <p:cNvPr id="69" name="Picture 68" descr="A diagram of a circle with blue and white circles&#10;&#10;Description automatically generated">
              <a:extLst>
                <a:ext uri="{FF2B5EF4-FFF2-40B4-BE49-F238E27FC236}">
                  <a16:creationId xmlns:a16="http://schemas.microsoft.com/office/drawing/2014/main" id="{9693B2DF-7E5F-949F-FE03-1458095C179F}"/>
                </a:ext>
              </a:extLst>
            </p:cNvPr>
            <p:cNvPicPr>
              <a:picLocks noChangeAspect="1"/>
            </p:cNvPicPr>
            <p:nvPr/>
          </p:nvPicPr>
          <p:blipFill rotWithShape="1">
            <a:blip r:embed="rId10">
              <a:extLst>
                <a:ext uri="{BEBA8EAE-BF5A-486C-A8C5-ECC9F3942E4B}">
                  <a14:imgProps xmlns:a14="http://schemas.microsoft.com/office/drawing/2010/main">
                    <a14:imgLayer r:embed="rId5">
                      <a14:imgEffect>
                        <a14:backgroundRemoval t="9997" b="89969" l="9894" r="94137">
                          <a14:foregroundMark x1="83071" y1="26831" x2="74020" y2="33426"/>
                          <a14:foregroundMark x1="74020" y1="33426" x2="72444" y2="44880"/>
                          <a14:foregroundMark x1="72444" y1="44880" x2="90509" y2="48178"/>
                          <a14:foregroundMark x1="90509" y1="48178" x2="86515" y2="33391"/>
                          <a14:foregroundMark x1="86515" y1="33391" x2="82888" y2="27768"/>
                          <a14:foregroundMark x1="93807" y1="50052" x2="91792" y2="37487"/>
                          <a14:foregroundMark x1="91792" y1="37487" x2="90546" y2="35856"/>
                          <a14:foregroundMark x1="70722" y1="39084" x2="74460" y2="48351"/>
                          <a14:foregroundMark x1="74460" y1="48351" x2="94137" y2="48698"/>
                          <a14:foregroundMark x1="76951" y1="42069" x2="87028" y2="42138"/>
                          <a14:backgroundMark x1="49835" y1="47310" x2="50641" y2="54148"/>
                        </a14:backgroundRemoval>
                      </a14:imgEffect>
                    </a14:imgLayer>
                  </a14:imgProps>
                </a:ext>
                <a:ext uri="{28A0092B-C50C-407E-A947-70E740481C1C}">
                  <a14:useLocalDpi xmlns:a14="http://schemas.microsoft.com/office/drawing/2010/main" val="0"/>
                </a:ext>
              </a:extLst>
            </a:blip>
            <a:srcRect l="64795" t="22291" r="-1" b="46321"/>
            <a:stretch/>
          </p:blipFill>
          <p:spPr>
            <a:xfrm>
              <a:off x="10007473" y="2401648"/>
              <a:ext cx="1600777" cy="1506688"/>
            </a:xfrm>
            <a:prstGeom prst="rect">
              <a:avLst/>
            </a:prstGeom>
          </p:spPr>
        </p:pic>
        <p:pic>
          <p:nvPicPr>
            <p:cNvPr id="70" name="Picture 69" descr="A diagram of a circle with blue and white circles&#10;&#10;Description automatically generated">
              <a:extLst>
                <a:ext uri="{FF2B5EF4-FFF2-40B4-BE49-F238E27FC236}">
                  <a16:creationId xmlns:a16="http://schemas.microsoft.com/office/drawing/2014/main" id="{3641CA79-E4E2-2571-E6F3-294F90348FB5}"/>
                </a:ext>
              </a:extLst>
            </p:cNvPr>
            <p:cNvPicPr>
              <a:picLocks noChangeAspect="1"/>
            </p:cNvPicPr>
            <p:nvPr/>
          </p:nvPicPr>
          <p:blipFill rotWithShape="1">
            <a:blip r:embed="rId11">
              <a:extLst>
                <a:ext uri="{BEBA8EAE-BF5A-486C-A8C5-ECC9F3942E4B}">
                  <a14:imgProps xmlns:a14="http://schemas.microsoft.com/office/drawing/2010/main">
                    <a14:imgLayer r:embed="rId5">
                      <a14:imgEffect>
                        <a14:backgroundRemoval t="9997" b="94793" l="9894" r="89960">
                          <a14:foregroundMark x1="65922" y1="74002" x2="54269" y2="78445"/>
                          <a14:foregroundMark x1="54269" y1="78445" x2="57494" y2="92225"/>
                          <a14:foregroundMark x1="57494" y1="92225" x2="71162" y2="87504"/>
                          <a14:foregroundMark x1="71162" y1="87504" x2="70942" y2="77473"/>
                          <a14:foregroundMark x1="70942" y1="77473" x2="67571" y2="73343"/>
                          <a14:foregroundMark x1="63247" y1="71503" x2="53353" y2="75529"/>
                          <a14:foregroundMark x1="53353" y1="75529" x2="53353" y2="75599"/>
                          <a14:foregroundMark x1="53756" y1="92156" x2="65189" y2="92537"/>
                          <a14:foregroundMark x1="65189" y1="92537" x2="76108" y2="85838"/>
                          <a14:foregroundMark x1="76108" y1="85838" x2="73030" y2="80354"/>
                          <a14:foregroundMark x1="56284" y1="94793" x2="53609" y2="94655"/>
                          <a14:foregroundMark x1="58080" y1="85908" x2="68926" y2="85387"/>
                          <a14:foregroundMark x1="68926" y1="85387" x2="69806" y2="85387"/>
                          <a14:foregroundMark x1="59069" y1="83027" x2="59069" y2="83027"/>
                          <a14:backgroundMark x1="47343" y1="46893" x2="54599" y2="55640"/>
                        </a14:backgroundRemoval>
                      </a14:imgEffect>
                    </a14:imgLayer>
                  </a14:imgProps>
                </a:ext>
                <a:ext uri="{28A0092B-C50C-407E-A947-70E740481C1C}">
                  <a14:useLocalDpi xmlns:a14="http://schemas.microsoft.com/office/drawing/2010/main" val="0"/>
                </a:ext>
              </a:extLst>
            </a:blip>
            <a:srcRect l="47977" t="63621" r="16817"/>
            <a:stretch/>
          </p:blipFill>
          <p:spPr>
            <a:xfrm>
              <a:off x="9242815" y="4385554"/>
              <a:ext cx="1600777" cy="1746256"/>
            </a:xfrm>
            <a:prstGeom prst="rect">
              <a:avLst/>
            </a:prstGeom>
          </p:spPr>
        </p:pic>
        <p:pic>
          <p:nvPicPr>
            <p:cNvPr id="71" name="Picture 70" descr="A diagram of a circle with blue and white circles&#10;&#10;Description automatically generated">
              <a:extLst>
                <a:ext uri="{FF2B5EF4-FFF2-40B4-BE49-F238E27FC236}">
                  <a16:creationId xmlns:a16="http://schemas.microsoft.com/office/drawing/2014/main" id="{4BC3934F-42DB-C476-FA9D-2FC543EE1759}"/>
                </a:ext>
              </a:extLst>
            </p:cNvPr>
            <p:cNvPicPr>
              <a:picLocks noChangeAspect="1"/>
            </p:cNvPicPr>
            <p:nvPr/>
          </p:nvPicPr>
          <p:blipFill rotWithShape="1">
            <a:blip r:embed="rId12">
              <a:extLst>
                <a:ext uri="{BEBA8EAE-BF5A-486C-A8C5-ECC9F3942E4B}">
                  <a14:imgProps xmlns:a14="http://schemas.microsoft.com/office/drawing/2010/main">
                    <a14:imgLayer r:embed="rId5">
                      <a14:imgEffect>
                        <a14:backgroundRemoval t="9997" b="96251" l="9894" r="89960">
                          <a14:foregroundMark x1="36827" y1="71885" x2="44082" y2="79243"/>
                          <a14:foregroundMark x1="44082" y1="79243" x2="45108" y2="92051"/>
                          <a14:foregroundMark x1="45108" y1="92051" x2="30817" y2="90073"/>
                          <a14:foregroundMark x1="30817" y1="90073" x2="26493" y2="78862"/>
                          <a14:foregroundMark x1="26493" y1="78862" x2="35434" y2="70288"/>
                          <a14:foregroundMark x1="35434" y1="70288" x2="36973" y2="72024"/>
                          <a14:foregroundMark x1="47856" y1="94134" x2="35874" y2="93162"/>
                          <a14:foregroundMark x1="35874" y1="93162" x2="32942" y2="92156"/>
                          <a14:foregroundMark x1="47856" y1="96251" x2="41590" y2="96112"/>
                        </a14:backgroundRemoval>
                      </a14:imgEffect>
                    </a14:imgLayer>
                  </a14:imgProps>
                </a:ext>
                <a:ext uri="{28A0092B-C50C-407E-A947-70E740481C1C}">
                  <a14:useLocalDpi xmlns:a14="http://schemas.microsoft.com/office/drawing/2010/main" val="0"/>
                </a:ext>
              </a:extLst>
            </a:blip>
            <a:srcRect l="16180" t="63779" r="45890"/>
            <a:stretch/>
          </p:blipFill>
          <p:spPr>
            <a:xfrm>
              <a:off x="7797112" y="4393148"/>
              <a:ext cx="1724576" cy="1738662"/>
            </a:xfrm>
            <a:prstGeom prst="rect">
              <a:avLst/>
            </a:prstGeom>
          </p:spPr>
        </p:pic>
        <p:pic>
          <p:nvPicPr>
            <p:cNvPr id="72" name="Picture 71" descr="A diagram of a circle with blue and white circles&#10;&#10;Description automatically generated">
              <a:extLst>
                <a:ext uri="{FF2B5EF4-FFF2-40B4-BE49-F238E27FC236}">
                  <a16:creationId xmlns:a16="http://schemas.microsoft.com/office/drawing/2014/main" id="{693B1635-BD8F-4060-2A8C-5D926C583A80}"/>
                </a:ext>
              </a:extLst>
            </p:cNvPr>
            <p:cNvPicPr>
              <a:picLocks noChangeAspect="1"/>
            </p:cNvPicPr>
            <p:nvPr/>
          </p:nvPicPr>
          <p:blipFill rotWithShape="1">
            <a:blip r:embed="rId13">
              <a:extLst>
                <a:ext uri="{BEBA8EAE-BF5A-486C-A8C5-ECC9F3942E4B}">
                  <a14:imgProps xmlns:a14="http://schemas.microsoft.com/office/drawing/2010/main">
                    <a14:imgLayer r:embed="rId5">
                      <a14:imgEffect>
                        <a14:backgroundRemoval t="9997" b="89969" l="5863" r="89960">
                          <a14:foregroundMark x1="26933" y1="55640" x2="9784" y2="55467"/>
                          <a14:foregroundMark x1="9784" y1="55467" x2="12569" y2="70149"/>
                          <a14:foregroundMark x1="12569" y1="70149" x2="27263" y2="67650"/>
                          <a14:foregroundMark x1="27263" y1="67650" x2="26237" y2="56300"/>
                          <a14:foregroundMark x1="5863" y1="57341" x2="16893" y2="80354"/>
                          <a14:foregroundMark x1="12679" y1="68344" x2="23452" y2="68205"/>
                          <a14:backgroundMark x1="60315" y1="50330" x2="55551" y2="39743"/>
                        </a14:backgroundRemoval>
                      </a14:imgEffect>
                    </a14:imgLayer>
                  </a14:imgProps>
                </a:ext>
                <a:ext uri="{28A0092B-C50C-407E-A947-70E740481C1C}">
                  <a14:useLocalDpi xmlns:a14="http://schemas.microsoft.com/office/drawing/2010/main" val="0"/>
                </a:ext>
              </a:extLst>
            </a:blip>
            <a:srcRect t="49836" r="57101" b="15453"/>
            <a:stretch/>
          </p:blipFill>
          <p:spPr>
            <a:xfrm>
              <a:off x="7061404" y="3723906"/>
              <a:ext cx="1950550" cy="1666139"/>
            </a:xfrm>
            <a:prstGeom prst="rect">
              <a:avLst/>
            </a:prstGeom>
          </p:spPr>
        </p:pic>
        <p:pic>
          <p:nvPicPr>
            <p:cNvPr id="73" name="Picture 72" descr="A diagram of a circle with blue and white circles&#10;&#10;Description automatically generated">
              <a:extLst>
                <a:ext uri="{FF2B5EF4-FFF2-40B4-BE49-F238E27FC236}">
                  <a16:creationId xmlns:a16="http://schemas.microsoft.com/office/drawing/2014/main" id="{5D542F52-5220-478E-B69F-0BE13FAFE668}"/>
                </a:ext>
              </a:extLst>
            </p:cNvPr>
            <p:cNvPicPr>
              <a:picLocks noChangeAspect="1"/>
            </p:cNvPicPr>
            <p:nvPr/>
          </p:nvPicPr>
          <p:blipFill rotWithShape="1">
            <a:blip r:embed="rId14">
              <a:extLst>
                <a:ext uri="{BEBA8EAE-BF5A-486C-A8C5-ECC9F3942E4B}">
                  <a14:imgProps xmlns:a14="http://schemas.microsoft.com/office/drawing/2010/main">
                    <a14:imgLayer r:embed="rId5">
                      <a14:imgEffect>
                        <a14:backgroundRemoval t="9997" b="89969" l="9930" r="94320">
                          <a14:foregroundMark x1="73800" y1="58660" x2="74679" y2="68865"/>
                          <a14:foregroundMark x1="74679" y1="68865" x2="88164" y2="68414"/>
                          <a14:foregroundMark x1="88164" y1="68414" x2="87211" y2="56543"/>
                          <a14:foregroundMark x1="87211" y1="56543" x2="74093" y2="58105"/>
                          <a14:foregroundMark x1="74093" y1="58105" x2="73800" y2="58521"/>
                          <a14:foregroundMark x1="91096" y1="56439" x2="91938" y2="65810"/>
                          <a14:foregroundMark x1="93771" y1="55085" x2="94320" y2="66817"/>
                          <a14:foregroundMark x1="94320" y1="66817" x2="93881" y2="67546"/>
                          <a14:foregroundMark x1="87468" y1="63832" x2="76145" y2="63971"/>
                          <a14:backgroundMark x1="52986" y1="39500" x2="61305" y2="48039"/>
                          <a14:backgroundMark x1="61305" y1="48039" x2="61634" y2="48733"/>
                        </a14:backgroundRemoval>
                      </a14:imgEffect>
                    </a14:imgLayer>
                  </a14:imgProps>
                </a:ext>
                <a:ext uri="{28A0092B-C50C-407E-A947-70E740481C1C}">
                  <a14:useLocalDpi xmlns:a14="http://schemas.microsoft.com/office/drawing/2010/main" val="0"/>
                </a:ext>
              </a:extLst>
            </a:blip>
            <a:srcRect l="62635" t="53678" b="15102"/>
            <a:stretch/>
          </p:blipFill>
          <p:spPr>
            <a:xfrm>
              <a:off x="9909350" y="3908336"/>
              <a:ext cx="1698900" cy="1498551"/>
            </a:xfrm>
            <a:prstGeom prst="rect">
              <a:avLst/>
            </a:prstGeom>
          </p:spPr>
        </p:pic>
        <p:pic>
          <p:nvPicPr>
            <p:cNvPr id="74" name="Picture 73" descr="A diagram of a circle with blue and white circles&#10;&#10;Description automatically generated">
              <a:extLst>
                <a:ext uri="{FF2B5EF4-FFF2-40B4-BE49-F238E27FC236}">
                  <a16:creationId xmlns:a16="http://schemas.microsoft.com/office/drawing/2014/main" id="{261DE6B6-CA01-52A2-1980-76A8FBE27D4E}"/>
                </a:ext>
              </a:extLst>
            </p:cNvPr>
            <p:cNvPicPr>
              <a:picLocks noChangeAspect="1"/>
            </p:cNvPicPr>
            <p:nvPr/>
          </p:nvPicPr>
          <p:blipFill rotWithShape="1">
            <a:blip r:embed="rId15">
              <a:extLst>
                <a:ext uri="{BEBA8EAE-BF5A-486C-A8C5-ECC9F3942E4B}">
                  <a14:imgProps xmlns:a14="http://schemas.microsoft.com/office/drawing/2010/main">
                    <a14:imgLayer r:embed="rId5">
                      <a14:imgEffect>
                        <a14:backgroundRemoval t="9997" b="89969" l="6303" r="89996">
                          <a14:foregroundMark x1="6303" y1="48629" x2="24038" y2="49601"/>
                          <a14:foregroundMark x1="24038" y1="49601" x2="30707" y2="41791"/>
                          <a14:foregroundMark x1="30707" y1="41791" x2="21693" y2="33287"/>
                          <a14:foregroundMark x1="21693" y1="33287" x2="10370" y2="35578"/>
                          <a14:foregroundMark x1="10370" y1="35578" x2="6449" y2="44915"/>
                          <a14:foregroundMark x1="6449" y1="44915" x2="6303" y2="46373"/>
                          <a14:backgroundMark x1="54525" y1="40923" x2="63137" y2="48733"/>
                        </a14:backgroundRemoval>
                      </a14:imgEffect>
                    </a14:imgLayer>
                  </a14:imgProps>
                </a:ext>
                <a:ext uri="{28A0092B-C50C-407E-A947-70E740481C1C}">
                  <a14:useLocalDpi xmlns:a14="http://schemas.microsoft.com/office/drawing/2010/main" val="0"/>
                </a:ext>
              </a:extLst>
            </a:blip>
            <a:srcRect t="18725" r="62071" b="42641"/>
            <a:stretch/>
          </p:blipFill>
          <p:spPr>
            <a:xfrm>
              <a:off x="7061404" y="2230542"/>
              <a:ext cx="1724576" cy="1854440"/>
            </a:xfrm>
            <a:prstGeom prst="rect">
              <a:avLst/>
            </a:prstGeom>
          </p:spPr>
        </p:pic>
        <p:pic>
          <p:nvPicPr>
            <p:cNvPr id="75" name="Picture 74" descr="A diagram of a circle with blue and white circles&#10;&#10;Description automatically generated">
              <a:extLst>
                <a:ext uri="{FF2B5EF4-FFF2-40B4-BE49-F238E27FC236}">
                  <a16:creationId xmlns:a16="http://schemas.microsoft.com/office/drawing/2014/main" id="{6D0D1952-AC32-7344-FDC5-A066D6AB8D21}"/>
                </a:ext>
              </a:extLst>
            </p:cNvPr>
            <p:cNvPicPr>
              <a:picLocks noChangeAspect="1"/>
            </p:cNvPicPr>
            <p:nvPr/>
          </p:nvPicPr>
          <p:blipFill rotWithShape="1">
            <a:blip r:embed="rId16">
              <a:extLst>
                <a:ext uri="{BEBA8EAE-BF5A-486C-A8C5-ECC9F3942E4B}">
                  <a14:imgProps xmlns:a14="http://schemas.microsoft.com/office/drawing/2010/main">
                    <a14:imgLayer r:embed="rId5">
                      <a14:imgEffect>
                        <a14:backgroundRemoval t="10000" b="90000" l="10000" r="90000">
                          <a14:foregroundMark x1="41077" y1="12773" x2="27116" y2="16800"/>
                          <a14:foregroundMark x1="27116" y1="16800" x2="30634" y2="27352"/>
                          <a14:foregroundMark x1="30634" y1="27352" x2="42470" y2="31968"/>
                          <a14:foregroundMark x1="42470" y1="31968" x2="43606" y2="15828"/>
                          <a14:foregroundMark x1="43606" y1="15828" x2="42177" y2="12669"/>
                          <a14:foregroundMark x1="23085" y1="20965" x2="36204" y2="34085"/>
                          <a14:foregroundMark x1="46427" y1="31482" x2="45328" y2="10760"/>
                          <a14:backgroundMark x1="52180" y1="39882" x2="63796" y2="50642"/>
                        </a14:backgroundRemoval>
                      </a14:imgEffect>
                    </a14:imgLayer>
                  </a14:imgProps>
                </a:ext>
                <a:ext uri="{28A0092B-C50C-407E-A947-70E740481C1C}">
                  <a14:useLocalDpi xmlns:a14="http://schemas.microsoft.com/office/drawing/2010/main" val="0"/>
                </a:ext>
              </a:extLst>
            </a:blip>
            <a:srcRect l="16181" r="48949" b="58627"/>
            <a:stretch/>
          </p:blipFill>
          <p:spPr>
            <a:xfrm>
              <a:off x="7797112" y="1331712"/>
              <a:ext cx="1585428" cy="1985961"/>
            </a:xfrm>
            <a:prstGeom prst="rect">
              <a:avLst/>
            </a:prstGeom>
          </p:spPr>
        </p:pic>
        <p:pic>
          <p:nvPicPr>
            <p:cNvPr id="76" name="Picture 75" descr="A diagram of a circle with blue and white circles&#10;&#10;Description automatically generated">
              <a:extLst>
                <a:ext uri="{FF2B5EF4-FFF2-40B4-BE49-F238E27FC236}">
                  <a16:creationId xmlns:a16="http://schemas.microsoft.com/office/drawing/2014/main" id="{18CD56BC-E156-5383-F75D-6E6BB6B6EB6A}"/>
                </a:ext>
              </a:extLst>
            </p:cNvPr>
            <p:cNvPicPr>
              <a:picLocks noChangeAspect="1"/>
            </p:cNvPicPr>
            <p:nvPr/>
          </p:nvPicPr>
          <p:blipFill rotWithShape="1">
            <a:blip r:embed="rId17">
              <a:extLst>
                <a:ext uri="{28A0092B-C50C-407E-A947-70E740481C1C}">
                  <a14:useLocalDpi xmlns:a14="http://schemas.microsoft.com/office/drawing/2010/main" val="0"/>
                </a:ext>
              </a:extLst>
            </a:blip>
            <a:srcRect l="30069" t="33521" r="29613" b="28123"/>
            <a:stretch/>
          </p:blipFill>
          <p:spPr>
            <a:xfrm>
              <a:off x="8431068" y="2944941"/>
              <a:ext cx="1833194" cy="1841106"/>
            </a:xfrm>
            <a:custGeom>
              <a:avLst/>
              <a:gdLst>
                <a:gd name="connsiteX0" fmla="*/ 909047 w 1833194"/>
                <a:gd name="connsiteY0" fmla="*/ 181430 h 1841106"/>
                <a:gd name="connsiteX1" fmla="*/ 173503 w 1833194"/>
                <a:gd name="connsiteY1" fmla="*/ 916974 h 1841106"/>
                <a:gd name="connsiteX2" fmla="*/ 909047 w 1833194"/>
                <a:gd name="connsiteY2" fmla="*/ 1652518 h 1841106"/>
                <a:gd name="connsiteX3" fmla="*/ 1644591 w 1833194"/>
                <a:gd name="connsiteY3" fmla="*/ 916974 h 1841106"/>
                <a:gd name="connsiteX4" fmla="*/ 909047 w 1833194"/>
                <a:gd name="connsiteY4" fmla="*/ 181430 h 1841106"/>
                <a:gd name="connsiteX5" fmla="*/ 916597 w 1833194"/>
                <a:gd name="connsiteY5" fmla="*/ 0 h 1841106"/>
                <a:gd name="connsiteX6" fmla="*/ 1833194 w 1833194"/>
                <a:gd name="connsiteY6" fmla="*/ 920553 h 1841106"/>
                <a:gd name="connsiteX7" fmla="*/ 916597 w 1833194"/>
                <a:gd name="connsiteY7" fmla="*/ 1841106 h 1841106"/>
                <a:gd name="connsiteX8" fmla="*/ 0 w 1833194"/>
                <a:gd name="connsiteY8" fmla="*/ 920553 h 1841106"/>
                <a:gd name="connsiteX9" fmla="*/ 916597 w 1833194"/>
                <a:gd name="connsiteY9" fmla="*/ 0 h 1841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3194" h="1841106">
                  <a:moveTo>
                    <a:pt x="909047" y="181430"/>
                  </a:moveTo>
                  <a:cubicBezTo>
                    <a:pt x="502817" y="181430"/>
                    <a:pt x="173503" y="510744"/>
                    <a:pt x="173503" y="916974"/>
                  </a:cubicBezTo>
                  <a:cubicBezTo>
                    <a:pt x="173503" y="1323204"/>
                    <a:pt x="502817" y="1652518"/>
                    <a:pt x="909047" y="1652518"/>
                  </a:cubicBezTo>
                  <a:cubicBezTo>
                    <a:pt x="1315277" y="1652518"/>
                    <a:pt x="1644591" y="1323204"/>
                    <a:pt x="1644591" y="916974"/>
                  </a:cubicBezTo>
                  <a:cubicBezTo>
                    <a:pt x="1644591" y="510744"/>
                    <a:pt x="1315277" y="181430"/>
                    <a:pt x="909047" y="181430"/>
                  </a:cubicBezTo>
                  <a:close/>
                  <a:moveTo>
                    <a:pt x="916597" y="0"/>
                  </a:moveTo>
                  <a:cubicBezTo>
                    <a:pt x="1422820" y="0"/>
                    <a:pt x="1833194" y="412146"/>
                    <a:pt x="1833194" y="920553"/>
                  </a:cubicBezTo>
                  <a:cubicBezTo>
                    <a:pt x="1833194" y="1428960"/>
                    <a:pt x="1422820" y="1841106"/>
                    <a:pt x="916597" y="1841106"/>
                  </a:cubicBezTo>
                  <a:cubicBezTo>
                    <a:pt x="410374" y="1841106"/>
                    <a:pt x="0" y="1428960"/>
                    <a:pt x="0" y="920553"/>
                  </a:cubicBezTo>
                  <a:cubicBezTo>
                    <a:pt x="0" y="412146"/>
                    <a:pt x="410374" y="0"/>
                    <a:pt x="916597" y="0"/>
                  </a:cubicBezTo>
                  <a:close/>
                </a:path>
              </a:pathLst>
            </a:custGeom>
          </p:spPr>
        </p:pic>
        <p:pic>
          <p:nvPicPr>
            <p:cNvPr id="77" name="Picture 76" descr="A diagram of a circle with blue and white circles&#10;&#10;Description automatically generated">
              <a:extLst>
                <a:ext uri="{FF2B5EF4-FFF2-40B4-BE49-F238E27FC236}">
                  <a16:creationId xmlns:a16="http://schemas.microsoft.com/office/drawing/2014/main" id="{547813D5-2DA2-7C31-4EAC-7B354227DD1D}"/>
                </a:ext>
              </a:extLst>
            </p:cNvPr>
            <p:cNvPicPr>
              <a:picLocks noChangeAspect="1"/>
            </p:cNvPicPr>
            <p:nvPr/>
          </p:nvPicPr>
          <p:blipFill rotWithShape="1">
            <a:blip r:embed="rId17">
              <a:extLst>
                <a:ext uri="{28A0092B-C50C-407E-A947-70E740481C1C}">
                  <a14:useLocalDpi xmlns:a14="http://schemas.microsoft.com/office/drawing/2010/main" val="0"/>
                </a:ext>
              </a:extLst>
            </a:blip>
            <a:srcRect l="42944" t="45597" r="42504" b="40619"/>
            <a:stretch/>
          </p:blipFill>
          <p:spPr>
            <a:xfrm>
              <a:off x="9016841" y="3523784"/>
              <a:ext cx="661648" cy="661648"/>
            </a:xfrm>
            <a:prstGeom prst="ellipse">
              <a:avLst/>
            </a:prstGeom>
          </p:spPr>
        </p:pic>
        <p:pic>
          <p:nvPicPr>
            <p:cNvPr id="78" name="Picture 77" descr="A diagram of a circle with blue and white circles&#10;&#10;Description automatically generated">
              <a:extLst>
                <a:ext uri="{FF2B5EF4-FFF2-40B4-BE49-F238E27FC236}">
                  <a16:creationId xmlns:a16="http://schemas.microsoft.com/office/drawing/2014/main" id="{6129760E-572A-CABA-DECB-91220D105862}"/>
                </a:ext>
                <a:ext uri="{C183D7F6-B498-43B3-948B-1728B52AA6E4}">
                  <adec:decorative xmlns:adec="http://schemas.microsoft.com/office/drawing/2017/decorative" val="0"/>
                </a:ext>
              </a:extLst>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a:xfrm>
              <a:off x="7066291" y="1331712"/>
              <a:ext cx="4546847" cy="4800098"/>
            </a:xfrm>
            <a:custGeom>
              <a:avLst/>
              <a:gdLst>
                <a:gd name="connsiteX0" fmla="*/ 2272705 w 4546847"/>
                <a:gd name="connsiteY0" fmla="*/ 361859 h 4800098"/>
                <a:gd name="connsiteX1" fmla="*/ 110382 w 4546847"/>
                <a:gd name="connsiteY1" fmla="*/ 2524182 h 4800098"/>
                <a:gd name="connsiteX2" fmla="*/ 2272705 w 4546847"/>
                <a:gd name="connsiteY2" fmla="*/ 4686505 h 4800098"/>
                <a:gd name="connsiteX3" fmla="*/ 4435028 w 4546847"/>
                <a:gd name="connsiteY3" fmla="*/ 2524182 h 4800098"/>
                <a:gd name="connsiteX4" fmla="*/ 2272705 w 4546847"/>
                <a:gd name="connsiteY4" fmla="*/ 361859 h 4800098"/>
                <a:gd name="connsiteX5" fmla="*/ 0 w 4546847"/>
                <a:gd name="connsiteY5" fmla="*/ 0 h 4800098"/>
                <a:gd name="connsiteX6" fmla="*/ 4546847 w 4546847"/>
                <a:gd name="connsiteY6" fmla="*/ 0 h 4800098"/>
                <a:gd name="connsiteX7" fmla="*/ 4546847 w 4546847"/>
                <a:gd name="connsiteY7" fmla="*/ 4800098 h 4800098"/>
                <a:gd name="connsiteX8" fmla="*/ 0 w 4546847"/>
                <a:gd name="connsiteY8" fmla="*/ 4800098 h 480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6847" h="4800098">
                  <a:moveTo>
                    <a:pt x="2272705" y="361859"/>
                  </a:moveTo>
                  <a:cubicBezTo>
                    <a:pt x="1078487" y="361859"/>
                    <a:pt x="110382" y="1329964"/>
                    <a:pt x="110382" y="2524182"/>
                  </a:cubicBezTo>
                  <a:cubicBezTo>
                    <a:pt x="110382" y="3718400"/>
                    <a:pt x="1078487" y="4686505"/>
                    <a:pt x="2272705" y="4686505"/>
                  </a:cubicBezTo>
                  <a:cubicBezTo>
                    <a:pt x="3466923" y="4686505"/>
                    <a:pt x="4435028" y="3718400"/>
                    <a:pt x="4435028" y="2524182"/>
                  </a:cubicBezTo>
                  <a:cubicBezTo>
                    <a:pt x="4435028" y="1329964"/>
                    <a:pt x="3466923" y="361859"/>
                    <a:pt x="2272705" y="361859"/>
                  </a:cubicBezTo>
                  <a:close/>
                  <a:moveTo>
                    <a:pt x="0" y="0"/>
                  </a:moveTo>
                  <a:lnTo>
                    <a:pt x="4546847" y="0"/>
                  </a:lnTo>
                  <a:lnTo>
                    <a:pt x="4546847" y="4800098"/>
                  </a:lnTo>
                  <a:lnTo>
                    <a:pt x="0" y="4800098"/>
                  </a:lnTo>
                  <a:close/>
                </a:path>
              </a:pathLst>
            </a:custGeom>
          </p:spPr>
        </p:pic>
      </p:grpSp>
      <p:grpSp>
        <p:nvGrpSpPr>
          <p:cNvPr id="79" name="Group 78" descr="Explicit teaching graphic highlighting Using effective feedback.">
            <a:extLst>
              <a:ext uri="{FF2B5EF4-FFF2-40B4-BE49-F238E27FC236}">
                <a16:creationId xmlns:a16="http://schemas.microsoft.com/office/drawing/2014/main" id="{6482B570-1A21-AC5F-236F-AF549A1B4D47}"/>
              </a:ext>
            </a:extLst>
          </p:cNvPr>
          <p:cNvGrpSpPr/>
          <p:nvPr/>
        </p:nvGrpSpPr>
        <p:grpSpPr>
          <a:xfrm>
            <a:off x="7020415" y="1489635"/>
            <a:ext cx="4750720" cy="4789689"/>
            <a:chOff x="7020415" y="1489635"/>
            <a:chExt cx="4750720" cy="4789689"/>
          </a:xfrm>
        </p:grpSpPr>
        <p:sp>
          <p:nvSpPr>
            <p:cNvPr id="80" name="Oval 79">
              <a:extLst>
                <a:ext uri="{FF2B5EF4-FFF2-40B4-BE49-F238E27FC236}">
                  <a16:creationId xmlns:a16="http://schemas.microsoft.com/office/drawing/2014/main" id="{C5C696ED-F982-2B3D-215D-2A5963B230D0}"/>
                </a:ext>
              </a:extLst>
            </p:cNvPr>
            <p:cNvSpPr/>
            <p:nvPr/>
          </p:nvSpPr>
          <p:spPr>
            <a:xfrm>
              <a:off x="7020415" y="1489635"/>
              <a:ext cx="4750720" cy="4789689"/>
            </a:xfrm>
            <a:prstGeom prst="ellipse">
              <a:avLst/>
            </a:prstGeom>
            <a:solidFill>
              <a:srgbClr val="FFFFF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1" name="Picture 80" descr="A diagram of a circle with blue and white circles&#10;&#10;Description automatically generated">
              <a:extLst>
                <a:ext uri="{FF2B5EF4-FFF2-40B4-BE49-F238E27FC236}">
                  <a16:creationId xmlns:a16="http://schemas.microsoft.com/office/drawing/2014/main" id="{2C97FE8D-0274-D431-59ED-4BDD8B71F29E}"/>
                </a:ext>
              </a:extLst>
            </p:cNvPr>
            <p:cNvPicPr>
              <a:picLocks noChangeAspect="1"/>
            </p:cNvPicPr>
            <p:nvPr/>
          </p:nvPicPr>
          <p:blipFill rotWithShape="1">
            <a:blip r:embed="rId13">
              <a:extLst>
                <a:ext uri="{BEBA8EAE-BF5A-486C-A8C5-ECC9F3942E4B}">
                  <a14:imgProps xmlns:a14="http://schemas.microsoft.com/office/drawing/2010/main">
                    <a14:imgLayer r:embed="rId5">
                      <a14:imgEffect>
                        <a14:backgroundRemoval t="9997" b="89969" l="5863" r="89960">
                          <a14:foregroundMark x1="26933" y1="55640" x2="9784" y2="55467"/>
                          <a14:foregroundMark x1="9784" y1="55467" x2="12569" y2="70149"/>
                          <a14:foregroundMark x1="12569" y1="70149" x2="27263" y2="67650"/>
                          <a14:foregroundMark x1="27263" y1="67650" x2="26237" y2="56300"/>
                          <a14:foregroundMark x1="5863" y1="57341" x2="16893" y2="80354"/>
                          <a14:foregroundMark x1="12679" y1="68344" x2="23452" y2="68205"/>
                          <a14:backgroundMark x1="60315" y1="50330" x2="55551" y2="39743"/>
                        </a14:backgroundRemoval>
                      </a14:imgEffect>
                    </a14:imgLayer>
                  </a14:imgProps>
                </a:ext>
                <a:ext uri="{28A0092B-C50C-407E-A947-70E740481C1C}">
                  <a14:useLocalDpi xmlns:a14="http://schemas.microsoft.com/office/drawing/2010/main" val="0"/>
                </a:ext>
              </a:extLst>
            </a:blip>
            <a:srcRect t="49836" r="57101" b="15453"/>
            <a:stretch/>
          </p:blipFill>
          <p:spPr>
            <a:xfrm>
              <a:off x="7074638" y="3746629"/>
              <a:ext cx="1950548" cy="1666139"/>
            </a:xfrm>
            <a:prstGeom prst="rect">
              <a:avLst/>
            </a:prstGeom>
          </p:spPr>
        </p:pic>
      </p:grpSp>
      <p:sp>
        <p:nvSpPr>
          <p:cNvPr id="4" name="Slide Number Placeholder 3">
            <a:extLst>
              <a:ext uri="{FF2B5EF4-FFF2-40B4-BE49-F238E27FC236}">
                <a16:creationId xmlns:a16="http://schemas.microsoft.com/office/drawing/2014/main" id="{8055B8EB-6A10-4330-C85E-999B3D8EF168}"/>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17</a:t>
            </a:fld>
            <a:endParaRPr lang="en-AU"/>
          </a:p>
        </p:txBody>
      </p:sp>
    </p:spTree>
    <p:extLst>
      <p:ext uri="{BB962C8B-B14F-4D97-AF65-F5344CB8AC3E}">
        <p14:creationId xmlns:p14="http://schemas.microsoft.com/office/powerpoint/2010/main" val="2508741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750"/>
                                        <p:tgtEl>
                                          <p:spTgt spid="63"/>
                                        </p:tgtEl>
                                      </p:cBhvr>
                                    </p:animEffect>
                                  </p:childTnLst>
                                </p:cTn>
                              </p:par>
                            </p:childTnLst>
                          </p:cTn>
                        </p:par>
                        <p:par>
                          <p:cTn id="8" fill="hold">
                            <p:stCondLst>
                              <p:cond delay="1000"/>
                            </p:stCondLst>
                            <p:childTnLst>
                              <p:par>
                                <p:cTn id="9" presetID="10" presetClass="entr" presetSubtype="0" fill="hold" nodeType="afterEffect">
                                  <p:stCondLst>
                                    <p:cond delay="25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0A7E1-5F1A-3AEF-8A15-4B2EB3109E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48F45E-2D08-09F5-C47B-18444F1AE365}"/>
              </a:ext>
            </a:extLst>
          </p:cNvPr>
          <p:cNvSpPr>
            <a:spLocks noGrp="1"/>
          </p:cNvSpPr>
          <p:nvPr>
            <p:ph type="title"/>
          </p:nvPr>
        </p:nvSpPr>
        <p:spPr/>
        <p:txBody>
          <a:bodyPr/>
          <a:lstStyle/>
          <a:p>
            <a:r>
              <a:rPr lang="en-AU"/>
              <a:t>Checking for understanding</a:t>
            </a:r>
          </a:p>
        </p:txBody>
      </p:sp>
      <p:sp>
        <p:nvSpPr>
          <p:cNvPr id="19" name="Text Placeholder 18">
            <a:extLst>
              <a:ext uri="{FF2B5EF4-FFF2-40B4-BE49-F238E27FC236}">
                <a16:creationId xmlns:a16="http://schemas.microsoft.com/office/drawing/2014/main" id="{E89668D2-A063-6E1C-4E1B-0BC32E8E9CAD}"/>
              </a:ext>
            </a:extLst>
          </p:cNvPr>
          <p:cNvSpPr>
            <a:spLocks noGrp="1"/>
          </p:cNvSpPr>
          <p:nvPr>
            <p:ph type="body" sz="quarter" idx="18"/>
          </p:nvPr>
        </p:nvSpPr>
        <p:spPr/>
        <p:txBody>
          <a:bodyPr/>
          <a:lstStyle/>
          <a:p>
            <a:r>
              <a:rPr lang="en-AU" dirty="0"/>
              <a:t>What is it?</a:t>
            </a:r>
          </a:p>
        </p:txBody>
      </p:sp>
      <p:sp>
        <p:nvSpPr>
          <p:cNvPr id="9" name="Rectangle: Rounded Corners 8">
            <a:extLst>
              <a:ext uri="{FF2B5EF4-FFF2-40B4-BE49-F238E27FC236}">
                <a16:creationId xmlns:a16="http://schemas.microsoft.com/office/drawing/2014/main" id="{0E844DE1-D9A1-C2E6-356E-DA2F962EA383}"/>
              </a:ext>
            </a:extLst>
          </p:cNvPr>
          <p:cNvSpPr/>
          <p:nvPr/>
        </p:nvSpPr>
        <p:spPr>
          <a:xfrm>
            <a:off x="360000" y="1561837"/>
            <a:ext cx="6101185" cy="4535997"/>
          </a:xfrm>
          <a:prstGeom prst="roundRect">
            <a:avLst>
              <a:gd name="adj" fmla="val 10391"/>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1800" dirty="0">
                <a:solidFill>
                  <a:schemeClr val="accent1"/>
                </a:solidFill>
              </a:rPr>
              <a:t>Teachers check for understanding throughout the</a:t>
            </a:r>
          </a:p>
          <a:p>
            <a:pPr>
              <a:lnSpc>
                <a:spcPct val="150000"/>
              </a:lnSpc>
            </a:pPr>
            <a:r>
              <a:rPr lang="en-AU" sz="1800" dirty="0">
                <a:solidFill>
                  <a:schemeClr val="accent1"/>
                </a:solidFill>
              </a:rPr>
              <a:t>lesson to establish where all students are in their</a:t>
            </a:r>
          </a:p>
          <a:p>
            <a:pPr>
              <a:lnSpc>
                <a:spcPct val="150000"/>
              </a:lnSpc>
            </a:pPr>
            <a:r>
              <a:rPr lang="en-AU" sz="1800" dirty="0">
                <a:solidFill>
                  <a:schemeClr val="accent1"/>
                </a:solidFill>
              </a:rPr>
              <a:t>learning. Checking for understanding is crucial to</a:t>
            </a:r>
          </a:p>
          <a:p>
            <a:pPr>
              <a:lnSpc>
                <a:spcPct val="150000"/>
              </a:lnSpc>
            </a:pPr>
            <a:r>
              <a:rPr lang="en-AU" sz="1800" dirty="0">
                <a:solidFill>
                  <a:schemeClr val="accent1"/>
                </a:solidFill>
              </a:rPr>
              <a:t>identify gaps and adjust teaching before moving to</a:t>
            </a:r>
          </a:p>
          <a:p>
            <a:pPr>
              <a:lnSpc>
                <a:spcPct val="150000"/>
              </a:lnSpc>
            </a:pPr>
            <a:r>
              <a:rPr lang="en-AU" sz="1800" dirty="0">
                <a:solidFill>
                  <a:schemeClr val="accent1"/>
                </a:solidFill>
              </a:rPr>
              <a:t>independent practice or removing scaffolds. When</a:t>
            </a:r>
          </a:p>
          <a:p>
            <a:pPr>
              <a:lnSpc>
                <a:spcPct val="150000"/>
              </a:lnSpc>
            </a:pPr>
            <a:r>
              <a:rPr lang="en-AU" sz="1800" dirty="0">
                <a:solidFill>
                  <a:schemeClr val="accent1"/>
                </a:solidFill>
              </a:rPr>
              <a:t>every student’s learning is monitored it helps create</a:t>
            </a:r>
          </a:p>
          <a:p>
            <a:pPr>
              <a:lnSpc>
                <a:spcPct val="150000"/>
              </a:lnSpc>
            </a:pPr>
            <a:r>
              <a:rPr lang="en-AU" sz="1800" dirty="0">
                <a:solidFill>
                  <a:schemeClr val="accent1"/>
                </a:solidFill>
              </a:rPr>
              <a:t>a safe learning environment where students feel</a:t>
            </a:r>
          </a:p>
          <a:p>
            <a:pPr>
              <a:lnSpc>
                <a:spcPct val="150000"/>
              </a:lnSpc>
            </a:pPr>
            <a:r>
              <a:rPr lang="en-AU" sz="1800" dirty="0">
                <a:solidFill>
                  <a:schemeClr val="accent1"/>
                </a:solidFill>
              </a:rPr>
              <a:t>supported to be active participants (</a:t>
            </a:r>
            <a:r>
              <a:rPr lang="en-AU" sz="1800" dirty="0">
                <a:solidFill>
                  <a:schemeClr val="accent2"/>
                </a:solidFill>
                <a:hlinkClick r:id="rId3">
                  <a:extLst>
                    <a:ext uri="{A12FA001-AC4F-418D-AE19-62706E023703}">
                      <ahyp:hlinkClr xmlns:ahyp="http://schemas.microsoft.com/office/drawing/2018/hyperlinkcolor" val="tx"/>
                    </a:ext>
                  </a:extLst>
                </a:hlinkClick>
              </a:rPr>
              <a:t>AERO 2024c</a:t>
            </a:r>
            <a:r>
              <a:rPr lang="en-AU" sz="1800" dirty="0">
                <a:solidFill>
                  <a:schemeClr val="accent1"/>
                </a:solidFill>
              </a:rPr>
              <a:t>).</a:t>
            </a:r>
          </a:p>
        </p:txBody>
      </p:sp>
      <p:grpSp>
        <p:nvGrpSpPr>
          <p:cNvPr id="26" name="Group 25">
            <a:extLst>
              <a:ext uri="{FF2B5EF4-FFF2-40B4-BE49-F238E27FC236}">
                <a16:creationId xmlns:a16="http://schemas.microsoft.com/office/drawing/2014/main" id="{CC7B330E-BD49-F84F-BAD0-DB04DA5578B7}"/>
              </a:ext>
              <a:ext uri="{C183D7F6-B498-43B3-948B-1728B52AA6E4}">
                <adec:decorative xmlns:adec="http://schemas.microsoft.com/office/drawing/2017/decorative" val="1"/>
              </a:ext>
            </a:extLst>
          </p:cNvPr>
          <p:cNvGrpSpPr/>
          <p:nvPr/>
        </p:nvGrpSpPr>
        <p:grpSpPr>
          <a:xfrm>
            <a:off x="7136931" y="1314369"/>
            <a:ext cx="4551735" cy="4800098"/>
            <a:chOff x="7061403" y="1331712"/>
            <a:chExt cx="4551735" cy="4800098"/>
          </a:xfrm>
        </p:grpSpPr>
        <p:pic>
          <p:nvPicPr>
            <p:cNvPr id="27" name="Picture 26" descr="A diagram of a circle with blue and white circles&#10;&#10;Description automatically generated">
              <a:extLst>
                <a:ext uri="{FF2B5EF4-FFF2-40B4-BE49-F238E27FC236}">
                  <a16:creationId xmlns:a16="http://schemas.microsoft.com/office/drawing/2014/main" id="{DC1E96F9-5973-3E78-D370-19130FEC485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061403" y="1331712"/>
              <a:ext cx="4546847" cy="4800098"/>
            </a:xfrm>
            <a:prstGeom prst="rect">
              <a:avLst/>
            </a:prstGeom>
          </p:spPr>
        </p:pic>
        <p:pic>
          <p:nvPicPr>
            <p:cNvPr id="28" name="Picture 27" descr="A diagram of a circle with blue and white circles&#10;&#10;Description automatically generated">
              <a:extLst>
                <a:ext uri="{FF2B5EF4-FFF2-40B4-BE49-F238E27FC236}">
                  <a16:creationId xmlns:a16="http://schemas.microsoft.com/office/drawing/2014/main" id="{B021EC17-DFBE-548C-F5F9-7D89B5FAA9E8}"/>
                </a:ext>
              </a:extLst>
            </p:cNvPr>
            <p:cNvPicPr>
              <a:picLocks noChangeAspect="1"/>
            </p:cNvPicPr>
            <p:nvPr/>
          </p:nvPicPr>
          <p:blipFill>
            <a:blip r:embed="rId6">
              <a:extLst>
                <a:ext uri="{BEBA8EAE-BF5A-486C-A8C5-ECC9F3942E4B}">
                  <a14:imgProps xmlns:a14="http://schemas.microsoft.com/office/drawing/2010/main">
                    <a14:imgLayer r:embed="rId5">
                      <a14:imgEffect>
                        <a14:backgroundRemoval t="10000" b="90000" l="10000" r="90000">
                          <a14:foregroundMark x1="52803" y1="60951" x2="54525" y2="60153"/>
                          <a14:backgroundMark x1="58703" y1="48768" x2="57347" y2="44880"/>
                        </a14:backgroundRemoval>
                      </a14:imgEffect>
                    </a14:imgLayer>
                  </a14:imgProps>
                </a:ext>
                <a:ext uri="{28A0092B-C50C-407E-A947-70E740481C1C}">
                  <a14:useLocalDpi xmlns:a14="http://schemas.microsoft.com/office/drawing/2010/main" val="0"/>
                </a:ext>
              </a:extLst>
            </a:blip>
            <a:stretch>
              <a:fillRect/>
            </a:stretch>
          </p:blipFill>
          <p:spPr>
            <a:xfrm>
              <a:off x="7061403" y="1331712"/>
              <a:ext cx="4546847" cy="4800098"/>
            </a:xfrm>
            <a:prstGeom prst="rect">
              <a:avLst/>
            </a:prstGeom>
          </p:spPr>
        </p:pic>
        <p:pic>
          <p:nvPicPr>
            <p:cNvPr id="30" name="Picture 29" descr="A diagram of a circle with blue and white circles&#10;&#10;Description automatically generated">
              <a:extLst>
                <a:ext uri="{FF2B5EF4-FFF2-40B4-BE49-F238E27FC236}">
                  <a16:creationId xmlns:a16="http://schemas.microsoft.com/office/drawing/2014/main" id="{154F56C5-1DA0-D576-492D-8A96FE5284CC}"/>
                </a:ext>
              </a:extLst>
            </p:cNvPr>
            <p:cNvPicPr>
              <a:picLocks noChangeAspect="1"/>
            </p:cNvPicPr>
            <p:nvPr/>
          </p:nvPicPr>
          <p:blipFill>
            <a:blip r:embed="rId7">
              <a:extLst>
                <a:ext uri="{BEBA8EAE-BF5A-486C-A8C5-ECC9F3942E4B}">
                  <a14:imgProps xmlns:a14="http://schemas.microsoft.com/office/drawing/2010/main">
                    <a14:imgLayer r:embed="rId5">
                      <a14:imgEffect>
                        <a14:backgroundRemoval t="10000" b="90000" l="10000" r="90000">
                          <a14:foregroundMark x1="37523" y1="54599" x2="39868" y2="54599"/>
                          <a14:backgroundMark x1="58813" y1="47379" x2="56871" y2="44984"/>
                        </a14:backgroundRemoval>
                      </a14:imgEffect>
                    </a14:imgLayer>
                  </a14:imgProps>
                </a:ext>
                <a:ext uri="{28A0092B-C50C-407E-A947-70E740481C1C}">
                  <a14:useLocalDpi xmlns:a14="http://schemas.microsoft.com/office/drawing/2010/main" val="0"/>
                </a:ext>
              </a:extLst>
            </a:blip>
            <a:stretch>
              <a:fillRect/>
            </a:stretch>
          </p:blipFill>
          <p:spPr>
            <a:xfrm>
              <a:off x="7061403" y="1331712"/>
              <a:ext cx="4546847" cy="4800098"/>
            </a:xfrm>
            <a:prstGeom prst="rect">
              <a:avLst/>
            </a:prstGeom>
          </p:spPr>
        </p:pic>
        <p:pic>
          <p:nvPicPr>
            <p:cNvPr id="31" name="Picture 30" descr="Explicit teaching graphic">
              <a:extLst>
                <a:ext uri="{FF2B5EF4-FFF2-40B4-BE49-F238E27FC236}">
                  <a16:creationId xmlns:a16="http://schemas.microsoft.com/office/drawing/2014/main" id="{F6FFEC40-F1EE-662C-DBAB-917AF6BF30F0}"/>
                </a:ext>
              </a:extLst>
            </p:cNvPr>
            <p:cNvPicPr>
              <a:picLocks noChangeAspect="1"/>
            </p:cNvPicPr>
            <p:nvPr/>
          </p:nvPicPr>
          <p:blipFill>
            <a:blip r:embed="rId8">
              <a:extLst>
                <a:ext uri="{BEBA8EAE-BF5A-486C-A8C5-ECC9F3942E4B}">
                  <a14:imgProps xmlns:a14="http://schemas.microsoft.com/office/drawing/2010/main">
                    <a14:imgLayer r:embed="rId5">
                      <a14:imgEffect>
                        <a14:backgroundRemoval t="10000" b="90000" l="10000" r="90000">
                          <a14:foregroundMark x1="45914" y1="45227" x2="46684" y2="43006"/>
                          <a14:backgroundMark x1="58593" y1="48941" x2="57823" y2="46338"/>
                        </a14:backgroundRemoval>
                      </a14:imgEffect>
                    </a14:imgLayer>
                  </a14:imgProps>
                </a:ext>
                <a:ext uri="{28A0092B-C50C-407E-A947-70E740481C1C}">
                  <a14:useLocalDpi xmlns:a14="http://schemas.microsoft.com/office/drawing/2010/main" val="0"/>
                </a:ext>
              </a:extLst>
            </a:blip>
            <a:stretch>
              <a:fillRect/>
            </a:stretch>
          </p:blipFill>
          <p:spPr>
            <a:xfrm>
              <a:off x="7061403" y="1331712"/>
              <a:ext cx="4546847" cy="4800098"/>
            </a:xfrm>
            <a:prstGeom prst="rect">
              <a:avLst/>
            </a:prstGeom>
          </p:spPr>
        </p:pic>
        <p:pic>
          <p:nvPicPr>
            <p:cNvPr id="48" name="Picture 47" descr="Chunking and sequencing">
              <a:extLst>
                <a:ext uri="{FF2B5EF4-FFF2-40B4-BE49-F238E27FC236}">
                  <a16:creationId xmlns:a16="http://schemas.microsoft.com/office/drawing/2014/main" id="{2299F1B0-5479-5CD1-7F9D-24B8BC481649}"/>
                </a:ext>
              </a:extLst>
            </p:cNvPr>
            <p:cNvPicPr>
              <a:picLocks noChangeAspect="1"/>
            </p:cNvPicPr>
            <p:nvPr/>
          </p:nvPicPr>
          <p:blipFill rotWithShape="1">
            <a:blip r:embed="rId9">
              <a:extLst>
                <a:ext uri="{BEBA8EAE-BF5A-486C-A8C5-ECC9F3942E4B}">
                  <a14:imgProps xmlns:a14="http://schemas.microsoft.com/office/drawing/2010/main">
                    <a14:imgLayer r:embed="rId5">
                      <a14:imgEffect>
                        <a14:backgroundRemoval t="10000" b="90000" l="10000" r="90000">
                          <a14:foregroundMark x1="62697" y1="30857" x2="55991" y2="30128"/>
                          <a14:foregroundMark x1="54489" y1="10448" x2="53353" y2="26414"/>
                          <a14:foregroundMark x1="53353" y1="26414" x2="66728" y2="30094"/>
                          <a14:foregroundMark x1="66728" y1="30094" x2="74240" y2="22457"/>
                          <a14:foregroundMark x1="74240" y1="22457" x2="66251" y2="14439"/>
                          <a14:foregroundMark x1="66251" y1="14439" x2="54965" y2="12079"/>
                          <a14:foregroundMark x1="56211" y1="22215" x2="73214" y2="22666"/>
                          <a14:foregroundMark x1="51264" y1="32593" x2="51044" y2="10101"/>
                          <a14:foregroundMark x1="51044" y1="10101" x2="64053" y2="10205"/>
                          <a14:foregroundMark x1="64053" y1="10205" x2="76768" y2="15828"/>
                          <a14:foregroundMark x1="76768" y1="15828" x2="75486" y2="26519"/>
                          <a14:foregroundMark x1="75486" y1="26519" x2="69623" y2="28705"/>
                          <a14:backgroundMark x1="52327" y1="39292" x2="51594" y2="43075"/>
                          <a14:backgroundMark x1="51191" y1="42277" x2="57823" y2="46095"/>
                          <a14:backgroundMark x1="48956" y1="11211" x2="48003" y2="26935"/>
                          <a14:backgroundMark x1="48003" y1="26935" x2="49249" y2="20132"/>
                          <a14:backgroundMark x1="49102" y1="10934" x2="49505" y2="31517"/>
                        </a14:backgroundRemoval>
                      </a14:imgEffect>
                    </a14:imgLayer>
                  </a14:imgProps>
                </a:ext>
                <a:ext uri="{28A0092B-C50C-407E-A947-70E740481C1C}">
                  <a14:useLocalDpi xmlns:a14="http://schemas.microsoft.com/office/drawing/2010/main" val="0"/>
                </a:ext>
              </a:extLst>
            </a:blip>
            <a:srcRect l="48950" r="15616" b="60753"/>
            <a:stretch/>
          </p:blipFill>
          <p:spPr>
            <a:xfrm>
              <a:off x="9287114" y="1331712"/>
              <a:ext cx="1611104" cy="1883906"/>
            </a:xfrm>
            <a:prstGeom prst="rect">
              <a:avLst/>
            </a:prstGeom>
          </p:spPr>
        </p:pic>
        <p:pic>
          <p:nvPicPr>
            <p:cNvPr id="49" name="Picture 48" descr="A diagram of a circle with blue and white circles&#10;&#10;Description automatically generated">
              <a:extLst>
                <a:ext uri="{FF2B5EF4-FFF2-40B4-BE49-F238E27FC236}">
                  <a16:creationId xmlns:a16="http://schemas.microsoft.com/office/drawing/2014/main" id="{67AC6AEE-C0DC-4732-1580-2A30BA09F965}"/>
                </a:ext>
              </a:extLst>
            </p:cNvPr>
            <p:cNvPicPr>
              <a:picLocks noChangeAspect="1"/>
            </p:cNvPicPr>
            <p:nvPr/>
          </p:nvPicPr>
          <p:blipFill rotWithShape="1">
            <a:blip r:embed="rId10">
              <a:extLst>
                <a:ext uri="{BEBA8EAE-BF5A-486C-A8C5-ECC9F3942E4B}">
                  <a14:imgProps xmlns:a14="http://schemas.microsoft.com/office/drawing/2010/main">
                    <a14:imgLayer r:embed="rId5">
                      <a14:imgEffect>
                        <a14:backgroundRemoval t="9997" b="89969" l="9894" r="94137">
                          <a14:foregroundMark x1="83071" y1="26831" x2="74020" y2="33426"/>
                          <a14:foregroundMark x1="74020" y1="33426" x2="72444" y2="44880"/>
                          <a14:foregroundMark x1="72444" y1="44880" x2="90509" y2="48178"/>
                          <a14:foregroundMark x1="90509" y1="48178" x2="86515" y2="33391"/>
                          <a14:foregroundMark x1="86515" y1="33391" x2="82888" y2="27768"/>
                          <a14:foregroundMark x1="93807" y1="50052" x2="91792" y2="37487"/>
                          <a14:foregroundMark x1="91792" y1="37487" x2="90546" y2="35856"/>
                          <a14:foregroundMark x1="70722" y1="39084" x2="74460" y2="48351"/>
                          <a14:foregroundMark x1="74460" y1="48351" x2="94137" y2="48698"/>
                          <a14:foregroundMark x1="76951" y1="42069" x2="87028" y2="42138"/>
                          <a14:backgroundMark x1="49835" y1="47310" x2="50641" y2="54148"/>
                        </a14:backgroundRemoval>
                      </a14:imgEffect>
                    </a14:imgLayer>
                  </a14:imgProps>
                </a:ext>
                <a:ext uri="{28A0092B-C50C-407E-A947-70E740481C1C}">
                  <a14:useLocalDpi xmlns:a14="http://schemas.microsoft.com/office/drawing/2010/main" val="0"/>
                </a:ext>
              </a:extLst>
            </a:blip>
            <a:srcRect l="64795" t="22291" r="-1" b="46321"/>
            <a:stretch/>
          </p:blipFill>
          <p:spPr>
            <a:xfrm>
              <a:off x="10007473" y="2401648"/>
              <a:ext cx="1600777" cy="1506688"/>
            </a:xfrm>
            <a:prstGeom prst="rect">
              <a:avLst/>
            </a:prstGeom>
          </p:spPr>
        </p:pic>
        <p:pic>
          <p:nvPicPr>
            <p:cNvPr id="50" name="Picture 49" descr="A diagram of a circle with blue and white circles&#10;&#10;Description automatically generated">
              <a:extLst>
                <a:ext uri="{FF2B5EF4-FFF2-40B4-BE49-F238E27FC236}">
                  <a16:creationId xmlns:a16="http://schemas.microsoft.com/office/drawing/2014/main" id="{56B22343-06D8-702D-FFD6-B9D0E41AFB6C}"/>
                </a:ext>
              </a:extLst>
            </p:cNvPr>
            <p:cNvPicPr>
              <a:picLocks noChangeAspect="1"/>
            </p:cNvPicPr>
            <p:nvPr/>
          </p:nvPicPr>
          <p:blipFill rotWithShape="1">
            <a:blip r:embed="rId11">
              <a:extLst>
                <a:ext uri="{BEBA8EAE-BF5A-486C-A8C5-ECC9F3942E4B}">
                  <a14:imgProps xmlns:a14="http://schemas.microsoft.com/office/drawing/2010/main">
                    <a14:imgLayer r:embed="rId5">
                      <a14:imgEffect>
                        <a14:backgroundRemoval t="9997" b="94793" l="9894" r="89960">
                          <a14:foregroundMark x1="65922" y1="74002" x2="54269" y2="78445"/>
                          <a14:foregroundMark x1="54269" y1="78445" x2="57494" y2="92225"/>
                          <a14:foregroundMark x1="57494" y1="92225" x2="71162" y2="87504"/>
                          <a14:foregroundMark x1="71162" y1="87504" x2="70942" y2="77473"/>
                          <a14:foregroundMark x1="70942" y1="77473" x2="67571" y2="73343"/>
                          <a14:foregroundMark x1="63247" y1="71503" x2="53353" y2="75529"/>
                          <a14:foregroundMark x1="53353" y1="75529" x2="53353" y2="75599"/>
                          <a14:foregroundMark x1="53756" y1="92156" x2="65189" y2="92537"/>
                          <a14:foregroundMark x1="65189" y1="92537" x2="76108" y2="85838"/>
                          <a14:foregroundMark x1="76108" y1="85838" x2="73030" y2="80354"/>
                          <a14:foregroundMark x1="56284" y1="94793" x2="53609" y2="94655"/>
                          <a14:foregroundMark x1="58080" y1="85908" x2="68926" y2="85387"/>
                          <a14:foregroundMark x1="68926" y1="85387" x2="69806" y2="85387"/>
                          <a14:foregroundMark x1="59069" y1="83027" x2="59069" y2="83027"/>
                          <a14:backgroundMark x1="47343" y1="46893" x2="54599" y2="55640"/>
                        </a14:backgroundRemoval>
                      </a14:imgEffect>
                    </a14:imgLayer>
                  </a14:imgProps>
                </a:ext>
                <a:ext uri="{28A0092B-C50C-407E-A947-70E740481C1C}">
                  <a14:useLocalDpi xmlns:a14="http://schemas.microsoft.com/office/drawing/2010/main" val="0"/>
                </a:ext>
              </a:extLst>
            </a:blip>
            <a:srcRect l="47977" t="63621" r="16817"/>
            <a:stretch/>
          </p:blipFill>
          <p:spPr>
            <a:xfrm>
              <a:off x="9242815" y="4385554"/>
              <a:ext cx="1600777" cy="1746256"/>
            </a:xfrm>
            <a:prstGeom prst="rect">
              <a:avLst/>
            </a:prstGeom>
          </p:spPr>
        </p:pic>
        <p:pic>
          <p:nvPicPr>
            <p:cNvPr id="51" name="Picture 50" descr="A diagram of a circle with blue and white circles&#10;&#10;Description automatically generated">
              <a:extLst>
                <a:ext uri="{FF2B5EF4-FFF2-40B4-BE49-F238E27FC236}">
                  <a16:creationId xmlns:a16="http://schemas.microsoft.com/office/drawing/2014/main" id="{B198801D-D027-AB4D-9263-D0E50BADCAE8}"/>
                </a:ext>
              </a:extLst>
            </p:cNvPr>
            <p:cNvPicPr>
              <a:picLocks noChangeAspect="1"/>
            </p:cNvPicPr>
            <p:nvPr/>
          </p:nvPicPr>
          <p:blipFill rotWithShape="1">
            <a:blip r:embed="rId12">
              <a:extLst>
                <a:ext uri="{BEBA8EAE-BF5A-486C-A8C5-ECC9F3942E4B}">
                  <a14:imgProps xmlns:a14="http://schemas.microsoft.com/office/drawing/2010/main">
                    <a14:imgLayer r:embed="rId5">
                      <a14:imgEffect>
                        <a14:backgroundRemoval t="9997" b="96251" l="9894" r="89960">
                          <a14:foregroundMark x1="36827" y1="71885" x2="44082" y2="79243"/>
                          <a14:foregroundMark x1="44082" y1="79243" x2="45108" y2="92051"/>
                          <a14:foregroundMark x1="45108" y1="92051" x2="30817" y2="90073"/>
                          <a14:foregroundMark x1="30817" y1="90073" x2="26493" y2="78862"/>
                          <a14:foregroundMark x1="26493" y1="78862" x2="35434" y2="70288"/>
                          <a14:foregroundMark x1="35434" y1="70288" x2="36973" y2="72024"/>
                          <a14:foregroundMark x1="47856" y1="94134" x2="35874" y2="93162"/>
                          <a14:foregroundMark x1="35874" y1="93162" x2="32942" y2="92156"/>
                          <a14:foregroundMark x1="47856" y1="96251" x2="41590" y2="96112"/>
                        </a14:backgroundRemoval>
                      </a14:imgEffect>
                    </a14:imgLayer>
                  </a14:imgProps>
                </a:ext>
                <a:ext uri="{28A0092B-C50C-407E-A947-70E740481C1C}">
                  <a14:useLocalDpi xmlns:a14="http://schemas.microsoft.com/office/drawing/2010/main" val="0"/>
                </a:ext>
              </a:extLst>
            </a:blip>
            <a:srcRect l="16180" t="63779" r="45890"/>
            <a:stretch/>
          </p:blipFill>
          <p:spPr>
            <a:xfrm>
              <a:off x="7797112" y="4393148"/>
              <a:ext cx="1724576" cy="1738662"/>
            </a:xfrm>
            <a:prstGeom prst="rect">
              <a:avLst/>
            </a:prstGeom>
          </p:spPr>
        </p:pic>
        <p:pic>
          <p:nvPicPr>
            <p:cNvPr id="52" name="Picture 51" descr="A diagram of a circle with blue and white circles&#10;&#10;Description automatically generated">
              <a:extLst>
                <a:ext uri="{FF2B5EF4-FFF2-40B4-BE49-F238E27FC236}">
                  <a16:creationId xmlns:a16="http://schemas.microsoft.com/office/drawing/2014/main" id="{9DBAE290-C75B-093C-8F4F-EF81B4D8E898}"/>
                </a:ext>
              </a:extLst>
            </p:cNvPr>
            <p:cNvPicPr>
              <a:picLocks noChangeAspect="1"/>
            </p:cNvPicPr>
            <p:nvPr/>
          </p:nvPicPr>
          <p:blipFill rotWithShape="1">
            <a:blip r:embed="rId13">
              <a:extLst>
                <a:ext uri="{BEBA8EAE-BF5A-486C-A8C5-ECC9F3942E4B}">
                  <a14:imgProps xmlns:a14="http://schemas.microsoft.com/office/drawing/2010/main">
                    <a14:imgLayer r:embed="rId5">
                      <a14:imgEffect>
                        <a14:backgroundRemoval t="9997" b="89969" l="5863" r="89960">
                          <a14:foregroundMark x1="26933" y1="55640" x2="9784" y2="55467"/>
                          <a14:foregroundMark x1="9784" y1="55467" x2="12569" y2="70149"/>
                          <a14:foregroundMark x1="12569" y1="70149" x2="27263" y2="67650"/>
                          <a14:foregroundMark x1="27263" y1="67650" x2="26237" y2="56300"/>
                          <a14:foregroundMark x1="5863" y1="57341" x2="16893" y2="80354"/>
                          <a14:foregroundMark x1="12679" y1="68344" x2="23452" y2="68205"/>
                          <a14:backgroundMark x1="60315" y1="50330" x2="55551" y2="39743"/>
                        </a14:backgroundRemoval>
                      </a14:imgEffect>
                    </a14:imgLayer>
                  </a14:imgProps>
                </a:ext>
                <a:ext uri="{28A0092B-C50C-407E-A947-70E740481C1C}">
                  <a14:useLocalDpi xmlns:a14="http://schemas.microsoft.com/office/drawing/2010/main" val="0"/>
                </a:ext>
              </a:extLst>
            </a:blip>
            <a:srcRect t="49836" r="57101" b="15453"/>
            <a:stretch/>
          </p:blipFill>
          <p:spPr>
            <a:xfrm>
              <a:off x="7061404" y="3723906"/>
              <a:ext cx="1950550" cy="1666139"/>
            </a:xfrm>
            <a:prstGeom prst="rect">
              <a:avLst/>
            </a:prstGeom>
          </p:spPr>
        </p:pic>
        <p:pic>
          <p:nvPicPr>
            <p:cNvPr id="53" name="Picture 52" descr="A diagram of a circle with blue and white circles&#10;&#10;Description automatically generated">
              <a:extLst>
                <a:ext uri="{FF2B5EF4-FFF2-40B4-BE49-F238E27FC236}">
                  <a16:creationId xmlns:a16="http://schemas.microsoft.com/office/drawing/2014/main" id="{E16C0D5D-2165-C183-E0C1-60453DCAFAA5}"/>
                </a:ext>
              </a:extLst>
            </p:cNvPr>
            <p:cNvPicPr>
              <a:picLocks noChangeAspect="1"/>
            </p:cNvPicPr>
            <p:nvPr/>
          </p:nvPicPr>
          <p:blipFill rotWithShape="1">
            <a:blip r:embed="rId14">
              <a:extLst>
                <a:ext uri="{BEBA8EAE-BF5A-486C-A8C5-ECC9F3942E4B}">
                  <a14:imgProps xmlns:a14="http://schemas.microsoft.com/office/drawing/2010/main">
                    <a14:imgLayer r:embed="rId5">
                      <a14:imgEffect>
                        <a14:backgroundRemoval t="9997" b="89969" l="9930" r="94320">
                          <a14:foregroundMark x1="73800" y1="58660" x2="74679" y2="68865"/>
                          <a14:foregroundMark x1="74679" y1="68865" x2="88164" y2="68414"/>
                          <a14:foregroundMark x1="88164" y1="68414" x2="87211" y2="56543"/>
                          <a14:foregroundMark x1="87211" y1="56543" x2="74093" y2="58105"/>
                          <a14:foregroundMark x1="74093" y1="58105" x2="73800" y2="58521"/>
                          <a14:foregroundMark x1="91096" y1="56439" x2="91938" y2="65810"/>
                          <a14:foregroundMark x1="93771" y1="55085" x2="94320" y2="66817"/>
                          <a14:foregroundMark x1="94320" y1="66817" x2="93881" y2="67546"/>
                          <a14:foregroundMark x1="87468" y1="63832" x2="76145" y2="63971"/>
                          <a14:backgroundMark x1="52986" y1="39500" x2="61305" y2="48039"/>
                          <a14:backgroundMark x1="61305" y1="48039" x2="61634" y2="48733"/>
                        </a14:backgroundRemoval>
                      </a14:imgEffect>
                    </a14:imgLayer>
                  </a14:imgProps>
                </a:ext>
                <a:ext uri="{28A0092B-C50C-407E-A947-70E740481C1C}">
                  <a14:useLocalDpi xmlns:a14="http://schemas.microsoft.com/office/drawing/2010/main" val="0"/>
                </a:ext>
              </a:extLst>
            </a:blip>
            <a:srcRect l="62635" t="53678" b="15102"/>
            <a:stretch/>
          </p:blipFill>
          <p:spPr>
            <a:xfrm>
              <a:off x="9909350" y="3908336"/>
              <a:ext cx="1698900" cy="1498551"/>
            </a:xfrm>
            <a:prstGeom prst="rect">
              <a:avLst/>
            </a:prstGeom>
          </p:spPr>
        </p:pic>
        <p:pic>
          <p:nvPicPr>
            <p:cNvPr id="54" name="Picture 53" descr="A diagram of a circle with blue and white circles&#10;&#10;Description automatically generated">
              <a:extLst>
                <a:ext uri="{FF2B5EF4-FFF2-40B4-BE49-F238E27FC236}">
                  <a16:creationId xmlns:a16="http://schemas.microsoft.com/office/drawing/2014/main" id="{E67BC2BC-6AEF-D91D-0219-FB5718A00EDA}"/>
                </a:ext>
              </a:extLst>
            </p:cNvPr>
            <p:cNvPicPr>
              <a:picLocks noChangeAspect="1"/>
            </p:cNvPicPr>
            <p:nvPr/>
          </p:nvPicPr>
          <p:blipFill rotWithShape="1">
            <a:blip r:embed="rId15">
              <a:extLst>
                <a:ext uri="{BEBA8EAE-BF5A-486C-A8C5-ECC9F3942E4B}">
                  <a14:imgProps xmlns:a14="http://schemas.microsoft.com/office/drawing/2010/main">
                    <a14:imgLayer r:embed="rId5">
                      <a14:imgEffect>
                        <a14:backgroundRemoval t="9997" b="89969" l="6303" r="89996">
                          <a14:foregroundMark x1="6303" y1="48629" x2="24038" y2="49601"/>
                          <a14:foregroundMark x1="24038" y1="49601" x2="30707" y2="41791"/>
                          <a14:foregroundMark x1="30707" y1="41791" x2="21693" y2="33287"/>
                          <a14:foregroundMark x1="21693" y1="33287" x2="10370" y2="35578"/>
                          <a14:foregroundMark x1="10370" y1="35578" x2="6449" y2="44915"/>
                          <a14:foregroundMark x1="6449" y1="44915" x2="6303" y2="46373"/>
                          <a14:backgroundMark x1="54525" y1="40923" x2="63137" y2="48733"/>
                        </a14:backgroundRemoval>
                      </a14:imgEffect>
                    </a14:imgLayer>
                  </a14:imgProps>
                </a:ext>
                <a:ext uri="{28A0092B-C50C-407E-A947-70E740481C1C}">
                  <a14:useLocalDpi xmlns:a14="http://schemas.microsoft.com/office/drawing/2010/main" val="0"/>
                </a:ext>
              </a:extLst>
            </a:blip>
            <a:srcRect t="18725" r="62071" b="42641"/>
            <a:stretch/>
          </p:blipFill>
          <p:spPr>
            <a:xfrm>
              <a:off x="7061404" y="2230542"/>
              <a:ext cx="1724576" cy="1854440"/>
            </a:xfrm>
            <a:prstGeom prst="rect">
              <a:avLst/>
            </a:prstGeom>
          </p:spPr>
        </p:pic>
        <p:pic>
          <p:nvPicPr>
            <p:cNvPr id="55" name="Picture 54" descr="A diagram of a circle with blue and white circles&#10;&#10;Description automatically generated">
              <a:extLst>
                <a:ext uri="{FF2B5EF4-FFF2-40B4-BE49-F238E27FC236}">
                  <a16:creationId xmlns:a16="http://schemas.microsoft.com/office/drawing/2014/main" id="{835C6B08-E999-C92B-4B1B-62B26DA6C268}"/>
                </a:ext>
              </a:extLst>
            </p:cNvPr>
            <p:cNvPicPr>
              <a:picLocks noChangeAspect="1"/>
            </p:cNvPicPr>
            <p:nvPr/>
          </p:nvPicPr>
          <p:blipFill rotWithShape="1">
            <a:blip r:embed="rId16">
              <a:extLst>
                <a:ext uri="{BEBA8EAE-BF5A-486C-A8C5-ECC9F3942E4B}">
                  <a14:imgProps xmlns:a14="http://schemas.microsoft.com/office/drawing/2010/main">
                    <a14:imgLayer r:embed="rId5">
                      <a14:imgEffect>
                        <a14:backgroundRemoval t="10000" b="90000" l="10000" r="90000">
                          <a14:foregroundMark x1="41077" y1="12773" x2="27116" y2="16800"/>
                          <a14:foregroundMark x1="27116" y1="16800" x2="30634" y2="27352"/>
                          <a14:foregroundMark x1="30634" y1="27352" x2="42470" y2="31968"/>
                          <a14:foregroundMark x1="42470" y1="31968" x2="43606" y2="15828"/>
                          <a14:foregroundMark x1="43606" y1="15828" x2="42177" y2="12669"/>
                          <a14:foregroundMark x1="23085" y1="20965" x2="36204" y2="34085"/>
                          <a14:foregroundMark x1="46427" y1="31482" x2="45328" y2="10760"/>
                          <a14:backgroundMark x1="52180" y1="39882" x2="63796" y2="50642"/>
                        </a14:backgroundRemoval>
                      </a14:imgEffect>
                    </a14:imgLayer>
                  </a14:imgProps>
                </a:ext>
                <a:ext uri="{28A0092B-C50C-407E-A947-70E740481C1C}">
                  <a14:useLocalDpi xmlns:a14="http://schemas.microsoft.com/office/drawing/2010/main" val="0"/>
                </a:ext>
              </a:extLst>
            </a:blip>
            <a:srcRect l="16181" r="48949" b="58627"/>
            <a:stretch/>
          </p:blipFill>
          <p:spPr>
            <a:xfrm>
              <a:off x="7797112" y="1331712"/>
              <a:ext cx="1585428" cy="1985961"/>
            </a:xfrm>
            <a:prstGeom prst="rect">
              <a:avLst/>
            </a:prstGeom>
          </p:spPr>
        </p:pic>
        <p:pic>
          <p:nvPicPr>
            <p:cNvPr id="56" name="Picture 55" descr="A diagram of a circle with blue and white circles&#10;&#10;Description automatically generated">
              <a:extLst>
                <a:ext uri="{FF2B5EF4-FFF2-40B4-BE49-F238E27FC236}">
                  <a16:creationId xmlns:a16="http://schemas.microsoft.com/office/drawing/2014/main" id="{B75172E9-24D3-633A-8A6E-13110058770F}"/>
                </a:ext>
              </a:extLst>
            </p:cNvPr>
            <p:cNvPicPr>
              <a:picLocks noChangeAspect="1"/>
            </p:cNvPicPr>
            <p:nvPr/>
          </p:nvPicPr>
          <p:blipFill rotWithShape="1">
            <a:blip r:embed="rId17">
              <a:extLst>
                <a:ext uri="{28A0092B-C50C-407E-A947-70E740481C1C}">
                  <a14:useLocalDpi xmlns:a14="http://schemas.microsoft.com/office/drawing/2010/main" val="0"/>
                </a:ext>
              </a:extLst>
            </a:blip>
            <a:srcRect l="30069" t="33521" r="29613" b="28123"/>
            <a:stretch/>
          </p:blipFill>
          <p:spPr>
            <a:xfrm>
              <a:off x="8431068" y="2944941"/>
              <a:ext cx="1833194" cy="1841106"/>
            </a:xfrm>
            <a:custGeom>
              <a:avLst/>
              <a:gdLst>
                <a:gd name="connsiteX0" fmla="*/ 909047 w 1833194"/>
                <a:gd name="connsiteY0" fmla="*/ 181430 h 1841106"/>
                <a:gd name="connsiteX1" fmla="*/ 173503 w 1833194"/>
                <a:gd name="connsiteY1" fmla="*/ 916974 h 1841106"/>
                <a:gd name="connsiteX2" fmla="*/ 909047 w 1833194"/>
                <a:gd name="connsiteY2" fmla="*/ 1652518 h 1841106"/>
                <a:gd name="connsiteX3" fmla="*/ 1644591 w 1833194"/>
                <a:gd name="connsiteY3" fmla="*/ 916974 h 1841106"/>
                <a:gd name="connsiteX4" fmla="*/ 909047 w 1833194"/>
                <a:gd name="connsiteY4" fmla="*/ 181430 h 1841106"/>
                <a:gd name="connsiteX5" fmla="*/ 916597 w 1833194"/>
                <a:gd name="connsiteY5" fmla="*/ 0 h 1841106"/>
                <a:gd name="connsiteX6" fmla="*/ 1833194 w 1833194"/>
                <a:gd name="connsiteY6" fmla="*/ 920553 h 1841106"/>
                <a:gd name="connsiteX7" fmla="*/ 916597 w 1833194"/>
                <a:gd name="connsiteY7" fmla="*/ 1841106 h 1841106"/>
                <a:gd name="connsiteX8" fmla="*/ 0 w 1833194"/>
                <a:gd name="connsiteY8" fmla="*/ 920553 h 1841106"/>
                <a:gd name="connsiteX9" fmla="*/ 916597 w 1833194"/>
                <a:gd name="connsiteY9" fmla="*/ 0 h 1841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3194" h="1841106">
                  <a:moveTo>
                    <a:pt x="909047" y="181430"/>
                  </a:moveTo>
                  <a:cubicBezTo>
                    <a:pt x="502817" y="181430"/>
                    <a:pt x="173503" y="510744"/>
                    <a:pt x="173503" y="916974"/>
                  </a:cubicBezTo>
                  <a:cubicBezTo>
                    <a:pt x="173503" y="1323204"/>
                    <a:pt x="502817" y="1652518"/>
                    <a:pt x="909047" y="1652518"/>
                  </a:cubicBezTo>
                  <a:cubicBezTo>
                    <a:pt x="1315277" y="1652518"/>
                    <a:pt x="1644591" y="1323204"/>
                    <a:pt x="1644591" y="916974"/>
                  </a:cubicBezTo>
                  <a:cubicBezTo>
                    <a:pt x="1644591" y="510744"/>
                    <a:pt x="1315277" y="181430"/>
                    <a:pt x="909047" y="181430"/>
                  </a:cubicBezTo>
                  <a:close/>
                  <a:moveTo>
                    <a:pt x="916597" y="0"/>
                  </a:moveTo>
                  <a:cubicBezTo>
                    <a:pt x="1422820" y="0"/>
                    <a:pt x="1833194" y="412146"/>
                    <a:pt x="1833194" y="920553"/>
                  </a:cubicBezTo>
                  <a:cubicBezTo>
                    <a:pt x="1833194" y="1428960"/>
                    <a:pt x="1422820" y="1841106"/>
                    <a:pt x="916597" y="1841106"/>
                  </a:cubicBezTo>
                  <a:cubicBezTo>
                    <a:pt x="410374" y="1841106"/>
                    <a:pt x="0" y="1428960"/>
                    <a:pt x="0" y="920553"/>
                  </a:cubicBezTo>
                  <a:cubicBezTo>
                    <a:pt x="0" y="412146"/>
                    <a:pt x="410374" y="0"/>
                    <a:pt x="916597" y="0"/>
                  </a:cubicBezTo>
                  <a:close/>
                </a:path>
              </a:pathLst>
            </a:custGeom>
          </p:spPr>
        </p:pic>
        <p:pic>
          <p:nvPicPr>
            <p:cNvPr id="57" name="Picture 56" descr="A diagram of a circle with blue and white circles&#10;&#10;Description automatically generated">
              <a:extLst>
                <a:ext uri="{FF2B5EF4-FFF2-40B4-BE49-F238E27FC236}">
                  <a16:creationId xmlns:a16="http://schemas.microsoft.com/office/drawing/2014/main" id="{54F4887D-C354-E777-0C49-0BBE94DC912B}"/>
                </a:ext>
              </a:extLst>
            </p:cNvPr>
            <p:cNvPicPr>
              <a:picLocks noChangeAspect="1"/>
            </p:cNvPicPr>
            <p:nvPr/>
          </p:nvPicPr>
          <p:blipFill rotWithShape="1">
            <a:blip r:embed="rId17">
              <a:extLst>
                <a:ext uri="{28A0092B-C50C-407E-A947-70E740481C1C}">
                  <a14:useLocalDpi xmlns:a14="http://schemas.microsoft.com/office/drawing/2010/main" val="0"/>
                </a:ext>
              </a:extLst>
            </a:blip>
            <a:srcRect l="42944" t="45597" r="42504" b="40619"/>
            <a:stretch/>
          </p:blipFill>
          <p:spPr>
            <a:xfrm>
              <a:off x="9016841" y="3523784"/>
              <a:ext cx="661648" cy="661648"/>
            </a:xfrm>
            <a:prstGeom prst="ellipse">
              <a:avLst/>
            </a:prstGeom>
          </p:spPr>
        </p:pic>
        <p:pic>
          <p:nvPicPr>
            <p:cNvPr id="58" name="Picture 57" descr="A diagram of a circle with blue and white circles&#10;&#10;Description automatically generated">
              <a:extLst>
                <a:ext uri="{FF2B5EF4-FFF2-40B4-BE49-F238E27FC236}">
                  <a16:creationId xmlns:a16="http://schemas.microsoft.com/office/drawing/2014/main" id="{CFB24C68-E050-B09F-F746-B0DA0E0F0CF3}"/>
                </a:ext>
                <a:ext uri="{C183D7F6-B498-43B3-948B-1728B52AA6E4}">
                  <adec:decorative xmlns:adec="http://schemas.microsoft.com/office/drawing/2017/decorative" val="0"/>
                </a:ext>
              </a:extLst>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a:xfrm>
              <a:off x="7066291" y="1331712"/>
              <a:ext cx="4546847" cy="4800098"/>
            </a:xfrm>
            <a:custGeom>
              <a:avLst/>
              <a:gdLst>
                <a:gd name="connsiteX0" fmla="*/ 2272705 w 4546847"/>
                <a:gd name="connsiteY0" fmla="*/ 361859 h 4800098"/>
                <a:gd name="connsiteX1" fmla="*/ 110382 w 4546847"/>
                <a:gd name="connsiteY1" fmla="*/ 2524182 h 4800098"/>
                <a:gd name="connsiteX2" fmla="*/ 2272705 w 4546847"/>
                <a:gd name="connsiteY2" fmla="*/ 4686505 h 4800098"/>
                <a:gd name="connsiteX3" fmla="*/ 4435028 w 4546847"/>
                <a:gd name="connsiteY3" fmla="*/ 2524182 h 4800098"/>
                <a:gd name="connsiteX4" fmla="*/ 2272705 w 4546847"/>
                <a:gd name="connsiteY4" fmla="*/ 361859 h 4800098"/>
                <a:gd name="connsiteX5" fmla="*/ 0 w 4546847"/>
                <a:gd name="connsiteY5" fmla="*/ 0 h 4800098"/>
                <a:gd name="connsiteX6" fmla="*/ 4546847 w 4546847"/>
                <a:gd name="connsiteY6" fmla="*/ 0 h 4800098"/>
                <a:gd name="connsiteX7" fmla="*/ 4546847 w 4546847"/>
                <a:gd name="connsiteY7" fmla="*/ 4800098 h 4800098"/>
                <a:gd name="connsiteX8" fmla="*/ 0 w 4546847"/>
                <a:gd name="connsiteY8" fmla="*/ 4800098 h 480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6847" h="4800098">
                  <a:moveTo>
                    <a:pt x="2272705" y="361859"/>
                  </a:moveTo>
                  <a:cubicBezTo>
                    <a:pt x="1078487" y="361859"/>
                    <a:pt x="110382" y="1329964"/>
                    <a:pt x="110382" y="2524182"/>
                  </a:cubicBezTo>
                  <a:cubicBezTo>
                    <a:pt x="110382" y="3718400"/>
                    <a:pt x="1078487" y="4686505"/>
                    <a:pt x="2272705" y="4686505"/>
                  </a:cubicBezTo>
                  <a:cubicBezTo>
                    <a:pt x="3466923" y="4686505"/>
                    <a:pt x="4435028" y="3718400"/>
                    <a:pt x="4435028" y="2524182"/>
                  </a:cubicBezTo>
                  <a:cubicBezTo>
                    <a:pt x="4435028" y="1329964"/>
                    <a:pt x="3466923" y="361859"/>
                    <a:pt x="2272705" y="361859"/>
                  </a:cubicBezTo>
                  <a:close/>
                  <a:moveTo>
                    <a:pt x="0" y="0"/>
                  </a:moveTo>
                  <a:lnTo>
                    <a:pt x="4546847" y="0"/>
                  </a:lnTo>
                  <a:lnTo>
                    <a:pt x="4546847" y="4800098"/>
                  </a:lnTo>
                  <a:lnTo>
                    <a:pt x="0" y="4800098"/>
                  </a:lnTo>
                  <a:close/>
                </a:path>
              </a:pathLst>
            </a:custGeom>
          </p:spPr>
        </p:pic>
      </p:grpSp>
      <p:grpSp>
        <p:nvGrpSpPr>
          <p:cNvPr id="59" name="Group 58" descr="Explicit teaching graphic highlighting Checking for understanding">
            <a:extLst>
              <a:ext uri="{FF2B5EF4-FFF2-40B4-BE49-F238E27FC236}">
                <a16:creationId xmlns:a16="http://schemas.microsoft.com/office/drawing/2014/main" id="{5817929D-46F6-9DA0-E479-6773AE88AAE5}"/>
              </a:ext>
            </a:extLst>
          </p:cNvPr>
          <p:cNvGrpSpPr/>
          <p:nvPr/>
        </p:nvGrpSpPr>
        <p:grpSpPr>
          <a:xfrm>
            <a:off x="7034994" y="1491226"/>
            <a:ext cx="4750720" cy="4789689"/>
            <a:chOff x="6977783" y="1527267"/>
            <a:chExt cx="4750720" cy="4789689"/>
          </a:xfrm>
        </p:grpSpPr>
        <p:sp>
          <p:nvSpPr>
            <p:cNvPr id="60" name="Oval 59">
              <a:extLst>
                <a:ext uri="{FF2B5EF4-FFF2-40B4-BE49-F238E27FC236}">
                  <a16:creationId xmlns:a16="http://schemas.microsoft.com/office/drawing/2014/main" id="{84FC23EE-07FD-4046-D9B4-5EF3578ACEBD}"/>
                </a:ext>
              </a:extLst>
            </p:cNvPr>
            <p:cNvSpPr/>
            <p:nvPr/>
          </p:nvSpPr>
          <p:spPr>
            <a:xfrm>
              <a:off x="6977783" y="1527267"/>
              <a:ext cx="4750720" cy="4789689"/>
            </a:xfrm>
            <a:prstGeom prst="ellipse">
              <a:avLst/>
            </a:prstGeom>
            <a:solidFill>
              <a:srgbClr val="FFFFF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1" name="Picture 60" descr="A diagram of a circle with blue and white circles&#10;&#10;Description automatically generated">
              <a:extLst>
                <a:ext uri="{FF2B5EF4-FFF2-40B4-BE49-F238E27FC236}">
                  <a16:creationId xmlns:a16="http://schemas.microsoft.com/office/drawing/2014/main" id="{AD113065-061C-68DF-2F7B-45D1EB3F01F1}"/>
                </a:ext>
              </a:extLst>
            </p:cNvPr>
            <p:cNvPicPr>
              <a:picLocks noChangeAspect="1"/>
            </p:cNvPicPr>
            <p:nvPr/>
          </p:nvPicPr>
          <p:blipFill rotWithShape="1">
            <a:blip r:embed="rId15">
              <a:extLst>
                <a:ext uri="{BEBA8EAE-BF5A-486C-A8C5-ECC9F3942E4B}">
                  <a14:imgProps xmlns:a14="http://schemas.microsoft.com/office/drawing/2010/main">
                    <a14:imgLayer r:embed="rId5">
                      <a14:imgEffect>
                        <a14:backgroundRemoval t="9997" b="89969" l="6303" r="89996">
                          <a14:foregroundMark x1="6303" y1="48629" x2="24038" y2="49601"/>
                          <a14:foregroundMark x1="24038" y1="49601" x2="30707" y2="41791"/>
                          <a14:foregroundMark x1="30707" y1="41791" x2="21693" y2="33287"/>
                          <a14:foregroundMark x1="21693" y1="33287" x2="10370" y2="35578"/>
                          <a14:foregroundMark x1="10370" y1="35578" x2="6449" y2="44915"/>
                          <a14:foregroundMark x1="6449" y1="44915" x2="6303" y2="46373"/>
                          <a14:backgroundMark x1="54525" y1="40923" x2="63137" y2="48733"/>
                        </a14:backgroundRemoval>
                      </a14:imgEffect>
                    </a14:imgLayer>
                  </a14:imgProps>
                </a:ext>
                <a:ext uri="{28A0092B-C50C-407E-A947-70E740481C1C}">
                  <a14:useLocalDpi xmlns:a14="http://schemas.microsoft.com/office/drawing/2010/main" val="0"/>
                </a:ext>
              </a:extLst>
            </a:blip>
            <a:srcRect t="18725" r="62071" b="42641"/>
            <a:stretch/>
          </p:blipFill>
          <p:spPr>
            <a:xfrm>
              <a:off x="7072090" y="2249241"/>
              <a:ext cx="1731282" cy="1861650"/>
            </a:xfrm>
            <a:prstGeom prst="rect">
              <a:avLst/>
            </a:prstGeom>
          </p:spPr>
        </p:pic>
      </p:grpSp>
      <p:sp>
        <p:nvSpPr>
          <p:cNvPr id="10" name="TextBox 9">
            <a:extLst>
              <a:ext uri="{FF2B5EF4-FFF2-40B4-BE49-F238E27FC236}">
                <a16:creationId xmlns:a16="http://schemas.microsoft.com/office/drawing/2014/main" id="{17BA18FF-6BDA-D87C-1175-047C83E3D594}"/>
              </a:ext>
            </a:extLst>
          </p:cNvPr>
          <p:cNvSpPr txBox="1"/>
          <p:nvPr/>
        </p:nvSpPr>
        <p:spPr>
          <a:xfrm>
            <a:off x="258785" y="6452474"/>
            <a:ext cx="11348821" cy="280013"/>
          </a:xfrm>
          <a:prstGeom prst="rect">
            <a:avLst/>
          </a:prstGeom>
          <a:noFill/>
        </p:spPr>
        <p:txBody>
          <a:bodyPr wrap="square">
            <a:spAutoFit/>
          </a:bodyPr>
          <a:lstStyle/>
          <a:p>
            <a:pPr>
              <a:lnSpc>
                <a:spcPct val="110000"/>
              </a:lnSpc>
            </a:pPr>
            <a:r>
              <a:rPr lang="en-AU" sz="1200" b="0" i="0" u="none" strike="noStrike" baseline="0"/>
              <a:t>AERO (2024c) </a:t>
            </a:r>
            <a:r>
              <a:rPr lang="en-AU" sz="1200" b="0" i="0" u="none" strike="noStrike" baseline="0">
                <a:hlinkClick r:id="rId3"/>
              </a:rPr>
              <a:t>Monitor progress</a:t>
            </a:r>
            <a:endParaRPr lang="en-AU" sz="1200" b="0" i="0" u="none" strike="noStrike" baseline="0"/>
          </a:p>
        </p:txBody>
      </p:sp>
      <p:sp>
        <p:nvSpPr>
          <p:cNvPr id="4" name="Slide Number Placeholder 3">
            <a:extLst>
              <a:ext uri="{FF2B5EF4-FFF2-40B4-BE49-F238E27FC236}">
                <a16:creationId xmlns:a16="http://schemas.microsoft.com/office/drawing/2014/main" id="{519E5507-903F-8E8D-722E-CE4150F265C4}"/>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18</a:t>
            </a:fld>
            <a:endParaRPr lang="en-AU"/>
          </a:p>
        </p:txBody>
      </p:sp>
    </p:spTree>
    <p:extLst>
      <p:ext uri="{BB962C8B-B14F-4D97-AF65-F5344CB8AC3E}">
        <p14:creationId xmlns:p14="http://schemas.microsoft.com/office/powerpoint/2010/main" val="3807759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750"/>
                                        <p:tgtEl>
                                          <p:spTgt spid="26"/>
                                        </p:tgtEl>
                                      </p:cBhvr>
                                    </p:animEffect>
                                  </p:childTnLst>
                                </p:cTn>
                              </p:par>
                            </p:childTnLst>
                          </p:cTn>
                        </p:par>
                        <p:par>
                          <p:cTn id="8" fill="hold">
                            <p:stCondLst>
                              <p:cond delay="750"/>
                            </p:stCondLst>
                            <p:childTnLst>
                              <p:par>
                                <p:cTn id="9" presetID="10" presetClass="entr" presetSubtype="0" fill="hold" nodeType="afterEffect">
                                  <p:stCondLst>
                                    <p:cond delay="250"/>
                                  </p:stCondLst>
                                  <p:childTnLst>
                                    <p:set>
                                      <p:cBhvr>
                                        <p:cTn id="10" dur="1" fill="hold">
                                          <p:stCondLst>
                                            <p:cond delay="0"/>
                                          </p:stCondLst>
                                        </p:cTn>
                                        <p:tgtEl>
                                          <p:spTgt spid="59"/>
                                        </p:tgtEl>
                                        <p:attrNameLst>
                                          <p:attrName>style.visibility</p:attrName>
                                        </p:attrNameLst>
                                      </p:cBhvr>
                                      <p:to>
                                        <p:strVal val="visible"/>
                                      </p:to>
                                    </p:set>
                                    <p:animEffect transition="in" filter="fade">
                                      <p:cBhvr>
                                        <p:cTn id="11"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57E5C-B7F5-A470-6F6C-9B2547F80F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5BF980-59C6-1903-0C73-9B8D16B27E04}"/>
              </a:ext>
            </a:extLst>
          </p:cNvPr>
          <p:cNvSpPr>
            <a:spLocks noGrp="1"/>
          </p:cNvSpPr>
          <p:nvPr>
            <p:ph type="title"/>
          </p:nvPr>
        </p:nvSpPr>
        <p:spPr/>
        <p:txBody>
          <a:bodyPr/>
          <a:lstStyle/>
          <a:p>
            <a:r>
              <a:rPr lang="en-AU"/>
              <a:t>Using effective questioning</a:t>
            </a:r>
          </a:p>
        </p:txBody>
      </p:sp>
      <p:sp>
        <p:nvSpPr>
          <p:cNvPr id="19" name="Text Placeholder 18">
            <a:extLst>
              <a:ext uri="{FF2B5EF4-FFF2-40B4-BE49-F238E27FC236}">
                <a16:creationId xmlns:a16="http://schemas.microsoft.com/office/drawing/2014/main" id="{E194B566-1F2A-2001-EB49-934C8A5A162B}"/>
              </a:ext>
            </a:extLst>
          </p:cNvPr>
          <p:cNvSpPr>
            <a:spLocks noGrp="1"/>
          </p:cNvSpPr>
          <p:nvPr>
            <p:ph type="body" sz="quarter" idx="18"/>
          </p:nvPr>
        </p:nvSpPr>
        <p:spPr/>
        <p:txBody>
          <a:bodyPr/>
          <a:lstStyle/>
          <a:p>
            <a:r>
              <a:rPr lang="en-AU"/>
              <a:t>What is it?</a:t>
            </a:r>
          </a:p>
        </p:txBody>
      </p:sp>
      <p:sp>
        <p:nvSpPr>
          <p:cNvPr id="12" name="Rectangle: Rounded Corners 11">
            <a:extLst>
              <a:ext uri="{FF2B5EF4-FFF2-40B4-BE49-F238E27FC236}">
                <a16:creationId xmlns:a16="http://schemas.microsoft.com/office/drawing/2014/main" id="{CCD4210F-7C2F-994C-3DCC-4C8A7E167B7D}"/>
              </a:ext>
            </a:extLst>
          </p:cNvPr>
          <p:cNvSpPr/>
          <p:nvPr/>
        </p:nvSpPr>
        <p:spPr>
          <a:xfrm>
            <a:off x="360000" y="1561837"/>
            <a:ext cx="6101185" cy="4535997"/>
          </a:xfrm>
          <a:prstGeom prst="roundRect">
            <a:avLst>
              <a:gd name="adj" fmla="val 10391"/>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1800" dirty="0">
                <a:solidFill>
                  <a:schemeClr val="accent1"/>
                </a:solidFill>
              </a:rPr>
              <a:t>Teachers use questioning to deepen student thinking and to gather information about what students know (</a:t>
            </a:r>
            <a:r>
              <a:rPr lang="en-AU" sz="1800" dirty="0">
                <a:solidFill>
                  <a:schemeClr val="accent2"/>
                </a:solidFill>
                <a:hlinkClick r:id="rId3">
                  <a:extLst>
                    <a:ext uri="{A12FA001-AC4F-418D-AE19-62706E023703}">
                      <ahyp:hlinkClr xmlns:ahyp="http://schemas.microsoft.com/office/drawing/2018/hyperlinkcolor" val="tx"/>
                    </a:ext>
                  </a:extLst>
                </a:hlinkClick>
              </a:rPr>
              <a:t>CESE 2020</a:t>
            </a:r>
            <a:r>
              <a:rPr lang="en-AU" sz="1800" dirty="0">
                <a:solidFill>
                  <a:schemeClr val="accent1"/>
                </a:solidFill>
              </a:rPr>
              <a:t>). Student responses inform effective decisions about teaching and learning. Teachers intentionally employ structures that support all students to participate and share their thinking.</a:t>
            </a:r>
            <a:endParaRPr lang="en-AU" sz="1700" dirty="0">
              <a:solidFill>
                <a:schemeClr val="accent1"/>
              </a:solidFill>
            </a:endParaRPr>
          </a:p>
        </p:txBody>
      </p:sp>
      <p:grpSp>
        <p:nvGrpSpPr>
          <p:cNvPr id="44" name="Group 43">
            <a:extLst>
              <a:ext uri="{FF2B5EF4-FFF2-40B4-BE49-F238E27FC236}">
                <a16:creationId xmlns:a16="http://schemas.microsoft.com/office/drawing/2014/main" id="{6994F001-AF5F-730E-1E1D-3F7B02D2349F}"/>
              </a:ext>
              <a:ext uri="{C183D7F6-B498-43B3-948B-1728B52AA6E4}">
                <adec:decorative xmlns:adec="http://schemas.microsoft.com/office/drawing/2017/decorative" val="1"/>
              </a:ext>
            </a:extLst>
          </p:cNvPr>
          <p:cNvGrpSpPr/>
          <p:nvPr/>
        </p:nvGrpSpPr>
        <p:grpSpPr>
          <a:xfrm>
            <a:off x="7074638" y="1350698"/>
            <a:ext cx="4551735" cy="4800098"/>
            <a:chOff x="7061403" y="1331712"/>
            <a:chExt cx="4551735" cy="4800098"/>
          </a:xfrm>
        </p:grpSpPr>
        <p:pic>
          <p:nvPicPr>
            <p:cNvPr id="45" name="Picture 44" descr="A diagram of a circle with blue and white circles&#10;&#10;Description automatically generated">
              <a:extLst>
                <a:ext uri="{FF2B5EF4-FFF2-40B4-BE49-F238E27FC236}">
                  <a16:creationId xmlns:a16="http://schemas.microsoft.com/office/drawing/2014/main" id="{232221D1-1FB4-13D8-F4A0-AAE086F99E0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061403" y="1331712"/>
              <a:ext cx="4546847" cy="4800098"/>
            </a:xfrm>
            <a:prstGeom prst="rect">
              <a:avLst/>
            </a:prstGeom>
          </p:spPr>
        </p:pic>
        <p:pic>
          <p:nvPicPr>
            <p:cNvPr id="46" name="Picture 45" descr="A diagram of a circle with blue and white circles&#10;&#10;Description automatically generated">
              <a:extLst>
                <a:ext uri="{FF2B5EF4-FFF2-40B4-BE49-F238E27FC236}">
                  <a16:creationId xmlns:a16="http://schemas.microsoft.com/office/drawing/2014/main" id="{8C48DF79-E23F-DFE9-C2B8-0C3F020C79EF}"/>
                </a:ext>
              </a:extLst>
            </p:cNvPr>
            <p:cNvPicPr>
              <a:picLocks noChangeAspect="1"/>
            </p:cNvPicPr>
            <p:nvPr/>
          </p:nvPicPr>
          <p:blipFill>
            <a:blip r:embed="rId6">
              <a:extLst>
                <a:ext uri="{BEBA8EAE-BF5A-486C-A8C5-ECC9F3942E4B}">
                  <a14:imgProps xmlns:a14="http://schemas.microsoft.com/office/drawing/2010/main">
                    <a14:imgLayer r:embed="rId5">
                      <a14:imgEffect>
                        <a14:backgroundRemoval t="10000" b="90000" l="10000" r="90000">
                          <a14:foregroundMark x1="52803" y1="60951" x2="54525" y2="60153"/>
                          <a14:backgroundMark x1="58703" y1="48768" x2="57347" y2="44880"/>
                        </a14:backgroundRemoval>
                      </a14:imgEffect>
                    </a14:imgLayer>
                  </a14:imgProps>
                </a:ext>
                <a:ext uri="{28A0092B-C50C-407E-A947-70E740481C1C}">
                  <a14:useLocalDpi xmlns:a14="http://schemas.microsoft.com/office/drawing/2010/main" val="0"/>
                </a:ext>
              </a:extLst>
            </a:blip>
            <a:stretch>
              <a:fillRect/>
            </a:stretch>
          </p:blipFill>
          <p:spPr>
            <a:xfrm>
              <a:off x="7061403" y="1331712"/>
              <a:ext cx="4546847" cy="4800098"/>
            </a:xfrm>
            <a:prstGeom prst="rect">
              <a:avLst/>
            </a:prstGeom>
          </p:spPr>
        </p:pic>
        <p:pic>
          <p:nvPicPr>
            <p:cNvPr id="47" name="Picture 46" descr="A diagram of a circle with blue and white circles&#10;&#10;Description automatically generated">
              <a:extLst>
                <a:ext uri="{FF2B5EF4-FFF2-40B4-BE49-F238E27FC236}">
                  <a16:creationId xmlns:a16="http://schemas.microsoft.com/office/drawing/2014/main" id="{4CBEF655-AE04-A862-AFD0-0CC9AF261D05}"/>
                </a:ext>
              </a:extLst>
            </p:cNvPr>
            <p:cNvPicPr>
              <a:picLocks noChangeAspect="1"/>
            </p:cNvPicPr>
            <p:nvPr/>
          </p:nvPicPr>
          <p:blipFill>
            <a:blip r:embed="rId7">
              <a:extLst>
                <a:ext uri="{BEBA8EAE-BF5A-486C-A8C5-ECC9F3942E4B}">
                  <a14:imgProps xmlns:a14="http://schemas.microsoft.com/office/drawing/2010/main">
                    <a14:imgLayer r:embed="rId5">
                      <a14:imgEffect>
                        <a14:backgroundRemoval t="10000" b="90000" l="10000" r="90000">
                          <a14:foregroundMark x1="37523" y1="54599" x2="39868" y2="54599"/>
                          <a14:backgroundMark x1="58813" y1="47379" x2="56871" y2="44984"/>
                        </a14:backgroundRemoval>
                      </a14:imgEffect>
                    </a14:imgLayer>
                  </a14:imgProps>
                </a:ext>
                <a:ext uri="{28A0092B-C50C-407E-A947-70E740481C1C}">
                  <a14:useLocalDpi xmlns:a14="http://schemas.microsoft.com/office/drawing/2010/main" val="0"/>
                </a:ext>
              </a:extLst>
            </a:blip>
            <a:stretch>
              <a:fillRect/>
            </a:stretch>
          </p:blipFill>
          <p:spPr>
            <a:xfrm>
              <a:off x="7061403" y="1331712"/>
              <a:ext cx="4546847" cy="4800098"/>
            </a:xfrm>
            <a:prstGeom prst="rect">
              <a:avLst/>
            </a:prstGeom>
          </p:spPr>
        </p:pic>
        <p:pic>
          <p:nvPicPr>
            <p:cNvPr id="48" name="Picture 47" descr="Explicit teaching graphic">
              <a:extLst>
                <a:ext uri="{FF2B5EF4-FFF2-40B4-BE49-F238E27FC236}">
                  <a16:creationId xmlns:a16="http://schemas.microsoft.com/office/drawing/2014/main" id="{B7B4D6B5-A1BF-E73A-A447-0011930EABFA}"/>
                </a:ext>
              </a:extLst>
            </p:cNvPr>
            <p:cNvPicPr>
              <a:picLocks noChangeAspect="1"/>
            </p:cNvPicPr>
            <p:nvPr/>
          </p:nvPicPr>
          <p:blipFill>
            <a:blip r:embed="rId8">
              <a:extLst>
                <a:ext uri="{BEBA8EAE-BF5A-486C-A8C5-ECC9F3942E4B}">
                  <a14:imgProps xmlns:a14="http://schemas.microsoft.com/office/drawing/2010/main">
                    <a14:imgLayer r:embed="rId5">
                      <a14:imgEffect>
                        <a14:backgroundRemoval t="10000" b="90000" l="10000" r="90000">
                          <a14:foregroundMark x1="45914" y1="45227" x2="46684" y2="43006"/>
                          <a14:backgroundMark x1="58593" y1="48941" x2="57823" y2="46338"/>
                        </a14:backgroundRemoval>
                      </a14:imgEffect>
                    </a14:imgLayer>
                  </a14:imgProps>
                </a:ext>
                <a:ext uri="{28A0092B-C50C-407E-A947-70E740481C1C}">
                  <a14:useLocalDpi xmlns:a14="http://schemas.microsoft.com/office/drawing/2010/main" val="0"/>
                </a:ext>
              </a:extLst>
            </a:blip>
            <a:stretch>
              <a:fillRect/>
            </a:stretch>
          </p:blipFill>
          <p:spPr>
            <a:xfrm>
              <a:off x="7061403" y="1331712"/>
              <a:ext cx="4546847" cy="4800098"/>
            </a:xfrm>
            <a:prstGeom prst="rect">
              <a:avLst/>
            </a:prstGeom>
          </p:spPr>
        </p:pic>
        <p:pic>
          <p:nvPicPr>
            <p:cNvPr id="49" name="Picture 48" descr="Chunking and sequencing">
              <a:extLst>
                <a:ext uri="{FF2B5EF4-FFF2-40B4-BE49-F238E27FC236}">
                  <a16:creationId xmlns:a16="http://schemas.microsoft.com/office/drawing/2014/main" id="{46166D52-0BE9-EC77-A336-55D71546EC72}"/>
                </a:ext>
              </a:extLst>
            </p:cNvPr>
            <p:cNvPicPr>
              <a:picLocks noChangeAspect="1"/>
            </p:cNvPicPr>
            <p:nvPr/>
          </p:nvPicPr>
          <p:blipFill rotWithShape="1">
            <a:blip r:embed="rId9">
              <a:extLst>
                <a:ext uri="{BEBA8EAE-BF5A-486C-A8C5-ECC9F3942E4B}">
                  <a14:imgProps xmlns:a14="http://schemas.microsoft.com/office/drawing/2010/main">
                    <a14:imgLayer r:embed="rId5">
                      <a14:imgEffect>
                        <a14:backgroundRemoval t="10000" b="90000" l="10000" r="90000">
                          <a14:foregroundMark x1="62697" y1="30857" x2="55991" y2="30128"/>
                          <a14:foregroundMark x1="54489" y1="10448" x2="53353" y2="26414"/>
                          <a14:foregroundMark x1="53353" y1="26414" x2="66728" y2="30094"/>
                          <a14:foregroundMark x1="66728" y1="30094" x2="74240" y2="22457"/>
                          <a14:foregroundMark x1="74240" y1="22457" x2="66251" y2="14439"/>
                          <a14:foregroundMark x1="66251" y1="14439" x2="54965" y2="12079"/>
                          <a14:foregroundMark x1="56211" y1="22215" x2="73214" y2="22666"/>
                          <a14:foregroundMark x1="51264" y1="32593" x2="51044" y2="10101"/>
                          <a14:foregroundMark x1="51044" y1="10101" x2="64053" y2="10205"/>
                          <a14:foregroundMark x1="64053" y1="10205" x2="76768" y2="15828"/>
                          <a14:foregroundMark x1="76768" y1="15828" x2="75486" y2="26519"/>
                          <a14:foregroundMark x1="75486" y1="26519" x2="69623" y2="28705"/>
                          <a14:backgroundMark x1="52327" y1="39292" x2="51594" y2="43075"/>
                          <a14:backgroundMark x1="51191" y1="42277" x2="57823" y2="46095"/>
                          <a14:backgroundMark x1="48956" y1="11211" x2="48003" y2="26935"/>
                          <a14:backgroundMark x1="48003" y1="26935" x2="49249" y2="20132"/>
                          <a14:backgroundMark x1="49102" y1="10934" x2="49505" y2="31517"/>
                        </a14:backgroundRemoval>
                      </a14:imgEffect>
                    </a14:imgLayer>
                  </a14:imgProps>
                </a:ext>
                <a:ext uri="{28A0092B-C50C-407E-A947-70E740481C1C}">
                  <a14:useLocalDpi xmlns:a14="http://schemas.microsoft.com/office/drawing/2010/main" val="0"/>
                </a:ext>
              </a:extLst>
            </a:blip>
            <a:srcRect l="48950" r="15616" b="60753"/>
            <a:stretch/>
          </p:blipFill>
          <p:spPr>
            <a:xfrm>
              <a:off x="9287114" y="1331712"/>
              <a:ext cx="1611104" cy="1883906"/>
            </a:xfrm>
            <a:prstGeom prst="rect">
              <a:avLst/>
            </a:prstGeom>
          </p:spPr>
        </p:pic>
        <p:pic>
          <p:nvPicPr>
            <p:cNvPr id="50" name="Picture 49" descr="A diagram of a circle with blue and white circles&#10;&#10;Description automatically generated">
              <a:extLst>
                <a:ext uri="{FF2B5EF4-FFF2-40B4-BE49-F238E27FC236}">
                  <a16:creationId xmlns:a16="http://schemas.microsoft.com/office/drawing/2014/main" id="{B72D306E-D483-7717-AF05-8E0F8CA62AC7}"/>
                </a:ext>
              </a:extLst>
            </p:cNvPr>
            <p:cNvPicPr>
              <a:picLocks noChangeAspect="1"/>
            </p:cNvPicPr>
            <p:nvPr/>
          </p:nvPicPr>
          <p:blipFill rotWithShape="1">
            <a:blip r:embed="rId10">
              <a:extLst>
                <a:ext uri="{BEBA8EAE-BF5A-486C-A8C5-ECC9F3942E4B}">
                  <a14:imgProps xmlns:a14="http://schemas.microsoft.com/office/drawing/2010/main">
                    <a14:imgLayer r:embed="rId5">
                      <a14:imgEffect>
                        <a14:backgroundRemoval t="9997" b="89969" l="9894" r="94137">
                          <a14:foregroundMark x1="83071" y1="26831" x2="74020" y2="33426"/>
                          <a14:foregroundMark x1="74020" y1="33426" x2="72444" y2="44880"/>
                          <a14:foregroundMark x1="72444" y1="44880" x2="90509" y2="48178"/>
                          <a14:foregroundMark x1="90509" y1="48178" x2="86515" y2="33391"/>
                          <a14:foregroundMark x1="86515" y1="33391" x2="82888" y2="27768"/>
                          <a14:foregroundMark x1="93807" y1="50052" x2="91792" y2="37487"/>
                          <a14:foregroundMark x1="91792" y1="37487" x2="90546" y2="35856"/>
                          <a14:foregroundMark x1="70722" y1="39084" x2="74460" y2="48351"/>
                          <a14:foregroundMark x1="74460" y1="48351" x2="94137" y2="48698"/>
                          <a14:foregroundMark x1="76951" y1="42069" x2="87028" y2="42138"/>
                          <a14:backgroundMark x1="49835" y1="47310" x2="50641" y2="54148"/>
                        </a14:backgroundRemoval>
                      </a14:imgEffect>
                    </a14:imgLayer>
                  </a14:imgProps>
                </a:ext>
                <a:ext uri="{28A0092B-C50C-407E-A947-70E740481C1C}">
                  <a14:useLocalDpi xmlns:a14="http://schemas.microsoft.com/office/drawing/2010/main" val="0"/>
                </a:ext>
              </a:extLst>
            </a:blip>
            <a:srcRect l="64795" t="22291" r="-1" b="46321"/>
            <a:stretch/>
          </p:blipFill>
          <p:spPr>
            <a:xfrm>
              <a:off x="10007473" y="2401648"/>
              <a:ext cx="1600777" cy="1506688"/>
            </a:xfrm>
            <a:prstGeom prst="rect">
              <a:avLst/>
            </a:prstGeom>
          </p:spPr>
        </p:pic>
        <p:pic>
          <p:nvPicPr>
            <p:cNvPr id="51" name="Picture 50" descr="A diagram of a circle with blue and white circles&#10;&#10;Description automatically generated">
              <a:extLst>
                <a:ext uri="{FF2B5EF4-FFF2-40B4-BE49-F238E27FC236}">
                  <a16:creationId xmlns:a16="http://schemas.microsoft.com/office/drawing/2014/main" id="{9CF0D2BC-C9BE-A97B-42A4-798304AA4512}"/>
                </a:ext>
              </a:extLst>
            </p:cNvPr>
            <p:cNvPicPr>
              <a:picLocks noChangeAspect="1"/>
            </p:cNvPicPr>
            <p:nvPr/>
          </p:nvPicPr>
          <p:blipFill rotWithShape="1">
            <a:blip r:embed="rId11">
              <a:extLst>
                <a:ext uri="{BEBA8EAE-BF5A-486C-A8C5-ECC9F3942E4B}">
                  <a14:imgProps xmlns:a14="http://schemas.microsoft.com/office/drawing/2010/main">
                    <a14:imgLayer r:embed="rId5">
                      <a14:imgEffect>
                        <a14:backgroundRemoval t="9997" b="94793" l="9894" r="89960">
                          <a14:foregroundMark x1="65922" y1="74002" x2="54269" y2="78445"/>
                          <a14:foregroundMark x1="54269" y1="78445" x2="57494" y2="92225"/>
                          <a14:foregroundMark x1="57494" y1="92225" x2="71162" y2="87504"/>
                          <a14:foregroundMark x1="71162" y1="87504" x2="70942" y2="77473"/>
                          <a14:foregroundMark x1="70942" y1="77473" x2="67571" y2="73343"/>
                          <a14:foregroundMark x1="63247" y1="71503" x2="53353" y2="75529"/>
                          <a14:foregroundMark x1="53353" y1="75529" x2="53353" y2="75599"/>
                          <a14:foregroundMark x1="53756" y1="92156" x2="65189" y2="92537"/>
                          <a14:foregroundMark x1="65189" y1="92537" x2="76108" y2="85838"/>
                          <a14:foregroundMark x1="76108" y1="85838" x2="73030" y2="80354"/>
                          <a14:foregroundMark x1="56284" y1="94793" x2="53609" y2="94655"/>
                          <a14:foregroundMark x1="58080" y1="85908" x2="68926" y2="85387"/>
                          <a14:foregroundMark x1="68926" y1="85387" x2="69806" y2="85387"/>
                          <a14:foregroundMark x1="59069" y1="83027" x2="59069" y2="83027"/>
                          <a14:backgroundMark x1="47343" y1="46893" x2="54599" y2="55640"/>
                        </a14:backgroundRemoval>
                      </a14:imgEffect>
                    </a14:imgLayer>
                  </a14:imgProps>
                </a:ext>
                <a:ext uri="{28A0092B-C50C-407E-A947-70E740481C1C}">
                  <a14:useLocalDpi xmlns:a14="http://schemas.microsoft.com/office/drawing/2010/main" val="0"/>
                </a:ext>
              </a:extLst>
            </a:blip>
            <a:srcRect l="47977" t="63621" r="16817"/>
            <a:stretch/>
          </p:blipFill>
          <p:spPr>
            <a:xfrm>
              <a:off x="9242815" y="4385554"/>
              <a:ext cx="1600777" cy="1746256"/>
            </a:xfrm>
            <a:prstGeom prst="rect">
              <a:avLst/>
            </a:prstGeom>
          </p:spPr>
        </p:pic>
        <p:pic>
          <p:nvPicPr>
            <p:cNvPr id="52" name="Picture 51" descr="A diagram of a circle with blue and white circles&#10;&#10;Description automatically generated">
              <a:extLst>
                <a:ext uri="{FF2B5EF4-FFF2-40B4-BE49-F238E27FC236}">
                  <a16:creationId xmlns:a16="http://schemas.microsoft.com/office/drawing/2014/main" id="{47D5D1FE-77B6-37CA-4BA0-BFE3DAFBCCB5}"/>
                </a:ext>
              </a:extLst>
            </p:cNvPr>
            <p:cNvPicPr>
              <a:picLocks noChangeAspect="1"/>
            </p:cNvPicPr>
            <p:nvPr/>
          </p:nvPicPr>
          <p:blipFill rotWithShape="1">
            <a:blip r:embed="rId12">
              <a:extLst>
                <a:ext uri="{BEBA8EAE-BF5A-486C-A8C5-ECC9F3942E4B}">
                  <a14:imgProps xmlns:a14="http://schemas.microsoft.com/office/drawing/2010/main">
                    <a14:imgLayer r:embed="rId5">
                      <a14:imgEffect>
                        <a14:backgroundRemoval t="9997" b="96251" l="9894" r="89960">
                          <a14:foregroundMark x1="36827" y1="71885" x2="44082" y2="79243"/>
                          <a14:foregroundMark x1="44082" y1="79243" x2="45108" y2="92051"/>
                          <a14:foregroundMark x1="45108" y1="92051" x2="30817" y2="90073"/>
                          <a14:foregroundMark x1="30817" y1="90073" x2="26493" y2="78862"/>
                          <a14:foregroundMark x1="26493" y1="78862" x2="35434" y2="70288"/>
                          <a14:foregroundMark x1="35434" y1="70288" x2="36973" y2="72024"/>
                          <a14:foregroundMark x1="47856" y1="94134" x2="35874" y2="93162"/>
                          <a14:foregroundMark x1="35874" y1="93162" x2="32942" y2="92156"/>
                          <a14:foregroundMark x1="47856" y1="96251" x2="41590" y2="96112"/>
                        </a14:backgroundRemoval>
                      </a14:imgEffect>
                    </a14:imgLayer>
                  </a14:imgProps>
                </a:ext>
                <a:ext uri="{28A0092B-C50C-407E-A947-70E740481C1C}">
                  <a14:useLocalDpi xmlns:a14="http://schemas.microsoft.com/office/drawing/2010/main" val="0"/>
                </a:ext>
              </a:extLst>
            </a:blip>
            <a:srcRect l="16180" t="63779" r="45890"/>
            <a:stretch/>
          </p:blipFill>
          <p:spPr>
            <a:xfrm>
              <a:off x="7797112" y="4393148"/>
              <a:ext cx="1724576" cy="1738662"/>
            </a:xfrm>
            <a:prstGeom prst="rect">
              <a:avLst/>
            </a:prstGeom>
          </p:spPr>
        </p:pic>
        <p:pic>
          <p:nvPicPr>
            <p:cNvPr id="53" name="Picture 52" descr="A diagram of a circle with blue and white circles&#10;&#10;Description automatically generated">
              <a:extLst>
                <a:ext uri="{FF2B5EF4-FFF2-40B4-BE49-F238E27FC236}">
                  <a16:creationId xmlns:a16="http://schemas.microsoft.com/office/drawing/2014/main" id="{5401F995-B8C3-D0C5-17E4-82E7713AB6C4}"/>
                </a:ext>
              </a:extLst>
            </p:cNvPr>
            <p:cNvPicPr>
              <a:picLocks noChangeAspect="1"/>
            </p:cNvPicPr>
            <p:nvPr/>
          </p:nvPicPr>
          <p:blipFill rotWithShape="1">
            <a:blip r:embed="rId13">
              <a:extLst>
                <a:ext uri="{BEBA8EAE-BF5A-486C-A8C5-ECC9F3942E4B}">
                  <a14:imgProps xmlns:a14="http://schemas.microsoft.com/office/drawing/2010/main">
                    <a14:imgLayer r:embed="rId5">
                      <a14:imgEffect>
                        <a14:backgroundRemoval t="9997" b="89969" l="5863" r="89960">
                          <a14:foregroundMark x1="26933" y1="55640" x2="9784" y2="55467"/>
                          <a14:foregroundMark x1="9784" y1="55467" x2="12569" y2="70149"/>
                          <a14:foregroundMark x1="12569" y1="70149" x2="27263" y2="67650"/>
                          <a14:foregroundMark x1="27263" y1="67650" x2="26237" y2="56300"/>
                          <a14:foregroundMark x1="5863" y1="57341" x2="16893" y2="80354"/>
                          <a14:foregroundMark x1="12679" y1="68344" x2="23452" y2="68205"/>
                          <a14:backgroundMark x1="60315" y1="50330" x2="55551" y2="39743"/>
                        </a14:backgroundRemoval>
                      </a14:imgEffect>
                    </a14:imgLayer>
                  </a14:imgProps>
                </a:ext>
                <a:ext uri="{28A0092B-C50C-407E-A947-70E740481C1C}">
                  <a14:useLocalDpi xmlns:a14="http://schemas.microsoft.com/office/drawing/2010/main" val="0"/>
                </a:ext>
              </a:extLst>
            </a:blip>
            <a:srcRect t="49836" r="57101" b="15453"/>
            <a:stretch/>
          </p:blipFill>
          <p:spPr>
            <a:xfrm>
              <a:off x="7061404" y="3723906"/>
              <a:ext cx="1950550" cy="1666139"/>
            </a:xfrm>
            <a:prstGeom prst="rect">
              <a:avLst/>
            </a:prstGeom>
          </p:spPr>
        </p:pic>
        <p:pic>
          <p:nvPicPr>
            <p:cNvPr id="54" name="Picture 53" descr="A diagram of a circle with blue and white circles&#10;&#10;Description automatically generated">
              <a:extLst>
                <a:ext uri="{FF2B5EF4-FFF2-40B4-BE49-F238E27FC236}">
                  <a16:creationId xmlns:a16="http://schemas.microsoft.com/office/drawing/2014/main" id="{06D32364-C66B-3E55-F689-5F8510FF57FC}"/>
                </a:ext>
              </a:extLst>
            </p:cNvPr>
            <p:cNvPicPr>
              <a:picLocks noChangeAspect="1"/>
            </p:cNvPicPr>
            <p:nvPr/>
          </p:nvPicPr>
          <p:blipFill rotWithShape="1">
            <a:blip r:embed="rId14">
              <a:extLst>
                <a:ext uri="{BEBA8EAE-BF5A-486C-A8C5-ECC9F3942E4B}">
                  <a14:imgProps xmlns:a14="http://schemas.microsoft.com/office/drawing/2010/main">
                    <a14:imgLayer r:embed="rId5">
                      <a14:imgEffect>
                        <a14:backgroundRemoval t="9997" b="89969" l="9930" r="94320">
                          <a14:foregroundMark x1="73800" y1="58660" x2="74679" y2="68865"/>
                          <a14:foregroundMark x1="74679" y1="68865" x2="88164" y2="68414"/>
                          <a14:foregroundMark x1="88164" y1="68414" x2="87211" y2="56543"/>
                          <a14:foregroundMark x1="87211" y1="56543" x2="74093" y2="58105"/>
                          <a14:foregroundMark x1="74093" y1="58105" x2="73800" y2="58521"/>
                          <a14:foregroundMark x1="91096" y1="56439" x2="91938" y2="65810"/>
                          <a14:foregroundMark x1="93771" y1="55085" x2="94320" y2="66817"/>
                          <a14:foregroundMark x1="94320" y1="66817" x2="93881" y2="67546"/>
                          <a14:foregroundMark x1="87468" y1="63832" x2="76145" y2="63971"/>
                          <a14:backgroundMark x1="52986" y1="39500" x2="61305" y2="48039"/>
                          <a14:backgroundMark x1="61305" y1="48039" x2="61634" y2="48733"/>
                        </a14:backgroundRemoval>
                      </a14:imgEffect>
                    </a14:imgLayer>
                  </a14:imgProps>
                </a:ext>
                <a:ext uri="{28A0092B-C50C-407E-A947-70E740481C1C}">
                  <a14:useLocalDpi xmlns:a14="http://schemas.microsoft.com/office/drawing/2010/main" val="0"/>
                </a:ext>
              </a:extLst>
            </a:blip>
            <a:srcRect l="62635" t="53678" b="15102"/>
            <a:stretch/>
          </p:blipFill>
          <p:spPr>
            <a:xfrm>
              <a:off x="9909350" y="3908336"/>
              <a:ext cx="1698900" cy="1498551"/>
            </a:xfrm>
            <a:prstGeom prst="rect">
              <a:avLst/>
            </a:prstGeom>
          </p:spPr>
        </p:pic>
        <p:pic>
          <p:nvPicPr>
            <p:cNvPr id="55" name="Picture 54" descr="A diagram of a circle with blue and white circles&#10;&#10;Description automatically generated">
              <a:extLst>
                <a:ext uri="{FF2B5EF4-FFF2-40B4-BE49-F238E27FC236}">
                  <a16:creationId xmlns:a16="http://schemas.microsoft.com/office/drawing/2014/main" id="{67988521-B045-592D-CEE1-BBC020CEE519}"/>
                </a:ext>
              </a:extLst>
            </p:cNvPr>
            <p:cNvPicPr>
              <a:picLocks noChangeAspect="1"/>
            </p:cNvPicPr>
            <p:nvPr/>
          </p:nvPicPr>
          <p:blipFill rotWithShape="1">
            <a:blip r:embed="rId15">
              <a:extLst>
                <a:ext uri="{BEBA8EAE-BF5A-486C-A8C5-ECC9F3942E4B}">
                  <a14:imgProps xmlns:a14="http://schemas.microsoft.com/office/drawing/2010/main">
                    <a14:imgLayer r:embed="rId5">
                      <a14:imgEffect>
                        <a14:backgroundRemoval t="9997" b="89969" l="6303" r="89996">
                          <a14:foregroundMark x1="6303" y1="48629" x2="24038" y2="49601"/>
                          <a14:foregroundMark x1="24038" y1="49601" x2="30707" y2="41791"/>
                          <a14:foregroundMark x1="30707" y1="41791" x2="21693" y2="33287"/>
                          <a14:foregroundMark x1="21693" y1="33287" x2="10370" y2="35578"/>
                          <a14:foregroundMark x1="10370" y1="35578" x2="6449" y2="44915"/>
                          <a14:foregroundMark x1="6449" y1="44915" x2="6303" y2="46373"/>
                          <a14:backgroundMark x1="54525" y1="40923" x2="63137" y2="48733"/>
                        </a14:backgroundRemoval>
                      </a14:imgEffect>
                    </a14:imgLayer>
                  </a14:imgProps>
                </a:ext>
                <a:ext uri="{28A0092B-C50C-407E-A947-70E740481C1C}">
                  <a14:useLocalDpi xmlns:a14="http://schemas.microsoft.com/office/drawing/2010/main" val="0"/>
                </a:ext>
              </a:extLst>
            </a:blip>
            <a:srcRect t="18725" r="62071" b="42641"/>
            <a:stretch/>
          </p:blipFill>
          <p:spPr>
            <a:xfrm>
              <a:off x="7061404" y="2230542"/>
              <a:ext cx="1724576" cy="1854440"/>
            </a:xfrm>
            <a:prstGeom prst="rect">
              <a:avLst/>
            </a:prstGeom>
          </p:spPr>
        </p:pic>
        <p:pic>
          <p:nvPicPr>
            <p:cNvPr id="56" name="Picture 55" descr="A diagram of a circle with blue and white circles&#10;&#10;Description automatically generated">
              <a:extLst>
                <a:ext uri="{FF2B5EF4-FFF2-40B4-BE49-F238E27FC236}">
                  <a16:creationId xmlns:a16="http://schemas.microsoft.com/office/drawing/2014/main" id="{C41F097E-1B62-64BF-C3EA-A8A7F85F5BAC}"/>
                </a:ext>
              </a:extLst>
            </p:cNvPr>
            <p:cNvPicPr>
              <a:picLocks noChangeAspect="1"/>
            </p:cNvPicPr>
            <p:nvPr/>
          </p:nvPicPr>
          <p:blipFill rotWithShape="1">
            <a:blip r:embed="rId16">
              <a:extLst>
                <a:ext uri="{BEBA8EAE-BF5A-486C-A8C5-ECC9F3942E4B}">
                  <a14:imgProps xmlns:a14="http://schemas.microsoft.com/office/drawing/2010/main">
                    <a14:imgLayer r:embed="rId5">
                      <a14:imgEffect>
                        <a14:backgroundRemoval t="10000" b="90000" l="10000" r="90000">
                          <a14:foregroundMark x1="41077" y1="12773" x2="27116" y2="16800"/>
                          <a14:foregroundMark x1="27116" y1="16800" x2="30634" y2="27352"/>
                          <a14:foregroundMark x1="30634" y1="27352" x2="42470" y2="31968"/>
                          <a14:foregroundMark x1="42470" y1="31968" x2="43606" y2="15828"/>
                          <a14:foregroundMark x1="43606" y1="15828" x2="42177" y2="12669"/>
                          <a14:foregroundMark x1="23085" y1="20965" x2="36204" y2="34085"/>
                          <a14:foregroundMark x1="46427" y1="31482" x2="45328" y2="10760"/>
                          <a14:backgroundMark x1="52180" y1="39882" x2="63796" y2="50642"/>
                        </a14:backgroundRemoval>
                      </a14:imgEffect>
                    </a14:imgLayer>
                  </a14:imgProps>
                </a:ext>
                <a:ext uri="{28A0092B-C50C-407E-A947-70E740481C1C}">
                  <a14:useLocalDpi xmlns:a14="http://schemas.microsoft.com/office/drawing/2010/main" val="0"/>
                </a:ext>
              </a:extLst>
            </a:blip>
            <a:srcRect l="16181" r="48949" b="58627"/>
            <a:stretch/>
          </p:blipFill>
          <p:spPr>
            <a:xfrm>
              <a:off x="7797112" y="1331712"/>
              <a:ext cx="1585428" cy="1985961"/>
            </a:xfrm>
            <a:prstGeom prst="rect">
              <a:avLst/>
            </a:prstGeom>
          </p:spPr>
        </p:pic>
        <p:pic>
          <p:nvPicPr>
            <p:cNvPr id="57" name="Picture 56" descr="A diagram of a circle with blue and white circles&#10;&#10;Description automatically generated">
              <a:extLst>
                <a:ext uri="{FF2B5EF4-FFF2-40B4-BE49-F238E27FC236}">
                  <a16:creationId xmlns:a16="http://schemas.microsoft.com/office/drawing/2014/main" id="{6F0B7823-53F2-BD25-FD68-0A89353E38CD}"/>
                </a:ext>
              </a:extLst>
            </p:cNvPr>
            <p:cNvPicPr>
              <a:picLocks noChangeAspect="1"/>
            </p:cNvPicPr>
            <p:nvPr/>
          </p:nvPicPr>
          <p:blipFill rotWithShape="1">
            <a:blip r:embed="rId17">
              <a:extLst>
                <a:ext uri="{28A0092B-C50C-407E-A947-70E740481C1C}">
                  <a14:useLocalDpi xmlns:a14="http://schemas.microsoft.com/office/drawing/2010/main" val="0"/>
                </a:ext>
              </a:extLst>
            </a:blip>
            <a:srcRect l="30069" t="33521" r="29613" b="28123"/>
            <a:stretch/>
          </p:blipFill>
          <p:spPr>
            <a:xfrm>
              <a:off x="8431068" y="2944941"/>
              <a:ext cx="1833194" cy="1841106"/>
            </a:xfrm>
            <a:custGeom>
              <a:avLst/>
              <a:gdLst>
                <a:gd name="connsiteX0" fmla="*/ 909047 w 1833194"/>
                <a:gd name="connsiteY0" fmla="*/ 181430 h 1841106"/>
                <a:gd name="connsiteX1" fmla="*/ 173503 w 1833194"/>
                <a:gd name="connsiteY1" fmla="*/ 916974 h 1841106"/>
                <a:gd name="connsiteX2" fmla="*/ 909047 w 1833194"/>
                <a:gd name="connsiteY2" fmla="*/ 1652518 h 1841106"/>
                <a:gd name="connsiteX3" fmla="*/ 1644591 w 1833194"/>
                <a:gd name="connsiteY3" fmla="*/ 916974 h 1841106"/>
                <a:gd name="connsiteX4" fmla="*/ 909047 w 1833194"/>
                <a:gd name="connsiteY4" fmla="*/ 181430 h 1841106"/>
                <a:gd name="connsiteX5" fmla="*/ 916597 w 1833194"/>
                <a:gd name="connsiteY5" fmla="*/ 0 h 1841106"/>
                <a:gd name="connsiteX6" fmla="*/ 1833194 w 1833194"/>
                <a:gd name="connsiteY6" fmla="*/ 920553 h 1841106"/>
                <a:gd name="connsiteX7" fmla="*/ 916597 w 1833194"/>
                <a:gd name="connsiteY7" fmla="*/ 1841106 h 1841106"/>
                <a:gd name="connsiteX8" fmla="*/ 0 w 1833194"/>
                <a:gd name="connsiteY8" fmla="*/ 920553 h 1841106"/>
                <a:gd name="connsiteX9" fmla="*/ 916597 w 1833194"/>
                <a:gd name="connsiteY9" fmla="*/ 0 h 1841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3194" h="1841106">
                  <a:moveTo>
                    <a:pt x="909047" y="181430"/>
                  </a:moveTo>
                  <a:cubicBezTo>
                    <a:pt x="502817" y="181430"/>
                    <a:pt x="173503" y="510744"/>
                    <a:pt x="173503" y="916974"/>
                  </a:cubicBezTo>
                  <a:cubicBezTo>
                    <a:pt x="173503" y="1323204"/>
                    <a:pt x="502817" y="1652518"/>
                    <a:pt x="909047" y="1652518"/>
                  </a:cubicBezTo>
                  <a:cubicBezTo>
                    <a:pt x="1315277" y="1652518"/>
                    <a:pt x="1644591" y="1323204"/>
                    <a:pt x="1644591" y="916974"/>
                  </a:cubicBezTo>
                  <a:cubicBezTo>
                    <a:pt x="1644591" y="510744"/>
                    <a:pt x="1315277" y="181430"/>
                    <a:pt x="909047" y="181430"/>
                  </a:cubicBezTo>
                  <a:close/>
                  <a:moveTo>
                    <a:pt x="916597" y="0"/>
                  </a:moveTo>
                  <a:cubicBezTo>
                    <a:pt x="1422820" y="0"/>
                    <a:pt x="1833194" y="412146"/>
                    <a:pt x="1833194" y="920553"/>
                  </a:cubicBezTo>
                  <a:cubicBezTo>
                    <a:pt x="1833194" y="1428960"/>
                    <a:pt x="1422820" y="1841106"/>
                    <a:pt x="916597" y="1841106"/>
                  </a:cubicBezTo>
                  <a:cubicBezTo>
                    <a:pt x="410374" y="1841106"/>
                    <a:pt x="0" y="1428960"/>
                    <a:pt x="0" y="920553"/>
                  </a:cubicBezTo>
                  <a:cubicBezTo>
                    <a:pt x="0" y="412146"/>
                    <a:pt x="410374" y="0"/>
                    <a:pt x="916597" y="0"/>
                  </a:cubicBezTo>
                  <a:close/>
                </a:path>
              </a:pathLst>
            </a:custGeom>
          </p:spPr>
        </p:pic>
        <p:pic>
          <p:nvPicPr>
            <p:cNvPr id="58" name="Picture 57" descr="A diagram of a circle with blue and white circles&#10;&#10;Description automatically generated">
              <a:extLst>
                <a:ext uri="{FF2B5EF4-FFF2-40B4-BE49-F238E27FC236}">
                  <a16:creationId xmlns:a16="http://schemas.microsoft.com/office/drawing/2014/main" id="{7DF3383B-B245-0F8D-2BE4-DC10369EFC72}"/>
                </a:ext>
              </a:extLst>
            </p:cNvPr>
            <p:cNvPicPr>
              <a:picLocks noChangeAspect="1"/>
            </p:cNvPicPr>
            <p:nvPr/>
          </p:nvPicPr>
          <p:blipFill rotWithShape="1">
            <a:blip r:embed="rId17">
              <a:extLst>
                <a:ext uri="{28A0092B-C50C-407E-A947-70E740481C1C}">
                  <a14:useLocalDpi xmlns:a14="http://schemas.microsoft.com/office/drawing/2010/main" val="0"/>
                </a:ext>
              </a:extLst>
            </a:blip>
            <a:srcRect l="42944" t="45597" r="42504" b="40619"/>
            <a:stretch/>
          </p:blipFill>
          <p:spPr>
            <a:xfrm>
              <a:off x="9016841" y="3523784"/>
              <a:ext cx="661648" cy="661648"/>
            </a:xfrm>
            <a:prstGeom prst="ellipse">
              <a:avLst/>
            </a:prstGeom>
          </p:spPr>
        </p:pic>
        <p:pic>
          <p:nvPicPr>
            <p:cNvPr id="59" name="Picture 58" descr="A diagram of a circle with blue and white circles&#10;&#10;Description automatically generated">
              <a:extLst>
                <a:ext uri="{FF2B5EF4-FFF2-40B4-BE49-F238E27FC236}">
                  <a16:creationId xmlns:a16="http://schemas.microsoft.com/office/drawing/2014/main" id="{0311E37E-655F-7461-834D-AAD01298CA0F}"/>
                </a:ext>
                <a:ext uri="{C183D7F6-B498-43B3-948B-1728B52AA6E4}">
                  <adec:decorative xmlns:adec="http://schemas.microsoft.com/office/drawing/2017/decorative" val="0"/>
                </a:ext>
              </a:extLst>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a:xfrm>
              <a:off x="7066291" y="1331712"/>
              <a:ext cx="4546847" cy="4800098"/>
            </a:xfrm>
            <a:custGeom>
              <a:avLst/>
              <a:gdLst>
                <a:gd name="connsiteX0" fmla="*/ 2272705 w 4546847"/>
                <a:gd name="connsiteY0" fmla="*/ 361859 h 4800098"/>
                <a:gd name="connsiteX1" fmla="*/ 110382 w 4546847"/>
                <a:gd name="connsiteY1" fmla="*/ 2524182 h 4800098"/>
                <a:gd name="connsiteX2" fmla="*/ 2272705 w 4546847"/>
                <a:gd name="connsiteY2" fmla="*/ 4686505 h 4800098"/>
                <a:gd name="connsiteX3" fmla="*/ 4435028 w 4546847"/>
                <a:gd name="connsiteY3" fmla="*/ 2524182 h 4800098"/>
                <a:gd name="connsiteX4" fmla="*/ 2272705 w 4546847"/>
                <a:gd name="connsiteY4" fmla="*/ 361859 h 4800098"/>
                <a:gd name="connsiteX5" fmla="*/ 0 w 4546847"/>
                <a:gd name="connsiteY5" fmla="*/ 0 h 4800098"/>
                <a:gd name="connsiteX6" fmla="*/ 4546847 w 4546847"/>
                <a:gd name="connsiteY6" fmla="*/ 0 h 4800098"/>
                <a:gd name="connsiteX7" fmla="*/ 4546847 w 4546847"/>
                <a:gd name="connsiteY7" fmla="*/ 4800098 h 4800098"/>
                <a:gd name="connsiteX8" fmla="*/ 0 w 4546847"/>
                <a:gd name="connsiteY8" fmla="*/ 4800098 h 480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6847" h="4800098">
                  <a:moveTo>
                    <a:pt x="2272705" y="361859"/>
                  </a:moveTo>
                  <a:cubicBezTo>
                    <a:pt x="1078487" y="361859"/>
                    <a:pt x="110382" y="1329964"/>
                    <a:pt x="110382" y="2524182"/>
                  </a:cubicBezTo>
                  <a:cubicBezTo>
                    <a:pt x="110382" y="3718400"/>
                    <a:pt x="1078487" y="4686505"/>
                    <a:pt x="2272705" y="4686505"/>
                  </a:cubicBezTo>
                  <a:cubicBezTo>
                    <a:pt x="3466923" y="4686505"/>
                    <a:pt x="4435028" y="3718400"/>
                    <a:pt x="4435028" y="2524182"/>
                  </a:cubicBezTo>
                  <a:cubicBezTo>
                    <a:pt x="4435028" y="1329964"/>
                    <a:pt x="3466923" y="361859"/>
                    <a:pt x="2272705" y="361859"/>
                  </a:cubicBezTo>
                  <a:close/>
                  <a:moveTo>
                    <a:pt x="0" y="0"/>
                  </a:moveTo>
                  <a:lnTo>
                    <a:pt x="4546847" y="0"/>
                  </a:lnTo>
                  <a:lnTo>
                    <a:pt x="4546847" y="4800098"/>
                  </a:lnTo>
                  <a:lnTo>
                    <a:pt x="0" y="4800098"/>
                  </a:lnTo>
                  <a:close/>
                </a:path>
              </a:pathLst>
            </a:custGeom>
          </p:spPr>
        </p:pic>
      </p:grpSp>
      <p:grpSp>
        <p:nvGrpSpPr>
          <p:cNvPr id="60" name="Group 59" descr="Explicit teaching graphic highlighting Using effective questioning">
            <a:extLst>
              <a:ext uri="{FF2B5EF4-FFF2-40B4-BE49-F238E27FC236}">
                <a16:creationId xmlns:a16="http://schemas.microsoft.com/office/drawing/2014/main" id="{5DACDC37-F788-18C9-767B-B50C04ADDCA0}"/>
              </a:ext>
            </a:extLst>
          </p:cNvPr>
          <p:cNvGrpSpPr/>
          <p:nvPr/>
        </p:nvGrpSpPr>
        <p:grpSpPr>
          <a:xfrm>
            <a:off x="6924989" y="1356065"/>
            <a:ext cx="4750720" cy="4880414"/>
            <a:chOff x="6870765" y="1360238"/>
            <a:chExt cx="4750720" cy="4880414"/>
          </a:xfrm>
        </p:grpSpPr>
        <p:sp>
          <p:nvSpPr>
            <p:cNvPr id="61" name="Oval 60">
              <a:extLst>
                <a:ext uri="{FF2B5EF4-FFF2-40B4-BE49-F238E27FC236}">
                  <a16:creationId xmlns:a16="http://schemas.microsoft.com/office/drawing/2014/main" id="{48EF20D8-627E-C69C-72A0-7C89EB32419D}"/>
                </a:ext>
              </a:extLst>
            </p:cNvPr>
            <p:cNvSpPr/>
            <p:nvPr/>
          </p:nvSpPr>
          <p:spPr>
            <a:xfrm>
              <a:off x="6870765" y="1450963"/>
              <a:ext cx="4750720" cy="4789689"/>
            </a:xfrm>
            <a:prstGeom prst="ellipse">
              <a:avLst/>
            </a:prstGeom>
            <a:solidFill>
              <a:srgbClr val="FFFFF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2" name="Picture 61" descr="A diagram of a circle with blue and white circles&#10;&#10;Description automatically generated">
              <a:extLst>
                <a:ext uri="{FF2B5EF4-FFF2-40B4-BE49-F238E27FC236}">
                  <a16:creationId xmlns:a16="http://schemas.microsoft.com/office/drawing/2014/main" id="{0C4D0D75-9B34-FF2C-5005-1151B060247A}"/>
                </a:ext>
              </a:extLst>
            </p:cNvPr>
            <p:cNvPicPr>
              <a:picLocks noChangeAspect="1"/>
            </p:cNvPicPr>
            <p:nvPr/>
          </p:nvPicPr>
          <p:blipFill rotWithShape="1">
            <a:blip r:embed="rId16">
              <a:extLst>
                <a:ext uri="{BEBA8EAE-BF5A-486C-A8C5-ECC9F3942E4B}">
                  <a14:imgProps xmlns:a14="http://schemas.microsoft.com/office/drawing/2010/main">
                    <a14:imgLayer r:embed="rId5">
                      <a14:imgEffect>
                        <a14:backgroundRemoval t="10000" b="90000" l="10000" r="90000">
                          <a14:foregroundMark x1="41077" y1="12773" x2="27116" y2="16800"/>
                          <a14:foregroundMark x1="27116" y1="16800" x2="30634" y2="27352"/>
                          <a14:foregroundMark x1="30634" y1="27352" x2="42470" y2="31968"/>
                          <a14:foregroundMark x1="42470" y1="31968" x2="43606" y2="15828"/>
                          <a14:foregroundMark x1="43606" y1="15828" x2="42177" y2="12669"/>
                          <a14:foregroundMark x1="23085" y1="20965" x2="36204" y2="34085"/>
                          <a14:foregroundMark x1="46427" y1="31482" x2="45328" y2="10760"/>
                          <a14:backgroundMark x1="52180" y1="39882" x2="63796" y2="50642"/>
                        </a14:backgroundRemoval>
                      </a14:imgEffect>
                    </a14:imgLayer>
                  </a14:imgProps>
                </a:ext>
                <a:ext uri="{28A0092B-C50C-407E-A947-70E740481C1C}">
                  <a14:useLocalDpi xmlns:a14="http://schemas.microsoft.com/office/drawing/2010/main" val="0"/>
                </a:ext>
              </a:extLst>
            </a:blip>
            <a:srcRect l="16181" r="48949" b="58627"/>
            <a:stretch/>
          </p:blipFill>
          <p:spPr>
            <a:xfrm>
              <a:off x="7762654" y="1360238"/>
              <a:ext cx="1585428" cy="1985961"/>
            </a:xfrm>
            <a:prstGeom prst="rect">
              <a:avLst/>
            </a:prstGeom>
          </p:spPr>
        </p:pic>
      </p:grpSp>
      <p:sp>
        <p:nvSpPr>
          <p:cNvPr id="4" name="Slide Number Placeholder 3">
            <a:extLst>
              <a:ext uri="{FF2B5EF4-FFF2-40B4-BE49-F238E27FC236}">
                <a16:creationId xmlns:a16="http://schemas.microsoft.com/office/drawing/2014/main" id="{90983C39-D01E-C9FF-4FD4-CD14BD90937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19</a:t>
            </a:fld>
            <a:endParaRPr lang="en-AU"/>
          </a:p>
        </p:txBody>
      </p:sp>
    </p:spTree>
    <p:extLst>
      <p:ext uri="{BB962C8B-B14F-4D97-AF65-F5344CB8AC3E}">
        <p14:creationId xmlns:p14="http://schemas.microsoft.com/office/powerpoint/2010/main" val="1688917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750"/>
                                        <p:tgtEl>
                                          <p:spTgt spid="44"/>
                                        </p:tgtEl>
                                      </p:cBhvr>
                                    </p:animEffect>
                                  </p:childTnLst>
                                </p:cTn>
                              </p:par>
                            </p:childTnLst>
                          </p:cTn>
                        </p:par>
                        <p:par>
                          <p:cTn id="8" fill="hold">
                            <p:stCondLst>
                              <p:cond delay="1000"/>
                            </p:stCondLst>
                            <p:childTnLst>
                              <p:par>
                                <p:cTn id="9" presetID="10" presetClass="entr" presetSubtype="0" fill="hold" nodeType="afterEffect">
                                  <p:stCondLst>
                                    <p:cond delay="25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75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27103-A828-D93C-4C96-E2774E4673D6}"/>
              </a:ext>
            </a:extLst>
          </p:cNvPr>
          <p:cNvSpPr>
            <a:spLocks noGrp="1"/>
          </p:cNvSpPr>
          <p:nvPr>
            <p:ph type="title"/>
          </p:nvPr>
        </p:nvSpPr>
        <p:spPr/>
        <p:txBody>
          <a:bodyPr/>
          <a:lstStyle/>
          <a:p>
            <a:r>
              <a:rPr lang="en-AU"/>
              <a:t>Acknowledgement of Country</a:t>
            </a:r>
          </a:p>
        </p:txBody>
      </p:sp>
      <p:sp>
        <p:nvSpPr>
          <p:cNvPr id="3" name="Text Placeholder 2">
            <a:extLst>
              <a:ext uri="{FF2B5EF4-FFF2-40B4-BE49-F238E27FC236}">
                <a16:creationId xmlns:a16="http://schemas.microsoft.com/office/drawing/2014/main" id="{5CCDE246-42BF-EFCA-7DB5-DE81C1A16CDF}"/>
              </a:ext>
            </a:extLst>
          </p:cNvPr>
          <p:cNvSpPr>
            <a:spLocks noGrp="1"/>
          </p:cNvSpPr>
          <p:nvPr>
            <p:ph type="body" sz="quarter" idx="14"/>
          </p:nvPr>
        </p:nvSpPr>
        <p:spPr/>
        <p:txBody>
          <a:bodyPr/>
          <a:lstStyle/>
          <a:p>
            <a:r>
              <a:rPr lang="en-AU"/>
              <a:t>We recognise the Ongoing Custodians of the lands and waterways where we work and live. We pay respect to Elders past and present as ongoing teachers of knowledge, songlines and stories. We strive to ensure every Aboriginal and Torres Strait Islander learner in NSW achieves their potential through education.</a:t>
            </a:r>
          </a:p>
        </p:txBody>
      </p:sp>
      <p:pic>
        <p:nvPicPr>
          <p:cNvPr id="17" name="Picture Placeholder 16">
            <a:extLst>
              <a:ext uri="{FF2B5EF4-FFF2-40B4-BE49-F238E27FC236}">
                <a16:creationId xmlns:a16="http://schemas.microsoft.com/office/drawing/2014/main" id="{404A6270-F945-A9FA-4162-867F1ABDF6F1}"/>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p:pic>
      <p:sp>
        <p:nvSpPr>
          <p:cNvPr id="7" name="Text Placeholder 4">
            <a:extLst>
              <a:ext uri="{FF2B5EF4-FFF2-40B4-BE49-F238E27FC236}">
                <a16:creationId xmlns:a16="http://schemas.microsoft.com/office/drawing/2014/main" id="{F5FD00A5-714F-90FC-7AB0-E09539F8C039}"/>
              </a:ext>
            </a:extLst>
          </p:cNvPr>
          <p:cNvSpPr>
            <a:spLocks noGrp="1"/>
          </p:cNvSpPr>
          <p:nvPr>
            <p:ph type="body" sz="quarter" idx="15"/>
          </p:nvPr>
        </p:nvSpPr>
        <p:spPr/>
        <p:txBody>
          <a:bodyPr/>
          <a:lstStyle/>
          <a:p>
            <a:r>
              <a:rPr lang="en-AU"/>
              <a:t>‘Stronger together’ created by 2P from Glendore Public School on Darkinjung Country as part of the 2021 School Reconciliation Challenge.</a:t>
            </a:r>
          </a:p>
        </p:txBody>
      </p:sp>
      <p:sp>
        <p:nvSpPr>
          <p:cNvPr id="6" name="Slide Number Placeholder 5">
            <a:extLst>
              <a:ext uri="{FF2B5EF4-FFF2-40B4-BE49-F238E27FC236}">
                <a16:creationId xmlns:a16="http://schemas.microsoft.com/office/drawing/2014/main" id="{28CD07DA-1B06-24A6-1D69-E7F104B2C6B5}"/>
              </a:ext>
              <a:ext uri="{C183D7F6-B498-43B3-948B-1728B52AA6E4}">
                <adec:decorative xmlns:adec="http://schemas.microsoft.com/office/drawing/2017/decorative" val="1"/>
              </a:ext>
            </a:extLst>
          </p:cNvPr>
          <p:cNvSpPr>
            <a:spLocks noGrp="1"/>
          </p:cNvSpPr>
          <p:nvPr>
            <p:ph type="sldNum" sz="quarter" idx="16"/>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818777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08E44DA-F0BA-EBEB-B6FC-74BD52493838}"/>
              </a:ext>
            </a:extLst>
          </p:cNvPr>
          <p:cNvSpPr>
            <a:spLocks noGrp="1"/>
          </p:cNvSpPr>
          <p:nvPr>
            <p:ph type="title"/>
          </p:nvPr>
        </p:nvSpPr>
        <p:spPr/>
        <p:txBody>
          <a:bodyPr/>
          <a:lstStyle/>
          <a:p>
            <a:r>
              <a:rPr lang="en-AU"/>
              <a:t>Circling back </a:t>
            </a:r>
          </a:p>
        </p:txBody>
      </p:sp>
      <p:sp>
        <p:nvSpPr>
          <p:cNvPr id="5" name="Text Placeholder 4">
            <a:extLst>
              <a:ext uri="{FF2B5EF4-FFF2-40B4-BE49-F238E27FC236}">
                <a16:creationId xmlns:a16="http://schemas.microsoft.com/office/drawing/2014/main" id="{96F486E5-290D-379A-A463-F25309C5E44B}"/>
              </a:ext>
            </a:extLst>
          </p:cNvPr>
          <p:cNvSpPr>
            <a:spLocks noGrp="1"/>
          </p:cNvSpPr>
          <p:nvPr>
            <p:ph type="body" sz="quarter" idx="18"/>
          </p:nvPr>
        </p:nvSpPr>
        <p:spPr/>
        <p:txBody>
          <a:bodyPr/>
          <a:lstStyle/>
          <a:p>
            <a:r>
              <a:rPr lang="en-AU" dirty="0"/>
              <a:t>Thinking back to our examples of success:</a:t>
            </a:r>
          </a:p>
        </p:txBody>
      </p:sp>
      <p:sp>
        <p:nvSpPr>
          <p:cNvPr id="6" name="Slide Number Placeholder 5">
            <a:extLst>
              <a:ext uri="{FF2B5EF4-FFF2-40B4-BE49-F238E27FC236}">
                <a16:creationId xmlns:a16="http://schemas.microsoft.com/office/drawing/2014/main" id="{210C1375-D770-730D-52EB-66C4A48BEA0A}"/>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lstStyle/>
          <a:p>
            <a:fld id="{10A01DC5-1685-4615-8240-15192985C6A2}" type="slidenum">
              <a:rPr lang="en-AU" smtClean="0"/>
              <a:pPr/>
              <a:t>20</a:t>
            </a:fld>
            <a:endParaRPr lang="en-AU"/>
          </a:p>
        </p:txBody>
      </p:sp>
      <p:sp>
        <p:nvSpPr>
          <p:cNvPr id="2" name="Oval 1">
            <a:extLst>
              <a:ext uri="{FF2B5EF4-FFF2-40B4-BE49-F238E27FC236}">
                <a16:creationId xmlns:a16="http://schemas.microsoft.com/office/drawing/2014/main" id="{363555A7-A5B8-65D6-D9B1-DBD506A7046A}"/>
              </a:ext>
            </a:extLst>
          </p:cNvPr>
          <p:cNvSpPr/>
          <p:nvPr/>
        </p:nvSpPr>
        <p:spPr>
          <a:xfrm>
            <a:off x="436044" y="2009896"/>
            <a:ext cx="952190" cy="936666"/>
          </a:xfrm>
          <a:prstGeom prst="ellipse">
            <a:avLst/>
          </a:prstGeom>
          <a:solidFill>
            <a:schemeClr val="accent1"/>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600" b="1" dirty="0">
                <a:solidFill>
                  <a:schemeClr val="bg1"/>
                </a:solidFill>
                <a:latin typeface="+mj-lt"/>
              </a:rPr>
              <a:t>1</a:t>
            </a:r>
          </a:p>
        </p:txBody>
      </p:sp>
      <p:sp>
        <p:nvSpPr>
          <p:cNvPr id="3" name="Content Placeholder 7">
            <a:extLst>
              <a:ext uri="{FF2B5EF4-FFF2-40B4-BE49-F238E27FC236}">
                <a16:creationId xmlns:a16="http://schemas.microsoft.com/office/drawing/2014/main" id="{06EB13DF-C38D-6AF1-476D-24346C620CF0}"/>
              </a:ext>
            </a:extLst>
          </p:cNvPr>
          <p:cNvSpPr txBox="1">
            <a:spLocks/>
          </p:cNvSpPr>
          <p:nvPr/>
        </p:nvSpPr>
        <p:spPr>
          <a:xfrm>
            <a:off x="1697897" y="1942393"/>
            <a:ext cx="5914758" cy="107167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400" dirty="0"/>
              <a:t>What connections can you make between your example and explicit teaching?</a:t>
            </a:r>
          </a:p>
        </p:txBody>
      </p:sp>
      <p:sp>
        <p:nvSpPr>
          <p:cNvPr id="4" name="Oval 3">
            <a:extLst>
              <a:ext uri="{FF2B5EF4-FFF2-40B4-BE49-F238E27FC236}">
                <a16:creationId xmlns:a16="http://schemas.microsoft.com/office/drawing/2014/main" id="{FCD443D5-D32E-FC0E-123B-FB66760BDEA5}"/>
              </a:ext>
            </a:extLst>
          </p:cNvPr>
          <p:cNvSpPr/>
          <p:nvPr/>
        </p:nvSpPr>
        <p:spPr>
          <a:xfrm>
            <a:off x="436044" y="3374842"/>
            <a:ext cx="952190" cy="936666"/>
          </a:xfrm>
          <a:prstGeom prst="ellipse">
            <a:avLst/>
          </a:prstGeom>
          <a:solidFill>
            <a:schemeClr val="accent1"/>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600" b="1" dirty="0">
                <a:solidFill>
                  <a:schemeClr val="bg1"/>
                </a:solidFill>
                <a:latin typeface="+mj-lt"/>
              </a:rPr>
              <a:t>2</a:t>
            </a:r>
          </a:p>
        </p:txBody>
      </p:sp>
      <p:sp>
        <p:nvSpPr>
          <p:cNvPr id="13" name="Content Placeholder 7">
            <a:extLst>
              <a:ext uri="{FF2B5EF4-FFF2-40B4-BE49-F238E27FC236}">
                <a16:creationId xmlns:a16="http://schemas.microsoft.com/office/drawing/2014/main" id="{593623D3-793D-5B40-AE12-0B3FFFD44D0E}"/>
              </a:ext>
            </a:extLst>
          </p:cNvPr>
          <p:cNvSpPr txBox="1">
            <a:spLocks/>
          </p:cNvSpPr>
          <p:nvPr/>
        </p:nvSpPr>
        <p:spPr>
          <a:xfrm>
            <a:off x="1697897" y="3307339"/>
            <a:ext cx="5914758" cy="107167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400" dirty="0"/>
              <a:t>What are you curious to know more about?</a:t>
            </a:r>
          </a:p>
        </p:txBody>
      </p:sp>
      <p:pic>
        <p:nvPicPr>
          <p:cNvPr id="14" name="Picture 13">
            <a:extLst>
              <a:ext uri="{FF2B5EF4-FFF2-40B4-BE49-F238E27FC236}">
                <a16:creationId xmlns:a16="http://schemas.microsoft.com/office/drawing/2014/main" id="{86F15339-2C71-99D8-B8CA-BD1172E4C80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6838" y="1942393"/>
            <a:ext cx="3317162" cy="3319549"/>
          </a:xfrm>
          <a:prstGeom prst="rect">
            <a:avLst/>
          </a:prstGeom>
        </p:spPr>
      </p:pic>
    </p:spTree>
    <p:extLst>
      <p:ext uri="{BB962C8B-B14F-4D97-AF65-F5344CB8AC3E}">
        <p14:creationId xmlns:p14="http://schemas.microsoft.com/office/powerpoint/2010/main" val="1361374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91A16B-8EBE-9BF5-51F2-BDC88F7C027B}"/>
              </a:ext>
            </a:extLst>
          </p:cNvPr>
          <p:cNvSpPr>
            <a:spLocks noGrp="1"/>
          </p:cNvSpPr>
          <p:nvPr>
            <p:ph type="title"/>
          </p:nvPr>
        </p:nvSpPr>
        <p:spPr/>
        <p:txBody>
          <a:bodyPr/>
          <a:lstStyle/>
          <a:p>
            <a:r>
              <a:rPr lang="en-AU" dirty="0"/>
              <a:t>Explicit teaching in NSW public schools</a:t>
            </a:r>
            <a:r>
              <a:rPr lang="en-AU" dirty="0">
                <a:solidFill>
                  <a:schemeClr val="bg1"/>
                </a:solidFill>
              </a:rPr>
              <a:t> (2)</a:t>
            </a:r>
          </a:p>
        </p:txBody>
      </p:sp>
      <p:sp>
        <p:nvSpPr>
          <p:cNvPr id="5" name="Text Placeholder 4">
            <a:extLst>
              <a:ext uri="{FF2B5EF4-FFF2-40B4-BE49-F238E27FC236}">
                <a16:creationId xmlns:a16="http://schemas.microsoft.com/office/drawing/2014/main" id="{EA05DADB-8031-214F-8A62-243ED62B9A24}"/>
              </a:ext>
            </a:extLst>
          </p:cNvPr>
          <p:cNvSpPr>
            <a:spLocks noGrp="1"/>
          </p:cNvSpPr>
          <p:nvPr>
            <p:ph type="body" sz="quarter" idx="18"/>
          </p:nvPr>
        </p:nvSpPr>
        <p:spPr/>
        <p:txBody>
          <a:bodyPr/>
          <a:lstStyle/>
          <a:p>
            <a:r>
              <a:rPr lang="en-AU"/>
              <a:t>Time to explore</a:t>
            </a:r>
          </a:p>
        </p:txBody>
      </p:sp>
      <p:grpSp>
        <p:nvGrpSpPr>
          <p:cNvPr id="19" name="Group 18" descr="Computer screen showing Explicit teaching in NSW public schools statement">
            <a:extLst>
              <a:ext uri="{FF2B5EF4-FFF2-40B4-BE49-F238E27FC236}">
                <a16:creationId xmlns:a16="http://schemas.microsoft.com/office/drawing/2014/main" id="{D341F12D-91AE-A507-9DF1-1652569910C1}"/>
              </a:ext>
            </a:extLst>
          </p:cNvPr>
          <p:cNvGrpSpPr/>
          <p:nvPr/>
        </p:nvGrpSpPr>
        <p:grpSpPr>
          <a:xfrm>
            <a:off x="564558" y="1280376"/>
            <a:ext cx="8363541" cy="4967098"/>
            <a:chOff x="564558" y="1280376"/>
            <a:chExt cx="8363541" cy="4967098"/>
          </a:xfrm>
        </p:grpSpPr>
        <p:pic>
          <p:nvPicPr>
            <p:cNvPr id="14" name="Picture 4" descr="Shape, rectangle&#10;&#10;Description automatically generated">
              <a:extLst>
                <a:ext uri="{FF2B5EF4-FFF2-40B4-BE49-F238E27FC236}">
                  <a16:creationId xmlns:a16="http://schemas.microsoft.com/office/drawing/2014/main" id="{DC72B1E0-317A-03DF-6784-30A49F1837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558" y="1280376"/>
              <a:ext cx="8363541" cy="496709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CDB9C9EB-CE09-34E7-9127-AD3DAE9139E9}"/>
                </a:ext>
              </a:extLst>
            </p:cNvPr>
            <p:cNvPicPr>
              <a:picLocks noChangeAspect="1"/>
            </p:cNvPicPr>
            <p:nvPr/>
          </p:nvPicPr>
          <p:blipFill>
            <a:blip r:embed="rId4"/>
            <a:stretch>
              <a:fillRect/>
            </a:stretch>
          </p:blipFill>
          <p:spPr>
            <a:xfrm>
              <a:off x="2278115" y="1758950"/>
              <a:ext cx="4808485" cy="3370980"/>
            </a:xfrm>
            <a:prstGeom prst="rect">
              <a:avLst/>
            </a:prstGeom>
          </p:spPr>
        </p:pic>
      </p:grpSp>
      <p:sp>
        <p:nvSpPr>
          <p:cNvPr id="15" name="Arrow: Curved Up 14">
            <a:extLst>
              <a:ext uri="{FF2B5EF4-FFF2-40B4-BE49-F238E27FC236}">
                <a16:creationId xmlns:a16="http://schemas.microsoft.com/office/drawing/2014/main" id="{B1135DCC-12FC-2D55-8CF4-CBC3FED6D4D4}"/>
              </a:ext>
              <a:ext uri="{C183D7F6-B498-43B3-948B-1728B52AA6E4}">
                <adec:decorative xmlns:adec="http://schemas.microsoft.com/office/drawing/2017/decorative" val="1"/>
              </a:ext>
            </a:extLst>
          </p:cNvPr>
          <p:cNvSpPr/>
          <p:nvPr/>
        </p:nvSpPr>
        <p:spPr>
          <a:xfrm rot="20225660">
            <a:off x="7766352" y="4809088"/>
            <a:ext cx="1831269" cy="641682"/>
          </a:xfrm>
          <a:prstGeom prst="curvedUpArrow">
            <a:avLst>
              <a:gd name="adj1" fmla="val 25000"/>
              <a:gd name="adj2" fmla="val 50000"/>
              <a:gd name="adj3" fmla="val 3799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pic>
        <p:nvPicPr>
          <p:cNvPr id="6" name="Picture 5" descr="A qr code linking to the department's Explicit teaching page.">
            <a:extLst>
              <a:ext uri="{FF2B5EF4-FFF2-40B4-BE49-F238E27FC236}">
                <a16:creationId xmlns:a16="http://schemas.microsoft.com/office/drawing/2014/main" id="{2F421273-8878-9803-A5C0-AF864F9AD3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30996" y="1518031"/>
            <a:ext cx="2635705" cy="2635705"/>
          </a:xfrm>
          <a:prstGeom prst="rect">
            <a:avLst/>
          </a:prstGeom>
        </p:spPr>
      </p:pic>
      <p:sp>
        <p:nvSpPr>
          <p:cNvPr id="8" name="TextBox 7">
            <a:extLst>
              <a:ext uri="{FF2B5EF4-FFF2-40B4-BE49-F238E27FC236}">
                <a16:creationId xmlns:a16="http://schemas.microsoft.com/office/drawing/2014/main" id="{4AC8A2A8-292F-6496-F775-D50B2929F6D6}"/>
              </a:ext>
            </a:extLst>
          </p:cNvPr>
          <p:cNvSpPr txBox="1"/>
          <p:nvPr/>
        </p:nvSpPr>
        <p:spPr>
          <a:xfrm>
            <a:off x="7871330" y="4028790"/>
            <a:ext cx="4352140" cy="369332"/>
          </a:xfrm>
          <a:prstGeom prst="rect">
            <a:avLst/>
          </a:prstGeom>
          <a:noFill/>
        </p:spPr>
        <p:txBody>
          <a:bodyPr wrap="square">
            <a:spAutoFit/>
          </a:bodyPr>
          <a:lstStyle/>
          <a:p>
            <a:r>
              <a:rPr lang="en-AU" sz="1800">
                <a:hlinkClick r:id="rId6"/>
              </a:rPr>
              <a:t>https://edu.nsw.link/explicit-teaching</a:t>
            </a:r>
            <a:r>
              <a:rPr lang="en-AU" sz="1800"/>
              <a:t> </a:t>
            </a:r>
          </a:p>
        </p:txBody>
      </p:sp>
      <p:sp>
        <p:nvSpPr>
          <p:cNvPr id="2" name="Slide Number Placeholder 1">
            <a:extLst>
              <a:ext uri="{FF2B5EF4-FFF2-40B4-BE49-F238E27FC236}">
                <a16:creationId xmlns:a16="http://schemas.microsoft.com/office/drawing/2014/main" id="{A3948B60-8D3A-4351-541F-DB1FD5B579B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21</a:t>
            </a:fld>
            <a:endParaRPr lang="en-AU"/>
          </a:p>
        </p:txBody>
      </p:sp>
    </p:spTree>
    <p:extLst>
      <p:ext uri="{BB962C8B-B14F-4D97-AF65-F5344CB8AC3E}">
        <p14:creationId xmlns:p14="http://schemas.microsoft.com/office/powerpoint/2010/main" val="746894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C8407-7D47-F8B4-B90F-7A8E1C2EC01B}"/>
              </a:ext>
            </a:extLst>
          </p:cNvPr>
          <p:cNvSpPr>
            <a:spLocks noGrp="1"/>
          </p:cNvSpPr>
          <p:nvPr>
            <p:ph type="title"/>
          </p:nvPr>
        </p:nvSpPr>
        <p:spPr/>
        <p:txBody>
          <a:bodyPr/>
          <a:lstStyle/>
          <a:p>
            <a:r>
              <a:rPr lang="en-AU"/>
              <a:t>Additional workshops</a:t>
            </a:r>
          </a:p>
        </p:txBody>
      </p:sp>
      <p:grpSp>
        <p:nvGrpSpPr>
          <p:cNvPr id="7" name="Group 6" descr="Workshop 2 – How learning happens&#10;">
            <a:extLst>
              <a:ext uri="{FF2B5EF4-FFF2-40B4-BE49-F238E27FC236}">
                <a16:creationId xmlns:a16="http://schemas.microsoft.com/office/drawing/2014/main" id="{BA590C69-2CC6-E413-E0BD-AA987FD12E21}"/>
              </a:ext>
            </a:extLst>
          </p:cNvPr>
          <p:cNvGrpSpPr/>
          <p:nvPr/>
        </p:nvGrpSpPr>
        <p:grpSpPr>
          <a:xfrm>
            <a:off x="360000" y="1823713"/>
            <a:ext cx="11484000" cy="1054638"/>
            <a:chOff x="360000" y="1741100"/>
            <a:chExt cx="11469158" cy="925976"/>
          </a:xfrm>
        </p:grpSpPr>
        <p:sp>
          <p:nvSpPr>
            <p:cNvPr id="17" name="Rectangle: Rounded Corners 16" descr="Workshop 2 – How learning happens">
              <a:extLst>
                <a:ext uri="{FF2B5EF4-FFF2-40B4-BE49-F238E27FC236}">
                  <a16:creationId xmlns:a16="http://schemas.microsoft.com/office/drawing/2014/main" id="{C6988BD4-7643-42FE-EAE9-0EF181B5A817}"/>
                </a:ext>
              </a:extLst>
            </p:cNvPr>
            <p:cNvSpPr/>
            <p:nvPr/>
          </p:nvSpPr>
          <p:spPr>
            <a:xfrm>
              <a:off x="362841" y="1741100"/>
              <a:ext cx="11466317" cy="80487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r>
                <a:rPr lang="en-AU" sz="2000" b="1" dirty="0">
                  <a:solidFill>
                    <a:schemeClr val="bg1"/>
                  </a:solidFill>
                  <a:latin typeface="+mj-lt"/>
                </a:rPr>
                <a:t>Workshop 2 – How learning happens</a:t>
              </a:r>
              <a:endParaRPr lang="en-US" sz="2000" b="1" dirty="0">
                <a:latin typeface="+mj-lt"/>
              </a:endParaRPr>
            </a:p>
          </p:txBody>
        </p:sp>
        <p:sp>
          <p:nvSpPr>
            <p:cNvPr id="6" name="Rectangle 5">
              <a:extLst>
                <a:ext uri="{FF2B5EF4-FFF2-40B4-BE49-F238E27FC236}">
                  <a16:creationId xmlns:a16="http://schemas.microsoft.com/office/drawing/2014/main" id="{0AC64DC3-AC49-3007-2CD8-67FE2836E78E}"/>
                </a:ext>
              </a:extLst>
            </p:cNvPr>
            <p:cNvSpPr/>
            <p:nvPr/>
          </p:nvSpPr>
          <p:spPr>
            <a:xfrm>
              <a:off x="360000" y="2412694"/>
              <a:ext cx="11469158" cy="25438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2000">
                <a:latin typeface="+mj-lt"/>
              </a:endParaRPr>
            </a:p>
          </p:txBody>
        </p:sp>
      </p:grpSp>
      <p:sp>
        <p:nvSpPr>
          <p:cNvPr id="33" name="Rectangle 32">
            <a:extLst>
              <a:ext uri="{FF2B5EF4-FFF2-40B4-BE49-F238E27FC236}">
                <a16:creationId xmlns:a16="http://schemas.microsoft.com/office/drawing/2014/main" id="{5C46EAFC-8969-AD77-E4A0-1845E269C24A}"/>
              </a:ext>
            </a:extLst>
          </p:cNvPr>
          <p:cNvSpPr/>
          <p:nvPr/>
        </p:nvSpPr>
        <p:spPr>
          <a:xfrm>
            <a:off x="360000" y="2749689"/>
            <a:ext cx="11484000" cy="2935015"/>
          </a:xfrm>
          <a:prstGeom prst="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lIns="91440" tIns="45720" rIns="91440" bIns="45720" rtlCol="0" anchor="ctr"/>
          <a:lstStyle/>
          <a:p>
            <a:pPr marL="363538" indent="-285750">
              <a:lnSpc>
                <a:spcPct val="200000"/>
              </a:lnSpc>
              <a:spcAft>
                <a:spcPts val="1200"/>
              </a:spcAft>
            </a:pPr>
            <a:r>
              <a:rPr lang="en-AU" sz="2000" dirty="0">
                <a:solidFill>
                  <a:srgbClr val="002664"/>
                </a:solidFill>
              </a:rPr>
              <a:t>This workshop provides:</a:t>
            </a:r>
          </a:p>
          <a:p>
            <a:pPr marL="363538" indent="-285750">
              <a:lnSpc>
                <a:spcPct val="200000"/>
              </a:lnSpc>
              <a:spcAft>
                <a:spcPts val="1200"/>
              </a:spcAft>
              <a:buFont typeface="Arial" panose="020B0604020202020204" pitchFamily="34" charset="0"/>
              <a:buChar char="•"/>
            </a:pPr>
            <a:r>
              <a:rPr lang="en-AU" sz="2000" dirty="0">
                <a:solidFill>
                  <a:srgbClr val="002664"/>
                </a:solidFill>
              </a:rPr>
              <a:t>clarity on the expectations of teacher and leader professional knowledge</a:t>
            </a:r>
          </a:p>
          <a:p>
            <a:pPr marL="363538" indent="-285750">
              <a:lnSpc>
                <a:spcPct val="200000"/>
              </a:lnSpc>
              <a:spcAft>
                <a:spcPts val="1200"/>
              </a:spcAft>
              <a:buFont typeface="Arial" panose="020B0604020202020204" pitchFamily="34" charset="0"/>
              <a:buChar char="•"/>
            </a:pPr>
            <a:r>
              <a:rPr lang="en-AU" sz="2000" dirty="0">
                <a:solidFill>
                  <a:srgbClr val="002664"/>
                </a:solidFill>
              </a:rPr>
              <a:t>time to engage with key research concepts and their implications for teaching.</a:t>
            </a:r>
          </a:p>
        </p:txBody>
      </p:sp>
      <p:sp>
        <p:nvSpPr>
          <p:cNvPr id="4" name="Slide Number Placeholder 3">
            <a:extLst>
              <a:ext uri="{FF2B5EF4-FFF2-40B4-BE49-F238E27FC236}">
                <a16:creationId xmlns:a16="http://schemas.microsoft.com/office/drawing/2014/main" id="{99C51847-2BF4-C980-A127-B1F680A5688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22</a:t>
            </a:fld>
            <a:endParaRPr lang="en-AU"/>
          </a:p>
        </p:txBody>
      </p:sp>
    </p:spTree>
    <p:extLst>
      <p:ext uri="{BB962C8B-B14F-4D97-AF65-F5344CB8AC3E}">
        <p14:creationId xmlns:p14="http://schemas.microsoft.com/office/powerpoint/2010/main" val="1218614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a:solidFill>
                  <a:schemeClr val="accent1"/>
                </a:solidFill>
              </a:rPr>
              <a:t>Further resources about explicit teaching</a:t>
            </a:r>
            <a:endParaRPr lang="en-AU" strike="sngStrike">
              <a:solidFill>
                <a:schemeClr val="accent1"/>
              </a:solidFill>
            </a:endParaRPr>
          </a:p>
        </p:txBody>
      </p:sp>
      <p:sp>
        <p:nvSpPr>
          <p:cNvPr id="4" name="Content Placeholder 3">
            <a:extLst>
              <a:ext uri="{FF2B5EF4-FFF2-40B4-BE49-F238E27FC236}">
                <a16:creationId xmlns:a16="http://schemas.microsoft.com/office/drawing/2014/main" id="{71684256-694B-25EB-E30D-6777C3AA5136}"/>
              </a:ext>
            </a:extLst>
          </p:cNvPr>
          <p:cNvSpPr>
            <a:spLocks noGrp="1"/>
          </p:cNvSpPr>
          <p:nvPr>
            <p:ph idx="1"/>
          </p:nvPr>
        </p:nvSpPr>
        <p:spPr/>
        <p:txBody>
          <a:bodyPr numCol="2"/>
          <a:lstStyle/>
          <a:p>
            <a:pPr>
              <a:spcAft>
                <a:spcPts val="600"/>
              </a:spcAft>
            </a:pPr>
            <a:r>
              <a:rPr lang="en-AU" sz="1800" dirty="0"/>
              <a:t>CESE resources:</a:t>
            </a:r>
          </a:p>
          <a:p>
            <a:pPr marL="285750" indent="-285750" defTabSz="882650">
              <a:spcAft>
                <a:spcPts val="600"/>
              </a:spcAft>
              <a:buClr>
                <a:schemeClr val="tx1"/>
              </a:buClr>
              <a:buFont typeface="Arial" panose="020B0604020202020204" pitchFamily="34" charset="0"/>
              <a:buChar char="•"/>
              <a:defRPr/>
            </a:pPr>
            <a:r>
              <a:rPr lang="en-AU" sz="1800" b="0" i="0" u="none" strike="noStrike" kern="1200" cap="none" spc="0" normalizeH="0" baseline="0" noProof="0" dirty="0">
                <a:ln>
                  <a:noFill/>
                </a:ln>
                <a:solidFill>
                  <a:schemeClr val="accent2"/>
                </a:solidFill>
                <a:effectLst/>
                <a:uLnTx/>
                <a:uFillTx/>
                <a:hlinkClick r:id="rId3">
                  <a:extLst>
                    <a:ext uri="{A12FA001-AC4F-418D-AE19-62706E023703}">
                      <ahyp:hlinkClr xmlns:ahyp="http://schemas.microsoft.com/office/drawing/2018/hyperlinkcolor" val="tx"/>
                    </a:ext>
                  </a:extLst>
                </a:hlinkClick>
              </a:rPr>
              <a:t>What works best </a:t>
            </a:r>
            <a:r>
              <a:rPr lang="en-AU" sz="1800" dirty="0">
                <a:solidFill>
                  <a:schemeClr val="accent2"/>
                </a:solidFill>
                <a:hlinkClick r:id="rId3">
                  <a:extLst>
                    <a:ext uri="{A12FA001-AC4F-418D-AE19-62706E023703}">
                      <ahyp:hlinkClr xmlns:ahyp="http://schemas.microsoft.com/office/drawing/2018/hyperlinkcolor" val="tx"/>
                    </a:ext>
                  </a:extLst>
                </a:hlinkClick>
              </a:rPr>
              <a:t>suite of resources</a:t>
            </a:r>
            <a:r>
              <a:rPr lang="en-AU" sz="1800" dirty="0">
                <a:solidFill>
                  <a:schemeClr val="accent2"/>
                </a:solidFill>
              </a:rPr>
              <a:t> </a:t>
            </a:r>
            <a:r>
              <a:rPr lang="en-AU" sz="1800" dirty="0"/>
              <a:t>(CESE 2020) </a:t>
            </a:r>
          </a:p>
          <a:p>
            <a:pPr marL="285750" indent="-285750" defTabSz="882650">
              <a:spcAft>
                <a:spcPts val="600"/>
              </a:spcAft>
              <a:buClr>
                <a:schemeClr val="tx1"/>
              </a:buClr>
              <a:buFont typeface="Arial" panose="020B0604020202020204" pitchFamily="34" charset="0"/>
              <a:buChar char="•"/>
              <a:defRPr/>
            </a:pPr>
            <a:r>
              <a:rPr lang="en-AU" sz="1800" b="0" i="0" u="none" strike="noStrike" kern="1200" cap="none" spc="0" normalizeH="0" baseline="0" noProof="0" dirty="0">
                <a:ln>
                  <a:noFill/>
                </a:ln>
                <a:solidFill>
                  <a:schemeClr val="accent2"/>
                </a:solidFill>
                <a:effectLst/>
                <a:uLnTx/>
                <a:uFillTx/>
                <a:hlinkClick r:id="rId4">
                  <a:extLst>
                    <a:ext uri="{A12FA001-AC4F-418D-AE19-62706E023703}">
                      <ahyp:hlinkClr xmlns:ahyp="http://schemas.microsoft.com/office/drawing/2018/hyperlinkcolor" val="tx"/>
                    </a:ext>
                  </a:extLst>
                </a:hlinkClick>
              </a:rPr>
              <a:t>Cognitive load theory</a:t>
            </a:r>
            <a:r>
              <a:rPr lang="en-AU" sz="1800" dirty="0">
                <a:solidFill>
                  <a:schemeClr val="accent2"/>
                </a:solidFill>
              </a:rPr>
              <a:t> </a:t>
            </a:r>
            <a:r>
              <a:rPr lang="en-AU" sz="1800" b="0" i="0" u="none" strike="noStrike" kern="1200" cap="none" spc="0" normalizeH="0" baseline="0" noProof="0" dirty="0">
                <a:ln>
                  <a:noFill/>
                </a:ln>
                <a:effectLst/>
                <a:uLnTx/>
                <a:uFillTx/>
              </a:rPr>
              <a:t>(CESE 2017)</a:t>
            </a:r>
            <a:r>
              <a:rPr lang="en-AU" sz="1800" dirty="0"/>
              <a:t> and </a:t>
            </a:r>
            <a:r>
              <a:rPr lang="en-AU" sz="1800" dirty="0">
                <a:solidFill>
                  <a:schemeClr val="accent2"/>
                </a:solidFill>
                <a:hlinkClick r:id="rId5">
                  <a:extLst>
                    <a:ext uri="{A12FA001-AC4F-418D-AE19-62706E023703}">
                      <ahyp:hlinkClr xmlns:ahyp="http://schemas.microsoft.com/office/drawing/2018/hyperlinkcolor" val="tx"/>
                    </a:ext>
                  </a:extLst>
                </a:hlinkClick>
              </a:rPr>
              <a:t>Cognitive load theory in practice</a:t>
            </a:r>
            <a:r>
              <a:rPr lang="en-AU" sz="1800" dirty="0">
                <a:solidFill>
                  <a:schemeClr val="accent2"/>
                </a:solidFill>
              </a:rPr>
              <a:t> </a:t>
            </a:r>
            <a:r>
              <a:rPr lang="en-AU" sz="1800" dirty="0"/>
              <a:t>(CESE 2018)</a:t>
            </a:r>
            <a:endParaRPr lang="en-AU" sz="1800" b="0" i="0" u="none" strike="noStrike" kern="1200" cap="none" spc="0" normalizeH="0" baseline="0" noProof="0" dirty="0">
              <a:ln>
                <a:noFill/>
              </a:ln>
              <a:effectLst/>
              <a:uLnTx/>
              <a:uFillTx/>
              <a:hlinkClick r:id="" action="ppaction://noaction">
                <a:extLst>
                  <a:ext uri="{A12FA001-AC4F-418D-AE19-62706E023703}">
                    <ahyp:hlinkClr xmlns:ahyp="http://schemas.microsoft.com/office/drawing/2018/hyperlinkcolor" val="tx"/>
                  </a:ext>
                </a:extLst>
              </a:hlinkClick>
            </a:endParaRPr>
          </a:p>
          <a:p>
            <a:pPr marL="285750" indent="-285750" defTabSz="882650">
              <a:spcAft>
                <a:spcPts val="600"/>
              </a:spcAft>
              <a:buClr>
                <a:schemeClr val="tx1"/>
              </a:buClr>
              <a:buFont typeface="Arial" panose="020B0604020202020204" pitchFamily="34" charset="0"/>
              <a:buChar char="•"/>
              <a:defRPr/>
            </a:pPr>
            <a:r>
              <a:rPr lang="en-AU" sz="1800" dirty="0">
                <a:hlinkClick r:id="rId6"/>
              </a:rPr>
              <a:t>Explicit teaching drives student motivation, engagement, and achievement in NSW public schools</a:t>
            </a:r>
            <a:r>
              <a:rPr lang="en-AU" sz="1800" dirty="0"/>
              <a:t> (CESE 2024)</a:t>
            </a:r>
          </a:p>
          <a:p>
            <a:pPr defTabSz="882650">
              <a:spcAft>
                <a:spcPts val="600"/>
              </a:spcAft>
              <a:defRPr/>
            </a:pPr>
            <a:endParaRPr lang="en-AU" sz="1800" dirty="0">
              <a:solidFill>
                <a:schemeClr val="tx2"/>
              </a:solidFill>
            </a:endParaRPr>
          </a:p>
          <a:p>
            <a:pPr defTabSz="882650">
              <a:spcAft>
                <a:spcPts val="600"/>
              </a:spcAft>
              <a:defRPr/>
            </a:pPr>
            <a:endParaRPr lang="en-AU" dirty="0">
              <a:solidFill>
                <a:schemeClr val="tx2"/>
              </a:solidFill>
            </a:endParaRPr>
          </a:p>
          <a:p>
            <a:pPr defTabSz="882650">
              <a:spcAft>
                <a:spcPts val="600"/>
              </a:spcAft>
              <a:defRPr/>
            </a:pPr>
            <a:endParaRPr lang="en-AU" sz="1800" dirty="0">
              <a:solidFill>
                <a:schemeClr val="tx2"/>
              </a:solidFill>
            </a:endParaRPr>
          </a:p>
          <a:p>
            <a:pPr defTabSz="882650">
              <a:spcAft>
                <a:spcPts val="600"/>
              </a:spcAft>
              <a:defRPr/>
            </a:pPr>
            <a:r>
              <a:rPr lang="en-AU" sz="1800" dirty="0"/>
              <a:t>AERO resources:</a:t>
            </a:r>
          </a:p>
          <a:p>
            <a:pPr marL="285750" marR="0" lvl="0" indent="-285750" algn="l" defTabSz="882650" rtl="0" eaLnBrk="1" fontAlgn="auto" latinLnBrk="0" hangingPunct="1">
              <a:spcAft>
                <a:spcPts val="600"/>
              </a:spcAft>
              <a:buClr>
                <a:schemeClr val="tx1"/>
              </a:buClr>
              <a:buSzTx/>
              <a:buFont typeface="Arial" panose="020B0604020202020204" pitchFamily="34" charset="0"/>
              <a:buChar char="•"/>
              <a:tabLst/>
              <a:defRPr/>
            </a:pPr>
            <a:r>
              <a:rPr lang="en-AU" sz="1800" b="0" i="0" u="none" strike="noStrike" kern="1200" cap="none" spc="0" normalizeH="0" baseline="0" noProof="0" dirty="0">
                <a:ln>
                  <a:noFill/>
                </a:ln>
                <a:solidFill>
                  <a:schemeClr val="accent2"/>
                </a:solidFill>
                <a:effectLst/>
                <a:uLnTx/>
                <a:uFillTx/>
                <a:hlinkClick r:id="rId7">
                  <a:extLst>
                    <a:ext uri="{A12FA001-AC4F-418D-AE19-62706E023703}">
                      <ahyp:hlinkClr xmlns:ahyp="http://schemas.microsoft.com/office/drawing/2018/hyperlinkcolor" val="tx"/>
                    </a:ext>
                  </a:extLst>
                </a:hlinkClick>
              </a:rPr>
              <a:t>How students learn best: An overview of evidence</a:t>
            </a:r>
            <a:r>
              <a:rPr lang="en-AU" sz="1800" b="0" i="0" u="none" strike="noStrike" kern="1200" cap="none" spc="0" normalizeH="0" baseline="0" noProof="0" dirty="0">
                <a:ln>
                  <a:noFill/>
                </a:ln>
                <a:solidFill>
                  <a:schemeClr val="accent2"/>
                </a:solidFill>
                <a:effectLst/>
                <a:uLnTx/>
                <a:uFillTx/>
              </a:rPr>
              <a:t> </a:t>
            </a:r>
            <a:r>
              <a:rPr lang="en-AU" sz="1800" b="0" i="0" u="none" strike="noStrike" kern="1200" cap="none" spc="0" normalizeH="0" baseline="0" noProof="0" dirty="0">
                <a:ln>
                  <a:noFill/>
                </a:ln>
                <a:effectLst/>
                <a:uLnTx/>
                <a:uFillTx/>
              </a:rPr>
              <a:t>(AERO 2023)</a:t>
            </a:r>
          </a:p>
          <a:p>
            <a:pPr marL="285750" marR="0" lvl="0" indent="-285750" algn="l" defTabSz="882650" rtl="0" eaLnBrk="1" fontAlgn="auto" latinLnBrk="0" hangingPunct="1">
              <a:spcAft>
                <a:spcPts val="600"/>
              </a:spcAft>
              <a:buClr>
                <a:schemeClr val="tx1"/>
              </a:buClr>
              <a:buSzTx/>
              <a:buFont typeface="Arial" panose="020B0604020202020204" pitchFamily="34" charset="0"/>
              <a:buChar char="•"/>
              <a:tabLst/>
              <a:defRPr/>
            </a:pPr>
            <a:r>
              <a:rPr lang="en-AU" sz="1800" dirty="0">
                <a:solidFill>
                  <a:schemeClr val="accent2"/>
                </a:solidFill>
                <a:hlinkClick r:id="rId8">
                  <a:extLst>
                    <a:ext uri="{A12FA001-AC4F-418D-AE19-62706E023703}">
                      <ahyp:hlinkClr xmlns:ahyp="http://schemas.microsoft.com/office/drawing/2018/hyperlinkcolor" val="tx"/>
                    </a:ext>
                  </a:extLst>
                </a:hlinkClick>
              </a:rPr>
              <a:t>Explicit instruction optimises learning</a:t>
            </a:r>
            <a:r>
              <a:rPr lang="en-AU" sz="1800" dirty="0">
                <a:solidFill>
                  <a:schemeClr val="accent2"/>
                </a:solidFill>
              </a:rPr>
              <a:t> </a:t>
            </a:r>
            <a:r>
              <a:rPr lang="en-AU" sz="1800" dirty="0"/>
              <a:t>(AERO 2023)</a:t>
            </a:r>
            <a:endParaRPr lang="en-AU" sz="1800" b="0" i="0" u="none" strike="noStrike" kern="1200" cap="none" spc="0" normalizeH="0" baseline="0" noProof="0" dirty="0">
              <a:ln>
                <a:noFill/>
              </a:ln>
              <a:effectLst/>
              <a:uLnTx/>
              <a:uFillTx/>
            </a:endParaRPr>
          </a:p>
          <a:p>
            <a:pPr marL="285750" marR="0" lvl="0" indent="-285750" algn="l" defTabSz="882650" rtl="0" eaLnBrk="1" fontAlgn="auto" latinLnBrk="0" hangingPunct="1">
              <a:spcAft>
                <a:spcPts val="600"/>
              </a:spcAft>
              <a:buClr>
                <a:schemeClr val="tx1"/>
              </a:buClr>
              <a:buSzTx/>
              <a:buFont typeface="Arial" panose="020B0604020202020204" pitchFamily="34" charset="0"/>
              <a:buChar char="•"/>
              <a:tabLst/>
              <a:defRPr/>
            </a:pPr>
            <a:r>
              <a:rPr lang="en-AU" sz="1800" b="0" i="0" u="none" strike="noStrike" kern="1200" cap="none" spc="0" normalizeH="0" baseline="0" noProof="0" dirty="0">
                <a:ln>
                  <a:noFill/>
                </a:ln>
                <a:solidFill>
                  <a:schemeClr val="accent2"/>
                </a:solidFill>
                <a:effectLst/>
                <a:uLnTx/>
                <a:uFillTx/>
                <a:hlinkClick r:id="rId9">
                  <a:extLst>
                    <a:ext uri="{A12FA001-AC4F-418D-AE19-62706E023703}">
                      <ahyp:hlinkClr xmlns:ahyp="http://schemas.microsoft.com/office/drawing/2018/hyperlinkcolor" val="tx"/>
                    </a:ext>
                  </a:extLst>
                </a:hlinkClick>
              </a:rPr>
              <a:t>Managing cognitive load optimises learning</a:t>
            </a:r>
            <a:r>
              <a:rPr lang="en-AU" sz="1800" b="0" i="0" u="none" strike="noStrike" kern="1200" cap="none" spc="0" normalizeH="0" baseline="0" noProof="0" dirty="0">
                <a:ln>
                  <a:noFill/>
                </a:ln>
                <a:solidFill>
                  <a:schemeClr val="accent2"/>
                </a:solidFill>
                <a:effectLst/>
                <a:uLnTx/>
                <a:uFillTx/>
              </a:rPr>
              <a:t> </a:t>
            </a:r>
            <a:r>
              <a:rPr lang="en-AU" sz="1800" b="0" i="0" u="none" strike="noStrike" kern="1200" cap="none" spc="0" normalizeH="0" baseline="0" noProof="0" dirty="0">
                <a:ln>
                  <a:noFill/>
                </a:ln>
                <a:effectLst/>
                <a:uLnTx/>
                <a:uFillTx/>
              </a:rPr>
              <a:t>(AERO 2023)</a:t>
            </a:r>
          </a:p>
          <a:p>
            <a:pPr marL="285750" marR="0" lvl="0" indent="-285750" algn="l" defTabSz="882650" rtl="0" eaLnBrk="1" fontAlgn="auto" latinLnBrk="0" hangingPunct="1">
              <a:buClr>
                <a:schemeClr val="tx1"/>
              </a:buClr>
              <a:buSzTx/>
              <a:buFont typeface="Arial" panose="020B0604020202020204" pitchFamily="34" charset="0"/>
              <a:buChar char="•"/>
              <a:tabLst/>
              <a:defRPr/>
            </a:pPr>
            <a:r>
              <a:rPr lang="en-AU" sz="1800" dirty="0">
                <a:solidFill>
                  <a:schemeClr val="accent2"/>
                </a:solidFill>
                <a:hlinkClick r:id="rId10">
                  <a:extLst>
                    <a:ext uri="{A12FA001-AC4F-418D-AE19-62706E023703}">
                      <ahyp:hlinkClr xmlns:ahyp="http://schemas.microsoft.com/office/drawing/2018/hyperlinkcolor" val="tx"/>
                    </a:ext>
                  </a:extLst>
                </a:hlinkClick>
              </a:rPr>
              <a:t>Knowledge is central to learning</a:t>
            </a:r>
            <a:r>
              <a:rPr lang="en-AU" sz="1800" dirty="0">
                <a:solidFill>
                  <a:schemeClr val="accent2"/>
                </a:solidFill>
              </a:rPr>
              <a:t> </a:t>
            </a:r>
            <a:r>
              <a:rPr lang="en-AU" sz="1800" dirty="0"/>
              <a:t>(AERO 2023)</a:t>
            </a:r>
          </a:p>
          <a:p>
            <a:pPr marL="285750" marR="0" lvl="0" indent="-285750" algn="l" defTabSz="882650" rtl="0" eaLnBrk="1" fontAlgn="auto" latinLnBrk="0" hangingPunct="1">
              <a:spcAft>
                <a:spcPts val="600"/>
              </a:spcAft>
              <a:buClr>
                <a:schemeClr val="tx1"/>
              </a:buClr>
              <a:buSzTx/>
              <a:buFont typeface="Arial" panose="020B0604020202020204" pitchFamily="34" charset="0"/>
              <a:buChar char="•"/>
              <a:tabLst/>
              <a:defRPr/>
            </a:pPr>
            <a:r>
              <a:rPr lang="en-AU" sz="1800" b="0" i="0" u="none" strike="noStrike" kern="1200" cap="none" spc="0" normalizeH="0" baseline="0" noProof="0" dirty="0">
                <a:ln>
                  <a:noFill/>
                </a:ln>
                <a:solidFill>
                  <a:schemeClr val="accent2"/>
                </a:solidFill>
                <a:effectLst/>
                <a:uLnTx/>
                <a:uFillTx/>
                <a:hlinkClick r:id="rId11">
                  <a:extLst>
                    <a:ext uri="{A12FA001-AC4F-418D-AE19-62706E023703}">
                      <ahyp:hlinkClr xmlns:ahyp="http://schemas.microsoft.com/office/drawing/2018/hyperlinkcolor" val="tx"/>
                    </a:ext>
                  </a:extLst>
                </a:hlinkClick>
              </a:rPr>
              <a:t>Explicit instruction: Guides and resources</a:t>
            </a:r>
            <a:r>
              <a:rPr lang="en-AU" sz="1800" b="0" i="0" u="none" strike="noStrike" kern="1200" cap="none" spc="0" normalizeH="0" baseline="0" noProof="0" dirty="0">
                <a:ln>
                  <a:noFill/>
                </a:ln>
                <a:solidFill>
                  <a:schemeClr val="accent2"/>
                </a:solidFill>
                <a:effectLst/>
                <a:uLnTx/>
                <a:uFillTx/>
              </a:rPr>
              <a:t> </a:t>
            </a:r>
            <a:r>
              <a:rPr lang="en-AU" sz="1800" b="0" i="0" u="none" strike="noStrike" kern="1200" cap="none" spc="0" normalizeH="0" baseline="0" noProof="0" dirty="0">
                <a:ln>
                  <a:noFill/>
                </a:ln>
                <a:effectLst/>
                <a:uLnTx/>
                <a:uFillTx/>
              </a:rPr>
              <a:t>(AERO 2022)</a:t>
            </a:r>
            <a:endParaRPr lang="en-AU" dirty="0"/>
          </a:p>
          <a:p>
            <a:endParaRPr lang="en-AU" dirty="0"/>
          </a:p>
        </p:txBody>
      </p:sp>
      <p:sp>
        <p:nvSpPr>
          <p:cNvPr id="46" name="Slide Number Placeholder 2">
            <a:extLst>
              <a:ext uri="{FF2B5EF4-FFF2-40B4-BE49-F238E27FC236}">
                <a16:creationId xmlns:a16="http://schemas.microsoft.com/office/drawing/2014/main" id="{7FFF4D52-5C52-6DE7-0B59-3B5EFB4384C3}"/>
              </a:ext>
              <a:ext uri="{C183D7F6-B498-43B3-948B-1728B52AA6E4}">
                <adec:decorative xmlns:adec="http://schemas.microsoft.com/office/drawing/2017/decorative" val="1"/>
              </a:ext>
            </a:extLst>
          </p:cNvPr>
          <p:cNvSpPr>
            <a:spLocks noGrp="1"/>
          </p:cNvSpPr>
          <p:nvPr>
            <p:ph type="sldNum" sz="quarter" idx="10"/>
          </p:nvPr>
        </p:nvSpPr>
        <p:spPr/>
        <p:txBody>
          <a:bodyPr/>
          <a:lstStyle/>
          <a:p>
            <a:fld id="{53F625F3-B677-4D46-AEB5-DC449A9DF797}" type="slidenum">
              <a:rPr lang="en-AU" smtClean="0"/>
              <a:pPr/>
              <a:t>23</a:t>
            </a:fld>
            <a:endParaRPr lang="en-AU"/>
          </a:p>
        </p:txBody>
      </p:sp>
    </p:spTree>
    <p:extLst>
      <p:ext uri="{BB962C8B-B14F-4D97-AF65-F5344CB8AC3E}">
        <p14:creationId xmlns:p14="http://schemas.microsoft.com/office/powerpoint/2010/main" val="256449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78E478-B465-FBBB-90DB-C44F80C016AD}"/>
              </a:ext>
            </a:extLst>
          </p:cNvPr>
          <p:cNvSpPr>
            <a:spLocks noGrp="1"/>
          </p:cNvSpPr>
          <p:nvPr>
            <p:ph type="title"/>
          </p:nvPr>
        </p:nvSpPr>
        <p:spPr>
          <a:xfrm>
            <a:off x="3314354" y="3429000"/>
            <a:ext cx="6435435" cy="1769538"/>
          </a:xfrm>
        </p:spPr>
        <p:txBody>
          <a:bodyPr/>
          <a:lstStyle/>
          <a:p>
            <a:r>
              <a:rPr lang="en-AU" sz="4800" dirty="0">
                <a:solidFill>
                  <a:schemeClr val="accent1"/>
                </a:solidFill>
              </a:rPr>
              <a:t>Do you have any questions?</a:t>
            </a:r>
          </a:p>
        </p:txBody>
      </p:sp>
      <p:sp>
        <p:nvSpPr>
          <p:cNvPr id="6" name="TextBox 5">
            <a:extLst>
              <a:ext uri="{FF2B5EF4-FFF2-40B4-BE49-F238E27FC236}">
                <a16:creationId xmlns:a16="http://schemas.microsoft.com/office/drawing/2014/main" id="{7CD907E1-AF74-60BB-5E14-06BC5BC70377}"/>
              </a:ext>
            </a:extLst>
          </p:cNvPr>
          <p:cNvSpPr txBox="1"/>
          <p:nvPr/>
        </p:nvSpPr>
        <p:spPr>
          <a:xfrm>
            <a:off x="3314354" y="5537333"/>
            <a:ext cx="7612654" cy="461665"/>
          </a:xfrm>
          <a:prstGeom prst="rect">
            <a:avLst/>
          </a:prstGeom>
          <a:noFill/>
        </p:spPr>
        <p:txBody>
          <a:bodyPr wrap="square">
            <a:spAutoFit/>
          </a:bodyPr>
          <a:lstStyle/>
          <a:p>
            <a:r>
              <a:rPr lang="en-AU" sz="2400" dirty="0">
                <a:solidFill>
                  <a:schemeClr val="tx1"/>
                </a:solidFill>
                <a:latin typeface="+mn-lt"/>
                <a:ea typeface="+mn-ea"/>
                <a:cs typeface="+mn-cs"/>
                <a:hlinkClick r:id="rId3"/>
              </a:rPr>
              <a:t>ContactCurriculumReform@det.nsw.edu.au</a:t>
            </a:r>
            <a:endParaRPr lang="en-AU" dirty="0"/>
          </a:p>
        </p:txBody>
      </p:sp>
      <p:sp>
        <p:nvSpPr>
          <p:cNvPr id="3" name="Slide Number Placeholder 2">
            <a:extLst>
              <a:ext uri="{FF2B5EF4-FFF2-40B4-BE49-F238E27FC236}">
                <a16:creationId xmlns:a16="http://schemas.microsoft.com/office/drawing/2014/main" id="{933E0C6D-C241-001D-1AC7-69367A987FF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24</a:t>
            </a:fld>
            <a:endParaRPr lang="en-AU"/>
          </a:p>
        </p:txBody>
      </p:sp>
    </p:spTree>
    <p:extLst>
      <p:ext uri="{BB962C8B-B14F-4D97-AF65-F5344CB8AC3E}">
        <p14:creationId xmlns:p14="http://schemas.microsoft.com/office/powerpoint/2010/main" val="2156927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715BCE-5BEB-3391-F88F-66123B3CC1F2}"/>
              </a:ext>
            </a:extLst>
          </p:cNvPr>
          <p:cNvSpPr>
            <a:spLocks noGrp="1"/>
          </p:cNvSpPr>
          <p:nvPr>
            <p:ph type="title"/>
          </p:nvPr>
        </p:nvSpPr>
        <p:spPr/>
        <p:txBody>
          <a:bodyPr/>
          <a:lstStyle/>
          <a:p>
            <a:r>
              <a:rPr lang="en-AU" dirty="0"/>
              <a:t>Copyright</a:t>
            </a:r>
          </a:p>
        </p:txBody>
      </p:sp>
      <p:sp>
        <p:nvSpPr>
          <p:cNvPr id="5" name="Text Placeholder 4">
            <a:extLst>
              <a:ext uri="{FF2B5EF4-FFF2-40B4-BE49-F238E27FC236}">
                <a16:creationId xmlns:a16="http://schemas.microsoft.com/office/drawing/2014/main" id="{4B9A2891-DA1C-073C-FD8D-A05B566328D4}"/>
              </a:ext>
            </a:extLst>
          </p:cNvPr>
          <p:cNvSpPr>
            <a:spLocks noGrp="1"/>
          </p:cNvSpPr>
          <p:nvPr>
            <p:ph type="body" sz="quarter" idx="18"/>
          </p:nvPr>
        </p:nvSpPr>
        <p:spPr/>
        <p:txBody>
          <a:bodyPr/>
          <a:lstStyle/>
          <a:p>
            <a:r>
              <a:rPr lang="en-AU" dirty="0">
                <a:hlinkClick r:id="rId2">
                  <a:extLst>
                    <a:ext uri="{A12FA001-AC4F-418D-AE19-62706E023703}">
                      <ahyp:hlinkClr xmlns:ahyp="http://schemas.microsoft.com/office/drawing/2018/hyperlinkcolor" val="tx"/>
                    </a:ext>
                  </a:extLst>
                </a:hlinkClick>
              </a:rPr>
              <a:t>© State of New South Wales (Department of Education), 2024</a:t>
            </a:r>
            <a:endParaRPr lang="en-AU" dirty="0"/>
          </a:p>
        </p:txBody>
      </p:sp>
      <p:sp>
        <p:nvSpPr>
          <p:cNvPr id="6" name="TextBox 5">
            <a:extLst>
              <a:ext uri="{FF2B5EF4-FFF2-40B4-BE49-F238E27FC236}">
                <a16:creationId xmlns:a16="http://schemas.microsoft.com/office/drawing/2014/main" id="{34790AD5-5EB9-3E57-8F76-5AC07340F3FF}"/>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2024.</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127436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08E44DA-F0BA-EBEB-B6FC-74BD52493838}"/>
              </a:ext>
            </a:extLst>
          </p:cNvPr>
          <p:cNvSpPr>
            <a:spLocks noGrp="1"/>
          </p:cNvSpPr>
          <p:nvPr>
            <p:ph type="title"/>
          </p:nvPr>
        </p:nvSpPr>
        <p:spPr>
          <a:xfrm>
            <a:off x="360000" y="360000"/>
            <a:ext cx="10080000" cy="545601"/>
          </a:xfrm>
        </p:spPr>
        <p:txBody>
          <a:bodyPr/>
          <a:lstStyle/>
          <a:p>
            <a:r>
              <a:rPr lang="en-AU"/>
              <a:t>Reflecting on current practice </a:t>
            </a:r>
          </a:p>
        </p:txBody>
      </p:sp>
      <p:sp>
        <p:nvSpPr>
          <p:cNvPr id="11" name="Oval 10">
            <a:extLst>
              <a:ext uri="{FF2B5EF4-FFF2-40B4-BE49-F238E27FC236}">
                <a16:creationId xmlns:a16="http://schemas.microsoft.com/office/drawing/2014/main" id="{17BB20D3-A4D8-3031-9B5B-F4946661DD73}"/>
              </a:ext>
            </a:extLst>
          </p:cNvPr>
          <p:cNvSpPr/>
          <p:nvPr/>
        </p:nvSpPr>
        <p:spPr>
          <a:xfrm>
            <a:off x="436044" y="2009896"/>
            <a:ext cx="952190" cy="936666"/>
          </a:xfrm>
          <a:prstGeom prst="ellipse">
            <a:avLst/>
          </a:prstGeom>
          <a:solidFill>
            <a:schemeClr val="accent1"/>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600" b="1" dirty="0">
                <a:solidFill>
                  <a:schemeClr val="bg1"/>
                </a:solidFill>
                <a:latin typeface="+mj-lt"/>
              </a:rPr>
              <a:t>1</a:t>
            </a:r>
          </a:p>
        </p:txBody>
      </p:sp>
      <p:sp>
        <p:nvSpPr>
          <p:cNvPr id="8" name="Content Placeholder 7">
            <a:extLst>
              <a:ext uri="{FF2B5EF4-FFF2-40B4-BE49-F238E27FC236}">
                <a16:creationId xmlns:a16="http://schemas.microsoft.com/office/drawing/2014/main" id="{A3AA138C-4811-2C45-22CE-B8DA552072ED}"/>
              </a:ext>
            </a:extLst>
          </p:cNvPr>
          <p:cNvSpPr>
            <a:spLocks noGrp="1"/>
          </p:cNvSpPr>
          <p:nvPr>
            <p:ph idx="1"/>
          </p:nvPr>
        </p:nvSpPr>
        <p:spPr>
          <a:xfrm>
            <a:off x="1697897" y="1942393"/>
            <a:ext cx="5584253" cy="1071672"/>
          </a:xfrm>
        </p:spPr>
        <p:txBody>
          <a:bodyPr/>
          <a:lstStyle/>
          <a:p>
            <a:r>
              <a:rPr lang="en-AU" sz="2400" dirty="0"/>
              <a:t>What practices are we already doing that deliver success in learning?</a:t>
            </a:r>
          </a:p>
        </p:txBody>
      </p:sp>
      <p:sp>
        <p:nvSpPr>
          <p:cNvPr id="3" name="Oval 2">
            <a:extLst>
              <a:ext uri="{FF2B5EF4-FFF2-40B4-BE49-F238E27FC236}">
                <a16:creationId xmlns:a16="http://schemas.microsoft.com/office/drawing/2014/main" id="{9175AA44-6CA3-BFD7-06A6-2B929E98950B}"/>
              </a:ext>
            </a:extLst>
          </p:cNvPr>
          <p:cNvSpPr/>
          <p:nvPr/>
        </p:nvSpPr>
        <p:spPr>
          <a:xfrm>
            <a:off x="436044" y="3374842"/>
            <a:ext cx="952190" cy="936666"/>
          </a:xfrm>
          <a:prstGeom prst="ellipse">
            <a:avLst/>
          </a:prstGeom>
          <a:solidFill>
            <a:schemeClr val="accent1"/>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600" b="1" dirty="0">
                <a:solidFill>
                  <a:schemeClr val="bg1"/>
                </a:solidFill>
                <a:latin typeface="+mj-lt"/>
              </a:rPr>
              <a:t>2</a:t>
            </a:r>
          </a:p>
        </p:txBody>
      </p:sp>
      <p:sp>
        <p:nvSpPr>
          <p:cNvPr id="4" name="Content Placeholder 7">
            <a:extLst>
              <a:ext uri="{FF2B5EF4-FFF2-40B4-BE49-F238E27FC236}">
                <a16:creationId xmlns:a16="http://schemas.microsoft.com/office/drawing/2014/main" id="{B46183D6-B2F4-F572-FDE4-E6ABEB3EE8A4}"/>
              </a:ext>
            </a:extLst>
          </p:cNvPr>
          <p:cNvSpPr txBox="1">
            <a:spLocks/>
          </p:cNvSpPr>
          <p:nvPr/>
        </p:nvSpPr>
        <p:spPr>
          <a:xfrm>
            <a:off x="1697897" y="3307339"/>
            <a:ext cx="5584253" cy="107167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400" dirty="0"/>
              <a:t>How do we know these practices are successful? </a:t>
            </a:r>
          </a:p>
        </p:txBody>
      </p:sp>
      <p:pic>
        <p:nvPicPr>
          <p:cNvPr id="10" name="Picture 9">
            <a:extLst>
              <a:ext uri="{FF2B5EF4-FFF2-40B4-BE49-F238E27FC236}">
                <a16:creationId xmlns:a16="http://schemas.microsoft.com/office/drawing/2014/main" id="{C2880755-CBA8-87FF-C2D4-33DAC0A1384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6838" y="1942393"/>
            <a:ext cx="3317162" cy="3319549"/>
          </a:xfrm>
          <a:prstGeom prst="rect">
            <a:avLst/>
          </a:prstGeom>
        </p:spPr>
      </p:pic>
      <p:sp>
        <p:nvSpPr>
          <p:cNvPr id="6" name="Slide Number Placeholder 5">
            <a:extLst>
              <a:ext uri="{FF2B5EF4-FFF2-40B4-BE49-F238E27FC236}">
                <a16:creationId xmlns:a16="http://schemas.microsoft.com/office/drawing/2014/main" id="{210C1375-D770-730D-52EB-66C4A48BEA0A}"/>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200371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a:solidFill>
                  <a:schemeClr val="accent1"/>
                </a:solidFill>
              </a:rPr>
              <a:t>Explicit teaching is one of three priority areas for 2024</a:t>
            </a:r>
            <a:endParaRPr lang="en-AU" strike="sngStrike">
              <a:solidFill>
                <a:schemeClr val="accent1"/>
              </a:solidFill>
            </a:endParaRPr>
          </a:p>
        </p:txBody>
      </p:sp>
      <p:pic>
        <p:nvPicPr>
          <p:cNvPr id="8" name="Picture 7" descr="Image of &quot;Our Plan for NSW Public Education&quot;">
            <a:extLst>
              <a:ext uri="{FF2B5EF4-FFF2-40B4-BE49-F238E27FC236}">
                <a16:creationId xmlns:a16="http://schemas.microsoft.com/office/drawing/2014/main" id="{4D931F23-1E30-2B90-E940-814BB2F5577F}"/>
              </a:ext>
            </a:extLst>
          </p:cNvPr>
          <p:cNvPicPr>
            <a:picLocks noChangeAspect="1"/>
          </p:cNvPicPr>
          <p:nvPr/>
        </p:nvPicPr>
        <p:blipFill>
          <a:blip r:embed="rId3"/>
          <a:stretch>
            <a:fillRect/>
          </a:stretch>
        </p:blipFill>
        <p:spPr>
          <a:xfrm>
            <a:off x="267236" y="1518909"/>
            <a:ext cx="6668815" cy="4758592"/>
          </a:xfrm>
          <a:prstGeom prst="rect">
            <a:avLst/>
          </a:prstGeom>
        </p:spPr>
      </p:pic>
      <p:sp>
        <p:nvSpPr>
          <p:cNvPr id="2" name="TextBox 1">
            <a:extLst>
              <a:ext uri="{FF2B5EF4-FFF2-40B4-BE49-F238E27FC236}">
                <a16:creationId xmlns:a16="http://schemas.microsoft.com/office/drawing/2014/main" id="{84E52307-39CA-6C90-DCBC-0B667CD20836}"/>
              </a:ext>
            </a:extLst>
          </p:cNvPr>
          <p:cNvSpPr txBox="1"/>
          <p:nvPr/>
        </p:nvSpPr>
        <p:spPr>
          <a:xfrm>
            <a:off x="187722" y="6340721"/>
            <a:ext cx="8455348" cy="294953"/>
          </a:xfrm>
          <a:prstGeom prst="rect">
            <a:avLst/>
          </a:prstGeom>
          <a:noFill/>
        </p:spPr>
        <p:txBody>
          <a:bodyPr wrap="square">
            <a:spAutoFit/>
          </a:bodyPr>
          <a:lstStyle/>
          <a:p>
            <a:pPr fontAlgn="base">
              <a:lnSpc>
                <a:spcPct val="150000"/>
              </a:lnSpc>
            </a:pPr>
            <a:r>
              <a:rPr lang="en-AU" sz="1000"/>
              <a:t>NSW Department of Education (2024) </a:t>
            </a:r>
            <a:r>
              <a:rPr lang="en-AU" sz="1000" u="none" strike="noStrike">
                <a:effectLst/>
                <a:hlinkClick r:id="rId4"/>
              </a:rPr>
              <a:t>Delivering our plan together (Staff only)</a:t>
            </a:r>
            <a:endParaRPr lang="en-AU" sz="1000" u="none" strike="noStrike" kern="1200" cap="none" spc="0" normalizeH="0" baseline="0" noProof="0">
              <a:ln>
                <a:noFill/>
              </a:ln>
              <a:effectLst/>
              <a:uLnTx/>
              <a:uFillTx/>
            </a:endParaRPr>
          </a:p>
        </p:txBody>
      </p:sp>
      <p:sp>
        <p:nvSpPr>
          <p:cNvPr id="4" name="TextBox 3">
            <a:extLst>
              <a:ext uri="{FF2B5EF4-FFF2-40B4-BE49-F238E27FC236}">
                <a16:creationId xmlns:a16="http://schemas.microsoft.com/office/drawing/2014/main" id="{3B3BA505-F717-9084-299A-A6BD3003A5CA}"/>
              </a:ext>
            </a:extLst>
          </p:cNvPr>
          <p:cNvSpPr txBox="1"/>
          <p:nvPr/>
        </p:nvSpPr>
        <p:spPr>
          <a:xfrm>
            <a:off x="7845288" y="1934144"/>
            <a:ext cx="3656252" cy="3421386"/>
          </a:xfrm>
          <a:prstGeom prst="rect">
            <a:avLst/>
          </a:prstGeom>
          <a:noFill/>
        </p:spPr>
        <p:txBody>
          <a:bodyPr wrap="square">
            <a:spAutoFit/>
          </a:bodyPr>
          <a:lstStyle/>
          <a:p>
            <a:pPr rtl="0">
              <a:lnSpc>
                <a:spcPct val="150000"/>
              </a:lnSpc>
              <a:spcAft>
                <a:spcPts val="1200"/>
              </a:spcAft>
            </a:pPr>
            <a:r>
              <a:rPr lang="en-AU" sz="2000" b="1" dirty="0">
                <a:effectLst/>
                <a:latin typeface="+mj-lt"/>
              </a:rPr>
              <a:t>“</a:t>
            </a:r>
            <a:r>
              <a:rPr lang="en-AU" sz="2000" dirty="0">
                <a:effectLst/>
                <a:latin typeface="+mj-lt"/>
              </a:rPr>
              <a:t>Explicit teaching helps all learners. We want it in 95,000 classrooms each and every day.”</a:t>
            </a:r>
          </a:p>
          <a:p>
            <a:pPr rtl="0">
              <a:lnSpc>
                <a:spcPct val="150000"/>
              </a:lnSpc>
            </a:pPr>
            <a:r>
              <a:rPr lang="en-AU" sz="2000" b="1" dirty="0">
                <a:effectLst/>
                <a:latin typeface="+mj-lt"/>
              </a:rPr>
              <a:t>Murat Dizdar</a:t>
            </a:r>
          </a:p>
          <a:p>
            <a:pPr rtl="0">
              <a:lnSpc>
                <a:spcPct val="150000"/>
              </a:lnSpc>
            </a:pPr>
            <a:r>
              <a:rPr lang="en-AU" sz="2000" b="1" dirty="0">
                <a:effectLst/>
                <a:latin typeface="+mj-lt"/>
              </a:rPr>
              <a:t>Secretary,  NSW Department of Education</a:t>
            </a:r>
          </a:p>
        </p:txBody>
      </p:sp>
    </p:spTree>
    <p:extLst>
      <p:ext uri="{BB962C8B-B14F-4D97-AF65-F5344CB8AC3E}">
        <p14:creationId xmlns:p14="http://schemas.microsoft.com/office/powerpoint/2010/main" val="3453116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a:solidFill>
                  <a:schemeClr val="accent1"/>
                </a:solidFill>
              </a:rPr>
              <a:t>What explicit teaching is and why it works</a:t>
            </a:r>
            <a:endParaRPr lang="en-AU" strike="sngStrike" dirty="0">
              <a:solidFill>
                <a:schemeClr val="accent1"/>
              </a:solidFill>
            </a:endParaRPr>
          </a:p>
        </p:txBody>
      </p:sp>
      <p:sp>
        <p:nvSpPr>
          <p:cNvPr id="4" name="Text Placeholder 3">
            <a:extLst>
              <a:ext uri="{FF2B5EF4-FFF2-40B4-BE49-F238E27FC236}">
                <a16:creationId xmlns:a16="http://schemas.microsoft.com/office/drawing/2014/main" id="{809F300F-428F-8E5E-088B-521E919AE44B}"/>
              </a:ext>
            </a:extLst>
          </p:cNvPr>
          <p:cNvSpPr>
            <a:spLocks noGrp="1"/>
          </p:cNvSpPr>
          <p:nvPr>
            <p:ph type="body" sz="quarter" idx="18"/>
          </p:nvPr>
        </p:nvSpPr>
        <p:spPr/>
        <p:txBody>
          <a:bodyPr/>
          <a:lstStyle/>
          <a:p>
            <a:r>
              <a:rPr lang="en-AU" dirty="0"/>
              <a:t>Explicit teaching works because it aligns with how students learn</a:t>
            </a:r>
            <a:r>
              <a:rPr lang="en-AU" baseline="30000" dirty="0"/>
              <a:t> 1,2</a:t>
            </a:r>
            <a:endParaRPr lang="en-AU" dirty="0"/>
          </a:p>
        </p:txBody>
      </p:sp>
      <p:pic>
        <p:nvPicPr>
          <p:cNvPr id="18" name="Picture 17" descr="Cover of What works best 2020 update">
            <a:extLst>
              <a:ext uri="{FF2B5EF4-FFF2-40B4-BE49-F238E27FC236}">
                <a16:creationId xmlns:a16="http://schemas.microsoft.com/office/drawing/2014/main" id="{167BC459-9E23-9AAB-48EF-47E9161AF925}"/>
              </a:ext>
            </a:extLst>
          </p:cNvPr>
          <p:cNvPicPr>
            <a:picLocks noChangeAspect="1"/>
          </p:cNvPicPr>
          <p:nvPr/>
        </p:nvPicPr>
        <p:blipFill>
          <a:blip r:embed="rId3"/>
          <a:stretch>
            <a:fillRect/>
          </a:stretch>
        </p:blipFill>
        <p:spPr>
          <a:xfrm>
            <a:off x="360000" y="1445902"/>
            <a:ext cx="1523979" cy="2163846"/>
          </a:xfrm>
          <a:prstGeom prst="rect">
            <a:avLst/>
          </a:prstGeom>
          <a:ln>
            <a:solidFill>
              <a:schemeClr val="bg1">
                <a:lumMod val="85000"/>
              </a:schemeClr>
            </a:solidFill>
          </a:ln>
        </p:spPr>
      </p:pic>
      <p:pic>
        <p:nvPicPr>
          <p:cNvPr id="17" name="Picture 16" descr="Image of AERO Model for Learning and teaching">
            <a:extLst>
              <a:ext uri="{FF2B5EF4-FFF2-40B4-BE49-F238E27FC236}">
                <a16:creationId xmlns:a16="http://schemas.microsoft.com/office/drawing/2014/main" id="{B76781F6-DA99-40B4-43FB-825F8473907F}"/>
              </a:ext>
            </a:extLst>
          </p:cNvPr>
          <p:cNvPicPr>
            <a:picLocks noChangeAspect="1"/>
          </p:cNvPicPr>
          <p:nvPr/>
        </p:nvPicPr>
        <p:blipFill>
          <a:blip r:embed="rId4"/>
          <a:stretch>
            <a:fillRect/>
          </a:stretch>
        </p:blipFill>
        <p:spPr>
          <a:xfrm>
            <a:off x="360567" y="3859216"/>
            <a:ext cx="1523412" cy="2154714"/>
          </a:xfrm>
          <a:prstGeom prst="rect">
            <a:avLst/>
          </a:prstGeom>
          <a:ln>
            <a:solidFill>
              <a:schemeClr val="bg1">
                <a:lumMod val="75000"/>
              </a:schemeClr>
            </a:solidFill>
          </a:ln>
        </p:spPr>
      </p:pic>
      <p:graphicFrame>
        <p:nvGraphicFramePr>
          <p:cNvPr id="15" name="Table 14">
            <a:extLst>
              <a:ext uri="{FF2B5EF4-FFF2-40B4-BE49-F238E27FC236}">
                <a16:creationId xmlns:a16="http://schemas.microsoft.com/office/drawing/2014/main" id="{2E712B38-2F1B-4F73-EF1E-DB567949C79D}"/>
              </a:ext>
            </a:extLst>
          </p:cNvPr>
          <p:cNvGraphicFramePr>
            <a:graphicFrameLocks noGrp="1"/>
          </p:cNvGraphicFramePr>
          <p:nvPr>
            <p:extLst>
              <p:ext uri="{D42A27DB-BD31-4B8C-83A1-F6EECF244321}">
                <p14:modId xmlns:p14="http://schemas.microsoft.com/office/powerpoint/2010/main" val="2129645951"/>
              </p:ext>
            </p:extLst>
          </p:nvPr>
        </p:nvGraphicFramePr>
        <p:xfrm>
          <a:off x="2212763" y="1582868"/>
          <a:ext cx="8996520" cy="4584454"/>
        </p:xfrm>
        <a:graphic>
          <a:graphicData uri="http://schemas.openxmlformats.org/drawingml/2006/table">
            <a:tbl>
              <a:tblPr firstRow="1" bandRow="1">
                <a:tableStyleId>{ED083AE6-46FA-4A59-8FB0-9F97EB10719F}</a:tableStyleId>
              </a:tblPr>
              <a:tblGrid>
                <a:gridCol w="4116654">
                  <a:extLst>
                    <a:ext uri="{9D8B030D-6E8A-4147-A177-3AD203B41FA5}">
                      <a16:colId xmlns:a16="http://schemas.microsoft.com/office/drawing/2014/main" val="2793808640"/>
                    </a:ext>
                  </a:extLst>
                </a:gridCol>
                <a:gridCol w="4879866">
                  <a:extLst>
                    <a:ext uri="{9D8B030D-6E8A-4147-A177-3AD203B41FA5}">
                      <a16:colId xmlns:a16="http://schemas.microsoft.com/office/drawing/2014/main" val="1609488693"/>
                    </a:ext>
                  </a:extLst>
                </a:gridCol>
              </a:tblGrid>
              <a:tr h="537349">
                <a:tc>
                  <a:txBody>
                    <a:bodyPr/>
                    <a:lstStyle/>
                    <a:p>
                      <a:r>
                        <a:rPr lang="en-AU" sz="1800" b="1" i="0">
                          <a:solidFill>
                            <a:schemeClr val="bg1"/>
                          </a:solidFill>
                          <a:latin typeface="+mj-lt"/>
                        </a:rPr>
                        <a:t>Students</a:t>
                      </a:r>
                    </a:p>
                  </a:txBody>
                  <a:tcPr anchor="ctr">
                    <a:lnL w="12700" cap="flat" cmpd="sng" algn="ctr">
                      <a:solidFill>
                        <a:schemeClr val="accent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AU" sz="1800" b="1" i="0" dirty="0">
                          <a:solidFill>
                            <a:schemeClr val="bg1"/>
                          </a:solidFill>
                          <a:latin typeface="+mj-lt"/>
                        </a:rPr>
                        <a:t>Teachers</a:t>
                      </a:r>
                    </a:p>
                  </a:txBody>
                  <a:tcPr anchor="ctr">
                    <a:lnL w="635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274382654"/>
                  </a:ext>
                </a:extLst>
              </a:tr>
              <a:tr h="1144260">
                <a:tc>
                  <a:txBody>
                    <a:bodyPr/>
                    <a:lstStyle/>
                    <a:p>
                      <a:pPr marL="0" marR="0" lvl="0" indent="0" algn="l" defTabSz="914377" rtl="0" eaLnBrk="1" fontAlgn="auto" latinLnBrk="0" hangingPunct="1">
                        <a:lnSpc>
                          <a:spcPct val="150000"/>
                        </a:lnSpc>
                        <a:spcBef>
                          <a:spcPts val="0"/>
                        </a:spcBef>
                        <a:spcAft>
                          <a:spcPts val="0"/>
                        </a:spcAft>
                        <a:buClrTx/>
                        <a:buSzTx/>
                        <a:buFontTx/>
                        <a:buNone/>
                        <a:tabLst/>
                        <a:defRPr/>
                      </a:pPr>
                      <a:r>
                        <a:rPr lang="en-AU" sz="1800">
                          <a:solidFill>
                            <a:schemeClr val="tx1"/>
                          </a:solidFill>
                        </a:rPr>
                        <a:t>learn when knowledge is transferred to long-term memory</a:t>
                      </a:r>
                    </a:p>
                  </a:txBody>
                  <a:tcPr marL="108000" marR="108000" marT="93600" marB="93600">
                    <a:lnL w="635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3">
                        <a:lumMod val="20000"/>
                        <a:lumOff val="80000"/>
                      </a:schemeClr>
                    </a:solidFill>
                  </a:tcPr>
                </a:tc>
                <a:tc>
                  <a:txBody>
                    <a:bodyPr/>
                    <a:lstStyle/>
                    <a:p>
                      <a:pPr marL="0" marR="0" lvl="0" indent="0" algn="l" rtl="0" eaLnBrk="1" fontAlgn="auto" latinLnBrk="0" hangingPunct="1">
                        <a:lnSpc>
                          <a:spcPct val="150000"/>
                        </a:lnSpc>
                        <a:spcBef>
                          <a:spcPts val="0"/>
                        </a:spcBef>
                        <a:spcAft>
                          <a:spcPts val="0"/>
                        </a:spcAft>
                        <a:buClrTx/>
                        <a:buSzTx/>
                        <a:buFontTx/>
                        <a:buNone/>
                      </a:pPr>
                      <a:r>
                        <a:rPr lang="en-AU" sz="1800" dirty="0">
                          <a:solidFill>
                            <a:schemeClr val="tx1"/>
                          </a:solidFill>
                        </a:rPr>
                        <a:t>develop a teaching and learning plan for the knowledge students will acquire </a:t>
                      </a:r>
                    </a:p>
                  </a:txBody>
                  <a:tcPr marL="108000" marR="108000" marT="93600" marB="93600">
                    <a:lnL w="6350" cap="flat" cmpd="sng" algn="ctr">
                      <a:solidFill>
                        <a:schemeClr val="accent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224554634"/>
                  </a:ext>
                </a:extLst>
              </a:tr>
              <a:tr h="916484">
                <a:tc>
                  <a:txBody>
                    <a:bodyPr/>
                    <a:lstStyle/>
                    <a:p>
                      <a:pPr marL="0" marR="0" lvl="0" indent="0" algn="l" defTabSz="914377" rtl="0" eaLnBrk="1" fontAlgn="auto" latinLnBrk="0" hangingPunct="1">
                        <a:lnSpc>
                          <a:spcPct val="150000"/>
                        </a:lnSpc>
                        <a:spcBef>
                          <a:spcPts val="0"/>
                        </a:spcBef>
                        <a:spcAft>
                          <a:spcPts val="0"/>
                        </a:spcAft>
                        <a:buClrTx/>
                        <a:buSzTx/>
                        <a:buFontTx/>
                        <a:buNone/>
                        <a:tabLst/>
                        <a:defRPr/>
                      </a:pPr>
                      <a:r>
                        <a:rPr lang="en-AU" sz="1800">
                          <a:solidFill>
                            <a:schemeClr val="tx1"/>
                          </a:solidFill>
                        </a:rPr>
                        <a:t>process limited amounts of new information</a:t>
                      </a:r>
                    </a:p>
                  </a:txBody>
                  <a:tcPr marL="108000" marR="108000" marT="93600" marB="93600">
                    <a:lnL w="635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nSpc>
                          <a:spcPct val="150000"/>
                        </a:lnSpc>
                      </a:pPr>
                      <a:r>
                        <a:rPr lang="en-AU" sz="1800" dirty="0">
                          <a:solidFill>
                            <a:schemeClr val="tx1"/>
                          </a:solidFill>
                        </a:rPr>
                        <a:t>manage the cognitive load of learning tasks</a:t>
                      </a:r>
                      <a:endParaRPr lang="en-AU" sz="1800" dirty="0"/>
                    </a:p>
                  </a:txBody>
                  <a:tcPr marL="108000" marR="108000" marT="93600" marB="93600">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69368298"/>
                  </a:ext>
                </a:extLst>
              </a:tr>
              <a:tr h="916484">
                <a:tc>
                  <a:txBody>
                    <a:bodyPr/>
                    <a:lstStyle/>
                    <a:p>
                      <a:pPr marL="0" marR="0" lvl="0" indent="0" algn="l" rtl="0" eaLnBrk="1" fontAlgn="auto" latinLnBrk="0" hangingPunct="1">
                        <a:lnSpc>
                          <a:spcPct val="150000"/>
                        </a:lnSpc>
                        <a:spcBef>
                          <a:spcPts val="0"/>
                        </a:spcBef>
                        <a:spcAft>
                          <a:spcPts val="0"/>
                        </a:spcAft>
                        <a:buClrTx/>
                        <a:buSzTx/>
                        <a:buFontTx/>
                        <a:buNone/>
                      </a:pPr>
                      <a:r>
                        <a:rPr lang="en-AU" sz="1800">
                          <a:solidFill>
                            <a:schemeClr val="tx1"/>
                          </a:solidFill>
                        </a:rPr>
                        <a:t>develop and demonstrate mastery of their learning</a:t>
                      </a:r>
                    </a:p>
                  </a:txBody>
                  <a:tcPr marL="108000" marR="108000" marT="93600" marB="93600">
                    <a:lnL w="635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3">
                        <a:lumMod val="20000"/>
                        <a:lumOff val="80000"/>
                      </a:schemeClr>
                    </a:solidFill>
                  </a:tcPr>
                </a:tc>
                <a:tc>
                  <a:txBody>
                    <a:bodyPr/>
                    <a:lstStyle/>
                    <a:p>
                      <a:pPr>
                        <a:lnSpc>
                          <a:spcPct val="150000"/>
                        </a:lnSpc>
                      </a:pPr>
                      <a:r>
                        <a:rPr lang="en-AU" sz="1800" dirty="0">
                          <a:solidFill>
                            <a:schemeClr val="tx1"/>
                          </a:solidFill>
                        </a:rPr>
                        <a:t>maximise retention, consolidation and application of learning</a:t>
                      </a:r>
                      <a:endParaRPr lang="en-AU" sz="1800" dirty="0"/>
                    </a:p>
                  </a:txBody>
                  <a:tcPr marL="108000" marR="108000" marT="93600" marB="93600">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03440286"/>
                  </a:ext>
                </a:extLst>
              </a:tr>
              <a:tr h="916484">
                <a:tc>
                  <a:txBody>
                    <a:bodyPr/>
                    <a:lstStyle/>
                    <a:p>
                      <a:pPr>
                        <a:lnSpc>
                          <a:spcPct val="150000"/>
                        </a:lnSpc>
                      </a:pPr>
                      <a:r>
                        <a:rPr lang="en-AU" sz="1800">
                          <a:solidFill>
                            <a:schemeClr val="tx1"/>
                          </a:solidFill>
                        </a:rPr>
                        <a:t>are actively engaged </a:t>
                      </a:r>
                      <a:br>
                        <a:rPr lang="en-AU" sz="1800">
                          <a:solidFill>
                            <a:srgbClr val="22272B"/>
                          </a:solidFill>
                        </a:rPr>
                      </a:br>
                      <a:r>
                        <a:rPr lang="en-AU" sz="1800">
                          <a:solidFill>
                            <a:schemeClr val="tx1"/>
                          </a:solidFill>
                        </a:rPr>
                        <a:t>when learning </a:t>
                      </a:r>
                      <a:endParaRPr lang="en-AU" sz="1800"/>
                    </a:p>
                  </a:txBody>
                  <a:tcPr marL="108000" marR="108000" marT="93600" marB="93600">
                    <a:lnL w="635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nSpc>
                          <a:spcPct val="150000"/>
                        </a:lnSpc>
                      </a:pPr>
                      <a:r>
                        <a:rPr lang="en-AU" sz="1800" dirty="0">
                          <a:solidFill>
                            <a:schemeClr val="tx1"/>
                          </a:solidFill>
                        </a:rPr>
                        <a:t>foster the conditions of </a:t>
                      </a:r>
                      <a:br>
                        <a:rPr lang="en-AU" sz="1800" dirty="0">
                          <a:solidFill>
                            <a:srgbClr val="22272B"/>
                          </a:solidFill>
                        </a:rPr>
                      </a:br>
                      <a:r>
                        <a:rPr lang="en-AU" sz="1800" dirty="0">
                          <a:solidFill>
                            <a:schemeClr val="tx1"/>
                          </a:solidFill>
                        </a:rPr>
                        <a:t>a learning-focused environment</a:t>
                      </a:r>
                      <a:endParaRPr lang="en-AU" sz="1800" dirty="0"/>
                    </a:p>
                  </a:txBody>
                  <a:tcPr marL="108000" marR="108000" marT="93600" marB="93600">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417856946"/>
                  </a:ext>
                </a:extLst>
              </a:tr>
            </a:tbl>
          </a:graphicData>
        </a:graphic>
      </p:graphicFrame>
      <p:sp>
        <p:nvSpPr>
          <p:cNvPr id="3" name="TextBox 2">
            <a:extLst>
              <a:ext uri="{FF2B5EF4-FFF2-40B4-BE49-F238E27FC236}">
                <a16:creationId xmlns:a16="http://schemas.microsoft.com/office/drawing/2014/main" id="{573E8058-7A98-0F1F-AEF3-39692C30DE6F}"/>
              </a:ext>
            </a:extLst>
          </p:cNvPr>
          <p:cNvSpPr txBox="1"/>
          <p:nvPr/>
        </p:nvSpPr>
        <p:spPr>
          <a:xfrm>
            <a:off x="218003" y="6332215"/>
            <a:ext cx="8455348" cy="525785"/>
          </a:xfrm>
          <a:prstGeom prst="rect">
            <a:avLst/>
          </a:prstGeom>
          <a:noFill/>
        </p:spPr>
        <p:txBody>
          <a:bodyPr wrap="square">
            <a:spAutoFit/>
          </a:bodyPr>
          <a:lstStyle/>
          <a:p>
            <a:pPr fontAlgn="base">
              <a:lnSpc>
                <a:spcPct val="150000"/>
              </a:lnSpc>
            </a:pPr>
            <a:r>
              <a:rPr lang="en-AU" sz="1000" u="none" strike="noStrike">
                <a:effectLst/>
              </a:rPr>
              <a:t>1. </a:t>
            </a:r>
            <a:r>
              <a:rPr lang="en-AU" sz="1000" u="none" strike="noStrike" kern="1200" cap="none" spc="0" normalizeH="0" baseline="0" noProof="0">
                <a:ln>
                  <a:noFill/>
                </a:ln>
                <a:solidFill>
                  <a:srgbClr val="146CFD"/>
                </a:solidFill>
                <a:effectLst/>
                <a:uLnTx/>
                <a:uFillTx/>
                <a:hlinkClick r:id="rId5">
                  <a:extLst>
                    <a:ext uri="{A12FA001-AC4F-418D-AE19-62706E023703}">
                      <ahyp:hlinkClr xmlns:ahyp="http://schemas.microsoft.com/office/drawing/2018/hyperlinkcolor" val="tx"/>
                    </a:ext>
                  </a:extLst>
                </a:hlinkClick>
              </a:rPr>
              <a:t>What works best – 2020 update (CESE 2020)</a:t>
            </a:r>
            <a:r>
              <a:rPr lang="en-AU" sz="1000" u="none" strike="noStrike" kern="1200" cap="none" spc="0" normalizeH="0" baseline="0" noProof="0">
                <a:ln>
                  <a:noFill/>
                </a:ln>
                <a:solidFill>
                  <a:srgbClr val="146CFD"/>
                </a:solidFill>
                <a:effectLst/>
                <a:uLnTx/>
                <a:uFillTx/>
              </a:rPr>
              <a:t>  </a:t>
            </a:r>
          </a:p>
          <a:p>
            <a:pPr fontAlgn="base">
              <a:lnSpc>
                <a:spcPct val="150000"/>
              </a:lnSpc>
            </a:pPr>
            <a:r>
              <a:rPr lang="en-AU" sz="1000"/>
              <a:t>2. </a:t>
            </a:r>
            <a:r>
              <a:rPr lang="en-AU" sz="1000" u="none" strike="noStrike" kern="1200" cap="none" spc="0" normalizeH="0" baseline="0" noProof="0">
                <a:ln>
                  <a:noFill/>
                </a:ln>
                <a:solidFill>
                  <a:srgbClr val="146CFD"/>
                </a:solidFill>
                <a:effectLst/>
                <a:uLnTx/>
                <a:uFillTx/>
                <a:hlinkClick r:id="rId6">
                  <a:extLst>
                    <a:ext uri="{A12FA001-AC4F-418D-AE19-62706E023703}">
                      <ahyp:hlinkClr xmlns:ahyp="http://schemas.microsoft.com/office/drawing/2018/hyperlinkcolor" val="tx"/>
                    </a:ext>
                  </a:extLst>
                </a:hlinkClick>
              </a:rPr>
              <a:t>Teaching for how students learn: A model of learning and teaching (AERO 2023)</a:t>
            </a:r>
            <a:endParaRPr lang="en-AU" sz="1000" u="none" strike="noStrike" kern="1200" cap="none" spc="0" normalizeH="0" baseline="0" noProof="0">
              <a:ln>
                <a:noFill/>
              </a:ln>
              <a:solidFill>
                <a:srgbClr val="146CFD"/>
              </a:solidFill>
              <a:effectLst/>
              <a:uLnTx/>
              <a:uFillTx/>
            </a:endParaRPr>
          </a:p>
        </p:txBody>
      </p:sp>
      <p:sp>
        <p:nvSpPr>
          <p:cNvPr id="2" name="Slide Number Placeholder 1">
            <a:extLst>
              <a:ext uri="{FF2B5EF4-FFF2-40B4-BE49-F238E27FC236}">
                <a16:creationId xmlns:a16="http://schemas.microsoft.com/office/drawing/2014/main" id="{9E282581-2E3B-A19E-1C52-E591D66F4978}"/>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4105589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EE916-0E06-73E4-9209-DCE8C47B8831}"/>
              </a:ext>
            </a:extLst>
          </p:cNvPr>
          <p:cNvSpPr>
            <a:spLocks noGrp="1"/>
          </p:cNvSpPr>
          <p:nvPr>
            <p:ph type="title"/>
          </p:nvPr>
        </p:nvSpPr>
        <p:spPr/>
        <p:txBody>
          <a:bodyPr/>
          <a:lstStyle/>
          <a:p>
            <a:r>
              <a:rPr lang="en-AU"/>
              <a:t>A deepening of professional expectations</a:t>
            </a:r>
          </a:p>
        </p:txBody>
      </p:sp>
      <p:sp>
        <p:nvSpPr>
          <p:cNvPr id="5" name="Text Placeholder 4">
            <a:extLst>
              <a:ext uri="{FF2B5EF4-FFF2-40B4-BE49-F238E27FC236}">
                <a16:creationId xmlns:a16="http://schemas.microsoft.com/office/drawing/2014/main" id="{1EB873D2-244B-2912-1BF1-9331460A6739}"/>
              </a:ext>
            </a:extLst>
          </p:cNvPr>
          <p:cNvSpPr>
            <a:spLocks noGrp="1"/>
          </p:cNvSpPr>
          <p:nvPr>
            <p:ph type="body" sz="quarter" idx="18"/>
          </p:nvPr>
        </p:nvSpPr>
        <p:spPr/>
        <p:txBody>
          <a:bodyPr/>
          <a:lstStyle/>
          <a:p>
            <a:r>
              <a:rPr lang="en-AU"/>
              <a:t>New professional knowledge requirements for Initial Teacher Education programs</a:t>
            </a:r>
          </a:p>
        </p:txBody>
      </p:sp>
      <p:sp>
        <p:nvSpPr>
          <p:cNvPr id="3" name="Content Placeholder 2">
            <a:extLst>
              <a:ext uri="{FF2B5EF4-FFF2-40B4-BE49-F238E27FC236}">
                <a16:creationId xmlns:a16="http://schemas.microsoft.com/office/drawing/2014/main" id="{49D7D774-54A6-666D-EF25-D53B23A41B70}"/>
              </a:ext>
            </a:extLst>
          </p:cNvPr>
          <p:cNvSpPr>
            <a:spLocks noGrp="1"/>
          </p:cNvSpPr>
          <p:nvPr>
            <p:ph idx="1"/>
          </p:nvPr>
        </p:nvSpPr>
        <p:spPr>
          <a:xfrm>
            <a:off x="360000" y="1620000"/>
            <a:ext cx="6977234" cy="4536000"/>
          </a:xfrm>
        </p:spPr>
        <p:txBody>
          <a:bodyPr vert="horz" lIns="0" tIns="0" rIns="0" bIns="0" rtlCol="0" anchor="t">
            <a:noAutofit/>
          </a:bodyPr>
          <a:lstStyle/>
          <a:p>
            <a:r>
              <a:rPr lang="en-AU" sz="1800" dirty="0">
                <a:effectLst/>
                <a:ea typeface="Calibri" panose="020F0502020204030204" pitchFamily="34" charset="0"/>
                <a:cs typeface="Arial"/>
              </a:rPr>
              <a:t>The large body of evidence from cognitive science and educational psychology continues to indicate that explicit teaching aligns with how students process, store, and retrieve information.</a:t>
            </a:r>
            <a:r>
              <a:rPr lang="en-AU" dirty="0">
                <a:ea typeface="Calibri" panose="020F0502020204030204" pitchFamily="34" charset="0"/>
                <a:cs typeface="Arial"/>
              </a:rPr>
              <a:t> </a:t>
            </a:r>
            <a:endParaRPr lang="en-AU" sz="1800" dirty="0">
              <a:effectLst/>
              <a:ea typeface="Calibri" panose="020F0502020204030204" pitchFamily="34" charset="0"/>
            </a:endParaRPr>
          </a:p>
          <a:p>
            <a:r>
              <a:rPr lang="en-AU" dirty="0">
                <a:ea typeface="Calibri"/>
                <a:cs typeface="Arial"/>
              </a:rPr>
              <a:t>Although always present in Standard 1 ‘Know students and how they learn’ of the Australian Professional Standards for Teachers,  recent changes to the requirements for initial teacher education highlight the importance of this </a:t>
            </a:r>
            <a:r>
              <a:rPr lang="en-AU" sz="1800" dirty="0">
                <a:effectLst/>
                <a:ea typeface="Calibri"/>
                <a:cs typeface="Arial"/>
              </a:rPr>
              <a:t>as core professional knowledge for all teachers.</a:t>
            </a:r>
            <a:r>
              <a:rPr lang="en-AU" dirty="0">
                <a:ea typeface="Calibri"/>
                <a:cs typeface="Arial"/>
              </a:rPr>
              <a:t> </a:t>
            </a:r>
            <a:endParaRPr lang="en-AU" sz="1800" dirty="0">
              <a:effectLst/>
              <a:ea typeface="Calibri" panose="020F0502020204030204" pitchFamily="34" charset="0"/>
              <a:cs typeface="Arial"/>
            </a:endParaRPr>
          </a:p>
        </p:txBody>
      </p:sp>
      <p:grpSp>
        <p:nvGrpSpPr>
          <p:cNvPr id="8" name="Group 7">
            <a:extLst>
              <a:ext uri="{FF2B5EF4-FFF2-40B4-BE49-F238E27FC236}">
                <a16:creationId xmlns:a16="http://schemas.microsoft.com/office/drawing/2014/main" id="{01E9AA4D-E456-C9BB-9F5C-6A75B8D30078}"/>
              </a:ext>
              <a:ext uri="{C183D7F6-B498-43B3-948B-1728B52AA6E4}">
                <adec:decorative xmlns:adec="http://schemas.microsoft.com/office/drawing/2017/decorative" val="1"/>
              </a:ext>
            </a:extLst>
          </p:cNvPr>
          <p:cNvGrpSpPr/>
          <p:nvPr/>
        </p:nvGrpSpPr>
        <p:grpSpPr>
          <a:xfrm>
            <a:off x="8464309" y="1951402"/>
            <a:ext cx="2752016" cy="3643219"/>
            <a:chOff x="735266" y="1125657"/>
            <a:chExt cx="3588486" cy="4493181"/>
          </a:xfrm>
        </p:grpSpPr>
        <p:pic>
          <p:nvPicPr>
            <p:cNvPr id="9" name="Picture 8">
              <a:extLst>
                <a:ext uri="{FF2B5EF4-FFF2-40B4-BE49-F238E27FC236}">
                  <a16:creationId xmlns:a16="http://schemas.microsoft.com/office/drawing/2014/main" id="{FE145BBF-E0B7-A74B-D3DF-2937EE29E0D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0" name="Picture 9">
              <a:extLst>
                <a:ext uri="{FF2B5EF4-FFF2-40B4-BE49-F238E27FC236}">
                  <a16:creationId xmlns:a16="http://schemas.microsoft.com/office/drawing/2014/main" id="{08B5C844-72D3-292B-7AB9-FF930C53F23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1" name="Picture 10">
              <a:extLst>
                <a:ext uri="{FF2B5EF4-FFF2-40B4-BE49-F238E27FC236}">
                  <a16:creationId xmlns:a16="http://schemas.microsoft.com/office/drawing/2014/main" id="{A95CB388-25AC-B25F-090F-431D771F5A9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pic>
        <p:nvPicPr>
          <p:cNvPr id="13" name="Picture Placeholder 12">
            <a:extLst>
              <a:ext uri="{FF2B5EF4-FFF2-40B4-BE49-F238E27FC236}">
                <a16:creationId xmlns:a16="http://schemas.microsoft.com/office/drawing/2014/main" id="{5C25C693-BC48-16F6-7E98-B686B26B0ABD}"/>
              </a:ext>
              <a:ext uri="{C183D7F6-B498-43B3-948B-1728B52AA6E4}">
                <adec:decorative xmlns:adec="http://schemas.microsoft.com/office/drawing/2017/decorative" val="1"/>
              </a:ext>
            </a:extLst>
          </p:cNvPr>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a:stretch>
            <a:fillRect/>
          </a:stretch>
        </p:blipFill>
        <p:spPr>
          <a:xfrm rot="21198164">
            <a:off x="8472081" y="1955467"/>
            <a:ext cx="2549525" cy="3635375"/>
          </a:xfrm>
        </p:spPr>
      </p:pic>
      <p:sp>
        <p:nvSpPr>
          <p:cNvPr id="4" name="Slide Number Placeholder 3">
            <a:extLst>
              <a:ext uri="{FF2B5EF4-FFF2-40B4-BE49-F238E27FC236}">
                <a16:creationId xmlns:a16="http://schemas.microsoft.com/office/drawing/2014/main" id="{A6AFF082-49F5-C11A-2317-15E5380B424D}"/>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387703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E11B4-68CC-C032-EDC2-B8BE63E2D986}"/>
              </a:ext>
            </a:extLst>
          </p:cNvPr>
          <p:cNvSpPr>
            <a:spLocks noGrp="1"/>
          </p:cNvSpPr>
          <p:nvPr>
            <p:ph type="title"/>
          </p:nvPr>
        </p:nvSpPr>
        <p:spPr/>
        <p:txBody>
          <a:bodyPr/>
          <a:lstStyle/>
          <a:p>
            <a:r>
              <a:rPr lang="en-AU"/>
              <a:t>The opportunity of a new curriculum</a:t>
            </a:r>
          </a:p>
        </p:txBody>
      </p:sp>
      <p:sp>
        <p:nvSpPr>
          <p:cNvPr id="5" name="Text Placeholder 4">
            <a:extLst>
              <a:ext uri="{FF2B5EF4-FFF2-40B4-BE49-F238E27FC236}">
                <a16:creationId xmlns:a16="http://schemas.microsoft.com/office/drawing/2014/main" id="{990C3367-3F03-7FEB-3B7D-10228202D43C}"/>
              </a:ext>
            </a:extLst>
          </p:cNvPr>
          <p:cNvSpPr>
            <a:spLocks noGrp="1"/>
          </p:cNvSpPr>
          <p:nvPr>
            <p:ph type="body" sz="quarter" idx="18"/>
          </p:nvPr>
        </p:nvSpPr>
        <p:spPr/>
        <p:txBody>
          <a:bodyPr/>
          <a:lstStyle/>
          <a:p>
            <a:r>
              <a:rPr lang="en-AU"/>
              <a:t>Embedding explicit teaching</a:t>
            </a:r>
          </a:p>
        </p:txBody>
      </p:sp>
      <p:pic>
        <p:nvPicPr>
          <p:cNvPr id="1030" name="Picture 6">
            <a:extLst>
              <a:ext uri="{FF2B5EF4-FFF2-40B4-BE49-F238E27FC236}">
                <a16:creationId xmlns:a16="http://schemas.microsoft.com/office/drawing/2014/main" id="{4AD5BA11-27C7-DB99-9A1B-28CFBC37D4B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294823" y="1729521"/>
            <a:ext cx="7602354" cy="431695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9D2EA220-161E-35DA-0534-A5D79663E16C}"/>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3258548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91A16B-8EBE-9BF5-51F2-BDC88F7C027B}"/>
              </a:ext>
            </a:extLst>
          </p:cNvPr>
          <p:cNvSpPr>
            <a:spLocks noGrp="1"/>
          </p:cNvSpPr>
          <p:nvPr>
            <p:ph type="title"/>
          </p:nvPr>
        </p:nvSpPr>
        <p:spPr/>
        <p:txBody>
          <a:bodyPr/>
          <a:lstStyle/>
          <a:p>
            <a:r>
              <a:rPr lang="en-AU" dirty="0"/>
              <a:t>Explicit teaching in NSW public schools</a:t>
            </a:r>
            <a:r>
              <a:rPr lang="en-AU" dirty="0">
                <a:solidFill>
                  <a:schemeClr val="bg1"/>
                </a:solidFill>
              </a:rPr>
              <a:t> (1)</a:t>
            </a:r>
          </a:p>
        </p:txBody>
      </p:sp>
      <p:grpSp>
        <p:nvGrpSpPr>
          <p:cNvPr id="19" name="Group 18" descr="Computer screen showing Explicit teaching in NSW public schools statement">
            <a:extLst>
              <a:ext uri="{FF2B5EF4-FFF2-40B4-BE49-F238E27FC236}">
                <a16:creationId xmlns:a16="http://schemas.microsoft.com/office/drawing/2014/main" id="{D341F12D-91AE-A507-9DF1-1652569910C1}"/>
              </a:ext>
            </a:extLst>
          </p:cNvPr>
          <p:cNvGrpSpPr/>
          <p:nvPr/>
        </p:nvGrpSpPr>
        <p:grpSpPr>
          <a:xfrm>
            <a:off x="564558" y="1280376"/>
            <a:ext cx="8363541" cy="4967098"/>
            <a:chOff x="564558" y="1280376"/>
            <a:chExt cx="8363541" cy="4967098"/>
          </a:xfrm>
        </p:grpSpPr>
        <p:pic>
          <p:nvPicPr>
            <p:cNvPr id="14" name="Picture 4" descr="Shape, rectangle&#10;&#10;Description automatically generated">
              <a:extLst>
                <a:ext uri="{FF2B5EF4-FFF2-40B4-BE49-F238E27FC236}">
                  <a16:creationId xmlns:a16="http://schemas.microsoft.com/office/drawing/2014/main" id="{DC72B1E0-317A-03DF-6784-30A49F1837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558" y="1280376"/>
              <a:ext cx="8363541" cy="496709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CDB9C9EB-CE09-34E7-9127-AD3DAE9139E9}"/>
                </a:ext>
              </a:extLst>
            </p:cNvPr>
            <p:cNvPicPr>
              <a:picLocks noChangeAspect="1"/>
            </p:cNvPicPr>
            <p:nvPr/>
          </p:nvPicPr>
          <p:blipFill>
            <a:blip r:embed="rId4"/>
            <a:stretch>
              <a:fillRect/>
            </a:stretch>
          </p:blipFill>
          <p:spPr>
            <a:xfrm>
              <a:off x="2278115" y="1758950"/>
              <a:ext cx="4808485" cy="3370980"/>
            </a:xfrm>
            <a:prstGeom prst="rect">
              <a:avLst/>
            </a:prstGeom>
          </p:spPr>
        </p:pic>
      </p:grpSp>
      <p:sp>
        <p:nvSpPr>
          <p:cNvPr id="15" name="Arrow: Curved Up 14">
            <a:extLst>
              <a:ext uri="{FF2B5EF4-FFF2-40B4-BE49-F238E27FC236}">
                <a16:creationId xmlns:a16="http://schemas.microsoft.com/office/drawing/2014/main" id="{B1135DCC-12FC-2D55-8CF4-CBC3FED6D4D4}"/>
              </a:ext>
              <a:ext uri="{C183D7F6-B498-43B3-948B-1728B52AA6E4}">
                <adec:decorative xmlns:adec="http://schemas.microsoft.com/office/drawing/2017/decorative" val="1"/>
              </a:ext>
            </a:extLst>
          </p:cNvPr>
          <p:cNvSpPr/>
          <p:nvPr/>
        </p:nvSpPr>
        <p:spPr>
          <a:xfrm rot="20225660">
            <a:off x="7766352" y="4809088"/>
            <a:ext cx="1831269" cy="641682"/>
          </a:xfrm>
          <a:prstGeom prst="curvedUpArrow">
            <a:avLst>
              <a:gd name="adj1" fmla="val 25000"/>
              <a:gd name="adj2" fmla="val 50000"/>
              <a:gd name="adj3" fmla="val 3799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pic>
        <p:nvPicPr>
          <p:cNvPr id="6" name="Picture 5" descr="A qr code linking to the department's Explicit teaching page.">
            <a:extLst>
              <a:ext uri="{FF2B5EF4-FFF2-40B4-BE49-F238E27FC236}">
                <a16:creationId xmlns:a16="http://schemas.microsoft.com/office/drawing/2014/main" id="{2F421273-8878-9803-A5C0-AF864F9AD3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30996" y="1518031"/>
            <a:ext cx="2635705" cy="2635705"/>
          </a:xfrm>
          <a:prstGeom prst="rect">
            <a:avLst/>
          </a:prstGeom>
        </p:spPr>
      </p:pic>
      <p:sp>
        <p:nvSpPr>
          <p:cNvPr id="8" name="TextBox 7">
            <a:extLst>
              <a:ext uri="{FF2B5EF4-FFF2-40B4-BE49-F238E27FC236}">
                <a16:creationId xmlns:a16="http://schemas.microsoft.com/office/drawing/2014/main" id="{4AC8A2A8-292F-6496-F775-D50B2929F6D6}"/>
              </a:ext>
            </a:extLst>
          </p:cNvPr>
          <p:cNvSpPr txBox="1"/>
          <p:nvPr/>
        </p:nvSpPr>
        <p:spPr>
          <a:xfrm>
            <a:off x="7871330" y="4028790"/>
            <a:ext cx="4352140" cy="369332"/>
          </a:xfrm>
          <a:prstGeom prst="rect">
            <a:avLst/>
          </a:prstGeom>
          <a:noFill/>
        </p:spPr>
        <p:txBody>
          <a:bodyPr wrap="square">
            <a:spAutoFit/>
          </a:bodyPr>
          <a:lstStyle/>
          <a:p>
            <a:r>
              <a:rPr lang="en-AU" sz="1800">
                <a:hlinkClick r:id="rId6"/>
              </a:rPr>
              <a:t>https://edu.nsw.link/explicit-teaching</a:t>
            </a:r>
            <a:r>
              <a:rPr lang="en-AU" sz="1800"/>
              <a:t> </a:t>
            </a:r>
          </a:p>
        </p:txBody>
      </p:sp>
      <p:sp>
        <p:nvSpPr>
          <p:cNvPr id="2" name="Slide Number Placeholder 1">
            <a:extLst>
              <a:ext uri="{FF2B5EF4-FFF2-40B4-BE49-F238E27FC236}">
                <a16:creationId xmlns:a16="http://schemas.microsoft.com/office/drawing/2014/main" id="{A3948B60-8D3A-4351-541F-DB1FD5B579B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2532187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DA506-D2EF-F1BD-0019-AE16803087B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89297F-BA30-F344-F568-9ECB8B95C1A5}"/>
              </a:ext>
            </a:extLst>
          </p:cNvPr>
          <p:cNvSpPr>
            <a:spLocks noGrp="1"/>
          </p:cNvSpPr>
          <p:nvPr>
            <p:ph type="title"/>
          </p:nvPr>
        </p:nvSpPr>
        <p:spPr/>
        <p:txBody>
          <a:bodyPr/>
          <a:lstStyle/>
          <a:p>
            <a:r>
              <a:rPr lang="en-AU"/>
              <a:t>Effective explicit teaching</a:t>
            </a:r>
          </a:p>
        </p:txBody>
      </p:sp>
      <p:sp>
        <p:nvSpPr>
          <p:cNvPr id="4" name="Slide Number Placeholder 3">
            <a:extLst>
              <a:ext uri="{FF2B5EF4-FFF2-40B4-BE49-F238E27FC236}">
                <a16:creationId xmlns:a16="http://schemas.microsoft.com/office/drawing/2014/main" id="{DCB25D60-13CF-7A8A-A0EA-5608A051284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9</a:t>
            </a:fld>
            <a:endParaRPr lang="en-AU"/>
          </a:p>
        </p:txBody>
      </p:sp>
      <p:pic>
        <p:nvPicPr>
          <p:cNvPr id="16" name="Picture 15" descr="Explicit teaching graphic">
            <a:extLst>
              <a:ext uri="{FF2B5EF4-FFF2-40B4-BE49-F238E27FC236}">
                <a16:creationId xmlns:a16="http://schemas.microsoft.com/office/drawing/2014/main" id="{F92AEAC4-0D46-C975-61DF-90BE561845E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5914" y1="45227" x2="46684" y2="43006"/>
                        <a14:backgroundMark x1="58593" y1="48941" x2="57823" y2="46338"/>
                      </a14:backgroundRemoval>
                    </a14:imgEffect>
                  </a14:imgLayer>
                </a14:imgProps>
              </a:ext>
              <a:ext uri="{28A0092B-C50C-407E-A947-70E740481C1C}">
                <a14:useLocalDpi xmlns:a14="http://schemas.microsoft.com/office/drawing/2010/main" val="0"/>
              </a:ext>
            </a:extLst>
          </a:blip>
          <a:stretch>
            <a:fillRect/>
          </a:stretch>
        </p:blipFill>
        <p:spPr>
          <a:xfrm>
            <a:off x="3817689" y="1320615"/>
            <a:ext cx="4546847" cy="4800098"/>
          </a:xfrm>
          <a:prstGeom prst="rect">
            <a:avLst/>
          </a:prstGeom>
        </p:spPr>
      </p:pic>
      <p:pic>
        <p:nvPicPr>
          <p:cNvPr id="3" name="Picture 2">
            <a:extLst>
              <a:ext uri="{FF2B5EF4-FFF2-40B4-BE49-F238E27FC236}">
                <a16:creationId xmlns:a16="http://schemas.microsoft.com/office/drawing/2014/main" id="{36759F11-579D-99FC-D9C5-659C08670CA1}"/>
              </a:ext>
              <a:ext uri="{C183D7F6-B498-43B3-948B-1728B52AA6E4}">
                <adec:decorative xmlns:adec="http://schemas.microsoft.com/office/drawing/2017/decorative" val="1"/>
              </a:ext>
            </a:extLst>
          </p:cNvPr>
          <p:cNvPicPr>
            <a:picLocks noChangeAspect="1"/>
          </p:cNvPicPr>
          <p:nvPr/>
        </p:nvPicPr>
        <p:blipFill>
          <a:blip r:embed="rId5">
            <a:extLst>
              <a:ext uri="{BEBA8EAE-BF5A-486C-A8C5-ECC9F3942E4B}">
                <a14:imgProps xmlns:a14="http://schemas.microsoft.com/office/drawing/2010/main">
                  <a14:imgLayer r:embed="rId4">
                    <a14:imgEffect>
                      <a14:backgroundRemoval t="10000" b="90000" l="10000" r="90000">
                        <a14:foregroundMark x1="62697" y1="30857" x2="55991" y2="30128"/>
                        <a14:foregroundMark x1="54489" y1="10448" x2="53353" y2="26414"/>
                        <a14:foregroundMark x1="53353" y1="26414" x2="66728" y2="30094"/>
                        <a14:foregroundMark x1="66728" y1="30094" x2="74240" y2="22457"/>
                        <a14:foregroundMark x1="74240" y1="22457" x2="66251" y2="14439"/>
                        <a14:foregroundMark x1="66251" y1="14439" x2="54965" y2="12079"/>
                        <a14:foregroundMark x1="56211" y1="22215" x2="73214" y2="22666"/>
                        <a14:foregroundMark x1="51264" y1="32593" x2="51044" y2="10101"/>
                        <a14:foregroundMark x1="51044" y1="10101" x2="64053" y2="10205"/>
                        <a14:foregroundMark x1="64053" y1="10205" x2="76768" y2="15828"/>
                        <a14:foregroundMark x1="76768" y1="15828" x2="75486" y2="26519"/>
                        <a14:foregroundMark x1="75486" y1="26519" x2="69623" y2="28705"/>
                        <a14:backgroundMark x1="52327" y1="39292" x2="51594" y2="43075"/>
                        <a14:backgroundMark x1="51191" y1="42277" x2="57823" y2="46095"/>
                        <a14:backgroundMark x1="48956" y1="11211" x2="48003" y2="26935"/>
                        <a14:backgroundMark x1="48003" y1="26935" x2="49249" y2="20132"/>
                        <a14:backgroundMark x1="49102" y1="10934" x2="49505" y2="31517"/>
                      </a14:backgroundRemoval>
                    </a14:imgEffect>
                  </a14:imgLayer>
                </a14:imgProps>
              </a:ext>
              <a:ext uri="{28A0092B-C50C-407E-A947-70E740481C1C}">
                <a14:useLocalDpi xmlns:a14="http://schemas.microsoft.com/office/drawing/2010/main" val="0"/>
              </a:ext>
            </a:extLst>
          </a:blip>
          <a:stretch>
            <a:fillRect/>
          </a:stretch>
        </p:blipFill>
        <p:spPr>
          <a:xfrm>
            <a:off x="3817689" y="1320615"/>
            <a:ext cx="4546847" cy="4800098"/>
          </a:xfrm>
          <a:prstGeom prst="rect">
            <a:avLst/>
          </a:prstGeom>
        </p:spPr>
      </p:pic>
      <p:pic>
        <p:nvPicPr>
          <p:cNvPr id="6" name="Picture 5">
            <a:extLst>
              <a:ext uri="{FF2B5EF4-FFF2-40B4-BE49-F238E27FC236}">
                <a16:creationId xmlns:a16="http://schemas.microsoft.com/office/drawing/2014/main" id="{DC9E83D1-BAA0-230B-1E9E-4564B6A0F655}"/>
              </a:ext>
              <a:ext uri="{C183D7F6-B498-43B3-948B-1728B52AA6E4}">
                <adec:decorative xmlns:adec="http://schemas.microsoft.com/office/drawing/2017/decorative" val="1"/>
              </a:ext>
            </a:extLst>
          </p:cNvPr>
          <p:cNvPicPr>
            <a:picLocks noChangeAspect="1"/>
          </p:cNvPicPr>
          <p:nvPr/>
        </p:nvPicPr>
        <p:blipFill>
          <a:blip r:embed="rId6">
            <a:extLst>
              <a:ext uri="{BEBA8EAE-BF5A-486C-A8C5-ECC9F3942E4B}">
                <a14:imgProps xmlns:a14="http://schemas.microsoft.com/office/drawing/2010/main">
                  <a14:imgLayer r:embed="rId4">
                    <a14:imgEffect>
                      <a14:backgroundRemoval t="9997" b="89969" l="9894" r="94137">
                        <a14:foregroundMark x1="83071" y1="26831" x2="74020" y2="33426"/>
                        <a14:foregroundMark x1="74020" y1="33426" x2="72444" y2="44880"/>
                        <a14:foregroundMark x1="72444" y1="44880" x2="90509" y2="48178"/>
                        <a14:foregroundMark x1="90509" y1="48178" x2="86515" y2="33391"/>
                        <a14:foregroundMark x1="86515" y1="33391" x2="82888" y2="27768"/>
                        <a14:foregroundMark x1="93807" y1="50052" x2="91792" y2="37487"/>
                        <a14:foregroundMark x1="91792" y1="37487" x2="90546" y2="35856"/>
                        <a14:foregroundMark x1="70722" y1="39084" x2="74460" y2="48351"/>
                        <a14:foregroundMark x1="74460" y1="48351" x2="94137" y2="48698"/>
                        <a14:foregroundMark x1="76951" y1="42069" x2="87028" y2="42138"/>
                        <a14:backgroundMark x1="49835" y1="47310" x2="50641" y2="54148"/>
                      </a14:backgroundRemoval>
                    </a14:imgEffect>
                  </a14:imgLayer>
                </a14:imgProps>
              </a:ext>
              <a:ext uri="{28A0092B-C50C-407E-A947-70E740481C1C}">
                <a14:useLocalDpi xmlns:a14="http://schemas.microsoft.com/office/drawing/2010/main" val="0"/>
              </a:ext>
            </a:extLst>
          </a:blip>
          <a:stretch>
            <a:fillRect/>
          </a:stretch>
        </p:blipFill>
        <p:spPr>
          <a:xfrm>
            <a:off x="3817689" y="1320615"/>
            <a:ext cx="4546847" cy="4800098"/>
          </a:xfrm>
          <a:prstGeom prst="rect">
            <a:avLst/>
          </a:prstGeom>
        </p:spPr>
      </p:pic>
      <p:pic>
        <p:nvPicPr>
          <p:cNvPr id="7" name="Picture 6">
            <a:extLst>
              <a:ext uri="{FF2B5EF4-FFF2-40B4-BE49-F238E27FC236}">
                <a16:creationId xmlns:a16="http://schemas.microsoft.com/office/drawing/2014/main" id="{742557A6-1DED-C542-1B6B-86919ED879D5}"/>
              </a:ext>
              <a:ext uri="{C183D7F6-B498-43B3-948B-1728B52AA6E4}">
                <adec:decorative xmlns:adec="http://schemas.microsoft.com/office/drawing/2017/decorative" val="1"/>
              </a:ext>
            </a:extLst>
          </p:cNvPr>
          <p:cNvPicPr>
            <a:picLocks noChangeAspect="1"/>
          </p:cNvPicPr>
          <p:nvPr/>
        </p:nvPicPr>
        <p:blipFill>
          <a:blip r:embed="rId7">
            <a:extLst>
              <a:ext uri="{BEBA8EAE-BF5A-486C-A8C5-ECC9F3942E4B}">
                <a14:imgProps xmlns:a14="http://schemas.microsoft.com/office/drawing/2010/main">
                  <a14:imgLayer r:embed="rId4">
                    <a14:imgEffect>
                      <a14:backgroundRemoval t="9997" b="89969" l="9930" r="94320">
                        <a14:foregroundMark x1="73800" y1="58660" x2="74679" y2="68865"/>
                        <a14:foregroundMark x1="74679" y1="68865" x2="88164" y2="68414"/>
                        <a14:foregroundMark x1="88164" y1="68414" x2="87211" y2="56543"/>
                        <a14:foregroundMark x1="87211" y1="56543" x2="74093" y2="58105"/>
                        <a14:foregroundMark x1="74093" y1="58105" x2="73800" y2="58521"/>
                        <a14:foregroundMark x1="91096" y1="56439" x2="91938" y2="65810"/>
                        <a14:foregroundMark x1="93771" y1="55085" x2="94320" y2="66817"/>
                        <a14:foregroundMark x1="94320" y1="66817" x2="93881" y2="67546"/>
                        <a14:foregroundMark x1="87468" y1="63832" x2="76145" y2="63971"/>
                        <a14:backgroundMark x1="52986" y1="39500" x2="61305" y2="48039"/>
                        <a14:backgroundMark x1="61305" y1="48039" x2="61634" y2="48733"/>
                      </a14:backgroundRemoval>
                    </a14:imgEffect>
                  </a14:imgLayer>
                </a14:imgProps>
              </a:ext>
              <a:ext uri="{28A0092B-C50C-407E-A947-70E740481C1C}">
                <a14:useLocalDpi xmlns:a14="http://schemas.microsoft.com/office/drawing/2010/main" val="0"/>
              </a:ext>
            </a:extLst>
          </a:blip>
          <a:stretch>
            <a:fillRect/>
          </a:stretch>
        </p:blipFill>
        <p:spPr>
          <a:xfrm>
            <a:off x="3817689" y="1320615"/>
            <a:ext cx="4546847" cy="4800098"/>
          </a:xfrm>
          <a:prstGeom prst="rect">
            <a:avLst/>
          </a:prstGeom>
        </p:spPr>
      </p:pic>
      <p:pic>
        <p:nvPicPr>
          <p:cNvPr id="8" name="Picture 7">
            <a:extLst>
              <a:ext uri="{FF2B5EF4-FFF2-40B4-BE49-F238E27FC236}">
                <a16:creationId xmlns:a16="http://schemas.microsoft.com/office/drawing/2014/main" id="{6ADE5297-2B0F-278F-D4CE-D6BDB85227CD}"/>
              </a:ext>
              <a:ext uri="{C183D7F6-B498-43B3-948B-1728B52AA6E4}">
                <adec:decorative xmlns:adec="http://schemas.microsoft.com/office/drawing/2017/decorative" val="1"/>
              </a:ext>
            </a:extLst>
          </p:cNvPr>
          <p:cNvPicPr>
            <a:picLocks noChangeAspect="1"/>
          </p:cNvPicPr>
          <p:nvPr/>
        </p:nvPicPr>
        <p:blipFill>
          <a:blip r:embed="rId8">
            <a:extLst>
              <a:ext uri="{BEBA8EAE-BF5A-486C-A8C5-ECC9F3942E4B}">
                <a14:imgProps xmlns:a14="http://schemas.microsoft.com/office/drawing/2010/main">
                  <a14:imgLayer r:embed="rId4">
                    <a14:imgEffect>
                      <a14:backgroundRemoval t="9997" b="94793" l="9894" r="89960">
                        <a14:foregroundMark x1="65922" y1="74002" x2="54269" y2="78445"/>
                        <a14:foregroundMark x1="54269" y1="78445" x2="57494" y2="92225"/>
                        <a14:foregroundMark x1="57494" y1="92225" x2="71162" y2="87504"/>
                        <a14:foregroundMark x1="71162" y1="87504" x2="70942" y2="77473"/>
                        <a14:foregroundMark x1="70942" y1="77473" x2="67571" y2="73343"/>
                        <a14:foregroundMark x1="63247" y1="71503" x2="53353" y2="75529"/>
                        <a14:foregroundMark x1="53353" y1="75529" x2="53353" y2="75599"/>
                        <a14:foregroundMark x1="53756" y1="92156" x2="65189" y2="92537"/>
                        <a14:foregroundMark x1="65189" y1="92537" x2="76108" y2="85838"/>
                        <a14:foregroundMark x1="76108" y1="85838" x2="73030" y2="80354"/>
                        <a14:foregroundMark x1="56284" y1="94793" x2="53609" y2="94655"/>
                        <a14:foregroundMark x1="58080" y1="85908" x2="68926" y2="85387"/>
                        <a14:foregroundMark x1="68926" y1="85387" x2="69806" y2="85387"/>
                        <a14:foregroundMark x1="59069" y1="83027" x2="59069" y2="83027"/>
                        <a14:backgroundMark x1="47343" y1="46893" x2="54599" y2="55640"/>
                      </a14:backgroundRemoval>
                    </a14:imgEffect>
                  </a14:imgLayer>
                </a14:imgProps>
              </a:ext>
              <a:ext uri="{28A0092B-C50C-407E-A947-70E740481C1C}">
                <a14:useLocalDpi xmlns:a14="http://schemas.microsoft.com/office/drawing/2010/main" val="0"/>
              </a:ext>
            </a:extLst>
          </a:blip>
          <a:stretch>
            <a:fillRect/>
          </a:stretch>
        </p:blipFill>
        <p:spPr>
          <a:xfrm>
            <a:off x="3817689" y="1320615"/>
            <a:ext cx="4546847" cy="4800098"/>
          </a:xfrm>
          <a:prstGeom prst="rect">
            <a:avLst/>
          </a:prstGeom>
        </p:spPr>
      </p:pic>
      <p:pic>
        <p:nvPicPr>
          <p:cNvPr id="9" name="Picture 8">
            <a:extLst>
              <a:ext uri="{FF2B5EF4-FFF2-40B4-BE49-F238E27FC236}">
                <a16:creationId xmlns:a16="http://schemas.microsoft.com/office/drawing/2014/main" id="{1F7506D6-92B1-AAE4-0242-76C0288277FC}"/>
              </a:ext>
              <a:ext uri="{C183D7F6-B498-43B3-948B-1728B52AA6E4}">
                <adec:decorative xmlns:adec="http://schemas.microsoft.com/office/drawing/2017/decorative" val="1"/>
              </a:ext>
            </a:extLst>
          </p:cNvPr>
          <p:cNvPicPr>
            <a:picLocks noChangeAspect="1"/>
          </p:cNvPicPr>
          <p:nvPr/>
        </p:nvPicPr>
        <p:blipFill>
          <a:blip r:embed="rId9">
            <a:extLst>
              <a:ext uri="{BEBA8EAE-BF5A-486C-A8C5-ECC9F3942E4B}">
                <a14:imgProps xmlns:a14="http://schemas.microsoft.com/office/drawing/2010/main">
                  <a14:imgLayer r:embed="rId4">
                    <a14:imgEffect>
                      <a14:backgroundRemoval t="9997" b="96251" l="9894" r="89960">
                        <a14:foregroundMark x1="36827" y1="71885" x2="44082" y2="79243"/>
                        <a14:foregroundMark x1="44082" y1="79243" x2="45108" y2="92051"/>
                        <a14:foregroundMark x1="45108" y1="92051" x2="30817" y2="90073"/>
                        <a14:foregroundMark x1="30817" y1="90073" x2="26493" y2="78862"/>
                        <a14:foregroundMark x1="26493" y1="78862" x2="35434" y2="70288"/>
                        <a14:foregroundMark x1="35434" y1="70288" x2="36973" y2="72024"/>
                        <a14:foregroundMark x1="47856" y1="94134" x2="35874" y2="93162"/>
                        <a14:foregroundMark x1="35874" y1="93162" x2="32942" y2="92156"/>
                        <a14:foregroundMark x1="47856" y1="96251" x2="41590" y2="96112"/>
                      </a14:backgroundRemoval>
                    </a14:imgEffect>
                  </a14:imgLayer>
                </a14:imgProps>
              </a:ext>
              <a:ext uri="{28A0092B-C50C-407E-A947-70E740481C1C}">
                <a14:useLocalDpi xmlns:a14="http://schemas.microsoft.com/office/drawing/2010/main" val="0"/>
              </a:ext>
            </a:extLst>
          </a:blip>
          <a:stretch>
            <a:fillRect/>
          </a:stretch>
        </p:blipFill>
        <p:spPr>
          <a:xfrm>
            <a:off x="3817689" y="1320615"/>
            <a:ext cx="4546847" cy="4800098"/>
          </a:xfrm>
          <a:prstGeom prst="rect">
            <a:avLst/>
          </a:prstGeom>
        </p:spPr>
      </p:pic>
      <p:pic>
        <p:nvPicPr>
          <p:cNvPr id="10" name="Picture 9">
            <a:extLst>
              <a:ext uri="{FF2B5EF4-FFF2-40B4-BE49-F238E27FC236}">
                <a16:creationId xmlns:a16="http://schemas.microsoft.com/office/drawing/2014/main" id="{DDFD44F9-ABDC-8FD2-9A47-C28A2C5517D6}"/>
              </a:ext>
              <a:ext uri="{C183D7F6-B498-43B3-948B-1728B52AA6E4}">
                <adec:decorative xmlns:adec="http://schemas.microsoft.com/office/drawing/2017/decorative" val="1"/>
              </a:ext>
            </a:extLst>
          </p:cNvPr>
          <p:cNvPicPr>
            <a:picLocks noChangeAspect="1"/>
          </p:cNvPicPr>
          <p:nvPr/>
        </p:nvPicPr>
        <p:blipFill>
          <a:blip r:embed="rId10">
            <a:extLst>
              <a:ext uri="{BEBA8EAE-BF5A-486C-A8C5-ECC9F3942E4B}">
                <a14:imgProps xmlns:a14="http://schemas.microsoft.com/office/drawing/2010/main">
                  <a14:imgLayer r:embed="rId4">
                    <a14:imgEffect>
                      <a14:backgroundRemoval t="9997" b="89969" l="5863" r="89960">
                        <a14:foregroundMark x1="26933" y1="55640" x2="9784" y2="55467"/>
                        <a14:foregroundMark x1="9784" y1="55467" x2="12569" y2="70149"/>
                        <a14:foregroundMark x1="12569" y1="70149" x2="27263" y2="67650"/>
                        <a14:foregroundMark x1="27263" y1="67650" x2="26237" y2="56300"/>
                        <a14:foregroundMark x1="5863" y1="57341" x2="16893" y2="80354"/>
                        <a14:foregroundMark x1="12679" y1="68344" x2="23452" y2="68205"/>
                        <a14:backgroundMark x1="60315" y1="50330" x2="55551" y2="39743"/>
                      </a14:backgroundRemoval>
                    </a14:imgEffect>
                  </a14:imgLayer>
                </a14:imgProps>
              </a:ext>
              <a:ext uri="{28A0092B-C50C-407E-A947-70E740481C1C}">
                <a14:useLocalDpi xmlns:a14="http://schemas.microsoft.com/office/drawing/2010/main" val="0"/>
              </a:ext>
            </a:extLst>
          </a:blip>
          <a:stretch>
            <a:fillRect/>
          </a:stretch>
        </p:blipFill>
        <p:spPr>
          <a:xfrm>
            <a:off x="3817689" y="1320615"/>
            <a:ext cx="4546847" cy="4800098"/>
          </a:xfrm>
          <a:prstGeom prst="rect">
            <a:avLst/>
          </a:prstGeom>
        </p:spPr>
      </p:pic>
      <p:pic>
        <p:nvPicPr>
          <p:cNvPr id="11" name="Picture 10">
            <a:extLst>
              <a:ext uri="{FF2B5EF4-FFF2-40B4-BE49-F238E27FC236}">
                <a16:creationId xmlns:a16="http://schemas.microsoft.com/office/drawing/2014/main" id="{B68182D9-BB87-98CF-2BBD-024A300E517A}"/>
              </a:ext>
              <a:ext uri="{C183D7F6-B498-43B3-948B-1728B52AA6E4}">
                <adec:decorative xmlns:adec="http://schemas.microsoft.com/office/drawing/2017/decorative" val="1"/>
              </a:ext>
            </a:extLst>
          </p:cNvPr>
          <p:cNvPicPr>
            <a:picLocks noChangeAspect="1"/>
          </p:cNvPicPr>
          <p:nvPr/>
        </p:nvPicPr>
        <p:blipFill>
          <a:blip r:embed="rId11">
            <a:extLst>
              <a:ext uri="{BEBA8EAE-BF5A-486C-A8C5-ECC9F3942E4B}">
                <a14:imgProps xmlns:a14="http://schemas.microsoft.com/office/drawing/2010/main">
                  <a14:imgLayer r:embed="rId4">
                    <a14:imgEffect>
                      <a14:backgroundRemoval t="9997" b="89969" l="6303" r="89996">
                        <a14:foregroundMark x1="6303" y1="48629" x2="24038" y2="49601"/>
                        <a14:foregroundMark x1="24038" y1="49601" x2="30707" y2="41791"/>
                        <a14:foregroundMark x1="30707" y1="41791" x2="21693" y2="33287"/>
                        <a14:foregroundMark x1="21693" y1="33287" x2="10370" y2="35578"/>
                        <a14:foregroundMark x1="10370" y1="35578" x2="6449" y2="44915"/>
                        <a14:foregroundMark x1="6449" y1="44915" x2="6303" y2="46373"/>
                        <a14:backgroundMark x1="54525" y1="40923" x2="63137" y2="48733"/>
                      </a14:backgroundRemoval>
                    </a14:imgEffect>
                  </a14:imgLayer>
                </a14:imgProps>
              </a:ext>
              <a:ext uri="{28A0092B-C50C-407E-A947-70E740481C1C}">
                <a14:useLocalDpi xmlns:a14="http://schemas.microsoft.com/office/drawing/2010/main" val="0"/>
              </a:ext>
            </a:extLst>
          </a:blip>
          <a:stretch>
            <a:fillRect/>
          </a:stretch>
        </p:blipFill>
        <p:spPr>
          <a:xfrm>
            <a:off x="3817689" y="1320615"/>
            <a:ext cx="4546847" cy="4800098"/>
          </a:xfrm>
          <a:prstGeom prst="rect">
            <a:avLst/>
          </a:prstGeom>
        </p:spPr>
      </p:pic>
      <p:pic>
        <p:nvPicPr>
          <p:cNvPr id="12" name="Picture 11">
            <a:extLst>
              <a:ext uri="{FF2B5EF4-FFF2-40B4-BE49-F238E27FC236}">
                <a16:creationId xmlns:a16="http://schemas.microsoft.com/office/drawing/2014/main" id="{3692D968-EA5B-CFBC-9C23-4B24D19F9BD5}"/>
              </a:ext>
              <a:ext uri="{C183D7F6-B498-43B3-948B-1728B52AA6E4}">
                <adec:decorative xmlns:adec="http://schemas.microsoft.com/office/drawing/2017/decorative" val="1"/>
              </a:ext>
            </a:extLst>
          </p:cNvPr>
          <p:cNvPicPr>
            <a:picLocks noChangeAspect="1"/>
          </p:cNvPicPr>
          <p:nvPr/>
        </p:nvPicPr>
        <p:blipFill>
          <a:blip r:embed="rId12">
            <a:extLst>
              <a:ext uri="{BEBA8EAE-BF5A-486C-A8C5-ECC9F3942E4B}">
                <a14:imgProps xmlns:a14="http://schemas.microsoft.com/office/drawing/2010/main">
                  <a14:imgLayer r:embed="rId4">
                    <a14:imgEffect>
                      <a14:backgroundRemoval t="10000" b="90000" l="10000" r="90000">
                        <a14:foregroundMark x1="41077" y1="12773" x2="27116" y2="16800"/>
                        <a14:foregroundMark x1="27116" y1="16800" x2="30634" y2="27352"/>
                        <a14:foregroundMark x1="30634" y1="27352" x2="42470" y2="31968"/>
                        <a14:foregroundMark x1="42470" y1="31968" x2="43606" y2="15828"/>
                        <a14:foregroundMark x1="43606" y1="15828" x2="42177" y2="12669"/>
                        <a14:foregroundMark x1="23085" y1="20965" x2="36204" y2="34085"/>
                        <a14:foregroundMark x1="46427" y1="31482" x2="45328" y2="10760"/>
                        <a14:backgroundMark x1="52180" y1="39882" x2="63796" y2="50642"/>
                      </a14:backgroundRemoval>
                    </a14:imgEffect>
                  </a14:imgLayer>
                </a14:imgProps>
              </a:ext>
              <a:ext uri="{28A0092B-C50C-407E-A947-70E740481C1C}">
                <a14:useLocalDpi xmlns:a14="http://schemas.microsoft.com/office/drawing/2010/main" val="0"/>
              </a:ext>
            </a:extLst>
          </a:blip>
          <a:stretch>
            <a:fillRect/>
          </a:stretch>
        </p:blipFill>
        <p:spPr>
          <a:xfrm>
            <a:off x="3817689" y="1320615"/>
            <a:ext cx="4546847" cy="4800098"/>
          </a:xfrm>
          <a:prstGeom prst="rect">
            <a:avLst/>
          </a:prstGeom>
        </p:spPr>
      </p:pic>
      <p:pic>
        <p:nvPicPr>
          <p:cNvPr id="13" name="Picture 12">
            <a:extLst>
              <a:ext uri="{FF2B5EF4-FFF2-40B4-BE49-F238E27FC236}">
                <a16:creationId xmlns:a16="http://schemas.microsoft.com/office/drawing/2014/main" id="{A376BF2E-B4BE-168B-D427-8E4FACEAD781}"/>
              </a:ext>
              <a:ext uri="{C183D7F6-B498-43B3-948B-1728B52AA6E4}">
                <adec:decorative xmlns:adec="http://schemas.microsoft.com/office/drawing/2017/decorative" val="1"/>
              </a:ext>
            </a:extLst>
          </p:cNvPr>
          <p:cNvPicPr>
            <a:picLocks noChangeAspect="1"/>
          </p:cNvPicPr>
          <p:nvPr/>
        </p:nvPicPr>
        <p:blipFill>
          <a:blip r:embed="rId1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817689" y="1320615"/>
            <a:ext cx="4546847" cy="4800098"/>
          </a:xfrm>
          <a:prstGeom prst="rect">
            <a:avLst/>
          </a:prstGeom>
        </p:spPr>
      </p:pic>
      <p:pic>
        <p:nvPicPr>
          <p:cNvPr id="14" name="Picture 13">
            <a:extLst>
              <a:ext uri="{FF2B5EF4-FFF2-40B4-BE49-F238E27FC236}">
                <a16:creationId xmlns:a16="http://schemas.microsoft.com/office/drawing/2014/main" id="{D87C6824-C0AA-2049-1D78-AB477AEE8254}"/>
              </a:ext>
              <a:ext uri="{C183D7F6-B498-43B3-948B-1728B52AA6E4}">
                <adec:decorative xmlns:adec="http://schemas.microsoft.com/office/drawing/2017/decorative" val="1"/>
              </a:ext>
            </a:extLst>
          </p:cNvPr>
          <p:cNvPicPr>
            <a:picLocks noChangeAspect="1"/>
          </p:cNvPicPr>
          <p:nvPr/>
        </p:nvPicPr>
        <p:blipFill>
          <a:blip r:embed="rId14">
            <a:extLst>
              <a:ext uri="{BEBA8EAE-BF5A-486C-A8C5-ECC9F3942E4B}">
                <a14:imgProps xmlns:a14="http://schemas.microsoft.com/office/drawing/2010/main">
                  <a14:imgLayer r:embed="rId4">
                    <a14:imgEffect>
                      <a14:backgroundRemoval t="10000" b="90000" l="10000" r="90000">
                        <a14:foregroundMark x1="52803" y1="60951" x2="54525" y2="60153"/>
                        <a14:backgroundMark x1="58703" y1="48768" x2="57347" y2="44880"/>
                      </a14:backgroundRemoval>
                    </a14:imgEffect>
                  </a14:imgLayer>
                </a14:imgProps>
              </a:ext>
              <a:ext uri="{28A0092B-C50C-407E-A947-70E740481C1C}">
                <a14:useLocalDpi xmlns:a14="http://schemas.microsoft.com/office/drawing/2010/main" val="0"/>
              </a:ext>
            </a:extLst>
          </a:blip>
          <a:stretch>
            <a:fillRect/>
          </a:stretch>
        </p:blipFill>
        <p:spPr>
          <a:xfrm>
            <a:off x="3817689" y="1320615"/>
            <a:ext cx="4546847" cy="4800098"/>
          </a:xfrm>
          <a:prstGeom prst="rect">
            <a:avLst/>
          </a:prstGeom>
        </p:spPr>
      </p:pic>
      <p:pic>
        <p:nvPicPr>
          <p:cNvPr id="15" name="Picture 14">
            <a:extLst>
              <a:ext uri="{FF2B5EF4-FFF2-40B4-BE49-F238E27FC236}">
                <a16:creationId xmlns:a16="http://schemas.microsoft.com/office/drawing/2014/main" id="{8DE74C1D-A204-33D8-E2BA-5918462FE8F9}"/>
              </a:ext>
              <a:ext uri="{C183D7F6-B498-43B3-948B-1728B52AA6E4}">
                <adec:decorative xmlns:adec="http://schemas.microsoft.com/office/drawing/2017/decorative" val="1"/>
              </a:ext>
            </a:extLst>
          </p:cNvPr>
          <p:cNvPicPr>
            <a:picLocks noChangeAspect="1"/>
          </p:cNvPicPr>
          <p:nvPr/>
        </p:nvPicPr>
        <p:blipFill>
          <a:blip r:embed="rId15">
            <a:extLst>
              <a:ext uri="{BEBA8EAE-BF5A-486C-A8C5-ECC9F3942E4B}">
                <a14:imgProps xmlns:a14="http://schemas.microsoft.com/office/drawing/2010/main">
                  <a14:imgLayer r:embed="rId4">
                    <a14:imgEffect>
                      <a14:backgroundRemoval t="10000" b="90000" l="10000" r="90000">
                        <a14:foregroundMark x1="37523" y1="54599" x2="39868" y2="54599"/>
                        <a14:backgroundMark x1="58813" y1="47379" x2="56871" y2="44984"/>
                      </a14:backgroundRemoval>
                    </a14:imgEffect>
                  </a14:imgLayer>
                </a14:imgProps>
              </a:ext>
              <a:ext uri="{28A0092B-C50C-407E-A947-70E740481C1C}">
                <a14:useLocalDpi xmlns:a14="http://schemas.microsoft.com/office/drawing/2010/main" val="0"/>
              </a:ext>
            </a:extLst>
          </a:blip>
          <a:stretch>
            <a:fillRect/>
          </a:stretch>
        </p:blipFill>
        <p:spPr>
          <a:xfrm>
            <a:off x="3817689" y="1320615"/>
            <a:ext cx="4546847" cy="4800098"/>
          </a:xfrm>
          <a:prstGeom prst="rect">
            <a:avLst/>
          </a:prstGeom>
        </p:spPr>
      </p:pic>
      <p:pic>
        <p:nvPicPr>
          <p:cNvPr id="17" name="Picture 16">
            <a:extLst>
              <a:ext uri="{FF2B5EF4-FFF2-40B4-BE49-F238E27FC236}">
                <a16:creationId xmlns:a16="http://schemas.microsoft.com/office/drawing/2014/main" id="{2E35C93D-9F46-84E9-C732-5170D10555A8}"/>
              </a:ext>
              <a:ext uri="{C183D7F6-B498-43B3-948B-1728B52AA6E4}">
                <adec:decorative xmlns:adec="http://schemas.microsoft.com/office/drawing/2017/decorative" val="1"/>
              </a:ext>
            </a:extLst>
          </p:cNvPr>
          <p:cNvPicPr>
            <a:picLocks noChangeAspect="1"/>
          </p:cNvPicPr>
          <p:nvPr/>
        </p:nvPicPr>
        <p:blipFill rotWithShape="1">
          <a:blip r:embed="rId16">
            <a:extLst>
              <a:ext uri="{28A0092B-C50C-407E-A947-70E740481C1C}">
                <a14:useLocalDpi xmlns:a14="http://schemas.microsoft.com/office/drawing/2010/main" val="0"/>
              </a:ext>
            </a:extLst>
          </a:blip>
          <a:srcRect/>
          <a:stretch/>
        </p:blipFill>
        <p:spPr>
          <a:xfrm>
            <a:off x="5187354" y="2933844"/>
            <a:ext cx="1833194" cy="1841106"/>
          </a:xfrm>
          <a:custGeom>
            <a:avLst/>
            <a:gdLst>
              <a:gd name="connsiteX0" fmla="*/ 909047 w 1833194"/>
              <a:gd name="connsiteY0" fmla="*/ 181430 h 1841106"/>
              <a:gd name="connsiteX1" fmla="*/ 173503 w 1833194"/>
              <a:gd name="connsiteY1" fmla="*/ 916974 h 1841106"/>
              <a:gd name="connsiteX2" fmla="*/ 909047 w 1833194"/>
              <a:gd name="connsiteY2" fmla="*/ 1652518 h 1841106"/>
              <a:gd name="connsiteX3" fmla="*/ 1644591 w 1833194"/>
              <a:gd name="connsiteY3" fmla="*/ 916974 h 1841106"/>
              <a:gd name="connsiteX4" fmla="*/ 909047 w 1833194"/>
              <a:gd name="connsiteY4" fmla="*/ 181430 h 1841106"/>
              <a:gd name="connsiteX5" fmla="*/ 916597 w 1833194"/>
              <a:gd name="connsiteY5" fmla="*/ 0 h 1841106"/>
              <a:gd name="connsiteX6" fmla="*/ 1833194 w 1833194"/>
              <a:gd name="connsiteY6" fmla="*/ 920553 h 1841106"/>
              <a:gd name="connsiteX7" fmla="*/ 916597 w 1833194"/>
              <a:gd name="connsiteY7" fmla="*/ 1841106 h 1841106"/>
              <a:gd name="connsiteX8" fmla="*/ 0 w 1833194"/>
              <a:gd name="connsiteY8" fmla="*/ 920553 h 1841106"/>
              <a:gd name="connsiteX9" fmla="*/ 916597 w 1833194"/>
              <a:gd name="connsiteY9" fmla="*/ 0 h 1841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3194" h="1841106">
                <a:moveTo>
                  <a:pt x="909047" y="181430"/>
                </a:moveTo>
                <a:cubicBezTo>
                  <a:pt x="502817" y="181430"/>
                  <a:pt x="173503" y="510744"/>
                  <a:pt x="173503" y="916974"/>
                </a:cubicBezTo>
                <a:cubicBezTo>
                  <a:pt x="173503" y="1323204"/>
                  <a:pt x="502817" y="1652518"/>
                  <a:pt x="909047" y="1652518"/>
                </a:cubicBezTo>
                <a:cubicBezTo>
                  <a:pt x="1315277" y="1652518"/>
                  <a:pt x="1644591" y="1323204"/>
                  <a:pt x="1644591" y="916974"/>
                </a:cubicBezTo>
                <a:cubicBezTo>
                  <a:pt x="1644591" y="510744"/>
                  <a:pt x="1315277" y="181430"/>
                  <a:pt x="909047" y="181430"/>
                </a:cubicBezTo>
                <a:close/>
                <a:moveTo>
                  <a:pt x="916597" y="0"/>
                </a:moveTo>
                <a:cubicBezTo>
                  <a:pt x="1422820" y="0"/>
                  <a:pt x="1833194" y="412146"/>
                  <a:pt x="1833194" y="920553"/>
                </a:cubicBezTo>
                <a:cubicBezTo>
                  <a:pt x="1833194" y="1428960"/>
                  <a:pt x="1422820" y="1841106"/>
                  <a:pt x="916597" y="1841106"/>
                </a:cubicBezTo>
                <a:cubicBezTo>
                  <a:pt x="410374" y="1841106"/>
                  <a:pt x="0" y="1428960"/>
                  <a:pt x="0" y="920553"/>
                </a:cubicBezTo>
                <a:cubicBezTo>
                  <a:pt x="0" y="412146"/>
                  <a:pt x="410374" y="0"/>
                  <a:pt x="916597" y="0"/>
                </a:cubicBezTo>
                <a:close/>
              </a:path>
            </a:pathLst>
          </a:custGeom>
        </p:spPr>
      </p:pic>
      <p:pic>
        <p:nvPicPr>
          <p:cNvPr id="18" name="Picture 17">
            <a:extLst>
              <a:ext uri="{FF2B5EF4-FFF2-40B4-BE49-F238E27FC236}">
                <a16:creationId xmlns:a16="http://schemas.microsoft.com/office/drawing/2014/main" id="{AE1D9EED-0689-D705-0056-35F0D8BE8101}"/>
              </a:ext>
              <a:ext uri="{C183D7F6-B498-43B3-948B-1728B52AA6E4}">
                <adec:decorative xmlns:adec="http://schemas.microsoft.com/office/drawing/2017/decorative" val="1"/>
              </a:ext>
            </a:extLst>
          </p:cNvPr>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a:off x="5773127" y="3512687"/>
            <a:ext cx="661648" cy="661648"/>
          </a:xfrm>
          <a:prstGeom prst="ellipse">
            <a:avLst/>
          </a:prstGeom>
        </p:spPr>
      </p:pic>
      <p:pic>
        <p:nvPicPr>
          <p:cNvPr id="19" name="Picture 18">
            <a:extLst>
              <a:ext uri="{FF2B5EF4-FFF2-40B4-BE49-F238E27FC236}">
                <a16:creationId xmlns:a16="http://schemas.microsoft.com/office/drawing/2014/main" id="{50A8812A-097F-0F0C-03FB-CC9161E36B60}"/>
              </a:ext>
              <a:ext uri="{C183D7F6-B498-43B3-948B-1728B52AA6E4}">
                <adec:decorative xmlns:adec="http://schemas.microsoft.com/office/drawing/2017/decorative" val="1"/>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a:xfrm>
            <a:off x="3822577" y="1320615"/>
            <a:ext cx="4546847" cy="4800098"/>
          </a:xfrm>
          <a:custGeom>
            <a:avLst/>
            <a:gdLst>
              <a:gd name="connsiteX0" fmla="*/ 2272705 w 4546847"/>
              <a:gd name="connsiteY0" fmla="*/ 361859 h 4800098"/>
              <a:gd name="connsiteX1" fmla="*/ 110382 w 4546847"/>
              <a:gd name="connsiteY1" fmla="*/ 2524182 h 4800098"/>
              <a:gd name="connsiteX2" fmla="*/ 2272705 w 4546847"/>
              <a:gd name="connsiteY2" fmla="*/ 4686505 h 4800098"/>
              <a:gd name="connsiteX3" fmla="*/ 4435028 w 4546847"/>
              <a:gd name="connsiteY3" fmla="*/ 2524182 h 4800098"/>
              <a:gd name="connsiteX4" fmla="*/ 2272705 w 4546847"/>
              <a:gd name="connsiteY4" fmla="*/ 361859 h 4800098"/>
              <a:gd name="connsiteX5" fmla="*/ 0 w 4546847"/>
              <a:gd name="connsiteY5" fmla="*/ 0 h 4800098"/>
              <a:gd name="connsiteX6" fmla="*/ 4546847 w 4546847"/>
              <a:gd name="connsiteY6" fmla="*/ 0 h 4800098"/>
              <a:gd name="connsiteX7" fmla="*/ 4546847 w 4546847"/>
              <a:gd name="connsiteY7" fmla="*/ 4800098 h 4800098"/>
              <a:gd name="connsiteX8" fmla="*/ 0 w 4546847"/>
              <a:gd name="connsiteY8" fmla="*/ 4800098 h 480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6847" h="4800098">
                <a:moveTo>
                  <a:pt x="2272705" y="361859"/>
                </a:moveTo>
                <a:cubicBezTo>
                  <a:pt x="1078487" y="361859"/>
                  <a:pt x="110382" y="1329964"/>
                  <a:pt x="110382" y="2524182"/>
                </a:cubicBezTo>
                <a:cubicBezTo>
                  <a:pt x="110382" y="3718400"/>
                  <a:pt x="1078487" y="4686505"/>
                  <a:pt x="2272705" y="4686505"/>
                </a:cubicBezTo>
                <a:cubicBezTo>
                  <a:pt x="3466923" y="4686505"/>
                  <a:pt x="4435028" y="3718400"/>
                  <a:pt x="4435028" y="2524182"/>
                </a:cubicBezTo>
                <a:cubicBezTo>
                  <a:pt x="4435028" y="1329964"/>
                  <a:pt x="3466923" y="361859"/>
                  <a:pt x="2272705" y="361859"/>
                </a:cubicBezTo>
                <a:close/>
                <a:moveTo>
                  <a:pt x="0" y="0"/>
                </a:moveTo>
                <a:lnTo>
                  <a:pt x="4546847" y="0"/>
                </a:lnTo>
                <a:lnTo>
                  <a:pt x="4546847" y="4800098"/>
                </a:lnTo>
                <a:lnTo>
                  <a:pt x="0" y="4800098"/>
                </a:lnTo>
                <a:close/>
              </a:path>
            </a:pathLst>
          </a:custGeom>
        </p:spPr>
      </p:pic>
    </p:spTree>
    <p:extLst>
      <p:ext uri="{BB962C8B-B14F-4D97-AF65-F5344CB8AC3E}">
        <p14:creationId xmlns:p14="http://schemas.microsoft.com/office/powerpoint/2010/main" val="265239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750"/>
                                        <p:tgtEl>
                                          <p:spTgt spid="18"/>
                                        </p:tgtEl>
                                      </p:cBhvr>
                                    </p:animEffect>
                                  </p:childTnLst>
                                </p:cTn>
                              </p:par>
                            </p:childTnLst>
                          </p:cTn>
                        </p:par>
                        <p:par>
                          <p:cTn id="8" fill="hold">
                            <p:stCondLst>
                              <p:cond delay="1000"/>
                            </p:stCondLst>
                            <p:childTnLst>
                              <p:par>
                                <p:cTn id="9" presetID="10" presetClass="entr" presetSubtype="0" fill="hold" nodeType="afterEffect">
                                  <p:stCondLst>
                                    <p:cond delay="25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750"/>
                                        <p:tgtEl>
                                          <p:spTgt spid="17"/>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750"/>
                                        <p:tgtEl>
                                          <p:spTgt spid="13"/>
                                        </p:tgtEl>
                                      </p:cBhvr>
                                    </p:animEffect>
                                  </p:childTnLst>
                                </p:cTn>
                              </p:par>
                            </p:childTnLst>
                          </p:cTn>
                        </p:par>
                        <p:par>
                          <p:cTn id="16" fill="hold">
                            <p:stCondLst>
                              <p:cond delay="275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750"/>
                                        <p:tgtEl>
                                          <p:spTgt spid="14"/>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750"/>
                                        <p:tgtEl>
                                          <p:spTgt spid="15"/>
                                        </p:tgtEl>
                                      </p:cBhvr>
                                    </p:animEffect>
                                  </p:childTnLst>
                                </p:cTn>
                              </p:par>
                            </p:childTnLst>
                          </p:cTn>
                        </p:par>
                        <p:par>
                          <p:cTn id="24" fill="hold">
                            <p:stCondLst>
                              <p:cond delay="4250"/>
                            </p:stCondLst>
                            <p:childTnLst>
                              <p:par>
                                <p:cTn id="25" presetID="10"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750"/>
                                        <p:tgtEl>
                                          <p:spTgt spid="16"/>
                                        </p:tgtEl>
                                      </p:cBhvr>
                                    </p:animEffect>
                                  </p:childTnLst>
                                </p:cTn>
                              </p:par>
                            </p:childTnLst>
                          </p:cTn>
                        </p:par>
                        <p:par>
                          <p:cTn id="28" fill="hold">
                            <p:stCondLst>
                              <p:cond delay="5000"/>
                            </p:stCondLst>
                            <p:childTnLst>
                              <p:par>
                                <p:cTn id="29" presetID="10" presetClass="entr" presetSubtype="0" fill="hold" nodeType="afterEffect">
                                  <p:stCondLst>
                                    <p:cond delay="25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750"/>
                                        <p:tgtEl>
                                          <p:spTgt spid="19"/>
                                        </p:tgtEl>
                                      </p:cBhvr>
                                    </p:animEffect>
                                  </p:childTnLst>
                                </p:cTn>
                              </p:par>
                            </p:childTnLst>
                          </p:cTn>
                        </p:par>
                        <p:par>
                          <p:cTn id="32" fill="hold">
                            <p:stCondLst>
                              <p:cond delay="6000"/>
                            </p:stCondLst>
                            <p:childTnLst>
                              <p:par>
                                <p:cTn id="33" presetID="10"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750"/>
                                        <p:tgtEl>
                                          <p:spTgt spid="3"/>
                                        </p:tgtEl>
                                      </p:cBhvr>
                                    </p:animEffect>
                                  </p:childTnLst>
                                </p:cTn>
                              </p:par>
                            </p:childTnLst>
                          </p:cTn>
                        </p:par>
                        <p:par>
                          <p:cTn id="36" fill="hold">
                            <p:stCondLst>
                              <p:cond delay="6750"/>
                            </p:stCondLst>
                            <p:childTnLst>
                              <p:par>
                                <p:cTn id="37" presetID="10"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750"/>
                                        <p:tgtEl>
                                          <p:spTgt spid="6"/>
                                        </p:tgtEl>
                                      </p:cBhvr>
                                    </p:animEffect>
                                  </p:childTnLst>
                                </p:cTn>
                              </p:par>
                            </p:childTnLst>
                          </p:cTn>
                        </p:par>
                        <p:par>
                          <p:cTn id="40" fill="hold">
                            <p:stCondLst>
                              <p:cond delay="7500"/>
                            </p:stCondLst>
                            <p:childTnLst>
                              <p:par>
                                <p:cTn id="41" presetID="10"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750"/>
                                        <p:tgtEl>
                                          <p:spTgt spid="7"/>
                                        </p:tgtEl>
                                      </p:cBhvr>
                                    </p:animEffect>
                                  </p:childTnLst>
                                </p:cTn>
                              </p:par>
                            </p:childTnLst>
                          </p:cTn>
                        </p:par>
                        <p:par>
                          <p:cTn id="44" fill="hold">
                            <p:stCondLst>
                              <p:cond delay="8250"/>
                            </p:stCondLst>
                            <p:childTnLst>
                              <p:par>
                                <p:cTn id="45" presetID="10" presetClass="entr" presetSubtype="0" fill="hold"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750"/>
                                        <p:tgtEl>
                                          <p:spTgt spid="8"/>
                                        </p:tgtEl>
                                      </p:cBhvr>
                                    </p:animEffect>
                                  </p:childTnLst>
                                </p:cTn>
                              </p:par>
                            </p:childTnLst>
                          </p:cTn>
                        </p:par>
                        <p:par>
                          <p:cTn id="48" fill="hold">
                            <p:stCondLst>
                              <p:cond delay="9000"/>
                            </p:stCondLst>
                            <p:childTnLst>
                              <p:par>
                                <p:cTn id="49" presetID="10" presetClass="entr" presetSubtype="0"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750"/>
                                        <p:tgtEl>
                                          <p:spTgt spid="9"/>
                                        </p:tgtEl>
                                      </p:cBhvr>
                                    </p:animEffect>
                                  </p:childTnLst>
                                </p:cTn>
                              </p:par>
                            </p:childTnLst>
                          </p:cTn>
                        </p:par>
                        <p:par>
                          <p:cTn id="52" fill="hold">
                            <p:stCondLst>
                              <p:cond delay="9750"/>
                            </p:stCondLst>
                            <p:childTnLst>
                              <p:par>
                                <p:cTn id="53" presetID="10" presetClass="entr" presetSubtype="0"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750"/>
                                        <p:tgtEl>
                                          <p:spTgt spid="10"/>
                                        </p:tgtEl>
                                      </p:cBhvr>
                                    </p:animEffect>
                                  </p:childTnLst>
                                </p:cTn>
                              </p:par>
                            </p:childTnLst>
                          </p:cTn>
                        </p:par>
                        <p:par>
                          <p:cTn id="56" fill="hold">
                            <p:stCondLst>
                              <p:cond delay="10500"/>
                            </p:stCondLst>
                            <p:childTnLst>
                              <p:par>
                                <p:cTn id="57" presetID="10" presetClass="entr" presetSubtype="0"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750"/>
                                        <p:tgtEl>
                                          <p:spTgt spid="11"/>
                                        </p:tgtEl>
                                      </p:cBhvr>
                                    </p:animEffect>
                                  </p:childTnLst>
                                </p:cTn>
                              </p:par>
                            </p:childTnLst>
                          </p:cTn>
                        </p:par>
                        <p:par>
                          <p:cTn id="60" fill="hold">
                            <p:stCondLst>
                              <p:cond delay="11250"/>
                            </p:stCondLst>
                            <p:childTnLst>
                              <p:par>
                                <p:cTn id="61" presetID="10" presetClass="entr" presetSubtype="0" fill="hold" nodeType="after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DoE_PPT_Template</Template>
  <TotalTime>26</TotalTime>
  <Words>3984</Words>
  <Application>Microsoft Office PowerPoint</Application>
  <PresentationFormat>Widescreen</PresentationFormat>
  <Paragraphs>424</Paragraphs>
  <Slides>25</Slides>
  <Notes>24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NSWG Corporate</vt:lpstr>
      <vt:lpstr>What is explicit teaching?</vt:lpstr>
      <vt:lpstr>Acknowledgement of Country</vt:lpstr>
      <vt:lpstr>Reflecting on current practice </vt:lpstr>
      <vt:lpstr>Explicit teaching is one of three priority areas for 2024</vt:lpstr>
      <vt:lpstr>What explicit teaching is and why it works</vt:lpstr>
      <vt:lpstr>A deepening of professional expectations</vt:lpstr>
      <vt:lpstr>The opportunity of a new curriculum</vt:lpstr>
      <vt:lpstr>Explicit teaching in NSW public schools (1)</vt:lpstr>
      <vt:lpstr>Effective explicit teaching</vt:lpstr>
      <vt:lpstr>Enabling factors</vt:lpstr>
      <vt:lpstr>Explicit teaching strategies</vt:lpstr>
      <vt:lpstr>Chunking and sequencing learning</vt:lpstr>
      <vt:lpstr>Connecting learning</vt:lpstr>
      <vt:lpstr>Sharing success criteria</vt:lpstr>
      <vt:lpstr>Sharing learning intentions</vt:lpstr>
      <vt:lpstr>Gradual release of responsibility</vt:lpstr>
      <vt:lpstr>Using effective feedback</vt:lpstr>
      <vt:lpstr>Checking for understanding</vt:lpstr>
      <vt:lpstr>Using effective questioning</vt:lpstr>
      <vt:lpstr>Circling back </vt:lpstr>
      <vt:lpstr>Explicit teaching in NSW public schools (2)</vt:lpstr>
      <vt:lpstr>Additional workshops</vt:lpstr>
      <vt:lpstr>Further resources about explicit teaching</vt:lpstr>
      <vt:lpstr>Do you have any questions?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explicit teaching?</dc:title>
  <dc:creator>NSW Department of Education</dc:creator>
  <cp:revision>2</cp:revision>
  <dcterms:created xsi:type="dcterms:W3CDTF">2024-05-23T06:51:38Z</dcterms:created>
  <dcterms:modified xsi:type="dcterms:W3CDTF">2024-05-28T07:10:25Z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2024-05-23T07:07:55Z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8e693462-2f1c-44e1-bfeb-6bb90fd51aea</vt:lpwstr>
  </property>
  <property fmtid="{D5CDD505-2E9C-101B-9397-08002B2CF9AE}" pid="8" name="MSIP_Label_b603dfd7-d93a-4381-a340-2995d8282205_ContentBits">
    <vt:lpwstr>0</vt:lpwstr>
  </property>
</Properties>
</file>