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747" r:id="rId5"/>
    <p:sldMasterId id="2147483787" r:id="rId6"/>
  </p:sldMasterIdLst>
  <p:notesMasterIdLst>
    <p:notesMasterId r:id="rId92"/>
  </p:notesMasterIdLst>
  <p:handoutMasterIdLst>
    <p:handoutMasterId r:id="rId93"/>
  </p:handoutMasterIdLst>
  <p:sldIdLst>
    <p:sldId id="2147480014" r:id="rId7"/>
    <p:sldId id="2147470073" r:id="rId8"/>
    <p:sldId id="2147472183" r:id="rId9"/>
    <p:sldId id="2147472231" r:id="rId10"/>
    <p:sldId id="2147480017" r:id="rId11"/>
    <p:sldId id="2147472180" r:id="rId12"/>
    <p:sldId id="2147472260" r:id="rId13"/>
    <p:sldId id="2147470119" r:id="rId14"/>
    <p:sldId id="2147480068" r:id="rId15"/>
    <p:sldId id="2147480095" r:id="rId16"/>
    <p:sldId id="2147480096" r:id="rId17"/>
    <p:sldId id="2147480015" r:id="rId18"/>
    <p:sldId id="2147470076" r:id="rId19"/>
    <p:sldId id="2147470078" r:id="rId20"/>
    <p:sldId id="2147480056" r:id="rId21"/>
    <p:sldId id="2147480207" r:id="rId22"/>
    <p:sldId id="2147470090" r:id="rId23"/>
    <p:sldId id="2147480210" r:id="rId24"/>
    <p:sldId id="2147480212" r:id="rId25"/>
    <p:sldId id="2147480079" r:id="rId26"/>
    <p:sldId id="2147480238" r:id="rId27"/>
    <p:sldId id="2147480052" r:id="rId28"/>
    <p:sldId id="2147480033" r:id="rId29"/>
    <p:sldId id="2147480018" r:id="rId30"/>
    <p:sldId id="2147472236" r:id="rId31"/>
    <p:sldId id="2147470093" r:id="rId32"/>
    <p:sldId id="2147480032" r:id="rId33"/>
    <p:sldId id="2147470106" r:id="rId34"/>
    <p:sldId id="2147480239" r:id="rId35"/>
    <p:sldId id="2147480022" r:id="rId36"/>
    <p:sldId id="2147480190" r:id="rId37"/>
    <p:sldId id="2147480193" r:id="rId38"/>
    <p:sldId id="2147480194" r:id="rId39"/>
    <p:sldId id="2147480213" r:id="rId40"/>
    <p:sldId id="2147480214" r:id="rId41"/>
    <p:sldId id="2147480228" r:id="rId42"/>
    <p:sldId id="2147480011" r:id="rId43"/>
    <p:sldId id="2147480219" r:id="rId44"/>
    <p:sldId id="2147480203" r:id="rId45"/>
    <p:sldId id="2147479991" r:id="rId46"/>
    <p:sldId id="2147480221" r:id="rId47"/>
    <p:sldId id="2147480233" r:id="rId48"/>
    <p:sldId id="2147480247" r:id="rId49"/>
    <p:sldId id="2147480246" r:id="rId50"/>
    <p:sldId id="2147480222" r:id="rId51"/>
    <p:sldId id="2147480248" r:id="rId52"/>
    <p:sldId id="2147480242" r:id="rId53"/>
    <p:sldId id="2147480249" r:id="rId54"/>
    <p:sldId id="2147480250" r:id="rId55"/>
    <p:sldId id="2147480021" r:id="rId56"/>
    <p:sldId id="2147480231" r:id="rId57"/>
    <p:sldId id="2147480232" r:id="rId58"/>
    <p:sldId id="2147480226" r:id="rId59"/>
    <p:sldId id="2147480225" r:id="rId60"/>
    <p:sldId id="2147480245" r:id="rId61"/>
    <p:sldId id="2147480235" r:id="rId62"/>
    <p:sldId id="2147480236" r:id="rId63"/>
    <p:sldId id="2147480237" r:id="rId64"/>
    <p:sldId id="2147480230" r:id="rId65"/>
    <p:sldId id="2147480197" r:id="rId66"/>
    <p:sldId id="2147470114" r:id="rId67"/>
    <p:sldId id="2147470113" r:id="rId68"/>
    <p:sldId id="2147480251" r:id="rId69"/>
    <p:sldId id="2147470111" r:id="rId70"/>
    <p:sldId id="2147480023" r:id="rId71"/>
    <p:sldId id="2147470135" r:id="rId72"/>
    <p:sldId id="2147480073" r:id="rId73"/>
    <p:sldId id="2147472251" r:id="rId74"/>
    <p:sldId id="2147480075" r:id="rId75"/>
    <p:sldId id="2147480240" r:id="rId76"/>
    <p:sldId id="2147480035" r:id="rId77"/>
    <p:sldId id="2147480252" r:id="rId78"/>
    <p:sldId id="2147480253" r:id="rId79"/>
    <p:sldId id="2147470120" r:id="rId80"/>
    <p:sldId id="2147480255" r:id="rId81"/>
    <p:sldId id="2147480024" r:id="rId82"/>
    <p:sldId id="2147480077" r:id="rId83"/>
    <p:sldId id="2147470124" r:id="rId84"/>
    <p:sldId id="383" r:id="rId85"/>
    <p:sldId id="2147480026" r:id="rId86"/>
    <p:sldId id="2147480027" r:id="rId87"/>
    <p:sldId id="2147472175" r:id="rId88"/>
    <p:sldId id="2147472176" r:id="rId89"/>
    <p:sldId id="2147480244" r:id="rId90"/>
    <p:sldId id="2147472181" r:id="rId91"/>
  </p:sldIdLst>
  <p:sldSz cx="12192000" cy="6858000"/>
  <p:notesSz cx="6858000" cy="9144000"/>
  <p:embeddedFontLst>
    <p:embeddedFont>
      <p:font typeface="Open Sans" panose="020B0606030504020204" pitchFamily="34" charset="0"/>
      <p:regular r:id="rId94"/>
      <p:bold r:id="rId95"/>
      <p:italic r:id="rId96"/>
      <p:boldItalic r:id="rId97"/>
    </p:embeddedFont>
    <p:embeddedFont>
      <p:font typeface="Public Sans" pitchFamily="2" charset="0"/>
      <p:regular r:id="rId98"/>
      <p:bold r:id="rId99"/>
      <p:italic r:id="rId100"/>
      <p:boldItalic r:id="rId101"/>
    </p:embeddedFont>
    <p:embeddedFont>
      <p:font typeface="Public Sans Light" pitchFamily="2" charset="0"/>
      <p:regular r:id="rId102"/>
      <p:italic r:id="rId103"/>
    </p:embeddedFont>
    <p:embeddedFont>
      <p:font typeface="Public Sans SemiBold" pitchFamily="2" charset="0"/>
      <p:regular r:id="rId104"/>
      <p:bold r:id="rId105"/>
      <p:italic r:id="rId106"/>
      <p:boldItalic r:id="rId107"/>
    </p:embeddedFont>
    <p:embeddedFont>
      <p:font typeface="Segoe UI" panose="020B0502040204020203" pitchFamily="34" charset="0"/>
      <p:regular r:id="rId108"/>
      <p:bold r:id="rId109"/>
      <p:italic r:id="rId110"/>
      <p:boldItalic r:id="rId111"/>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DFD2F1EA-D772-4057-8940-976702CF1044}">
          <p14:sldIdLst>
            <p14:sldId id="2147480014"/>
            <p14:sldId id="2147470073"/>
            <p14:sldId id="2147472183"/>
            <p14:sldId id="2147472231"/>
            <p14:sldId id="2147480017"/>
            <p14:sldId id="2147472180"/>
            <p14:sldId id="2147472260"/>
            <p14:sldId id="2147470119"/>
            <p14:sldId id="2147480068"/>
            <p14:sldId id="2147480095"/>
            <p14:sldId id="2147480096"/>
            <p14:sldId id="2147480015"/>
          </p14:sldIdLst>
        </p14:section>
        <p14:section name="Part A: Understanding the strategy" id="{512BDD9A-36C0-49F3-9CB7-6DBCD0B52F71}">
          <p14:sldIdLst>
            <p14:sldId id="2147470076"/>
            <p14:sldId id="2147470078"/>
            <p14:sldId id="2147480056"/>
            <p14:sldId id="2147480207"/>
            <p14:sldId id="2147470090"/>
            <p14:sldId id="2147480210"/>
            <p14:sldId id="2147480212"/>
            <p14:sldId id="2147480079"/>
            <p14:sldId id="2147480238"/>
            <p14:sldId id="2147480052"/>
            <p14:sldId id="2147480033"/>
            <p14:sldId id="2147480018"/>
            <p14:sldId id="2147472236"/>
          </p14:sldIdLst>
        </p14:section>
        <p14:section name="Part B: Implementing the strategies through techniques" id="{7B63DEB3-B0C9-4A81-AFA9-01203B8296E9}">
          <p14:sldIdLst>
            <p14:sldId id="2147470093"/>
            <p14:sldId id="2147480032"/>
            <p14:sldId id="2147470106"/>
            <p14:sldId id="2147480239"/>
            <p14:sldId id="2147480022"/>
            <p14:sldId id="2147480190"/>
            <p14:sldId id="2147480193"/>
            <p14:sldId id="2147480194"/>
            <p14:sldId id="2147480213"/>
            <p14:sldId id="2147480214"/>
            <p14:sldId id="2147480228"/>
            <p14:sldId id="2147480011"/>
            <p14:sldId id="2147480219"/>
            <p14:sldId id="2147480203"/>
            <p14:sldId id="2147479991"/>
            <p14:sldId id="2147480221"/>
            <p14:sldId id="2147480233"/>
            <p14:sldId id="2147480247"/>
            <p14:sldId id="2147480246"/>
            <p14:sldId id="2147480222"/>
            <p14:sldId id="2147480248"/>
            <p14:sldId id="2147480242"/>
            <p14:sldId id="2147480249"/>
            <p14:sldId id="2147480250"/>
            <p14:sldId id="2147480021"/>
            <p14:sldId id="2147480231"/>
            <p14:sldId id="2147480232"/>
            <p14:sldId id="2147480226"/>
            <p14:sldId id="2147480225"/>
            <p14:sldId id="2147480245"/>
            <p14:sldId id="2147480235"/>
            <p14:sldId id="2147480236"/>
            <p14:sldId id="2147480237"/>
            <p14:sldId id="2147480230"/>
            <p14:sldId id="2147480197"/>
            <p14:sldId id="2147470114"/>
            <p14:sldId id="2147470113"/>
            <p14:sldId id="2147480251"/>
            <p14:sldId id="2147470111"/>
            <p14:sldId id="2147480023"/>
          </p14:sldIdLst>
        </p14:section>
        <p14:section name="Part C: Evaluating a whole school approach" id="{14BE15CD-F2C6-41E7-93CE-AA0854F6588C}">
          <p14:sldIdLst>
            <p14:sldId id="2147470135"/>
            <p14:sldId id="2147480073"/>
            <p14:sldId id="2147472251"/>
            <p14:sldId id="2147480075"/>
            <p14:sldId id="2147480240"/>
            <p14:sldId id="2147480035"/>
            <p14:sldId id="2147480252"/>
            <p14:sldId id="2147480253"/>
            <p14:sldId id="2147470120"/>
            <p14:sldId id="2147480255"/>
            <p14:sldId id="2147480024"/>
            <p14:sldId id="2147480077"/>
            <p14:sldId id="2147470124"/>
            <p14:sldId id="383"/>
            <p14:sldId id="2147480026"/>
            <p14:sldId id="2147480027"/>
            <p14:sldId id="2147472175"/>
            <p14:sldId id="2147472176"/>
            <p14:sldId id="2147480244"/>
            <p14:sldId id="2147472181"/>
          </p14:sldIdLst>
        </p14:section>
      </p14:sectionLst>
    </p:ext>
    <p:ext uri="{EFAFB233-063F-42B5-8137-9DF3F51BA10A}">
      <p15:sldGuideLst xmlns:p15="http://schemas.microsoft.com/office/powerpoint/2012/main">
        <p15:guide id="1" orient="horz" pos="3612" userDrawn="1">
          <p15:clr>
            <a:srgbClr val="A4A3A4"/>
          </p15:clr>
        </p15:guide>
        <p15:guide id="2" pos="10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FFFFFF"/>
    <a:srgbClr val="0046B8"/>
    <a:srgbClr val="A1C4FE"/>
    <a:srgbClr val="CBEDFD"/>
    <a:srgbClr val="00296C"/>
    <a:srgbClr val="28C5FF"/>
    <a:srgbClr val="000000"/>
    <a:srgbClr val="D6E7FF"/>
    <a:srgbClr val="CDD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FD2973-E057-410F-9118-3519AF298EE9}" v="14" dt="2025-05-26T02:45:34.680"/>
    <p1510:client id="{99E40697-746C-4447-B741-18145410ADBF}" v="6" dt="2025-05-26T03:27:55.383"/>
    <p1510:client id="{A0C7AB90-AB99-49ED-8B44-BCFB0B4C1A72}" v="1" dt="2025-05-26T06:01:08.447"/>
    <p1510:client id="{B6037787-6122-4B03-855C-77152AD4F11C}" v="1" dt="2025-05-26T06:25:08.73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9"/>
    <p:restoredTop sz="79782" autoAdjust="0"/>
  </p:normalViewPr>
  <p:slideViewPr>
    <p:cSldViewPr snapToGrid="0">
      <p:cViewPr varScale="1">
        <p:scale>
          <a:sx n="85" d="100"/>
          <a:sy n="85" d="100"/>
        </p:scale>
        <p:origin x="1554" y="84"/>
      </p:cViewPr>
      <p:guideLst>
        <p:guide orient="horz" pos="3612"/>
        <p:guide pos="102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microsoft.com/office/2018/10/relationships/authors" Target="author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font" Target="fonts/font14.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9.fntdata"/><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font" Target="fonts/font2.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viewProps" Target="view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10.fntdata"/><Relationship Id="rId108" Type="http://schemas.openxmlformats.org/officeDocument/2006/relationships/font" Target="fonts/font15.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16.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17.fntdata"/><Relationship Id="rId115"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handoutMaster" Target="handoutMasters/handoutMaster1.xml"/><Relationship Id="rId98" Type="http://schemas.openxmlformats.org/officeDocument/2006/relationships/font" Target="fonts/font5.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font" Target="fonts/font18.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26/05/2025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26/05/2025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education.nsw.gov.au/teaching-and-learning/curriculum/literacy-and-numeracy/teaching-and-learning-resources/numeracy/talk-moves"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education.nsw.gov.au/teaching-and-learning/curriculum/explicit-teaching/explicit-teaching-strategies/checking-for-understanding"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4222228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latin typeface="Arial"/>
                <a:cs typeface="Arial"/>
              </a:rPr>
              <a:t>Purpose of slide: To explain the process of rehearsing</a:t>
            </a:r>
            <a:endParaRPr lang="en-US" sz="1600" dirty="0">
              <a:latin typeface="Arial"/>
              <a:cs typeface="Arial"/>
            </a:endParaRPr>
          </a:p>
          <a:p>
            <a:r>
              <a:rPr lang="en-AU" sz="1600" b="1" dirty="0">
                <a:latin typeface="Arial"/>
                <a:cs typeface="Arial"/>
              </a:rPr>
              <a:t>Speaker notes:</a:t>
            </a:r>
            <a:endParaRPr lang="en-AU" sz="1600" dirty="0">
              <a:latin typeface="Arial"/>
              <a:cs typeface="Arial"/>
            </a:endParaRPr>
          </a:p>
          <a:p>
            <a:r>
              <a:rPr lang="en-AU" sz="1600" b="1" dirty="0">
                <a:latin typeface="Arial"/>
                <a:cs typeface="Arial"/>
              </a:rPr>
              <a:t>[00:50]</a:t>
            </a:r>
          </a:p>
          <a:p>
            <a:endParaRPr lang="en-AU" sz="1600" dirty="0">
              <a:latin typeface="Arial" panose="020B0604020202020204" pitchFamily="34" charset="0"/>
              <a:cs typeface="Arial" panose="020B0604020202020204" pitchFamily="34" charset="0"/>
            </a:endParaRPr>
          </a:p>
          <a:p>
            <a:r>
              <a:rPr lang="en-AU" sz="1600" dirty="0">
                <a:latin typeface="Arial"/>
                <a:cs typeface="Arial"/>
              </a:rPr>
              <a:t>Planning, rehearsing and getting feedback are crucial when we are working to develop techniques for implementing strategies. When we say rehearse, we mean: </a:t>
            </a:r>
            <a:endParaRPr lang="en-US" sz="1600" dirty="0">
              <a:latin typeface="Arial"/>
              <a:cs typeface="Arial"/>
            </a:endParaRPr>
          </a:p>
          <a:p>
            <a:pPr marL="0" indent="0">
              <a:buFont typeface="Arial" panose="020B0604020202020204" pitchFamily="34" charset="0"/>
              <a:buNone/>
            </a:pPr>
            <a:r>
              <a:rPr lang="en-AU" sz="1600" b="1" dirty="0">
                <a:latin typeface="Arial"/>
                <a:cs typeface="Arial"/>
              </a:rPr>
              <a:t>[click]</a:t>
            </a:r>
            <a:r>
              <a:rPr lang="en-AU" sz="1600" dirty="0">
                <a:latin typeface="Arial"/>
                <a:cs typeface="Arial"/>
              </a:rPr>
              <a:t> plan number of suitable questions or get activities ready</a:t>
            </a:r>
            <a:endParaRPr lang="en-US" sz="1600" dirty="0">
              <a:latin typeface="Arial"/>
              <a:cs typeface="Arial"/>
            </a:endParaRPr>
          </a:p>
          <a:p>
            <a:pPr marL="0" indent="0">
              <a:buFont typeface="Arial" panose="020B0604020202020204" pitchFamily="34" charset="0"/>
              <a:buNone/>
            </a:pPr>
            <a:r>
              <a:rPr lang="en-AU" sz="1600" b="1" dirty="0">
                <a:latin typeface="Arial"/>
                <a:cs typeface="Arial"/>
              </a:rPr>
              <a:t>[click] </a:t>
            </a:r>
            <a:r>
              <a:rPr lang="en-AU" sz="1600" dirty="0">
                <a:latin typeface="Arial"/>
                <a:cs typeface="Arial"/>
              </a:rPr>
              <a:t>deliver the instruction as if doing it in class. </a:t>
            </a:r>
            <a:endParaRPr lang="en-US" sz="1600" dirty="0">
              <a:latin typeface="Arial"/>
              <a:cs typeface="Arial"/>
            </a:endParaRPr>
          </a:p>
          <a:p>
            <a:pPr marL="0" indent="0">
              <a:buFont typeface="Arial" panose="020B0604020202020204" pitchFamily="34" charset="0"/>
              <a:buNone/>
            </a:pPr>
            <a:r>
              <a:rPr lang="en-AU" sz="1600" b="1" dirty="0">
                <a:latin typeface="Arial"/>
                <a:cs typeface="Arial"/>
              </a:rPr>
              <a:t>[click] </a:t>
            </a:r>
            <a:r>
              <a:rPr lang="en-AU" sz="1600" dirty="0">
                <a:latin typeface="Arial"/>
                <a:cs typeface="Arial"/>
              </a:rPr>
              <a:t>then partners can</a:t>
            </a:r>
            <a:r>
              <a:rPr lang="en-US" sz="1600" dirty="0">
                <a:latin typeface="Arial"/>
                <a:cs typeface="Arial"/>
              </a:rPr>
              <a:t> </a:t>
            </a:r>
            <a:r>
              <a:rPr lang="en-AU" sz="1600" dirty="0">
                <a:latin typeface="Arial"/>
                <a:cs typeface="Arial"/>
              </a:rPr>
              <a:t>provide feedback - what may need to be added, changed, enhanced or deleted?</a:t>
            </a:r>
            <a:endParaRPr lang="en-US" sz="1600" dirty="0">
              <a:latin typeface="Arial"/>
              <a:cs typeface="Arial"/>
            </a:endParaRPr>
          </a:p>
          <a:p>
            <a:endParaRPr lang="en-AU" sz="1600" dirty="0">
              <a:latin typeface="Arial" panose="020B0604020202020204" pitchFamily="34" charset="0"/>
              <a:cs typeface="Arial" panose="020B0604020202020204" pitchFamily="34" charset="0"/>
            </a:endParaRPr>
          </a:p>
          <a:p>
            <a:r>
              <a:rPr lang="en-AU" sz="1600" b="1" dirty="0">
                <a:latin typeface="Arial"/>
                <a:cs typeface="Arial"/>
              </a:rPr>
              <a:t>Note to presenter</a:t>
            </a:r>
            <a:r>
              <a:rPr lang="en-AU" sz="1600" dirty="0">
                <a:latin typeface="Arial"/>
                <a:cs typeface="Arial"/>
              </a:rPr>
              <a:t>: it is advisable to prepare the leaders beforehand if modelling and rehearsing are not yet established practices in the school.</a:t>
            </a:r>
          </a:p>
          <a:p>
            <a:endParaRPr lang="en-AU" sz="1600" b="0" dirty="0">
              <a:latin typeface="Arial" panose="020B0604020202020204" pitchFamily="34" charset="0"/>
              <a:cs typeface="Arial" panose="020B0604020202020204" pitchFamily="34" charset="0"/>
            </a:endParaRPr>
          </a:p>
          <a:p>
            <a:r>
              <a:rPr lang="en-AU" sz="1600" b="1" dirty="0">
                <a:latin typeface="Arial"/>
                <a:cs typeface="Arial"/>
              </a:rPr>
              <a:t>Further reading on this research:</a:t>
            </a:r>
            <a:endParaRPr lang="en-AU" sz="1600" dirty="0">
              <a:latin typeface="Arial"/>
              <a:cs typeface="Arial"/>
            </a:endParaRPr>
          </a:p>
          <a:p>
            <a:endParaRPr lang="en-AU" sz="1600" dirty="0">
              <a:latin typeface="Arial" panose="020B0604020202020204" pitchFamily="34" charset="0"/>
              <a:cs typeface="Arial" panose="020B0604020202020204" pitchFamily="34" charset="0"/>
            </a:endParaRPr>
          </a:p>
          <a:p>
            <a:r>
              <a:rPr lang="en-AU" b="0" dirty="0">
                <a:latin typeface="Public Sans"/>
              </a:rPr>
              <a:t>AERO (Australian Education Research Organisation) (2023c) </a:t>
            </a:r>
            <a:r>
              <a:rPr lang="en-AU" i="1" dirty="0">
                <a:latin typeface="Public Sans"/>
              </a:rPr>
              <a:t>Gaining </a:t>
            </a:r>
            <a:r>
              <a:rPr lang="en-AU" b="0" i="1" dirty="0">
                <a:latin typeface="Public Sans"/>
              </a:rPr>
              <a:t>all students’ attention</a:t>
            </a:r>
            <a:r>
              <a:rPr lang="en-AU" b="0" dirty="0">
                <a:latin typeface="Public Sans"/>
              </a:rPr>
              <a:t>, AERO</a:t>
            </a:r>
            <a:r>
              <a:rPr lang="en-AU" dirty="0">
                <a:latin typeface="Public Sans"/>
              </a:rPr>
              <a:t>, accessed 27 February 2025</a:t>
            </a:r>
            <a:r>
              <a:rPr lang="en-AU" b="0" dirty="0">
                <a:latin typeface="Public Sans"/>
              </a:rPr>
              <a:t>.</a:t>
            </a:r>
            <a:endParaRPr lang="en-AU" dirty="0">
              <a:latin typeface="Public Sans"/>
            </a:endParaRPr>
          </a:p>
          <a:p>
            <a:r>
              <a:rPr lang="en-AU" sz="1600" b="0" dirty="0">
                <a:latin typeface="Arial"/>
                <a:cs typeface="Arial"/>
              </a:rPr>
              <a:t>Evidence for Learning (2022) </a:t>
            </a:r>
            <a:r>
              <a:rPr lang="en-AU" sz="1600" b="0" i="1" dirty="0">
                <a:latin typeface="Arial"/>
                <a:cs typeface="Arial"/>
              </a:rPr>
              <a:t>Effective professional development</a:t>
            </a:r>
            <a:r>
              <a:rPr lang="en-AU" sz="1600" b="0" dirty="0">
                <a:latin typeface="Arial"/>
                <a:cs typeface="Arial"/>
              </a:rPr>
              <a:t>, Evidence for Learning.</a:t>
            </a:r>
          </a:p>
          <a:p>
            <a:r>
              <a:rPr lang="en-AU" sz="1600" b="0" dirty="0">
                <a:latin typeface="Arial"/>
                <a:cs typeface="Arial"/>
              </a:rPr>
              <a:t>Sims S, Fletcher-Wood H, O’Mara-Eves A, Cottingham S, Stansfield C, Van </a:t>
            </a:r>
            <a:r>
              <a:rPr lang="en-AU" sz="1600" b="0" dirty="0" err="1">
                <a:latin typeface="Arial"/>
                <a:cs typeface="Arial"/>
              </a:rPr>
              <a:t>Herwegen</a:t>
            </a:r>
            <a:r>
              <a:rPr lang="en-AU" sz="1600" b="0" dirty="0">
                <a:latin typeface="Arial"/>
                <a:cs typeface="Arial"/>
              </a:rPr>
              <a:t> J and Anders J (2021) </a:t>
            </a:r>
            <a:r>
              <a:rPr lang="en-AU" sz="1600" b="0" i="1" dirty="0">
                <a:latin typeface="Arial"/>
                <a:cs typeface="Arial"/>
              </a:rPr>
              <a:t>What are the characteristics of teacher professional development that increase pupil achievement? A systematic review and meta-analysis,</a:t>
            </a:r>
            <a:r>
              <a:rPr lang="en-AU" sz="1600" b="0" dirty="0">
                <a:latin typeface="Arial"/>
                <a:cs typeface="Arial"/>
              </a:rPr>
              <a:t> Education Endowment Foundation. </a:t>
            </a:r>
          </a:p>
          <a:p>
            <a:endParaRPr lang="en-AU" b="1" dirty="0">
              <a:latin typeface="Aptos"/>
            </a:endParaRPr>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337855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of slide: To explain why </a:t>
            </a:r>
            <a:r>
              <a:rPr lang="en-AU" sz="1200" b="1" u="sng" dirty="0">
                <a:latin typeface="Arial" panose="020B0604020202020204" pitchFamily="34" charset="0"/>
                <a:cs typeface="Arial" panose="020B0604020202020204" pitchFamily="34" charset="0"/>
              </a:rPr>
              <a:t>rehearsing</a:t>
            </a:r>
            <a:r>
              <a:rPr lang="en-AU" sz="1200" b="1" dirty="0">
                <a:latin typeface="Arial" panose="020B0604020202020204" pitchFamily="34" charset="0"/>
                <a:cs typeface="Arial" panose="020B0604020202020204" pitchFamily="34" charset="0"/>
              </a:rPr>
              <a:t> is so important </a:t>
            </a:r>
          </a:p>
          <a:p>
            <a:r>
              <a:rPr lang="en-AU" sz="1200" b="1" dirty="0">
                <a:latin typeface="Arial" panose="020B0604020202020204" pitchFamily="34" charset="0"/>
                <a:cs typeface="Arial" panose="020B0604020202020204" pitchFamily="34" charset="0"/>
              </a:rPr>
              <a:t>Speaker notes:</a:t>
            </a:r>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[01:00]</a:t>
            </a:r>
          </a:p>
          <a:p>
            <a:endParaRPr lang="en-AU" sz="1200" b="1"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Application is a real key to success in professional learning.</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Why might professional learning </a:t>
            </a:r>
            <a:r>
              <a:rPr lang="en-AU" sz="1200" b="1" dirty="0">
                <a:latin typeface="Arial" panose="020B0604020202020204" pitchFamily="34" charset="0"/>
                <a:cs typeface="Arial" panose="020B0604020202020204" pitchFamily="34" charset="0"/>
              </a:rPr>
              <a:t>not be </a:t>
            </a:r>
            <a:r>
              <a:rPr lang="en-AU" sz="1200" dirty="0">
                <a:latin typeface="Arial" panose="020B0604020202020204" pitchFamily="34" charset="0"/>
                <a:cs typeface="Arial" panose="020B0604020202020204" pitchFamily="34" charset="0"/>
              </a:rPr>
              <a:t>applied in the classroom, despite our best intentions? </a:t>
            </a: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[click] </a:t>
            </a:r>
            <a:r>
              <a:rPr lang="en-AU" sz="1200" dirty="0">
                <a:latin typeface="Arial" panose="020B0604020202020204" pitchFamily="34" charset="0"/>
                <a:cs typeface="Arial" panose="020B0604020202020204" pitchFamily="34" charset="0"/>
              </a:rPr>
              <a:t>Research from Evidence for Learning (2022) found that </a:t>
            </a:r>
            <a:r>
              <a:rPr lang="en-AU" sz="1200" b="1" dirty="0">
                <a:latin typeface="Arial" panose="020B0604020202020204" pitchFamily="34" charset="0"/>
                <a:cs typeface="Arial" panose="020B0604020202020204" pitchFamily="34" charset="0"/>
              </a:rPr>
              <a:t>rehearsing </a:t>
            </a:r>
            <a:r>
              <a:rPr lang="en-AU" sz="1200" dirty="0">
                <a:latin typeface="Arial" panose="020B0604020202020204" pitchFamily="34" charset="0"/>
                <a:cs typeface="Arial" panose="020B0604020202020204" pitchFamily="34" charset="0"/>
              </a:rPr>
              <a:t>was among the key mechanisms for success in the application of PL.</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New teachers often have practices described to them – but it is much clearer to have lead teachers model the practice (out of the classroom, without students) while the observer uses prompts to reflect on what made that practice successful.</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Teaching is a habit-forming practice. By necessity, teaching requires us to automate a number of behaviours. The cognitive load on teachers to introduce a new behaviour is high and so we often rely on those previously formed habits. </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Rehearsal (out of the classroom, without students) makes our PL a habit. When we try a </a:t>
            </a:r>
            <a:r>
              <a:rPr lang="en-AU" sz="1200" b="1" dirty="0">
                <a:latin typeface="Arial" panose="020B0604020202020204" pitchFamily="34" charset="0"/>
                <a:cs typeface="Arial" panose="020B0604020202020204" pitchFamily="34" charset="0"/>
              </a:rPr>
              <a:t>rehearsed</a:t>
            </a:r>
            <a:r>
              <a:rPr lang="en-AU" sz="1200" dirty="0">
                <a:latin typeface="Arial" panose="020B0604020202020204" pitchFamily="34" charset="0"/>
                <a:cs typeface="Arial" panose="020B0604020202020204" pitchFamily="34" charset="0"/>
              </a:rPr>
              <a:t> routine in a classroom, our cognitive load is reduced because we have one thing to think about, rather than 4 or 5.</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This is why rehearsing is a key mechanism for success in professional learning.</a:t>
            </a:r>
          </a:p>
          <a:p>
            <a:endParaRPr lang="en-AU" sz="1200" b="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Evidence for Learning (2022) </a:t>
            </a:r>
            <a:r>
              <a:rPr lang="en-AU" sz="1200" i="1" dirty="0">
                <a:latin typeface="Arial" panose="020B0604020202020204" pitchFamily="34" charset="0"/>
                <a:cs typeface="Arial" panose="020B0604020202020204" pitchFamily="34" charset="0"/>
              </a:rPr>
              <a:t>Effective professional development</a:t>
            </a:r>
            <a:r>
              <a:rPr lang="en-AU" sz="1200" dirty="0">
                <a:latin typeface="Arial" panose="020B0604020202020204" pitchFamily="34" charset="0"/>
                <a:cs typeface="Arial" panose="020B0604020202020204" pitchFamily="34" charset="0"/>
              </a:rPr>
              <a:t>, Evidence for Learning.</a:t>
            </a:r>
          </a:p>
          <a:p>
            <a:endParaRPr lang="en-AU" sz="12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234284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Outline the learning sequence in this module.</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[00:40]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In this module, the focus is on effective questioning and selecting the optimal techniques for students in your class. </a:t>
            </a:r>
          </a:p>
          <a:p>
            <a:r>
              <a:rPr lang="en-AU" sz="1200">
                <a:latin typeface="Arial" panose="020B0604020202020204" pitchFamily="34" charset="0"/>
                <a:cs typeface="Arial" panose="020B0604020202020204" pitchFamily="34" charset="0"/>
              </a:rPr>
              <a:t> </a:t>
            </a:r>
          </a:p>
          <a:p>
            <a:r>
              <a:rPr lang="en-AU" sz="1200">
                <a:latin typeface="Arial" panose="020B0604020202020204" pitchFamily="34" charset="0"/>
                <a:cs typeface="Arial" panose="020B0604020202020204" pitchFamily="34" charset="0"/>
              </a:rPr>
              <a:t>We will then develop teaching routines as a whole school to reduce cognitive load for our students, giving them the best opportunity for routines to benefit their learning outcomes.</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 will evaluate the impact of our work in terms of how effectively the approach has met the student need we've identified as the focus for our professional learning. We will do this by considering the short-term outcomes and the potential longer term learning outcomes for our students.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10013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b="1">
              <a:solidFill>
                <a:srgbClr val="4472C4"/>
              </a:solidFill>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55573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Purpose and outcome of Part A</a:t>
            </a:r>
          </a:p>
          <a:p>
            <a:r>
              <a:rPr lang="en-AU" sz="1200" b="1" dirty="0">
                <a:latin typeface="Arial" panose="020B0604020202020204" pitchFamily="34" charset="0"/>
                <a:cs typeface="Arial" panose="020B0604020202020204" pitchFamily="34" charset="0"/>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[00:30]</a:t>
            </a:r>
            <a:endParaRPr lang="en-AU" sz="1200" dirty="0">
              <a:latin typeface="Arial" panose="020B0604020202020204" pitchFamily="34" charset="0"/>
              <a:cs typeface="Arial" panose="020B0604020202020204" pitchFamily="34" charset="0"/>
            </a:endParaRPr>
          </a:p>
          <a:p>
            <a:endParaRPr lang="en-AU" sz="1200" b="1"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This learning module focuses on teachers understanding of the mechanisms of effective questioning in the context of optimising student learning, engagement and participation.</a:t>
            </a: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The purpose of Part A is:</a:t>
            </a:r>
          </a:p>
          <a:p>
            <a:r>
              <a:rPr lang="en-AU" sz="1200" dirty="0">
                <a:latin typeface="Arial" panose="020B0604020202020204" pitchFamily="34" charset="0"/>
                <a:cs typeface="Arial" panose="020B0604020202020204" pitchFamily="34" charset="0"/>
              </a:rPr>
              <a:t>To understand the mechanisms of effective questioning in the context schema development, optimising student learning, engagement and participation.</a:t>
            </a:r>
          </a:p>
          <a:p>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Working towards the outcome that:</a:t>
            </a:r>
          </a:p>
          <a:p>
            <a:r>
              <a:rPr lang="en-AU" sz="1200" dirty="0">
                <a:latin typeface="Arial" panose="020B0604020202020204" pitchFamily="34" charset="0"/>
                <a:cs typeface="Arial" panose="020B0604020202020204" pitchFamily="34" charset="0"/>
              </a:rPr>
              <a:t>We can articulate how and why we deliberately plan questioning to build complexity for all students.</a:t>
            </a:r>
          </a:p>
          <a:p>
            <a:endParaRPr lang="en-AU" sz="1200" b="1" dirty="0">
              <a:latin typeface="Arial" panose="020B0604020202020204" pitchFamily="34" charset="0"/>
              <a:cs typeface="Arial" panose="020B0604020202020204" pitchFamily="34" charset="0"/>
            </a:endParaRPr>
          </a:p>
          <a:p>
            <a:endParaRPr lang="en-AU"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460772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b="1" dirty="0">
                <a:latin typeface="Arial"/>
                <a:cs typeface="Arial"/>
              </a:rPr>
              <a:t>Purpose: What is effective questioning? </a:t>
            </a:r>
          </a:p>
          <a:p>
            <a:pPr>
              <a:defRPr/>
            </a:pPr>
            <a:r>
              <a:rPr lang="en-AU" sz="1200" b="1" dirty="0">
                <a:latin typeface="Arial"/>
                <a:cs typeface="Arial"/>
              </a:rPr>
              <a:t>Speaker notes:</a:t>
            </a:r>
          </a:p>
          <a:p>
            <a:r>
              <a:rPr lang="en-AU" sz="1200" b="1" dirty="0">
                <a:latin typeface="Arial"/>
                <a:cs typeface="Arial"/>
              </a:rPr>
              <a:t>[01:00]</a:t>
            </a:r>
          </a:p>
          <a:p>
            <a:pPr>
              <a:defRPr/>
            </a:pPr>
            <a:endParaRPr lang="en-AU" sz="1200" b="1" dirty="0">
              <a:latin typeface="Arial" panose="020B0604020202020204" pitchFamily="34" charset="0"/>
              <a:cs typeface="Arial" panose="020B0604020202020204" pitchFamily="34" charset="0"/>
            </a:endParaRPr>
          </a:p>
          <a:p>
            <a:pPr marL="285750" indent="-285750">
              <a:buFont typeface="Arial"/>
              <a:buChar char="•"/>
              <a:defRPr/>
            </a:pPr>
            <a:r>
              <a:rPr lang="en-AU" sz="1200" dirty="0">
                <a:latin typeface="Arial"/>
                <a:cs typeface="Arial"/>
              </a:rPr>
              <a:t>Teachers use questioning to </a:t>
            </a:r>
            <a:r>
              <a:rPr lang="en-AU" sz="1200" strike="noStrike" dirty="0">
                <a:latin typeface="Arial"/>
                <a:cs typeface="Arial"/>
              </a:rPr>
              <a:t>activate prior knowledge, prompt retrieval </a:t>
            </a:r>
            <a:r>
              <a:rPr lang="en-AU" sz="1200" dirty="0">
                <a:latin typeface="Arial"/>
                <a:cs typeface="Arial"/>
              </a:rPr>
              <a:t>and gather information about what students know, </a:t>
            </a:r>
            <a:r>
              <a:rPr lang="en-US" sz="1200" dirty="0">
                <a:latin typeface="Arial"/>
                <a:cs typeface="Arial"/>
              </a:rPr>
              <a:t>understand, and can do, reinforcing memory retention</a:t>
            </a:r>
            <a:r>
              <a:rPr lang="en-AU" sz="1200" dirty="0">
                <a:latin typeface="Arial"/>
                <a:cs typeface="Arial"/>
              </a:rPr>
              <a:t>.</a:t>
            </a: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endParaRPr lang="en-AU" sz="1200" dirty="0">
              <a:effectLst/>
              <a:latin typeface="Arial" panose="020B0604020202020204" pitchFamily="34" charset="0"/>
              <a:cs typeface="Arial" panose="020B0604020202020204" pitchFamily="34" charset="0"/>
            </a:endParaRPr>
          </a:p>
          <a:p>
            <a:pPr marL="285750" indent="-285750">
              <a:buFont typeface="Arial"/>
              <a:buChar char="•"/>
              <a:defRPr/>
            </a:pPr>
            <a:r>
              <a:rPr lang="en-AU" sz="1200" dirty="0">
                <a:latin typeface="Arial"/>
                <a:cs typeface="Arial"/>
              </a:rPr>
              <a:t>Student responses to questions inform the decisions teachers make during the learning to clarify misconceptions.</a:t>
            </a: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endParaRPr lang="en-AU" sz="1200" dirty="0">
              <a:effectLst/>
              <a:latin typeface="Arial" panose="020B0604020202020204" pitchFamily="34" charset="0"/>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r>
              <a:rPr lang="en-AU" sz="1200" dirty="0">
                <a:effectLst/>
                <a:latin typeface="Arial"/>
                <a:cs typeface="Arial"/>
              </a:rPr>
              <a:t>Teachers use effective questioning to scaffold learning to meet the needs of all learners to develop increasing complexity.</a:t>
            </a: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endParaRPr lang="en-AU" sz="1200" dirty="0">
              <a:effectLst/>
              <a:latin typeface="Arial" panose="020B0604020202020204" pitchFamily="34" charset="0"/>
              <a:cs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r>
              <a:rPr lang="en-AU" sz="1200" dirty="0">
                <a:latin typeface="Arial"/>
                <a:cs typeface="Arial"/>
              </a:rPr>
              <a:t>Effective questioning requires all students to be engaged in thinking (Wiliam 2011; Wiliam and Leahy 2015). Questions need to be at the right level of challenge and the use of student response techniques such as mini-whiteboards, think-pair-share, and cold calling can help establish classroom routines and expectations of engagement.</a:t>
            </a: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endParaRPr lang="en-AU" sz="1200" dirty="0">
              <a:effectLst/>
              <a:latin typeface="Arial" panose="020B0604020202020204" pitchFamily="34" charset="0"/>
              <a:cs typeface="Arial" panose="020B0604020202020204" pitchFamily="34" charset="0"/>
            </a:endParaRPr>
          </a:p>
          <a:p>
            <a:pPr marL="0" indent="0">
              <a:buFont typeface="Arial"/>
              <a:buNone/>
            </a:pPr>
            <a:r>
              <a:rPr lang="en-US" sz="1200" dirty="0">
                <a:latin typeface="Arial"/>
                <a:cs typeface="Arial"/>
              </a:rPr>
              <a:t>Positive responses to student answers are essential as they enable a sense of trust and safety between students and teachers. </a:t>
            </a:r>
          </a:p>
          <a:p>
            <a:pPr marL="0" indent="0">
              <a:buFont typeface="Arial"/>
              <a:buNone/>
            </a:pPr>
            <a:endParaRPr lang="en-US" sz="1200" dirty="0">
              <a:latin typeface="Arial" panose="020B0604020202020204" pitchFamily="34" charset="0"/>
              <a:cs typeface="Arial" panose="020B0604020202020204" pitchFamily="34" charset="0"/>
            </a:endParaRPr>
          </a:p>
          <a:p>
            <a:pPr marL="0" indent="0">
              <a:buFont typeface="Arial"/>
              <a:buNone/>
            </a:pPr>
            <a:r>
              <a:rPr lang="en-US" sz="1200" dirty="0">
                <a:latin typeface="Arial"/>
                <a:cs typeface="Arial"/>
              </a:rPr>
              <a:t>When students provide incorrect responses, these are helpful indicators for teachers that students require additional teaching of content. Following a student's response, teachers choose to either redirect or probe their thinking.</a:t>
            </a:r>
            <a:r>
              <a:rPr lang="en-AU" sz="1200" dirty="0">
                <a:latin typeface="Arial"/>
                <a:cs typeface="Arial"/>
              </a:rPr>
              <a:t> </a:t>
            </a:r>
          </a:p>
          <a:p>
            <a:pPr>
              <a:defRPr/>
            </a:pPr>
            <a:endParaRPr lang="en-AU" sz="1200" dirty="0">
              <a:latin typeface="Arial" panose="020B0604020202020204" pitchFamily="34" charset="0"/>
              <a:cs typeface="Arial" panose="020B0604020202020204" pitchFamily="34" charset="0"/>
            </a:endParaRPr>
          </a:p>
          <a:p>
            <a:r>
              <a:rPr lang="en-AU" sz="1200" b="1" dirty="0">
                <a:latin typeface="Arial"/>
                <a:cs typeface="Arial"/>
              </a:rPr>
              <a:t>References:</a:t>
            </a:r>
          </a:p>
          <a:p>
            <a:r>
              <a:rPr lang="en-AU" sz="1200" b="0" dirty="0" err="1">
                <a:latin typeface="Arial"/>
                <a:cs typeface="Arial"/>
              </a:rPr>
              <a:t>Rosenshine</a:t>
            </a:r>
            <a:r>
              <a:rPr lang="en-AU" sz="1200" b="0" dirty="0">
                <a:latin typeface="Arial"/>
                <a:cs typeface="Arial"/>
              </a:rPr>
              <a:t> B (2012) ‘Principles of instruction: research-based strategies that all teachers should know’, </a:t>
            </a:r>
            <a:r>
              <a:rPr lang="en-AU" sz="1200" b="0" i="1" dirty="0">
                <a:latin typeface="Arial"/>
                <a:cs typeface="Arial"/>
              </a:rPr>
              <a:t>American Educator</a:t>
            </a:r>
            <a:r>
              <a:rPr lang="en-AU" sz="1200" b="0" dirty="0">
                <a:latin typeface="Arial"/>
                <a:cs typeface="Arial"/>
              </a:rPr>
              <a:t>, 36(1):12–39.</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a:ea typeface="Calibri"/>
                <a:cs typeface="Arial"/>
              </a:rPr>
              <a:t>Wiliam D (2011) </a:t>
            </a:r>
            <a:r>
              <a:rPr lang="en-AU" sz="1200" i="1" dirty="0">
                <a:latin typeface="Arial"/>
                <a:ea typeface="Calibri"/>
                <a:cs typeface="Arial"/>
              </a:rPr>
              <a:t>Embedded formative assessment</a:t>
            </a:r>
            <a:r>
              <a:rPr lang="en-AU" sz="1200" dirty="0">
                <a:latin typeface="Arial"/>
                <a:ea typeface="Calibri"/>
                <a:cs typeface="Arial"/>
              </a:rPr>
              <a:t>, Solution tree press.</a:t>
            </a:r>
            <a:endParaRPr lang="en-AU" sz="1200" dirty="0">
              <a:latin typeface="Arial"/>
              <a:cs typeface="Arial"/>
            </a:endParaRPr>
          </a:p>
          <a:p>
            <a:r>
              <a:rPr lang="en-US" sz="1200" dirty="0">
                <a:latin typeface="Arial"/>
                <a:cs typeface="Arial"/>
              </a:rPr>
              <a:t>Wiliam D and Leahy S (2015) </a:t>
            </a:r>
            <a:r>
              <a:rPr lang="en-US" sz="1200" i="1" dirty="0">
                <a:latin typeface="Arial"/>
                <a:cs typeface="Arial"/>
              </a:rPr>
              <a:t>Embedding formative assessment: practical techniques for F-12 classrooms</a:t>
            </a:r>
            <a:r>
              <a:rPr lang="en-US" sz="1200" dirty="0">
                <a:latin typeface="Arial"/>
                <a:cs typeface="Arial"/>
              </a:rPr>
              <a:t>, Hawker Brownlow Education.</a:t>
            </a:r>
            <a:endParaRPr lang="en-AU" sz="1200" dirty="0">
              <a:latin typeface="Arial"/>
              <a:cs typeface="Arial"/>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912404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b="1" dirty="0">
                <a:latin typeface="Arial"/>
                <a:cs typeface="Arial"/>
              </a:rPr>
              <a:t>Purpose: Activating prior learning, prompting practice and retrieval </a:t>
            </a:r>
          </a:p>
          <a:p>
            <a:pPr>
              <a:defRPr/>
            </a:pPr>
            <a:r>
              <a:rPr lang="en-AU" sz="1200" b="1" dirty="0">
                <a:latin typeface="Arial"/>
                <a:cs typeface="Arial"/>
              </a:rPr>
              <a:t>Speaker notes:</a:t>
            </a:r>
          </a:p>
          <a:p>
            <a:r>
              <a:rPr lang="en-AU" sz="1200" b="1" dirty="0">
                <a:latin typeface="Arial"/>
                <a:cs typeface="Arial"/>
              </a:rPr>
              <a:t>[01:20]</a:t>
            </a:r>
          </a:p>
          <a:p>
            <a:endParaRPr lang="en-AU" sz="1200" dirty="0">
              <a:latin typeface="Arial" panose="020B0604020202020204" pitchFamily="34" charset="0"/>
              <a:cs typeface="Arial" panose="020B0604020202020204" pitchFamily="34" charset="0"/>
            </a:endParaRPr>
          </a:p>
          <a:p>
            <a:pPr>
              <a:defRPr/>
            </a:pPr>
            <a:r>
              <a:rPr lang="en-AU" sz="1200" dirty="0">
                <a:latin typeface="Arial"/>
                <a:cs typeface="Arial"/>
              </a:rPr>
              <a:t>Learning is a change in long term memory (AERO 2023; Kirschner, </a:t>
            </a:r>
            <a:r>
              <a:rPr lang="en-AU" sz="1200" dirty="0" err="1">
                <a:latin typeface="Arial"/>
                <a:cs typeface="Arial"/>
              </a:rPr>
              <a:t>Sweller</a:t>
            </a:r>
            <a:r>
              <a:rPr lang="en-AU" sz="1200" dirty="0">
                <a:latin typeface="Arial"/>
                <a:cs typeface="Arial"/>
              </a:rPr>
              <a:t> and Clark 2006). </a:t>
            </a:r>
          </a:p>
          <a:p>
            <a:pPr>
              <a:defRPr/>
            </a:pPr>
            <a:endParaRPr lang="en-AU" sz="1200" dirty="0">
              <a:latin typeface="Arial" panose="020B0604020202020204" pitchFamily="34" charset="0"/>
              <a:cs typeface="Arial" panose="020B0604020202020204" pitchFamily="34" charset="0"/>
            </a:endParaRPr>
          </a:p>
          <a:p>
            <a:pPr>
              <a:defRPr/>
            </a:pPr>
            <a:r>
              <a:rPr lang="en-AU" sz="1200" dirty="0">
                <a:latin typeface="Arial"/>
                <a:cs typeface="Arial"/>
              </a:rPr>
              <a:t>Questions can be useful prompts for students to retrieve previously learned information so that connections can be made to the new learning during the lesson. These questions are not ‘checking for understanding’ questions, they are designed to prompt all students to be successful in retrieving what they have been previously taught. It may be necessary to check that retrieval has been successful by using response systems that allows the teacher to gather all student answers.</a:t>
            </a:r>
          </a:p>
          <a:p>
            <a:endParaRPr lang="en-AU" sz="1200" dirty="0">
              <a:latin typeface="Arial" panose="020B0604020202020204" pitchFamily="34" charset="0"/>
              <a:cs typeface="Arial" panose="020B0604020202020204" pitchFamily="34" charset="0"/>
            </a:endParaRPr>
          </a:p>
          <a:p>
            <a:r>
              <a:rPr lang="en-AU" sz="1200" dirty="0">
                <a:latin typeface="Arial"/>
                <a:cs typeface="Arial"/>
              </a:rPr>
              <a:t>Repeated practice retrieving information from long-memory makes future retrieval easier (CESE 2018; AERO 2023). </a:t>
            </a:r>
          </a:p>
          <a:p>
            <a:endParaRPr lang="en-AU" sz="1200" dirty="0">
              <a:latin typeface="Arial" panose="020B0604020202020204" pitchFamily="34" charset="0"/>
              <a:cs typeface="Arial" panose="020B0604020202020204" pitchFamily="34" charset="0"/>
            </a:endParaRPr>
          </a:p>
          <a:p>
            <a:r>
              <a:rPr lang="en-AU" sz="1200" dirty="0">
                <a:latin typeface="Arial"/>
                <a:cs typeface="Arial"/>
              </a:rPr>
              <a:t>A ‘daily review’ is one way to routinely practice this retrieval to develop fluency and automaticity (</a:t>
            </a:r>
            <a:r>
              <a:rPr lang="en-AU" sz="1200" dirty="0" err="1">
                <a:latin typeface="Arial"/>
                <a:cs typeface="Arial"/>
              </a:rPr>
              <a:t>Rosenshine</a:t>
            </a:r>
            <a:r>
              <a:rPr lang="en-AU" sz="1200" dirty="0">
                <a:latin typeface="Arial"/>
                <a:cs typeface="Arial"/>
              </a:rPr>
              <a:t> 2012). In a daily review no new knowledge is introduced, rather retrieval of prior learning is practiced. Each time a student retrieves information to their working memory to answer a question, that information becomes more easily accessible in the future (CESE 2018; AERO 2023). </a:t>
            </a:r>
            <a:r>
              <a:rPr lang="en-AU" sz="1200" dirty="0" err="1">
                <a:latin typeface="Arial"/>
                <a:cs typeface="Arial"/>
              </a:rPr>
              <a:t>Rosenshine</a:t>
            </a:r>
            <a:r>
              <a:rPr lang="en-AU" sz="1200" dirty="0">
                <a:latin typeface="Arial"/>
                <a:cs typeface="Arial"/>
              </a:rPr>
              <a:t> (2012) calls this ‘rehearsal’, and states that ‘good questions require students to process and rehearse the material’ (</a:t>
            </a:r>
            <a:r>
              <a:rPr lang="en-AU" sz="1200" dirty="0" err="1">
                <a:latin typeface="Arial"/>
                <a:cs typeface="Arial"/>
              </a:rPr>
              <a:t>Rosenshine</a:t>
            </a:r>
            <a:r>
              <a:rPr lang="en-AU" sz="1200" dirty="0">
                <a:latin typeface="Arial"/>
                <a:cs typeface="Arial"/>
              </a:rPr>
              <a:t> 2012:16). </a:t>
            </a:r>
          </a:p>
          <a:p>
            <a:endParaRPr lang="en-AU" sz="1200" dirty="0">
              <a:latin typeface="Arial" panose="020B0604020202020204" pitchFamily="34" charset="0"/>
              <a:cs typeface="Arial" panose="020B0604020202020204" pitchFamily="34" charset="0"/>
            </a:endParaRPr>
          </a:p>
          <a:p>
            <a:r>
              <a:rPr lang="en-AU" sz="1200" b="1" dirty="0">
                <a:latin typeface="Arial"/>
                <a:cs typeface="Arial"/>
              </a:rPr>
              <a:t>Resources:</a:t>
            </a:r>
          </a:p>
          <a:p>
            <a:r>
              <a:rPr lang="en-AU" sz="1200" dirty="0">
                <a:latin typeface="Arial"/>
                <a:cs typeface="Arial"/>
              </a:rPr>
              <a:t>More information on the successful activation of prior knowledge, and the importance of making connections between what students already know and what they are about to learn, is outlined in the ‘Connecting learning’ module – https://education.nsw.gov.au/teaching-and-learning/curriculum/explicit-teaching/explicit-teaching-strategies/connecting-learning. </a:t>
            </a:r>
          </a:p>
          <a:p>
            <a:endParaRPr lang="en-AU" sz="1200" dirty="0">
              <a:latin typeface="Arial" panose="020B0604020202020204" pitchFamily="34" charset="0"/>
              <a:cs typeface="Arial" panose="020B0604020202020204" pitchFamily="34" charset="0"/>
            </a:endParaRPr>
          </a:p>
          <a:p>
            <a:r>
              <a:rPr lang="en-AU" sz="1200" b="1" dirty="0">
                <a:latin typeface="Arial"/>
                <a:cs typeface="Arial"/>
              </a:rPr>
              <a:t>References:</a:t>
            </a:r>
            <a:endParaRPr lang="en-AU" sz="1200" dirty="0">
              <a:latin typeface="Arial"/>
              <a:cs typeface="Arial"/>
            </a:endParaRPr>
          </a:p>
          <a:p>
            <a:pPr>
              <a:defRPr/>
            </a:pPr>
            <a:r>
              <a:rPr lang="en-AU" dirty="0">
                <a:latin typeface="Public Sans"/>
              </a:rPr>
              <a:t>AERO (Australian Education Research Organisation) (2023b) </a:t>
            </a:r>
            <a:r>
              <a:rPr lang="en-AU" i="1" dirty="0">
                <a:latin typeface="Public Sans"/>
              </a:rPr>
              <a:t>How students learn best: an overview of the learning process and the most effective teaching practices,</a:t>
            </a:r>
            <a:r>
              <a:rPr lang="en-AU" dirty="0">
                <a:latin typeface="Public Sans"/>
              </a:rPr>
              <a:t> AERO, accessed 27 February 2025.</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a:ea typeface="Calibri"/>
                <a:cs typeface="Arial"/>
              </a:rPr>
              <a:t>CESE (Centre for Education Statistics and Evaluation) (2018) </a:t>
            </a:r>
            <a:r>
              <a:rPr lang="en-AU" sz="1200" i="1" dirty="0">
                <a:latin typeface="Arial"/>
                <a:ea typeface="Calibri"/>
                <a:cs typeface="Arial"/>
              </a:rPr>
              <a:t>Cognitive load theory in practice: examples for the classroom</a:t>
            </a:r>
            <a:r>
              <a:rPr lang="en-AU" sz="1200" dirty="0">
                <a:latin typeface="Arial"/>
                <a:ea typeface="Calibri"/>
                <a:cs typeface="Arial"/>
              </a:rPr>
              <a:t>, NSW Department of Education.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a:cs typeface="Arial"/>
              </a:rPr>
              <a:t>Kirschner PA, </a:t>
            </a:r>
            <a:r>
              <a:rPr lang="en-AU" sz="1200" dirty="0" err="1">
                <a:latin typeface="Arial"/>
                <a:cs typeface="Arial"/>
              </a:rPr>
              <a:t>Sweller</a:t>
            </a:r>
            <a:r>
              <a:rPr lang="en-AU" sz="1200" dirty="0">
                <a:latin typeface="Arial"/>
                <a:cs typeface="Arial"/>
              </a:rPr>
              <a:t> J and Clark RE (2006) ‘Why minimal guidance during instruction does not work: an analysis of the failure of constructivist, discovery, problem-based, experiential, and inquiry-based teaching’, </a:t>
            </a:r>
            <a:r>
              <a:rPr lang="en-AU" sz="1200" i="1" dirty="0">
                <a:latin typeface="Arial"/>
                <a:cs typeface="Arial"/>
              </a:rPr>
              <a:t>Educational Psychologist</a:t>
            </a:r>
            <a:r>
              <a:rPr lang="en-AU" sz="1200" dirty="0">
                <a:latin typeface="Arial"/>
                <a:cs typeface="Arial"/>
              </a:rPr>
              <a:t>, 41(2):75–86, doi:10.1207/s15326985ep4102_1.</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err="1">
                <a:latin typeface="Arial"/>
                <a:cs typeface="Arial"/>
              </a:rPr>
              <a:t>Rosenshine</a:t>
            </a:r>
            <a:r>
              <a:rPr lang="en-AU" sz="1200" dirty="0">
                <a:latin typeface="Arial"/>
                <a:cs typeface="Arial"/>
              </a:rPr>
              <a:t> B (2012) ‘Principles of instruction: research-based strategies that all teachers should know’, </a:t>
            </a:r>
            <a:r>
              <a:rPr lang="en-AU" sz="1200" i="1" dirty="0">
                <a:latin typeface="Arial"/>
                <a:cs typeface="Arial"/>
              </a:rPr>
              <a:t>American Educator</a:t>
            </a:r>
            <a:r>
              <a:rPr lang="en-AU" sz="1200" dirty="0">
                <a:latin typeface="Arial"/>
                <a:cs typeface="Arial"/>
              </a:rPr>
              <a:t>, 36(1):12–39.</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latin typeface="Calibri" panose="020F0502020204030204" pitchFamily="34" charset="0"/>
              <a:ea typeface="Calibri" panose="020F0502020204030204" pitchFamily="34" charset="0"/>
              <a:cs typeface="Calibri" panose="020F0502020204030204" pitchFamily="34" charset="0"/>
            </a:endParaRPr>
          </a:p>
          <a:p>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566269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a:cs typeface="Arial"/>
              </a:rPr>
              <a:t>Purpose: Correct misconceptions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[00:40]</a:t>
            </a:r>
            <a:endParaRPr lang="en-US" sz="1200">
              <a:latin typeface="Arial"/>
              <a:cs typeface="Arial"/>
            </a:endParaRPr>
          </a:p>
          <a:p>
            <a:endParaRPr lang="en-US" sz="1200">
              <a:latin typeface="Arial" panose="020B0604020202020204" pitchFamily="34" charset="0"/>
              <a:cs typeface="Arial" panose="020B0604020202020204" pitchFamily="34" charset="0"/>
            </a:endParaRPr>
          </a:p>
          <a:p>
            <a:r>
              <a:rPr lang="en-US" sz="1200">
                <a:latin typeface="Arial"/>
                <a:cs typeface="Arial"/>
              </a:rPr>
              <a:t>It is important for teachers to understand the accuracy or inaccuracy of the knowledge students are learning to develop their schema. </a:t>
            </a:r>
          </a:p>
          <a:p>
            <a:endParaRPr lang="en-US" sz="1200">
              <a:latin typeface="Arial" panose="020B0604020202020204" pitchFamily="34" charset="0"/>
              <a:cs typeface="Arial" panose="020B0604020202020204" pitchFamily="34" charset="0"/>
            </a:endParaRPr>
          </a:p>
          <a:p>
            <a:r>
              <a:rPr lang="en-US" sz="1200">
                <a:latin typeface="Arial"/>
                <a:cs typeface="Arial"/>
              </a:rPr>
              <a:t>Teachers use their subject matter expertise to pre-empt misconceptions to avoid inaccurate information being used by students that could lead to incorrect schema development.</a:t>
            </a:r>
          </a:p>
          <a:p>
            <a:endParaRPr lang="en-US" sz="1200">
              <a:latin typeface="Arial" panose="020B0604020202020204" pitchFamily="34" charset="0"/>
              <a:cs typeface="Arial" panose="020B0604020202020204" pitchFamily="34" charset="0"/>
            </a:endParaRPr>
          </a:p>
          <a:p>
            <a:r>
              <a:rPr lang="en-US" sz="1200">
                <a:latin typeface="Arial"/>
                <a:cs typeface="Arial"/>
              </a:rPr>
              <a:t>Skillfully planned questions are used to identify misconceptions so they can be corrected immediately, with an explanation of why the misconception is incorrect followed by an explanation of the correct answer. </a:t>
            </a:r>
          </a:p>
          <a:p>
            <a:endParaRPr lang="en-US" sz="1200">
              <a:latin typeface="Arial" panose="020B0604020202020204" pitchFamily="34" charset="0"/>
              <a:cs typeface="Arial" panose="020B0604020202020204" pitchFamily="34" charset="0"/>
            </a:endParaRPr>
          </a:p>
          <a:p>
            <a:r>
              <a:rPr lang="en-US" sz="1200">
                <a:latin typeface="Arial"/>
                <a:cs typeface="Arial"/>
              </a:rPr>
              <a:t>Student understanding should be checked again later in the lesson with additional questions to ensure students have understood the correct explanation. Re-teaching of the material may be needed (</a:t>
            </a:r>
            <a:r>
              <a:rPr lang="en-US" sz="1200" err="1">
                <a:latin typeface="Arial"/>
                <a:cs typeface="Arial"/>
              </a:rPr>
              <a:t>Nuthall</a:t>
            </a:r>
            <a:r>
              <a:rPr lang="en-US" sz="1200">
                <a:latin typeface="Arial"/>
                <a:cs typeface="Arial"/>
              </a:rPr>
              <a:t> 2007).</a:t>
            </a:r>
          </a:p>
          <a:p>
            <a:pPr marL="0" indent="0">
              <a:buFont typeface="Public Sans"/>
              <a:buNone/>
            </a:pPr>
            <a:endParaRPr lang="en-US" sz="1200">
              <a:latin typeface="Arial" panose="020B0604020202020204" pitchFamily="34" charset="0"/>
              <a:cs typeface="Arial" panose="020B0604020202020204" pitchFamily="34" charset="0"/>
            </a:endParaRPr>
          </a:p>
          <a:p>
            <a:r>
              <a:rPr lang="en-US" sz="1200" b="1">
                <a:latin typeface="Arial"/>
                <a:cs typeface="Arial"/>
              </a:rPr>
              <a:t>References: </a:t>
            </a:r>
            <a:endParaRPr lang="en-US" sz="1200">
              <a:latin typeface="Arial"/>
              <a:cs typeface="Arial"/>
            </a:endParaRPr>
          </a:p>
          <a:p>
            <a:r>
              <a:rPr lang="en-US" sz="1200" err="1">
                <a:latin typeface="Arial"/>
                <a:cs typeface="Arial"/>
              </a:rPr>
              <a:t>Nuthall</a:t>
            </a:r>
            <a:r>
              <a:rPr lang="en-US" sz="1200">
                <a:latin typeface="Arial"/>
                <a:cs typeface="Arial"/>
              </a:rPr>
              <a:t> G (2007) </a:t>
            </a:r>
            <a:r>
              <a:rPr lang="en-US" sz="1200" i="1">
                <a:latin typeface="Arial"/>
                <a:cs typeface="Arial"/>
              </a:rPr>
              <a:t>The hidden lives of learners</a:t>
            </a:r>
            <a:r>
              <a:rPr lang="en-US" sz="1200">
                <a:latin typeface="Arial"/>
                <a:cs typeface="Arial"/>
              </a:rPr>
              <a:t>, New Zealand Council for Educational Research. </a:t>
            </a:r>
          </a:p>
          <a:p>
            <a:pPr>
              <a:defRPr/>
            </a:pPr>
            <a:r>
              <a:rPr lang="en-AU" sz="1200">
                <a:latin typeface="Arial"/>
                <a:cs typeface="Arial"/>
              </a:rPr>
              <a:t>Madgwick H (14 July 2021) 'Exploring the evidence: prior knowledge and pupil misconceptions', </a:t>
            </a:r>
            <a:r>
              <a:rPr lang="en-AU" sz="1200" i="1">
                <a:latin typeface="Arial"/>
                <a:cs typeface="Arial"/>
              </a:rPr>
              <a:t>Education Endowment Foundation</a:t>
            </a:r>
            <a:r>
              <a:rPr lang="en-AU" sz="1200">
                <a:latin typeface="Arial"/>
                <a:cs typeface="Arial"/>
              </a:rPr>
              <a:t>, accessed 4 October 2024. </a:t>
            </a:r>
          </a:p>
          <a:p>
            <a:endParaRPr lang="en-AU" sz="1200">
              <a:latin typeface="Arial" panose="020B0604020202020204" pitchFamily="34" charset="0"/>
              <a:cs typeface="Arial" panose="020B0604020202020204" pitchFamily="34" charset="0"/>
            </a:endParaRPr>
          </a:p>
          <a:p>
            <a:endParaRPr lang="en-US" b="1">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20167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a:cs typeface="Arial"/>
              </a:rPr>
              <a:t>Purpose: Develop complexity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[01:10]</a:t>
            </a:r>
            <a:endParaRPr lang="en-US" sz="1200">
              <a:latin typeface="Arial"/>
              <a:cs typeface="Arial"/>
            </a:endParaRPr>
          </a:p>
          <a:p>
            <a:endParaRPr lang="en-AU" sz="1200">
              <a:latin typeface="Arial" panose="020B0604020202020204" pitchFamily="34" charset="0"/>
              <a:cs typeface="Arial" panose="020B0604020202020204" pitchFamily="34" charset="0"/>
            </a:endParaRPr>
          </a:p>
          <a:p>
            <a:r>
              <a:rPr lang="en-AU" sz="1200">
                <a:latin typeface="Arial"/>
                <a:cs typeface="Arial"/>
              </a:rPr>
              <a:t>Some key considerations when using questioning to build complexity include:</a:t>
            </a:r>
          </a:p>
          <a:p>
            <a:pPr algn="l" rtl="0" fontAlgn="base">
              <a:lnSpc>
                <a:spcPts val="1350"/>
              </a:lnSpc>
              <a:buFont typeface="Arial" panose="020B0604020202020204" pitchFamily="34" charset="0"/>
              <a:buChar char="•"/>
            </a:pPr>
            <a:r>
              <a:rPr lang="en-AU" sz="1200" b="0" i="0">
                <a:solidFill>
                  <a:srgbClr val="000000"/>
                </a:solidFill>
                <a:effectLst/>
                <a:latin typeface="Arial"/>
                <a:cs typeface="Arial"/>
              </a:rPr>
              <a:t>Plan question sequences at the right challenge level to illicit thinking. Build complexity over time so that students experience success, which improves motivation (Martin 2002).</a:t>
            </a:r>
          </a:p>
          <a:p>
            <a:pPr algn="l" rtl="0" fontAlgn="base">
              <a:lnSpc>
                <a:spcPts val="1350"/>
              </a:lnSpc>
              <a:buFont typeface="Arial" panose="020B0604020202020204" pitchFamily="34" charset="0"/>
              <a:buChar char="•"/>
            </a:pPr>
            <a:r>
              <a:rPr lang="en-AU" sz="1200" b="0" i="0">
                <a:solidFill>
                  <a:srgbClr val="000000"/>
                </a:solidFill>
                <a:effectLst/>
                <a:latin typeface="Arial"/>
                <a:cs typeface="Arial"/>
              </a:rPr>
              <a:t>Use a variety of questioning techniques to prompt students to:</a:t>
            </a:r>
          </a:p>
          <a:p>
            <a:pPr marL="608965" lvl="1" algn="l" rtl="0" fontAlgn="base">
              <a:lnSpc>
                <a:spcPts val="1350"/>
              </a:lnSpc>
              <a:buFont typeface="Arial" panose="020B0604020202020204" pitchFamily="34" charset="0"/>
              <a:buChar char="•"/>
            </a:pPr>
            <a:r>
              <a:rPr lang="en-AU" sz="1200" b="0" i="0">
                <a:solidFill>
                  <a:srgbClr val="000000"/>
                </a:solidFill>
                <a:effectLst/>
                <a:latin typeface="Arial"/>
                <a:cs typeface="Arial"/>
              </a:rPr>
              <a:t> recall previously learned information</a:t>
            </a:r>
          </a:p>
          <a:p>
            <a:pPr marL="608965" lvl="1" algn="l" rtl="0" fontAlgn="base">
              <a:lnSpc>
                <a:spcPts val="1350"/>
              </a:lnSpc>
              <a:buFont typeface="Arial" panose="020B0604020202020204" pitchFamily="34" charset="0"/>
              <a:buChar char="•"/>
            </a:pPr>
            <a:r>
              <a:rPr lang="en-AU" sz="1200" b="0" i="0">
                <a:solidFill>
                  <a:srgbClr val="000000"/>
                </a:solidFill>
                <a:effectLst/>
                <a:latin typeface="Arial"/>
                <a:cs typeface="Arial"/>
              </a:rPr>
              <a:t> deepen their thinking</a:t>
            </a:r>
          </a:p>
          <a:p>
            <a:pPr marL="608965" lvl="1" algn="l" rtl="0" fontAlgn="base">
              <a:lnSpc>
                <a:spcPts val="1350"/>
              </a:lnSpc>
              <a:buFont typeface="Arial" panose="020B0604020202020204" pitchFamily="34" charset="0"/>
              <a:buChar char="•"/>
            </a:pPr>
            <a:r>
              <a:rPr lang="en-AU" sz="1200" b="0" i="0">
                <a:solidFill>
                  <a:srgbClr val="000000"/>
                </a:solidFill>
                <a:effectLst/>
                <a:latin typeface="Arial"/>
                <a:cs typeface="Arial"/>
              </a:rPr>
              <a:t> make connections between ideas, including between new and prior knowledge and skills</a:t>
            </a:r>
          </a:p>
          <a:p>
            <a:pPr marL="608965" lvl="1" algn="l" rtl="0" fontAlgn="base">
              <a:lnSpc>
                <a:spcPts val="1350"/>
              </a:lnSpc>
              <a:buFont typeface="Arial" panose="020B0604020202020204" pitchFamily="34" charset="0"/>
              <a:buChar char="•"/>
            </a:pPr>
            <a:r>
              <a:rPr lang="en-AU" sz="1200" b="0" i="0">
                <a:solidFill>
                  <a:srgbClr val="000000"/>
                </a:solidFill>
                <a:effectLst/>
                <a:latin typeface="Arial"/>
                <a:cs typeface="Arial"/>
              </a:rPr>
              <a:t> engage in higher order thinking</a:t>
            </a:r>
            <a:r>
              <a:rPr lang="en-AU" sz="1200">
                <a:solidFill>
                  <a:srgbClr val="000000"/>
                </a:solidFill>
                <a:latin typeface="Arial"/>
                <a:cs typeface="Arial"/>
              </a:rPr>
              <a:t>,</a:t>
            </a:r>
            <a:r>
              <a:rPr lang="en-AU" sz="1200" b="0" i="0">
                <a:solidFill>
                  <a:srgbClr val="000000"/>
                </a:solidFill>
                <a:effectLst/>
                <a:latin typeface="Arial"/>
                <a:cs typeface="Arial"/>
              </a:rPr>
              <a:t> such as justifying an answer or reflecting on a process.</a:t>
            </a:r>
          </a:p>
          <a:p>
            <a:pPr algn="l" rtl="0" fontAlgn="base">
              <a:lnSpc>
                <a:spcPts val="1350"/>
              </a:lnSpc>
              <a:buFont typeface="Arial" panose="020B0604020202020204" pitchFamily="34" charset="0"/>
              <a:buChar char="•"/>
            </a:pPr>
            <a:endParaRPr lang="en-AU" sz="1200" b="0" i="0">
              <a:solidFill>
                <a:srgbClr val="000000"/>
              </a:solidFill>
              <a:effectLst/>
              <a:latin typeface="Arial" panose="020B0604020202020204" pitchFamily="34" charset="0"/>
              <a:cs typeface="Arial" panose="020B0604020202020204" pitchFamily="34" charset="0"/>
            </a:endParaRPr>
          </a:p>
          <a:p>
            <a:pPr marL="0" marR="0" lvl="0" indent="0" algn="l" defTabSz="1219170" rtl="0" eaLnBrk="1" fontAlgn="base" latinLnBrk="0" hangingPunct="1">
              <a:lnSpc>
                <a:spcPts val="1350"/>
              </a:lnSpc>
              <a:spcBef>
                <a:spcPts val="0"/>
              </a:spcBef>
              <a:spcAft>
                <a:spcPts val="0"/>
              </a:spcAft>
              <a:buClrTx/>
              <a:buSzTx/>
              <a:buFont typeface="Arial" panose="020B0604020202020204" pitchFamily="34" charset="0"/>
              <a:buNone/>
              <a:tabLst/>
              <a:defRPr/>
            </a:pPr>
            <a:r>
              <a:rPr lang="en-AU" sz="1200">
                <a:latin typeface="Arial"/>
                <a:cs typeface="Arial"/>
              </a:rPr>
              <a:t>Wait time is essential for all questions. This is the time students are given to think of a response. Simple questions with quick responses, such as in choral response, should still allow a short period of wait time before students respond to a signal so that all students respond toge</a:t>
            </a:r>
            <a:r>
              <a:rPr lang="en-AU" sz="1200">
                <a:solidFill>
                  <a:srgbClr val="000000"/>
                </a:solidFill>
                <a:latin typeface="Arial"/>
                <a:cs typeface="Arial"/>
              </a:rPr>
              <a:t>ther, not just the “fastest” students (</a:t>
            </a:r>
            <a:r>
              <a:rPr lang="en-AU" sz="1200" err="1">
                <a:solidFill>
                  <a:srgbClr val="000000"/>
                </a:solidFill>
                <a:latin typeface="Arial"/>
                <a:cs typeface="Arial"/>
              </a:rPr>
              <a:t>Rosenshine</a:t>
            </a:r>
            <a:r>
              <a:rPr lang="en-AU" sz="1200">
                <a:solidFill>
                  <a:srgbClr val="000000"/>
                </a:solidFill>
                <a:latin typeface="Arial"/>
                <a:cs typeface="Arial"/>
              </a:rPr>
              <a:t> 2012). As questions become more complex, the amount of wait time given to students should increase. If more than 5 seconds is needed for sufficient thinking, consider using think-pair-share responses or have students jot down their thinking.</a:t>
            </a:r>
          </a:p>
          <a:p>
            <a:endParaRPr lang="en-AU" sz="1200" b="1">
              <a:latin typeface="Arial" panose="020B0604020202020204" pitchFamily="34" charset="0"/>
              <a:cs typeface="Arial" panose="020B0604020202020204" pitchFamily="34" charset="0"/>
            </a:endParaRPr>
          </a:p>
          <a:p>
            <a:r>
              <a:rPr lang="en-AU" sz="1200" b="1">
                <a:latin typeface="Arial"/>
                <a:cs typeface="Arial"/>
              </a:rPr>
              <a:t>References:</a:t>
            </a:r>
          </a:p>
          <a:p>
            <a:r>
              <a:rPr lang="en-AU" sz="1200">
                <a:latin typeface="Arial"/>
                <a:cs typeface="Arial"/>
              </a:rPr>
              <a:t>AERO (Australian Education Research Organisation) (2023) </a:t>
            </a:r>
            <a:r>
              <a:rPr lang="en-AU" sz="1200" i="1">
                <a:latin typeface="Arial"/>
                <a:cs typeface="Arial"/>
              </a:rPr>
              <a:t>How students learn best</a:t>
            </a:r>
            <a:r>
              <a:rPr lang="en-AU" sz="1200" i="1">
                <a:latin typeface="Arial"/>
                <a:ea typeface="Calibri"/>
                <a:cs typeface="Arial"/>
              </a:rPr>
              <a:t>: An overview of the evidence</a:t>
            </a:r>
            <a:r>
              <a:rPr lang="en-AU" sz="1200">
                <a:latin typeface="Arial"/>
                <a:cs typeface="Arial"/>
              </a:rPr>
              <a:t>, AERO.</a:t>
            </a:r>
          </a:p>
          <a:p>
            <a:r>
              <a:rPr lang="en-AU" sz="1200">
                <a:latin typeface="Arial"/>
                <a:cs typeface="Arial"/>
              </a:rPr>
              <a:t>Martin AJ (2002) ‘Motivation and academic resilience: developing a model of student enhancement’, </a:t>
            </a:r>
            <a:r>
              <a:rPr lang="en-AU" sz="1200" i="1">
                <a:latin typeface="Arial"/>
                <a:cs typeface="Arial"/>
              </a:rPr>
              <a:t>Australian Journal of Education</a:t>
            </a:r>
            <a:r>
              <a:rPr lang="en-AU" sz="1200">
                <a:latin typeface="Arial"/>
                <a:cs typeface="Arial"/>
              </a:rPr>
              <a:t>, 46:34-49, </a:t>
            </a:r>
            <a:r>
              <a:rPr lang="en-AU" sz="1200" err="1">
                <a:latin typeface="Arial"/>
                <a:cs typeface="Arial"/>
              </a:rPr>
              <a:t>doi</a:t>
            </a:r>
            <a:r>
              <a:rPr lang="en-AU" sz="1200">
                <a:latin typeface="Arial"/>
                <a:cs typeface="Arial"/>
              </a:rPr>
              <a:t>: 10.1177/000494410204600104.</a:t>
            </a:r>
          </a:p>
          <a:p>
            <a:r>
              <a:rPr lang="en-AU" sz="1200" err="1">
                <a:latin typeface="Arial"/>
                <a:cs typeface="Arial"/>
              </a:rPr>
              <a:t>Rosenshine</a:t>
            </a:r>
            <a:r>
              <a:rPr lang="en-AU" sz="1200">
                <a:latin typeface="Arial"/>
                <a:cs typeface="Arial"/>
              </a:rPr>
              <a:t> B (2012) ‘Principles of instruction: research-based strategies that all teachers should know’, </a:t>
            </a:r>
            <a:r>
              <a:rPr lang="en-AU" sz="1200" i="1">
                <a:latin typeface="Arial"/>
                <a:cs typeface="Arial"/>
              </a:rPr>
              <a:t>American Educator</a:t>
            </a:r>
            <a:r>
              <a:rPr lang="en-AU" sz="1200">
                <a:latin typeface="Arial"/>
                <a:cs typeface="Arial"/>
              </a:rPr>
              <a:t>, 36(1):12–39.</a:t>
            </a:r>
          </a:p>
          <a:p>
            <a:r>
              <a:rPr lang="en-AU" sz="1200">
                <a:latin typeface="Arial"/>
                <a:cs typeface="Arial"/>
              </a:rPr>
              <a:t>Stahl RJ (1994) ‘Using think time and wait time skilfully in the classroom’, ERIC Digest, accessed 19 February 2025.</a:t>
            </a:r>
          </a:p>
          <a:p>
            <a:r>
              <a:rPr lang="en-AU" sz="1200">
                <a:latin typeface="Arial"/>
                <a:cs typeface="Arial"/>
              </a:rPr>
              <a:t>Wiliam D (2014) ‘The right questions, the right way’, </a:t>
            </a:r>
            <a:r>
              <a:rPr lang="en-AU" sz="1200" i="1">
                <a:latin typeface="Arial"/>
                <a:cs typeface="Arial"/>
              </a:rPr>
              <a:t>Educational Leadership</a:t>
            </a:r>
            <a:r>
              <a:rPr lang="en-AU" sz="1200">
                <a:latin typeface="Arial"/>
                <a:cs typeface="Arial"/>
              </a:rPr>
              <a:t>, 71(6):16–19.</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637191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9E009-CCD4-F8ED-CE89-8C224963A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5C7530-1A46-0422-D919-3DB51AA99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263DC-0794-20F1-B1FC-E4E338FBF5AA}"/>
              </a:ext>
            </a:extLst>
          </p:cNvPr>
          <p:cNvSpPr>
            <a:spLocks noGrp="1"/>
          </p:cNvSpPr>
          <p:nvPr>
            <p:ph type="body" idx="1"/>
          </p:nvPr>
        </p:nvSpPr>
        <p:spPr/>
        <p:txBody>
          <a:bodyPr/>
          <a:lstStyle/>
          <a:p>
            <a:r>
              <a:rPr lang="en-US" sz="1200" b="1" dirty="0">
                <a:latin typeface="Arial"/>
                <a:cs typeface="Arial"/>
              </a:rPr>
              <a:t>Purpose: Engage all students in thinking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[00:30]</a:t>
            </a:r>
            <a:endParaRPr lang="en-US" sz="1200" dirty="0">
              <a:latin typeface="Arial"/>
              <a:cs typeface="Arial"/>
            </a:endParaRPr>
          </a:p>
          <a:p>
            <a:endParaRPr lang="en-AU" sz="1200" dirty="0">
              <a:latin typeface="Arial" panose="020B0604020202020204" pitchFamily="34" charset="0"/>
              <a:cs typeface="Arial" panose="020B0604020202020204" pitchFamily="34" charset="0"/>
            </a:endParaRPr>
          </a:p>
          <a:p>
            <a:r>
              <a:rPr lang="en-AU" sz="1200" dirty="0">
                <a:latin typeface="Arial"/>
                <a:cs typeface="Arial"/>
              </a:rPr>
              <a:t>Effective questioning requires all students to be engaged in thinking of an answer (Wiliam 2011; Wiliam and Leahy 2015). There are many response systems teachers may use to encourage this. ‘No hands up’ or ‘cold call’ is one example, where a question is posed to the class and wait time is provided before the teacher selects a student at random to provide an answer. Choral response, mini-whiteboards, pose-pause-pounce-bounce and think-pair-share are other examples.</a:t>
            </a:r>
          </a:p>
          <a:p>
            <a:endParaRPr lang="en-AU" sz="1200" b="1" dirty="0">
              <a:latin typeface="Arial" panose="020B0604020202020204" pitchFamily="34" charset="0"/>
              <a:cs typeface="Arial" panose="020B0604020202020204" pitchFamily="34" charset="0"/>
            </a:endParaRPr>
          </a:p>
          <a:p>
            <a:r>
              <a:rPr lang="en-AU" sz="1200" b="1" dirty="0">
                <a:latin typeface="Arial"/>
                <a:cs typeface="Arial"/>
              </a:rPr>
              <a:t>References</a:t>
            </a:r>
          </a:p>
          <a:p>
            <a:pPr>
              <a:lnSpc>
                <a:spcPct val="150000"/>
              </a:lnSpc>
              <a:spcBef>
                <a:spcPts val="1200"/>
              </a:spcBef>
              <a:spcAft>
                <a:spcPts val="600"/>
              </a:spcAft>
            </a:pPr>
            <a:r>
              <a:rPr lang="en-US" sz="1200" kern="1200" dirty="0">
                <a:solidFill>
                  <a:srgbClr val="000000"/>
                </a:solidFill>
                <a:effectLst/>
                <a:latin typeface="Arial"/>
                <a:ea typeface="Arial" panose="020B0604020202020204" pitchFamily="34" charset="0"/>
                <a:cs typeface="Arial"/>
              </a:rPr>
              <a:t>AERO (Australian Education Research </a:t>
            </a:r>
            <a:r>
              <a:rPr lang="en-US" sz="1200" kern="1200" dirty="0" err="1">
                <a:solidFill>
                  <a:srgbClr val="000000"/>
                </a:solidFill>
                <a:effectLst/>
                <a:latin typeface="Arial"/>
                <a:ea typeface="Arial" panose="020B0604020202020204" pitchFamily="34" charset="0"/>
                <a:cs typeface="Arial"/>
              </a:rPr>
              <a:t>Organisation</a:t>
            </a:r>
            <a:r>
              <a:rPr lang="en-US" sz="1200" kern="1200" dirty="0">
                <a:solidFill>
                  <a:srgbClr val="000000"/>
                </a:solidFill>
                <a:effectLst/>
                <a:latin typeface="Arial"/>
                <a:ea typeface="Arial" panose="020B0604020202020204" pitchFamily="34" charset="0"/>
                <a:cs typeface="Arial"/>
              </a:rPr>
              <a:t>) </a:t>
            </a:r>
            <a:r>
              <a:rPr lang="en-AU" sz="1200" kern="1200" dirty="0">
                <a:solidFill>
                  <a:srgbClr val="000000"/>
                </a:solidFill>
                <a:effectLst/>
                <a:latin typeface="Arial"/>
                <a:ea typeface="Arial" panose="020B0604020202020204" pitchFamily="34" charset="0"/>
                <a:cs typeface="Arial"/>
              </a:rPr>
              <a:t>(2023) </a:t>
            </a:r>
            <a:r>
              <a:rPr lang="en-AU" sz="1200" i="1" kern="1200" dirty="0">
                <a:solidFill>
                  <a:srgbClr val="000000"/>
                </a:solidFill>
                <a:effectLst/>
                <a:latin typeface="Arial"/>
                <a:ea typeface="Arial" panose="020B0604020202020204" pitchFamily="34" charset="0"/>
                <a:cs typeface="Arial"/>
              </a:rPr>
              <a:t>How students learn best</a:t>
            </a:r>
            <a:r>
              <a:rPr lang="en-AU" sz="1200" kern="1200" dirty="0">
                <a:solidFill>
                  <a:srgbClr val="000000"/>
                </a:solidFill>
                <a:effectLst/>
                <a:latin typeface="Arial"/>
                <a:ea typeface="Arial" panose="020B0604020202020204" pitchFamily="34" charset="0"/>
                <a:cs typeface="Arial"/>
              </a:rPr>
              <a:t>, AERO.</a:t>
            </a:r>
            <a:endParaRPr lang="en-AU" sz="1200" dirty="0">
              <a:effectLst/>
              <a:latin typeface="Arial"/>
              <a:ea typeface="Aptos" panose="020B0004020202020204" pitchFamily="34" charset="0"/>
              <a:cs typeface="Arial"/>
            </a:endParaRPr>
          </a:p>
          <a:p>
            <a:pPr>
              <a:lnSpc>
                <a:spcPct val="150000"/>
              </a:lnSpc>
              <a:spcBef>
                <a:spcPts val="1200"/>
              </a:spcBef>
              <a:spcAft>
                <a:spcPts val="600"/>
              </a:spcAft>
            </a:pPr>
            <a:r>
              <a:rPr lang="en-AU" sz="1200" kern="1200" dirty="0">
                <a:solidFill>
                  <a:srgbClr val="000000"/>
                </a:solidFill>
                <a:effectLst/>
                <a:latin typeface="Arial"/>
                <a:ea typeface="Calibri"/>
                <a:cs typeface="Arial"/>
              </a:rPr>
              <a:t>Wiliam D (2011) </a:t>
            </a:r>
            <a:r>
              <a:rPr lang="en-AU" sz="1200" i="1" kern="1200" dirty="0">
                <a:solidFill>
                  <a:srgbClr val="000000"/>
                </a:solidFill>
                <a:effectLst/>
                <a:latin typeface="Arial"/>
                <a:ea typeface="Calibri"/>
                <a:cs typeface="Arial"/>
              </a:rPr>
              <a:t>Embedded formative assessment</a:t>
            </a:r>
            <a:r>
              <a:rPr lang="en-AU" sz="1200" kern="1200" dirty="0">
                <a:solidFill>
                  <a:srgbClr val="000000"/>
                </a:solidFill>
                <a:effectLst/>
                <a:latin typeface="Arial"/>
                <a:ea typeface="Calibri"/>
                <a:cs typeface="Arial"/>
              </a:rPr>
              <a:t>, Solution tree press.</a:t>
            </a:r>
            <a:endParaRPr lang="en-AU" sz="1200" dirty="0">
              <a:effectLst/>
              <a:latin typeface="Arial"/>
              <a:ea typeface="Calibri"/>
              <a:cs typeface="Arial"/>
            </a:endParaRPr>
          </a:p>
          <a:p>
            <a:pPr>
              <a:lnSpc>
                <a:spcPct val="150000"/>
              </a:lnSpc>
              <a:spcBef>
                <a:spcPts val="1200"/>
              </a:spcBef>
              <a:spcAft>
                <a:spcPts val="600"/>
              </a:spcAft>
            </a:pPr>
            <a:r>
              <a:rPr lang="en-AU" sz="1200" kern="1200" dirty="0">
                <a:solidFill>
                  <a:srgbClr val="000000"/>
                </a:solidFill>
                <a:effectLst/>
                <a:latin typeface="Arial"/>
                <a:ea typeface="Arial" panose="020B0604020202020204" pitchFamily="34" charset="0"/>
                <a:cs typeface="Arial"/>
              </a:rPr>
              <a:t>Wiliam D (2014) ‘The right questions, the right way’, </a:t>
            </a:r>
            <a:r>
              <a:rPr lang="en-AU" sz="1200" i="1" kern="1200" dirty="0">
                <a:solidFill>
                  <a:srgbClr val="000000"/>
                </a:solidFill>
                <a:effectLst/>
                <a:latin typeface="Arial"/>
                <a:ea typeface="Arial" panose="020B0604020202020204" pitchFamily="34" charset="0"/>
                <a:cs typeface="Arial"/>
              </a:rPr>
              <a:t>Educational Leadership</a:t>
            </a:r>
            <a:r>
              <a:rPr lang="en-AU" sz="1200" kern="1200" dirty="0">
                <a:solidFill>
                  <a:srgbClr val="000000"/>
                </a:solidFill>
                <a:effectLst/>
                <a:latin typeface="Arial"/>
                <a:ea typeface="Arial" panose="020B0604020202020204" pitchFamily="34" charset="0"/>
                <a:cs typeface="Arial"/>
              </a:rPr>
              <a:t>, </a:t>
            </a:r>
            <a:r>
              <a:rPr lang="en-US" sz="1200" kern="1200" dirty="0">
                <a:solidFill>
                  <a:srgbClr val="000000"/>
                </a:solidFill>
                <a:effectLst/>
                <a:latin typeface="Arial"/>
                <a:ea typeface="Arial" panose="020B0604020202020204" pitchFamily="34" charset="0"/>
                <a:cs typeface="Arial"/>
              </a:rPr>
              <a:t>71(6):16–19.</a:t>
            </a:r>
            <a:endParaRPr lang="en-AU" sz="1200" dirty="0">
              <a:effectLst/>
              <a:latin typeface="Arial"/>
              <a:ea typeface="Aptos" panose="020B0004020202020204" pitchFamily="34" charset="0"/>
              <a:cs typeface="Arial"/>
            </a:endParaRPr>
          </a:p>
          <a:p>
            <a:pPr>
              <a:lnSpc>
                <a:spcPct val="150000"/>
              </a:lnSpc>
              <a:spcBef>
                <a:spcPts val="1200"/>
              </a:spcBef>
              <a:spcAft>
                <a:spcPts val="600"/>
              </a:spcAft>
            </a:pPr>
            <a:r>
              <a:rPr lang="en-US" sz="1200" kern="1200" dirty="0">
                <a:solidFill>
                  <a:srgbClr val="000000"/>
                </a:solidFill>
                <a:effectLst/>
                <a:latin typeface="Arial"/>
                <a:ea typeface="Arial" panose="020B0604020202020204" pitchFamily="34" charset="0"/>
                <a:cs typeface="Arial"/>
              </a:rPr>
              <a:t>Wiliam D and Leahy S (2015) Embedding formative assessment: practical techniques for F-12 classrooms, Hawker Brownlow Education.</a:t>
            </a:r>
            <a:endParaRPr lang="en-AU" sz="1200" dirty="0">
              <a:effectLst/>
              <a:latin typeface="Arial"/>
              <a:ea typeface="Aptos" panose="020B0004020202020204" pitchFamily="34" charset="0"/>
              <a:cs typeface="Arial"/>
            </a:endParaRPr>
          </a:p>
          <a:p>
            <a:pPr marL="0" indent="0">
              <a:lnSpc>
                <a:spcPct val="116000"/>
              </a:lnSpc>
              <a:spcAft>
                <a:spcPts val="800"/>
              </a:spcAft>
              <a:buFont typeface="Arial" panose="020B0604020202020204" pitchFamily="34" charset="0"/>
              <a:buNone/>
            </a:pPr>
            <a:endParaRPr lang="en-AU" sz="1200" dirty="0">
              <a:effectLst/>
              <a:latin typeface="Arial" panose="020B0604020202020204" pitchFamily="34" charset="0"/>
              <a:ea typeface="MS Mincho" panose="02020609040205080304" pitchFamily="49" charset="-128"/>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BE152E92-BAB4-50A9-128B-627F7EDA6172}"/>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96659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endParaRPr lang="en-AU"/>
          </a:p>
          <a:p>
            <a:pPr marL="342900" indent="-342900">
              <a:buAutoNum type="arabicParen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330059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Purpose: How effective questions works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Speaker notes: </a:t>
            </a:r>
            <a:endParaRPr lang="en-AU" sz="1200" b="1" i="0" u="none" strike="noStrike" kern="1200" cap="none" spc="0" normalizeH="0" baseline="0" noProof="0">
              <a:ln>
                <a:noFill/>
              </a:ln>
              <a:solidFill>
                <a:prstClr val="black"/>
              </a:solidFill>
              <a:effectLst/>
              <a:uLnTx/>
              <a:uFillTx/>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[0:40] </a:t>
            </a:r>
            <a:endParaRPr lang="en-AU" sz="1200" b="1" i="0" u="none" strike="noStrike" kern="1200" cap="none" spc="0" normalizeH="0" baseline="0" noProof="0">
              <a:ln>
                <a:noFill/>
              </a:ln>
              <a:solidFill>
                <a:prstClr val="black"/>
              </a:solidFill>
              <a:effectLst/>
              <a:uLnTx/>
              <a:uFillTx/>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a:cs typeface="Arial"/>
              </a:rPr>
              <a:t>Effective questioning acts as a formative assessment tool, allowing teachers to gauge understanding and identify misconceptions in real-time (Wiliam 2011). Teachers are responsive to student answers, generating questions to </a:t>
            </a:r>
            <a:r>
              <a:rPr lang="en-AU" sz="1200">
                <a:latin typeface="Arial"/>
                <a:cs typeface="Arial"/>
              </a:rPr>
              <a:t>deepen students' thinking based on the way they are responding to planned questions.</a:t>
            </a:r>
            <a:endParaRPr kumimoji="0" lang="en-AU" sz="1200" b="0" i="0" u="none" strike="noStrike" kern="1200" cap="none" spc="0" normalizeH="0" baseline="0" noProof="0">
              <a:ln>
                <a:noFill/>
              </a:ln>
              <a:solidFill>
                <a:prstClr val="black"/>
              </a:solidFill>
              <a:effectLst/>
              <a:uLnTx/>
              <a:uFillTx/>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a:cs typeface="Arial"/>
              </a:rPr>
              <a:t>Effective questioning can scaffold student learning by guiding them through the thinking. By starting with simpler questions and gradually increasing complexity, teachers can help students build on their existing knowledge. In answering questions, students ‘elaborate on the material they have learned and augment connections to other learning in their long-term memory’ (</a:t>
            </a:r>
            <a:r>
              <a:rPr kumimoji="0" lang="en-AU" sz="1200" b="0" i="0" u="none" strike="noStrike" kern="1200" cap="none" spc="0" normalizeH="0" baseline="0" noProof="0" err="1">
                <a:ln>
                  <a:noFill/>
                </a:ln>
                <a:solidFill>
                  <a:prstClr val="black"/>
                </a:solidFill>
                <a:effectLst/>
                <a:uLnTx/>
                <a:uFillTx/>
                <a:latin typeface="Arial"/>
                <a:cs typeface="Arial"/>
              </a:rPr>
              <a:t>Rosenshine</a:t>
            </a:r>
            <a:r>
              <a:rPr kumimoji="0" lang="en-AU" sz="1200" b="0" i="0" u="none" strike="noStrike" kern="1200" cap="none" spc="0" normalizeH="0" baseline="0" noProof="0">
                <a:ln>
                  <a:noFill/>
                </a:ln>
                <a:solidFill>
                  <a:prstClr val="black"/>
                </a:solidFill>
                <a:effectLst/>
                <a:uLnTx/>
                <a:uFillTx/>
                <a:latin typeface="Arial"/>
                <a:cs typeface="Arial"/>
              </a:rPr>
              <a:t> 2012). </a:t>
            </a:r>
            <a:endParaRPr lang="en-AU" sz="1200" b="0" i="0" u="none" strike="noStrike" kern="1200" cap="none" spc="0" normalizeH="0" baseline="0" noProof="0">
              <a:ln>
                <a:noFill/>
              </a:ln>
              <a:solidFill>
                <a:prstClr val="black"/>
              </a:solidFill>
              <a:effectLst/>
              <a:uLnTx/>
              <a:uFillTx/>
              <a:latin typeface="Arial"/>
              <a:cs typeface="Arial"/>
            </a:endParaRPr>
          </a:p>
          <a:p>
            <a:endParaRPr lang="en-AU" sz="1200">
              <a:latin typeface="Arial" panose="020B0604020202020204" pitchFamily="34" charset="0"/>
              <a:cs typeface="Arial" panose="020B0604020202020204" pitchFamily="34" charset="0"/>
            </a:endParaRPr>
          </a:p>
          <a:p>
            <a:r>
              <a:rPr lang="en-AU" sz="1200" b="1">
                <a:latin typeface="Arial"/>
                <a:cs typeface="Arial"/>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err="1">
                <a:latin typeface="Arial"/>
                <a:cs typeface="Arial"/>
              </a:rPr>
              <a:t>Rosenshine</a:t>
            </a:r>
            <a:r>
              <a:rPr lang="en-AU" sz="1200">
                <a:latin typeface="Arial"/>
                <a:cs typeface="Arial"/>
              </a:rPr>
              <a:t> B (2012) ‘Principles of instruction: research-based strategies that all teachers should know’, </a:t>
            </a:r>
            <a:r>
              <a:rPr lang="en-AU" sz="1200" i="1">
                <a:latin typeface="Arial"/>
                <a:cs typeface="Arial"/>
              </a:rPr>
              <a:t>American Educator</a:t>
            </a:r>
            <a:r>
              <a:rPr lang="en-AU" sz="1200">
                <a:latin typeface="Arial"/>
                <a:cs typeface="Arial"/>
              </a:rPr>
              <a:t>, 36(1):12–39.</a:t>
            </a:r>
          </a:p>
          <a:p>
            <a:pPr>
              <a:defRPr/>
            </a:pPr>
            <a:r>
              <a:rPr lang="en-AU">
                <a:solidFill>
                  <a:srgbClr val="000000"/>
                </a:solidFill>
                <a:latin typeface="Public Sans"/>
              </a:rPr>
              <a:t>Black P and </a:t>
            </a:r>
            <a:r>
              <a:rPr lang="en-AU" kern="1200">
                <a:solidFill>
                  <a:srgbClr val="000000"/>
                </a:solidFill>
                <a:effectLst/>
                <a:latin typeface="Public Sans"/>
              </a:rPr>
              <a:t>Wiliam D (</a:t>
            </a:r>
            <a:r>
              <a:rPr lang="en-AU">
                <a:solidFill>
                  <a:srgbClr val="000000"/>
                </a:solidFill>
                <a:latin typeface="Public Sans"/>
              </a:rPr>
              <a:t>2018) 'Classroom </a:t>
            </a:r>
            <a:r>
              <a:rPr lang="en-AU" kern="1200">
                <a:solidFill>
                  <a:srgbClr val="000000"/>
                </a:solidFill>
                <a:effectLst/>
                <a:latin typeface="Public Sans"/>
              </a:rPr>
              <a:t>assessment</a:t>
            </a:r>
            <a:r>
              <a:rPr lang="en-AU">
                <a:solidFill>
                  <a:srgbClr val="000000"/>
                </a:solidFill>
                <a:latin typeface="Public Sans"/>
              </a:rPr>
              <a:t> and pedagogy', </a:t>
            </a:r>
            <a:r>
              <a:rPr lang="en-AU" i="1">
                <a:solidFill>
                  <a:srgbClr val="000000"/>
                </a:solidFill>
                <a:latin typeface="Public Sans"/>
              </a:rPr>
              <a:t>Assessment in Education: Principles</a:t>
            </a:r>
            <a:r>
              <a:rPr lang="en-AU" i="1" kern="1200">
                <a:solidFill>
                  <a:srgbClr val="000000"/>
                </a:solidFill>
                <a:effectLst/>
                <a:latin typeface="Public Sans"/>
              </a:rPr>
              <a:t>, </a:t>
            </a:r>
            <a:r>
              <a:rPr lang="en-AU" i="1">
                <a:solidFill>
                  <a:srgbClr val="000000"/>
                </a:solidFill>
                <a:latin typeface="Public Sans"/>
              </a:rPr>
              <a:t>Policy &amp; Practice</a:t>
            </a:r>
            <a:r>
              <a:rPr lang="en-AU">
                <a:solidFill>
                  <a:srgbClr val="000000"/>
                </a:solidFill>
                <a:latin typeface="Public Sans"/>
              </a:rPr>
              <a:t>, </a:t>
            </a:r>
            <a:r>
              <a:rPr lang="en-AU" i="1">
                <a:solidFill>
                  <a:srgbClr val="000000"/>
                </a:solidFill>
                <a:latin typeface="Public Sans"/>
              </a:rPr>
              <a:t>25</a:t>
            </a:r>
            <a:r>
              <a:rPr lang="en-AU">
                <a:solidFill>
                  <a:srgbClr val="000000"/>
                </a:solidFill>
                <a:latin typeface="Public Sans"/>
              </a:rPr>
              <a:t>(6):551–575.</a:t>
            </a:r>
            <a:endParaRPr lang="en-AU">
              <a:latin typeface="Public Sans"/>
            </a:endParaRPr>
          </a:p>
          <a:p>
            <a:endParaRPr lang="en-AU" sz="1200" b="1">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830128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a:cs typeface="Arial"/>
              </a:rPr>
              <a:t>Purpose: Considering safe and inclusive learning environments </a:t>
            </a:r>
          </a:p>
          <a:p>
            <a:r>
              <a:rPr lang="en-US" sz="1200" b="1">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a:latin typeface="Arial"/>
                <a:cs typeface="Arial"/>
              </a:rPr>
              <a:t>[</a:t>
            </a:r>
            <a:r>
              <a:rPr lang="en-US" sz="1200" b="1">
                <a:latin typeface="Arial"/>
                <a:cs typeface="Arial"/>
              </a:rPr>
              <a:t>00:40]</a:t>
            </a:r>
          </a:p>
          <a:p>
            <a:r>
              <a:rPr lang="en-US" sz="1200" b="1">
                <a:latin typeface="Arial"/>
                <a:cs typeface="Arial"/>
              </a:rPr>
              <a:t> </a:t>
            </a:r>
          </a:p>
          <a:p>
            <a:r>
              <a:rPr lang="en-US" sz="1200">
                <a:latin typeface="Arial"/>
                <a:cs typeface="Arial"/>
              </a:rPr>
              <a:t>Questioning is a strategy that requires teachers to consider how they can shape a safe and inclusive learning environment. </a:t>
            </a:r>
          </a:p>
          <a:p>
            <a:endParaRPr lang="en-US" sz="1200">
              <a:latin typeface="Arial" panose="020B0604020202020204" pitchFamily="34" charset="0"/>
              <a:cs typeface="Arial" panose="020B0604020202020204" pitchFamily="34" charset="0"/>
            </a:endParaRPr>
          </a:p>
          <a:p>
            <a:r>
              <a:rPr lang="en-US" sz="1200">
                <a:latin typeface="Arial"/>
                <a:cs typeface="Arial"/>
              </a:rPr>
              <a:t>When introducing new routines, including questioning routines, teachers should consider the cultural, social and emotional contexts of their classroom. </a:t>
            </a:r>
          </a:p>
          <a:p>
            <a:endParaRPr lang="en-US" sz="1200">
              <a:latin typeface="Arial" panose="020B0604020202020204" pitchFamily="34" charset="0"/>
              <a:cs typeface="Arial" panose="020B0604020202020204" pitchFamily="34" charset="0"/>
            </a:endParaRPr>
          </a:p>
          <a:p>
            <a:r>
              <a:rPr lang="en-US" sz="1200">
                <a:latin typeface="Arial"/>
                <a:cs typeface="Arial"/>
              </a:rPr>
              <a:t>Although this is not the focus of this learning module, it is important to keep in mind the context of classrooms and schools in order to make informed decisions about how students of all backgrounds and abilities can be supported to engage with effective questioning. Culturally responsive, culturally safe environments and positive relationships are important for all students, including Aboriginal and Torres Strait Islander students (CESE 2017). </a:t>
            </a:r>
            <a:br>
              <a:rPr lang="en-US" sz="1200">
                <a:latin typeface="Arial" panose="020B0604020202020204" pitchFamily="34" charset="0"/>
                <a:cs typeface="Arial" panose="020B0604020202020204" pitchFamily="34" charset="0"/>
              </a:rPr>
            </a:br>
            <a:br>
              <a:rPr lang="en-US" sz="1200">
                <a:latin typeface="Arial" panose="020B0604020202020204" pitchFamily="34" charset="0"/>
                <a:cs typeface="Arial" panose="020B0604020202020204" pitchFamily="34" charset="0"/>
              </a:rPr>
            </a:br>
            <a:r>
              <a:rPr lang="en-US" sz="1200" b="1">
                <a:latin typeface="Arial"/>
                <a:cs typeface="Arial"/>
              </a:rPr>
              <a:t>Resources:</a:t>
            </a:r>
            <a:endParaRPr lang="en-US" sz="1200">
              <a:latin typeface="Arial"/>
              <a:cs typeface="Arial"/>
            </a:endParaRPr>
          </a:p>
          <a:p>
            <a:r>
              <a:rPr lang="en-US" sz="1200">
                <a:latin typeface="Arial"/>
                <a:cs typeface="Arial"/>
              </a:rPr>
              <a:t>A list of resources has been provided that you can consider based on your context: </a:t>
            </a:r>
          </a:p>
          <a:p>
            <a:endParaRPr lang="en-US" sz="1200">
              <a:latin typeface="Arial" panose="020B0604020202020204" pitchFamily="34" charset="0"/>
              <a:cs typeface="Arial" panose="020B0604020202020204" pitchFamily="34" charset="0"/>
            </a:endParaRPr>
          </a:p>
          <a:p>
            <a:pPr marL="342900" lvl="0" indent="-342900">
              <a:lnSpc>
                <a:spcPct val="107000"/>
              </a:lnSpc>
              <a:buFont typeface="Calibri" panose="020F0502020204030204" pitchFamily="34" charset="0"/>
              <a:buChar char="-"/>
              <a:tabLst>
                <a:tab pos="457200" algn="l"/>
              </a:tabLst>
            </a:pPr>
            <a:r>
              <a:rPr lang="en-US" sz="1200" kern="100">
                <a:effectLst/>
                <a:latin typeface="Arial"/>
                <a:ea typeface="Calibri"/>
                <a:cs typeface="Arial"/>
              </a:rPr>
              <a:t>To support </a:t>
            </a:r>
            <a:r>
              <a:rPr lang="en-US" sz="1200" b="1" kern="100">
                <a:effectLst/>
                <a:latin typeface="Arial"/>
                <a:ea typeface="Calibri"/>
                <a:cs typeface="Arial"/>
              </a:rPr>
              <a:t>Aboriginal and Torres Strait Islander </a:t>
            </a:r>
            <a:r>
              <a:rPr lang="en-US" sz="1200" kern="100">
                <a:effectLst/>
                <a:latin typeface="Arial"/>
                <a:ea typeface="Calibri"/>
                <a:cs typeface="Arial"/>
              </a:rPr>
              <a:t>students please reach out to your local Aboriginal Education Team for </a:t>
            </a:r>
            <a:r>
              <a:rPr lang="en-US" sz="1200" kern="100" err="1">
                <a:effectLst/>
                <a:latin typeface="Arial"/>
                <a:ea typeface="Calibri"/>
                <a:cs typeface="Arial"/>
              </a:rPr>
              <a:t>contextualised</a:t>
            </a:r>
            <a:r>
              <a:rPr lang="en-US" sz="1200" kern="100">
                <a:effectLst/>
                <a:latin typeface="Arial"/>
                <a:ea typeface="Calibri"/>
                <a:cs typeface="Arial"/>
              </a:rPr>
              <a:t> support. Schools can determine their team through adding My Essentials – School Support Contacts. </a:t>
            </a:r>
            <a:endParaRPr lang="en-AU" sz="1200" kern="100">
              <a:effectLst/>
              <a:latin typeface="Arial"/>
              <a:ea typeface="Calibri"/>
              <a:cs typeface="Arial"/>
            </a:endParaRPr>
          </a:p>
          <a:p>
            <a:pPr marL="342900" lvl="0" indent="-342900">
              <a:lnSpc>
                <a:spcPct val="107000"/>
              </a:lnSpc>
              <a:buFont typeface="Calibri" panose="020F0502020204030204" pitchFamily="34" charset="0"/>
              <a:buChar char="-"/>
              <a:tabLst>
                <a:tab pos="457200" algn="l"/>
              </a:tabLst>
            </a:pPr>
            <a:r>
              <a:rPr lang="en-US" sz="1200" kern="100">
                <a:effectLst/>
                <a:latin typeface="Arial"/>
                <a:ea typeface="Calibri"/>
                <a:cs typeface="Arial"/>
              </a:rPr>
              <a:t>To support </a:t>
            </a:r>
            <a:r>
              <a:rPr lang="en-US" sz="1200" b="1" kern="100">
                <a:effectLst/>
                <a:latin typeface="Arial"/>
                <a:ea typeface="Calibri"/>
                <a:cs typeface="Arial"/>
              </a:rPr>
              <a:t>EALD students</a:t>
            </a:r>
            <a:r>
              <a:rPr lang="en-US" sz="1200" kern="100">
                <a:effectLst/>
                <a:latin typeface="Arial"/>
                <a:ea typeface="Calibri"/>
                <a:cs typeface="Arial"/>
              </a:rPr>
              <a:t>, NSW Department of Education offer guidance on their Multicultural Education site – https://education.nsw.gov.au/teaching-and-learning/multicultural-education/culture-and-diversity/cultural-inclusion</a:t>
            </a:r>
            <a:endParaRPr lang="en-AU" sz="1200" kern="100">
              <a:effectLst/>
              <a:latin typeface="Arial"/>
              <a:ea typeface="Calibri"/>
              <a:cs typeface="Arial"/>
            </a:endParaRPr>
          </a:p>
          <a:p>
            <a:pPr marL="342900" lvl="0" indent="-342900">
              <a:lnSpc>
                <a:spcPct val="107000"/>
              </a:lnSpc>
              <a:buFont typeface="Calibri" panose="020F0502020204030204" pitchFamily="34" charset="0"/>
              <a:buChar char="-"/>
              <a:tabLst>
                <a:tab pos="457200" algn="l"/>
              </a:tabLst>
            </a:pPr>
            <a:r>
              <a:rPr lang="en-US" sz="1200" kern="100">
                <a:effectLst/>
                <a:latin typeface="Arial"/>
                <a:ea typeface="Calibri"/>
                <a:cs typeface="Arial"/>
              </a:rPr>
              <a:t>To support </a:t>
            </a:r>
            <a:r>
              <a:rPr lang="en-US" sz="1200" b="1" kern="100">
                <a:effectLst/>
                <a:latin typeface="Arial"/>
                <a:ea typeface="Calibri"/>
                <a:cs typeface="Arial"/>
              </a:rPr>
              <a:t>communicating with students who have disabilities </a:t>
            </a:r>
            <a:r>
              <a:rPr lang="en-US" sz="1200" kern="100">
                <a:effectLst/>
                <a:latin typeface="Arial"/>
                <a:ea typeface="Calibri"/>
                <a:cs typeface="Arial"/>
              </a:rPr>
              <a:t>– Australian Institute for Teaching and School Leadership – https://www.aitsl.edu.au/research/spotlights/inclusive-education-teaching-students-with-disability</a:t>
            </a:r>
            <a:endParaRPr lang="en-AU" sz="1200" kern="100">
              <a:effectLst/>
              <a:latin typeface="Arial"/>
              <a:ea typeface="Calibri"/>
              <a:cs typeface="Arial"/>
            </a:endParaRPr>
          </a:p>
          <a:p>
            <a:pPr marL="342900" lvl="0" indent="-342900">
              <a:lnSpc>
                <a:spcPct val="107000"/>
              </a:lnSpc>
              <a:spcAft>
                <a:spcPts val="800"/>
              </a:spcAft>
              <a:buFont typeface="Calibri" panose="020F0502020204030204" pitchFamily="34" charset="0"/>
              <a:buChar char="-"/>
              <a:tabLst>
                <a:tab pos="457200" algn="l"/>
              </a:tabLst>
            </a:pPr>
            <a:r>
              <a:rPr lang="en-US" sz="1200" kern="100">
                <a:effectLst/>
                <a:latin typeface="Arial"/>
                <a:ea typeface="Calibri"/>
                <a:cs typeface="Arial"/>
              </a:rPr>
              <a:t>To support </a:t>
            </a:r>
            <a:r>
              <a:rPr lang="en-US" sz="1200" b="1" kern="100">
                <a:effectLst/>
                <a:latin typeface="Arial"/>
                <a:ea typeface="Calibri"/>
                <a:cs typeface="Arial"/>
              </a:rPr>
              <a:t>creating a safe and inclusive learning environment </a:t>
            </a:r>
            <a:r>
              <a:rPr lang="en-US" sz="1200" kern="100">
                <a:effectLst/>
                <a:latin typeface="Arial"/>
                <a:ea typeface="Calibri"/>
                <a:cs typeface="Arial"/>
              </a:rPr>
              <a:t>for students with disabilities, NSW Department of Education offer guidance at their Inclusion Hub- https://education.nsw.gov.au/schooling/school-community/inclusive-education-for-students-with-disability/commitment_to_Inclusive_Education</a:t>
            </a:r>
            <a:endParaRPr lang="en-US" sz="1200" b="1">
              <a:latin typeface="Arial"/>
              <a:ea typeface="Calibri"/>
              <a:cs typeface="Arial"/>
            </a:endParaRPr>
          </a:p>
          <a:p>
            <a:endParaRPr lang="en-US" sz="1200" b="1">
              <a:latin typeface="Arial" panose="020B0604020202020204" pitchFamily="34" charset="0"/>
              <a:cs typeface="Arial" panose="020B0604020202020204" pitchFamily="34" charset="0"/>
            </a:endParaRPr>
          </a:p>
          <a:p>
            <a:r>
              <a:rPr lang="en-US" sz="1200" b="1">
                <a:latin typeface="Arial"/>
                <a:cs typeface="Arial"/>
              </a:rPr>
              <a:t>References: </a:t>
            </a:r>
          </a:p>
          <a:p>
            <a:endParaRPr lang="en-AU"/>
          </a:p>
          <a:p>
            <a:pPr>
              <a:spcAft>
                <a:spcPts val="1200"/>
              </a:spcAft>
            </a:pPr>
            <a:r>
              <a:rPr lang="en-AU">
                <a:latin typeface="Public Sans"/>
              </a:rPr>
              <a:t>AITSL (Australian Institute for Teaching and School Leadership) (2023) </a:t>
            </a:r>
            <a:r>
              <a:rPr lang="en-AU" i="1">
                <a:latin typeface="Public Sans"/>
              </a:rPr>
              <a:t>Teacher standards</a:t>
            </a:r>
            <a:r>
              <a:rPr lang="en-AU">
                <a:latin typeface="Public Sans"/>
              </a:rPr>
              <a:t>, AITSL, accessed 12 February 2025. </a:t>
            </a:r>
          </a:p>
          <a:p>
            <a:r>
              <a:rPr lang="en-US" sz="1200">
                <a:latin typeface="Arial"/>
                <a:cs typeface="Arial"/>
              </a:rPr>
              <a:t>CESE (Centre for Education Statistics and Evaluation) (2017) </a:t>
            </a:r>
            <a:r>
              <a:rPr lang="en-US" sz="1200" i="1">
                <a:latin typeface="Arial"/>
                <a:cs typeface="Arial"/>
              </a:rPr>
              <a:t>Cognitive load theory: research that teachers really need to understand</a:t>
            </a:r>
            <a:r>
              <a:rPr lang="en-US" sz="1200">
                <a:latin typeface="Arial"/>
                <a:cs typeface="Arial"/>
              </a:rPr>
              <a:t>, NSW Department of Education.</a:t>
            </a:r>
            <a:br>
              <a:rPr lang="en-US" sz="1200">
                <a:latin typeface="Arial" panose="020B0604020202020204" pitchFamily="34" charset="0"/>
                <a:cs typeface="Arial" panose="020B0604020202020204" pitchFamily="34" charset="0"/>
              </a:rPr>
            </a:br>
            <a:br>
              <a:rPr lang="en-US" sz="1200">
                <a:latin typeface="Arial" panose="020B0604020202020204" pitchFamily="34" charset="0"/>
                <a:cs typeface="Arial" panose="020B0604020202020204" pitchFamily="34" charset="0"/>
              </a:rPr>
            </a:b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526828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what effective questioning isn’t </a:t>
            </a:r>
          </a:p>
          <a:p>
            <a:r>
              <a:rPr lang="en-AU" sz="1200" b="1" dirty="0">
                <a:latin typeface="Arial" panose="020B0604020202020204" pitchFamily="34" charset="0"/>
                <a:cs typeface="Arial" panose="020B0604020202020204" pitchFamily="34" charset="0"/>
              </a:rPr>
              <a:t>Speaker notes:</a:t>
            </a:r>
          </a:p>
          <a:p>
            <a:r>
              <a:rPr lang="en-AU" sz="1200" b="1" dirty="0">
                <a:latin typeface="Arial" panose="020B0604020202020204" pitchFamily="34" charset="0"/>
                <a:cs typeface="Arial" panose="020B0604020202020204" pitchFamily="34" charset="0"/>
              </a:rPr>
              <a:t>[00:40]</a:t>
            </a:r>
            <a:endParaRPr lang="en-AU" sz="1200" b="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Here are some non-examples of effective questioning: </a:t>
            </a:r>
          </a:p>
          <a:p>
            <a:endParaRPr lang="en-AU"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200" dirty="0">
                <a:latin typeface="Arial" panose="020B0604020202020204" pitchFamily="34" charset="0"/>
                <a:cs typeface="Arial" panose="020B0604020202020204" pitchFamily="34" charset="0"/>
              </a:rPr>
              <a:t>Asking questions that are not sufficiently planned or reflected on</a:t>
            </a:r>
          </a:p>
          <a:p>
            <a:pPr marL="171450" indent="-171450">
              <a:buFont typeface="Arial" panose="020B0604020202020204" pitchFamily="34" charset="0"/>
              <a:buChar char="•"/>
            </a:pPr>
            <a:r>
              <a:rPr lang="en-AU" sz="1200" dirty="0">
                <a:latin typeface="Arial" panose="020B0604020202020204" pitchFamily="34" charset="0"/>
                <a:cs typeface="Arial" panose="020B0604020202020204" pitchFamily="34" charset="0"/>
              </a:rPr>
              <a:t>Asking students to simply recall information rather than getting them to think deeper</a:t>
            </a:r>
          </a:p>
          <a:p>
            <a:pPr marL="171450" indent="-171450">
              <a:buFont typeface="Arial" panose="020B0604020202020204" pitchFamily="34" charset="0"/>
              <a:buChar char="•"/>
            </a:pPr>
            <a:r>
              <a:rPr lang="en-AU" sz="1200" dirty="0">
                <a:latin typeface="Arial" panose="020B0604020202020204" pitchFamily="34" charset="0"/>
                <a:cs typeface="Arial" panose="020B0604020202020204" pitchFamily="34" charset="0"/>
              </a:rPr>
              <a:t>Asking questions that are too easy or challenging to meet the various needs of learners</a:t>
            </a:r>
          </a:p>
          <a:p>
            <a:pPr marL="171450" indent="-171450">
              <a:buFont typeface="Arial" panose="020B0604020202020204" pitchFamily="34" charset="0"/>
              <a:buChar char="•"/>
            </a:pPr>
            <a:r>
              <a:rPr lang="en-AU" sz="1200" dirty="0">
                <a:latin typeface="Arial" panose="020B0604020202020204" pitchFamily="34" charset="0"/>
                <a:cs typeface="Arial" panose="020B0604020202020204" pitchFamily="34" charset="0"/>
              </a:rPr>
              <a:t>Not providing enough wait time for students to process, think then respond</a:t>
            </a:r>
          </a:p>
          <a:p>
            <a:pPr marL="171450" indent="-171450">
              <a:buFont typeface="Arial" panose="020B0604020202020204" pitchFamily="34" charset="0"/>
              <a:buChar char="•"/>
            </a:pPr>
            <a:r>
              <a:rPr lang="en-AU" sz="1200" dirty="0">
                <a:latin typeface="Arial" panose="020B0604020202020204" pitchFamily="34" charset="0"/>
                <a:cs typeface="Arial" panose="020B0604020202020204" pitchFamily="34" charset="0"/>
              </a:rPr>
              <a:t>Always in the form of quizzes or written responses</a:t>
            </a:r>
          </a:p>
          <a:p>
            <a:pPr marL="171450" indent="-171450">
              <a:buFont typeface="Arial" panose="020B0604020202020204" pitchFamily="34" charset="0"/>
              <a:buChar char="•"/>
            </a:pPr>
            <a:r>
              <a:rPr lang="en-AU" sz="1200" dirty="0">
                <a:latin typeface="Arial" panose="020B0604020202020204" pitchFamily="34" charset="0"/>
                <a:cs typeface="Arial" panose="020B0604020202020204" pitchFamily="34" charset="0"/>
              </a:rPr>
              <a:t>Asking questions that are too general ‘Does everybody understand?’ or ‘any other questions?’ – most students will not reply even if they do understand.</a:t>
            </a:r>
          </a:p>
          <a:p>
            <a:pPr marL="171450" indent="-171450">
              <a:buFont typeface="Arial" panose="020B0604020202020204" pitchFamily="34" charset="0"/>
              <a:buChar char="•"/>
            </a:pPr>
            <a:endParaRPr lang="en-AU"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References:</a:t>
            </a:r>
          </a:p>
          <a:p>
            <a:r>
              <a:rPr lang="en-US" sz="1200" dirty="0">
                <a:latin typeface="Arial" panose="020B0604020202020204" pitchFamily="34" charset="0"/>
                <a:cs typeface="Arial" panose="020B0604020202020204" pitchFamily="34" charset="0"/>
              </a:rPr>
              <a:t>Wiliam D and Leahy S (2015) </a:t>
            </a:r>
            <a:r>
              <a:rPr lang="en-US" sz="1200" i="1" dirty="0">
                <a:latin typeface="Arial" panose="020B0604020202020204" pitchFamily="34" charset="0"/>
                <a:cs typeface="Arial" panose="020B0604020202020204" pitchFamily="34" charset="0"/>
              </a:rPr>
              <a:t>Embedding formative assessment: practical techniques for F-12 classrooms</a:t>
            </a:r>
            <a:r>
              <a:rPr lang="en-US" sz="1200" dirty="0">
                <a:latin typeface="Arial" panose="020B0604020202020204" pitchFamily="34" charset="0"/>
                <a:cs typeface="Arial" panose="020B0604020202020204" pitchFamily="34" charset="0"/>
              </a:rPr>
              <a:t>, Hawker Brownlow Education.</a:t>
            </a: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936130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The mechanisms of effective questioning</a:t>
            </a:r>
          </a:p>
          <a:p>
            <a:r>
              <a:rPr lang="en-AU" sz="1200" b="1" dirty="0">
                <a:latin typeface="Arial" panose="020B0604020202020204" pitchFamily="34" charset="0"/>
                <a:cs typeface="Arial" panose="020B0604020202020204" pitchFamily="34" charset="0"/>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[00:50]</a:t>
            </a:r>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When using effective questioning:</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1. Ensure questions are planned as part of the narrative of the lesson or unit of work.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2. Use a variety of questioning techniques and allow for wait time to give students the opportunity to retrieve prior knowledge, connect to new learning and think through their response.</a:t>
            </a:r>
            <a:endParaRPr lang="en-US"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3. Consider the needs of all learners. </a:t>
            </a:r>
            <a:r>
              <a:rPr lang="en-AU" sz="1200" dirty="0">
                <a:effectLst/>
                <a:latin typeface="Arial" panose="020B0604020202020204" pitchFamily="34" charset="0"/>
                <a:cs typeface="Arial" panose="020B0604020202020204" pitchFamily="34" charset="0"/>
              </a:rPr>
              <a:t>There may be several levels of challenge needed to cater for the learning needs of all students.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4. Create a safe and inclusive classroom culture with high expectations where all students expect to be called on and  feel safe to make and learn from their mistakes</a:t>
            </a:r>
          </a:p>
          <a:p>
            <a:pPr>
              <a:defRPr/>
            </a:pPr>
            <a:endParaRPr lang="en-AU" sz="1200" dirty="0">
              <a:latin typeface="Arial" panose="020B0604020202020204" pitchFamily="34" charset="0"/>
              <a:cs typeface="Arial" panose="020B0604020202020204" pitchFamily="34" charset="0"/>
            </a:endParaRPr>
          </a:p>
          <a:p>
            <a:pPr>
              <a:defRPr/>
            </a:pPr>
            <a:r>
              <a:rPr lang="en-AU" sz="1200" dirty="0">
                <a:latin typeface="Arial" panose="020B0604020202020204" pitchFamily="34" charset="0"/>
                <a:cs typeface="Arial" panose="020B0604020202020204" pitchFamily="34" charset="0"/>
              </a:rPr>
              <a:t>Through these mechanisms, we provide multiple opportunities for students to think deeper and develop increasingly complex schema – their </a:t>
            </a:r>
            <a:r>
              <a:rPr lang="en-AU" sz="1200" b="0" i="0" dirty="0">
                <a:solidFill>
                  <a:srgbClr val="000000"/>
                </a:solidFill>
                <a:effectLst/>
                <a:latin typeface="Arial" panose="020B0604020202020204" pitchFamily="34" charset="0"/>
                <a:cs typeface="Arial" panose="020B0604020202020204" pitchFamily="34" charset="0"/>
              </a:rPr>
              <a:t>mental framework that helps them organise and understand information. </a:t>
            </a:r>
            <a:endParaRPr lang="en-AU" sz="1200" b="1"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solidFill>
                <a:prstClr val="black"/>
              </a:solidFill>
              <a:latin typeface="Aptos" panose="020B00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148274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D39E-34B4-E8AF-29BF-EEF5FC254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2E9C5-966E-E08E-7E53-03AFC852F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52285-E2C6-A2B0-8F04-0C8CEE09EFD2}"/>
              </a:ext>
            </a:extLst>
          </p:cNvPr>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Purpose: Deepen knowledge using effective questioning resources</a:t>
            </a:r>
          </a:p>
          <a:p>
            <a:r>
              <a:rPr lang="en-US" sz="1200" b="1">
                <a:latin typeface="Arial" panose="020B0604020202020204" pitchFamily="34" charset="0"/>
                <a:cs typeface="Arial" panose="020B0604020202020204" pitchFamily="34" charset="0"/>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[20:00]</a:t>
            </a:r>
          </a:p>
          <a:p>
            <a:endParaRPr lang="en-US" sz="1200" b="1">
              <a:latin typeface="Arial" panose="020B0604020202020204" pitchFamily="34" charset="0"/>
              <a:cs typeface="Arial" panose="020B0604020202020204" pitchFamily="34" charset="0"/>
            </a:endParaRPr>
          </a:p>
          <a:p>
            <a:pPr>
              <a:defRPr/>
            </a:pPr>
            <a:r>
              <a:rPr lang="en-US" sz="1200">
                <a:latin typeface="Arial" panose="020B0604020202020204" pitchFamily="34" charset="0"/>
                <a:cs typeface="Arial" panose="020B0604020202020204" pitchFamily="34" charset="0"/>
              </a:rPr>
              <a:t>We have had the opportunity to read Planning</a:t>
            </a:r>
            <a:r>
              <a:rPr lang="en-AU" sz="1200">
                <a:latin typeface="Arial" panose="020B0604020202020204" pitchFamily="34" charset="0"/>
                <a:cs typeface="Arial" panose="020B0604020202020204" pitchFamily="34" charset="0"/>
              </a:rPr>
              <a:t> for effective questioning technique guide and/or the Using questioning to build complexity technique guide/s.</a:t>
            </a:r>
            <a:endParaRPr lang="en-US" sz="1200">
              <a:latin typeface="Arial" panose="020B0604020202020204" pitchFamily="34" charset="0"/>
              <a:cs typeface="Arial" panose="020B0604020202020204" pitchFamily="34" charset="0"/>
            </a:endParaRPr>
          </a:p>
          <a:p>
            <a:pPr>
              <a:defRPr/>
            </a:pPr>
            <a:endParaRPr lang="en-US" sz="1200">
              <a:latin typeface="Arial" panose="020B0604020202020204" pitchFamily="34" charset="0"/>
              <a:cs typeface="Arial" panose="020B0604020202020204" pitchFamily="34" charset="0"/>
            </a:endParaRPr>
          </a:p>
          <a:p>
            <a:pPr marL="285750" indent="-285750">
              <a:buFont typeface="Calibri"/>
              <a:buChar char="-"/>
            </a:pPr>
            <a:r>
              <a:rPr lang="en-US" sz="1200">
                <a:latin typeface="Arial" panose="020B0604020202020204" pitchFamily="34" charset="0"/>
                <a:cs typeface="Arial" panose="020B0604020202020204" pitchFamily="34" charset="0"/>
              </a:rPr>
              <a:t>Revisit that reading and identify the key points you observed.</a:t>
            </a:r>
          </a:p>
          <a:p>
            <a:pPr marL="285750" indent="-285750">
              <a:buFont typeface="Calibri"/>
              <a:buChar char="-"/>
            </a:pPr>
            <a:r>
              <a:rPr lang="en-US" sz="1200">
                <a:latin typeface="Arial" panose="020B0604020202020204" pitchFamily="34" charset="0"/>
                <a:cs typeface="Arial" panose="020B0604020202020204" pitchFamily="34" charset="0"/>
              </a:rPr>
              <a:t>Discuss with your groups the connections you can make between the readings and the learning we have done in Part A so far.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Note to presenter: use your knowledge of you school context to decide which technique guide to have participants read. You may choose both, or have half of the participants read one and the other half the other. </a:t>
            </a:r>
          </a:p>
          <a:p>
            <a:endParaRPr lang="en-US"/>
          </a:p>
        </p:txBody>
      </p:sp>
      <p:sp>
        <p:nvSpPr>
          <p:cNvPr id="4" name="Slide Number Placeholder 3">
            <a:extLst>
              <a:ext uri="{FF2B5EF4-FFF2-40B4-BE49-F238E27FC236}">
                <a16:creationId xmlns:a16="http://schemas.microsoft.com/office/drawing/2014/main" id="{80963149-237F-0227-B054-C82DF000EA7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29312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To orient into the next part of the module.</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[00:20]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latin typeface="Arial" panose="020B0604020202020204" pitchFamily="34" charset="0"/>
              <a:cs typeface="Arial" panose="020B0604020202020204" pitchFamily="34" charset="0"/>
            </a:endParaRPr>
          </a:p>
          <a:p>
            <a:r>
              <a:rPr lang="en-AU" sz="1200"/>
              <a:t>In the next part of this module, we will work on implementing the strategies through techniques. We will have the opportunity to plan and rehearse making connections.</a:t>
            </a:r>
            <a:endParaRPr lang="en-AU" sz="1200" b="1">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750807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2965691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instructions on using Part B of the module.</a:t>
            </a:r>
          </a:p>
          <a:p>
            <a:r>
              <a:rPr lang="en-AU" sz="1200" b="1">
                <a:latin typeface="Arial" panose="020B0604020202020204" pitchFamily="34" charset="0"/>
                <a:cs typeface="Arial" panose="020B0604020202020204" pitchFamily="34" charset="0"/>
              </a:rPr>
              <a:t>[00:20] </a:t>
            </a:r>
          </a:p>
          <a:p>
            <a:endParaRPr lang="en-AU" b="1">
              <a:latin typeface="Public Sans"/>
            </a:endParaRPr>
          </a:p>
          <a:p>
            <a:endParaRPr lang="en-AU"/>
          </a:p>
          <a:p>
            <a:pPr marL="342900" indent="-342900">
              <a:buAutoNum type="arabicPeriod"/>
            </a:pPr>
            <a:endParaRPr lang="en-AU"/>
          </a:p>
          <a:p>
            <a:pPr marL="342900" indent="-342900">
              <a:buAutoNum type="arabicPeriod"/>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992452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of slide: Purpose and outcome of Part B</a:t>
            </a:r>
          </a:p>
          <a:p>
            <a:r>
              <a:rPr lang="en-AU" sz="1200" b="1">
                <a:latin typeface="Arial" panose="020B0604020202020204" pitchFamily="34" charset="0"/>
                <a:cs typeface="Arial" panose="020B0604020202020204" pitchFamily="34" charset="0"/>
              </a:rPr>
              <a:t>Speaker notes:</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[00:20]</a:t>
            </a:r>
            <a:endParaRPr lang="en-AU" sz="1200">
              <a:latin typeface="Arial" panose="020B0604020202020204" pitchFamily="34" charset="0"/>
              <a:cs typeface="Arial" panose="020B0604020202020204" pitchFamily="34" charset="0"/>
            </a:endParaRPr>
          </a:p>
          <a:p>
            <a:pPr marL="0" indent="0">
              <a:buFont typeface="Arial"/>
              <a:buNone/>
            </a:pPr>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In this part, we're going to develop effective questioning techniques and routines.</a:t>
            </a:r>
            <a:endParaRPr lang="en-AU" sz="1200" b="1">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092096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C8B8A-F267-53AA-B3A1-36EE090EA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B3CD1-F17D-0CE8-2CF0-BCDC46084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221EEC-C61E-697F-563B-913B52DB1C0F}"/>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The mechanisms of effective questioning</a:t>
            </a: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[00:50]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When using effective questioning:</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1. Ensure questions are planned as part of the narrative of the lesson or unit of work.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2. Use a variety of questioning techniques and allow for wait time to give students the opportunity to retrieve prior knowledge, connect to new learning and think through their response.</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3. Consider the needs of all learners. </a:t>
            </a:r>
            <a:r>
              <a:rPr lang="en-AU" sz="1200">
                <a:effectLst/>
                <a:latin typeface="Arial" panose="020B0604020202020204" pitchFamily="34" charset="0"/>
                <a:cs typeface="Arial" panose="020B0604020202020204" pitchFamily="34" charset="0"/>
              </a:rPr>
              <a:t>There may be several levels of challenge needed to cater for the learning needs of all students.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4. Create a safe and inclusive classroom culture with high expectations where all students expect to be called on and  feel safe to make and learn from their mistakes</a:t>
            </a:r>
          </a:p>
          <a:p>
            <a:pPr>
              <a:defRPr/>
            </a:pPr>
            <a:r>
              <a:rPr lang="en-AU" sz="1200">
                <a:latin typeface="Arial" panose="020B0604020202020204" pitchFamily="34" charset="0"/>
                <a:cs typeface="Arial" panose="020B0604020202020204" pitchFamily="34" charset="0"/>
              </a:rPr>
              <a:t>5. Through these mechanisms, we provide multiple opportunities for students to think deeper and develop increasingly complex schema – their </a:t>
            </a:r>
            <a:r>
              <a:rPr lang="en-AU" sz="1200" b="0" i="0">
                <a:solidFill>
                  <a:srgbClr val="000000"/>
                </a:solidFill>
                <a:effectLst/>
                <a:latin typeface="Arial" panose="020B0604020202020204" pitchFamily="34" charset="0"/>
                <a:cs typeface="Arial" panose="020B0604020202020204" pitchFamily="34" charset="0"/>
              </a:rPr>
              <a:t>mental framework that helps them organise and understand information. </a:t>
            </a:r>
            <a:endParaRPr lang="en-AU" sz="1200" b="1">
              <a:latin typeface="Arial" panose="020B0604020202020204" pitchFamily="34" charset="0"/>
              <a:cs typeface="Arial" panose="020B0604020202020204" pitchFamily="34" charset="0"/>
            </a:endParaRP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solidFill>
                <a:prstClr val="black"/>
              </a:solidFill>
              <a:latin typeface="Aptos" panose="020B0004020202020204" pitchFamily="34" charset="0"/>
            </a:endParaRPr>
          </a:p>
          <a:p>
            <a:endParaRPr lang="en-AU"/>
          </a:p>
        </p:txBody>
      </p:sp>
      <p:sp>
        <p:nvSpPr>
          <p:cNvPr id="4" name="Slide Number Placeholder 3">
            <a:extLst>
              <a:ext uri="{FF2B5EF4-FFF2-40B4-BE49-F238E27FC236}">
                <a16:creationId xmlns:a16="http://schemas.microsoft.com/office/drawing/2014/main" id="{8A1B63A4-2D5D-03B2-C1FA-F296C178621C}"/>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1578074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Acknowledgement of Country </a:t>
            </a:r>
          </a:p>
          <a:p>
            <a:r>
              <a:rPr lang="en-AU" sz="1200" b="1">
                <a:latin typeface="Arial" panose="020B0604020202020204" pitchFamily="34" charset="0"/>
                <a:cs typeface="Arial" panose="020B0604020202020204" pitchFamily="34" charset="0"/>
              </a:rPr>
              <a:t>Speaker n</a:t>
            </a:r>
            <a:r>
              <a:rPr lang="en-US" sz="1200" b="1" err="1">
                <a:latin typeface="Arial" panose="020B0604020202020204" pitchFamily="34" charset="0"/>
                <a:cs typeface="Arial" panose="020B0604020202020204" pitchFamily="34" charset="0"/>
              </a:rPr>
              <a:t>otes</a:t>
            </a:r>
            <a:r>
              <a:rPr lang="en-US" sz="1200" b="1">
                <a:latin typeface="Arial" panose="020B0604020202020204" pitchFamily="34" charset="0"/>
                <a:cs typeface="Arial" panose="020B060402020202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[00:30]</a:t>
            </a:r>
          </a:p>
          <a:p>
            <a:endParaRPr lang="en-AU"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I would like to acknowledge the traditional custodians of the land on which we meet today. We pay our respects to their Elders past and present. We </a:t>
            </a:r>
            <a:r>
              <a:rPr lang="en-US" sz="1200" err="1">
                <a:latin typeface="Arial" panose="020B0604020202020204" pitchFamily="34" charset="0"/>
                <a:cs typeface="Arial" panose="020B0604020202020204" pitchFamily="34" charset="0"/>
              </a:rPr>
              <a:t>recognise</a:t>
            </a:r>
            <a:r>
              <a:rPr lang="en-US" sz="1200">
                <a:latin typeface="Arial" panose="020B0604020202020204" pitchFamily="34" charset="0"/>
                <a:cs typeface="Arial" panose="020B0604020202020204" pitchFamily="34" charset="0"/>
              </a:rPr>
              <a:t> their continuing connection to land, water, and culture, and we are committed to continuing to learn from their wisdom and traditions. </a:t>
            </a:r>
            <a:endParaRPr lang="en-AU" sz="12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1908662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492412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7901A-3BBE-9EA5-A5FD-309B18DC4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EA08D-1952-A05C-7360-98BBAC5F6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EFDF6-566C-26A1-BBA7-11ABF20939B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Purpose: What is Using questioning to build complexity </a:t>
            </a:r>
            <a:endParaRPr lang="en-AU" sz="1200" b="1" dirty="0">
              <a:highlight>
                <a:srgbClr val="FFFF00"/>
              </a:highlight>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[00:30]</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latin typeface="Arial" panose="020B0604020202020204" pitchFamily="34" charset="0"/>
              <a:cs typeface="Arial" panose="020B0604020202020204" pitchFamily="34" charset="0"/>
            </a:endParaRPr>
          </a:p>
          <a:p>
            <a:pPr algn="l"/>
            <a:r>
              <a:rPr lang="en-AU" sz="1200" dirty="0">
                <a:effectLst/>
                <a:latin typeface="Arial"/>
                <a:ea typeface="Times New Roman" panose="02020603050405020304" pitchFamily="18" charset="0"/>
                <a:cs typeface="Arial"/>
              </a:rPr>
              <a:t>Carefully crafted questions that build in complexity create pathways for all students to think deeply, ensuring that every learner has opportunities to stretch their thinking in ways that challenge and inspire them.</a:t>
            </a:r>
          </a:p>
          <a:p>
            <a:pPr algn="l"/>
            <a:r>
              <a:rPr lang="en-AU" sz="1200" dirty="0">
                <a:effectLst/>
                <a:latin typeface="Arial"/>
                <a:ea typeface="Times New Roman" panose="02020603050405020304" pitchFamily="18" charset="0"/>
                <a:cs typeface="Arial"/>
              </a:rPr>
              <a:t>Questioning allows students to rehearse and expand on their knowledge within relevant schema, strengthen connections between ideas, and enhance long-term retention (Sherrington 2019). </a:t>
            </a:r>
          </a:p>
          <a:p>
            <a:pPr algn="l"/>
            <a:endParaRPr lang="en-AU" sz="1200">
              <a:effectLst/>
              <a:highlight>
                <a:srgbClr val="FFFF00"/>
              </a:highlight>
              <a:latin typeface="Arial" panose="020B0604020202020204" pitchFamily="34" charset="0"/>
              <a:ea typeface="Times New Roman" panose="02020603050405020304" pitchFamily="18" charset="0"/>
              <a:cs typeface="Arial" panose="020B0604020202020204" pitchFamily="34" charset="0"/>
            </a:endParaRPr>
          </a:p>
          <a:p>
            <a:pPr>
              <a:defRPr/>
            </a:pPr>
            <a:r>
              <a:rPr lang="en-AU" dirty="0">
                <a:solidFill>
                  <a:srgbClr val="002060"/>
                </a:solidFill>
                <a:latin typeface="Public Sans"/>
              </a:rPr>
              <a:t>It is crucial that teachers plan key questions. The planned questions should align with learning intentions and success criteria to check understanding and guide student focus (AERO 2024).</a:t>
            </a:r>
            <a:endParaRPr lang="en-AU" dirty="0">
              <a:latin typeface="Public Sans"/>
            </a:endParaRPr>
          </a:p>
          <a:p>
            <a:endParaRPr lang="en-AU" sz="1200">
              <a:solidFill>
                <a:srgbClr val="000000"/>
              </a:solidFill>
              <a:highlight>
                <a:srgbClr val="FFFFFF"/>
              </a:highlight>
              <a:latin typeface="Arial" panose="020B0604020202020204" pitchFamily="34" charset="0"/>
              <a:cs typeface="Arial" panose="020B0604020202020204" pitchFamily="34" charset="0"/>
            </a:endParaRPr>
          </a:p>
          <a:p>
            <a:r>
              <a:rPr lang="en-AU" sz="1200" b="1" dirty="0">
                <a:latin typeface="Arial"/>
                <a:cs typeface="Arial"/>
              </a:rPr>
              <a:t>References:</a:t>
            </a:r>
          </a:p>
          <a:p>
            <a:r>
              <a:rPr lang="en-AU" dirty="0">
                <a:latin typeface="Public Sans"/>
              </a:rPr>
              <a:t>Australian Education Research Organisation (AERO) (2024) </a:t>
            </a:r>
            <a:r>
              <a:rPr lang="en-AU" i="1" dirty="0">
                <a:latin typeface="Public Sans"/>
              </a:rPr>
              <a:t>Monitor progress</a:t>
            </a:r>
            <a:r>
              <a:rPr lang="en-AU" dirty="0">
                <a:latin typeface="Public Sans"/>
              </a:rPr>
              <a:t>, AERO, accessed 25 February 2025. </a:t>
            </a:r>
          </a:p>
          <a:p>
            <a:pPr>
              <a:lnSpc>
                <a:spcPct val="107000"/>
              </a:lnSpc>
              <a:spcAft>
                <a:spcPts val="800"/>
              </a:spcAft>
              <a:defRPr/>
            </a:pPr>
            <a:r>
              <a:rPr lang="en-US" sz="1200" dirty="0">
                <a:effectLst/>
                <a:latin typeface="Arial"/>
                <a:ea typeface="MS Mincho"/>
                <a:cs typeface="Arial"/>
              </a:rPr>
              <a:t>Sherrington T (2019) </a:t>
            </a:r>
            <a:r>
              <a:rPr lang="en-US" sz="1200" i="1" dirty="0" err="1">
                <a:effectLst/>
                <a:latin typeface="Arial"/>
                <a:ea typeface="MS Mincho"/>
                <a:cs typeface="Arial"/>
              </a:rPr>
              <a:t>Rosenshine’s</a:t>
            </a:r>
            <a:r>
              <a:rPr lang="en-US" sz="1200" i="1" dirty="0">
                <a:effectLst/>
                <a:latin typeface="Arial"/>
                <a:ea typeface="MS Mincho"/>
                <a:cs typeface="Arial"/>
              </a:rPr>
              <a:t> principles in action, </a:t>
            </a:r>
            <a:r>
              <a:rPr lang="en-US" dirty="0">
                <a:effectLst/>
                <a:latin typeface="Public Sans"/>
              </a:rPr>
              <a:t>John Catt Educational </a:t>
            </a:r>
            <a:r>
              <a:rPr lang="en-US" dirty="0">
                <a:latin typeface="Public Sans"/>
              </a:rPr>
              <a:t>Limited</a:t>
            </a:r>
            <a:r>
              <a:rPr lang="en-US" dirty="0">
                <a:effectLst/>
                <a:latin typeface="Public Sans"/>
              </a:rPr>
              <a:t>.</a:t>
            </a:r>
            <a:r>
              <a:rPr lang="en-US" dirty="0">
                <a:latin typeface="Public Sans"/>
              </a:rPr>
              <a:t> </a:t>
            </a:r>
            <a:endParaRPr lang="en-US" dirty="0">
              <a:effectLst/>
              <a:latin typeface="Public Sans"/>
            </a:endParaRPr>
          </a:p>
          <a:p>
            <a:pPr marL="0" marR="0" lvl="0" indent="0" algn="l" defTabSz="121917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AU" sz="1800">
              <a:effectLst/>
              <a:latin typeface="Aptos" panose="020B0004020202020204" pitchFamily="34" charset="0"/>
              <a:ea typeface="MS Mincho" panose="02020609040205080304" pitchFamily="49" charset="-128"/>
              <a:cs typeface="Arial" panose="020B0604020202020204" pitchFamily="34" charset="0"/>
            </a:endParaRPr>
          </a:p>
          <a:p>
            <a:pPr marL="285750" indent="-285750">
              <a:lnSpc>
                <a:spcPct val="107000"/>
              </a:lnSpc>
              <a:spcAft>
                <a:spcPts val="800"/>
              </a:spcAft>
              <a:buFont typeface="Arial" panose="020B0604020202020204" pitchFamily="34" charset="0"/>
              <a:buChar char="•"/>
            </a:pPr>
            <a:endParaRPr lang="en-AU" sz="1800">
              <a:effectLst/>
              <a:latin typeface="Aptos" panose="020B0004020202020204" pitchFamily="34" charset="0"/>
              <a:ea typeface="MS Mincho" panose="02020609040205080304" pitchFamily="49" charset="-128"/>
              <a:cs typeface="Arial" panose="020B0604020202020204" pitchFamily="34" charset="0"/>
            </a:endParaRPr>
          </a:p>
          <a:p>
            <a:endParaRPr lang="en-AU"/>
          </a:p>
        </p:txBody>
      </p:sp>
      <p:sp>
        <p:nvSpPr>
          <p:cNvPr id="4" name="Slide Number Placeholder 3">
            <a:extLst>
              <a:ext uri="{FF2B5EF4-FFF2-40B4-BE49-F238E27FC236}">
                <a16:creationId xmlns:a16="http://schemas.microsoft.com/office/drawing/2014/main" id="{9D6D0886-4BB0-BA13-EB3C-5D8629BC3654}"/>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4168098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03BD-C2DC-2C7E-766B-83F714D2A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75598-68B3-BEB4-4C0F-2D42DF62B1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93026-6EF4-D02F-DD01-496D16B771D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Purpose: Key considerations for planning for effective questioning to build complexity</a:t>
            </a:r>
            <a:endParaRPr lang="en-AU" sz="1200" b="1" dirty="0">
              <a:highlight>
                <a:srgbClr val="FFFF00"/>
              </a:highlight>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[01:00]</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highlight>
                <a:srgbClr val="FFFF00"/>
              </a:highlight>
              <a:latin typeface="Arial" panose="020B0604020202020204" pitchFamily="34" charset="0"/>
              <a:cs typeface="Arial" panose="020B0604020202020204" pitchFamily="34" charset="0"/>
            </a:endParaRPr>
          </a:p>
          <a:p>
            <a:r>
              <a:rPr lang="en-AU" sz="1200" dirty="0">
                <a:latin typeface="Arial"/>
                <a:cs typeface="Arial"/>
              </a:rPr>
              <a:t>Some key considerations when using questioning to build complexity include:</a:t>
            </a:r>
          </a:p>
          <a:p>
            <a:pPr algn="l" rtl="0" fontAlgn="base">
              <a:lnSpc>
                <a:spcPts val="1350"/>
              </a:lnSpc>
              <a:buFont typeface="Arial" panose="020B0604020202020204" pitchFamily="34" charset="0"/>
              <a:buChar char="•"/>
            </a:pPr>
            <a:r>
              <a:rPr lang="en-AU" sz="1200" b="0" i="0" dirty="0">
                <a:solidFill>
                  <a:srgbClr val="000000"/>
                </a:solidFill>
                <a:effectLst/>
                <a:latin typeface="Arial"/>
                <a:cs typeface="Arial"/>
              </a:rPr>
              <a:t>Pose questions at the right challenge level to </a:t>
            </a:r>
            <a:r>
              <a:rPr lang="en-AU" sz="1200" dirty="0">
                <a:latin typeface="Arial"/>
                <a:cs typeface="Arial"/>
              </a:rPr>
              <a:t>cater for the needs of all learners. </a:t>
            </a:r>
            <a:r>
              <a:rPr lang="en-AU" sz="1200" dirty="0">
                <a:effectLst/>
                <a:latin typeface="Arial"/>
                <a:ea typeface="Times New Roman" panose="02020603050405020304" pitchFamily="18" charset="0"/>
                <a:cs typeface="Arial"/>
              </a:rPr>
              <a:t>Pose questions in a way that allows students to engage with the question at a number of different levels. </a:t>
            </a:r>
          </a:p>
          <a:p>
            <a:pPr algn="l" rtl="0" fontAlgn="base">
              <a:lnSpc>
                <a:spcPts val="1350"/>
              </a:lnSpc>
              <a:buFont typeface="Arial" panose="020B0604020202020204" pitchFamily="34" charset="0"/>
              <a:buChar char="•"/>
            </a:pPr>
            <a:r>
              <a:rPr lang="en-AU" sz="1200" b="0" i="0" dirty="0">
                <a:solidFill>
                  <a:srgbClr val="000000"/>
                </a:solidFill>
                <a:effectLst/>
                <a:latin typeface="Arial"/>
                <a:cs typeface="Arial"/>
              </a:rPr>
              <a:t>Use a variety of questioning types to make connections to prior learning, build schema and strengthen knowledge retention (AERO 2023b).</a:t>
            </a:r>
          </a:p>
          <a:p>
            <a:pPr marL="0" marR="0" lvl="0" indent="0" algn="l" defTabSz="1219170" rtl="0" eaLnBrk="1" fontAlgn="base" latinLnBrk="0" hangingPunct="1">
              <a:lnSpc>
                <a:spcPts val="1350"/>
              </a:lnSpc>
              <a:spcBef>
                <a:spcPts val="0"/>
              </a:spcBef>
              <a:spcAft>
                <a:spcPts val="0"/>
              </a:spcAft>
              <a:buClrTx/>
              <a:buSzTx/>
              <a:buFont typeface="Arial" panose="020B0604020202020204" pitchFamily="34" charset="0"/>
              <a:buChar char="•"/>
              <a:tabLst/>
              <a:defRPr/>
            </a:pPr>
            <a:r>
              <a:rPr lang="en-AU" sz="1200" dirty="0">
                <a:solidFill>
                  <a:srgbClr val="000000"/>
                </a:solidFill>
                <a:highlight>
                  <a:srgbClr val="FFFFFF"/>
                </a:highlight>
                <a:latin typeface="Arial"/>
                <a:cs typeface="Arial"/>
              </a:rPr>
              <a:t>Provide wait time before and after questioning, to allow students to process and think and consider their responses. </a:t>
            </a:r>
            <a:r>
              <a:rPr lang="en-AU" sz="1200" dirty="0">
                <a:effectLst/>
                <a:highlight>
                  <a:srgbClr val="FFFFFF"/>
                </a:highlight>
                <a:latin typeface="Arial"/>
                <a:ea typeface="Times New Roman" panose="02020603050405020304" pitchFamily="18" charset="0"/>
                <a:cs typeface="Arial"/>
              </a:rPr>
              <a:t>Use strategies such as a countdown timer, or a ‘think, pair, share’ activity to prompt knowledge recall (Stahl 1994).</a:t>
            </a:r>
          </a:p>
          <a:p>
            <a:pPr marL="0" marR="0" lvl="0" indent="0" algn="l" defTabSz="1219170" rtl="0" eaLnBrk="1" fontAlgn="base" latinLnBrk="0" hangingPunct="1">
              <a:lnSpc>
                <a:spcPts val="1350"/>
              </a:lnSpc>
              <a:spcBef>
                <a:spcPts val="0"/>
              </a:spcBef>
              <a:spcAft>
                <a:spcPts val="0"/>
              </a:spcAft>
              <a:buClrTx/>
              <a:buSzTx/>
              <a:buFont typeface="Arial" panose="020B0604020202020204" pitchFamily="34" charset="0"/>
              <a:buChar char="•"/>
              <a:tabLst/>
              <a:defRPr/>
            </a:pPr>
            <a:r>
              <a:rPr lang="en-US" sz="1200" dirty="0">
                <a:effectLst/>
                <a:latin typeface="Arial"/>
                <a:ea typeface="Aptos Narrow" panose="020B0004020202020204" pitchFamily="34" charset="0"/>
                <a:cs typeface="Arial"/>
              </a:rPr>
              <a:t>‘Checking for understanding regularly during a lesson allows you to identify misunderstandings as they develop, rather than allowing students to repeat mistakes, practice incorrectly and commit misconceptions to memory’ (AERO 2024).</a:t>
            </a:r>
            <a:endParaRPr lang="en-AU" sz="1200" dirty="0">
              <a:effectLst/>
              <a:latin typeface="Arial"/>
              <a:ea typeface="MS Mincho" panose="02020609040205080304" pitchFamily="49" charset="-128"/>
              <a:cs typeface="Arial"/>
            </a:endParaRPr>
          </a:p>
          <a:p>
            <a:pPr marL="0" marR="0" lvl="0" indent="0" algn="l" defTabSz="1219170" rtl="0" eaLnBrk="1" fontAlgn="base" latinLnBrk="0" hangingPunct="1">
              <a:lnSpc>
                <a:spcPts val="1350"/>
              </a:lnSpc>
              <a:spcBef>
                <a:spcPts val="0"/>
              </a:spcBef>
              <a:spcAft>
                <a:spcPts val="0"/>
              </a:spcAft>
              <a:buClrTx/>
              <a:buSzTx/>
              <a:buFont typeface="Arial" panose="020B0604020202020204" pitchFamily="34" charset="0"/>
              <a:buChar char="•"/>
              <a:tabLst/>
              <a:defRPr/>
            </a:pPr>
            <a:r>
              <a:rPr lang="en-AU" sz="1200" dirty="0">
                <a:latin typeface="Arial"/>
                <a:cs typeface="Arial"/>
              </a:rPr>
              <a:t>Create a classroom culture that values asking questions and participation. Students should expect to be called on at any time to engage with difficult questions and feel safe make mistakes and adjust thinking, in front of their peers</a:t>
            </a:r>
            <a:r>
              <a:rPr lang="en-US" sz="1200" dirty="0">
                <a:effectLst/>
                <a:latin typeface="Arial"/>
                <a:ea typeface="Aptos Narrow" panose="020B0004020202020204" pitchFamily="34" charset="0"/>
                <a:cs typeface="Arial"/>
              </a:rPr>
              <a:t>.</a:t>
            </a:r>
            <a:endParaRPr lang="en-AU" sz="1200" b="1" dirty="0">
              <a:latin typeface="Arial"/>
              <a:cs typeface="Arial"/>
            </a:endParaRPr>
          </a:p>
          <a:p>
            <a:endParaRPr lang="en-AU" sz="1200" b="1">
              <a:latin typeface="Arial" panose="020B0604020202020204" pitchFamily="34" charset="0"/>
              <a:cs typeface="Arial" panose="020B0604020202020204" pitchFamily="34" charset="0"/>
            </a:endParaRPr>
          </a:p>
          <a:p>
            <a:r>
              <a:rPr lang="en-AU" sz="1200" b="1" dirty="0">
                <a:latin typeface="Arial"/>
                <a:cs typeface="Arial"/>
              </a:rPr>
              <a:t>References</a:t>
            </a:r>
          </a:p>
          <a:p>
            <a:pPr>
              <a:lnSpc>
                <a:spcPct val="107000"/>
              </a:lnSpc>
              <a:spcAft>
                <a:spcPts val="800"/>
              </a:spcAft>
            </a:pPr>
            <a:r>
              <a:rPr lang="en-AU" dirty="0">
                <a:latin typeface="Public Sans"/>
              </a:rPr>
              <a:t>AERO (Australian Education Research Organisation) (2023b) </a:t>
            </a:r>
            <a:r>
              <a:rPr lang="en-AU" i="1" dirty="0">
                <a:latin typeface="Public Sans"/>
              </a:rPr>
              <a:t>How students learn best: an overview of the learning process and the most effective teaching practices,</a:t>
            </a:r>
            <a:r>
              <a:rPr lang="en-AU" dirty="0">
                <a:latin typeface="Public Sans"/>
              </a:rPr>
              <a:t> AERO, accessed 27 February 2025.</a:t>
            </a:r>
          </a:p>
          <a:p>
            <a:pPr>
              <a:lnSpc>
                <a:spcPct val="107000"/>
              </a:lnSpc>
              <a:spcAft>
                <a:spcPts val="800"/>
              </a:spcAft>
            </a:pPr>
            <a:r>
              <a:rPr lang="en-AU" dirty="0">
                <a:solidFill>
                  <a:srgbClr val="000000"/>
                </a:solidFill>
                <a:effectLst/>
                <a:latin typeface="Public Sans"/>
              </a:rPr>
              <a:t>Australian Education Research Organisation</a:t>
            </a:r>
            <a:r>
              <a:rPr lang="en-AU" dirty="0">
                <a:solidFill>
                  <a:srgbClr val="000000"/>
                </a:solidFill>
                <a:latin typeface="Public Sans"/>
              </a:rPr>
              <a:t> (AERO</a:t>
            </a:r>
            <a:r>
              <a:rPr lang="en-AU" dirty="0">
                <a:solidFill>
                  <a:srgbClr val="000000"/>
                </a:solidFill>
                <a:effectLst/>
                <a:latin typeface="Public Sans"/>
              </a:rPr>
              <a:t>) (2024)</a:t>
            </a:r>
            <a:r>
              <a:rPr lang="en-AU" dirty="0">
                <a:solidFill>
                  <a:srgbClr val="000000"/>
                </a:solidFill>
                <a:latin typeface="Public Sans"/>
              </a:rPr>
              <a:t> </a:t>
            </a:r>
            <a:r>
              <a:rPr lang="en-AU" i="1" dirty="0">
                <a:solidFill>
                  <a:srgbClr val="000000"/>
                </a:solidFill>
                <a:effectLst/>
                <a:latin typeface="Public Sans"/>
              </a:rPr>
              <a:t>Monitor progress</a:t>
            </a:r>
            <a:r>
              <a:rPr lang="en-AU" dirty="0">
                <a:solidFill>
                  <a:srgbClr val="000000"/>
                </a:solidFill>
                <a:effectLst/>
                <a:latin typeface="Public Sans"/>
              </a:rPr>
              <a:t>, AERO</a:t>
            </a:r>
            <a:r>
              <a:rPr lang="en-AU" dirty="0">
                <a:solidFill>
                  <a:srgbClr val="000000"/>
                </a:solidFill>
                <a:latin typeface="Public Sans"/>
              </a:rPr>
              <a:t>, accessed 25 February 2025</a:t>
            </a:r>
            <a:r>
              <a:rPr lang="en-AU" dirty="0">
                <a:solidFill>
                  <a:srgbClr val="000000"/>
                </a:solidFill>
                <a:effectLst/>
                <a:latin typeface="Public Sans"/>
              </a:rPr>
              <a:t>.</a:t>
            </a:r>
            <a:r>
              <a:rPr lang="en-AU" dirty="0">
                <a:solidFill>
                  <a:srgbClr val="000000"/>
                </a:solidFill>
                <a:latin typeface="Public Sans"/>
              </a:rPr>
              <a:t> </a:t>
            </a:r>
            <a:endParaRPr lang="en-US" dirty="0">
              <a:latin typeface="Public Sans"/>
            </a:endParaRPr>
          </a:p>
          <a:p>
            <a:pPr marL="0" indent="0">
              <a:lnSpc>
                <a:spcPct val="107000"/>
              </a:lnSpc>
              <a:spcAft>
                <a:spcPts val="800"/>
              </a:spcAft>
              <a:buFont typeface="Arial" panose="020B0604020202020204" pitchFamily="34" charset="0"/>
              <a:buNone/>
            </a:pPr>
            <a:r>
              <a:rPr lang="en-AU" sz="1200" dirty="0">
                <a:solidFill>
                  <a:srgbClr val="000000"/>
                </a:solidFill>
                <a:effectLst/>
                <a:latin typeface="Arial"/>
                <a:ea typeface="Arial" panose="020B0604020202020204" pitchFamily="34" charset="0"/>
                <a:cs typeface="Arial"/>
              </a:rPr>
              <a:t>Stahl RJ (1994) ‘Using think time and wait time skilfully in the classroom’, ERIC Digest, accessed 19 February 2025.</a:t>
            </a:r>
          </a:p>
          <a:p>
            <a:pPr marL="285750" marR="0" lvl="0" indent="-285750" algn="l" defTabSz="121917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AU" sz="1600">
              <a:effectLst/>
              <a:latin typeface="Arial"/>
              <a:ea typeface="MS Mincho"/>
              <a:cs typeface="Arial"/>
            </a:endParaRPr>
          </a:p>
          <a:p>
            <a:endParaRPr lang="en-AU" sz="1600" b="1">
              <a:latin typeface="Aptos"/>
            </a:endParaRPr>
          </a:p>
          <a:p>
            <a:endParaRPr lang="en-AU" sz="1600" b="1">
              <a:latin typeface="Aptos"/>
            </a:endParaRPr>
          </a:p>
          <a:p>
            <a:endParaRPr lang="en-AU" sz="1600" b="1">
              <a:latin typeface="Aptos"/>
            </a:endParaRPr>
          </a:p>
        </p:txBody>
      </p:sp>
      <p:sp>
        <p:nvSpPr>
          <p:cNvPr id="4" name="Slide Number Placeholder 3">
            <a:extLst>
              <a:ext uri="{FF2B5EF4-FFF2-40B4-BE49-F238E27FC236}">
                <a16:creationId xmlns:a16="http://schemas.microsoft.com/office/drawing/2014/main" id="{884D53F1-A24B-E2BC-C310-72CC08E22BA1}"/>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1029559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08634-C30E-1A2E-A257-8F4E30547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B7B97-1764-2226-2FB2-0A727FB6C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45AE5-362E-80FD-9C71-79A6FBFB7E86}"/>
              </a:ext>
            </a:extLst>
          </p:cNvPr>
          <p:cNvSpPr>
            <a:spLocks noGrp="1"/>
          </p:cNvSpPr>
          <p:nvPr>
            <p:ph type="body" idx="1"/>
          </p:nvPr>
        </p:nvSpPr>
        <p:spPr/>
        <p:txBody>
          <a:bodyPr/>
          <a:lstStyle/>
          <a:p>
            <a:pPr>
              <a:defRPr/>
            </a:pPr>
            <a:r>
              <a:rPr lang="en-AU" sz="1200" b="1" dirty="0">
                <a:latin typeface="Arial"/>
                <a:cs typeface="Arial"/>
              </a:rPr>
              <a:t>Purpose: the importance of wait time for students</a:t>
            </a:r>
          </a:p>
          <a:p>
            <a:pPr>
              <a:defRPr/>
            </a:pPr>
            <a:r>
              <a:rPr lang="en-AU"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[01:30] </a:t>
            </a:r>
          </a:p>
          <a:p>
            <a:pPr>
              <a:defRPr/>
            </a:pPr>
            <a:endParaRPr lang="en-US" sz="1200" dirty="0">
              <a:latin typeface="Arial" panose="020B0604020202020204" pitchFamily="34" charset="0"/>
              <a:cs typeface="Arial" panose="020B0604020202020204" pitchFamily="34" charset="0"/>
            </a:endParaRPr>
          </a:p>
          <a:p>
            <a:pPr>
              <a:defRPr/>
            </a:pPr>
            <a:r>
              <a:rPr lang="en-AU" dirty="0">
                <a:latin typeface="Public Sans"/>
              </a:rPr>
              <a:t>Wait time is essential for all questions. This is the time students are given to think of a response. Questions that require quick responses, such as in choral responses, should still allow a short period of wait time before students respond to a signal so that all students respond together, not just the ‘fastest’ students (</a:t>
            </a:r>
            <a:r>
              <a:rPr lang="en-AU" dirty="0" err="1">
                <a:latin typeface="Public Sans"/>
              </a:rPr>
              <a:t>Rosenshine</a:t>
            </a:r>
            <a:r>
              <a:rPr lang="en-AU" dirty="0">
                <a:latin typeface="Public Sans"/>
              </a:rPr>
              <a:t> 2012). As questions become more complex, the amount of wait time given to students should increase. If more than 5 seconds is needed for sufficient thinking, consider using think-pair-share responses or have students jot down their thinking.</a:t>
            </a:r>
          </a:p>
          <a:p>
            <a:pPr>
              <a:defRPr/>
            </a:pPr>
            <a:endParaRPr lang="en-AU" dirty="0"/>
          </a:p>
          <a:p>
            <a:pPr>
              <a:lnSpc>
                <a:spcPts val="1350"/>
              </a:lnSpc>
              <a:defRPr/>
            </a:pPr>
            <a:r>
              <a:rPr lang="en-AU">
                <a:latin typeface="Public Sans"/>
              </a:rPr>
              <a:t>The graph on screen illustrates wait time required for a student to process the different question types. For example, a student will require less time to answer, ‘What types of lines has the artist used in this work?’ but a longer time to reflect and justify in questions like ‘What mood is created by the use of line in the artwork?’</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a:cs typeface="Arial"/>
              </a:rPr>
              <a:t>We also need to allow wait time AFTER a student gives an answer and before we speak again. Students need time to absorb what their peer has just said and consider sharing a response of their own (Stahl 1994).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a:solidFill>
                <a:srgbClr val="0A0A0A"/>
              </a:solidFill>
              <a:effectLst/>
              <a:latin typeface="Arial" panose="020B0604020202020204" pitchFamily="34" charset="0"/>
              <a:ea typeface="Roboto Slab"/>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solidFill>
                  <a:srgbClr val="0A0A0A"/>
                </a:solidFill>
                <a:effectLst/>
                <a:latin typeface="Arial"/>
                <a:ea typeface="Roboto Slab"/>
                <a:cs typeface="Arial"/>
              </a:rPr>
              <a:t>Implementing wait-time requires the development of new habits and opens the door for more student-driven interactions in class. </a:t>
            </a:r>
            <a:endParaRPr lang="en-AU" sz="1200" dirty="0">
              <a:effectLst/>
              <a:latin typeface="Arial"/>
              <a:ea typeface="Times New Roman" panose="02020603050405020304" pitchFamily="18" charset="0"/>
              <a:cs typeface="Arial"/>
            </a:endParaRPr>
          </a:p>
          <a:p>
            <a:endParaRPr lang="en-AU" sz="1200" b="1">
              <a:latin typeface="Arial" panose="020B0604020202020204" pitchFamily="34" charset="0"/>
              <a:cs typeface="Arial" panose="020B0604020202020204" pitchFamily="34" charset="0"/>
            </a:endParaRPr>
          </a:p>
          <a:p>
            <a:r>
              <a:rPr lang="en-AU" sz="1200" b="1" dirty="0">
                <a:latin typeface="Arial"/>
                <a:cs typeface="Arial"/>
              </a:rPr>
              <a:t>References </a:t>
            </a:r>
          </a:p>
          <a:p>
            <a:r>
              <a:rPr lang="en-AU" sz="1200" dirty="0" err="1">
                <a:latin typeface="Arial"/>
                <a:cs typeface="Arial"/>
              </a:rPr>
              <a:t>Rosenshine</a:t>
            </a:r>
            <a:r>
              <a:rPr lang="en-AU" sz="1200" dirty="0">
                <a:latin typeface="Arial"/>
                <a:cs typeface="Arial"/>
              </a:rPr>
              <a:t> B (2012) ‘Principles of instruction: research-based strategies that all teachers should know’, </a:t>
            </a:r>
            <a:r>
              <a:rPr lang="en-AU" sz="1200" i="1" dirty="0">
                <a:latin typeface="Arial"/>
                <a:cs typeface="Arial"/>
              </a:rPr>
              <a:t>American Educator</a:t>
            </a:r>
            <a:r>
              <a:rPr lang="en-AU" sz="1200" dirty="0">
                <a:latin typeface="Arial"/>
                <a:cs typeface="Arial"/>
              </a:rPr>
              <a:t>, 36(1):12–39.</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a:cs typeface="Arial"/>
              </a:rPr>
              <a:t>Stahl RJ (1994) ‘Using think time and wait time skilfully in the classroom’, ERIC Digest, accessed 19 February 2025.</a:t>
            </a:r>
          </a:p>
          <a:p>
            <a:pPr>
              <a:defRPr/>
            </a:pPr>
            <a:endParaRPr lang="en-US" sz="1200">
              <a:latin typeface="Arial" panose="020B0604020202020204" pitchFamily="34" charset="0"/>
              <a:cs typeface="Arial" panose="020B0604020202020204" pitchFamily="34" charset="0"/>
            </a:endParaRPr>
          </a:p>
          <a:p>
            <a:pPr>
              <a:defRPr/>
            </a:pPr>
            <a:endParaRPr lang="en-AU" b="1"/>
          </a:p>
          <a:p>
            <a:pPr>
              <a:defRPr/>
            </a:pPr>
            <a:endParaRPr lang="en-US">
              <a:latin typeface="Public Sans"/>
            </a:endParaRPr>
          </a:p>
          <a:p>
            <a:pPr>
              <a:defRPr/>
            </a:pPr>
            <a:endParaRPr lang="en-US"/>
          </a:p>
        </p:txBody>
      </p:sp>
      <p:sp>
        <p:nvSpPr>
          <p:cNvPr id="4" name="Slide Number Placeholder 3">
            <a:extLst>
              <a:ext uri="{FF2B5EF4-FFF2-40B4-BE49-F238E27FC236}">
                <a16:creationId xmlns:a16="http://schemas.microsoft.com/office/drawing/2014/main" id="{350C647A-D4AC-E257-99B0-61A09B0FBA82}"/>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426967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Purpose: the importance of wait time for teachers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Speaker notes:</a:t>
            </a:r>
            <a:endParaRPr kumimoji="0" lang="en-US" sz="1200" b="0" i="0" u="none" strike="noStrike" kern="1200" cap="none" spc="0" normalizeH="0" baseline="0" noProof="0">
              <a:ln>
                <a:noFill/>
              </a:ln>
              <a:solidFill>
                <a:prstClr val="black"/>
              </a:solidFill>
              <a:effectLst/>
              <a:uLnTx/>
              <a:uFillTx/>
              <a:latin typeface="Arial"/>
              <a:cs typeface="Arial"/>
            </a:endParaRPr>
          </a:p>
          <a:p>
            <a:pPr marL="0" marR="0" lvl="0" indent="0" algn="l" defTabSz="1219170" rtl="0" eaLnBrk="1" fontAlgn="auto" latinLnBrk="0" hangingPunct="1">
              <a:lnSpc>
                <a:spcPts val="2025"/>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[00:30] </a:t>
            </a:r>
            <a:endParaRPr lang="en-AU" sz="1200" b="1" i="0" u="none" strike="noStrike" kern="1200" cap="none" spc="0" normalizeH="0" baseline="0" noProof="0">
              <a:ln>
                <a:noFill/>
              </a:ln>
              <a:solidFill>
                <a:prstClr val="black"/>
              </a:solidFill>
              <a:effectLst/>
              <a:uLnTx/>
              <a:uFillTx/>
              <a:latin typeface="Arial"/>
              <a:cs typeface="Arial"/>
            </a:endParaRPr>
          </a:p>
          <a:p>
            <a:pPr algn="l">
              <a:lnSpc>
                <a:spcPts val="2025"/>
              </a:lnSpc>
            </a:pPr>
            <a:endParaRPr lang="en-AU" sz="1200" b="0" i="0">
              <a:solidFill>
                <a:srgbClr val="0A0A0A"/>
              </a:solidFill>
              <a:effectLst/>
              <a:latin typeface="Arial" panose="020B0604020202020204" pitchFamily="34" charset="0"/>
              <a:cs typeface="Arial" panose="020B0604020202020204" pitchFamily="34" charset="0"/>
            </a:endParaRPr>
          </a:p>
          <a:p>
            <a:pPr algn="l">
              <a:lnSpc>
                <a:spcPts val="2025"/>
              </a:lnSpc>
            </a:pPr>
            <a:r>
              <a:rPr lang="en-AU" sz="1200" b="0" i="0">
                <a:solidFill>
                  <a:srgbClr val="0A0A0A"/>
                </a:solidFill>
                <a:effectLst/>
                <a:latin typeface="Arial"/>
                <a:cs typeface="Arial"/>
              </a:rPr>
              <a:t>Research tells us when we, as teachers, practice wait time, positive changes occur in their own behaviour:</a:t>
            </a:r>
          </a:p>
          <a:p>
            <a:pPr algn="l">
              <a:lnSpc>
                <a:spcPts val="2025"/>
              </a:lnSpc>
              <a:buFont typeface="Arial" panose="020B0604020202020204" pitchFamily="34" charset="0"/>
              <a:buChar char="•"/>
            </a:pPr>
            <a:r>
              <a:rPr lang="en-AU" sz="1200" b="0" i="0">
                <a:solidFill>
                  <a:srgbClr val="0A0A0A"/>
                </a:solidFill>
                <a:effectLst/>
                <a:latin typeface="Arial"/>
                <a:cs typeface="Arial"/>
              </a:rPr>
              <a:t>Their questioning strategies tend to be more varied and flexible.</a:t>
            </a:r>
          </a:p>
          <a:p>
            <a:pPr algn="l">
              <a:lnSpc>
                <a:spcPts val="2025"/>
              </a:lnSpc>
              <a:buFont typeface="Arial" panose="020B0604020202020204" pitchFamily="34" charset="0"/>
              <a:buChar char="•"/>
            </a:pPr>
            <a:r>
              <a:rPr lang="en-AU" sz="1200" b="0" i="0">
                <a:solidFill>
                  <a:srgbClr val="0A0A0A"/>
                </a:solidFill>
                <a:effectLst/>
                <a:latin typeface="Arial"/>
                <a:cs typeface="Arial"/>
              </a:rPr>
              <a:t>They decrease the quantity and increase the quality and variety of their questions.</a:t>
            </a:r>
          </a:p>
          <a:p>
            <a:pPr algn="l">
              <a:lnSpc>
                <a:spcPts val="2025"/>
              </a:lnSpc>
              <a:buFont typeface="Arial" panose="020B0604020202020204" pitchFamily="34" charset="0"/>
              <a:buChar char="•"/>
            </a:pPr>
            <a:r>
              <a:rPr lang="en-AU" sz="1200" b="0" i="0">
                <a:solidFill>
                  <a:srgbClr val="0A0A0A"/>
                </a:solidFill>
                <a:effectLst/>
                <a:latin typeface="Arial"/>
                <a:cs typeface="Arial"/>
              </a:rPr>
              <a:t>They ask additional questions that require more complex information processing and higher-level thinking on the part of students. (Stahl 1994)</a:t>
            </a:r>
          </a:p>
          <a:p>
            <a:pPr algn="l">
              <a:lnSpc>
                <a:spcPts val="2025"/>
              </a:lnSpc>
              <a:buFont typeface="Arial" panose="020B0604020202020204" pitchFamily="34" charset="0"/>
              <a:buChar char="•"/>
            </a:pPr>
            <a:endParaRPr lang="en-AU" sz="1200" b="0" i="0">
              <a:solidFill>
                <a:srgbClr val="0A0A0A"/>
              </a:solidFill>
              <a:effectLst/>
              <a:latin typeface="Arial" panose="020B0604020202020204" pitchFamily="34" charset="0"/>
              <a:cs typeface="Arial" panose="020B0604020202020204" pitchFamily="34" charset="0"/>
            </a:endParaRPr>
          </a:p>
          <a:p>
            <a:pPr algn="l">
              <a:lnSpc>
                <a:spcPts val="2025"/>
              </a:lnSpc>
              <a:buFont typeface="Arial" panose="020B0604020202020204" pitchFamily="34" charset="0"/>
              <a:buChar char="•"/>
            </a:pPr>
            <a:endParaRPr lang="en-AU" sz="1200" b="0" i="0">
              <a:solidFill>
                <a:srgbClr val="0A0A0A"/>
              </a:solidFill>
              <a:effectLst/>
              <a:latin typeface="Arial" panose="020B0604020202020204" pitchFamily="34" charset="0"/>
              <a:cs typeface="Arial" panose="020B0604020202020204" pitchFamily="34" charset="0"/>
            </a:endParaRPr>
          </a:p>
          <a:p>
            <a:pPr algn="l">
              <a:lnSpc>
                <a:spcPts val="2025"/>
              </a:lnSpc>
              <a:buFont typeface="Arial" panose="020B0604020202020204" pitchFamily="34" charset="0"/>
              <a:buNone/>
            </a:pPr>
            <a:r>
              <a:rPr lang="en-AU" sz="1200" b="1" i="0">
                <a:solidFill>
                  <a:srgbClr val="0A0A0A"/>
                </a:solidFill>
                <a:effectLst/>
                <a:latin typeface="Arial"/>
                <a:cs typeface="Arial"/>
              </a:rPr>
              <a:t>Reference</a:t>
            </a:r>
          </a:p>
          <a:p>
            <a:pPr marL="0" marR="0" lvl="0" indent="0" algn="l" defTabSz="121917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sz="1200">
                <a:solidFill>
                  <a:srgbClr val="000000"/>
                </a:solidFill>
                <a:effectLst/>
                <a:latin typeface="Arial"/>
                <a:ea typeface="Arial" panose="020B0604020202020204" pitchFamily="34" charset="0"/>
                <a:cs typeface="Arial"/>
              </a:rPr>
              <a:t>Stahl RJ (1994) ‘Using think time and wait time skilfully in the classroom’, ERIC Digest, accessed 19 February 2025.</a:t>
            </a: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pPr>
              <a:defRPr/>
            </a:pP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549584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Purpose: the importance of creating a conducive classroom climate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Speaker notes:</a:t>
            </a:r>
            <a:endParaRPr kumimoji="0" lang="en-US" sz="1200" b="0" i="0" u="none" strike="noStrike" kern="1200" cap="none" spc="0" normalizeH="0" baseline="0" noProof="0">
              <a:ln>
                <a:noFill/>
              </a:ln>
              <a:solidFill>
                <a:prstClr val="black"/>
              </a:solidFill>
              <a:effectLst/>
              <a:uLnTx/>
              <a:uFillTx/>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Arial"/>
                <a:cs typeface="Arial"/>
              </a:rPr>
              <a:t>[00:50] </a:t>
            </a:r>
            <a:endParaRPr lang="en-AU" sz="1200" b="1" i="0" u="none" strike="noStrike" kern="1200" cap="none" spc="0" normalizeH="0" baseline="0" noProof="0">
              <a:ln>
                <a:noFill/>
              </a:ln>
              <a:solidFill>
                <a:prstClr val="black"/>
              </a:solidFill>
              <a:effectLst/>
              <a:uLnTx/>
              <a:uFillTx/>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cs typeface="Arial"/>
              </a:rPr>
              <a:t>As teachers, it is essential to ‘create a classroom culture that fosters trust, supports students’ participation, is accepting of mistakes, and supports improvement’ (AERO 2024). When students feel psychologically safe, they will be more inclined to attempt to answer questions.</a:t>
            </a: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cs typeface="Arial"/>
              </a:rPr>
              <a:t>We need to be genuinely interested not only in what learners are thinking, but in how they are thinking, in what connections they are making and not making. We also need to consider whether our responses to student answers are inviting or discouraging students to respond.</a:t>
            </a:r>
          </a:p>
          <a:p>
            <a:endParaRPr lang="en-AU" sz="1200">
              <a:latin typeface="Arial" panose="020B0604020202020204" pitchFamily="34" charset="0"/>
              <a:cs typeface="Arial" panose="020B0604020202020204" pitchFamily="34" charset="0"/>
            </a:endParaRPr>
          </a:p>
          <a:p>
            <a:r>
              <a:rPr lang="en-AU" sz="1200">
                <a:latin typeface="Arial"/>
                <a:cs typeface="Arial"/>
              </a:rPr>
              <a:t>Effective classroom environments allow students to prioritise thinking about what they are learning, while minimising distractions that can contribute to cognitive load (AERO 2023)</a:t>
            </a:r>
            <a:endParaRPr lang="en-AU" sz="1200" b="1" i="0">
              <a:solidFill>
                <a:srgbClr val="0A0A0A"/>
              </a:solidFill>
              <a:effectLst/>
              <a:latin typeface="Arial"/>
              <a:ea typeface="Roboto Slab"/>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a:solidFill>
                <a:srgbClr val="0A0A0A"/>
              </a:solidFill>
              <a:effectLst/>
              <a:latin typeface="Arial" panose="020B0604020202020204" pitchFamily="34" charset="0"/>
              <a:ea typeface="Roboto Slab"/>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a:solidFill>
                  <a:srgbClr val="0A0A0A"/>
                </a:solidFill>
                <a:effectLst/>
                <a:latin typeface="Arial"/>
                <a:ea typeface="Roboto Slab"/>
                <a:cs typeface="Arial"/>
              </a:rPr>
              <a:t>Reference</a:t>
            </a:r>
          </a:p>
          <a:p>
            <a:r>
              <a:rPr lang="en-AU">
                <a:latin typeface="Public Sans"/>
              </a:rPr>
              <a:t>AERO (Australian Education Research Organisation) (2023b) </a:t>
            </a:r>
            <a:r>
              <a:rPr lang="en-AU" i="1">
                <a:latin typeface="Public Sans"/>
              </a:rPr>
              <a:t>How students learn best: an overview of the learning process and the most effective teaching practices,</a:t>
            </a:r>
            <a:r>
              <a:rPr lang="en-AU">
                <a:latin typeface="Public Sans"/>
              </a:rPr>
              <a:t> AERO, accessed 27 February 2025.</a:t>
            </a:r>
          </a:p>
          <a:p>
            <a:r>
              <a:rPr lang="en-AU">
                <a:latin typeface="Public Sans"/>
              </a:rPr>
              <a:t>Australian Education Research Organisation (AERO) (2024) </a:t>
            </a:r>
            <a:r>
              <a:rPr lang="en-AU" i="1">
                <a:latin typeface="Public Sans"/>
              </a:rPr>
              <a:t>Monitor progress</a:t>
            </a:r>
            <a:r>
              <a:rPr lang="en-AU">
                <a:latin typeface="Public Sans"/>
              </a:rPr>
              <a:t>, AERO, accessed 25 February 2025.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endParaRPr lang="en-AU">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4160025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a:cs typeface="Arial"/>
              </a:rPr>
              <a:t>Purpose</a:t>
            </a:r>
            <a:r>
              <a:rPr lang="en-US" sz="1200" b="0">
                <a:latin typeface="Arial"/>
                <a:cs typeface="Arial"/>
              </a:rPr>
              <a:t>: </a:t>
            </a:r>
            <a:r>
              <a:rPr lang="en-US" sz="1200" b="1">
                <a:latin typeface="Arial"/>
                <a:cs typeface="Arial"/>
              </a:rPr>
              <a:t>introduce types of questions that build in complexity</a:t>
            </a:r>
          </a:p>
          <a:p>
            <a:r>
              <a:rPr lang="en-US" sz="1200" b="1">
                <a:latin typeface="Arial"/>
                <a:cs typeface="Arial"/>
              </a:rPr>
              <a:t>Speakers notes:</a:t>
            </a:r>
            <a:r>
              <a:rPr lang="en-US" sz="120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[01:00]</a:t>
            </a:r>
            <a:endParaRPr lang="en-AU" sz="120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cs typeface="Arial"/>
              </a:rPr>
              <a:t>Teachers use questions that build in complexity to develop and deepen student understanding of knowledge, ideas and skills.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cs typeface="Arial"/>
              </a:rPr>
              <a:t>These include questions that provide opportunities for students to:</a:t>
            </a: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r>
              <a:rPr lang="en-AU" sz="1200">
                <a:latin typeface="Arial"/>
                <a:cs typeface="Arial"/>
              </a:rPr>
              <a:t>Recall knowledge </a:t>
            </a: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r>
              <a:rPr lang="en-AU" sz="1200">
                <a:latin typeface="Arial"/>
                <a:cs typeface="Arial"/>
              </a:rPr>
              <a:t>Elaborate their thinking </a:t>
            </a: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r>
              <a:rPr lang="en-AU" sz="1200">
                <a:latin typeface="Arial"/>
                <a:cs typeface="Arial"/>
              </a:rPr>
              <a:t>Make connections</a:t>
            </a: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r>
              <a:rPr lang="en-AU" sz="1200">
                <a:latin typeface="Arial"/>
                <a:cs typeface="Arial"/>
              </a:rPr>
              <a:t>Justify and reflect.</a:t>
            </a: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cs typeface="Arial"/>
              </a:rPr>
              <a:t>When students access their learning and apply their knowledge in different ways, including in response to conceptual and higher-order thinking questions, this also provides the opportunity for retrieval and associated consolidation of long-term memory (AERO 2023).</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cs typeface="Arial"/>
              </a:rPr>
              <a:t>Asking questions that build in complexity can help students apply and transfer their knowledge, but it </a:t>
            </a:r>
            <a:r>
              <a:rPr lang="en-AU" sz="1200">
                <a:effectLst/>
                <a:latin typeface="Arial"/>
                <a:ea typeface="Arial" panose="020B0604020202020204" pitchFamily="34" charset="0"/>
                <a:cs typeface="Arial"/>
              </a:rPr>
              <a:t>requires us to be flexible and responsive to student needs.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effectLst/>
              <a:latin typeface="Arial" panose="020B0604020202020204" pitchFamily="34" charset="0"/>
              <a:ea typeface="Arial" panose="020B0604020202020204" pitchFamily="34" charset="0"/>
              <a:cs typeface="Arial" panose="020B0604020202020204" pitchFamily="34" charset="0"/>
            </a:endParaRPr>
          </a:p>
          <a:p>
            <a:pPr>
              <a:defRPr/>
            </a:pPr>
            <a:r>
              <a:rPr lang="en-AU" sz="1200">
                <a:effectLst/>
                <a:latin typeface="Arial"/>
                <a:ea typeface="Arial" panose="020B0604020202020204" pitchFamily="34" charset="0"/>
                <a:cs typeface="Arial"/>
              </a:rPr>
              <a:t>Teachers may move back and forth between a variety of question types to support student learning. For example, </a:t>
            </a:r>
            <a:r>
              <a:rPr lang="en-AU" sz="1200">
                <a:latin typeface="Arial"/>
                <a:ea typeface="Arial" panose="020B0604020202020204" pitchFamily="34" charset="0"/>
                <a:cs typeface="Arial"/>
              </a:rPr>
              <a:t>teachers asking</a:t>
            </a:r>
            <a:r>
              <a:rPr lang="en-AU" sz="1200">
                <a:effectLst/>
                <a:latin typeface="Arial"/>
                <a:ea typeface="Arial" panose="020B0604020202020204" pitchFamily="34" charset="0"/>
                <a:cs typeface="Arial"/>
              </a:rPr>
              <a:t> a series of questions and may need to reframe these questions in response to student understanding.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effectLst/>
                <a:latin typeface="Arial"/>
                <a:ea typeface="Times New Roman" panose="02020603050405020304" pitchFamily="18" charset="0"/>
                <a:cs typeface="Arial"/>
              </a:rPr>
              <a:t>We will now unpack each of these question types in more detail.</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a:solidFill>
                <a:srgbClr val="333333"/>
              </a:solidFill>
              <a:effectLst/>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References </a:t>
            </a:r>
          </a:p>
          <a:p>
            <a:pPr>
              <a:defRPr/>
            </a:pPr>
            <a:r>
              <a:rPr lang="en-AU">
                <a:latin typeface="Public Sans"/>
              </a:rPr>
              <a:t>AERO (Australian Education Research Organisation) (2023b) </a:t>
            </a:r>
            <a:r>
              <a:rPr lang="en-AU" i="1">
                <a:latin typeface="Public Sans"/>
              </a:rPr>
              <a:t>How students learn best: an overview of the learning process and the most effective teaching practices,</a:t>
            </a:r>
            <a:r>
              <a:rPr lang="en-AU">
                <a:latin typeface="Public Sans"/>
              </a:rPr>
              <a:t> AERO, accessed 27 February 2025.</a:t>
            </a:r>
          </a:p>
          <a:p>
            <a:pPr>
              <a:defRPr/>
            </a:pPr>
            <a:r>
              <a:rPr lang="en-AU" sz="1200">
                <a:solidFill>
                  <a:srgbClr val="000000"/>
                </a:solidFill>
                <a:effectLst/>
                <a:latin typeface="Arial"/>
                <a:ea typeface="MS Mincho"/>
                <a:cs typeface="Arial"/>
              </a:rPr>
              <a:t>NCTM (National Council of Teachers of Mathematics) (2014) </a:t>
            </a:r>
            <a:r>
              <a:rPr lang="en-AU" sz="1200" i="1">
                <a:solidFill>
                  <a:srgbClr val="000000"/>
                </a:solidFill>
                <a:effectLst/>
                <a:latin typeface="Arial"/>
                <a:ea typeface="MS Mincho"/>
                <a:cs typeface="Arial"/>
              </a:rPr>
              <a:t>Principles to </a:t>
            </a:r>
            <a:r>
              <a:rPr lang="en-AU" sz="1200" i="1">
                <a:solidFill>
                  <a:srgbClr val="000000"/>
                </a:solidFill>
                <a:latin typeface="Arial"/>
                <a:ea typeface="MS Mincho"/>
                <a:cs typeface="Arial"/>
              </a:rPr>
              <a:t>actions: ensuring</a:t>
            </a:r>
            <a:r>
              <a:rPr lang="en-AU" sz="1200" i="1">
                <a:solidFill>
                  <a:srgbClr val="000000"/>
                </a:solidFill>
                <a:effectLst/>
                <a:latin typeface="Arial"/>
                <a:ea typeface="MS Mincho"/>
                <a:cs typeface="Arial"/>
              </a:rPr>
              <a:t> </a:t>
            </a:r>
            <a:r>
              <a:rPr lang="en-AU" sz="1200" i="1">
                <a:solidFill>
                  <a:srgbClr val="000000"/>
                </a:solidFill>
                <a:latin typeface="Arial"/>
                <a:ea typeface="MS Mincho"/>
                <a:cs typeface="Arial"/>
              </a:rPr>
              <a:t>mathematical</a:t>
            </a:r>
            <a:r>
              <a:rPr lang="en-AU" sz="1200" i="1">
                <a:solidFill>
                  <a:srgbClr val="000000"/>
                </a:solidFill>
                <a:effectLst/>
                <a:latin typeface="Arial"/>
                <a:ea typeface="MS Mincho"/>
                <a:cs typeface="Arial"/>
              </a:rPr>
              <a:t> </a:t>
            </a:r>
            <a:r>
              <a:rPr lang="en-AU" sz="1200" i="1">
                <a:solidFill>
                  <a:srgbClr val="000000"/>
                </a:solidFill>
                <a:latin typeface="Arial"/>
                <a:ea typeface="MS Mincho"/>
                <a:cs typeface="Arial"/>
              </a:rPr>
              <a:t>success</a:t>
            </a:r>
            <a:r>
              <a:rPr lang="en-AU" sz="1200" i="1">
                <a:solidFill>
                  <a:srgbClr val="000000"/>
                </a:solidFill>
                <a:effectLst/>
                <a:latin typeface="Arial"/>
                <a:ea typeface="MS Mincho"/>
                <a:cs typeface="Arial"/>
              </a:rPr>
              <a:t> for </a:t>
            </a:r>
            <a:r>
              <a:rPr lang="en-AU" sz="1200" i="1">
                <a:solidFill>
                  <a:srgbClr val="000000"/>
                </a:solidFill>
                <a:latin typeface="Arial"/>
                <a:ea typeface="MS Mincho"/>
                <a:cs typeface="Arial"/>
              </a:rPr>
              <a:t>all</a:t>
            </a:r>
            <a:r>
              <a:rPr lang="en-AU" sz="1200" i="1">
                <a:solidFill>
                  <a:srgbClr val="000000"/>
                </a:solidFill>
                <a:effectLst/>
                <a:latin typeface="Arial"/>
                <a:ea typeface="MS Mincho"/>
                <a:cs typeface="Arial"/>
              </a:rPr>
              <a:t>, </a:t>
            </a:r>
            <a:r>
              <a:rPr lang="en-AU" sz="1200" i="0">
                <a:solidFill>
                  <a:srgbClr val="000000"/>
                </a:solidFill>
                <a:effectLst/>
                <a:latin typeface="Arial"/>
                <a:ea typeface="MS Mincho"/>
                <a:cs typeface="Arial"/>
              </a:rPr>
              <a:t>NCTM</a:t>
            </a:r>
            <a:r>
              <a:rPr lang="en-AU" sz="1200">
                <a:solidFill>
                  <a:srgbClr val="000000"/>
                </a:solidFill>
                <a:latin typeface="Arial"/>
                <a:ea typeface="MS Mincho"/>
                <a:cs typeface="Arial"/>
              </a:rPr>
              <a:t>.</a:t>
            </a:r>
            <a:endParaRPr lang="en-AU" sz="1200" i="0">
              <a:solidFill>
                <a:srgbClr val="000000"/>
              </a:solidFill>
              <a:effectLst/>
              <a:latin typeface="Arial"/>
              <a:ea typeface="MS Mincho"/>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i="0">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0">
              <a:solidFill>
                <a:srgbClr val="333333"/>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3788748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a:cs typeface="Arial"/>
              </a:rPr>
              <a:t>Purpose: examples of retrieval questions</a:t>
            </a:r>
          </a:p>
          <a:p>
            <a:r>
              <a:rPr lang="en-US" sz="1200" b="1">
                <a:latin typeface="Arial"/>
                <a:cs typeface="Arial"/>
              </a:rPr>
              <a:t>Speakers notes:</a:t>
            </a:r>
            <a:r>
              <a:rPr lang="en-US" sz="120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[01:00]</a:t>
            </a:r>
            <a:endParaRPr lang="en-AU" sz="1200">
              <a:latin typeface="Arial"/>
              <a:cs typeface="Arial"/>
            </a:endParaRPr>
          </a:p>
          <a:p>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cs typeface="Arial"/>
              </a:rPr>
              <a:t>Practice recalling information is known to build and strengthen connections in long-term memory (AERO 2024). Teachers ask questions that support students to actively retrieve what they already know. By processing this information in their working memory, it is then encoded back into long term memory with new as well as strengthened connections (AERO 2023). Questions designed for recall practice are generally not overly complex and require a high success rate, they help to gather information such as facts and definitions (NCTM 2014) from students’ long-term memory.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cs typeface="Arial"/>
              </a:rPr>
              <a:t>Recall means more than ‘do you remember the synoptic chart from last lesson?’ or even ‘do you remember Force = mass x acceleration?’ These prompts cause recognition, not recall. Recall requires active retrieval of previously learnt information into working memory. Sometimes additional prompts will be needed for students to accurately recall prior learning.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cs typeface="Arial"/>
              </a:rPr>
              <a:t>Each time information is retrieved from long term memory it makes it easier to retrieve it in the future (CESE 2018). Automaticity occurs after extensive practice (</a:t>
            </a:r>
            <a:r>
              <a:rPr lang="en-AU" sz="1200" err="1">
                <a:latin typeface="Arial"/>
                <a:cs typeface="Arial"/>
              </a:rPr>
              <a:t>Sweller</a:t>
            </a:r>
            <a:r>
              <a:rPr lang="nl-NL" sz="1200">
                <a:latin typeface="Arial"/>
                <a:cs typeface="Arial"/>
              </a:rPr>
              <a:t>, van Merrienboer </a:t>
            </a:r>
            <a:r>
              <a:rPr lang="nl-NL" sz="1200" err="1">
                <a:latin typeface="Arial"/>
                <a:cs typeface="Arial"/>
              </a:rPr>
              <a:t>and</a:t>
            </a:r>
            <a:r>
              <a:rPr lang="nl-NL" sz="1200">
                <a:latin typeface="Arial"/>
                <a:cs typeface="Arial"/>
              </a:rPr>
              <a:t> Paas 1998</a:t>
            </a:r>
            <a:r>
              <a:rPr lang="en-AU" sz="120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References </a:t>
            </a:r>
          </a:p>
          <a:p>
            <a:pPr>
              <a:defRPr/>
            </a:pPr>
            <a:r>
              <a:rPr lang="en-AU" strike="noStrike">
                <a:latin typeface="Public Sans"/>
              </a:rPr>
              <a:t>AERO (Australian Education Research Organisation) (2023</a:t>
            </a:r>
            <a:r>
              <a:rPr lang="en-AU" b="0" strike="noStrike">
                <a:latin typeface="Public Sans"/>
              </a:rPr>
              <a:t>b</a:t>
            </a:r>
            <a:r>
              <a:rPr lang="en-AU" strike="noStrike">
                <a:latin typeface="Public Sans"/>
              </a:rPr>
              <a:t>) </a:t>
            </a:r>
            <a:r>
              <a:rPr lang="en-AU" i="1" strike="noStrike">
                <a:latin typeface="Public Sans"/>
              </a:rPr>
              <a:t>How students learn best: </a:t>
            </a:r>
            <a:r>
              <a:rPr lang="en-AU" i="1">
                <a:latin typeface="Public Sans"/>
              </a:rPr>
              <a:t>an </a:t>
            </a:r>
            <a:r>
              <a:rPr lang="en-AU" i="1" strike="noStrike">
                <a:latin typeface="Public Sans"/>
              </a:rPr>
              <a:t>overview of the </a:t>
            </a:r>
            <a:r>
              <a:rPr lang="en-AU" i="1">
                <a:latin typeface="Public Sans"/>
              </a:rPr>
              <a:t>learning process and the most effective teaching practices</a:t>
            </a:r>
            <a:r>
              <a:rPr lang="en-AU" i="1" strike="noStrike">
                <a:latin typeface="Public Sans"/>
              </a:rPr>
              <a:t>,</a:t>
            </a:r>
            <a:r>
              <a:rPr lang="en-AU" strike="noStrike">
                <a:latin typeface="Public Sans"/>
              </a:rPr>
              <a:t> AERO</a:t>
            </a:r>
            <a:r>
              <a:rPr lang="en-AU">
                <a:latin typeface="Public Sans"/>
              </a:rPr>
              <a:t>, accessed 27 February 2025</a:t>
            </a:r>
            <a:r>
              <a:rPr lang="en-AU" strike="noStrike">
                <a:latin typeface="Public Sans"/>
              </a:rPr>
              <a:t>.</a:t>
            </a:r>
            <a:endParaRPr lang="en-AU">
              <a:latin typeface="Public Sans"/>
            </a:endParaRPr>
          </a:p>
          <a:p>
            <a:pPr>
              <a:defRPr/>
            </a:pPr>
            <a:r>
              <a:rPr lang="en-AU">
                <a:latin typeface="Public Sans"/>
              </a:rPr>
              <a:t>Australian Education Research Organisation (AERO) (2024) </a:t>
            </a:r>
            <a:r>
              <a:rPr lang="en-AU" i="1">
                <a:latin typeface="Public Sans"/>
              </a:rPr>
              <a:t>Monitor progress</a:t>
            </a:r>
            <a:r>
              <a:rPr lang="en-AU">
                <a:latin typeface="Public Sans"/>
              </a:rPr>
              <a:t>, AERO, accessed 25 February 2025.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ea typeface="Calibri"/>
                <a:cs typeface="Arial"/>
              </a:rPr>
              <a:t>CESE (Centre for Education Statistics and Evaluation) (2018) </a:t>
            </a:r>
            <a:r>
              <a:rPr lang="en-AU" sz="1200" i="1">
                <a:latin typeface="Arial"/>
                <a:ea typeface="Calibri"/>
                <a:cs typeface="Arial"/>
              </a:rPr>
              <a:t>Cognitive load theory in practice: examples for the classroom</a:t>
            </a:r>
            <a:r>
              <a:rPr lang="en-AU" sz="1200">
                <a:latin typeface="Arial"/>
                <a:ea typeface="Calibri"/>
                <a:cs typeface="Arial"/>
              </a:rPr>
              <a:t>, NSW Department of Education.</a:t>
            </a:r>
          </a:p>
          <a:p>
            <a:pPr>
              <a:defRPr/>
            </a:pPr>
            <a:r>
              <a:rPr lang="en-AU" sz="1200">
                <a:solidFill>
                  <a:srgbClr val="000000"/>
                </a:solidFill>
                <a:effectLst/>
                <a:latin typeface="Arial"/>
                <a:ea typeface="MS Mincho"/>
                <a:cs typeface="Arial"/>
              </a:rPr>
              <a:t>NCTM (National Council of Teachers of Mathematics) (2014) </a:t>
            </a:r>
            <a:r>
              <a:rPr lang="en-AU" sz="1200" i="1">
                <a:solidFill>
                  <a:srgbClr val="000000"/>
                </a:solidFill>
                <a:effectLst/>
                <a:latin typeface="Arial"/>
                <a:ea typeface="MS Mincho"/>
                <a:cs typeface="Arial"/>
              </a:rPr>
              <a:t>Principles to </a:t>
            </a:r>
            <a:r>
              <a:rPr lang="en-AU" sz="1200" i="1">
                <a:solidFill>
                  <a:srgbClr val="000000"/>
                </a:solidFill>
                <a:latin typeface="Arial"/>
                <a:ea typeface="MS Mincho"/>
                <a:cs typeface="Arial"/>
              </a:rPr>
              <a:t>actions: ensuring</a:t>
            </a:r>
            <a:r>
              <a:rPr lang="en-AU" sz="1200" i="1">
                <a:solidFill>
                  <a:srgbClr val="000000"/>
                </a:solidFill>
                <a:effectLst/>
                <a:latin typeface="Arial"/>
                <a:ea typeface="MS Mincho"/>
                <a:cs typeface="Arial"/>
              </a:rPr>
              <a:t> </a:t>
            </a:r>
            <a:r>
              <a:rPr lang="en-AU" sz="1200" i="1">
                <a:solidFill>
                  <a:srgbClr val="000000"/>
                </a:solidFill>
                <a:latin typeface="Arial"/>
                <a:ea typeface="MS Mincho"/>
                <a:cs typeface="Arial"/>
              </a:rPr>
              <a:t>mathematical</a:t>
            </a:r>
            <a:r>
              <a:rPr lang="en-AU" sz="1200" i="1">
                <a:solidFill>
                  <a:srgbClr val="000000"/>
                </a:solidFill>
                <a:effectLst/>
                <a:latin typeface="Arial"/>
                <a:ea typeface="MS Mincho"/>
                <a:cs typeface="Arial"/>
              </a:rPr>
              <a:t> </a:t>
            </a:r>
            <a:r>
              <a:rPr lang="en-AU" sz="1200" i="1">
                <a:solidFill>
                  <a:srgbClr val="000000"/>
                </a:solidFill>
                <a:latin typeface="Arial"/>
                <a:ea typeface="MS Mincho"/>
                <a:cs typeface="Arial"/>
              </a:rPr>
              <a:t>success</a:t>
            </a:r>
            <a:r>
              <a:rPr lang="en-AU" sz="1200" i="1">
                <a:solidFill>
                  <a:srgbClr val="000000"/>
                </a:solidFill>
                <a:effectLst/>
                <a:latin typeface="Arial"/>
                <a:ea typeface="MS Mincho"/>
                <a:cs typeface="Arial"/>
              </a:rPr>
              <a:t> for </a:t>
            </a:r>
            <a:r>
              <a:rPr lang="en-AU" sz="1200" i="1">
                <a:solidFill>
                  <a:srgbClr val="000000"/>
                </a:solidFill>
                <a:latin typeface="Arial"/>
                <a:ea typeface="MS Mincho"/>
                <a:cs typeface="Arial"/>
              </a:rPr>
              <a:t>all</a:t>
            </a:r>
            <a:r>
              <a:rPr lang="en-AU" sz="1200" i="1">
                <a:solidFill>
                  <a:srgbClr val="000000"/>
                </a:solidFill>
                <a:effectLst/>
                <a:latin typeface="Arial"/>
                <a:ea typeface="MS Mincho"/>
                <a:cs typeface="Arial"/>
              </a:rPr>
              <a:t>, </a:t>
            </a:r>
            <a:r>
              <a:rPr lang="en-AU" sz="1200" i="0">
                <a:solidFill>
                  <a:srgbClr val="000000"/>
                </a:solidFill>
                <a:effectLst/>
                <a:latin typeface="Arial"/>
                <a:ea typeface="MS Mincho"/>
                <a:cs typeface="Arial"/>
              </a:rPr>
              <a:t>NCTM</a:t>
            </a:r>
            <a:r>
              <a:rPr lang="en-AU" sz="1200">
                <a:solidFill>
                  <a:srgbClr val="000000"/>
                </a:solidFill>
                <a:latin typeface="Arial"/>
                <a:ea typeface="MS Mincho"/>
                <a:cs typeface="Arial"/>
              </a:rPr>
              <a:t>.</a:t>
            </a:r>
            <a:endParaRPr lang="en-AU" sz="1200" i="0">
              <a:effectLst/>
              <a:latin typeface="Arial"/>
              <a:ea typeface="MS Mincho"/>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err="1">
                <a:latin typeface="Arial"/>
                <a:cs typeface="Arial"/>
              </a:rPr>
              <a:t>Sweller</a:t>
            </a:r>
            <a:r>
              <a:rPr lang="en-AU" sz="1200">
                <a:latin typeface="Arial"/>
                <a:cs typeface="Arial"/>
              </a:rPr>
              <a:t> J, van </a:t>
            </a:r>
            <a:r>
              <a:rPr lang="en-AU" sz="1200" err="1">
                <a:latin typeface="Arial"/>
                <a:cs typeface="Arial"/>
              </a:rPr>
              <a:t>Merrienboer</a:t>
            </a:r>
            <a:r>
              <a:rPr lang="en-AU" sz="1200">
                <a:latin typeface="Arial"/>
                <a:cs typeface="Arial"/>
              </a:rPr>
              <a:t> J and Paas F (1998) ‘Cognitive architecture and instructional design</a:t>
            </a:r>
            <a:r>
              <a:rPr lang="en-AU" sz="1200" i="1">
                <a:latin typeface="Arial"/>
                <a:cs typeface="Arial"/>
              </a:rPr>
              <a:t>’, Educational Psychology Review</a:t>
            </a:r>
            <a:r>
              <a:rPr lang="en-AU" sz="1200">
                <a:latin typeface="Arial"/>
                <a:cs typeface="Arial"/>
              </a:rPr>
              <a:t>, 10(3):251–296.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747797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3C142-3EC8-FC96-8F96-53A2AF082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2AFDB-4A45-E805-3F92-0CBA23A84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E2518-B168-D2EE-6A3D-6046FFD03F0D}"/>
              </a:ext>
            </a:extLst>
          </p:cNvPr>
          <p:cNvSpPr>
            <a:spLocks noGrp="1"/>
          </p:cNvSpPr>
          <p:nvPr>
            <p:ph type="body" idx="1"/>
          </p:nvPr>
        </p:nvSpPr>
        <p:spPr/>
        <p:txBody>
          <a:bodyPr/>
          <a:lstStyle/>
          <a:p>
            <a:r>
              <a:rPr lang="en-US" sz="1200" b="1">
                <a:latin typeface="Arial"/>
                <a:cs typeface="Arial"/>
              </a:rPr>
              <a:t>Purpose: examples of questions to deepen thinking</a:t>
            </a:r>
            <a:endParaRPr lang="en-US" sz="1200">
              <a:latin typeface="Arial"/>
              <a:cs typeface="Arial"/>
            </a:endParaRPr>
          </a:p>
          <a:p>
            <a:r>
              <a:rPr lang="en-US" sz="1200" b="1">
                <a:latin typeface="Arial"/>
                <a:cs typeface="Arial"/>
              </a:rPr>
              <a:t>Speakers notes:</a:t>
            </a:r>
            <a:r>
              <a:rPr lang="en-US" sz="120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[00:30]</a:t>
            </a:r>
            <a:endParaRPr lang="en-AU" sz="1200">
              <a:latin typeface="Arial"/>
              <a:cs typeface="Arial"/>
            </a:endParaRPr>
          </a:p>
          <a:p>
            <a:endParaRPr lang="en-US" sz="1200">
              <a:latin typeface="Arial" panose="020B0604020202020204" pitchFamily="34" charset="0"/>
              <a:cs typeface="Arial" panose="020B0604020202020204" pitchFamily="34" charset="0"/>
            </a:endParaRPr>
          </a:p>
          <a:p>
            <a:r>
              <a:rPr lang="en-US" sz="1200">
                <a:latin typeface="Arial"/>
                <a:cs typeface="Arial"/>
              </a:rPr>
              <a:t>Teachers can probe thinking to develop complexity by asking a series of questions, 'probing for understanding, checking for misconceptions, adding extra challenge and providing scaffolding to engineer success’ (Sherrington 2019:30).  </a:t>
            </a:r>
          </a:p>
          <a:p>
            <a:endParaRPr lang="en-US" sz="1200">
              <a:latin typeface="Arial" panose="020B0604020202020204" pitchFamily="34" charset="0"/>
              <a:cs typeface="Arial" panose="020B0604020202020204" pitchFamily="34" charset="0"/>
            </a:endParaRPr>
          </a:p>
          <a:p>
            <a:r>
              <a:rPr lang="en-US" sz="1200">
                <a:latin typeface="Arial"/>
                <a:cs typeface="Arial"/>
              </a:rPr>
              <a:t>When students are encouraged to explain, elaborate or clarify their thinking (NCTM 2014) it helps them to consolidate the learning in their long term memory (</a:t>
            </a:r>
            <a:r>
              <a:rPr lang="en-US" sz="1200" err="1">
                <a:latin typeface="Arial"/>
                <a:cs typeface="Arial"/>
              </a:rPr>
              <a:t>Rosenshine</a:t>
            </a:r>
            <a:r>
              <a:rPr lang="en-US" sz="1200">
                <a:latin typeface="Arial"/>
                <a:cs typeface="Arial"/>
              </a:rPr>
              <a:t> 2012). </a:t>
            </a:r>
          </a:p>
          <a:p>
            <a:endParaRPr lang="en-US" sz="1200">
              <a:latin typeface="Arial" panose="020B0604020202020204" pitchFamily="34" charset="0"/>
              <a:cs typeface="Arial" panose="020B0604020202020204" pitchFamily="34" charset="0"/>
            </a:endParaRPr>
          </a:p>
          <a:p>
            <a:r>
              <a:rPr lang="en-US" sz="1200">
                <a:latin typeface="Arial"/>
                <a:cs typeface="Arial"/>
              </a:rPr>
              <a:t>Take some time to read the examples on the slide. Can you think of any more examples of questions we can use to deepen student thinking?</a:t>
            </a:r>
          </a:p>
          <a:p>
            <a:endParaRPr lang="en-US" sz="1200" b="1">
              <a:latin typeface="Arial" panose="020B0604020202020204" pitchFamily="34" charset="0"/>
              <a:cs typeface="Arial" panose="020B0604020202020204" pitchFamily="34" charset="0"/>
            </a:endParaRPr>
          </a:p>
          <a:p>
            <a:r>
              <a:rPr lang="en-US" sz="1200" b="1">
                <a:latin typeface="Arial"/>
                <a:cs typeface="Arial"/>
              </a:rPr>
              <a:t>References:  </a:t>
            </a:r>
          </a:p>
          <a:p>
            <a:pPr>
              <a:defRPr/>
            </a:pPr>
            <a:r>
              <a:rPr lang="en-AU">
                <a:solidFill>
                  <a:srgbClr val="000000"/>
                </a:solidFill>
                <a:effectLst/>
                <a:latin typeface="Public Sans"/>
              </a:rPr>
              <a:t>NCTM (National Council of Teachers of Mathematics) (2014) </a:t>
            </a:r>
            <a:r>
              <a:rPr lang="en-AU" i="1">
                <a:solidFill>
                  <a:srgbClr val="000000"/>
                </a:solidFill>
                <a:effectLst/>
                <a:latin typeface="Public Sans"/>
              </a:rPr>
              <a:t>Principles to </a:t>
            </a:r>
            <a:r>
              <a:rPr lang="en-AU" i="1">
                <a:solidFill>
                  <a:srgbClr val="000000"/>
                </a:solidFill>
                <a:latin typeface="Public Sans"/>
              </a:rPr>
              <a:t>actions: ensuring mathematical success </a:t>
            </a:r>
            <a:r>
              <a:rPr lang="en-AU" i="1">
                <a:solidFill>
                  <a:srgbClr val="000000"/>
                </a:solidFill>
                <a:effectLst/>
                <a:latin typeface="Public Sans"/>
              </a:rPr>
              <a:t>for </a:t>
            </a:r>
            <a:r>
              <a:rPr lang="en-AU" i="1">
                <a:solidFill>
                  <a:srgbClr val="000000"/>
                </a:solidFill>
                <a:latin typeface="Public Sans"/>
              </a:rPr>
              <a:t>all</a:t>
            </a:r>
            <a:r>
              <a:rPr lang="en-AU" i="1">
                <a:solidFill>
                  <a:srgbClr val="000000"/>
                </a:solidFill>
                <a:effectLst/>
                <a:latin typeface="Public Sans"/>
              </a:rPr>
              <a:t>, </a:t>
            </a:r>
            <a:r>
              <a:rPr lang="en-AU" i="0">
                <a:solidFill>
                  <a:srgbClr val="000000"/>
                </a:solidFill>
                <a:effectLst/>
                <a:latin typeface="Public Sans"/>
              </a:rPr>
              <a:t>NCTM</a:t>
            </a:r>
            <a:r>
              <a:rPr lang="en-AU">
                <a:solidFill>
                  <a:srgbClr val="000000"/>
                </a:solidFill>
                <a:latin typeface="Public Sans"/>
              </a:rPr>
              <a:t>.</a:t>
            </a:r>
            <a:endParaRPr lang="en-AU">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err="1">
                <a:latin typeface="Arial"/>
                <a:cs typeface="Arial"/>
              </a:rPr>
              <a:t>Rosenshine</a:t>
            </a:r>
            <a:r>
              <a:rPr lang="en-AU" sz="1200">
                <a:latin typeface="Arial"/>
                <a:cs typeface="Arial"/>
              </a:rPr>
              <a:t> B (2012) ‘Principles of instruction: research-based strategies that all teachers should know’, </a:t>
            </a:r>
            <a:r>
              <a:rPr lang="en-AU" sz="1200" i="1">
                <a:latin typeface="Arial"/>
                <a:cs typeface="Arial"/>
              </a:rPr>
              <a:t>American Educator</a:t>
            </a:r>
            <a:r>
              <a:rPr lang="en-AU" sz="1200">
                <a:latin typeface="Arial"/>
                <a:cs typeface="Arial"/>
              </a:rPr>
              <a:t>, 36(1):12–39.</a:t>
            </a:r>
          </a:p>
          <a:p>
            <a:r>
              <a:rPr lang="en-US" sz="1200">
                <a:latin typeface="Arial"/>
                <a:cs typeface="Arial"/>
              </a:rPr>
              <a:t>Sherrington T (2019) </a:t>
            </a:r>
            <a:r>
              <a:rPr lang="en-US" sz="1200" i="1" err="1">
                <a:latin typeface="Arial"/>
                <a:cs typeface="Arial"/>
              </a:rPr>
              <a:t>Rosenshine’s</a:t>
            </a:r>
            <a:r>
              <a:rPr lang="en-US" sz="1200" i="1">
                <a:latin typeface="Arial"/>
                <a:cs typeface="Arial"/>
              </a:rPr>
              <a:t> principles in action,</a:t>
            </a:r>
            <a:r>
              <a:rPr lang="en-US" sz="1200">
                <a:latin typeface="Arial"/>
                <a:cs typeface="Arial"/>
              </a:rPr>
              <a:t> John Catt Educational Limited. </a:t>
            </a:r>
          </a:p>
          <a:p>
            <a:endParaRPr lang="en-US">
              <a:latin typeface="Public Sans"/>
            </a:endParaRPr>
          </a:p>
        </p:txBody>
      </p:sp>
      <p:sp>
        <p:nvSpPr>
          <p:cNvPr id="4" name="Slide Number Placeholder 3">
            <a:extLst>
              <a:ext uri="{FF2B5EF4-FFF2-40B4-BE49-F238E27FC236}">
                <a16:creationId xmlns:a16="http://schemas.microsoft.com/office/drawing/2014/main" id="{5C711580-71B2-B74F-C988-6D3A2C04B59D}"/>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742874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D6E1C-FDBF-7048-6A5B-C3714E60C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46A73-D57E-26C5-D355-AD8C6F7CBD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F41A0-FA41-0B7E-F0ED-69A85619B92D}"/>
              </a:ext>
            </a:extLst>
          </p:cNvPr>
          <p:cNvSpPr>
            <a:spLocks noGrp="1"/>
          </p:cNvSpPr>
          <p:nvPr>
            <p:ph type="body" idx="1"/>
          </p:nvPr>
        </p:nvSpPr>
        <p:spPr/>
        <p:txBody>
          <a:bodyPr/>
          <a:lstStyle/>
          <a:p>
            <a:r>
              <a:rPr lang="en-US" sz="1200" b="1">
                <a:latin typeface="Arial"/>
                <a:cs typeface="Arial"/>
              </a:rPr>
              <a:t>Purpose: examples of questions to make connections </a:t>
            </a:r>
          </a:p>
          <a:p>
            <a:r>
              <a:rPr lang="en-US" sz="1200" b="1">
                <a:latin typeface="Arial"/>
                <a:cs typeface="Arial"/>
              </a:rPr>
              <a:t>Speakers notes:</a:t>
            </a:r>
            <a:r>
              <a:rPr lang="en-US" sz="120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[00:30]</a:t>
            </a:r>
            <a:endParaRPr lang="en-AU" sz="1200">
              <a:latin typeface="Arial"/>
              <a:cs typeface="Arial"/>
            </a:endParaRPr>
          </a:p>
          <a:p>
            <a:endParaRPr lang="en-US" sz="1200">
              <a:latin typeface="Arial" panose="020B0604020202020204" pitchFamily="34" charset="0"/>
              <a:cs typeface="Arial" panose="020B0604020202020204" pitchFamily="34" charset="0"/>
            </a:endParaRPr>
          </a:p>
          <a:p>
            <a:r>
              <a:rPr lang="en-US" sz="1200">
                <a:latin typeface="Arial"/>
                <a:cs typeface="Arial"/>
              </a:rPr>
              <a:t>Questions that make connections could encourage students to </a:t>
            </a:r>
          </a:p>
          <a:p>
            <a:pPr marL="285750" indent="-285750">
              <a:buFont typeface="Public Sans"/>
              <a:buChar char="•"/>
            </a:pPr>
            <a:r>
              <a:rPr lang="en-US" sz="1200">
                <a:solidFill>
                  <a:srgbClr val="000000"/>
                </a:solidFill>
                <a:latin typeface="Arial"/>
                <a:cs typeface="Arial"/>
              </a:rPr>
              <a:t>compare and contrast new and existing knowledge (Cottingham 2023; </a:t>
            </a:r>
            <a:r>
              <a:rPr lang="en-US" sz="1200" err="1">
                <a:solidFill>
                  <a:srgbClr val="000000"/>
                </a:solidFill>
                <a:latin typeface="Arial"/>
                <a:cs typeface="Arial"/>
              </a:rPr>
              <a:t>Rosenshine</a:t>
            </a:r>
            <a:r>
              <a:rPr lang="en-US" sz="1200">
                <a:solidFill>
                  <a:srgbClr val="000000"/>
                </a:solidFill>
                <a:latin typeface="Arial"/>
                <a:cs typeface="Arial"/>
              </a:rPr>
              <a:t> 2012)</a:t>
            </a:r>
          </a:p>
          <a:p>
            <a:pPr marL="285750" indent="-285750">
              <a:buFont typeface="Public Sans"/>
              <a:buChar char="•"/>
            </a:pPr>
            <a:r>
              <a:rPr lang="en-US" sz="1200">
                <a:solidFill>
                  <a:srgbClr val="000000"/>
                </a:solidFill>
                <a:latin typeface="Arial"/>
                <a:cs typeface="Arial"/>
              </a:rPr>
              <a:t>identify and explore conflicting ideas (Cottingham 2023).</a:t>
            </a:r>
            <a:br>
              <a:rPr lang="en-US" sz="1200">
                <a:latin typeface="Arial" panose="020B0604020202020204" pitchFamily="34" charset="0"/>
                <a:cs typeface="Arial" panose="020B0604020202020204" pitchFamily="34" charset="0"/>
              </a:rPr>
            </a:br>
            <a:endParaRPr lang="en-US" sz="1200">
              <a:solidFill>
                <a:srgbClr val="000000"/>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US" sz="1200">
                <a:latin typeface="Arial"/>
                <a:cs typeface="Arial"/>
              </a:rPr>
              <a:t>In the context of making meaningful learning connections, students need opportunities to integrate new ideas with the related existing knowledge and reconcile it with conflicting or confusable ideas (Cottingham 2023). </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US" sz="1200">
                <a:latin typeface="Arial"/>
                <a:cs typeface="Arial"/>
              </a:rPr>
              <a:t>‘Answering these questions could encourage students to ‘augment connections to other learning in their long-term memory’ (</a:t>
            </a:r>
            <a:r>
              <a:rPr lang="en-US" sz="1200" err="1">
                <a:latin typeface="Arial"/>
                <a:cs typeface="Arial"/>
              </a:rPr>
              <a:t>Rosenshine</a:t>
            </a:r>
            <a:r>
              <a:rPr lang="en-US" sz="1200">
                <a:latin typeface="Arial"/>
                <a:cs typeface="Arial"/>
              </a:rPr>
              <a:t> 2012)</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US" sz="1200">
              <a:latin typeface="Arial" panose="020B0604020202020204" pitchFamily="34" charset="0"/>
              <a:cs typeface="Arial" panose="020B0604020202020204" pitchFamily="34" charset="0"/>
            </a:endParaRPr>
          </a:p>
          <a:p>
            <a:r>
              <a:rPr lang="en-US" sz="1200" b="1">
                <a:latin typeface="Arial"/>
                <a:cs typeface="Arial"/>
              </a:rPr>
              <a:t>References:  </a:t>
            </a:r>
          </a:p>
          <a:p>
            <a:r>
              <a:rPr lang="en-AU" sz="1200">
                <a:latin typeface="Arial"/>
                <a:cs typeface="Arial"/>
              </a:rPr>
              <a:t>Cottingham S (2023) </a:t>
            </a:r>
            <a:r>
              <a:rPr lang="en-AU" sz="1200" i="1">
                <a:latin typeface="Arial"/>
                <a:cs typeface="Arial"/>
              </a:rPr>
              <a:t>Ausubel’s meaningful learning in action</a:t>
            </a:r>
            <a:r>
              <a:rPr lang="en-AU" sz="1200">
                <a:latin typeface="Arial"/>
                <a:cs typeface="Arial"/>
              </a:rPr>
              <a:t>, Hodder Education Group.</a:t>
            </a:r>
            <a:endParaRPr lang="en-US" sz="1200">
              <a:latin typeface="Arial"/>
              <a:cs typeface="Arial"/>
            </a:endParaRPr>
          </a:p>
          <a:p>
            <a:pPr>
              <a:defRPr/>
            </a:pPr>
            <a:r>
              <a:rPr lang="en-AU" sz="1200">
                <a:solidFill>
                  <a:srgbClr val="000000"/>
                </a:solidFill>
                <a:effectLst/>
                <a:latin typeface="Arial"/>
                <a:ea typeface="MS Mincho"/>
                <a:cs typeface="Arial"/>
              </a:rPr>
              <a:t>NCTM (National Council of Teachers of Mathematics) (2014) </a:t>
            </a:r>
            <a:r>
              <a:rPr lang="en-AU" sz="1200" i="1">
                <a:solidFill>
                  <a:srgbClr val="000000"/>
                </a:solidFill>
                <a:effectLst/>
                <a:latin typeface="Arial"/>
                <a:ea typeface="MS Mincho"/>
                <a:cs typeface="Arial"/>
              </a:rPr>
              <a:t>Principles to </a:t>
            </a:r>
            <a:r>
              <a:rPr lang="en-AU" sz="1200" i="1">
                <a:solidFill>
                  <a:srgbClr val="000000"/>
                </a:solidFill>
                <a:latin typeface="Arial"/>
                <a:ea typeface="MS Mincho"/>
                <a:cs typeface="Arial"/>
              </a:rPr>
              <a:t>actions: ensuring</a:t>
            </a:r>
            <a:r>
              <a:rPr lang="en-AU" sz="1200" i="1">
                <a:solidFill>
                  <a:srgbClr val="000000"/>
                </a:solidFill>
                <a:effectLst/>
                <a:latin typeface="Arial"/>
                <a:ea typeface="MS Mincho"/>
                <a:cs typeface="Arial"/>
              </a:rPr>
              <a:t> </a:t>
            </a:r>
            <a:r>
              <a:rPr lang="en-AU" sz="1200" i="1">
                <a:solidFill>
                  <a:srgbClr val="000000"/>
                </a:solidFill>
                <a:latin typeface="Arial"/>
                <a:ea typeface="MS Mincho"/>
                <a:cs typeface="Arial"/>
              </a:rPr>
              <a:t>mathematical</a:t>
            </a:r>
            <a:r>
              <a:rPr lang="en-AU" sz="1200" i="1">
                <a:solidFill>
                  <a:srgbClr val="000000"/>
                </a:solidFill>
                <a:effectLst/>
                <a:latin typeface="Arial"/>
                <a:ea typeface="MS Mincho"/>
                <a:cs typeface="Arial"/>
              </a:rPr>
              <a:t> </a:t>
            </a:r>
            <a:r>
              <a:rPr lang="en-AU" sz="1200" i="1">
                <a:solidFill>
                  <a:srgbClr val="000000"/>
                </a:solidFill>
                <a:latin typeface="Arial"/>
                <a:ea typeface="MS Mincho"/>
                <a:cs typeface="Arial"/>
              </a:rPr>
              <a:t>success</a:t>
            </a:r>
            <a:r>
              <a:rPr lang="en-AU" sz="1200" i="1">
                <a:solidFill>
                  <a:srgbClr val="000000"/>
                </a:solidFill>
                <a:effectLst/>
                <a:latin typeface="Arial"/>
                <a:ea typeface="MS Mincho"/>
                <a:cs typeface="Arial"/>
              </a:rPr>
              <a:t> for </a:t>
            </a:r>
            <a:r>
              <a:rPr lang="en-AU" sz="1200" i="1">
                <a:solidFill>
                  <a:srgbClr val="000000"/>
                </a:solidFill>
                <a:latin typeface="Arial"/>
                <a:ea typeface="MS Mincho"/>
                <a:cs typeface="Arial"/>
              </a:rPr>
              <a:t>all</a:t>
            </a:r>
            <a:r>
              <a:rPr lang="en-AU" sz="1200" i="1">
                <a:solidFill>
                  <a:srgbClr val="000000"/>
                </a:solidFill>
                <a:effectLst/>
                <a:latin typeface="Arial"/>
                <a:ea typeface="MS Mincho"/>
                <a:cs typeface="Arial"/>
              </a:rPr>
              <a:t>, </a:t>
            </a:r>
            <a:r>
              <a:rPr lang="en-AU" sz="1200" i="0">
                <a:solidFill>
                  <a:srgbClr val="000000"/>
                </a:solidFill>
                <a:effectLst/>
                <a:latin typeface="Arial"/>
                <a:ea typeface="MS Mincho"/>
                <a:cs typeface="Arial"/>
              </a:rPr>
              <a:t>NCTM</a:t>
            </a:r>
            <a:r>
              <a:rPr lang="en-AU" sz="1200">
                <a:solidFill>
                  <a:srgbClr val="000000"/>
                </a:solidFill>
                <a:latin typeface="Arial"/>
                <a:ea typeface="MS Mincho"/>
                <a:cs typeface="Arial"/>
              </a:rPr>
              <a:t>.</a:t>
            </a:r>
            <a:endParaRPr lang="en-AU" sz="1200" i="0">
              <a:effectLst/>
              <a:latin typeface="Arial"/>
              <a:ea typeface="MS Mincho"/>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err="1">
                <a:latin typeface="Arial"/>
                <a:cs typeface="Arial"/>
              </a:rPr>
              <a:t>Rosenshine</a:t>
            </a:r>
            <a:r>
              <a:rPr lang="en-AU" sz="1200">
                <a:latin typeface="Arial"/>
                <a:cs typeface="Arial"/>
              </a:rPr>
              <a:t> B (2012) ‘Principles of instruction: research-based strategies that all teachers should know’, </a:t>
            </a:r>
            <a:r>
              <a:rPr lang="en-AU" sz="1200" i="1">
                <a:latin typeface="Arial"/>
                <a:cs typeface="Arial"/>
              </a:rPr>
              <a:t>American Educator</a:t>
            </a:r>
            <a:r>
              <a:rPr lang="en-AU" sz="1200">
                <a:latin typeface="Arial"/>
                <a:cs typeface="Arial"/>
              </a:rPr>
              <a:t>, 36(1):12–39.</a:t>
            </a:r>
          </a:p>
        </p:txBody>
      </p:sp>
      <p:sp>
        <p:nvSpPr>
          <p:cNvPr id="4" name="Slide Number Placeholder 3">
            <a:extLst>
              <a:ext uri="{FF2B5EF4-FFF2-40B4-BE49-F238E27FC236}">
                <a16:creationId xmlns:a16="http://schemas.microsoft.com/office/drawing/2014/main" id="{1CAC3C04-D733-7B93-3F9A-4A8B1A174F06}"/>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633061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Introduction slide</a:t>
            </a:r>
            <a:endParaRPr lang="en-AU" sz="1200">
              <a:latin typeface="Arial" panose="020B0604020202020204" pitchFamily="34" charset="0"/>
              <a:cs typeface="Arial" panose="020B0604020202020204" pitchFamily="34" charset="0"/>
            </a:endParaRPr>
          </a:p>
          <a:p>
            <a:endParaRPr lang="en-AU">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00138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a:cs typeface="Arial"/>
              </a:rPr>
              <a:t>Purpose: examples of questions to justify</a:t>
            </a:r>
          </a:p>
          <a:p>
            <a:r>
              <a:rPr lang="en-US" sz="1200" b="1">
                <a:latin typeface="Arial"/>
                <a:cs typeface="Arial"/>
              </a:rPr>
              <a:t>Speakers notes:</a:t>
            </a:r>
            <a:r>
              <a:rPr lang="en-US" sz="120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[00:50]</a:t>
            </a:r>
            <a:endParaRPr lang="en-AU" sz="1200">
              <a:latin typeface="Arial"/>
              <a:cs typeface="Arial"/>
            </a:endParaRPr>
          </a:p>
          <a:p>
            <a:endParaRPr lang="en-US"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a:solidFill>
                  <a:srgbClr val="2E2E2E"/>
                </a:solidFill>
                <a:effectLst/>
                <a:latin typeface="Arial"/>
                <a:cs typeface="Arial"/>
              </a:rPr>
              <a:t>These types of questions require students to analyse, synthesize, evaluate, and interpret at complex levels (NCTM 2014). Students are required to process, make judgements, elicit meaning, make critical interpretations and demonstrate high levels of insight in their thinking. They are required to make inferences, draw relevant and insightful conclusions, use their knowledge in new situations to solve problems. </a:t>
            </a:r>
            <a:endParaRPr lang="en-AU" sz="1200" b="0" i="0">
              <a:solidFill>
                <a:srgbClr val="2E2E2E"/>
              </a:solidFill>
              <a:effectLst>
                <a:outerShdw blurRad="38100" dist="38100" dir="2700000" algn="tl">
                  <a:srgbClr val="000000">
                    <a:alpha val="43137"/>
                  </a:srgbClr>
                </a:outerShdw>
              </a:effectLst>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a:solidFill>
                <a:srgbClr val="2E2E2E"/>
              </a:solidFill>
              <a:effectLst/>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cs typeface="Arial"/>
              </a:rPr>
              <a:t>Once students have mastered a set of knowledge and built a mental model that connects relevant information together, they are able to apply this to solve unfamiliar problems, extend their mental models further and generate new critical and creative ideas (AERO 2023).</a:t>
            </a:r>
            <a:r>
              <a:rPr lang="en-AU" sz="1200" b="0" i="0">
                <a:solidFill>
                  <a:srgbClr val="2E2E2E"/>
                </a:solidFill>
                <a:effectLst/>
                <a:latin typeface="Arial"/>
                <a:cs typeface="Arial"/>
              </a:rPr>
              <a:t> </a:t>
            </a:r>
          </a:p>
          <a:p>
            <a:endParaRPr lang="en-AU" sz="1200" b="0" i="0">
              <a:solidFill>
                <a:srgbClr val="2E2E2E"/>
              </a:solidFill>
              <a:effectLst/>
              <a:latin typeface="Arial" panose="020B0604020202020204" pitchFamily="34" charset="0"/>
              <a:cs typeface="Arial" panose="020B0604020202020204" pitchFamily="34" charset="0"/>
            </a:endParaRPr>
          </a:p>
          <a:p>
            <a:r>
              <a:rPr lang="en-US" sz="1200">
                <a:effectLst/>
                <a:latin typeface="Arial"/>
                <a:ea typeface="MS Mincho"/>
                <a:cs typeface="Arial"/>
              </a:rPr>
              <a:t>Effective questioning provides students with the opportunity to rehearse and elaborate on the knowledge in relevant schema, strength connections between ideas and improve long-term retention (Sherrington 2019).</a:t>
            </a:r>
            <a:endParaRPr lang="en-AU" sz="1200" b="0" i="0">
              <a:solidFill>
                <a:srgbClr val="2E2E2E"/>
              </a:solidFill>
              <a:effectLst/>
              <a:latin typeface="Arial"/>
              <a:ea typeface="MS Mincho"/>
              <a:cs typeface="Arial"/>
            </a:endParaRPr>
          </a:p>
          <a:p>
            <a:endParaRPr lang="en-US" sz="1200" b="1">
              <a:latin typeface="Arial" panose="020B0604020202020204" pitchFamily="34" charset="0"/>
              <a:cs typeface="Arial" panose="020B0604020202020204" pitchFamily="34" charset="0"/>
            </a:endParaRPr>
          </a:p>
          <a:p>
            <a:r>
              <a:rPr lang="en-US" sz="1200" b="1">
                <a:latin typeface="Arial"/>
                <a:cs typeface="Arial"/>
              </a:rPr>
              <a:t>References:  </a:t>
            </a:r>
            <a:endParaRPr lang="en-US" sz="1200">
              <a:latin typeface="Arial"/>
              <a:cs typeface="Arial"/>
            </a:endParaRPr>
          </a:p>
          <a:p>
            <a:pPr>
              <a:defRPr/>
            </a:pPr>
            <a:r>
              <a:rPr lang="en-AU">
                <a:latin typeface="Public Sans"/>
              </a:rPr>
              <a:t>AERO (Australian Education Research Organisation) (2023b) </a:t>
            </a:r>
            <a:r>
              <a:rPr lang="en-AU" i="1">
                <a:latin typeface="Public Sans"/>
              </a:rPr>
              <a:t>How students learn best: an overview of the learning process and the most effective teaching practices,</a:t>
            </a:r>
            <a:r>
              <a:rPr lang="en-AU">
                <a:latin typeface="Public Sans"/>
              </a:rPr>
              <a:t> AERO, accessed 27 February 2025.</a:t>
            </a:r>
          </a:p>
          <a:p>
            <a:pPr>
              <a:defRPr/>
            </a:pPr>
            <a:r>
              <a:rPr lang="en-US" sz="1200">
                <a:latin typeface="Arial"/>
                <a:cs typeface="Arial"/>
              </a:rPr>
              <a:t>Bogdanovich P (28 October 2014) </a:t>
            </a:r>
            <a:r>
              <a:rPr lang="en-US" sz="1200" i="1">
                <a:latin typeface="Arial"/>
                <a:cs typeface="Arial"/>
              </a:rPr>
              <a:t>Higher-order Questions, </a:t>
            </a:r>
            <a:r>
              <a:rPr lang="en-US" sz="1200">
                <a:latin typeface="Arial"/>
                <a:cs typeface="Arial"/>
              </a:rPr>
              <a:t>Dataworks Educational Research, </a:t>
            </a:r>
            <a:r>
              <a:rPr lang="en-US" sz="1200" i="0">
                <a:latin typeface="Arial"/>
                <a:cs typeface="Arial"/>
              </a:rPr>
              <a:t>accessed 25 March 2025</a:t>
            </a:r>
            <a:r>
              <a:rPr lang="en-US" sz="1200">
                <a:latin typeface="Arial"/>
                <a:cs typeface="Arial"/>
              </a:rPr>
              <a:t>.</a:t>
            </a:r>
            <a:endParaRPr lang="en-US" sz="1200" i="0">
              <a:latin typeface="Arial"/>
              <a:cs typeface="Arial"/>
            </a:endParaRPr>
          </a:p>
          <a:p>
            <a:pPr>
              <a:defRPr/>
            </a:pPr>
            <a:r>
              <a:rPr lang="en-AU">
                <a:solidFill>
                  <a:srgbClr val="000000"/>
                </a:solidFill>
                <a:effectLst/>
                <a:latin typeface="Public Sans"/>
              </a:rPr>
              <a:t>NCTM (National Council of Teachers of Mathematics) (2014) </a:t>
            </a:r>
            <a:r>
              <a:rPr lang="en-AU" i="1">
                <a:solidFill>
                  <a:srgbClr val="000000"/>
                </a:solidFill>
                <a:effectLst/>
                <a:latin typeface="Public Sans"/>
              </a:rPr>
              <a:t>Principles to </a:t>
            </a:r>
            <a:r>
              <a:rPr lang="en-AU" i="1">
                <a:solidFill>
                  <a:srgbClr val="000000"/>
                </a:solidFill>
                <a:latin typeface="Public Sans"/>
              </a:rPr>
              <a:t>actions: ensuring mathematical success </a:t>
            </a:r>
            <a:r>
              <a:rPr lang="en-AU" i="1">
                <a:solidFill>
                  <a:srgbClr val="000000"/>
                </a:solidFill>
                <a:effectLst/>
                <a:latin typeface="Public Sans"/>
              </a:rPr>
              <a:t>for </a:t>
            </a:r>
            <a:r>
              <a:rPr lang="en-AU" i="1">
                <a:solidFill>
                  <a:srgbClr val="000000"/>
                </a:solidFill>
                <a:latin typeface="Public Sans"/>
              </a:rPr>
              <a:t>all</a:t>
            </a:r>
            <a:r>
              <a:rPr lang="en-AU" i="1">
                <a:solidFill>
                  <a:srgbClr val="000000"/>
                </a:solidFill>
                <a:effectLst/>
                <a:latin typeface="Public Sans"/>
              </a:rPr>
              <a:t>, </a:t>
            </a:r>
            <a:r>
              <a:rPr lang="en-AU" i="0">
                <a:solidFill>
                  <a:srgbClr val="000000"/>
                </a:solidFill>
                <a:effectLst/>
                <a:latin typeface="Public Sans"/>
              </a:rPr>
              <a:t>NCTM</a:t>
            </a:r>
            <a:r>
              <a:rPr lang="en-AU">
                <a:solidFill>
                  <a:srgbClr val="000000"/>
                </a:solidFill>
                <a:latin typeface="Public Sans"/>
              </a:rPr>
              <a:t>.</a:t>
            </a:r>
            <a:endParaRPr lang="en-AU">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a:effectLst/>
                <a:latin typeface="Arial"/>
                <a:ea typeface="MS Mincho"/>
                <a:cs typeface="Arial"/>
              </a:rPr>
              <a:t>Sherrington T (2019) </a:t>
            </a:r>
            <a:r>
              <a:rPr lang="en-US" sz="1200" i="1" err="1">
                <a:effectLst/>
                <a:latin typeface="Arial"/>
                <a:ea typeface="MS Mincho"/>
                <a:cs typeface="Arial"/>
              </a:rPr>
              <a:t>Rosenshine’s</a:t>
            </a:r>
            <a:r>
              <a:rPr lang="en-US" sz="1200" i="1">
                <a:effectLst/>
                <a:latin typeface="Arial"/>
                <a:ea typeface="MS Mincho"/>
                <a:cs typeface="Arial"/>
              </a:rPr>
              <a:t> principles in action, </a:t>
            </a:r>
            <a:r>
              <a:rPr lang="en-US" sz="1200">
                <a:effectLst/>
                <a:latin typeface="Arial"/>
                <a:ea typeface="MS Mincho"/>
                <a:cs typeface="Arial"/>
              </a:rPr>
              <a:t>John Catt Educational LTD.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i="0">
              <a:effectLst/>
              <a:latin typeface="Arial"/>
              <a:ea typeface="MS Mincho" panose="02020609040205080304" pitchFamily="49" charset="-128"/>
              <a:cs typeface="Arial"/>
            </a:endParaRPr>
          </a:p>
          <a:p>
            <a:endParaRPr lang="en-US" i="0">
              <a:latin typeface="Public Sans"/>
            </a:endParaRPr>
          </a:p>
          <a:p>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trike="sngStrike"/>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trike="sngStrike"/>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trike="sngStrike"/>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endParaRPr lang="en-US">
              <a:latin typeface="Public Sans"/>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471523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DEFE0-FD1A-36B9-BFB4-E10CA7612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C7B8C-13E8-C0D7-A1F5-9508D187C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99DE3-5F3E-46F6-94F2-F724A78CC67D}"/>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Activity</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[02:00]</a:t>
            </a:r>
          </a:p>
          <a:p>
            <a:endParaRPr lang="en-AU" sz="1200" b="1">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Notes to presenter: </a:t>
            </a:r>
            <a:r>
              <a:rPr lang="en-AU" sz="1200" b="0">
                <a:latin typeface="Arial" panose="020B0604020202020204" pitchFamily="34" charset="0"/>
                <a:cs typeface="Arial" panose="020B0604020202020204" pitchFamily="34" charset="0"/>
              </a:rPr>
              <a:t>This activity could </a:t>
            </a:r>
            <a:r>
              <a:rPr lang="en-AU" sz="1200">
                <a:latin typeface="Arial" panose="020B0604020202020204" pitchFamily="34" charset="0"/>
                <a:cs typeface="Arial" panose="020B0604020202020204" pitchFamily="34" charset="0"/>
              </a:rPr>
              <a:t>be followed</a:t>
            </a:r>
            <a:r>
              <a:rPr lang="en-AU" sz="1200" b="0">
                <a:latin typeface="Arial" panose="020B0604020202020204" pitchFamily="34" charset="0"/>
                <a:cs typeface="Arial" panose="020B0604020202020204" pitchFamily="34" charset="0"/>
              </a:rPr>
              <a:t> by selecting non-volunteers to share their dialogue.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endParaRPr lang="en-AU" b="1">
              <a:latin typeface="Aptos"/>
            </a:endParaRPr>
          </a:p>
        </p:txBody>
      </p:sp>
      <p:sp>
        <p:nvSpPr>
          <p:cNvPr id="4" name="Slide Number Placeholder 3">
            <a:extLst>
              <a:ext uri="{FF2B5EF4-FFF2-40B4-BE49-F238E27FC236}">
                <a16:creationId xmlns:a16="http://schemas.microsoft.com/office/drawing/2014/main" id="{518A5DF5-07ED-5B1D-FC15-25598D83AAE9}"/>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1615696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A13EC-9275-1374-2BD3-943027A7D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0E34D-E1BE-4E15-FAC6-A4DEE8D39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B00B2E-BB4D-D111-D4C5-6DA5C119B8F0}"/>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Examples</a:t>
            </a:r>
            <a:endParaRPr lang="en-US"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Notes to presenter: </a:t>
            </a:r>
            <a:r>
              <a:rPr lang="en-AU" sz="1200" b="0">
                <a:latin typeface="Arial" panose="020B0604020202020204" pitchFamily="34" charset="0"/>
                <a:cs typeface="Arial" panose="020B0604020202020204" pitchFamily="34" charset="0"/>
              </a:rPr>
              <a:t>The following slides contain both a primary and secondary example, you may show all examples or choose one to present to your audience. Slides 44–45 steps out a primary mathematics example, slides 46–47 step out a secondary visual arts example and slides 48–49 step out a secondary mathematics example.</a:t>
            </a:r>
            <a:endParaRPr lang="en-US" sz="1200">
              <a:latin typeface="Arial" panose="020B0604020202020204" pitchFamily="34" charset="0"/>
              <a:cs typeface="Arial" panose="020B0604020202020204" pitchFamily="34" charset="0"/>
            </a:endParaRPr>
          </a:p>
          <a:p>
            <a:endParaRPr lang="en-AU" b="1">
              <a:latin typeface="Aptos"/>
            </a:endParaRPr>
          </a:p>
        </p:txBody>
      </p:sp>
      <p:sp>
        <p:nvSpPr>
          <p:cNvPr id="4" name="Slide Number Placeholder 3">
            <a:extLst>
              <a:ext uri="{FF2B5EF4-FFF2-40B4-BE49-F238E27FC236}">
                <a16:creationId xmlns:a16="http://schemas.microsoft.com/office/drawing/2014/main" id="{9D9C6225-948E-785A-C4BD-C5550C0FEF38}"/>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268217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53812-90A7-2C70-CDD5-6A17EF979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0AE87A-4859-55EC-9A44-B8C160F92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A0489-8563-9F53-E7EC-C32DE66565F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Purpose: Primary example of using questioning to build complexity: Stage 2 mathematics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[00:40]</a:t>
            </a:r>
          </a:p>
          <a:p>
            <a:endParaRPr lang="en-AU" sz="1200">
              <a:latin typeface="Arial" panose="020B0604020202020204" pitchFamily="34" charset="0"/>
              <a:cs typeface="Arial" panose="020B0604020202020204" pitchFamily="34" charset="0"/>
            </a:endParaRPr>
          </a:p>
          <a:p>
            <a:pPr>
              <a:defRPr/>
            </a:pPr>
            <a:r>
              <a:rPr lang="en-AU" sz="1200" b="0">
                <a:latin typeface="Arial"/>
                <a:cs typeface="Arial"/>
              </a:rPr>
              <a:t>Let’s take a look at this </a:t>
            </a:r>
            <a:r>
              <a:rPr lang="en-AU" sz="1200">
                <a:latin typeface="Arial"/>
                <a:cs typeface="Arial"/>
              </a:rPr>
              <a:t>primary classroom example.</a:t>
            </a:r>
            <a:endParaRPr lang="en-AU" sz="1200" b="1">
              <a:latin typeface="Arial"/>
              <a:cs typeface="Arial"/>
            </a:endParaRPr>
          </a:p>
          <a:p>
            <a:pPr>
              <a:defRPr/>
            </a:pPr>
            <a:endParaRPr lang="en-AU" sz="1200">
              <a:latin typeface="Arial"/>
              <a:cs typeface="Arial"/>
            </a:endParaRPr>
          </a:p>
          <a:p>
            <a:pPr>
              <a:defRPr/>
            </a:pPr>
            <a:r>
              <a:rPr lang="en-US">
                <a:latin typeface="Public Sans"/>
              </a:rPr>
              <a:t>Students at the end of Stage 2 have been learning how to determine the relative location of one-quarter and one-half when a number line extends beyond one (Partitioned Fractions B: MAO-WM-01 and MA2-PF-01). Students have had a high success rate locating one-half on number lines that extend beyond one. Today, students have marked the location of one-quarter on a 0-1 number line and a 0-2 number line.</a:t>
            </a:r>
            <a:r>
              <a:rPr lang="en-AU">
                <a:latin typeface="Public Sans"/>
              </a:rPr>
              <a:t> </a:t>
            </a:r>
          </a:p>
          <a:p>
            <a:pPr>
              <a:defRPr/>
            </a:pPr>
            <a:endParaRPr lang="en-AU">
              <a:latin typeface="Public Sans"/>
              <a:cs typeface="Arial"/>
            </a:endParaRPr>
          </a:p>
          <a:p>
            <a:pPr>
              <a:defRPr/>
            </a:pPr>
            <a:r>
              <a:rPr lang="en-AU" sz="1200" b="0">
                <a:latin typeface="Arial"/>
                <a:cs typeface="Arial"/>
              </a:rPr>
              <a:t>As you read, note the types of questions asked</a:t>
            </a:r>
            <a:r>
              <a:rPr lang="en-AU" sz="1200">
                <a:latin typeface="Arial"/>
                <a:cs typeface="Arial"/>
              </a:rPr>
              <a:t> and the planning of wait time. </a:t>
            </a:r>
            <a:r>
              <a:rPr lang="en-AU" sz="1200" b="0">
                <a:latin typeface="Arial"/>
                <a:cs typeface="Arial"/>
              </a:rPr>
              <a:t>I will give you a few moments to read this.</a:t>
            </a:r>
          </a:p>
          <a:p>
            <a:pPr>
              <a:defRPr/>
            </a:pPr>
            <a:endParaRPr lang="en-AU" sz="1200" b="0">
              <a:highlight>
                <a:srgbClr val="FFFF00"/>
              </a:highlight>
              <a:latin typeface="Arial"/>
              <a:cs typeface="Arial"/>
            </a:endParaRPr>
          </a:p>
          <a:p>
            <a:pPr marL="0" indent="0">
              <a:buFont typeface="Calibri"/>
              <a:buNone/>
            </a:pPr>
            <a:r>
              <a:rPr lang="en-US" sz="1200" b="1">
                <a:latin typeface="Public Sans"/>
              </a:rPr>
              <a:t>References: </a:t>
            </a:r>
          </a:p>
          <a:p>
            <a:pPr>
              <a:lnSpc>
                <a:spcPct val="150000"/>
              </a:lnSpc>
              <a:spcBef>
                <a:spcPts val="1200"/>
              </a:spcBef>
              <a:spcAft>
                <a:spcPts val="600"/>
              </a:spcAft>
            </a:pPr>
            <a:r>
              <a:rPr lang="en-AU" sz="1800">
                <a:effectLst/>
                <a:latin typeface="Arial"/>
                <a:ea typeface="Aptos" panose="020B0004020202020204" pitchFamily="34" charset="0"/>
                <a:cs typeface="Arial"/>
              </a:rPr>
              <a:t>Mathematics K–10 Syllabus © NSW Education Standards Authority (NESA) for and on behalf of the Crown in right of the State of New South Wales, 2022.</a:t>
            </a:r>
          </a:p>
          <a:p>
            <a:pPr>
              <a:defRPr/>
            </a:pPr>
            <a:endParaRPr lang="en-AU" sz="1200" b="1">
              <a:highlight>
                <a:srgbClr val="FFFF00"/>
              </a:highlight>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highlight>
                <a:srgbClr val="FFFF00"/>
              </a:highlight>
              <a:latin typeface="Arial" panose="020B0604020202020204" pitchFamily="34" charset="0"/>
              <a:cs typeface="Arial" panose="020B0604020202020204" pitchFamily="34" charset="0"/>
            </a:endParaRPr>
          </a:p>
          <a:p>
            <a:endParaRPr lang="en-AU">
              <a:latin typeface="Public Sans"/>
            </a:endParaRPr>
          </a:p>
        </p:txBody>
      </p:sp>
      <p:sp>
        <p:nvSpPr>
          <p:cNvPr id="4" name="Slide Number Placeholder 3">
            <a:extLst>
              <a:ext uri="{FF2B5EF4-FFF2-40B4-BE49-F238E27FC236}">
                <a16:creationId xmlns:a16="http://schemas.microsoft.com/office/drawing/2014/main" id="{35F884A7-E605-53C0-66FE-515CCC0E8831}"/>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1986407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24A0F-8E9F-88EF-D471-D551B2C73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212FE-1878-0441-1AC0-810795E10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30D083-D650-4053-E963-75CEDD54B8D2}"/>
              </a:ext>
            </a:extLst>
          </p:cNvPr>
          <p:cNvSpPr>
            <a:spLocks noGrp="1"/>
          </p:cNvSpPr>
          <p:nvPr>
            <p:ph type="body" idx="1"/>
          </p:nvPr>
        </p:nvSpPr>
        <p:spPr/>
        <p:txBody>
          <a:bodyPr/>
          <a:lstStyle/>
          <a:p>
            <a:pPr>
              <a:defRPr/>
            </a:pPr>
            <a:r>
              <a:rPr lang="en-US" sz="1200" b="1" dirty="0">
                <a:latin typeface="Arial" panose="020B0604020202020204" pitchFamily="34" charset="0"/>
                <a:cs typeface="Arial" panose="020B0604020202020204" pitchFamily="34" charset="0"/>
              </a:rPr>
              <a:t>Purpose of slide</a:t>
            </a:r>
            <a:r>
              <a:rPr lang="en-US" sz="1200" dirty="0">
                <a:latin typeface="Arial" panose="020B0604020202020204" pitchFamily="34" charset="0"/>
                <a:cs typeface="Arial" panose="020B0604020202020204" pitchFamily="34" charset="0"/>
              </a:rPr>
              <a:t>: </a:t>
            </a:r>
            <a:r>
              <a:rPr lang="en-US" sz="1200" b="1" i="0" dirty="0">
                <a:effectLst/>
                <a:latin typeface="Arial" panose="020B0604020202020204" pitchFamily="34" charset="0"/>
                <a:cs typeface="Arial" panose="020B0604020202020204" pitchFamily="34" charset="0"/>
              </a:rPr>
              <a:t>key considerations when planning questions to build in complexity</a:t>
            </a:r>
            <a:r>
              <a:rPr lang="en-US" sz="1200" b="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a:t>
            </a:r>
          </a:p>
          <a:p>
            <a:pPr>
              <a:defRPr/>
            </a:pPr>
            <a:r>
              <a:rPr lang="en-US" sz="1200" b="1" dirty="0">
                <a:latin typeface="Arial" panose="020B0604020202020204" pitchFamily="34" charset="0"/>
                <a:cs typeface="Arial" panose="020B0604020202020204" pitchFamily="34" charset="0"/>
              </a:rPr>
              <a:t>Notes to presenter : It is recommended that teachers refer to the Using questioning to build complexity technique guide to reference the mathematics example</a:t>
            </a:r>
            <a:r>
              <a:rPr lang="en-US" sz="1200" dirty="0">
                <a:latin typeface="Arial" panose="020B0604020202020204" pitchFamily="34" charset="0"/>
                <a:cs typeface="Arial" panose="020B0604020202020204" pitchFamily="34" charset="0"/>
              </a:rPr>
              <a:t> </a:t>
            </a:r>
            <a:endParaRPr lang="en-AU"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Speaker notes:</a:t>
            </a:r>
            <a:r>
              <a:rPr lang="en-US" sz="1200" dirty="0">
                <a:latin typeface="Arial" panose="020B0604020202020204" pitchFamily="34" charset="0"/>
                <a:cs typeface="Arial" panose="020B0604020202020204" pitchFamily="34" charset="0"/>
              </a:rPr>
              <a:t> </a:t>
            </a:r>
          </a:p>
          <a:p>
            <a:pPr>
              <a:defRPr/>
            </a:pPr>
            <a:r>
              <a:rPr lang="en-US" sz="1200" b="1" dirty="0">
                <a:latin typeface="Arial" panose="020B0604020202020204" pitchFamily="34" charset="0"/>
                <a:cs typeface="Arial" panose="020B0604020202020204" pitchFamily="34" charset="0"/>
              </a:rPr>
              <a:t>[2:00]</a:t>
            </a:r>
            <a:r>
              <a:rPr lang="en-US" sz="1200" dirty="0">
                <a:latin typeface="Arial" panose="020B0604020202020204" pitchFamily="34" charset="0"/>
                <a:cs typeface="Arial" panose="020B0604020202020204" pitchFamily="34" charset="0"/>
              </a:rPr>
              <a:t> </a:t>
            </a:r>
          </a:p>
          <a:p>
            <a:pPr>
              <a:defRPr/>
            </a:pPr>
            <a:r>
              <a:rPr lang="en-US" sz="1200" dirty="0">
                <a:latin typeface="Arial" panose="020B0604020202020204" pitchFamily="34" charset="0"/>
                <a:cs typeface="Arial" panose="020B0604020202020204" pitchFamily="34" charset="0"/>
              </a:rPr>
              <a:t> </a:t>
            </a:r>
          </a:p>
          <a:p>
            <a:pPr>
              <a:defRPr/>
            </a:pPr>
            <a:r>
              <a:rPr lang="en-US" sz="1200" b="0" dirty="0">
                <a:latin typeface="Arial" panose="020B0604020202020204" pitchFamily="34" charset="0"/>
                <a:cs typeface="Arial" panose="020B0604020202020204" pitchFamily="34" charset="0"/>
              </a:rPr>
              <a:t>Let’s unpack this example </a:t>
            </a:r>
            <a:r>
              <a:rPr lang="en-US" sz="1200" b="0" i="0" dirty="0">
                <a:effectLst/>
                <a:latin typeface="Arial" panose="020B0604020202020204" pitchFamily="34" charset="0"/>
                <a:cs typeface="Arial" panose="020B0604020202020204" pitchFamily="34" charset="0"/>
              </a:rPr>
              <a:t>and highlight the </a:t>
            </a:r>
            <a:r>
              <a:rPr lang="en-US" sz="1200" dirty="0">
                <a:latin typeface="Arial" panose="020B0604020202020204" pitchFamily="34" charset="0"/>
                <a:cs typeface="Arial" panose="020B0604020202020204" pitchFamily="34" charset="0"/>
              </a:rPr>
              <a:t>two </a:t>
            </a:r>
            <a:r>
              <a:rPr lang="en-US" sz="1200" b="0" i="0" dirty="0">
                <a:effectLst/>
                <a:latin typeface="Arial" panose="020B0604020202020204" pitchFamily="34" charset="0"/>
                <a:cs typeface="Arial" panose="020B0604020202020204" pitchFamily="34" charset="0"/>
              </a:rPr>
              <a:t>key considerations the teacher has employed when planning these questions to build in complexity;</a:t>
            </a:r>
            <a:r>
              <a:rPr lang="en-US" sz="1200" dirty="0">
                <a:latin typeface="Arial" panose="020B0604020202020204" pitchFamily="34" charset="0"/>
                <a:cs typeface="Arial" panose="020B0604020202020204" pitchFamily="34" charset="0"/>
              </a:rPr>
              <a:t> </a:t>
            </a:r>
            <a:endParaRPr lang="en-AU" sz="1200" dirty="0">
              <a:latin typeface="Arial" panose="020B0604020202020204" pitchFamily="34" charset="0"/>
              <a:cs typeface="Arial" panose="020B0604020202020204" pitchFamily="34" charset="0"/>
            </a:endParaRPr>
          </a:p>
          <a:p>
            <a:pPr>
              <a:defRPr/>
            </a:pPr>
            <a:r>
              <a:rPr lang="en-US" sz="1200" b="0" dirty="0">
                <a:latin typeface="Arial" panose="020B0604020202020204" pitchFamily="34" charset="0"/>
                <a:cs typeface="Arial" panose="020B0604020202020204" pitchFamily="34" charset="0"/>
              </a:rPr>
              <a:t>-the types thinking the questions cause</a:t>
            </a:r>
            <a:r>
              <a:rPr lang="en-US" sz="1200" dirty="0">
                <a:latin typeface="Arial" panose="020B0604020202020204" pitchFamily="34" charset="0"/>
                <a:cs typeface="Arial" panose="020B0604020202020204" pitchFamily="34" charset="0"/>
              </a:rPr>
              <a:t> </a:t>
            </a:r>
            <a:endParaRPr lang="en-AU" sz="1200" dirty="0">
              <a:latin typeface="Arial" panose="020B0604020202020204" pitchFamily="34" charset="0"/>
              <a:cs typeface="Arial" panose="020B0604020202020204" pitchFamily="34" charset="0"/>
            </a:endParaRPr>
          </a:p>
          <a:p>
            <a:pPr>
              <a:defRPr/>
            </a:pPr>
            <a:r>
              <a:rPr lang="en-US" sz="1200" b="0" dirty="0">
                <a:latin typeface="Arial" panose="020B0604020202020204" pitchFamily="34" charset="0"/>
                <a:cs typeface="Arial" panose="020B0604020202020204" pitchFamily="34" charset="0"/>
              </a:rPr>
              <a:t>-the wait time allocated and how it increases as the questions build in complexity to promote deeper thinking</a:t>
            </a:r>
            <a:r>
              <a:rPr lang="en-US" sz="1200" dirty="0">
                <a:latin typeface="Arial" panose="020B0604020202020204" pitchFamily="34" charset="0"/>
                <a:cs typeface="Arial" panose="020B0604020202020204" pitchFamily="34" charset="0"/>
              </a:rPr>
              <a:t> </a:t>
            </a:r>
            <a:endParaRPr lang="en-AU"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a:t>
            </a:r>
          </a:p>
          <a:p>
            <a:r>
              <a:rPr lang="en-US" sz="1200" dirty="0">
                <a:latin typeface="Arial"/>
                <a:cs typeface="Arial"/>
              </a:rPr>
              <a:t>The first question the teacher asks ‘How did you locate one-quarter on the 0-2 number line?’ requires students to </a:t>
            </a:r>
            <a:r>
              <a:rPr lang="en-US" sz="1200" b="1" dirty="0">
                <a:latin typeface="Arial"/>
                <a:cs typeface="Arial"/>
              </a:rPr>
              <a:t>recall knowledge</a:t>
            </a:r>
            <a:r>
              <a:rPr lang="en-US" sz="1200" dirty="0">
                <a:latin typeface="Arial"/>
                <a:cs typeface="Arial"/>
              </a:rPr>
              <a:t>, including how to locate one-quarter on a fraction strip and a 0-1 number line, as well as how to locate one-half on the 0-2 number line in the previous lesson. </a:t>
            </a:r>
            <a:r>
              <a:rPr lang="en-US" sz="1200" i="1" dirty="0">
                <a:latin typeface="Arial"/>
                <a:cs typeface="Arial"/>
              </a:rPr>
              <a:t>The teacher would confirm that the repeated halving strategy could be used, starting at one whole</a:t>
            </a:r>
            <a:r>
              <a:rPr lang="en-US" sz="1200" b="0" i="1" dirty="0">
                <a:latin typeface="Arial"/>
                <a:cs typeface="Arial"/>
              </a:rPr>
              <a:t>, </a:t>
            </a:r>
            <a:r>
              <a:rPr lang="en-US" sz="1200" i="1" dirty="0">
                <a:latin typeface="Arial"/>
                <a:cs typeface="Arial"/>
              </a:rPr>
              <a:t>then halving to locate one-half and halving again to locate one-quarter. This is </a:t>
            </a:r>
            <a:r>
              <a:rPr lang="en-US" sz="1200" b="0" i="1" dirty="0">
                <a:latin typeface="Arial"/>
                <a:cs typeface="Arial"/>
              </a:rPr>
              <a:t>the </a:t>
            </a:r>
            <a:r>
              <a:rPr lang="en-US" sz="1200" i="1" dirty="0">
                <a:latin typeface="Arial"/>
                <a:cs typeface="Arial"/>
              </a:rPr>
              <a:t>same strategy used to find quarters on fraction strips which students are highly familiar with </a:t>
            </a:r>
            <a:r>
              <a:rPr lang="en-US" sz="1200" b="0" i="1" dirty="0">
                <a:latin typeface="Arial"/>
                <a:cs typeface="Arial"/>
              </a:rPr>
              <a:t>and </a:t>
            </a:r>
            <a:r>
              <a:rPr lang="en-US" sz="1200" i="1" dirty="0">
                <a:latin typeface="Arial"/>
                <a:cs typeface="Arial"/>
              </a:rPr>
              <a:t>have previously connected to marking quarters </a:t>
            </a:r>
            <a:r>
              <a:rPr lang="en-US" sz="1200" b="0" i="1" dirty="0">
                <a:latin typeface="Arial"/>
                <a:cs typeface="Arial"/>
              </a:rPr>
              <a:t>on </a:t>
            </a:r>
            <a:r>
              <a:rPr lang="en-US" sz="1200" i="1" dirty="0">
                <a:latin typeface="Arial"/>
                <a:cs typeface="Arial"/>
              </a:rPr>
              <a:t>the </a:t>
            </a:r>
            <a:r>
              <a:rPr lang="en-US" sz="1200" b="0" i="1" dirty="0">
                <a:latin typeface="Arial"/>
                <a:cs typeface="Arial"/>
              </a:rPr>
              <a:t>0-1 number line.</a:t>
            </a:r>
            <a:r>
              <a:rPr lang="en-US" sz="1200" i="1" dirty="0">
                <a:latin typeface="Arial"/>
                <a:cs typeface="Arial"/>
              </a:rPr>
              <a:t> </a:t>
            </a:r>
          </a:p>
          <a:p>
            <a:endParaRPr lang="en-AU" sz="1200" dirty="0">
              <a:latin typeface="Arial" panose="020B0604020202020204" pitchFamily="34" charset="0"/>
              <a:cs typeface="Arial" panose="020B0604020202020204" pitchFamily="34" charset="0"/>
            </a:endParaRPr>
          </a:p>
          <a:p>
            <a:pPr>
              <a:defRPr/>
            </a:pPr>
            <a:r>
              <a:rPr lang="en-US" sz="1200" dirty="0">
                <a:latin typeface="Arial" panose="020B0604020202020204" pitchFamily="34" charset="0"/>
                <a:cs typeface="Arial" panose="020B0604020202020204" pitchFamily="34" charset="0"/>
              </a:rPr>
              <a:t>The second question ‘How did you know to do this?’ requires students to </a:t>
            </a:r>
            <a:r>
              <a:rPr lang="en-US" sz="1200" b="1" dirty="0">
                <a:latin typeface="Arial" panose="020B0604020202020204" pitchFamily="34" charset="0"/>
                <a:cs typeface="Arial" panose="020B0604020202020204" pitchFamily="34" charset="0"/>
              </a:rPr>
              <a:t>deepen thinking</a:t>
            </a:r>
            <a:r>
              <a:rPr lang="en-US" sz="1200" dirty="0">
                <a:latin typeface="Arial" panose="020B0604020202020204" pitchFamily="34" charset="0"/>
                <a:cs typeface="Arial" panose="020B0604020202020204" pitchFamily="34" charset="0"/>
              </a:rPr>
              <a:t> by elaborating on and explaining their process. </a:t>
            </a:r>
            <a:r>
              <a:rPr lang="en-US" sz="1200" i="1" dirty="0">
                <a:latin typeface="Arial" panose="020B0604020202020204" pitchFamily="34" charset="0"/>
                <a:cs typeface="Arial" panose="020B0604020202020204" pitchFamily="34" charset="0"/>
              </a:rPr>
              <a:t>This elaborates on their fractional understanding, with students referring to knowing that one whole can be partitioned into two halves or four quarters and that one half of one half is one-quarter.</a:t>
            </a:r>
            <a:r>
              <a:rPr lang="en-US" sz="1200" dirty="0">
                <a:latin typeface="Arial" panose="020B0604020202020204" pitchFamily="34" charset="0"/>
                <a:cs typeface="Arial" panose="020B0604020202020204" pitchFamily="34" charset="0"/>
              </a:rPr>
              <a:t> </a:t>
            </a:r>
          </a:p>
          <a:p>
            <a:pPr>
              <a:defRPr/>
            </a:pPr>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Following on, the teacher encourages students to</a:t>
            </a:r>
            <a:r>
              <a:rPr lang="en-US" sz="1200" b="1" dirty="0">
                <a:latin typeface="Arial" panose="020B0604020202020204" pitchFamily="34" charset="0"/>
                <a:cs typeface="Arial" panose="020B0604020202020204" pitchFamily="34" charset="0"/>
              </a:rPr>
              <a:t> make connections </a:t>
            </a:r>
            <a:r>
              <a:rPr lang="en-US" sz="1200" dirty="0">
                <a:latin typeface="Arial" panose="020B0604020202020204" pitchFamily="34" charset="0"/>
                <a:cs typeface="Arial" panose="020B0604020202020204" pitchFamily="34" charset="0"/>
              </a:rPr>
              <a:t>by asking 'Using what you know about locating one-quarter, how would you locate one and one-quarter?’ </a:t>
            </a:r>
            <a:r>
              <a:rPr lang="en-US" sz="1200" i="1" dirty="0">
                <a:latin typeface="Arial" panose="020B0604020202020204" pitchFamily="34" charset="0"/>
                <a:cs typeface="Arial" panose="020B0604020202020204" pitchFamily="34" charset="0"/>
              </a:rPr>
              <a:t>After students have the opportunity to turn and talk, the teacher confirms that one-whole can be represented by any two consecutive whole numbers, 0 and 1, 1 and 2, etc.  </a:t>
            </a:r>
          </a:p>
          <a:p>
            <a:r>
              <a:rPr lang="en-US" sz="1200" dirty="0">
                <a:latin typeface="Arial" panose="020B0604020202020204" pitchFamily="34" charset="0"/>
                <a:cs typeface="Arial" panose="020B0604020202020204" pitchFamily="34" charset="0"/>
              </a:rPr>
              <a:t> </a:t>
            </a:r>
          </a:p>
          <a:p>
            <a:r>
              <a:rPr lang="en-US" sz="1200" b="0" dirty="0">
                <a:latin typeface="Arial" panose="020B0604020202020204" pitchFamily="34" charset="0"/>
                <a:cs typeface="Arial" panose="020B0604020202020204" pitchFamily="34" charset="0"/>
              </a:rPr>
              <a:t>The teacher prompts students to </a:t>
            </a:r>
            <a:r>
              <a:rPr lang="en-US" sz="1200" b="1" dirty="0">
                <a:latin typeface="Arial" panose="020B0604020202020204" pitchFamily="34" charset="0"/>
                <a:cs typeface="Arial" panose="020B0604020202020204" pitchFamily="34" charset="0"/>
              </a:rPr>
              <a:t>justify and reflect</a:t>
            </a:r>
            <a:r>
              <a:rPr lang="en-US" sz="1200" dirty="0">
                <a:latin typeface="Arial" panose="020B0604020202020204" pitchFamily="34" charset="0"/>
                <a:cs typeface="Arial" panose="020B0604020202020204" pitchFamily="34" charset="0"/>
              </a:rPr>
              <a:t> by asking 'If zero, one-half and 2 were marked on a number line, would you still need to locate one-whole to accurately mark one-quarter?’ </a:t>
            </a:r>
            <a:r>
              <a:rPr lang="en-US" sz="1200" i="1" dirty="0">
                <a:latin typeface="Arial" panose="020B0604020202020204" pitchFamily="34" charset="0"/>
                <a:cs typeface="Arial" panose="020B0604020202020204" pitchFamily="34" charset="0"/>
              </a:rPr>
              <a:t>A Think-pair-share opportunity allows students to explain, justify and test their thinking with a partner. Students could justify that one-quarter could be accurately found by knowing where zero and one half were located, as one half is always equivalent to two quarters, no matter how large the whole is. </a:t>
            </a:r>
          </a:p>
          <a:p>
            <a:r>
              <a:rPr lang="en-US" sz="1200" dirty="0">
                <a:latin typeface="Arial" panose="020B0604020202020204" pitchFamily="34" charset="0"/>
                <a:cs typeface="Arial" panose="020B0604020202020204" pitchFamily="34" charset="0"/>
              </a:rPr>
              <a:t> </a:t>
            </a:r>
            <a:endParaRPr lang="en-AU" sz="1200" dirty="0">
              <a:latin typeface="Arial" panose="020B0604020202020204" pitchFamily="34" charset="0"/>
              <a:cs typeface="Arial" panose="020B0604020202020204" pitchFamily="34" charset="0"/>
            </a:endParaRPr>
          </a:p>
          <a:p>
            <a:r>
              <a:rPr lang="en-US" sz="1200" b="0" i="0" dirty="0">
                <a:effectLst/>
                <a:latin typeface="Arial" panose="020B0604020202020204" pitchFamily="34" charset="0"/>
                <a:cs typeface="Arial" panose="020B0604020202020204" pitchFamily="34" charset="0"/>
              </a:rPr>
              <a:t>While using questioning that builds in complexity, it is important that we check for student understanding frequently throughout the lesson. ‘Checking for understanding regularly during a lesson allows you to identify misunderstandings as they develop, rather than allowing students to repeat mistakes, practice incorrectly and commit misconceptions to memory’ (AERO 2024:4). Technique B will unpack checking for understanding in more detail. </a:t>
            </a:r>
            <a:r>
              <a:rPr lang="en-US" sz="1200" dirty="0">
                <a:latin typeface="Arial" panose="020B0604020202020204" pitchFamily="34" charset="0"/>
                <a:cs typeface="Arial" panose="020B0604020202020204" pitchFamily="34" charset="0"/>
              </a:rPr>
              <a:t> </a:t>
            </a:r>
            <a:endParaRPr lang="en-AU"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a:t>
            </a:r>
            <a:endParaRPr lang="en-AU" sz="1200" dirty="0">
              <a:latin typeface="Arial" panose="020B0604020202020204" pitchFamily="34" charset="0"/>
              <a:cs typeface="Arial" panose="020B0604020202020204" pitchFamily="34" charset="0"/>
            </a:endParaRPr>
          </a:p>
          <a:p>
            <a:pPr>
              <a:defRPr/>
            </a:pPr>
            <a:r>
              <a:rPr lang="en-US" sz="1200" b="1" dirty="0">
                <a:latin typeface="Arial" panose="020B0604020202020204" pitchFamily="34" charset="0"/>
                <a:cs typeface="Arial" panose="020B0604020202020204" pitchFamily="34" charset="0"/>
              </a:rPr>
              <a:t>Note:</a:t>
            </a:r>
            <a:r>
              <a:rPr lang="en-US" sz="1200" dirty="0">
                <a:latin typeface="Arial" panose="020B0604020202020204" pitchFamily="34" charset="0"/>
                <a:cs typeface="Arial" panose="020B0604020202020204" pitchFamily="34" charset="0"/>
              </a:rPr>
              <a:t> </a:t>
            </a:r>
            <a:endParaRPr lang="en-AU" sz="1200" dirty="0">
              <a:latin typeface="Arial" panose="020B0604020202020204" pitchFamily="34" charset="0"/>
              <a:cs typeface="Arial" panose="020B0604020202020204" pitchFamily="34" charset="0"/>
            </a:endParaRPr>
          </a:p>
          <a:p>
            <a:pPr>
              <a:defRPr/>
            </a:pPr>
            <a:r>
              <a:rPr lang="en-US" sz="1200" dirty="0">
                <a:latin typeface="Arial" panose="020B0604020202020204" pitchFamily="34" charset="0"/>
                <a:cs typeface="Arial" panose="020B0604020202020204" pitchFamily="34" charset="0"/>
              </a:rPr>
              <a:t>*Wait time is an example of a ‘talk move’. 'Talk moves' are the tools used by teachers to support rich, meaningful classroom discussion in mathematics. See </a:t>
            </a:r>
            <a:r>
              <a:rPr lang="en-US" sz="1200" dirty="0">
                <a:latin typeface="Arial" panose="020B0604020202020204" pitchFamily="34" charset="0"/>
                <a:cs typeface="Arial" panose="020B0604020202020204" pitchFamily="34" charset="0"/>
                <a:hlinkClick r:id="rId3"/>
              </a:rPr>
              <a:t>https://education.nsw.gov.au/teaching-and-learning/curriculum/literacy-and-numeracy/teaching-and-learning-resources/numeracy/talk-moves</a:t>
            </a:r>
            <a:r>
              <a:rPr lang="en-US" sz="1200" dirty="0">
                <a:latin typeface="Arial" panose="020B0604020202020204" pitchFamily="34" charset="0"/>
                <a:cs typeface="Arial" panose="020B0604020202020204" pitchFamily="34" charset="0"/>
              </a:rPr>
              <a:t> </a:t>
            </a:r>
            <a:endParaRPr lang="en-AU" sz="1200" dirty="0">
              <a:latin typeface="Arial" panose="020B0604020202020204" pitchFamily="34" charset="0"/>
              <a:cs typeface="Arial" panose="020B0604020202020204" pitchFamily="34" charset="0"/>
            </a:endParaRPr>
          </a:p>
          <a:p>
            <a:pPr>
              <a:defRPr/>
            </a:pPr>
            <a:r>
              <a:rPr lang="en-US" sz="1200" dirty="0">
                <a:latin typeface="Arial" panose="020B0604020202020204" pitchFamily="34" charset="0"/>
                <a:cs typeface="Arial" panose="020B0604020202020204" pitchFamily="34" charset="0"/>
              </a:rPr>
              <a:t> </a:t>
            </a:r>
            <a:endParaRPr lang="en-AU" sz="1200" dirty="0">
              <a:latin typeface="Arial" panose="020B0604020202020204" pitchFamily="34" charset="0"/>
              <a:cs typeface="Arial" panose="020B0604020202020204" pitchFamily="34" charset="0"/>
            </a:endParaRPr>
          </a:p>
          <a:p>
            <a:pPr>
              <a:defRPr/>
            </a:pPr>
            <a:r>
              <a:rPr lang="en-US" sz="1200" dirty="0">
                <a:latin typeface="Arial" panose="020B0604020202020204" pitchFamily="34" charset="0"/>
                <a:cs typeface="Arial" panose="020B0604020202020204" pitchFamily="34" charset="0"/>
              </a:rPr>
              <a:t>**For more information about checking for understanding, refer to Checking for understanding module – </a:t>
            </a:r>
            <a:r>
              <a:rPr lang="en-US" sz="1200" dirty="0">
                <a:latin typeface="Arial" panose="020B0604020202020204" pitchFamily="34" charset="0"/>
                <a:cs typeface="Arial" panose="020B0604020202020204" pitchFamily="34" charset="0"/>
                <a:hlinkClick r:id="rId4"/>
              </a:rPr>
              <a:t>https://education.nsw.gov.au/teaching-and-learning/curriculum/explicit-teaching/explicit-teaching-strategies/checking-for-understanding</a:t>
            </a:r>
            <a:r>
              <a:rPr lang="en-US" sz="1200" dirty="0">
                <a:latin typeface="Arial" panose="020B0604020202020204" pitchFamily="34" charset="0"/>
                <a:cs typeface="Arial" panose="020B0604020202020204" pitchFamily="34" charset="0"/>
              </a:rPr>
              <a:t>. </a:t>
            </a:r>
          </a:p>
          <a:p>
            <a:pPr>
              <a:defRPr/>
            </a:pPr>
            <a:r>
              <a:rPr lang="en-US" sz="1200" dirty="0">
                <a:latin typeface="Arial" panose="020B0604020202020204" pitchFamily="34" charset="0"/>
                <a:cs typeface="Arial" panose="020B0604020202020204" pitchFamily="34" charset="0"/>
              </a:rPr>
              <a:t> </a:t>
            </a:r>
          </a:p>
          <a:p>
            <a:r>
              <a:rPr lang="en-US" sz="1200" b="1" dirty="0">
                <a:latin typeface="Arial" panose="020B0604020202020204" pitchFamily="34" charset="0"/>
                <a:cs typeface="Arial" panose="020B0604020202020204" pitchFamily="34" charset="0"/>
              </a:rPr>
              <a:t>References:</a:t>
            </a:r>
            <a:r>
              <a:rPr lang="en-US" sz="1200" dirty="0">
                <a:latin typeface="Arial" panose="020B0604020202020204" pitchFamily="34" charset="0"/>
                <a:cs typeface="Arial" panose="020B0604020202020204" pitchFamily="34" charset="0"/>
              </a:rPr>
              <a:t> </a:t>
            </a:r>
          </a:p>
          <a:p>
            <a:pPr>
              <a:defRPr/>
            </a:pPr>
            <a:r>
              <a:rPr lang="en-US" sz="1200" dirty="0">
                <a:latin typeface="Arial" panose="020B0604020202020204" pitchFamily="34" charset="0"/>
                <a:cs typeface="Arial" panose="020B0604020202020204" pitchFamily="34" charset="0"/>
              </a:rPr>
              <a:t>Australian Education Research Organisation (AERO) (2024) </a:t>
            </a:r>
            <a:r>
              <a:rPr lang="en-US" sz="1200" i="1" dirty="0">
                <a:latin typeface="Arial" panose="020B0604020202020204" pitchFamily="34" charset="0"/>
                <a:cs typeface="Arial" panose="020B0604020202020204" pitchFamily="34" charset="0"/>
              </a:rPr>
              <a:t>Monitor progress</a:t>
            </a:r>
            <a:r>
              <a:rPr lang="en-US" sz="1200" dirty="0">
                <a:latin typeface="Arial" panose="020B0604020202020204" pitchFamily="34" charset="0"/>
                <a:cs typeface="Arial" panose="020B0604020202020204" pitchFamily="34" charset="0"/>
              </a:rPr>
              <a:t>, AERO, accessed 25 February 2025.  </a:t>
            </a:r>
            <a:endParaRPr lang="en-AU" sz="1200" dirty="0">
              <a:latin typeface="Arial" panose="020B0604020202020204" pitchFamily="34" charset="0"/>
              <a:cs typeface="Arial" panose="020B0604020202020204" pitchFamily="34" charset="0"/>
            </a:endParaRPr>
          </a:p>
          <a:p>
            <a:r>
              <a:rPr lang="en-US" sz="1200" dirty="0">
                <a:effectLst/>
                <a:latin typeface="Arial" panose="020B0604020202020204" pitchFamily="34" charset="0"/>
                <a:cs typeface="Arial" panose="020B0604020202020204" pitchFamily="34" charset="0"/>
              </a:rPr>
              <a:t>Mathematics K–10 Syllabus © NSW Education Standards Authority (NESA) for and on behalf of the Crown in right of the State of New South Wales, 2022.</a:t>
            </a:r>
            <a:r>
              <a:rPr lang="en-US" sz="1200" dirty="0">
                <a:latin typeface="Arial" panose="020B0604020202020204" pitchFamily="34" charset="0"/>
                <a:cs typeface="Arial" panose="020B0604020202020204" pitchFamily="34" charset="0"/>
              </a:rPr>
              <a:t> </a:t>
            </a:r>
            <a:endParaRPr lang="en-AU" sz="1200"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EA26A87-3E0E-2174-4A96-3AA72A5A22FE}"/>
              </a:ext>
            </a:extLst>
          </p:cNvPr>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1785016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BBEBC-FAE5-13C5-E181-39B5F6A25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763BC-2F89-CA69-E86C-BE5878C36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C9546-363D-25E6-FF16-620564EB2D4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Purpose: Secondary example of using questioning to build complexity: Stage 4 Visual Arts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[01:00]</a:t>
            </a:r>
          </a:p>
          <a:p>
            <a:endParaRPr lang="en-AU" sz="12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a:cs typeface="Arial"/>
              </a:rPr>
              <a:t>Let’s take a look at this example from a stage 4 Visual Arts lesson.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latin typeface="Arial" panose="020B0604020202020204" pitchFamily="34" charset="0"/>
              <a:cs typeface="Arial" panose="020B0604020202020204" pitchFamily="34" charset="0"/>
            </a:endParaRPr>
          </a:p>
          <a:p>
            <a:pPr algn="l"/>
            <a:r>
              <a:rPr lang="en-AU" sz="1200" b="0" dirty="0">
                <a:latin typeface="Arial"/>
                <a:cs typeface="Arial"/>
              </a:rPr>
              <a:t>Students are at the start of stage 4 have been learning about the visual qualities of lines. They are now applying their knowledge to artworks and required to interpret how the symbolic language of lines can be read and understood (</a:t>
            </a:r>
            <a:r>
              <a:rPr lang="en-AU" sz="1400" b="0" i="0" dirty="0">
                <a:effectLst/>
                <a:latin typeface="Public Sans"/>
              </a:rPr>
              <a:t>VA4-CHV-01) explains meaning in artworks and the artworld using Viewpoints).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a:cs typeface="Arial"/>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a:cs typeface="Arial"/>
              </a:rPr>
              <a:t>As you read, note the types of questions asked</a:t>
            </a:r>
            <a:r>
              <a:rPr lang="en-AU" sz="1200" dirty="0">
                <a:latin typeface="Arial"/>
                <a:cs typeface="Arial"/>
              </a:rPr>
              <a:t> and the planning of wait time. </a:t>
            </a:r>
            <a:r>
              <a:rPr lang="en-AU" sz="1200" b="0" dirty="0">
                <a:latin typeface="Arial"/>
                <a:cs typeface="Arial"/>
              </a:rPr>
              <a:t>I will give you a few moments to read this.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latin typeface="Arial" panose="020B0604020202020204" pitchFamily="34" charset="0"/>
              <a:cs typeface="Arial" panose="020B0604020202020204" pitchFamily="34" charset="0"/>
            </a:endParaRPr>
          </a:p>
          <a:p>
            <a:pPr algn="l"/>
            <a:r>
              <a:rPr lang="en-AU" sz="1200" dirty="0">
                <a:effectLst/>
                <a:latin typeface="Arial"/>
                <a:ea typeface="Arial" panose="020B0604020202020204" pitchFamily="34" charset="0"/>
                <a:cs typeface="Arial"/>
              </a:rPr>
              <a:t>Syllabus reference: VA4-CHV-01</a:t>
            </a:r>
            <a:r>
              <a:rPr lang="en-AU" sz="1200" dirty="0">
                <a:effectLst/>
                <a:latin typeface="Arial"/>
                <a:ea typeface="Times New Roman" panose="02020603050405020304" pitchFamily="18" charset="0"/>
                <a:cs typeface="Arial"/>
              </a:rPr>
              <a:t> </a:t>
            </a:r>
            <a:br>
              <a:rPr lang="en-AU" sz="1200" dirty="0">
                <a:effectLst/>
                <a:latin typeface="Arial" panose="020B0604020202020204" pitchFamily="34" charset="0"/>
                <a:ea typeface="Times New Roman" panose="02020603050405020304" pitchFamily="18" charset="0"/>
                <a:cs typeface="Arial" panose="020B0604020202020204" pitchFamily="34" charset="0"/>
              </a:rPr>
            </a:br>
            <a:r>
              <a:rPr lang="en-AU" sz="1200" b="1" dirty="0">
                <a:effectLst/>
                <a:latin typeface="Arial"/>
                <a:ea typeface="Arial" panose="020B0604020202020204" pitchFamily="34" charset="0"/>
                <a:cs typeface="Arial"/>
              </a:rPr>
              <a:t>Art critical and historical studies: Viewpoints</a:t>
            </a:r>
            <a:endParaRPr lang="en-AU" sz="1200" dirty="0">
              <a:effectLst/>
              <a:latin typeface="Arial"/>
              <a:ea typeface="Times New Roman" panose="02020603050405020304" pitchFamily="18" charset="0"/>
              <a:cs typeface="Arial"/>
            </a:endParaRPr>
          </a:p>
          <a:p>
            <a:pPr algn="l"/>
            <a:r>
              <a:rPr lang="en-AU" sz="1200" b="1" dirty="0">
                <a:effectLst/>
                <a:latin typeface="Arial"/>
                <a:ea typeface="Arial" panose="020B0604020202020204" pitchFamily="34" charset="0"/>
                <a:cs typeface="Arial"/>
              </a:rPr>
              <a:t>Structural</a:t>
            </a:r>
            <a:endParaRPr lang="en-AU" sz="1200" dirty="0">
              <a:effectLst/>
              <a:latin typeface="Arial"/>
              <a:ea typeface="Times New Roman" panose="02020603050405020304" pitchFamily="18" charset="0"/>
              <a:cs typeface="Arial"/>
            </a:endParaRPr>
          </a:p>
          <a:p>
            <a:pPr marL="342900" lvl="0" indent="-342900" algn="l">
              <a:buFont typeface="Symbol" panose="05050102010706020507" pitchFamily="18" charset="2"/>
              <a:buChar char=""/>
            </a:pPr>
            <a:r>
              <a:rPr lang="en-AU" sz="1200" dirty="0">
                <a:effectLst/>
                <a:latin typeface="Arial"/>
                <a:ea typeface="Arial" panose="020B0604020202020204" pitchFamily="34" charset="0"/>
                <a:cs typeface="Arial"/>
              </a:rPr>
              <a:t>Investigate how artworks represent systems of signs, symbols, codes and forms of visual and/or multisensory language to structure and communicate meaning</a:t>
            </a:r>
            <a:endParaRPr lang="en-AU" sz="1200" dirty="0">
              <a:effectLst/>
              <a:latin typeface="Arial"/>
              <a:ea typeface="Times New Roman" panose="02020603050405020304" pitchFamily="18" charset="0"/>
              <a:cs typeface="Arial"/>
            </a:endParaRPr>
          </a:p>
          <a:p>
            <a:r>
              <a:rPr lang="en-AU" sz="1200" dirty="0">
                <a:effectLst/>
                <a:latin typeface="Arial"/>
                <a:ea typeface="Times New Roman" panose="02020603050405020304" pitchFamily="18" charset="0"/>
                <a:cs typeface="Arial"/>
              </a:rPr>
              <a:t> </a:t>
            </a:r>
            <a:endParaRPr lang="en-AU" sz="1200" dirty="0">
              <a:solidFill>
                <a:schemeClr val="tx1"/>
              </a:solidFill>
              <a:latin typeface="Arial"/>
              <a:cs typeface="Arial"/>
            </a:endParaRPr>
          </a:p>
          <a:p>
            <a:pPr>
              <a:defRPr/>
            </a:pPr>
            <a:r>
              <a:rPr lang="en-AU" b="1" dirty="0">
                <a:latin typeface="Public Sans"/>
              </a:rPr>
              <a:t>References:</a:t>
            </a:r>
          </a:p>
          <a:p>
            <a:pPr>
              <a:spcAft>
                <a:spcPts val="1200"/>
              </a:spcAft>
            </a:pPr>
            <a:r>
              <a:rPr lang="en-AU" sz="1200" dirty="0"/>
              <a:t>Visual Arts 7–10 Syllabus © NSW Education Standards Authority (NESA) for and on behalf of the Crown in right of the State of New South Wales, 2025.</a:t>
            </a:r>
            <a:endParaRPr lang="en-AU" sz="1200" dirty="0">
              <a:ea typeface="Calibri"/>
              <a:cs typeface="Calibri"/>
            </a:endParaRPr>
          </a:p>
        </p:txBody>
      </p:sp>
      <p:sp>
        <p:nvSpPr>
          <p:cNvPr id="4" name="Slide Number Placeholder 3">
            <a:extLst>
              <a:ext uri="{FF2B5EF4-FFF2-40B4-BE49-F238E27FC236}">
                <a16:creationId xmlns:a16="http://schemas.microsoft.com/office/drawing/2014/main" id="{14474EE7-A8A4-51D8-FE3E-45AE307D3075}"/>
              </a:ext>
            </a:extLst>
          </p:cNvPr>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29596325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2F0C2-8FC5-19ED-6948-54554C747B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91037-B964-F5C2-CF3F-7DFFAF316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FAC5C-DCF0-68F9-EA34-E87DCBAFC73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a:ea typeface="Calibri"/>
                <a:cs typeface="Arial"/>
              </a:rPr>
              <a:t>Purpose of slide</a:t>
            </a:r>
            <a:r>
              <a:rPr lang="en-US" sz="1200" dirty="0">
                <a:latin typeface="Arial"/>
                <a:ea typeface="Calibri"/>
                <a:cs typeface="Arial"/>
              </a:rPr>
              <a:t>: </a:t>
            </a:r>
            <a:r>
              <a:rPr lang="en-AU" sz="1200" b="1" i="0" dirty="0">
                <a:solidFill>
                  <a:srgbClr val="000000"/>
                </a:solidFill>
                <a:effectLst/>
                <a:latin typeface="Arial"/>
                <a:cs typeface="Arial"/>
              </a:rPr>
              <a:t>key considerations when planning questions to build in complexity</a:t>
            </a:r>
            <a:r>
              <a:rPr lang="en-US" sz="1200" b="1" dirty="0">
                <a:latin typeface="Arial"/>
                <a:cs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Notes to presenter: It is recommended that teachers refer to the Using questioning to build complexity technique guide to reference to visual arts example</a:t>
            </a:r>
          </a:p>
          <a:p>
            <a:r>
              <a:rPr lang="en-US"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a:cs typeface="Arial"/>
              </a:rPr>
              <a:t>[2:00]</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a:defRPr/>
            </a:pPr>
            <a:r>
              <a:rPr lang="en-AU" sz="1200" b="0" dirty="0">
                <a:latin typeface="Arial"/>
                <a:cs typeface="Arial"/>
              </a:rPr>
              <a:t>Let’s unpack this example </a:t>
            </a:r>
            <a:r>
              <a:rPr lang="en-AU" sz="1200" b="0" i="0" dirty="0">
                <a:solidFill>
                  <a:srgbClr val="000000"/>
                </a:solidFill>
                <a:effectLst/>
                <a:latin typeface="Arial"/>
                <a:cs typeface="Arial"/>
              </a:rPr>
              <a:t>and highlight the</a:t>
            </a:r>
            <a:r>
              <a:rPr lang="en-AU" sz="1200" dirty="0">
                <a:solidFill>
                  <a:srgbClr val="000000"/>
                </a:solidFill>
                <a:latin typeface="Arial"/>
                <a:cs typeface="Arial"/>
              </a:rPr>
              <a:t> </a:t>
            </a:r>
            <a:r>
              <a:rPr lang="en-AU" sz="1200" b="0" i="0" dirty="0">
                <a:solidFill>
                  <a:srgbClr val="000000"/>
                </a:solidFill>
                <a:effectLst/>
                <a:latin typeface="Arial"/>
                <a:cs typeface="Arial"/>
              </a:rPr>
              <a:t>key considerations the teacher has employed when planning these questions to build in complexity;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a:cs typeface="Arial"/>
              </a:rPr>
              <a:t>-the types of questions asked,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a:cs typeface="Arial"/>
              </a:rPr>
              <a:t>-the wait time allocated and how it increases incrementally as the questions build in complexity to promote deeper thinking</a:t>
            </a:r>
          </a:p>
          <a:p>
            <a:endParaRPr lang="en-US" sz="1200" b="1" dirty="0">
              <a:latin typeface="Arial" panose="020B0604020202020204" pitchFamily="34" charset="0"/>
              <a:cs typeface="Arial" panose="020B0604020202020204" pitchFamily="34" charset="0"/>
            </a:endParaRPr>
          </a:p>
          <a:p>
            <a:r>
              <a:rPr lang="en-AU" sz="1200" dirty="0">
                <a:latin typeface="Arial"/>
                <a:cs typeface="Arial"/>
              </a:rPr>
              <a:t>In the first question the teacher asks the students to retrieve knowledge </a:t>
            </a:r>
            <a:r>
              <a:rPr lang="en-AU" sz="1200" dirty="0">
                <a:solidFill>
                  <a:schemeClr val="tx1"/>
                </a:solidFill>
                <a:latin typeface="Arial"/>
                <a:cs typeface="Arial"/>
              </a:rPr>
              <a:t>from the previous lesson about the qualities of lines ‘what types of lines has the artist’s used in this work?’ </a:t>
            </a:r>
          </a:p>
          <a:p>
            <a:endParaRPr lang="en-AU" sz="1200" dirty="0">
              <a:solidFill>
                <a:schemeClr val="tx1"/>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solidFill>
                  <a:schemeClr val="tx1"/>
                </a:solidFill>
                <a:latin typeface="Arial"/>
                <a:cs typeface="Arial"/>
              </a:rPr>
              <a:t>The teacher </a:t>
            </a:r>
            <a:r>
              <a:rPr lang="en-AU" sz="1200" dirty="0">
                <a:latin typeface="Arial"/>
                <a:cs typeface="Arial"/>
              </a:rPr>
              <a:t>deepens </a:t>
            </a:r>
            <a:r>
              <a:rPr lang="en-AU" sz="1200" dirty="0">
                <a:solidFill>
                  <a:schemeClr val="tx1"/>
                </a:solidFill>
                <a:latin typeface="Arial"/>
                <a:cs typeface="Arial"/>
              </a:rPr>
              <a:t>student thinking by asking </a:t>
            </a:r>
            <a:r>
              <a:rPr lang="en-AU" sz="1200" i="0" dirty="0">
                <a:solidFill>
                  <a:schemeClr val="tx1"/>
                </a:solidFill>
                <a:latin typeface="Arial"/>
                <a:cs typeface="Arial"/>
              </a:rPr>
              <a:t>‘Why do you think has the artist used 3 different types of lines?’</a:t>
            </a:r>
          </a:p>
          <a:p>
            <a:endParaRPr lang="en-AU" sz="1200" dirty="0">
              <a:solidFill>
                <a:schemeClr val="tx1"/>
              </a:solidFill>
              <a:latin typeface="Arial" panose="020B0604020202020204" pitchFamily="34" charset="0"/>
              <a:cs typeface="Arial" panose="020B0604020202020204" pitchFamily="34" charset="0"/>
            </a:endParaRPr>
          </a:p>
          <a:p>
            <a:pPr>
              <a:defRPr/>
            </a:pPr>
            <a:r>
              <a:rPr lang="en-AU" sz="1200" dirty="0">
                <a:solidFill>
                  <a:schemeClr val="tx1"/>
                </a:solidFill>
                <a:latin typeface="Arial"/>
                <a:cs typeface="Arial"/>
              </a:rPr>
              <a:t>The next question,</a:t>
            </a:r>
            <a:r>
              <a:rPr lang="en-AU" sz="1200" i="0" dirty="0">
                <a:solidFill>
                  <a:schemeClr val="tx1"/>
                </a:solidFill>
                <a:latin typeface="Arial"/>
                <a:cs typeface="Arial"/>
              </a:rPr>
              <a:t> </a:t>
            </a:r>
            <a:r>
              <a:rPr lang="en-AU" sz="1200" i="0" dirty="0">
                <a:latin typeface="Arial"/>
                <a:cs typeface="Arial"/>
              </a:rPr>
              <a:t>‘How does the artist’s use of line compare to the use of line in the previous artwork</a:t>
            </a:r>
            <a:r>
              <a:rPr lang="en-AU" sz="1200" dirty="0">
                <a:latin typeface="Arial"/>
                <a:cs typeface="Arial"/>
              </a:rPr>
              <a:t>?’ requires students to make connections between two artworks. The teacher checks for understanding by actively listening to the discussions and then asks the final question, ‘What</a:t>
            </a:r>
            <a:r>
              <a:rPr lang="en-AU" sz="1200" i="0" dirty="0">
                <a:latin typeface="Arial"/>
                <a:cs typeface="Arial"/>
              </a:rPr>
              <a:t> mood does the use of lines create in this work?’ </a:t>
            </a:r>
            <a:r>
              <a:rPr lang="en-AU" sz="1200" dirty="0">
                <a:solidFill>
                  <a:srgbClr val="444444"/>
                </a:solidFill>
                <a:latin typeface="Arial"/>
                <a:cs typeface="Arial"/>
              </a:rPr>
              <a:t>revealing their reasoning and actions.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solidFill>
                <a:srgbClr val="444444"/>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solidFill>
                  <a:srgbClr val="000000"/>
                </a:solidFill>
                <a:effectLst/>
                <a:latin typeface="Arial"/>
                <a:cs typeface="Arial"/>
              </a:rPr>
              <a:t>While using questioning that builds in complexity, it is important that we check for student understanding* frequently throughout the lesson. ‘Checking for understanding regularly during a lesson allows you to identify misunderstandings as they develop, rather than allowing students to repeat mistakes, practice incorrectly and commit misconceptions to memory’ (AERO 2024:4</a:t>
            </a:r>
            <a:r>
              <a:rPr lang="en-AU" sz="1200" dirty="0">
                <a:solidFill>
                  <a:srgbClr val="000000"/>
                </a:solidFill>
                <a:latin typeface="Arial"/>
                <a:cs typeface="Arial"/>
              </a:rPr>
              <a:t>).</a:t>
            </a:r>
            <a:r>
              <a:rPr lang="en-AU" sz="1200" b="0" i="0" dirty="0">
                <a:solidFill>
                  <a:srgbClr val="000000"/>
                </a:solidFill>
                <a:effectLst/>
                <a:latin typeface="Arial"/>
                <a:cs typeface="Arial"/>
              </a:rPr>
              <a:t> Technique B will unpack checking for understanding in more detail. </a:t>
            </a:r>
          </a:p>
          <a:p>
            <a:endParaRPr lang="en-AU" sz="1200" dirty="0">
              <a:solidFill>
                <a:schemeClr val="bg1"/>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Note: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a:cs typeface="Arial"/>
              </a:rPr>
              <a:t>*For more information about checking for understanding, refer to Checking for understanding module – https://</a:t>
            </a:r>
            <a:r>
              <a:rPr lang="en-AU" sz="1200" dirty="0" err="1">
                <a:latin typeface="Arial"/>
                <a:cs typeface="Arial"/>
              </a:rPr>
              <a:t>education.nsw.gov.au</a:t>
            </a:r>
            <a:r>
              <a:rPr lang="en-AU" sz="1200" dirty="0">
                <a:latin typeface="Arial"/>
                <a:cs typeface="Arial"/>
              </a:rPr>
              <a:t>/teaching-and-learning/curriculum/explicit-teaching/explicit-teaching-strategies/checking-for-understanding.</a:t>
            </a:r>
            <a:endParaRPr lang="en-US" sz="1200" dirty="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0" dirty="0">
              <a:latin typeface="Arial" panose="020B0604020202020204" pitchFamily="34" charset="0"/>
              <a:cs typeface="Arial" panose="020B0604020202020204" pitchFamily="34" charset="0"/>
            </a:endParaRPr>
          </a:p>
          <a:p>
            <a:r>
              <a:rPr lang="en-US" sz="1200" b="1" dirty="0">
                <a:latin typeface="Arial"/>
                <a:cs typeface="Arial"/>
              </a:rPr>
              <a:t>References:</a:t>
            </a:r>
            <a:endParaRPr lang="en-US" sz="1200" b="1" dirty="0">
              <a:latin typeface="Arial"/>
              <a:ea typeface="Calibri"/>
              <a:cs typeface="Arial"/>
            </a:endParaRPr>
          </a:p>
          <a:p>
            <a:pPr>
              <a:defRPr/>
            </a:pPr>
            <a:r>
              <a:rPr lang="en-AU" sz="1200" dirty="0">
                <a:latin typeface="Public Sans"/>
              </a:rPr>
              <a:t>Australian Education Research Organisation (AERO) (2024) </a:t>
            </a:r>
            <a:r>
              <a:rPr lang="en-AU" sz="1200" i="1" dirty="0">
                <a:latin typeface="Public Sans"/>
              </a:rPr>
              <a:t>Monitor progress</a:t>
            </a:r>
            <a:r>
              <a:rPr lang="en-AU" sz="1200" dirty="0">
                <a:latin typeface="Public Sans"/>
              </a:rPr>
              <a:t>, AERO, accessed 25 February 2025.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050" dirty="0">
                <a:latin typeface="Public Sans"/>
              </a:rPr>
              <a:t>Visual Arts 7–10 Syllabus © NSW Education Standards Authority (NESA) for and on behalf of the Crown in right of the State of New South Wales, 2025.</a:t>
            </a:r>
          </a:p>
          <a:p>
            <a:endParaRPr lang="en-US" sz="1200" dirty="0">
              <a:latin typeface="Public Sans"/>
              <a:cs typeface="Calibri"/>
            </a:endParaRPr>
          </a:p>
        </p:txBody>
      </p:sp>
      <p:sp>
        <p:nvSpPr>
          <p:cNvPr id="4" name="Slide Number Placeholder 3">
            <a:extLst>
              <a:ext uri="{FF2B5EF4-FFF2-40B4-BE49-F238E27FC236}">
                <a16:creationId xmlns:a16="http://schemas.microsoft.com/office/drawing/2014/main" id="{180C1A33-610D-4610-4015-D48D5D88AA6B}"/>
              </a:ext>
            </a:extLst>
          </p:cNvPr>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1111285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64264-87CB-9521-C5CF-31E4B64EB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14549-81B3-72A4-26DB-1D1B8496E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1C561B-331A-24CE-47B8-1E41EEB2077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Purpose: Secondary example of using questioning to build complexity: Stage 4 mathematics </a:t>
            </a:r>
            <a:endParaRPr lang="en-AU" sz="1200" b="1" dirty="0">
              <a:highlight>
                <a:srgbClr val="FFFF00"/>
              </a:highlight>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[01:00]</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latin typeface="Arial" panose="020B0604020202020204" pitchFamily="34" charset="0"/>
              <a:cs typeface="Arial" panose="020B0604020202020204" pitchFamily="34" charset="0"/>
            </a:endParaRPr>
          </a:p>
          <a:p>
            <a:r>
              <a:rPr lang="en-AU" sz="1200" b="0" dirty="0">
                <a:latin typeface="Arial"/>
                <a:cs typeface="Arial"/>
              </a:rPr>
              <a:t>Let’s take a look at another example from a stage 4 mathematics lesson (</a:t>
            </a:r>
            <a:r>
              <a:rPr lang="en-AU" sz="1800" dirty="0">
                <a:latin typeface="Public Sans"/>
                <a:ea typeface="+mn-lt"/>
                <a:cs typeface="+mn-lt"/>
              </a:rPr>
              <a:t>MAO-WM-01 and </a:t>
            </a:r>
            <a:r>
              <a:rPr lang="en-AU" sz="1800" b="0" dirty="0">
                <a:solidFill>
                  <a:srgbClr val="000000"/>
                </a:solidFill>
                <a:effectLst/>
                <a:latin typeface="Aptos"/>
                <a:ea typeface="Aptos" panose="020B0004020202020204" pitchFamily="34" charset="0"/>
                <a:cs typeface="Aptos" panose="020B0004020202020204" pitchFamily="34" charset="0"/>
              </a:rPr>
              <a:t>MA4-PYT-C-01)</a:t>
            </a:r>
            <a:r>
              <a:rPr lang="en-AU" sz="1200" b="0" dirty="0">
                <a:latin typeface="Arial"/>
                <a:cs typeface="Arial"/>
              </a:rPr>
              <a:t>. As you read, note the types of questions asked, the wait allocated and the type of responses the teacher has planned to check for understanding. I will give you a few moments to read this.</a:t>
            </a:r>
          </a:p>
          <a:p>
            <a:endParaRPr lang="en-AU" sz="1200" b="0" dirty="0">
              <a:latin typeface="Arial" panose="020B0604020202020204" pitchFamily="34" charset="0"/>
              <a:cs typeface="Arial" panose="020B0604020202020204" pitchFamily="34" charset="0"/>
            </a:endParaRPr>
          </a:p>
          <a:p>
            <a:r>
              <a:rPr lang="en-AU" sz="1200" b="0" dirty="0">
                <a:latin typeface="Arial"/>
                <a:cs typeface="Arial"/>
              </a:rPr>
              <a:t>Mathematics syllabus content: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i="0" dirty="0">
                <a:effectLst/>
                <a:latin typeface="Public Sans" pitchFamily="2" charset="0"/>
              </a:rPr>
              <a:t>Identify and describe the hypotenuse as the side opposite the right angle and the longest side in any right-angled triangle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i="0" dirty="0">
                <a:effectLst/>
                <a:latin typeface="Public Sans" pitchFamily="2" charset="0"/>
              </a:rPr>
              <a:t>Establish the relationship between the lengths of the sides of a right-angled triangle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i="0" dirty="0">
                <a:effectLst/>
                <a:latin typeface="Public Sans" pitchFamily="2" charset="0"/>
              </a:rPr>
              <a:t>Apply Pythagoras’ theorem to find the unknown length of a side in a right-angled triangle, giving answers in an exact form or as decimal approximations</a:t>
            </a:r>
          </a:p>
          <a:p>
            <a:pPr marL="285750" indent="-285750">
              <a:buFont typeface="Arial" panose="020B0604020202020204" pitchFamily="34" charset="0"/>
              <a:buChar char="•"/>
            </a:pPr>
            <a:r>
              <a:rPr lang="en-AU" dirty="0"/>
              <a:t>Apply the converse of Pythagoras’ theorem to establish whether a triangle is right angled</a:t>
            </a:r>
            <a:endParaRPr lang="en-AU" dirty="0">
              <a:latin typeface="Public Sans"/>
              <a:cs typeface="Arial" panose="020B0604020202020204" pitchFamily="34" charset="0"/>
            </a:endParaRPr>
          </a:p>
          <a:p>
            <a:endParaRPr lang="en-AU" sz="1200" dirty="0">
              <a:solidFill>
                <a:schemeClr val="tx1"/>
              </a:solidFill>
              <a:latin typeface="Arial" panose="020B0604020202020204" pitchFamily="34" charset="0"/>
              <a:cs typeface="Arial" panose="020B0604020202020204" pitchFamily="34" charset="0"/>
            </a:endParaRPr>
          </a:p>
          <a:p>
            <a:pPr marL="0" indent="0">
              <a:buFont typeface="Calibri"/>
              <a:buNone/>
            </a:pPr>
            <a:r>
              <a:rPr lang="en-US" sz="1600" b="1" dirty="0">
                <a:latin typeface="Public Sans"/>
              </a:rPr>
              <a:t>References: </a:t>
            </a:r>
          </a:p>
          <a:p>
            <a:pPr>
              <a:lnSpc>
                <a:spcPct val="150000"/>
              </a:lnSpc>
              <a:spcBef>
                <a:spcPts val="1200"/>
              </a:spcBef>
              <a:spcAft>
                <a:spcPts val="600"/>
              </a:spcAft>
            </a:pPr>
            <a:r>
              <a:rPr lang="en-AU" sz="1800" dirty="0">
                <a:effectLst/>
                <a:latin typeface="Arial" panose="020B0604020202020204" pitchFamily="34" charset="0"/>
                <a:ea typeface="Aptos" panose="020B0004020202020204" pitchFamily="34" charset="0"/>
              </a:rPr>
              <a:t>Mathematics K–10 Syllabus © NSW Education Standards Authority (NESA) for and on behalf of the Crown in right of the State of New South Wales, 2022.</a:t>
            </a:r>
          </a:p>
          <a:p>
            <a:endParaRPr lang="en-AU" dirty="0"/>
          </a:p>
        </p:txBody>
      </p:sp>
      <p:sp>
        <p:nvSpPr>
          <p:cNvPr id="4" name="Slide Number Placeholder 3">
            <a:extLst>
              <a:ext uri="{FF2B5EF4-FFF2-40B4-BE49-F238E27FC236}">
                <a16:creationId xmlns:a16="http://schemas.microsoft.com/office/drawing/2014/main" id="{1FA3ECB5-304D-DD49-8AE2-665252CBC657}"/>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2149650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5F2-1092-F1CB-E966-070ED1DC2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C79D50-7E98-9E0C-B2DA-11BDFBB0C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EC1E7-07C5-F4B0-F003-DA6F11CB899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a:ea typeface="Calibri"/>
                <a:cs typeface="Arial"/>
              </a:rPr>
              <a:t>Purpose of slide</a:t>
            </a:r>
            <a:r>
              <a:rPr lang="en-US" sz="1200" dirty="0">
                <a:latin typeface="Arial"/>
                <a:ea typeface="Calibri"/>
                <a:cs typeface="Arial"/>
              </a:rPr>
              <a:t>: - </a:t>
            </a:r>
            <a:r>
              <a:rPr lang="en-AU" sz="1200" b="1" i="0" dirty="0">
                <a:solidFill>
                  <a:srgbClr val="000000"/>
                </a:solidFill>
                <a:effectLst/>
                <a:latin typeface="Arial"/>
                <a:cs typeface="Arial"/>
              </a:rPr>
              <a:t>key considerations when planning questions to build in complexity</a:t>
            </a:r>
            <a:r>
              <a:rPr lang="en-US" sz="1200" b="1" dirty="0">
                <a:latin typeface="Arial"/>
                <a:cs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Notes to presenter : It is recommended that teachers refer to the Using questioning to build complexity technique guide to reference to visual arts example</a:t>
            </a:r>
          </a:p>
          <a:p>
            <a:r>
              <a:rPr lang="en-US"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a:cs typeface="Arial"/>
              </a:rPr>
              <a:t>[2:00]</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a:cs typeface="Arial"/>
              </a:rPr>
              <a:t>Let’s unpack this example </a:t>
            </a:r>
            <a:r>
              <a:rPr lang="en-AU" sz="1200" b="0" i="0" dirty="0">
                <a:solidFill>
                  <a:srgbClr val="000000"/>
                </a:solidFill>
                <a:effectLst/>
                <a:latin typeface="Arial"/>
                <a:cs typeface="Arial"/>
              </a:rPr>
              <a:t>and highlight the key considerations the teacher has employed when planning these questions to build in complexity;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a:cs typeface="Arial"/>
              </a:rPr>
              <a:t>-the types of questions asked,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a:cs typeface="Arial"/>
              </a:rPr>
              <a:t>-the wait time allocated and how it increases incrementally as the questions build in complexity to promote deeper thinking</a:t>
            </a:r>
          </a:p>
          <a:p>
            <a:endParaRPr lang="en-US" sz="1200" b="1"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In the first question the teacher asks the students to retrieve knowledge </a:t>
            </a:r>
            <a:r>
              <a:rPr lang="en-AU" sz="1200" dirty="0">
                <a:solidFill>
                  <a:schemeClr val="tx1"/>
                </a:solidFill>
                <a:latin typeface="Arial" panose="020B0604020202020204" pitchFamily="34" charset="0"/>
                <a:cs typeface="Arial" panose="020B0604020202020204" pitchFamily="34" charset="0"/>
              </a:rPr>
              <a:t>from the previous lesson about the hypotenuse of a triangle by drawing a triangle and asking </a:t>
            </a:r>
            <a:r>
              <a:rPr lang="en-AU" sz="1800" kern="0" dirty="0">
                <a:effectLst/>
                <a:latin typeface="Arial" panose="020B0604020202020204" pitchFamily="34" charset="0"/>
                <a:ea typeface="Aptos" panose="020B0004020202020204" pitchFamily="34" charset="0"/>
              </a:rPr>
              <a:t>‘Which side is the hypotenuse of the triangle?’ </a:t>
            </a:r>
          </a:p>
          <a:p>
            <a:endParaRPr lang="en-AU" sz="1800" kern="0" dirty="0">
              <a:effectLst/>
              <a:latin typeface="Arial" panose="020B0604020202020204" pitchFamily="34" charset="0"/>
              <a:ea typeface="Aptos" panose="020B0004020202020204" pitchFamily="34" charset="0"/>
            </a:endParaRPr>
          </a:p>
          <a:p>
            <a:r>
              <a:rPr lang="en-AU" sz="1800" kern="0" dirty="0">
                <a:effectLst/>
                <a:latin typeface="Arial" panose="020B0604020202020204" pitchFamily="34" charset="0"/>
                <a:ea typeface="Aptos" panose="020B0004020202020204" pitchFamily="34" charset="0"/>
              </a:rPr>
              <a:t>The teacher deepens thinking by asking ‘How do you know?’ and provides wait time* to allow students time to think of an answer. </a:t>
            </a:r>
          </a:p>
          <a:p>
            <a:endParaRPr lang="en-AU" sz="1800" kern="0" dirty="0">
              <a:effectLst/>
              <a:latin typeface="Arial" panose="020B0604020202020204" pitchFamily="34" charset="0"/>
              <a:ea typeface="Aptos" panose="020B0004020202020204" pitchFamily="34" charset="0"/>
            </a:endParaRPr>
          </a:p>
          <a:p>
            <a:r>
              <a:rPr lang="en-AU" sz="1800" kern="0" dirty="0">
                <a:effectLst/>
                <a:latin typeface="Arial" panose="020B0604020202020204" pitchFamily="34" charset="0"/>
                <a:ea typeface="Aptos" panose="020B0004020202020204" pitchFamily="34" charset="0"/>
              </a:rPr>
              <a:t>Students are encouraged to make connections between commutative property and Pythagoras’ Theorem by asking ‘Does it matter which side of the triangle I label ‘a’?’</a:t>
            </a:r>
          </a:p>
          <a:p>
            <a:endParaRPr lang="en-AU" sz="1800" kern="0" dirty="0">
              <a:effectLst/>
              <a:latin typeface="Arial" panose="020B0604020202020204" pitchFamily="34" charset="0"/>
              <a:ea typeface="Aptos" panose="020B00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kern="0" dirty="0">
                <a:effectLst/>
                <a:latin typeface="Arial" panose="020B0604020202020204" pitchFamily="34" charset="0"/>
                <a:ea typeface="Aptos" panose="020B0004020202020204" pitchFamily="34" charset="0"/>
              </a:rPr>
              <a:t>The teacher further develops complexity in student thinking by asking them to justify and reflect on how they might apply Pythagoras’ Theorem in a different situation. They ask ‘If I know the length of the hypotenuse and one of the sides, could I use Pythagoras’ Theorem to work out the length of the other side?’ The teacher then asks students to justify their reasoning by asking ‘How?’ Wait time* is adjusted based on the complexity of the questions and the context of the class.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solidFill>
                <a:srgbClr val="444444"/>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solidFill>
                  <a:srgbClr val="000000"/>
                </a:solidFill>
                <a:effectLst/>
                <a:latin typeface="Arial" panose="020B0604020202020204" pitchFamily="34" charset="0"/>
                <a:cs typeface="Arial" panose="020B0604020202020204" pitchFamily="34" charset="0"/>
              </a:rPr>
              <a:t>While using questioning that builds in complexity, it is important that we check for student understanding* frequently throughout the lesson. ‘Checking for understanding regularly during a lesson allows you to identify misunderstandings as they develop, rather than allowing students to repeat mistakes, practice incorrectly and commit misconceptions to memory’ (AERO 2024:4). Technique B will unpack checking for understanding in more detail. </a:t>
            </a:r>
          </a:p>
          <a:p>
            <a:endParaRPr lang="en-AU" sz="1200" dirty="0">
              <a:solidFill>
                <a:schemeClr val="bg1"/>
              </a:solidFill>
              <a:highlight>
                <a:srgbClr val="00296C"/>
              </a:highlight>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panose="020B0604020202020204" pitchFamily="34" charset="0"/>
                <a:cs typeface="Arial" panose="020B0604020202020204" pitchFamily="34" charset="0"/>
              </a:rPr>
              <a:t>Note: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panose="020B0604020202020204" pitchFamily="34" charset="0"/>
                <a:cs typeface="Arial" panose="020B0604020202020204" pitchFamily="34" charset="0"/>
              </a:rPr>
              <a:t>*Wait time is an example of a ‘talk move’. 'Talk moves' are the tools used by teachers to support rich, meaningful classroom discussion in mathematics. See https://</a:t>
            </a:r>
            <a:r>
              <a:rPr lang="en-AU" sz="1200" b="0" dirty="0" err="1">
                <a:latin typeface="Arial" panose="020B0604020202020204" pitchFamily="34" charset="0"/>
                <a:cs typeface="Arial" panose="020B0604020202020204" pitchFamily="34" charset="0"/>
              </a:rPr>
              <a:t>education.nsw.gov.au</a:t>
            </a:r>
            <a:r>
              <a:rPr lang="en-AU" sz="1200" b="0" dirty="0">
                <a:latin typeface="Arial" panose="020B0604020202020204" pitchFamily="34" charset="0"/>
                <a:cs typeface="Arial" panose="020B0604020202020204" pitchFamily="34" charset="0"/>
              </a:rPr>
              <a:t>/teaching-and-learning/curriculum/literacy-and-numeracy/teaching-and-learning-resources/numeracy/talk-moves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panose="020B0604020202020204" pitchFamily="34" charset="0"/>
                <a:cs typeface="Arial" panose="020B0604020202020204" pitchFamily="34" charset="0"/>
              </a:rPr>
              <a:t>**For more information about checking for understanding, refer to Checking for understanding module – https://</a:t>
            </a:r>
            <a:r>
              <a:rPr lang="en-AU" sz="1200" b="0" dirty="0" err="1">
                <a:latin typeface="Arial" panose="020B0604020202020204" pitchFamily="34" charset="0"/>
                <a:cs typeface="Arial" panose="020B0604020202020204" pitchFamily="34" charset="0"/>
              </a:rPr>
              <a:t>education.nsw.gov.au</a:t>
            </a:r>
            <a:r>
              <a:rPr lang="en-AU" sz="1200" b="0" dirty="0">
                <a:latin typeface="Arial" panose="020B0604020202020204" pitchFamily="34" charset="0"/>
                <a:cs typeface="Arial" panose="020B0604020202020204" pitchFamily="34" charset="0"/>
              </a:rPr>
              <a:t>/teaching-and-learning/curriculum/explicit-teaching/explicit-teaching-strategies/checking-for-understanding.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References:</a:t>
            </a:r>
            <a:endParaRPr lang="en-US" sz="1200" b="1" dirty="0">
              <a:latin typeface="Arial" panose="020B0604020202020204" pitchFamily="34" charset="0"/>
              <a:ea typeface="Calibri"/>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AERO (Australian Education Research Organisation) (2024) </a:t>
            </a:r>
            <a:r>
              <a:rPr lang="en-AU" sz="1200" i="1" dirty="0">
                <a:latin typeface="Arial" panose="020B0604020202020204" pitchFamily="34" charset="0"/>
                <a:cs typeface="Arial" panose="020B0604020202020204" pitchFamily="34" charset="0"/>
              </a:rPr>
              <a:t>Monitor progress</a:t>
            </a:r>
            <a:r>
              <a:rPr lang="en-AU" sz="1200" dirty="0">
                <a:latin typeface="Arial" panose="020B0604020202020204" pitchFamily="34" charset="0"/>
                <a:cs typeface="Arial" panose="020B0604020202020204" pitchFamily="34" charset="0"/>
              </a:rPr>
              <a:t>, AERO.</a:t>
            </a:r>
          </a:p>
          <a:p>
            <a:pPr>
              <a:lnSpc>
                <a:spcPct val="150000"/>
              </a:lnSpc>
              <a:spcBef>
                <a:spcPts val="1200"/>
              </a:spcBef>
              <a:spcAft>
                <a:spcPts val="600"/>
              </a:spcAft>
            </a:pPr>
            <a:r>
              <a:rPr lang="en-AU" sz="1800" dirty="0">
                <a:effectLst/>
                <a:latin typeface="Arial" panose="020B0604020202020204" pitchFamily="34" charset="0"/>
                <a:ea typeface="Aptos" panose="020B0004020202020204" pitchFamily="34" charset="0"/>
              </a:rPr>
              <a:t>Mathematics K–10 Syllabus © NSW Education Standards Authority (NESA) for and on behalf of the Crown in right of the State of New South Wales, 2022.</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sz="1200" dirty="0">
              <a:latin typeface="Public Sans"/>
              <a:cs typeface="Calibri"/>
            </a:endParaRPr>
          </a:p>
          <a:p>
            <a:endParaRPr lang="en-US" sz="1200" dirty="0">
              <a:latin typeface="Public Sans"/>
              <a:cs typeface="Calibri"/>
            </a:endParaRPr>
          </a:p>
        </p:txBody>
      </p:sp>
      <p:sp>
        <p:nvSpPr>
          <p:cNvPr id="4" name="Slide Number Placeholder 3">
            <a:extLst>
              <a:ext uri="{FF2B5EF4-FFF2-40B4-BE49-F238E27FC236}">
                <a16:creationId xmlns:a16="http://schemas.microsoft.com/office/drawing/2014/main" id="{38018D90-8A6B-327A-2AC6-5730922849D7}"/>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15211239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3CD2-5052-9EA1-DAAE-4D9701727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20876-A4AD-6D51-7ECD-D37B5D128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3B856-04A6-C447-76AA-1BBF58D786D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a:ea typeface="Calibri"/>
                <a:cs typeface="Arial"/>
              </a:rPr>
              <a:t>Purpose of slide</a:t>
            </a:r>
            <a:r>
              <a:rPr lang="en-US" sz="1200" dirty="0">
                <a:latin typeface="Arial"/>
                <a:ea typeface="Calibri"/>
                <a:cs typeface="Arial"/>
              </a:rPr>
              <a:t>: </a:t>
            </a:r>
            <a:r>
              <a:rPr lang="en-US" sz="1200" b="1" dirty="0">
                <a:latin typeface="Arial"/>
                <a:cs typeface="Arial"/>
              </a:rPr>
              <a:t>summary slide of key considerations</a:t>
            </a:r>
            <a:endParaRPr lang="en-US" sz="1200" dirty="0">
              <a:latin typeface="Arial"/>
              <a:ea typeface="Calibri"/>
              <a:cs typeface="Arial"/>
            </a:endParaRPr>
          </a:p>
          <a:p>
            <a:r>
              <a:rPr lang="en-US"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latin typeface="Arial"/>
                <a:cs typeface="Arial"/>
              </a:rPr>
              <a:t>[01:20]</a:t>
            </a:r>
          </a:p>
          <a:p>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US" sz="1200" b="0" i="0" u="none" strike="noStrike" kern="1200" cap="none" spc="0" normalizeH="0" baseline="0" noProof="0" dirty="0">
                <a:ln>
                  <a:noFill/>
                </a:ln>
                <a:solidFill>
                  <a:prstClr val="black"/>
                </a:solidFill>
                <a:effectLst/>
                <a:uLnTx/>
                <a:uFillTx/>
                <a:latin typeface="Arial"/>
                <a:cs typeface="Arial"/>
              </a:rPr>
              <a:t>Let’s consolidate our learning</a:t>
            </a:r>
            <a:r>
              <a:rPr kumimoji="0" lang="en-AU" sz="1200" b="0" i="0" u="none" strike="noStrike" kern="1200" cap="none" spc="0" normalizeH="0" baseline="0" noProof="0" dirty="0">
                <a:ln>
                  <a:noFill/>
                </a:ln>
                <a:solidFill>
                  <a:prstClr val="black"/>
                </a:solidFill>
                <a:effectLst/>
                <a:uLnTx/>
                <a:uFillTx/>
                <a:latin typeface="Arial"/>
                <a:cs typeface="Arial"/>
              </a:rPr>
              <a:t> and revise the </a:t>
            </a:r>
            <a:r>
              <a:rPr lang="en-AU" sz="1200" strike="noStrike" dirty="0">
                <a:latin typeface="Arial"/>
                <a:cs typeface="Arial"/>
              </a:rPr>
              <a:t>key considerations when using questions that build in complexity.</a:t>
            </a:r>
          </a:p>
          <a:p>
            <a:endParaRPr lang="en-AU" sz="1200" strike="noStrike"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strike="noStrike" dirty="0">
                <a:latin typeface="Arial"/>
                <a:cs typeface="Arial"/>
              </a:rPr>
              <a:t>Start with questions which prompt recall of prior knowledge followed by questions that gradually build in complexity to deepen student thinking.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strike="noStrike" dirty="0">
                <a:latin typeface="Arial"/>
                <a:cs typeface="Arial"/>
              </a:rPr>
              <a:t>(Click) </a:t>
            </a:r>
            <a:r>
              <a:rPr lang="en-AU" sz="1200" strike="noStrike" dirty="0">
                <a:latin typeface="Arial"/>
                <a:cs typeface="Arial"/>
              </a:rPr>
              <a:t>Include wait time after asking a question and also after a student answers.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strike="noStrike" dirty="0">
                <a:latin typeface="Arial"/>
                <a:cs typeface="Arial"/>
              </a:rPr>
              <a:t>As questions build in complexity, longer wait time needs to be provided to allow students to process, think and plan their responses.</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n-AU" sz="1200" strike="noStrike"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strike="noStrike" dirty="0">
                <a:latin typeface="Arial"/>
                <a:cs typeface="Arial"/>
              </a:rPr>
              <a:t>Check for student understanding regularly during a lesson. Use a variety of student response systems such choral response, cold call mini whiteboards to check for every student’s understanding. These checks allow for quick responses and fast interpretation by the teacher.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strike="noStrike"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(click) </a:t>
            </a:r>
            <a:r>
              <a:rPr lang="en-AU" sz="1200" dirty="0">
                <a:latin typeface="Arial"/>
                <a:cs typeface="Arial"/>
              </a:rPr>
              <a:t>Asking questions that build in complexity can help students apply and transfer their knowledge, but it </a:t>
            </a:r>
            <a:r>
              <a:rPr lang="en-AU" sz="1200" dirty="0">
                <a:effectLst/>
                <a:latin typeface="Arial"/>
                <a:ea typeface="Arial" panose="020B0604020202020204" pitchFamily="34" charset="0"/>
                <a:cs typeface="Arial"/>
              </a:rPr>
              <a:t>requires us to be flexible and responsive to student needs. </a:t>
            </a:r>
          </a:p>
          <a:p>
            <a:pPr>
              <a:defRPr/>
            </a:pPr>
            <a:r>
              <a:rPr lang="en-AU" sz="1200" dirty="0">
                <a:effectLst/>
                <a:latin typeface="Arial"/>
                <a:ea typeface="Arial" panose="020B0604020202020204" pitchFamily="34" charset="0"/>
                <a:cs typeface="Arial"/>
              </a:rPr>
              <a:t>Teachers may move back and forth between a variety of question types to support student learning. For example, </a:t>
            </a:r>
            <a:r>
              <a:rPr lang="en-AU" sz="1200" dirty="0">
                <a:latin typeface="Arial"/>
                <a:ea typeface="Arial" panose="020B0604020202020204" pitchFamily="34" charset="0"/>
                <a:cs typeface="Arial"/>
              </a:rPr>
              <a:t>teachers asking</a:t>
            </a:r>
            <a:r>
              <a:rPr lang="en-AU" sz="1200" dirty="0">
                <a:effectLst/>
                <a:latin typeface="Arial"/>
                <a:ea typeface="Arial" panose="020B0604020202020204" pitchFamily="34" charset="0"/>
                <a:cs typeface="Arial"/>
              </a:rPr>
              <a:t> a series of questions to deepen thinking or make connections and may need to reframe these questions in response to student understanding and go back and ask retrieval type questions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a:cs typeface="Arial"/>
              </a:rPr>
              <a:t>Note:</a:t>
            </a:r>
            <a:endParaRPr lang="en-AU" sz="1200" b="1" i="0" u="none" strike="noStrike" kern="1200" cap="none" spc="0" normalizeH="0" baseline="0" noProof="0" dirty="0">
              <a:ln>
                <a:noFill/>
              </a:ln>
              <a:solidFill>
                <a:prstClr val="black"/>
              </a:solidFill>
              <a:effectLst/>
              <a:uLnTx/>
              <a:uFillTx/>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rial"/>
                <a:cs typeface="Arial"/>
              </a:rPr>
              <a:t>For more information about checking for understanding, refer to Checking for understanding module – https://</a:t>
            </a:r>
            <a:r>
              <a:rPr kumimoji="0" lang="en-AU" sz="1200" b="0" i="0" u="none" strike="noStrike" kern="1200" cap="none" spc="0" normalizeH="0" baseline="0" noProof="0" dirty="0" err="1">
                <a:ln>
                  <a:noFill/>
                </a:ln>
                <a:solidFill>
                  <a:prstClr val="black"/>
                </a:solidFill>
                <a:effectLst/>
                <a:uLnTx/>
                <a:uFillTx/>
                <a:latin typeface="Arial"/>
                <a:cs typeface="Arial"/>
              </a:rPr>
              <a:t>education.nsw.gov.au</a:t>
            </a:r>
            <a:r>
              <a:rPr kumimoji="0" lang="en-AU" sz="1200" b="0" i="0" u="none" strike="noStrike" kern="1200" cap="none" spc="0" normalizeH="0" baseline="0" noProof="0" dirty="0">
                <a:ln>
                  <a:noFill/>
                </a:ln>
                <a:solidFill>
                  <a:prstClr val="black"/>
                </a:solidFill>
                <a:effectLst/>
                <a:uLnTx/>
                <a:uFillTx/>
                <a:latin typeface="Arial"/>
                <a:cs typeface="Arial"/>
              </a:rPr>
              <a:t>/teaching-and-learning/curriculum/explicit-teaching/explicit-teaching-strategies/checking-for-understanding</a:t>
            </a:r>
            <a:endParaRPr kumimoji="0" lang="en-US" sz="1200" b="0" i="0" u="none" strike="noStrike" kern="1200" cap="none" spc="0" normalizeH="0" baseline="0" noProof="0" dirty="0">
              <a:ln>
                <a:noFill/>
              </a:ln>
              <a:solidFill>
                <a:prstClr val="black"/>
              </a:solidFill>
              <a:effectLst/>
              <a:uLnTx/>
              <a:uFillTx/>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cs typeface="Arial"/>
              </a:rPr>
              <a:t>References:</a:t>
            </a:r>
            <a:endParaRPr kumimoji="0" lang="en-US" sz="1200" b="1" i="0" u="none" strike="noStrike" kern="1200" cap="none" spc="0" normalizeH="0" baseline="0" noProof="0" dirty="0">
              <a:ln>
                <a:noFill/>
              </a:ln>
              <a:solidFill>
                <a:prstClr val="black"/>
              </a:solidFill>
              <a:effectLst/>
              <a:uLnTx/>
              <a:uFillTx/>
              <a:latin typeface="Arial"/>
              <a:ea typeface="Calibri"/>
              <a:cs typeface="Arial"/>
            </a:endParaRPr>
          </a:p>
          <a:p>
            <a:pPr>
              <a:defRPr/>
            </a:pPr>
            <a:r>
              <a:rPr kumimoji="0" lang="en-AU" sz="1200" b="0" i="0" u="none" strike="noStrike" kern="1200" cap="none" spc="0" normalizeH="0" baseline="0" noProof="0" dirty="0">
                <a:ln>
                  <a:noFill/>
                </a:ln>
                <a:solidFill>
                  <a:prstClr val="black"/>
                </a:solidFill>
                <a:effectLst/>
                <a:uLnTx/>
                <a:uFillTx/>
                <a:latin typeface="Public Sans"/>
              </a:rPr>
              <a:t>AERO (Australian Education Research Organisation) (2023b)</a:t>
            </a:r>
            <a:r>
              <a:rPr lang="en-AU" sz="1200" dirty="0">
                <a:solidFill>
                  <a:prstClr val="black"/>
                </a:solidFill>
                <a:latin typeface="Public Sans"/>
              </a:rPr>
              <a:t> </a:t>
            </a:r>
            <a:r>
              <a:rPr kumimoji="0" lang="en-AU" sz="1200" b="0" i="1" u="none" strike="noStrike" kern="1200" cap="none" spc="0" normalizeH="0" baseline="0" noProof="0" dirty="0">
                <a:ln>
                  <a:noFill/>
                </a:ln>
                <a:solidFill>
                  <a:prstClr val="black"/>
                </a:solidFill>
                <a:effectLst/>
                <a:uLnTx/>
                <a:uFillTx/>
                <a:latin typeface="Public Sans"/>
              </a:rPr>
              <a:t>How students learn best: an overview of the learning process and the most effective teaching practices,</a:t>
            </a:r>
            <a:r>
              <a:rPr kumimoji="0" lang="en-AU" sz="1200" b="0" i="0" u="none" strike="noStrike" kern="1200" cap="none" spc="0" normalizeH="0" baseline="0" noProof="0" dirty="0">
                <a:ln>
                  <a:noFill/>
                </a:ln>
                <a:solidFill>
                  <a:prstClr val="black"/>
                </a:solidFill>
                <a:effectLst/>
                <a:uLnTx/>
                <a:uFillTx/>
                <a:latin typeface="Public Sans"/>
              </a:rPr>
              <a:t> AERO, accessed </a:t>
            </a:r>
            <a:r>
              <a:rPr lang="en-AU" sz="1200" dirty="0">
                <a:solidFill>
                  <a:prstClr val="black"/>
                </a:solidFill>
                <a:latin typeface="Public Sans"/>
              </a:rPr>
              <a:t>27 February 2025</a:t>
            </a:r>
            <a:r>
              <a:rPr kumimoji="0" lang="en-AU" sz="1200" b="0" i="0" u="none" strike="noStrike" kern="1200" cap="none" spc="0" normalizeH="0" baseline="0" noProof="0" dirty="0">
                <a:ln>
                  <a:noFill/>
                </a:ln>
                <a:solidFill>
                  <a:prstClr val="black"/>
                </a:solidFill>
                <a:effectLst/>
                <a:uLnTx/>
                <a:uFillTx/>
                <a:latin typeface="Public Sans"/>
              </a:rPr>
              <a:t>.</a:t>
            </a:r>
            <a:endParaRPr lang="en-AU" sz="1200" dirty="0">
              <a:solidFill>
                <a:prstClr val="black"/>
              </a:solidFill>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CESE (Centre for Education Statistics and Evaluation) (2017) </a:t>
            </a:r>
            <a:r>
              <a:rPr kumimoji="0" lang="en-US" sz="1200" b="0" i="1" u="none" strike="noStrike" kern="1200" cap="none" spc="0" normalizeH="0" baseline="0" noProof="0" dirty="0">
                <a:ln>
                  <a:noFill/>
                </a:ln>
                <a:solidFill>
                  <a:prstClr val="black"/>
                </a:solidFill>
                <a:effectLst/>
                <a:uLnTx/>
                <a:uFillTx/>
                <a:latin typeface="Arial"/>
                <a:cs typeface="Arial"/>
              </a:rPr>
              <a:t>Cognitive load theory: research that teachers really need to understand</a:t>
            </a:r>
            <a:r>
              <a:rPr kumimoji="0" lang="en-US" sz="1200" b="0" i="0" u="none" strike="noStrike" kern="1200" cap="none" spc="0" normalizeH="0" baseline="0" noProof="0" dirty="0">
                <a:ln>
                  <a:noFill/>
                </a:ln>
                <a:solidFill>
                  <a:prstClr val="black"/>
                </a:solidFill>
                <a:effectLst/>
                <a:uLnTx/>
                <a:uFillTx/>
                <a:latin typeface="Arial"/>
                <a:cs typeface="Arial"/>
              </a:rPr>
              <a:t>, NSW Department of Education.</a:t>
            </a:r>
            <a:endParaRPr lang="en-US" sz="1200" b="0" i="0" u="none" strike="noStrike" kern="1200" cap="none" spc="0" normalizeH="0" baseline="0" noProof="0" dirty="0">
              <a:ln>
                <a:noFill/>
              </a:ln>
              <a:solidFill>
                <a:prstClr val="black"/>
              </a:solidFill>
              <a:effectLst/>
              <a:uLnTx/>
              <a:uFillTx/>
              <a:latin typeface="Arial"/>
              <a:cs typeface="Arial"/>
            </a:endParaRPr>
          </a:p>
          <a:p>
            <a:r>
              <a:rPr lang="en-AU" sz="1200" dirty="0">
                <a:latin typeface="Arial"/>
                <a:cs typeface="Arial"/>
              </a:rPr>
              <a:t>Stahl RJ (1994) ‘Using think time and wait time skilfully in the classroom’, ERIC Digest, accessed 19 February 2025.</a:t>
            </a:r>
          </a:p>
          <a:p>
            <a:endParaRPr lang="en-US" sz="1200" dirty="0">
              <a:latin typeface="Public Sans"/>
              <a:cs typeface="Calibri"/>
            </a:endParaRPr>
          </a:p>
        </p:txBody>
      </p:sp>
      <p:sp>
        <p:nvSpPr>
          <p:cNvPr id="4" name="Slide Number Placeholder 3">
            <a:extLst>
              <a:ext uri="{FF2B5EF4-FFF2-40B4-BE49-F238E27FC236}">
                <a16:creationId xmlns:a16="http://schemas.microsoft.com/office/drawing/2014/main" id="{DC7B912D-0F76-CEE7-313F-FFCC9BD7C557}"/>
              </a:ext>
            </a:extLst>
          </p:cNvPr>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396382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669D-677C-B435-9D11-D2610C717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24331-E502-B3A3-26B5-8860CA113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FE2DA-54DA-7CB0-A12D-2E2BC13B2CCA}"/>
              </a:ext>
            </a:extLst>
          </p:cNvPr>
          <p:cNvSpPr>
            <a:spLocks noGrp="1"/>
          </p:cNvSpPr>
          <p:nvPr>
            <p:ph type="body" idx="1"/>
          </p:nvPr>
        </p:nvSpPr>
        <p:spPr/>
        <p:txBody>
          <a:bodyPr/>
          <a:lstStyle/>
          <a:p>
            <a:r>
              <a:rPr lang="en-AU" sz="1200" b="1" dirty="0">
                <a:latin typeface="Arial"/>
                <a:cs typeface="Arial"/>
              </a:rPr>
              <a:t>Purpose: Revisiting core knowledge</a:t>
            </a:r>
          </a:p>
          <a:p>
            <a:r>
              <a:rPr lang="en-AU"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[00:30]</a:t>
            </a:r>
            <a:endParaRPr lang="en-AU" sz="1200" dirty="0">
              <a:latin typeface="Arial"/>
              <a:cs typeface="Arial"/>
            </a:endParaRPr>
          </a:p>
          <a:p>
            <a:endParaRPr lang="en-US" sz="1200" dirty="0">
              <a:latin typeface="Arial" panose="020B0604020202020204" pitchFamily="34" charset="0"/>
              <a:cs typeface="Arial" panose="020B0604020202020204" pitchFamily="34" charset="0"/>
            </a:endParaRPr>
          </a:p>
          <a:p>
            <a:r>
              <a:rPr lang="en-US" sz="1200" dirty="0">
                <a:latin typeface="Arial"/>
                <a:cs typeface="Arial"/>
              </a:rPr>
              <a:t>Let’s remind ourselves that explicit teaching is an optimal way to teach knowledge and skills that are new or complex.</a:t>
            </a:r>
            <a:endParaRPr lang="en-AU" sz="1200" b="1" dirty="0">
              <a:latin typeface="Arial"/>
              <a:ea typeface="Calibri"/>
              <a:cs typeface="Arial"/>
            </a:endParaRPr>
          </a:p>
          <a:p>
            <a:endParaRPr lang="en-AU" sz="1200" dirty="0">
              <a:latin typeface="Arial" panose="020B0604020202020204" pitchFamily="34" charset="0"/>
              <a:cs typeface="Arial" panose="020B0604020202020204" pitchFamily="34" charset="0"/>
            </a:endParaRPr>
          </a:p>
          <a:p>
            <a:r>
              <a:rPr lang="en-AU" sz="1200" dirty="0">
                <a:latin typeface="Arial"/>
                <a:cs typeface="Arial"/>
              </a:rPr>
              <a:t>There are important enabling factors for explicit teaching that relate to the technique we are focusing on. Let’s revisit them.</a:t>
            </a:r>
            <a:endParaRPr lang="en-AU" sz="1200" dirty="0">
              <a:latin typeface="Arial"/>
              <a:ea typeface="Calibri"/>
              <a:cs typeface="Arial"/>
            </a:endParaRPr>
          </a:p>
          <a:p>
            <a:endParaRPr lang="en-AU" sz="1200" dirty="0">
              <a:latin typeface="Arial" panose="020B0604020202020204" pitchFamily="34" charset="0"/>
              <a:ea typeface="Calibri"/>
              <a:cs typeface="Arial" panose="020B0604020202020204" pitchFamily="34" charset="0"/>
            </a:endParaRPr>
          </a:p>
          <a:p>
            <a:r>
              <a:rPr lang="en-AU" sz="1200" b="1" dirty="0">
                <a:latin typeface="Arial"/>
                <a:ea typeface="Calibri"/>
                <a:cs typeface="Arial"/>
              </a:rPr>
              <a:t>Note to presenter: </a:t>
            </a:r>
            <a:r>
              <a:rPr lang="en-AU" sz="1200" dirty="0">
                <a:latin typeface="Arial"/>
                <a:ea typeface="Calibri"/>
                <a:cs typeface="Arial"/>
              </a:rPr>
              <a:t>you may wish for participants to read these to themselves </a:t>
            </a:r>
          </a:p>
          <a:p>
            <a:endParaRPr lang="en-AU" sz="1200" dirty="0">
              <a:latin typeface="Arial" panose="020B0604020202020204" pitchFamily="34" charset="0"/>
              <a:ea typeface="Calibri"/>
              <a:cs typeface="Arial" panose="020B0604020202020204" pitchFamily="34" charset="0"/>
            </a:endParaRPr>
          </a:p>
          <a:p>
            <a:r>
              <a:rPr lang="en-AU" sz="1200" dirty="0">
                <a:latin typeface="Arial"/>
                <a:ea typeface="Calibri"/>
                <a:cs typeface="Arial"/>
              </a:rPr>
              <a:t>Our understanding of the how learning happens informs our practice </a:t>
            </a:r>
          </a:p>
          <a:p>
            <a:r>
              <a:rPr lang="en-AU" sz="1200" dirty="0">
                <a:latin typeface="Arial"/>
                <a:ea typeface="Calibri"/>
                <a:cs typeface="Arial"/>
              </a:rPr>
              <a:t>We know how knowledge builds across syllabuses</a:t>
            </a:r>
          </a:p>
          <a:p>
            <a:pPr algn="l"/>
            <a:r>
              <a:rPr lang="en-AU" sz="1200" dirty="0">
                <a:latin typeface="Arial"/>
                <a:cs typeface="Arial"/>
              </a:rPr>
              <a:t>We hold high expectations for our students’ learning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a:cs typeface="Arial"/>
              </a:rPr>
              <a:t>And, explicit teaching </a:t>
            </a:r>
            <a:r>
              <a:rPr lang="en-AU" sz="1200" b="1" dirty="0">
                <a:latin typeface="Arial"/>
                <a:cs typeface="Arial"/>
              </a:rPr>
              <a:t>both</a:t>
            </a:r>
            <a:r>
              <a:rPr lang="en-AU" sz="1200" dirty="0">
                <a:latin typeface="Arial"/>
                <a:cs typeface="Arial"/>
              </a:rPr>
              <a:t> relies on, and brings about a safe, inclusive learning environment</a:t>
            </a:r>
          </a:p>
          <a:p>
            <a:pPr algn="l"/>
            <a:endParaRPr lang="en-AU" sz="1200" dirty="0">
              <a:latin typeface="Arial" panose="020B0604020202020204" pitchFamily="34" charset="0"/>
              <a:cs typeface="Arial" panose="020B0604020202020204" pitchFamily="34" charset="0"/>
            </a:endParaRPr>
          </a:p>
          <a:p>
            <a:r>
              <a:rPr lang="en-AU" sz="1200" b="1" dirty="0">
                <a:latin typeface="Arial"/>
                <a:cs typeface="Arial"/>
              </a:rPr>
              <a:t>References:</a:t>
            </a:r>
          </a:p>
          <a:p>
            <a:r>
              <a:rPr lang="en-AU" sz="1200" b="0" dirty="0">
                <a:latin typeface="Arial"/>
                <a:cs typeface="Arial"/>
              </a:rPr>
              <a:t>CESE (Centre for Education Statistics and Evaluation) (2024) </a:t>
            </a:r>
            <a:r>
              <a:rPr lang="en-AU" sz="1200" b="0" i="1" dirty="0">
                <a:latin typeface="Arial"/>
                <a:cs typeface="Arial"/>
              </a:rPr>
              <a:t>Explicit teaching drives student motivation, engagement, and achievement in NSW public schools – a What Works Best research update</a:t>
            </a:r>
            <a:r>
              <a:rPr lang="en-AU" sz="1200" b="0" dirty="0">
                <a:latin typeface="Arial"/>
                <a:cs typeface="Arial"/>
              </a:rPr>
              <a:t>, NSW Department of Education.</a:t>
            </a:r>
          </a:p>
          <a:p>
            <a:pPr algn="l"/>
            <a:endParaRPr lang="en-AU" sz="1200" b="1" dirty="0">
              <a:latin typeface="Arial" panose="020B0604020202020204" pitchFamily="34" charset="0"/>
              <a:cs typeface="Arial" panose="020B0604020202020204" pitchFamily="34" charset="0"/>
            </a:endParaRPr>
          </a:p>
          <a:p>
            <a:pPr algn="l"/>
            <a:r>
              <a:rPr lang="en-AU" sz="1200" b="1" dirty="0">
                <a:latin typeface="Arial"/>
                <a:cs typeface="Arial"/>
              </a:rPr>
              <a:t>Resources: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Leading explicit teaching – school-facilitated workshops 1–3 on core content and the enabling factors of explicit teaching – https://</a:t>
            </a:r>
            <a:r>
              <a:rPr lang="en-AU" sz="1200" dirty="0" err="1">
                <a:latin typeface="Arial" panose="020B0604020202020204" pitchFamily="34" charset="0"/>
                <a:cs typeface="Arial" panose="020B0604020202020204" pitchFamily="34" charset="0"/>
              </a:rPr>
              <a:t>education.nsw.gov.au</a:t>
            </a:r>
            <a:r>
              <a:rPr lang="en-AU" sz="1200" dirty="0">
                <a:latin typeface="Arial" panose="020B0604020202020204" pitchFamily="34" charset="0"/>
                <a:cs typeface="Arial" panose="020B0604020202020204" pitchFamily="34" charset="0"/>
              </a:rPr>
              <a:t>/teaching-and-learning/curriculum/explicit-teaching/leading-explicit-teaching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Classrooms of Possibility – https://</a:t>
            </a:r>
            <a:r>
              <a:rPr lang="en-AU" sz="1200" dirty="0" err="1">
                <a:latin typeface="Arial" panose="020B0604020202020204" pitchFamily="34" charset="0"/>
                <a:cs typeface="Arial" panose="020B0604020202020204" pitchFamily="34" charset="0"/>
              </a:rPr>
              <a:t>education.nsw.gov.au</a:t>
            </a:r>
            <a:r>
              <a:rPr lang="en-AU" sz="1200" dirty="0">
                <a:latin typeface="Arial" panose="020B0604020202020204" pitchFamily="34" charset="0"/>
                <a:cs typeface="Arial" panose="020B0604020202020204" pitchFamily="34" charset="0"/>
              </a:rPr>
              <a:t>/inside-the-department/teaching-and-learning/classrooms-of-possibility</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Explicit instruction – implementing evidence-based teaching practices for students with disability - https://</a:t>
            </a:r>
            <a:r>
              <a:rPr lang="en-AU" sz="1200" dirty="0" err="1">
                <a:latin typeface="Arial" panose="020B0604020202020204" pitchFamily="34" charset="0"/>
                <a:cs typeface="Arial" panose="020B0604020202020204" pitchFamily="34" charset="0"/>
              </a:rPr>
              <a:t>resources.education.nsw.gov.au</a:t>
            </a:r>
            <a:r>
              <a:rPr lang="en-AU" sz="1200" dirty="0">
                <a:latin typeface="Arial" panose="020B0604020202020204" pitchFamily="34" charset="0"/>
                <a:cs typeface="Arial" panose="020B0604020202020204" pitchFamily="34" charset="0"/>
              </a:rPr>
              <a:t>/detail/IPR-LD230526144351</a:t>
            </a:r>
          </a:p>
          <a:p>
            <a:pPr marL="285750" indent="-285750">
              <a:buFont typeface="Arial" panose="020B0604020202020204" pitchFamily="34" charset="0"/>
              <a:buChar char="•"/>
            </a:pPr>
            <a:r>
              <a:rPr lang="en-AU" sz="1200" dirty="0">
                <a:latin typeface="Arial" panose="020B0604020202020204" pitchFamily="34" charset="0"/>
                <a:cs typeface="Arial" panose="020B0604020202020204" pitchFamily="34" charset="0"/>
              </a:rPr>
              <a:t>Strong Strides Together: Meeting the educational goals for Aboriginal and/or Torres Strait Islander students – https://</a:t>
            </a:r>
            <a:r>
              <a:rPr lang="en-AU" sz="1200" dirty="0" err="1">
                <a:latin typeface="Arial" panose="020B0604020202020204" pitchFamily="34" charset="0"/>
                <a:cs typeface="Arial" panose="020B0604020202020204" pitchFamily="34" charset="0"/>
              </a:rPr>
              <a:t>education.nsw.gov.au</a:t>
            </a:r>
            <a:r>
              <a:rPr lang="en-AU" sz="1200" dirty="0">
                <a:latin typeface="Arial" panose="020B0604020202020204" pitchFamily="34" charset="0"/>
                <a:cs typeface="Arial" panose="020B0604020202020204" pitchFamily="34" charset="0"/>
              </a:rPr>
              <a:t>/teaching-and-learning/</a:t>
            </a:r>
            <a:r>
              <a:rPr lang="en-AU" sz="1200" dirty="0" err="1">
                <a:latin typeface="Arial" panose="020B0604020202020204" pitchFamily="34" charset="0"/>
                <a:cs typeface="Arial" panose="020B0604020202020204" pitchFamily="34" charset="0"/>
              </a:rPr>
              <a:t>aec</a:t>
            </a:r>
            <a:r>
              <a:rPr lang="en-AU" sz="1200" dirty="0">
                <a:latin typeface="Arial" panose="020B0604020202020204" pitchFamily="34" charset="0"/>
                <a:cs typeface="Arial" panose="020B0604020202020204" pitchFamily="34" charset="0"/>
              </a:rPr>
              <a:t>/universal-resources---aboriginal-education/strong-strides-together--meeting-the-educational-goals-for-</a:t>
            </a:r>
            <a:r>
              <a:rPr lang="en-AU" sz="1200" dirty="0" err="1">
                <a:latin typeface="Arial" panose="020B0604020202020204" pitchFamily="34" charset="0"/>
                <a:cs typeface="Arial" panose="020B0604020202020204" pitchFamily="34" charset="0"/>
              </a:rPr>
              <a:t>abori</a:t>
            </a:r>
            <a:endParaRPr lang="en-AU" sz="12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AU" sz="1200" dirty="0">
              <a:solidFill>
                <a:srgbClr val="002664"/>
              </a:solidFill>
              <a:highlight>
                <a:srgbClr val="FFFFFF"/>
              </a:highlight>
              <a:latin typeface="Arial" panose="020B0604020202020204" pitchFamily="34" charset="0"/>
              <a:cs typeface="Arial" panose="020B0604020202020204" pitchFamily="34" charset="0"/>
            </a:endParaRPr>
          </a:p>
          <a:p>
            <a:pPr marL="285750" indent="-285750">
              <a:buFont typeface="Arial"/>
              <a:buChar char="•"/>
            </a:pPr>
            <a:endParaRPr lang="en-AU" sz="1200" dirty="0">
              <a:solidFill>
                <a:srgbClr val="000000"/>
              </a:solidFill>
              <a:latin typeface="Arial" panose="020B0604020202020204" pitchFamily="34" charset="0"/>
              <a:ea typeface="Calibri"/>
              <a:cs typeface="Arial" panose="020B0604020202020204" pitchFamily="34" charset="0"/>
            </a:endParaRPr>
          </a:p>
          <a:p>
            <a:pPr marL="285750" indent="-285750">
              <a:buFont typeface="Arial"/>
              <a:buChar char="•"/>
            </a:pPr>
            <a:endParaRPr lang="en-AU" sz="1200" dirty="0">
              <a:latin typeface="Arial" panose="020B0604020202020204" pitchFamily="34" charset="0"/>
              <a:ea typeface="Calibri"/>
              <a:cs typeface="Arial" panose="020B0604020202020204" pitchFamily="34" charset="0"/>
            </a:endParaRPr>
          </a:p>
          <a:p>
            <a:endParaRPr lang="en-AU" dirty="0">
              <a:latin typeface="Calibri"/>
              <a:ea typeface="Calibri"/>
              <a:cs typeface="Calibri"/>
            </a:endParaRPr>
          </a:p>
        </p:txBody>
      </p:sp>
      <p:sp>
        <p:nvSpPr>
          <p:cNvPr id="4" name="Slide Number Placeholder 3">
            <a:extLst>
              <a:ext uri="{FF2B5EF4-FFF2-40B4-BE49-F238E27FC236}">
                <a16:creationId xmlns:a16="http://schemas.microsoft.com/office/drawing/2014/main" id="{CC471282-64B4-5EDF-DEA1-00771DA59DAF}"/>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4952238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2850956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0B555-74B8-B9CA-1D7E-DCBA0F15A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E8AE1-83CB-135F-00AA-65AD1EA42E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D715D-3C70-E4F4-B49C-09FF81BEF0F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Purpose: What is planning for effective questioning </a:t>
            </a:r>
            <a:endParaRPr lang="en-AU" sz="1200" b="1" dirty="0">
              <a:highlight>
                <a:srgbClr val="FFFF00"/>
              </a:highlight>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[01:30]</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latin typeface="Arial"/>
                <a:cs typeface="Arial"/>
              </a:rPr>
              <a:t>Effective questions cause all students to think. To do this they need to be posed at the right level of challenge, that is, not too difficult, nor too easy. Effective questions can be used for many purposes, including identifying misconceptions and developing complexity in student thinking. To be effective, questions must be planned before the lesson begins (</a:t>
            </a:r>
            <a:r>
              <a:rPr lang="en-AU" sz="1200" dirty="0">
                <a:latin typeface="Arial"/>
                <a:cs typeface="Arial"/>
              </a:rPr>
              <a:t>Wiliam</a:t>
            </a:r>
            <a:r>
              <a:rPr lang="en-AU" sz="1200" b="0" dirty="0">
                <a:latin typeface="Arial"/>
                <a:cs typeface="Arial"/>
              </a:rPr>
              <a:t> 2011). Questions should be aligned to the key learning of the lesson, and the learning intentions and success criteria. They can be written into lesson plans, with consideration given to possible student answers and what your response should be if these are provided, particularly corrections for expected misconceptions. Questioning is a responsive technique with teachers using prompts, probing and follow up questions to maximise student thinking and engagement, while providing feedback on responses.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a:solidFill>
                <a:srgbClr val="000000"/>
              </a:solidFill>
              <a:effectLst/>
              <a:highlight>
                <a:srgbClr val="FFFF00"/>
              </a:highlight>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0" i="0" dirty="0">
                <a:solidFill>
                  <a:srgbClr val="000000"/>
                </a:solidFill>
                <a:effectLst/>
                <a:latin typeface="Arial"/>
                <a:cs typeface="Arial"/>
              </a:rPr>
              <a:t>Additionally, for each question, teachers consider what response system will work best to ensure </a:t>
            </a:r>
            <a:r>
              <a:rPr lang="en-AU" sz="1200" b="0" i="0" u="sng" dirty="0">
                <a:solidFill>
                  <a:srgbClr val="000000"/>
                </a:solidFill>
                <a:effectLst/>
                <a:latin typeface="Arial"/>
                <a:cs typeface="Arial"/>
              </a:rPr>
              <a:t>all</a:t>
            </a:r>
            <a:r>
              <a:rPr lang="en-AU" sz="1200" b="0" i="0" dirty="0">
                <a:solidFill>
                  <a:srgbClr val="000000"/>
                </a:solidFill>
                <a:effectLst/>
                <a:latin typeface="Arial"/>
                <a:cs typeface="Arial"/>
              </a:rPr>
              <a:t> students participate in the thinking. The type of response system will vary depending on the complexity of the question. It is advised that while varied response methods are useful to prompt all students to participate, it is important to use predictable routines (AERO 2024). Once established routines can create an environment in which students feel “safe taking risks, making mistakes and learning from them” (AERO 2024:5).</a:t>
            </a:r>
            <a:endParaRPr lang="en-AU" sz="1200" b="1" dirty="0">
              <a:latin typeface="Arial"/>
              <a:cs typeface="Arial"/>
            </a:endParaRPr>
          </a:p>
          <a:p>
            <a:endParaRPr lang="en-AU" sz="1200" b="1">
              <a:latin typeface="Arial" panose="020B0604020202020204" pitchFamily="34" charset="0"/>
              <a:cs typeface="Arial" panose="020B0604020202020204" pitchFamily="34" charset="0"/>
            </a:endParaRPr>
          </a:p>
          <a:p>
            <a:r>
              <a:rPr lang="en-AU" sz="1200" b="1" dirty="0">
                <a:latin typeface="Arial"/>
                <a:cs typeface="Arial"/>
              </a:rPr>
              <a:t>References:</a:t>
            </a:r>
          </a:p>
          <a:p>
            <a:pPr marL="285750" indent="-285750">
              <a:lnSpc>
                <a:spcPct val="107000"/>
              </a:lnSpc>
              <a:spcAft>
                <a:spcPts val="800"/>
              </a:spcAft>
              <a:buFont typeface="Arial" panose="020B0604020202020204" pitchFamily="34" charset="0"/>
              <a:buChar char="•"/>
            </a:pPr>
            <a:endParaRPr lang="en-AU" sz="12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lvl="0" indent="0">
              <a:lnSpc>
                <a:spcPct val="106000"/>
              </a:lnSpc>
              <a:spcBef>
                <a:spcPts val="1200"/>
              </a:spcBef>
              <a:spcAft>
                <a:spcPts val="600"/>
              </a:spcAft>
              <a:buFont typeface="Arial" panose="020B0604020202020204" pitchFamily="34" charset="0"/>
              <a:buNone/>
              <a:tabLst>
                <a:tab pos="457200" algn="l"/>
              </a:tabLst>
            </a:pPr>
            <a:r>
              <a:rPr lang="en-US" sz="1200" kern="1200" dirty="0">
                <a:solidFill>
                  <a:srgbClr val="000000"/>
                </a:solidFill>
                <a:effectLst/>
                <a:latin typeface="Arial"/>
                <a:ea typeface="Arial" panose="020B0604020202020204" pitchFamily="34" charset="0"/>
                <a:cs typeface="Arial"/>
              </a:rPr>
              <a:t>AERO (Australian Education Research </a:t>
            </a:r>
            <a:r>
              <a:rPr lang="en-US" sz="1200" kern="1200" dirty="0" err="1">
                <a:solidFill>
                  <a:srgbClr val="000000"/>
                </a:solidFill>
                <a:effectLst/>
                <a:latin typeface="Arial"/>
                <a:ea typeface="Arial" panose="020B0604020202020204" pitchFamily="34" charset="0"/>
                <a:cs typeface="Arial"/>
              </a:rPr>
              <a:t>Organisation</a:t>
            </a:r>
            <a:r>
              <a:rPr lang="en-US" sz="1200" kern="1200" dirty="0">
                <a:solidFill>
                  <a:srgbClr val="000000"/>
                </a:solidFill>
                <a:effectLst/>
                <a:latin typeface="Arial"/>
                <a:ea typeface="Arial" panose="020B0604020202020204" pitchFamily="34" charset="0"/>
                <a:cs typeface="Arial"/>
              </a:rPr>
              <a:t>) </a:t>
            </a:r>
            <a:r>
              <a:rPr lang="en-AU" sz="1200" kern="1200" dirty="0">
                <a:solidFill>
                  <a:srgbClr val="000000"/>
                </a:solidFill>
                <a:effectLst/>
                <a:latin typeface="Arial"/>
                <a:ea typeface="Arial" panose="020B0604020202020204" pitchFamily="34" charset="0"/>
                <a:cs typeface="Arial"/>
              </a:rPr>
              <a:t>(</a:t>
            </a:r>
            <a:r>
              <a:rPr lang="en-AU" sz="1200" dirty="0">
                <a:solidFill>
                  <a:srgbClr val="000000"/>
                </a:solidFill>
                <a:latin typeface="Arial"/>
                <a:ea typeface="Arial" panose="020B0604020202020204" pitchFamily="34" charset="0"/>
                <a:cs typeface="Arial"/>
              </a:rPr>
              <a:t>2023b</a:t>
            </a:r>
            <a:r>
              <a:rPr lang="en-AU" sz="1200" kern="1200" dirty="0">
                <a:solidFill>
                  <a:srgbClr val="000000"/>
                </a:solidFill>
                <a:effectLst/>
                <a:latin typeface="Arial"/>
                <a:ea typeface="Arial" panose="020B0604020202020204" pitchFamily="34" charset="0"/>
                <a:cs typeface="Arial"/>
              </a:rPr>
              <a:t>) </a:t>
            </a:r>
            <a:r>
              <a:rPr lang="en-AU" sz="1200" i="1" u="none" kern="1200" dirty="0">
                <a:solidFill>
                  <a:srgbClr val="000000"/>
                </a:solidFill>
                <a:effectLst/>
                <a:latin typeface="Arial"/>
                <a:ea typeface="Arial" panose="020B0604020202020204" pitchFamily="34" charset="0"/>
                <a:cs typeface="Arial"/>
              </a:rPr>
              <a:t>How students learn best: </a:t>
            </a:r>
            <a:r>
              <a:rPr lang="en-AU" sz="1200" i="1" dirty="0">
                <a:solidFill>
                  <a:srgbClr val="000000"/>
                </a:solidFill>
                <a:latin typeface="Arial"/>
                <a:ea typeface="Arial" panose="020B0604020202020204" pitchFamily="34" charset="0"/>
                <a:cs typeface="Arial"/>
              </a:rPr>
              <a:t>a</a:t>
            </a:r>
            <a:r>
              <a:rPr lang="en-AU" sz="1200" i="1" dirty="0">
                <a:latin typeface="Arial"/>
                <a:cs typeface="Arial"/>
              </a:rPr>
              <a:t>n overview of the learning process and the most effective teaching practices</a:t>
            </a:r>
            <a:r>
              <a:rPr lang="en-AU" sz="1200" u="none" kern="1200" dirty="0">
                <a:solidFill>
                  <a:srgbClr val="000000"/>
                </a:solidFill>
                <a:effectLst/>
                <a:latin typeface="Arial"/>
                <a:ea typeface="Arial" panose="020B0604020202020204" pitchFamily="34" charset="0"/>
                <a:cs typeface="Arial"/>
              </a:rPr>
              <a:t>, </a:t>
            </a:r>
            <a:r>
              <a:rPr lang="en-AU" sz="1200" kern="1200" dirty="0">
                <a:solidFill>
                  <a:srgbClr val="000000"/>
                </a:solidFill>
                <a:effectLst/>
                <a:latin typeface="Arial"/>
                <a:ea typeface="Arial" panose="020B0604020202020204" pitchFamily="34" charset="0"/>
                <a:cs typeface="Arial"/>
              </a:rPr>
              <a:t>AERO.</a:t>
            </a:r>
          </a:p>
          <a:p>
            <a:pPr>
              <a:lnSpc>
                <a:spcPct val="106000"/>
              </a:lnSpc>
              <a:spcBef>
                <a:spcPts val="1200"/>
              </a:spcBef>
              <a:spcAft>
                <a:spcPts val="600"/>
              </a:spcAft>
              <a:tabLst>
                <a:tab pos="457200" algn="l"/>
              </a:tabLst>
            </a:pPr>
            <a:r>
              <a:rPr lang="en-AU" kern="1200" dirty="0">
                <a:solidFill>
                  <a:srgbClr val="000000"/>
                </a:solidFill>
                <a:effectLst/>
                <a:latin typeface="Public Sans"/>
              </a:rPr>
              <a:t>Australian Education Research Organisation</a:t>
            </a:r>
            <a:r>
              <a:rPr lang="en-AU" dirty="0">
                <a:solidFill>
                  <a:srgbClr val="000000"/>
                </a:solidFill>
                <a:latin typeface="Public Sans"/>
              </a:rPr>
              <a:t> (AERO</a:t>
            </a:r>
            <a:r>
              <a:rPr lang="en-AU" kern="1200" dirty="0">
                <a:solidFill>
                  <a:srgbClr val="000000"/>
                </a:solidFill>
                <a:effectLst/>
                <a:latin typeface="Public Sans"/>
              </a:rPr>
              <a:t>) (2024)</a:t>
            </a:r>
            <a:r>
              <a:rPr lang="en-AU" dirty="0">
                <a:solidFill>
                  <a:srgbClr val="000000"/>
                </a:solidFill>
                <a:latin typeface="Public Sans"/>
              </a:rPr>
              <a:t> </a:t>
            </a:r>
            <a:r>
              <a:rPr lang="en-AU" i="1" kern="1200" dirty="0">
                <a:solidFill>
                  <a:srgbClr val="000000"/>
                </a:solidFill>
                <a:effectLst/>
                <a:latin typeface="Public Sans"/>
              </a:rPr>
              <a:t>Monitor progress</a:t>
            </a:r>
            <a:r>
              <a:rPr lang="en-AU" i="0" kern="1200" dirty="0">
                <a:solidFill>
                  <a:srgbClr val="000000"/>
                </a:solidFill>
                <a:effectLst/>
                <a:latin typeface="Public Sans"/>
              </a:rPr>
              <a:t>, AERO</a:t>
            </a:r>
            <a:r>
              <a:rPr lang="en-AU" dirty="0">
                <a:solidFill>
                  <a:srgbClr val="000000"/>
                </a:solidFill>
                <a:latin typeface="Public Sans"/>
              </a:rPr>
              <a:t>, accessed 25 February 2025</a:t>
            </a:r>
            <a:r>
              <a:rPr lang="en-AU" i="0" kern="1200" dirty="0">
                <a:solidFill>
                  <a:srgbClr val="000000"/>
                </a:solidFill>
                <a:effectLst/>
                <a:latin typeface="Public Sans"/>
              </a:rPr>
              <a:t>.</a:t>
            </a:r>
            <a:r>
              <a:rPr lang="en-AU" dirty="0">
                <a:solidFill>
                  <a:srgbClr val="000000"/>
                </a:solidFill>
                <a:latin typeface="Public Sans"/>
              </a:rPr>
              <a:t> </a:t>
            </a:r>
            <a:endParaRPr lang="en-AU" dirty="0">
              <a:latin typeface="Public Sans"/>
            </a:endParaRPr>
          </a:p>
          <a:p>
            <a:pPr marL="0" marR="0" lvl="0" indent="0" algn="l" defTabSz="1219170" rtl="0" eaLnBrk="1" fontAlgn="auto" latinLnBrk="0" hangingPunct="1">
              <a:lnSpc>
                <a:spcPct val="106000"/>
              </a:lnSpc>
              <a:spcBef>
                <a:spcPts val="1200"/>
              </a:spcBef>
              <a:spcAft>
                <a:spcPts val="600"/>
              </a:spcAft>
              <a:buClrTx/>
              <a:buSzTx/>
              <a:buFont typeface="Arial" panose="020B0604020202020204" pitchFamily="34" charset="0"/>
              <a:buNone/>
              <a:tabLst>
                <a:tab pos="457200" algn="l"/>
              </a:tabLst>
              <a:defRPr/>
            </a:pPr>
            <a:r>
              <a:rPr lang="en-AU" sz="1200" dirty="0">
                <a:latin typeface="Arial"/>
                <a:ea typeface="Calibri"/>
                <a:cs typeface="Arial"/>
              </a:rPr>
              <a:t>Wiliam D (2011) </a:t>
            </a:r>
            <a:r>
              <a:rPr lang="en-AU" sz="1200" i="1" dirty="0">
                <a:latin typeface="Arial"/>
                <a:ea typeface="Calibri"/>
                <a:cs typeface="Arial"/>
              </a:rPr>
              <a:t>Embedded formative assessment</a:t>
            </a:r>
            <a:r>
              <a:rPr lang="en-AU" sz="1200" dirty="0">
                <a:latin typeface="Arial"/>
                <a:ea typeface="Calibri"/>
                <a:cs typeface="Arial"/>
              </a:rPr>
              <a:t>, Solution tree press.</a:t>
            </a:r>
            <a:endParaRPr lang="en-AU" sz="1200" dirty="0">
              <a:latin typeface="Arial"/>
              <a:cs typeface="Arial"/>
            </a:endParaRPr>
          </a:p>
          <a:p>
            <a:pPr marL="0" lvl="0" indent="0">
              <a:lnSpc>
                <a:spcPct val="106000"/>
              </a:lnSpc>
              <a:spcBef>
                <a:spcPts val="1200"/>
              </a:spcBef>
              <a:spcAft>
                <a:spcPts val="600"/>
              </a:spcAft>
              <a:buFont typeface="Arial" panose="020B0604020202020204" pitchFamily="34" charset="0"/>
              <a:buNone/>
              <a:tabLst>
                <a:tab pos="457200" algn="l"/>
              </a:tabLst>
            </a:pPr>
            <a:r>
              <a:rPr lang="en-AU" sz="1200" kern="1200" dirty="0">
                <a:solidFill>
                  <a:srgbClr val="000000"/>
                </a:solidFill>
                <a:effectLst/>
                <a:latin typeface="Arial"/>
                <a:ea typeface="Arial" panose="020B0604020202020204" pitchFamily="34" charset="0"/>
                <a:cs typeface="Arial"/>
              </a:rPr>
              <a:t>Wiliam D (2014) </a:t>
            </a:r>
            <a:r>
              <a:rPr lang="en-AU" sz="1200" kern="1200" dirty="0">
                <a:effectLst/>
                <a:latin typeface="Arial"/>
                <a:ea typeface="Arial" panose="020B0604020202020204" pitchFamily="34" charset="0"/>
                <a:cs typeface="Arial"/>
              </a:rPr>
              <a:t>The right questions, the right way, </a:t>
            </a:r>
            <a:r>
              <a:rPr lang="en-AU" sz="1200" i="1" kern="1200" dirty="0">
                <a:solidFill>
                  <a:srgbClr val="000000"/>
                </a:solidFill>
                <a:effectLst/>
                <a:latin typeface="Arial"/>
                <a:ea typeface="Arial" panose="020B0604020202020204" pitchFamily="34" charset="0"/>
                <a:cs typeface="Arial"/>
              </a:rPr>
              <a:t>Educational Leadership</a:t>
            </a:r>
            <a:r>
              <a:rPr lang="en-AU" sz="1200" kern="1200" dirty="0">
                <a:solidFill>
                  <a:srgbClr val="000000"/>
                </a:solidFill>
                <a:effectLst/>
                <a:latin typeface="Arial"/>
                <a:ea typeface="Arial" panose="020B0604020202020204" pitchFamily="34" charset="0"/>
                <a:cs typeface="Arial"/>
              </a:rPr>
              <a:t>, 71(6):16–19.</a:t>
            </a:r>
            <a:endParaRPr lang="en-AU" sz="1200" dirty="0">
              <a:effectLst/>
              <a:latin typeface="Arial"/>
              <a:ea typeface="Aptos" panose="020B0004020202020204" pitchFamily="34" charset="0"/>
              <a:cs typeface="Arial"/>
            </a:endParaRPr>
          </a:p>
          <a:p>
            <a:pPr marL="285750" marR="0" lvl="0" indent="-285750" algn="l" defTabSz="121917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AU" sz="1800">
              <a:effectLst/>
              <a:latin typeface="Aptos" panose="020B0004020202020204" pitchFamily="34" charset="0"/>
              <a:ea typeface="MS Mincho" panose="02020609040205080304" pitchFamily="49" charset="-128"/>
              <a:cs typeface="Arial" panose="020B0604020202020204" pitchFamily="34" charset="0"/>
            </a:endParaRPr>
          </a:p>
          <a:p>
            <a:pPr marL="285750" indent="-285750">
              <a:lnSpc>
                <a:spcPct val="107000"/>
              </a:lnSpc>
              <a:spcAft>
                <a:spcPts val="800"/>
              </a:spcAft>
              <a:buFont typeface="Arial" panose="020B0604020202020204" pitchFamily="34" charset="0"/>
              <a:buChar char="•"/>
            </a:pPr>
            <a:endParaRPr lang="en-AU" sz="1800">
              <a:effectLst/>
              <a:latin typeface="Aptos" panose="020B0004020202020204" pitchFamily="34" charset="0"/>
              <a:ea typeface="MS Mincho" panose="02020609040205080304" pitchFamily="49" charset="-128"/>
              <a:cs typeface="Arial" panose="020B0604020202020204" pitchFamily="34" charset="0"/>
            </a:endParaRPr>
          </a:p>
          <a:p>
            <a:endParaRPr lang="en-AU"/>
          </a:p>
        </p:txBody>
      </p:sp>
      <p:sp>
        <p:nvSpPr>
          <p:cNvPr id="4" name="Slide Number Placeholder 3">
            <a:extLst>
              <a:ext uri="{FF2B5EF4-FFF2-40B4-BE49-F238E27FC236}">
                <a16:creationId xmlns:a16="http://schemas.microsoft.com/office/drawing/2014/main" id="{B904E3FC-A8EA-9AA9-5C24-848692AE08A9}"/>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747932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36237-3B06-77CD-C24A-16BE87613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83755-D79A-3B89-9929-DFA14F4F6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F5B56-959C-E8AF-F668-A24A51C6223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Purpose: Introduction to the key considerations </a:t>
            </a:r>
            <a:endParaRPr lang="en-AU" sz="1200" b="1" dirty="0">
              <a:highlight>
                <a:srgbClr val="FFFF00"/>
              </a:highlight>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[00:30]</a:t>
            </a:r>
          </a:p>
          <a:p>
            <a:endParaRPr lang="en-AU" sz="1200" dirty="0">
              <a:latin typeface="Arial" panose="020B0604020202020204" pitchFamily="34" charset="0"/>
              <a:cs typeface="Arial" panose="020B0604020202020204" pitchFamily="34" charset="0"/>
            </a:endParaRPr>
          </a:p>
          <a:p>
            <a:r>
              <a:rPr lang="en-AU" sz="1200" dirty="0">
                <a:latin typeface="Arial"/>
                <a:cs typeface="Arial"/>
              </a:rPr>
              <a:t>For planning effective questions, it is important to consider how we plan:</a:t>
            </a:r>
          </a:p>
          <a:p>
            <a:pPr marL="285750" indent="-285750">
              <a:buFont typeface="Arial" panose="020B0604020202020204" pitchFamily="34" charset="0"/>
              <a:buChar char="•"/>
            </a:pPr>
            <a:r>
              <a:rPr lang="en-AU" sz="1200" dirty="0">
                <a:latin typeface="Arial"/>
                <a:cs typeface="Arial"/>
              </a:rPr>
              <a:t>response systems</a:t>
            </a:r>
          </a:p>
          <a:p>
            <a:pPr marL="285750" indent="-285750">
              <a:buFont typeface="Arial" panose="020B0604020202020204" pitchFamily="34" charset="0"/>
              <a:buChar char="•"/>
            </a:pPr>
            <a:r>
              <a:rPr lang="en-AU" sz="1200" dirty="0">
                <a:latin typeface="Arial"/>
                <a:cs typeface="Arial"/>
              </a:rPr>
              <a:t>questions to activate prior knowledge</a:t>
            </a:r>
          </a:p>
          <a:p>
            <a:pPr marL="285750" indent="-285750">
              <a:buFont typeface="Arial" panose="020B0604020202020204" pitchFamily="34" charset="0"/>
              <a:buChar char="•"/>
            </a:pPr>
            <a:r>
              <a:rPr lang="en-AU" sz="1200" dirty="0">
                <a:latin typeface="Arial"/>
                <a:cs typeface="Arial"/>
              </a:rPr>
              <a:t>questions to identify misconceptions</a:t>
            </a:r>
          </a:p>
          <a:p>
            <a:pPr marL="285750" indent="-285750">
              <a:buFont typeface="Arial" panose="020B0604020202020204" pitchFamily="34" charset="0"/>
              <a:buChar char="•"/>
            </a:pPr>
            <a:r>
              <a:rPr lang="en-AU" sz="1200" dirty="0">
                <a:latin typeface="Arial"/>
                <a:cs typeface="Arial"/>
              </a:rPr>
              <a:t>questions for retrieval, and </a:t>
            </a:r>
          </a:p>
          <a:p>
            <a:pPr marL="285750" indent="-285750">
              <a:buFont typeface="Arial" panose="020B0604020202020204" pitchFamily="34" charset="0"/>
              <a:buChar char="•"/>
            </a:pPr>
            <a:r>
              <a:rPr lang="en-AU" sz="1200" dirty="0">
                <a:latin typeface="Arial"/>
                <a:cs typeface="Arial"/>
              </a:rPr>
              <a:t>questions to scaffold thinking to build complexity. </a:t>
            </a:r>
          </a:p>
          <a:p>
            <a:pPr marL="285750" indent="-285750">
              <a:buFont typeface="Arial" panose="020B0604020202020204" pitchFamily="34" charset="0"/>
              <a:buChar char="•"/>
            </a:pPr>
            <a:endParaRPr lang="en-AU"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200" dirty="0">
                <a:latin typeface="Arial"/>
                <a:cs typeface="Arial"/>
              </a:rPr>
              <a:t>The key considerations for each will be explored in the following slides. </a:t>
            </a:r>
          </a:p>
          <a:p>
            <a:pPr marL="0" indent="0">
              <a:buFont typeface="Arial" panose="020B0604020202020204" pitchFamily="34" charset="0"/>
              <a:buNone/>
            </a:pPr>
            <a:endParaRPr lang="en-AU"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200" b="1" dirty="0">
                <a:latin typeface="Arial"/>
                <a:cs typeface="Arial"/>
              </a:rPr>
              <a:t>References:</a:t>
            </a:r>
          </a:p>
          <a:p>
            <a:r>
              <a:rPr lang="en-AU" sz="1200" b="0" dirty="0">
                <a:latin typeface="Arial"/>
                <a:cs typeface="Arial"/>
              </a:rPr>
              <a:t>Black P, Harrison C, Lee C, Marshall B and Wiliam D (2003) </a:t>
            </a:r>
            <a:r>
              <a:rPr lang="en-AU" sz="1200" b="0" i="1" dirty="0">
                <a:solidFill>
                  <a:srgbClr val="212529"/>
                </a:solidFill>
                <a:effectLst/>
                <a:latin typeface="Arial"/>
                <a:cs typeface="Arial"/>
              </a:rPr>
              <a:t>Assessment for </a:t>
            </a:r>
            <a:r>
              <a:rPr lang="en-AU" sz="1200" i="1" dirty="0">
                <a:solidFill>
                  <a:srgbClr val="212529"/>
                </a:solidFill>
                <a:latin typeface="Arial"/>
                <a:cs typeface="Arial"/>
              </a:rPr>
              <a:t>learning: putting</a:t>
            </a:r>
            <a:r>
              <a:rPr lang="en-AU" sz="1200" b="0" i="1" dirty="0">
                <a:solidFill>
                  <a:srgbClr val="212529"/>
                </a:solidFill>
                <a:effectLst/>
                <a:latin typeface="Arial"/>
                <a:cs typeface="Arial"/>
              </a:rPr>
              <a:t> it into practice</a:t>
            </a:r>
            <a:r>
              <a:rPr lang="en-AU" sz="1200" b="0" i="0" dirty="0">
                <a:solidFill>
                  <a:srgbClr val="212529"/>
                </a:solidFill>
                <a:effectLst/>
                <a:latin typeface="Arial"/>
                <a:cs typeface="Arial"/>
              </a:rPr>
              <a:t>, Open university Press.</a:t>
            </a:r>
            <a:endParaRPr lang="en-AU" sz="1200" b="0" dirty="0">
              <a:latin typeface="Arial"/>
              <a:cs typeface="Arial"/>
            </a:endParaRPr>
          </a:p>
        </p:txBody>
      </p:sp>
      <p:sp>
        <p:nvSpPr>
          <p:cNvPr id="4" name="Slide Number Placeholder 3">
            <a:extLst>
              <a:ext uri="{FF2B5EF4-FFF2-40B4-BE49-F238E27FC236}">
                <a16:creationId xmlns:a16="http://schemas.microsoft.com/office/drawing/2014/main" id="{23EF2EF0-5E50-93F7-0A11-D4BF62F18EA3}"/>
              </a:ext>
            </a:extLst>
          </p:cNvPr>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1734300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Purpose: Response systems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[01:10]</a:t>
            </a:r>
          </a:p>
          <a:p>
            <a:endParaRPr lang="en-AU" sz="1200">
              <a:latin typeface="Arial" panose="020B0604020202020204" pitchFamily="34" charset="0"/>
              <a:cs typeface="Arial" panose="020B0604020202020204" pitchFamily="34" charset="0"/>
            </a:endParaRPr>
          </a:p>
          <a:p>
            <a:r>
              <a:rPr lang="en-AU" sz="1200" dirty="0">
                <a:latin typeface="Arial"/>
                <a:cs typeface="Arial"/>
              </a:rPr>
              <a:t>Plan the student response systems you intend to use. Some response systems are introduced in the Checking for Understanding learning module are depicted on this slide. If students are already familiar with these systems keep using them. If you have to introduce a new system to students ensure it taught and modelled to students as it is introduced and work towards consistent routines for using this response system.</a:t>
            </a:r>
          </a:p>
          <a:p>
            <a:endParaRPr lang="en-AU" sz="1200">
              <a:latin typeface="Arial" panose="020B0604020202020204" pitchFamily="34" charset="0"/>
              <a:cs typeface="Arial" panose="020B0604020202020204" pitchFamily="34" charset="0"/>
            </a:endParaRPr>
          </a:p>
          <a:p>
            <a:r>
              <a:rPr lang="en-AU" sz="1200" dirty="0">
                <a:latin typeface="Arial"/>
                <a:cs typeface="Arial"/>
              </a:rPr>
              <a:t>[Note to presenter: if your participants are unfamiliar with the systems on this slide you may use the following notes]</a:t>
            </a:r>
          </a:p>
          <a:p>
            <a:endParaRPr lang="en-AU" sz="1200">
              <a:latin typeface="Arial" panose="020B0604020202020204" pitchFamily="34" charset="0"/>
              <a:cs typeface="Arial" panose="020B0604020202020204" pitchFamily="34" charset="0"/>
            </a:endParaRPr>
          </a:p>
          <a:p>
            <a:r>
              <a:rPr lang="en-AU" sz="1200" b="0" dirty="0">
                <a:latin typeface="Arial"/>
                <a:cs typeface="Arial"/>
              </a:rPr>
              <a:t>Response cards: preprinted cards enable students to give quick individual responses to multiple choice questions</a:t>
            </a:r>
          </a:p>
          <a:p>
            <a:r>
              <a:rPr lang="en-AU" sz="1200" b="0" dirty="0">
                <a:latin typeface="Arial"/>
                <a:cs typeface="Arial"/>
              </a:rPr>
              <a:t>Mini whiteboards: all students respond individually and then show their answers to the teacher simultaneously</a:t>
            </a:r>
          </a:p>
          <a:p>
            <a:r>
              <a:rPr lang="en-AU" sz="1200" b="0" dirty="0">
                <a:latin typeface="Arial"/>
                <a:cs typeface="Arial"/>
              </a:rPr>
              <a:t>Choral response: on a signal, all students give the answer at the same time</a:t>
            </a:r>
          </a:p>
          <a:p>
            <a:r>
              <a:rPr lang="en-AU" sz="1200" b="0" dirty="0">
                <a:latin typeface="Arial"/>
                <a:cs typeface="Arial"/>
              </a:rPr>
              <a:t>Gesture voting: all students use a gesture to respond, such as thumbs up or down for true or false, or a number of fingers to represent multiple choice answers</a:t>
            </a:r>
          </a:p>
          <a:p>
            <a:r>
              <a:rPr lang="en-AU" sz="1200" b="0" dirty="0">
                <a:latin typeface="Arial"/>
                <a:cs typeface="Arial"/>
              </a:rPr>
              <a:t>Cold calling: the teacher poses the question, pauses and then chooses a non-volunteer to answer. </a:t>
            </a:r>
          </a:p>
          <a:p>
            <a:pPr marL="0" indent="0">
              <a:buFont typeface="Arial" panose="020B0604020202020204" pitchFamily="34" charset="0"/>
              <a:buNone/>
            </a:pPr>
            <a:endParaRPr lang="en-AU" sz="120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200" b="1" dirty="0">
                <a:latin typeface="Arial"/>
                <a:cs typeface="Arial"/>
              </a:rPr>
              <a:t>References:</a:t>
            </a:r>
          </a:p>
          <a:p>
            <a:pPr marL="0" indent="0">
              <a:buFont typeface="Arial" panose="020B0604020202020204" pitchFamily="34" charset="0"/>
              <a:buNone/>
            </a:pPr>
            <a:r>
              <a:rPr lang="en-AU" sz="1200" dirty="0">
                <a:latin typeface="Arial"/>
                <a:cs typeface="Arial"/>
              </a:rPr>
              <a:t>AERO (Australian Education Research Organisation) (2024) Monitor progress, AERO.</a:t>
            </a:r>
          </a:p>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12773155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Purpose: Planning questions to activate prior learning</a:t>
            </a:r>
            <a:endParaRPr lang="en-AU" sz="1200" b="1" dirty="0">
              <a:highlight>
                <a:srgbClr val="FFFF00"/>
              </a:highlight>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[01:10]</a:t>
            </a:r>
          </a:p>
          <a:p>
            <a:endParaRPr lang="en-AU" sz="1200">
              <a:latin typeface="Arial" panose="020B0604020202020204" pitchFamily="34" charset="0"/>
              <a:cs typeface="Arial" panose="020B0604020202020204" pitchFamily="34" charset="0"/>
            </a:endParaRPr>
          </a:p>
          <a:p>
            <a:r>
              <a:rPr lang="en-AU" sz="1200" dirty="0">
                <a:latin typeface="Arial"/>
                <a:cs typeface="Arial"/>
              </a:rPr>
              <a:t>Plan questions to begin a lesson with activation of prior knowledge by prompting students to actively retrieve previously taught material. The purpose of this retrieval is to connect prior learning to the new learning to be introduced.</a:t>
            </a:r>
          </a:p>
          <a:p>
            <a:endParaRPr lang="en-AU" sz="1200">
              <a:latin typeface="Arial" panose="020B0604020202020204" pitchFamily="34" charset="0"/>
              <a:cs typeface="Arial" panose="020B0604020202020204" pitchFamily="34" charset="0"/>
            </a:endParaRPr>
          </a:p>
          <a:p>
            <a:r>
              <a:rPr lang="en-AU" sz="1200" dirty="0">
                <a:latin typeface="Arial"/>
                <a:cs typeface="Arial"/>
              </a:rPr>
              <a:t>It is important to check that students have recalled the correct information, to avoid misconceptions and help them develop an accurate schema in their long-term memory. </a:t>
            </a:r>
          </a:p>
          <a:p>
            <a:endParaRPr lang="en-AU" sz="1200">
              <a:latin typeface="Arial" panose="020B0604020202020204" pitchFamily="34" charset="0"/>
              <a:cs typeface="Arial" panose="020B0604020202020204" pitchFamily="34" charset="0"/>
            </a:endParaRPr>
          </a:p>
          <a:p>
            <a:r>
              <a:rPr lang="en-AU" sz="1200" dirty="0">
                <a:latin typeface="Arial"/>
                <a:cs typeface="Arial"/>
              </a:rPr>
              <a:t>When designing questions to activate prior knowledge, ensure the knowledge is something you expect they should know. These questions are not the same as checks for understanding because the answers are not used by the teacher to redirect the learning. These questions are designed to support students to retrieve what they have already learnt, to do something new with it to connect it to new learning, and consolidate the learning into long-term memory. </a:t>
            </a:r>
          </a:p>
          <a:p>
            <a:endParaRPr lang="en-AU" sz="1200">
              <a:latin typeface="Arial" panose="020B0604020202020204" pitchFamily="34" charset="0"/>
              <a:cs typeface="Arial" panose="020B0604020202020204" pitchFamily="34" charset="0"/>
            </a:endParaRPr>
          </a:p>
          <a:p>
            <a:r>
              <a:rPr lang="en-AU" sz="1200" dirty="0">
                <a:latin typeface="Arial"/>
                <a:cs typeface="Arial"/>
              </a:rPr>
              <a:t>The key in developing these questions is to balance effort and success, where students must use some effort to </a:t>
            </a:r>
            <a:r>
              <a:rPr lang="en-AU" sz="1200" b="1" dirty="0">
                <a:latin typeface="Arial"/>
                <a:cs typeface="Arial"/>
              </a:rPr>
              <a:t>successfully</a:t>
            </a:r>
            <a:r>
              <a:rPr lang="en-AU" sz="1200" dirty="0">
                <a:latin typeface="Arial"/>
                <a:cs typeface="Arial"/>
              </a:rPr>
              <a:t> retrieve information they need to know – ‘too many errors or failures to retrieve could consolidate the wrong information and be demotivating’ (Cottingham 2023:94).</a:t>
            </a:r>
          </a:p>
          <a:p>
            <a:endParaRPr lang="en-AU" sz="1200">
              <a:latin typeface="Arial" panose="020B0604020202020204" pitchFamily="34" charset="0"/>
              <a:cs typeface="Arial" panose="020B0604020202020204" pitchFamily="34" charset="0"/>
            </a:endParaRPr>
          </a:p>
          <a:p>
            <a:r>
              <a:rPr lang="en-US" sz="1200" b="1" dirty="0">
                <a:latin typeface="Arial"/>
                <a:cs typeface="Arial"/>
              </a:rPr>
              <a:t>References:  </a:t>
            </a:r>
            <a:endParaRPr lang="en-US" sz="1200" dirty="0">
              <a:latin typeface="Arial"/>
              <a:cs typeface="Arial"/>
            </a:endParaRPr>
          </a:p>
          <a:p>
            <a:r>
              <a:rPr lang="en-US" sz="1200" dirty="0">
                <a:latin typeface="Arial"/>
                <a:cs typeface="Arial"/>
              </a:rPr>
              <a:t>Cottingham S (2023) </a:t>
            </a:r>
            <a:r>
              <a:rPr lang="en-US" sz="1200" i="1" dirty="0">
                <a:latin typeface="Arial"/>
                <a:cs typeface="Arial"/>
              </a:rPr>
              <a:t>Ausubel's meaningful learning in action,</a:t>
            </a:r>
            <a:r>
              <a:rPr lang="en-US" sz="1200" dirty="0">
                <a:latin typeface="Arial"/>
                <a:cs typeface="Arial"/>
              </a:rPr>
              <a:t> Hodder Education Group.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19961037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Purpose: Planning for retrieval</a:t>
            </a:r>
            <a:endParaRPr lang="en-AU" sz="1200" b="1">
              <a:highlight>
                <a:srgbClr val="FFFF00"/>
              </a:highlight>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[01:40]</a:t>
            </a: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cs typeface="Arial"/>
              </a:rPr>
              <a:t>When using questions for recall, focus only on the key information you want students to retrieve. Start by writing a list of the key information. Then formulate questions that will prompt students to recall each piece of information from long-term memory. We want most if not all students to be successful when asking recall questions. We should be asking questions about things that we have previously taught them. Sometimes additional prompts may be needed for successful retrieval, but remember, the purpose of these recall questions is for students to practice accessing information in long-term memory, as practicing makes future retrieval easier (CESE 2018).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cs typeface="Arial"/>
              </a:rPr>
              <a:t>Remember to also plan which response system students will use - ABCD cards, choral response, mini-whiteboard, gesture voting and cold calling can all be useful for retrieval questions. For example, after learning about the water cycle in a previous lesson, a teacher plans a multiple-choice question for recall, ‘What is the term we use to describe water that falls from the sky in forms like rain, snow, or hail? A: Condensation B Precipitation C: Evaporation’. Students use ABCD cards to show their response to the question. </a:t>
            </a:r>
          </a:p>
          <a:p>
            <a:endParaRPr lang="en-AU" sz="1200">
              <a:latin typeface="Arial" panose="020B0604020202020204" pitchFamily="34" charset="0"/>
              <a:cs typeface="Arial" panose="020B0604020202020204" pitchFamily="34" charset="0"/>
            </a:endParaRPr>
          </a:p>
          <a:p>
            <a:r>
              <a:rPr lang="en-AU" sz="1200">
                <a:latin typeface="Arial"/>
                <a:cs typeface="Arial"/>
              </a:rPr>
              <a:t>You may decide to make a ‘daily review’ a feature of your lessons, in which the first few minutes of a lesson is dedicated to retrieval practice of previously learned material. Consider this insight from </a:t>
            </a:r>
            <a:r>
              <a:rPr lang="en-AU" sz="1200" err="1">
                <a:latin typeface="Arial"/>
                <a:cs typeface="Arial"/>
              </a:rPr>
              <a:t>Rosenshine</a:t>
            </a:r>
            <a:r>
              <a:rPr lang="en-AU" sz="1200">
                <a:latin typeface="Arial"/>
                <a:cs typeface="Arial"/>
              </a:rPr>
              <a:t> ‘The most effective teachers in the studies of classroom instruction understood the importance of practice, and they began their lessons with a five to eight-minute review of previously covered material’ (2012). </a:t>
            </a:r>
          </a:p>
          <a:p>
            <a:endParaRPr lang="en-AU" sz="1200">
              <a:latin typeface="Arial" panose="020B0604020202020204" pitchFamily="34" charset="0"/>
              <a:cs typeface="Arial" panose="020B0604020202020204" pitchFamily="34" charset="0"/>
            </a:endParaRPr>
          </a:p>
          <a:p>
            <a:r>
              <a:rPr lang="en-AU" sz="1200">
                <a:latin typeface="Arial"/>
                <a:cs typeface="Arial"/>
              </a:rPr>
              <a:t>Many questions you will use will require students to recall information, for example questions used to identify misconceptions or to develop complexity in student thinking, but the primary purpose of recall questions is to give students opportunities to practice retrieving key information.</a:t>
            </a:r>
          </a:p>
          <a:p>
            <a:endParaRPr lang="en-AU" sz="1200">
              <a:latin typeface="Arial" panose="020B0604020202020204" pitchFamily="34" charset="0"/>
              <a:cs typeface="Arial" panose="020B0604020202020204" pitchFamily="34" charset="0"/>
            </a:endParaRPr>
          </a:p>
          <a:p>
            <a:r>
              <a:rPr lang="en-AU" sz="1200" b="1">
                <a:latin typeface="Arial"/>
                <a:cs typeface="Arial"/>
              </a:rPr>
              <a:t>References:</a:t>
            </a:r>
          </a:p>
          <a:p>
            <a:pPr marL="285750" indent="-285750">
              <a:lnSpc>
                <a:spcPct val="107000"/>
              </a:lnSpc>
              <a:spcAft>
                <a:spcPts val="800"/>
              </a:spcAft>
              <a:buFont typeface="Arial" panose="020B0604020202020204" pitchFamily="34" charset="0"/>
              <a:buChar char="•"/>
            </a:pPr>
            <a:endParaRPr lang="en-AU" sz="12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lvl="0" indent="0">
              <a:lnSpc>
                <a:spcPct val="106000"/>
              </a:lnSpc>
              <a:spcBef>
                <a:spcPts val="1200"/>
              </a:spcBef>
              <a:spcAft>
                <a:spcPts val="600"/>
              </a:spcAft>
              <a:buFont typeface="Arial" panose="020B0604020202020204" pitchFamily="34" charset="0"/>
              <a:buNone/>
              <a:tabLst>
                <a:tab pos="457200" algn="l"/>
              </a:tabLst>
            </a:pPr>
            <a:r>
              <a:rPr lang="en-US" sz="1200" kern="1200">
                <a:solidFill>
                  <a:srgbClr val="000000"/>
                </a:solidFill>
                <a:effectLst/>
                <a:latin typeface="Arial"/>
                <a:ea typeface="Arial" panose="020B0604020202020204" pitchFamily="34" charset="0"/>
                <a:cs typeface="Arial"/>
              </a:rPr>
              <a:t>AERO (Australian Education Research </a:t>
            </a:r>
            <a:r>
              <a:rPr lang="en-US" sz="1200" kern="1200" err="1">
                <a:solidFill>
                  <a:srgbClr val="000000"/>
                </a:solidFill>
                <a:effectLst/>
                <a:latin typeface="Arial"/>
                <a:ea typeface="Arial" panose="020B0604020202020204" pitchFamily="34" charset="0"/>
                <a:cs typeface="Arial"/>
              </a:rPr>
              <a:t>Organisation</a:t>
            </a:r>
            <a:r>
              <a:rPr lang="en-US" sz="1200" kern="1200">
                <a:solidFill>
                  <a:srgbClr val="000000"/>
                </a:solidFill>
                <a:effectLst/>
                <a:latin typeface="Arial"/>
                <a:ea typeface="Arial" panose="020B0604020202020204" pitchFamily="34" charset="0"/>
                <a:cs typeface="Arial"/>
              </a:rPr>
              <a:t>) </a:t>
            </a:r>
            <a:r>
              <a:rPr lang="en-AU" sz="1200" kern="1200">
                <a:solidFill>
                  <a:srgbClr val="000000"/>
                </a:solidFill>
                <a:effectLst/>
                <a:latin typeface="Arial"/>
                <a:ea typeface="Arial" panose="020B0604020202020204" pitchFamily="34" charset="0"/>
                <a:cs typeface="Arial"/>
              </a:rPr>
              <a:t>(2023) </a:t>
            </a:r>
            <a:r>
              <a:rPr lang="en-AU" sz="1200" u="none" kern="1200">
                <a:solidFill>
                  <a:srgbClr val="000000"/>
                </a:solidFill>
                <a:effectLst/>
                <a:latin typeface="Arial"/>
                <a:ea typeface="Arial" panose="020B0604020202020204" pitchFamily="34" charset="0"/>
                <a:cs typeface="Arial"/>
              </a:rPr>
              <a:t>How students learn best: A</a:t>
            </a:r>
            <a:r>
              <a:rPr lang="en-AU" sz="1200">
                <a:latin typeface="Arial"/>
                <a:cs typeface="Arial"/>
              </a:rPr>
              <a:t>n overview of the learning process and the most effective teaching practices</a:t>
            </a:r>
            <a:r>
              <a:rPr lang="en-AU" sz="1200" u="none" kern="1200">
                <a:solidFill>
                  <a:srgbClr val="000000"/>
                </a:solidFill>
                <a:effectLst/>
                <a:latin typeface="Arial"/>
                <a:ea typeface="Arial" panose="020B0604020202020204" pitchFamily="34" charset="0"/>
                <a:cs typeface="Arial"/>
              </a:rPr>
              <a:t>, </a:t>
            </a:r>
            <a:r>
              <a:rPr lang="en-AU" sz="1200" kern="1200">
                <a:solidFill>
                  <a:srgbClr val="000000"/>
                </a:solidFill>
                <a:effectLst/>
                <a:latin typeface="Arial"/>
                <a:ea typeface="Arial" panose="020B0604020202020204" pitchFamily="34" charset="0"/>
                <a:cs typeface="Arial"/>
              </a:rPr>
              <a:t>AERO.</a:t>
            </a:r>
          </a:p>
          <a:p>
            <a:pPr marL="0" marR="0" lvl="0" indent="0" algn="l" defTabSz="1219170" rtl="0" eaLnBrk="1" fontAlgn="auto" latinLnBrk="0" hangingPunct="1">
              <a:lnSpc>
                <a:spcPct val="106000"/>
              </a:lnSpc>
              <a:spcBef>
                <a:spcPts val="1200"/>
              </a:spcBef>
              <a:spcAft>
                <a:spcPts val="600"/>
              </a:spcAft>
              <a:buClrTx/>
              <a:buSzTx/>
              <a:buFont typeface="Arial" panose="020B0604020202020204" pitchFamily="34" charset="0"/>
              <a:buNone/>
              <a:tabLst>
                <a:tab pos="457200" algn="l"/>
              </a:tabLst>
              <a:defRPr/>
            </a:pPr>
            <a:r>
              <a:rPr lang="en-AU" sz="1200">
                <a:latin typeface="Arial"/>
                <a:ea typeface="Calibri"/>
                <a:cs typeface="Arial"/>
              </a:rPr>
              <a:t>CESE (Centre for Education Statistics and Evaluation) (2018) </a:t>
            </a:r>
            <a:r>
              <a:rPr lang="en-AU" sz="1200" i="1">
                <a:latin typeface="Arial"/>
                <a:ea typeface="Calibri"/>
                <a:cs typeface="Arial"/>
              </a:rPr>
              <a:t>Cognitive load theory in practice: examples for the classroom</a:t>
            </a:r>
            <a:r>
              <a:rPr lang="en-AU" sz="1200">
                <a:latin typeface="Arial"/>
                <a:ea typeface="Calibri"/>
                <a:cs typeface="Arial"/>
              </a:rPr>
              <a:t>, NSW Department of Education.</a:t>
            </a:r>
          </a:p>
          <a:p>
            <a:pPr marL="0" marR="0" lvl="0" indent="0" algn="l" defTabSz="1219170" rtl="0" eaLnBrk="1" fontAlgn="auto" latinLnBrk="0" hangingPunct="1">
              <a:lnSpc>
                <a:spcPct val="106000"/>
              </a:lnSpc>
              <a:spcBef>
                <a:spcPts val="1200"/>
              </a:spcBef>
              <a:spcAft>
                <a:spcPts val="600"/>
              </a:spcAft>
              <a:buClrTx/>
              <a:buSzTx/>
              <a:buFont typeface="Arial" panose="020B0604020202020204" pitchFamily="34" charset="0"/>
              <a:buNone/>
              <a:tabLst>
                <a:tab pos="457200" algn="l"/>
              </a:tabLst>
              <a:defRPr/>
            </a:pPr>
            <a:r>
              <a:rPr lang="en-AU" sz="1200" err="1">
                <a:latin typeface="Arial"/>
                <a:cs typeface="Arial"/>
              </a:rPr>
              <a:t>Rosenshine</a:t>
            </a:r>
            <a:r>
              <a:rPr lang="en-AU" sz="1200">
                <a:latin typeface="Arial"/>
                <a:cs typeface="Arial"/>
              </a:rPr>
              <a:t> B (2012) ‘Principles of instruction: research-based strategies that all teachers should know’, </a:t>
            </a:r>
            <a:r>
              <a:rPr lang="en-AU" sz="1200" i="1">
                <a:latin typeface="Arial"/>
                <a:cs typeface="Arial"/>
              </a:rPr>
              <a:t>American Educator</a:t>
            </a:r>
            <a:r>
              <a:rPr lang="en-AU" sz="1200">
                <a:latin typeface="Arial"/>
                <a:cs typeface="Arial"/>
              </a:rPr>
              <a:t>, 36(1):12–39.</a:t>
            </a:r>
          </a:p>
          <a:p>
            <a:pPr marL="0" lvl="0" indent="0">
              <a:lnSpc>
                <a:spcPct val="106000"/>
              </a:lnSpc>
              <a:spcBef>
                <a:spcPts val="1200"/>
              </a:spcBef>
              <a:spcAft>
                <a:spcPts val="600"/>
              </a:spcAft>
              <a:buFont typeface="Arial" panose="020B0604020202020204" pitchFamily="34" charset="0"/>
              <a:buNone/>
              <a:tabLst>
                <a:tab pos="457200" algn="l"/>
              </a:tabLst>
            </a:pPr>
            <a:endParaRPr lang="en-AU" sz="1200" kern="12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14764688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Purpose: Planning questions to identify misconceptions</a:t>
            </a:r>
            <a:endParaRPr lang="en-AU" sz="1200" b="1">
              <a:highlight>
                <a:srgbClr val="FFFF00"/>
              </a:highlight>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[00:50]</a:t>
            </a: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a:cs typeface="Arial"/>
              </a:rPr>
              <a:t>All questions students respond to, or fail to respond to, may reveal gaps in knowledge or misconceptions. When planning to teach a new concept, as a subject matter expert, you will be aware of common misconceptions held by students (Madgwick 2021). In some faculties or stage groups it might be useful to work collaboratively to determine possible misconceptions. Plan responses to possible misconceptions, which may include some reteaching of material (</a:t>
            </a:r>
            <a:r>
              <a:rPr lang="en-AU" sz="1200" dirty="0" err="1">
                <a:latin typeface="Arial"/>
                <a:cs typeface="Arial"/>
              </a:rPr>
              <a:t>Nuthall</a:t>
            </a:r>
            <a:r>
              <a:rPr lang="en-AU" sz="1200" dirty="0">
                <a:latin typeface="Arial"/>
                <a:cs typeface="Arial"/>
              </a:rPr>
              <a:t> 2007). After taking the corrective action, complete further checks for understanding to confirm the accuracy of schema construction.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a:cs typeface="Arial"/>
              </a:rPr>
              <a:t>Responses from all students should be collected to identify misconceptions, so ABCD cards, choral response and mini-whiteboards can be useful response systems.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a:cs typeface="Arial"/>
              </a:rPr>
              <a:t>For example, a teacher is planning a lesson on the water cycle and knows that students may hold the misconception that there is no water in the air. The teacher plans a question to check for this misconception ‘Is there water in the air around us?’ The teacher plans a gesture vote to check students' responses. If students answer no, then the teacher prepares a response demonstrating condensation using a cold object and plans a question to check for understanding. </a:t>
            </a:r>
          </a:p>
          <a:p>
            <a:endParaRPr lang="en-AU" sz="1200">
              <a:latin typeface="Arial" panose="020B0604020202020204" pitchFamily="34" charset="0"/>
              <a:cs typeface="Arial" panose="020B0604020202020204" pitchFamily="34" charset="0"/>
            </a:endParaRPr>
          </a:p>
          <a:p>
            <a:r>
              <a:rPr lang="en-US" sz="1200" b="1" dirty="0">
                <a:latin typeface="Arial"/>
                <a:cs typeface="Arial"/>
              </a:rPr>
              <a:t>References: </a:t>
            </a:r>
          </a:p>
          <a:p>
            <a:r>
              <a:rPr lang="en-US" sz="1200" dirty="0" err="1">
                <a:latin typeface="Arial"/>
                <a:cs typeface="Arial"/>
              </a:rPr>
              <a:t>Nuthall</a:t>
            </a:r>
            <a:r>
              <a:rPr lang="en-US" sz="1200" dirty="0">
                <a:latin typeface="Arial"/>
                <a:cs typeface="Arial"/>
              </a:rPr>
              <a:t> G (2007) </a:t>
            </a:r>
            <a:r>
              <a:rPr lang="en-US" sz="1200" i="1" dirty="0">
                <a:latin typeface="Arial"/>
                <a:cs typeface="Arial"/>
              </a:rPr>
              <a:t>The hidden lives of learners</a:t>
            </a:r>
            <a:r>
              <a:rPr lang="en-US" sz="1200" dirty="0">
                <a:latin typeface="Arial"/>
                <a:cs typeface="Arial"/>
              </a:rPr>
              <a:t>, New Zealand Council for Educational Research. </a:t>
            </a:r>
          </a:p>
          <a:p>
            <a:pPr>
              <a:defRPr/>
            </a:pPr>
            <a:r>
              <a:rPr lang="en-AU" dirty="0">
                <a:latin typeface="Public Sans"/>
              </a:rPr>
              <a:t>Madgwick H (14 July 2021) 'Exploring the evidence: prior knowledge and pupil misconceptions', </a:t>
            </a:r>
            <a:r>
              <a:rPr lang="en-AU" i="1" dirty="0">
                <a:latin typeface="Public Sans"/>
              </a:rPr>
              <a:t>Education Endowment Foundation</a:t>
            </a:r>
            <a:r>
              <a:rPr lang="en-AU" dirty="0">
                <a:latin typeface="Public Sans"/>
              </a:rPr>
              <a:t>, accessed 4 October 2024</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22640019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Purpose: Planning questions to scaffold thinking to build complexity</a:t>
            </a:r>
            <a:endParaRPr lang="en-AU" sz="1200" b="1" dirty="0">
              <a:highlight>
                <a:srgbClr val="FFFF00"/>
              </a:highlight>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[01:40]</a:t>
            </a:r>
          </a:p>
          <a:p>
            <a:endParaRPr lang="en-AU" sz="1200">
              <a:latin typeface="Arial" panose="020B0604020202020204" pitchFamily="34" charset="0"/>
              <a:cs typeface="Arial" panose="020B0604020202020204" pitchFamily="34" charset="0"/>
            </a:endParaRPr>
          </a:p>
          <a:p>
            <a:r>
              <a:rPr lang="en-AU" sz="1200" dirty="0">
                <a:latin typeface="Arial"/>
                <a:cs typeface="Arial"/>
              </a:rPr>
              <a:t>Questions can be used to build increasingly complex thinking. In addition to pre-planned questions for developing this complexity, teachers can respond to student answers with probing questions asking students to ‘explain the process they used to answer the question, to explain how the answer was found’ (</a:t>
            </a:r>
            <a:r>
              <a:rPr lang="en-AU" sz="1200" dirty="0" err="1">
                <a:latin typeface="Arial"/>
                <a:cs typeface="Arial"/>
              </a:rPr>
              <a:t>Rosenshine</a:t>
            </a:r>
            <a:r>
              <a:rPr lang="en-AU" sz="1200" dirty="0">
                <a:latin typeface="Arial"/>
                <a:cs typeface="Arial"/>
              </a:rPr>
              <a:t>, 2012:14). To plan questions using the model described in technique A you might consider using a table such as the one shown on this slide. It is not necessary to use all four of the items in the model, and it may be necessary to move between the ‘levels’ when student responses indicate gaps in learning or misconceptions. </a:t>
            </a:r>
          </a:p>
          <a:p>
            <a:endParaRPr lang="en-AU" sz="1200">
              <a:latin typeface="Arial" panose="020B0604020202020204" pitchFamily="34" charset="0"/>
              <a:cs typeface="Arial" panose="020B0604020202020204" pitchFamily="34" charset="0"/>
            </a:endParaRPr>
          </a:p>
          <a:p>
            <a:r>
              <a:rPr lang="en-AU" sz="1200" dirty="0">
                <a:latin typeface="Arial"/>
                <a:cs typeface="Arial"/>
              </a:rPr>
              <a:t>When planning, it may be useful to start at the right-hand side of the table and work your way backwards, i.e. determine the higher order question you want students to be able to answer, and how can you build their thinking to that point. We do this to plan for students to be most likely to experience success. This involves ensuring students have had sufficient practice at each level before moving to the next (</a:t>
            </a:r>
            <a:r>
              <a:rPr lang="en-AU" sz="1200" dirty="0" err="1">
                <a:latin typeface="Arial"/>
                <a:cs typeface="Arial"/>
              </a:rPr>
              <a:t>Rosenshine</a:t>
            </a:r>
            <a:r>
              <a:rPr lang="en-AU" sz="1200" dirty="0">
                <a:latin typeface="Arial"/>
                <a:cs typeface="Arial"/>
              </a:rPr>
              <a:t> 2012). In other words, to ask students at the start of a lesson “How is magnetic attraction similar to electrostatic attraction?” may be too challenging for many students. By scaffolding their thinking with retrieval practice and some deeper thinking they are better prepared to answer this higher order question to connect the learning about magnets to prior learning about electrostatic attraction.</a:t>
            </a:r>
          </a:p>
          <a:p>
            <a:endParaRPr lang="en-AU" sz="1200">
              <a:latin typeface="Arial" panose="020B0604020202020204" pitchFamily="34" charset="0"/>
              <a:cs typeface="Arial" panose="020B0604020202020204" pitchFamily="34" charset="0"/>
            </a:endParaRPr>
          </a:p>
          <a:p>
            <a:r>
              <a:rPr lang="en-AU" sz="1200" dirty="0">
                <a:latin typeface="Arial"/>
                <a:cs typeface="Arial"/>
              </a:rPr>
              <a:t>As questions become increasingly complex the amount of wait time, or thinking time, provided to students should increase. </a:t>
            </a:r>
          </a:p>
          <a:p>
            <a:endParaRPr lang="en-AU" sz="1200">
              <a:latin typeface="Arial" panose="020B0604020202020204" pitchFamily="34" charset="0"/>
              <a:cs typeface="Arial" panose="020B0604020202020204" pitchFamily="34" charset="0"/>
            </a:endParaRPr>
          </a:p>
          <a:p>
            <a:r>
              <a:rPr lang="en-AU" sz="1200" dirty="0">
                <a:latin typeface="Arial"/>
                <a:cs typeface="Arial"/>
              </a:rPr>
              <a:t>When using questions to deepen student thinking and develop increasingly complex schemas you will need to consider the response system you used in relation to the complexity of the question asked. A choral response or ABCD response card is not likely to be useful to respond to questions such as ‘Justify your answer’, ‘What makes you say that?’ or ‘Explain your thinking’, for instance. </a:t>
            </a:r>
          </a:p>
          <a:p>
            <a:endParaRPr lang="en-AU" sz="1200">
              <a:latin typeface="Arial" panose="020B0604020202020204" pitchFamily="34" charset="0"/>
              <a:cs typeface="Arial" panose="020B0604020202020204" pitchFamily="34" charset="0"/>
            </a:endParaRPr>
          </a:p>
          <a:p>
            <a:r>
              <a:rPr lang="en-AU" sz="1200" dirty="0">
                <a:latin typeface="Arial"/>
                <a:cs typeface="Arial"/>
              </a:rPr>
              <a:t>Think-pair-share (or ‘turn and talk’) can be a useful strategy to allow students sufficient time to elaborate their thinking while engaging all students in thinking. It is also useful as a simple routine that does not in itself create additional cognitive load. Other possible response systems include extended written responses, debates and class discussion*.</a:t>
            </a:r>
          </a:p>
          <a:p>
            <a:endParaRPr lang="en-AU" sz="1200">
              <a:latin typeface="Arial" panose="020B0604020202020204" pitchFamily="34" charset="0"/>
              <a:cs typeface="Arial" panose="020B0604020202020204" pitchFamily="34" charset="0"/>
            </a:endParaRPr>
          </a:p>
          <a:p>
            <a:r>
              <a:rPr lang="en-AU" sz="1200" dirty="0">
                <a:latin typeface="Arial"/>
                <a:cs typeface="Arial"/>
              </a:rPr>
              <a:t>The Science example has been expanded to include these considerations [click to next slide].</a:t>
            </a: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Further reading</a:t>
            </a:r>
          </a:p>
          <a:p>
            <a:endParaRPr lang="en-AU" sz="1200">
              <a:latin typeface="Arial" panose="020B0604020202020204" pitchFamily="34" charset="0"/>
              <a:cs typeface="Arial" panose="020B0604020202020204" pitchFamily="34" charset="0"/>
            </a:endParaRPr>
          </a:p>
          <a:p>
            <a:r>
              <a:rPr lang="en-AU" sz="1200" dirty="0">
                <a:latin typeface="Arial"/>
                <a:cs typeface="Arial"/>
              </a:rPr>
              <a:t>*For more information about class discussions see the </a:t>
            </a:r>
            <a:r>
              <a:rPr lang="en-AU" sz="1200" i="1" dirty="0">
                <a:latin typeface="Arial"/>
                <a:cs typeface="Arial"/>
              </a:rPr>
              <a:t>Making meaningful connections through discussions – technique guide</a:t>
            </a:r>
            <a:r>
              <a:rPr lang="en-AU" sz="1200" i="0" dirty="0">
                <a:latin typeface="Arial"/>
                <a:cs typeface="Arial"/>
              </a:rPr>
              <a:t> in the </a:t>
            </a:r>
            <a:r>
              <a:rPr lang="en-AU" sz="1200" i="1" dirty="0">
                <a:latin typeface="Arial"/>
                <a:cs typeface="Arial"/>
              </a:rPr>
              <a:t>Connecting learning </a:t>
            </a:r>
            <a:r>
              <a:rPr lang="en-AU" sz="1200" i="0" dirty="0">
                <a:latin typeface="Arial"/>
                <a:cs typeface="Arial"/>
              </a:rPr>
              <a:t>module available here: https://education.nsw.gov.au/teaching-and-learning/curriculum/explicit-teaching/explicit-teaching-strategies/connecting-learning </a:t>
            </a:r>
            <a:endParaRPr lang="en-AU" sz="1200" dirty="0">
              <a:latin typeface="Arial"/>
              <a:cs typeface="Arial"/>
            </a:endParaRPr>
          </a:p>
          <a:p>
            <a:endParaRPr lang="en-AU" sz="1200">
              <a:latin typeface="Arial" panose="020B0604020202020204" pitchFamily="34" charset="0"/>
              <a:cs typeface="Arial" panose="020B0604020202020204" pitchFamily="34" charset="0"/>
            </a:endParaRPr>
          </a:p>
          <a:p>
            <a:r>
              <a:rPr lang="en-AU" sz="1200" b="1" dirty="0">
                <a:latin typeface="Arial"/>
                <a:cs typeface="Arial"/>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err="1">
                <a:latin typeface="Arial"/>
                <a:cs typeface="Arial"/>
              </a:rPr>
              <a:t>Rosenshine</a:t>
            </a:r>
            <a:r>
              <a:rPr lang="en-AU" sz="1200" dirty="0">
                <a:latin typeface="Arial"/>
                <a:cs typeface="Arial"/>
              </a:rPr>
              <a:t> B (2012) ‘Principles of instruction: research-based strategies that all teachers should know’, </a:t>
            </a:r>
            <a:r>
              <a:rPr lang="en-AU" sz="1200" i="1" dirty="0">
                <a:latin typeface="Arial"/>
                <a:cs typeface="Arial"/>
              </a:rPr>
              <a:t>American Educator</a:t>
            </a:r>
            <a:r>
              <a:rPr lang="en-AU" sz="1200" dirty="0">
                <a:latin typeface="Arial"/>
                <a:cs typeface="Arial"/>
              </a:rPr>
              <a:t>, 36(1):12–39.</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a:cs typeface="Arial"/>
              </a:rPr>
              <a:t>Science 7–10 Syllabus © NSW Education Standards Authority (NESA) for and on behalf of the Crown in right of the State of New South Wales, 2023.</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27456387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58F94-9EF3-A242-8F84-422221F5B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FAD55-9CBC-01A0-1231-82AC503A4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D8F56-51FF-EFA7-35FF-54E37BD26E4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Purpose: Planning questions and response systems when developing complexity</a:t>
            </a:r>
            <a:endParaRPr lang="en-AU" sz="1200" b="1">
              <a:highlight>
                <a:srgbClr val="FFFF00"/>
              </a:highlight>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rial"/>
                <a:cs typeface="Arial"/>
              </a:rPr>
              <a:t>[00:50]</a:t>
            </a:r>
            <a:endParaRPr lang="en-AU" sz="1200" dirty="0">
              <a:latin typeface="Arial"/>
              <a:cs typeface="Arial"/>
            </a:endParaRP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a:cs typeface="Arial"/>
              </a:rPr>
              <a:t>In this expanded example of planning questions to develop more complex thinking, consideration has also gone into the wait time for each question as well as the response system to use. As the questions become increasingly complex the wait time needed is longer. </a:t>
            </a:r>
            <a:r>
              <a:rPr lang="en-AU" sz="1200" strike="noStrike" dirty="0">
                <a:latin typeface="Arial"/>
                <a:cs typeface="Arial"/>
              </a:rPr>
              <a:t>This allows students to process, think and plan their responses. It is essential to include wait time after you ask each question and after a student answers (Stahl 1994; Wiliam 2011).</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0">
              <a:latin typeface="Arial" panose="020B0604020202020204" pitchFamily="34" charset="0"/>
              <a:cs typeface="Arial" panose="020B0604020202020204" pitchFamily="34" charset="0"/>
            </a:endParaRPr>
          </a:p>
          <a:p>
            <a:r>
              <a:rPr lang="en-AU" sz="1200" dirty="0">
                <a:latin typeface="Arial"/>
                <a:cs typeface="Arial"/>
              </a:rPr>
              <a:t>If questions require a justification or reflection, wait time might be better conceived of as ‘response time’ with students taking time to think and respond as they prepare their answer, which might be in the form of an extended response, for example.</a:t>
            </a:r>
          </a:p>
          <a:p>
            <a:endParaRPr lang="en-AU" sz="1200">
              <a:latin typeface="Arial" panose="020B0604020202020204" pitchFamily="34" charset="0"/>
              <a:cs typeface="Arial" panose="020B0604020202020204" pitchFamily="34" charset="0"/>
            </a:endParaRPr>
          </a:p>
          <a:p>
            <a:r>
              <a:rPr lang="en-AU" sz="1200" dirty="0">
                <a:latin typeface="Arial"/>
                <a:cs typeface="Arial"/>
              </a:rPr>
              <a:t>On the next slide you will see a summary of considerations for planning questions to build complexity.</a:t>
            </a:r>
          </a:p>
          <a:p>
            <a:endParaRPr lang="en-AU" sz="1200">
              <a:latin typeface="Arial" panose="020B0604020202020204" pitchFamily="34" charset="0"/>
              <a:cs typeface="Arial" panose="020B0604020202020204" pitchFamily="34" charset="0"/>
            </a:endParaRPr>
          </a:p>
          <a:p>
            <a:r>
              <a:rPr lang="en-AU" sz="1200" dirty="0">
                <a:latin typeface="Arial"/>
                <a:cs typeface="Arial"/>
              </a:rPr>
              <a:t>Syllabus content:</a:t>
            </a:r>
          </a:p>
          <a:p>
            <a:r>
              <a:rPr lang="en-AU" sz="1400" b="1" i="0" dirty="0">
                <a:solidFill>
                  <a:srgbClr val="FFFFFF"/>
                </a:solidFill>
                <a:effectLst/>
                <a:latin typeface="Public Sans"/>
              </a:rPr>
              <a:t>SC4-FOR-01 </a:t>
            </a:r>
            <a:r>
              <a:rPr lang="en-AU" sz="1200" b="1" i="0" dirty="0">
                <a:solidFill>
                  <a:srgbClr val="FFFFFF"/>
                </a:solidFill>
                <a:effectLst/>
                <a:latin typeface="Arial"/>
                <a:cs typeface="Arial"/>
              </a:rPr>
              <a:t>Forces:</a:t>
            </a:r>
          </a:p>
          <a:p>
            <a:r>
              <a:rPr lang="en-AU" sz="1200" b="0" i="0" dirty="0">
                <a:solidFill>
                  <a:srgbClr val="FFFFFF"/>
                </a:solidFill>
                <a:effectLst/>
                <a:latin typeface="Arial" panose="020B0604020202020204" pitchFamily="34" charset="0"/>
                <a:cs typeface="Arial" panose="020B0604020202020204" pitchFamily="34" charset="0"/>
              </a:rPr>
              <a:t>Forces in action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i="0" dirty="0">
                <a:effectLst/>
                <a:latin typeface="Public Sans" pitchFamily="2" charset="0"/>
              </a:rPr>
              <a:t>Explain forces as either direct (contact) or indirect (non-contact)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i="0" dirty="0">
                <a:effectLst/>
                <a:latin typeface="Public Sans" pitchFamily="2" charset="0"/>
              </a:rPr>
              <a:t>Describe the electrostatic and gravitational forces exerted between objects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i="0" dirty="0">
                <a:effectLst/>
                <a:latin typeface="Public Sans" pitchFamily="2" charset="0"/>
              </a:rPr>
              <a:t>Magnets in everyday life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b="0" i="0" dirty="0">
                <a:effectLst/>
                <a:latin typeface="Public Sans" pitchFamily="2" charset="0"/>
              </a:rPr>
              <a:t>Describe how magnets attract or repel each other based on their polarity</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a:cs typeface="Arial"/>
              </a:rPr>
              <a:t>Stahl RJ (1994) ‘Using think time and wait time skilfully in the classroom’, ERIC Digest, accessed 19 February 2025.</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ea typeface="Calibri"/>
                <a:cs typeface="Arial" panose="020B0604020202020204" pitchFamily="34" charset="0"/>
              </a:rPr>
              <a:t>Wiliam D (2011) </a:t>
            </a:r>
            <a:r>
              <a:rPr lang="en-AU" sz="1200" i="1" dirty="0">
                <a:latin typeface="Arial" panose="020B0604020202020204" pitchFamily="34" charset="0"/>
                <a:ea typeface="Calibri"/>
                <a:cs typeface="Arial" panose="020B0604020202020204" pitchFamily="34" charset="0"/>
              </a:rPr>
              <a:t>Embedded formative assessment</a:t>
            </a:r>
            <a:r>
              <a:rPr lang="en-AU" sz="1200" dirty="0">
                <a:latin typeface="Arial" panose="020B0604020202020204" pitchFamily="34" charset="0"/>
                <a:ea typeface="Calibri"/>
                <a:cs typeface="Arial" panose="020B0604020202020204" pitchFamily="34" charset="0"/>
              </a:rPr>
              <a:t>, Solution tree press.</a:t>
            </a:r>
            <a:endParaRPr lang="en-AU" sz="1200">
              <a:latin typeface="Arial" panose="020B0604020202020204" pitchFamily="34" charset="0"/>
              <a:cs typeface="Arial" panose="020B0604020202020204" pitchFamily="34" charset="0"/>
            </a:endParaRPr>
          </a:p>
          <a:p>
            <a:r>
              <a:rPr lang="en-AU" b="0" dirty="0"/>
              <a:t>Science 7–10 Syllabus © NSW Education Standards Authority (NESA) for and on behalf of the Crown in right of the State of New South Wales, 2023.</a:t>
            </a:r>
          </a:p>
          <a:p>
            <a:endParaRPr lang="en-AU" b="1"/>
          </a:p>
          <a:p>
            <a:endParaRPr lang="en-AU" b="1"/>
          </a:p>
          <a:p>
            <a:endParaRPr lang="en-AU" b="1"/>
          </a:p>
        </p:txBody>
      </p:sp>
      <p:sp>
        <p:nvSpPr>
          <p:cNvPr id="4" name="Slide Number Placeholder 3">
            <a:extLst>
              <a:ext uri="{FF2B5EF4-FFF2-40B4-BE49-F238E27FC236}">
                <a16:creationId xmlns:a16="http://schemas.microsoft.com/office/drawing/2014/main" id="{9A3D1D33-BD1C-B83A-262F-0A6EBD1F6A26}"/>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42015256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B2B60-54F9-2089-7445-EC784B4C41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D51FA-374A-756A-DD98-24DD7A845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4C0B5C-D57A-DEE5-9BA0-F965B1B6B22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a:ea typeface="Calibri"/>
                <a:cs typeface="Arial"/>
              </a:rPr>
              <a:t>Purpose of slide</a:t>
            </a:r>
            <a:r>
              <a:rPr lang="en-US" sz="1200">
                <a:latin typeface="Arial"/>
                <a:ea typeface="Calibri"/>
                <a:cs typeface="Arial"/>
              </a:rPr>
              <a:t>: </a:t>
            </a:r>
            <a:r>
              <a:rPr lang="en-US" sz="1200" b="1">
                <a:latin typeface="Arial"/>
                <a:ea typeface="Calibri"/>
                <a:cs typeface="Arial"/>
              </a:rPr>
              <a:t>Planning to build complexity</a:t>
            </a:r>
            <a:endParaRPr lang="en-US" sz="1200" b="1">
              <a:latin typeface="Arial"/>
              <a:cs typeface="Arial"/>
            </a:endParaRPr>
          </a:p>
          <a:p>
            <a:r>
              <a:rPr lang="en-US" sz="1200" b="1">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a:cs typeface="Arial"/>
              </a:rPr>
              <a:t>[00:50]</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0">
                <a:latin typeface="Arial"/>
                <a:cs typeface="Arial"/>
              </a:rPr>
              <a:t>You will notice these are the same headings used in Part A, with the ‘complexity’ of the questions increasing from left to right.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strike="noStrike">
                <a:latin typeface="Arial"/>
                <a:cs typeface="Arial"/>
              </a:rPr>
              <a:t>The small circles in each box again represent the wait time the teacher provides after each question is asked. As questions build in complexity, longer wait time is provided. </a:t>
            </a:r>
            <a:endParaRPr lang="en-AU" sz="1200" b="0" i="0">
              <a:solidFill>
                <a:srgbClr val="000000"/>
              </a:solidFill>
              <a:effectLst/>
              <a:latin typeface="Arial"/>
              <a:cs typeface="Arial"/>
            </a:endParaRPr>
          </a:p>
          <a:p>
            <a:endParaRPr lang="en-US" sz="1200" b="0" i="0" u="sng" strike="noStrike">
              <a:solidFill>
                <a:srgbClr val="467886"/>
              </a:solidFill>
              <a:effectLst/>
              <a:latin typeface="Arial" panose="020B0604020202020204" pitchFamily="34" charset="0"/>
              <a:cs typeface="Arial" panose="020B0604020202020204" pitchFamily="34" charset="0"/>
            </a:endParaRPr>
          </a:p>
          <a:p>
            <a:r>
              <a:rPr lang="en-AU" sz="1200">
                <a:latin typeface="Arial"/>
                <a:cs typeface="Arial"/>
              </a:rPr>
              <a:t>Each box starts with examples of question stems and key considerations when planning these questions, including wait time. Below this are some response systems which could be useful for these question types. Neither the lists are exhaustive, this slide attempts to show an overview of considerations when planning questions to develop complexity in student thinking. Teachers may find this diagram useful when planning questions.</a:t>
            </a:r>
          </a:p>
          <a:p>
            <a:endParaRPr lang="en-AU" sz="1200">
              <a:latin typeface="Arial" panose="020B0604020202020204" pitchFamily="34" charset="0"/>
              <a:cs typeface="Arial" panose="020B0604020202020204" pitchFamily="34" charset="0"/>
            </a:endParaRPr>
          </a:p>
          <a:p>
            <a:r>
              <a:rPr lang="en-AU" sz="1200">
                <a:latin typeface="Arial"/>
                <a:cs typeface="Arial"/>
              </a:rPr>
              <a:t>This diagram is reproduced in the </a:t>
            </a:r>
            <a:r>
              <a:rPr lang="en-AU" sz="1200" i="1">
                <a:latin typeface="Arial"/>
                <a:cs typeface="Arial"/>
              </a:rPr>
              <a:t>Building complexity</a:t>
            </a:r>
            <a:r>
              <a:rPr lang="en-AU" sz="1200" i="0">
                <a:latin typeface="Arial"/>
                <a:cs typeface="Arial"/>
              </a:rPr>
              <a:t> technique guide.</a:t>
            </a:r>
            <a:endParaRPr lang="en-AU" sz="1200">
              <a:latin typeface="Arial"/>
              <a:cs typeface="Arial"/>
            </a:endParaRPr>
          </a:p>
          <a:p>
            <a:endParaRPr lang="en-US" sz="1200">
              <a:latin typeface="Arial" panose="020B0604020202020204" pitchFamily="34" charset="0"/>
              <a:cs typeface="Arial" panose="020B0604020202020204" pitchFamily="34" charset="0"/>
            </a:endParaRPr>
          </a:p>
          <a:p>
            <a:r>
              <a:rPr lang="en-US" sz="1200" b="1">
                <a:latin typeface="Arial"/>
                <a:cs typeface="Arial"/>
              </a:rPr>
              <a:t>References:</a:t>
            </a:r>
            <a:endParaRPr lang="en-US" sz="1200" b="1">
              <a:latin typeface="Arial"/>
              <a:ea typeface="Calibri"/>
              <a:cs typeface="Arial"/>
            </a:endParaRPr>
          </a:p>
          <a:p>
            <a:pPr>
              <a:defRPr/>
            </a:pPr>
            <a:r>
              <a:rPr lang="en-US" sz="1200">
                <a:latin typeface="Arial"/>
                <a:cs typeface="Arial"/>
              </a:rPr>
              <a:t>AERO (Australian Education Research </a:t>
            </a:r>
            <a:r>
              <a:rPr lang="en-US" sz="1200" err="1">
                <a:latin typeface="Arial"/>
                <a:cs typeface="Arial"/>
              </a:rPr>
              <a:t>Organisation</a:t>
            </a:r>
            <a:r>
              <a:rPr lang="en-US" sz="1200">
                <a:latin typeface="Arial"/>
                <a:cs typeface="Arial"/>
              </a:rPr>
              <a:t>) (2023b) </a:t>
            </a:r>
            <a:r>
              <a:rPr lang="en-US" sz="1200" i="1">
                <a:latin typeface="Arial"/>
                <a:cs typeface="Arial"/>
              </a:rPr>
              <a:t>How students learn best: an overview of the learning process and the most effective teaching practices</a:t>
            </a:r>
            <a:r>
              <a:rPr lang="en-US" sz="1200">
                <a:latin typeface="Arial"/>
                <a:cs typeface="Arial"/>
              </a:rPr>
              <a:t>, AERO</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err="1">
                <a:latin typeface="Arial"/>
                <a:cs typeface="Arial"/>
              </a:rPr>
              <a:t>Rosenshine</a:t>
            </a:r>
            <a:r>
              <a:rPr lang="en-AU" sz="1200">
                <a:latin typeface="Arial"/>
                <a:cs typeface="Arial"/>
              </a:rPr>
              <a:t> B (2012) ‘Principles of instruction: research-based strategies that all teachers should know’, </a:t>
            </a:r>
            <a:r>
              <a:rPr lang="en-AU" sz="1200" i="1">
                <a:latin typeface="Arial"/>
                <a:cs typeface="Arial"/>
              </a:rPr>
              <a:t>American Educator</a:t>
            </a:r>
            <a:r>
              <a:rPr lang="en-AU" sz="1200">
                <a:latin typeface="Arial"/>
                <a:cs typeface="Arial"/>
              </a:rPr>
              <a:t>, 36(1):12–39.</a:t>
            </a:r>
            <a:endParaRPr lang="en-US" sz="1200">
              <a:latin typeface="Arial"/>
              <a:cs typeface="Arial"/>
            </a:endParaRPr>
          </a:p>
          <a:p>
            <a:r>
              <a:rPr lang="en-AU" sz="1200">
                <a:latin typeface="Arial"/>
                <a:cs typeface="Arial"/>
              </a:rPr>
              <a:t>Stahl RJ (1994) ‘Using think time and wait time skilfully in the classroom’, ERIC Digest, accessed 19 February 2025.</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ea typeface="Calibri"/>
                <a:cs typeface="Arial"/>
              </a:rPr>
              <a:t>Wiliam D (2011) </a:t>
            </a:r>
            <a:r>
              <a:rPr lang="en-AU" sz="1200" i="1">
                <a:latin typeface="Arial"/>
                <a:ea typeface="Calibri"/>
                <a:cs typeface="Arial"/>
              </a:rPr>
              <a:t>Embedded formative assessment</a:t>
            </a:r>
            <a:r>
              <a:rPr lang="en-AU" sz="1200">
                <a:latin typeface="Arial"/>
                <a:ea typeface="Calibri"/>
                <a:cs typeface="Arial"/>
              </a:rPr>
              <a:t>, Solution tree press.</a:t>
            </a:r>
            <a:endParaRPr lang="en-AU" sz="1200">
              <a:latin typeface="Arial"/>
              <a:cs typeface="Arial"/>
            </a:endParaRPr>
          </a:p>
          <a:p>
            <a:endParaRPr lang="en-US"/>
          </a:p>
        </p:txBody>
      </p:sp>
      <p:sp>
        <p:nvSpPr>
          <p:cNvPr id="4" name="Slide Number Placeholder 3">
            <a:extLst>
              <a:ext uri="{FF2B5EF4-FFF2-40B4-BE49-F238E27FC236}">
                <a16:creationId xmlns:a16="http://schemas.microsoft.com/office/drawing/2014/main" id="{397AA1C4-F42F-8BCB-9B69-D8AB3198B067}"/>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176913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highlight where this module fits with other current and future modules and technique guides.</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This module looks at one of the 8 explicit teaching strategies,</a:t>
            </a:r>
            <a:r>
              <a:rPr lang="en-AU" sz="1200">
                <a:latin typeface="Arial" panose="020B0604020202020204" pitchFamily="34" charset="0"/>
                <a:cs typeface="Arial" panose="020B0604020202020204" pitchFamily="34" charset="0"/>
              </a:rPr>
              <a:t> using effective questioning. We will present </a:t>
            </a:r>
            <a:r>
              <a:rPr lang="en-AU" sz="1200" b="0">
                <a:latin typeface="Arial" panose="020B0604020202020204" pitchFamily="34" charset="0"/>
                <a:cs typeface="Arial" panose="020B0604020202020204" pitchFamily="34" charset="0"/>
              </a:rPr>
              <a:t>some techniques for this strategy, using questions to build complexity and then how we plan for effective questioning. You will have an opportunity to look at these technique guides shortly.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Technique guides are available to supplement this presentation. For the activity on slide 24, it is expected that teachers have seen and read the guides.</a:t>
            </a: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Using effective questioning resources:</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https://education.nsw.gov.au/teaching-and-learning/curriculum/explicit-teaching/explicit-teaching-strategies/using-effective-questioning </a:t>
            </a: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815388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C92F4-C806-7001-FB3B-72AC053B7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BD88D-2CF6-594E-51ED-0780105D4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72C69-361D-D02C-4A79-704A69981FB9}"/>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Activity</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[10:00]</a:t>
            </a: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Note to presenter: </a:t>
            </a:r>
            <a:r>
              <a:rPr lang="en-AU" sz="1200" b="0">
                <a:latin typeface="Arial" panose="020B0604020202020204" pitchFamily="34" charset="0"/>
                <a:cs typeface="Arial" panose="020B0604020202020204" pitchFamily="34" charset="0"/>
              </a:rPr>
              <a:t>Teachers are given 10 minutes to practise applying their learning to a class they are teaching. Give approximately 6 minutes for writing and 2 mins each for a ‘turn and share’.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latin typeface="Arial" panose="020B0604020202020204" pitchFamily="34" charset="0"/>
                <a:cs typeface="Arial" panose="020B0604020202020204" pitchFamily="34" charset="0"/>
              </a:rPr>
              <a:t>Refer to the Using questions to build complexity and Planning for effective questioning technique guide.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endParaRPr lang="en-AU" b="1">
              <a:latin typeface="Aptos"/>
            </a:endParaRPr>
          </a:p>
        </p:txBody>
      </p:sp>
      <p:sp>
        <p:nvSpPr>
          <p:cNvPr id="4" name="Slide Number Placeholder 3">
            <a:extLst>
              <a:ext uri="{FF2B5EF4-FFF2-40B4-BE49-F238E27FC236}">
                <a16:creationId xmlns:a16="http://schemas.microsoft.com/office/drawing/2014/main" id="{DEA65C61-BBDC-29CD-96A4-2D0E7F5B170B}"/>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5911272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Speakers notes:</a:t>
            </a:r>
            <a:endParaRPr lang="en-US"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[00:20] </a:t>
            </a:r>
          </a:p>
          <a:p>
            <a:endParaRPr lang="en-AU" b="1">
              <a:latin typeface="Public Sans"/>
            </a:endParaRPr>
          </a:p>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28342453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Purpose: Consider how you can use the techniques in this learning module to create a whole-school principles for effective questioning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[1:00] + additional time for the activity </a:t>
            </a:r>
          </a:p>
          <a:p>
            <a:r>
              <a:rPr lang="en-US" sz="1200" b="1">
                <a:latin typeface="Arial" panose="020B0604020202020204" pitchFamily="34" charset="0"/>
                <a:cs typeface="Arial" panose="020B0604020202020204" pitchFamily="34" charset="0"/>
              </a:rPr>
              <a:t>Note to presenter: </a:t>
            </a:r>
            <a:r>
              <a:rPr lang="en-US" sz="1200">
                <a:latin typeface="Arial" panose="020B0604020202020204" pitchFamily="34" charset="0"/>
                <a:cs typeface="Arial" panose="020B0604020202020204" pitchFamily="34" charset="0"/>
              </a:rPr>
              <a:t>consideration needs to be given as to how a routine is created, for example, in small groups, cross-stage or cross-faculty, etc. If working with a larger staff group, form smaller groups.</a:t>
            </a:r>
            <a:endParaRPr lang="en-US" sz="1200" b="1">
              <a:latin typeface="Arial" panose="020B0604020202020204" pitchFamily="34" charset="0"/>
              <a:cs typeface="Arial" panose="020B0604020202020204" pitchFamily="34" charset="0"/>
            </a:endParaRPr>
          </a:p>
          <a:p>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latin typeface="Arial" panose="020B0604020202020204" pitchFamily="34" charset="0"/>
                <a:cs typeface="Arial" panose="020B0604020202020204" pitchFamily="34" charset="0"/>
              </a:rPr>
              <a:t>Today we will be doing an activity in groups to develop possible </a:t>
            </a:r>
            <a:r>
              <a:rPr lang="en-US" sz="1200">
                <a:latin typeface="Arial" panose="020B0604020202020204" pitchFamily="34" charset="0"/>
                <a:cs typeface="Arial" panose="020B0604020202020204" pitchFamily="34" charset="0"/>
              </a:rPr>
              <a:t>whole-school principles for effective questioning.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In your groups, draft a consensus on some effective questioning routines that align with effective teaching practices. Remember, these should be routines that can be applied across the school.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After drafting, the group leader will model the routine using the routine for feedback. This step is crucial as it allows the group to reflect and refine the process based on the feedback prompts provided.</a:t>
            </a:r>
          </a:p>
          <a:p>
            <a:r>
              <a:rPr lang="en-US" sz="1200">
                <a:latin typeface="Arial" panose="020B0604020202020204" pitchFamily="34" charset="0"/>
                <a:cs typeface="Arial" panose="020B0604020202020204" pitchFamily="34" charset="0"/>
              </a:rPr>
              <a:t>Once refined, we’ll come back together and share these principles as a whole. </a:t>
            </a:r>
            <a:r>
              <a:rPr lang="en-US" sz="1200" b="1">
                <a:latin typeface="Arial" panose="020B0604020202020204" pitchFamily="34" charset="0"/>
                <a:cs typeface="Arial" panose="020B0604020202020204" pitchFamily="34" charset="0"/>
              </a:rPr>
              <a:t>The goal is to adopt a cohesive approach that supports all teachers to use effective questioning.</a:t>
            </a:r>
            <a:endParaRPr lang="en-US" sz="1200">
              <a:latin typeface="Arial" panose="020B0604020202020204" pitchFamily="34" charset="0"/>
              <a:ea typeface="Calibri"/>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a:latin typeface="Arial" panose="020B0604020202020204" pitchFamily="34" charset="0"/>
              <a:cs typeface="Arial" panose="020B0604020202020204" pitchFamily="34" charset="0"/>
            </a:endParaRPr>
          </a:p>
          <a:p>
            <a:r>
              <a:rPr lang="en-US" sz="1200" b="1">
                <a:latin typeface="Public Sans"/>
              </a:rPr>
              <a:t>Example principle:</a:t>
            </a:r>
          </a:p>
          <a:p>
            <a:endParaRPr lang="en-US" sz="1200" b="1">
              <a:latin typeface="Public Sans"/>
            </a:endParaRPr>
          </a:p>
          <a:p>
            <a:pPr marL="0" indent="0">
              <a:buFont typeface="+mj-lt"/>
              <a:buNone/>
            </a:pPr>
            <a:r>
              <a:rPr lang="en-US" sz="1200" b="1">
                <a:latin typeface="Public Sans"/>
              </a:rPr>
              <a:t>Planned questions to increase in complexity.</a:t>
            </a:r>
          </a:p>
          <a:p>
            <a:r>
              <a:rPr lang="en-US" sz="1200" b="1">
                <a:latin typeface="Public Sans"/>
              </a:rPr>
              <a:t>Purpose </a:t>
            </a:r>
            <a:r>
              <a:rPr lang="en-US" sz="1200" b="0">
                <a:latin typeface="Public Sans"/>
              </a:rPr>
              <a:t>– planned questions and response systems can support teachers to scaffold student thinking to build complexity </a:t>
            </a:r>
          </a:p>
          <a:p>
            <a:r>
              <a:rPr lang="en-US" sz="1200" b="1">
                <a:latin typeface="Public Sans"/>
              </a:rPr>
              <a:t>Principles:</a:t>
            </a:r>
            <a:endParaRPr lang="en-US" sz="1200" b="0">
              <a:latin typeface="Public Sans"/>
            </a:endParaRPr>
          </a:p>
          <a:p>
            <a:pPr marL="285750" indent="-285750">
              <a:buFont typeface="Arial" panose="020B0604020202020204" pitchFamily="34" charset="0"/>
              <a:buChar char="•"/>
            </a:pPr>
            <a:r>
              <a:rPr lang="en-US" sz="1200" b="0">
                <a:latin typeface="Public Sans"/>
              </a:rPr>
              <a:t>Plan questions for retrieval </a:t>
            </a:r>
          </a:p>
          <a:p>
            <a:pPr marL="285750" indent="-285750">
              <a:buFont typeface="Arial" panose="020B0604020202020204" pitchFamily="34" charset="0"/>
              <a:buChar char="•"/>
            </a:pPr>
            <a:r>
              <a:rPr lang="en-US" sz="1200" b="0">
                <a:latin typeface="Public Sans"/>
              </a:rPr>
              <a:t>Plan questions that align with the learning intentions and success criteria of the lesson.</a:t>
            </a:r>
          </a:p>
          <a:p>
            <a:pPr marL="285750" indent="-285750">
              <a:buFont typeface="Arial" panose="020B0604020202020204" pitchFamily="34" charset="0"/>
              <a:buChar char="•"/>
            </a:pPr>
            <a:r>
              <a:rPr lang="en-US" sz="1200" b="0">
                <a:latin typeface="Public Sans"/>
              </a:rPr>
              <a:t>Plan a series of questions to deepen student thinking, to make connections between learning and to allow students to justify and reflect.</a:t>
            </a:r>
          </a:p>
          <a:p>
            <a:pPr marL="285750" indent="-285750">
              <a:buFont typeface="Arial" panose="020B0604020202020204" pitchFamily="34" charset="0"/>
              <a:buChar char="•"/>
            </a:pPr>
            <a:r>
              <a:rPr lang="en-US" sz="1200" b="0">
                <a:latin typeface="Public Sans"/>
              </a:rPr>
              <a:t>Plan the response systems to check for understanding (these can be part of your whole-school checking for understanding routines).</a:t>
            </a:r>
          </a:p>
          <a:p>
            <a:pPr marL="285750" indent="-285750">
              <a:buFont typeface="Arial" panose="020B0604020202020204" pitchFamily="34" charset="0"/>
              <a:buChar char="•"/>
            </a:pPr>
            <a:r>
              <a:rPr lang="en-US" sz="1200" b="0">
                <a:latin typeface="Public Sans"/>
              </a:rPr>
              <a:t>Plan for wait time. </a:t>
            </a:r>
            <a:endParaRPr lang="en-US"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a:latin typeface="Arial" panose="020B0604020202020204" pitchFamily="34" charset="0"/>
              <a:cs typeface="Arial" panose="020B0604020202020204" pitchFamily="34" charset="0"/>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a:latin typeface="Public Sans"/>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a:latin typeface="Arial" panose="020B0604020202020204" pitchFamily="34" charset="0"/>
              <a:cs typeface="Arial" panose="020B0604020202020204" pitchFamily="34" charset="0"/>
            </a:endParaRPr>
          </a:p>
          <a:p>
            <a:endParaRPr lang="en-US" sz="1200" b="1">
              <a:latin typeface="Arial" panose="020B0604020202020204" pitchFamily="34" charset="0"/>
              <a:cs typeface="Arial" panose="020B0604020202020204" pitchFamily="34" charset="0"/>
            </a:endParaRPr>
          </a:p>
          <a:p>
            <a:endParaRPr lang="en-US" b="1">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36060608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AED83-C886-7EE6-36F3-863F182CB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01009-7AC3-E892-05C3-348E29CB5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0A9D0-9F9D-8A39-967E-39A80A44BA7E}"/>
              </a:ext>
            </a:extLst>
          </p:cNvPr>
          <p:cNvSpPr>
            <a:spLocks noGrp="1"/>
          </p:cNvSpPr>
          <p:nvPr>
            <p:ph type="body" idx="1"/>
          </p:nvPr>
        </p:nvSpPr>
        <p:spPr/>
        <p:txBody>
          <a:bodyPr/>
          <a:lstStyle/>
          <a:p>
            <a:r>
              <a:rPr lang="en-AU" sz="1600" b="1" dirty="0">
                <a:latin typeface="Arial"/>
                <a:cs typeface="Arial"/>
              </a:rPr>
              <a:t>Purpose of slide: To explain the process of rehearsing</a:t>
            </a:r>
            <a:endParaRPr lang="en-US" sz="1600" dirty="0">
              <a:latin typeface="Arial"/>
              <a:cs typeface="Arial"/>
            </a:endParaRPr>
          </a:p>
          <a:p>
            <a:r>
              <a:rPr lang="en-AU" sz="1600" b="1" dirty="0">
                <a:latin typeface="Arial"/>
                <a:cs typeface="Arial"/>
              </a:rPr>
              <a:t>Speaker notes:</a:t>
            </a:r>
            <a:endParaRPr lang="en-AU" sz="1600" dirty="0">
              <a:latin typeface="Arial"/>
              <a:cs typeface="Arial"/>
            </a:endParaRPr>
          </a:p>
          <a:p>
            <a:r>
              <a:rPr lang="en-AU" sz="1600" b="1" dirty="0">
                <a:latin typeface="Arial"/>
                <a:cs typeface="Arial"/>
              </a:rPr>
              <a:t>[00:30]</a:t>
            </a:r>
          </a:p>
          <a:p>
            <a:endParaRPr lang="en-US" sz="1600" dirty="0">
              <a:latin typeface="Arial" panose="020B0604020202020204" pitchFamily="34" charset="0"/>
              <a:cs typeface="Arial" panose="020B0604020202020204" pitchFamily="34" charset="0"/>
            </a:endParaRPr>
          </a:p>
          <a:p>
            <a:r>
              <a:rPr lang="en-AU" sz="1600" dirty="0">
                <a:latin typeface="Arial"/>
                <a:cs typeface="Arial"/>
              </a:rPr>
              <a:t>Now that we have our routine, we have some time to plan, rehearse, and get feedback from each other. When we say rehearse, we mean: </a:t>
            </a:r>
            <a:endParaRPr lang="en-US" sz="1600" dirty="0">
              <a:latin typeface="Arial"/>
              <a:cs typeface="Arial"/>
            </a:endParaRPr>
          </a:p>
          <a:p>
            <a:pPr marL="285750" indent="-285750">
              <a:buFont typeface="Arial" panose="020B0604020202020204" pitchFamily="34" charset="0"/>
              <a:buChar char="•"/>
            </a:pPr>
            <a:r>
              <a:rPr lang="en-AU" sz="1600" dirty="0">
                <a:latin typeface="Arial"/>
                <a:cs typeface="Arial"/>
              </a:rPr>
              <a:t>plan number of suitable questions or get activities ready</a:t>
            </a:r>
            <a:endParaRPr lang="en-US" sz="1600" dirty="0">
              <a:latin typeface="Arial"/>
              <a:cs typeface="Arial"/>
            </a:endParaRPr>
          </a:p>
          <a:p>
            <a:pPr marL="285750" indent="-285750">
              <a:buFont typeface="Arial" panose="020B0604020202020204" pitchFamily="34" charset="0"/>
              <a:buChar char="•"/>
            </a:pPr>
            <a:r>
              <a:rPr lang="en-AU" sz="1600" dirty="0">
                <a:latin typeface="Arial"/>
                <a:cs typeface="Arial"/>
              </a:rPr>
              <a:t>deliver the instruction as if doing it in class. </a:t>
            </a:r>
            <a:endParaRPr lang="en-US" sz="1600" dirty="0">
              <a:latin typeface="Arial"/>
              <a:cs typeface="Arial"/>
            </a:endParaRPr>
          </a:p>
          <a:p>
            <a:r>
              <a:rPr lang="en-AU" sz="1600" dirty="0">
                <a:latin typeface="Arial"/>
                <a:cs typeface="Arial"/>
              </a:rPr>
              <a:t>Then your partners </a:t>
            </a:r>
            <a:endParaRPr lang="en-US" sz="1600" dirty="0">
              <a:latin typeface="Arial"/>
              <a:cs typeface="Arial"/>
            </a:endParaRPr>
          </a:p>
          <a:p>
            <a:pPr marL="285750" indent="-285750">
              <a:buFont typeface="Arial" panose="020B0604020202020204" pitchFamily="34" charset="0"/>
              <a:buChar char="•"/>
            </a:pPr>
            <a:r>
              <a:rPr lang="en-AU" sz="1600" dirty="0">
                <a:latin typeface="Arial"/>
                <a:cs typeface="Arial"/>
              </a:rPr>
              <a:t>will use the feedback prompts on the next slide to refine the teaching routine. What may need to be added, changed, enhanced or deleted?</a:t>
            </a:r>
            <a:endParaRPr lang="en-US" sz="1600" dirty="0">
              <a:latin typeface="Arial"/>
              <a:cs typeface="Arial"/>
            </a:endParaRPr>
          </a:p>
          <a:p>
            <a:pPr>
              <a:defRPr/>
            </a:pPr>
            <a:endParaRPr lang="en-AU" sz="1600" dirty="0">
              <a:latin typeface="Arial" panose="020B0604020202020204" pitchFamily="34" charset="0"/>
              <a:cs typeface="Arial" panose="020B0604020202020204" pitchFamily="34" charset="0"/>
            </a:endParaRPr>
          </a:p>
          <a:p>
            <a:r>
              <a:rPr lang="en-AU" sz="1600" b="1" dirty="0">
                <a:latin typeface="Arial"/>
                <a:cs typeface="Arial"/>
              </a:rPr>
              <a:t>Note to presenter</a:t>
            </a:r>
            <a:r>
              <a:rPr lang="en-AU" sz="1600" dirty="0">
                <a:latin typeface="Arial"/>
                <a:cs typeface="Arial"/>
              </a:rPr>
              <a:t>: it is advisable to prepare the leaders beforehand if modelling and rehearsing are not yet established practices in the school.</a:t>
            </a:r>
          </a:p>
          <a:p>
            <a:endParaRPr lang="en-AU" sz="1600" b="0" dirty="0">
              <a:latin typeface="Arial" panose="020B0604020202020204" pitchFamily="34" charset="0"/>
              <a:cs typeface="Arial" panose="020B0604020202020204" pitchFamily="34" charset="0"/>
            </a:endParaRPr>
          </a:p>
          <a:p>
            <a:pPr>
              <a:lnSpc>
                <a:spcPct val="115000"/>
              </a:lnSpc>
              <a:spcAft>
                <a:spcPts val="800"/>
              </a:spcAft>
            </a:pPr>
            <a:r>
              <a:rPr lang="en-AU" sz="1600" b="1" kern="100" dirty="0">
                <a:effectLst/>
                <a:latin typeface="Arial"/>
                <a:ea typeface="Aptos" panose="020B0004020202020204" pitchFamily="34" charset="0"/>
                <a:cs typeface="Arial"/>
              </a:rPr>
              <a:t>References:</a:t>
            </a:r>
            <a:endParaRPr lang="en-AU" sz="1600" kern="100" dirty="0">
              <a:effectLst/>
              <a:latin typeface="Arial"/>
              <a:ea typeface="Aptos" panose="020B0004020202020204" pitchFamily="34" charset="0"/>
              <a:cs typeface="Arial"/>
            </a:endParaRPr>
          </a:p>
          <a:p>
            <a:pPr>
              <a:lnSpc>
                <a:spcPct val="115000"/>
              </a:lnSpc>
              <a:spcAft>
                <a:spcPts val="800"/>
              </a:spcAft>
            </a:pPr>
            <a:r>
              <a:rPr lang="en-AU" sz="1600" kern="100" dirty="0">
                <a:effectLst/>
                <a:latin typeface="Arial"/>
                <a:ea typeface="Aptos" panose="020B0004020202020204" pitchFamily="34" charset="0"/>
                <a:cs typeface="Arial"/>
              </a:rPr>
              <a:t>Evidence for Learning (2022) </a:t>
            </a:r>
            <a:r>
              <a:rPr lang="en-AU" sz="1600" i="1" kern="100" dirty="0">
                <a:effectLst/>
                <a:latin typeface="Arial"/>
                <a:ea typeface="Aptos" panose="020B0004020202020204" pitchFamily="34" charset="0"/>
                <a:cs typeface="Arial"/>
              </a:rPr>
              <a:t>Effective professional development</a:t>
            </a:r>
            <a:r>
              <a:rPr lang="en-AU" sz="1600" kern="100" dirty="0">
                <a:effectLst/>
                <a:latin typeface="Arial"/>
                <a:ea typeface="Aptos" panose="020B0004020202020204" pitchFamily="34" charset="0"/>
                <a:cs typeface="Arial"/>
              </a:rPr>
              <a:t>, Evidence for Learning. </a:t>
            </a:r>
          </a:p>
          <a:p>
            <a:pPr>
              <a:lnSpc>
                <a:spcPct val="115000"/>
              </a:lnSpc>
              <a:spcAft>
                <a:spcPts val="800"/>
              </a:spcAft>
            </a:pPr>
            <a:endParaRPr lang="en-AU" sz="16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en-AU" sz="1600" b="1" kern="100" dirty="0">
                <a:effectLst/>
                <a:latin typeface="Arial"/>
                <a:ea typeface="Aptos" panose="020B0004020202020204" pitchFamily="34" charset="0"/>
                <a:cs typeface="Arial"/>
              </a:rPr>
              <a:t>Further reading on this research:</a:t>
            </a:r>
            <a:endParaRPr lang="en-AU" sz="1600" kern="100" dirty="0">
              <a:effectLst/>
              <a:latin typeface="Arial"/>
              <a:ea typeface="Aptos" panose="020B0004020202020204" pitchFamily="34" charset="0"/>
              <a:cs typeface="Arial"/>
            </a:endParaRPr>
          </a:p>
          <a:p>
            <a:pPr>
              <a:lnSpc>
                <a:spcPct val="114999"/>
              </a:lnSpc>
              <a:spcAft>
                <a:spcPts val="800"/>
              </a:spcAft>
            </a:pPr>
            <a:r>
              <a:rPr lang="en-AU" kern="100" dirty="0">
                <a:effectLst/>
                <a:latin typeface="Public Sans"/>
              </a:rPr>
              <a:t>AERO (Australian Education Research Organisation) (2023c) </a:t>
            </a:r>
            <a:r>
              <a:rPr lang="en-AU" i="1" kern="100" dirty="0">
                <a:effectLst/>
                <a:latin typeface="Public Sans"/>
              </a:rPr>
              <a:t>Gaining all students’ attention</a:t>
            </a:r>
            <a:r>
              <a:rPr lang="en-AU" kern="100" dirty="0">
                <a:effectLst/>
                <a:latin typeface="Public Sans"/>
              </a:rPr>
              <a:t>, AERO</a:t>
            </a:r>
            <a:r>
              <a:rPr lang="en-AU" kern="100" dirty="0">
                <a:latin typeface="Public Sans"/>
              </a:rPr>
              <a:t>, accessed 27 February 2025</a:t>
            </a:r>
            <a:r>
              <a:rPr lang="en-AU" kern="100" dirty="0">
                <a:effectLst/>
                <a:latin typeface="Public Sans"/>
              </a:rPr>
              <a:t>.</a:t>
            </a:r>
            <a:endParaRPr lang="en-AU" dirty="0">
              <a:latin typeface="Public Sans"/>
            </a:endParaRPr>
          </a:p>
          <a:p>
            <a:pPr>
              <a:lnSpc>
                <a:spcPct val="115000"/>
              </a:lnSpc>
              <a:spcAft>
                <a:spcPts val="800"/>
              </a:spcAft>
            </a:pPr>
            <a:r>
              <a:rPr lang="en-AU" sz="1600" kern="100" dirty="0">
                <a:effectLst/>
                <a:latin typeface="Arial"/>
                <a:ea typeface="Aptos" panose="020B0004020202020204" pitchFamily="34" charset="0"/>
                <a:cs typeface="Arial"/>
              </a:rPr>
              <a:t>Sims S, Fletcher-Wood H, O’Mara-Eves A, Cottingham S, Stansfield C, Van </a:t>
            </a:r>
            <a:r>
              <a:rPr lang="en-AU" sz="1600" kern="100" dirty="0" err="1">
                <a:effectLst/>
                <a:latin typeface="Arial"/>
                <a:ea typeface="Aptos" panose="020B0004020202020204" pitchFamily="34" charset="0"/>
                <a:cs typeface="Arial"/>
              </a:rPr>
              <a:t>Herwegen</a:t>
            </a:r>
            <a:r>
              <a:rPr lang="en-AU" sz="1600" kern="100" dirty="0">
                <a:effectLst/>
                <a:latin typeface="Arial"/>
                <a:ea typeface="Aptos" panose="020B0004020202020204" pitchFamily="34" charset="0"/>
                <a:cs typeface="Arial"/>
              </a:rPr>
              <a:t> J and Anders J (2021) </a:t>
            </a:r>
            <a:r>
              <a:rPr lang="en-AU" sz="1600" i="1" kern="100" dirty="0">
                <a:effectLst/>
                <a:latin typeface="Arial"/>
                <a:ea typeface="Aptos" panose="020B0004020202020204" pitchFamily="34" charset="0"/>
                <a:cs typeface="Arial"/>
              </a:rPr>
              <a:t>What are the characteristics of teacher professional development that increase pupil achievement? A systematic review and meta-analysis,</a:t>
            </a:r>
            <a:r>
              <a:rPr lang="en-AU" sz="1600" kern="100" dirty="0">
                <a:effectLst/>
                <a:latin typeface="Arial"/>
                <a:ea typeface="Aptos" panose="020B0004020202020204" pitchFamily="34" charset="0"/>
                <a:cs typeface="Arial"/>
              </a:rPr>
              <a:t> Education Endowment Foundation. </a:t>
            </a:r>
          </a:p>
          <a:p>
            <a:endParaRPr lang="en-AU" sz="1600" dirty="0">
              <a:latin typeface="Arial" panose="020B0604020202020204" pitchFamily="34" charset="0"/>
              <a:cs typeface="Arial" panose="020B0604020202020204" pitchFamily="34" charset="0"/>
            </a:endParaRPr>
          </a:p>
          <a:p>
            <a:endParaRPr lang="en-AU" b="1" dirty="0">
              <a:latin typeface="Aptos"/>
            </a:endParaRPr>
          </a:p>
        </p:txBody>
      </p:sp>
      <p:sp>
        <p:nvSpPr>
          <p:cNvPr id="4" name="Slide Number Placeholder 3">
            <a:extLst>
              <a:ext uri="{FF2B5EF4-FFF2-40B4-BE49-F238E27FC236}">
                <a16:creationId xmlns:a16="http://schemas.microsoft.com/office/drawing/2014/main" id="{54CEEA0C-0E79-A8DF-A257-3C6CB55EC3F2}"/>
              </a:ext>
            </a:extLst>
          </p:cNvPr>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24234327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to give the steps and feedback prompts for the activity</a:t>
            </a:r>
          </a:p>
          <a:p>
            <a:r>
              <a:rPr lang="en-AU" sz="1200" b="1">
                <a:latin typeface="Arial" panose="020B0604020202020204" pitchFamily="34" charset="0"/>
                <a:cs typeface="Arial" panose="020B0604020202020204" pitchFamily="34" charset="0"/>
              </a:rPr>
              <a:t>Speaker notes:</a:t>
            </a:r>
          </a:p>
          <a:p>
            <a:r>
              <a:rPr lang="en-AU" sz="1200" b="1">
                <a:latin typeface="Arial" panose="020B0604020202020204" pitchFamily="34" charset="0"/>
                <a:cs typeface="Arial" panose="020B0604020202020204" pitchFamily="34" charset="0"/>
              </a:rPr>
              <a:t>[00:20]</a:t>
            </a: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Take a minute to go through the rehearsal steps and the prompts for feedback.</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If you are giving feedback, we have provided a list of prompts for you to think about how the routine could be refined.</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 </a:t>
            </a:r>
            <a:r>
              <a:rPr lang="en-AU" sz="1200">
                <a:latin typeface="Arial" panose="020B0604020202020204" pitchFamily="34" charset="0"/>
                <a:cs typeface="Arial" panose="020B0604020202020204" pitchFamily="34" charset="0"/>
              </a:rPr>
              <a:t>this slide and the activity slide could be provided to the groups as handouts.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At step 1, one technique is suggested. This may relate to Using questioning to build complexity or Planning for effective questioning. The group may be structured so that half work on one while the other half do the other, or the time could be split so everyone does both. This is a school based decision.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35469646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Note to presenter: </a:t>
            </a:r>
            <a:r>
              <a:rPr lang="en-AU" sz="1200" b="0">
                <a:latin typeface="Arial" panose="020B0604020202020204" pitchFamily="34" charset="0"/>
                <a:cs typeface="Arial" panose="020B0604020202020204" pitchFamily="34" charset="0"/>
              </a:rPr>
              <a:t>Select a technique to focus on with a cycle of planning, rehearsing and developing routines. This will support developing sustainable routines in the school.</a:t>
            </a:r>
          </a:p>
          <a:p>
            <a:endParaRPr lang="en-AU" sz="1200" b="0">
              <a:latin typeface="Arial" panose="020B0604020202020204" pitchFamily="34" charset="0"/>
              <a:cs typeface="Arial" panose="020B0604020202020204" pitchFamily="34" charset="0"/>
            </a:endParaRPr>
          </a:p>
          <a:p>
            <a:endParaRPr lang="en-AU" b="0">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12105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37440455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Purpose and outcome</a:t>
            </a:r>
          </a:p>
          <a:p>
            <a:r>
              <a:rPr lang="en-AU" sz="1200" b="1">
                <a:latin typeface="Arial" panose="020B0604020202020204" pitchFamily="34" charset="0"/>
                <a:cs typeface="Arial" panose="020B0604020202020204" pitchFamily="34" charset="0"/>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[00:30]</a:t>
            </a: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In this part, the focus is on reflection and evaluation. We will consider the early indicators of success and use this to plan for evaluation of longer term impact. There is also a good opportunity to refine principles that guide how we implement effective questioning across the whole school.</a:t>
            </a:r>
          </a:p>
          <a:p>
            <a:endParaRPr lang="en-AU" sz="1200" b="1">
              <a:latin typeface="Arial" panose="020B0604020202020204" pitchFamily="34" charset="0"/>
              <a:cs typeface="Arial" panose="020B0604020202020204" pitchFamily="34" charset="0"/>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41353157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1502260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a:cs typeface="Arial"/>
              </a:rPr>
              <a:t>Purpose: Reflecting on initial observations </a:t>
            </a:r>
          </a:p>
          <a:p>
            <a:r>
              <a:rPr lang="en-AU" sz="1200" b="1">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[00:30]</a:t>
            </a:r>
            <a:endParaRPr lang="en-AU" sz="1200">
              <a:latin typeface="Arial"/>
              <a:cs typeface="Arial"/>
            </a:endParaRPr>
          </a:p>
          <a:p>
            <a:endParaRPr lang="en-AU" sz="1200">
              <a:latin typeface="Arial" panose="020B0604020202020204" pitchFamily="34" charset="0"/>
              <a:cs typeface="Arial" panose="020B0604020202020204" pitchFamily="34" charset="0"/>
            </a:endParaRPr>
          </a:p>
          <a:p>
            <a:pPr>
              <a:defRPr/>
            </a:pPr>
            <a:r>
              <a:rPr lang="en-AU" sz="1200">
                <a:latin typeface="Arial"/>
                <a:cs typeface="Arial"/>
              </a:rPr>
              <a:t>In the beginning, we established a baseline for where our students are now. </a:t>
            </a:r>
            <a:endParaRPr lang="en-AU" sz="1200" b="1">
              <a:latin typeface="Arial"/>
              <a:cs typeface="Arial"/>
            </a:endParaRPr>
          </a:p>
          <a:p>
            <a:pPr>
              <a:defRPr/>
            </a:pPr>
            <a:endParaRPr lang="en-AU" sz="1200" u="none">
              <a:latin typeface="Arial" panose="020B0604020202020204" pitchFamily="34" charset="0"/>
              <a:cs typeface="Arial" panose="020B0604020202020204" pitchFamily="34" charset="0"/>
            </a:endParaRPr>
          </a:p>
          <a:p>
            <a:pPr>
              <a:defRPr/>
            </a:pPr>
            <a:r>
              <a:rPr lang="en-AU" sz="1200">
                <a:latin typeface="Arial"/>
                <a:cs typeface="Arial"/>
              </a:rPr>
              <a:t>We looked at this example of a tool that could be used for teacher reflection. This was one way to measure one aspect of  effective questioning. </a:t>
            </a:r>
            <a:endParaRPr lang="en-US" sz="1200">
              <a:latin typeface="Arial"/>
              <a:cs typeface="Arial"/>
            </a:endParaRPr>
          </a:p>
          <a:p>
            <a:endParaRPr lang="en-AU" sz="1200">
              <a:latin typeface="Arial" panose="020B0604020202020204" pitchFamily="34" charset="0"/>
              <a:cs typeface="Arial" panose="020B0604020202020204" pitchFamily="34" charset="0"/>
            </a:endParaRPr>
          </a:p>
          <a:p>
            <a:r>
              <a:rPr lang="en-AU" sz="1200">
                <a:latin typeface="Arial"/>
                <a:cs typeface="Arial"/>
              </a:rPr>
              <a:t>We asked: Think about one class you taught today. What parts of the scale would best describe your students?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r>
              <a:rPr lang="en-AU" sz="1200" b="1">
                <a:latin typeface="Arial"/>
                <a:cs typeface="Arial"/>
              </a:rPr>
              <a:t>Note to presenter: In the beginning we noted that </a:t>
            </a:r>
            <a:r>
              <a:rPr lang="en-AU" sz="1200">
                <a:latin typeface="Arial"/>
                <a:cs typeface="Arial"/>
              </a:rPr>
              <a:t>there</a:t>
            </a:r>
            <a:r>
              <a:rPr lang="en-AU" sz="1200" b="0">
                <a:latin typeface="Arial"/>
                <a:cs typeface="Arial"/>
              </a:rPr>
              <a:t> is an opportunity to use this data in the final session. </a:t>
            </a:r>
            <a:r>
              <a:rPr lang="en-AU" sz="1200">
                <a:latin typeface="Arial"/>
                <a:cs typeface="Arial"/>
              </a:rPr>
              <a:t>This measure </a:t>
            </a:r>
            <a:r>
              <a:rPr lang="en-AU" sz="1200" b="0">
                <a:latin typeface="Arial"/>
                <a:cs typeface="Arial"/>
              </a:rPr>
              <a:t>is not the only consideration, and schools should select a model that is right for them.</a:t>
            </a:r>
            <a:endParaRPr lang="en-US" sz="1200" b="0">
              <a:latin typeface="Arial"/>
              <a:cs typeface="Arial"/>
            </a:endParaRPr>
          </a:p>
          <a:p>
            <a:r>
              <a:rPr lang="en-AU" sz="1200">
                <a:latin typeface="Arial"/>
                <a:cs typeface="Arial"/>
              </a:rPr>
              <a:t>This data could be collated and compared to other “school and classroom data about growth and performance.” </a:t>
            </a:r>
            <a:endParaRPr lang="en-US" sz="1200">
              <a:latin typeface="Arial"/>
              <a:cs typeface="Arial"/>
            </a:endParaRPr>
          </a:p>
          <a:p>
            <a:r>
              <a:rPr lang="en-AU" sz="1200">
                <a:latin typeface="Arial"/>
                <a:cs typeface="Arial"/>
              </a:rPr>
              <a:t>For example: </a:t>
            </a:r>
            <a:endParaRPr lang="en-US" sz="1200">
              <a:latin typeface="Arial"/>
              <a:cs typeface="Arial"/>
            </a:endParaRPr>
          </a:p>
          <a:p>
            <a:r>
              <a:rPr lang="en-AU" sz="1200">
                <a:latin typeface="Arial"/>
                <a:cs typeface="Arial"/>
              </a:rPr>
              <a:t>NAPLAN report overview accessed through Scout</a:t>
            </a:r>
          </a:p>
          <a:p>
            <a:r>
              <a:rPr lang="en-US" sz="1200">
                <a:latin typeface="Arial"/>
                <a:cs typeface="Arial"/>
              </a:rPr>
              <a:t>https://education.nsw.gov.au/about-us/education-data-and-research/scout/training/digital-learning-centre/naplan-report-overview</a:t>
            </a:r>
          </a:p>
          <a:p>
            <a:r>
              <a:rPr lang="en-AU" sz="1200">
                <a:latin typeface="Arial"/>
                <a:cs typeface="Arial"/>
              </a:rPr>
              <a:t>NAPLAN report overview</a:t>
            </a:r>
            <a:endParaRPr lang="en-US" sz="1200">
              <a:latin typeface="Arial"/>
              <a:cs typeface="Arial"/>
            </a:endParaRPr>
          </a:p>
          <a:p>
            <a:r>
              <a:rPr lang="en-AU" sz="1200">
                <a:latin typeface="Arial"/>
                <a:cs typeface="Arial"/>
              </a:rPr>
              <a:t>Learn more about the NAPLAN reports in Scout.</a:t>
            </a:r>
          </a:p>
          <a:p>
            <a:r>
              <a:rPr lang="en-US" sz="1200">
                <a:latin typeface="Arial"/>
                <a:cs typeface="Arial"/>
              </a:rPr>
              <a:t> https://education.nsw.gov.au/about-us/education-data-and-research/scout/scout-overview/apps-and-reports/naplan---doe/class-report#tabs0</a:t>
            </a:r>
          </a:p>
          <a:p>
            <a:r>
              <a:rPr lang="en-AU" sz="1200">
                <a:latin typeface="Arial"/>
                <a:cs typeface="Arial"/>
              </a:rPr>
              <a:t>Class report</a:t>
            </a:r>
            <a:endParaRPr lang="en-US" sz="1200">
              <a:latin typeface="Arial"/>
              <a:cs typeface="Arial"/>
            </a:endParaRPr>
          </a:p>
          <a:p>
            <a:r>
              <a:rPr lang="en-AU" sz="1200">
                <a:latin typeface="Arial"/>
                <a:cs typeface="Arial"/>
              </a:rPr>
              <a:t>The Class report shows the distribution of students’ scaled scores across domains and proficiency levels for NAPLAN 3, 5, 7 or 9.</a:t>
            </a:r>
            <a:endParaRPr lang="en-US" sz="1200">
              <a:latin typeface="Arial"/>
              <a:cs typeface="Arial"/>
            </a:endParaRPr>
          </a:p>
          <a:p>
            <a:r>
              <a:rPr lang="en-AU" sz="1200">
                <a:latin typeface="Arial"/>
                <a:cs typeface="Arial"/>
              </a:rPr>
              <a:t> </a:t>
            </a:r>
            <a:endParaRPr lang="en-US" sz="1200">
              <a:latin typeface="Arial"/>
              <a:cs typeface="Arial"/>
            </a:endParaRPr>
          </a:p>
          <a:p>
            <a:r>
              <a:rPr lang="en-AU" sz="1200" b="1">
                <a:latin typeface="Arial"/>
                <a:cs typeface="Arial"/>
              </a:rPr>
              <a:t>References:</a:t>
            </a:r>
            <a:endParaRPr lang="en-US" sz="1200">
              <a:latin typeface="Arial"/>
              <a:cs typeface="Arial"/>
            </a:endParaRPr>
          </a:p>
          <a:p>
            <a:pPr>
              <a:lnSpc>
                <a:spcPct val="114999"/>
              </a:lnSpc>
              <a:spcAft>
                <a:spcPts val="800"/>
              </a:spcAft>
            </a:pPr>
            <a:r>
              <a:rPr lang="en-AU" kern="100">
                <a:effectLst/>
                <a:latin typeface="Public Sans"/>
              </a:rPr>
              <a:t>AERO (Australian Education Research Organisation) (2023b) </a:t>
            </a:r>
            <a:r>
              <a:rPr lang="en-AU" i="1" kern="100">
                <a:effectLst/>
                <a:latin typeface="Public Sans"/>
              </a:rPr>
              <a:t>How students learn best: an overview of the learning process and </a:t>
            </a:r>
            <a:r>
              <a:rPr lang="en-AU" i="1" kern="100">
                <a:latin typeface="Public Sans"/>
              </a:rPr>
              <a:t>the </a:t>
            </a:r>
            <a:r>
              <a:rPr lang="en-AU" i="1" kern="100">
                <a:effectLst/>
                <a:latin typeface="Public Sans"/>
              </a:rPr>
              <a:t>most effective teaching practices,</a:t>
            </a:r>
            <a:r>
              <a:rPr lang="en-AU" kern="100">
                <a:effectLst/>
                <a:latin typeface="Public Sans"/>
              </a:rPr>
              <a:t> AERO, accessed </a:t>
            </a:r>
            <a:r>
              <a:rPr lang="en-AU" kern="100">
                <a:latin typeface="Public Sans"/>
              </a:rPr>
              <a:t>27 February 2025</a:t>
            </a:r>
            <a:r>
              <a:rPr lang="en-AU" kern="100">
                <a:effectLst/>
                <a:latin typeface="Public Sans"/>
              </a:rPr>
              <a:t>.</a:t>
            </a:r>
            <a:endParaRPr lang="en-AU">
              <a:latin typeface="Public Sans"/>
            </a:endParaRPr>
          </a:p>
          <a:p>
            <a:pPr>
              <a:lnSpc>
                <a:spcPct val="114999"/>
              </a:lnSpc>
              <a:spcAft>
                <a:spcPts val="800"/>
              </a:spcAft>
            </a:pPr>
            <a:r>
              <a:rPr lang="en-AU" kern="100">
                <a:effectLst/>
                <a:latin typeface="Public Sans"/>
              </a:rPr>
              <a:t>AERO (Australian Education Research Organisation</a:t>
            </a:r>
            <a:r>
              <a:rPr lang="en-AU" kern="100">
                <a:latin typeface="Public Sans"/>
              </a:rPr>
              <a:t>) (</a:t>
            </a:r>
            <a:r>
              <a:rPr lang="en-AU" kern="100">
                <a:effectLst/>
                <a:latin typeface="Public Sans"/>
              </a:rPr>
              <a:t>2023d) </a:t>
            </a:r>
            <a:r>
              <a:rPr lang="en-AU" i="1" kern="100">
                <a:effectLst/>
                <a:latin typeface="Public Sans"/>
              </a:rPr>
              <a:t>Explicit instruction optimises learning</a:t>
            </a:r>
            <a:r>
              <a:rPr lang="en-AU" kern="100">
                <a:effectLst/>
                <a:latin typeface="Public Sans"/>
              </a:rPr>
              <a:t>, AERO, accessed 15 </a:t>
            </a:r>
            <a:r>
              <a:rPr lang="en-AU" kern="100">
                <a:latin typeface="Public Sans"/>
              </a:rPr>
              <a:t>February 2025</a:t>
            </a:r>
            <a:r>
              <a:rPr lang="en-AU" kern="100">
                <a:effectLst/>
                <a:latin typeface="Public Sans"/>
              </a:rPr>
              <a:t>.</a:t>
            </a:r>
            <a:r>
              <a:rPr lang="en-AU" kern="100">
                <a:latin typeface="Public Sans"/>
              </a:rPr>
              <a:t> </a:t>
            </a:r>
            <a:endParaRPr lang="en-AU">
              <a:latin typeface="Public Sans"/>
            </a:endParaRPr>
          </a:p>
          <a:p>
            <a:pPr>
              <a:lnSpc>
                <a:spcPct val="115000"/>
              </a:lnSpc>
              <a:spcAft>
                <a:spcPts val="800"/>
              </a:spcAft>
            </a:pPr>
            <a:r>
              <a:rPr lang="en-AU" sz="1200" kern="100">
                <a:effectLst/>
                <a:latin typeface="Arial"/>
                <a:ea typeface="Aptos" panose="020B0004020202020204" pitchFamily="34" charset="0"/>
                <a:cs typeface="Arial"/>
              </a:rPr>
              <a:t>Martin </a:t>
            </a:r>
            <a:r>
              <a:rPr lang="en-AU" sz="1200" kern="100">
                <a:latin typeface="Arial"/>
                <a:ea typeface="Aptos" panose="020B0004020202020204" pitchFamily="34" charset="0"/>
                <a:cs typeface="Arial"/>
              </a:rPr>
              <a:t>AJ</a:t>
            </a:r>
            <a:r>
              <a:rPr lang="en-AU" sz="1200" kern="100">
                <a:effectLst/>
                <a:latin typeface="Arial"/>
                <a:ea typeface="Aptos" panose="020B0004020202020204" pitchFamily="34" charset="0"/>
                <a:cs typeface="Arial"/>
              </a:rPr>
              <a:t> and Evans P (2018) 'Load reduction instruction: exploring a framework that assesses explicit instruction through to independent learning', </a:t>
            </a:r>
            <a:r>
              <a:rPr lang="en-AU" sz="1200" i="1" kern="100">
                <a:effectLst/>
                <a:latin typeface="Arial"/>
                <a:ea typeface="Aptos" panose="020B0004020202020204" pitchFamily="34" charset="0"/>
                <a:cs typeface="Arial"/>
              </a:rPr>
              <a:t>Teaching and Teacher Education</a:t>
            </a:r>
            <a:r>
              <a:rPr lang="en-AU" sz="1200" kern="100">
                <a:effectLst/>
                <a:latin typeface="Arial"/>
                <a:ea typeface="Aptos" panose="020B0004020202020204" pitchFamily="34" charset="0"/>
                <a:cs typeface="Arial"/>
              </a:rPr>
              <a:t>, 73:203–214, doi:10.1016/j.tate.2018.03.018.</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1953103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a:cs typeface="Arial"/>
              </a:rPr>
              <a:t>Purpose: to restate why a whole school teaching routine is powerful</a:t>
            </a:r>
            <a:endParaRPr lang="en-US" sz="120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a:cs typeface="Arial"/>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a:cs typeface="Arial"/>
              </a:rPr>
              <a:t>[00:50]</a:t>
            </a:r>
            <a:endParaRPr lang="en-US" sz="120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ea typeface="Calibri"/>
              <a:cs typeface="Arial" panose="020B0604020202020204" pitchFamily="34" charset="0"/>
            </a:endParaRPr>
          </a:p>
          <a:p>
            <a:r>
              <a:rPr lang="en-US" sz="1200">
                <a:latin typeface="Arial"/>
                <a:ea typeface="Calibri"/>
                <a:cs typeface="Arial"/>
              </a:rPr>
              <a:t>These modules use the power of whole school teaching routines. </a:t>
            </a:r>
            <a:r>
              <a:rPr lang="en-US" sz="1200">
                <a:effectLst/>
                <a:latin typeface="Arial"/>
                <a:ea typeface="Aptos" panose="020B0004020202020204" pitchFamily="34" charset="0"/>
                <a:cs typeface="Arial"/>
              </a:rPr>
              <a:t>When a group of expert teachers from across the school come together and create a whole school approach, they are far more effective than when they go it alone. Teaching routines:</a:t>
            </a:r>
          </a:p>
          <a:p>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a:ea typeface="Aptos" panose="020B0004020202020204" pitchFamily="34" charset="0"/>
                <a:cs typeface="Arial"/>
              </a:rPr>
              <a:t>[click] </a:t>
            </a:r>
            <a:r>
              <a:rPr lang="en-US" sz="1200">
                <a:effectLst/>
                <a:latin typeface="Arial"/>
                <a:ea typeface="Aptos" panose="020B0004020202020204" pitchFamily="34" charset="0"/>
                <a:cs typeface="Arial"/>
              </a:rPr>
              <a:t>save learning time </a:t>
            </a:r>
            <a:endParaRPr lang="en-AU" sz="1200">
              <a:effectLst/>
              <a:latin typeface="Arial"/>
              <a:ea typeface="Aptos" panose="020B0004020202020204" pitchFamily="34" charset="0"/>
              <a:cs typeface="Arial"/>
            </a:endParaRPr>
          </a:p>
          <a:p>
            <a:pPr>
              <a:lnSpc>
                <a:spcPct val="107000"/>
              </a:lnSpc>
              <a:spcAft>
                <a:spcPts val="800"/>
              </a:spcAft>
            </a:pPr>
            <a:r>
              <a:rPr lang="en-US" sz="1200" b="1">
                <a:effectLst/>
                <a:latin typeface="Arial"/>
                <a:ea typeface="Aptos" panose="020B0004020202020204" pitchFamily="34" charset="0"/>
                <a:cs typeface="Arial"/>
              </a:rPr>
              <a:t>[click]</a:t>
            </a:r>
            <a:r>
              <a:rPr lang="en-US" sz="1200">
                <a:effectLst/>
                <a:latin typeface="Arial"/>
                <a:ea typeface="Aptos" panose="020B0004020202020204" pitchFamily="34" charset="0"/>
                <a:cs typeface="Arial"/>
              </a:rPr>
              <a:t> can free up students’ working memory</a:t>
            </a:r>
            <a:endParaRPr lang="en-AU" sz="1200">
              <a:effectLst/>
              <a:latin typeface="Arial"/>
              <a:ea typeface="Aptos" panose="020B0004020202020204" pitchFamily="34" charset="0"/>
              <a:cs typeface="Arial"/>
            </a:endParaRPr>
          </a:p>
          <a:p>
            <a:pPr>
              <a:lnSpc>
                <a:spcPct val="107000"/>
              </a:lnSpc>
              <a:spcAft>
                <a:spcPts val="800"/>
              </a:spcAft>
            </a:pPr>
            <a:r>
              <a:rPr lang="en-US" sz="1200" b="1">
                <a:effectLst/>
                <a:latin typeface="Arial"/>
                <a:ea typeface="Aptos" panose="020B0004020202020204" pitchFamily="34" charset="0"/>
                <a:cs typeface="Arial"/>
              </a:rPr>
              <a:t>[click] </a:t>
            </a:r>
            <a:r>
              <a:rPr lang="en-US" sz="1200">
                <a:effectLst/>
                <a:latin typeface="Arial"/>
                <a:ea typeface="Aptos" panose="020B0004020202020204" pitchFamily="34" charset="0"/>
                <a:cs typeface="Arial"/>
              </a:rPr>
              <a:t>provide certainty and expectations for students to contribute to a learning environment where they’re safe to participate.</a:t>
            </a:r>
            <a:endParaRPr lang="en-AU" sz="1200">
              <a:effectLst/>
              <a:latin typeface="Arial"/>
              <a:ea typeface="Aptos" panose="020B0004020202020204" pitchFamily="34" charset="0"/>
              <a:cs typeface="Arial"/>
            </a:endParaRPr>
          </a:p>
          <a:p>
            <a:pPr>
              <a:lnSpc>
                <a:spcPct val="107000"/>
              </a:lnSpc>
              <a:spcAft>
                <a:spcPts val="800"/>
              </a:spcAft>
            </a:pPr>
            <a:r>
              <a:rPr lang="en-US" sz="1200" b="1">
                <a:effectLst/>
                <a:latin typeface="Arial"/>
                <a:ea typeface="Aptos" panose="020B0004020202020204" pitchFamily="34" charset="0"/>
                <a:cs typeface="Arial"/>
              </a:rPr>
              <a:t>[click</a:t>
            </a:r>
            <a:r>
              <a:rPr lang="en-US" sz="1200">
                <a:effectLst/>
                <a:latin typeface="Arial"/>
                <a:ea typeface="Aptos" panose="020B0004020202020204" pitchFamily="34" charset="0"/>
                <a:cs typeface="Arial"/>
              </a:rPr>
              <a:t>] they’re efficient, because when done the same way across the school, students can</a:t>
            </a:r>
            <a:r>
              <a:rPr lang="en-GB" sz="1200">
                <a:effectLst/>
                <a:latin typeface="Arial"/>
                <a:ea typeface="Aptos" panose="020B0004020202020204" pitchFamily="34" charset="0"/>
                <a:cs typeface="Arial"/>
              </a:rPr>
              <a:t> learn the routine more quickly.</a:t>
            </a:r>
            <a:endParaRPr lang="en-AU" sz="1200">
              <a:effectLst/>
              <a:latin typeface="Arial"/>
              <a:ea typeface="Aptos" panose="020B0004020202020204" pitchFamily="34" charset="0"/>
              <a:cs typeface="Arial"/>
            </a:endParaRPr>
          </a:p>
          <a:p>
            <a:pPr>
              <a:lnSpc>
                <a:spcPct val="107000"/>
              </a:lnSpc>
              <a:spcAft>
                <a:spcPts val="800"/>
              </a:spcAft>
            </a:pPr>
            <a:r>
              <a:rPr lang="en-US" sz="1200" b="1">
                <a:effectLst/>
                <a:latin typeface="Arial"/>
                <a:ea typeface="Aptos" panose="020B0004020202020204" pitchFamily="34" charset="0"/>
                <a:cs typeface="Arial"/>
              </a:rPr>
              <a:t>[click]</a:t>
            </a:r>
            <a:r>
              <a:rPr lang="en-US" sz="1200">
                <a:effectLst/>
                <a:latin typeface="Arial"/>
                <a:ea typeface="Aptos" panose="020B0004020202020204" pitchFamily="34" charset="0"/>
                <a:cs typeface="Arial"/>
              </a:rPr>
              <a:t> and they foster a strong sense of belonging.</a:t>
            </a:r>
            <a:endParaRPr lang="en-AU" sz="1200">
              <a:effectLst/>
              <a:latin typeface="Arial"/>
              <a:ea typeface="Aptos" panose="020B0004020202020204" pitchFamily="34" charset="0"/>
              <a:cs typeface="Arial"/>
            </a:endParaRPr>
          </a:p>
          <a:p>
            <a:endParaRPr lang="en-US" sz="1200">
              <a:latin typeface="Arial" panose="020B0604020202020204" pitchFamily="34" charset="0"/>
              <a:ea typeface="Calibri"/>
              <a:cs typeface="Arial" panose="020B0604020202020204" pitchFamily="34" charset="0"/>
            </a:endParaRPr>
          </a:p>
          <a:p>
            <a:r>
              <a:rPr lang="en-US" sz="1200">
                <a:latin typeface="Arial"/>
                <a:ea typeface="Calibri"/>
                <a:cs typeface="Arial"/>
              </a:rPr>
              <a:t>As we go through the learning module here, and other learning modules for explicit teaching we will revisit the idea of the whole school teaching routines.</a:t>
            </a:r>
          </a:p>
          <a:p>
            <a:endParaRPr lang="en-US" sz="1200">
              <a:latin typeface="Arial" panose="020B0604020202020204" pitchFamily="34" charset="0"/>
              <a:ea typeface="Calibri"/>
              <a:cs typeface="Arial" panose="020B0604020202020204" pitchFamily="34" charset="0"/>
            </a:endParaRPr>
          </a:p>
          <a:p>
            <a:r>
              <a:rPr lang="en-US" sz="1200" b="1">
                <a:latin typeface="Arial"/>
                <a:ea typeface="Calibri"/>
                <a:cs typeface="Arial"/>
              </a:rPr>
              <a:t>References: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AU" sz="1200">
                <a:latin typeface="Arial"/>
                <a:cs typeface="Arial"/>
              </a:rPr>
              <a:t>Archer AL and Hughes CA (2011) </a:t>
            </a:r>
            <a:r>
              <a:rPr lang="en-AU" sz="1200" i="1">
                <a:effectLst/>
                <a:latin typeface="Arial"/>
                <a:cs typeface="Arial"/>
              </a:rPr>
              <a:t>Explicit instruction: effective and efficient teaching, </a:t>
            </a:r>
            <a:r>
              <a:rPr lang="en-AU" sz="1200">
                <a:effectLst/>
                <a:latin typeface="Arial"/>
                <a:cs typeface="Arial"/>
              </a:rPr>
              <a:t>Guilford Press.</a:t>
            </a:r>
          </a:p>
          <a:p>
            <a:pPr marL="342900" indent="-342900">
              <a:buAutoNum type="arabicPeriod"/>
              <a:defRPr/>
            </a:pPr>
            <a:r>
              <a:rPr lang="en-AU">
                <a:latin typeface="Public Sans"/>
              </a:rPr>
              <a:t>AREO (Australian Education Research Organisation) (2021) </a:t>
            </a:r>
            <a:r>
              <a:rPr lang="en-AU" i="1">
                <a:latin typeface="Public Sans"/>
              </a:rPr>
              <a:t>Focused classrooms: managing the classroom to maximise learning</a:t>
            </a:r>
            <a:r>
              <a:rPr lang="en-AU">
                <a:latin typeface="Public Sans"/>
              </a:rPr>
              <a:t>, AERO, accessed 11 February 2025.</a:t>
            </a:r>
          </a:p>
          <a:p>
            <a:pPr marL="342900" indent="-342900">
              <a:buAutoNum type="arabicPeriod"/>
              <a:defRPr/>
            </a:pPr>
            <a:r>
              <a:rPr lang="en-AU">
                <a:latin typeface="Public Sans"/>
              </a:rPr>
              <a:t>AERO (Australian Education Research Organisation) (2023a) </a:t>
            </a:r>
            <a:r>
              <a:rPr lang="en-AU" i="1">
                <a:latin typeface="Public Sans"/>
              </a:rPr>
              <a:t>Teaching routines</a:t>
            </a:r>
            <a:r>
              <a:rPr lang="en-AU">
                <a:latin typeface="Public Sans"/>
              </a:rPr>
              <a:t>, </a:t>
            </a:r>
            <a:r>
              <a:rPr lang="en-AU" i="0">
                <a:latin typeface="Public Sans"/>
              </a:rPr>
              <a:t>AERO</a:t>
            </a:r>
            <a:r>
              <a:rPr lang="en-AU">
                <a:latin typeface="Public Sans"/>
              </a:rPr>
              <a:t>, accessed 20 February 2025. </a:t>
            </a:r>
            <a:endParaRPr lang="en-AU" sz="1200" i="0">
              <a:latin typeface="Public Sans"/>
              <a:cs typeface="Arial"/>
            </a:endParaRPr>
          </a:p>
          <a:p>
            <a:pPr marL="342900" indent="-342900">
              <a:buFont typeface="+mj-lt"/>
              <a:buAutoNum type="arabicPeriod"/>
            </a:pPr>
            <a:r>
              <a:rPr lang="en-AU" sz="1200">
                <a:latin typeface="Arial"/>
                <a:cs typeface="Arial"/>
              </a:rPr>
              <a:t>McCrea P (2020) </a:t>
            </a:r>
            <a:r>
              <a:rPr lang="en-AU" sz="1200" i="1">
                <a:latin typeface="Arial"/>
                <a:cs typeface="Arial"/>
              </a:rPr>
              <a:t>Motivated teaching: harnessing the science of motivation to boost attention and effort in the classroom</a:t>
            </a:r>
            <a:r>
              <a:rPr lang="en-AU" sz="1200">
                <a:latin typeface="Arial"/>
                <a:cs typeface="Arial"/>
              </a:rPr>
              <a:t>, </a:t>
            </a:r>
            <a:r>
              <a:rPr lang="en-AU" sz="1200" err="1">
                <a:latin typeface="Arial"/>
                <a:cs typeface="Arial"/>
              </a:rPr>
              <a:t>Createspace</a:t>
            </a:r>
            <a:r>
              <a:rPr lang="en-AU" sz="1200">
                <a:latin typeface="Arial"/>
                <a:cs typeface="Arial"/>
              </a:rPr>
              <a:t> Independent Publishing Platform.</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AU" sz="1200">
                <a:latin typeface="Arial"/>
                <a:cs typeface="Arial"/>
              </a:rPr>
              <a:t>McCrea P (2020) </a:t>
            </a:r>
            <a:r>
              <a:rPr lang="en-AU" sz="1200" i="1">
                <a:latin typeface="Arial"/>
                <a:cs typeface="Arial"/>
              </a:rPr>
              <a:t>Motivated teaching: harnessing the science of motivation to boost attention and effort in the classroom</a:t>
            </a:r>
            <a:r>
              <a:rPr lang="en-AU" sz="1200">
                <a:latin typeface="Arial"/>
                <a:cs typeface="Arial"/>
              </a:rPr>
              <a:t>, </a:t>
            </a:r>
            <a:r>
              <a:rPr lang="en-AU" sz="1200" err="1">
                <a:latin typeface="Arial"/>
                <a:cs typeface="Arial"/>
              </a:rPr>
              <a:t>Createspace</a:t>
            </a:r>
            <a:r>
              <a:rPr lang="en-AU" sz="1200">
                <a:latin typeface="Arial"/>
                <a:cs typeface="Arial"/>
              </a:rPr>
              <a:t> Independent Publishing Platform.</a:t>
            </a:r>
          </a:p>
          <a:p>
            <a:endParaRPr lang="en-AU" sz="1200">
              <a:latin typeface="Arial" panose="020B0604020202020204" pitchFamily="34" charset="0"/>
              <a:cs typeface="Arial" panose="020B0604020202020204" pitchFamily="34" charset="0"/>
            </a:endParaRPr>
          </a:p>
          <a:p>
            <a:r>
              <a:rPr lang="en-US" sz="1200" b="1">
                <a:latin typeface="Arial"/>
                <a:ea typeface="Calibri"/>
                <a:cs typeface="Arial"/>
              </a:rPr>
              <a:t>Further reading:</a:t>
            </a:r>
          </a:p>
          <a:p>
            <a:endParaRPr lang="en-US" sz="1200">
              <a:latin typeface="Arial" panose="020B0604020202020204" pitchFamily="34" charset="0"/>
              <a:cs typeface="Arial" panose="020B0604020202020204" pitchFamily="34" charset="0"/>
            </a:endParaRPr>
          </a:p>
          <a:p>
            <a:r>
              <a:rPr lang="en-US" sz="1200" err="1">
                <a:latin typeface="Arial"/>
                <a:cs typeface="Arial"/>
              </a:rPr>
              <a:t>Tharby</a:t>
            </a:r>
            <a:r>
              <a:rPr lang="en-US" sz="1200">
                <a:latin typeface="Arial"/>
                <a:cs typeface="Arial"/>
              </a:rPr>
              <a:t> A (12 May </a:t>
            </a:r>
            <a:r>
              <a:rPr lang="en-US" sz="1200" kern="1200">
                <a:solidFill>
                  <a:schemeClr val="tx1"/>
                </a:solidFill>
                <a:latin typeface="Arial"/>
                <a:cs typeface="Arial"/>
              </a:rPr>
              <a:t>2023</a:t>
            </a:r>
            <a:r>
              <a:rPr lang="en-US" sz="1200" u="none" kern="1200">
                <a:solidFill>
                  <a:schemeClr val="tx1"/>
                </a:solidFill>
                <a:latin typeface="Arial"/>
                <a:cs typeface="Arial"/>
              </a:rPr>
              <a:t>)</a:t>
            </a:r>
            <a:r>
              <a:rPr lang="en-AU" sz="1200" u="none" kern="1200">
                <a:solidFill>
                  <a:schemeClr val="tx1"/>
                </a:solidFill>
                <a:latin typeface="Arial"/>
                <a:cs typeface="Arial"/>
              </a:rPr>
              <a:t> ‘We are what we do: the case for explicit and consistent school-wide routines’, </a:t>
            </a:r>
            <a:r>
              <a:rPr lang="en-US" sz="1200" i="1">
                <a:latin typeface="Arial"/>
                <a:cs typeface="Arial"/>
              </a:rPr>
              <a:t>Class Teaching, find the bright spots</a:t>
            </a:r>
            <a:r>
              <a:rPr lang="en-US" sz="1200">
                <a:latin typeface="Arial"/>
                <a:cs typeface="Arial"/>
              </a:rPr>
              <a:t>, accessed 20 November 2024. https://classteaching.wordpress.com/2023/05/17/we-are-what-we-do-the-case-for-explicit-and-consistent-school-wide-routines/ </a:t>
            </a:r>
          </a:p>
          <a:p>
            <a:endParaRPr lang="en-US" sz="1200">
              <a:latin typeface="Arial" panose="020B0604020202020204" pitchFamily="34" charset="0"/>
              <a:cs typeface="Arial" panose="020B0604020202020204" pitchFamily="34" charset="0"/>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534304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9B4CB-7255-A701-15CF-A7AECE716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227D4-D00D-14C0-280F-84311073C5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D64431-7EE3-D180-9C00-5F90A301C25C}"/>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The mechanisms of effective questioning</a:t>
            </a:r>
          </a:p>
          <a:p>
            <a:r>
              <a:rPr lang="en-AU" sz="1200" b="1">
                <a:latin typeface="Arial" panose="020B0604020202020204" pitchFamily="34" charset="0"/>
                <a:cs typeface="Arial" panose="020B0604020202020204" pitchFamily="34" charset="0"/>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[00:50]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When using effective questioning:</a:t>
            </a:r>
          </a:p>
          <a:p>
            <a:r>
              <a:rPr lang="en-AU" sz="1200">
                <a:latin typeface="Arial" panose="020B0604020202020204" pitchFamily="34" charset="0"/>
                <a:cs typeface="Arial" panose="020B0604020202020204" pitchFamily="34" charset="0"/>
              </a:rPr>
              <a:t>1. Ensure questions are planned as part of the narrative of the lesson or unit of work.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2. Use a variety of questioning techniques and allow for wait time to give students the opportunity to retrieve prior knowledge, connect to new learning and think through their response.</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3. Consider the needs of all learners. </a:t>
            </a:r>
            <a:r>
              <a:rPr lang="en-AU" sz="1200">
                <a:effectLst/>
                <a:latin typeface="Arial" panose="020B0604020202020204" pitchFamily="34" charset="0"/>
                <a:cs typeface="Arial" panose="020B0604020202020204" pitchFamily="34" charset="0"/>
              </a:rPr>
              <a:t>There may be several levels of challenge needed to cater for the learning needs of all students.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4. Create a safe and inclusive classroom culture with high expectations where all students expect to be called on and  feel safe to make and learn from their mistakes</a:t>
            </a:r>
          </a:p>
          <a:p>
            <a:pPr>
              <a:defRPr/>
            </a:pPr>
            <a:r>
              <a:rPr lang="en-AU" sz="1200">
                <a:latin typeface="Arial" panose="020B0604020202020204" pitchFamily="34" charset="0"/>
                <a:cs typeface="Arial" panose="020B0604020202020204" pitchFamily="34" charset="0"/>
              </a:rPr>
              <a:t>5. Through these mechanisms, we provide multiple opportunities for students to think deeper and develop increasingly complex schema – their </a:t>
            </a:r>
            <a:r>
              <a:rPr lang="en-AU" sz="1200" b="0" i="0">
                <a:solidFill>
                  <a:srgbClr val="000000"/>
                </a:solidFill>
                <a:effectLst/>
                <a:latin typeface="Arial" panose="020B0604020202020204" pitchFamily="34" charset="0"/>
                <a:cs typeface="Arial" panose="020B0604020202020204" pitchFamily="34" charset="0"/>
              </a:rPr>
              <a:t>mental framework that helps them organise and understand information. </a:t>
            </a:r>
            <a:endParaRPr lang="en-AU" sz="1200" b="1">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solidFill>
                <a:prstClr val="black"/>
              </a:solidFill>
              <a:latin typeface="Aptos" panose="020B0004020202020204" pitchFamily="34" charset="0"/>
            </a:endParaRPr>
          </a:p>
          <a:p>
            <a:endParaRPr lang="en-AU"/>
          </a:p>
        </p:txBody>
      </p:sp>
      <p:sp>
        <p:nvSpPr>
          <p:cNvPr id="4" name="Slide Number Placeholder 3">
            <a:extLst>
              <a:ext uri="{FF2B5EF4-FFF2-40B4-BE49-F238E27FC236}">
                <a16:creationId xmlns:a16="http://schemas.microsoft.com/office/drawing/2014/main" id="{D0B87993-4D77-CEC4-EFD0-EC205D26F37B}"/>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709551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a:cs typeface="Arial"/>
              </a:rPr>
              <a:t>Purpose: to restate why a whole school teaching routine is powerful</a:t>
            </a:r>
            <a:endParaRPr lang="en-US" sz="1200">
              <a:latin typeface="Arial"/>
              <a:ea typeface="Calibri"/>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a:cs typeface="Arial"/>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a:cs typeface="Arial"/>
              </a:rPr>
              <a:t>[00:50]</a:t>
            </a:r>
            <a:endParaRPr lang="en-US" sz="120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ea typeface="Calibri"/>
              <a:cs typeface="Arial" panose="020B0604020202020204" pitchFamily="34" charset="0"/>
            </a:endParaRPr>
          </a:p>
          <a:p>
            <a:r>
              <a:rPr lang="en-US" sz="1200">
                <a:latin typeface="Arial"/>
                <a:ea typeface="Calibri"/>
                <a:cs typeface="Arial"/>
              </a:rPr>
              <a:t>These modules use the power of whole school teaching routines. </a:t>
            </a:r>
            <a:r>
              <a:rPr lang="en-US" sz="1200">
                <a:effectLst/>
                <a:latin typeface="Arial"/>
                <a:ea typeface="Aptos" panose="020B0004020202020204" pitchFamily="34" charset="0"/>
                <a:cs typeface="Arial"/>
              </a:rPr>
              <a:t>When a group of expert teachers from across the school come together and create a whole school approach, they are far more effective than when they go it alone. Teaching routines:</a:t>
            </a:r>
          </a:p>
          <a:p>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a:effectLst/>
                <a:latin typeface="Arial"/>
                <a:ea typeface="Aptos" panose="020B0004020202020204" pitchFamily="34" charset="0"/>
                <a:cs typeface="Arial"/>
              </a:rPr>
              <a:t>[click] save learning time </a:t>
            </a:r>
            <a:endParaRPr lang="en-AU" sz="1200">
              <a:effectLst/>
              <a:latin typeface="Arial"/>
              <a:ea typeface="Aptos" panose="020B0004020202020204" pitchFamily="34" charset="0"/>
              <a:cs typeface="Arial"/>
            </a:endParaRPr>
          </a:p>
          <a:p>
            <a:pPr>
              <a:lnSpc>
                <a:spcPct val="107000"/>
              </a:lnSpc>
              <a:spcAft>
                <a:spcPts val="800"/>
              </a:spcAft>
            </a:pPr>
            <a:r>
              <a:rPr lang="en-US" sz="1200">
                <a:effectLst/>
                <a:latin typeface="Arial"/>
                <a:ea typeface="Aptos" panose="020B0004020202020204" pitchFamily="34" charset="0"/>
                <a:cs typeface="Arial"/>
              </a:rPr>
              <a:t>[click] can free up students’ working memory</a:t>
            </a:r>
            <a:endParaRPr lang="en-AU" sz="1200">
              <a:effectLst/>
              <a:latin typeface="Arial"/>
              <a:ea typeface="Aptos" panose="020B0004020202020204" pitchFamily="34" charset="0"/>
              <a:cs typeface="Arial"/>
            </a:endParaRPr>
          </a:p>
          <a:p>
            <a:pPr>
              <a:lnSpc>
                <a:spcPct val="107000"/>
              </a:lnSpc>
              <a:spcAft>
                <a:spcPts val="800"/>
              </a:spcAft>
            </a:pPr>
            <a:r>
              <a:rPr lang="en-US" sz="1200">
                <a:effectLst/>
                <a:latin typeface="Arial"/>
                <a:ea typeface="Aptos" panose="020B0004020202020204" pitchFamily="34" charset="0"/>
                <a:cs typeface="Arial"/>
              </a:rPr>
              <a:t>click] provide certainty and expectations for students to contribute to a learning environment where they’re safe to participate.</a:t>
            </a:r>
            <a:endParaRPr lang="en-AU" sz="1200">
              <a:effectLst/>
              <a:latin typeface="Arial"/>
              <a:ea typeface="Aptos" panose="020B0004020202020204" pitchFamily="34" charset="0"/>
              <a:cs typeface="Arial"/>
            </a:endParaRPr>
          </a:p>
          <a:p>
            <a:pPr>
              <a:lnSpc>
                <a:spcPct val="107000"/>
              </a:lnSpc>
              <a:spcAft>
                <a:spcPts val="800"/>
              </a:spcAft>
            </a:pPr>
            <a:r>
              <a:rPr lang="en-US" sz="1200">
                <a:effectLst/>
                <a:latin typeface="Arial"/>
                <a:ea typeface="Aptos" panose="020B0004020202020204" pitchFamily="34" charset="0"/>
                <a:cs typeface="Arial"/>
              </a:rPr>
              <a:t>[click] they’re efficient, because when done the same way across the school, students can</a:t>
            </a:r>
            <a:r>
              <a:rPr lang="en-GB" sz="1200">
                <a:effectLst/>
                <a:latin typeface="Arial"/>
                <a:ea typeface="Aptos" panose="020B0004020202020204" pitchFamily="34" charset="0"/>
                <a:cs typeface="Arial"/>
              </a:rPr>
              <a:t> learn the routine more quickly.</a:t>
            </a:r>
            <a:endParaRPr lang="en-AU" sz="1200">
              <a:effectLst/>
              <a:latin typeface="Arial"/>
              <a:ea typeface="Aptos" panose="020B0004020202020204" pitchFamily="34" charset="0"/>
              <a:cs typeface="Arial"/>
            </a:endParaRPr>
          </a:p>
          <a:p>
            <a:pPr>
              <a:lnSpc>
                <a:spcPct val="107000"/>
              </a:lnSpc>
              <a:spcAft>
                <a:spcPts val="800"/>
              </a:spcAft>
            </a:pPr>
            <a:r>
              <a:rPr lang="en-US" sz="1200">
                <a:effectLst/>
                <a:latin typeface="Arial"/>
                <a:ea typeface="Aptos" panose="020B0004020202020204" pitchFamily="34" charset="0"/>
                <a:cs typeface="Arial"/>
              </a:rPr>
              <a:t>[click] and they foster a strong sense of belonging.</a:t>
            </a:r>
            <a:endParaRPr lang="en-AU" sz="1200">
              <a:effectLst/>
              <a:latin typeface="Arial"/>
              <a:ea typeface="Aptos" panose="020B0004020202020204" pitchFamily="34" charset="0"/>
              <a:cs typeface="Arial"/>
            </a:endParaRPr>
          </a:p>
          <a:p>
            <a:endParaRPr lang="en-US" sz="1200">
              <a:latin typeface="Arial" panose="020B0604020202020204" pitchFamily="34" charset="0"/>
              <a:ea typeface="Calibri"/>
              <a:cs typeface="Arial" panose="020B0604020202020204" pitchFamily="34" charset="0"/>
            </a:endParaRPr>
          </a:p>
          <a:p>
            <a:r>
              <a:rPr lang="en-US" sz="1200">
                <a:latin typeface="Arial"/>
                <a:ea typeface="Calibri"/>
                <a:cs typeface="Arial"/>
              </a:rPr>
              <a:t>As we go through the learning module here, and other learning modules for explicit teaching we will revisit the idea of the whole school teaching routines.</a:t>
            </a:r>
          </a:p>
          <a:p>
            <a:endParaRPr lang="en-US" sz="1200">
              <a:latin typeface="Arial" panose="020B0604020202020204" pitchFamily="34" charset="0"/>
              <a:ea typeface="Calibri"/>
              <a:cs typeface="Arial" panose="020B0604020202020204" pitchFamily="34" charset="0"/>
            </a:endParaRPr>
          </a:p>
          <a:p>
            <a:r>
              <a:rPr lang="en-AU" sz="1200" b="1">
                <a:latin typeface="Arial"/>
                <a:cs typeface="Arial"/>
              </a:rPr>
              <a:t>Note to presenter</a:t>
            </a:r>
            <a:r>
              <a:rPr lang="en-AU" sz="1200">
                <a:latin typeface="Arial"/>
                <a:cs typeface="Arial"/>
              </a:rPr>
              <a:t>: it is advisable to prepare school leaders beforehand if modelling and rehearsing are not yet established practices in the school.</a:t>
            </a:r>
          </a:p>
          <a:p>
            <a:endParaRPr lang="en-AU" sz="1200">
              <a:latin typeface="Arial" panose="020B0604020202020204" pitchFamily="34" charset="0"/>
              <a:cs typeface="Arial" panose="020B0604020202020204" pitchFamily="34" charset="0"/>
            </a:endParaRPr>
          </a:p>
          <a:p>
            <a:pPr>
              <a:lnSpc>
                <a:spcPct val="115000"/>
              </a:lnSpc>
              <a:spcAft>
                <a:spcPts val="800"/>
              </a:spcAft>
            </a:pPr>
            <a:r>
              <a:rPr lang="en-AU" sz="1200" b="1" kern="100">
                <a:effectLst/>
                <a:latin typeface="Arial"/>
                <a:ea typeface="Aptos" panose="020B0004020202020204" pitchFamily="34" charset="0"/>
                <a:cs typeface="Arial"/>
              </a:rPr>
              <a:t>References:</a:t>
            </a:r>
            <a:endParaRPr lang="en-AU" sz="1200" kern="100">
              <a:effectLst/>
              <a:latin typeface="Arial"/>
              <a:ea typeface="Aptos" panose="020B0004020202020204" pitchFamily="34" charset="0"/>
              <a:cs typeface="Arial"/>
            </a:endParaRPr>
          </a:p>
          <a:p>
            <a:pPr>
              <a:lnSpc>
                <a:spcPct val="115000"/>
              </a:lnSpc>
              <a:spcAft>
                <a:spcPts val="800"/>
              </a:spcAft>
            </a:pPr>
            <a:r>
              <a:rPr lang="en-AU" sz="1200" kern="100">
                <a:effectLst/>
                <a:latin typeface="Arial"/>
                <a:ea typeface="Aptos" panose="020B0004020202020204" pitchFamily="34" charset="0"/>
                <a:cs typeface="Arial"/>
              </a:rPr>
              <a:t>Evidence for Learning (2022) </a:t>
            </a:r>
            <a:r>
              <a:rPr lang="en-AU" sz="1200" i="1" kern="100">
                <a:effectLst/>
                <a:latin typeface="Arial"/>
                <a:ea typeface="Aptos" panose="020B0004020202020204" pitchFamily="34" charset="0"/>
                <a:cs typeface="Arial"/>
              </a:rPr>
              <a:t>Effective professional development</a:t>
            </a:r>
            <a:r>
              <a:rPr lang="en-AU" sz="1200" kern="100">
                <a:effectLst/>
                <a:latin typeface="Arial"/>
                <a:ea typeface="Aptos" panose="020B0004020202020204" pitchFamily="34" charset="0"/>
                <a:cs typeface="Arial"/>
              </a:rPr>
              <a:t>, Evidence for Learning, accessed 12 September 2024. </a:t>
            </a:r>
          </a:p>
          <a:p>
            <a:pPr>
              <a:lnSpc>
                <a:spcPct val="115000"/>
              </a:lnSpc>
              <a:spcAft>
                <a:spcPts val="800"/>
              </a:spcAft>
            </a:pPr>
            <a:endParaRPr lang="en-AU" sz="1200" kern="10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en-AU" sz="1200" b="1" kern="100">
                <a:effectLst/>
                <a:latin typeface="Arial"/>
                <a:ea typeface="Aptos" panose="020B0004020202020204" pitchFamily="34" charset="0"/>
                <a:cs typeface="Arial"/>
              </a:rPr>
              <a:t>Further reading on this research:</a:t>
            </a:r>
            <a:endParaRPr lang="en-AU" sz="1200" kern="100">
              <a:effectLst/>
              <a:latin typeface="Arial"/>
              <a:ea typeface="Aptos" panose="020B0004020202020204" pitchFamily="34" charset="0"/>
              <a:cs typeface="Arial"/>
            </a:endParaRPr>
          </a:p>
          <a:p>
            <a:pPr>
              <a:lnSpc>
                <a:spcPct val="114999"/>
              </a:lnSpc>
              <a:spcAft>
                <a:spcPts val="800"/>
              </a:spcAft>
            </a:pPr>
            <a:r>
              <a:rPr lang="en-AU" kern="100">
                <a:effectLst/>
                <a:latin typeface="Public Sans"/>
              </a:rPr>
              <a:t>AERO (Australian Education Research Organisation) (2023c) </a:t>
            </a:r>
            <a:r>
              <a:rPr lang="en-AU" i="1" kern="100">
                <a:effectLst/>
                <a:latin typeface="Public Sans"/>
              </a:rPr>
              <a:t>Gaining all students’ attention</a:t>
            </a:r>
            <a:r>
              <a:rPr lang="en-AU" kern="100">
                <a:effectLst/>
                <a:latin typeface="Public Sans"/>
              </a:rPr>
              <a:t>, AERO</a:t>
            </a:r>
            <a:r>
              <a:rPr lang="en-AU" kern="100">
                <a:latin typeface="Public Sans"/>
              </a:rPr>
              <a:t>, accessed 27 February 2025</a:t>
            </a:r>
            <a:r>
              <a:rPr lang="en-AU" kern="100">
                <a:effectLst/>
                <a:latin typeface="Public Sans"/>
              </a:rPr>
              <a:t>.</a:t>
            </a:r>
            <a:endParaRPr lang="en-AU">
              <a:latin typeface="Public Sans"/>
            </a:endParaRPr>
          </a:p>
          <a:p>
            <a:pPr>
              <a:lnSpc>
                <a:spcPct val="115000"/>
              </a:lnSpc>
              <a:spcAft>
                <a:spcPts val="800"/>
              </a:spcAft>
            </a:pPr>
            <a:r>
              <a:rPr lang="en-AU" sz="1200" kern="100">
                <a:effectLst/>
                <a:latin typeface="Arial"/>
                <a:ea typeface="Aptos" panose="020B0004020202020204" pitchFamily="34" charset="0"/>
                <a:cs typeface="Arial"/>
              </a:rPr>
              <a:t>Sims S, Fletcher-Wood H, O’Mara-Eves A, Cottingham S, Stansfield C, Van </a:t>
            </a:r>
            <a:r>
              <a:rPr lang="en-AU" sz="1200" kern="100" err="1">
                <a:effectLst/>
                <a:latin typeface="Arial"/>
                <a:ea typeface="Aptos" panose="020B0004020202020204" pitchFamily="34" charset="0"/>
                <a:cs typeface="Arial"/>
              </a:rPr>
              <a:t>Herwegen</a:t>
            </a:r>
            <a:r>
              <a:rPr lang="en-AU" sz="1200" kern="100">
                <a:effectLst/>
                <a:latin typeface="Arial"/>
                <a:ea typeface="Aptos" panose="020B0004020202020204" pitchFamily="34" charset="0"/>
                <a:cs typeface="Arial"/>
              </a:rPr>
              <a:t> J and Anders J (2021) </a:t>
            </a:r>
            <a:r>
              <a:rPr lang="en-AU" sz="1200" i="1" kern="100">
                <a:effectLst/>
                <a:latin typeface="Arial"/>
                <a:ea typeface="Aptos" panose="020B0004020202020204" pitchFamily="34" charset="0"/>
                <a:cs typeface="Arial"/>
              </a:rPr>
              <a:t>What are the characteristics of teacher professional development that increase pupil achievement? A systematic review and meta-analysis,</a:t>
            </a:r>
            <a:r>
              <a:rPr lang="en-AU" sz="1200" kern="100">
                <a:effectLst/>
                <a:latin typeface="Arial"/>
                <a:ea typeface="Aptos" panose="020B0004020202020204" pitchFamily="34" charset="0"/>
                <a:cs typeface="Arial"/>
              </a:rPr>
              <a:t> Education Endowment Foundation.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15396187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86856-96CC-6CBF-D512-58FD4980D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FED92-8B81-BA60-E802-A2A14A2A5F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D25A7-313E-2A0B-441C-C996F92CC8BF}"/>
              </a:ext>
            </a:extLst>
          </p:cNvPr>
          <p:cNvSpPr>
            <a:spLocks noGrp="1"/>
          </p:cNvSpPr>
          <p:nvPr>
            <p:ph type="body" idx="1"/>
          </p:nvPr>
        </p:nvSpPr>
        <p:spPr/>
        <p:txBody>
          <a:bodyPr/>
          <a:lstStyle/>
          <a:p>
            <a:r>
              <a:rPr lang="en-AU" sz="1600" b="1" dirty="0">
                <a:latin typeface="Arial"/>
                <a:cs typeface="Arial"/>
              </a:rPr>
              <a:t>Purpose: to explain the process of rehearsing</a:t>
            </a:r>
          </a:p>
          <a:p>
            <a:r>
              <a:rPr lang="en-AU" sz="1600" b="1" dirty="0">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latin typeface="Arial"/>
                <a:cs typeface="Arial"/>
              </a:rPr>
              <a:t>[00:30]</a:t>
            </a:r>
            <a:endParaRPr lang="en-US" sz="1600" dirty="0">
              <a:latin typeface="Arial"/>
              <a:cs typeface="Arial"/>
            </a:endParaRPr>
          </a:p>
          <a:p>
            <a:endParaRPr lang="en-AU" sz="1600" dirty="0">
              <a:latin typeface="Arial" panose="020B0604020202020204" pitchFamily="34" charset="0"/>
              <a:cs typeface="Arial" panose="020B0604020202020204" pitchFamily="34" charset="0"/>
            </a:endParaRPr>
          </a:p>
          <a:p>
            <a:r>
              <a:rPr lang="en-AU" sz="1600" dirty="0">
                <a:latin typeface="Arial"/>
                <a:cs typeface="Arial"/>
              </a:rPr>
              <a:t>Planning, rehearsing and getting feedback are crucial when we are working to develop techniques for implementing strategies. When we say rehearse, we mean: </a:t>
            </a:r>
            <a:endParaRPr lang="en-US" sz="1600" dirty="0">
              <a:latin typeface="Arial"/>
              <a:cs typeface="Arial"/>
            </a:endParaRPr>
          </a:p>
          <a:p>
            <a:pPr marL="285750" indent="-285750">
              <a:buFont typeface="Arial" panose="020B0604020202020204" pitchFamily="34" charset="0"/>
              <a:buChar char="•"/>
            </a:pPr>
            <a:r>
              <a:rPr lang="en-AU" sz="1600" dirty="0">
                <a:latin typeface="Arial"/>
                <a:cs typeface="Arial"/>
              </a:rPr>
              <a:t>plan number of suitable questions or get activities ready</a:t>
            </a:r>
            <a:endParaRPr lang="en-US" sz="1600" dirty="0">
              <a:latin typeface="Arial"/>
              <a:cs typeface="Arial"/>
            </a:endParaRPr>
          </a:p>
          <a:p>
            <a:pPr marL="285750" indent="-285750">
              <a:buFont typeface="Arial" panose="020B0604020202020204" pitchFamily="34" charset="0"/>
              <a:buChar char="•"/>
            </a:pPr>
            <a:r>
              <a:rPr lang="en-AU" sz="1600" dirty="0">
                <a:latin typeface="Arial"/>
                <a:cs typeface="Arial"/>
              </a:rPr>
              <a:t>deliver the instruction as if doing it in class. </a:t>
            </a:r>
            <a:endParaRPr lang="en-US" sz="1600" dirty="0">
              <a:latin typeface="Arial"/>
              <a:cs typeface="Arial"/>
            </a:endParaRPr>
          </a:p>
          <a:p>
            <a:r>
              <a:rPr lang="en-AU" sz="1600" dirty="0">
                <a:latin typeface="Arial"/>
                <a:cs typeface="Arial"/>
              </a:rPr>
              <a:t>Then your partners </a:t>
            </a:r>
            <a:endParaRPr lang="en-US" sz="1600" dirty="0">
              <a:latin typeface="Arial"/>
              <a:cs typeface="Arial"/>
            </a:endParaRPr>
          </a:p>
          <a:p>
            <a:pPr marL="285750" indent="-285750">
              <a:buFont typeface="Arial" panose="020B0604020202020204" pitchFamily="34" charset="0"/>
              <a:buChar char="•"/>
            </a:pPr>
            <a:r>
              <a:rPr lang="en-AU" sz="1600" dirty="0">
                <a:latin typeface="Arial"/>
                <a:cs typeface="Arial"/>
              </a:rPr>
              <a:t>will use the feedback prompts on the next slide to refine the teaching routine. What may need to be added, changed, enhanced or deleted?</a:t>
            </a:r>
            <a:endParaRPr lang="en-US" sz="1600" dirty="0">
              <a:latin typeface="Arial"/>
              <a:cs typeface="Arial"/>
            </a:endParaRPr>
          </a:p>
          <a:p>
            <a:pPr>
              <a:defRPr/>
            </a:pPr>
            <a:endParaRPr lang="en-AU" sz="1600" dirty="0">
              <a:latin typeface="Arial" panose="020B0604020202020204" pitchFamily="34" charset="0"/>
              <a:cs typeface="Arial" panose="020B0604020202020204" pitchFamily="34" charset="0"/>
            </a:endParaRPr>
          </a:p>
          <a:p>
            <a:r>
              <a:rPr lang="en-AU" sz="1600" b="1" dirty="0">
                <a:latin typeface="Arial"/>
                <a:cs typeface="Arial"/>
              </a:rPr>
              <a:t>Note to presenter</a:t>
            </a:r>
            <a:r>
              <a:rPr lang="en-AU" sz="1600" dirty="0">
                <a:latin typeface="Arial"/>
                <a:cs typeface="Arial"/>
              </a:rPr>
              <a:t>: it is advisable to prepare the leaders beforehand if modelling and rehearsing are not yet established practices in the school.</a:t>
            </a:r>
          </a:p>
          <a:p>
            <a:endParaRPr lang="en-AU" sz="1600" b="0" dirty="0">
              <a:latin typeface="Arial" panose="020B0604020202020204" pitchFamily="34" charset="0"/>
              <a:cs typeface="Arial" panose="020B0604020202020204" pitchFamily="34" charset="0"/>
            </a:endParaRPr>
          </a:p>
          <a:p>
            <a:pPr>
              <a:lnSpc>
                <a:spcPct val="115000"/>
              </a:lnSpc>
              <a:spcAft>
                <a:spcPts val="800"/>
              </a:spcAft>
            </a:pPr>
            <a:r>
              <a:rPr lang="en-AU" sz="1600" b="1" kern="100" dirty="0">
                <a:effectLst/>
                <a:latin typeface="Arial"/>
                <a:ea typeface="Aptos" panose="020B0004020202020204" pitchFamily="34" charset="0"/>
                <a:cs typeface="Arial"/>
              </a:rPr>
              <a:t>References:</a:t>
            </a:r>
            <a:endParaRPr lang="en-AU" sz="1600" kern="100" dirty="0">
              <a:effectLst/>
              <a:latin typeface="Arial"/>
              <a:ea typeface="Aptos" panose="020B0004020202020204" pitchFamily="34" charset="0"/>
              <a:cs typeface="Arial"/>
            </a:endParaRPr>
          </a:p>
          <a:p>
            <a:pPr>
              <a:lnSpc>
                <a:spcPct val="115000"/>
              </a:lnSpc>
              <a:spcAft>
                <a:spcPts val="800"/>
              </a:spcAft>
            </a:pPr>
            <a:r>
              <a:rPr lang="en-AU" sz="1600" kern="100" dirty="0">
                <a:effectLst/>
                <a:latin typeface="Arial"/>
                <a:ea typeface="Aptos" panose="020B0004020202020204" pitchFamily="34" charset="0"/>
                <a:cs typeface="Arial"/>
              </a:rPr>
              <a:t>Evidence for Learning (2022) </a:t>
            </a:r>
            <a:r>
              <a:rPr lang="en-AU" sz="1600" i="1" kern="100" dirty="0">
                <a:effectLst/>
                <a:latin typeface="Arial"/>
                <a:ea typeface="Aptos" panose="020B0004020202020204" pitchFamily="34" charset="0"/>
                <a:cs typeface="Arial"/>
              </a:rPr>
              <a:t>Effective professional development</a:t>
            </a:r>
            <a:r>
              <a:rPr lang="en-AU" sz="1600" kern="100" dirty="0">
                <a:effectLst/>
                <a:latin typeface="Arial"/>
                <a:ea typeface="Aptos" panose="020B0004020202020204" pitchFamily="34" charset="0"/>
                <a:cs typeface="Arial"/>
              </a:rPr>
              <a:t>, Evidence for Learning. </a:t>
            </a:r>
          </a:p>
          <a:p>
            <a:pPr>
              <a:lnSpc>
                <a:spcPct val="115000"/>
              </a:lnSpc>
              <a:spcAft>
                <a:spcPts val="800"/>
              </a:spcAft>
            </a:pPr>
            <a:endParaRPr lang="en-AU" sz="16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en-AU" sz="1600" b="1" kern="100" dirty="0">
                <a:effectLst/>
                <a:latin typeface="Arial"/>
                <a:ea typeface="Aptos" panose="020B0004020202020204" pitchFamily="34" charset="0"/>
                <a:cs typeface="Arial"/>
              </a:rPr>
              <a:t>Further reading on this research:</a:t>
            </a:r>
            <a:endParaRPr lang="en-AU" sz="1600" b="1" kern="100" dirty="0">
              <a:latin typeface="Arial"/>
              <a:cs typeface="Arial"/>
            </a:endParaRPr>
          </a:p>
          <a:p>
            <a:pPr>
              <a:lnSpc>
                <a:spcPct val="114999"/>
              </a:lnSpc>
              <a:spcAft>
                <a:spcPts val="800"/>
              </a:spcAft>
            </a:pPr>
            <a:r>
              <a:rPr lang="en-AU" kern="100" dirty="0">
                <a:effectLst/>
                <a:latin typeface="Public Sans"/>
              </a:rPr>
              <a:t>AERO (Australian Education Research Organisation) (2023c) </a:t>
            </a:r>
            <a:r>
              <a:rPr lang="en-AU" i="1" kern="100" dirty="0">
                <a:effectLst/>
                <a:latin typeface="Public Sans"/>
              </a:rPr>
              <a:t>Gaining all students’ attention</a:t>
            </a:r>
            <a:r>
              <a:rPr lang="en-AU" kern="100" dirty="0">
                <a:effectLst/>
                <a:latin typeface="Public Sans"/>
              </a:rPr>
              <a:t>, AERO</a:t>
            </a:r>
            <a:r>
              <a:rPr lang="en-AU" kern="100" dirty="0">
                <a:latin typeface="Public Sans"/>
              </a:rPr>
              <a:t>, accessed 27 February 2025</a:t>
            </a:r>
            <a:r>
              <a:rPr lang="en-AU" kern="100" dirty="0">
                <a:effectLst/>
                <a:latin typeface="Public Sans"/>
              </a:rPr>
              <a:t>.</a:t>
            </a:r>
            <a:endParaRPr lang="en-AU" dirty="0"/>
          </a:p>
          <a:p>
            <a:pPr>
              <a:lnSpc>
                <a:spcPct val="115000"/>
              </a:lnSpc>
              <a:spcAft>
                <a:spcPts val="800"/>
              </a:spcAft>
            </a:pPr>
            <a:r>
              <a:rPr lang="en-AU" sz="1600" kern="100" dirty="0">
                <a:effectLst/>
                <a:latin typeface="Arial"/>
                <a:ea typeface="Aptos" panose="020B0004020202020204" pitchFamily="34" charset="0"/>
                <a:cs typeface="Arial"/>
              </a:rPr>
              <a:t>Sims S, Fletcher-Wood H, O’Mara-Eves A, Cottingham S, Stansfield C, Van </a:t>
            </a:r>
            <a:r>
              <a:rPr lang="en-AU" sz="1600" kern="100" dirty="0" err="1">
                <a:effectLst/>
                <a:latin typeface="Arial"/>
                <a:ea typeface="Aptos" panose="020B0004020202020204" pitchFamily="34" charset="0"/>
                <a:cs typeface="Arial"/>
              </a:rPr>
              <a:t>Herwegen</a:t>
            </a:r>
            <a:r>
              <a:rPr lang="en-AU" sz="1600" kern="100" dirty="0">
                <a:effectLst/>
                <a:latin typeface="Arial"/>
                <a:ea typeface="Aptos" panose="020B0004020202020204" pitchFamily="34" charset="0"/>
                <a:cs typeface="Arial"/>
              </a:rPr>
              <a:t> J and Anders J (2021) </a:t>
            </a:r>
            <a:r>
              <a:rPr lang="en-AU" sz="1600" i="1" kern="100" dirty="0">
                <a:effectLst/>
                <a:latin typeface="Arial"/>
                <a:ea typeface="Aptos" panose="020B0004020202020204" pitchFamily="34" charset="0"/>
                <a:cs typeface="Arial"/>
              </a:rPr>
              <a:t>What are the characteristics of teacher professional development that increase pupil achievement? A systematic review and meta-analysis,</a:t>
            </a:r>
            <a:r>
              <a:rPr lang="en-AU" sz="1600" kern="100" dirty="0">
                <a:effectLst/>
                <a:latin typeface="Arial"/>
                <a:ea typeface="Aptos" panose="020B0004020202020204" pitchFamily="34" charset="0"/>
                <a:cs typeface="Arial"/>
              </a:rPr>
              <a:t> Education Endowment Foundation. </a:t>
            </a:r>
          </a:p>
          <a:p>
            <a:endParaRPr lang="en-AU" b="1" dirty="0">
              <a:latin typeface="Aptos"/>
            </a:endParaRPr>
          </a:p>
        </p:txBody>
      </p:sp>
      <p:sp>
        <p:nvSpPr>
          <p:cNvPr id="4" name="Slide Number Placeholder 3">
            <a:extLst>
              <a:ext uri="{FF2B5EF4-FFF2-40B4-BE49-F238E27FC236}">
                <a16:creationId xmlns:a16="http://schemas.microsoft.com/office/drawing/2014/main" id="{3DF5E626-64C4-A3FC-1CFF-2D6CF47EFDBA}"/>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19384490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E7B9A-9660-5242-F939-7790F9464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253B3E-39F1-9F10-8313-E17B86BD71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AA788-B3D2-489F-18BD-3B8531A834B2}"/>
              </a:ext>
            </a:extLst>
          </p:cNvPr>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Purpose of slide: To explain why </a:t>
            </a:r>
            <a:r>
              <a:rPr lang="en-AU" sz="1200" b="1" u="sng" dirty="0">
                <a:latin typeface="Arial" panose="020B0604020202020204" pitchFamily="34" charset="0"/>
                <a:cs typeface="Arial" panose="020B0604020202020204" pitchFamily="34" charset="0"/>
              </a:rPr>
              <a:t>rehearsing</a:t>
            </a:r>
            <a:r>
              <a:rPr lang="en-AU" sz="1200" b="1" dirty="0">
                <a:latin typeface="Arial" panose="020B0604020202020204" pitchFamily="34" charset="0"/>
                <a:cs typeface="Arial" panose="020B0604020202020204" pitchFamily="34" charset="0"/>
              </a:rPr>
              <a:t> is so important </a:t>
            </a:r>
          </a:p>
          <a:p>
            <a:r>
              <a:rPr lang="en-AU" sz="1200" b="1" dirty="0">
                <a:latin typeface="Arial" panose="020B0604020202020204" pitchFamily="34" charset="0"/>
                <a:cs typeface="Arial" panose="020B0604020202020204" pitchFamily="34" charset="0"/>
              </a:rPr>
              <a:t>Speaker notes:</a:t>
            </a:r>
            <a:endParaRPr lang="en-AU" sz="120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[01:10]</a:t>
            </a:r>
          </a:p>
          <a:p>
            <a:endParaRPr lang="en-AU" sz="1200" b="1"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Application is a real key to success in professional learning.</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Why might professional learning </a:t>
            </a:r>
            <a:r>
              <a:rPr lang="en-AU" sz="1200" b="1" dirty="0">
                <a:latin typeface="Arial" panose="020B0604020202020204" pitchFamily="34" charset="0"/>
                <a:cs typeface="Arial" panose="020B0604020202020204" pitchFamily="34" charset="0"/>
              </a:rPr>
              <a:t>not be </a:t>
            </a:r>
            <a:r>
              <a:rPr lang="en-AU" sz="1200" dirty="0">
                <a:latin typeface="Arial" panose="020B0604020202020204" pitchFamily="34" charset="0"/>
                <a:cs typeface="Arial" panose="020B0604020202020204" pitchFamily="34" charset="0"/>
              </a:rPr>
              <a:t>applied in the classroom, despite our best intentions? </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Research from Evidence for Learning (2022) found that </a:t>
            </a:r>
            <a:r>
              <a:rPr lang="en-AU" sz="1200" b="1" dirty="0">
                <a:latin typeface="Arial" panose="020B0604020202020204" pitchFamily="34" charset="0"/>
                <a:cs typeface="Arial" panose="020B0604020202020204" pitchFamily="34" charset="0"/>
              </a:rPr>
              <a:t>rehearsing </a:t>
            </a:r>
            <a:r>
              <a:rPr lang="en-AU" sz="1200" dirty="0">
                <a:latin typeface="Arial" panose="020B0604020202020204" pitchFamily="34" charset="0"/>
                <a:cs typeface="Arial" panose="020B0604020202020204" pitchFamily="34" charset="0"/>
              </a:rPr>
              <a:t>was among the key mechanisms for success in the application of PL.</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New teachers often have practices described to them – but it is much clearer to have lead teachers model the practice (out of the classroom, without students) while the observer uses prompts to reflect on what made that practice successful.</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Teaching is a habit-forming practice. By necessity, teaching requires us to automate a number of behaviours. The cognitive load on teachers to introduce a new behaviour is high and so we often rely on those previously formed habits. </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Rehearsal (out of the classroom, without students) makes our PL a habit. When we try a </a:t>
            </a:r>
            <a:r>
              <a:rPr lang="en-AU" sz="1200" b="1" dirty="0">
                <a:latin typeface="Arial" panose="020B0604020202020204" pitchFamily="34" charset="0"/>
                <a:cs typeface="Arial" panose="020B0604020202020204" pitchFamily="34" charset="0"/>
              </a:rPr>
              <a:t>rehearsed</a:t>
            </a:r>
            <a:r>
              <a:rPr lang="en-AU" sz="1200" dirty="0">
                <a:latin typeface="Arial" panose="020B0604020202020204" pitchFamily="34" charset="0"/>
                <a:cs typeface="Arial" panose="020B0604020202020204" pitchFamily="34" charset="0"/>
              </a:rPr>
              <a:t> routine in a classroom, our cognitive load is reduced because we have one thing to think about, rather than 4 or 5.</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This is why rehearsing is a key mechanism for success in professional learning.</a:t>
            </a:r>
          </a:p>
          <a:p>
            <a:endParaRPr lang="en-AU" sz="1200" b="0" dirty="0">
              <a:latin typeface="Arial" panose="020B0604020202020204" pitchFamily="34" charset="0"/>
              <a:cs typeface="Arial" panose="020B0604020202020204" pitchFamily="34" charset="0"/>
            </a:endParaRPr>
          </a:p>
          <a:p>
            <a:r>
              <a:rPr lang="en-AU" sz="1200" b="1" dirty="0">
                <a:latin typeface="Arial" panose="020B0604020202020204" pitchFamily="34" charset="0"/>
                <a:cs typeface="Arial" panose="020B0604020202020204" pitchFamily="34" charset="0"/>
              </a:rPr>
              <a:t>References:</a:t>
            </a:r>
          </a:p>
          <a:p>
            <a:r>
              <a:rPr lang="en-AU" sz="1200" dirty="0">
                <a:solidFill>
                  <a:schemeClr val="tx1"/>
                </a:solidFill>
                <a:latin typeface="Arial" panose="020B0604020202020204" pitchFamily="34" charset="0"/>
                <a:cs typeface="Arial" panose="020B0604020202020204" pitchFamily="34" charset="0"/>
              </a:rPr>
              <a:t>Evidence for Learning (2022) </a:t>
            </a:r>
            <a:r>
              <a:rPr lang="en-AU" sz="1200" i="1" dirty="0">
                <a:solidFill>
                  <a:schemeClr val="tx1"/>
                </a:solidFill>
                <a:latin typeface="Arial" panose="020B0604020202020204" pitchFamily="34" charset="0"/>
                <a:cs typeface="Arial" panose="020B0604020202020204" pitchFamily="34" charset="0"/>
              </a:rPr>
              <a:t>Effective professional development</a:t>
            </a:r>
            <a:r>
              <a:rPr lang="en-AU" sz="1200" dirty="0">
                <a:solidFill>
                  <a:schemeClr val="tx1"/>
                </a:solidFill>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Evidence for Learning.</a:t>
            </a:r>
          </a:p>
        </p:txBody>
      </p:sp>
      <p:sp>
        <p:nvSpPr>
          <p:cNvPr id="4" name="Slide Number Placeholder 3">
            <a:extLst>
              <a:ext uri="{FF2B5EF4-FFF2-40B4-BE49-F238E27FC236}">
                <a16:creationId xmlns:a16="http://schemas.microsoft.com/office/drawing/2014/main" id="{6860B19D-700B-5E6C-E58F-96E7F4802657}"/>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28323717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13879907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latin typeface="Arial" panose="020B0604020202020204" pitchFamily="34" charset="0"/>
                <a:cs typeface="Arial" panose="020B0604020202020204" pitchFamily="34" charset="0"/>
              </a:rPr>
              <a:t>Purpose:</a:t>
            </a:r>
          </a:p>
          <a:p>
            <a:r>
              <a:rPr lang="en-AU" sz="1600" b="1" dirty="0">
                <a:latin typeface="Arial" panose="020B0604020202020204" pitchFamily="34" charset="0"/>
                <a:cs typeface="Arial" panose="020B0604020202020204" pitchFamily="34" charset="0"/>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latin typeface="Arial" panose="020B0604020202020204" pitchFamily="34" charset="0"/>
                <a:cs typeface="Arial" panose="020B0604020202020204" pitchFamily="34" charset="0"/>
              </a:rPr>
              <a:t>[00:00]</a:t>
            </a:r>
          </a:p>
          <a:p>
            <a:endParaRPr lang="en-AU" sz="1600" b="1" dirty="0">
              <a:latin typeface="Arial" panose="020B0604020202020204" pitchFamily="34" charset="0"/>
              <a:cs typeface="Arial" panose="020B0604020202020204" pitchFamily="34" charset="0"/>
            </a:endParaRPr>
          </a:p>
          <a:p>
            <a:pPr algn="l" rtl="0" fontAlgn="base"/>
            <a:r>
              <a:rPr lang="en-AU" sz="1600" b="1" i="0" u="none" strike="noStrike" dirty="0">
                <a:solidFill>
                  <a:srgbClr val="000000"/>
                </a:solidFill>
                <a:effectLst/>
                <a:latin typeface="Arial" panose="020B0604020202020204" pitchFamily="34" charset="0"/>
                <a:cs typeface="Arial" panose="020B0604020202020204" pitchFamily="34" charset="0"/>
              </a:rPr>
              <a:t>Reference:</a:t>
            </a:r>
            <a:r>
              <a:rPr lang="en-US" sz="1600" b="0" i="0" dirty="0">
                <a:solidFill>
                  <a:srgbClr val="444444"/>
                </a:solidFill>
                <a:effectLst/>
                <a:latin typeface="Arial" panose="020B0604020202020204" pitchFamily="34" charset="0"/>
                <a:cs typeface="Arial" panose="020B0604020202020204" pitchFamily="34" charset="0"/>
              </a:rPr>
              <a:t>​</a:t>
            </a:r>
          </a:p>
          <a:p>
            <a:r>
              <a:rPr lang="en-AU" sz="1600" dirty="0">
                <a:latin typeface="Arial" panose="020B0604020202020204" pitchFamily="34" charset="0"/>
                <a:cs typeface="Arial" panose="020B0604020202020204" pitchFamily="34" charset="0"/>
              </a:rPr>
              <a:t>Harn B, Parisi D and </a:t>
            </a:r>
            <a:r>
              <a:rPr lang="en-AU" sz="1600" dirty="0" err="1">
                <a:latin typeface="Arial" panose="020B0604020202020204" pitchFamily="34" charset="0"/>
                <a:cs typeface="Arial" panose="020B0604020202020204" pitchFamily="34" charset="0"/>
              </a:rPr>
              <a:t>Stoolmiller</a:t>
            </a:r>
            <a:r>
              <a:rPr lang="en-AU" sz="1600" dirty="0">
                <a:latin typeface="Arial" panose="020B0604020202020204" pitchFamily="34" charset="0"/>
                <a:cs typeface="Arial" panose="020B0604020202020204" pitchFamily="34" charset="0"/>
              </a:rPr>
              <a:t> M (2013) ‘Balancing fidelity with flexibility and fit: what do we really know about fidelity of implementation in schools?’  </a:t>
            </a:r>
            <a:r>
              <a:rPr lang="en-AU" sz="1600" i="1" dirty="0">
                <a:latin typeface="Arial" panose="020B0604020202020204" pitchFamily="34" charset="0"/>
                <a:cs typeface="Arial" panose="020B0604020202020204" pitchFamily="34" charset="0"/>
              </a:rPr>
              <a:t>Exceptional Children</a:t>
            </a:r>
            <a:r>
              <a:rPr lang="en-AU" sz="1600" dirty="0">
                <a:latin typeface="Arial" panose="020B0604020202020204" pitchFamily="34" charset="0"/>
                <a:cs typeface="Arial" panose="020B0604020202020204" pitchFamily="34" charset="0"/>
              </a:rPr>
              <a:t>, 79:181–193.</a:t>
            </a:r>
          </a:p>
          <a:p>
            <a:endParaRPr lang="en-AU" b="1"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27838658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Measuring success </a:t>
            </a: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[0:30]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When we try something new in the classroom and our students experience it for the first time, it may not have the desired impact. Over time, the impact of the approach should show signs of success.</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Measure fidelity early and often to provide </a:t>
            </a:r>
            <a:r>
              <a:rPr lang="en-US" sz="1200" err="1">
                <a:latin typeface="Arial" panose="020B0604020202020204" pitchFamily="34" charset="0"/>
                <a:cs typeface="Arial" panose="020B0604020202020204" pitchFamily="34" charset="0"/>
              </a:rPr>
              <a:t>maximise</a:t>
            </a:r>
            <a:r>
              <a:rPr lang="en-US" sz="1200">
                <a:latin typeface="Arial" panose="020B0604020202020204" pitchFamily="34" charset="0"/>
                <a:cs typeface="Arial" panose="020B0604020202020204" pitchFamily="34" charset="0"/>
              </a:rPr>
              <a:t> student outcomes and be responsive in the approach.</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25224585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Reflecting on initial observations and considering long term measures</a:t>
            </a:r>
          </a:p>
          <a:p>
            <a:r>
              <a:rPr lang="en-AU" sz="1200" b="1" kern="0">
                <a:latin typeface="Arial" panose="020B0604020202020204" pitchFamily="34" charset="0"/>
                <a:cs typeface="Arial" panose="020B0604020202020204" pitchFamily="34" charset="0"/>
              </a:rPr>
              <a:t>Note to presenter: </a:t>
            </a:r>
            <a:r>
              <a:rPr lang="en-AU" sz="1200" b="0" kern="0">
                <a:latin typeface="Arial" panose="020B0604020202020204" pitchFamily="34" charset="0"/>
                <a:cs typeface="Arial" panose="020B0604020202020204" pitchFamily="34" charset="0"/>
              </a:rPr>
              <a:t>timing for this slide will be dependent on your own allocated time and the number of staff in attendance.</a:t>
            </a:r>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[0:50]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pPr>
              <a:lnSpc>
                <a:spcPct val="114999"/>
              </a:lnSpc>
              <a:spcAft>
                <a:spcPts val="800"/>
              </a:spcAft>
            </a:pPr>
            <a:r>
              <a:rPr lang="en-AU" sz="1200" kern="0">
                <a:latin typeface="Arial" panose="020B0604020202020204" pitchFamily="34" charset="0"/>
                <a:cs typeface="Arial" panose="020B0604020202020204" pitchFamily="34" charset="0"/>
              </a:rPr>
              <a:t>In Part A, we identified the level of students’ ability to actively respond to questions in class.</a:t>
            </a:r>
            <a:endParaRPr lang="en-AU" sz="1200" strike="sngStrike" kern="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strike="sngStrike">
              <a:latin typeface="Arial" panose="020B0604020202020204" pitchFamily="34" charset="0"/>
              <a:cs typeface="Arial" panose="020B0604020202020204" pitchFamily="34" charset="0"/>
            </a:endParaRPr>
          </a:p>
          <a:p>
            <a:pPr>
              <a:defRPr/>
            </a:pPr>
            <a:r>
              <a:rPr lang="en-AU" sz="1200" strike="noStrike">
                <a:latin typeface="Arial" panose="020B0604020202020204" pitchFamily="34" charset="0"/>
                <a:cs typeface="Arial" panose="020B0604020202020204" pitchFamily="34" charset="0"/>
              </a:rPr>
              <a:t>We could choose a different measure, but it's important it is proximal to the teaching. It should be an immediately observable/collectable indicator of change in students’ knowledge, skills, motivation, self-belief, or teacher practice. This information of what is successful helps us plan for longer term outcomes.</a:t>
            </a:r>
          </a:p>
          <a:p>
            <a:pPr>
              <a:defRPr/>
            </a:pPr>
            <a:endParaRPr lang="en-AU" sz="1200" b="1">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Activity: </a:t>
            </a:r>
          </a:p>
          <a:p>
            <a:pPr>
              <a:defRPr/>
            </a:pPr>
            <a:endParaRPr lang="en-AU" sz="1200">
              <a:latin typeface="Arial" panose="020B0604020202020204" pitchFamily="34" charset="0"/>
              <a:cs typeface="Arial" panose="020B0604020202020204" pitchFamily="34" charset="0"/>
            </a:endParaRPr>
          </a:p>
          <a:p>
            <a:pPr marL="342900" indent="-342900">
              <a:buFont typeface="+mj-lt"/>
              <a:buAutoNum type="arabicPeriod"/>
              <a:defRPr/>
            </a:pPr>
            <a:r>
              <a:rPr lang="en-AU" sz="1200">
                <a:latin typeface="Arial" panose="020B0604020202020204" pitchFamily="34" charset="0"/>
                <a:cs typeface="Arial" panose="020B0604020202020204" pitchFamily="34" charset="0"/>
              </a:rPr>
              <a:t>What observations can you make about effective questioning techniques in the classroom?</a:t>
            </a:r>
          </a:p>
          <a:p>
            <a:pPr marL="342900" indent="-342900">
              <a:buAutoNum type="arabicPeriod"/>
              <a:defRPr/>
            </a:pPr>
            <a:r>
              <a:rPr lang="en-AU" sz="1200">
                <a:latin typeface="Arial" panose="020B0604020202020204" pitchFamily="34" charset="0"/>
                <a:cs typeface="Arial" panose="020B0604020202020204" pitchFamily="34" charset="0"/>
              </a:rPr>
              <a:t>What observations can be made about what has been successful so far, while we’ve focused on effective questioning in classrooms?</a:t>
            </a:r>
          </a:p>
          <a:p>
            <a:pPr marL="342900" indent="-342900">
              <a:buFont typeface="+mj-lt"/>
              <a:buAutoNum type="arabicPeriod"/>
              <a:defRPr/>
            </a:pPr>
            <a:r>
              <a:rPr lang="en-AU" sz="1200">
                <a:latin typeface="Arial" panose="020B0604020202020204" pitchFamily="34" charset="0"/>
                <a:cs typeface="Arial" panose="020B0604020202020204" pitchFamily="34" charset="0"/>
              </a:rPr>
              <a:t>How will we measure longer term outcomes?</a:t>
            </a:r>
          </a:p>
          <a:p>
            <a:pPr marL="342900" indent="-342900">
              <a:buFont typeface="+mj-lt"/>
              <a:buAutoNum type="arabicPeriod"/>
              <a:defRPr/>
            </a:pPr>
            <a:r>
              <a:rPr lang="en-AU" sz="1200">
                <a:latin typeface="Arial" panose="020B0604020202020204" pitchFamily="34" charset="0"/>
                <a:cs typeface="Arial" panose="020B0604020202020204" pitchFamily="34" charset="0"/>
              </a:rPr>
              <a:t>How can we scale our success by refining and building the techniques and routines we’ve been developing?</a:t>
            </a:r>
          </a:p>
          <a:p>
            <a:pPr>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0">
                <a:latin typeface="Arial" panose="020B0604020202020204" pitchFamily="34" charset="0"/>
                <a:cs typeface="Arial" panose="020B0604020202020204" pitchFamily="34" charset="0"/>
              </a:rPr>
              <a:t>Note to presenter: </a:t>
            </a:r>
            <a:r>
              <a:rPr lang="en-AU" sz="1200" kern="0">
                <a:latin typeface="Arial" panose="020B0604020202020204" pitchFamily="34" charset="0"/>
                <a:cs typeface="Arial" panose="020B0604020202020204" pitchFamily="34" charset="0"/>
              </a:rPr>
              <a:t>You may wish to display the data from the first session if it was collected. If there has been no shift identified using the early measure, discuss the barriers to success and if an adjustment to the whole-school routine is needed. </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Further reading on High Impact Professional Learning: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https://education.nsw.gov.au/teaching-and-learning/professional-learning/high-impact-professional-learning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References:</a:t>
            </a:r>
          </a:p>
          <a:p>
            <a:r>
              <a:rPr lang="en-US" sz="1200">
                <a:latin typeface="Arial" panose="020B0604020202020204" pitchFamily="34" charset="0"/>
                <a:cs typeface="Arial" panose="020B0604020202020204" pitchFamily="34" charset="0"/>
              </a:rPr>
              <a:t>McCrea P (2020) </a:t>
            </a:r>
            <a:r>
              <a:rPr lang="en-US" sz="1200" i="1">
                <a:latin typeface="Arial" panose="020B0604020202020204" pitchFamily="34" charset="0"/>
                <a:cs typeface="Arial" panose="020B0604020202020204" pitchFamily="34" charset="0"/>
              </a:rPr>
              <a:t>Motivated teaching: harnessing the science of motivation to boost attention and effort in the classroom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Createspace</a:t>
            </a:r>
            <a:r>
              <a:rPr lang="en-US" sz="1200">
                <a:latin typeface="Arial" panose="020B0604020202020204" pitchFamily="34" charset="0"/>
                <a:cs typeface="Arial" panose="020B0604020202020204" pitchFamily="34" charset="0"/>
              </a:rPr>
              <a:t> Independent Publishing Platform</a:t>
            </a:r>
            <a:r>
              <a:rPr lang="en-US" sz="1200" i="1">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p>
            <a:endParaRPr lang="en-AU" sz="1600"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14757089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collating and using data</a:t>
            </a:r>
          </a:p>
          <a:p>
            <a:r>
              <a:rPr lang="en-AU" sz="1200" b="1">
                <a:latin typeface="Arial" panose="020B0604020202020204" pitchFamily="34" charset="0"/>
                <a:cs typeface="Arial" panose="020B0604020202020204" pitchFamily="34" charset="0"/>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Evaluating data is a way we can consider the extent to which we are being effective in achieving long term goals.  Data can be collected from many perspectives, including individual teachers and students, teams and whole school.  Data can include a range of things, such as observational/instructional rounds, student work samples (such as exit tickets), student self-reports, teacher reflections and assessments. Data can be quantitative and qualitative.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Reflecting on data helps us consider how efficient and effective we are being in achieving our instructional goals. It also provide key insights to inform the next steps of professional learning and whole school strategic planning.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Activity: </a:t>
            </a:r>
          </a:p>
          <a:p>
            <a:endParaRPr lang="en-AU" sz="1200">
              <a:latin typeface="Arial" panose="020B0604020202020204" pitchFamily="34" charset="0"/>
              <a:cs typeface="Arial" panose="020B0604020202020204" pitchFamily="34" charset="0"/>
            </a:endParaRPr>
          </a:p>
          <a:p>
            <a:pPr marL="342900" indent="-342900">
              <a:buFont typeface="+mj-lt"/>
              <a:buAutoNum type="arabicPeriod"/>
            </a:pPr>
            <a:r>
              <a:rPr lang="en-AU" sz="1200">
                <a:latin typeface="Arial" panose="020B0604020202020204" pitchFamily="34" charset="0"/>
                <a:cs typeface="Arial" panose="020B0604020202020204" pitchFamily="34" charset="0"/>
              </a:rPr>
              <a:t>What data have we accessed so far and what have we learnt? </a:t>
            </a:r>
          </a:p>
          <a:p>
            <a:pPr marL="342900" indent="-342900">
              <a:buFont typeface="+mj-lt"/>
              <a:buAutoNum type="arabicPeriod"/>
            </a:pPr>
            <a:r>
              <a:rPr lang="en-AU" sz="1200">
                <a:latin typeface="Arial" panose="020B0604020202020204" pitchFamily="34" charset="0"/>
                <a:cs typeface="Arial" panose="020B0604020202020204" pitchFamily="34" charset="0"/>
              </a:rPr>
              <a:t>How can we select and measure data over time to consider our impact?</a:t>
            </a:r>
          </a:p>
          <a:p>
            <a:pPr marL="342900" indent="-342900">
              <a:buFont typeface="+mj-lt"/>
              <a:buAutoNum type="arabicPeriod"/>
            </a:pPr>
            <a:endParaRPr lang="en-AU" sz="1200">
              <a:latin typeface="Arial" panose="020B0604020202020204" pitchFamily="34" charset="0"/>
              <a:cs typeface="Arial" panose="020B0604020202020204" pitchFamily="34" charset="0"/>
            </a:endParaRPr>
          </a:p>
          <a:p>
            <a:pPr marL="0" indent="0">
              <a:buFont typeface="+mj-lt"/>
              <a:buNone/>
            </a:pPr>
            <a:r>
              <a:rPr lang="en-AU" sz="1200" b="1">
                <a:latin typeface="Arial" panose="020B0604020202020204" pitchFamily="34" charset="0"/>
                <a:cs typeface="Arial" panose="020B0604020202020204" pitchFamily="34" charset="0"/>
              </a:rPr>
              <a:t>Further reading:</a:t>
            </a:r>
          </a:p>
          <a:p>
            <a:pPr marL="0" indent="0">
              <a:buFont typeface="+mj-lt"/>
              <a:buNone/>
            </a:pPr>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For more information about using data to evaluate the curriculum aligned to the School Excellence Framework </a:t>
            </a:r>
            <a:br>
              <a:rPr lang="en-AU" sz="1200">
                <a:latin typeface="Arial" panose="020B0604020202020204" pitchFamily="34" charset="0"/>
                <a:cs typeface="Arial" panose="020B0604020202020204" pitchFamily="34" charset="0"/>
              </a:rPr>
            </a:br>
            <a:r>
              <a:rPr lang="en-AU" sz="1200">
                <a:latin typeface="Arial" panose="020B0604020202020204" pitchFamily="34" charset="0"/>
                <a:cs typeface="Arial" panose="020B0604020202020204" pitchFamily="34" charset="0"/>
              </a:rPr>
              <a:t>See Module 5 of LECI on this page: https://education.nsw.gov.au/teaching-and-learning/curriculum/leading-curriculum-k-12/leading-curriculum-middle-leaders/leading-effective-curriculum-implementation</a:t>
            </a:r>
          </a:p>
          <a:p>
            <a:pPr marL="0" indent="0">
              <a:buFont typeface="+mj-lt"/>
              <a:buNone/>
            </a:pPr>
            <a:endParaRPr lang="en-AU" sz="1200">
              <a:latin typeface="Arial" panose="020B0604020202020204" pitchFamily="34" charset="0"/>
              <a:cs typeface="Arial" panose="020B0604020202020204" pitchFamily="34" charset="0"/>
            </a:endParaRPr>
          </a:p>
          <a:p>
            <a:pPr marL="0" indent="0">
              <a:buFont typeface="+mj-lt"/>
              <a:buNone/>
            </a:pPr>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37927436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Purpose of slide: Aligning the practice to the SEFv3</a:t>
            </a:r>
          </a:p>
          <a:p>
            <a:pPr algn="l" rtl="0" fontAlgn="base"/>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Speaker notes:</a:t>
            </a:r>
            <a:r>
              <a:rPr lang="en-US" sz="1200" b="0" i="0">
                <a:solidFill>
                  <a:srgbClr val="444444"/>
                </a:solidFill>
                <a:effectLst/>
                <a:highlight>
                  <a:srgbClr val="F5F5F5"/>
                </a:highlight>
                <a:latin typeface="Arial" panose="020B0604020202020204" pitchFamily="34" charset="0"/>
                <a:cs typeface="Arial" panose="020B0604020202020204" pitchFamily="34" charset="0"/>
              </a:rPr>
              <a:t>​</a:t>
            </a:r>
          </a:p>
          <a:p>
            <a:pPr marL="0" marR="0" lvl="0" indent="0" algn="l" defTabSz="1219170" rtl="0" eaLnBrk="1" fontAlgn="base" latinLnBrk="0" hangingPunct="1">
              <a:lnSpc>
                <a:spcPct val="100000"/>
              </a:lnSpc>
              <a:spcBef>
                <a:spcPts val="0"/>
              </a:spcBef>
              <a:spcAft>
                <a:spcPts val="0"/>
              </a:spcAft>
              <a:buClrTx/>
              <a:buSzTx/>
              <a:buFontTx/>
              <a:buNone/>
              <a:tabLst/>
              <a:defRPr/>
            </a:pPr>
            <a:r>
              <a:rPr lang="en-AU" sz="1200" b="0" i="0">
                <a:solidFill>
                  <a:srgbClr val="444444"/>
                </a:solidFill>
                <a:effectLst/>
                <a:highlight>
                  <a:srgbClr val="F5F5F5"/>
                </a:highlight>
                <a:latin typeface="Arial" panose="020B0604020202020204" pitchFamily="34" charset="0"/>
                <a:cs typeface="Arial" panose="020B0604020202020204" pitchFamily="34" charset="0"/>
              </a:rPr>
              <a:t>​</a:t>
            </a:r>
            <a:r>
              <a:rPr lang="en-AU" sz="1200" b="1">
                <a:latin typeface="Arial" panose="020B0604020202020204" pitchFamily="34" charset="0"/>
                <a:cs typeface="Arial" panose="020B0604020202020204" pitchFamily="34" charset="0"/>
              </a:rPr>
              <a:t>[2:30]</a:t>
            </a:r>
            <a:endParaRPr lang="en-AU" sz="1200">
              <a:latin typeface="Arial" panose="020B0604020202020204" pitchFamily="34" charset="0"/>
              <a:cs typeface="Arial" panose="020B0604020202020204" pitchFamily="34" charset="0"/>
            </a:endParaRPr>
          </a:p>
          <a:p>
            <a:pPr algn="l" rtl="0" fontAlgn="base"/>
            <a:endParaRPr lang="en-AU" sz="1200" b="0" i="0">
              <a:solidFill>
                <a:srgbClr val="444444"/>
              </a:solidFill>
              <a:effectLst/>
              <a:highlight>
                <a:srgbClr val="F5F5F5"/>
              </a:highlight>
              <a:latin typeface="Arial" panose="020B0604020202020204" pitchFamily="34" charset="0"/>
              <a:cs typeface="Arial" panose="020B0604020202020204" pitchFamily="34" charset="0"/>
            </a:endParaRPr>
          </a:p>
          <a:p>
            <a:pPr algn="l" rtl="0" fontAlgn="base"/>
            <a:r>
              <a:rPr lang="en-AU" sz="1200" b="0" i="0">
                <a:solidFill>
                  <a:srgbClr val="444444"/>
                </a:solidFill>
                <a:effectLst/>
                <a:highlight>
                  <a:srgbClr val="F5F5F5"/>
                </a:highlight>
                <a:latin typeface="Arial" panose="020B0604020202020204" pitchFamily="34" charset="0"/>
                <a:cs typeface="Arial" panose="020B0604020202020204" pitchFamily="34" charset="0"/>
              </a:rPr>
              <a:t>Linking to longer term outcomes, the SEF is an excellent way to measure whole-school impact over time.</a:t>
            </a:r>
          </a:p>
          <a:p>
            <a:pPr algn="l" rtl="0" fontAlgn="base"/>
            <a:endParaRPr lang="en-AU" sz="1200" b="0" i="0">
              <a:solidFill>
                <a:srgbClr val="444444"/>
              </a:solidFill>
              <a:effectLst/>
              <a:highlight>
                <a:srgbClr val="F5F5F5"/>
              </a:highlight>
              <a:latin typeface="Arial" panose="020B0604020202020204" pitchFamily="34" charset="0"/>
              <a:cs typeface="Arial" panose="020B0604020202020204" pitchFamily="34" charset="0"/>
            </a:endParaRPr>
          </a:p>
          <a:p>
            <a:pPr algn="l" rtl="0" fontAlgn="base"/>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Effective questioning relates to themes from the SEFv3</a:t>
            </a:r>
            <a:r>
              <a:rPr lang="en-US"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For example, in the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teaching domain</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 under the element of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effective classroom management</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 this practice aligns with the descriptors for the theme of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explicit teaching </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and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classroom management</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a:t>
            </a:r>
            <a:endParaRPr lang="en-AU" sz="1200" b="0" i="0">
              <a:solidFill>
                <a:srgbClr val="444444"/>
              </a:solidFill>
              <a:effectLst/>
              <a:highlight>
                <a:srgbClr val="F5F5F5"/>
              </a:highlight>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Activity:</a:t>
            </a:r>
          </a:p>
          <a:p>
            <a:endParaRPr lang="en-AU"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Access and identify key features from delivering, sustaining and growing and excelling for the explicit teaching theme.</a:t>
            </a:r>
            <a:endParaRPr lang="en-US"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Access and identify key features from delivering, sustaining and growing and excelling for the classroom management theme.</a:t>
            </a:r>
            <a:endParaRPr lang="en-US"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Describe how our classrooms would look, feel and sound if we were to move to 'sustaining and growing' or move to 'excelling’.</a:t>
            </a:r>
            <a:endParaRPr lang="en-US"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Discuss how this would align with the strategic direction already in place in your school?</a:t>
            </a:r>
            <a:endParaRPr lang="en-US"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As a whole school, how are we ensuring we continue to reflect on and share our practice? </a:t>
            </a:r>
            <a:endParaRPr lang="en-US"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What actions can we take to promote our effective explicit teaching practice to the wider school community? </a:t>
            </a:r>
            <a:endParaRPr lang="en-US"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How can the SEF be integrated in our school’s professional learning in an ongoing way?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Discussion points:</a:t>
            </a:r>
          </a:p>
          <a:p>
            <a:pPr algn="l" rtl="0" fontAlgn="base"/>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In ‘sustaining and growing’ the practice looks like a whole school approach to positive classroom management:  </a:t>
            </a:r>
          </a:p>
          <a:p>
            <a:pPr algn="l" rtl="0" fontAlgn="base"/>
            <a:r>
              <a:rPr lang="en-AU"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This extends to learning routines in ‘excelling’ where there are consistent school-wide approaches to learning routines that enable student engagement. </a:t>
            </a:r>
            <a:r>
              <a:rPr lang="en-US"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800" b="0" i="0">
                <a:solidFill>
                  <a:srgbClr val="444444"/>
                </a:solidFill>
                <a:effectLst/>
                <a:highlight>
                  <a:srgbClr val="F5F5F5"/>
                </a:highlight>
                <a:latin typeface="Public Sans"/>
              </a:rPr>
              <a:t>​</a:t>
            </a:r>
          </a:p>
          <a:p>
            <a:endParaRPr lang="en-AU" sz="1800"/>
          </a:p>
          <a:p>
            <a:pPr algn="l" rtl="0" fontAlgn="base">
              <a:buFont typeface="Arial" panose="020B0604020202020204" pitchFamily="34" charset="0"/>
              <a:buChar char="•"/>
            </a:pPr>
            <a:endParaRPr lang="en-AU" sz="1800">
              <a:solidFill>
                <a:srgbClr val="333333"/>
              </a:solidFill>
              <a:latin typeface="Public Sans"/>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167332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latin typeface="Public Sans"/>
              </a:rPr>
              <a:t>Purpose: Familiarising High Impact Professional Learning model (HIPL) and how it may inform our implementation of explicit teaching. </a:t>
            </a:r>
          </a:p>
          <a:p>
            <a:r>
              <a:rPr lang="en-AU" sz="1600" b="1" dirty="0">
                <a:latin typeface="Public Sans"/>
              </a:rPr>
              <a:t>[01:00]</a:t>
            </a:r>
            <a:endParaRPr lang="en-AU" sz="1600" dirty="0">
              <a:latin typeface="Public Sans"/>
            </a:endParaRPr>
          </a:p>
          <a:p>
            <a:endParaRPr lang="en-AU" sz="1600" b="1" dirty="0">
              <a:latin typeface="Public Sans"/>
            </a:endParaRPr>
          </a:p>
          <a:p>
            <a:r>
              <a:rPr lang="en-AU" sz="1600" b="1" dirty="0">
                <a:latin typeface="Public Sans"/>
              </a:rPr>
              <a:t>Speaker notes:</a:t>
            </a:r>
          </a:p>
          <a:p>
            <a:pPr>
              <a:lnSpc>
                <a:spcPct val="114999"/>
              </a:lnSpc>
              <a:spcAft>
                <a:spcPts val="800"/>
              </a:spcAft>
            </a:pPr>
            <a:r>
              <a:rPr lang="en-AU" sz="1600" kern="0" dirty="0">
                <a:latin typeface="Public Sans"/>
              </a:rPr>
              <a:t>The High Impact Professional Learning (HIPL) model forms the basis of this professional learning.  This model has five elements.  </a:t>
            </a:r>
          </a:p>
          <a:p>
            <a:pPr>
              <a:lnSpc>
                <a:spcPct val="114999"/>
              </a:lnSpc>
              <a:spcAft>
                <a:spcPts val="800"/>
              </a:spcAft>
            </a:pPr>
            <a:endParaRPr lang="en-AU" sz="1600" kern="0" dirty="0">
              <a:latin typeface="Public Sans"/>
            </a:endParaRPr>
          </a:p>
          <a:p>
            <a:r>
              <a:rPr lang="en-AU" sz="1600" b="1" kern="0" dirty="0">
                <a:latin typeface="Public Sans"/>
              </a:rPr>
              <a:t>Professional learning is driven by identified student needs - </a:t>
            </a:r>
            <a:r>
              <a:rPr lang="en-AU" sz="1600" kern="0" dirty="0"/>
              <a:t>https://</a:t>
            </a:r>
            <a:r>
              <a:rPr lang="en-AU" sz="1600" kern="0" dirty="0" err="1"/>
              <a:t>education.nsw.gov.au</a:t>
            </a:r>
            <a:r>
              <a:rPr lang="en-AU" sz="1600" kern="0" dirty="0"/>
              <a:t>/teaching-and-learning/professional-learning/high-impact-professional-learning/what-is-</a:t>
            </a:r>
            <a:r>
              <a:rPr lang="en-AU" sz="1600" kern="0" dirty="0" err="1"/>
              <a:t>hipl</a:t>
            </a:r>
            <a:r>
              <a:rPr lang="en-AU" sz="1600" kern="0" dirty="0"/>
              <a:t>/student-needs-drive-teacher-learning</a:t>
            </a:r>
            <a:endParaRPr lang="en-AU" sz="1600" b="1" kern="0" dirty="0"/>
          </a:p>
          <a:p>
            <a:endParaRPr lang="en-AU" sz="1600" kern="0" dirty="0">
              <a:latin typeface="Public Sans"/>
            </a:endParaRPr>
          </a:p>
          <a:p>
            <a:r>
              <a:rPr lang="en-AU" sz="1600" b="1" kern="0" dirty="0">
                <a:latin typeface="Public Sans"/>
              </a:rPr>
              <a:t>School leadership teams enable professional learning</a:t>
            </a:r>
            <a:r>
              <a:rPr lang="en-AU" sz="1600" kern="0" dirty="0">
                <a:latin typeface="Public Sans"/>
              </a:rPr>
              <a:t> - https://</a:t>
            </a:r>
            <a:r>
              <a:rPr lang="en-AU" sz="1600" kern="0" dirty="0" err="1">
                <a:latin typeface="Public Sans"/>
              </a:rPr>
              <a:t>education.nsw.gov.au</a:t>
            </a:r>
            <a:r>
              <a:rPr lang="en-AU" sz="1600" kern="0" dirty="0">
                <a:latin typeface="Public Sans"/>
              </a:rPr>
              <a:t>/teaching-and-learning/professional-learning/high-impact-professional-learning/what-is-</a:t>
            </a:r>
            <a:r>
              <a:rPr lang="en-AU" sz="1600" kern="0" dirty="0" err="1">
                <a:latin typeface="Public Sans"/>
              </a:rPr>
              <a:t>hipl</a:t>
            </a:r>
            <a:r>
              <a:rPr lang="en-AU" sz="1600" kern="0" dirty="0">
                <a:latin typeface="Public Sans"/>
              </a:rPr>
              <a:t>/leadership-that-prioritises-learning</a:t>
            </a:r>
          </a:p>
          <a:p>
            <a:endParaRPr lang="en-AU" sz="1600" u="sng" kern="0" dirty="0">
              <a:latin typeface="Public Sans"/>
            </a:endParaRPr>
          </a:p>
          <a:p>
            <a:r>
              <a:rPr lang="en-AU" sz="1600" b="1" kern="0" dirty="0">
                <a:latin typeface="Public Sans"/>
              </a:rPr>
              <a:t>Collaborative and applied professional learning strengthens teaching practice</a:t>
            </a:r>
            <a:r>
              <a:rPr lang="en-AU" sz="1600" kern="0" dirty="0">
                <a:latin typeface="Public Sans"/>
              </a:rPr>
              <a:t> - </a:t>
            </a:r>
            <a:r>
              <a:rPr lang="en-AU" sz="1600" kern="0" dirty="0"/>
              <a:t>https://</a:t>
            </a:r>
            <a:r>
              <a:rPr lang="en-AU" sz="1600" kern="0" dirty="0" err="1"/>
              <a:t>education.nsw.gov.au</a:t>
            </a:r>
            <a:r>
              <a:rPr lang="en-AU" sz="1600" kern="0" dirty="0"/>
              <a:t>/teaching-and-learning/professional-learning/high-impact-professional-learning/what-is-</a:t>
            </a:r>
            <a:r>
              <a:rPr lang="en-AU" sz="1600" kern="0" dirty="0" err="1"/>
              <a:t>hipl</a:t>
            </a:r>
            <a:r>
              <a:rPr lang="en-AU" sz="1600" kern="0" dirty="0"/>
              <a:t>/collaboration-that-improves-classroom-practice</a:t>
            </a:r>
          </a:p>
          <a:p>
            <a:endParaRPr lang="en-AU" sz="1600" b="1" kern="0" dirty="0">
              <a:latin typeface="Public Sans"/>
            </a:endParaRPr>
          </a:p>
          <a:p>
            <a:r>
              <a:rPr lang="en-AU" sz="1600" b="1" kern="0" dirty="0">
                <a:latin typeface="Public Sans"/>
              </a:rPr>
              <a:t>Professional learning is continuous and coherent - </a:t>
            </a:r>
            <a:r>
              <a:rPr lang="en-AU" sz="1600" kern="0" dirty="0"/>
              <a:t>https://</a:t>
            </a:r>
            <a:r>
              <a:rPr lang="en-AU" sz="1600" kern="0" dirty="0" err="1"/>
              <a:t>education.nsw.gov.au</a:t>
            </a:r>
            <a:r>
              <a:rPr lang="en-AU" sz="1600" kern="0" dirty="0"/>
              <a:t>/teaching-and-learning/professional-learning/high-impact-professional-learning/what-is-</a:t>
            </a:r>
            <a:r>
              <a:rPr lang="en-AU" sz="1600" kern="0" dirty="0" err="1"/>
              <a:t>hipl</a:t>
            </a:r>
            <a:r>
              <a:rPr lang="en-AU" sz="1600" kern="0" dirty="0"/>
              <a:t>/a-culture-of-continuous-learning</a:t>
            </a:r>
            <a:endParaRPr lang="en-AU" sz="1600" b="1" kern="0" dirty="0">
              <a:latin typeface="Public Sans"/>
            </a:endParaRPr>
          </a:p>
          <a:p>
            <a:endParaRPr lang="en-AU" sz="1600" kern="0" dirty="0">
              <a:latin typeface="Public Sans"/>
            </a:endParaRPr>
          </a:p>
          <a:p>
            <a:r>
              <a:rPr lang="en-AU" sz="1600" b="1" kern="0" dirty="0">
                <a:latin typeface="Public Sans"/>
              </a:rPr>
              <a:t>Teachers and school leaders are responsible for the impact of professional learning on student growth and performance</a:t>
            </a:r>
            <a:r>
              <a:rPr lang="en-AU" sz="1600" kern="0" dirty="0">
                <a:latin typeface="Public Sans"/>
              </a:rPr>
              <a:t> - </a:t>
            </a:r>
            <a:r>
              <a:rPr lang="en-AU" sz="1600" kern="0" dirty="0"/>
              <a:t>https://</a:t>
            </a:r>
            <a:r>
              <a:rPr lang="en-AU" sz="1600" kern="0" dirty="0" err="1"/>
              <a:t>education.nsw.gov.au</a:t>
            </a:r>
            <a:r>
              <a:rPr lang="en-AU" sz="1600" kern="0" dirty="0"/>
              <a:t>/teaching-and-learning/professional-learning/high-impact-professional-learning/what-is-</a:t>
            </a:r>
            <a:r>
              <a:rPr lang="en-AU" sz="1600" kern="0" dirty="0" err="1"/>
              <a:t>hipl</a:t>
            </a:r>
            <a:r>
              <a:rPr lang="en-AU" sz="1600" kern="0" dirty="0"/>
              <a:t>/accountability-for-impact-on-student-progress</a:t>
            </a:r>
            <a:endParaRPr lang="en-AU" sz="1600" dirty="0">
              <a:latin typeface="Public Sans"/>
            </a:endParaRPr>
          </a:p>
          <a:p>
            <a:endParaRPr lang="en-AU" sz="1600" kern="0" dirty="0">
              <a:latin typeface="Public Sans"/>
            </a:endParaRPr>
          </a:p>
          <a:p>
            <a:r>
              <a:rPr lang="en-AU" sz="1600" kern="0" dirty="0">
                <a:latin typeface="Public Sans"/>
              </a:rPr>
              <a:t>The actions and steps we take to enact each of these elements will be shaped by our increasing shared understanding of check for understanding strategy and how specific check for understanding techniques can be used to optimise the learning of our students. </a:t>
            </a:r>
          </a:p>
          <a:p>
            <a:pPr>
              <a:lnSpc>
                <a:spcPct val="114999"/>
              </a:lnSpc>
              <a:spcAft>
                <a:spcPts val="800"/>
              </a:spcAft>
            </a:pPr>
            <a:endParaRPr lang="en-AU" kern="0"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2674004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31057772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solidFill>
                  <a:srgbClr val="22272B"/>
                </a:solidFill>
                <a:latin typeface="Arial" panose="020B0604020202020204" pitchFamily="34" charset="0"/>
                <a:cs typeface="Arial" panose="020B0604020202020204" pitchFamily="34" charset="0"/>
              </a:rPr>
              <a:t>Purpose of slide: Next steps</a:t>
            </a:r>
          </a:p>
          <a:p>
            <a:r>
              <a:rPr lang="en-AU" sz="1200" b="1">
                <a:solidFill>
                  <a:srgbClr val="22272B"/>
                </a:solidFill>
                <a:latin typeface="Arial" panose="020B0604020202020204" pitchFamily="34" charset="0"/>
                <a:cs typeface="Arial" panose="020B0604020202020204" pitchFamily="34" charset="0"/>
              </a:rPr>
              <a:t>Speaker notes:</a:t>
            </a:r>
            <a:endParaRPr lang="en-US" sz="1200" b="1">
              <a:solidFill>
                <a:srgbClr val="22272B"/>
              </a:solidFill>
              <a:latin typeface="Arial" panose="020B0604020202020204" pitchFamily="34" charset="0"/>
              <a:cs typeface="Arial" panose="020B0604020202020204" pitchFamily="34" charset="0"/>
            </a:endParaRPr>
          </a:p>
          <a:p>
            <a:r>
              <a:rPr lang="en-AU" sz="1200" b="1">
                <a:solidFill>
                  <a:srgbClr val="22272B"/>
                </a:solidFill>
                <a:latin typeface="Arial" panose="020B0604020202020204" pitchFamily="34" charset="0"/>
                <a:cs typeface="Arial" panose="020B0604020202020204" pitchFamily="34" charset="0"/>
              </a:rPr>
              <a:t>[0:30]</a:t>
            </a:r>
            <a:endParaRPr lang="en-US" sz="1200">
              <a:solidFill>
                <a:srgbClr val="22272B"/>
              </a:solidFill>
              <a:latin typeface="Arial" panose="020B0604020202020204" pitchFamily="34" charset="0"/>
              <a:cs typeface="Arial" panose="020B0604020202020204" pitchFamily="34" charset="0"/>
            </a:endParaRPr>
          </a:p>
          <a:p>
            <a:endParaRPr lang="en-AU" sz="1200">
              <a:solidFill>
                <a:srgbClr val="22272B"/>
              </a:solidFill>
              <a:latin typeface="Arial" panose="020B0604020202020204" pitchFamily="34" charset="0"/>
              <a:cs typeface="Arial" panose="020B0604020202020204" pitchFamily="34" charset="0"/>
            </a:endParaRPr>
          </a:p>
          <a:p>
            <a:r>
              <a:rPr lang="en-AU" sz="1200">
                <a:solidFill>
                  <a:srgbClr val="22272B"/>
                </a:solidFill>
                <a:latin typeface="Arial" panose="020B0604020202020204" pitchFamily="34" charset="0"/>
                <a:cs typeface="Arial" panose="020B0604020202020204" pitchFamily="34" charset="0"/>
              </a:rPr>
              <a:t>The evidence on explicit teaching is clear, it shows us how important it is to align our teaching pedagogy with how learning occurs. Ongoing information to support this is available on the department's website. </a:t>
            </a:r>
            <a:endParaRPr lang="en-AU" sz="1200">
              <a:solidFill>
                <a:srgbClr val="000000"/>
              </a:solidFill>
              <a:latin typeface="Arial" panose="020B0604020202020204" pitchFamily="34" charset="0"/>
              <a:cs typeface="Arial" panose="020B0604020202020204" pitchFamily="34" charset="0"/>
            </a:endParaRPr>
          </a:p>
          <a:p>
            <a:endParaRPr lang="en-AU" sz="1200">
              <a:solidFill>
                <a:srgbClr val="22272B"/>
              </a:solidFill>
              <a:latin typeface="Arial" panose="020B0604020202020204" pitchFamily="34" charset="0"/>
              <a:cs typeface="Arial" panose="020B0604020202020204" pitchFamily="34" charset="0"/>
            </a:endParaRPr>
          </a:p>
          <a:p>
            <a:pPr algn="l"/>
            <a:r>
              <a:rPr lang="en-AU" sz="1200">
                <a:solidFill>
                  <a:srgbClr val="22272B"/>
                </a:solidFill>
                <a:latin typeface="Arial" panose="020B0604020202020204" pitchFamily="34" charset="0"/>
                <a:cs typeface="Arial" panose="020B0604020202020204" pitchFamily="34" charset="0"/>
              </a:rPr>
              <a:t>This includes information about the enabling factors, how learning happens and the explicit teaching strategies. The website will continue to be updated as new resources are released in future. </a:t>
            </a:r>
            <a:br>
              <a:rPr lang="en-AU" sz="1200">
                <a:latin typeface="Arial" panose="020B0604020202020204" pitchFamily="34" charset="0"/>
                <a:cs typeface="Arial" panose="020B0604020202020204" pitchFamily="34" charset="0"/>
              </a:rPr>
            </a:br>
            <a:br>
              <a:rPr lang="en-AU" sz="1200" b="0" i="0">
                <a:latin typeface="Arial" panose="020B0604020202020204" pitchFamily="34" charset="0"/>
                <a:cs typeface="Arial" panose="020B0604020202020204" pitchFamily="34" charset="0"/>
              </a:rPr>
            </a:br>
            <a:r>
              <a:rPr lang="en-AU" sz="1200" kern="1200">
                <a:solidFill>
                  <a:schemeClr val="tx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https://education.nsw.gov.au/teaching-and-learning/curriculum/explicit-teaching</a:t>
            </a:r>
            <a:endParaRPr lang="en-AU" sz="1200" kern="1200">
              <a:solidFill>
                <a:schemeClr val="tx1"/>
              </a:solidFill>
              <a:latin typeface="Arial" panose="020B0604020202020204" pitchFamily="34" charset="0"/>
              <a:ea typeface="+mn-ea"/>
              <a:cs typeface="Arial" panose="020B0604020202020204" pitchFamily="34" charset="0"/>
            </a:endParaRPr>
          </a:p>
          <a:p>
            <a:endParaRPr lang="en-AU" sz="1200" kern="120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20997293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11184959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37120097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4A19E-5750-F867-60EF-515C0F70F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6BADF-72AB-D871-581B-99D716781D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3E1A48-54F5-1D56-AA28-2A1AF8E3349E}"/>
              </a:ext>
            </a:extLst>
          </p:cNvPr>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a:extLst>
              <a:ext uri="{FF2B5EF4-FFF2-40B4-BE49-F238E27FC236}">
                <a16:creationId xmlns:a16="http://schemas.microsoft.com/office/drawing/2014/main" id="{6A322395-9F2F-E80A-0879-C87533B237B0}"/>
              </a:ext>
            </a:extLst>
          </p:cNvPr>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18250476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3953589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a:cs typeface="Arial"/>
              </a:rPr>
              <a:t>Purpose: Initial teacher collected data as an early indicator.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a:cs typeface="Arial"/>
              </a:rPr>
              <a:t>[01:00]</a:t>
            </a:r>
            <a:endParaRPr lang="en-AU" sz="1200">
              <a:latin typeface="Arial"/>
              <a:cs typeface="Arial"/>
            </a:endParaRP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a:cs typeface="Arial"/>
              </a:rPr>
              <a:t>An initial indicator is an observable change in student learning. It can help teachers to understand how effective their use of a technique may be. Initial indicators are important because they can give teachers insights into what parts of the instruction may need to be refined.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a:defRPr/>
            </a:pPr>
            <a:r>
              <a:rPr lang="en-AU" sz="1200">
                <a:latin typeface="Arial"/>
                <a:cs typeface="Arial"/>
              </a:rPr>
              <a:t>Here is an example of a tool that could be used for teacher reflection. This is one way to measure one aspect of the effectiveness of questioning.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r>
              <a:rPr lang="en-AU" sz="1200">
                <a:latin typeface="Arial"/>
                <a:cs typeface="Arial"/>
              </a:rPr>
              <a:t>Think about one class you taught today. What parts of the scale would best describe your students?</a:t>
            </a:r>
          </a:p>
          <a:p>
            <a:endParaRPr lang="en-AU" sz="1200">
              <a:latin typeface="Arial" panose="020B0604020202020204" pitchFamily="34" charset="0"/>
              <a:cs typeface="Arial" panose="020B0604020202020204" pitchFamily="34" charset="0"/>
            </a:endParaRPr>
          </a:p>
          <a:p>
            <a:r>
              <a:rPr lang="en-AU" sz="1200">
                <a:latin typeface="Arial"/>
                <a:cs typeface="Arial"/>
              </a:rPr>
              <a:t>(Allow time for teachers to reflect and share. Recording some ideas here would be beneficial as an initial point of reflection as we focus on effective questioning as a strategy.)</a:t>
            </a:r>
          </a:p>
          <a:p>
            <a:endParaRPr lang="en-AU" sz="1200" b="1">
              <a:latin typeface="Arial" panose="020B0604020202020204" pitchFamily="34" charset="0"/>
              <a:cs typeface="Arial" panose="020B0604020202020204" pitchFamily="34" charset="0"/>
            </a:endParaRPr>
          </a:p>
          <a:p>
            <a:r>
              <a:rPr lang="en-AU" sz="1200">
                <a:latin typeface="Arial"/>
                <a:cs typeface="Arial"/>
              </a:rPr>
              <a:t>We will be able to refer to our early indicator observations when we evaluate our impact in Part C. </a:t>
            </a:r>
          </a:p>
          <a:p>
            <a:endParaRPr lang="en-AU" sz="1200">
              <a:latin typeface="Arial" panose="020B0604020202020204" pitchFamily="34" charset="0"/>
              <a:cs typeface="Arial" panose="020B0604020202020204" pitchFamily="34" charset="0"/>
            </a:endParaRPr>
          </a:p>
          <a:p>
            <a:r>
              <a:rPr lang="en-AU" sz="1200" b="1">
                <a:latin typeface="Arial"/>
                <a:cs typeface="Arial"/>
              </a:rPr>
              <a:t>Note to presenter: </a:t>
            </a:r>
            <a:r>
              <a:rPr lang="en-AU" sz="1200" b="0">
                <a:latin typeface="Arial"/>
                <a:cs typeface="Arial"/>
              </a:rPr>
              <a:t>There is an opportunity to use this data in the final session. This measure is not the only consideration, and schools should select a model that is right for them.</a:t>
            </a:r>
          </a:p>
          <a:p>
            <a:r>
              <a:rPr lang="en-AU" sz="1200" b="0">
                <a:latin typeface="Arial"/>
                <a:cs typeface="Arial"/>
              </a:rPr>
              <a:t>This data could be collated and compared to other “school and classroom data about growth and performance.” </a:t>
            </a:r>
          </a:p>
          <a:p>
            <a:r>
              <a:rPr lang="en-AU" sz="1200" b="0">
                <a:latin typeface="Arial"/>
                <a:cs typeface="Arial"/>
              </a:rPr>
              <a:t>For example: </a:t>
            </a:r>
          </a:p>
          <a:p>
            <a:r>
              <a:rPr lang="en-AU" sz="1200" b="0">
                <a:latin typeface="Arial"/>
                <a:cs typeface="Arial"/>
              </a:rPr>
              <a:t>NAPLAN report overview accessed through Scout</a:t>
            </a:r>
          </a:p>
          <a:p>
            <a:r>
              <a:rPr lang="en-AU" sz="1200" b="0">
                <a:latin typeface="Arial"/>
                <a:cs typeface="Arial"/>
              </a:rPr>
              <a:t>https://education.nsw.gov.au/about-us/education-data-and-research/scout/training/digital-learning-centre/naplan-report-overview</a:t>
            </a:r>
          </a:p>
          <a:p>
            <a:r>
              <a:rPr lang="en-AU" sz="1200" b="0">
                <a:latin typeface="Arial"/>
                <a:cs typeface="Arial"/>
              </a:rPr>
              <a:t>NAPLAN report overview</a:t>
            </a:r>
          </a:p>
          <a:p>
            <a:r>
              <a:rPr lang="en-AU" sz="1200" b="0">
                <a:latin typeface="Arial"/>
                <a:cs typeface="Arial"/>
              </a:rPr>
              <a:t>Learn more about the NAPLAN reports in Scout.</a:t>
            </a:r>
          </a:p>
          <a:p>
            <a:r>
              <a:rPr lang="en-AU" sz="1200" b="0">
                <a:latin typeface="Arial"/>
                <a:cs typeface="Arial"/>
              </a:rPr>
              <a:t>https://education.nsw.gov.au/technology/scout/scout-training/digital-learning-centre/naplan-for-teachers</a:t>
            </a:r>
          </a:p>
          <a:p>
            <a:r>
              <a:rPr lang="en-AU" sz="1200" b="0">
                <a:latin typeface="Arial"/>
                <a:cs typeface="Arial"/>
              </a:rPr>
              <a:t>Class report</a:t>
            </a:r>
          </a:p>
          <a:p>
            <a:r>
              <a:rPr lang="en-AU" sz="1200" b="0">
                <a:latin typeface="Arial"/>
                <a:cs typeface="Arial"/>
              </a:rPr>
              <a:t>The Class report shows the distribution of students’ scaled scores across domains and proficiency levels for NAPLAN 3, 5, 7 or 9.</a:t>
            </a:r>
          </a:p>
          <a:p>
            <a:r>
              <a:rPr lang="en-AU" sz="1200" b="0">
                <a:latin typeface="Arial"/>
                <a:cs typeface="Arial"/>
              </a:rPr>
              <a:t> </a:t>
            </a:r>
          </a:p>
          <a:p>
            <a:r>
              <a:rPr lang="en-AU" sz="1200" b="1">
                <a:latin typeface="Arial"/>
                <a:cs typeface="Arial"/>
              </a:rPr>
              <a:t>References:</a:t>
            </a:r>
          </a:p>
          <a:p>
            <a:r>
              <a:rPr lang="en-AU" b="0">
                <a:latin typeface="Public Sans"/>
              </a:rPr>
              <a:t>AERO (Australian Education Research Organisation) (2023b) </a:t>
            </a:r>
            <a:r>
              <a:rPr lang="en-AU" b="0" i="1">
                <a:latin typeface="Public Sans"/>
              </a:rPr>
              <a:t>How students learn best: an overview of the learning process and the</a:t>
            </a:r>
            <a:r>
              <a:rPr lang="en-AU" i="1">
                <a:latin typeface="Public Sans"/>
              </a:rPr>
              <a:t> </a:t>
            </a:r>
            <a:r>
              <a:rPr lang="en-AU" b="0" i="1">
                <a:latin typeface="Public Sans"/>
              </a:rPr>
              <a:t>most effective teaching practices,</a:t>
            </a:r>
            <a:r>
              <a:rPr lang="en-AU" b="0">
                <a:latin typeface="Public Sans"/>
              </a:rPr>
              <a:t> AERO</a:t>
            </a:r>
            <a:r>
              <a:rPr lang="en-AU">
                <a:latin typeface="Public Sans"/>
              </a:rPr>
              <a:t>, accessed 27 February 2025</a:t>
            </a:r>
            <a:r>
              <a:rPr lang="en-AU" b="0">
                <a:latin typeface="Public Sans"/>
              </a:rPr>
              <a:t>.</a:t>
            </a:r>
            <a:endParaRPr lang="en-AU">
              <a:latin typeface="Public Sans"/>
            </a:endParaRP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787823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3129" y="0"/>
            <a:ext cx="2669954" cy="6858000"/>
          </a:xfrm>
          <a:prstGeom prst="rect">
            <a:avLst/>
          </a:prstGeom>
          <a:solidFill>
            <a:srgbClr val="00296C"/>
          </a:solidFill>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3371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822865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51663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02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35903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32188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421572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0501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75050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53999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79428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6807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74997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2685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415988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396468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76449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09983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214570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48604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00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1548447" y="-276606"/>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1040686" y="313949"/>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1749861" y="2036762"/>
            <a:ext cx="9870639"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spTree>
    <p:extLst>
      <p:ext uri="{BB962C8B-B14F-4D97-AF65-F5344CB8AC3E}">
        <p14:creationId xmlns:p14="http://schemas.microsoft.com/office/powerpoint/2010/main" val="42231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988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00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96263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03285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61616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3933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0821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15119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57248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82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48736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LI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7" y="360000"/>
            <a:ext cx="11483999"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1483996"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249076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Unit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406675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00006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85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48"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60183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96330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30682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163327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85211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393179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4810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25715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81835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137483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62074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63054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8220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308916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3181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342064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3905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342669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37239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962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3063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741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59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54255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03461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53394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8534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98506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62794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3484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51097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39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15473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Activity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3" name="Content Placeholder 8">
            <a:extLst>
              <a:ext uri="{FF2B5EF4-FFF2-40B4-BE49-F238E27FC236}">
                <a16:creationId xmlns:a16="http://schemas.microsoft.com/office/drawing/2014/main" id="{A3F4E4F9-0F07-07A2-AF6B-0275D58BFD3B}"/>
              </a:ext>
            </a:extLst>
          </p:cNvPr>
          <p:cNvSpPr txBox="1">
            <a:spLocks/>
          </p:cNvSpPr>
          <p:nvPr userDrawn="1"/>
        </p:nvSpPr>
        <p:spPr>
          <a:xfrm>
            <a:off x="7150608" y="5143134"/>
            <a:ext cx="5041392" cy="52499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a:solidFill>
                  <a:schemeClr val="accent1"/>
                </a:solidFill>
                <a:latin typeface="+mj-lt"/>
              </a:rPr>
              <a:t>Pause and reflect</a:t>
            </a:r>
          </a:p>
        </p:txBody>
      </p:sp>
      <p:pic>
        <p:nvPicPr>
          <p:cNvPr id="9" name="Picture 8" descr="A blue circle with white outline of people talking&#10;&#10;Description automatically generated">
            <a:extLst>
              <a:ext uri="{FF2B5EF4-FFF2-40B4-BE49-F238E27FC236}">
                <a16:creationId xmlns:a16="http://schemas.microsoft.com/office/drawing/2014/main" id="{EDC13D64-516A-2D78-D7E0-2765C592A2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3749" y="1758112"/>
            <a:ext cx="2975110" cy="2975110"/>
          </a:xfrm>
          <a:prstGeom prst="rect">
            <a:avLst/>
          </a:prstGeom>
        </p:spPr>
      </p:pic>
    </p:spTree>
    <p:extLst>
      <p:ext uri="{BB962C8B-B14F-4D97-AF65-F5344CB8AC3E}">
        <p14:creationId xmlns:p14="http://schemas.microsoft.com/office/powerpoint/2010/main" val="33585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93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image" Target="../media/image1.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8" Type="http://schemas.openxmlformats.org/officeDocument/2006/relationships/slideLayout" Target="../slideLayouts/slideLayout39.xml"/><Relationship Id="rId3"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34" Type="http://schemas.openxmlformats.org/officeDocument/2006/relationships/image" Target="../media/image1.png"/><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theme" Target="../theme/theme3.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8"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25" r:id="rId27"/>
    <p:sldLayoutId id="2147483746" r:id="rId28"/>
    <p:sldLayoutId id="2147483784" r:id="rId29"/>
    <p:sldLayoutId id="2147483785" r:id="rId30"/>
    <p:sldLayoutId id="2147483786"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68822955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22828411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20"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explicit-teaching-strategies/using-effective-questioning"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hyperlink" Target="https://education.nsw.gov.au/teaching-and-learning/curriculum/explicit-teaching/explicit-teaching-strategies/checking-for-understanding#Strategy0" TargetMode="External"/><Relationship Id="rId4" Type="http://schemas.openxmlformats.org/officeDocument/2006/relationships/hyperlink" Target="https://education.nsw.gov.au/about-us/strategies-and-reports/school-excellence-and-accountability/school-excellence-in-action/strategic-improvement-plan#:~:text=The%20School%20Excellence%20Plan,-The%20School%20Excellence&amp;text=clearly%20identifies%20the%20expected%20improvement,will%20be%20monitored%20and%20evaluated"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5.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sv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66.xml"/><Relationship Id="rId4" Type="http://schemas.openxmlformats.org/officeDocument/2006/relationships/slide" Target="slide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4.wdp"/><Relationship Id="rId18" Type="http://schemas.openxmlformats.org/officeDocument/2006/relationships/image" Target="../media/image42.png"/><Relationship Id="rId26" Type="http://schemas.openxmlformats.org/officeDocument/2006/relationships/image" Target="../media/image47.png"/><Relationship Id="rId3" Type="http://schemas.openxmlformats.org/officeDocument/2006/relationships/image" Target="../media/image33.png"/><Relationship Id="rId21" Type="http://schemas.microsoft.com/office/2007/relationships/hdphoto" Target="../media/hdphoto8.wdp"/><Relationship Id="rId7" Type="http://schemas.openxmlformats.org/officeDocument/2006/relationships/image" Target="../media/image36.png"/><Relationship Id="rId12" Type="http://schemas.openxmlformats.org/officeDocument/2006/relationships/image" Target="../media/image39.png"/><Relationship Id="rId17" Type="http://schemas.microsoft.com/office/2007/relationships/hdphoto" Target="../media/hdphoto6.wdp"/><Relationship Id="rId25" Type="http://schemas.openxmlformats.org/officeDocument/2006/relationships/image" Target="../media/image46.png"/><Relationship Id="rId2" Type="http://schemas.openxmlformats.org/officeDocument/2006/relationships/notesSlide" Target="../notesSlides/notesSlide15.xml"/><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35.png"/><Relationship Id="rId11" Type="http://schemas.microsoft.com/office/2007/relationships/hdphoto" Target="../media/hdphoto3.wdp"/><Relationship Id="rId24" Type="http://schemas.openxmlformats.org/officeDocument/2006/relationships/image" Target="../media/image45.png"/><Relationship Id="rId5" Type="http://schemas.openxmlformats.org/officeDocument/2006/relationships/image" Target="../media/image34.png"/><Relationship Id="rId15" Type="http://schemas.microsoft.com/office/2007/relationships/hdphoto" Target="../media/hdphoto5.wdp"/><Relationship Id="rId23" Type="http://schemas.microsoft.com/office/2007/relationships/hdphoto" Target="../media/hdphoto9.wdp"/><Relationship Id="rId10" Type="http://schemas.openxmlformats.org/officeDocument/2006/relationships/image" Target="../media/image38.png"/><Relationship Id="rId19" Type="http://schemas.microsoft.com/office/2007/relationships/hdphoto" Target="../media/hdphoto7.wdp"/><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40.png"/><Relationship Id="rId22"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59.sv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61.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hyperlink" Target="https://curriculum.nsw.edu.au/learning-areas/mathematics/mathematics-k-10-2022/content/stage-2/fabf1cf43b"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s://curriculum.nsw.edu.au/learning-areas/creative-arts/visual-arts-7-10-2024/content/stage-4/fadbe59df9" TargetMode="External"/><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s://curriculum.nsw.edu.au/learning-areas/mathematics/mathematics-k-10-2022/content/stage-4/facc79fb0a"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6.png"/><Relationship Id="rId4" Type="http://schemas.openxmlformats.org/officeDocument/2006/relationships/image" Target="../media/image23.svg"/><Relationship Id="rId9" Type="http://schemas.openxmlformats.org/officeDocument/2006/relationships/hyperlink" Target="https://evidenceforlearning.org.au/education-evidence/guidance-reports/effective-professional-development"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14.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6.png"/><Relationship Id="rId4" Type="http://schemas.openxmlformats.org/officeDocument/2006/relationships/image" Target="../media/image23.svg"/><Relationship Id="rId9" Type="http://schemas.openxmlformats.org/officeDocument/2006/relationships/hyperlink" Target="https://evidenceforlearning.org.au/education-evidence/guidance-reports/effective-professional-development"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3.xml"/><Relationship Id="rId1" Type="http://schemas.openxmlformats.org/officeDocument/2006/relationships/slideLayout" Target="../slideLayouts/slideLayout1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image" Target="../media/image59.sv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9.xml"/><Relationship Id="rId1" Type="http://schemas.openxmlformats.org/officeDocument/2006/relationships/slideLayout" Target="../slideLayouts/slideLayout15.xml"/><Relationship Id="rId4" Type="http://schemas.openxmlformats.org/officeDocument/2006/relationships/hyperlink" Target="https://education.nsw.gov.au/inside-the-department/directory-a-z/strategic-school-improvement/school-excellence-framewor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hyperlink" Target="https://forms.office.com/r/zhm3414Wu3" TargetMode="External"/><Relationship Id="rId7"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19.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hyperlink" Target="mailto:ContactCurriculumImplementation@det.nsw.edu.au"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s://education.nsw.gov.au/teaching-and-learning/curriculum/explicit-teaching" TargetMode="External"/><Relationship Id="rId3" Type="http://schemas.openxmlformats.org/officeDocument/2006/relationships/image" Target="../media/image84.png"/><Relationship Id="rId7" Type="http://schemas.openxmlformats.org/officeDocument/2006/relationships/hyperlink" Target="https://education.nsw.gov.au/teaching-and-learning/curriculum/explicit-teaching/enabling-factors-for-explicit-teaching" TargetMode="External"/><Relationship Id="rId2" Type="http://schemas.openxmlformats.org/officeDocument/2006/relationships/notesSlide" Target="../notesSlides/notesSlide81.xml"/><Relationship Id="rId1" Type="http://schemas.openxmlformats.org/officeDocument/2006/relationships/slideLayout" Target="../slideLayouts/slideLayout29.xml"/><Relationship Id="rId6" Type="http://schemas.openxmlformats.org/officeDocument/2006/relationships/hyperlink" Target="https://education.nsw.gov.au/teaching-and-learning/curriculum/explicit-teaching/how-learning-happens" TargetMode="External"/><Relationship Id="rId5" Type="http://schemas.openxmlformats.org/officeDocument/2006/relationships/hyperlink" Target="https://education.nsw.gov.au/teaching-and-learning/curriculum/explicit-teaching/about-explicit-teaching" TargetMode="External"/><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8" Type="http://schemas.openxmlformats.org/officeDocument/2006/relationships/hyperlink" Target="https://www.edresearch.edu.au/guides-resources/practice-guides/monitor-progress" TargetMode="External"/><Relationship Id="rId13" Type="http://schemas.openxmlformats.org/officeDocument/2006/relationships/hyperlink" Target="https://education.nsw.gov.au/about-us/education-data-and-research/cese/publications/practical-guides-for-educators/cognitive-load-theory-in-practice" TargetMode="External"/><Relationship Id="rId3" Type="http://schemas.openxmlformats.org/officeDocument/2006/relationships/hyperlink" Target="https://www.edresearch.edu.au/guides-resources/practice-guides/focused-classrooms-practice-guide-full-publication" TargetMode="External"/><Relationship Id="rId7" Type="http://schemas.openxmlformats.org/officeDocument/2006/relationships/hyperlink" Target="https://www.edresearch.edu.au/summaries-explainers/explainers/explicit-instruction-optimises-learning" TargetMode="External"/><Relationship Id="rId12" Type="http://schemas.openxmlformats.org/officeDocument/2006/relationships/hyperlink" Target="https://education.nsw.gov.au/about-us/education-data-and-research/cese/publications/literature-reviews/cognitive-load-theory%20Cognitive%20load%20theory:" TargetMode="External"/><Relationship Id="rId2" Type="http://schemas.openxmlformats.org/officeDocument/2006/relationships/notesSlide" Target="../notesSlides/notesSlide82.xml"/><Relationship Id="rId1" Type="http://schemas.openxmlformats.org/officeDocument/2006/relationships/slideLayout" Target="../slideLayouts/slideLayout19.xml"/><Relationship Id="rId6" Type="http://schemas.openxmlformats.org/officeDocument/2006/relationships/hyperlink" Target="https://www.edresearch.edu.au/guides-resources/practice-guides/gaining-all-students-attention" TargetMode="External"/><Relationship Id="rId11" Type="http://schemas.openxmlformats.org/officeDocument/2006/relationships/hyperlink" Target="https://dataworks-ed.com/blog/2014/10/higher-order-questions/#:~:text=Higher%2Dorder%20questions%20are%20those,to%20think%20beyond%20literal%20questions." TargetMode="External"/><Relationship Id="rId5" Type="http://schemas.openxmlformats.org/officeDocument/2006/relationships/hyperlink" Target="https://www.edresearch.edu.au/research/research-reports/how-students-learn-best-overview-evidence" TargetMode="External"/><Relationship Id="rId10" Type="http://schemas.openxmlformats.org/officeDocument/2006/relationships/hyperlink" Target="https://www.tandfonline.com/doi/full/10.1080/0969594X.2018.1441807" TargetMode="External"/><Relationship Id="rId4" Type="http://schemas.openxmlformats.org/officeDocument/2006/relationships/hyperlink" Target="https://www.edresearch.edu.au/summaries-explainers/explainers/teaching-routines-their-role-classroom-management" TargetMode="External"/><Relationship Id="rId9" Type="http://schemas.openxmlformats.org/officeDocument/2006/relationships/hyperlink" Target="https://www.aitsl.edu.au/standards"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eric.ed.gov/?id=ED370885" TargetMode="External"/><Relationship Id="rId3" Type="http://schemas.openxmlformats.org/officeDocument/2006/relationships/hyperlink" Target="https://journals.sagepub.com/doi/abs/10.1177/001440291307900204" TargetMode="External"/><Relationship Id="rId7" Type="http://schemas.openxmlformats.org/officeDocument/2006/relationships/hyperlink" Target="https://educationendowmentfoundation.org.uk/news/eef-blog-ecf-exploring-the-evidence-prior-knowledge-and-pupil-misconceptions" TargetMode="External"/><Relationship Id="rId2" Type="http://schemas.openxmlformats.org/officeDocument/2006/relationships/notesSlide" Target="../notesSlides/notesSlide83.xml"/><Relationship Id="rId1" Type="http://schemas.openxmlformats.org/officeDocument/2006/relationships/slideLayout" Target="../slideLayouts/slideLayout19.xml"/><Relationship Id="rId6" Type="http://schemas.openxmlformats.org/officeDocument/2006/relationships/hyperlink" Target="https://www.researchgate.net/publication/258124058_Motivation_and_Academic_Resilience_Developing_a_Model_for_Student_Enhancement" TargetMode="External"/><Relationship Id="rId5" Type="http://schemas.openxmlformats.org/officeDocument/2006/relationships/hyperlink" Target="https://www.sciencedirect.com/science/article/abs/pii/S0742051X17315172" TargetMode="External"/><Relationship Id="rId4" Type="http://schemas.openxmlformats.org/officeDocument/2006/relationships/hyperlink" Target="https://www.tandfonline.com/doi/abs/10.1207/s15326985ep4102_1"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curriculum.nsw.edu.au/learning-areas/science/science-7-10-2023/overview" TargetMode="External"/><Relationship Id="rId3" Type="http://schemas.openxmlformats.org/officeDocument/2006/relationships/hyperlink" Target="https://eric.ed.gov/?id=EJ971753" TargetMode="External"/><Relationship Id="rId7" Type="http://schemas.openxmlformats.org/officeDocument/2006/relationships/hyperlink" Target="https://educationstandards.nsw.edu.au/wps/portal/nesa/k-10/learning-areas/mathematics" TargetMode="External"/><Relationship Id="rId2" Type="http://schemas.openxmlformats.org/officeDocument/2006/relationships/notesSlide" Target="../notesSlides/notesSlide84.xml"/><Relationship Id="rId1" Type="http://schemas.openxmlformats.org/officeDocument/2006/relationships/slideLayout" Target="../slideLayouts/slideLayout19.xml"/><Relationship Id="rId6" Type="http://schemas.openxmlformats.org/officeDocument/2006/relationships/hyperlink" Target="https://curriculum.nsw.edu.au/learning-areas/creative-arts/visual-arts-7-10-2024/overview" TargetMode="External"/><Relationship Id="rId5" Type="http://schemas.openxmlformats.org/officeDocument/2006/relationships/hyperlink" Target="https://www.ascd.org/el/articles/the-right-questions-the-right-way" TargetMode="External"/><Relationship Id="rId4" Type="http://schemas.openxmlformats.org/officeDocument/2006/relationships/hyperlink" Target="https://files.eric.ed.gov/fulltext/ED615914.pdf"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85.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dirty="0"/>
              <a:t>About this presentation</a:t>
            </a:r>
          </a:p>
        </p:txBody>
      </p:sp>
      <p:sp>
        <p:nvSpPr>
          <p:cNvPr id="8" name="Text Placeholder 7">
            <a:extLst>
              <a:ext uri="{FF2B5EF4-FFF2-40B4-BE49-F238E27FC236}">
                <a16:creationId xmlns:a16="http://schemas.microsoft.com/office/drawing/2014/main" id="{C22F0C49-0778-E3D2-9BCB-793705A6B34A}"/>
              </a:ext>
            </a:extLst>
          </p:cNvPr>
          <p:cNvSpPr>
            <a:spLocks noGrp="1"/>
          </p:cNvSpPr>
          <p:nvPr>
            <p:ph type="body" sz="quarter" idx="18"/>
          </p:nvPr>
        </p:nvSpPr>
        <p:spPr/>
        <p:txBody>
          <a:bodyPr/>
          <a:lstStyle/>
          <a:p>
            <a:r>
              <a:rPr lang="en-AU" dirty="0"/>
              <a:t>Facilitator instructions </a:t>
            </a:r>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p:txBody>
          <a:bodyPr vert="horz" lIns="0" tIns="0" rIns="0" bIns="0" rtlCol="0" anchor="t">
            <a:noAutofit/>
          </a:bodyPr>
          <a:lstStyle/>
          <a:p>
            <a:pPr>
              <a:spcAft>
                <a:spcPts val="600"/>
              </a:spcAft>
            </a:pPr>
            <a:r>
              <a:rPr lang="en-AU" sz="1700" dirty="0"/>
              <a:t>This slide deck contains 3 parts that require some preplanning. </a:t>
            </a:r>
          </a:p>
          <a:p>
            <a:pPr>
              <a:spcAft>
                <a:spcPts val="600"/>
              </a:spcAft>
            </a:pPr>
            <a:r>
              <a:rPr lang="en-AU" sz="1700" b="1" dirty="0">
                <a:solidFill>
                  <a:srgbClr val="22272B"/>
                </a:solidFill>
              </a:rPr>
              <a:t>Part A </a:t>
            </a:r>
            <a:r>
              <a:rPr lang="en-AU" sz="1700" dirty="0">
                <a:solidFill>
                  <a:srgbClr val="22272B"/>
                </a:solidFill>
              </a:rPr>
              <a:t>– Strategy overview, approach and impact –</a:t>
            </a:r>
            <a:r>
              <a:rPr lang="en-AU" sz="1700" dirty="0"/>
              <a:t> opportunity to collect data that could be used in Part C. The presenter will need to facilitate this. Part A includes an activity relating to technique guides that can be found on the </a:t>
            </a:r>
            <a:r>
              <a:rPr lang="en-AU" sz="1700" dirty="0">
                <a:solidFill>
                  <a:schemeClr val="accent2"/>
                </a:solidFill>
                <a:hlinkClick r:id="rId3">
                  <a:extLst>
                    <a:ext uri="{A12FA001-AC4F-418D-AE19-62706E023703}">
                      <ahyp:hlinkClr xmlns:ahyp="http://schemas.microsoft.com/office/drawing/2018/hyperlinkcolor" val="tx"/>
                    </a:ext>
                  </a:extLst>
                </a:hlinkClick>
              </a:rPr>
              <a:t>using effective questioning webpage</a:t>
            </a:r>
            <a:r>
              <a:rPr lang="en-AU" sz="1700" dirty="0">
                <a:solidFill>
                  <a:schemeClr val="accent2"/>
                </a:solidFill>
              </a:rPr>
              <a:t>. </a:t>
            </a:r>
          </a:p>
          <a:p>
            <a:pPr>
              <a:spcAft>
                <a:spcPts val="600"/>
              </a:spcAft>
            </a:pPr>
            <a:r>
              <a:rPr lang="en-AU" sz="1700" b="1" dirty="0">
                <a:solidFill>
                  <a:srgbClr val="22272B"/>
                </a:solidFill>
              </a:rPr>
              <a:t>Part B </a:t>
            </a:r>
            <a:r>
              <a:rPr lang="en-AU" sz="1700" dirty="0">
                <a:solidFill>
                  <a:srgbClr val="22272B"/>
                </a:solidFill>
              </a:rPr>
              <a:t>– Implementing the strategies through techniques –</a:t>
            </a:r>
            <a:r>
              <a:rPr lang="en-AU" sz="1700" dirty="0"/>
              <a:t> the group activity requires pre-planning.</a:t>
            </a:r>
          </a:p>
          <a:p>
            <a:pPr>
              <a:spcAft>
                <a:spcPts val="600"/>
              </a:spcAft>
            </a:pPr>
            <a:r>
              <a:rPr lang="en-AU" sz="1700" b="1" dirty="0"/>
              <a:t>Part C </a:t>
            </a:r>
            <a:r>
              <a:rPr lang="en-AU" sz="1700" dirty="0"/>
              <a:t>– Evaluating a whole-school approach – opportunity to link to the </a:t>
            </a:r>
            <a:r>
              <a:rPr lang="en-AU" sz="1700" dirty="0">
                <a:solidFill>
                  <a:schemeClr val="accent2"/>
                </a:solidFill>
                <a:hlinkClick r:id="rId4">
                  <a:extLst>
                    <a:ext uri="{A12FA001-AC4F-418D-AE19-62706E023703}">
                      <ahyp:hlinkClr xmlns:ahyp="http://schemas.microsoft.com/office/drawing/2018/hyperlinkcolor" val="tx"/>
                    </a:ext>
                  </a:extLst>
                </a:hlinkClick>
              </a:rPr>
              <a:t>School Excellence Plan</a:t>
            </a:r>
            <a:r>
              <a:rPr lang="en-AU" sz="1700" dirty="0"/>
              <a:t>.</a:t>
            </a:r>
          </a:p>
          <a:p>
            <a:pPr>
              <a:spcAft>
                <a:spcPts val="600"/>
              </a:spcAft>
            </a:pPr>
            <a:r>
              <a:rPr lang="en-AU" sz="1700" b="1" dirty="0"/>
              <a:t>Leaders should engage with Part C before implementing the professional learning with staff.  </a:t>
            </a:r>
          </a:p>
          <a:p>
            <a:pPr>
              <a:spcAft>
                <a:spcPts val="600"/>
              </a:spcAft>
            </a:pPr>
            <a:r>
              <a:rPr lang="en-AU" sz="1700" dirty="0"/>
              <a:t>It is recommended that schools engage with </a:t>
            </a:r>
            <a:r>
              <a:rPr lang="en-AU" sz="1700" dirty="0">
                <a:hlinkClick r:id="rId5"/>
              </a:rPr>
              <a:t>Checking for understanding strategy learning module and technique guides </a:t>
            </a:r>
            <a:r>
              <a:rPr lang="en-AU" sz="1700" dirty="0"/>
              <a:t>before commencing this module.</a:t>
            </a:r>
          </a:p>
          <a:p>
            <a:pPr>
              <a:spcAft>
                <a:spcPts val="600"/>
              </a:spcAft>
            </a:pPr>
            <a:r>
              <a:rPr lang="en-AU" sz="1700" dirty="0"/>
              <a:t>Slides are repeated across strategy modules so they can be implemented with the same structure. Note: some slides contain animations indicated by [click] in the presenter notes.</a:t>
            </a:r>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a:t>
            </a:fld>
            <a:endParaRPr lang="en-AU"/>
          </a:p>
        </p:txBody>
      </p:sp>
    </p:spTree>
    <p:extLst>
      <p:ext uri="{BB962C8B-B14F-4D97-AF65-F5344CB8AC3E}">
        <p14:creationId xmlns:p14="http://schemas.microsoft.com/office/powerpoint/2010/main" val="275480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Planning and rehearsing (1) </a:t>
            </a:r>
            <a:r>
              <a:rPr lang="en-AU" dirty="0">
                <a:solidFill>
                  <a:schemeClr val="bg1"/>
                </a:solidFill>
              </a:rPr>
              <a:t>(1)</a:t>
            </a:r>
          </a:p>
        </p:txBody>
      </p:sp>
      <p:grpSp>
        <p:nvGrpSpPr>
          <p:cNvPr id="6" name="Group 5" descr="Plan">
            <a:extLst>
              <a:ext uri="{FF2B5EF4-FFF2-40B4-BE49-F238E27FC236}">
                <a16:creationId xmlns:a16="http://schemas.microsoft.com/office/drawing/2014/main" id="{DD08EC1F-FE5A-9645-C9A3-235AA73EEF49}"/>
              </a:ext>
            </a:extLst>
          </p:cNvPr>
          <p:cNvGrpSpPr/>
          <p:nvPr/>
        </p:nvGrpSpPr>
        <p:grpSpPr>
          <a:xfrm>
            <a:off x="337720" y="2336107"/>
            <a:ext cx="1827652" cy="3217533"/>
            <a:chOff x="337720" y="2336107"/>
            <a:chExt cx="1827652" cy="3217533"/>
          </a:xfrm>
        </p:grpSpPr>
        <p:pic>
          <p:nvPicPr>
            <p:cNvPr id="7" name="Graphic 6" descr="Pen with solid fill">
              <a:extLst>
                <a:ext uri="{FF2B5EF4-FFF2-40B4-BE49-F238E27FC236}">
                  <a16:creationId xmlns:a16="http://schemas.microsoft.com/office/drawing/2014/main" id="{A3DDF2F6-5084-AF3C-7C1E-F32A035408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4" name="Graphic 13" descr="Document outline">
              <a:extLst>
                <a:ext uri="{FF2B5EF4-FFF2-40B4-BE49-F238E27FC236}">
                  <a16:creationId xmlns:a16="http://schemas.microsoft.com/office/drawing/2014/main" id="{42F03AE8-879C-4598-6586-B8D55EBED7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628" y="2483382"/>
              <a:ext cx="1393159" cy="1393159"/>
            </a:xfrm>
            <a:prstGeom prst="rect">
              <a:avLst/>
            </a:prstGeom>
          </p:spPr>
        </p:pic>
        <p:sp>
          <p:nvSpPr>
            <p:cNvPr id="19" name="Rectangle: Rounded Corners 16">
              <a:extLst>
                <a:ext uri="{FF2B5EF4-FFF2-40B4-BE49-F238E27FC236}">
                  <a16:creationId xmlns:a16="http://schemas.microsoft.com/office/drawing/2014/main" id="{54F6CF65-78AE-A4A6-5BEF-52ED9F8D1411}"/>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a:latin typeface="+mj-lt"/>
                </a:rPr>
                <a:t>Plan</a:t>
              </a:r>
            </a:p>
          </p:txBody>
        </p:sp>
      </p:grpSp>
      <p:grpSp>
        <p:nvGrpSpPr>
          <p:cNvPr id="20" name="Group 19" descr="Rehearse">
            <a:extLst>
              <a:ext uri="{FF2B5EF4-FFF2-40B4-BE49-F238E27FC236}">
                <a16:creationId xmlns:a16="http://schemas.microsoft.com/office/drawing/2014/main" id="{A26E6340-75DE-4EA5-177D-B2AB800E3CDD}"/>
              </a:ext>
            </a:extLst>
          </p:cNvPr>
          <p:cNvGrpSpPr/>
          <p:nvPr/>
        </p:nvGrpSpPr>
        <p:grpSpPr>
          <a:xfrm>
            <a:off x="2594396" y="2570712"/>
            <a:ext cx="1790876" cy="2982928"/>
            <a:chOff x="2594396" y="2570712"/>
            <a:chExt cx="1790876" cy="2982928"/>
          </a:xfrm>
        </p:grpSpPr>
        <p:sp>
          <p:nvSpPr>
            <p:cNvPr id="21" name="Rectangle: Rounded Corners 17">
              <a:extLst>
                <a:ext uri="{FF2B5EF4-FFF2-40B4-BE49-F238E27FC236}">
                  <a16:creationId xmlns:a16="http://schemas.microsoft.com/office/drawing/2014/main" id="{35D0EDBB-4397-B761-04D3-B70C07591A9E}"/>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22" name="Graphic 21" descr="Classroom outline">
              <a:extLst>
                <a:ext uri="{FF2B5EF4-FFF2-40B4-BE49-F238E27FC236}">
                  <a16:creationId xmlns:a16="http://schemas.microsoft.com/office/drawing/2014/main" id="{3CBC0B01-0B4F-C8FB-19FB-5C07DBB65608}"/>
                </a:ext>
              </a:extLst>
            </p:cNvPr>
            <p:cNvGrpSpPr/>
            <p:nvPr/>
          </p:nvGrpSpPr>
          <p:grpSpPr>
            <a:xfrm>
              <a:off x="3057897" y="2570712"/>
              <a:ext cx="1079847" cy="1131942"/>
              <a:chOff x="3057897" y="2570712"/>
              <a:chExt cx="1079847" cy="1131942"/>
            </a:xfrm>
            <a:solidFill>
              <a:srgbClr val="000000"/>
            </a:solidFill>
          </p:grpSpPr>
          <p:sp>
            <p:nvSpPr>
              <p:cNvPr id="23" name="Freeform: Shape 29">
                <a:extLst>
                  <a:ext uri="{FF2B5EF4-FFF2-40B4-BE49-F238E27FC236}">
                    <a16:creationId xmlns:a16="http://schemas.microsoft.com/office/drawing/2014/main" id="{4F76C744-D6AB-1856-5498-F0002E587497}"/>
                  </a:ext>
                </a:extLst>
              </p:cNvPr>
              <p:cNvSpPr/>
              <p:nvPr/>
            </p:nvSpPr>
            <p:spPr>
              <a:xfrm>
                <a:off x="3281532" y="2570712"/>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28" name="Freeform: Shape 30">
                <a:extLst>
                  <a:ext uri="{FF2B5EF4-FFF2-40B4-BE49-F238E27FC236}">
                    <a16:creationId xmlns:a16="http://schemas.microsoft.com/office/drawing/2014/main" id="{55B47D4A-9A0C-80F1-ED7B-BCD5CF7C515F}"/>
                  </a:ext>
                </a:extLst>
              </p:cNvPr>
              <p:cNvSpPr/>
              <p:nvPr/>
            </p:nvSpPr>
            <p:spPr>
              <a:xfrm>
                <a:off x="3057897" y="2787932"/>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29" name="Freeform: Shape 31">
                <a:extLst>
                  <a:ext uri="{FF2B5EF4-FFF2-40B4-BE49-F238E27FC236}">
                    <a16:creationId xmlns:a16="http://schemas.microsoft.com/office/drawing/2014/main" id="{2162AC18-5C2E-BF0C-B11A-91761EE2C471}"/>
                  </a:ext>
                </a:extLst>
              </p:cNvPr>
              <p:cNvSpPr/>
              <p:nvPr/>
            </p:nvSpPr>
            <p:spPr>
              <a:xfrm>
                <a:off x="3165436" y="3070218"/>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4" name="Freeform: Shape 32">
                <a:extLst>
                  <a:ext uri="{FF2B5EF4-FFF2-40B4-BE49-F238E27FC236}">
                    <a16:creationId xmlns:a16="http://schemas.microsoft.com/office/drawing/2014/main" id="{2EB39BBB-0608-08D2-F5BE-0C97C57AF568}"/>
                  </a:ext>
                </a:extLst>
              </p:cNvPr>
              <p:cNvSpPr/>
              <p:nvPr/>
            </p:nvSpPr>
            <p:spPr>
              <a:xfrm>
                <a:off x="3184940" y="2730345"/>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35" name="Group 34" descr="Feedback">
            <a:extLst>
              <a:ext uri="{FF2B5EF4-FFF2-40B4-BE49-F238E27FC236}">
                <a16:creationId xmlns:a16="http://schemas.microsoft.com/office/drawing/2014/main" id="{2DE2AB07-0A04-68DA-4536-80C46F00E41D}"/>
              </a:ext>
            </a:extLst>
          </p:cNvPr>
          <p:cNvGrpSpPr/>
          <p:nvPr/>
        </p:nvGrpSpPr>
        <p:grpSpPr>
          <a:xfrm>
            <a:off x="4840017" y="2483382"/>
            <a:ext cx="1790876" cy="3070258"/>
            <a:chOff x="4840017" y="2483382"/>
            <a:chExt cx="1790876" cy="3070258"/>
          </a:xfrm>
        </p:grpSpPr>
        <p:pic>
          <p:nvPicPr>
            <p:cNvPr id="36" name="Graphic 35" descr="List outline">
              <a:extLst>
                <a:ext uri="{FF2B5EF4-FFF2-40B4-BE49-F238E27FC236}">
                  <a16:creationId xmlns:a16="http://schemas.microsoft.com/office/drawing/2014/main" id="{61FB68D5-9EE9-713C-D528-3A63CC9A6B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6259" y="2483382"/>
              <a:ext cx="1393159" cy="1393159"/>
            </a:xfrm>
            <a:prstGeom prst="rect">
              <a:avLst/>
            </a:prstGeom>
          </p:spPr>
        </p:pic>
        <p:sp>
          <p:nvSpPr>
            <p:cNvPr id="37" name="Rectangle: Rounded Corners 23">
              <a:extLst>
                <a:ext uri="{FF2B5EF4-FFF2-40B4-BE49-F238E27FC236}">
                  <a16:creationId xmlns:a16="http://schemas.microsoft.com/office/drawing/2014/main" id="{D02109CF-4C92-9A72-F655-551151D464CE}"/>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360000" y="6441750"/>
            <a:ext cx="11770109" cy="276999"/>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Evidence for Learning (2022) </a:t>
            </a:r>
            <a:r>
              <a:rPr lang="en-AU" sz="1200" i="1" dirty="0">
                <a:hlinkClick r:id="rId11"/>
              </a:rPr>
              <a:t>Effective Professional Development</a:t>
            </a:r>
            <a:r>
              <a:rPr lang="en-AU" sz="1200" dirty="0"/>
              <a:t>, Sydney: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363971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dirty="0"/>
              <a:t>Rehearsal (1) </a:t>
            </a:r>
            <a:r>
              <a:rPr lang="en-US" dirty="0">
                <a:solidFill>
                  <a:schemeClr val="bg1"/>
                </a:solidFill>
              </a:rPr>
              <a:t>(1)</a:t>
            </a:r>
          </a:p>
        </p:txBody>
      </p:sp>
      <p:pic>
        <p:nvPicPr>
          <p:cNvPr id="3" name="Graphic 2" descr="A teacher presenting a lesson without preparation.">
            <a:extLst>
              <a:ext uri="{FF2B5EF4-FFF2-40B4-BE49-F238E27FC236}">
                <a16:creationId xmlns:a16="http://schemas.microsoft.com/office/drawing/2014/main" id="{13ADA41A-8969-7747-870C-08132594F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274" y="2158365"/>
            <a:ext cx="6181725" cy="3752850"/>
          </a:xfrm>
          <a:prstGeom prst="rect">
            <a:avLst/>
          </a:prstGeom>
        </p:spPr>
      </p:pic>
      <p:pic>
        <p:nvPicPr>
          <p:cNvPr id="6" name="Graphic 5" descr="A teacher presenting a lesson with preparation.">
            <a:extLst>
              <a:ext uri="{FF2B5EF4-FFF2-40B4-BE49-F238E27FC236}">
                <a16:creationId xmlns:a16="http://schemas.microsoft.com/office/drawing/2014/main" id="{1B68BB86-2D22-877F-6F27-0C86F2F3F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0275" y="2044065"/>
            <a:ext cx="6181725" cy="3752850"/>
          </a:xfrm>
          <a:prstGeom prst="rect">
            <a:avLst/>
          </a:prstGeom>
        </p:spPr>
      </p:pic>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spTree>
    <p:extLst>
      <p:ext uri="{BB962C8B-B14F-4D97-AF65-F5344CB8AC3E}">
        <p14:creationId xmlns:p14="http://schemas.microsoft.com/office/powerpoint/2010/main" val="172594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40000" y="3256006"/>
            <a:ext cx="11291998" cy="988541"/>
          </a:xfrm>
        </p:spPr>
        <p:txBody>
          <a:bodyPr/>
          <a:lstStyle/>
          <a:p>
            <a:pPr>
              <a:lnSpc>
                <a:spcPct val="150000"/>
              </a:lnSpc>
              <a:spcBef>
                <a:spcPts val="0"/>
              </a:spcBef>
              <a:spcAft>
                <a:spcPts val="1200"/>
              </a:spcAft>
            </a:pPr>
            <a:r>
              <a:rPr lang="en-AU"/>
              <a:t>Overview of this module</a:t>
            </a:r>
            <a:endParaRPr lang="en-AU" sz="4000">
              <a:solidFill>
                <a:schemeClr val="tx1"/>
              </a:solidFill>
            </a:endParaRPr>
          </a:p>
        </p:txBody>
      </p:sp>
      <p:sp>
        <p:nvSpPr>
          <p:cNvPr id="5" name="Title 2">
            <a:extLst>
              <a:ext uri="{FF2B5EF4-FFF2-40B4-BE49-F238E27FC236}">
                <a16:creationId xmlns:a16="http://schemas.microsoft.com/office/drawing/2014/main" id="{D4B97C12-3C9C-0A16-BA09-AE06987E6228}"/>
              </a:ext>
            </a:extLst>
          </p:cNvPr>
          <p:cNvSpPr txBox="1">
            <a:spLocks/>
          </p:cNvSpPr>
          <p:nvPr/>
        </p:nvSpPr>
        <p:spPr>
          <a:xfrm>
            <a:off x="540000" y="4417541"/>
            <a:ext cx="11291998" cy="1612556"/>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accent1"/>
                </a:solidFill>
                <a:latin typeface="+mj-lt"/>
                <a:ea typeface="+mj-ea"/>
                <a:cs typeface="+mj-cs"/>
              </a:defRPr>
            </a:lvl1pPr>
          </a:lstStyle>
          <a:p>
            <a:pPr>
              <a:lnSpc>
                <a:spcPct val="150000"/>
              </a:lnSpc>
              <a:spcBef>
                <a:spcPts val="0"/>
              </a:spcBef>
              <a:spcAft>
                <a:spcPts val="1200"/>
              </a:spcAft>
            </a:pPr>
            <a:r>
              <a:rPr lang="en-AU" sz="2400">
                <a:solidFill>
                  <a:schemeClr val="accent2"/>
                </a:solidFill>
                <a:hlinkClick r:id="rId3" action="ppaction://hlinksldjump"/>
              </a:rPr>
              <a:t>Part A – Understanding the strategy </a:t>
            </a:r>
            <a:br>
              <a:rPr lang="en-AU" sz="2400">
                <a:solidFill>
                  <a:schemeClr val="accent2"/>
                </a:solidFill>
              </a:rPr>
            </a:br>
            <a:r>
              <a:rPr lang="en-AU" sz="2400">
                <a:solidFill>
                  <a:schemeClr val="accent2"/>
                </a:solidFill>
                <a:hlinkClick r:id="rId4" action="ppaction://hlinksldjump"/>
              </a:rPr>
              <a:t>Part B – Implementing the strategies through techniques</a:t>
            </a:r>
            <a:br>
              <a:rPr lang="en-AU" sz="2400">
                <a:solidFill>
                  <a:schemeClr val="accent2"/>
                </a:solidFill>
              </a:rPr>
            </a:br>
            <a:r>
              <a:rPr lang="en-AU" sz="2400">
                <a:solidFill>
                  <a:schemeClr val="accent2"/>
                </a:solidFill>
                <a:hlinkClick r:id="rId5" action="ppaction://hlinksldjump"/>
              </a:rPr>
              <a:t>Part C – Evaluating a whole-school approach</a:t>
            </a:r>
            <a:endParaRPr lang="en-AU" sz="1800">
              <a:solidFill>
                <a:schemeClr val="accent2"/>
              </a:solidFill>
            </a:endParaRPr>
          </a:p>
        </p:txBody>
      </p:sp>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p:spPr>
        <p:txBody>
          <a:bodyPr/>
          <a:lstStyle/>
          <a:p>
            <a:r>
              <a:rPr lang="en-US"/>
              <a:t>NSW Department of Education</a:t>
            </a:r>
            <a:endParaRPr lang="en-AU"/>
          </a:p>
        </p:txBody>
      </p:sp>
    </p:spTree>
    <p:extLst>
      <p:ext uri="{BB962C8B-B14F-4D97-AF65-F5344CB8AC3E}">
        <p14:creationId xmlns:p14="http://schemas.microsoft.com/office/powerpoint/2010/main" val="64344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Understanding the strategy</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a:xfrm>
            <a:off x="540000" y="3117146"/>
            <a:ext cx="5721652" cy="684000"/>
          </a:xfrm>
        </p:spPr>
        <p:txBody>
          <a:bodyPr/>
          <a:lstStyle/>
          <a:p>
            <a:r>
              <a:rPr lang="en-US" sz="5400"/>
              <a:t>Part A</a:t>
            </a:r>
          </a:p>
        </p:txBody>
      </p:sp>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42847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(1)</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20000"/>
            <a:ext cx="11120800" cy="4536000"/>
          </a:xfrm>
        </p:spPr>
        <p:txBody>
          <a:bodyPr vert="horz" lIns="0" tIns="0" rIns="0" bIns="0" rtlCol="0" anchor="t">
            <a:noAutofit/>
          </a:bodyPr>
          <a:lstStyle/>
          <a:p>
            <a:pPr>
              <a:spcAft>
                <a:spcPts val="600"/>
              </a:spcAft>
            </a:pPr>
            <a:r>
              <a:rPr lang="en-AU" b="1" dirty="0">
                <a:latin typeface="+mj-lt"/>
              </a:rPr>
              <a:t>Purpose</a:t>
            </a:r>
          </a:p>
          <a:p>
            <a:pPr>
              <a:spcAft>
                <a:spcPts val="600"/>
              </a:spcAft>
            </a:pPr>
            <a:r>
              <a:rPr lang="en-AU" dirty="0"/>
              <a:t>To understand the mechanisms of effective questioning in the context of schema development, optimising student learning, engagement and participation.</a:t>
            </a:r>
          </a:p>
          <a:p>
            <a:pPr>
              <a:spcAft>
                <a:spcPts val="600"/>
              </a:spcAft>
            </a:pPr>
            <a:endParaRPr lang="en-AU" b="1" dirty="0">
              <a:latin typeface="+mj-lt"/>
            </a:endParaRPr>
          </a:p>
          <a:p>
            <a:pPr>
              <a:spcAft>
                <a:spcPts val="600"/>
              </a:spcAft>
            </a:pPr>
            <a:r>
              <a:rPr lang="en-AU" b="1" dirty="0">
                <a:latin typeface="+mj-lt"/>
              </a:rPr>
              <a:t>Outcome</a:t>
            </a:r>
          </a:p>
          <a:p>
            <a:pPr>
              <a:spcAft>
                <a:spcPts val="600"/>
              </a:spcAft>
            </a:pPr>
            <a:r>
              <a:rPr lang="en-AU" dirty="0"/>
              <a:t>We can articulate how and why we deliberately plan questioning to build complexity for all students.</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8001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57E5C-B7F5-A470-6F6C-9B2547F80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5BF980-59C6-1903-0C73-9B8D16B27E04}"/>
              </a:ext>
            </a:extLst>
          </p:cNvPr>
          <p:cNvSpPr>
            <a:spLocks noGrp="1"/>
          </p:cNvSpPr>
          <p:nvPr>
            <p:ph type="title"/>
          </p:nvPr>
        </p:nvSpPr>
        <p:spPr/>
        <p:txBody>
          <a:bodyPr/>
          <a:lstStyle/>
          <a:p>
            <a:r>
              <a:rPr lang="en-AU" dirty="0"/>
              <a:t>What it is (1)</a:t>
            </a:r>
            <a:endParaRPr lang="en-US" dirty="0"/>
          </a:p>
        </p:txBody>
      </p:sp>
      <p:sp>
        <p:nvSpPr>
          <p:cNvPr id="12" name="Rectangle: Rounded Corners 11">
            <a:extLst>
              <a:ext uri="{FF2B5EF4-FFF2-40B4-BE49-F238E27FC236}">
                <a16:creationId xmlns:a16="http://schemas.microsoft.com/office/drawing/2014/main" id="{CCD4210F-7C2F-994C-3DCC-4C8A7E167B7D}"/>
              </a:ext>
            </a:extLst>
          </p:cNvPr>
          <p:cNvSpPr/>
          <p:nvPr/>
        </p:nvSpPr>
        <p:spPr>
          <a:xfrm>
            <a:off x="360000" y="2313053"/>
            <a:ext cx="5355251" cy="2924948"/>
          </a:xfrm>
          <a:prstGeom prst="roundRect">
            <a:avLst>
              <a:gd name="adj" fmla="val 4134"/>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251999" tIns="45720" rIns="91440" bIns="45720" rtlCol="0" anchor="t"/>
          <a:lstStyle/>
          <a:p>
            <a:pPr>
              <a:lnSpc>
                <a:spcPct val="150000"/>
              </a:lnSpc>
            </a:pPr>
            <a:r>
              <a:rPr lang="en-AU" sz="2000" b="1" dirty="0">
                <a:solidFill>
                  <a:schemeClr val="accent1"/>
                </a:solidFill>
                <a:latin typeface="+mj-lt"/>
              </a:rPr>
              <a:t>Effective questioning: </a:t>
            </a:r>
            <a:endParaRPr lang="en-US" sz="2000" b="1" dirty="0">
              <a:solidFill>
                <a:schemeClr val="accent1"/>
              </a:solidFill>
              <a:latin typeface="+mj-lt"/>
            </a:endParaRPr>
          </a:p>
          <a:p>
            <a:pPr marL="342900" indent="-342900">
              <a:lnSpc>
                <a:spcPct val="150000"/>
              </a:lnSpc>
              <a:buFont typeface="Arial"/>
              <a:buChar char="•"/>
            </a:pPr>
            <a:r>
              <a:rPr lang="en-AU" sz="2000" dirty="0">
                <a:solidFill>
                  <a:schemeClr val="accent1"/>
                </a:solidFill>
              </a:rPr>
              <a:t>activates prior knowledge</a:t>
            </a:r>
          </a:p>
          <a:p>
            <a:pPr marL="342900" indent="-342900">
              <a:lnSpc>
                <a:spcPct val="150000"/>
              </a:lnSpc>
              <a:buFont typeface="Arial"/>
              <a:buChar char="•"/>
            </a:pPr>
            <a:r>
              <a:rPr lang="en-AU" sz="2000" dirty="0">
                <a:solidFill>
                  <a:schemeClr val="accent1"/>
                </a:solidFill>
              </a:rPr>
              <a:t>prompts practice and retrieval</a:t>
            </a:r>
          </a:p>
          <a:p>
            <a:pPr marL="342900" indent="-342900">
              <a:lnSpc>
                <a:spcPct val="150000"/>
              </a:lnSpc>
              <a:buFont typeface="Arial"/>
              <a:buChar char="•"/>
            </a:pPr>
            <a:r>
              <a:rPr lang="en-AU" sz="2000" dirty="0">
                <a:solidFill>
                  <a:schemeClr val="accent1"/>
                </a:solidFill>
              </a:rPr>
              <a:t>helps correct misconceptions</a:t>
            </a:r>
          </a:p>
          <a:p>
            <a:pPr marL="342900" indent="-342900">
              <a:lnSpc>
                <a:spcPct val="150000"/>
              </a:lnSpc>
              <a:buFont typeface="Arial"/>
              <a:buChar char="•"/>
            </a:pPr>
            <a:r>
              <a:rPr lang="en-AU" sz="2000" dirty="0">
                <a:solidFill>
                  <a:schemeClr val="accent1"/>
                </a:solidFill>
              </a:rPr>
              <a:t>scaffolds thinking to build complexity</a:t>
            </a:r>
          </a:p>
          <a:p>
            <a:pPr marL="342900" indent="-342900">
              <a:lnSpc>
                <a:spcPct val="150000"/>
              </a:lnSpc>
              <a:buFont typeface="Arial"/>
              <a:buChar char="•"/>
            </a:pPr>
            <a:r>
              <a:rPr lang="en-AU" sz="2000" dirty="0">
                <a:solidFill>
                  <a:schemeClr val="accent1"/>
                </a:solidFill>
              </a:rPr>
              <a:t>engages students in thinking.</a:t>
            </a:r>
          </a:p>
        </p:txBody>
      </p:sp>
      <p:grpSp>
        <p:nvGrpSpPr>
          <p:cNvPr id="13" name="Group 12">
            <a:extLst>
              <a:ext uri="{FF2B5EF4-FFF2-40B4-BE49-F238E27FC236}">
                <a16:creationId xmlns:a16="http://schemas.microsoft.com/office/drawing/2014/main" id="{7A92EB13-7322-94CC-DEF8-52D9EC71CF20}"/>
              </a:ext>
              <a:ext uri="{C183D7F6-B498-43B3-948B-1728B52AA6E4}">
                <adec:decorative xmlns:adec="http://schemas.microsoft.com/office/drawing/2017/decorative" val="1"/>
              </a:ext>
            </a:extLst>
          </p:cNvPr>
          <p:cNvGrpSpPr/>
          <p:nvPr/>
        </p:nvGrpSpPr>
        <p:grpSpPr>
          <a:xfrm>
            <a:off x="7230929" y="1350698"/>
            <a:ext cx="4551735" cy="4800098"/>
            <a:chOff x="7061403" y="1331712"/>
            <a:chExt cx="4551735" cy="4800098"/>
          </a:xfrm>
        </p:grpSpPr>
        <p:pic>
          <p:nvPicPr>
            <p:cNvPr id="14" name="Picture 13" descr="A diagram of a circle with blue and white circles&#10;&#10;Description automatically generated">
              <a:extLst>
                <a:ext uri="{FF2B5EF4-FFF2-40B4-BE49-F238E27FC236}">
                  <a16:creationId xmlns:a16="http://schemas.microsoft.com/office/drawing/2014/main" id="{B3DA8CCB-06B5-99E4-54C2-2ACD6F876A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15" name="Picture 14" descr="A diagram of a circle with blue and white circles&#10;&#10;Description automatically generated">
              <a:extLst>
                <a:ext uri="{FF2B5EF4-FFF2-40B4-BE49-F238E27FC236}">
                  <a16:creationId xmlns:a16="http://schemas.microsoft.com/office/drawing/2014/main" id="{8DBB8519-BAC7-78AB-C616-055D64DB40C3}"/>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10000" b="90000" l="10000" r="90000">
                          <a14:foregroundMark x1="52803" y1="60951" x2="54525" y2="60153"/>
                          <a14:backgroundMark x1="58703" y1="48768" x2="57347" y2="44880"/>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16" name="Picture 15" descr="A diagram of a circle with blue and white circles&#10;&#10;Description automatically generated">
              <a:extLst>
                <a:ext uri="{FF2B5EF4-FFF2-40B4-BE49-F238E27FC236}">
                  <a16:creationId xmlns:a16="http://schemas.microsoft.com/office/drawing/2014/main" id="{28C83DD6-6F55-BF33-0B36-6131BE60109F}"/>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foregroundMark x1="37523" y1="54599" x2="39868" y2="54599"/>
                          <a14:backgroundMark x1="58813" y1="47379" x2="56871" y2="44984"/>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17" name="Picture 16" descr="Explicit teaching graphic">
              <a:extLst>
                <a:ext uri="{FF2B5EF4-FFF2-40B4-BE49-F238E27FC236}">
                  <a16:creationId xmlns:a16="http://schemas.microsoft.com/office/drawing/2014/main" id="{EBCAFD4B-D1CD-EAF4-D90E-44578A4618DD}"/>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10000" b="90000" l="10000" r="90000">
                          <a14:foregroundMark x1="45914" y1="45227" x2="46684" y2="43006"/>
                          <a14:backgroundMark x1="58593" y1="48941" x2="57823" y2="46338"/>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18" name="Picture 17" descr="Chunking and sequencing">
              <a:extLst>
                <a:ext uri="{FF2B5EF4-FFF2-40B4-BE49-F238E27FC236}">
                  <a16:creationId xmlns:a16="http://schemas.microsoft.com/office/drawing/2014/main" id="{D005D066-FC69-C360-414B-FC279720099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5464" b="100000" l="0" r="100000">
                          <a14:foregroundMark x1="38780" y1="78603" x2="19855" y2="76746"/>
                          <a14:foregroundMark x1="15615" y1="26614" x2="12410" y2="67286"/>
                          <a14:foregroundMark x1="12410" y1="67286" x2="50155" y2="76658"/>
                          <a14:foregroundMark x1="50155" y1="76658" x2="71355" y2="57206"/>
                          <a14:foregroundMark x1="71355" y1="57206" x2="48811" y2="36782"/>
                          <a14:foregroundMark x1="48811" y1="36782" x2="16960" y2="30769"/>
                          <a14:foregroundMark x1="20476" y1="56587" x2="68459" y2="57737"/>
                          <a14:foregroundMark x1="6515" y1="83024" x2="5895" y2="25729"/>
                          <a14:foregroundMark x1="5895" y1="25729" x2="42606" y2="25995"/>
                          <a14:foregroundMark x1="42606" y1="25995" x2="78490" y2="40318"/>
                          <a14:foregroundMark x1="78490" y1="40318" x2="74871" y2="67551"/>
                          <a14:foregroundMark x1="74871" y1="67551" x2="58325" y2="73121"/>
                          <a14:backgroundMark x1="0" y1="28559" x2="0" y2="28559"/>
                          <a14:backgroundMark x1="724" y1="51282" x2="0" y2="55349"/>
                          <a14:backgroundMark x1="414" y1="27851" x2="1551" y2="80283"/>
                        </a14:backgroundRemoval>
                      </a14:imgEffect>
                    </a14:imgLayer>
                  </a14:imgProps>
                </a:ext>
                <a:ext uri="{28A0092B-C50C-407E-A947-70E740481C1C}">
                  <a14:useLocalDpi xmlns:a14="http://schemas.microsoft.com/office/drawing/2010/main" val="0"/>
                </a:ext>
              </a:extLst>
            </a:blip>
            <a:srcRect/>
            <a:stretch/>
          </p:blipFill>
          <p:spPr>
            <a:xfrm>
              <a:off x="9287114" y="1331712"/>
              <a:ext cx="1611104" cy="1883906"/>
            </a:xfrm>
            <a:prstGeom prst="rect">
              <a:avLst/>
            </a:prstGeom>
          </p:spPr>
        </p:pic>
        <p:pic>
          <p:nvPicPr>
            <p:cNvPr id="20" name="Picture 19" descr="A diagram of a circle with blue and white circles&#10;&#10;Description automatically generated">
              <a:extLst>
                <a:ext uri="{FF2B5EF4-FFF2-40B4-BE49-F238E27FC236}">
                  <a16:creationId xmlns:a16="http://schemas.microsoft.com/office/drawing/2014/main" id="{4E8614AD-A8DA-DD29-88D3-106D25CEECD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00000" l="0" r="83247">
                          <a14:foregroundMark x1="51925" y1="14491" x2="26223" y2="35509"/>
                          <a14:foregroundMark x1="26223" y1="35509" x2="21748" y2="72013"/>
                          <a14:foregroundMark x1="21748" y1="72013" x2="73049" y2="82522"/>
                          <a14:foregroundMark x1="73049" y1="82522" x2="61707" y2="35398"/>
                          <a14:foregroundMark x1="61707" y1="35398" x2="51405" y2="17478"/>
                          <a14:foregroundMark x1="82414" y1="88496" x2="76691" y2="48451"/>
                          <a14:foregroundMark x1="76691" y1="48451" x2="73153" y2="43252"/>
                          <a14:foregroundMark x1="16857" y1="53540" x2="27471" y2="83075"/>
                          <a14:foregroundMark x1="27471" y1="83075" x2="83351" y2="84181"/>
                          <a14:foregroundMark x1="34547" y1="63053" x2="63163" y2="63274"/>
                        </a14:backgroundRemoval>
                      </a14:imgEffect>
                    </a14:imgLayer>
                  </a14:imgProps>
                </a:ext>
                <a:ext uri="{28A0092B-C50C-407E-A947-70E740481C1C}">
                  <a14:useLocalDpi xmlns:a14="http://schemas.microsoft.com/office/drawing/2010/main" val="0"/>
                </a:ext>
              </a:extLst>
            </a:blip>
            <a:srcRect r="-3"/>
            <a:stretch/>
          </p:blipFill>
          <p:spPr>
            <a:xfrm>
              <a:off x="10007473" y="2401648"/>
              <a:ext cx="1600777" cy="1506688"/>
            </a:xfrm>
            <a:prstGeom prst="rect">
              <a:avLst/>
            </a:prstGeom>
          </p:spPr>
        </p:pic>
        <p:pic>
          <p:nvPicPr>
            <p:cNvPr id="21" name="Picture 20" descr="A diagram of a circle with blue and white circles&#10;&#10;Description automatically generated">
              <a:extLst>
                <a:ext uri="{FF2B5EF4-FFF2-40B4-BE49-F238E27FC236}">
                  <a16:creationId xmlns:a16="http://schemas.microsoft.com/office/drawing/2014/main" id="{98082BED-F3BC-5175-A3B4-D12DFEA0D05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85592" l="0" r="100000">
                          <a14:foregroundMark x1="50989" y1="28531" x2="17898" y2="40744"/>
                          <a14:foregroundMark x1="17898" y1="40744" x2="27055" y2="78626"/>
                          <a14:foregroundMark x1="27055" y1="78626" x2="65869" y2="65649"/>
                          <a14:foregroundMark x1="65869" y1="65649" x2="65245" y2="38073"/>
                          <a14:foregroundMark x1="65245" y1="38073" x2="55671" y2="26718"/>
                          <a14:foregroundMark x1="43392" y1="21660" x2="15297" y2="32729"/>
                          <a14:foregroundMark x1="15297" y1="32729" x2="15297" y2="32920"/>
                          <a14:foregroundMark x1="16441" y1="78435" x2="48907" y2="79485"/>
                          <a14:foregroundMark x1="48907" y1="79485" x2="79917" y2="61069"/>
                          <a14:foregroundMark x1="79917" y1="61069" x2="71176" y2="45992"/>
                          <a14:foregroundMark x1="23621" y1="85687" x2="16025" y2="85305"/>
                          <a14:foregroundMark x1="28720" y1="61260" x2="59521" y2="59828"/>
                          <a14:foregroundMark x1="59521" y1="59828" x2="62019" y2="59828"/>
                          <a14:foregroundMark x1="31530" y1="53340" x2="31530" y2="53340"/>
                        </a14:backgroundRemoval>
                      </a14:imgEffect>
                    </a14:imgLayer>
                  </a14:imgProps>
                </a:ext>
                <a:ext uri="{28A0092B-C50C-407E-A947-70E740481C1C}">
                  <a14:useLocalDpi xmlns:a14="http://schemas.microsoft.com/office/drawing/2010/main" val="0"/>
                </a:ext>
              </a:extLst>
            </a:blip>
            <a:srcRect/>
            <a:stretch/>
          </p:blipFill>
          <p:spPr>
            <a:xfrm>
              <a:off x="9242815" y="4385554"/>
              <a:ext cx="1600777" cy="1746256"/>
            </a:xfrm>
            <a:prstGeom prst="rect">
              <a:avLst/>
            </a:prstGeom>
          </p:spPr>
        </p:pic>
        <p:pic>
          <p:nvPicPr>
            <p:cNvPr id="22" name="Picture 21" descr="A diagram of a circle with blue and white circles&#10;&#10;Description automatically generated">
              <a:extLst>
                <a:ext uri="{FF2B5EF4-FFF2-40B4-BE49-F238E27FC236}">
                  <a16:creationId xmlns:a16="http://schemas.microsoft.com/office/drawing/2014/main" id="{D7917F27-B780-CE5B-1021-B4074815375A}"/>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89559" l="0" r="100000">
                          <a14:foregroundMark x1="54396" y1="22414" x2="73527" y2="42720"/>
                          <a14:foregroundMark x1="73527" y1="42720" x2="76232" y2="78065"/>
                          <a14:foregroundMark x1="76232" y1="78065" x2="38551" y2="72605"/>
                          <a14:foregroundMark x1="38551" y1="72605" x2="27150" y2="41667"/>
                          <a14:foregroundMark x1="27150" y1="41667" x2="50725" y2="18008"/>
                          <a14:foregroundMark x1="50725" y1="18008" x2="54783" y2="22797"/>
                          <a14:foregroundMark x1="83478" y1="83812" x2="51884" y2="81130"/>
                          <a14:foregroundMark x1="51884" y1="81130" x2="44155" y2="78352"/>
                          <a14:foregroundMark x1="83478" y1="89655" x2="66957" y2="89272"/>
                        </a14:backgroundRemoval>
                      </a14:imgEffect>
                    </a14:imgLayer>
                  </a14:imgProps>
                </a:ext>
                <a:ext uri="{28A0092B-C50C-407E-A947-70E740481C1C}">
                  <a14:useLocalDpi xmlns:a14="http://schemas.microsoft.com/office/drawing/2010/main" val="0"/>
                </a:ext>
              </a:extLst>
            </a:blip>
            <a:srcRect/>
            <a:stretch/>
          </p:blipFill>
          <p:spPr>
            <a:xfrm>
              <a:off x="7797112" y="4393148"/>
              <a:ext cx="1724576" cy="1738662"/>
            </a:xfrm>
            <a:prstGeom prst="rect">
              <a:avLst/>
            </a:prstGeom>
          </p:spPr>
        </p:pic>
        <p:pic>
          <p:nvPicPr>
            <p:cNvPr id="23" name="Picture 22" descr="A diagram of a circle with blue and white circles&#10;&#10;Description automatically generated">
              <a:extLst>
                <a:ext uri="{FF2B5EF4-FFF2-40B4-BE49-F238E27FC236}">
                  <a16:creationId xmlns:a16="http://schemas.microsoft.com/office/drawing/2014/main" id="{5A29F973-E8E2-9676-F31E-46E4E5BD67FB}"/>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100000" l="13664" r="100000">
                          <a14:foregroundMark x1="62767" y1="16700" x2="22801" y2="16200"/>
                          <a14:foregroundMark x1="22801" y1="16200" x2="29291" y2="58500"/>
                          <a14:foregroundMark x1="29291" y1="58500" x2="63535" y2="51300"/>
                          <a14:foregroundMark x1="63535" y1="51300" x2="61144" y2="18600"/>
                          <a14:foregroundMark x1="13664" y1="21600" x2="39368" y2="87900"/>
                          <a14:foregroundMark x1="29547" y1="53300" x2="54654" y2="52900"/>
                        </a14:backgroundRemoval>
                      </a14:imgEffect>
                    </a14:imgLayer>
                  </a14:imgProps>
                </a:ext>
                <a:ext uri="{28A0092B-C50C-407E-A947-70E740481C1C}">
                  <a14:useLocalDpi xmlns:a14="http://schemas.microsoft.com/office/drawing/2010/main" val="0"/>
                </a:ext>
              </a:extLst>
            </a:blip>
            <a:srcRect/>
            <a:stretch/>
          </p:blipFill>
          <p:spPr>
            <a:xfrm>
              <a:off x="7061404" y="3723906"/>
              <a:ext cx="1950550" cy="1666139"/>
            </a:xfrm>
            <a:prstGeom prst="rect">
              <a:avLst/>
            </a:prstGeom>
          </p:spPr>
        </p:pic>
        <p:pic>
          <p:nvPicPr>
            <p:cNvPr id="24" name="Picture 23" descr="A diagram of a circle with blue and white circles&#10;&#10;Description automatically generated">
              <a:extLst>
                <a:ext uri="{FF2B5EF4-FFF2-40B4-BE49-F238E27FC236}">
                  <a16:creationId xmlns:a16="http://schemas.microsoft.com/office/drawing/2014/main" id="{DAFC291B-27A7-1B8E-DF72-E5CFA07A8AC5}"/>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0" b="100000" l="0" r="84706">
                          <a14:foregroundMark x1="29902" y1="16000" x2="32255" y2="48667"/>
                          <a14:foregroundMark x1="32255" y1="48667" x2="68333" y2="47222"/>
                          <a14:foregroundMark x1="68333" y1="47222" x2="65784" y2="9222"/>
                          <a14:foregroundMark x1="65784" y1="9222" x2="30686" y2="14222"/>
                          <a14:foregroundMark x1="30686" y1="14222" x2="29902" y2="15556"/>
                          <a14:foregroundMark x1="76176" y1="8889" x2="78431" y2="38889"/>
                          <a14:foregroundMark x1="83333" y1="4556" x2="84804" y2="42111"/>
                          <a14:foregroundMark x1="84804" y1="42111" x2="83627" y2="44444"/>
                          <a14:foregroundMark x1="66471" y1="32556" x2="36176" y2="33000"/>
                        </a14:backgroundRemoval>
                      </a14:imgEffect>
                    </a14:imgLayer>
                  </a14:imgProps>
                </a:ext>
                <a:ext uri="{28A0092B-C50C-407E-A947-70E740481C1C}">
                  <a14:useLocalDpi xmlns:a14="http://schemas.microsoft.com/office/drawing/2010/main" val="0"/>
                </a:ext>
              </a:extLst>
            </a:blip>
            <a:srcRect/>
            <a:stretch/>
          </p:blipFill>
          <p:spPr>
            <a:xfrm>
              <a:off x="9909350" y="3908336"/>
              <a:ext cx="1698900" cy="1498551"/>
            </a:xfrm>
            <a:prstGeom prst="rect">
              <a:avLst/>
            </a:prstGeom>
          </p:spPr>
        </p:pic>
        <p:pic>
          <p:nvPicPr>
            <p:cNvPr id="25" name="Picture 24" descr="A diagram of a circle with blue and white circles&#10;&#10;Description automatically generated">
              <a:extLst>
                <a:ext uri="{FF2B5EF4-FFF2-40B4-BE49-F238E27FC236}">
                  <a16:creationId xmlns:a16="http://schemas.microsoft.com/office/drawing/2014/main" id="{046A6A79-4BB2-5072-0B37-C9ECFD861A94}"/>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0" b="100000" l="16618" r="100000">
                          <a14:foregroundMark x1="16618" y1="77379" x2="63382" y2="79892"/>
                          <a14:foregroundMark x1="63382" y1="79892" x2="80966" y2="59695"/>
                          <a14:foregroundMark x1="80966" y1="59695" x2="57198" y2="37702"/>
                          <a14:foregroundMark x1="57198" y1="37702" x2="27343" y2="43627"/>
                          <a14:foregroundMark x1="27343" y1="43627" x2="17005" y2="67774"/>
                          <a14:foregroundMark x1="17005" y1="67774" x2="16618" y2="71544"/>
                        </a14:backgroundRemoval>
                      </a14:imgEffect>
                    </a14:imgLayer>
                  </a14:imgProps>
                </a:ext>
                <a:ext uri="{28A0092B-C50C-407E-A947-70E740481C1C}">
                  <a14:useLocalDpi xmlns:a14="http://schemas.microsoft.com/office/drawing/2010/main" val="0"/>
                </a:ext>
              </a:extLst>
            </a:blip>
            <a:srcRect/>
            <a:stretch/>
          </p:blipFill>
          <p:spPr>
            <a:xfrm>
              <a:off x="7061404" y="2230542"/>
              <a:ext cx="1724576" cy="1854440"/>
            </a:xfrm>
            <a:prstGeom prst="rect">
              <a:avLst/>
            </a:prstGeom>
          </p:spPr>
        </p:pic>
        <p:pic>
          <p:nvPicPr>
            <p:cNvPr id="26" name="Picture 25" descr="A diagram of a circle with blue and white circles&#10;&#10;Description automatically generated">
              <a:extLst>
                <a:ext uri="{FF2B5EF4-FFF2-40B4-BE49-F238E27FC236}">
                  <a16:creationId xmlns:a16="http://schemas.microsoft.com/office/drawing/2014/main" id="{A4661E5F-6C93-D2DE-24BD-3FF72AAB3E34}"/>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4161" b="100000" l="0" r="100000">
                          <a14:foregroundMark x1="71399" y1="30872" x2="31335" y2="40604"/>
                          <a14:foregroundMark x1="31335" y1="40604" x2="41430" y2="66107"/>
                          <a14:foregroundMark x1="41430" y1="66107" x2="75394" y2="77265"/>
                          <a14:foregroundMark x1="75394" y1="77265" x2="78654" y2="38255"/>
                          <a14:foregroundMark x1="78654" y1="38255" x2="74553" y2="30621"/>
                          <a14:foregroundMark x1="19769" y1="50671" x2="57413" y2="82383"/>
                          <a14:foregroundMark x1="86751" y1="76091" x2="83596" y2="26007"/>
                        </a14:backgroundRemoval>
                      </a14:imgEffect>
                    </a14:imgLayer>
                  </a14:imgProps>
                </a:ext>
                <a:ext uri="{28A0092B-C50C-407E-A947-70E740481C1C}">
                  <a14:useLocalDpi xmlns:a14="http://schemas.microsoft.com/office/drawing/2010/main" val="0"/>
                </a:ext>
              </a:extLst>
            </a:blip>
            <a:srcRect/>
            <a:stretch/>
          </p:blipFill>
          <p:spPr>
            <a:xfrm>
              <a:off x="7797112" y="1331712"/>
              <a:ext cx="1585428" cy="1985961"/>
            </a:xfrm>
            <a:prstGeom prst="rect">
              <a:avLst/>
            </a:prstGeom>
          </p:spPr>
        </p:pic>
        <p:pic>
          <p:nvPicPr>
            <p:cNvPr id="27" name="Picture 26" descr="A diagram of a circle with blue and white circles&#10;&#10;Description automatically generated">
              <a:extLst>
                <a:ext uri="{FF2B5EF4-FFF2-40B4-BE49-F238E27FC236}">
                  <a16:creationId xmlns:a16="http://schemas.microsoft.com/office/drawing/2014/main" id="{C37A078D-9782-CBEC-A209-E1137A47ACEC}"/>
                </a:ext>
              </a:extLst>
            </p:cNvPr>
            <p:cNvPicPr>
              <a:picLocks noChangeAspect="1"/>
            </p:cNvPicPr>
            <p:nvPr/>
          </p:nvPicPr>
          <p:blipFill rotWithShape="1">
            <a:blip r:embed="rId24">
              <a:extLst>
                <a:ext uri="{28A0092B-C50C-407E-A947-70E740481C1C}">
                  <a14:useLocalDpi xmlns:a14="http://schemas.microsoft.com/office/drawing/2010/main" val="0"/>
                </a:ext>
              </a:extLst>
            </a:blip>
            <a:srcRect/>
            <a:stretch/>
          </p:blipFill>
          <p:spPr>
            <a:xfrm>
              <a:off x="8431068" y="2944941"/>
              <a:ext cx="1833194" cy="1841106"/>
            </a:xfrm>
            <a:custGeom>
              <a:avLst/>
              <a:gdLst>
                <a:gd name="connsiteX0" fmla="*/ 909047 w 1833194"/>
                <a:gd name="connsiteY0" fmla="*/ 181430 h 1841106"/>
                <a:gd name="connsiteX1" fmla="*/ 173503 w 1833194"/>
                <a:gd name="connsiteY1" fmla="*/ 916974 h 1841106"/>
                <a:gd name="connsiteX2" fmla="*/ 909047 w 1833194"/>
                <a:gd name="connsiteY2" fmla="*/ 1652518 h 1841106"/>
                <a:gd name="connsiteX3" fmla="*/ 1644591 w 1833194"/>
                <a:gd name="connsiteY3" fmla="*/ 916974 h 1841106"/>
                <a:gd name="connsiteX4" fmla="*/ 909047 w 1833194"/>
                <a:gd name="connsiteY4" fmla="*/ 181430 h 1841106"/>
                <a:gd name="connsiteX5" fmla="*/ 916597 w 1833194"/>
                <a:gd name="connsiteY5" fmla="*/ 0 h 1841106"/>
                <a:gd name="connsiteX6" fmla="*/ 1833194 w 1833194"/>
                <a:gd name="connsiteY6" fmla="*/ 920553 h 1841106"/>
                <a:gd name="connsiteX7" fmla="*/ 916597 w 1833194"/>
                <a:gd name="connsiteY7" fmla="*/ 1841106 h 1841106"/>
                <a:gd name="connsiteX8" fmla="*/ 0 w 1833194"/>
                <a:gd name="connsiteY8" fmla="*/ 920553 h 1841106"/>
                <a:gd name="connsiteX9" fmla="*/ 916597 w 1833194"/>
                <a:gd name="connsiteY9" fmla="*/ 0 h 18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194" h="1841106">
                  <a:moveTo>
                    <a:pt x="909047" y="181430"/>
                  </a:moveTo>
                  <a:cubicBezTo>
                    <a:pt x="502817" y="181430"/>
                    <a:pt x="173503" y="510744"/>
                    <a:pt x="173503" y="916974"/>
                  </a:cubicBezTo>
                  <a:cubicBezTo>
                    <a:pt x="173503" y="1323204"/>
                    <a:pt x="502817" y="1652518"/>
                    <a:pt x="909047" y="1652518"/>
                  </a:cubicBezTo>
                  <a:cubicBezTo>
                    <a:pt x="1315277" y="1652518"/>
                    <a:pt x="1644591" y="1323204"/>
                    <a:pt x="1644591" y="916974"/>
                  </a:cubicBezTo>
                  <a:cubicBezTo>
                    <a:pt x="1644591" y="510744"/>
                    <a:pt x="1315277" y="181430"/>
                    <a:pt x="909047" y="181430"/>
                  </a:cubicBezTo>
                  <a:close/>
                  <a:moveTo>
                    <a:pt x="916597" y="0"/>
                  </a:moveTo>
                  <a:cubicBezTo>
                    <a:pt x="1422820" y="0"/>
                    <a:pt x="1833194" y="412146"/>
                    <a:pt x="1833194" y="920553"/>
                  </a:cubicBezTo>
                  <a:cubicBezTo>
                    <a:pt x="1833194" y="1428960"/>
                    <a:pt x="1422820" y="1841106"/>
                    <a:pt x="916597" y="1841106"/>
                  </a:cubicBezTo>
                  <a:cubicBezTo>
                    <a:pt x="410374" y="1841106"/>
                    <a:pt x="0" y="1428960"/>
                    <a:pt x="0" y="920553"/>
                  </a:cubicBezTo>
                  <a:cubicBezTo>
                    <a:pt x="0" y="412146"/>
                    <a:pt x="410374" y="0"/>
                    <a:pt x="916597" y="0"/>
                  </a:cubicBezTo>
                  <a:close/>
                </a:path>
              </a:pathLst>
            </a:custGeom>
          </p:spPr>
        </p:pic>
        <p:pic>
          <p:nvPicPr>
            <p:cNvPr id="28" name="Picture 27" descr="A diagram of a circle with blue and white circles&#10;&#10;Description automatically generated">
              <a:extLst>
                <a:ext uri="{FF2B5EF4-FFF2-40B4-BE49-F238E27FC236}">
                  <a16:creationId xmlns:a16="http://schemas.microsoft.com/office/drawing/2014/main" id="{22A5EB7E-70E6-F455-9CE2-D7261158CA40}"/>
                </a:ext>
              </a:extLst>
            </p:cNvPr>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9016841" y="3523784"/>
              <a:ext cx="661648" cy="661648"/>
            </a:xfrm>
            <a:prstGeom prst="ellipse">
              <a:avLst/>
            </a:prstGeom>
          </p:spPr>
        </p:pic>
        <p:pic>
          <p:nvPicPr>
            <p:cNvPr id="29" name="Picture 28" descr="A diagram of a circle with blue and white circles&#10;&#10;Description automatically generated">
              <a:extLst>
                <a:ext uri="{FF2B5EF4-FFF2-40B4-BE49-F238E27FC236}">
                  <a16:creationId xmlns:a16="http://schemas.microsoft.com/office/drawing/2014/main" id="{9ACE2AA8-FA58-507D-4EEC-9C8AA2D4493E}"/>
                </a:ext>
                <a:ext uri="{C183D7F6-B498-43B3-948B-1728B52AA6E4}">
                  <adec:decorative xmlns:adec="http://schemas.microsoft.com/office/drawing/2017/decorative" val="0"/>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a:xfrm>
              <a:off x="7066291" y="1331712"/>
              <a:ext cx="4546847" cy="4800098"/>
            </a:xfrm>
            <a:custGeom>
              <a:avLst/>
              <a:gdLst>
                <a:gd name="connsiteX0" fmla="*/ 2272705 w 4546847"/>
                <a:gd name="connsiteY0" fmla="*/ 361859 h 4800098"/>
                <a:gd name="connsiteX1" fmla="*/ 110382 w 4546847"/>
                <a:gd name="connsiteY1" fmla="*/ 2524182 h 4800098"/>
                <a:gd name="connsiteX2" fmla="*/ 2272705 w 4546847"/>
                <a:gd name="connsiteY2" fmla="*/ 4686505 h 4800098"/>
                <a:gd name="connsiteX3" fmla="*/ 4435028 w 4546847"/>
                <a:gd name="connsiteY3" fmla="*/ 2524182 h 4800098"/>
                <a:gd name="connsiteX4" fmla="*/ 2272705 w 4546847"/>
                <a:gd name="connsiteY4" fmla="*/ 361859 h 4800098"/>
                <a:gd name="connsiteX5" fmla="*/ 0 w 4546847"/>
                <a:gd name="connsiteY5" fmla="*/ 0 h 4800098"/>
                <a:gd name="connsiteX6" fmla="*/ 4546847 w 4546847"/>
                <a:gd name="connsiteY6" fmla="*/ 0 h 4800098"/>
                <a:gd name="connsiteX7" fmla="*/ 4546847 w 4546847"/>
                <a:gd name="connsiteY7" fmla="*/ 4800098 h 4800098"/>
                <a:gd name="connsiteX8" fmla="*/ 0 w 4546847"/>
                <a:gd name="connsiteY8" fmla="*/ 4800098 h 480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847" h="4800098">
                  <a:moveTo>
                    <a:pt x="2272705" y="361859"/>
                  </a:moveTo>
                  <a:cubicBezTo>
                    <a:pt x="1078487" y="361859"/>
                    <a:pt x="110382" y="1329964"/>
                    <a:pt x="110382" y="2524182"/>
                  </a:cubicBezTo>
                  <a:cubicBezTo>
                    <a:pt x="110382" y="3718400"/>
                    <a:pt x="1078487" y="4686505"/>
                    <a:pt x="2272705" y="4686505"/>
                  </a:cubicBezTo>
                  <a:cubicBezTo>
                    <a:pt x="3466923" y="4686505"/>
                    <a:pt x="4435028" y="3718400"/>
                    <a:pt x="4435028" y="2524182"/>
                  </a:cubicBezTo>
                  <a:cubicBezTo>
                    <a:pt x="4435028" y="1329964"/>
                    <a:pt x="3466923" y="361859"/>
                    <a:pt x="2272705" y="361859"/>
                  </a:cubicBezTo>
                  <a:close/>
                  <a:moveTo>
                    <a:pt x="0" y="0"/>
                  </a:moveTo>
                  <a:lnTo>
                    <a:pt x="4546847" y="0"/>
                  </a:lnTo>
                  <a:lnTo>
                    <a:pt x="4546847" y="4800098"/>
                  </a:lnTo>
                  <a:lnTo>
                    <a:pt x="0" y="4800098"/>
                  </a:lnTo>
                  <a:close/>
                </a:path>
              </a:pathLst>
            </a:custGeom>
          </p:spPr>
        </p:pic>
      </p:grpSp>
      <p:grpSp>
        <p:nvGrpSpPr>
          <p:cNvPr id="34" name="Group 33" descr="Explicit teaching graphic highlighting Using effective questioning">
            <a:extLst>
              <a:ext uri="{FF2B5EF4-FFF2-40B4-BE49-F238E27FC236}">
                <a16:creationId xmlns:a16="http://schemas.microsoft.com/office/drawing/2014/main" id="{F5F1FB4C-A6A0-DD1E-127F-D44B31019A04}"/>
              </a:ext>
            </a:extLst>
          </p:cNvPr>
          <p:cNvGrpSpPr/>
          <p:nvPr/>
        </p:nvGrpSpPr>
        <p:grpSpPr>
          <a:xfrm>
            <a:off x="7081280" y="1356065"/>
            <a:ext cx="4750720" cy="4880414"/>
            <a:chOff x="6870765" y="1360238"/>
            <a:chExt cx="4750720" cy="4880414"/>
          </a:xfrm>
        </p:grpSpPr>
        <p:sp>
          <p:nvSpPr>
            <p:cNvPr id="31" name="Oval 30">
              <a:extLst>
                <a:ext uri="{FF2B5EF4-FFF2-40B4-BE49-F238E27FC236}">
                  <a16:creationId xmlns:a16="http://schemas.microsoft.com/office/drawing/2014/main" id="{1475ABC2-101B-A589-33AB-78E302FBA3DC}"/>
                </a:ext>
              </a:extLst>
            </p:cNvPr>
            <p:cNvSpPr/>
            <p:nvPr/>
          </p:nvSpPr>
          <p:spPr>
            <a:xfrm>
              <a:off x="6870765" y="1450963"/>
              <a:ext cx="4750720" cy="4789689"/>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3" name="Picture 32" descr="A diagram of a circle with blue and white circles&#10;&#10;Description automatically generated">
              <a:extLst>
                <a:ext uri="{FF2B5EF4-FFF2-40B4-BE49-F238E27FC236}">
                  <a16:creationId xmlns:a16="http://schemas.microsoft.com/office/drawing/2014/main" id="{ACABFA66-F2A6-DC57-FD85-3ED373EA6BF6}"/>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4161" b="100000" l="0" r="100000">
                          <a14:foregroundMark x1="71399" y1="30872" x2="31335" y2="40604"/>
                          <a14:foregroundMark x1="31335" y1="40604" x2="41430" y2="66107"/>
                          <a14:foregroundMark x1="41430" y1="66107" x2="75394" y2="77265"/>
                          <a14:foregroundMark x1="75394" y1="77265" x2="78654" y2="38255"/>
                          <a14:foregroundMark x1="78654" y1="38255" x2="74553" y2="30621"/>
                          <a14:foregroundMark x1="19769" y1="50671" x2="57413" y2="82383"/>
                          <a14:foregroundMark x1="86751" y1="76091" x2="83596" y2="26007"/>
                        </a14:backgroundRemoval>
                      </a14:imgEffect>
                    </a14:imgLayer>
                  </a14:imgProps>
                </a:ext>
                <a:ext uri="{28A0092B-C50C-407E-A947-70E740481C1C}">
                  <a14:useLocalDpi xmlns:a14="http://schemas.microsoft.com/office/drawing/2010/main" val="0"/>
                </a:ext>
              </a:extLst>
            </a:blip>
            <a:srcRect/>
            <a:stretch/>
          </p:blipFill>
          <p:spPr>
            <a:xfrm>
              <a:off x="7773671" y="1360238"/>
              <a:ext cx="1585428" cy="1985961"/>
            </a:xfrm>
            <a:prstGeom prst="rect">
              <a:avLst/>
            </a:prstGeom>
          </p:spPr>
        </p:pic>
      </p:grpSp>
      <p:sp>
        <p:nvSpPr>
          <p:cNvPr id="4" name="Slide Number Placeholder 3">
            <a:extLst>
              <a:ext uri="{FF2B5EF4-FFF2-40B4-BE49-F238E27FC236}">
                <a16:creationId xmlns:a16="http://schemas.microsoft.com/office/drawing/2014/main" id="{90983C39-D01E-C9FF-4FD4-CD14BD90937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168891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27DF-CBA7-03F8-CB2A-A8A7869329E4}"/>
              </a:ext>
            </a:extLst>
          </p:cNvPr>
          <p:cNvSpPr>
            <a:spLocks noGrp="1"/>
          </p:cNvSpPr>
          <p:nvPr>
            <p:ph type="title"/>
          </p:nvPr>
        </p:nvSpPr>
        <p:spPr/>
        <p:txBody>
          <a:bodyPr/>
          <a:lstStyle/>
          <a:p>
            <a:r>
              <a:rPr lang="en-AU"/>
              <a:t>Prompt retrieval</a:t>
            </a:r>
          </a:p>
        </p:txBody>
      </p:sp>
      <p:sp>
        <p:nvSpPr>
          <p:cNvPr id="7" name="Content Placeholder 6">
            <a:extLst>
              <a:ext uri="{FF2B5EF4-FFF2-40B4-BE49-F238E27FC236}">
                <a16:creationId xmlns:a16="http://schemas.microsoft.com/office/drawing/2014/main" id="{5B02FE75-CF7E-85B1-18B3-6DBCC92E33AC}"/>
              </a:ext>
            </a:extLst>
          </p:cNvPr>
          <p:cNvSpPr>
            <a:spLocks noGrp="1"/>
          </p:cNvSpPr>
          <p:nvPr>
            <p:ph idx="1"/>
          </p:nvPr>
        </p:nvSpPr>
        <p:spPr>
          <a:xfrm>
            <a:off x="360000" y="1620000"/>
            <a:ext cx="6344900" cy="4564900"/>
          </a:xfrm>
        </p:spPr>
        <p:txBody>
          <a:bodyPr/>
          <a:lstStyle/>
          <a:p>
            <a:pPr marL="285750" indent="-285750">
              <a:spcAft>
                <a:spcPts val="600"/>
              </a:spcAft>
              <a:buFont typeface="Arial" panose="020B0604020202020204" pitchFamily="34" charset="0"/>
              <a:buChar char="•"/>
            </a:pPr>
            <a:r>
              <a:rPr lang="en-AU" dirty="0"/>
              <a:t>Prior knowledge is activated when it is retrieved from long term memory ready to be used in working memory.</a:t>
            </a:r>
          </a:p>
          <a:p>
            <a:pPr marL="285750" indent="-285750">
              <a:spcAft>
                <a:spcPts val="600"/>
              </a:spcAft>
              <a:buFont typeface="Arial" panose="020B0604020202020204" pitchFamily="34" charset="0"/>
              <a:buChar char="•"/>
            </a:pPr>
            <a:r>
              <a:rPr lang="en-AU" dirty="0"/>
              <a:t>Practice promotes better recall of information.</a:t>
            </a:r>
          </a:p>
          <a:p>
            <a:pPr marL="285750" indent="-285750">
              <a:spcAft>
                <a:spcPts val="600"/>
              </a:spcAft>
              <a:buFont typeface="Arial" panose="020B0604020202020204" pitchFamily="34" charset="0"/>
              <a:buChar char="•"/>
            </a:pPr>
            <a:r>
              <a:rPr lang="en-AU" dirty="0"/>
              <a:t>Well crafted questions can be used to:</a:t>
            </a:r>
          </a:p>
          <a:p>
            <a:pPr marL="895335" lvl="4" indent="-285750"/>
            <a:r>
              <a:rPr lang="en-AU" dirty="0"/>
              <a:t>prompt students to retrieve previously taught material</a:t>
            </a:r>
          </a:p>
          <a:p>
            <a:pPr marL="895335" lvl="4" indent="-285750"/>
            <a:r>
              <a:rPr lang="en-AU" dirty="0"/>
              <a:t>check for successful retrieval.</a:t>
            </a:r>
          </a:p>
          <a:p>
            <a:pPr marL="952485" lvl="4" indent="-342900">
              <a:buFont typeface="Arial" panose="020B0604020202020204" pitchFamily="34" charset="0"/>
              <a:buChar char="•"/>
            </a:pPr>
            <a:endParaRPr lang="en-AU" dirty="0"/>
          </a:p>
          <a:p>
            <a:pPr>
              <a:spcAft>
                <a:spcPts val="600"/>
              </a:spcAft>
            </a:pPr>
            <a:endParaRPr lang="en-US" dirty="0"/>
          </a:p>
        </p:txBody>
      </p:sp>
      <p:sp>
        <p:nvSpPr>
          <p:cNvPr id="3" name="Rectangle 2">
            <a:extLst>
              <a:ext uri="{FF2B5EF4-FFF2-40B4-BE49-F238E27FC236}">
                <a16:creationId xmlns:a16="http://schemas.microsoft.com/office/drawing/2014/main" id="{85DBB8F0-858E-E3EB-D60A-633129E5DA02}"/>
              </a:ext>
            </a:extLst>
          </p:cNvPr>
          <p:cNvSpPr/>
          <p:nvPr/>
        </p:nvSpPr>
        <p:spPr>
          <a:xfrm>
            <a:off x="7694400" y="2436472"/>
            <a:ext cx="3429600" cy="108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Activate prior knowledge</a:t>
            </a:r>
          </a:p>
        </p:txBody>
      </p:sp>
      <p:sp>
        <p:nvSpPr>
          <p:cNvPr id="6" name="Rectangle 5">
            <a:extLst>
              <a:ext uri="{FF2B5EF4-FFF2-40B4-BE49-F238E27FC236}">
                <a16:creationId xmlns:a16="http://schemas.microsoft.com/office/drawing/2014/main" id="{4201B86C-B7A2-04D8-5792-CC8A12FDB955}"/>
              </a:ext>
            </a:extLst>
          </p:cNvPr>
          <p:cNvSpPr/>
          <p:nvPr/>
        </p:nvSpPr>
        <p:spPr>
          <a:xfrm>
            <a:off x="7694400" y="3936236"/>
            <a:ext cx="3429600" cy="108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Retrieval practice</a:t>
            </a:r>
          </a:p>
        </p:txBody>
      </p:sp>
      <p:sp>
        <p:nvSpPr>
          <p:cNvPr id="4" name="Slide Number Placeholder 3">
            <a:extLst>
              <a:ext uri="{FF2B5EF4-FFF2-40B4-BE49-F238E27FC236}">
                <a16:creationId xmlns:a16="http://schemas.microsoft.com/office/drawing/2014/main" id="{4DECDE50-7C74-6D21-9D67-8F229ED6509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411624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2E5-5425-9585-D864-BDBD28A6EE8D}"/>
              </a:ext>
            </a:extLst>
          </p:cNvPr>
          <p:cNvSpPr>
            <a:spLocks noGrp="1"/>
          </p:cNvSpPr>
          <p:nvPr>
            <p:ph type="title"/>
          </p:nvPr>
        </p:nvSpPr>
        <p:spPr>
          <a:xfrm>
            <a:off x="360000" y="360000"/>
            <a:ext cx="10080000" cy="545601"/>
          </a:xfrm>
        </p:spPr>
        <p:txBody>
          <a:bodyPr/>
          <a:lstStyle/>
          <a:p>
            <a:r>
              <a:rPr lang="en-AU"/>
              <a:t>Correct misconceptions</a:t>
            </a:r>
          </a:p>
        </p:txBody>
      </p:sp>
      <p:sp>
        <p:nvSpPr>
          <p:cNvPr id="7" name="Rectangle: Rounded Corners 6">
            <a:extLst>
              <a:ext uri="{FF2B5EF4-FFF2-40B4-BE49-F238E27FC236}">
                <a16:creationId xmlns:a16="http://schemas.microsoft.com/office/drawing/2014/main" id="{2C04BB96-8F7E-75A4-D6D2-0337E6089D9E}"/>
              </a:ext>
            </a:extLst>
          </p:cNvPr>
          <p:cNvSpPr/>
          <p:nvPr/>
        </p:nvSpPr>
        <p:spPr>
          <a:xfrm>
            <a:off x="1945912" y="1683839"/>
            <a:ext cx="3130274" cy="1541961"/>
          </a:xfrm>
          <a:prstGeom prst="roundRect">
            <a:avLst>
              <a:gd name="adj" fmla="val 907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b="1" dirty="0">
                <a:solidFill>
                  <a:schemeClr val="accent1"/>
                </a:solidFill>
                <a:latin typeface="+mj-lt"/>
              </a:rPr>
              <a:t>Identify misconceptions </a:t>
            </a:r>
            <a:endParaRPr lang="en-US" sz="2000" b="1" dirty="0">
              <a:solidFill>
                <a:schemeClr val="accent1"/>
              </a:solidFill>
              <a:latin typeface="+mj-lt"/>
            </a:endParaRPr>
          </a:p>
        </p:txBody>
      </p:sp>
      <p:pic>
        <p:nvPicPr>
          <p:cNvPr id="6" name="Content Placeholder 5">
            <a:extLst>
              <a:ext uri="{FF2B5EF4-FFF2-40B4-BE49-F238E27FC236}">
                <a16:creationId xmlns:a16="http://schemas.microsoft.com/office/drawing/2014/main" id="{9F0CD6B5-D6DB-31B8-B432-A60005363278}"/>
              </a:ext>
              <a:ext uri="{C183D7F6-B498-43B3-948B-1728B52AA6E4}">
                <adec:decorative xmlns:adec="http://schemas.microsoft.com/office/drawing/2017/decorative" val="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536150" y="3857675"/>
            <a:ext cx="2237180" cy="2237180"/>
          </a:xfrm>
        </p:spPr>
      </p:pic>
      <p:sp>
        <p:nvSpPr>
          <p:cNvPr id="9" name="Rectangle: Rounded Corners 8">
            <a:extLst>
              <a:ext uri="{FF2B5EF4-FFF2-40B4-BE49-F238E27FC236}">
                <a16:creationId xmlns:a16="http://schemas.microsoft.com/office/drawing/2014/main" id="{3E82CFB5-229C-0D87-F6C9-71308DC548BA}"/>
              </a:ext>
            </a:extLst>
          </p:cNvPr>
          <p:cNvSpPr/>
          <p:nvPr/>
        </p:nvSpPr>
        <p:spPr>
          <a:xfrm>
            <a:off x="6798947" y="1683841"/>
            <a:ext cx="3130274" cy="1541959"/>
          </a:xfrm>
          <a:prstGeom prst="roundRect">
            <a:avLst>
              <a:gd name="adj" fmla="val 790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b="1" dirty="0">
                <a:solidFill>
                  <a:schemeClr val="accent1"/>
                </a:solidFill>
                <a:latin typeface="+mj-lt"/>
              </a:rPr>
              <a:t>Redirect or reteach</a:t>
            </a:r>
          </a:p>
        </p:txBody>
      </p:sp>
      <p:sp>
        <p:nvSpPr>
          <p:cNvPr id="14" name="Arrow: Right 13">
            <a:extLst>
              <a:ext uri="{FF2B5EF4-FFF2-40B4-BE49-F238E27FC236}">
                <a16:creationId xmlns:a16="http://schemas.microsoft.com/office/drawing/2014/main" id="{2CC921E8-816B-522D-9BAC-94C61E308C6F}"/>
              </a:ext>
              <a:ext uri="{C183D7F6-B498-43B3-948B-1728B52AA6E4}">
                <adec:decorative xmlns:adec="http://schemas.microsoft.com/office/drawing/2017/decorative" val="1"/>
              </a:ext>
            </a:extLst>
          </p:cNvPr>
          <p:cNvSpPr/>
          <p:nvPr/>
        </p:nvSpPr>
        <p:spPr>
          <a:xfrm rot="-1860000">
            <a:off x="7180072" y="4320916"/>
            <a:ext cx="2368024" cy="1253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D20E538-A29C-1216-AFC7-B05BE6C35B2C}"/>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421553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56988-1746-1858-EB98-8E67EB0223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09CF89-2519-8620-A0AF-2B45BB972360}"/>
              </a:ext>
            </a:extLst>
          </p:cNvPr>
          <p:cNvSpPr>
            <a:spLocks noGrp="1"/>
          </p:cNvSpPr>
          <p:nvPr>
            <p:ph type="title"/>
          </p:nvPr>
        </p:nvSpPr>
        <p:spPr/>
        <p:txBody>
          <a:bodyPr/>
          <a:lstStyle/>
          <a:p>
            <a:r>
              <a:rPr lang="en-AU"/>
              <a:t>Develop complexity</a:t>
            </a:r>
          </a:p>
        </p:txBody>
      </p:sp>
      <p:sp>
        <p:nvSpPr>
          <p:cNvPr id="3" name="Content Placeholder 2">
            <a:extLst>
              <a:ext uri="{FF2B5EF4-FFF2-40B4-BE49-F238E27FC236}">
                <a16:creationId xmlns:a16="http://schemas.microsoft.com/office/drawing/2014/main" id="{F991F679-0453-84C7-CE0F-99EA462F0938}"/>
              </a:ext>
            </a:extLst>
          </p:cNvPr>
          <p:cNvSpPr>
            <a:spLocks noGrp="1"/>
          </p:cNvSpPr>
          <p:nvPr>
            <p:ph idx="1"/>
          </p:nvPr>
        </p:nvSpPr>
        <p:spPr/>
        <p:txBody>
          <a:bodyPr vert="horz" lIns="0" tIns="0" rIns="0" bIns="0" rtlCol="0" anchor="t">
            <a:noAutofit/>
          </a:bodyPr>
          <a:lstStyle/>
          <a:p>
            <a:pPr>
              <a:spcAft>
                <a:spcPts val="600"/>
              </a:spcAft>
            </a:pPr>
            <a:r>
              <a:rPr lang="en-AU" dirty="0"/>
              <a:t>Questioning can be used to develop increasing complexity in student thinking and understanding. </a:t>
            </a:r>
          </a:p>
          <a:p>
            <a:pPr>
              <a:spcAft>
                <a:spcPts val="600"/>
              </a:spcAft>
            </a:pPr>
            <a:r>
              <a:rPr lang="en-AU" dirty="0"/>
              <a:t>For example, questioning can be used to prompt students to:</a:t>
            </a:r>
          </a:p>
          <a:p>
            <a:pPr marL="285750" indent="-285750">
              <a:spcAft>
                <a:spcPts val="600"/>
              </a:spcAft>
              <a:buFont typeface="Arial" panose="020B0604020202020204" pitchFamily="34" charset="0"/>
              <a:buChar char="•"/>
            </a:pPr>
            <a:r>
              <a:rPr lang="en-AU" dirty="0"/>
              <a:t>Recall information</a:t>
            </a:r>
          </a:p>
          <a:p>
            <a:pPr marL="285750" indent="-285750">
              <a:spcAft>
                <a:spcPts val="600"/>
              </a:spcAft>
              <a:buFont typeface="Arial" panose="020B0604020202020204" pitchFamily="34" charset="0"/>
              <a:buChar char="•"/>
            </a:pPr>
            <a:r>
              <a:rPr lang="en-AU" dirty="0"/>
              <a:t>Deepen thinking</a:t>
            </a:r>
          </a:p>
          <a:p>
            <a:pPr marL="285750" indent="-285750">
              <a:spcAft>
                <a:spcPts val="600"/>
              </a:spcAft>
              <a:buFont typeface="Arial" panose="020B0604020202020204" pitchFamily="34" charset="0"/>
              <a:buChar char="•"/>
            </a:pPr>
            <a:r>
              <a:rPr lang="en-AU" dirty="0"/>
              <a:t>Make connections</a:t>
            </a:r>
          </a:p>
          <a:p>
            <a:pPr marL="285750" indent="-285750">
              <a:spcAft>
                <a:spcPts val="600"/>
              </a:spcAft>
              <a:buFont typeface="Arial" panose="020B0604020202020204" pitchFamily="34" charset="0"/>
              <a:buChar char="•"/>
            </a:pPr>
            <a:r>
              <a:rPr lang="en-AU" dirty="0"/>
              <a:t>Justify and reflect</a:t>
            </a:r>
          </a:p>
        </p:txBody>
      </p:sp>
      <p:pic>
        <p:nvPicPr>
          <p:cNvPr id="9" name="Picture 8">
            <a:extLst>
              <a:ext uri="{FF2B5EF4-FFF2-40B4-BE49-F238E27FC236}">
                <a16:creationId xmlns:a16="http://schemas.microsoft.com/office/drawing/2014/main" id="{04D2D1CC-1813-804C-C7F0-DC718019C8E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47430" y="3129318"/>
            <a:ext cx="3724298" cy="2705386"/>
          </a:xfrm>
          <a:prstGeom prst="rect">
            <a:avLst/>
          </a:prstGeom>
        </p:spPr>
      </p:pic>
      <p:sp>
        <p:nvSpPr>
          <p:cNvPr id="4" name="Slide Number Placeholder 3">
            <a:extLst>
              <a:ext uri="{FF2B5EF4-FFF2-40B4-BE49-F238E27FC236}">
                <a16:creationId xmlns:a16="http://schemas.microsoft.com/office/drawing/2014/main" id="{B34C52BB-4AD3-54C5-BCB3-B7A7B776A97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18</a:t>
            </a:fld>
            <a:endParaRPr lang="en-AU"/>
          </a:p>
        </p:txBody>
      </p:sp>
    </p:spTree>
    <p:extLst>
      <p:ext uri="{BB962C8B-B14F-4D97-AF65-F5344CB8AC3E}">
        <p14:creationId xmlns:p14="http://schemas.microsoft.com/office/powerpoint/2010/main" val="405700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FE884-9D0F-D994-B180-879F22B05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A2D6D-E4F1-D621-1F1B-D4FC6FAD7D27}"/>
              </a:ext>
            </a:extLst>
          </p:cNvPr>
          <p:cNvSpPr>
            <a:spLocks noGrp="1"/>
          </p:cNvSpPr>
          <p:nvPr>
            <p:ph type="title"/>
          </p:nvPr>
        </p:nvSpPr>
        <p:spPr/>
        <p:txBody>
          <a:bodyPr/>
          <a:lstStyle/>
          <a:p>
            <a:r>
              <a:rPr lang="en-AU" dirty="0"/>
              <a:t>Engage students in thinking</a:t>
            </a:r>
          </a:p>
        </p:txBody>
      </p:sp>
      <p:pic>
        <p:nvPicPr>
          <p:cNvPr id="6" name="Picture 5">
            <a:extLst>
              <a:ext uri="{FF2B5EF4-FFF2-40B4-BE49-F238E27FC236}">
                <a16:creationId xmlns:a16="http://schemas.microsoft.com/office/drawing/2014/main" id="{08ADACCB-E5CD-874C-3799-8D2D02CC9A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1300" y="1889247"/>
            <a:ext cx="3526368" cy="3506440"/>
          </a:xfrm>
          <a:prstGeom prst="rect">
            <a:avLst/>
          </a:prstGeom>
        </p:spPr>
      </p:pic>
      <p:pic>
        <p:nvPicPr>
          <p:cNvPr id="7" name="Picture 6">
            <a:extLst>
              <a:ext uri="{FF2B5EF4-FFF2-40B4-BE49-F238E27FC236}">
                <a16:creationId xmlns:a16="http://schemas.microsoft.com/office/drawing/2014/main" id="{0B8BC23A-04B3-6278-0D67-965F9CE4137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42423" y="1990847"/>
            <a:ext cx="3662477" cy="3506440"/>
          </a:xfrm>
          <a:prstGeom prst="rect">
            <a:avLst/>
          </a:prstGeom>
        </p:spPr>
      </p:pic>
      <p:sp>
        <p:nvSpPr>
          <p:cNvPr id="4" name="Slide Number Placeholder 3">
            <a:extLst>
              <a:ext uri="{FF2B5EF4-FFF2-40B4-BE49-F238E27FC236}">
                <a16:creationId xmlns:a16="http://schemas.microsoft.com/office/drawing/2014/main" id="{DCD339D3-6133-CDC5-7C3A-A6DABAAF8C9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310588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t>NSW Department of Education</a:t>
            </a:r>
            <a:endParaRPr lang="en-AU"/>
          </a:p>
        </p:txBody>
      </p:sp>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t>Effective questioning</a:t>
            </a:r>
          </a:p>
        </p:txBody>
      </p:sp>
      <p:sp>
        <p:nvSpPr>
          <p:cNvPr id="4" name="Text Placeholder 3">
            <a:extLst>
              <a:ext uri="{FF2B5EF4-FFF2-40B4-BE49-F238E27FC236}">
                <a16:creationId xmlns:a16="http://schemas.microsoft.com/office/drawing/2014/main" id="{A1B2CC81-2D4A-A7AE-93DE-5247AE1FCF4A}"/>
              </a:ext>
            </a:extLst>
          </p:cNvPr>
          <p:cNvSpPr>
            <a:spLocks noGrp="1"/>
          </p:cNvSpPr>
          <p:nvPr>
            <p:ph type="body" sz="quarter" idx="10"/>
          </p:nvPr>
        </p:nvSpPr>
        <p:spPr/>
        <p:txBody>
          <a:bodyPr/>
          <a:lstStyle/>
          <a:p>
            <a:r>
              <a:rPr lang="en-AU" sz="3200" dirty="0"/>
              <a:t>Strategy learning module</a:t>
            </a:r>
          </a:p>
        </p:txBody>
      </p:sp>
      <p:pic>
        <p:nvPicPr>
          <p:cNvPr id="9" name="Picture Placeholder 25">
            <a:extLst>
              <a:ext uri="{FF2B5EF4-FFF2-40B4-BE49-F238E27FC236}">
                <a16:creationId xmlns:a16="http://schemas.microsoft.com/office/drawing/2014/main" id="{0C72DA4F-EEDC-5AEB-F480-4DD442C817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7129675" y="2311"/>
            <a:ext cx="5064000" cy="6858000"/>
          </a:xfrm>
          <a:prstGeom prst="rect">
            <a:avLst/>
          </a:prstGeom>
        </p:spPr>
      </p:pic>
    </p:spTree>
    <p:extLst>
      <p:ext uri="{BB962C8B-B14F-4D97-AF65-F5344CB8AC3E}">
        <p14:creationId xmlns:p14="http://schemas.microsoft.com/office/powerpoint/2010/main" val="150755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33AA6-A343-77C8-839D-D59768C07126}"/>
              </a:ext>
            </a:extLst>
          </p:cNvPr>
          <p:cNvSpPr>
            <a:spLocks noGrp="1"/>
          </p:cNvSpPr>
          <p:nvPr>
            <p:ph type="title"/>
          </p:nvPr>
        </p:nvSpPr>
        <p:spPr>
          <a:xfrm>
            <a:off x="360000" y="360001"/>
            <a:ext cx="10080000" cy="548704"/>
          </a:xfrm>
        </p:spPr>
        <p:txBody>
          <a:bodyPr/>
          <a:lstStyle/>
          <a:p>
            <a:r>
              <a:rPr lang="en-AU" dirty="0"/>
              <a:t>Why effective questioning is important</a:t>
            </a:r>
          </a:p>
        </p:txBody>
      </p:sp>
      <p:sp>
        <p:nvSpPr>
          <p:cNvPr id="5" name="Text Placeholder 4">
            <a:extLst>
              <a:ext uri="{FF2B5EF4-FFF2-40B4-BE49-F238E27FC236}">
                <a16:creationId xmlns:a16="http://schemas.microsoft.com/office/drawing/2014/main" id="{9CA347E8-A4D4-A8F9-1AC7-9C7761537967}"/>
              </a:ext>
            </a:extLst>
          </p:cNvPr>
          <p:cNvSpPr>
            <a:spLocks noGrp="1"/>
          </p:cNvSpPr>
          <p:nvPr>
            <p:ph type="body" sz="quarter" idx="19"/>
          </p:nvPr>
        </p:nvSpPr>
        <p:spPr>
          <a:xfrm>
            <a:off x="360000" y="1862942"/>
            <a:ext cx="11484000" cy="1012272"/>
          </a:xfrm>
        </p:spPr>
        <p:txBody>
          <a:bodyPr vert="horz" lIns="0" tIns="0" rIns="0" bIns="0" rtlCol="0" anchor="t">
            <a:noAutofit/>
          </a:bodyPr>
          <a:lstStyle/>
          <a:p>
            <a:pPr>
              <a:spcAft>
                <a:spcPts val="600"/>
              </a:spcAft>
            </a:pPr>
            <a:r>
              <a:rPr lang="en-AU" sz="1800" dirty="0"/>
              <a:t>Teachers use questioning to:</a:t>
            </a:r>
          </a:p>
          <a:p>
            <a:pPr marL="342900" indent="-342900">
              <a:spcAft>
                <a:spcPts val="600"/>
              </a:spcAft>
              <a:buFont typeface="Arial" panose="020B0604020202020204" pitchFamily="34" charset="0"/>
              <a:buChar char="•"/>
            </a:pPr>
            <a:r>
              <a:rPr lang="en-AU" sz="1800" dirty="0"/>
              <a:t>gather information about what students know, understand, and can do</a:t>
            </a:r>
          </a:p>
          <a:p>
            <a:pPr>
              <a:spcAft>
                <a:spcPts val="600"/>
              </a:spcAft>
            </a:pPr>
            <a:endParaRPr lang="en-AU" sz="1800" dirty="0"/>
          </a:p>
          <a:p>
            <a:pPr marL="342900" indent="-342900">
              <a:spcAft>
                <a:spcPts val="600"/>
              </a:spcAft>
              <a:buFont typeface="Arial" panose="020B0604020202020204" pitchFamily="34" charset="0"/>
              <a:buChar char="•"/>
            </a:pPr>
            <a:endParaRPr lang="en-AU" sz="1800" dirty="0"/>
          </a:p>
        </p:txBody>
      </p:sp>
      <p:sp>
        <p:nvSpPr>
          <p:cNvPr id="6" name="Rectangle: Rounded Corners 5">
            <a:extLst>
              <a:ext uri="{FF2B5EF4-FFF2-40B4-BE49-F238E27FC236}">
                <a16:creationId xmlns:a16="http://schemas.microsoft.com/office/drawing/2014/main" id="{EDBDA2B5-B0D7-FEAB-1BB5-B3395EC8B381}"/>
              </a:ext>
            </a:extLst>
          </p:cNvPr>
          <p:cNvSpPr/>
          <p:nvPr/>
        </p:nvSpPr>
        <p:spPr>
          <a:xfrm>
            <a:off x="459508" y="3092059"/>
            <a:ext cx="10779992" cy="10122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800" dirty="0"/>
              <a:t>‘Questions allow a teacher to determine how well the material has been learned and whether there is a need for additional instruction.’ </a:t>
            </a:r>
            <a:r>
              <a:rPr lang="en-AU" sz="1200" dirty="0"/>
              <a:t>(</a:t>
            </a:r>
            <a:r>
              <a:rPr lang="en-AU" sz="1200" dirty="0" err="1"/>
              <a:t>Rosenshine</a:t>
            </a:r>
            <a:r>
              <a:rPr lang="en-AU" sz="1200" dirty="0"/>
              <a:t> 2012:14)</a:t>
            </a:r>
          </a:p>
        </p:txBody>
      </p:sp>
      <p:sp>
        <p:nvSpPr>
          <p:cNvPr id="7" name="Text Placeholder 4">
            <a:extLst>
              <a:ext uri="{FF2B5EF4-FFF2-40B4-BE49-F238E27FC236}">
                <a16:creationId xmlns:a16="http://schemas.microsoft.com/office/drawing/2014/main" id="{53A16BE2-2A50-1DFC-DC11-5D710A6C23DB}"/>
              </a:ext>
            </a:extLst>
          </p:cNvPr>
          <p:cNvSpPr txBox="1">
            <a:spLocks/>
          </p:cNvSpPr>
          <p:nvPr/>
        </p:nvSpPr>
        <p:spPr>
          <a:xfrm>
            <a:off x="360000" y="4328942"/>
            <a:ext cx="11484000" cy="464466"/>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en-AU" sz="1800" dirty="0"/>
              <a:t>deepen student understanding.</a:t>
            </a:r>
          </a:p>
        </p:txBody>
      </p:sp>
      <p:sp>
        <p:nvSpPr>
          <p:cNvPr id="4" name="Rectangle: Rounded Corners 3">
            <a:extLst>
              <a:ext uri="{FF2B5EF4-FFF2-40B4-BE49-F238E27FC236}">
                <a16:creationId xmlns:a16="http://schemas.microsoft.com/office/drawing/2014/main" id="{8EAB1D87-457C-6E61-43EC-864240BB2E70}"/>
              </a:ext>
            </a:extLst>
          </p:cNvPr>
          <p:cNvSpPr/>
          <p:nvPr/>
        </p:nvSpPr>
        <p:spPr>
          <a:xfrm>
            <a:off x="360000" y="5058568"/>
            <a:ext cx="10879500" cy="10122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pPr>
            <a:r>
              <a:rPr lang="en-AU" sz="1800" dirty="0"/>
              <a:t>‘Effective questioning strategies cause all students to think. This creates high engagement classroom environments which improve student achievement.’ </a:t>
            </a:r>
            <a:r>
              <a:rPr lang="en-AU" sz="1200" dirty="0"/>
              <a:t>(Black and Wiliam 2018)</a:t>
            </a:r>
          </a:p>
        </p:txBody>
      </p:sp>
      <p:sp>
        <p:nvSpPr>
          <p:cNvPr id="3" name="Slide Number Placeholder 2">
            <a:extLst>
              <a:ext uri="{FF2B5EF4-FFF2-40B4-BE49-F238E27FC236}">
                <a16:creationId xmlns:a16="http://schemas.microsoft.com/office/drawing/2014/main" id="{6C6F8313-E421-640B-8C77-FAF2AC1DC97D}"/>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346734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97E8-BAEC-C4A3-12D6-E14F355F2B79}"/>
              </a:ext>
            </a:extLst>
          </p:cNvPr>
          <p:cNvSpPr>
            <a:spLocks noGrp="1"/>
          </p:cNvSpPr>
          <p:nvPr>
            <p:ph type="title"/>
          </p:nvPr>
        </p:nvSpPr>
        <p:spPr>
          <a:xfrm>
            <a:off x="360000" y="360000"/>
            <a:ext cx="10080000" cy="1189400"/>
          </a:xfrm>
        </p:spPr>
        <p:txBody>
          <a:bodyPr/>
          <a:lstStyle/>
          <a:p>
            <a:pPr>
              <a:lnSpc>
                <a:spcPct val="120000"/>
              </a:lnSpc>
            </a:pPr>
            <a:r>
              <a:rPr lang="en-US" dirty="0"/>
              <a:t>Questioning in safe and inclusive learning environments </a:t>
            </a:r>
          </a:p>
        </p:txBody>
      </p:sp>
      <p:sp>
        <p:nvSpPr>
          <p:cNvPr id="6" name="Rectangle: Rounded Corners 5">
            <a:extLst>
              <a:ext uri="{FF2B5EF4-FFF2-40B4-BE49-F238E27FC236}">
                <a16:creationId xmlns:a16="http://schemas.microsoft.com/office/drawing/2014/main" id="{5F04A81E-F1DA-B72D-1FE8-4D98A2397FB1}"/>
              </a:ext>
            </a:extLst>
          </p:cNvPr>
          <p:cNvSpPr/>
          <p:nvPr/>
        </p:nvSpPr>
        <p:spPr>
          <a:xfrm>
            <a:off x="2004437" y="2472162"/>
            <a:ext cx="7867752" cy="2549474"/>
          </a:xfrm>
          <a:prstGeom prst="roundRect">
            <a:avLst>
              <a:gd name="adj" fmla="val 869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45720" rIns="91440" bIns="45720" rtlCol="0" anchor="ctr"/>
          <a:lstStyle/>
          <a:p>
            <a:pPr>
              <a:lnSpc>
                <a:spcPct val="150000"/>
              </a:lnSpc>
            </a:pPr>
            <a:r>
              <a:rPr lang="en-US" sz="2000" dirty="0">
                <a:solidFill>
                  <a:schemeClr val="tx1"/>
                </a:solidFill>
                <a:latin typeface="Public Sans"/>
              </a:rPr>
              <a:t>Students learn best in safe and inclusive environments that consider the cultural, social, emotional, behavioural and physical aspects of learning.</a:t>
            </a:r>
            <a:endParaRPr lang="en-US" sz="2000" dirty="0"/>
          </a:p>
        </p:txBody>
      </p:sp>
      <p:sp>
        <p:nvSpPr>
          <p:cNvPr id="4" name="Slide Number Placeholder 3">
            <a:extLst>
              <a:ext uri="{FF2B5EF4-FFF2-40B4-BE49-F238E27FC236}">
                <a16:creationId xmlns:a16="http://schemas.microsoft.com/office/drawing/2014/main" id="{52E5F79E-CF5F-0CE1-2D45-E77994E8EA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330615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A2FB-03FC-A043-D332-61E7A6209040}"/>
              </a:ext>
            </a:extLst>
          </p:cNvPr>
          <p:cNvSpPr>
            <a:spLocks noGrp="1"/>
          </p:cNvSpPr>
          <p:nvPr>
            <p:ph type="title"/>
          </p:nvPr>
        </p:nvSpPr>
        <p:spPr/>
        <p:txBody>
          <a:bodyPr/>
          <a:lstStyle/>
          <a:p>
            <a:r>
              <a:rPr lang="en-AU"/>
              <a:t>What it isn’t</a:t>
            </a:r>
          </a:p>
        </p:txBody>
      </p:sp>
      <p:sp>
        <p:nvSpPr>
          <p:cNvPr id="5" name="Content Placeholder 4">
            <a:extLst>
              <a:ext uri="{FF2B5EF4-FFF2-40B4-BE49-F238E27FC236}">
                <a16:creationId xmlns:a16="http://schemas.microsoft.com/office/drawing/2014/main" id="{B32BACA0-9210-4BBF-8D7A-25257CD5D974}"/>
              </a:ext>
            </a:extLst>
          </p:cNvPr>
          <p:cNvSpPr>
            <a:spLocks noGrp="1"/>
          </p:cNvSpPr>
          <p:nvPr>
            <p:ph idx="1"/>
          </p:nvPr>
        </p:nvSpPr>
        <p:spPr/>
        <p:txBody>
          <a:bodyPr/>
          <a:lstStyle/>
          <a:p>
            <a:pPr marL="342900" indent="-342900">
              <a:spcAft>
                <a:spcPts val="600"/>
              </a:spcAft>
              <a:buFont typeface="Arial" panose="020B0604020202020204" pitchFamily="34" charset="0"/>
              <a:buChar char="•"/>
            </a:pPr>
            <a:r>
              <a:rPr lang="en-AU" dirty="0"/>
              <a:t>Not sufficiently planned</a:t>
            </a:r>
          </a:p>
          <a:p>
            <a:pPr marL="342900" indent="-342900">
              <a:spcAft>
                <a:spcPts val="600"/>
              </a:spcAft>
              <a:buFont typeface="Arial" panose="020B0604020202020204" pitchFamily="34" charset="0"/>
              <a:buChar char="•"/>
            </a:pPr>
            <a:r>
              <a:rPr lang="en-AU" dirty="0"/>
              <a:t>Asking students to simply recall information
Too easy or too challenging</a:t>
            </a:r>
          </a:p>
          <a:p>
            <a:pPr marL="342900" indent="-342900">
              <a:spcAft>
                <a:spcPts val="600"/>
              </a:spcAft>
              <a:buFont typeface="Arial" panose="020B0604020202020204" pitchFamily="34" charset="0"/>
              <a:buChar char="•"/>
            </a:pPr>
            <a:r>
              <a:rPr lang="en-AU" dirty="0"/>
              <a:t>Asked and answered quickly without sufficient wait time
Always quizzes or written responses </a:t>
            </a:r>
          </a:p>
          <a:p>
            <a:pPr marL="342900" indent="-342900">
              <a:spcAft>
                <a:spcPts val="600"/>
              </a:spcAft>
              <a:buFont typeface="Arial" panose="020B0604020202020204" pitchFamily="34" charset="0"/>
              <a:buChar char="•"/>
            </a:pPr>
            <a:r>
              <a:rPr lang="en-AU" dirty="0"/>
              <a:t>Too general</a:t>
            </a:r>
          </a:p>
        </p:txBody>
      </p:sp>
      <p:sp>
        <p:nvSpPr>
          <p:cNvPr id="4" name="Slide Number Placeholder 3">
            <a:extLst>
              <a:ext uri="{FF2B5EF4-FFF2-40B4-BE49-F238E27FC236}">
                <a16:creationId xmlns:a16="http://schemas.microsoft.com/office/drawing/2014/main" id="{B6800DA8-1D91-1F9C-6882-630FF43B9D4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61059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67DE-0DA5-0B31-D0CF-D17DF5E40CF7}"/>
              </a:ext>
            </a:extLst>
          </p:cNvPr>
          <p:cNvSpPr>
            <a:spLocks noGrp="1"/>
          </p:cNvSpPr>
          <p:nvPr>
            <p:ph type="title"/>
          </p:nvPr>
        </p:nvSpPr>
        <p:spPr/>
        <p:txBody>
          <a:bodyPr/>
          <a:lstStyle/>
          <a:p>
            <a:r>
              <a:rPr lang="en-AU"/>
              <a:t>The mechanisms of effective questioning </a:t>
            </a:r>
            <a:r>
              <a:rPr lang="en-AU">
                <a:solidFill>
                  <a:schemeClr val="bg1"/>
                </a:solidFill>
              </a:rPr>
              <a:t>(2)</a:t>
            </a:r>
          </a:p>
        </p:txBody>
      </p:sp>
      <p:sp>
        <p:nvSpPr>
          <p:cNvPr id="6" name="Freeform: Shape 5">
            <a:extLst>
              <a:ext uri="{FF2B5EF4-FFF2-40B4-BE49-F238E27FC236}">
                <a16:creationId xmlns:a16="http://schemas.microsoft.com/office/drawing/2014/main" id="{E2FEB9ED-9903-BAEA-044E-67F0033263D4}"/>
              </a:ext>
            </a:extLst>
          </p:cNvPr>
          <p:cNvSpPr/>
          <p:nvPr/>
        </p:nvSpPr>
        <p:spPr>
          <a:xfrm>
            <a:off x="277762" y="1727786"/>
            <a:ext cx="2160000" cy="216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a:lnSpc>
                <a:spcPct val="130000"/>
              </a:lnSpc>
              <a:spcBef>
                <a:spcPct val="0"/>
              </a:spcBef>
              <a:buNone/>
            </a:pPr>
            <a:r>
              <a:rPr lang="en-AU" sz="1800" b="1" dirty="0">
                <a:latin typeface="+mj-lt"/>
              </a:rPr>
              <a:t>P</a:t>
            </a:r>
            <a:r>
              <a:rPr lang="en-AU" sz="1800" b="1" i="0" kern="1200" dirty="0">
                <a:latin typeface="+mj-lt"/>
              </a:rPr>
              <a:t>lanned at the right level of challenge</a:t>
            </a:r>
          </a:p>
        </p:txBody>
      </p:sp>
      <p:sp>
        <p:nvSpPr>
          <p:cNvPr id="7" name="Freeform: Shape 6">
            <a:extLst>
              <a:ext uri="{FF2B5EF4-FFF2-40B4-BE49-F238E27FC236}">
                <a16:creationId xmlns:a16="http://schemas.microsoft.com/office/drawing/2014/main" id="{D849E3DC-6C2B-2E88-4A07-661CD4879066}"/>
              </a:ext>
              <a:ext uri="{C183D7F6-B498-43B3-948B-1728B52AA6E4}">
                <adec:decorative xmlns:adec="http://schemas.microsoft.com/office/drawing/2017/decorative" val="1"/>
              </a:ext>
            </a:extLst>
          </p:cNvPr>
          <p:cNvSpPr/>
          <p:nvPr/>
        </p:nvSpPr>
        <p:spPr>
          <a:xfrm>
            <a:off x="2136925"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0"/>
              <a:satOff val="0"/>
              <a:lumOff val="0"/>
              <a:alphaOff val="0"/>
            </a:schemeClr>
          </a:lnRef>
          <a:fillRef idx="1">
            <a:scrgbClr r="0" g="0" b="0"/>
          </a:fillRef>
          <a:effectRef idx="0">
            <a:schemeClr val="accent2">
              <a:shade val="90000"/>
              <a:hueOff val="0"/>
              <a:satOff val="0"/>
              <a:lumOff val="0"/>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9" name="Freeform: Shape 8">
            <a:extLst>
              <a:ext uri="{FF2B5EF4-FFF2-40B4-BE49-F238E27FC236}">
                <a16:creationId xmlns:a16="http://schemas.microsoft.com/office/drawing/2014/main" id="{F6C92388-ABBF-5E09-4B9A-E851D5D376AC}"/>
              </a:ext>
            </a:extLst>
          </p:cNvPr>
          <p:cNvSpPr/>
          <p:nvPr/>
        </p:nvSpPr>
        <p:spPr>
          <a:xfrm>
            <a:off x="2320055" y="3617187"/>
            <a:ext cx="2160000" cy="216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13333"/>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130000"/>
              </a:lnSpc>
              <a:spcBef>
                <a:spcPct val="0"/>
              </a:spcBef>
              <a:buNone/>
            </a:pPr>
            <a:r>
              <a:rPr lang="en-US" sz="1800" b="1" kern="1200">
                <a:latin typeface="+mj-lt"/>
              </a:rPr>
              <a:t>Retrieve prior learning </a:t>
            </a:r>
          </a:p>
        </p:txBody>
      </p:sp>
      <p:sp>
        <p:nvSpPr>
          <p:cNvPr id="10" name="Freeform: Shape 9">
            <a:extLst>
              <a:ext uri="{FF2B5EF4-FFF2-40B4-BE49-F238E27FC236}">
                <a16:creationId xmlns:a16="http://schemas.microsoft.com/office/drawing/2014/main" id="{04FC06D4-DE5B-2C18-5341-3FD23636A3C8}"/>
              </a:ext>
              <a:ext uri="{C183D7F6-B498-43B3-948B-1728B52AA6E4}">
                <adec:decorative xmlns:adec="http://schemas.microsoft.com/office/drawing/2017/decorative" val="1"/>
              </a:ext>
            </a:extLst>
          </p:cNvPr>
          <p:cNvSpPr/>
          <p:nvPr/>
        </p:nvSpPr>
        <p:spPr>
          <a:xfrm>
            <a:off x="4440989" y="3737367"/>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365788"/>
              <a:satOff val="3920"/>
              <a:lumOff val="17845"/>
              <a:alphaOff val="0"/>
            </a:schemeClr>
          </a:lnRef>
          <a:fillRef idx="1">
            <a:scrgbClr r="0" g="0" b="0"/>
          </a:fillRef>
          <a:effectRef idx="0">
            <a:schemeClr val="accent2">
              <a:shade val="90000"/>
              <a:hueOff val="365788"/>
              <a:satOff val="3920"/>
              <a:lumOff val="17845"/>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1" name="Freeform: Shape 10">
            <a:extLst>
              <a:ext uri="{FF2B5EF4-FFF2-40B4-BE49-F238E27FC236}">
                <a16:creationId xmlns:a16="http://schemas.microsoft.com/office/drawing/2014/main" id="{DA32FA53-283C-EB88-1B16-B2106B275F5C}"/>
              </a:ext>
            </a:extLst>
          </p:cNvPr>
          <p:cNvSpPr/>
          <p:nvPr/>
        </p:nvSpPr>
        <p:spPr>
          <a:xfrm>
            <a:off x="4640309" y="1829754"/>
            <a:ext cx="2160000" cy="216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26667"/>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130000"/>
              </a:lnSpc>
              <a:spcBef>
                <a:spcPct val="0"/>
              </a:spcBef>
              <a:buNone/>
            </a:pPr>
            <a:r>
              <a:rPr lang="en-US" sz="1800" b="1" i="0" kern="1200">
                <a:latin typeface="+mj-lt"/>
              </a:rPr>
              <a:t>Increase in complexity</a:t>
            </a:r>
          </a:p>
        </p:txBody>
      </p:sp>
      <p:sp>
        <p:nvSpPr>
          <p:cNvPr id="3" name="Freeform: Shape 2">
            <a:extLst>
              <a:ext uri="{FF2B5EF4-FFF2-40B4-BE49-F238E27FC236}">
                <a16:creationId xmlns:a16="http://schemas.microsoft.com/office/drawing/2014/main" id="{0062E935-96CF-9173-86E6-7A59B49C747B}"/>
              </a:ext>
              <a:ext uri="{C183D7F6-B498-43B3-948B-1728B52AA6E4}">
                <adec:decorative xmlns:adec="http://schemas.microsoft.com/office/drawing/2017/decorative" val="1"/>
              </a:ext>
            </a:extLst>
          </p:cNvPr>
          <p:cNvSpPr/>
          <p:nvPr/>
        </p:nvSpPr>
        <p:spPr>
          <a:xfrm>
            <a:off x="6611993" y="3737367"/>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365788"/>
              <a:satOff val="3920"/>
              <a:lumOff val="17845"/>
              <a:alphaOff val="0"/>
            </a:schemeClr>
          </a:lnRef>
          <a:fillRef idx="1">
            <a:scrgbClr r="0" g="0" b="0"/>
          </a:fillRef>
          <a:effectRef idx="0">
            <a:schemeClr val="accent2">
              <a:shade val="90000"/>
              <a:hueOff val="365788"/>
              <a:satOff val="3920"/>
              <a:lumOff val="17845"/>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5" name="Freeform: Shape 4">
            <a:extLst>
              <a:ext uri="{FF2B5EF4-FFF2-40B4-BE49-F238E27FC236}">
                <a16:creationId xmlns:a16="http://schemas.microsoft.com/office/drawing/2014/main" id="{FBE5E876-938A-1238-3018-AB6B041F541F}"/>
              </a:ext>
            </a:extLst>
          </p:cNvPr>
          <p:cNvSpPr/>
          <p:nvPr/>
        </p:nvSpPr>
        <p:spPr>
          <a:xfrm>
            <a:off x="6829168" y="3737367"/>
            <a:ext cx="2160000" cy="216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26667"/>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130000"/>
              </a:lnSpc>
              <a:spcBef>
                <a:spcPct val="0"/>
              </a:spcBef>
              <a:buNone/>
            </a:pPr>
            <a:r>
              <a:rPr lang="en-US" sz="1800" b="1" i="0" kern="1200" dirty="0">
                <a:latin typeface="+mj-lt"/>
              </a:rPr>
              <a:t>All students are thinking of an answer</a:t>
            </a:r>
          </a:p>
        </p:txBody>
      </p:sp>
      <p:sp>
        <p:nvSpPr>
          <p:cNvPr id="12" name="Freeform: Shape 11">
            <a:extLst>
              <a:ext uri="{FF2B5EF4-FFF2-40B4-BE49-F238E27FC236}">
                <a16:creationId xmlns:a16="http://schemas.microsoft.com/office/drawing/2014/main" id="{D9741FF2-DE05-4CF1-936E-F79B6BE0826B}"/>
              </a:ext>
              <a:ext uri="{C183D7F6-B498-43B3-948B-1728B52AA6E4}">
                <adec:decorative xmlns:adec="http://schemas.microsoft.com/office/drawing/2017/decorative" val="1"/>
              </a:ext>
            </a:extLst>
          </p:cNvPr>
          <p:cNvSpPr/>
          <p:nvPr/>
        </p:nvSpPr>
        <p:spPr>
          <a:xfrm>
            <a:off x="8918988" y="3737368"/>
            <a:ext cx="300837" cy="300837"/>
          </a:xfrm>
          <a:custGeom>
            <a:avLst/>
            <a:gdLst>
              <a:gd name="connsiteX0" fmla="*/ 39876 w 300837"/>
              <a:gd name="connsiteY0" fmla="*/ 61972 h 300837"/>
              <a:gd name="connsiteX1" fmla="*/ 260961 w 300837"/>
              <a:gd name="connsiteY1" fmla="*/ 61972 h 300837"/>
              <a:gd name="connsiteX2" fmla="*/ 260961 w 300837"/>
              <a:gd name="connsiteY2" fmla="*/ 132729 h 300837"/>
              <a:gd name="connsiteX3" fmla="*/ 39876 w 300837"/>
              <a:gd name="connsiteY3" fmla="*/ 132729 h 300837"/>
              <a:gd name="connsiteX4" fmla="*/ 39876 w 300837"/>
              <a:gd name="connsiteY4" fmla="*/ 61972 h 300837"/>
              <a:gd name="connsiteX5" fmla="*/ 39876 w 300837"/>
              <a:gd name="connsiteY5" fmla="*/ 168108 h 300837"/>
              <a:gd name="connsiteX6" fmla="*/ 260961 w 300837"/>
              <a:gd name="connsiteY6" fmla="*/ 168108 h 300837"/>
              <a:gd name="connsiteX7" fmla="*/ 260961 w 300837"/>
              <a:gd name="connsiteY7" fmla="*/ 238865 h 300837"/>
              <a:gd name="connsiteX8" fmla="*/ 39876 w 300837"/>
              <a:gd name="connsiteY8" fmla="*/ 238865 h 300837"/>
              <a:gd name="connsiteX9" fmla="*/ 39876 w 300837"/>
              <a:gd name="connsiteY9" fmla="*/ 168108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837" h="300837">
                <a:moveTo>
                  <a:pt x="39876" y="61972"/>
                </a:moveTo>
                <a:lnTo>
                  <a:pt x="260961" y="61972"/>
                </a:lnTo>
                <a:lnTo>
                  <a:pt x="260961" y="132729"/>
                </a:lnTo>
                <a:lnTo>
                  <a:pt x="39876" y="132729"/>
                </a:lnTo>
                <a:lnTo>
                  <a:pt x="39876" y="61972"/>
                </a:lnTo>
                <a:close/>
                <a:moveTo>
                  <a:pt x="39876" y="168108"/>
                </a:moveTo>
                <a:lnTo>
                  <a:pt x="260961" y="168108"/>
                </a:lnTo>
                <a:lnTo>
                  <a:pt x="260961" y="238865"/>
                </a:lnTo>
                <a:lnTo>
                  <a:pt x="39876" y="238865"/>
                </a:lnTo>
                <a:lnTo>
                  <a:pt x="39876" y="168108"/>
                </a:lnTo>
                <a:close/>
              </a:path>
            </a:pathLst>
          </a:custGeom>
          <a:solidFill>
            <a:srgbClr val="C00000"/>
          </a:solidFill>
        </p:spPr>
        <p:style>
          <a:lnRef idx="0">
            <a:schemeClr val="accent2">
              <a:shade val="90000"/>
              <a:hueOff val="731575"/>
              <a:satOff val="7839"/>
              <a:lumOff val="35691"/>
              <a:alphaOff val="0"/>
            </a:schemeClr>
          </a:lnRef>
          <a:fillRef idx="1">
            <a:scrgbClr r="0" g="0" b="0"/>
          </a:fillRef>
          <a:effectRef idx="0">
            <a:schemeClr val="accent2">
              <a:shade val="90000"/>
              <a:hueOff val="731575"/>
              <a:satOff val="7839"/>
              <a:lumOff val="35691"/>
              <a:alphaOff val="0"/>
            </a:schemeClr>
          </a:effectRef>
          <a:fontRef idx="minor">
            <a:schemeClr val="lt1"/>
          </a:fontRef>
        </p:style>
        <p:txBody>
          <a:bodyPr spcFirstLastPara="0" vert="horz" wrap="square" lIns="39876" tIns="61972" rIns="39876" bIns="61972"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3" name="Freeform: Shape 12">
            <a:extLst>
              <a:ext uri="{FF2B5EF4-FFF2-40B4-BE49-F238E27FC236}">
                <a16:creationId xmlns:a16="http://schemas.microsoft.com/office/drawing/2014/main" id="{1C9A9590-B57C-AA00-7B03-416D62FEAD05}"/>
              </a:ext>
            </a:extLst>
          </p:cNvPr>
          <p:cNvSpPr/>
          <p:nvPr/>
        </p:nvSpPr>
        <p:spPr>
          <a:xfrm>
            <a:off x="9455175" y="2567367"/>
            <a:ext cx="2340000" cy="234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chemeClr val="bg2">
              <a:lumMod val="90000"/>
            </a:schemeClr>
          </a:solidFill>
        </p:spPr>
        <p:style>
          <a:lnRef idx="2">
            <a:schemeClr val="lt1">
              <a:hueOff val="0"/>
              <a:satOff val="0"/>
              <a:lumOff val="0"/>
              <a:alphaOff val="0"/>
            </a:schemeClr>
          </a:lnRef>
          <a:fillRef idx="1">
            <a:scrgbClr r="0" g="0" b="0"/>
          </a:fillRef>
          <a:effectRef idx="0">
            <a:schemeClr val="accent2">
              <a:alpha val="90000"/>
              <a:hueOff val="0"/>
              <a:satOff val="0"/>
              <a:lumOff val="0"/>
              <a:alphaOff val="-4000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130000"/>
              </a:lnSpc>
              <a:spcBef>
                <a:spcPct val="0"/>
              </a:spcBef>
              <a:buNone/>
            </a:pPr>
            <a:r>
              <a:rPr lang="en-US" sz="1800" b="1" i="0" kern="1200">
                <a:solidFill>
                  <a:schemeClr val="accent1"/>
                </a:solidFill>
                <a:latin typeface="+mj-lt"/>
              </a:rPr>
              <a:t>Develop increasingly complex schema</a:t>
            </a:r>
          </a:p>
        </p:txBody>
      </p:sp>
      <p:sp>
        <p:nvSpPr>
          <p:cNvPr id="4" name="Slide Number Placeholder 3">
            <a:extLst>
              <a:ext uri="{FF2B5EF4-FFF2-40B4-BE49-F238E27FC236}">
                <a16:creationId xmlns:a16="http://schemas.microsoft.com/office/drawing/2014/main" id="{861BB831-40B6-4740-FEBC-48F52088F23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106085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F914-ADB7-6B0A-F9C4-1F279338E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5B391-82E2-49C8-D6C5-3705A15A7C53}"/>
              </a:ext>
            </a:extLst>
          </p:cNvPr>
          <p:cNvSpPr>
            <a:spLocks noGrp="1"/>
          </p:cNvSpPr>
          <p:nvPr>
            <p:ph type="title"/>
          </p:nvPr>
        </p:nvSpPr>
        <p:spPr/>
        <p:txBody>
          <a:bodyPr/>
          <a:lstStyle/>
          <a:p>
            <a:r>
              <a:rPr lang="en-AU"/>
              <a:t>Activity 1 – technique  guide discussion</a:t>
            </a:r>
          </a:p>
        </p:txBody>
      </p:sp>
      <p:grpSp>
        <p:nvGrpSpPr>
          <p:cNvPr id="10" name="Group 9" descr="Read or revise – 10 min">
            <a:extLst>
              <a:ext uri="{FF2B5EF4-FFF2-40B4-BE49-F238E27FC236}">
                <a16:creationId xmlns:a16="http://schemas.microsoft.com/office/drawing/2014/main" id="{EC0076EE-BFEE-AA60-A8CD-17F3B78E15A1}"/>
              </a:ext>
            </a:extLst>
          </p:cNvPr>
          <p:cNvGrpSpPr/>
          <p:nvPr/>
        </p:nvGrpSpPr>
        <p:grpSpPr>
          <a:xfrm>
            <a:off x="185054" y="1786384"/>
            <a:ext cx="5686360" cy="1040154"/>
            <a:chOff x="185054" y="1786384"/>
            <a:chExt cx="5686360" cy="1040154"/>
          </a:xfrm>
        </p:grpSpPr>
        <p:sp>
          <p:nvSpPr>
            <p:cNvPr id="12" name="Freeform: Shape 12">
              <a:extLst>
                <a:ext uri="{FF2B5EF4-FFF2-40B4-BE49-F238E27FC236}">
                  <a16:creationId xmlns:a16="http://schemas.microsoft.com/office/drawing/2014/main" id="{13741B55-0AC6-FE4A-E758-58A4661C3A65}"/>
                </a:ext>
              </a:extLst>
            </p:cNvPr>
            <p:cNvSpPr/>
            <p:nvPr/>
          </p:nvSpPr>
          <p:spPr>
            <a:xfrm>
              <a:off x="185054" y="1786384"/>
              <a:ext cx="5686360" cy="1040154"/>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dirty="0">
                  <a:solidFill>
                    <a:schemeClr val="bg1"/>
                  </a:solidFill>
                  <a:latin typeface="+mj-lt"/>
                </a:rPr>
                <a:t>Read or revise – 10 min</a:t>
              </a:r>
            </a:p>
          </p:txBody>
        </p:sp>
        <p:pic>
          <p:nvPicPr>
            <p:cNvPr id="14" name="Picture 13">
              <a:extLst>
                <a:ext uri="{FF2B5EF4-FFF2-40B4-BE49-F238E27FC236}">
                  <a16:creationId xmlns:a16="http://schemas.microsoft.com/office/drawing/2014/main" id="{2785C9FC-AE88-D292-6478-63DE0079F22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008" y="1795686"/>
              <a:ext cx="957910" cy="957908"/>
            </a:xfrm>
            <a:prstGeom prst="rect">
              <a:avLst/>
            </a:prstGeom>
          </p:spPr>
        </p:pic>
      </p:grpSp>
      <p:sp>
        <p:nvSpPr>
          <p:cNvPr id="15" name="Freeform: Shape 10">
            <a:extLst>
              <a:ext uri="{FF2B5EF4-FFF2-40B4-BE49-F238E27FC236}">
                <a16:creationId xmlns:a16="http://schemas.microsoft.com/office/drawing/2014/main" id="{9310501B-343E-F500-0B1F-617EF009A64C}"/>
              </a:ext>
            </a:extLst>
          </p:cNvPr>
          <p:cNvSpPr/>
          <p:nvPr/>
        </p:nvSpPr>
        <p:spPr>
          <a:xfrm>
            <a:off x="185054" y="2756682"/>
            <a:ext cx="5686358" cy="3939317"/>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182563" lvl="0">
              <a:lnSpc>
                <a:spcPct val="150000"/>
              </a:lnSpc>
              <a:spcAft>
                <a:spcPts val="1200"/>
              </a:spcAft>
              <a:defRPr/>
            </a:pPr>
            <a:r>
              <a:rPr lang="en-AU" sz="2000" dirty="0">
                <a:solidFill>
                  <a:srgbClr val="002664"/>
                </a:solidFill>
              </a:rPr>
              <a:t>Identify the key points in Planning for effective questioning technique guide</a:t>
            </a:r>
            <a:br>
              <a:rPr lang="en-AU" sz="2000" dirty="0">
                <a:solidFill>
                  <a:srgbClr val="002664"/>
                </a:solidFill>
              </a:rPr>
            </a:br>
            <a:r>
              <a:rPr lang="en-AU" sz="2000" dirty="0">
                <a:solidFill>
                  <a:srgbClr val="002664"/>
                </a:solidFill>
              </a:rPr>
              <a:t>or the Using questioning to build</a:t>
            </a:r>
            <a:br>
              <a:rPr lang="en-AU" sz="2000" dirty="0">
                <a:solidFill>
                  <a:srgbClr val="002664"/>
                </a:solidFill>
              </a:rPr>
            </a:br>
            <a:r>
              <a:rPr lang="en-AU" sz="2000" dirty="0">
                <a:solidFill>
                  <a:srgbClr val="002664"/>
                </a:solidFill>
              </a:rPr>
              <a:t>complexity</a:t>
            </a:r>
            <a:br>
              <a:rPr lang="en-AU" sz="2000" dirty="0">
                <a:solidFill>
                  <a:srgbClr val="002664"/>
                </a:solidFill>
              </a:rPr>
            </a:br>
            <a:r>
              <a:rPr lang="en-AU" sz="2000" dirty="0">
                <a:solidFill>
                  <a:srgbClr val="002664"/>
                </a:solidFill>
              </a:rPr>
              <a:t>technique</a:t>
            </a:r>
            <a:br>
              <a:rPr lang="en-AU" sz="2000" dirty="0">
                <a:solidFill>
                  <a:srgbClr val="002664"/>
                </a:solidFill>
              </a:rPr>
            </a:br>
            <a:r>
              <a:rPr lang="en-AU" sz="2000" dirty="0">
                <a:solidFill>
                  <a:srgbClr val="002664"/>
                </a:solidFill>
              </a:rPr>
              <a:t>guide.</a:t>
            </a:r>
          </a:p>
        </p:txBody>
      </p:sp>
      <p:pic>
        <p:nvPicPr>
          <p:cNvPr id="16" name="Picture 15">
            <a:extLst>
              <a:ext uri="{FF2B5EF4-FFF2-40B4-BE49-F238E27FC236}">
                <a16:creationId xmlns:a16="http://schemas.microsoft.com/office/drawing/2014/main" id="{B7D0D8C5-1FA4-0C0C-7883-C7154B5F1B8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6318" y="4305662"/>
            <a:ext cx="1603830" cy="2266926"/>
          </a:xfrm>
          <a:prstGeom prst="rect">
            <a:avLst/>
          </a:prstGeom>
          <a:effectLst/>
        </p:spPr>
      </p:pic>
      <p:grpSp>
        <p:nvGrpSpPr>
          <p:cNvPr id="18" name="Group 17" descr="Discuss – 10 min">
            <a:extLst>
              <a:ext uri="{FF2B5EF4-FFF2-40B4-BE49-F238E27FC236}">
                <a16:creationId xmlns:a16="http://schemas.microsoft.com/office/drawing/2014/main" id="{5F90A1C7-135B-6A8A-243C-6302B8776A02}"/>
              </a:ext>
            </a:extLst>
          </p:cNvPr>
          <p:cNvGrpSpPr/>
          <p:nvPr/>
        </p:nvGrpSpPr>
        <p:grpSpPr>
          <a:xfrm>
            <a:off x="5949790" y="1786383"/>
            <a:ext cx="5686357" cy="1040153"/>
            <a:chOff x="5949790" y="1786383"/>
            <a:chExt cx="5686357" cy="1040153"/>
          </a:xfrm>
        </p:grpSpPr>
        <p:sp>
          <p:nvSpPr>
            <p:cNvPr id="19" name="Freeform: Shape 28">
              <a:extLst>
                <a:ext uri="{FF2B5EF4-FFF2-40B4-BE49-F238E27FC236}">
                  <a16:creationId xmlns:a16="http://schemas.microsoft.com/office/drawing/2014/main" id="{1C71BACB-A267-7B2E-6FAF-80F6C736E110}"/>
                </a:ext>
              </a:extLst>
            </p:cNvPr>
            <p:cNvSpPr/>
            <p:nvPr/>
          </p:nvSpPr>
          <p:spPr>
            <a:xfrm>
              <a:off x="5949790" y="1786383"/>
              <a:ext cx="5686357" cy="1040153"/>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dirty="0">
                  <a:solidFill>
                    <a:schemeClr val="bg1"/>
                  </a:solidFill>
                  <a:latin typeface="+mj-lt"/>
                </a:rPr>
                <a:t>Discuss</a:t>
              </a:r>
              <a:r>
                <a:rPr kumimoji="0" lang="en-AU" sz="2000" b="1" i="0" u="none" strike="noStrike" kern="1200" cap="none" spc="0" normalizeH="0" baseline="0" noProof="0" dirty="0">
                  <a:ln>
                    <a:noFill/>
                  </a:ln>
                  <a:solidFill>
                    <a:schemeClr val="bg1"/>
                  </a:solidFill>
                  <a:effectLst/>
                  <a:uLnTx/>
                  <a:uFillTx/>
                  <a:latin typeface="+mj-lt"/>
                  <a:ea typeface="+mn-ea"/>
                  <a:cs typeface="+mn-cs"/>
                </a:rPr>
                <a:t> – 10 min </a:t>
              </a:r>
              <a:endParaRPr lang="en-AU" sz="2000" b="1" kern="1200" dirty="0">
                <a:solidFill>
                  <a:schemeClr val="bg1"/>
                </a:solidFill>
                <a:latin typeface="Public Sans"/>
              </a:endParaRPr>
            </a:p>
          </p:txBody>
        </p:sp>
        <p:pic>
          <p:nvPicPr>
            <p:cNvPr id="20" name="Picture 19">
              <a:extLst>
                <a:ext uri="{FF2B5EF4-FFF2-40B4-BE49-F238E27FC236}">
                  <a16:creationId xmlns:a16="http://schemas.microsoft.com/office/drawing/2014/main" id="{313515DA-8DE5-AED3-705C-634A37FB8D3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0779" y="1811783"/>
              <a:ext cx="1013277" cy="1013277"/>
            </a:xfrm>
            <a:prstGeom prst="rect">
              <a:avLst/>
            </a:prstGeom>
          </p:spPr>
        </p:pic>
      </p:grpSp>
      <p:sp>
        <p:nvSpPr>
          <p:cNvPr id="21" name="Freeform: Shape 8">
            <a:extLst>
              <a:ext uri="{FF2B5EF4-FFF2-40B4-BE49-F238E27FC236}">
                <a16:creationId xmlns:a16="http://schemas.microsoft.com/office/drawing/2014/main" id="{F858E8FC-02EA-FCC7-6924-A61016CF9292}"/>
              </a:ext>
            </a:extLst>
          </p:cNvPr>
          <p:cNvSpPr/>
          <p:nvPr/>
        </p:nvSpPr>
        <p:spPr>
          <a:xfrm>
            <a:off x="5949790" y="2756683"/>
            <a:ext cx="5686357" cy="3939316"/>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182563" lvl="0">
              <a:lnSpc>
                <a:spcPct val="150000"/>
              </a:lnSpc>
              <a:spcAft>
                <a:spcPts val="1200"/>
              </a:spcAft>
              <a:defRPr/>
            </a:pPr>
            <a:r>
              <a:rPr lang="en-AU" sz="2000" dirty="0">
                <a:solidFill>
                  <a:srgbClr val="002664"/>
                </a:solidFill>
              </a:rPr>
              <a:t>Describe the connections between the technique guide and the learning in Part A.</a:t>
            </a:r>
          </a:p>
        </p:txBody>
      </p:sp>
      <p:pic>
        <p:nvPicPr>
          <p:cNvPr id="17" name="Picture 16">
            <a:extLst>
              <a:ext uri="{FF2B5EF4-FFF2-40B4-BE49-F238E27FC236}">
                <a16:creationId xmlns:a16="http://schemas.microsoft.com/office/drawing/2014/main" id="{76B89CDB-E666-0647-8CAE-DAB561F2B0F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73987" y="4305663"/>
            <a:ext cx="1603830" cy="2266926"/>
          </a:xfrm>
          <a:prstGeom prst="rect">
            <a:avLst/>
          </a:prstGeom>
          <a:effectLst/>
        </p:spPr>
      </p:pic>
      <p:sp>
        <p:nvSpPr>
          <p:cNvPr id="4" name="Slide Number Placeholder 3">
            <a:extLst>
              <a:ext uri="{FF2B5EF4-FFF2-40B4-BE49-F238E27FC236}">
                <a16:creationId xmlns:a16="http://schemas.microsoft.com/office/drawing/2014/main" id="{1F5543B1-07B9-1280-2EE0-C1D911822FBF}"/>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8798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3429000"/>
            <a:ext cx="10456246" cy="2430119"/>
          </a:xfrm>
        </p:spPr>
        <p:txBody>
          <a:bodyPr/>
          <a:lstStyle/>
          <a:p>
            <a:r>
              <a:rPr lang="en-AU" sz="3600" dirty="0"/>
              <a:t>In the next part of this module, we will work on implementing the strategies through techniques. We will have the opportunity to plan and rehearse making connections.</a:t>
            </a:r>
          </a:p>
        </p:txBody>
      </p:sp>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7983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a:xfrm>
            <a:off x="540000" y="3117146"/>
            <a:ext cx="5721652" cy="684000"/>
          </a:xfrm>
        </p:spPr>
        <p:txBody>
          <a:bodyPr/>
          <a:lstStyle/>
          <a:p>
            <a:r>
              <a:rPr lang="en-US" sz="5400"/>
              <a:t>Part B</a:t>
            </a:r>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a:xfrm>
            <a:off x="540000" y="4067881"/>
            <a:ext cx="8515100" cy="1913819"/>
          </a:xfrm>
        </p:spPr>
        <p:txBody>
          <a:bodyPr/>
          <a:lstStyle/>
          <a:p>
            <a:r>
              <a:rPr lang="en-AU" sz="4800" dirty="0"/>
              <a:t>Implementing the strategies through techniques</a:t>
            </a:r>
            <a:br>
              <a:rPr lang="en-AU" sz="4800" dirty="0"/>
            </a:br>
            <a:endParaRPr lang="en-US" dirty="0"/>
          </a:p>
        </p:txBody>
      </p:sp>
    </p:spTree>
    <p:extLst>
      <p:ext uri="{BB962C8B-B14F-4D97-AF65-F5344CB8AC3E}">
        <p14:creationId xmlns:p14="http://schemas.microsoft.com/office/powerpoint/2010/main" val="320465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dirty="0"/>
              <a:t>Part B instructions</a:t>
            </a:r>
          </a:p>
        </p:txBody>
      </p:sp>
      <p:sp>
        <p:nvSpPr>
          <p:cNvPr id="8" name="Text Placeholder 7">
            <a:extLst>
              <a:ext uri="{FF2B5EF4-FFF2-40B4-BE49-F238E27FC236}">
                <a16:creationId xmlns:a16="http://schemas.microsoft.com/office/drawing/2014/main" id="{C22F0C49-0778-E3D2-9BCB-793705A6B34A}"/>
              </a:ext>
            </a:extLst>
          </p:cNvPr>
          <p:cNvSpPr>
            <a:spLocks noGrp="1"/>
          </p:cNvSpPr>
          <p:nvPr>
            <p:ph type="body" sz="quarter" idx="18"/>
          </p:nvPr>
        </p:nvSpPr>
        <p:spPr/>
        <p:txBody>
          <a:bodyPr/>
          <a:lstStyle/>
          <a:p>
            <a:r>
              <a:rPr lang="en-AU" dirty="0"/>
              <a:t>Facilitator instructions</a:t>
            </a:r>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a:xfrm>
            <a:off x="360000" y="1862942"/>
            <a:ext cx="9660300" cy="4491058"/>
          </a:xfrm>
        </p:spPr>
        <p:txBody>
          <a:bodyPr vert="horz" lIns="0" tIns="0" rIns="0" bIns="0" rtlCol="0" anchor="t">
            <a:noAutofit/>
          </a:bodyPr>
          <a:lstStyle/>
          <a:p>
            <a:pPr>
              <a:spcAft>
                <a:spcPts val="600"/>
              </a:spcAft>
            </a:pPr>
            <a:r>
              <a:rPr lang="en-AU" sz="1800" dirty="0"/>
              <a:t>Part B contains multiple techniques. To use Part B: </a:t>
            </a:r>
          </a:p>
          <a:p>
            <a:pPr marL="342900" indent="-342900">
              <a:spcAft>
                <a:spcPts val="600"/>
              </a:spcAft>
              <a:buFont typeface="+mj-lt"/>
              <a:buAutoNum type="arabicPeriod"/>
            </a:pPr>
            <a:r>
              <a:rPr lang="en-AU" sz="1800" dirty="0"/>
              <a:t>it is recommended teachers engage with the Planning for effective questioning and Using questioning to build complexity’ technique guides</a:t>
            </a:r>
          </a:p>
          <a:p>
            <a:pPr marL="342900" indent="-342900">
              <a:spcAft>
                <a:spcPts val="600"/>
              </a:spcAft>
              <a:buFont typeface="+mj-lt"/>
              <a:buAutoNum type="arabicPeriod"/>
            </a:pPr>
            <a:r>
              <a:rPr lang="en-AU" sz="1800" dirty="0"/>
              <a:t>select a lesson to apply the techniques</a:t>
            </a:r>
          </a:p>
          <a:p>
            <a:pPr marL="342900" indent="-342900">
              <a:spcAft>
                <a:spcPts val="600"/>
              </a:spcAft>
              <a:buFont typeface="+mj-lt"/>
              <a:buAutoNum type="arabicPeriod"/>
            </a:pPr>
            <a:r>
              <a:rPr lang="en-AU" sz="1800" dirty="0"/>
              <a:t>plan and rehearse with a colleague</a:t>
            </a:r>
          </a:p>
          <a:p>
            <a:pPr marL="342900" indent="-342900">
              <a:spcAft>
                <a:spcPts val="600"/>
              </a:spcAft>
              <a:buFont typeface="+mj-lt"/>
              <a:buAutoNum type="arabicPeriod"/>
            </a:pPr>
            <a:r>
              <a:rPr lang="en-AU" sz="1800" dirty="0"/>
              <a:t>get feedback from your colleague.</a:t>
            </a:r>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131775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dirty="0"/>
              <a:t>Purpose and outcome (2)</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pPr>
              <a:spcAft>
                <a:spcPts val="600"/>
              </a:spcAft>
            </a:pPr>
            <a:r>
              <a:rPr lang="en-AU" b="1" dirty="0">
                <a:latin typeface="+mj-lt"/>
              </a:rPr>
              <a:t>Purpose</a:t>
            </a:r>
          </a:p>
          <a:p>
            <a:pPr>
              <a:spcAft>
                <a:spcPts val="600"/>
              </a:spcAft>
            </a:pPr>
            <a:r>
              <a:rPr lang="en-AU" dirty="0"/>
              <a:t>To develop an understanding of techniques supporting effective questioning that optimise student understanding, engagement and participation.</a:t>
            </a:r>
          </a:p>
          <a:p>
            <a:pPr>
              <a:spcAft>
                <a:spcPts val="600"/>
              </a:spcAft>
            </a:pPr>
            <a:endParaRPr lang="en-AU" b="1" dirty="0">
              <a:latin typeface="+mj-lt"/>
            </a:endParaRPr>
          </a:p>
          <a:p>
            <a:pPr>
              <a:spcAft>
                <a:spcPts val="600"/>
              </a:spcAft>
            </a:pPr>
            <a:r>
              <a:rPr lang="en-AU" b="1" dirty="0">
                <a:latin typeface="+mj-lt"/>
              </a:rPr>
              <a:t>Outcome</a:t>
            </a:r>
          </a:p>
          <a:p>
            <a:pPr>
              <a:spcAft>
                <a:spcPts val="600"/>
              </a:spcAft>
            </a:pPr>
            <a:r>
              <a:rPr lang="en-AU" dirty="0"/>
              <a:t>We can articulate how and why we deliberately plan and facilitate questioning.</a:t>
            </a:r>
          </a:p>
          <a:p>
            <a:pPr>
              <a:spcAft>
                <a:spcPts val="600"/>
              </a:spcAft>
            </a:pPr>
            <a:r>
              <a:rPr lang="en-AU" dirty="0">
                <a:cs typeface="Arial"/>
              </a:rPr>
              <a:t>We have whole-school teaching principles for effective questioning that are ready to use in our classrooms.</a:t>
            </a: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301518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31C62-EE13-C0D6-5520-4A8A8DAEF8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603C5-3AA6-DD2A-3ECD-732A79EC0818}"/>
              </a:ext>
            </a:extLst>
          </p:cNvPr>
          <p:cNvSpPr>
            <a:spLocks noGrp="1"/>
          </p:cNvSpPr>
          <p:nvPr>
            <p:ph type="title"/>
          </p:nvPr>
        </p:nvSpPr>
        <p:spPr/>
        <p:txBody>
          <a:bodyPr/>
          <a:lstStyle/>
          <a:p>
            <a:r>
              <a:rPr lang="en-AU" dirty="0"/>
              <a:t>The mechanisms of effective questioning (1)</a:t>
            </a:r>
            <a:endParaRPr lang="en-AU" dirty="0">
              <a:solidFill>
                <a:schemeClr val="bg1"/>
              </a:solidFill>
            </a:endParaRPr>
          </a:p>
        </p:txBody>
      </p:sp>
      <p:sp>
        <p:nvSpPr>
          <p:cNvPr id="6" name="Freeform: Shape 5">
            <a:extLst>
              <a:ext uri="{FF2B5EF4-FFF2-40B4-BE49-F238E27FC236}">
                <a16:creationId xmlns:a16="http://schemas.microsoft.com/office/drawing/2014/main" id="{955186EA-7359-0AB1-E23F-5F035401A98E}"/>
              </a:ext>
            </a:extLst>
          </p:cNvPr>
          <p:cNvSpPr/>
          <p:nvPr/>
        </p:nvSpPr>
        <p:spPr>
          <a:xfrm>
            <a:off x="277762" y="1727786"/>
            <a:ext cx="2160000" cy="216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a:lnSpc>
                <a:spcPct val="130000"/>
              </a:lnSpc>
              <a:spcBef>
                <a:spcPct val="0"/>
              </a:spcBef>
              <a:buNone/>
            </a:pPr>
            <a:r>
              <a:rPr lang="en-AU" sz="1800" b="1" dirty="0">
                <a:latin typeface="+mj-lt"/>
              </a:rPr>
              <a:t>P</a:t>
            </a:r>
            <a:r>
              <a:rPr lang="en-AU" sz="1800" b="1" i="0" kern="1200" dirty="0">
                <a:latin typeface="+mj-lt"/>
              </a:rPr>
              <a:t>lanned at the right level of challenge</a:t>
            </a:r>
          </a:p>
        </p:txBody>
      </p:sp>
      <p:sp>
        <p:nvSpPr>
          <p:cNvPr id="7" name="Freeform: Shape 6">
            <a:extLst>
              <a:ext uri="{FF2B5EF4-FFF2-40B4-BE49-F238E27FC236}">
                <a16:creationId xmlns:a16="http://schemas.microsoft.com/office/drawing/2014/main" id="{943D39C1-0058-9146-7FD4-6D554077CD80}"/>
              </a:ext>
              <a:ext uri="{C183D7F6-B498-43B3-948B-1728B52AA6E4}">
                <adec:decorative xmlns:adec="http://schemas.microsoft.com/office/drawing/2017/decorative" val="1"/>
              </a:ext>
            </a:extLst>
          </p:cNvPr>
          <p:cNvSpPr/>
          <p:nvPr/>
        </p:nvSpPr>
        <p:spPr>
          <a:xfrm>
            <a:off x="2136925"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0"/>
              <a:satOff val="0"/>
              <a:lumOff val="0"/>
              <a:alphaOff val="0"/>
            </a:schemeClr>
          </a:lnRef>
          <a:fillRef idx="1">
            <a:scrgbClr r="0" g="0" b="0"/>
          </a:fillRef>
          <a:effectRef idx="0">
            <a:schemeClr val="accent2">
              <a:shade val="90000"/>
              <a:hueOff val="0"/>
              <a:satOff val="0"/>
              <a:lumOff val="0"/>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9" name="Freeform: Shape 8">
            <a:extLst>
              <a:ext uri="{FF2B5EF4-FFF2-40B4-BE49-F238E27FC236}">
                <a16:creationId xmlns:a16="http://schemas.microsoft.com/office/drawing/2014/main" id="{E73AA3CB-18A5-DC4B-8BFE-EEDF339DF211}"/>
              </a:ext>
            </a:extLst>
          </p:cNvPr>
          <p:cNvSpPr/>
          <p:nvPr/>
        </p:nvSpPr>
        <p:spPr>
          <a:xfrm>
            <a:off x="2320055" y="3617187"/>
            <a:ext cx="2160000" cy="216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13333"/>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130000"/>
              </a:lnSpc>
              <a:spcBef>
                <a:spcPct val="0"/>
              </a:spcBef>
              <a:buNone/>
            </a:pPr>
            <a:r>
              <a:rPr lang="en-US" sz="1800" b="1" kern="1200">
                <a:latin typeface="+mj-lt"/>
              </a:rPr>
              <a:t>Retrieve prior learning </a:t>
            </a:r>
          </a:p>
        </p:txBody>
      </p:sp>
      <p:sp>
        <p:nvSpPr>
          <p:cNvPr id="10" name="Freeform: Shape 9">
            <a:extLst>
              <a:ext uri="{FF2B5EF4-FFF2-40B4-BE49-F238E27FC236}">
                <a16:creationId xmlns:a16="http://schemas.microsoft.com/office/drawing/2014/main" id="{16B786FD-F141-E6AB-0DBF-3DDF2948D100}"/>
              </a:ext>
              <a:ext uri="{C183D7F6-B498-43B3-948B-1728B52AA6E4}">
                <adec:decorative xmlns:adec="http://schemas.microsoft.com/office/drawing/2017/decorative" val="1"/>
              </a:ext>
            </a:extLst>
          </p:cNvPr>
          <p:cNvSpPr/>
          <p:nvPr/>
        </p:nvSpPr>
        <p:spPr>
          <a:xfrm>
            <a:off x="4440989" y="3737367"/>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365788"/>
              <a:satOff val="3920"/>
              <a:lumOff val="17845"/>
              <a:alphaOff val="0"/>
            </a:schemeClr>
          </a:lnRef>
          <a:fillRef idx="1">
            <a:scrgbClr r="0" g="0" b="0"/>
          </a:fillRef>
          <a:effectRef idx="0">
            <a:schemeClr val="accent2">
              <a:shade val="90000"/>
              <a:hueOff val="365788"/>
              <a:satOff val="3920"/>
              <a:lumOff val="17845"/>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1" name="Freeform: Shape 10">
            <a:extLst>
              <a:ext uri="{FF2B5EF4-FFF2-40B4-BE49-F238E27FC236}">
                <a16:creationId xmlns:a16="http://schemas.microsoft.com/office/drawing/2014/main" id="{AE275FDA-DCAE-C327-6B9A-26A0BB917EC7}"/>
              </a:ext>
            </a:extLst>
          </p:cNvPr>
          <p:cNvSpPr/>
          <p:nvPr/>
        </p:nvSpPr>
        <p:spPr>
          <a:xfrm>
            <a:off x="4640309" y="1829754"/>
            <a:ext cx="2160000" cy="216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26667"/>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130000"/>
              </a:lnSpc>
              <a:spcBef>
                <a:spcPct val="0"/>
              </a:spcBef>
              <a:buNone/>
            </a:pPr>
            <a:r>
              <a:rPr lang="en-US" sz="1800" b="1" i="0" kern="1200">
                <a:latin typeface="+mj-lt"/>
              </a:rPr>
              <a:t>Increase in complexity</a:t>
            </a:r>
          </a:p>
        </p:txBody>
      </p:sp>
      <p:sp>
        <p:nvSpPr>
          <p:cNvPr id="3" name="Freeform: Shape 2">
            <a:extLst>
              <a:ext uri="{FF2B5EF4-FFF2-40B4-BE49-F238E27FC236}">
                <a16:creationId xmlns:a16="http://schemas.microsoft.com/office/drawing/2014/main" id="{786D8BB9-2532-A033-307E-389818F1C448}"/>
              </a:ext>
              <a:ext uri="{C183D7F6-B498-43B3-948B-1728B52AA6E4}">
                <adec:decorative xmlns:adec="http://schemas.microsoft.com/office/drawing/2017/decorative" val="1"/>
              </a:ext>
            </a:extLst>
          </p:cNvPr>
          <p:cNvSpPr/>
          <p:nvPr/>
        </p:nvSpPr>
        <p:spPr>
          <a:xfrm>
            <a:off x="6611993" y="3737367"/>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365788"/>
              <a:satOff val="3920"/>
              <a:lumOff val="17845"/>
              <a:alphaOff val="0"/>
            </a:schemeClr>
          </a:lnRef>
          <a:fillRef idx="1">
            <a:scrgbClr r="0" g="0" b="0"/>
          </a:fillRef>
          <a:effectRef idx="0">
            <a:schemeClr val="accent2">
              <a:shade val="90000"/>
              <a:hueOff val="365788"/>
              <a:satOff val="3920"/>
              <a:lumOff val="17845"/>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5" name="Freeform: Shape 4">
            <a:extLst>
              <a:ext uri="{FF2B5EF4-FFF2-40B4-BE49-F238E27FC236}">
                <a16:creationId xmlns:a16="http://schemas.microsoft.com/office/drawing/2014/main" id="{A9ED6297-6857-E981-0E5A-002B8CBE70B6}"/>
              </a:ext>
            </a:extLst>
          </p:cNvPr>
          <p:cNvSpPr/>
          <p:nvPr/>
        </p:nvSpPr>
        <p:spPr>
          <a:xfrm>
            <a:off x="6829168" y="3737367"/>
            <a:ext cx="2160000" cy="216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26667"/>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130000"/>
              </a:lnSpc>
              <a:spcBef>
                <a:spcPct val="0"/>
              </a:spcBef>
              <a:buNone/>
            </a:pPr>
            <a:r>
              <a:rPr lang="en-US" sz="1800" b="1" i="0" kern="1200">
                <a:latin typeface="+mj-lt"/>
              </a:rPr>
              <a:t>All students are thinking of an answer</a:t>
            </a:r>
          </a:p>
        </p:txBody>
      </p:sp>
      <p:sp>
        <p:nvSpPr>
          <p:cNvPr id="12" name="Freeform: Shape 11">
            <a:extLst>
              <a:ext uri="{FF2B5EF4-FFF2-40B4-BE49-F238E27FC236}">
                <a16:creationId xmlns:a16="http://schemas.microsoft.com/office/drawing/2014/main" id="{F5BACA16-A983-D58D-DBFE-47CB71822EB0}"/>
              </a:ext>
              <a:ext uri="{C183D7F6-B498-43B3-948B-1728B52AA6E4}">
                <adec:decorative xmlns:adec="http://schemas.microsoft.com/office/drawing/2017/decorative" val="1"/>
              </a:ext>
            </a:extLst>
          </p:cNvPr>
          <p:cNvSpPr/>
          <p:nvPr/>
        </p:nvSpPr>
        <p:spPr>
          <a:xfrm>
            <a:off x="8918988" y="3737368"/>
            <a:ext cx="300837" cy="300837"/>
          </a:xfrm>
          <a:custGeom>
            <a:avLst/>
            <a:gdLst>
              <a:gd name="connsiteX0" fmla="*/ 39876 w 300837"/>
              <a:gd name="connsiteY0" fmla="*/ 61972 h 300837"/>
              <a:gd name="connsiteX1" fmla="*/ 260961 w 300837"/>
              <a:gd name="connsiteY1" fmla="*/ 61972 h 300837"/>
              <a:gd name="connsiteX2" fmla="*/ 260961 w 300837"/>
              <a:gd name="connsiteY2" fmla="*/ 132729 h 300837"/>
              <a:gd name="connsiteX3" fmla="*/ 39876 w 300837"/>
              <a:gd name="connsiteY3" fmla="*/ 132729 h 300837"/>
              <a:gd name="connsiteX4" fmla="*/ 39876 w 300837"/>
              <a:gd name="connsiteY4" fmla="*/ 61972 h 300837"/>
              <a:gd name="connsiteX5" fmla="*/ 39876 w 300837"/>
              <a:gd name="connsiteY5" fmla="*/ 168108 h 300837"/>
              <a:gd name="connsiteX6" fmla="*/ 260961 w 300837"/>
              <a:gd name="connsiteY6" fmla="*/ 168108 h 300837"/>
              <a:gd name="connsiteX7" fmla="*/ 260961 w 300837"/>
              <a:gd name="connsiteY7" fmla="*/ 238865 h 300837"/>
              <a:gd name="connsiteX8" fmla="*/ 39876 w 300837"/>
              <a:gd name="connsiteY8" fmla="*/ 238865 h 300837"/>
              <a:gd name="connsiteX9" fmla="*/ 39876 w 300837"/>
              <a:gd name="connsiteY9" fmla="*/ 168108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837" h="300837">
                <a:moveTo>
                  <a:pt x="39876" y="61972"/>
                </a:moveTo>
                <a:lnTo>
                  <a:pt x="260961" y="61972"/>
                </a:lnTo>
                <a:lnTo>
                  <a:pt x="260961" y="132729"/>
                </a:lnTo>
                <a:lnTo>
                  <a:pt x="39876" y="132729"/>
                </a:lnTo>
                <a:lnTo>
                  <a:pt x="39876" y="61972"/>
                </a:lnTo>
                <a:close/>
                <a:moveTo>
                  <a:pt x="39876" y="168108"/>
                </a:moveTo>
                <a:lnTo>
                  <a:pt x="260961" y="168108"/>
                </a:lnTo>
                <a:lnTo>
                  <a:pt x="260961" y="238865"/>
                </a:lnTo>
                <a:lnTo>
                  <a:pt x="39876" y="238865"/>
                </a:lnTo>
                <a:lnTo>
                  <a:pt x="39876" y="168108"/>
                </a:lnTo>
                <a:close/>
              </a:path>
            </a:pathLst>
          </a:custGeom>
          <a:solidFill>
            <a:srgbClr val="C00000"/>
          </a:solidFill>
        </p:spPr>
        <p:style>
          <a:lnRef idx="0">
            <a:schemeClr val="accent2">
              <a:shade val="90000"/>
              <a:hueOff val="731575"/>
              <a:satOff val="7839"/>
              <a:lumOff val="35691"/>
              <a:alphaOff val="0"/>
            </a:schemeClr>
          </a:lnRef>
          <a:fillRef idx="1">
            <a:scrgbClr r="0" g="0" b="0"/>
          </a:fillRef>
          <a:effectRef idx="0">
            <a:schemeClr val="accent2">
              <a:shade val="90000"/>
              <a:hueOff val="731575"/>
              <a:satOff val="7839"/>
              <a:lumOff val="35691"/>
              <a:alphaOff val="0"/>
            </a:schemeClr>
          </a:effectRef>
          <a:fontRef idx="minor">
            <a:schemeClr val="lt1"/>
          </a:fontRef>
        </p:style>
        <p:txBody>
          <a:bodyPr spcFirstLastPara="0" vert="horz" wrap="square" lIns="39876" tIns="61972" rIns="39876" bIns="61972"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3" name="Freeform: Shape 12">
            <a:extLst>
              <a:ext uri="{FF2B5EF4-FFF2-40B4-BE49-F238E27FC236}">
                <a16:creationId xmlns:a16="http://schemas.microsoft.com/office/drawing/2014/main" id="{BC4E1585-4682-10EE-6481-D930921B2508}"/>
              </a:ext>
            </a:extLst>
          </p:cNvPr>
          <p:cNvSpPr/>
          <p:nvPr/>
        </p:nvSpPr>
        <p:spPr>
          <a:xfrm>
            <a:off x="9455175" y="2567367"/>
            <a:ext cx="2340000" cy="234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chemeClr val="bg2">
              <a:lumMod val="90000"/>
            </a:schemeClr>
          </a:solidFill>
        </p:spPr>
        <p:style>
          <a:lnRef idx="2">
            <a:schemeClr val="lt1">
              <a:hueOff val="0"/>
              <a:satOff val="0"/>
              <a:lumOff val="0"/>
              <a:alphaOff val="0"/>
            </a:schemeClr>
          </a:lnRef>
          <a:fillRef idx="1">
            <a:scrgbClr r="0" g="0" b="0"/>
          </a:fillRef>
          <a:effectRef idx="0">
            <a:schemeClr val="accent2">
              <a:alpha val="90000"/>
              <a:hueOff val="0"/>
              <a:satOff val="0"/>
              <a:lumOff val="0"/>
              <a:alphaOff val="-4000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130000"/>
              </a:lnSpc>
              <a:spcBef>
                <a:spcPct val="0"/>
              </a:spcBef>
              <a:buNone/>
            </a:pPr>
            <a:r>
              <a:rPr lang="en-US" sz="1800" b="1" i="0" kern="1200">
                <a:solidFill>
                  <a:schemeClr val="accent1"/>
                </a:solidFill>
                <a:latin typeface="+mj-lt"/>
              </a:rPr>
              <a:t>Develop increasingly complex schema</a:t>
            </a:r>
          </a:p>
        </p:txBody>
      </p:sp>
      <p:sp>
        <p:nvSpPr>
          <p:cNvPr id="4" name="Slide Number Placeholder 3">
            <a:extLst>
              <a:ext uri="{FF2B5EF4-FFF2-40B4-BE49-F238E27FC236}">
                <a16:creationId xmlns:a16="http://schemas.microsoft.com/office/drawing/2014/main" id="{63A8D9CC-F568-9678-57A0-5054D7E1BCD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422221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dirty="0"/>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a:xfrm>
            <a:off x="5400000" y="1800225"/>
            <a:ext cx="6408000" cy="3495256"/>
          </a:xfrm>
        </p:spPr>
        <p:txBody>
          <a:bodyPr/>
          <a:lstStyle/>
          <a:p>
            <a:r>
              <a:rPr lang="en-AU" dirty="0"/>
              <a:t>We recognise the Ongoing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sp>
        <p:nvSpPr>
          <p:cNvPr id="7" name="Text Placeholder 4">
            <a:extLst>
              <a:ext uri="{FF2B5EF4-FFF2-40B4-BE49-F238E27FC236}">
                <a16:creationId xmlns:a16="http://schemas.microsoft.com/office/drawing/2014/main" id="{F5FD00A5-714F-90FC-7AB0-E09539F8C039}"/>
              </a:ext>
            </a:extLst>
          </p:cNvPr>
          <p:cNvSpPr>
            <a:spLocks noGrp="1"/>
          </p:cNvSpPr>
          <p:nvPr>
            <p:ph type="body" sz="quarter" idx="15"/>
          </p:nvPr>
        </p:nvSpPr>
        <p:spPr>
          <a:xfrm>
            <a:off x="5400000" y="5426110"/>
            <a:ext cx="6407999" cy="909890"/>
          </a:xfrm>
        </p:spPr>
        <p:txBody>
          <a:bodyPr/>
          <a:lstStyle/>
          <a:p>
            <a:r>
              <a:rPr lang="en-AU" dirty="0"/>
              <a:t>‘Kariong – Our meeting place’ created by Stella Haynes from Cammeray Public School on Eora Country as part of the 2022 Calendar for cultural diversity.</a:t>
            </a:r>
          </a:p>
        </p:txBody>
      </p:sp>
      <p:pic>
        <p:nvPicPr>
          <p:cNvPr id="13" name="Picture Placeholder 12">
            <a:extLst>
              <a:ext uri="{FF2B5EF4-FFF2-40B4-BE49-F238E27FC236}">
                <a16:creationId xmlns:a16="http://schemas.microsoft.com/office/drawing/2014/main" id="{A6CB4187-B72C-8DA5-6CD3-F2C293BF8B7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7" r="107" b="23457"/>
          <a:stretch/>
        </p:blipFill>
        <p:spPr>
          <a:xfrm>
            <a:off x="-5400" y="0"/>
            <a:ext cx="5040000" cy="6858000"/>
          </a:xfrm>
        </p:spPr>
      </p:pic>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300233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Using questioning to build complexity</a:t>
            </a:r>
          </a:p>
        </p:txBody>
      </p:sp>
      <p:sp>
        <p:nvSpPr>
          <p:cNvPr id="3" name="Text Placeholder 2">
            <a:extLst>
              <a:ext uri="{FF2B5EF4-FFF2-40B4-BE49-F238E27FC236}">
                <a16:creationId xmlns:a16="http://schemas.microsoft.com/office/drawing/2014/main" id="{5DB8B9B6-D34D-2252-7132-B26AFD121DFA}"/>
              </a:ext>
            </a:extLst>
          </p:cNvPr>
          <p:cNvSpPr>
            <a:spLocks noGrp="1"/>
          </p:cNvSpPr>
          <p:nvPr>
            <p:ph type="body" sz="quarter" idx="11"/>
          </p:nvPr>
        </p:nvSpPr>
        <p:spPr>
          <a:xfrm>
            <a:off x="539999" y="3117146"/>
            <a:ext cx="8839131" cy="684000"/>
          </a:xfrm>
        </p:spPr>
        <p:txBody>
          <a:bodyPr/>
          <a:lstStyle/>
          <a:p>
            <a:r>
              <a:rPr lang="en-AU" sz="5400"/>
              <a:t>Technique A</a:t>
            </a:r>
          </a:p>
        </p:txBody>
      </p:sp>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35843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BC6C2-0BF6-8197-9123-94752535E1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3D20E-51A9-9389-4630-A133FEEF054B}"/>
              </a:ext>
            </a:extLst>
          </p:cNvPr>
          <p:cNvSpPr>
            <a:spLocks noGrp="1"/>
          </p:cNvSpPr>
          <p:nvPr>
            <p:ph type="title"/>
          </p:nvPr>
        </p:nvSpPr>
        <p:spPr>
          <a:xfrm>
            <a:off x="360000" y="360000"/>
            <a:ext cx="10080000" cy="545601"/>
          </a:xfrm>
        </p:spPr>
        <p:txBody>
          <a:bodyPr anchor="t">
            <a:normAutofit/>
          </a:bodyPr>
          <a:lstStyle/>
          <a:p>
            <a:r>
              <a:rPr lang="en-AU" dirty="0"/>
              <a:t>What it is (2)</a:t>
            </a:r>
          </a:p>
        </p:txBody>
      </p:sp>
      <p:sp>
        <p:nvSpPr>
          <p:cNvPr id="3" name="Content Placeholder 2">
            <a:extLst>
              <a:ext uri="{FF2B5EF4-FFF2-40B4-BE49-F238E27FC236}">
                <a16:creationId xmlns:a16="http://schemas.microsoft.com/office/drawing/2014/main" id="{9A49816F-01AF-6C5F-F529-47D39E69ED45}"/>
              </a:ext>
            </a:extLst>
          </p:cNvPr>
          <p:cNvSpPr>
            <a:spLocks noGrp="1"/>
          </p:cNvSpPr>
          <p:nvPr>
            <p:ph idx="1"/>
          </p:nvPr>
        </p:nvSpPr>
        <p:spPr>
          <a:xfrm>
            <a:off x="360000" y="1620000"/>
            <a:ext cx="5558791" cy="4536000"/>
          </a:xfrm>
        </p:spPr>
        <p:txBody>
          <a:bodyPr vert="horz" lIns="0" tIns="0" rIns="0" bIns="0" rtlCol="0">
            <a:normAutofit/>
          </a:bodyPr>
          <a:lstStyle/>
          <a:p>
            <a:pPr>
              <a:spcAft>
                <a:spcPts val="600"/>
              </a:spcAft>
            </a:pPr>
            <a:r>
              <a:rPr lang="en-AU" dirty="0">
                <a:highlight>
                  <a:srgbClr val="FFFFFF"/>
                </a:highlight>
              </a:rPr>
              <a:t>Carefully crafted questions that build in complexity create pathways for all students to think deeply. </a:t>
            </a:r>
          </a:p>
          <a:p>
            <a:pPr>
              <a:spcAft>
                <a:spcPts val="600"/>
              </a:spcAft>
            </a:pPr>
            <a:r>
              <a:rPr lang="en-AU" dirty="0">
                <a:highlight>
                  <a:srgbClr val="FFFFFF"/>
                </a:highlight>
              </a:rPr>
              <a:t>This ensures that every learner has opportunities to stretch their thinking in ways that challenge them.</a:t>
            </a:r>
            <a:endParaRPr lang="en-US" dirty="0"/>
          </a:p>
        </p:txBody>
      </p:sp>
      <p:pic>
        <p:nvPicPr>
          <p:cNvPr id="6" name="Picture 5">
            <a:extLst>
              <a:ext uri="{FF2B5EF4-FFF2-40B4-BE49-F238E27FC236}">
                <a16:creationId xmlns:a16="http://schemas.microsoft.com/office/drawing/2014/main" id="{362CF9A0-3FCF-2406-81EF-A094E7F84B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94954" y="1620000"/>
            <a:ext cx="4733067" cy="4535997"/>
          </a:xfrm>
          <a:prstGeom prst="rect">
            <a:avLst/>
          </a:prstGeom>
          <a:noFill/>
        </p:spPr>
      </p:pic>
      <p:sp>
        <p:nvSpPr>
          <p:cNvPr id="4" name="Slide Number Placeholder 3">
            <a:extLst>
              <a:ext uri="{FF2B5EF4-FFF2-40B4-BE49-F238E27FC236}">
                <a16:creationId xmlns:a16="http://schemas.microsoft.com/office/drawing/2014/main" id="{6AFCF528-5B78-1F8D-BF28-B2DF330E48CF}"/>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31</a:t>
            </a:fld>
            <a:endParaRPr lang="en-AU"/>
          </a:p>
        </p:txBody>
      </p:sp>
    </p:spTree>
    <p:extLst>
      <p:ext uri="{BB962C8B-B14F-4D97-AF65-F5344CB8AC3E}">
        <p14:creationId xmlns:p14="http://schemas.microsoft.com/office/powerpoint/2010/main" val="109361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A94DB-90D3-EFD6-16FC-E4931BB5C3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7E6073-44E3-5F3D-DCC3-3086D197E4ED}"/>
              </a:ext>
            </a:extLst>
          </p:cNvPr>
          <p:cNvSpPr>
            <a:spLocks noGrp="1"/>
          </p:cNvSpPr>
          <p:nvPr>
            <p:ph type="title"/>
          </p:nvPr>
        </p:nvSpPr>
        <p:spPr/>
        <p:txBody>
          <a:bodyPr/>
          <a:lstStyle/>
          <a:p>
            <a:r>
              <a:rPr lang="en-AU" dirty="0"/>
              <a:t>Key considerations</a:t>
            </a:r>
          </a:p>
        </p:txBody>
      </p:sp>
      <p:sp>
        <p:nvSpPr>
          <p:cNvPr id="4" name="Content Placeholder 3">
            <a:extLst>
              <a:ext uri="{FF2B5EF4-FFF2-40B4-BE49-F238E27FC236}">
                <a16:creationId xmlns:a16="http://schemas.microsoft.com/office/drawing/2014/main" id="{7F0D3D2F-107B-65CE-361A-52887295BF5A}"/>
              </a:ext>
            </a:extLst>
          </p:cNvPr>
          <p:cNvSpPr>
            <a:spLocks noGrp="1"/>
          </p:cNvSpPr>
          <p:nvPr>
            <p:ph idx="1"/>
          </p:nvPr>
        </p:nvSpPr>
        <p:spPr/>
        <p:txBody>
          <a:bodyPr/>
          <a:lstStyle/>
          <a:p>
            <a:pPr marL="342900" indent="-342900">
              <a:buFont typeface="Arial" panose="020B0604020202020204" pitchFamily="34" charset="0"/>
              <a:buChar char="•"/>
            </a:pPr>
            <a:r>
              <a:rPr lang="en-AU" dirty="0"/>
              <a:t>Pose questions at the right level of challenge.</a:t>
            </a:r>
          </a:p>
          <a:p>
            <a:pPr marL="342900" indent="-342900">
              <a:buFont typeface="Arial" panose="020B0604020202020204" pitchFamily="34" charset="0"/>
              <a:buChar char="•"/>
            </a:pPr>
            <a:r>
              <a:rPr lang="en-AU" dirty="0"/>
              <a:t>Use a variety of question types to promote deeper thinking.  </a:t>
            </a:r>
          </a:p>
          <a:p>
            <a:pPr marL="342900" indent="-342900">
              <a:buFont typeface="Arial" panose="020B0604020202020204" pitchFamily="34" charset="0"/>
              <a:buChar char="•"/>
            </a:pPr>
            <a:r>
              <a:rPr lang="en-AU" dirty="0">
                <a:solidFill>
                  <a:srgbClr val="000000"/>
                </a:solidFill>
                <a:highlight>
                  <a:srgbClr val="FFFFFF"/>
                </a:highlight>
              </a:rPr>
              <a:t>Provide wait time before and after questioning. </a:t>
            </a:r>
          </a:p>
          <a:p>
            <a:pPr marL="342900" indent="-342900">
              <a:buFont typeface="Arial" panose="020B0604020202020204" pitchFamily="34" charset="0"/>
              <a:buChar char="•"/>
            </a:pPr>
            <a:r>
              <a:rPr lang="en-AU" dirty="0">
                <a:solidFill>
                  <a:srgbClr val="000000"/>
                </a:solidFill>
                <a:highlight>
                  <a:srgbClr val="FFFFFF"/>
                </a:highlight>
              </a:rPr>
              <a:t>Check for understanding as you build complexity.</a:t>
            </a:r>
          </a:p>
          <a:p>
            <a:pPr marL="342900" indent="-342900">
              <a:buFont typeface="Arial" panose="020B0604020202020204" pitchFamily="34" charset="0"/>
              <a:buChar char="•"/>
            </a:pPr>
            <a:r>
              <a:rPr lang="en-AU" dirty="0"/>
              <a:t>Create a culture that values asking questions and participation.</a:t>
            </a:r>
          </a:p>
        </p:txBody>
      </p:sp>
      <p:sp>
        <p:nvSpPr>
          <p:cNvPr id="2" name="Slide Number Placeholder 3">
            <a:extLst>
              <a:ext uri="{FF2B5EF4-FFF2-40B4-BE49-F238E27FC236}">
                <a16:creationId xmlns:a16="http://schemas.microsoft.com/office/drawing/2014/main" id="{1B656080-A57A-1D5B-FC09-EB13F770681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400211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ACF6D-E8A8-C9BC-620C-83BD09EF5B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B88B17-2CCC-9447-4B5D-CF17CCE989C1}"/>
              </a:ext>
            </a:extLst>
          </p:cNvPr>
          <p:cNvSpPr>
            <a:spLocks noGrp="1"/>
          </p:cNvSpPr>
          <p:nvPr>
            <p:ph type="title"/>
          </p:nvPr>
        </p:nvSpPr>
        <p:spPr/>
        <p:txBody>
          <a:bodyPr/>
          <a:lstStyle/>
          <a:p>
            <a:r>
              <a:rPr lang="en-AU" dirty="0"/>
              <a:t>Wait time – student benefits</a:t>
            </a:r>
          </a:p>
        </p:txBody>
      </p:sp>
      <p:pic>
        <p:nvPicPr>
          <p:cNvPr id="3" name="Picture 2">
            <a:extLst>
              <a:ext uri="{FF2B5EF4-FFF2-40B4-BE49-F238E27FC236}">
                <a16:creationId xmlns:a16="http://schemas.microsoft.com/office/drawing/2014/main" id="{241F25E8-C919-9AF7-2F97-4B0BFAE7118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26490" y="1916349"/>
            <a:ext cx="5139020" cy="3733061"/>
          </a:xfrm>
          <a:prstGeom prst="rect">
            <a:avLst/>
          </a:prstGeom>
        </p:spPr>
      </p:pic>
      <p:sp>
        <p:nvSpPr>
          <p:cNvPr id="4" name="Slide Number Placeholder 3">
            <a:extLst>
              <a:ext uri="{FF2B5EF4-FFF2-40B4-BE49-F238E27FC236}">
                <a16:creationId xmlns:a16="http://schemas.microsoft.com/office/drawing/2014/main" id="{178DB557-D87A-9C7F-28F8-A4B2C925D4C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105110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F52321E-2EE1-D80B-9D29-1D7EC213E912}"/>
              </a:ext>
            </a:extLst>
          </p:cNvPr>
          <p:cNvSpPr>
            <a:spLocks noGrp="1"/>
          </p:cNvSpPr>
          <p:nvPr>
            <p:ph type="title"/>
          </p:nvPr>
        </p:nvSpPr>
        <p:spPr/>
        <p:txBody>
          <a:bodyPr/>
          <a:lstStyle/>
          <a:p>
            <a:r>
              <a:rPr lang="en-AU" dirty="0"/>
              <a:t>Wait time – teacher benefits</a:t>
            </a:r>
          </a:p>
        </p:txBody>
      </p:sp>
      <p:pic>
        <p:nvPicPr>
          <p:cNvPr id="6" name="Graphic 5">
            <a:extLst>
              <a:ext uri="{FF2B5EF4-FFF2-40B4-BE49-F238E27FC236}">
                <a16:creationId xmlns:a16="http://schemas.microsoft.com/office/drawing/2014/main" id="{12F48AE2-E88C-2986-1BAF-D4444A0BBAF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330766"/>
            <a:ext cx="2098234" cy="2098234"/>
          </a:xfrm>
          <a:prstGeom prst="rect">
            <a:avLst/>
          </a:prstGeom>
        </p:spPr>
      </p:pic>
      <p:sp>
        <p:nvSpPr>
          <p:cNvPr id="9" name="TextBox 8">
            <a:extLst>
              <a:ext uri="{FF2B5EF4-FFF2-40B4-BE49-F238E27FC236}">
                <a16:creationId xmlns:a16="http://schemas.microsoft.com/office/drawing/2014/main" id="{3C1B793C-5A26-1488-AF97-CDE24D90EAD5}"/>
              </a:ext>
            </a:extLst>
          </p:cNvPr>
          <p:cNvSpPr txBox="1"/>
          <p:nvPr/>
        </p:nvSpPr>
        <p:spPr>
          <a:xfrm>
            <a:off x="1827048" y="2571170"/>
            <a:ext cx="9096703" cy="2489849"/>
          </a:xfrm>
          <a:prstGeom prst="rect">
            <a:avLst/>
          </a:prstGeom>
          <a:noFill/>
        </p:spPr>
        <p:txBody>
          <a:bodyPr wrap="square">
            <a:spAutoFit/>
          </a:bodyPr>
          <a:lstStyle/>
          <a:p>
            <a:pPr defTabSz="914377">
              <a:lnSpc>
                <a:spcPct val="150000"/>
              </a:lnSpc>
              <a:spcAft>
                <a:spcPts val="600"/>
              </a:spcAft>
            </a:pPr>
            <a:r>
              <a:rPr lang="en-AU" sz="1800" dirty="0">
                <a:solidFill>
                  <a:srgbClr val="000000"/>
                </a:solidFill>
                <a:highlight>
                  <a:srgbClr val="FFFFFF"/>
                </a:highlight>
              </a:rPr>
              <a:t>When teachers practice wait time, positive changes occur in their own behaviour: Their questioning strategies tend to be more varied and flexible. They decrease the quantity and increase the quality and variety of their questions. They ask additional questions that require more complex information processing and higher-level thinking on the part of students.</a:t>
            </a:r>
          </a:p>
          <a:p>
            <a:pPr defTabSz="914377">
              <a:lnSpc>
                <a:spcPct val="150000"/>
              </a:lnSpc>
              <a:spcAft>
                <a:spcPts val="1200"/>
              </a:spcAft>
            </a:pPr>
            <a:r>
              <a:rPr lang="en-AU" sz="1200" dirty="0">
                <a:solidFill>
                  <a:srgbClr val="000000"/>
                </a:solidFill>
                <a:highlight>
                  <a:srgbClr val="FFFFFF"/>
                </a:highlight>
                <a:latin typeface="Public Sans Light"/>
              </a:rPr>
              <a:t>(Stahl 1994:2)</a:t>
            </a:r>
          </a:p>
        </p:txBody>
      </p:sp>
      <p:sp>
        <p:nvSpPr>
          <p:cNvPr id="4" name="Slide Number Placeholder 3">
            <a:extLst>
              <a:ext uri="{FF2B5EF4-FFF2-40B4-BE49-F238E27FC236}">
                <a16:creationId xmlns:a16="http://schemas.microsoft.com/office/drawing/2014/main" id="{B5F33732-9630-38C5-FC15-D3A296DC1FA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122719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66E0E9-AC08-2EC9-46F0-0C24788D4A83}"/>
              </a:ext>
            </a:extLst>
          </p:cNvPr>
          <p:cNvSpPr>
            <a:spLocks noGrp="1"/>
          </p:cNvSpPr>
          <p:nvPr>
            <p:ph type="title"/>
          </p:nvPr>
        </p:nvSpPr>
        <p:spPr>
          <a:xfrm>
            <a:off x="360000" y="360000"/>
            <a:ext cx="10080000" cy="545601"/>
          </a:xfrm>
        </p:spPr>
        <p:txBody>
          <a:bodyPr vert="horz" lIns="0" tIns="0" rIns="0" bIns="0" rtlCol="0" anchor="t">
            <a:normAutofit/>
          </a:bodyPr>
          <a:lstStyle/>
          <a:p>
            <a:r>
              <a:rPr lang="en-AU" dirty="0"/>
              <a:t>Inviting answers – creating the right climate</a:t>
            </a:r>
          </a:p>
        </p:txBody>
      </p:sp>
      <p:sp>
        <p:nvSpPr>
          <p:cNvPr id="6" name="Content Placeholder 2">
            <a:extLst>
              <a:ext uri="{FF2B5EF4-FFF2-40B4-BE49-F238E27FC236}">
                <a16:creationId xmlns:a16="http://schemas.microsoft.com/office/drawing/2014/main" id="{DC2D3B6D-ADBD-4206-9F13-0B7F2D438403}"/>
              </a:ext>
            </a:extLst>
          </p:cNvPr>
          <p:cNvSpPr txBox="1">
            <a:spLocks/>
          </p:cNvSpPr>
          <p:nvPr/>
        </p:nvSpPr>
        <p:spPr>
          <a:xfrm>
            <a:off x="360000" y="1620000"/>
            <a:ext cx="5984529" cy="4536000"/>
          </a:xfrm>
          <a:prstGeom prst="rect">
            <a:avLst/>
          </a:prstGeom>
        </p:spPr>
        <p:txBody>
          <a:bodyPr vert="horz" lIns="0" tIns="0" rIns="0" bIns="0" rtlCol="0">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sz="1800" dirty="0"/>
              <a:t>Promote a risk-taking culture.</a:t>
            </a:r>
          </a:p>
          <a:p>
            <a:pPr marL="285750" indent="-285750">
              <a:spcAft>
                <a:spcPts val="600"/>
              </a:spcAft>
              <a:buFont typeface="Arial" panose="020B0604020202020204" pitchFamily="34" charset="0"/>
              <a:buChar char="•"/>
            </a:pPr>
            <a:r>
              <a:rPr lang="en-US" sz="1800" dirty="0"/>
              <a:t>Create a community of inquiry.</a:t>
            </a:r>
          </a:p>
          <a:p>
            <a:pPr marL="285750" indent="-285750">
              <a:spcAft>
                <a:spcPts val="600"/>
              </a:spcAft>
              <a:buFont typeface="Arial" panose="020B0604020202020204" pitchFamily="34" charset="0"/>
              <a:buChar char="•"/>
            </a:pPr>
            <a:r>
              <a:rPr lang="en-US" sz="1800" dirty="0"/>
              <a:t>Demonstrate a commitment to learning for all.</a:t>
            </a:r>
          </a:p>
          <a:p>
            <a:pPr marL="285750" indent="-285750">
              <a:spcAft>
                <a:spcPts val="600"/>
              </a:spcAft>
              <a:buFont typeface="Arial" panose="020B0604020202020204" pitchFamily="34" charset="0"/>
              <a:buChar char="•"/>
            </a:pPr>
            <a:r>
              <a:rPr lang="en-US" sz="1800" dirty="0"/>
              <a:t>Giving students wait time.</a:t>
            </a:r>
          </a:p>
        </p:txBody>
      </p:sp>
      <p:pic>
        <p:nvPicPr>
          <p:cNvPr id="7" name="Graphic 6" descr="Group brainstorm outline">
            <a:extLst>
              <a:ext uri="{FF2B5EF4-FFF2-40B4-BE49-F238E27FC236}">
                <a16:creationId xmlns:a16="http://schemas.microsoft.com/office/drawing/2014/main" id="{804B5CCC-877C-BB0C-1EAD-6D3B700AE5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2689" y="1721600"/>
            <a:ext cx="4535997" cy="4535997"/>
          </a:xfrm>
          <a:prstGeom prst="rect">
            <a:avLst/>
          </a:prstGeom>
        </p:spPr>
      </p:pic>
      <p:sp>
        <p:nvSpPr>
          <p:cNvPr id="2" name="Slide Number Placeholder 1">
            <a:extLst>
              <a:ext uri="{FF2B5EF4-FFF2-40B4-BE49-F238E27FC236}">
                <a16:creationId xmlns:a16="http://schemas.microsoft.com/office/drawing/2014/main" id="{087DD254-A59B-4578-E34B-73C6F78DE09D}"/>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35</a:t>
            </a:fld>
            <a:endParaRPr lang="en-AU"/>
          </a:p>
        </p:txBody>
      </p:sp>
    </p:spTree>
    <p:extLst>
      <p:ext uri="{BB962C8B-B14F-4D97-AF65-F5344CB8AC3E}">
        <p14:creationId xmlns:p14="http://schemas.microsoft.com/office/powerpoint/2010/main" val="66767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8DF922-DEB7-53C4-E2BF-FC25595F9DD5}"/>
              </a:ext>
            </a:extLst>
          </p:cNvPr>
          <p:cNvSpPr>
            <a:spLocks noGrp="1"/>
          </p:cNvSpPr>
          <p:nvPr>
            <p:ph type="title"/>
          </p:nvPr>
        </p:nvSpPr>
        <p:spPr/>
        <p:txBody>
          <a:bodyPr/>
          <a:lstStyle/>
          <a:p>
            <a:r>
              <a:rPr lang="en-AU" dirty="0"/>
              <a:t>Scaffold thinking to build complexity</a:t>
            </a:r>
            <a:endParaRPr lang="en-US" dirty="0"/>
          </a:p>
        </p:txBody>
      </p:sp>
      <p:sp>
        <p:nvSpPr>
          <p:cNvPr id="7" name="Rectangle: Rounded Corners 6">
            <a:extLst>
              <a:ext uri="{FF2B5EF4-FFF2-40B4-BE49-F238E27FC236}">
                <a16:creationId xmlns:a16="http://schemas.microsoft.com/office/drawing/2014/main" id="{B8194770-9A79-382D-E917-EF710B937FC8}"/>
              </a:ext>
            </a:extLst>
          </p:cNvPr>
          <p:cNvSpPr/>
          <p:nvPr/>
        </p:nvSpPr>
        <p:spPr>
          <a:xfrm>
            <a:off x="360000" y="5277859"/>
            <a:ext cx="2643608" cy="9550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Recall</a:t>
            </a:r>
          </a:p>
        </p:txBody>
      </p:sp>
      <p:sp>
        <p:nvSpPr>
          <p:cNvPr id="10" name="Rectangle: Rounded Corners 9">
            <a:extLst>
              <a:ext uri="{FF2B5EF4-FFF2-40B4-BE49-F238E27FC236}">
                <a16:creationId xmlns:a16="http://schemas.microsoft.com/office/drawing/2014/main" id="{9F5E94B8-8479-606B-202C-4A0CD1B7B19A}"/>
              </a:ext>
            </a:extLst>
          </p:cNvPr>
          <p:cNvSpPr/>
          <p:nvPr/>
        </p:nvSpPr>
        <p:spPr>
          <a:xfrm>
            <a:off x="3166425" y="4125241"/>
            <a:ext cx="2748862" cy="21076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Deepen</a:t>
            </a:r>
          </a:p>
        </p:txBody>
      </p:sp>
      <p:sp>
        <p:nvSpPr>
          <p:cNvPr id="8" name="Rectangle: Rounded Corners 7">
            <a:extLst>
              <a:ext uri="{FF2B5EF4-FFF2-40B4-BE49-F238E27FC236}">
                <a16:creationId xmlns:a16="http://schemas.microsoft.com/office/drawing/2014/main" id="{D8E69F68-FBAB-7593-DF22-131502D7D73D}"/>
              </a:ext>
            </a:extLst>
          </p:cNvPr>
          <p:cNvSpPr/>
          <p:nvPr/>
        </p:nvSpPr>
        <p:spPr>
          <a:xfrm>
            <a:off x="6078104" y="3219690"/>
            <a:ext cx="2614753" cy="30442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Connect</a:t>
            </a:r>
          </a:p>
        </p:txBody>
      </p:sp>
      <p:sp>
        <p:nvSpPr>
          <p:cNvPr id="9" name="Rectangle: Rounded Corners 8">
            <a:extLst>
              <a:ext uri="{FF2B5EF4-FFF2-40B4-BE49-F238E27FC236}">
                <a16:creationId xmlns:a16="http://schemas.microsoft.com/office/drawing/2014/main" id="{32F815B1-0520-ECE0-F033-2328C840EDE5}"/>
              </a:ext>
            </a:extLst>
          </p:cNvPr>
          <p:cNvSpPr/>
          <p:nvPr/>
        </p:nvSpPr>
        <p:spPr>
          <a:xfrm>
            <a:off x="8855675" y="2228117"/>
            <a:ext cx="2777595" cy="40118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Justify and reflect</a:t>
            </a:r>
          </a:p>
        </p:txBody>
      </p:sp>
      <p:sp>
        <p:nvSpPr>
          <p:cNvPr id="2" name="Slide Number Placeholder 1">
            <a:extLst>
              <a:ext uri="{FF2B5EF4-FFF2-40B4-BE49-F238E27FC236}">
                <a16:creationId xmlns:a16="http://schemas.microsoft.com/office/drawing/2014/main" id="{6EA0C165-8627-EF7E-A0FC-20F7FD91C2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61847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p:nvPr>
        </p:nvSpPr>
        <p:spPr/>
        <p:txBody>
          <a:bodyPr/>
          <a:lstStyle/>
          <a:p>
            <a:r>
              <a:rPr lang="en-US"/>
              <a:t>Recall</a:t>
            </a:r>
          </a:p>
        </p:txBody>
      </p:sp>
      <p:sp>
        <p:nvSpPr>
          <p:cNvPr id="3" name="Content Placeholder 2">
            <a:extLst>
              <a:ext uri="{FF2B5EF4-FFF2-40B4-BE49-F238E27FC236}">
                <a16:creationId xmlns:a16="http://schemas.microsoft.com/office/drawing/2014/main" id="{57456157-07E2-32FB-EFC3-D1D6781382E5}"/>
              </a:ext>
            </a:extLst>
          </p:cNvPr>
          <p:cNvSpPr>
            <a:spLocks noGrp="1"/>
          </p:cNvSpPr>
          <p:nvPr>
            <p:ph idx="1"/>
          </p:nvPr>
        </p:nvSpPr>
        <p:spPr>
          <a:xfrm>
            <a:off x="360000" y="1620000"/>
            <a:ext cx="3843700" cy="4536000"/>
          </a:xfrm>
        </p:spPr>
        <p:txBody>
          <a:bodyPr vert="horz" lIns="0" tIns="0" rIns="0" bIns="0" rtlCol="0" anchor="t">
            <a:noAutofit/>
          </a:bodyPr>
          <a:lstStyle/>
          <a:p>
            <a:pPr>
              <a:spcAft>
                <a:spcPts val="0"/>
              </a:spcAft>
            </a:pPr>
            <a:r>
              <a:rPr lang="en-US" dirty="0">
                <a:solidFill>
                  <a:srgbClr val="000000"/>
                </a:solidFill>
              </a:rPr>
              <a:t>Teachers expect a high success rate when asking these questions.</a:t>
            </a:r>
            <a:endParaRPr lang="en-AU" dirty="0">
              <a:solidFill>
                <a:srgbClr val="444444"/>
              </a:solidFill>
            </a:endParaRPr>
          </a:p>
          <a:p>
            <a:pPr marL="342900" indent="-342900">
              <a:spcAft>
                <a:spcPts val="0"/>
              </a:spcAft>
              <a:buFont typeface="Arial" panose="020B0604020202020204" pitchFamily="34" charset="0"/>
              <a:buChar char="•"/>
            </a:pPr>
            <a:endParaRPr lang="en-US" dirty="0">
              <a:solidFill>
                <a:srgbClr val="444444"/>
              </a:solidFill>
            </a:endParaRPr>
          </a:p>
          <a:p>
            <a:pPr>
              <a:spcAft>
                <a:spcPts val="0"/>
              </a:spcAft>
              <a:buFont typeface="Arial"/>
            </a:pPr>
            <a:endParaRPr lang="en-US" dirty="0">
              <a:solidFill>
                <a:srgbClr val="000000"/>
              </a:solidFill>
            </a:endParaRPr>
          </a:p>
        </p:txBody>
      </p:sp>
      <p:sp>
        <p:nvSpPr>
          <p:cNvPr id="7" name="Rectangle: Rounded Corners 6">
            <a:extLst>
              <a:ext uri="{FF2B5EF4-FFF2-40B4-BE49-F238E27FC236}">
                <a16:creationId xmlns:a16="http://schemas.microsoft.com/office/drawing/2014/main" id="{9905817D-F2F0-0ED7-E492-C8A03B8A6EDA}"/>
              </a:ext>
            </a:extLst>
          </p:cNvPr>
          <p:cNvSpPr/>
          <p:nvPr/>
        </p:nvSpPr>
        <p:spPr>
          <a:xfrm>
            <a:off x="4764088" y="1620000"/>
            <a:ext cx="7067912" cy="4440876"/>
          </a:xfrm>
          <a:prstGeom prst="roundRect">
            <a:avLst>
              <a:gd name="adj" fmla="val 4370"/>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600"/>
              </a:spcAft>
            </a:pPr>
            <a:r>
              <a:rPr lang="en-US" sz="1800" b="1" dirty="0">
                <a:solidFill>
                  <a:srgbClr val="000000"/>
                </a:solidFill>
                <a:latin typeface="+mj-lt"/>
              </a:rPr>
              <a:t>Examples</a:t>
            </a:r>
          </a:p>
          <a:p>
            <a:pPr marL="285750" indent="-285750">
              <a:lnSpc>
                <a:spcPct val="150000"/>
              </a:lnSpc>
              <a:spcAft>
                <a:spcPts val="600"/>
              </a:spcAft>
              <a:buFont typeface="Arial" panose="020B0604020202020204" pitchFamily="34" charset="0"/>
              <a:buChar char="•"/>
            </a:pPr>
            <a:r>
              <a:rPr lang="en-AU" sz="1800" dirty="0">
                <a:solidFill>
                  <a:srgbClr val="000000"/>
                </a:solidFill>
              </a:rPr>
              <a:t>When you write an equation, what does the equal sign tell you?</a:t>
            </a:r>
          </a:p>
          <a:p>
            <a:pPr marL="285750" indent="-285750">
              <a:lnSpc>
                <a:spcPct val="150000"/>
              </a:lnSpc>
              <a:spcAft>
                <a:spcPts val="600"/>
              </a:spcAft>
              <a:buFont typeface="Arial" panose="020B0604020202020204" pitchFamily="34" charset="0"/>
              <a:buChar char="•"/>
            </a:pPr>
            <a:r>
              <a:rPr lang="en-AU" sz="1800" dirty="0">
                <a:solidFill>
                  <a:srgbClr val="000000"/>
                </a:solidFill>
              </a:rPr>
              <a:t>What is the formula for finding the area of a rectangle?</a:t>
            </a:r>
          </a:p>
          <a:p>
            <a:pPr marL="285750" indent="-285750">
              <a:lnSpc>
                <a:spcPct val="150000"/>
              </a:lnSpc>
              <a:spcAft>
                <a:spcPts val="600"/>
              </a:spcAft>
              <a:buFont typeface="Arial" panose="020B0604020202020204" pitchFamily="34" charset="0"/>
              <a:buChar char="•"/>
            </a:pPr>
            <a:r>
              <a:rPr lang="en-AU" sz="1800" dirty="0">
                <a:solidFill>
                  <a:srgbClr val="000000"/>
                </a:solidFill>
              </a:rPr>
              <a:t>Who was the main character in the story?</a:t>
            </a:r>
          </a:p>
          <a:p>
            <a:pPr marL="285750" indent="-285750">
              <a:lnSpc>
                <a:spcPct val="150000"/>
              </a:lnSpc>
              <a:spcAft>
                <a:spcPts val="600"/>
              </a:spcAft>
              <a:buFont typeface="Arial" panose="020B0604020202020204" pitchFamily="34" charset="0"/>
              <a:buChar char="•"/>
            </a:pPr>
            <a:r>
              <a:rPr lang="en-AU" sz="1800" dirty="0">
                <a:solidFill>
                  <a:srgbClr val="000000"/>
                </a:solidFill>
              </a:rPr>
              <a:t>What did the author say about the importance of teamwork?</a:t>
            </a:r>
          </a:p>
        </p:txBody>
      </p:sp>
      <p:sp>
        <p:nvSpPr>
          <p:cNvPr id="4" name="Slide Number Placeholder 3">
            <a:extLst>
              <a:ext uri="{FF2B5EF4-FFF2-40B4-BE49-F238E27FC236}">
                <a16:creationId xmlns:a16="http://schemas.microsoft.com/office/drawing/2014/main" id="{F56A84CB-BD8A-24EF-824E-4127123892C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114494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FEE60-F2F8-1868-48C7-0B06FEEB3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FF830-99FF-5868-4691-3F93AFEEB5D6}"/>
              </a:ext>
            </a:extLst>
          </p:cNvPr>
          <p:cNvSpPr>
            <a:spLocks noGrp="1"/>
          </p:cNvSpPr>
          <p:nvPr>
            <p:ph type="title"/>
          </p:nvPr>
        </p:nvSpPr>
        <p:spPr/>
        <p:txBody>
          <a:bodyPr/>
          <a:lstStyle/>
          <a:p>
            <a:r>
              <a:rPr lang="en-US"/>
              <a:t>Deepen</a:t>
            </a:r>
          </a:p>
        </p:txBody>
      </p:sp>
      <p:sp>
        <p:nvSpPr>
          <p:cNvPr id="3" name="Content Placeholder 2">
            <a:extLst>
              <a:ext uri="{FF2B5EF4-FFF2-40B4-BE49-F238E27FC236}">
                <a16:creationId xmlns:a16="http://schemas.microsoft.com/office/drawing/2014/main" id="{F8C0B84C-2CAF-5B0E-E709-DFC234C48001}"/>
              </a:ext>
            </a:extLst>
          </p:cNvPr>
          <p:cNvSpPr>
            <a:spLocks noGrp="1"/>
          </p:cNvSpPr>
          <p:nvPr>
            <p:ph idx="1"/>
          </p:nvPr>
        </p:nvSpPr>
        <p:spPr>
          <a:xfrm>
            <a:off x="360000" y="1620000"/>
            <a:ext cx="3919900" cy="4536000"/>
          </a:xfrm>
        </p:spPr>
        <p:txBody>
          <a:bodyPr/>
          <a:lstStyle/>
          <a:p>
            <a:r>
              <a:rPr lang="en-US" dirty="0">
                <a:solidFill>
                  <a:srgbClr val="000000"/>
                </a:solidFill>
              </a:rPr>
              <a:t>Teachers ask probing questions to encourage students to </a:t>
            </a:r>
            <a:r>
              <a:rPr lang="en-AU" dirty="0">
                <a:solidFill>
                  <a:srgbClr val="000000"/>
                </a:solidFill>
              </a:rPr>
              <a:t>explain, elaborate or clarify their thinking.</a:t>
            </a:r>
          </a:p>
        </p:txBody>
      </p:sp>
      <p:sp>
        <p:nvSpPr>
          <p:cNvPr id="8" name="Rectangle: Rounded Corners 6">
            <a:extLst>
              <a:ext uri="{FF2B5EF4-FFF2-40B4-BE49-F238E27FC236}">
                <a16:creationId xmlns:a16="http://schemas.microsoft.com/office/drawing/2014/main" id="{B82D8668-4E19-303E-0F04-6AC6BB5D8680}"/>
              </a:ext>
            </a:extLst>
          </p:cNvPr>
          <p:cNvSpPr/>
          <p:nvPr/>
        </p:nvSpPr>
        <p:spPr>
          <a:xfrm>
            <a:off x="4775200" y="1620000"/>
            <a:ext cx="7056800" cy="4440876"/>
          </a:xfrm>
          <a:prstGeom prst="roundRect">
            <a:avLst>
              <a:gd name="adj" fmla="val 4370"/>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600"/>
              </a:spcAft>
            </a:pPr>
            <a:r>
              <a:rPr lang="en-US" sz="1800" b="1" dirty="0">
                <a:solidFill>
                  <a:srgbClr val="000000"/>
                </a:solidFill>
                <a:latin typeface="+mj-lt"/>
              </a:rPr>
              <a:t>Examples</a:t>
            </a:r>
          </a:p>
          <a:p>
            <a:pPr marL="285750" indent="-285750">
              <a:lnSpc>
                <a:spcPct val="150000"/>
              </a:lnSpc>
              <a:spcAft>
                <a:spcPts val="600"/>
              </a:spcAft>
              <a:buFont typeface="Arial" panose="020B0604020202020204" pitchFamily="34" charset="0"/>
              <a:buChar char="•"/>
            </a:pPr>
            <a:r>
              <a:rPr lang="en-US" sz="1800" dirty="0">
                <a:solidFill>
                  <a:srgbClr val="000000"/>
                </a:solidFill>
              </a:rPr>
              <a:t>How do you know this?</a:t>
            </a:r>
            <a:endParaRPr lang="en-US" sz="1800" dirty="0">
              <a:solidFill>
                <a:srgbClr val="444444"/>
              </a:solidFill>
            </a:endParaRPr>
          </a:p>
          <a:p>
            <a:pPr marL="285750" indent="-285750">
              <a:lnSpc>
                <a:spcPct val="150000"/>
              </a:lnSpc>
              <a:spcAft>
                <a:spcPts val="600"/>
              </a:spcAft>
              <a:buFont typeface="Arial" panose="020B0604020202020204" pitchFamily="34" charset="0"/>
              <a:buChar char="•"/>
            </a:pPr>
            <a:r>
              <a:rPr lang="en-US" sz="1800" dirty="0">
                <a:solidFill>
                  <a:srgbClr val="000000"/>
                </a:solidFill>
              </a:rPr>
              <a:t>Can you give me an example of that?</a:t>
            </a:r>
            <a:endParaRPr lang="en-US" sz="1800" dirty="0">
              <a:solidFill>
                <a:srgbClr val="444444"/>
              </a:solidFill>
            </a:endParaRPr>
          </a:p>
          <a:p>
            <a:pPr marL="285750" indent="-285750">
              <a:lnSpc>
                <a:spcPct val="150000"/>
              </a:lnSpc>
              <a:spcAft>
                <a:spcPts val="600"/>
              </a:spcAft>
              <a:buFont typeface="Arial" panose="020B0604020202020204" pitchFamily="34" charset="0"/>
              <a:buChar char="•"/>
            </a:pPr>
            <a:r>
              <a:rPr lang="en-US" sz="1800" dirty="0">
                <a:solidFill>
                  <a:srgbClr val="000000"/>
                </a:solidFill>
              </a:rPr>
              <a:t>That’s interesting, what makes you say that? </a:t>
            </a:r>
            <a:endParaRPr lang="en-US" sz="1800" dirty="0">
              <a:solidFill>
                <a:srgbClr val="444444"/>
              </a:solidFill>
            </a:endParaRPr>
          </a:p>
          <a:p>
            <a:pPr marL="285750" indent="-285750">
              <a:lnSpc>
                <a:spcPct val="150000"/>
              </a:lnSpc>
              <a:spcAft>
                <a:spcPts val="600"/>
              </a:spcAft>
              <a:buFont typeface="Arial" panose="020B0604020202020204" pitchFamily="34" charset="0"/>
              <a:buChar char="•"/>
            </a:pPr>
            <a:r>
              <a:rPr lang="en-US" sz="1800" dirty="0">
                <a:solidFill>
                  <a:srgbClr val="000000"/>
                </a:solidFill>
              </a:rPr>
              <a:t>Does anyone else agree? Why?</a:t>
            </a:r>
            <a:endParaRPr lang="en-US" sz="1800" dirty="0">
              <a:solidFill>
                <a:srgbClr val="444444"/>
              </a:solidFill>
            </a:endParaRPr>
          </a:p>
          <a:p>
            <a:pPr marL="285750" indent="-285750">
              <a:lnSpc>
                <a:spcPct val="150000"/>
              </a:lnSpc>
              <a:spcAft>
                <a:spcPts val="600"/>
              </a:spcAft>
              <a:buFont typeface="Arial" panose="020B0604020202020204" pitchFamily="34" charset="0"/>
              <a:buChar char="•"/>
            </a:pPr>
            <a:r>
              <a:rPr lang="en-AU" sz="1800" dirty="0">
                <a:solidFill>
                  <a:srgbClr val="000000"/>
                </a:solidFill>
              </a:rPr>
              <a:t>What evidence supports this assumption?</a:t>
            </a:r>
            <a:endParaRPr lang="en-US" sz="1800" dirty="0">
              <a:solidFill>
                <a:srgbClr val="22272B"/>
              </a:solidFill>
            </a:endParaRPr>
          </a:p>
          <a:p>
            <a:pPr marL="285750" indent="-285750">
              <a:lnSpc>
                <a:spcPct val="150000"/>
              </a:lnSpc>
              <a:spcAft>
                <a:spcPts val="600"/>
              </a:spcAft>
              <a:buFont typeface="Arial" panose="020B0604020202020204" pitchFamily="34" charset="0"/>
              <a:buChar char="•"/>
            </a:pPr>
            <a:r>
              <a:rPr lang="en-AU" sz="1800" dirty="0">
                <a:solidFill>
                  <a:srgbClr val="000000"/>
                </a:solidFill>
              </a:rPr>
              <a:t>What additional details could make this argument stronger?</a:t>
            </a:r>
          </a:p>
          <a:p>
            <a:pPr marL="285750" indent="-285750">
              <a:lnSpc>
                <a:spcPct val="150000"/>
              </a:lnSpc>
              <a:spcAft>
                <a:spcPts val="600"/>
              </a:spcAft>
              <a:buFont typeface="Arial" panose="020B0604020202020204" pitchFamily="34" charset="0"/>
              <a:buChar char="•"/>
            </a:pPr>
            <a:r>
              <a:rPr lang="en-AU" sz="1800" dirty="0">
                <a:solidFill>
                  <a:srgbClr val="22272B"/>
                </a:solidFill>
              </a:rPr>
              <a:t>What led you to this conclusion?</a:t>
            </a:r>
            <a:endParaRPr lang="en-AU" sz="1800" dirty="0">
              <a:solidFill>
                <a:srgbClr val="000000"/>
              </a:solidFill>
            </a:endParaRPr>
          </a:p>
        </p:txBody>
      </p:sp>
      <p:sp>
        <p:nvSpPr>
          <p:cNvPr id="4" name="Slide Number Placeholder 3">
            <a:extLst>
              <a:ext uri="{FF2B5EF4-FFF2-40B4-BE49-F238E27FC236}">
                <a16:creationId xmlns:a16="http://schemas.microsoft.com/office/drawing/2014/main" id="{70DE73F9-E7BD-392F-94E2-607082DB492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171446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B629A-ECDE-3922-BFB6-401CB6684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98D6E-0443-D859-D4A7-925FA2F28F8E}"/>
              </a:ext>
            </a:extLst>
          </p:cNvPr>
          <p:cNvSpPr>
            <a:spLocks noGrp="1"/>
          </p:cNvSpPr>
          <p:nvPr>
            <p:ph type="title"/>
          </p:nvPr>
        </p:nvSpPr>
        <p:spPr/>
        <p:txBody>
          <a:bodyPr/>
          <a:lstStyle/>
          <a:p>
            <a:r>
              <a:rPr lang="en-US"/>
              <a:t>Connect</a:t>
            </a:r>
          </a:p>
        </p:txBody>
      </p:sp>
      <p:sp>
        <p:nvSpPr>
          <p:cNvPr id="3" name="Content Placeholder 2">
            <a:extLst>
              <a:ext uri="{FF2B5EF4-FFF2-40B4-BE49-F238E27FC236}">
                <a16:creationId xmlns:a16="http://schemas.microsoft.com/office/drawing/2014/main" id="{55BC9EEB-6558-50E7-257B-F3E3289B76EB}"/>
              </a:ext>
            </a:extLst>
          </p:cNvPr>
          <p:cNvSpPr>
            <a:spLocks noGrp="1"/>
          </p:cNvSpPr>
          <p:nvPr>
            <p:ph idx="1"/>
          </p:nvPr>
        </p:nvSpPr>
        <p:spPr>
          <a:xfrm>
            <a:off x="360000" y="1620000"/>
            <a:ext cx="3081700" cy="4536000"/>
          </a:xfrm>
        </p:spPr>
        <p:txBody>
          <a:bodyPr/>
          <a:lstStyle/>
          <a:p>
            <a:r>
              <a:rPr lang="en-AU" dirty="0">
                <a:solidFill>
                  <a:srgbClr val="000000"/>
                </a:solidFill>
              </a:rPr>
              <a:t>Teachers support students to make connections to structures and among ideas and relationships.</a:t>
            </a:r>
          </a:p>
        </p:txBody>
      </p:sp>
      <p:sp>
        <p:nvSpPr>
          <p:cNvPr id="8" name="Rectangle: Rounded Corners 6">
            <a:extLst>
              <a:ext uri="{FF2B5EF4-FFF2-40B4-BE49-F238E27FC236}">
                <a16:creationId xmlns:a16="http://schemas.microsoft.com/office/drawing/2014/main" id="{82BA4244-516F-8249-4C26-18E7985CD469}"/>
              </a:ext>
            </a:extLst>
          </p:cNvPr>
          <p:cNvSpPr/>
          <p:nvPr/>
        </p:nvSpPr>
        <p:spPr>
          <a:xfrm>
            <a:off x="4775200" y="1620000"/>
            <a:ext cx="7056800" cy="4440876"/>
          </a:xfrm>
          <a:prstGeom prst="roundRect">
            <a:avLst>
              <a:gd name="adj" fmla="val 4370"/>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600"/>
              </a:spcAft>
            </a:pPr>
            <a:r>
              <a:rPr lang="en-US" sz="1800" b="1" dirty="0">
                <a:solidFill>
                  <a:srgbClr val="000000"/>
                </a:solidFill>
                <a:latin typeface="+mj-lt"/>
              </a:rPr>
              <a:t>Examples</a:t>
            </a:r>
          </a:p>
          <a:p>
            <a:pPr marL="285750" indent="-285750">
              <a:lnSpc>
                <a:spcPct val="150000"/>
              </a:lnSpc>
              <a:spcAft>
                <a:spcPts val="600"/>
              </a:spcAft>
              <a:buFont typeface="Arial" panose="020B0604020202020204" pitchFamily="34" charset="0"/>
              <a:buChar char="•"/>
            </a:pPr>
            <a:r>
              <a:rPr lang="en-AU" sz="1800" dirty="0">
                <a:solidFill>
                  <a:srgbClr val="000000"/>
                </a:solidFill>
              </a:rPr>
              <a:t>What are some other ways to show ……… that are different than these models?</a:t>
            </a:r>
          </a:p>
          <a:p>
            <a:pPr marL="285750" indent="-285750">
              <a:lnSpc>
                <a:spcPct val="150000"/>
              </a:lnSpc>
              <a:spcAft>
                <a:spcPts val="600"/>
              </a:spcAft>
              <a:buFont typeface="Arial" panose="020B0604020202020204" pitchFamily="34" charset="0"/>
              <a:buChar char="•"/>
            </a:pPr>
            <a:r>
              <a:rPr lang="en-AU" sz="1800" dirty="0">
                <a:solidFill>
                  <a:srgbClr val="000000"/>
                </a:solidFill>
              </a:rPr>
              <a:t>How is your new model similar to the other models of one half?</a:t>
            </a:r>
          </a:p>
          <a:p>
            <a:pPr marL="285750" indent="-285750">
              <a:lnSpc>
                <a:spcPct val="150000"/>
              </a:lnSpc>
              <a:spcAft>
                <a:spcPts val="600"/>
              </a:spcAft>
              <a:buFont typeface="Arial" panose="020B0604020202020204" pitchFamily="34" charset="0"/>
              <a:buChar char="•"/>
            </a:pPr>
            <a:r>
              <a:rPr lang="en-US" sz="1800" dirty="0">
                <a:solidFill>
                  <a:srgbClr val="000000"/>
                </a:solidFill>
              </a:rPr>
              <a:t>How are … and … similar? </a:t>
            </a:r>
            <a:endParaRPr lang="en-US" sz="1800" dirty="0">
              <a:solidFill>
                <a:srgbClr val="FFFFFF"/>
              </a:solidFill>
            </a:endParaRPr>
          </a:p>
          <a:p>
            <a:pPr marL="285750" indent="-285750">
              <a:lnSpc>
                <a:spcPct val="150000"/>
              </a:lnSpc>
              <a:spcAft>
                <a:spcPts val="600"/>
              </a:spcAft>
              <a:buFont typeface="Arial" panose="020B0604020202020204" pitchFamily="34" charset="0"/>
              <a:buChar char="•"/>
            </a:pPr>
            <a:r>
              <a:rPr lang="en-US" sz="1800" dirty="0">
                <a:solidFill>
                  <a:srgbClr val="000000"/>
                </a:solidFill>
              </a:rPr>
              <a:t>Using what you know about ... , how would you … ?</a:t>
            </a:r>
          </a:p>
          <a:p>
            <a:pPr marL="285750" indent="-285750">
              <a:lnSpc>
                <a:spcPct val="150000"/>
              </a:lnSpc>
              <a:spcAft>
                <a:spcPts val="600"/>
              </a:spcAft>
              <a:buFont typeface="Arial" panose="020B0604020202020204" pitchFamily="34" charset="0"/>
              <a:buChar char="•"/>
            </a:pPr>
            <a:r>
              <a:rPr lang="en-AU" sz="1800" dirty="0">
                <a:solidFill>
                  <a:srgbClr val="22272B"/>
                </a:solidFill>
              </a:rPr>
              <a:t>What are some advantages/disadvantages to …</a:t>
            </a:r>
            <a:r>
              <a:rPr lang="en-AU" sz="1800" dirty="0">
                <a:solidFill>
                  <a:srgbClr val="000000"/>
                </a:solidFill>
              </a:rPr>
              <a:t> ?</a:t>
            </a:r>
          </a:p>
        </p:txBody>
      </p:sp>
      <p:sp>
        <p:nvSpPr>
          <p:cNvPr id="4" name="Slide Number Placeholder 3">
            <a:extLst>
              <a:ext uri="{FF2B5EF4-FFF2-40B4-BE49-F238E27FC236}">
                <a16:creationId xmlns:a16="http://schemas.microsoft.com/office/drawing/2014/main" id="{1BE543CA-94CC-1AFD-8451-801718378B6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186129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Light"/>
                <a:ea typeface="+mn-ea"/>
                <a:cs typeface="+mn-cs"/>
              </a:rPr>
              <a:t>NSW Department of Education</a:t>
            </a:r>
            <a:endParaRPr kumimoji="0" lang="en-AU" sz="14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pPr>
              <a:lnSpc>
                <a:spcPct val="150000"/>
              </a:lnSpc>
              <a:spcBef>
                <a:spcPts val="0"/>
              </a:spcBef>
              <a:spcAft>
                <a:spcPts val="1200"/>
              </a:spcAft>
            </a:pPr>
            <a:r>
              <a:rPr lang="en-AU"/>
              <a:t>Introduction</a:t>
            </a:r>
            <a:endParaRPr lang="en-AU" sz="4000">
              <a:solidFill>
                <a:schemeClr val="tx1"/>
              </a:solidFill>
            </a:endParaRPr>
          </a:p>
        </p:txBody>
      </p:sp>
    </p:spTree>
    <p:extLst>
      <p:ext uri="{BB962C8B-B14F-4D97-AF65-F5344CB8AC3E}">
        <p14:creationId xmlns:p14="http://schemas.microsoft.com/office/powerpoint/2010/main" val="38782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1322-9952-33B1-44F8-FA22129DD436}"/>
              </a:ext>
            </a:extLst>
          </p:cNvPr>
          <p:cNvSpPr>
            <a:spLocks noGrp="1"/>
          </p:cNvSpPr>
          <p:nvPr>
            <p:ph type="title"/>
          </p:nvPr>
        </p:nvSpPr>
        <p:spPr/>
        <p:txBody>
          <a:bodyPr/>
          <a:lstStyle/>
          <a:p>
            <a:r>
              <a:rPr lang="en-US"/>
              <a:t>Justify and reflect</a:t>
            </a:r>
            <a:endParaRPr lang="en-US" strike="sngStrike"/>
          </a:p>
        </p:txBody>
      </p:sp>
      <p:sp>
        <p:nvSpPr>
          <p:cNvPr id="8" name="Content Placeholder 7">
            <a:extLst>
              <a:ext uri="{FF2B5EF4-FFF2-40B4-BE49-F238E27FC236}">
                <a16:creationId xmlns:a16="http://schemas.microsoft.com/office/drawing/2014/main" id="{EED85658-763F-21E1-4D39-62AC0964708C}"/>
              </a:ext>
            </a:extLst>
          </p:cNvPr>
          <p:cNvSpPr>
            <a:spLocks noGrp="1"/>
          </p:cNvSpPr>
          <p:nvPr>
            <p:ph idx="1"/>
          </p:nvPr>
        </p:nvSpPr>
        <p:spPr>
          <a:xfrm>
            <a:off x="360000" y="1620000"/>
            <a:ext cx="3615100" cy="4536000"/>
          </a:xfrm>
        </p:spPr>
        <p:txBody>
          <a:bodyPr/>
          <a:lstStyle/>
          <a:p>
            <a:pPr>
              <a:spcAft>
                <a:spcPts val="600"/>
              </a:spcAft>
            </a:pPr>
            <a:r>
              <a:rPr lang="en-AU" dirty="0">
                <a:solidFill>
                  <a:srgbClr val="000000"/>
                </a:solidFill>
              </a:rPr>
              <a:t>Teachers support students to show their reasoning and actions, including making an argument for the validity of their thinking.¹</a:t>
            </a:r>
          </a:p>
        </p:txBody>
      </p:sp>
      <p:sp>
        <p:nvSpPr>
          <p:cNvPr id="3" name="Rectangle: Rounded Corners 6">
            <a:extLst>
              <a:ext uri="{FF2B5EF4-FFF2-40B4-BE49-F238E27FC236}">
                <a16:creationId xmlns:a16="http://schemas.microsoft.com/office/drawing/2014/main" id="{A46BE90A-0192-3CAA-3E3F-955414AB9CCE}"/>
              </a:ext>
            </a:extLst>
          </p:cNvPr>
          <p:cNvSpPr/>
          <p:nvPr/>
        </p:nvSpPr>
        <p:spPr>
          <a:xfrm>
            <a:off x="4775200" y="1620000"/>
            <a:ext cx="7056800" cy="4440876"/>
          </a:xfrm>
          <a:prstGeom prst="roundRect">
            <a:avLst>
              <a:gd name="adj" fmla="val 4370"/>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600"/>
              </a:spcAft>
            </a:pPr>
            <a:r>
              <a:rPr lang="en-US" sz="1800" b="1" dirty="0">
                <a:solidFill>
                  <a:srgbClr val="000000"/>
                </a:solidFill>
                <a:latin typeface="+mj-lt"/>
              </a:rPr>
              <a:t>Examples</a:t>
            </a:r>
          </a:p>
          <a:p>
            <a:pPr marL="285750" indent="-285750">
              <a:lnSpc>
                <a:spcPct val="150000"/>
              </a:lnSpc>
              <a:spcAft>
                <a:spcPts val="600"/>
              </a:spcAft>
              <a:buFont typeface="Arial" panose="020B0604020202020204" pitchFamily="34" charset="0"/>
              <a:buChar char="•"/>
            </a:pPr>
            <a:r>
              <a:rPr lang="en-US" sz="1800" dirty="0">
                <a:solidFill>
                  <a:srgbClr val="000000"/>
                </a:solidFill>
              </a:rPr>
              <a:t>What conclusions can you draw about…?</a:t>
            </a:r>
          </a:p>
          <a:p>
            <a:pPr marL="285750" indent="-285750">
              <a:lnSpc>
                <a:spcPct val="150000"/>
              </a:lnSpc>
              <a:spcAft>
                <a:spcPts val="600"/>
              </a:spcAft>
              <a:buFont typeface="Arial" panose="020B0604020202020204" pitchFamily="34" charset="0"/>
              <a:buChar char="•"/>
            </a:pPr>
            <a:r>
              <a:rPr lang="en-AU" sz="1800" dirty="0">
                <a:solidFill>
                  <a:srgbClr val="000000"/>
                </a:solidFill>
              </a:rPr>
              <a:t>What are some potential contradictions in these theories?</a:t>
            </a:r>
          </a:p>
          <a:p>
            <a:pPr marL="285750" indent="-285750">
              <a:lnSpc>
                <a:spcPct val="150000"/>
              </a:lnSpc>
              <a:spcAft>
                <a:spcPts val="600"/>
              </a:spcAft>
              <a:buFont typeface="Arial" panose="020B0604020202020204" pitchFamily="34" charset="0"/>
              <a:buChar char="•"/>
            </a:pPr>
            <a:r>
              <a:rPr lang="en-AU" sz="1800" dirty="0">
                <a:solidFill>
                  <a:srgbClr val="000000"/>
                </a:solidFill>
              </a:rPr>
              <a:t>What else could account for this?</a:t>
            </a:r>
          </a:p>
          <a:p>
            <a:pPr marL="285750" indent="-285750">
              <a:lnSpc>
                <a:spcPct val="150000"/>
              </a:lnSpc>
              <a:spcAft>
                <a:spcPts val="600"/>
              </a:spcAft>
              <a:buFont typeface="Arial" panose="020B0604020202020204" pitchFamily="34" charset="0"/>
              <a:buChar char="•"/>
            </a:pPr>
            <a:r>
              <a:rPr lang="en-AU" sz="1800" dirty="0">
                <a:solidFill>
                  <a:srgbClr val="000000"/>
                </a:solidFill>
              </a:rPr>
              <a:t>How extensive were the effects of…? </a:t>
            </a:r>
          </a:p>
          <a:p>
            <a:pPr marL="285750" indent="-285750">
              <a:lnSpc>
                <a:spcPct val="150000"/>
              </a:lnSpc>
              <a:spcAft>
                <a:spcPts val="600"/>
              </a:spcAft>
              <a:buFont typeface="Arial" panose="020B0604020202020204" pitchFamily="34" charset="0"/>
              <a:buChar char="•"/>
            </a:pPr>
            <a:r>
              <a:rPr lang="en-AU" sz="1800" dirty="0">
                <a:solidFill>
                  <a:srgbClr val="000000"/>
                </a:solidFill>
              </a:rPr>
              <a:t>How would you solve this problem?</a:t>
            </a:r>
            <a:endParaRPr lang="en-US" sz="1800" dirty="0">
              <a:solidFill>
                <a:srgbClr val="000000"/>
              </a:solidFill>
            </a:endParaRPr>
          </a:p>
        </p:txBody>
      </p:sp>
      <p:sp>
        <p:nvSpPr>
          <p:cNvPr id="6" name="TextBox 5">
            <a:extLst>
              <a:ext uri="{FF2B5EF4-FFF2-40B4-BE49-F238E27FC236}">
                <a16:creationId xmlns:a16="http://schemas.microsoft.com/office/drawing/2014/main" id="{25DD4669-7840-E168-B7B2-679901C218DF}"/>
              </a:ext>
            </a:extLst>
          </p:cNvPr>
          <p:cNvSpPr txBox="1"/>
          <p:nvPr/>
        </p:nvSpPr>
        <p:spPr>
          <a:xfrm>
            <a:off x="348000" y="6528009"/>
            <a:ext cx="10080000" cy="184666"/>
          </a:xfrm>
          <a:prstGeom prst="rect">
            <a:avLst/>
          </a:prstGeom>
          <a:noFill/>
        </p:spPr>
        <p:txBody>
          <a:bodyPr wrap="square" lIns="0" tIns="0" rIns="91440" bIns="0" anchor="t">
            <a:spAutoFit/>
          </a:bodyPr>
          <a:lstStyle/>
          <a:p>
            <a:pPr defTabSz="1219170">
              <a:defRPr/>
            </a:pPr>
            <a:r>
              <a:rPr lang="en-AU" sz="1200" dirty="0">
                <a:solidFill>
                  <a:srgbClr val="000000"/>
                </a:solidFill>
                <a:effectLst/>
                <a:ea typeface="MS Mincho"/>
                <a:cs typeface="Arial"/>
              </a:rPr>
              <a:t>1. </a:t>
            </a:r>
            <a:r>
              <a:rPr lang="en-AU" sz="1200" dirty="0">
                <a:solidFill>
                  <a:srgbClr val="000000"/>
                </a:solidFill>
                <a:ea typeface="MS Mincho"/>
                <a:cs typeface="Arial"/>
              </a:rPr>
              <a:t>NCTM (</a:t>
            </a:r>
            <a:r>
              <a:rPr lang="en-AU" sz="1200" dirty="0">
                <a:solidFill>
                  <a:srgbClr val="000000"/>
                </a:solidFill>
                <a:effectLst/>
                <a:ea typeface="MS Mincho"/>
                <a:cs typeface="Arial"/>
              </a:rPr>
              <a:t>National Council of Teachers of Mathematics) (2014) </a:t>
            </a:r>
            <a:r>
              <a:rPr lang="en-AU" sz="1200" i="1" dirty="0">
                <a:solidFill>
                  <a:srgbClr val="000000"/>
                </a:solidFill>
                <a:effectLst/>
                <a:ea typeface="MS Mincho"/>
                <a:cs typeface="Arial"/>
              </a:rPr>
              <a:t>Principles to </a:t>
            </a:r>
            <a:r>
              <a:rPr lang="en-AU" sz="1200" i="1" dirty="0">
                <a:solidFill>
                  <a:srgbClr val="000000"/>
                </a:solidFill>
                <a:ea typeface="MS Mincho"/>
                <a:cs typeface="Arial"/>
              </a:rPr>
              <a:t>actions: ensuring mathematical success </a:t>
            </a:r>
            <a:r>
              <a:rPr lang="en-AU" sz="1200" i="1" dirty="0">
                <a:solidFill>
                  <a:srgbClr val="000000"/>
                </a:solidFill>
                <a:effectLst/>
                <a:ea typeface="MS Mincho"/>
                <a:cs typeface="Arial"/>
              </a:rPr>
              <a:t>for </a:t>
            </a:r>
            <a:r>
              <a:rPr lang="en-AU" sz="1200" i="1" dirty="0">
                <a:solidFill>
                  <a:srgbClr val="000000"/>
                </a:solidFill>
                <a:ea typeface="MS Mincho"/>
                <a:cs typeface="Arial"/>
              </a:rPr>
              <a:t>all</a:t>
            </a:r>
            <a:r>
              <a:rPr lang="en-AU" sz="1200" i="1" dirty="0">
                <a:solidFill>
                  <a:srgbClr val="000000"/>
                </a:solidFill>
                <a:effectLst/>
                <a:ea typeface="MS Mincho"/>
                <a:cs typeface="Arial"/>
              </a:rPr>
              <a:t>, </a:t>
            </a:r>
            <a:r>
              <a:rPr lang="en-AU" sz="1200" i="0" dirty="0">
                <a:solidFill>
                  <a:srgbClr val="000000"/>
                </a:solidFill>
                <a:effectLst/>
                <a:ea typeface="MS Mincho"/>
                <a:cs typeface="Arial"/>
              </a:rPr>
              <a:t>NCTM</a:t>
            </a:r>
            <a:r>
              <a:rPr lang="en-AU" sz="1200" dirty="0">
                <a:solidFill>
                  <a:srgbClr val="000000"/>
                </a:solidFill>
                <a:ea typeface="MS Mincho"/>
                <a:cs typeface="Arial"/>
              </a:rPr>
              <a:t>.</a:t>
            </a:r>
            <a:endParaRPr lang="en-AU" sz="1200" i="0" dirty="0">
              <a:effectLst/>
              <a:ea typeface="MS Mincho"/>
              <a:cs typeface="Arial"/>
            </a:endParaRPr>
          </a:p>
        </p:txBody>
      </p:sp>
      <p:sp>
        <p:nvSpPr>
          <p:cNvPr id="4" name="Slide Number Placeholder 3">
            <a:extLst>
              <a:ext uri="{FF2B5EF4-FFF2-40B4-BE49-F238E27FC236}">
                <a16:creationId xmlns:a16="http://schemas.microsoft.com/office/drawing/2014/main" id="{F56A84CB-BD8A-24EF-824E-4127123892C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200524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ACBA6-6361-1FCB-96C3-340C0E4DB2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CEA8548-1E7B-4F3D-6101-20F2D63B654A}"/>
              </a:ext>
            </a:extLst>
          </p:cNvPr>
          <p:cNvSpPr>
            <a:spLocks noGrp="1"/>
          </p:cNvSpPr>
          <p:nvPr>
            <p:ph type="title"/>
          </p:nvPr>
        </p:nvSpPr>
        <p:spPr/>
        <p:txBody>
          <a:bodyPr/>
          <a:lstStyle/>
          <a:p>
            <a:r>
              <a:rPr lang="en-AU"/>
              <a:t>Turn and talk</a:t>
            </a:r>
          </a:p>
        </p:txBody>
      </p:sp>
      <p:sp>
        <p:nvSpPr>
          <p:cNvPr id="4" name="Text Placeholder 3">
            <a:extLst>
              <a:ext uri="{FF2B5EF4-FFF2-40B4-BE49-F238E27FC236}">
                <a16:creationId xmlns:a16="http://schemas.microsoft.com/office/drawing/2014/main" id="{98D36C83-E0F5-3051-1213-0ED8802781EA}"/>
              </a:ext>
            </a:extLst>
          </p:cNvPr>
          <p:cNvSpPr>
            <a:spLocks noGrp="1"/>
          </p:cNvSpPr>
          <p:nvPr>
            <p:ph type="body" sz="quarter" idx="19"/>
          </p:nvPr>
        </p:nvSpPr>
        <p:spPr/>
        <p:txBody>
          <a:bodyPr/>
          <a:lstStyle/>
          <a:p>
            <a:pPr>
              <a:spcAft>
                <a:spcPts val="600"/>
              </a:spcAft>
            </a:pPr>
            <a:r>
              <a:rPr lang="en-AU" dirty="0"/>
              <a:t>Record one key takeaway you could apply in your next lesson and why.</a:t>
            </a:r>
          </a:p>
          <a:p>
            <a:pPr>
              <a:spcAft>
                <a:spcPts val="600"/>
              </a:spcAft>
            </a:pPr>
            <a:r>
              <a:rPr lang="en-AU" dirty="0"/>
              <a:t>Share your answer with a colleague.</a:t>
            </a:r>
          </a:p>
        </p:txBody>
      </p:sp>
      <p:sp>
        <p:nvSpPr>
          <p:cNvPr id="2" name="Slide Number Placeholder 3">
            <a:extLst>
              <a:ext uri="{FF2B5EF4-FFF2-40B4-BE49-F238E27FC236}">
                <a16:creationId xmlns:a16="http://schemas.microsoft.com/office/drawing/2014/main" id="{68DF03E6-1D63-9F6D-BC28-591D339D2A8F}"/>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272651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69B60-A85A-FD7B-D64F-4C024B13C3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B6CF84C-3875-8149-9EAF-BB23A41EA305}"/>
              </a:ext>
            </a:extLst>
          </p:cNvPr>
          <p:cNvSpPr>
            <a:spLocks noGrp="1"/>
          </p:cNvSpPr>
          <p:nvPr>
            <p:ph type="title"/>
          </p:nvPr>
        </p:nvSpPr>
        <p:spPr/>
        <p:txBody>
          <a:bodyPr/>
          <a:lstStyle/>
          <a:p>
            <a:r>
              <a:rPr lang="en-AU"/>
              <a:t>Examples </a:t>
            </a:r>
          </a:p>
        </p:txBody>
      </p:sp>
      <p:sp>
        <p:nvSpPr>
          <p:cNvPr id="9" name="TextBox 8">
            <a:extLst>
              <a:ext uri="{FF2B5EF4-FFF2-40B4-BE49-F238E27FC236}">
                <a16:creationId xmlns:a16="http://schemas.microsoft.com/office/drawing/2014/main" id="{B214F4FF-85C0-2460-7F00-F0192C15637B}"/>
              </a:ext>
            </a:extLst>
          </p:cNvPr>
          <p:cNvSpPr txBox="1"/>
          <p:nvPr/>
        </p:nvSpPr>
        <p:spPr>
          <a:xfrm>
            <a:off x="582600" y="2171700"/>
            <a:ext cx="7215200" cy="959173"/>
          </a:xfrm>
          <a:prstGeom prst="rect">
            <a:avLst/>
          </a:prstGeom>
          <a:noFill/>
        </p:spPr>
        <p:txBody>
          <a:bodyPr wrap="square">
            <a:spAutoFit/>
          </a:bodyPr>
          <a:lstStyle/>
          <a:p>
            <a:pPr defTabSz="914377">
              <a:lnSpc>
                <a:spcPct val="150000"/>
              </a:lnSpc>
              <a:spcAft>
                <a:spcPts val="1200"/>
              </a:spcAft>
            </a:pPr>
            <a:r>
              <a:rPr lang="en-AU" sz="2000" dirty="0"/>
              <a:t>The following slides will show an example of a series of questions that build in complexity.  </a:t>
            </a:r>
          </a:p>
        </p:txBody>
      </p:sp>
      <p:sp>
        <p:nvSpPr>
          <p:cNvPr id="2" name="Slide Number Placeholder 3">
            <a:extLst>
              <a:ext uri="{FF2B5EF4-FFF2-40B4-BE49-F238E27FC236}">
                <a16:creationId xmlns:a16="http://schemas.microsoft.com/office/drawing/2014/main" id="{C2605078-1B56-C6C7-769C-C85DD5AEE213}"/>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276056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73975-203E-9413-E8D2-FA32D5F23F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1F5F00-143B-C43F-056D-785CF92F6E85}"/>
              </a:ext>
            </a:extLst>
          </p:cNvPr>
          <p:cNvSpPr>
            <a:spLocks noGrp="1"/>
          </p:cNvSpPr>
          <p:nvPr>
            <p:ph type="title"/>
          </p:nvPr>
        </p:nvSpPr>
        <p:spPr/>
        <p:txBody>
          <a:bodyPr/>
          <a:lstStyle/>
          <a:p>
            <a:r>
              <a:rPr lang="en-AU" dirty="0"/>
              <a:t>Primary example – mathematics </a:t>
            </a:r>
          </a:p>
        </p:txBody>
      </p:sp>
      <p:sp>
        <p:nvSpPr>
          <p:cNvPr id="7" name="TextBox 6">
            <a:extLst>
              <a:ext uri="{FF2B5EF4-FFF2-40B4-BE49-F238E27FC236}">
                <a16:creationId xmlns:a16="http://schemas.microsoft.com/office/drawing/2014/main" id="{51B488A4-8913-E6AB-31FF-BBC45FAFFBCF}"/>
              </a:ext>
            </a:extLst>
          </p:cNvPr>
          <p:cNvSpPr txBox="1"/>
          <p:nvPr/>
        </p:nvSpPr>
        <p:spPr>
          <a:xfrm>
            <a:off x="360000" y="1223776"/>
            <a:ext cx="11478738" cy="463300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US" sz="1600" dirty="0">
                <a:solidFill>
                  <a:srgbClr val="000000"/>
                </a:solidFill>
              </a:rPr>
              <a:t>Students have marked the location of one-quarter on a 0–1 number line and a 0–2 number line.</a:t>
            </a:r>
            <a:r>
              <a:rPr lang="en-AU" sz="1600" dirty="0">
                <a:solidFill>
                  <a:srgbClr val="000000"/>
                </a:solidFill>
              </a:rPr>
              <a:t> </a:t>
            </a:r>
            <a:endParaRPr lang="en-US" sz="1600" dirty="0"/>
          </a:p>
          <a:p>
            <a:pPr>
              <a:lnSpc>
                <a:spcPct val="150000"/>
              </a:lnSpc>
              <a:spcAft>
                <a:spcPts val="600"/>
              </a:spcAft>
            </a:pPr>
            <a:endParaRPr lang="en-US" sz="1600" dirty="0">
              <a:ea typeface="+mn-lt"/>
              <a:cs typeface="+mn-lt"/>
            </a:endParaRPr>
          </a:p>
          <a:p>
            <a:pPr>
              <a:lnSpc>
                <a:spcPct val="150000"/>
              </a:lnSpc>
              <a:spcAft>
                <a:spcPts val="600"/>
              </a:spcAft>
            </a:pPr>
            <a:endParaRPr lang="en-US" sz="1600" dirty="0">
              <a:ea typeface="+mn-lt"/>
              <a:cs typeface="+mn-lt"/>
            </a:endParaRPr>
          </a:p>
          <a:p>
            <a:pPr>
              <a:lnSpc>
                <a:spcPct val="150000"/>
              </a:lnSpc>
              <a:spcAft>
                <a:spcPts val="600"/>
              </a:spcAft>
            </a:pPr>
            <a:endParaRPr lang="en-US" sz="1600" dirty="0">
              <a:ea typeface="+mn-lt"/>
              <a:cs typeface="+mn-lt"/>
            </a:endParaRPr>
          </a:p>
          <a:p>
            <a:pPr>
              <a:lnSpc>
                <a:spcPct val="150000"/>
              </a:lnSpc>
              <a:spcAft>
                <a:spcPts val="600"/>
              </a:spcAft>
            </a:pPr>
            <a:r>
              <a:rPr lang="en-US" sz="1600" dirty="0"/>
              <a:t>The teacher:</a:t>
            </a:r>
          </a:p>
          <a:p>
            <a:pPr marL="285750" indent="-285750">
              <a:lnSpc>
                <a:spcPct val="150000"/>
              </a:lnSpc>
              <a:spcAft>
                <a:spcPts val="600"/>
              </a:spcAft>
              <a:buFont typeface="Arial" panose="020B0604020202020204" pitchFamily="34" charset="0"/>
              <a:buChar char="•"/>
            </a:pPr>
            <a:r>
              <a:rPr lang="en-US" sz="1600" dirty="0"/>
              <a:t>asks students to </a:t>
            </a:r>
            <a:r>
              <a:rPr lang="en-US" sz="1600" b="1" dirty="0">
                <a:latin typeface="+mj-lt"/>
              </a:rPr>
              <a:t>recall</a:t>
            </a:r>
            <a:r>
              <a:rPr lang="en-US" sz="1600" b="1" dirty="0"/>
              <a:t> </a:t>
            </a:r>
            <a:r>
              <a:rPr lang="en-US" sz="1600" dirty="0"/>
              <a:t>'How did you locate one-quarter on the 0–2 number line?' (wait time). </a:t>
            </a:r>
          </a:p>
          <a:p>
            <a:pPr marL="285750" indent="-285750">
              <a:lnSpc>
                <a:spcPct val="150000"/>
              </a:lnSpc>
              <a:spcAft>
                <a:spcPts val="600"/>
              </a:spcAft>
              <a:buFont typeface="Arial" panose="020B0604020202020204" pitchFamily="34" charset="0"/>
              <a:buChar char="•"/>
            </a:pPr>
            <a:r>
              <a:rPr lang="en-US" sz="1600" b="1" dirty="0">
                <a:latin typeface="+mj-lt"/>
              </a:rPr>
              <a:t>deepens thinking </a:t>
            </a:r>
            <a:r>
              <a:rPr lang="en-US" sz="1600" dirty="0"/>
              <a:t>by asking 'How did you know to do this?' (wait time). </a:t>
            </a:r>
          </a:p>
          <a:p>
            <a:pPr marL="285750" indent="-285750">
              <a:lnSpc>
                <a:spcPct val="150000"/>
              </a:lnSpc>
              <a:spcAft>
                <a:spcPts val="600"/>
              </a:spcAft>
              <a:buFont typeface="Arial" panose="020B0604020202020204" pitchFamily="34" charset="0"/>
              <a:buChar char="•"/>
            </a:pPr>
            <a:r>
              <a:rPr lang="en-US" sz="1600" dirty="0"/>
              <a:t>supports students to </a:t>
            </a:r>
            <a:r>
              <a:rPr lang="en-US" sz="1600" b="1" dirty="0">
                <a:latin typeface="+mj-lt"/>
              </a:rPr>
              <a:t>make connections</a:t>
            </a:r>
            <a:r>
              <a:rPr lang="en-US" sz="1600" dirty="0">
                <a:latin typeface="+mj-lt"/>
              </a:rPr>
              <a:t> </a:t>
            </a:r>
            <a:r>
              <a:rPr lang="en-US" sz="1600" dirty="0"/>
              <a:t>by asking 'Using what you know about locating one-quarter, how would you locate one and one-quarter?' Students turn and talk to share their strategies.</a:t>
            </a:r>
          </a:p>
          <a:p>
            <a:pPr marL="285750" indent="-285750">
              <a:lnSpc>
                <a:spcPct val="150000"/>
              </a:lnSpc>
              <a:spcAft>
                <a:spcPts val="600"/>
              </a:spcAft>
              <a:buFont typeface="Arial" panose="020B0604020202020204" pitchFamily="34" charset="0"/>
              <a:buChar char="•"/>
            </a:pPr>
            <a:r>
              <a:rPr lang="en-US" sz="1600" dirty="0"/>
              <a:t>encourages students to </a:t>
            </a:r>
            <a:r>
              <a:rPr lang="en-US" sz="1600" b="1" dirty="0">
                <a:latin typeface="+mj-lt"/>
              </a:rPr>
              <a:t>justify and reflect</a:t>
            </a:r>
            <a:r>
              <a:rPr lang="en-US" sz="1600" dirty="0">
                <a:latin typeface="+mj-lt"/>
              </a:rPr>
              <a:t> </a:t>
            </a:r>
            <a:r>
              <a:rPr lang="en-US" sz="1600" dirty="0"/>
              <a:t>by asking 'If zero, one-half and 2 were marked on a number line, would you still need to locate one-whole to accurately mark one-quarter?' (wait time). Students think-pair-share.</a:t>
            </a:r>
          </a:p>
        </p:txBody>
      </p:sp>
      <p:pic>
        <p:nvPicPr>
          <p:cNvPr id="4" name="Picture 3">
            <a:extLst>
              <a:ext uri="{FF2B5EF4-FFF2-40B4-BE49-F238E27FC236}">
                <a16:creationId xmlns:a16="http://schemas.microsoft.com/office/drawing/2014/main" id="{A0F6DBCA-1FC5-D080-D3DA-53173582CA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054" y="1712507"/>
            <a:ext cx="3152775" cy="1200150"/>
          </a:xfrm>
          <a:prstGeom prst="rect">
            <a:avLst/>
          </a:prstGeom>
        </p:spPr>
      </p:pic>
      <p:sp>
        <p:nvSpPr>
          <p:cNvPr id="5" name="TextBox 6">
            <a:extLst>
              <a:ext uri="{FF2B5EF4-FFF2-40B4-BE49-F238E27FC236}">
                <a16:creationId xmlns:a16="http://schemas.microsoft.com/office/drawing/2014/main" id="{C7F789D8-3A94-4DE7-52DA-E7862B5CC9AB}"/>
              </a:ext>
            </a:extLst>
          </p:cNvPr>
          <p:cNvSpPr txBox="1"/>
          <p:nvPr/>
        </p:nvSpPr>
        <p:spPr>
          <a:xfrm>
            <a:off x="500515" y="6523014"/>
            <a:ext cx="5227185" cy="180000"/>
          </a:xfrm>
          <a:prstGeom prst="rect">
            <a:avLst/>
          </a:prstGeom>
          <a:noFill/>
        </p:spPr>
        <p:txBody>
          <a:bodyPr wrap="square" lIns="0" tIns="0" rIns="0" bIns="0" rtlCol="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200" dirty="0">
                <a:solidFill>
                  <a:schemeClr val="accent2"/>
                </a:solidFill>
                <a:hlinkClick r:id="rId4">
                  <a:extLst>
                    <a:ext uri="{A12FA001-AC4F-418D-AE19-62706E023703}">
                      <ahyp:hlinkClr xmlns:ahyp="http://schemas.microsoft.com/office/drawing/2018/hyperlinkcolor" val="tx"/>
                    </a:ext>
                  </a:extLst>
                </a:hlinkClick>
              </a:rPr>
              <a:t>Mathematics</a:t>
            </a:r>
            <a:r>
              <a:rPr lang="en-AU" sz="1200" dirty="0">
                <a:solidFill>
                  <a:schemeClr val="accent2"/>
                </a:solidFill>
                <a:effectLst/>
                <a:hlinkClick r:id="rId4">
                  <a:extLst>
                    <a:ext uri="{A12FA001-AC4F-418D-AE19-62706E023703}">
                      <ahyp:hlinkClr xmlns:ahyp="http://schemas.microsoft.com/office/drawing/2018/hyperlinkcolor" val="tx"/>
                    </a:ext>
                  </a:extLst>
                </a:hlinkClick>
              </a:rPr>
              <a:t> </a:t>
            </a:r>
            <a:r>
              <a:rPr lang="en-AU" sz="1200" dirty="0">
                <a:solidFill>
                  <a:schemeClr val="accent2"/>
                </a:solidFill>
                <a:hlinkClick r:id="rId4">
                  <a:extLst>
                    <a:ext uri="{A12FA001-AC4F-418D-AE19-62706E023703}">
                      <ahyp:hlinkClr xmlns:ahyp="http://schemas.microsoft.com/office/drawing/2018/hyperlinkcolor" val="tx"/>
                    </a:ext>
                  </a:extLst>
                </a:hlinkClick>
              </a:rPr>
              <a:t>K-10 Syllabus</a:t>
            </a:r>
            <a:r>
              <a:rPr lang="en-AU" sz="1200" dirty="0">
                <a:solidFill>
                  <a:schemeClr val="accent2"/>
                </a:solidFill>
              </a:rPr>
              <a:t> </a:t>
            </a:r>
            <a:r>
              <a:rPr lang="en-AU" sz="1200" dirty="0">
                <a:ea typeface="+mn-lt"/>
                <a:cs typeface="+mn-lt"/>
              </a:rPr>
              <a:t>(2022) - MAO-WM-01, MA2-PF-01</a:t>
            </a:r>
            <a:endParaRPr lang="en-AU" sz="1200" dirty="0"/>
          </a:p>
        </p:txBody>
      </p:sp>
      <p:sp>
        <p:nvSpPr>
          <p:cNvPr id="2" name="Slide Number Placeholder 1">
            <a:extLst>
              <a:ext uri="{FF2B5EF4-FFF2-40B4-BE49-F238E27FC236}">
                <a16:creationId xmlns:a16="http://schemas.microsoft.com/office/drawing/2014/main" id="{29E60796-FA20-7FFC-B799-9F8198FB64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164206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FDB9-90D2-6BB3-CD6C-2482417CD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D07A2E-9F7C-B183-DD9D-FAB38F511E3C}"/>
              </a:ext>
            </a:extLst>
          </p:cNvPr>
          <p:cNvSpPr>
            <a:spLocks noGrp="1"/>
          </p:cNvSpPr>
          <p:nvPr>
            <p:ph type="title"/>
          </p:nvPr>
        </p:nvSpPr>
        <p:spPr/>
        <p:txBody>
          <a:bodyPr/>
          <a:lstStyle/>
          <a:p>
            <a:r>
              <a:rPr lang="en-AU" dirty="0"/>
              <a:t>Primary mathematics example unpacked</a:t>
            </a:r>
            <a:endParaRPr lang="en-US" dirty="0"/>
          </a:p>
        </p:txBody>
      </p:sp>
      <p:sp>
        <p:nvSpPr>
          <p:cNvPr id="6" name="Rectangle: Rounded Corners 6">
            <a:extLst>
              <a:ext uri="{FF2B5EF4-FFF2-40B4-BE49-F238E27FC236}">
                <a16:creationId xmlns:a16="http://schemas.microsoft.com/office/drawing/2014/main" id="{01E0A23C-6995-8FA6-2C70-F680DC236FCD}"/>
              </a:ext>
            </a:extLst>
          </p:cNvPr>
          <p:cNvSpPr/>
          <p:nvPr/>
        </p:nvSpPr>
        <p:spPr>
          <a:xfrm>
            <a:off x="360000" y="3752141"/>
            <a:ext cx="2643608" cy="1795680"/>
          </a:xfrm>
          <a:prstGeom prst="roundRect">
            <a:avLst>
              <a:gd name="adj" fmla="val 747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nSpc>
                <a:spcPct val="150000"/>
              </a:lnSpc>
              <a:spcAft>
                <a:spcPts val="600"/>
              </a:spcAft>
            </a:pPr>
            <a:r>
              <a:rPr lang="en-AU" sz="1600" b="1" dirty="0">
                <a:solidFill>
                  <a:schemeClr val="accent1"/>
                </a:solidFill>
                <a:latin typeface="+mj-lt"/>
              </a:rPr>
              <a:t>Recall</a:t>
            </a:r>
          </a:p>
          <a:p>
            <a:pPr>
              <a:lnSpc>
                <a:spcPct val="150000"/>
              </a:lnSpc>
              <a:spcAft>
                <a:spcPts val="600"/>
              </a:spcAft>
            </a:pPr>
            <a:r>
              <a:rPr lang="en-AU" sz="1600" dirty="0">
                <a:solidFill>
                  <a:schemeClr val="tx1"/>
                </a:solidFill>
              </a:rPr>
              <a:t>‘</a:t>
            </a:r>
            <a:r>
              <a:rPr lang="en-US" sz="1600" dirty="0">
                <a:solidFill>
                  <a:schemeClr val="tx1"/>
                </a:solidFill>
              </a:rPr>
              <a:t>How did you locate one-quarter on the 0–2 number line</a:t>
            </a:r>
            <a:r>
              <a:rPr lang="en-AU" sz="1600" dirty="0">
                <a:solidFill>
                  <a:schemeClr val="tx1"/>
                </a:solidFill>
              </a:rPr>
              <a:t>?' </a:t>
            </a:r>
          </a:p>
        </p:txBody>
      </p:sp>
      <p:sp>
        <p:nvSpPr>
          <p:cNvPr id="17" name="Rectangle: Rounded Corners 9">
            <a:extLst>
              <a:ext uri="{FF2B5EF4-FFF2-40B4-BE49-F238E27FC236}">
                <a16:creationId xmlns:a16="http://schemas.microsoft.com/office/drawing/2014/main" id="{4ECC61FF-5722-1CF2-544B-96B5DE4606CE}"/>
              </a:ext>
            </a:extLst>
          </p:cNvPr>
          <p:cNvSpPr/>
          <p:nvPr/>
        </p:nvSpPr>
        <p:spPr>
          <a:xfrm>
            <a:off x="3204073" y="2964741"/>
            <a:ext cx="2748862" cy="2583080"/>
          </a:xfrm>
          <a:prstGeom prst="roundRect">
            <a:avLst>
              <a:gd name="adj" fmla="val 732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nSpc>
                <a:spcPct val="150000"/>
              </a:lnSpc>
              <a:spcAft>
                <a:spcPts val="600"/>
              </a:spcAft>
            </a:pPr>
            <a:r>
              <a:rPr lang="en-AU" sz="1600" b="1" dirty="0">
                <a:solidFill>
                  <a:schemeClr val="accent1"/>
                </a:solidFill>
                <a:latin typeface="+mj-lt"/>
              </a:rPr>
              <a:t>Deepen thinking</a:t>
            </a:r>
          </a:p>
          <a:p>
            <a:pPr>
              <a:lnSpc>
                <a:spcPct val="150000"/>
              </a:lnSpc>
              <a:spcAft>
                <a:spcPts val="600"/>
              </a:spcAft>
            </a:pPr>
            <a:r>
              <a:rPr lang="en-AU" sz="1600" dirty="0">
                <a:solidFill>
                  <a:schemeClr val="tx1"/>
                </a:solidFill>
              </a:rPr>
              <a:t>‘How did you know to do this?'</a:t>
            </a:r>
          </a:p>
        </p:txBody>
      </p:sp>
      <p:sp>
        <p:nvSpPr>
          <p:cNvPr id="7" name="Rectangle: Rounded Corners 7">
            <a:extLst>
              <a:ext uri="{FF2B5EF4-FFF2-40B4-BE49-F238E27FC236}">
                <a16:creationId xmlns:a16="http://schemas.microsoft.com/office/drawing/2014/main" id="{E4505715-C8E4-5021-DEF1-9D151F1106D4}"/>
              </a:ext>
            </a:extLst>
          </p:cNvPr>
          <p:cNvSpPr/>
          <p:nvPr/>
        </p:nvSpPr>
        <p:spPr>
          <a:xfrm>
            <a:off x="6153400" y="2247900"/>
            <a:ext cx="2614753" cy="3299921"/>
          </a:xfrm>
          <a:prstGeom prst="roundRect">
            <a:avLst>
              <a:gd name="adj" fmla="val 64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nSpc>
                <a:spcPct val="150000"/>
              </a:lnSpc>
              <a:spcAft>
                <a:spcPts val="600"/>
              </a:spcAft>
            </a:pPr>
            <a:r>
              <a:rPr lang="en-AU" sz="1600" b="1" dirty="0">
                <a:solidFill>
                  <a:schemeClr val="accent1"/>
                </a:solidFill>
                <a:latin typeface="+mj-lt"/>
              </a:rPr>
              <a:t>Make connections</a:t>
            </a:r>
          </a:p>
          <a:p>
            <a:pPr>
              <a:lnSpc>
                <a:spcPct val="150000"/>
              </a:lnSpc>
              <a:spcAft>
                <a:spcPts val="600"/>
              </a:spcAft>
            </a:pPr>
            <a:r>
              <a:rPr lang="en-AU" sz="1600" dirty="0">
                <a:solidFill>
                  <a:schemeClr val="accent1"/>
                </a:solidFill>
              </a:rPr>
              <a:t>‘</a:t>
            </a:r>
            <a:r>
              <a:rPr lang="en-US" sz="1600" dirty="0">
                <a:solidFill>
                  <a:srgbClr val="22272B"/>
                </a:solidFill>
              </a:rPr>
              <a:t>Using what you know about locating one-quarter, how would you locate one and one-quarter?</a:t>
            </a:r>
            <a:r>
              <a:rPr lang="en-US" sz="1600" dirty="0">
                <a:solidFill>
                  <a:schemeClr val="accent1"/>
                </a:solidFill>
              </a:rPr>
              <a:t>'</a:t>
            </a:r>
            <a:endParaRPr lang="en-AU" sz="1600" dirty="0">
              <a:solidFill>
                <a:schemeClr val="accent1"/>
              </a:solidFill>
            </a:endParaRPr>
          </a:p>
        </p:txBody>
      </p:sp>
      <p:sp>
        <p:nvSpPr>
          <p:cNvPr id="16" name="Rectangle: Rounded Corners 8">
            <a:extLst>
              <a:ext uri="{FF2B5EF4-FFF2-40B4-BE49-F238E27FC236}">
                <a16:creationId xmlns:a16="http://schemas.microsoft.com/office/drawing/2014/main" id="{B30651FB-98FE-CC25-44C3-28503029E1F7}"/>
              </a:ext>
            </a:extLst>
          </p:cNvPr>
          <p:cNvSpPr/>
          <p:nvPr/>
        </p:nvSpPr>
        <p:spPr>
          <a:xfrm>
            <a:off x="8968619" y="1535935"/>
            <a:ext cx="2777595" cy="4011886"/>
          </a:xfrm>
          <a:prstGeom prst="roundRect">
            <a:avLst>
              <a:gd name="adj" fmla="val 615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nSpc>
                <a:spcPct val="150000"/>
              </a:lnSpc>
              <a:spcAft>
                <a:spcPts val="600"/>
              </a:spcAft>
            </a:pPr>
            <a:r>
              <a:rPr lang="en-AU" sz="1600" b="1" dirty="0">
                <a:solidFill>
                  <a:schemeClr val="accent1"/>
                </a:solidFill>
                <a:latin typeface="+mj-lt"/>
              </a:rPr>
              <a:t>Justify and reflect</a:t>
            </a:r>
          </a:p>
          <a:p>
            <a:pPr>
              <a:lnSpc>
                <a:spcPct val="150000"/>
              </a:lnSpc>
              <a:spcAft>
                <a:spcPts val="600"/>
              </a:spcAft>
            </a:pPr>
            <a:r>
              <a:rPr lang="en-US" sz="1600" dirty="0">
                <a:solidFill>
                  <a:srgbClr val="22272B"/>
                </a:solidFill>
              </a:rPr>
              <a:t>'If zero, one-half and 2 were marked on a number line, would you still need to locate one-whole to accurately mark one-quarter?'</a:t>
            </a:r>
            <a:endParaRPr lang="en-AU" sz="1600" dirty="0">
              <a:solidFill>
                <a:srgbClr val="22272B"/>
              </a:solidFill>
            </a:endParaRPr>
          </a:p>
        </p:txBody>
      </p:sp>
      <p:sp>
        <p:nvSpPr>
          <p:cNvPr id="15" name="Rectangle: Rounded Corners 14">
            <a:extLst>
              <a:ext uri="{FF2B5EF4-FFF2-40B4-BE49-F238E27FC236}">
                <a16:creationId xmlns:a16="http://schemas.microsoft.com/office/drawing/2014/main" id="{DF990CB6-EF0C-3A48-7A15-284111355EC6}"/>
              </a:ext>
            </a:extLst>
          </p:cNvPr>
          <p:cNvSpPr/>
          <p:nvPr/>
        </p:nvSpPr>
        <p:spPr>
          <a:xfrm>
            <a:off x="360000" y="5690775"/>
            <a:ext cx="11479216" cy="5260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Check for understanding as you build complexity</a:t>
            </a:r>
          </a:p>
        </p:txBody>
      </p:sp>
      <p:grpSp>
        <p:nvGrpSpPr>
          <p:cNvPr id="3" name="Group 2">
            <a:extLst>
              <a:ext uri="{FF2B5EF4-FFF2-40B4-BE49-F238E27FC236}">
                <a16:creationId xmlns:a16="http://schemas.microsoft.com/office/drawing/2014/main" id="{B7051ACB-9A17-1EAA-C687-64D50224873E}"/>
              </a:ext>
              <a:ext uri="{C183D7F6-B498-43B3-948B-1728B52AA6E4}">
                <adec:decorative xmlns:adec="http://schemas.microsoft.com/office/drawing/2017/decorative" val="1"/>
              </a:ext>
            </a:extLst>
          </p:cNvPr>
          <p:cNvGrpSpPr/>
          <p:nvPr/>
        </p:nvGrpSpPr>
        <p:grpSpPr>
          <a:xfrm>
            <a:off x="8215084" y="5029438"/>
            <a:ext cx="468000" cy="468000"/>
            <a:chOff x="12871940" y="4192172"/>
            <a:chExt cx="1617784" cy="1392702"/>
          </a:xfrm>
        </p:grpSpPr>
        <p:sp>
          <p:nvSpPr>
            <p:cNvPr id="5" name="Partial Circle 35">
              <a:extLst>
                <a:ext uri="{FF2B5EF4-FFF2-40B4-BE49-F238E27FC236}">
                  <a16:creationId xmlns:a16="http://schemas.microsoft.com/office/drawing/2014/main" id="{67B37DAC-84CA-B7C3-0D0A-AC769AFA01CB}"/>
                </a:ext>
              </a:extLst>
            </p:cNvPr>
            <p:cNvSpPr/>
            <p:nvPr/>
          </p:nvSpPr>
          <p:spPr>
            <a:xfrm>
              <a:off x="12871940" y="4192172"/>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19" name="Partial Circle 33">
              <a:extLst>
                <a:ext uri="{FF2B5EF4-FFF2-40B4-BE49-F238E27FC236}">
                  <a16:creationId xmlns:a16="http://schemas.microsoft.com/office/drawing/2014/main" id="{BF8B7A3B-8476-24DA-0F5A-384EAD3DEB6A}"/>
                </a:ext>
              </a:extLst>
            </p:cNvPr>
            <p:cNvSpPr/>
            <p:nvPr/>
          </p:nvSpPr>
          <p:spPr>
            <a:xfrm>
              <a:off x="12871940" y="4192172"/>
              <a:ext cx="1617784" cy="1392702"/>
            </a:xfrm>
            <a:prstGeom prst="pie">
              <a:avLst>
                <a:gd name="adj1" fmla="val 18630954"/>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grpSp>
        <p:nvGrpSpPr>
          <p:cNvPr id="20" name="Group 19">
            <a:extLst>
              <a:ext uri="{FF2B5EF4-FFF2-40B4-BE49-F238E27FC236}">
                <a16:creationId xmlns:a16="http://schemas.microsoft.com/office/drawing/2014/main" id="{AA72686E-5460-3DF5-5543-9A5F101ED6A7}"/>
              </a:ext>
              <a:ext uri="{C183D7F6-B498-43B3-948B-1728B52AA6E4}">
                <adec:decorative xmlns:adec="http://schemas.microsoft.com/office/drawing/2017/decorative" val="1"/>
              </a:ext>
            </a:extLst>
          </p:cNvPr>
          <p:cNvGrpSpPr/>
          <p:nvPr/>
        </p:nvGrpSpPr>
        <p:grpSpPr>
          <a:xfrm>
            <a:off x="2463245" y="5055685"/>
            <a:ext cx="468000" cy="468000"/>
            <a:chOff x="12871940" y="4192172"/>
            <a:chExt cx="1617784" cy="1392702"/>
          </a:xfrm>
        </p:grpSpPr>
        <p:sp>
          <p:nvSpPr>
            <p:cNvPr id="21" name="Partial Circle 9">
              <a:extLst>
                <a:ext uri="{FF2B5EF4-FFF2-40B4-BE49-F238E27FC236}">
                  <a16:creationId xmlns:a16="http://schemas.microsoft.com/office/drawing/2014/main" id="{FE8CA282-FB40-ABB8-AC60-F6A7621DB0D0}"/>
                </a:ext>
              </a:extLst>
            </p:cNvPr>
            <p:cNvSpPr/>
            <p:nvPr/>
          </p:nvSpPr>
          <p:spPr>
            <a:xfrm>
              <a:off x="12871940" y="4192172"/>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2" name="Partial Circle 10">
              <a:extLst>
                <a:ext uri="{FF2B5EF4-FFF2-40B4-BE49-F238E27FC236}">
                  <a16:creationId xmlns:a16="http://schemas.microsoft.com/office/drawing/2014/main" id="{FB2E938E-ED9D-849C-0DCF-2797ED7B62E2}"/>
                </a:ext>
              </a:extLst>
            </p:cNvPr>
            <p:cNvSpPr/>
            <p:nvPr/>
          </p:nvSpPr>
          <p:spPr>
            <a:xfrm>
              <a:off x="12871940" y="4192172"/>
              <a:ext cx="1617784" cy="1392702"/>
            </a:xfrm>
            <a:prstGeom prst="pie">
              <a:avLst>
                <a:gd name="adj1" fmla="val 16805776"/>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grpSp>
        <p:nvGrpSpPr>
          <p:cNvPr id="23" name="Group 22">
            <a:extLst>
              <a:ext uri="{FF2B5EF4-FFF2-40B4-BE49-F238E27FC236}">
                <a16:creationId xmlns:a16="http://schemas.microsoft.com/office/drawing/2014/main" id="{4B77F180-157D-266A-EA1D-A5D84AE2A101}"/>
              </a:ext>
              <a:ext uri="{C183D7F6-B498-43B3-948B-1728B52AA6E4}">
                <adec:decorative xmlns:adec="http://schemas.microsoft.com/office/drawing/2017/decorative" val="1"/>
              </a:ext>
            </a:extLst>
          </p:cNvPr>
          <p:cNvGrpSpPr/>
          <p:nvPr/>
        </p:nvGrpSpPr>
        <p:grpSpPr>
          <a:xfrm>
            <a:off x="5380893" y="5018839"/>
            <a:ext cx="468000" cy="468000"/>
            <a:chOff x="12871940" y="4164168"/>
            <a:chExt cx="1617784" cy="1420709"/>
          </a:xfrm>
        </p:grpSpPr>
        <p:sp>
          <p:nvSpPr>
            <p:cNvPr id="25" name="Partial Circle 12">
              <a:extLst>
                <a:ext uri="{FF2B5EF4-FFF2-40B4-BE49-F238E27FC236}">
                  <a16:creationId xmlns:a16="http://schemas.microsoft.com/office/drawing/2014/main" id="{E07E9097-F03F-5277-0138-3F4B7553A8D6}"/>
                </a:ext>
              </a:extLst>
            </p:cNvPr>
            <p:cNvSpPr/>
            <p:nvPr/>
          </p:nvSpPr>
          <p:spPr>
            <a:xfrm>
              <a:off x="12871940" y="4164168"/>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26" name="Partial Circle 13">
              <a:extLst>
                <a:ext uri="{FF2B5EF4-FFF2-40B4-BE49-F238E27FC236}">
                  <a16:creationId xmlns:a16="http://schemas.microsoft.com/office/drawing/2014/main" id="{65AA8124-6DEE-E56A-92C7-CF127DBB7B42}"/>
                </a:ext>
              </a:extLst>
            </p:cNvPr>
            <p:cNvSpPr/>
            <p:nvPr/>
          </p:nvSpPr>
          <p:spPr>
            <a:xfrm>
              <a:off x="12871940" y="4164168"/>
              <a:ext cx="1617784" cy="1420709"/>
            </a:xfrm>
            <a:prstGeom prst="pie">
              <a:avLst>
                <a:gd name="adj1" fmla="val 18095344"/>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grpSp>
        <p:nvGrpSpPr>
          <p:cNvPr id="27" name="Group 26">
            <a:extLst>
              <a:ext uri="{FF2B5EF4-FFF2-40B4-BE49-F238E27FC236}">
                <a16:creationId xmlns:a16="http://schemas.microsoft.com/office/drawing/2014/main" id="{AF510D67-874A-F00F-B5A0-DCF14E3903FB}"/>
              </a:ext>
              <a:ext uri="{C183D7F6-B498-43B3-948B-1728B52AA6E4}">
                <adec:decorative xmlns:adec="http://schemas.microsoft.com/office/drawing/2017/decorative" val="1"/>
              </a:ext>
            </a:extLst>
          </p:cNvPr>
          <p:cNvGrpSpPr/>
          <p:nvPr/>
        </p:nvGrpSpPr>
        <p:grpSpPr>
          <a:xfrm>
            <a:off x="11174243" y="5009723"/>
            <a:ext cx="468000" cy="468000"/>
            <a:chOff x="8667814" y="214721"/>
            <a:chExt cx="498301" cy="472965"/>
          </a:xfrm>
        </p:grpSpPr>
        <p:sp>
          <p:nvSpPr>
            <p:cNvPr id="28" name="Partial Circle 29">
              <a:extLst>
                <a:ext uri="{FF2B5EF4-FFF2-40B4-BE49-F238E27FC236}">
                  <a16:creationId xmlns:a16="http://schemas.microsoft.com/office/drawing/2014/main" id="{BB6A8CE4-B7DD-BB78-26DF-D74A86C865FF}"/>
                </a:ext>
              </a:extLst>
            </p:cNvPr>
            <p:cNvSpPr/>
            <p:nvPr/>
          </p:nvSpPr>
          <p:spPr>
            <a:xfrm>
              <a:off x="8667814" y="214722"/>
              <a:ext cx="498301" cy="472964"/>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29" name="Partial Circle 30">
              <a:extLst>
                <a:ext uri="{FF2B5EF4-FFF2-40B4-BE49-F238E27FC236}">
                  <a16:creationId xmlns:a16="http://schemas.microsoft.com/office/drawing/2014/main" id="{940F2E18-C64E-C7D1-1E72-C5ECC4F589F0}"/>
                </a:ext>
              </a:extLst>
            </p:cNvPr>
            <p:cNvSpPr/>
            <p:nvPr/>
          </p:nvSpPr>
          <p:spPr>
            <a:xfrm>
              <a:off x="8674628" y="214721"/>
              <a:ext cx="491487" cy="472964"/>
            </a:xfrm>
            <a:prstGeom prst="pie">
              <a:avLst>
                <a:gd name="adj1" fmla="val 69167"/>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sp>
        <p:nvSpPr>
          <p:cNvPr id="4" name="Slide Number Placeholder 3">
            <a:extLst>
              <a:ext uri="{FF2B5EF4-FFF2-40B4-BE49-F238E27FC236}">
                <a16:creationId xmlns:a16="http://schemas.microsoft.com/office/drawing/2014/main" id="{946FDAAF-786F-73C0-3C52-B897C18C8FD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314885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84FA1-8841-D0D9-E084-68C8BDFCB4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10D18C-BFFB-B196-79C5-3A05438F664D}"/>
              </a:ext>
            </a:extLst>
          </p:cNvPr>
          <p:cNvSpPr>
            <a:spLocks noGrp="1"/>
          </p:cNvSpPr>
          <p:nvPr>
            <p:ph type="title"/>
          </p:nvPr>
        </p:nvSpPr>
        <p:spPr/>
        <p:txBody>
          <a:bodyPr/>
          <a:lstStyle/>
          <a:p>
            <a:r>
              <a:rPr lang="en-AU" dirty="0"/>
              <a:t>Secondary example – visual arts</a:t>
            </a:r>
            <a:endParaRPr lang="en-US" dirty="0"/>
          </a:p>
        </p:txBody>
      </p:sp>
      <p:sp>
        <p:nvSpPr>
          <p:cNvPr id="4" name="Content Placeholder 3">
            <a:extLst>
              <a:ext uri="{FF2B5EF4-FFF2-40B4-BE49-F238E27FC236}">
                <a16:creationId xmlns:a16="http://schemas.microsoft.com/office/drawing/2014/main" id="{96E9A794-316D-22E7-4997-1F14FB7BECF8}"/>
              </a:ext>
            </a:extLst>
          </p:cNvPr>
          <p:cNvSpPr>
            <a:spLocks noGrp="1"/>
          </p:cNvSpPr>
          <p:nvPr>
            <p:ph idx="1"/>
          </p:nvPr>
        </p:nvSpPr>
        <p:spPr>
          <a:xfrm>
            <a:off x="360000" y="1620000"/>
            <a:ext cx="11311300" cy="4536000"/>
          </a:xfrm>
        </p:spPr>
        <p:txBody>
          <a:bodyPr/>
          <a:lstStyle/>
          <a:p>
            <a:pPr>
              <a:spcAft>
                <a:spcPts val="600"/>
              </a:spcAft>
            </a:pPr>
            <a:r>
              <a:rPr lang="en-AU" sz="1600" dirty="0"/>
              <a:t>The teacher shows a sample artwork. Students are then given time to examine the artwork and apply prior learning </a:t>
            </a:r>
            <a:br>
              <a:rPr lang="en-AU" sz="1600" dirty="0"/>
            </a:br>
            <a:r>
              <a:rPr lang="en-AU" sz="1600" dirty="0"/>
              <a:t>The teacher:</a:t>
            </a:r>
          </a:p>
          <a:p>
            <a:pPr marL="285750" indent="-285750">
              <a:spcAft>
                <a:spcPts val="600"/>
              </a:spcAft>
              <a:buFont typeface="Arial" panose="020B0604020202020204" pitchFamily="34" charset="0"/>
              <a:buChar char="•"/>
            </a:pPr>
            <a:r>
              <a:rPr lang="en-AU" sz="1600" dirty="0"/>
              <a:t>asks students to </a:t>
            </a:r>
            <a:r>
              <a:rPr lang="en-AU" sz="1600" b="1" dirty="0">
                <a:latin typeface="+mj-lt"/>
              </a:rPr>
              <a:t>recall</a:t>
            </a:r>
            <a:r>
              <a:rPr lang="en-AU" sz="1600" b="1" dirty="0"/>
              <a:t> </a:t>
            </a:r>
            <a:r>
              <a:rPr lang="en-AU" sz="1600" dirty="0"/>
              <a:t>prior learning by asking  ‘What types of lines has the artist’s used in this work?’  and then “How can line create mood?”</a:t>
            </a:r>
          </a:p>
          <a:p>
            <a:pPr marL="285750" indent="-285750">
              <a:spcAft>
                <a:spcPts val="600"/>
              </a:spcAft>
              <a:buFont typeface="Arial" panose="020B0604020202020204" pitchFamily="34" charset="0"/>
              <a:buChar char="•"/>
            </a:pPr>
            <a:r>
              <a:rPr lang="en-AU" sz="1600" dirty="0"/>
              <a:t>prompts students to </a:t>
            </a:r>
            <a:r>
              <a:rPr lang="en-AU" sz="1600" b="1" dirty="0">
                <a:latin typeface="+mj-lt"/>
              </a:rPr>
              <a:t>deepen thinking</a:t>
            </a:r>
            <a:r>
              <a:rPr lang="en-AU" sz="1600" dirty="0">
                <a:latin typeface="+mj-lt"/>
              </a:rPr>
              <a:t> </a:t>
            </a:r>
            <a:r>
              <a:rPr lang="en-AU" sz="1600" dirty="0"/>
              <a:t>by asking ‘‘Why do you think has the artist used 3 different types of lines?’ (wait time)</a:t>
            </a:r>
          </a:p>
          <a:p>
            <a:pPr>
              <a:spcAft>
                <a:spcPts val="600"/>
              </a:spcAft>
            </a:pPr>
            <a:r>
              <a:rPr lang="en-AU" sz="1600" dirty="0"/>
              <a:t>The teacher then shows another artwork by a different artist. This artwork is significantly different to the first artwork. </a:t>
            </a:r>
          </a:p>
          <a:p>
            <a:pPr>
              <a:spcAft>
                <a:spcPts val="600"/>
              </a:spcAft>
            </a:pPr>
            <a:r>
              <a:rPr lang="en-AU" sz="1600" dirty="0"/>
              <a:t>The teacher:</a:t>
            </a:r>
          </a:p>
          <a:p>
            <a:pPr marL="285750" indent="-285750">
              <a:spcAft>
                <a:spcPts val="600"/>
              </a:spcAft>
              <a:buFont typeface="Arial" panose="020B0604020202020204" pitchFamily="34" charset="0"/>
              <a:buChar char="•"/>
            </a:pPr>
            <a:r>
              <a:rPr lang="en-AU" sz="1600" dirty="0"/>
              <a:t>encourages students to </a:t>
            </a:r>
            <a:r>
              <a:rPr lang="en-AU" sz="1600" b="1" dirty="0">
                <a:latin typeface="+mj-lt"/>
              </a:rPr>
              <a:t>make connections </a:t>
            </a:r>
            <a:r>
              <a:rPr lang="en-AU" sz="1600" dirty="0"/>
              <a:t>between two artists by asking ‘How does the artist’s use of line compare to the use of line in the previous artwork?’ (wait time) Students turn and talk</a:t>
            </a:r>
          </a:p>
          <a:p>
            <a:pPr marL="285750" indent="-285750">
              <a:spcAft>
                <a:spcPts val="600"/>
              </a:spcAft>
              <a:buFont typeface="Arial" panose="020B0604020202020204" pitchFamily="34" charset="0"/>
              <a:buChar char="•"/>
            </a:pPr>
            <a:r>
              <a:rPr lang="en-AU" sz="1600" dirty="0"/>
              <a:t>asks students to </a:t>
            </a:r>
            <a:r>
              <a:rPr lang="en-AU" sz="1600" b="1" dirty="0">
                <a:latin typeface="+mj-lt"/>
              </a:rPr>
              <a:t>reflect</a:t>
            </a:r>
            <a:r>
              <a:rPr lang="en-AU" sz="1600" dirty="0"/>
              <a:t> by asking ‘What mood does the use of lines create in this work?’</a:t>
            </a:r>
          </a:p>
        </p:txBody>
      </p:sp>
      <p:sp>
        <p:nvSpPr>
          <p:cNvPr id="6" name="TextBox 6">
            <a:extLst>
              <a:ext uri="{FF2B5EF4-FFF2-40B4-BE49-F238E27FC236}">
                <a16:creationId xmlns:a16="http://schemas.microsoft.com/office/drawing/2014/main" id="{3DFC23D3-402C-0D8A-2792-C208BAAC633D}"/>
              </a:ext>
            </a:extLst>
          </p:cNvPr>
          <p:cNvSpPr txBox="1"/>
          <p:nvPr/>
        </p:nvSpPr>
        <p:spPr>
          <a:xfrm>
            <a:off x="360000" y="6523013"/>
            <a:ext cx="3728703" cy="181349"/>
          </a:xfrm>
          <a:prstGeom prst="rect">
            <a:avLst/>
          </a:prstGeom>
          <a:noFill/>
        </p:spPr>
        <p:txBody>
          <a:bodyPr wrap="square" lIns="0" tIns="0" rIns="0" bIns="0" rtlCol="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200" dirty="0">
                <a:hlinkClick r:id="rId3"/>
              </a:rPr>
              <a:t>Visual Arts 7-10 Syllabus</a:t>
            </a:r>
            <a:r>
              <a:rPr lang="en-AU" sz="1200" dirty="0"/>
              <a:t> </a:t>
            </a:r>
            <a:r>
              <a:rPr lang="en-AU" sz="1200" dirty="0">
                <a:ea typeface="+mn-lt"/>
                <a:cs typeface="+mn-lt"/>
              </a:rPr>
              <a:t>(2025) – VA4-CHV-01</a:t>
            </a:r>
            <a:endParaRPr lang="en-AU" sz="1200" dirty="0"/>
          </a:p>
        </p:txBody>
      </p:sp>
      <p:sp>
        <p:nvSpPr>
          <p:cNvPr id="2" name="Slide Number Placeholder 1">
            <a:extLst>
              <a:ext uri="{FF2B5EF4-FFF2-40B4-BE49-F238E27FC236}">
                <a16:creationId xmlns:a16="http://schemas.microsoft.com/office/drawing/2014/main" id="{8BAA00C7-2CA8-2A73-7C1F-C9ADD6410DA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177252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37134-315E-AD92-A812-B7FFBBE038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BB4708-A2CF-CEF9-7B74-3CB1F522B7C0}"/>
              </a:ext>
            </a:extLst>
          </p:cNvPr>
          <p:cNvSpPr>
            <a:spLocks noGrp="1"/>
          </p:cNvSpPr>
          <p:nvPr>
            <p:ph type="title"/>
          </p:nvPr>
        </p:nvSpPr>
        <p:spPr/>
        <p:txBody>
          <a:bodyPr/>
          <a:lstStyle/>
          <a:p>
            <a:r>
              <a:rPr lang="en-US" dirty="0"/>
              <a:t>Visual arts example unpacked</a:t>
            </a:r>
          </a:p>
        </p:txBody>
      </p:sp>
      <p:sp>
        <p:nvSpPr>
          <p:cNvPr id="6" name="Rectangle: Rounded Corners 6">
            <a:extLst>
              <a:ext uri="{FF2B5EF4-FFF2-40B4-BE49-F238E27FC236}">
                <a16:creationId xmlns:a16="http://schemas.microsoft.com/office/drawing/2014/main" id="{A3B9C970-1D75-F933-4B23-FE075CD92F49}"/>
              </a:ext>
            </a:extLst>
          </p:cNvPr>
          <p:cNvSpPr/>
          <p:nvPr/>
        </p:nvSpPr>
        <p:spPr>
          <a:xfrm>
            <a:off x="360000" y="3752141"/>
            <a:ext cx="2643608" cy="1795680"/>
          </a:xfrm>
          <a:prstGeom prst="roundRect">
            <a:avLst>
              <a:gd name="adj" fmla="val 747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nSpc>
                <a:spcPct val="150000"/>
              </a:lnSpc>
              <a:spcAft>
                <a:spcPts val="600"/>
              </a:spcAft>
            </a:pPr>
            <a:r>
              <a:rPr lang="en-AU" sz="1600" b="1" dirty="0">
                <a:solidFill>
                  <a:schemeClr val="accent1"/>
                </a:solidFill>
                <a:latin typeface="+mj-lt"/>
              </a:rPr>
              <a:t>Recall</a:t>
            </a:r>
          </a:p>
          <a:p>
            <a:pPr>
              <a:lnSpc>
                <a:spcPct val="150000"/>
              </a:lnSpc>
              <a:spcAft>
                <a:spcPts val="600"/>
              </a:spcAft>
            </a:pPr>
            <a:r>
              <a:rPr lang="en-AU" sz="1600" dirty="0">
                <a:solidFill>
                  <a:schemeClr val="tx1"/>
                </a:solidFill>
              </a:rPr>
              <a:t>‘What types of lines has the artist’s used in this work?’  </a:t>
            </a:r>
          </a:p>
        </p:txBody>
      </p:sp>
      <p:sp>
        <p:nvSpPr>
          <p:cNvPr id="17" name="Rectangle: Rounded Corners 9">
            <a:extLst>
              <a:ext uri="{FF2B5EF4-FFF2-40B4-BE49-F238E27FC236}">
                <a16:creationId xmlns:a16="http://schemas.microsoft.com/office/drawing/2014/main" id="{45D4174F-DF0E-9BD7-4826-8143845D0D91}"/>
              </a:ext>
            </a:extLst>
          </p:cNvPr>
          <p:cNvSpPr/>
          <p:nvPr/>
        </p:nvSpPr>
        <p:spPr>
          <a:xfrm>
            <a:off x="3204073" y="2964741"/>
            <a:ext cx="2748862" cy="2583080"/>
          </a:xfrm>
          <a:prstGeom prst="roundRect">
            <a:avLst>
              <a:gd name="adj" fmla="val 732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nSpc>
                <a:spcPct val="150000"/>
              </a:lnSpc>
              <a:spcAft>
                <a:spcPts val="600"/>
              </a:spcAft>
            </a:pPr>
            <a:r>
              <a:rPr lang="en-AU" sz="1600" b="1" dirty="0">
                <a:solidFill>
                  <a:schemeClr val="accent1"/>
                </a:solidFill>
                <a:latin typeface="+mj-lt"/>
              </a:rPr>
              <a:t>Deepen thinking</a:t>
            </a:r>
          </a:p>
          <a:p>
            <a:pPr>
              <a:lnSpc>
                <a:spcPct val="150000"/>
              </a:lnSpc>
            </a:pPr>
            <a:r>
              <a:rPr lang="en-AU" sz="1600" dirty="0">
                <a:solidFill>
                  <a:schemeClr val="tx1"/>
                </a:solidFill>
              </a:rPr>
              <a:t>‘Why do you think the artist has used 3 different types of lines?’</a:t>
            </a:r>
          </a:p>
        </p:txBody>
      </p:sp>
      <p:sp>
        <p:nvSpPr>
          <p:cNvPr id="7" name="Rectangle: Rounded Corners 7">
            <a:extLst>
              <a:ext uri="{FF2B5EF4-FFF2-40B4-BE49-F238E27FC236}">
                <a16:creationId xmlns:a16="http://schemas.microsoft.com/office/drawing/2014/main" id="{C34DFFF3-8B4E-BA31-48E5-40254D299054}"/>
              </a:ext>
            </a:extLst>
          </p:cNvPr>
          <p:cNvSpPr/>
          <p:nvPr/>
        </p:nvSpPr>
        <p:spPr>
          <a:xfrm>
            <a:off x="6153400" y="2247900"/>
            <a:ext cx="2614753" cy="3299921"/>
          </a:xfrm>
          <a:prstGeom prst="roundRect">
            <a:avLst>
              <a:gd name="adj" fmla="val 64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nSpc>
                <a:spcPct val="150000"/>
              </a:lnSpc>
              <a:spcAft>
                <a:spcPts val="600"/>
              </a:spcAft>
            </a:pPr>
            <a:r>
              <a:rPr lang="en-AU" sz="1600" b="1" dirty="0">
                <a:solidFill>
                  <a:schemeClr val="accent1"/>
                </a:solidFill>
                <a:latin typeface="+mj-lt"/>
              </a:rPr>
              <a:t>Make connections</a:t>
            </a:r>
          </a:p>
          <a:p>
            <a:pPr>
              <a:lnSpc>
                <a:spcPct val="150000"/>
              </a:lnSpc>
            </a:pPr>
            <a:r>
              <a:rPr lang="en-AU" sz="1600" dirty="0">
                <a:solidFill>
                  <a:schemeClr val="tx1"/>
                </a:solidFill>
              </a:rPr>
              <a:t>‘How does the artist’s use of line compare to the use of line in the previous artwork?’ </a:t>
            </a:r>
          </a:p>
        </p:txBody>
      </p:sp>
      <p:sp>
        <p:nvSpPr>
          <p:cNvPr id="16" name="Rectangle: Rounded Corners 8">
            <a:extLst>
              <a:ext uri="{FF2B5EF4-FFF2-40B4-BE49-F238E27FC236}">
                <a16:creationId xmlns:a16="http://schemas.microsoft.com/office/drawing/2014/main" id="{39FB201B-B3DD-A3D9-93FA-349D826C28E6}"/>
              </a:ext>
            </a:extLst>
          </p:cNvPr>
          <p:cNvSpPr/>
          <p:nvPr/>
        </p:nvSpPr>
        <p:spPr>
          <a:xfrm>
            <a:off x="8968619" y="1535935"/>
            <a:ext cx="2777595" cy="4011886"/>
          </a:xfrm>
          <a:prstGeom prst="roundRect">
            <a:avLst>
              <a:gd name="adj" fmla="val 615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nSpc>
                <a:spcPct val="150000"/>
              </a:lnSpc>
              <a:spcAft>
                <a:spcPts val="600"/>
              </a:spcAft>
            </a:pPr>
            <a:r>
              <a:rPr lang="en-AU" sz="1600" b="1" dirty="0">
                <a:solidFill>
                  <a:schemeClr val="accent1"/>
                </a:solidFill>
                <a:latin typeface="+mj-lt"/>
              </a:rPr>
              <a:t>Justify and reflect</a:t>
            </a:r>
          </a:p>
          <a:p>
            <a:pPr>
              <a:lnSpc>
                <a:spcPct val="150000"/>
              </a:lnSpc>
            </a:pPr>
            <a:r>
              <a:rPr lang="en-AU" sz="1600" dirty="0">
                <a:solidFill>
                  <a:schemeClr val="tx1"/>
                </a:solidFill>
              </a:rPr>
              <a:t>‘What mood does the use of lines create in this work?’</a:t>
            </a:r>
          </a:p>
        </p:txBody>
      </p:sp>
      <p:sp>
        <p:nvSpPr>
          <p:cNvPr id="15" name="Rectangle: Rounded Corners 14">
            <a:extLst>
              <a:ext uri="{FF2B5EF4-FFF2-40B4-BE49-F238E27FC236}">
                <a16:creationId xmlns:a16="http://schemas.microsoft.com/office/drawing/2014/main" id="{36C0806D-BD6B-05A6-B041-D5CEAA2B1509}"/>
              </a:ext>
            </a:extLst>
          </p:cNvPr>
          <p:cNvSpPr/>
          <p:nvPr/>
        </p:nvSpPr>
        <p:spPr>
          <a:xfrm>
            <a:off x="360000" y="5690775"/>
            <a:ext cx="11479216" cy="5260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Check for understanding as you build complexity</a:t>
            </a:r>
          </a:p>
        </p:txBody>
      </p:sp>
      <p:grpSp>
        <p:nvGrpSpPr>
          <p:cNvPr id="3" name="Group 2">
            <a:extLst>
              <a:ext uri="{FF2B5EF4-FFF2-40B4-BE49-F238E27FC236}">
                <a16:creationId xmlns:a16="http://schemas.microsoft.com/office/drawing/2014/main" id="{DC5D2B79-4C8B-850D-989C-EBBEFA292D16}"/>
              </a:ext>
              <a:ext uri="{C183D7F6-B498-43B3-948B-1728B52AA6E4}">
                <adec:decorative xmlns:adec="http://schemas.microsoft.com/office/drawing/2017/decorative" val="1"/>
              </a:ext>
            </a:extLst>
          </p:cNvPr>
          <p:cNvGrpSpPr/>
          <p:nvPr/>
        </p:nvGrpSpPr>
        <p:grpSpPr>
          <a:xfrm>
            <a:off x="8197499" y="5011853"/>
            <a:ext cx="491487" cy="485936"/>
            <a:chOff x="12871940" y="4192172"/>
            <a:chExt cx="1617784" cy="1392702"/>
          </a:xfrm>
        </p:grpSpPr>
        <p:sp>
          <p:nvSpPr>
            <p:cNvPr id="5" name="Partial Circle 35">
              <a:extLst>
                <a:ext uri="{FF2B5EF4-FFF2-40B4-BE49-F238E27FC236}">
                  <a16:creationId xmlns:a16="http://schemas.microsoft.com/office/drawing/2014/main" id="{372AA7C6-BF94-060C-3E36-5DCB6ADF5A0E}"/>
                </a:ext>
              </a:extLst>
            </p:cNvPr>
            <p:cNvSpPr/>
            <p:nvPr/>
          </p:nvSpPr>
          <p:spPr>
            <a:xfrm>
              <a:off x="12871940" y="4192172"/>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19" name="Partial Circle 33">
              <a:extLst>
                <a:ext uri="{FF2B5EF4-FFF2-40B4-BE49-F238E27FC236}">
                  <a16:creationId xmlns:a16="http://schemas.microsoft.com/office/drawing/2014/main" id="{BCA9D434-E137-1C52-329C-50BC77B5D536}"/>
                </a:ext>
              </a:extLst>
            </p:cNvPr>
            <p:cNvSpPr/>
            <p:nvPr/>
          </p:nvSpPr>
          <p:spPr>
            <a:xfrm>
              <a:off x="12871940" y="4192172"/>
              <a:ext cx="1617784" cy="1392702"/>
            </a:xfrm>
            <a:prstGeom prst="pie">
              <a:avLst>
                <a:gd name="adj1" fmla="val 18630954"/>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grpSp>
        <p:nvGrpSpPr>
          <p:cNvPr id="20" name="Group 19">
            <a:extLst>
              <a:ext uri="{FF2B5EF4-FFF2-40B4-BE49-F238E27FC236}">
                <a16:creationId xmlns:a16="http://schemas.microsoft.com/office/drawing/2014/main" id="{08564767-EF16-38CD-E878-20AB3EDC5847}"/>
              </a:ext>
              <a:ext uri="{C183D7F6-B498-43B3-948B-1728B52AA6E4}">
                <adec:decorative xmlns:adec="http://schemas.microsoft.com/office/drawing/2017/decorative" val="1"/>
              </a:ext>
            </a:extLst>
          </p:cNvPr>
          <p:cNvGrpSpPr/>
          <p:nvPr/>
        </p:nvGrpSpPr>
        <p:grpSpPr>
          <a:xfrm>
            <a:off x="2480830" y="5073270"/>
            <a:ext cx="431502" cy="419766"/>
            <a:chOff x="12871940" y="4192172"/>
            <a:chExt cx="1617784" cy="1392702"/>
          </a:xfrm>
        </p:grpSpPr>
        <p:sp>
          <p:nvSpPr>
            <p:cNvPr id="21" name="Partial Circle 9">
              <a:extLst>
                <a:ext uri="{FF2B5EF4-FFF2-40B4-BE49-F238E27FC236}">
                  <a16:creationId xmlns:a16="http://schemas.microsoft.com/office/drawing/2014/main" id="{B9179027-7A12-84D4-2561-5B37E266291E}"/>
                </a:ext>
              </a:extLst>
            </p:cNvPr>
            <p:cNvSpPr/>
            <p:nvPr/>
          </p:nvSpPr>
          <p:spPr>
            <a:xfrm>
              <a:off x="12871940" y="4192172"/>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2" name="Partial Circle 10">
              <a:extLst>
                <a:ext uri="{FF2B5EF4-FFF2-40B4-BE49-F238E27FC236}">
                  <a16:creationId xmlns:a16="http://schemas.microsoft.com/office/drawing/2014/main" id="{4BAC7E30-F24E-812F-7F5B-2D3BD8A6C3D4}"/>
                </a:ext>
              </a:extLst>
            </p:cNvPr>
            <p:cNvSpPr/>
            <p:nvPr/>
          </p:nvSpPr>
          <p:spPr>
            <a:xfrm>
              <a:off x="12871940" y="4192172"/>
              <a:ext cx="1617784" cy="1392702"/>
            </a:xfrm>
            <a:prstGeom prst="pie">
              <a:avLst>
                <a:gd name="adj1" fmla="val 16805776"/>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grpSp>
        <p:nvGrpSpPr>
          <p:cNvPr id="23" name="Group 22">
            <a:extLst>
              <a:ext uri="{FF2B5EF4-FFF2-40B4-BE49-F238E27FC236}">
                <a16:creationId xmlns:a16="http://schemas.microsoft.com/office/drawing/2014/main" id="{8FE1BD0A-43E4-C876-EF0D-30283A91902C}"/>
              </a:ext>
              <a:ext uri="{C183D7F6-B498-43B3-948B-1728B52AA6E4}">
                <adec:decorative xmlns:adec="http://schemas.microsoft.com/office/drawing/2017/decorative" val="1"/>
              </a:ext>
            </a:extLst>
          </p:cNvPr>
          <p:cNvGrpSpPr/>
          <p:nvPr/>
        </p:nvGrpSpPr>
        <p:grpSpPr>
          <a:xfrm>
            <a:off x="5408983" y="5018840"/>
            <a:ext cx="449863" cy="465669"/>
            <a:chOff x="12871940" y="4164168"/>
            <a:chExt cx="1617784" cy="1420709"/>
          </a:xfrm>
        </p:grpSpPr>
        <p:sp>
          <p:nvSpPr>
            <p:cNvPr id="25" name="Partial Circle 12">
              <a:extLst>
                <a:ext uri="{FF2B5EF4-FFF2-40B4-BE49-F238E27FC236}">
                  <a16:creationId xmlns:a16="http://schemas.microsoft.com/office/drawing/2014/main" id="{4C0C833D-13AA-4E29-4638-D0F7D17BC18C}"/>
                </a:ext>
              </a:extLst>
            </p:cNvPr>
            <p:cNvSpPr/>
            <p:nvPr/>
          </p:nvSpPr>
          <p:spPr>
            <a:xfrm>
              <a:off x="12871940" y="4164168"/>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26" name="Partial Circle 13">
              <a:extLst>
                <a:ext uri="{FF2B5EF4-FFF2-40B4-BE49-F238E27FC236}">
                  <a16:creationId xmlns:a16="http://schemas.microsoft.com/office/drawing/2014/main" id="{5C6849D1-B8B8-4CEA-8271-B22194AF0EA5}"/>
                </a:ext>
              </a:extLst>
            </p:cNvPr>
            <p:cNvSpPr/>
            <p:nvPr/>
          </p:nvSpPr>
          <p:spPr>
            <a:xfrm>
              <a:off x="12871940" y="4164168"/>
              <a:ext cx="1617784" cy="1420709"/>
            </a:xfrm>
            <a:prstGeom prst="pie">
              <a:avLst>
                <a:gd name="adj1" fmla="val 18095344"/>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grpSp>
        <p:nvGrpSpPr>
          <p:cNvPr id="27" name="Group 26">
            <a:extLst>
              <a:ext uri="{FF2B5EF4-FFF2-40B4-BE49-F238E27FC236}">
                <a16:creationId xmlns:a16="http://schemas.microsoft.com/office/drawing/2014/main" id="{C0C8BBE8-5423-E5D3-77CD-50A35C2DD589}"/>
              </a:ext>
              <a:ext uri="{C183D7F6-B498-43B3-948B-1728B52AA6E4}">
                <adec:decorative xmlns:adec="http://schemas.microsoft.com/office/drawing/2017/decorative" val="1"/>
              </a:ext>
            </a:extLst>
          </p:cNvPr>
          <p:cNvGrpSpPr/>
          <p:nvPr/>
        </p:nvGrpSpPr>
        <p:grpSpPr>
          <a:xfrm>
            <a:off x="11156658" y="5009723"/>
            <a:ext cx="498301" cy="472965"/>
            <a:chOff x="8667814" y="214721"/>
            <a:chExt cx="498301" cy="472965"/>
          </a:xfrm>
        </p:grpSpPr>
        <p:sp>
          <p:nvSpPr>
            <p:cNvPr id="28" name="Partial Circle 29">
              <a:extLst>
                <a:ext uri="{FF2B5EF4-FFF2-40B4-BE49-F238E27FC236}">
                  <a16:creationId xmlns:a16="http://schemas.microsoft.com/office/drawing/2014/main" id="{95E6F480-12A2-1B97-BC86-10A2BD0C7BBB}"/>
                </a:ext>
              </a:extLst>
            </p:cNvPr>
            <p:cNvSpPr/>
            <p:nvPr/>
          </p:nvSpPr>
          <p:spPr>
            <a:xfrm>
              <a:off x="8667814" y="214722"/>
              <a:ext cx="498301" cy="472964"/>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29" name="Partial Circle 30">
              <a:extLst>
                <a:ext uri="{FF2B5EF4-FFF2-40B4-BE49-F238E27FC236}">
                  <a16:creationId xmlns:a16="http://schemas.microsoft.com/office/drawing/2014/main" id="{662A7044-55CA-4C4A-6002-8F3D82A2E383}"/>
                </a:ext>
              </a:extLst>
            </p:cNvPr>
            <p:cNvSpPr/>
            <p:nvPr/>
          </p:nvSpPr>
          <p:spPr>
            <a:xfrm>
              <a:off x="8674628" y="214721"/>
              <a:ext cx="491487" cy="472964"/>
            </a:xfrm>
            <a:prstGeom prst="pie">
              <a:avLst>
                <a:gd name="adj1" fmla="val 69167"/>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sp>
        <p:nvSpPr>
          <p:cNvPr id="4" name="Slide Number Placeholder 3">
            <a:extLst>
              <a:ext uri="{FF2B5EF4-FFF2-40B4-BE49-F238E27FC236}">
                <a16:creationId xmlns:a16="http://schemas.microsoft.com/office/drawing/2014/main" id="{DB6C9969-C61A-C0FB-5695-E4FE2D1FCEA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126991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FA412-FAA8-384B-7BC4-90B1D93080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C4278F-74BD-AAA2-B54F-D994AAC5FA20}"/>
              </a:ext>
            </a:extLst>
          </p:cNvPr>
          <p:cNvSpPr>
            <a:spLocks noGrp="1"/>
          </p:cNvSpPr>
          <p:nvPr>
            <p:ph type="title"/>
          </p:nvPr>
        </p:nvSpPr>
        <p:spPr/>
        <p:txBody>
          <a:bodyPr/>
          <a:lstStyle/>
          <a:p>
            <a:r>
              <a:rPr lang="en-AU" dirty="0"/>
              <a:t>Secondary example 2 – mathematics</a:t>
            </a:r>
            <a:endParaRPr lang="en-US" dirty="0"/>
          </a:p>
        </p:txBody>
      </p:sp>
      <p:sp>
        <p:nvSpPr>
          <p:cNvPr id="5" name="Content Placeholder 4">
            <a:extLst>
              <a:ext uri="{FF2B5EF4-FFF2-40B4-BE49-F238E27FC236}">
                <a16:creationId xmlns:a16="http://schemas.microsoft.com/office/drawing/2014/main" id="{F6EEF5D2-AA90-8320-56FF-711F7BAED3A3}"/>
              </a:ext>
            </a:extLst>
          </p:cNvPr>
          <p:cNvSpPr>
            <a:spLocks noGrp="1"/>
          </p:cNvSpPr>
          <p:nvPr>
            <p:ph idx="1"/>
          </p:nvPr>
        </p:nvSpPr>
        <p:spPr>
          <a:xfrm>
            <a:off x="360000" y="1371600"/>
            <a:ext cx="11484000" cy="4733600"/>
          </a:xfrm>
        </p:spPr>
        <p:txBody>
          <a:bodyPr/>
          <a:lstStyle/>
          <a:p>
            <a:pPr lvl="0" defTabSz="609585">
              <a:spcAft>
                <a:spcPts val="600"/>
              </a:spcAft>
              <a:defRPr/>
            </a:pPr>
            <a:r>
              <a:rPr lang="en-AU" sz="1600" dirty="0">
                <a:solidFill>
                  <a:srgbClr val="000000"/>
                </a:solidFill>
                <a:ea typeface="Aptos" panose="020B0004020202020204" pitchFamily="34" charset="0"/>
                <a:cs typeface="Aptos" panose="020B0004020202020204" pitchFamily="34" charset="0"/>
              </a:rPr>
              <a:t>Students have been learning about Pythagoras’ Theorem.</a:t>
            </a:r>
          </a:p>
          <a:p>
            <a:pPr lvl="0" defTabSz="609585">
              <a:spcAft>
                <a:spcPts val="600"/>
              </a:spcAft>
              <a:defRPr/>
            </a:pPr>
            <a:r>
              <a:rPr lang="en-AU" sz="1600" dirty="0">
                <a:solidFill>
                  <a:srgbClr val="000000"/>
                </a:solidFill>
                <a:ea typeface="Aptos" panose="020B0004020202020204" pitchFamily="34" charset="0"/>
                <a:cs typeface="Aptos" panose="020B0004020202020204" pitchFamily="34" charset="0"/>
              </a:rPr>
              <a:t>To support students to </a:t>
            </a:r>
            <a:r>
              <a:rPr lang="en-AU" sz="1600" b="1" dirty="0">
                <a:solidFill>
                  <a:srgbClr val="000000"/>
                </a:solidFill>
                <a:latin typeface="+mj-lt"/>
                <a:ea typeface="Aptos" panose="020B0004020202020204" pitchFamily="34" charset="0"/>
                <a:cs typeface="Aptos" panose="020B0004020202020204" pitchFamily="34" charset="0"/>
              </a:rPr>
              <a:t>recall</a:t>
            </a:r>
            <a:r>
              <a:rPr lang="en-AU" sz="1600" dirty="0">
                <a:solidFill>
                  <a:srgbClr val="000000"/>
                </a:solidFill>
                <a:ea typeface="Aptos" panose="020B0004020202020204" pitchFamily="34" charset="0"/>
                <a:cs typeface="Aptos" panose="020B0004020202020204" pitchFamily="34" charset="0"/>
              </a:rPr>
              <a:t> prior learning, the teacher:</a:t>
            </a:r>
          </a:p>
          <a:p>
            <a:pPr marL="285750" lvl="0" indent="-285750" defTabSz="609585">
              <a:spcAft>
                <a:spcPts val="600"/>
              </a:spcAft>
              <a:buFont typeface="Arial" panose="020B0604020202020204" pitchFamily="34" charset="0"/>
              <a:buChar char="•"/>
              <a:defRPr/>
            </a:pPr>
            <a:r>
              <a:rPr lang="en-AU" sz="1600" dirty="0">
                <a:solidFill>
                  <a:srgbClr val="000000"/>
                </a:solidFill>
                <a:ea typeface="Aptos" panose="020B0004020202020204" pitchFamily="34" charset="0"/>
                <a:cs typeface="Aptos" panose="020B0004020202020204" pitchFamily="34" charset="0"/>
              </a:rPr>
              <a:t>draws an image of a triangle and asks ‘Which side is the hypotenuse of the triangle?’ (wait time)</a:t>
            </a:r>
          </a:p>
          <a:p>
            <a:pPr marL="285750" lvl="0" indent="-285750" defTabSz="609585">
              <a:spcAft>
                <a:spcPts val="600"/>
              </a:spcAft>
              <a:buFont typeface="Arial" panose="020B0604020202020204" pitchFamily="34" charset="0"/>
              <a:buChar char="•"/>
              <a:defRPr/>
            </a:pPr>
            <a:r>
              <a:rPr lang="en-AU" sz="1600" b="1" dirty="0">
                <a:solidFill>
                  <a:srgbClr val="000000"/>
                </a:solidFill>
                <a:latin typeface="+mj-lt"/>
                <a:ea typeface="Aptos" panose="020B0004020202020204" pitchFamily="34" charset="0"/>
                <a:cs typeface="Aptos" panose="020B0004020202020204" pitchFamily="34" charset="0"/>
              </a:rPr>
              <a:t>deepens thinking </a:t>
            </a:r>
            <a:r>
              <a:rPr lang="en-AU" sz="1600" dirty="0">
                <a:solidFill>
                  <a:srgbClr val="000000"/>
                </a:solidFill>
                <a:ea typeface="Aptos" panose="020B0004020202020204" pitchFamily="34" charset="0"/>
                <a:cs typeface="Aptos" panose="020B0004020202020204" pitchFamily="34" charset="0"/>
              </a:rPr>
              <a:t>by asking ‘How do you know?’ (wait time)</a:t>
            </a:r>
            <a:endParaRPr lang="en-AU" sz="1600" dirty="0">
              <a:solidFill>
                <a:srgbClr val="22272B"/>
              </a:solidFill>
              <a:ea typeface="Aptos" panose="020B0004020202020204" pitchFamily="34" charset="0"/>
              <a:cs typeface="Aptos" panose="020B0004020202020204" pitchFamily="34" charset="0"/>
            </a:endParaRPr>
          </a:p>
          <a:p>
            <a:pPr lvl="0" defTabSz="609585">
              <a:spcAft>
                <a:spcPts val="600"/>
              </a:spcAft>
              <a:defRPr/>
            </a:pPr>
            <a:r>
              <a:rPr lang="en-AU" sz="1600" dirty="0">
                <a:solidFill>
                  <a:srgbClr val="000000"/>
                </a:solidFill>
                <a:ea typeface="Aptos" panose="020B0004020202020204" pitchFamily="34" charset="0"/>
                <a:cs typeface="Aptos" panose="020B0004020202020204" pitchFamily="34" charset="0"/>
              </a:rPr>
              <a:t>Students are encouraged to </a:t>
            </a:r>
            <a:r>
              <a:rPr lang="en-AU" sz="1600" b="1" dirty="0">
                <a:solidFill>
                  <a:srgbClr val="000000"/>
                </a:solidFill>
                <a:latin typeface="+mj-lt"/>
                <a:ea typeface="Aptos" panose="020B0004020202020204" pitchFamily="34" charset="0"/>
                <a:cs typeface="Aptos" panose="020B0004020202020204" pitchFamily="34" charset="0"/>
              </a:rPr>
              <a:t>make connections </a:t>
            </a:r>
            <a:r>
              <a:rPr lang="en-AU" sz="1600" dirty="0">
                <a:solidFill>
                  <a:srgbClr val="000000"/>
                </a:solidFill>
                <a:ea typeface="Aptos" panose="020B0004020202020204" pitchFamily="34" charset="0"/>
                <a:cs typeface="Aptos" panose="020B0004020202020204" pitchFamily="34" charset="0"/>
              </a:rPr>
              <a:t>between commutative property* and Pythagoras’ Theorem by asking  ‘I notice that Ben has labelled the vertical side as ‘a’ whereas Frida has labelled the horizontal side as ‘a’. Does this matter?’ Students deepen thinking by sharing their reasoning with a partner.</a:t>
            </a:r>
          </a:p>
          <a:p>
            <a:pPr lvl="0" defTabSz="609585">
              <a:spcAft>
                <a:spcPts val="600"/>
              </a:spcAft>
              <a:defRPr/>
            </a:pPr>
            <a:r>
              <a:rPr lang="en-AU" sz="1600" dirty="0">
                <a:solidFill>
                  <a:srgbClr val="000000"/>
                </a:solidFill>
                <a:ea typeface="Aptos" panose="020B0004020202020204" pitchFamily="34" charset="0"/>
                <a:cs typeface="Aptos" panose="020B0004020202020204" pitchFamily="34" charset="0"/>
              </a:rPr>
              <a:t>After students share their responses, the teacher displays a completed example, and </a:t>
            </a:r>
          </a:p>
          <a:p>
            <a:pPr marL="285750" lvl="0" indent="-285750" defTabSz="609585">
              <a:spcAft>
                <a:spcPts val="600"/>
              </a:spcAft>
              <a:buFont typeface="Arial" panose="020B0604020202020204" pitchFamily="34" charset="0"/>
              <a:buChar char="•"/>
              <a:defRPr/>
            </a:pPr>
            <a:r>
              <a:rPr lang="en-AU" sz="1600" b="1" dirty="0">
                <a:solidFill>
                  <a:srgbClr val="000000"/>
                </a:solidFill>
                <a:latin typeface="+mj-lt"/>
                <a:ea typeface="Aptos" panose="020B0004020202020204" pitchFamily="34" charset="0"/>
                <a:cs typeface="Aptos" panose="020B0004020202020204" pitchFamily="34" charset="0"/>
              </a:rPr>
              <a:t>deepens</a:t>
            </a:r>
            <a:r>
              <a:rPr lang="en-AU" sz="1600" dirty="0">
                <a:solidFill>
                  <a:srgbClr val="000000"/>
                </a:solidFill>
                <a:latin typeface="+mj-lt"/>
                <a:ea typeface="Aptos" panose="020B0004020202020204" pitchFamily="34" charset="0"/>
                <a:cs typeface="Aptos" panose="020B0004020202020204" pitchFamily="34" charset="0"/>
              </a:rPr>
              <a:t> </a:t>
            </a:r>
            <a:r>
              <a:rPr lang="en-AU" sz="1600" b="1" dirty="0">
                <a:solidFill>
                  <a:srgbClr val="000000"/>
                </a:solidFill>
                <a:latin typeface="+mj-lt"/>
                <a:ea typeface="Aptos" panose="020B0004020202020204" pitchFamily="34" charset="0"/>
                <a:cs typeface="Aptos" panose="020B0004020202020204" pitchFamily="34" charset="0"/>
              </a:rPr>
              <a:t>thinking</a:t>
            </a:r>
            <a:r>
              <a:rPr lang="en-AU" sz="1600" dirty="0">
                <a:solidFill>
                  <a:srgbClr val="000000"/>
                </a:solidFill>
                <a:latin typeface="+mj-lt"/>
                <a:ea typeface="Aptos" panose="020B0004020202020204" pitchFamily="34" charset="0"/>
                <a:cs typeface="Aptos" panose="020B0004020202020204" pitchFamily="34" charset="0"/>
              </a:rPr>
              <a:t> </a:t>
            </a:r>
            <a:r>
              <a:rPr lang="en-AU" sz="1600" dirty="0">
                <a:solidFill>
                  <a:srgbClr val="000000"/>
                </a:solidFill>
                <a:ea typeface="Aptos" panose="020B0004020202020204" pitchFamily="34" charset="0"/>
                <a:cs typeface="Aptos" panose="020B0004020202020204" pitchFamily="34" charset="0"/>
              </a:rPr>
              <a:t>by asking ‘How can you prove that a triangle contains a right angle?’ (wait time)</a:t>
            </a:r>
          </a:p>
          <a:p>
            <a:pPr marL="285750" lvl="0" indent="-285750" defTabSz="609585">
              <a:spcAft>
                <a:spcPts val="600"/>
              </a:spcAft>
              <a:buFont typeface="Arial" panose="020B0604020202020204" pitchFamily="34" charset="0"/>
              <a:buChar char="•"/>
              <a:defRPr/>
            </a:pPr>
            <a:r>
              <a:rPr lang="en-AU" sz="1600" dirty="0">
                <a:solidFill>
                  <a:srgbClr val="000000"/>
                </a:solidFill>
                <a:ea typeface="Aptos" panose="020B0004020202020204" pitchFamily="34" charset="0"/>
                <a:cs typeface="Aptos" panose="020B0004020202020204" pitchFamily="34" charset="0"/>
              </a:rPr>
              <a:t>then ask ‘If I know the length of the hypotenuse and one of the sides, could I use Pythagoras’ Theorem to work out the length of the other side?’ the after providing wait time, asking students to</a:t>
            </a:r>
            <a:r>
              <a:rPr lang="en-AU" sz="1600" dirty="0">
                <a:solidFill>
                  <a:srgbClr val="000000"/>
                </a:solidFill>
                <a:latin typeface="+mj-lt"/>
                <a:ea typeface="Aptos" panose="020B0004020202020204" pitchFamily="34" charset="0"/>
                <a:cs typeface="Aptos" panose="020B0004020202020204" pitchFamily="34" charset="0"/>
              </a:rPr>
              <a:t> </a:t>
            </a:r>
            <a:r>
              <a:rPr lang="en-AU" sz="1600" b="1" dirty="0">
                <a:solidFill>
                  <a:srgbClr val="000000"/>
                </a:solidFill>
                <a:latin typeface="+mj-lt"/>
                <a:ea typeface="Aptos" panose="020B0004020202020204" pitchFamily="34" charset="0"/>
                <a:cs typeface="Aptos" panose="020B0004020202020204" pitchFamily="34" charset="0"/>
              </a:rPr>
              <a:t>justify</a:t>
            </a:r>
            <a:r>
              <a:rPr lang="en-AU" sz="1600" dirty="0">
                <a:solidFill>
                  <a:srgbClr val="000000"/>
                </a:solidFill>
                <a:latin typeface="+mj-lt"/>
                <a:ea typeface="Aptos" panose="020B0004020202020204" pitchFamily="34" charset="0"/>
                <a:cs typeface="Aptos" panose="020B0004020202020204" pitchFamily="34" charset="0"/>
              </a:rPr>
              <a:t> </a:t>
            </a:r>
            <a:r>
              <a:rPr lang="en-AU" sz="1600" dirty="0">
                <a:solidFill>
                  <a:srgbClr val="000000"/>
                </a:solidFill>
                <a:ea typeface="Aptos" panose="020B0004020202020204" pitchFamily="34" charset="0"/>
                <a:cs typeface="Aptos" panose="020B0004020202020204" pitchFamily="34" charset="0"/>
              </a:rPr>
              <a:t>their reasoning by asking ‘How?’</a:t>
            </a:r>
          </a:p>
        </p:txBody>
      </p:sp>
      <p:sp>
        <p:nvSpPr>
          <p:cNvPr id="11" name="TextBox 10">
            <a:extLst>
              <a:ext uri="{FF2B5EF4-FFF2-40B4-BE49-F238E27FC236}">
                <a16:creationId xmlns:a16="http://schemas.microsoft.com/office/drawing/2014/main" id="{1F326FE2-2ECD-E733-15A1-6B65CF211AB5}"/>
              </a:ext>
            </a:extLst>
          </p:cNvPr>
          <p:cNvSpPr txBox="1"/>
          <p:nvPr/>
        </p:nvSpPr>
        <p:spPr>
          <a:xfrm>
            <a:off x="246400" y="6017500"/>
            <a:ext cx="11483974" cy="276999"/>
          </a:xfrm>
          <a:prstGeom prst="rect">
            <a:avLst/>
          </a:prstGeom>
          <a:noFill/>
        </p:spPr>
        <p:txBody>
          <a:bodyPr wrap="square">
            <a:spAutoFit/>
          </a:bodyPr>
          <a:lstStyle/>
          <a:p>
            <a:r>
              <a:rPr lang="en-AU" sz="1200" dirty="0"/>
              <a:t>*</a:t>
            </a:r>
            <a:r>
              <a:rPr lang="en-AU" sz="1200" b="0" i="0" dirty="0">
                <a:solidFill>
                  <a:srgbClr val="000000"/>
                </a:solidFill>
                <a:effectLst/>
              </a:rPr>
              <a:t>The commutative property states that the order of adding or multiplying two numbers does not change the result. For example, in addition, </a:t>
            </a:r>
            <a:r>
              <a:rPr lang="en-AU" sz="1200" dirty="0">
                <a:effectLst/>
              </a:rPr>
              <a:t>3+5=5+33+5=5+3</a:t>
            </a:r>
            <a:r>
              <a:rPr lang="en-AU" sz="1200" b="0" i="0" dirty="0">
                <a:solidFill>
                  <a:srgbClr val="000000"/>
                </a:solidFill>
                <a:effectLst/>
              </a:rPr>
              <a:t>.</a:t>
            </a:r>
            <a:endParaRPr lang="en-AU" sz="1200" dirty="0"/>
          </a:p>
        </p:txBody>
      </p:sp>
      <p:sp>
        <p:nvSpPr>
          <p:cNvPr id="7" name="TextBox 6">
            <a:extLst>
              <a:ext uri="{FF2B5EF4-FFF2-40B4-BE49-F238E27FC236}">
                <a16:creationId xmlns:a16="http://schemas.microsoft.com/office/drawing/2014/main" id="{11E9A88D-4599-3BD8-D48A-A0447AFA5F78}"/>
              </a:ext>
            </a:extLst>
          </p:cNvPr>
          <p:cNvSpPr txBox="1"/>
          <p:nvPr/>
        </p:nvSpPr>
        <p:spPr>
          <a:xfrm>
            <a:off x="500515" y="6523014"/>
            <a:ext cx="4731885" cy="334986"/>
          </a:xfrm>
          <a:prstGeom prst="rect">
            <a:avLst/>
          </a:prstGeom>
          <a:noFill/>
        </p:spPr>
        <p:txBody>
          <a:bodyPr wrap="square" lIns="0" tIns="0" rIns="0" bIns="0" rtlCol="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200" dirty="0">
                <a:solidFill>
                  <a:schemeClr val="accent2"/>
                </a:solidFill>
                <a:hlinkClick r:id="rId3">
                  <a:extLst>
                    <a:ext uri="{A12FA001-AC4F-418D-AE19-62706E023703}">
                      <ahyp:hlinkClr xmlns:ahyp="http://schemas.microsoft.com/office/drawing/2018/hyperlinkcolor" val="tx"/>
                    </a:ext>
                  </a:extLst>
                </a:hlinkClick>
              </a:rPr>
              <a:t>Mathematics</a:t>
            </a:r>
            <a:r>
              <a:rPr lang="en-AU" sz="1200" dirty="0">
                <a:solidFill>
                  <a:schemeClr val="accent2"/>
                </a:solidFill>
                <a:effectLst/>
                <a:hlinkClick r:id="rId3">
                  <a:extLst>
                    <a:ext uri="{A12FA001-AC4F-418D-AE19-62706E023703}">
                      <ahyp:hlinkClr xmlns:ahyp="http://schemas.microsoft.com/office/drawing/2018/hyperlinkcolor" val="tx"/>
                    </a:ext>
                  </a:extLst>
                </a:hlinkClick>
              </a:rPr>
              <a:t> </a:t>
            </a:r>
            <a:r>
              <a:rPr lang="en-AU" sz="1200" dirty="0">
                <a:solidFill>
                  <a:schemeClr val="accent2"/>
                </a:solidFill>
                <a:hlinkClick r:id="rId3">
                  <a:extLst>
                    <a:ext uri="{A12FA001-AC4F-418D-AE19-62706E023703}">
                      <ahyp:hlinkClr xmlns:ahyp="http://schemas.microsoft.com/office/drawing/2018/hyperlinkcolor" val="tx"/>
                    </a:ext>
                  </a:extLst>
                </a:hlinkClick>
              </a:rPr>
              <a:t>K-10 Syllabus</a:t>
            </a:r>
            <a:r>
              <a:rPr lang="en-AU" sz="1200" dirty="0">
                <a:solidFill>
                  <a:schemeClr val="accent2"/>
                </a:solidFill>
              </a:rPr>
              <a:t> </a:t>
            </a:r>
            <a:r>
              <a:rPr lang="en-AU" sz="1200" dirty="0">
                <a:ea typeface="+mn-lt"/>
                <a:cs typeface="+mn-lt"/>
              </a:rPr>
              <a:t>(2022) - MAO-WM-01, MA4-PYT-C-01</a:t>
            </a:r>
          </a:p>
        </p:txBody>
      </p:sp>
      <p:sp>
        <p:nvSpPr>
          <p:cNvPr id="2" name="Slide Number Placeholder 1">
            <a:extLst>
              <a:ext uri="{FF2B5EF4-FFF2-40B4-BE49-F238E27FC236}">
                <a16:creationId xmlns:a16="http://schemas.microsoft.com/office/drawing/2014/main" id="{E34E963B-7111-35BD-82AC-3B3B413C2C5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170005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D2359-C7AF-E444-21FF-C04DC112AE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01DD05-CB48-D491-A1FF-0D39CA1FAAE4}"/>
              </a:ext>
            </a:extLst>
          </p:cNvPr>
          <p:cNvSpPr>
            <a:spLocks noGrp="1"/>
          </p:cNvSpPr>
          <p:nvPr>
            <p:ph type="title"/>
          </p:nvPr>
        </p:nvSpPr>
        <p:spPr/>
        <p:txBody>
          <a:bodyPr/>
          <a:lstStyle/>
          <a:p>
            <a:r>
              <a:rPr lang="en-US" dirty="0"/>
              <a:t>Mathematics example unpacked</a:t>
            </a:r>
          </a:p>
        </p:txBody>
      </p:sp>
      <p:sp>
        <p:nvSpPr>
          <p:cNvPr id="6" name="Rectangle: Rounded Corners 6">
            <a:extLst>
              <a:ext uri="{FF2B5EF4-FFF2-40B4-BE49-F238E27FC236}">
                <a16:creationId xmlns:a16="http://schemas.microsoft.com/office/drawing/2014/main" id="{9E699751-FB60-596A-65B8-F943F0979133}"/>
              </a:ext>
            </a:extLst>
          </p:cNvPr>
          <p:cNvSpPr/>
          <p:nvPr/>
        </p:nvSpPr>
        <p:spPr>
          <a:xfrm>
            <a:off x="360000" y="3752141"/>
            <a:ext cx="2643608" cy="1795680"/>
          </a:xfrm>
          <a:prstGeom prst="roundRect">
            <a:avLst>
              <a:gd name="adj" fmla="val 747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nSpc>
                <a:spcPct val="150000"/>
              </a:lnSpc>
              <a:spcAft>
                <a:spcPts val="600"/>
              </a:spcAft>
            </a:pPr>
            <a:r>
              <a:rPr lang="en-AU" sz="1600" b="1" dirty="0">
                <a:solidFill>
                  <a:schemeClr val="accent1"/>
                </a:solidFill>
                <a:latin typeface="+mj-lt"/>
              </a:rPr>
              <a:t>Recall</a:t>
            </a:r>
          </a:p>
          <a:p>
            <a:pPr>
              <a:lnSpc>
                <a:spcPct val="150000"/>
              </a:lnSpc>
              <a:spcAft>
                <a:spcPts val="600"/>
              </a:spcAft>
            </a:pPr>
            <a:r>
              <a:rPr lang="en-AU" sz="1600" dirty="0">
                <a:solidFill>
                  <a:schemeClr val="tx1"/>
                </a:solidFill>
              </a:rPr>
              <a:t>‘Which side is the hypotenuse of the triangle?’</a:t>
            </a:r>
          </a:p>
        </p:txBody>
      </p:sp>
      <p:sp>
        <p:nvSpPr>
          <p:cNvPr id="17" name="Rectangle: Rounded Corners 9">
            <a:extLst>
              <a:ext uri="{FF2B5EF4-FFF2-40B4-BE49-F238E27FC236}">
                <a16:creationId xmlns:a16="http://schemas.microsoft.com/office/drawing/2014/main" id="{68D56DE2-C623-1B90-CBF6-A85FB474F7F0}"/>
              </a:ext>
            </a:extLst>
          </p:cNvPr>
          <p:cNvSpPr/>
          <p:nvPr/>
        </p:nvSpPr>
        <p:spPr>
          <a:xfrm>
            <a:off x="3204073" y="2964741"/>
            <a:ext cx="2748862" cy="2583080"/>
          </a:xfrm>
          <a:prstGeom prst="roundRect">
            <a:avLst>
              <a:gd name="adj" fmla="val 732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nSpc>
                <a:spcPct val="150000"/>
              </a:lnSpc>
              <a:spcAft>
                <a:spcPts val="600"/>
              </a:spcAft>
            </a:pPr>
            <a:r>
              <a:rPr lang="en-AU" sz="1600" b="1" dirty="0">
                <a:solidFill>
                  <a:schemeClr val="accent1"/>
                </a:solidFill>
                <a:latin typeface="+mj-lt"/>
              </a:rPr>
              <a:t>Deepen thinking</a:t>
            </a:r>
          </a:p>
          <a:p>
            <a:pPr>
              <a:lnSpc>
                <a:spcPct val="150000"/>
              </a:lnSpc>
              <a:spcAft>
                <a:spcPts val="600"/>
              </a:spcAft>
            </a:pPr>
            <a:r>
              <a:rPr lang="en-AU" sz="1600" dirty="0">
                <a:solidFill>
                  <a:schemeClr val="tx1"/>
                </a:solidFill>
              </a:rPr>
              <a:t>‘How do you know?’ </a:t>
            </a:r>
          </a:p>
        </p:txBody>
      </p:sp>
      <p:sp>
        <p:nvSpPr>
          <p:cNvPr id="7" name="Rectangle: Rounded Corners 7">
            <a:extLst>
              <a:ext uri="{FF2B5EF4-FFF2-40B4-BE49-F238E27FC236}">
                <a16:creationId xmlns:a16="http://schemas.microsoft.com/office/drawing/2014/main" id="{722337B9-1FC7-F48F-3CB3-4558705A1E50}"/>
              </a:ext>
            </a:extLst>
          </p:cNvPr>
          <p:cNvSpPr/>
          <p:nvPr/>
        </p:nvSpPr>
        <p:spPr>
          <a:xfrm>
            <a:off x="6153400" y="2247900"/>
            <a:ext cx="2614753" cy="3299921"/>
          </a:xfrm>
          <a:prstGeom prst="roundRect">
            <a:avLst>
              <a:gd name="adj" fmla="val 64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nSpc>
                <a:spcPct val="150000"/>
              </a:lnSpc>
              <a:spcAft>
                <a:spcPts val="600"/>
              </a:spcAft>
            </a:pPr>
            <a:r>
              <a:rPr lang="en-AU" sz="1600" b="1" dirty="0">
                <a:solidFill>
                  <a:schemeClr val="accent1"/>
                </a:solidFill>
                <a:latin typeface="+mj-lt"/>
              </a:rPr>
              <a:t>Make connections</a:t>
            </a:r>
          </a:p>
          <a:p>
            <a:pPr>
              <a:lnSpc>
                <a:spcPct val="150000"/>
              </a:lnSpc>
              <a:spcAft>
                <a:spcPts val="600"/>
              </a:spcAft>
            </a:pPr>
            <a:r>
              <a:rPr lang="en-AU" sz="1600" dirty="0">
                <a:solidFill>
                  <a:schemeClr val="tx1"/>
                </a:solidFill>
              </a:rPr>
              <a:t>‘Does it matter which side of the triangle I label ‘a’?’ </a:t>
            </a:r>
          </a:p>
        </p:txBody>
      </p:sp>
      <p:sp>
        <p:nvSpPr>
          <p:cNvPr id="16" name="Rectangle: Rounded Corners 8">
            <a:extLst>
              <a:ext uri="{FF2B5EF4-FFF2-40B4-BE49-F238E27FC236}">
                <a16:creationId xmlns:a16="http://schemas.microsoft.com/office/drawing/2014/main" id="{0406045E-7A16-2E2C-FA14-D68E1EAE85FB}"/>
              </a:ext>
            </a:extLst>
          </p:cNvPr>
          <p:cNvSpPr/>
          <p:nvPr/>
        </p:nvSpPr>
        <p:spPr>
          <a:xfrm>
            <a:off x="8968619" y="1535935"/>
            <a:ext cx="2777595" cy="4011886"/>
          </a:xfrm>
          <a:prstGeom prst="roundRect">
            <a:avLst>
              <a:gd name="adj" fmla="val 615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nSpc>
                <a:spcPct val="150000"/>
              </a:lnSpc>
              <a:spcAft>
                <a:spcPts val="600"/>
              </a:spcAft>
            </a:pPr>
            <a:r>
              <a:rPr lang="en-AU" sz="1600" b="1" dirty="0">
                <a:solidFill>
                  <a:schemeClr val="accent1"/>
                </a:solidFill>
                <a:latin typeface="+mj-lt"/>
              </a:rPr>
              <a:t>Justify and reflect</a:t>
            </a:r>
          </a:p>
          <a:p>
            <a:pPr>
              <a:lnSpc>
                <a:spcPct val="150000"/>
              </a:lnSpc>
              <a:spcAft>
                <a:spcPts val="600"/>
              </a:spcAft>
            </a:pPr>
            <a:r>
              <a:rPr lang="en-AU" sz="1600" dirty="0">
                <a:solidFill>
                  <a:schemeClr val="tx1"/>
                </a:solidFill>
              </a:rPr>
              <a:t>Justify answer to this question:</a:t>
            </a:r>
          </a:p>
          <a:p>
            <a:pPr>
              <a:lnSpc>
                <a:spcPct val="150000"/>
              </a:lnSpc>
              <a:spcAft>
                <a:spcPts val="600"/>
              </a:spcAft>
            </a:pPr>
            <a:r>
              <a:rPr lang="en-AU" sz="1600" dirty="0">
                <a:solidFill>
                  <a:schemeClr val="tx1"/>
                </a:solidFill>
              </a:rPr>
              <a:t>‘If I know the length of the hypotenuse and one of the sides, could I use Pythagoras’</a:t>
            </a:r>
          </a:p>
          <a:p>
            <a:pPr>
              <a:lnSpc>
                <a:spcPct val="150000"/>
              </a:lnSpc>
              <a:spcAft>
                <a:spcPts val="600"/>
              </a:spcAft>
            </a:pPr>
            <a:r>
              <a:rPr lang="en-AU" sz="1600" dirty="0">
                <a:solidFill>
                  <a:schemeClr val="tx1"/>
                </a:solidFill>
              </a:rPr>
              <a:t>‘How?’</a:t>
            </a:r>
          </a:p>
        </p:txBody>
      </p:sp>
      <p:sp>
        <p:nvSpPr>
          <p:cNvPr id="15" name="Rectangle: Rounded Corners 14">
            <a:extLst>
              <a:ext uri="{FF2B5EF4-FFF2-40B4-BE49-F238E27FC236}">
                <a16:creationId xmlns:a16="http://schemas.microsoft.com/office/drawing/2014/main" id="{E5C05252-2D57-3AE5-BA5C-7FE763EFEC86}"/>
              </a:ext>
            </a:extLst>
          </p:cNvPr>
          <p:cNvSpPr/>
          <p:nvPr/>
        </p:nvSpPr>
        <p:spPr>
          <a:xfrm>
            <a:off x="360000" y="5690775"/>
            <a:ext cx="11479216" cy="5260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Check for understanding as you build complexity</a:t>
            </a:r>
          </a:p>
        </p:txBody>
      </p:sp>
      <p:grpSp>
        <p:nvGrpSpPr>
          <p:cNvPr id="3" name="Group 2">
            <a:extLst>
              <a:ext uri="{FF2B5EF4-FFF2-40B4-BE49-F238E27FC236}">
                <a16:creationId xmlns:a16="http://schemas.microsoft.com/office/drawing/2014/main" id="{F35D4915-218B-0C47-811F-37F098DE7D4A}"/>
              </a:ext>
              <a:ext uri="{C183D7F6-B498-43B3-948B-1728B52AA6E4}">
                <adec:decorative xmlns:adec="http://schemas.microsoft.com/office/drawing/2017/decorative" val="1"/>
              </a:ext>
            </a:extLst>
          </p:cNvPr>
          <p:cNvGrpSpPr/>
          <p:nvPr/>
        </p:nvGrpSpPr>
        <p:grpSpPr>
          <a:xfrm>
            <a:off x="8197499" y="5011853"/>
            <a:ext cx="468000" cy="468000"/>
            <a:chOff x="12871940" y="4192172"/>
            <a:chExt cx="1617784" cy="1392702"/>
          </a:xfrm>
        </p:grpSpPr>
        <p:sp>
          <p:nvSpPr>
            <p:cNvPr id="5" name="Partial Circle 35">
              <a:extLst>
                <a:ext uri="{FF2B5EF4-FFF2-40B4-BE49-F238E27FC236}">
                  <a16:creationId xmlns:a16="http://schemas.microsoft.com/office/drawing/2014/main" id="{8D364BBA-BCEF-8F84-6848-9BE83A438430}"/>
                </a:ext>
              </a:extLst>
            </p:cNvPr>
            <p:cNvSpPr/>
            <p:nvPr/>
          </p:nvSpPr>
          <p:spPr>
            <a:xfrm>
              <a:off x="12871940" y="4192172"/>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19" name="Partial Circle 33">
              <a:extLst>
                <a:ext uri="{FF2B5EF4-FFF2-40B4-BE49-F238E27FC236}">
                  <a16:creationId xmlns:a16="http://schemas.microsoft.com/office/drawing/2014/main" id="{873F453E-2E7E-3D96-4627-353070C4CD25}"/>
                </a:ext>
              </a:extLst>
            </p:cNvPr>
            <p:cNvSpPr/>
            <p:nvPr/>
          </p:nvSpPr>
          <p:spPr>
            <a:xfrm>
              <a:off x="12871940" y="4192172"/>
              <a:ext cx="1617784" cy="1392702"/>
            </a:xfrm>
            <a:prstGeom prst="pie">
              <a:avLst>
                <a:gd name="adj1" fmla="val 18630954"/>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grpSp>
        <p:nvGrpSpPr>
          <p:cNvPr id="20" name="Group 19">
            <a:extLst>
              <a:ext uri="{FF2B5EF4-FFF2-40B4-BE49-F238E27FC236}">
                <a16:creationId xmlns:a16="http://schemas.microsoft.com/office/drawing/2014/main" id="{D8BC220B-F065-B336-EBB5-53E3200E55D2}"/>
              </a:ext>
              <a:ext uri="{C183D7F6-B498-43B3-948B-1728B52AA6E4}">
                <adec:decorative xmlns:adec="http://schemas.microsoft.com/office/drawing/2017/decorative" val="1"/>
              </a:ext>
            </a:extLst>
          </p:cNvPr>
          <p:cNvGrpSpPr/>
          <p:nvPr/>
        </p:nvGrpSpPr>
        <p:grpSpPr>
          <a:xfrm>
            <a:off x="2445660" y="5020515"/>
            <a:ext cx="468000" cy="468000"/>
            <a:chOff x="12871940" y="4192172"/>
            <a:chExt cx="1617784" cy="1392702"/>
          </a:xfrm>
        </p:grpSpPr>
        <p:sp>
          <p:nvSpPr>
            <p:cNvPr id="21" name="Partial Circle 9">
              <a:extLst>
                <a:ext uri="{FF2B5EF4-FFF2-40B4-BE49-F238E27FC236}">
                  <a16:creationId xmlns:a16="http://schemas.microsoft.com/office/drawing/2014/main" id="{C77AB749-853B-1F54-9A58-35D46E7FC727}"/>
                </a:ext>
              </a:extLst>
            </p:cNvPr>
            <p:cNvSpPr/>
            <p:nvPr/>
          </p:nvSpPr>
          <p:spPr>
            <a:xfrm>
              <a:off x="12871940" y="4192172"/>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2" name="Partial Circle 10">
              <a:extLst>
                <a:ext uri="{FF2B5EF4-FFF2-40B4-BE49-F238E27FC236}">
                  <a16:creationId xmlns:a16="http://schemas.microsoft.com/office/drawing/2014/main" id="{D9B97D8B-5F58-E426-5917-4520A6B94811}"/>
                </a:ext>
              </a:extLst>
            </p:cNvPr>
            <p:cNvSpPr/>
            <p:nvPr/>
          </p:nvSpPr>
          <p:spPr>
            <a:xfrm>
              <a:off x="12871940" y="4192172"/>
              <a:ext cx="1617784" cy="1392702"/>
            </a:xfrm>
            <a:prstGeom prst="pie">
              <a:avLst>
                <a:gd name="adj1" fmla="val 16805776"/>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grpSp>
        <p:nvGrpSpPr>
          <p:cNvPr id="23" name="Group 22">
            <a:extLst>
              <a:ext uri="{FF2B5EF4-FFF2-40B4-BE49-F238E27FC236}">
                <a16:creationId xmlns:a16="http://schemas.microsoft.com/office/drawing/2014/main" id="{552A2626-8073-C338-4205-53401B61FD26}"/>
              </a:ext>
              <a:ext uri="{C183D7F6-B498-43B3-948B-1728B52AA6E4}">
                <adec:decorative xmlns:adec="http://schemas.microsoft.com/office/drawing/2017/decorative" val="1"/>
              </a:ext>
            </a:extLst>
          </p:cNvPr>
          <p:cNvGrpSpPr/>
          <p:nvPr/>
        </p:nvGrpSpPr>
        <p:grpSpPr>
          <a:xfrm>
            <a:off x="5408982" y="5018839"/>
            <a:ext cx="468000" cy="468000"/>
            <a:chOff x="12871940" y="4164168"/>
            <a:chExt cx="1617784" cy="1420709"/>
          </a:xfrm>
        </p:grpSpPr>
        <p:sp>
          <p:nvSpPr>
            <p:cNvPr id="25" name="Partial Circle 12">
              <a:extLst>
                <a:ext uri="{FF2B5EF4-FFF2-40B4-BE49-F238E27FC236}">
                  <a16:creationId xmlns:a16="http://schemas.microsoft.com/office/drawing/2014/main" id="{893E1949-521C-EB18-7166-393219B05388}"/>
                </a:ext>
              </a:extLst>
            </p:cNvPr>
            <p:cNvSpPr/>
            <p:nvPr/>
          </p:nvSpPr>
          <p:spPr>
            <a:xfrm>
              <a:off x="12871940" y="4164168"/>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26" name="Partial Circle 13">
              <a:extLst>
                <a:ext uri="{FF2B5EF4-FFF2-40B4-BE49-F238E27FC236}">
                  <a16:creationId xmlns:a16="http://schemas.microsoft.com/office/drawing/2014/main" id="{146DF088-E2FC-2565-41AC-21E80981B300}"/>
                </a:ext>
              </a:extLst>
            </p:cNvPr>
            <p:cNvSpPr/>
            <p:nvPr/>
          </p:nvSpPr>
          <p:spPr>
            <a:xfrm>
              <a:off x="12871940" y="4164168"/>
              <a:ext cx="1617784" cy="1420709"/>
            </a:xfrm>
            <a:prstGeom prst="pie">
              <a:avLst>
                <a:gd name="adj1" fmla="val 18095344"/>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grpSp>
        <p:nvGrpSpPr>
          <p:cNvPr id="27" name="Group 26">
            <a:extLst>
              <a:ext uri="{FF2B5EF4-FFF2-40B4-BE49-F238E27FC236}">
                <a16:creationId xmlns:a16="http://schemas.microsoft.com/office/drawing/2014/main" id="{F4438BF9-AC5F-BDCE-FC8A-7D34D9399B30}"/>
              </a:ext>
              <a:ext uri="{C183D7F6-B498-43B3-948B-1728B52AA6E4}">
                <adec:decorative xmlns:adec="http://schemas.microsoft.com/office/drawing/2017/decorative" val="1"/>
              </a:ext>
            </a:extLst>
          </p:cNvPr>
          <p:cNvGrpSpPr/>
          <p:nvPr/>
        </p:nvGrpSpPr>
        <p:grpSpPr>
          <a:xfrm>
            <a:off x="11156658" y="5009723"/>
            <a:ext cx="468000" cy="468000"/>
            <a:chOff x="8667814" y="214721"/>
            <a:chExt cx="498301" cy="472965"/>
          </a:xfrm>
        </p:grpSpPr>
        <p:sp>
          <p:nvSpPr>
            <p:cNvPr id="28" name="Partial Circle 29">
              <a:extLst>
                <a:ext uri="{FF2B5EF4-FFF2-40B4-BE49-F238E27FC236}">
                  <a16:creationId xmlns:a16="http://schemas.microsoft.com/office/drawing/2014/main" id="{72DCDE49-A23F-0B93-517F-55B74F18D46F}"/>
                </a:ext>
              </a:extLst>
            </p:cNvPr>
            <p:cNvSpPr/>
            <p:nvPr/>
          </p:nvSpPr>
          <p:spPr>
            <a:xfrm>
              <a:off x="8667814" y="214722"/>
              <a:ext cx="498301" cy="472964"/>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29" name="Partial Circle 30">
              <a:extLst>
                <a:ext uri="{FF2B5EF4-FFF2-40B4-BE49-F238E27FC236}">
                  <a16:creationId xmlns:a16="http://schemas.microsoft.com/office/drawing/2014/main" id="{90BD7D68-1DDB-2216-86D3-8ADCAA2CE530}"/>
                </a:ext>
              </a:extLst>
            </p:cNvPr>
            <p:cNvSpPr/>
            <p:nvPr/>
          </p:nvSpPr>
          <p:spPr>
            <a:xfrm>
              <a:off x="8674628" y="214721"/>
              <a:ext cx="491487" cy="472964"/>
            </a:xfrm>
            <a:prstGeom prst="pie">
              <a:avLst>
                <a:gd name="adj1" fmla="val 69167"/>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sp>
        <p:nvSpPr>
          <p:cNvPr id="4" name="Slide Number Placeholder 3">
            <a:extLst>
              <a:ext uri="{FF2B5EF4-FFF2-40B4-BE49-F238E27FC236}">
                <a16:creationId xmlns:a16="http://schemas.microsoft.com/office/drawing/2014/main" id="{88B8B774-506A-71E5-57CE-F5E6583B09B1}"/>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48</a:t>
            </a:fld>
            <a:endParaRPr lang="en-AU"/>
          </a:p>
        </p:txBody>
      </p:sp>
    </p:spTree>
    <p:extLst>
      <p:ext uri="{BB962C8B-B14F-4D97-AF65-F5344CB8AC3E}">
        <p14:creationId xmlns:p14="http://schemas.microsoft.com/office/powerpoint/2010/main" val="103813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2782E-349D-D683-B17B-7FA27D9407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145B68-9B5B-2EF3-256B-5AEC4B3FC427}"/>
              </a:ext>
            </a:extLst>
          </p:cNvPr>
          <p:cNvSpPr>
            <a:spLocks noGrp="1"/>
          </p:cNvSpPr>
          <p:nvPr>
            <p:ph type="title"/>
          </p:nvPr>
        </p:nvSpPr>
        <p:spPr/>
        <p:txBody>
          <a:bodyPr/>
          <a:lstStyle/>
          <a:p>
            <a:r>
              <a:rPr lang="en-US" dirty="0"/>
              <a:t>Responsive questioning</a:t>
            </a:r>
          </a:p>
        </p:txBody>
      </p:sp>
      <p:sp>
        <p:nvSpPr>
          <p:cNvPr id="6" name="Rectangle: Rounded Corners 6">
            <a:extLst>
              <a:ext uri="{FF2B5EF4-FFF2-40B4-BE49-F238E27FC236}">
                <a16:creationId xmlns:a16="http://schemas.microsoft.com/office/drawing/2014/main" id="{35C21F32-F754-AE4F-9274-DE9512DC87E0}"/>
              </a:ext>
            </a:extLst>
          </p:cNvPr>
          <p:cNvSpPr/>
          <p:nvPr/>
        </p:nvSpPr>
        <p:spPr>
          <a:xfrm>
            <a:off x="360000" y="3752141"/>
            <a:ext cx="2643608" cy="1795680"/>
          </a:xfrm>
          <a:prstGeom prst="roundRect">
            <a:avLst>
              <a:gd name="adj" fmla="val 747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6000" rIns="36000" bIns="36000" rtlCol="0" anchor="ctr"/>
          <a:lstStyle/>
          <a:p>
            <a:pPr>
              <a:lnSpc>
                <a:spcPct val="150000"/>
              </a:lnSpc>
              <a:spcAft>
                <a:spcPts val="600"/>
              </a:spcAft>
            </a:pPr>
            <a:r>
              <a:rPr lang="en-AU" sz="1600" b="1" dirty="0">
                <a:solidFill>
                  <a:schemeClr val="accent1"/>
                </a:solidFill>
                <a:latin typeface="+mj-lt"/>
              </a:rPr>
              <a:t>Recall</a:t>
            </a:r>
          </a:p>
        </p:txBody>
      </p:sp>
      <p:sp>
        <p:nvSpPr>
          <p:cNvPr id="17" name="Rectangle: Rounded Corners 9">
            <a:extLst>
              <a:ext uri="{FF2B5EF4-FFF2-40B4-BE49-F238E27FC236}">
                <a16:creationId xmlns:a16="http://schemas.microsoft.com/office/drawing/2014/main" id="{DFA1DA70-04A0-2008-DE2A-B7294893DEBE}"/>
              </a:ext>
            </a:extLst>
          </p:cNvPr>
          <p:cNvSpPr/>
          <p:nvPr/>
        </p:nvSpPr>
        <p:spPr>
          <a:xfrm>
            <a:off x="3204073" y="2964741"/>
            <a:ext cx="2748862" cy="2583080"/>
          </a:xfrm>
          <a:prstGeom prst="roundRect">
            <a:avLst>
              <a:gd name="adj" fmla="val 732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6000" rIns="36000" bIns="36000" rtlCol="0" anchor="ctr"/>
          <a:lstStyle/>
          <a:p>
            <a:pPr>
              <a:lnSpc>
                <a:spcPct val="150000"/>
              </a:lnSpc>
              <a:spcAft>
                <a:spcPts val="600"/>
              </a:spcAft>
            </a:pPr>
            <a:r>
              <a:rPr lang="en-AU" sz="1600" b="1" dirty="0">
                <a:solidFill>
                  <a:schemeClr val="accent1"/>
                </a:solidFill>
                <a:latin typeface="+mj-lt"/>
              </a:rPr>
              <a:t>Deepen thinking</a:t>
            </a:r>
          </a:p>
        </p:txBody>
      </p:sp>
      <p:sp>
        <p:nvSpPr>
          <p:cNvPr id="7" name="Rectangle: Rounded Corners 7">
            <a:extLst>
              <a:ext uri="{FF2B5EF4-FFF2-40B4-BE49-F238E27FC236}">
                <a16:creationId xmlns:a16="http://schemas.microsoft.com/office/drawing/2014/main" id="{5D2BAF4C-BA7D-4B50-7BBB-7C345F73F90B}"/>
              </a:ext>
            </a:extLst>
          </p:cNvPr>
          <p:cNvSpPr/>
          <p:nvPr/>
        </p:nvSpPr>
        <p:spPr>
          <a:xfrm>
            <a:off x="6153400" y="2247900"/>
            <a:ext cx="2614753" cy="3299921"/>
          </a:xfrm>
          <a:prstGeom prst="roundRect">
            <a:avLst>
              <a:gd name="adj" fmla="val 64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6000" rIns="36000" bIns="36000" rtlCol="0" anchor="ctr"/>
          <a:lstStyle/>
          <a:p>
            <a:pPr>
              <a:lnSpc>
                <a:spcPct val="150000"/>
              </a:lnSpc>
              <a:spcAft>
                <a:spcPts val="600"/>
              </a:spcAft>
            </a:pPr>
            <a:r>
              <a:rPr lang="en-AU" sz="1600" b="1" dirty="0">
                <a:solidFill>
                  <a:schemeClr val="accent1"/>
                </a:solidFill>
                <a:latin typeface="+mj-lt"/>
              </a:rPr>
              <a:t>Make connections</a:t>
            </a:r>
          </a:p>
        </p:txBody>
      </p:sp>
      <p:sp>
        <p:nvSpPr>
          <p:cNvPr id="16" name="Rectangle: Rounded Corners 8">
            <a:extLst>
              <a:ext uri="{FF2B5EF4-FFF2-40B4-BE49-F238E27FC236}">
                <a16:creationId xmlns:a16="http://schemas.microsoft.com/office/drawing/2014/main" id="{74E89711-7DEC-0B93-47F6-4418CE9C390B}"/>
              </a:ext>
            </a:extLst>
          </p:cNvPr>
          <p:cNvSpPr/>
          <p:nvPr/>
        </p:nvSpPr>
        <p:spPr>
          <a:xfrm>
            <a:off x="8968619" y="1535935"/>
            <a:ext cx="2777595" cy="4011886"/>
          </a:xfrm>
          <a:prstGeom prst="roundRect">
            <a:avLst>
              <a:gd name="adj" fmla="val 615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6000" rIns="36000" bIns="36000" rtlCol="0" anchor="ctr"/>
          <a:lstStyle/>
          <a:p>
            <a:pPr>
              <a:lnSpc>
                <a:spcPct val="150000"/>
              </a:lnSpc>
              <a:spcAft>
                <a:spcPts val="600"/>
              </a:spcAft>
            </a:pPr>
            <a:r>
              <a:rPr lang="en-AU" sz="1600" b="1" dirty="0">
                <a:solidFill>
                  <a:schemeClr val="accent1"/>
                </a:solidFill>
                <a:latin typeface="+mj-lt"/>
              </a:rPr>
              <a:t>Justify and reflect</a:t>
            </a:r>
          </a:p>
        </p:txBody>
      </p:sp>
      <p:sp>
        <p:nvSpPr>
          <p:cNvPr id="15" name="Rectangle: Rounded Corners 14">
            <a:extLst>
              <a:ext uri="{FF2B5EF4-FFF2-40B4-BE49-F238E27FC236}">
                <a16:creationId xmlns:a16="http://schemas.microsoft.com/office/drawing/2014/main" id="{DF057F9C-A968-EBF3-F2E6-B564F96CC7DE}"/>
              </a:ext>
            </a:extLst>
          </p:cNvPr>
          <p:cNvSpPr/>
          <p:nvPr/>
        </p:nvSpPr>
        <p:spPr>
          <a:xfrm>
            <a:off x="360000" y="5690775"/>
            <a:ext cx="11479216" cy="5260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Check for understanding as you build complexity</a:t>
            </a:r>
          </a:p>
        </p:txBody>
      </p:sp>
      <p:grpSp>
        <p:nvGrpSpPr>
          <p:cNvPr id="8" name="Group 7">
            <a:extLst>
              <a:ext uri="{FF2B5EF4-FFF2-40B4-BE49-F238E27FC236}">
                <a16:creationId xmlns:a16="http://schemas.microsoft.com/office/drawing/2014/main" id="{FEEAC920-5622-B635-CF3B-43C44A3DF011}"/>
              </a:ext>
              <a:ext uri="{C183D7F6-B498-43B3-948B-1728B52AA6E4}">
                <adec:decorative xmlns:adec="http://schemas.microsoft.com/office/drawing/2017/decorative" val="1"/>
              </a:ext>
            </a:extLst>
          </p:cNvPr>
          <p:cNvGrpSpPr/>
          <p:nvPr/>
        </p:nvGrpSpPr>
        <p:grpSpPr>
          <a:xfrm>
            <a:off x="8197499" y="5011853"/>
            <a:ext cx="468000" cy="468000"/>
            <a:chOff x="12871940" y="4192172"/>
            <a:chExt cx="1617784" cy="1392702"/>
          </a:xfrm>
        </p:grpSpPr>
        <p:sp>
          <p:nvSpPr>
            <p:cNvPr id="9" name="Partial Circle 35">
              <a:extLst>
                <a:ext uri="{FF2B5EF4-FFF2-40B4-BE49-F238E27FC236}">
                  <a16:creationId xmlns:a16="http://schemas.microsoft.com/office/drawing/2014/main" id="{1BC67CCD-106B-DCBA-E980-84C141E8D417}"/>
                </a:ext>
              </a:extLst>
            </p:cNvPr>
            <p:cNvSpPr/>
            <p:nvPr/>
          </p:nvSpPr>
          <p:spPr>
            <a:xfrm>
              <a:off x="12871940" y="4192172"/>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10" name="Partial Circle 33">
              <a:extLst>
                <a:ext uri="{FF2B5EF4-FFF2-40B4-BE49-F238E27FC236}">
                  <a16:creationId xmlns:a16="http://schemas.microsoft.com/office/drawing/2014/main" id="{59CF0AF6-6740-B19B-89CD-388FAEA0FAC2}"/>
                </a:ext>
              </a:extLst>
            </p:cNvPr>
            <p:cNvSpPr/>
            <p:nvPr/>
          </p:nvSpPr>
          <p:spPr>
            <a:xfrm>
              <a:off x="12871940" y="4192172"/>
              <a:ext cx="1617784" cy="1392702"/>
            </a:xfrm>
            <a:prstGeom prst="pie">
              <a:avLst>
                <a:gd name="adj1" fmla="val 18630954"/>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grpSp>
        <p:nvGrpSpPr>
          <p:cNvPr id="11" name="Group 10">
            <a:extLst>
              <a:ext uri="{FF2B5EF4-FFF2-40B4-BE49-F238E27FC236}">
                <a16:creationId xmlns:a16="http://schemas.microsoft.com/office/drawing/2014/main" id="{B84D9841-DE14-7B09-9A7A-041DD0C9A7BF}"/>
              </a:ext>
              <a:ext uri="{C183D7F6-B498-43B3-948B-1728B52AA6E4}">
                <adec:decorative xmlns:adec="http://schemas.microsoft.com/office/drawing/2017/decorative" val="1"/>
              </a:ext>
            </a:extLst>
          </p:cNvPr>
          <p:cNvGrpSpPr/>
          <p:nvPr/>
        </p:nvGrpSpPr>
        <p:grpSpPr>
          <a:xfrm>
            <a:off x="2428075" y="5020515"/>
            <a:ext cx="468000" cy="468000"/>
            <a:chOff x="12871940" y="4192172"/>
            <a:chExt cx="1617784" cy="1392702"/>
          </a:xfrm>
        </p:grpSpPr>
        <p:sp>
          <p:nvSpPr>
            <p:cNvPr id="12" name="Partial Circle 9">
              <a:extLst>
                <a:ext uri="{FF2B5EF4-FFF2-40B4-BE49-F238E27FC236}">
                  <a16:creationId xmlns:a16="http://schemas.microsoft.com/office/drawing/2014/main" id="{44B7DD09-CF8B-3D7D-59D0-0D6A21584D87}"/>
                </a:ext>
              </a:extLst>
            </p:cNvPr>
            <p:cNvSpPr/>
            <p:nvPr/>
          </p:nvSpPr>
          <p:spPr>
            <a:xfrm>
              <a:off x="12871940" y="4192172"/>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Partial Circle 10">
              <a:extLst>
                <a:ext uri="{FF2B5EF4-FFF2-40B4-BE49-F238E27FC236}">
                  <a16:creationId xmlns:a16="http://schemas.microsoft.com/office/drawing/2014/main" id="{C30E1FC6-69FB-18CC-3681-359AFC253B26}"/>
                </a:ext>
              </a:extLst>
            </p:cNvPr>
            <p:cNvSpPr/>
            <p:nvPr/>
          </p:nvSpPr>
          <p:spPr>
            <a:xfrm>
              <a:off x="12871940" y="4192172"/>
              <a:ext cx="1617784" cy="1392702"/>
            </a:xfrm>
            <a:prstGeom prst="pie">
              <a:avLst>
                <a:gd name="adj1" fmla="val 16805776"/>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grpSp>
        <p:nvGrpSpPr>
          <p:cNvPr id="14" name="Group 13">
            <a:extLst>
              <a:ext uri="{FF2B5EF4-FFF2-40B4-BE49-F238E27FC236}">
                <a16:creationId xmlns:a16="http://schemas.microsoft.com/office/drawing/2014/main" id="{E42EE123-1AE6-DC36-215F-405B483EBCC9}"/>
              </a:ext>
              <a:ext uri="{C183D7F6-B498-43B3-948B-1728B52AA6E4}">
                <adec:decorative xmlns:adec="http://schemas.microsoft.com/office/drawing/2017/decorative" val="1"/>
              </a:ext>
            </a:extLst>
          </p:cNvPr>
          <p:cNvGrpSpPr/>
          <p:nvPr/>
        </p:nvGrpSpPr>
        <p:grpSpPr>
          <a:xfrm>
            <a:off x="5408982" y="5018839"/>
            <a:ext cx="468000" cy="468000"/>
            <a:chOff x="12871940" y="4164168"/>
            <a:chExt cx="1617784" cy="1420709"/>
          </a:xfrm>
        </p:grpSpPr>
        <p:sp>
          <p:nvSpPr>
            <p:cNvPr id="18" name="Partial Circle 12">
              <a:extLst>
                <a:ext uri="{FF2B5EF4-FFF2-40B4-BE49-F238E27FC236}">
                  <a16:creationId xmlns:a16="http://schemas.microsoft.com/office/drawing/2014/main" id="{715DD53D-17D8-A20A-B1C7-0289C13BAC86}"/>
                </a:ext>
              </a:extLst>
            </p:cNvPr>
            <p:cNvSpPr/>
            <p:nvPr/>
          </p:nvSpPr>
          <p:spPr>
            <a:xfrm>
              <a:off x="12871940" y="4164168"/>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30" name="Partial Circle 13">
              <a:extLst>
                <a:ext uri="{FF2B5EF4-FFF2-40B4-BE49-F238E27FC236}">
                  <a16:creationId xmlns:a16="http://schemas.microsoft.com/office/drawing/2014/main" id="{FF6D1C78-B6DD-E098-821C-82510B167DEF}"/>
                </a:ext>
              </a:extLst>
            </p:cNvPr>
            <p:cNvSpPr/>
            <p:nvPr/>
          </p:nvSpPr>
          <p:spPr>
            <a:xfrm>
              <a:off x="12871940" y="4164168"/>
              <a:ext cx="1617784" cy="1420709"/>
            </a:xfrm>
            <a:prstGeom prst="pie">
              <a:avLst>
                <a:gd name="adj1" fmla="val 18095344"/>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grpSp>
        <p:nvGrpSpPr>
          <p:cNvPr id="31" name="Group 30">
            <a:extLst>
              <a:ext uri="{FF2B5EF4-FFF2-40B4-BE49-F238E27FC236}">
                <a16:creationId xmlns:a16="http://schemas.microsoft.com/office/drawing/2014/main" id="{78D7D662-6362-8087-DD3D-CE226A7199A3}"/>
              </a:ext>
              <a:ext uri="{C183D7F6-B498-43B3-948B-1728B52AA6E4}">
                <adec:decorative xmlns:adec="http://schemas.microsoft.com/office/drawing/2017/decorative" val="1"/>
              </a:ext>
            </a:extLst>
          </p:cNvPr>
          <p:cNvGrpSpPr/>
          <p:nvPr/>
        </p:nvGrpSpPr>
        <p:grpSpPr>
          <a:xfrm>
            <a:off x="11156658" y="5009723"/>
            <a:ext cx="468000" cy="468000"/>
            <a:chOff x="8667814" y="214721"/>
            <a:chExt cx="498301" cy="472965"/>
          </a:xfrm>
        </p:grpSpPr>
        <p:sp>
          <p:nvSpPr>
            <p:cNvPr id="34" name="Partial Circle 29">
              <a:extLst>
                <a:ext uri="{FF2B5EF4-FFF2-40B4-BE49-F238E27FC236}">
                  <a16:creationId xmlns:a16="http://schemas.microsoft.com/office/drawing/2014/main" id="{7C0CA66B-91A4-2EAA-CA9D-E9C179ADAAC0}"/>
                </a:ext>
              </a:extLst>
            </p:cNvPr>
            <p:cNvSpPr/>
            <p:nvPr/>
          </p:nvSpPr>
          <p:spPr>
            <a:xfrm>
              <a:off x="8667814" y="214722"/>
              <a:ext cx="498301" cy="472964"/>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36" name="Partial Circle 30">
              <a:extLst>
                <a:ext uri="{FF2B5EF4-FFF2-40B4-BE49-F238E27FC236}">
                  <a16:creationId xmlns:a16="http://schemas.microsoft.com/office/drawing/2014/main" id="{A889C01C-6C70-687B-A87D-18D53FF643F3}"/>
                </a:ext>
              </a:extLst>
            </p:cNvPr>
            <p:cNvSpPr/>
            <p:nvPr/>
          </p:nvSpPr>
          <p:spPr>
            <a:xfrm>
              <a:off x="8674628" y="214721"/>
              <a:ext cx="491487" cy="472964"/>
            </a:xfrm>
            <a:prstGeom prst="pie">
              <a:avLst>
                <a:gd name="adj1" fmla="val 69167"/>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sp>
        <p:nvSpPr>
          <p:cNvPr id="59" name="Curved Down Arrow 58">
            <a:extLst>
              <a:ext uri="{FF2B5EF4-FFF2-40B4-BE49-F238E27FC236}">
                <a16:creationId xmlns:a16="http://schemas.microsoft.com/office/drawing/2014/main" id="{96CF7622-8F69-282C-12DB-D41EE9E819C4}"/>
              </a:ext>
              <a:ext uri="{C183D7F6-B498-43B3-948B-1728B52AA6E4}">
                <adec:decorative xmlns:adec="http://schemas.microsoft.com/office/drawing/2017/decorative" val="1"/>
              </a:ext>
            </a:extLst>
          </p:cNvPr>
          <p:cNvSpPr/>
          <p:nvPr/>
        </p:nvSpPr>
        <p:spPr>
          <a:xfrm>
            <a:off x="2273300" y="2743200"/>
            <a:ext cx="2159000" cy="787400"/>
          </a:xfrm>
          <a:prstGeom prst="curvedDownArrow">
            <a:avLst>
              <a:gd name="adj1" fmla="val 9123"/>
              <a:gd name="adj2" fmla="val 5000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Curved Down Arrow 59">
            <a:extLst>
              <a:ext uri="{FF2B5EF4-FFF2-40B4-BE49-F238E27FC236}">
                <a16:creationId xmlns:a16="http://schemas.microsoft.com/office/drawing/2014/main" id="{0512C200-AE5D-3277-0AA8-78D7FB90DC48}"/>
              </a:ext>
              <a:ext uri="{C183D7F6-B498-43B3-948B-1728B52AA6E4}">
                <adec:decorative xmlns:adec="http://schemas.microsoft.com/office/drawing/2017/decorative" val="1"/>
              </a:ext>
            </a:extLst>
          </p:cNvPr>
          <p:cNvSpPr/>
          <p:nvPr/>
        </p:nvSpPr>
        <p:spPr>
          <a:xfrm rot="20996762">
            <a:off x="4486162" y="2424738"/>
            <a:ext cx="2111007" cy="787400"/>
          </a:xfrm>
          <a:prstGeom prst="curvedDownArrow">
            <a:avLst>
              <a:gd name="adj1" fmla="val 8812"/>
              <a:gd name="adj2" fmla="val 5000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Curved Down Arrow 60">
            <a:extLst>
              <a:ext uri="{FF2B5EF4-FFF2-40B4-BE49-F238E27FC236}">
                <a16:creationId xmlns:a16="http://schemas.microsoft.com/office/drawing/2014/main" id="{5832F8BC-E04B-F82F-3CFD-A16B98668DAF}"/>
              </a:ext>
              <a:ext uri="{C183D7F6-B498-43B3-948B-1728B52AA6E4}">
                <adec:decorative xmlns:adec="http://schemas.microsoft.com/office/drawing/2017/decorative" val="1"/>
              </a:ext>
            </a:extLst>
          </p:cNvPr>
          <p:cNvSpPr/>
          <p:nvPr/>
        </p:nvSpPr>
        <p:spPr>
          <a:xfrm rot="21228101" flipH="1">
            <a:off x="818405" y="1762104"/>
            <a:ext cx="6172720" cy="1397001"/>
          </a:xfrm>
          <a:prstGeom prst="curvedDownArrow">
            <a:avLst>
              <a:gd name="adj1" fmla="val 6223"/>
              <a:gd name="adj2" fmla="val 45135"/>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17F9E4E6-FA64-9D05-09B1-C4F69841195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49</a:t>
            </a:fld>
            <a:endParaRPr lang="en-AU"/>
          </a:p>
        </p:txBody>
      </p:sp>
    </p:spTree>
    <p:extLst>
      <p:ext uri="{BB962C8B-B14F-4D97-AF65-F5344CB8AC3E}">
        <p14:creationId xmlns:p14="http://schemas.microsoft.com/office/powerpoint/2010/main" val="35612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4"/>
                                        </p:tgtEl>
                                      </p:cBhvr>
                                    </p:animEffect>
                                    <p:animScale>
                                      <p:cBhvr>
                                        <p:cTn id="10" dur="250" autoRev="1" fill="hold"/>
                                        <p:tgtEl>
                                          <p:spTgt spid="1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31"/>
                                        </p:tgtEl>
                                      </p:cBhvr>
                                    </p:animEffect>
                                    <p:animScale>
                                      <p:cBhvr>
                                        <p:cTn id="16" dur="250" autoRev="1" fill="hold"/>
                                        <p:tgtEl>
                                          <p:spTgt spid="31"/>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BD19-876E-7233-9E5F-3202B33FF5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2C1F63-CF6F-3B4B-BCC8-C2C561EBD115}"/>
              </a:ext>
            </a:extLst>
          </p:cNvPr>
          <p:cNvSpPr>
            <a:spLocks noGrp="1"/>
          </p:cNvSpPr>
          <p:nvPr>
            <p:ph type="title"/>
          </p:nvPr>
        </p:nvSpPr>
        <p:spPr>
          <a:xfrm>
            <a:off x="360000" y="360000"/>
            <a:ext cx="10080000" cy="628594"/>
          </a:xfrm>
        </p:spPr>
        <p:txBody>
          <a:bodyPr/>
          <a:lstStyle/>
          <a:p>
            <a:r>
              <a:rPr lang="en-AU" dirty="0"/>
              <a:t>Enabling factors</a:t>
            </a:r>
          </a:p>
        </p:txBody>
      </p:sp>
      <p:pic>
        <p:nvPicPr>
          <p:cNvPr id="18" name="Picture 17">
            <a:extLst>
              <a:ext uri="{FF2B5EF4-FFF2-40B4-BE49-F238E27FC236}">
                <a16:creationId xmlns:a16="http://schemas.microsoft.com/office/drawing/2014/main" id="{C99EB75E-B822-C1F6-1B13-8D2BDF6EA2B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326" y="314925"/>
            <a:ext cx="735894" cy="777528"/>
          </a:xfrm>
          <a:prstGeom prst="rect">
            <a:avLst/>
          </a:prstGeom>
        </p:spPr>
      </p:pic>
      <p:grpSp>
        <p:nvGrpSpPr>
          <p:cNvPr id="23" name="Group 22" descr="Know students and how they learn.&#10;Teachers understand how learning happens, and this informs their practice.">
            <a:extLst>
              <a:ext uri="{FF2B5EF4-FFF2-40B4-BE49-F238E27FC236}">
                <a16:creationId xmlns:a16="http://schemas.microsoft.com/office/drawing/2014/main" id="{ADEED9AC-6E25-1D1D-EEC4-AD60EB9759B0}"/>
              </a:ext>
            </a:extLst>
          </p:cNvPr>
          <p:cNvGrpSpPr/>
          <p:nvPr/>
        </p:nvGrpSpPr>
        <p:grpSpPr>
          <a:xfrm>
            <a:off x="372000" y="1225304"/>
            <a:ext cx="5347771" cy="2569974"/>
            <a:chOff x="360000" y="1663142"/>
            <a:chExt cx="4643252" cy="2776180"/>
          </a:xfrm>
        </p:grpSpPr>
        <p:sp>
          <p:nvSpPr>
            <p:cNvPr id="11" name="Freeform: Shape 10">
              <a:extLst>
                <a:ext uri="{FF2B5EF4-FFF2-40B4-BE49-F238E27FC236}">
                  <a16:creationId xmlns:a16="http://schemas.microsoft.com/office/drawing/2014/main" id="{81A02C35-5356-FC1A-94A2-68744B733BD6}"/>
                </a:ext>
              </a:extLst>
            </p:cNvPr>
            <p:cNvSpPr/>
            <p:nvPr/>
          </p:nvSpPr>
          <p:spPr>
            <a:xfrm>
              <a:off x="360000" y="1663142"/>
              <a:ext cx="4643252" cy="926275"/>
            </a:xfrm>
            <a:custGeom>
              <a:avLst/>
              <a:gdLst>
                <a:gd name="connsiteX0" fmla="*/ 138548 w 4643252"/>
                <a:gd name="connsiteY0" fmla="*/ 0 h 926275"/>
                <a:gd name="connsiteX1" fmla="*/ 4504704 w 4643252"/>
                <a:gd name="connsiteY1" fmla="*/ 0 h 926275"/>
                <a:gd name="connsiteX2" fmla="*/ 4643252 w 4643252"/>
                <a:gd name="connsiteY2" fmla="*/ 138548 h 926275"/>
                <a:gd name="connsiteX3" fmla="*/ 4643252 w 4643252"/>
                <a:gd name="connsiteY3" fmla="*/ 403761 h 926275"/>
                <a:gd name="connsiteX4" fmla="*/ 4643252 w 4643252"/>
                <a:gd name="connsiteY4" fmla="*/ 692725 h 926275"/>
                <a:gd name="connsiteX5" fmla="*/ 4643252 w 4643252"/>
                <a:gd name="connsiteY5" fmla="*/ 926275 h 926275"/>
                <a:gd name="connsiteX6" fmla="*/ 0 w 4643252"/>
                <a:gd name="connsiteY6" fmla="*/ 926275 h 926275"/>
                <a:gd name="connsiteX7" fmla="*/ 0 w 4643252"/>
                <a:gd name="connsiteY7" fmla="*/ 692725 h 926275"/>
                <a:gd name="connsiteX8" fmla="*/ 0 w 4643252"/>
                <a:gd name="connsiteY8" fmla="*/ 403761 h 926275"/>
                <a:gd name="connsiteX9" fmla="*/ 0 w 4643252"/>
                <a:gd name="connsiteY9" fmla="*/ 138548 h 926275"/>
                <a:gd name="connsiteX10" fmla="*/ 138548 w 4643252"/>
                <a:gd name="connsiteY10" fmla="*/ 0 h 92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3252" h="926275">
                  <a:moveTo>
                    <a:pt x="138548" y="0"/>
                  </a:moveTo>
                  <a:lnTo>
                    <a:pt x="4504704" y="0"/>
                  </a:lnTo>
                  <a:cubicBezTo>
                    <a:pt x="4581222" y="0"/>
                    <a:pt x="4643252" y="62030"/>
                    <a:pt x="4643252" y="138548"/>
                  </a:cubicBezTo>
                  <a:lnTo>
                    <a:pt x="4643252" y="403761"/>
                  </a:lnTo>
                  <a:lnTo>
                    <a:pt x="4643252" y="692725"/>
                  </a:lnTo>
                  <a:lnTo>
                    <a:pt x="4643252" y="926275"/>
                  </a:lnTo>
                  <a:lnTo>
                    <a:pt x="0" y="926275"/>
                  </a:lnTo>
                  <a:lnTo>
                    <a:pt x="0" y="692725"/>
                  </a:lnTo>
                  <a:lnTo>
                    <a:pt x="0" y="403761"/>
                  </a:lnTo>
                  <a:lnTo>
                    <a:pt x="0" y="138548"/>
                  </a:lnTo>
                  <a:cubicBezTo>
                    <a:pt x="0" y="62030"/>
                    <a:pt x="62030" y="0"/>
                    <a:pt x="138548"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7800"/>
              <a:r>
                <a:rPr lang="en-AU" sz="2000" b="1" dirty="0">
                  <a:solidFill>
                    <a:schemeClr val="bg1"/>
                  </a:solidFill>
                  <a:latin typeface="+mj-lt"/>
                </a:rPr>
                <a:t>Know students and how they learn</a:t>
              </a:r>
            </a:p>
          </p:txBody>
        </p:sp>
        <p:sp>
          <p:nvSpPr>
            <p:cNvPr id="8" name="Freeform: Shape 7">
              <a:extLst>
                <a:ext uri="{FF2B5EF4-FFF2-40B4-BE49-F238E27FC236}">
                  <a16:creationId xmlns:a16="http://schemas.microsoft.com/office/drawing/2014/main" id="{703E6266-FFA3-2CE8-5DC1-E7F7FEA2E97F}"/>
                </a:ext>
              </a:extLst>
            </p:cNvPr>
            <p:cNvSpPr/>
            <p:nvPr/>
          </p:nvSpPr>
          <p:spPr>
            <a:xfrm>
              <a:off x="360000" y="2551141"/>
              <a:ext cx="4643252" cy="1888181"/>
            </a:xfrm>
            <a:custGeom>
              <a:avLst/>
              <a:gdLst>
                <a:gd name="connsiteX0" fmla="*/ 0 w 4643252"/>
                <a:gd name="connsiteY0" fmla="*/ 0 h 1888181"/>
                <a:gd name="connsiteX1" fmla="*/ 4643252 w 4643252"/>
                <a:gd name="connsiteY1" fmla="*/ 0 h 1888181"/>
                <a:gd name="connsiteX2" fmla="*/ 4643252 w 4643252"/>
                <a:gd name="connsiteY2" fmla="*/ 324603 h 1888181"/>
                <a:gd name="connsiteX3" fmla="*/ 4643252 w 4643252"/>
                <a:gd name="connsiteY3" fmla="*/ 795646 h 1888181"/>
                <a:gd name="connsiteX4" fmla="*/ 4643252 w 4643252"/>
                <a:gd name="connsiteY4" fmla="*/ 1575458 h 1888181"/>
                <a:gd name="connsiteX5" fmla="*/ 4330529 w 4643252"/>
                <a:gd name="connsiteY5" fmla="*/ 1888181 h 1888181"/>
                <a:gd name="connsiteX6" fmla="*/ 312723 w 4643252"/>
                <a:gd name="connsiteY6" fmla="*/ 1888181 h 1888181"/>
                <a:gd name="connsiteX7" fmla="*/ 0 w 4643252"/>
                <a:gd name="connsiteY7" fmla="*/ 1575458 h 1888181"/>
                <a:gd name="connsiteX8" fmla="*/ 0 w 4643252"/>
                <a:gd name="connsiteY8" fmla="*/ 795646 h 1888181"/>
                <a:gd name="connsiteX9" fmla="*/ 0 w 4643252"/>
                <a:gd name="connsiteY9" fmla="*/ 324603 h 18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252" h="1888181">
                  <a:moveTo>
                    <a:pt x="0" y="0"/>
                  </a:moveTo>
                  <a:lnTo>
                    <a:pt x="4643252" y="0"/>
                  </a:lnTo>
                  <a:lnTo>
                    <a:pt x="4643252" y="324603"/>
                  </a:lnTo>
                  <a:lnTo>
                    <a:pt x="4643252" y="795646"/>
                  </a:lnTo>
                  <a:lnTo>
                    <a:pt x="4643252" y="1575458"/>
                  </a:lnTo>
                  <a:cubicBezTo>
                    <a:pt x="4643252" y="1748170"/>
                    <a:pt x="4503241" y="1888181"/>
                    <a:pt x="4330529" y="1888181"/>
                  </a:cubicBezTo>
                  <a:lnTo>
                    <a:pt x="312723" y="1888181"/>
                  </a:lnTo>
                  <a:cubicBezTo>
                    <a:pt x="140011" y="1888181"/>
                    <a:pt x="0" y="1748170"/>
                    <a:pt x="0" y="1575458"/>
                  </a:cubicBezTo>
                  <a:lnTo>
                    <a:pt x="0" y="795646"/>
                  </a:lnTo>
                  <a:lnTo>
                    <a:pt x="0" y="324603"/>
                  </a:lnTo>
                  <a:close/>
                </a:path>
              </a:pathLst>
            </a:cu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wrap="square" rtlCol="0" anchor="t">
              <a:noAutofit/>
            </a:bodyPr>
            <a:lstStyle/>
            <a:p>
              <a:pPr marL="177800">
                <a:lnSpc>
                  <a:spcPct val="150000"/>
                </a:lnSpc>
                <a:spcAft>
                  <a:spcPts val="1200"/>
                </a:spcAft>
              </a:pPr>
              <a:r>
                <a:rPr lang="en-AU" sz="1800" dirty="0">
                  <a:solidFill>
                    <a:schemeClr val="accent1"/>
                  </a:solidFill>
                </a:rPr>
                <a:t>Teachers understand how learning happens, and this informs their practice.</a:t>
              </a:r>
            </a:p>
          </p:txBody>
        </p:sp>
      </p:grpSp>
      <p:grpSp>
        <p:nvGrpSpPr>
          <p:cNvPr id="24" name="Group 23" descr="High expectations.&#10;Students benefit from teachers holding high expectations for their learning.">
            <a:extLst>
              <a:ext uri="{FF2B5EF4-FFF2-40B4-BE49-F238E27FC236}">
                <a16:creationId xmlns:a16="http://schemas.microsoft.com/office/drawing/2014/main" id="{9E6AE329-1145-3CBB-F894-34065EB80182}"/>
              </a:ext>
            </a:extLst>
          </p:cNvPr>
          <p:cNvGrpSpPr/>
          <p:nvPr/>
        </p:nvGrpSpPr>
        <p:grpSpPr>
          <a:xfrm>
            <a:off x="6116571" y="1225304"/>
            <a:ext cx="5347771" cy="2569974"/>
            <a:chOff x="5796748" y="1663142"/>
            <a:chExt cx="4643252" cy="2776180"/>
          </a:xfrm>
        </p:grpSpPr>
        <p:sp>
          <p:nvSpPr>
            <p:cNvPr id="12" name="Freeform: Shape 11">
              <a:extLst>
                <a:ext uri="{FF2B5EF4-FFF2-40B4-BE49-F238E27FC236}">
                  <a16:creationId xmlns:a16="http://schemas.microsoft.com/office/drawing/2014/main" id="{A2C4EC0C-B671-FA06-3581-771ACDAB3502}"/>
                </a:ext>
              </a:extLst>
            </p:cNvPr>
            <p:cNvSpPr/>
            <p:nvPr/>
          </p:nvSpPr>
          <p:spPr>
            <a:xfrm>
              <a:off x="5796748" y="1663142"/>
              <a:ext cx="4643252" cy="926275"/>
            </a:xfrm>
            <a:custGeom>
              <a:avLst/>
              <a:gdLst>
                <a:gd name="connsiteX0" fmla="*/ 138548 w 4643252"/>
                <a:gd name="connsiteY0" fmla="*/ 0 h 926275"/>
                <a:gd name="connsiteX1" fmla="*/ 4504704 w 4643252"/>
                <a:gd name="connsiteY1" fmla="*/ 0 h 926275"/>
                <a:gd name="connsiteX2" fmla="*/ 4643252 w 4643252"/>
                <a:gd name="connsiteY2" fmla="*/ 138548 h 926275"/>
                <a:gd name="connsiteX3" fmla="*/ 4643252 w 4643252"/>
                <a:gd name="connsiteY3" fmla="*/ 403761 h 926275"/>
                <a:gd name="connsiteX4" fmla="*/ 4643252 w 4643252"/>
                <a:gd name="connsiteY4" fmla="*/ 692725 h 926275"/>
                <a:gd name="connsiteX5" fmla="*/ 4643252 w 4643252"/>
                <a:gd name="connsiteY5" fmla="*/ 926275 h 926275"/>
                <a:gd name="connsiteX6" fmla="*/ 0 w 4643252"/>
                <a:gd name="connsiteY6" fmla="*/ 926275 h 926275"/>
                <a:gd name="connsiteX7" fmla="*/ 0 w 4643252"/>
                <a:gd name="connsiteY7" fmla="*/ 692725 h 926275"/>
                <a:gd name="connsiteX8" fmla="*/ 0 w 4643252"/>
                <a:gd name="connsiteY8" fmla="*/ 403761 h 926275"/>
                <a:gd name="connsiteX9" fmla="*/ 0 w 4643252"/>
                <a:gd name="connsiteY9" fmla="*/ 138548 h 926275"/>
                <a:gd name="connsiteX10" fmla="*/ 138548 w 4643252"/>
                <a:gd name="connsiteY10" fmla="*/ 0 h 92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3252" h="926275">
                  <a:moveTo>
                    <a:pt x="138548" y="0"/>
                  </a:moveTo>
                  <a:lnTo>
                    <a:pt x="4504704" y="0"/>
                  </a:lnTo>
                  <a:cubicBezTo>
                    <a:pt x="4581222" y="0"/>
                    <a:pt x="4643252" y="62030"/>
                    <a:pt x="4643252" y="138548"/>
                  </a:cubicBezTo>
                  <a:lnTo>
                    <a:pt x="4643252" y="403761"/>
                  </a:lnTo>
                  <a:lnTo>
                    <a:pt x="4643252" y="692725"/>
                  </a:lnTo>
                  <a:lnTo>
                    <a:pt x="4643252" y="926275"/>
                  </a:lnTo>
                  <a:lnTo>
                    <a:pt x="0" y="926275"/>
                  </a:lnTo>
                  <a:lnTo>
                    <a:pt x="0" y="692725"/>
                  </a:lnTo>
                  <a:lnTo>
                    <a:pt x="0" y="403761"/>
                  </a:lnTo>
                  <a:lnTo>
                    <a:pt x="0" y="138548"/>
                  </a:lnTo>
                  <a:cubicBezTo>
                    <a:pt x="0" y="62030"/>
                    <a:pt x="62030" y="0"/>
                    <a:pt x="138548"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7800"/>
              <a:r>
                <a:rPr lang="en-AU" sz="2000" b="1" dirty="0">
                  <a:solidFill>
                    <a:schemeClr val="bg1"/>
                  </a:solidFill>
                  <a:latin typeface="+mj-lt"/>
                </a:rPr>
                <a:t>High expectations</a:t>
              </a:r>
            </a:p>
          </p:txBody>
        </p:sp>
        <p:sp>
          <p:nvSpPr>
            <p:cNvPr id="15" name="Freeform: Shape 14">
              <a:extLst>
                <a:ext uri="{FF2B5EF4-FFF2-40B4-BE49-F238E27FC236}">
                  <a16:creationId xmlns:a16="http://schemas.microsoft.com/office/drawing/2014/main" id="{CBB38387-9965-845D-1D59-8C49F992F58B}"/>
                </a:ext>
              </a:extLst>
            </p:cNvPr>
            <p:cNvSpPr/>
            <p:nvPr/>
          </p:nvSpPr>
          <p:spPr>
            <a:xfrm>
              <a:off x="5796748" y="2551141"/>
              <a:ext cx="4643252" cy="1888181"/>
            </a:xfrm>
            <a:custGeom>
              <a:avLst/>
              <a:gdLst>
                <a:gd name="connsiteX0" fmla="*/ 0 w 4643252"/>
                <a:gd name="connsiteY0" fmla="*/ 0 h 1888181"/>
                <a:gd name="connsiteX1" fmla="*/ 4643252 w 4643252"/>
                <a:gd name="connsiteY1" fmla="*/ 0 h 1888181"/>
                <a:gd name="connsiteX2" fmla="*/ 4643252 w 4643252"/>
                <a:gd name="connsiteY2" fmla="*/ 324603 h 1888181"/>
                <a:gd name="connsiteX3" fmla="*/ 4643252 w 4643252"/>
                <a:gd name="connsiteY3" fmla="*/ 795646 h 1888181"/>
                <a:gd name="connsiteX4" fmla="*/ 4643252 w 4643252"/>
                <a:gd name="connsiteY4" fmla="*/ 1575458 h 1888181"/>
                <a:gd name="connsiteX5" fmla="*/ 4330529 w 4643252"/>
                <a:gd name="connsiteY5" fmla="*/ 1888181 h 1888181"/>
                <a:gd name="connsiteX6" fmla="*/ 312723 w 4643252"/>
                <a:gd name="connsiteY6" fmla="*/ 1888181 h 1888181"/>
                <a:gd name="connsiteX7" fmla="*/ 0 w 4643252"/>
                <a:gd name="connsiteY7" fmla="*/ 1575458 h 1888181"/>
                <a:gd name="connsiteX8" fmla="*/ 0 w 4643252"/>
                <a:gd name="connsiteY8" fmla="*/ 795646 h 1888181"/>
                <a:gd name="connsiteX9" fmla="*/ 0 w 4643252"/>
                <a:gd name="connsiteY9" fmla="*/ 324603 h 18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252" h="1888181">
                  <a:moveTo>
                    <a:pt x="0" y="0"/>
                  </a:moveTo>
                  <a:lnTo>
                    <a:pt x="4643252" y="0"/>
                  </a:lnTo>
                  <a:lnTo>
                    <a:pt x="4643252" y="324603"/>
                  </a:lnTo>
                  <a:lnTo>
                    <a:pt x="4643252" y="795646"/>
                  </a:lnTo>
                  <a:lnTo>
                    <a:pt x="4643252" y="1575458"/>
                  </a:lnTo>
                  <a:cubicBezTo>
                    <a:pt x="4643252" y="1748170"/>
                    <a:pt x="4503241" y="1888181"/>
                    <a:pt x="4330529" y="1888181"/>
                  </a:cubicBezTo>
                  <a:lnTo>
                    <a:pt x="312723" y="1888181"/>
                  </a:lnTo>
                  <a:cubicBezTo>
                    <a:pt x="140011" y="1888181"/>
                    <a:pt x="0" y="1748170"/>
                    <a:pt x="0" y="1575458"/>
                  </a:cubicBezTo>
                  <a:lnTo>
                    <a:pt x="0" y="795646"/>
                  </a:lnTo>
                  <a:lnTo>
                    <a:pt x="0" y="324603"/>
                  </a:lnTo>
                  <a:close/>
                </a:path>
              </a:pathLst>
            </a:cu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wrap="square" rtlCol="0" anchor="t">
              <a:noAutofit/>
            </a:bodyPr>
            <a:lstStyle/>
            <a:p>
              <a:pPr marL="177800">
                <a:lnSpc>
                  <a:spcPct val="150000"/>
                </a:lnSpc>
                <a:spcAft>
                  <a:spcPts val="1200"/>
                </a:spcAft>
              </a:pPr>
              <a:r>
                <a:rPr lang="en-AU" sz="1800" dirty="0">
                  <a:solidFill>
                    <a:schemeClr val="accent1"/>
                  </a:solidFill>
                </a:rPr>
                <a:t>Students benefit from teachers holding high expectations for their learning.</a:t>
              </a:r>
            </a:p>
          </p:txBody>
        </p:sp>
      </p:grpSp>
      <p:grpSp>
        <p:nvGrpSpPr>
          <p:cNvPr id="25" name="Group 24" descr="Know the content and how to teach it.&#10;Teachers know how the knowledge builds and connects to create learning that is strategic, sequenced and cumulative.">
            <a:extLst>
              <a:ext uri="{FF2B5EF4-FFF2-40B4-BE49-F238E27FC236}">
                <a16:creationId xmlns:a16="http://schemas.microsoft.com/office/drawing/2014/main" id="{6C4B0C1B-FD5F-0D20-C008-15C0AEB59BFA}"/>
              </a:ext>
            </a:extLst>
          </p:cNvPr>
          <p:cNvGrpSpPr/>
          <p:nvPr/>
        </p:nvGrpSpPr>
        <p:grpSpPr>
          <a:xfrm>
            <a:off x="360000" y="4031988"/>
            <a:ext cx="5347771" cy="2569974"/>
            <a:chOff x="360000" y="4665910"/>
            <a:chExt cx="4643252" cy="2776180"/>
          </a:xfrm>
        </p:grpSpPr>
        <p:sp>
          <p:nvSpPr>
            <p:cNvPr id="19" name="Freeform: Shape 18">
              <a:extLst>
                <a:ext uri="{FF2B5EF4-FFF2-40B4-BE49-F238E27FC236}">
                  <a16:creationId xmlns:a16="http://schemas.microsoft.com/office/drawing/2014/main" id="{542F7173-DC08-5477-3E37-77F5EBFADC81}"/>
                </a:ext>
              </a:extLst>
            </p:cNvPr>
            <p:cNvSpPr/>
            <p:nvPr/>
          </p:nvSpPr>
          <p:spPr>
            <a:xfrm>
              <a:off x="360000" y="4665910"/>
              <a:ext cx="4643252" cy="926275"/>
            </a:xfrm>
            <a:custGeom>
              <a:avLst/>
              <a:gdLst>
                <a:gd name="connsiteX0" fmla="*/ 138548 w 4643252"/>
                <a:gd name="connsiteY0" fmla="*/ 0 h 926275"/>
                <a:gd name="connsiteX1" fmla="*/ 4504704 w 4643252"/>
                <a:gd name="connsiteY1" fmla="*/ 0 h 926275"/>
                <a:gd name="connsiteX2" fmla="*/ 4643252 w 4643252"/>
                <a:gd name="connsiteY2" fmla="*/ 138548 h 926275"/>
                <a:gd name="connsiteX3" fmla="*/ 4643252 w 4643252"/>
                <a:gd name="connsiteY3" fmla="*/ 403761 h 926275"/>
                <a:gd name="connsiteX4" fmla="*/ 4643252 w 4643252"/>
                <a:gd name="connsiteY4" fmla="*/ 692725 h 926275"/>
                <a:gd name="connsiteX5" fmla="*/ 4643252 w 4643252"/>
                <a:gd name="connsiteY5" fmla="*/ 926275 h 926275"/>
                <a:gd name="connsiteX6" fmla="*/ 0 w 4643252"/>
                <a:gd name="connsiteY6" fmla="*/ 926275 h 926275"/>
                <a:gd name="connsiteX7" fmla="*/ 0 w 4643252"/>
                <a:gd name="connsiteY7" fmla="*/ 692725 h 926275"/>
                <a:gd name="connsiteX8" fmla="*/ 0 w 4643252"/>
                <a:gd name="connsiteY8" fmla="*/ 403761 h 926275"/>
                <a:gd name="connsiteX9" fmla="*/ 0 w 4643252"/>
                <a:gd name="connsiteY9" fmla="*/ 138548 h 926275"/>
                <a:gd name="connsiteX10" fmla="*/ 138548 w 4643252"/>
                <a:gd name="connsiteY10" fmla="*/ 0 h 92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3252" h="926275">
                  <a:moveTo>
                    <a:pt x="138548" y="0"/>
                  </a:moveTo>
                  <a:lnTo>
                    <a:pt x="4504704" y="0"/>
                  </a:lnTo>
                  <a:cubicBezTo>
                    <a:pt x="4581222" y="0"/>
                    <a:pt x="4643252" y="62030"/>
                    <a:pt x="4643252" y="138548"/>
                  </a:cubicBezTo>
                  <a:lnTo>
                    <a:pt x="4643252" y="403761"/>
                  </a:lnTo>
                  <a:lnTo>
                    <a:pt x="4643252" y="692725"/>
                  </a:lnTo>
                  <a:lnTo>
                    <a:pt x="4643252" y="926275"/>
                  </a:lnTo>
                  <a:lnTo>
                    <a:pt x="0" y="926275"/>
                  </a:lnTo>
                  <a:lnTo>
                    <a:pt x="0" y="692725"/>
                  </a:lnTo>
                  <a:lnTo>
                    <a:pt x="0" y="403761"/>
                  </a:lnTo>
                  <a:lnTo>
                    <a:pt x="0" y="138548"/>
                  </a:lnTo>
                  <a:cubicBezTo>
                    <a:pt x="0" y="62030"/>
                    <a:pt x="62030" y="0"/>
                    <a:pt x="138548"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7800"/>
              <a:r>
                <a:rPr lang="en-AU" sz="2000" b="1" dirty="0">
                  <a:solidFill>
                    <a:schemeClr val="bg1"/>
                  </a:solidFill>
                  <a:latin typeface="+mj-lt"/>
                </a:rPr>
                <a:t>Know the content and how to teach it</a:t>
              </a:r>
            </a:p>
          </p:txBody>
        </p:sp>
        <p:sp>
          <p:nvSpPr>
            <p:cNvPr id="20" name="Freeform: Shape 19">
              <a:extLst>
                <a:ext uri="{FF2B5EF4-FFF2-40B4-BE49-F238E27FC236}">
                  <a16:creationId xmlns:a16="http://schemas.microsoft.com/office/drawing/2014/main" id="{7D5B2AB9-8C5C-CFC6-0A2B-1A919B07179A}"/>
                </a:ext>
              </a:extLst>
            </p:cNvPr>
            <p:cNvSpPr/>
            <p:nvPr/>
          </p:nvSpPr>
          <p:spPr>
            <a:xfrm>
              <a:off x="360000" y="5553909"/>
              <a:ext cx="4643252" cy="1888181"/>
            </a:xfrm>
            <a:custGeom>
              <a:avLst/>
              <a:gdLst>
                <a:gd name="connsiteX0" fmla="*/ 0 w 4643252"/>
                <a:gd name="connsiteY0" fmla="*/ 0 h 1888181"/>
                <a:gd name="connsiteX1" fmla="*/ 4643252 w 4643252"/>
                <a:gd name="connsiteY1" fmla="*/ 0 h 1888181"/>
                <a:gd name="connsiteX2" fmla="*/ 4643252 w 4643252"/>
                <a:gd name="connsiteY2" fmla="*/ 324603 h 1888181"/>
                <a:gd name="connsiteX3" fmla="*/ 4643252 w 4643252"/>
                <a:gd name="connsiteY3" fmla="*/ 795646 h 1888181"/>
                <a:gd name="connsiteX4" fmla="*/ 4643252 w 4643252"/>
                <a:gd name="connsiteY4" fmla="*/ 1575458 h 1888181"/>
                <a:gd name="connsiteX5" fmla="*/ 4330529 w 4643252"/>
                <a:gd name="connsiteY5" fmla="*/ 1888181 h 1888181"/>
                <a:gd name="connsiteX6" fmla="*/ 312723 w 4643252"/>
                <a:gd name="connsiteY6" fmla="*/ 1888181 h 1888181"/>
                <a:gd name="connsiteX7" fmla="*/ 0 w 4643252"/>
                <a:gd name="connsiteY7" fmla="*/ 1575458 h 1888181"/>
                <a:gd name="connsiteX8" fmla="*/ 0 w 4643252"/>
                <a:gd name="connsiteY8" fmla="*/ 795646 h 1888181"/>
                <a:gd name="connsiteX9" fmla="*/ 0 w 4643252"/>
                <a:gd name="connsiteY9" fmla="*/ 324603 h 18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252" h="1888181">
                  <a:moveTo>
                    <a:pt x="0" y="0"/>
                  </a:moveTo>
                  <a:lnTo>
                    <a:pt x="4643252" y="0"/>
                  </a:lnTo>
                  <a:lnTo>
                    <a:pt x="4643252" y="324603"/>
                  </a:lnTo>
                  <a:lnTo>
                    <a:pt x="4643252" y="795646"/>
                  </a:lnTo>
                  <a:lnTo>
                    <a:pt x="4643252" y="1575458"/>
                  </a:lnTo>
                  <a:cubicBezTo>
                    <a:pt x="4643252" y="1748170"/>
                    <a:pt x="4503241" y="1888181"/>
                    <a:pt x="4330529" y="1888181"/>
                  </a:cubicBezTo>
                  <a:lnTo>
                    <a:pt x="312723" y="1888181"/>
                  </a:lnTo>
                  <a:cubicBezTo>
                    <a:pt x="140011" y="1888181"/>
                    <a:pt x="0" y="1748170"/>
                    <a:pt x="0" y="1575458"/>
                  </a:cubicBezTo>
                  <a:lnTo>
                    <a:pt x="0" y="795646"/>
                  </a:lnTo>
                  <a:lnTo>
                    <a:pt x="0" y="324603"/>
                  </a:lnTo>
                  <a:close/>
                </a:path>
              </a:pathLst>
            </a:cu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wrap="square" rtlCol="0" anchor="t">
              <a:noAutofit/>
            </a:bodyPr>
            <a:lstStyle/>
            <a:p>
              <a:pPr marL="177800">
                <a:lnSpc>
                  <a:spcPct val="150000"/>
                </a:lnSpc>
                <a:spcAft>
                  <a:spcPts val="1200"/>
                </a:spcAft>
              </a:pPr>
              <a:r>
                <a:rPr lang="en-AU" sz="1800" dirty="0">
                  <a:solidFill>
                    <a:schemeClr val="accent1"/>
                  </a:solidFill>
                </a:rPr>
                <a:t>Teachers know how the knowledge builds and connects to create learning that is strategic, sequenced and cumulative.</a:t>
              </a:r>
            </a:p>
          </p:txBody>
        </p:sp>
      </p:grpSp>
      <p:grpSp>
        <p:nvGrpSpPr>
          <p:cNvPr id="26" name="Group 25" descr="Safe, inclusive learning environments.&#10;Explicit teaching both relies on, and brings about, a safe and inclusive learning environment.">
            <a:extLst>
              <a:ext uri="{FF2B5EF4-FFF2-40B4-BE49-F238E27FC236}">
                <a16:creationId xmlns:a16="http://schemas.microsoft.com/office/drawing/2014/main" id="{3ED09268-BE8D-EBA4-3064-53221F3404A7}"/>
              </a:ext>
            </a:extLst>
          </p:cNvPr>
          <p:cNvGrpSpPr/>
          <p:nvPr/>
        </p:nvGrpSpPr>
        <p:grpSpPr>
          <a:xfrm>
            <a:off x="6116571" y="4060980"/>
            <a:ext cx="5347771" cy="2569974"/>
            <a:chOff x="5796748" y="4665910"/>
            <a:chExt cx="4643252" cy="2776180"/>
          </a:xfrm>
        </p:grpSpPr>
        <p:sp>
          <p:nvSpPr>
            <p:cNvPr id="21" name="Freeform: Shape 20">
              <a:extLst>
                <a:ext uri="{FF2B5EF4-FFF2-40B4-BE49-F238E27FC236}">
                  <a16:creationId xmlns:a16="http://schemas.microsoft.com/office/drawing/2014/main" id="{59FF67C5-F13C-69CC-1089-4159DF2B776E}"/>
                </a:ext>
              </a:extLst>
            </p:cNvPr>
            <p:cNvSpPr/>
            <p:nvPr/>
          </p:nvSpPr>
          <p:spPr>
            <a:xfrm>
              <a:off x="5796748" y="4665910"/>
              <a:ext cx="4643252" cy="926275"/>
            </a:xfrm>
            <a:custGeom>
              <a:avLst/>
              <a:gdLst>
                <a:gd name="connsiteX0" fmla="*/ 138548 w 4643252"/>
                <a:gd name="connsiteY0" fmla="*/ 0 h 926275"/>
                <a:gd name="connsiteX1" fmla="*/ 4504704 w 4643252"/>
                <a:gd name="connsiteY1" fmla="*/ 0 h 926275"/>
                <a:gd name="connsiteX2" fmla="*/ 4643252 w 4643252"/>
                <a:gd name="connsiteY2" fmla="*/ 138548 h 926275"/>
                <a:gd name="connsiteX3" fmla="*/ 4643252 w 4643252"/>
                <a:gd name="connsiteY3" fmla="*/ 403761 h 926275"/>
                <a:gd name="connsiteX4" fmla="*/ 4643252 w 4643252"/>
                <a:gd name="connsiteY4" fmla="*/ 692725 h 926275"/>
                <a:gd name="connsiteX5" fmla="*/ 4643252 w 4643252"/>
                <a:gd name="connsiteY5" fmla="*/ 926275 h 926275"/>
                <a:gd name="connsiteX6" fmla="*/ 0 w 4643252"/>
                <a:gd name="connsiteY6" fmla="*/ 926275 h 926275"/>
                <a:gd name="connsiteX7" fmla="*/ 0 w 4643252"/>
                <a:gd name="connsiteY7" fmla="*/ 692725 h 926275"/>
                <a:gd name="connsiteX8" fmla="*/ 0 w 4643252"/>
                <a:gd name="connsiteY8" fmla="*/ 403761 h 926275"/>
                <a:gd name="connsiteX9" fmla="*/ 0 w 4643252"/>
                <a:gd name="connsiteY9" fmla="*/ 138548 h 926275"/>
                <a:gd name="connsiteX10" fmla="*/ 138548 w 4643252"/>
                <a:gd name="connsiteY10" fmla="*/ 0 h 92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3252" h="926275">
                  <a:moveTo>
                    <a:pt x="138548" y="0"/>
                  </a:moveTo>
                  <a:lnTo>
                    <a:pt x="4504704" y="0"/>
                  </a:lnTo>
                  <a:cubicBezTo>
                    <a:pt x="4581222" y="0"/>
                    <a:pt x="4643252" y="62030"/>
                    <a:pt x="4643252" y="138548"/>
                  </a:cubicBezTo>
                  <a:lnTo>
                    <a:pt x="4643252" y="403761"/>
                  </a:lnTo>
                  <a:lnTo>
                    <a:pt x="4643252" y="692725"/>
                  </a:lnTo>
                  <a:lnTo>
                    <a:pt x="4643252" y="926275"/>
                  </a:lnTo>
                  <a:lnTo>
                    <a:pt x="0" y="926275"/>
                  </a:lnTo>
                  <a:lnTo>
                    <a:pt x="0" y="692725"/>
                  </a:lnTo>
                  <a:lnTo>
                    <a:pt x="0" y="403761"/>
                  </a:lnTo>
                  <a:lnTo>
                    <a:pt x="0" y="138548"/>
                  </a:lnTo>
                  <a:cubicBezTo>
                    <a:pt x="0" y="62030"/>
                    <a:pt x="62030" y="0"/>
                    <a:pt x="138548"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7800"/>
              <a:r>
                <a:rPr lang="en-AU" sz="2000" b="1" dirty="0">
                  <a:solidFill>
                    <a:schemeClr val="bg1"/>
                  </a:solidFill>
                  <a:latin typeface="+mj-lt"/>
                </a:rPr>
                <a:t>Safe, inclusive learning environments</a:t>
              </a:r>
            </a:p>
          </p:txBody>
        </p:sp>
        <p:sp>
          <p:nvSpPr>
            <p:cNvPr id="22" name="Freeform: Shape 21">
              <a:extLst>
                <a:ext uri="{FF2B5EF4-FFF2-40B4-BE49-F238E27FC236}">
                  <a16:creationId xmlns:a16="http://schemas.microsoft.com/office/drawing/2014/main" id="{764A0F54-C4DD-3FC6-8780-952E5D977EB2}"/>
                </a:ext>
              </a:extLst>
            </p:cNvPr>
            <p:cNvSpPr/>
            <p:nvPr/>
          </p:nvSpPr>
          <p:spPr>
            <a:xfrm>
              <a:off x="5796748" y="5553909"/>
              <a:ext cx="4643252" cy="1888181"/>
            </a:xfrm>
            <a:custGeom>
              <a:avLst/>
              <a:gdLst>
                <a:gd name="connsiteX0" fmla="*/ 0 w 4643252"/>
                <a:gd name="connsiteY0" fmla="*/ 0 h 1888181"/>
                <a:gd name="connsiteX1" fmla="*/ 4643252 w 4643252"/>
                <a:gd name="connsiteY1" fmla="*/ 0 h 1888181"/>
                <a:gd name="connsiteX2" fmla="*/ 4643252 w 4643252"/>
                <a:gd name="connsiteY2" fmla="*/ 324603 h 1888181"/>
                <a:gd name="connsiteX3" fmla="*/ 4643252 w 4643252"/>
                <a:gd name="connsiteY3" fmla="*/ 795646 h 1888181"/>
                <a:gd name="connsiteX4" fmla="*/ 4643252 w 4643252"/>
                <a:gd name="connsiteY4" fmla="*/ 1575458 h 1888181"/>
                <a:gd name="connsiteX5" fmla="*/ 4330529 w 4643252"/>
                <a:gd name="connsiteY5" fmla="*/ 1888181 h 1888181"/>
                <a:gd name="connsiteX6" fmla="*/ 312723 w 4643252"/>
                <a:gd name="connsiteY6" fmla="*/ 1888181 h 1888181"/>
                <a:gd name="connsiteX7" fmla="*/ 0 w 4643252"/>
                <a:gd name="connsiteY7" fmla="*/ 1575458 h 1888181"/>
                <a:gd name="connsiteX8" fmla="*/ 0 w 4643252"/>
                <a:gd name="connsiteY8" fmla="*/ 795646 h 1888181"/>
                <a:gd name="connsiteX9" fmla="*/ 0 w 4643252"/>
                <a:gd name="connsiteY9" fmla="*/ 324603 h 18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252" h="1888181">
                  <a:moveTo>
                    <a:pt x="0" y="0"/>
                  </a:moveTo>
                  <a:lnTo>
                    <a:pt x="4643252" y="0"/>
                  </a:lnTo>
                  <a:lnTo>
                    <a:pt x="4643252" y="324603"/>
                  </a:lnTo>
                  <a:lnTo>
                    <a:pt x="4643252" y="795646"/>
                  </a:lnTo>
                  <a:lnTo>
                    <a:pt x="4643252" y="1575458"/>
                  </a:lnTo>
                  <a:cubicBezTo>
                    <a:pt x="4643252" y="1748170"/>
                    <a:pt x="4503241" y="1888181"/>
                    <a:pt x="4330529" y="1888181"/>
                  </a:cubicBezTo>
                  <a:lnTo>
                    <a:pt x="312723" y="1888181"/>
                  </a:lnTo>
                  <a:cubicBezTo>
                    <a:pt x="140011" y="1888181"/>
                    <a:pt x="0" y="1748170"/>
                    <a:pt x="0" y="1575458"/>
                  </a:cubicBezTo>
                  <a:lnTo>
                    <a:pt x="0" y="795646"/>
                  </a:lnTo>
                  <a:lnTo>
                    <a:pt x="0" y="324603"/>
                  </a:lnTo>
                  <a:close/>
                </a:path>
              </a:pathLst>
            </a:cu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wrap="square" rtlCol="0" anchor="t">
              <a:noAutofit/>
            </a:bodyPr>
            <a:lstStyle/>
            <a:p>
              <a:pPr marL="177800">
                <a:lnSpc>
                  <a:spcPct val="150000"/>
                </a:lnSpc>
                <a:spcAft>
                  <a:spcPts val="1200"/>
                </a:spcAft>
              </a:pPr>
              <a:r>
                <a:rPr lang="en-AU" sz="1800" dirty="0">
                  <a:solidFill>
                    <a:schemeClr val="accent1"/>
                  </a:solidFill>
                </a:rPr>
                <a:t>Explicit teaching both relies on, and brings about, a safe and inclusive learning environment.</a:t>
              </a:r>
            </a:p>
          </p:txBody>
        </p:sp>
      </p:grpSp>
      <p:sp>
        <p:nvSpPr>
          <p:cNvPr id="4" name="Slide Number Placeholder 3">
            <a:extLst>
              <a:ext uri="{FF2B5EF4-FFF2-40B4-BE49-F238E27FC236}">
                <a16:creationId xmlns:a16="http://schemas.microsoft.com/office/drawing/2014/main" id="{76FD18F9-744D-477C-FC01-6E7530BE14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148999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Planning for effective questioning</a:t>
            </a:r>
          </a:p>
        </p:txBody>
      </p:sp>
      <p:sp>
        <p:nvSpPr>
          <p:cNvPr id="3" name="Text Placeholder 2">
            <a:extLst>
              <a:ext uri="{FF2B5EF4-FFF2-40B4-BE49-F238E27FC236}">
                <a16:creationId xmlns:a16="http://schemas.microsoft.com/office/drawing/2014/main" id="{4E3D698E-AF0A-AAC7-5E53-D63C5445C99A}"/>
              </a:ext>
            </a:extLst>
          </p:cNvPr>
          <p:cNvSpPr>
            <a:spLocks noGrp="1"/>
          </p:cNvSpPr>
          <p:nvPr>
            <p:ph type="body" sz="quarter" idx="11"/>
          </p:nvPr>
        </p:nvSpPr>
        <p:spPr>
          <a:xfrm>
            <a:off x="540000" y="3117146"/>
            <a:ext cx="4854960" cy="684000"/>
          </a:xfrm>
        </p:spPr>
        <p:txBody>
          <a:bodyPr/>
          <a:lstStyle/>
          <a:p>
            <a:r>
              <a:rPr lang="en-AU" sz="5400"/>
              <a:t>Technique B </a:t>
            </a:r>
          </a:p>
        </p:txBody>
      </p:sp>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115018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A47F9-26ED-DD59-45A9-21C566A98C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625D3-A545-055F-AE8A-023A1F318565}"/>
              </a:ext>
            </a:extLst>
          </p:cNvPr>
          <p:cNvSpPr>
            <a:spLocks noGrp="1"/>
          </p:cNvSpPr>
          <p:nvPr>
            <p:ph type="title"/>
          </p:nvPr>
        </p:nvSpPr>
        <p:spPr/>
        <p:txBody>
          <a:bodyPr/>
          <a:lstStyle/>
          <a:p>
            <a:r>
              <a:rPr lang="en-AU"/>
              <a:t>What it is</a:t>
            </a:r>
          </a:p>
        </p:txBody>
      </p:sp>
      <p:sp>
        <p:nvSpPr>
          <p:cNvPr id="5" name="Rectangle: Rounded Corners 4">
            <a:extLst>
              <a:ext uri="{FF2B5EF4-FFF2-40B4-BE49-F238E27FC236}">
                <a16:creationId xmlns:a16="http://schemas.microsoft.com/office/drawing/2014/main" id="{916FD668-9AFE-0972-F11B-8D0063D16025}"/>
              </a:ext>
            </a:extLst>
          </p:cNvPr>
          <p:cNvSpPr/>
          <p:nvPr/>
        </p:nvSpPr>
        <p:spPr>
          <a:xfrm>
            <a:off x="1157960" y="1645868"/>
            <a:ext cx="9876078" cy="1900456"/>
          </a:xfrm>
          <a:prstGeom prst="roundRect">
            <a:avLst>
              <a:gd name="adj" fmla="val 5975"/>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600"/>
              </a:spcAft>
            </a:pPr>
            <a:r>
              <a:rPr lang="en-AU" sz="2000" dirty="0">
                <a:solidFill>
                  <a:srgbClr val="000000"/>
                </a:solidFill>
              </a:rPr>
              <a:t>‘</a:t>
            </a:r>
            <a:r>
              <a:rPr lang="en-AU" sz="2000" b="0" i="0" dirty="0">
                <a:solidFill>
                  <a:srgbClr val="000000"/>
                </a:solidFill>
                <a:effectLst/>
              </a:rPr>
              <a:t>[Teachers] generally plan … the kinds of activities in which they will engage the students… It's far less common for teachers to plan the questions they will use to determine whether the instruction has succeeded</a:t>
            </a:r>
            <a:r>
              <a:rPr lang="en-AU" sz="2000" dirty="0">
                <a:solidFill>
                  <a:srgbClr val="000000"/>
                </a:solidFill>
              </a:rPr>
              <a:t>’</a:t>
            </a:r>
            <a:r>
              <a:rPr lang="en-AU" sz="2000" b="0" i="0" dirty="0">
                <a:solidFill>
                  <a:srgbClr val="000000"/>
                </a:solidFill>
                <a:effectLst/>
              </a:rPr>
              <a:t> </a:t>
            </a:r>
            <a:r>
              <a:rPr lang="en-AU" sz="1200" dirty="0">
                <a:solidFill>
                  <a:srgbClr val="000000"/>
                </a:solidFill>
              </a:rPr>
              <a:t>(Wiliam 2014:19).</a:t>
            </a:r>
          </a:p>
        </p:txBody>
      </p:sp>
      <p:sp>
        <p:nvSpPr>
          <p:cNvPr id="3" name="Content Placeholder 2">
            <a:extLst>
              <a:ext uri="{FF2B5EF4-FFF2-40B4-BE49-F238E27FC236}">
                <a16:creationId xmlns:a16="http://schemas.microsoft.com/office/drawing/2014/main" id="{70945C49-315A-9679-62C9-7B82F9C9E938}"/>
              </a:ext>
            </a:extLst>
          </p:cNvPr>
          <p:cNvSpPr>
            <a:spLocks noGrp="1"/>
          </p:cNvSpPr>
          <p:nvPr>
            <p:ph idx="1"/>
          </p:nvPr>
        </p:nvSpPr>
        <p:spPr>
          <a:xfrm>
            <a:off x="1157960" y="4086324"/>
            <a:ext cx="9876078" cy="1720433"/>
          </a:xfrm>
        </p:spPr>
        <p:txBody>
          <a:bodyPr/>
          <a:lstStyle/>
          <a:p>
            <a:pPr>
              <a:spcAft>
                <a:spcPts val="600"/>
              </a:spcAft>
            </a:pPr>
            <a:r>
              <a:rPr lang="en-AU" dirty="0">
                <a:solidFill>
                  <a:srgbClr val="000000"/>
                </a:solidFill>
                <a:highlight>
                  <a:srgbClr val="FFFFFF"/>
                </a:highlight>
              </a:rPr>
              <a:t>Effective questions </a:t>
            </a:r>
            <a:r>
              <a:rPr lang="en-AU" b="1" dirty="0">
                <a:solidFill>
                  <a:srgbClr val="000000"/>
                </a:solidFill>
                <a:highlight>
                  <a:srgbClr val="FFFFFF"/>
                </a:highlight>
                <a:latin typeface="+mj-lt"/>
              </a:rPr>
              <a:t>require planning to</a:t>
            </a:r>
            <a:r>
              <a:rPr lang="en-AU" dirty="0">
                <a:solidFill>
                  <a:srgbClr val="000000"/>
                </a:solidFill>
                <a:highlight>
                  <a:srgbClr val="FFFFFF"/>
                </a:highlight>
              </a:rPr>
              <a:t>:</a:t>
            </a:r>
          </a:p>
          <a:p>
            <a:pPr marL="342900" indent="-342900">
              <a:spcAft>
                <a:spcPts val="600"/>
              </a:spcAft>
              <a:buFont typeface="Arial" panose="020B0604020202020204" pitchFamily="34" charset="0"/>
              <a:buChar char="•"/>
            </a:pPr>
            <a:r>
              <a:rPr lang="en-AU" dirty="0">
                <a:solidFill>
                  <a:srgbClr val="000000"/>
                </a:solidFill>
                <a:highlight>
                  <a:srgbClr val="FFFFFF"/>
                </a:highlight>
              </a:rPr>
              <a:t>cause thinking in all students</a:t>
            </a:r>
          </a:p>
          <a:p>
            <a:pPr marL="342900" indent="-342900">
              <a:spcAft>
                <a:spcPts val="600"/>
              </a:spcAft>
              <a:buFont typeface="Arial" panose="020B0604020202020204" pitchFamily="34" charset="0"/>
              <a:buChar char="•"/>
            </a:pPr>
            <a:r>
              <a:rPr lang="en-AU" dirty="0">
                <a:solidFill>
                  <a:srgbClr val="000000"/>
                </a:solidFill>
                <a:highlight>
                  <a:srgbClr val="FFFFFF"/>
                </a:highlight>
              </a:rPr>
              <a:t>incorporate response systems which match the complexity of the question.</a:t>
            </a:r>
          </a:p>
        </p:txBody>
      </p:sp>
      <p:sp>
        <p:nvSpPr>
          <p:cNvPr id="4" name="Slide Number Placeholder 3">
            <a:extLst>
              <a:ext uri="{FF2B5EF4-FFF2-40B4-BE49-F238E27FC236}">
                <a16:creationId xmlns:a16="http://schemas.microsoft.com/office/drawing/2014/main" id="{2766E2E0-9C05-3121-8CFA-B79F7A58239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4885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FED97-8C81-A0D5-A7FF-10275BB94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6DF80-7887-BB71-ED85-8FE13ACF30B7}"/>
              </a:ext>
            </a:extLst>
          </p:cNvPr>
          <p:cNvSpPr>
            <a:spLocks noGrp="1"/>
          </p:cNvSpPr>
          <p:nvPr>
            <p:ph type="title"/>
          </p:nvPr>
        </p:nvSpPr>
        <p:spPr/>
        <p:txBody>
          <a:bodyPr/>
          <a:lstStyle/>
          <a:p>
            <a:r>
              <a:rPr lang="en-AU" dirty="0"/>
              <a:t>Key considerations when planning</a:t>
            </a:r>
          </a:p>
        </p:txBody>
      </p:sp>
      <p:sp>
        <p:nvSpPr>
          <p:cNvPr id="3" name="Content Placeholder 2">
            <a:extLst>
              <a:ext uri="{FF2B5EF4-FFF2-40B4-BE49-F238E27FC236}">
                <a16:creationId xmlns:a16="http://schemas.microsoft.com/office/drawing/2014/main" id="{C31B4C81-87F5-D622-71E8-6395276FBADD}"/>
              </a:ext>
            </a:extLst>
          </p:cNvPr>
          <p:cNvSpPr>
            <a:spLocks noGrp="1"/>
          </p:cNvSpPr>
          <p:nvPr>
            <p:ph idx="1"/>
          </p:nvPr>
        </p:nvSpPr>
        <p:spPr>
          <a:xfrm>
            <a:off x="360000" y="1620000"/>
            <a:ext cx="6028100" cy="2977740"/>
          </a:xfrm>
        </p:spPr>
        <p:txBody>
          <a:bodyPr vert="horz" lIns="0" tIns="0" rIns="0" bIns="0" rtlCol="0" anchor="t">
            <a:noAutofit/>
          </a:bodyPr>
          <a:lstStyle/>
          <a:p>
            <a:pPr>
              <a:spcAft>
                <a:spcPts val="600"/>
              </a:spcAft>
            </a:pPr>
            <a:r>
              <a:rPr lang="en-AU" dirty="0">
                <a:solidFill>
                  <a:srgbClr val="000000"/>
                </a:solidFill>
                <a:highlight>
                  <a:srgbClr val="FFFFFF"/>
                </a:highlight>
              </a:rPr>
              <a:t>Key considerations when planning:</a:t>
            </a:r>
          </a:p>
          <a:p>
            <a:pPr marL="285750" indent="-285750">
              <a:spcAft>
                <a:spcPts val="600"/>
              </a:spcAft>
              <a:buFont typeface="Arial" panose="020B0604020202020204" pitchFamily="34" charset="0"/>
              <a:buChar char="•"/>
            </a:pPr>
            <a:r>
              <a:rPr lang="en-AU" dirty="0">
                <a:solidFill>
                  <a:srgbClr val="000000"/>
                </a:solidFill>
                <a:highlight>
                  <a:srgbClr val="FFFFFF"/>
                </a:highlight>
              </a:rPr>
              <a:t>response systems</a:t>
            </a:r>
          </a:p>
          <a:p>
            <a:pPr marL="285750" indent="-285750">
              <a:spcAft>
                <a:spcPts val="600"/>
              </a:spcAft>
              <a:buFont typeface="Arial" panose="020B0604020202020204" pitchFamily="34" charset="0"/>
              <a:buChar char="•"/>
            </a:pPr>
            <a:r>
              <a:rPr lang="en-AU" dirty="0">
                <a:solidFill>
                  <a:srgbClr val="000000"/>
                </a:solidFill>
                <a:highlight>
                  <a:srgbClr val="FFFFFF"/>
                </a:highlight>
              </a:rPr>
              <a:t>questions to activate prior learning</a:t>
            </a:r>
          </a:p>
          <a:p>
            <a:pPr marL="285750" indent="-285750">
              <a:spcAft>
                <a:spcPts val="600"/>
              </a:spcAft>
              <a:buFont typeface="Arial" panose="020B0604020202020204" pitchFamily="34" charset="0"/>
              <a:buChar char="•"/>
            </a:pPr>
            <a:r>
              <a:rPr lang="en-AU" dirty="0">
                <a:solidFill>
                  <a:srgbClr val="000000"/>
                </a:solidFill>
                <a:highlight>
                  <a:srgbClr val="FFFFFF"/>
                </a:highlight>
              </a:rPr>
              <a:t>questions to identify misconceptions</a:t>
            </a:r>
          </a:p>
          <a:p>
            <a:pPr marL="285750" indent="-285750">
              <a:spcAft>
                <a:spcPts val="600"/>
              </a:spcAft>
              <a:buFont typeface="Arial" panose="020B0604020202020204" pitchFamily="34" charset="0"/>
              <a:buChar char="•"/>
            </a:pPr>
            <a:r>
              <a:rPr lang="en-AU" dirty="0">
                <a:solidFill>
                  <a:srgbClr val="000000"/>
                </a:solidFill>
                <a:highlight>
                  <a:srgbClr val="FFFFFF"/>
                </a:highlight>
              </a:rPr>
              <a:t>questions for retrieval, and </a:t>
            </a:r>
          </a:p>
          <a:p>
            <a:pPr marL="285750" indent="-285750">
              <a:spcAft>
                <a:spcPts val="600"/>
              </a:spcAft>
              <a:buFont typeface="Arial" panose="020B0604020202020204" pitchFamily="34" charset="0"/>
              <a:buChar char="•"/>
            </a:pPr>
            <a:r>
              <a:rPr lang="en-AU" dirty="0">
                <a:solidFill>
                  <a:srgbClr val="000000"/>
                </a:solidFill>
                <a:highlight>
                  <a:srgbClr val="FFFFFF"/>
                </a:highlight>
              </a:rPr>
              <a:t>questions to scaffold thinking to build complexity</a:t>
            </a:r>
          </a:p>
        </p:txBody>
      </p:sp>
      <p:grpSp>
        <p:nvGrpSpPr>
          <p:cNvPr id="8" name="Group 7">
            <a:extLst>
              <a:ext uri="{FF2B5EF4-FFF2-40B4-BE49-F238E27FC236}">
                <a16:creationId xmlns:a16="http://schemas.microsoft.com/office/drawing/2014/main" id="{1A4506E9-1C99-C16D-E3F6-971D8E710C5B}"/>
              </a:ext>
              <a:ext uri="{C183D7F6-B498-43B3-948B-1728B52AA6E4}">
                <adec:decorative xmlns:adec="http://schemas.microsoft.com/office/drawing/2017/decorative" val="1"/>
              </a:ext>
            </a:extLst>
          </p:cNvPr>
          <p:cNvGrpSpPr/>
          <p:nvPr/>
        </p:nvGrpSpPr>
        <p:grpSpPr>
          <a:xfrm>
            <a:off x="7873311" y="1940130"/>
            <a:ext cx="3250689" cy="2977740"/>
            <a:chOff x="12804359" y="2962246"/>
            <a:chExt cx="3733754" cy="3733754"/>
          </a:xfrm>
        </p:grpSpPr>
        <p:pic>
          <p:nvPicPr>
            <p:cNvPr id="6" name="Graphic 3" descr="Map with pin with solid fill">
              <a:extLst>
                <a:ext uri="{FF2B5EF4-FFF2-40B4-BE49-F238E27FC236}">
                  <a16:creationId xmlns:a16="http://schemas.microsoft.com/office/drawing/2014/main" id="{34014C31-1123-4D86-3508-265987FB49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69514" y="2962246"/>
              <a:ext cx="1650239" cy="1650239"/>
            </a:xfrm>
            <a:prstGeom prst="rect">
              <a:avLst/>
            </a:prstGeom>
          </p:spPr>
        </p:pic>
        <p:pic>
          <p:nvPicPr>
            <p:cNvPr id="7" name="Graphic 6" descr="Thought outline">
              <a:extLst>
                <a:ext uri="{FF2B5EF4-FFF2-40B4-BE49-F238E27FC236}">
                  <a16:creationId xmlns:a16="http://schemas.microsoft.com/office/drawing/2014/main" id="{1DCCDBB4-E827-F6DB-93A7-10F876FE28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04359" y="2962246"/>
              <a:ext cx="3733754" cy="3733754"/>
            </a:xfrm>
            <a:prstGeom prst="rect">
              <a:avLst/>
            </a:prstGeom>
          </p:spPr>
        </p:pic>
      </p:grpSp>
      <p:sp>
        <p:nvSpPr>
          <p:cNvPr id="5" name="Rectangle: Rounded Corners 4">
            <a:extLst>
              <a:ext uri="{FF2B5EF4-FFF2-40B4-BE49-F238E27FC236}">
                <a16:creationId xmlns:a16="http://schemas.microsoft.com/office/drawing/2014/main" id="{7ABDA18F-7BE5-670E-D4F7-2AEBDE68D3A0}"/>
              </a:ext>
            </a:extLst>
          </p:cNvPr>
          <p:cNvSpPr/>
          <p:nvPr/>
        </p:nvSpPr>
        <p:spPr>
          <a:xfrm>
            <a:off x="360000" y="5619873"/>
            <a:ext cx="11484000" cy="545602"/>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dirty="0">
                <a:solidFill>
                  <a:srgbClr val="000000"/>
                </a:solidFill>
              </a:rPr>
              <a:t>‘More effort has to be spent in framing questions that are worth asking’ </a:t>
            </a:r>
            <a:r>
              <a:rPr lang="en-AU" sz="1200" dirty="0">
                <a:solidFill>
                  <a:srgbClr val="000000"/>
                </a:solidFill>
              </a:rPr>
              <a:t>(Black et al. 2003:41)</a:t>
            </a:r>
            <a:r>
              <a:rPr lang="en-AU" sz="1800" dirty="0">
                <a:solidFill>
                  <a:srgbClr val="000000"/>
                </a:solidFill>
              </a:rPr>
              <a:t>.</a:t>
            </a:r>
          </a:p>
        </p:txBody>
      </p:sp>
      <p:sp>
        <p:nvSpPr>
          <p:cNvPr id="4" name="Slide Number Placeholder 3">
            <a:extLst>
              <a:ext uri="{FF2B5EF4-FFF2-40B4-BE49-F238E27FC236}">
                <a16:creationId xmlns:a16="http://schemas.microsoft.com/office/drawing/2014/main" id="{67541125-29D6-1EFF-61AB-DAD461E8EC4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38196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98D0C-9303-E30B-CED7-8488D92C4E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3D0944-8A27-B2BC-7A8B-E7341F691E39}"/>
              </a:ext>
            </a:extLst>
          </p:cNvPr>
          <p:cNvSpPr>
            <a:spLocks noGrp="1"/>
          </p:cNvSpPr>
          <p:nvPr>
            <p:ph type="title"/>
          </p:nvPr>
        </p:nvSpPr>
        <p:spPr/>
        <p:txBody>
          <a:bodyPr/>
          <a:lstStyle/>
          <a:p>
            <a:r>
              <a:rPr lang="en-AU"/>
              <a:t>Response systems</a:t>
            </a:r>
          </a:p>
        </p:txBody>
      </p:sp>
      <p:grpSp>
        <p:nvGrpSpPr>
          <p:cNvPr id="3" name="Group 2" descr="Response cards">
            <a:extLst>
              <a:ext uri="{FF2B5EF4-FFF2-40B4-BE49-F238E27FC236}">
                <a16:creationId xmlns:a16="http://schemas.microsoft.com/office/drawing/2014/main" id="{6360107F-DF3A-F0B4-9A41-7F0777826C21}"/>
              </a:ext>
            </a:extLst>
          </p:cNvPr>
          <p:cNvGrpSpPr/>
          <p:nvPr/>
        </p:nvGrpSpPr>
        <p:grpSpPr>
          <a:xfrm>
            <a:off x="1037924" y="1602004"/>
            <a:ext cx="3094597" cy="2132016"/>
            <a:chOff x="1037924" y="1589304"/>
            <a:chExt cx="3094597" cy="2132016"/>
          </a:xfrm>
        </p:grpSpPr>
        <p:sp>
          <p:nvSpPr>
            <p:cNvPr id="5" name="Rectangle: Rounded Corners 4">
              <a:extLst>
                <a:ext uri="{FF2B5EF4-FFF2-40B4-BE49-F238E27FC236}">
                  <a16:creationId xmlns:a16="http://schemas.microsoft.com/office/drawing/2014/main" id="{2FEBE563-6C55-E6E2-FACB-A038CAE02E5F}"/>
                </a:ext>
              </a:extLst>
            </p:cNvPr>
            <p:cNvSpPr/>
            <p:nvPr/>
          </p:nvSpPr>
          <p:spPr>
            <a:xfrm>
              <a:off x="1037924" y="1589304"/>
              <a:ext cx="3094597" cy="2132016"/>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ctr" defTabSz="609585"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2664"/>
                  </a:solidFill>
                  <a:effectLst/>
                  <a:uLnTx/>
                  <a:uFillTx/>
                  <a:latin typeface="+mj-lt"/>
                  <a:ea typeface="+mn-ea"/>
                  <a:cs typeface="+mn-cs"/>
                </a:rPr>
                <a:t> Response cards</a:t>
              </a:r>
              <a:endParaRPr kumimoji="0" lang="en-US" sz="2000" b="1" i="0" u="none" strike="noStrike" kern="1200" cap="none" spc="0" normalizeH="0" baseline="0" noProof="0" dirty="0">
                <a:ln>
                  <a:noFill/>
                </a:ln>
                <a:solidFill>
                  <a:srgbClr val="002664"/>
                </a:solidFill>
                <a:effectLst/>
                <a:uLnTx/>
                <a:uFillTx/>
                <a:latin typeface="+mj-lt"/>
                <a:ea typeface="+mn-ea"/>
                <a:cs typeface="+mn-cs"/>
              </a:endParaRPr>
            </a:p>
          </p:txBody>
        </p:sp>
        <p:pic>
          <p:nvPicPr>
            <p:cNvPr id="6" name="Content Placeholder 5">
              <a:extLst>
                <a:ext uri="{FF2B5EF4-FFF2-40B4-BE49-F238E27FC236}">
                  <a16:creationId xmlns:a16="http://schemas.microsoft.com/office/drawing/2014/main" id="{67B33013-A560-6478-A481-B926A6125E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0980" y="2340868"/>
              <a:ext cx="1908485" cy="1329470"/>
            </a:xfrm>
            <a:prstGeom prst="rect">
              <a:avLst/>
            </a:prstGeom>
          </p:spPr>
        </p:pic>
      </p:grpSp>
      <p:grpSp>
        <p:nvGrpSpPr>
          <p:cNvPr id="7" name="Group 6" descr="Mini whiteboards">
            <a:extLst>
              <a:ext uri="{FF2B5EF4-FFF2-40B4-BE49-F238E27FC236}">
                <a16:creationId xmlns:a16="http://schemas.microsoft.com/office/drawing/2014/main" id="{3C8EA2F8-DB67-ADE1-0A28-2FFAAA18D564}"/>
              </a:ext>
            </a:extLst>
          </p:cNvPr>
          <p:cNvGrpSpPr/>
          <p:nvPr/>
        </p:nvGrpSpPr>
        <p:grpSpPr>
          <a:xfrm>
            <a:off x="998895" y="3941889"/>
            <a:ext cx="3131767" cy="2141308"/>
            <a:chOff x="998895" y="4018089"/>
            <a:chExt cx="3131767" cy="2141308"/>
          </a:xfrm>
        </p:grpSpPr>
        <p:sp>
          <p:nvSpPr>
            <p:cNvPr id="8" name="Rectangle: Rounded Corners 7">
              <a:extLst>
                <a:ext uri="{FF2B5EF4-FFF2-40B4-BE49-F238E27FC236}">
                  <a16:creationId xmlns:a16="http://schemas.microsoft.com/office/drawing/2014/main" id="{4FB59042-455C-F37E-84CE-0FB8479CD009}"/>
                </a:ext>
              </a:extLst>
            </p:cNvPr>
            <p:cNvSpPr/>
            <p:nvPr/>
          </p:nvSpPr>
          <p:spPr>
            <a:xfrm>
              <a:off x="998895" y="4018089"/>
              <a:ext cx="3131767" cy="214130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ctr" defTabSz="609585"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2664"/>
                  </a:solidFill>
                  <a:effectLst/>
                  <a:uLnTx/>
                  <a:uFillTx/>
                  <a:latin typeface="Public Sans"/>
                  <a:ea typeface="+mn-ea"/>
                  <a:cs typeface="+mn-cs"/>
                </a:rPr>
                <a:t> Mini whiteboards</a:t>
              </a:r>
              <a:endParaRPr kumimoji="0" lang="en-US" sz="2000" b="1" i="0" u="none" strike="noStrike" kern="1200" cap="none" spc="0" normalizeH="0" baseline="0" noProof="0">
                <a:ln>
                  <a:noFill/>
                </a:ln>
                <a:solidFill>
                  <a:srgbClr val="002664"/>
                </a:solidFill>
                <a:effectLst/>
                <a:uLnTx/>
                <a:uFillTx/>
                <a:latin typeface="Public Sans Light"/>
                <a:ea typeface="+mn-ea"/>
                <a:cs typeface="+mn-cs"/>
              </a:endParaRPr>
            </a:p>
          </p:txBody>
        </p:sp>
        <p:pic>
          <p:nvPicPr>
            <p:cNvPr id="11" name="Graphic 8">
              <a:extLst>
                <a:ext uri="{FF2B5EF4-FFF2-40B4-BE49-F238E27FC236}">
                  <a16:creationId xmlns:a16="http://schemas.microsoft.com/office/drawing/2014/main" id="{B6E42911-D403-4CAE-7B0F-346EA5515D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20794" y="4371575"/>
              <a:ext cx="2528856" cy="1787822"/>
            </a:xfrm>
            <a:prstGeom prst="rect">
              <a:avLst/>
            </a:prstGeom>
          </p:spPr>
        </p:pic>
      </p:grpSp>
      <p:grpSp>
        <p:nvGrpSpPr>
          <p:cNvPr id="12" name="Group 11" descr="Choral response">
            <a:extLst>
              <a:ext uri="{FF2B5EF4-FFF2-40B4-BE49-F238E27FC236}">
                <a16:creationId xmlns:a16="http://schemas.microsoft.com/office/drawing/2014/main" id="{9F555249-3DB7-5EE8-E6A6-F5360C02F117}"/>
              </a:ext>
            </a:extLst>
          </p:cNvPr>
          <p:cNvGrpSpPr/>
          <p:nvPr/>
        </p:nvGrpSpPr>
        <p:grpSpPr>
          <a:xfrm>
            <a:off x="4475077" y="2894174"/>
            <a:ext cx="3131768" cy="2132015"/>
            <a:chOff x="4475077" y="2868774"/>
            <a:chExt cx="3131768" cy="2132015"/>
          </a:xfrm>
        </p:grpSpPr>
        <p:sp>
          <p:nvSpPr>
            <p:cNvPr id="13" name="Rectangle: Rounded Corners 12">
              <a:extLst>
                <a:ext uri="{FF2B5EF4-FFF2-40B4-BE49-F238E27FC236}">
                  <a16:creationId xmlns:a16="http://schemas.microsoft.com/office/drawing/2014/main" id="{385F94DF-E5D3-F1B6-AEFA-7A2C08E66609}"/>
                </a:ext>
              </a:extLst>
            </p:cNvPr>
            <p:cNvSpPr/>
            <p:nvPr/>
          </p:nvSpPr>
          <p:spPr>
            <a:xfrm>
              <a:off x="4475077" y="2868774"/>
              <a:ext cx="3131768" cy="2132015"/>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ctr" defTabSz="609585"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2664"/>
                  </a:solidFill>
                  <a:effectLst/>
                  <a:uLnTx/>
                  <a:uFillTx/>
                  <a:latin typeface="Public Sans"/>
                  <a:ea typeface="+mn-ea"/>
                  <a:cs typeface="+mn-cs"/>
                </a:rPr>
                <a:t>Choral response </a:t>
              </a:r>
              <a:endParaRPr kumimoji="0" lang="en-US" sz="2000" b="1" i="0" u="none" strike="noStrike" kern="1200" cap="none" spc="0" normalizeH="0" baseline="0" noProof="0">
                <a:ln>
                  <a:noFill/>
                </a:ln>
                <a:solidFill>
                  <a:srgbClr val="002664"/>
                </a:solidFill>
                <a:effectLst/>
                <a:uLnTx/>
                <a:uFillTx/>
                <a:latin typeface="Public Sans Light"/>
                <a:ea typeface="+mn-ea"/>
                <a:cs typeface="+mn-cs"/>
              </a:endParaRPr>
            </a:p>
          </p:txBody>
        </p:sp>
        <p:pic>
          <p:nvPicPr>
            <p:cNvPr id="14" name="Graphic 10">
              <a:extLst>
                <a:ext uri="{FF2B5EF4-FFF2-40B4-BE49-F238E27FC236}">
                  <a16:creationId xmlns:a16="http://schemas.microsoft.com/office/drawing/2014/main" id="{D8CEF4F7-4E18-A0B6-5F6A-AE6C9ED0738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08475" y="3488147"/>
              <a:ext cx="2264972" cy="1509978"/>
            </a:xfrm>
            <a:prstGeom prst="rect">
              <a:avLst/>
            </a:prstGeom>
          </p:spPr>
        </p:pic>
      </p:grpSp>
      <p:grpSp>
        <p:nvGrpSpPr>
          <p:cNvPr id="15" name="Group 14" descr="Gesture voting">
            <a:extLst>
              <a:ext uri="{FF2B5EF4-FFF2-40B4-BE49-F238E27FC236}">
                <a16:creationId xmlns:a16="http://schemas.microsoft.com/office/drawing/2014/main" id="{F1E4C0E4-F80A-B2BC-5FC1-2FD3987C0CC6}"/>
              </a:ext>
            </a:extLst>
          </p:cNvPr>
          <p:cNvGrpSpPr/>
          <p:nvPr/>
        </p:nvGrpSpPr>
        <p:grpSpPr>
          <a:xfrm>
            <a:off x="7949401" y="1602004"/>
            <a:ext cx="3131767" cy="2141308"/>
            <a:chOff x="7949401" y="1589304"/>
            <a:chExt cx="3131767" cy="2141308"/>
          </a:xfrm>
        </p:grpSpPr>
        <p:sp>
          <p:nvSpPr>
            <p:cNvPr id="16" name="Rectangle: Rounded Corners 15">
              <a:extLst>
                <a:ext uri="{FF2B5EF4-FFF2-40B4-BE49-F238E27FC236}">
                  <a16:creationId xmlns:a16="http://schemas.microsoft.com/office/drawing/2014/main" id="{EA753412-103B-2A45-F1F4-66E32D4925E0}"/>
                </a:ext>
              </a:extLst>
            </p:cNvPr>
            <p:cNvSpPr/>
            <p:nvPr/>
          </p:nvSpPr>
          <p:spPr>
            <a:xfrm>
              <a:off x="7949401" y="1589304"/>
              <a:ext cx="3131767" cy="214130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ctr" defTabSz="609585"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2664"/>
                  </a:solidFill>
                  <a:effectLst/>
                  <a:uLnTx/>
                  <a:uFillTx/>
                  <a:latin typeface="Public Sans"/>
                  <a:ea typeface="+mn-ea"/>
                  <a:cs typeface="+mn-cs"/>
                </a:rPr>
                <a:t> Gesture voting</a:t>
              </a:r>
              <a:endParaRPr kumimoji="0" lang="en-US" sz="2000" b="1" i="0" u="none" strike="noStrike" kern="1200" cap="none" spc="0" normalizeH="0" baseline="0" noProof="0">
                <a:ln>
                  <a:noFill/>
                </a:ln>
                <a:solidFill>
                  <a:srgbClr val="002664"/>
                </a:solidFill>
                <a:effectLst/>
                <a:uLnTx/>
                <a:uFillTx/>
                <a:latin typeface="Public Sans Light"/>
                <a:ea typeface="+mn-ea"/>
                <a:cs typeface="+mn-cs"/>
              </a:endParaRPr>
            </a:p>
          </p:txBody>
        </p:sp>
        <p:pic>
          <p:nvPicPr>
            <p:cNvPr id="17" name="Graphic 7">
              <a:extLst>
                <a:ext uri="{FF2B5EF4-FFF2-40B4-BE49-F238E27FC236}">
                  <a16:creationId xmlns:a16="http://schemas.microsoft.com/office/drawing/2014/main" id="{DB9F4206-0B12-4F7B-65DE-00048CC925C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67665" y="2221155"/>
              <a:ext cx="1295238" cy="1295238"/>
            </a:xfrm>
            <a:prstGeom prst="rect">
              <a:avLst/>
            </a:prstGeom>
          </p:spPr>
        </p:pic>
      </p:grpSp>
      <p:grpSp>
        <p:nvGrpSpPr>
          <p:cNvPr id="18" name="Group 17" descr="Cold calling">
            <a:extLst>
              <a:ext uri="{FF2B5EF4-FFF2-40B4-BE49-F238E27FC236}">
                <a16:creationId xmlns:a16="http://schemas.microsoft.com/office/drawing/2014/main" id="{EE24E0EF-B9C7-4CB5-96E8-6FD0C4F8D679}"/>
              </a:ext>
            </a:extLst>
          </p:cNvPr>
          <p:cNvGrpSpPr/>
          <p:nvPr/>
        </p:nvGrpSpPr>
        <p:grpSpPr>
          <a:xfrm>
            <a:off x="7951260" y="3949646"/>
            <a:ext cx="3131767" cy="2141308"/>
            <a:chOff x="7951260" y="4025846"/>
            <a:chExt cx="3131767" cy="2141308"/>
          </a:xfrm>
        </p:grpSpPr>
        <p:sp>
          <p:nvSpPr>
            <p:cNvPr id="19" name="Rectangle: Rounded Corners 18">
              <a:extLst>
                <a:ext uri="{FF2B5EF4-FFF2-40B4-BE49-F238E27FC236}">
                  <a16:creationId xmlns:a16="http://schemas.microsoft.com/office/drawing/2014/main" id="{08E3A336-E5A7-D70B-7EE7-E4E70BE34C3E}"/>
                </a:ext>
              </a:extLst>
            </p:cNvPr>
            <p:cNvSpPr/>
            <p:nvPr/>
          </p:nvSpPr>
          <p:spPr>
            <a:xfrm>
              <a:off x="7951260" y="4025846"/>
              <a:ext cx="3131767" cy="214130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ctr" defTabSz="609585"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2664"/>
                  </a:solidFill>
                  <a:effectLst/>
                  <a:uLnTx/>
                  <a:uFillTx/>
                  <a:latin typeface="Public Sans"/>
                  <a:ea typeface="+mn-ea"/>
                  <a:cs typeface="+mn-cs"/>
                </a:rPr>
                <a:t> Cold calling</a:t>
              </a:r>
              <a:endParaRPr kumimoji="0" lang="en-US" sz="2000" b="1" i="0" u="none" strike="noStrike" kern="1200" cap="none" spc="0" normalizeH="0" baseline="0" noProof="0">
                <a:ln>
                  <a:noFill/>
                </a:ln>
                <a:solidFill>
                  <a:srgbClr val="002664"/>
                </a:solidFill>
                <a:effectLst/>
                <a:uLnTx/>
                <a:uFillTx/>
                <a:latin typeface="Public Sans Light"/>
                <a:ea typeface="+mn-ea"/>
                <a:cs typeface="+mn-cs"/>
              </a:endParaRPr>
            </a:p>
          </p:txBody>
        </p:sp>
        <p:pic>
          <p:nvPicPr>
            <p:cNvPr id="20" name="Graphic 10">
              <a:extLst>
                <a:ext uri="{FF2B5EF4-FFF2-40B4-BE49-F238E27FC236}">
                  <a16:creationId xmlns:a16="http://schemas.microsoft.com/office/drawing/2014/main" id="{437F23B6-FD13-C675-71E4-9F1BC7A8807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576210" y="4642647"/>
              <a:ext cx="1878147" cy="1252097"/>
            </a:xfrm>
            <a:prstGeom prst="rect">
              <a:avLst/>
            </a:prstGeom>
          </p:spPr>
        </p:pic>
      </p:grpSp>
      <p:sp>
        <p:nvSpPr>
          <p:cNvPr id="4" name="Slide Number Placeholder 3">
            <a:extLst>
              <a:ext uri="{FF2B5EF4-FFF2-40B4-BE49-F238E27FC236}">
                <a16:creationId xmlns:a16="http://schemas.microsoft.com/office/drawing/2014/main" id="{F81C4B26-83A1-E3FE-472D-C000583390C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203634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23D27-D5D6-500C-1CE9-FAA84F37D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2A535E-4E7E-39FE-E224-CC0764A83A28}"/>
              </a:ext>
            </a:extLst>
          </p:cNvPr>
          <p:cNvSpPr>
            <a:spLocks noGrp="1"/>
          </p:cNvSpPr>
          <p:nvPr>
            <p:ph type="title"/>
          </p:nvPr>
        </p:nvSpPr>
        <p:spPr/>
        <p:txBody>
          <a:bodyPr/>
          <a:lstStyle/>
          <a:p>
            <a:r>
              <a:rPr lang="en-AU"/>
              <a:t>Planning questions to activate prior learning</a:t>
            </a:r>
          </a:p>
        </p:txBody>
      </p:sp>
      <p:sp>
        <p:nvSpPr>
          <p:cNvPr id="9" name="Content Placeholder 8">
            <a:extLst>
              <a:ext uri="{FF2B5EF4-FFF2-40B4-BE49-F238E27FC236}">
                <a16:creationId xmlns:a16="http://schemas.microsoft.com/office/drawing/2014/main" id="{6BFF9810-985C-3B9E-442B-3A9DECDBA821}"/>
              </a:ext>
            </a:extLst>
          </p:cNvPr>
          <p:cNvSpPr>
            <a:spLocks noGrp="1"/>
          </p:cNvSpPr>
          <p:nvPr>
            <p:ph idx="1"/>
          </p:nvPr>
        </p:nvSpPr>
        <p:spPr>
          <a:xfrm>
            <a:off x="360000" y="1620000"/>
            <a:ext cx="6294800" cy="4536000"/>
          </a:xfrm>
        </p:spPr>
        <p:txBody>
          <a:bodyPr/>
          <a:lstStyle/>
          <a:p>
            <a:pPr>
              <a:spcAft>
                <a:spcPts val="600"/>
              </a:spcAft>
            </a:pPr>
            <a:r>
              <a:rPr lang="en-AU" dirty="0"/>
              <a:t>Plan questions to:</a:t>
            </a:r>
          </a:p>
          <a:p>
            <a:pPr marL="285750" indent="-285750">
              <a:spcAft>
                <a:spcPts val="600"/>
              </a:spcAft>
              <a:buFont typeface="Arial" panose="020B0604020202020204" pitchFamily="34" charset="0"/>
              <a:buChar char="•"/>
            </a:pPr>
            <a:r>
              <a:rPr lang="en-AU" dirty="0"/>
              <a:t>prompt students to retrieve previously taught material</a:t>
            </a:r>
          </a:p>
          <a:p>
            <a:pPr marL="285750" indent="-285750">
              <a:spcAft>
                <a:spcPts val="600"/>
              </a:spcAft>
              <a:buFont typeface="Arial" panose="020B0604020202020204" pitchFamily="34" charset="0"/>
              <a:buChar char="•"/>
            </a:pPr>
            <a:r>
              <a:rPr lang="en-AU" dirty="0"/>
              <a:t>check for successful retrieval.</a:t>
            </a:r>
          </a:p>
          <a:p>
            <a:pPr>
              <a:spcAft>
                <a:spcPts val="600"/>
              </a:spcAft>
            </a:pPr>
            <a:endParaRPr lang="en-AU" dirty="0"/>
          </a:p>
        </p:txBody>
      </p:sp>
      <p:pic>
        <p:nvPicPr>
          <p:cNvPr id="7" name="Picture 6">
            <a:extLst>
              <a:ext uri="{FF2B5EF4-FFF2-40B4-BE49-F238E27FC236}">
                <a16:creationId xmlns:a16="http://schemas.microsoft.com/office/drawing/2014/main" id="{EF1427AC-98C0-35F1-C95E-19DA81E8B4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45836" y="1650824"/>
            <a:ext cx="3058763" cy="4401264"/>
          </a:xfrm>
          <a:prstGeom prst="rect">
            <a:avLst/>
          </a:prstGeom>
          <a:ln>
            <a:solidFill>
              <a:schemeClr val="bg2">
                <a:lumMod val="90000"/>
              </a:schemeClr>
            </a:solidFill>
          </a:ln>
          <a:effectLst/>
        </p:spPr>
      </p:pic>
      <p:sp>
        <p:nvSpPr>
          <p:cNvPr id="4" name="Slide Number Placeholder 3">
            <a:extLst>
              <a:ext uri="{FF2B5EF4-FFF2-40B4-BE49-F238E27FC236}">
                <a16:creationId xmlns:a16="http://schemas.microsoft.com/office/drawing/2014/main" id="{4987E746-E827-4B1E-2FE1-2FDE53697C5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379751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5467-E625-A1C8-46E3-8ACDE0209790}"/>
              </a:ext>
            </a:extLst>
          </p:cNvPr>
          <p:cNvSpPr>
            <a:spLocks noGrp="1"/>
          </p:cNvSpPr>
          <p:nvPr>
            <p:ph type="title"/>
          </p:nvPr>
        </p:nvSpPr>
        <p:spPr/>
        <p:txBody>
          <a:bodyPr/>
          <a:lstStyle/>
          <a:p>
            <a:r>
              <a:rPr lang="en-AU" dirty="0"/>
              <a:t>Planning questions for recall</a:t>
            </a:r>
          </a:p>
        </p:txBody>
      </p:sp>
      <p:sp>
        <p:nvSpPr>
          <p:cNvPr id="3" name="Content Placeholder 2">
            <a:extLst>
              <a:ext uri="{FF2B5EF4-FFF2-40B4-BE49-F238E27FC236}">
                <a16:creationId xmlns:a16="http://schemas.microsoft.com/office/drawing/2014/main" id="{6BC16C5C-0CEB-C6D2-BDC4-C5E1E427E5F7}"/>
              </a:ext>
            </a:extLst>
          </p:cNvPr>
          <p:cNvSpPr>
            <a:spLocks noGrp="1"/>
          </p:cNvSpPr>
          <p:nvPr>
            <p:ph idx="1"/>
          </p:nvPr>
        </p:nvSpPr>
        <p:spPr>
          <a:xfrm>
            <a:off x="360000" y="1620000"/>
            <a:ext cx="10080000" cy="2380500"/>
          </a:xfrm>
        </p:spPr>
        <p:txBody>
          <a:bodyPr/>
          <a:lstStyle/>
          <a:p>
            <a:pPr marL="285750" indent="-285750">
              <a:spcAft>
                <a:spcPts val="600"/>
              </a:spcAft>
              <a:buFont typeface="Arial" panose="020B0604020202020204" pitchFamily="34" charset="0"/>
              <a:buChar char="•"/>
            </a:pPr>
            <a:r>
              <a:rPr lang="en-AU" dirty="0"/>
              <a:t>Focus on the key information you want students to retrieve.</a:t>
            </a:r>
          </a:p>
          <a:p>
            <a:pPr marL="285750" indent="-285750">
              <a:spcAft>
                <a:spcPts val="600"/>
              </a:spcAft>
              <a:buFont typeface="Arial" panose="020B0604020202020204" pitchFamily="34" charset="0"/>
              <a:buChar char="•"/>
            </a:pPr>
            <a:r>
              <a:rPr lang="en-AU" dirty="0"/>
              <a:t>Develop questions or prompts to support students to retrieve this information from their long-term memory.</a:t>
            </a:r>
          </a:p>
          <a:p>
            <a:pPr marL="285750" indent="-285750">
              <a:spcAft>
                <a:spcPts val="600"/>
              </a:spcAft>
              <a:buFont typeface="Arial" panose="020B0604020202020204" pitchFamily="34" charset="0"/>
              <a:buChar char="•"/>
            </a:pPr>
            <a:r>
              <a:rPr lang="en-AU" dirty="0"/>
              <a:t>Develop questions so most or all students can be successful in recall.</a:t>
            </a:r>
          </a:p>
          <a:p>
            <a:pPr marL="285750" indent="-285750">
              <a:spcAft>
                <a:spcPts val="600"/>
              </a:spcAft>
              <a:buFont typeface="Arial" panose="020B0604020202020204" pitchFamily="34" charset="0"/>
              <a:buChar char="•"/>
            </a:pPr>
            <a:r>
              <a:rPr lang="en-AU" dirty="0"/>
              <a:t>Retrieval practice builds and strengthens connections in long term memory (AERO 2023).</a:t>
            </a:r>
          </a:p>
        </p:txBody>
      </p:sp>
      <p:pic>
        <p:nvPicPr>
          <p:cNvPr id="22" name="Picture 21">
            <a:extLst>
              <a:ext uri="{FF2B5EF4-FFF2-40B4-BE49-F238E27FC236}">
                <a16:creationId xmlns:a16="http://schemas.microsoft.com/office/drawing/2014/main" id="{CC9AF055-3C0B-87A0-7BD3-8CCFEB226D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55258" y="4683146"/>
            <a:ext cx="1505027" cy="1054154"/>
          </a:xfrm>
          <a:prstGeom prst="rect">
            <a:avLst/>
          </a:prstGeom>
        </p:spPr>
      </p:pic>
      <p:pic>
        <p:nvPicPr>
          <p:cNvPr id="24" name="Picture 23">
            <a:extLst>
              <a:ext uri="{FF2B5EF4-FFF2-40B4-BE49-F238E27FC236}">
                <a16:creationId xmlns:a16="http://schemas.microsoft.com/office/drawing/2014/main" id="{9EE30153-63B3-CBA3-06BE-159EFB2664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69092" y="4695848"/>
            <a:ext cx="1447874" cy="1016052"/>
          </a:xfrm>
          <a:prstGeom prst="rect">
            <a:avLst/>
          </a:prstGeom>
        </p:spPr>
      </p:pic>
      <p:pic>
        <p:nvPicPr>
          <p:cNvPr id="26" name="Picture 25">
            <a:extLst>
              <a:ext uri="{FF2B5EF4-FFF2-40B4-BE49-F238E27FC236}">
                <a16:creationId xmlns:a16="http://schemas.microsoft.com/office/drawing/2014/main" id="{A4FABDFE-0A37-8A1F-B5C3-0C24A937FB4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25773" y="4702199"/>
            <a:ext cx="1505027" cy="997001"/>
          </a:xfrm>
          <a:prstGeom prst="rect">
            <a:avLst/>
          </a:prstGeom>
        </p:spPr>
      </p:pic>
      <p:pic>
        <p:nvPicPr>
          <p:cNvPr id="28" name="Picture 27">
            <a:extLst>
              <a:ext uri="{FF2B5EF4-FFF2-40B4-BE49-F238E27FC236}">
                <a16:creationId xmlns:a16="http://schemas.microsoft.com/office/drawing/2014/main" id="{8791165F-D386-A91C-D340-ECFAB1D3621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96064" y="4702198"/>
            <a:ext cx="1447874" cy="1009702"/>
          </a:xfrm>
          <a:prstGeom prst="rect">
            <a:avLst/>
          </a:prstGeom>
        </p:spPr>
      </p:pic>
      <p:pic>
        <p:nvPicPr>
          <p:cNvPr id="30" name="Picture 29">
            <a:extLst>
              <a:ext uri="{FF2B5EF4-FFF2-40B4-BE49-F238E27FC236}">
                <a16:creationId xmlns:a16="http://schemas.microsoft.com/office/drawing/2014/main" id="{C47CB168-288B-236F-C29E-640548A94F0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52745" y="4721249"/>
            <a:ext cx="1447874" cy="990651"/>
          </a:xfrm>
          <a:prstGeom prst="rect">
            <a:avLst/>
          </a:prstGeom>
        </p:spPr>
      </p:pic>
      <p:sp>
        <p:nvSpPr>
          <p:cNvPr id="4" name="Slide Number Placeholder 3">
            <a:extLst>
              <a:ext uri="{FF2B5EF4-FFF2-40B4-BE49-F238E27FC236}">
                <a16:creationId xmlns:a16="http://schemas.microsoft.com/office/drawing/2014/main" id="{D4BE9609-809F-8313-2041-B62AACB53F0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60902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00A0D-AABE-81E0-CC7F-8DEACFDA54CF}"/>
              </a:ext>
            </a:extLst>
          </p:cNvPr>
          <p:cNvSpPr>
            <a:spLocks noGrp="1"/>
          </p:cNvSpPr>
          <p:nvPr>
            <p:ph type="title"/>
          </p:nvPr>
        </p:nvSpPr>
        <p:spPr/>
        <p:txBody>
          <a:bodyPr/>
          <a:lstStyle/>
          <a:p>
            <a:r>
              <a:rPr lang="en-AU" dirty="0"/>
              <a:t>Planning questions to identify misconceptions</a:t>
            </a:r>
          </a:p>
        </p:txBody>
      </p:sp>
      <p:sp>
        <p:nvSpPr>
          <p:cNvPr id="3" name="Content Placeholder 2">
            <a:extLst>
              <a:ext uri="{FF2B5EF4-FFF2-40B4-BE49-F238E27FC236}">
                <a16:creationId xmlns:a16="http://schemas.microsoft.com/office/drawing/2014/main" id="{BC9FE823-F39B-0E75-39D1-BF2FD56283AE}"/>
              </a:ext>
            </a:extLst>
          </p:cNvPr>
          <p:cNvSpPr>
            <a:spLocks noGrp="1"/>
          </p:cNvSpPr>
          <p:nvPr>
            <p:ph idx="1"/>
          </p:nvPr>
        </p:nvSpPr>
        <p:spPr>
          <a:xfrm>
            <a:off x="360000" y="1620000"/>
            <a:ext cx="10764000" cy="2050300"/>
          </a:xfrm>
        </p:spPr>
        <p:txBody>
          <a:bodyPr/>
          <a:lstStyle/>
          <a:p>
            <a:pPr marL="285750" indent="-285750">
              <a:spcAft>
                <a:spcPts val="600"/>
              </a:spcAft>
              <a:buFont typeface="Arial" panose="020B0604020202020204" pitchFamily="34" charset="0"/>
              <a:buChar char="•"/>
            </a:pPr>
            <a:r>
              <a:rPr lang="en-AU" dirty="0"/>
              <a:t>Identify possible misconceptions in the planning phase.</a:t>
            </a:r>
          </a:p>
          <a:p>
            <a:pPr marL="285750" indent="-285750">
              <a:spcAft>
                <a:spcPts val="600"/>
              </a:spcAft>
              <a:buFont typeface="Arial" panose="020B0604020202020204" pitchFamily="34" charset="0"/>
              <a:buChar char="•"/>
            </a:pPr>
            <a:r>
              <a:rPr lang="en-AU" dirty="0"/>
              <a:t>Develop questions that will identify these misconceptions.</a:t>
            </a:r>
          </a:p>
          <a:p>
            <a:pPr marL="285750" indent="-285750">
              <a:spcAft>
                <a:spcPts val="600"/>
              </a:spcAft>
              <a:buFont typeface="Arial" panose="020B0604020202020204" pitchFamily="34" charset="0"/>
              <a:buChar char="•"/>
            </a:pPr>
            <a:r>
              <a:rPr lang="en-AU" dirty="0"/>
              <a:t>Prepare responses for each misconception if they are identified, including a check for understanding to ensure accurate understanding following the intervention.</a:t>
            </a:r>
          </a:p>
        </p:txBody>
      </p:sp>
      <p:pic>
        <p:nvPicPr>
          <p:cNvPr id="7" name="Picture 6">
            <a:extLst>
              <a:ext uri="{FF2B5EF4-FFF2-40B4-BE49-F238E27FC236}">
                <a16:creationId xmlns:a16="http://schemas.microsoft.com/office/drawing/2014/main" id="{F45CB6B2-0D2E-8FE7-1F3A-0C481AE9C2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72526" y="4686842"/>
            <a:ext cx="1505027" cy="1054154"/>
          </a:xfrm>
          <a:prstGeom prst="rect">
            <a:avLst/>
          </a:prstGeom>
        </p:spPr>
      </p:pic>
      <p:pic>
        <p:nvPicPr>
          <p:cNvPr id="9" name="Picture 8">
            <a:extLst>
              <a:ext uri="{FF2B5EF4-FFF2-40B4-BE49-F238E27FC236}">
                <a16:creationId xmlns:a16="http://schemas.microsoft.com/office/drawing/2014/main" id="{44484C2D-1284-9210-21DB-70C437E3F7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73445" y="4699544"/>
            <a:ext cx="1447874" cy="1016052"/>
          </a:xfrm>
          <a:prstGeom prst="rect">
            <a:avLst/>
          </a:prstGeom>
        </p:spPr>
      </p:pic>
      <p:pic>
        <p:nvPicPr>
          <p:cNvPr id="11" name="Picture 10">
            <a:extLst>
              <a:ext uri="{FF2B5EF4-FFF2-40B4-BE49-F238E27FC236}">
                <a16:creationId xmlns:a16="http://schemas.microsoft.com/office/drawing/2014/main" id="{37D2F672-9CAB-16E7-5328-A45497EEFAF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17211" y="4709069"/>
            <a:ext cx="1505027" cy="997001"/>
          </a:xfrm>
          <a:prstGeom prst="rect">
            <a:avLst/>
          </a:prstGeom>
        </p:spPr>
      </p:pic>
      <p:pic>
        <p:nvPicPr>
          <p:cNvPr id="13" name="Picture 12">
            <a:extLst>
              <a:ext uri="{FF2B5EF4-FFF2-40B4-BE49-F238E27FC236}">
                <a16:creationId xmlns:a16="http://schemas.microsoft.com/office/drawing/2014/main" id="{EC5ABB2E-EC04-3504-248C-5BB5ABBF1A7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18130" y="4709069"/>
            <a:ext cx="1447874" cy="1009702"/>
          </a:xfrm>
          <a:prstGeom prst="rect">
            <a:avLst/>
          </a:prstGeom>
        </p:spPr>
      </p:pic>
      <p:sp>
        <p:nvSpPr>
          <p:cNvPr id="4" name="Slide Number Placeholder 3">
            <a:extLst>
              <a:ext uri="{FF2B5EF4-FFF2-40B4-BE49-F238E27FC236}">
                <a16:creationId xmlns:a16="http://schemas.microsoft.com/office/drawing/2014/main" id="{C1649AB2-D8E7-4BCF-4EF5-323F86FCDD3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56</a:t>
            </a:fld>
            <a:endParaRPr lang="en-AU"/>
          </a:p>
        </p:txBody>
      </p:sp>
    </p:spTree>
    <p:extLst>
      <p:ext uri="{BB962C8B-B14F-4D97-AF65-F5344CB8AC3E}">
        <p14:creationId xmlns:p14="http://schemas.microsoft.com/office/powerpoint/2010/main" val="262896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5370-27E4-FDE9-7092-E1632E06CF62}"/>
              </a:ext>
            </a:extLst>
          </p:cNvPr>
          <p:cNvSpPr>
            <a:spLocks noGrp="1"/>
          </p:cNvSpPr>
          <p:nvPr>
            <p:ph type="title"/>
          </p:nvPr>
        </p:nvSpPr>
        <p:spPr/>
        <p:txBody>
          <a:bodyPr/>
          <a:lstStyle/>
          <a:p>
            <a:r>
              <a:rPr lang="en-AU" dirty="0"/>
              <a:t>Planning questions to scaffold thinking to build complexity</a:t>
            </a:r>
          </a:p>
        </p:txBody>
      </p:sp>
      <p:graphicFrame>
        <p:nvGraphicFramePr>
          <p:cNvPr id="22" name="Table 21">
            <a:extLst>
              <a:ext uri="{FF2B5EF4-FFF2-40B4-BE49-F238E27FC236}">
                <a16:creationId xmlns:a16="http://schemas.microsoft.com/office/drawing/2014/main" id="{C914042C-5B9D-751A-BA64-A7906DF9B615}"/>
              </a:ext>
            </a:extLst>
          </p:cNvPr>
          <p:cNvGraphicFramePr>
            <a:graphicFrameLocks noGrp="1"/>
          </p:cNvGraphicFramePr>
          <p:nvPr>
            <p:extLst>
              <p:ext uri="{D42A27DB-BD31-4B8C-83A1-F6EECF244321}">
                <p14:modId xmlns:p14="http://schemas.microsoft.com/office/powerpoint/2010/main" val="3797348018"/>
              </p:ext>
            </p:extLst>
          </p:nvPr>
        </p:nvGraphicFramePr>
        <p:xfrm>
          <a:off x="360000" y="1585847"/>
          <a:ext cx="11476400" cy="1812301"/>
        </p:xfrm>
        <a:graphic>
          <a:graphicData uri="http://schemas.openxmlformats.org/drawingml/2006/table">
            <a:tbl>
              <a:tblPr firstRow="1" bandRow="1">
                <a:tableStyleId>{5A111915-BE36-4E01-A7E5-04B1672EAD32}</a:tableStyleId>
              </a:tblPr>
              <a:tblGrid>
                <a:gridCol w="3145200">
                  <a:extLst>
                    <a:ext uri="{9D8B030D-6E8A-4147-A177-3AD203B41FA5}">
                      <a16:colId xmlns:a16="http://schemas.microsoft.com/office/drawing/2014/main" val="1385413647"/>
                    </a:ext>
                  </a:extLst>
                </a:gridCol>
                <a:gridCol w="4165600">
                  <a:extLst>
                    <a:ext uri="{9D8B030D-6E8A-4147-A177-3AD203B41FA5}">
                      <a16:colId xmlns:a16="http://schemas.microsoft.com/office/drawing/2014/main" val="3994324846"/>
                    </a:ext>
                  </a:extLst>
                </a:gridCol>
                <a:gridCol w="4165600">
                  <a:extLst>
                    <a:ext uri="{9D8B030D-6E8A-4147-A177-3AD203B41FA5}">
                      <a16:colId xmlns:a16="http://schemas.microsoft.com/office/drawing/2014/main" val="3259690174"/>
                    </a:ext>
                  </a:extLst>
                </a:gridCol>
              </a:tblGrid>
              <a:tr h="301932">
                <a:tc>
                  <a:txBody>
                    <a:bodyPr/>
                    <a:lstStyle/>
                    <a:p>
                      <a:pPr>
                        <a:lnSpc>
                          <a:spcPct val="150000"/>
                        </a:lnSpc>
                        <a:spcAft>
                          <a:spcPts val="600"/>
                        </a:spcAft>
                      </a:pPr>
                      <a:r>
                        <a:rPr lang="en-AU" sz="1600" dirty="0"/>
                        <a:t>Recall</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1"/>
                    </a:solidFill>
                  </a:tcPr>
                </a:tc>
                <a:tc>
                  <a:txBody>
                    <a:bodyPr/>
                    <a:lstStyle/>
                    <a:p>
                      <a:pPr>
                        <a:lnSpc>
                          <a:spcPct val="150000"/>
                        </a:lnSpc>
                        <a:spcAft>
                          <a:spcPts val="600"/>
                        </a:spcAft>
                      </a:pPr>
                      <a:r>
                        <a:rPr lang="en-AU" sz="1600" dirty="0"/>
                        <a:t>Deepen</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1"/>
                    </a:solidFill>
                  </a:tcPr>
                </a:tc>
                <a:tc>
                  <a:txBody>
                    <a:bodyPr/>
                    <a:lstStyle/>
                    <a:p>
                      <a:pPr>
                        <a:lnSpc>
                          <a:spcPct val="150000"/>
                        </a:lnSpc>
                        <a:spcAft>
                          <a:spcPts val="600"/>
                        </a:spcAft>
                      </a:pPr>
                      <a:r>
                        <a:rPr lang="en-AU" sz="1600" dirty="0"/>
                        <a:t>Connect</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1"/>
                    </a:solidFill>
                  </a:tcPr>
                </a:tc>
                <a:extLst>
                  <a:ext uri="{0D108BD9-81ED-4DB2-BD59-A6C34878D82A}">
                    <a16:rowId xmlns:a16="http://schemas.microsoft.com/office/drawing/2014/main" val="2975518940"/>
                  </a:ext>
                </a:extLst>
              </a:tr>
              <a:tr h="1399868">
                <a:tc>
                  <a:txBody>
                    <a:bodyPr/>
                    <a:lstStyle/>
                    <a:p>
                      <a:pPr>
                        <a:lnSpc>
                          <a:spcPct val="150000"/>
                        </a:lnSpc>
                        <a:spcAft>
                          <a:spcPts val="600"/>
                        </a:spcAft>
                      </a:pPr>
                      <a:r>
                        <a:rPr lang="en-AU" sz="1600" dirty="0"/>
                        <a:t>What is a force?</a:t>
                      </a:r>
                    </a:p>
                    <a:p>
                      <a:pPr>
                        <a:lnSpc>
                          <a:spcPct val="150000"/>
                        </a:lnSpc>
                        <a:spcAft>
                          <a:spcPts val="600"/>
                        </a:spcAft>
                      </a:pPr>
                      <a:r>
                        <a:rPr lang="en-AU" sz="1600" dirty="0"/>
                        <a:t>What is a contact force?</a:t>
                      </a:r>
                    </a:p>
                    <a:p>
                      <a:pPr>
                        <a:lnSpc>
                          <a:spcPct val="150000"/>
                        </a:lnSpc>
                        <a:spcAft>
                          <a:spcPts val="600"/>
                        </a:spcAft>
                      </a:pPr>
                      <a:r>
                        <a:rPr lang="en-AU" sz="1600" dirty="0"/>
                        <a:t>What is a non-contact force?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a:lnSpc>
                          <a:spcPct val="150000"/>
                        </a:lnSpc>
                        <a:spcAft>
                          <a:spcPts val="600"/>
                        </a:spcAft>
                      </a:pPr>
                      <a:r>
                        <a:rPr lang="en-AU" sz="1600" dirty="0"/>
                        <a:t>Explain why magnetic attraction is a</a:t>
                      </a:r>
                      <a:br>
                        <a:rPr lang="en-AU" sz="1600" dirty="0"/>
                      </a:br>
                      <a:r>
                        <a:rPr lang="en-AU" sz="1600" dirty="0"/>
                        <a:t>non-contact force.</a:t>
                      </a:r>
                    </a:p>
                    <a:p>
                      <a:pPr>
                        <a:lnSpc>
                          <a:spcPct val="150000"/>
                        </a:lnSpc>
                        <a:spcAft>
                          <a:spcPts val="600"/>
                        </a:spcAft>
                      </a:pPr>
                      <a:endParaRPr lang="en-AU" sz="1600" dirty="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a:lnSpc>
                          <a:spcPct val="150000"/>
                        </a:lnSpc>
                        <a:spcAft>
                          <a:spcPts val="600"/>
                        </a:spcAft>
                      </a:pPr>
                      <a:r>
                        <a:rPr lang="en-AU" sz="1600" dirty="0"/>
                        <a:t>How is magnetic attraction similar to electrostatic attraction? How is it different?</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974971306"/>
                  </a:ext>
                </a:extLst>
              </a:tr>
            </a:tbl>
          </a:graphicData>
        </a:graphic>
      </p:graphicFrame>
      <p:sp>
        <p:nvSpPr>
          <p:cNvPr id="6" name="Content Placeholder 8">
            <a:extLst>
              <a:ext uri="{FF2B5EF4-FFF2-40B4-BE49-F238E27FC236}">
                <a16:creationId xmlns:a16="http://schemas.microsoft.com/office/drawing/2014/main" id="{16896C60-0393-1F68-9201-B05CB3D1CDE8}"/>
              </a:ext>
            </a:extLst>
          </p:cNvPr>
          <p:cNvSpPr txBox="1">
            <a:spLocks/>
          </p:cNvSpPr>
          <p:nvPr/>
        </p:nvSpPr>
        <p:spPr>
          <a:xfrm>
            <a:off x="360000" y="3551655"/>
            <a:ext cx="6994389" cy="254318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sz="1600" dirty="0"/>
              <a:t>Questions that prompt complex thinking:</a:t>
            </a:r>
          </a:p>
          <a:p>
            <a:pPr marL="285750" indent="-285750">
              <a:spcAft>
                <a:spcPts val="600"/>
              </a:spcAft>
              <a:buFont typeface="Arial" panose="020B0604020202020204" pitchFamily="34" charset="0"/>
              <a:buChar char="•"/>
            </a:pPr>
            <a:r>
              <a:rPr lang="en-AU" sz="1600" dirty="0"/>
              <a:t>need even more </a:t>
            </a:r>
            <a:r>
              <a:rPr lang="en-AU" sz="1600" b="1" dirty="0">
                <a:latin typeface="+mj-lt"/>
              </a:rPr>
              <a:t>wait time</a:t>
            </a:r>
          </a:p>
          <a:p>
            <a:pPr marL="285750" indent="-285750">
              <a:spcAft>
                <a:spcPts val="600"/>
              </a:spcAft>
              <a:buFont typeface="Arial" panose="020B0604020202020204" pitchFamily="34" charset="0"/>
              <a:buChar char="•"/>
            </a:pPr>
            <a:r>
              <a:rPr lang="en-AU" sz="1600" dirty="0"/>
              <a:t>require the response method to be modelled</a:t>
            </a:r>
          </a:p>
          <a:p>
            <a:pPr marL="285750" indent="-285750">
              <a:spcAft>
                <a:spcPts val="600"/>
              </a:spcAft>
              <a:buFont typeface="Arial" panose="020B0604020202020204" pitchFamily="34" charset="0"/>
              <a:buChar char="•"/>
            </a:pPr>
            <a:r>
              <a:rPr lang="en-AU" sz="1600" dirty="0"/>
              <a:t>may require students to refine their answers following feedback</a:t>
            </a:r>
          </a:p>
          <a:p>
            <a:pPr marL="285750" indent="-285750">
              <a:spcAft>
                <a:spcPts val="600"/>
              </a:spcAft>
              <a:buFont typeface="Arial" panose="020B0604020202020204" pitchFamily="34" charset="0"/>
              <a:buChar char="•"/>
            </a:pPr>
            <a:r>
              <a:rPr lang="en-AU" sz="1600" dirty="0"/>
              <a:t>are done after key knowledge is consolidated.</a:t>
            </a:r>
          </a:p>
        </p:txBody>
      </p:sp>
      <p:pic>
        <p:nvPicPr>
          <p:cNvPr id="30" name="Picture 29">
            <a:extLst>
              <a:ext uri="{FF2B5EF4-FFF2-40B4-BE49-F238E27FC236}">
                <a16:creationId xmlns:a16="http://schemas.microsoft.com/office/drawing/2014/main" id="{1CED6945-5E32-B269-C5E1-6D5DD59A03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93204" y="3705162"/>
            <a:ext cx="6776196" cy="2543185"/>
          </a:xfrm>
          <a:prstGeom prst="rect">
            <a:avLst/>
          </a:prstGeom>
        </p:spPr>
      </p:pic>
      <p:sp>
        <p:nvSpPr>
          <p:cNvPr id="4" name="Slide Number Placeholder 3">
            <a:extLst>
              <a:ext uri="{FF2B5EF4-FFF2-40B4-BE49-F238E27FC236}">
                <a16:creationId xmlns:a16="http://schemas.microsoft.com/office/drawing/2014/main" id="{94C007A4-A8C7-D4C4-57EF-9542706D983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88987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E27F0-EB0E-3394-72AE-245FA5C38D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083945-C865-1EBD-CEE0-0CEF668C464C}"/>
              </a:ext>
            </a:extLst>
          </p:cNvPr>
          <p:cNvSpPr>
            <a:spLocks noGrp="1"/>
          </p:cNvSpPr>
          <p:nvPr>
            <p:ph type="title"/>
          </p:nvPr>
        </p:nvSpPr>
        <p:spPr/>
        <p:txBody>
          <a:bodyPr/>
          <a:lstStyle/>
          <a:p>
            <a:r>
              <a:rPr lang="en-AU" dirty="0"/>
              <a:t>Planning questions and response systems when developing complexity</a:t>
            </a:r>
          </a:p>
        </p:txBody>
      </p:sp>
      <p:graphicFrame>
        <p:nvGraphicFramePr>
          <p:cNvPr id="22" name="Table 21">
            <a:extLst>
              <a:ext uri="{FF2B5EF4-FFF2-40B4-BE49-F238E27FC236}">
                <a16:creationId xmlns:a16="http://schemas.microsoft.com/office/drawing/2014/main" id="{52EEE30D-464E-E891-0C7C-277474D09E31}"/>
              </a:ext>
            </a:extLst>
          </p:cNvPr>
          <p:cNvGraphicFramePr>
            <a:graphicFrameLocks noGrp="1"/>
          </p:cNvGraphicFramePr>
          <p:nvPr>
            <p:extLst>
              <p:ext uri="{D42A27DB-BD31-4B8C-83A1-F6EECF244321}">
                <p14:modId xmlns:p14="http://schemas.microsoft.com/office/powerpoint/2010/main" val="2186460925"/>
              </p:ext>
            </p:extLst>
          </p:nvPr>
        </p:nvGraphicFramePr>
        <p:xfrm>
          <a:off x="360000" y="1672560"/>
          <a:ext cx="11472000" cy="3689986"/>
        </p:xfrm>
        <a:graphic>
          <a:graphicData uri="http://schemas.openxmlformats.org/drawingml/2006/table">
            <a:tbl>
              <a:tblPr firstRow="1" bandRow="1">
                <a:tableStyleId>{5A111915-BE36-4E01-A7E5-04B1672EAD32}</a:tableStyleId>
              </a:tblPr>
              <a:tblGrid>
                <a:gridCol w="3824000">
                  <a:extLst>
                    <a:ext uri="{9D8B030D-6E8A-4147-A177-3AD203B41FA5}">
                      <a16:colId xmlns:a16="http://schemas.microsoft.com/office/drawing/2014/main" val="1385413647"/>
                    </a:ext>
                  </a:extLst>
                </a:gridCol>
                <a:gridCol w="3824000">
                  <a:extLst>
                    <a:ext uri="{9D8B030D-6E8A-4147-A177-3AD203B41FA5}">
                      <a16:colId xmlns:a16="http://schemas.microsoft.com/office/drawing/2014/main" val="3994324846"/>
                    </a:ext>
                  </a:extLst>
                </a:gridCol>
                <a:gridCol w="3824000">
                  <a:extLst>
                    <a:ext uri="{9D8B030D-6E8A-4147-A177-3AD203B41FA5}">
                      <a16:colId xmlns:a16="http://schemas.microsoft.com/office/drawing/2014/main" val="3259690174"/>
                    </a:ext>
                  </a:extLst>
                </a:gridCol>
              </a:tblGrid>
              <a:tr h="252030">
                <a:tc>
                  <a:txBody>
                    <a:bodyPr/>
                    <a:lstStyle/>
                    <a:p>
                      <a:pPr>
                        <a:lnSpc>
                          <a:spcPct val="150000"/>
                        </a:lnSpc>
                        <a:spcAft>
                          <a:spcPts val="600"/>
                        </a:spcAft>
                      </a:pPr>
                      <a:r>
                        <a:rPr lang="en-AU" sz="1600"/>
                        <a:t>Recall</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50000"/>
                        </a:lnSpc>
                        <a:spcAft>
                          <a:spcPts val="600"/>
                        </a:spcAft>
                      </a:pPr>
                      <a:r>
                        <a:rPr lang="en-AU" sz="1600" dirty="0"/>
                        <a:t>Deepen</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50000"/>
                        </a:lnSpc>
                        <a:spcAft>
                          <a:spcPts val="600"/>
                        </a:spcAft>
                      </a:pPr>
                      <a:r>
                        <a:rPr lang="en-AU" sz="1600" dirty="0"/>
                        <a:t>Connect</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75518940"/>
                  </a:ext>
                </a:extLst>
              </a:tr>
              <a:tr h="1929356">
                <a:tc>
                  <a:txBody>
                    <a:bodyPr/>
                    <a:lstStyle/>
                    <a:p>
                      <a:pPr>
                        <a:lnSpc>
                          <a:spcPct val="150000"/>
                        </a:lnSpc>
                        <a:spcAft>
                          <a:spcPts val="600"/>
                        </a:spcAft>
                      </a:pPr>
                      <a:r>
                        <a:rPr lang="en-AU" sz="1600" dirty="0"/>
                        <a:t>What is a force?</a:t>
                      </a:r>
                    </a:p>
                    <a:p>
                      <a:pPr>
                        <a:lnSpc>
                          <a:spcPct val="150000"/>
                        </a:lnSpc>
                        <a:spcAft>
                          <a:spcPts val="600"/>
                        </a:spcAft>
                      </a:pPr>
                      <a:r>
                        <a:rPr lang="en-AU" sz="1600" dirty="0"/>
                        <a:t>What is a contact force?</a:t>
                      </a:r>
                    </a:p>
                    <a:p>
                      <a:pPr>
                        <a:lnSpc>
                          <a:spcPct val="150000"/>
                        </a:lnSpc>
                        <a:spcAft>
                          <a:spcPts val="600"/>
                        </a:spcAft>
                      </a:pPr>
                      <a:r>
                        <a:rPr lang="en-AU" sz="1600" dirty="0"/>
                        <a:t>What is a non-contact force?</a:t>
                      </a:r>
                    </a:p>
                    <a:p>
                      <a:pPr>
                        <a:lnSpc>
                          <a:spcPct val="150000"/>
                        </a:lnSpc>
                        <a:spcAft>
                          <a:spcPts val="600"/>
                        </a:spcAft>
                      </a:pPr>
                      <a:r>
                        <a:rPr lang="en-AU" sz="1600" b="1" dirty="0">
                          <a:latin typeface="+mj-lt"/>
                        </a:rPr>
                        <a:t>Wait time: </a:t>
                      </a:r>
                      <a:r>
                        <a:rPr lang="en-AU" sz="1600" dirty="0"/>
                        <a:t>3 seconds</a:t>
                      </a:r>
                    </a:p>
                    <a:p>
                      <a:pPr>
                        <a:lnSpc>
                          <a:spcPct val="150000"/>
                        </a:lnSpc>
                        <a:spcAft>
                          <a:spcPts val="600"/>
                        </a:spcAft>
                      </a:pPr>
                      <a:r>
                        <a:rPr lang="en-AU" sz="1600" b="1" dirty="0">
                          <a:latin typeface="+mj-lt"/>
                        </a:rPr>
                        <a:t>Response system: </a:t>
                      </a:r>
                      <a:r>
                        <a:rPr lang="en-AU" sz="1600" dirty="0"/>
                        <a:t>Choral response</a:t>
                      </a:r>
                    </a:p>
                    <a:p>
                      <a:pPr>
                        <a:lnSpc>
                          <a:spcPct val="150000"/>
                        </a:lnSpc>
                        <a:spcAft>
                          <a:spcPts val="600"/>
                        </a:spcAft>
                      </a:pPr>
                      <a:endParaRPr lang="en-AU" sz="1600" dirty="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600"/>
                        </a:spcAft>
                      </a:pPr>
                      <a:r>
                        <a:rPr lang="en-AU" sz="1600" dirty="0"/>
                        <a:t>Explain why magnetic attraction is a non-contact force.</a:t>
                      </a:r>
                    </a:p>
                    <a:p>
                      <a:pPr>
                        <a:lnSpc>
                          <a:spcPct val="150000"/>
                        </a:lnSpc>
                        <a:spcAft>
                          <a:spcPts val="600"/>
                        </a:spcAft>
                      </a:pPr>
                      <a:r>
                        <a:rPr lang="en-AU" sz="1600" b="1" dirty="0">
                          <a:latin typeface="+mj-lt"/>
                        </a:rPr>
                        <a:t>Wait time: </a:t>
                      </a:r>
                      <a:r>
                        <a:rPr lang="en-AU" sz="1600" dirty="0"/>
                        <a:t>5 seconds</a:t>
                      </a:r>
                    </a:p>
                    <a:p>
                      <a:pPr>
                        <a:lnSpc>
                          <a:spcPct val="150000"/>
                        </a:lnSpc>
                        <a:spcAft>
                          <a:spcPts val="600"/>
                        </a:spcAft>
                      </a:pPr>
                      <a:r>
                        <a:rPr lang="en-AU" sz="1600" b="1" dirty="0">
                          <a:latin typeface="+mj-lt"/>
                        </a:rPr>
                        <a:t>Response system: </a:t>
                      </a:r>
                      <a:r>
                        <a:rPr lang="en-AU" sz="1600" dirty="0"/>
                        <a:t>Think-pair-share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600"/>
                        </a:spcAft>
                      </a:pPr>
                      <a:r>
                        <a:rPr lang="en-AU" sz="1600" dirty="0"/>
                        <a:t>How is magnetic attraction similar to electrostatic attraction? How is it different?</a:t>
                      </a:r>
                    </a:p>
                    <a:p>
                      <a:pPr>
                        <a:lnSpc>
                          <a:spcPct val="150000"/>
                        </a:lnSpc>
                        <a:spcAft>
                          <a:spcPts val="600"/>
                        </a:spcAft>
                      </a:pPr>
                      <a:r>
                        <a:rPr lang="en-AU" sz="1600" b="1" dirty="0">
                          <a:latin typeface="+mj-lt"/>
                        </a:rPr>
                        <a:t>Wait time: </a:t>
                      </a:r>
                      <a:r>
                        <a:rPr lang="en-AU" sz="1600" dirty="0"/>
                        <a:t>5 seconds before first response</a:t>
                      </a:r>
                    </a:p>
                    <a:p>
                      <a:pPr>
                        <a:lnSpc>
                          <a:spcPct val="150000"/>
                        </a:lnSpc>
                        <a:spcAft>
                          <a:spcPts val="600"/>
                        </a:spcAft>
                      </a:pPr>
                      <a:r>
                        <a:rPr lang="en-AU" sz="1600" dirty="0"/>
                        <a:t>Response time: 3 minutes</a:t>
                      </a:r>
                    </a:p>
                    <a:p>
                      <a:pPr>
                        <a:lnSpc>
                          <a:spcPct val="150000"/>
                        </a:lnSpc>
                        <a:spcAft>
                          <a:spcPts val="600"/>
                        </a:spcAft>
                      </a:pPr>
                      <a:r>
                        <a:rPr lang="en-AU" sz="1600" b="1" dirty="0">
                          <a:latin typeface="+mj-lt"/>
                        </a:rPr>
                        <a:t>Response system: </a:t>
                      </a:r>
                      <a:r>
                        <a:rPr lang="en-AU" sz="1600" dirty="0"/>
                        <a:t>Class discussion</a:t>
                      </a:r>
                    </a:p>
                    <a:p>
                      <a:pPr>
                        <a:lnSpc>
                          <a:spcPct val="150000"/>
                        </a:lnSpc>
                        <a:spcAft>
                          <a:spcPts val="600"/>
                        </a:spcAft>
                      </a:pPr>
                      <a:endParaRPr lang="en-AU" sz="1600" dirty="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4971306"/>
                  </a:ext>
                </a:extLst>
              </a:tr>
            </a:tbl>
          </a:graphicData>
        </a:graphic>
      </p:graphicFrame>
      <p:sp>
        <p:nvSpPr>
          <p:cNvPr id="4" name="Slide Number Placeholder 3">
            <a:extLst>
              <a:ext uri="{FF2B5EF4-FFF2-40B4-BE49-F238E27FC236}">
                <a16:creationId xmlns:a16="http://schemas.microsoft.com/office/drawing/2014/main" id="{232BE571-8EF2-0409-A8B4-AC25AF477F4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42192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7E5FD-21DA-3E24-5993-51AA56FAF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8592F8-4859-A01F-7265-AB7792B41F48}"/>
              </a:ext>
            </a:extLst>
          </p:cNvPr>
          <p:cNvSpPr>
            <a:spLocks noGrp="1"/>
          </p:cNvSpPr>
          <p:nvPr>
            <p:ph type="title"/>
          </p:nvPr>
        </p:nvSpPr>
        <p:spPr>
          <a:xfrm>
            <a:off x="360000" y="360000"/>
            <a:ext cx="6269400" cy="545601"/>
          </a:xfrm>
        </p:spPr>
        <p:txBody>
          <a:bodyPr/>
          <a:lstStyle/>
          <a:p>
            <a:r>
              <a:rPr lang="en-US" dirty="0"/>
              <a:t>Planning to build complexity</a:t>
            </a:r>
          </a:p>
        </p:txBody>
      </p:sp>
      <p:sp>
        <p:nvSpPr>
          <p:cNvPr id="25" name="Rectangle: Rounded Corners 7">
            <a:extLst>
              <a:ext uri="{FF2B5EF4-FFF2-40B4-BE49-F238E27FC236}">
                <a16:creationId xmlns:a16="http://schemas.microsoft.com/office/drawing/2014/main" id="{2C1DCFED-5696-DBBC-6F47-C5EFB2B0756C}"/>
              </a:ext>
            </a:extLst>
          </p:cNvPr>
          <p:cNvSpPr/>
          <p:nvPr/>
        </p:nvSpPr>
        <p:spPr>
          <a:xfrm>
            <a:off x="360000" y="1204354"/>
            <a:ext cx="2677398" cy="5293646"/>
          </a:xfrm>
          <a:prstGeom prst="roundRect">
            <a:avLst>
              <a:gd name="adj" fmla="val 280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0000"/>
              </a:lnSpc>
              <a:spcAft>
                <a:spcPts val="600"/>
              </a:spcAft>
            </a:pPr>
            <a:endParaRPr lang="en-AU" sz="1600" b="1" dirty="0">
              <a:solidFill>
                <a:schemeClr val="accent1"/>
              </a:solidFill>
            </a:endParaRPr>
          </a:p>
          <a:p>
            <a:pPr>
              <a:lnSpc>
                <a:spcPct val="120000"/>
              </a:lnSpc>
              <a:spcAft>
                <a:spcPts val="600"/>
              </a:spcAft>
            </a:pPr>
            <a:r>
              <a:rPr lang="en-AU" sz="1600" b="1" dirty="0">
                <a:solidFill>
                  <a:schemeClr val="accent1"/>
                </a:solidFill>
                <a:latin typeface="+mj-lt"/>
              </a:rPr>
              <a:t>Recall</a:t>
            </a:r>
          </a:p>
          <a:p>
            <a:pPr marL="285750" indent="-285750">
              <a:lnSpc>
                <a:spcPct val="120000"/>
              </a:lnSpc>
              <a:spcAft>
                <a:spcPts val="600"/>
              </a:spcAft>
              <a:buFont typeface="Arial" panose="020B0604020202020204" pitchFamily="34" charset="0"/>
              <a:buChar char="•"/>
            </a:pPr>
            <a:r>
              <a:rPr lang="en-AU" sz="1600" dirty="0">
                <a:solidFill>
                  <a:schemeClr val="accent1"/>
                </a:solidFill>
              </a:rPr>
              <a:t>What, who, when questions</a:t>
            </a:r>
          </a:p>
          <a:p>
            <a:pPr marL="285750" indent="-285750">
              <a:lnSpc>
                <a:spcPct val="120000"/>
              </a:lnSpc>
              <a:spcAft>
                <a:spcPts val="600"/>
              </a:spcAft>
              <a:buFont typeface="Arial" panose="020B0604020202020204" pitchFamily="34" charset="0"/>
              <a:buChar char="•"/>
            </a:pPr>
            <a:r>
              <a:rPr lang="en-AU" sz="1600" dirty="0">
                <a:solidFill>
                  <a:schemeClr val="accent1"/>
                </a:solidFill>
              </a:rPr>
              <a:t>Expect success</a:t>
            </a:r>
          </a:p>
          <a:p>
            <a:pPr marL="285750" indent="-285750">
              <a:lnSpc>
                <a:spcPct val="120000"/>
              </a:lnSpc>
              <a:spcAft>
                <a:spcPts val="600"/>
              </a:spcAft>
              <a:buFont typeface="Arial" panose="020B0604020202020204" pitchFamily="34" charset="0"/>
              <a:buChar char="•"/>
            </a:pPr>
            <a:r>
              <a:rPr lang="en-AU" sz="1600" dirty="0">
                <a:solidFill>
                  <a:schemeClr val="accent1"/>
                </a:solidFill>
              </a:rPr>
              <a:t>Shorter wait time</a:t>
            </a:r>
            <a:br>
              <a:rPr lang="en-AU" sz="1600" dirty="0">
                <a:solidFill>
                  <a:schemeClr val="accent1"/>
                </a:solidFill>
              </a:rPr>
            </a:br>
            <a:r>
              <a:rPr lang="en-AU" sz="1600" dirty="0">
                <a:solidFill>
                  <a:schemeClr val="accent1"/>
                </a:solidFill>
              </a:rPr>
              <a:t>(3 seconds)</a:t>
            </a:r>
          </a:p>
          <a:p>
            <a:pPr>
              <a:lnSpc>
                <a:spcPct val="120000"/>
              </a:lnSpc>
              <a:spcAft>
                <a:spcPts val="600"/>
              </a:spcAft>
            </a:pPr>
            <a:endParaRPr lang="en-AU" sz="1600" b="1" dirty="0">
              <a:solidFill>
                <a:schemeClr val="accent1"/>
              </a:solidFill>
            </a:endParaRPr>
          </a:p>
          <a:p>
            <a:pPr>
              <a:lnSpc>
                <a:spcPct val="120000"/>
              </a:lnSpc>
              <a:spcAft>
                <a:spcPts val="600"/>
              </a:spcAft>
            </a:pPr>
            <a:r>
              <a:rPr lang="en-AU" sz="1600" b="1" dirty="0">
                <a:solidFill>
                  <a:schemeClr val="accent1"/>
                </a:solidFill>
                <a:latin typeface="+mj-lt"/>
              </a:rPr>
              <a:t>Response systems can include:</a:t>
            </a:r>
          </a:p>
          <a:p>
            <a:pPr marL="285750" indent="-285750">
              <a:lnSpc>
                <a:spcPct val="120000"/>
              </a:lnSpc>
              <a:spcAft>
                <a:spcPts val="600"/>
              </a:spcAft>
              <a:buFont typeface="Arial" panose="020B0604020202020204" pitchFamily="34" charset="0"/>
              <a:buChar char="•"/>
            </a:pPr>
            <a:r>
              <a:rPr lang="en-AU" sz="1600" dirty="0">
                <a:solidFill>
                  <a:schemeClr val="accent1"/>
                </a:solidFill>
              </a:rPr>
              <a:t>Choral response</a:t>
            </a:r>
          </a:p>
          <a:p>
            <a:pPr marL="285750" indent="-285750">
              <a:lnSpc>
                <a:spcPct val="120000"/>
              </a:lnSpc>
              <a:spcAft>
                <a:spcPts val="600"/>
              </a:spcAft>
              <a:buFont typeface="Arial" panose="020B0604020202020204" pitchFamily="34" charset="0"/>
              <a:buChar char="•"/>
            </a:pPr>
            <a:r>
              <a:rPr lang="en-AU" sz="1600" dirty="0">
                <a:solidFill>
                  <a:schemeClr val="accent1"/>
                </a:solidFill>
              </a:rPr>
              <a:t>ABCD cards</a:t>
            </a:r>
          </a:p>
          <a:p>
            <a:pPr marL="285750" indent="-285750">
              <a:lnSpc>
                <a:spcPct val="120000"/>
              </a:lnSpc>
              <a:spcAft>
                <a:spcPts val="600"/>
              </a:spcAft>
              <a:buFont typeface="Arial" panose="020B0604020202020204" pitchFamily="34" charset="0"/>
              <a:buChar char="•"/>
            </a:pPr>
            <a:r>
              <a:rPr lang="en-AU" sz="1600" dirty="0">
                <a:solidFill>
                  <a:schemeClr val="accent1"/>
                </a:solidFill>
              </a:rPr>
              <a:t>Cold calling</a:t>
            </a:r>
          </a:p>
          <a:p>
            <a:pPr algn="ctr">
              <a:lnSpc>
                <a:spcPct val="120000"/>
              </a:lnSpc>
              <a:spcAft>
                <a:spcPts val="600"/>
              </a:spcAft>
            </a:pPr>
            <a:endParaRPr lang="en-AU" sz="1600" dirty="0">
              <a:solidFill>
                <a:schemeClr val="accent1"/>
              </a:solidFill>
            </a:endParaRPr>
          </a:p>
        </p:txBody>
      </p:sp>
      <p:sp>
        <p:nvSpPr>
          <p:cNvPr id="26" name="Rectangle: Rounded Corners 7">
            <a:extLst>
              <a:ext uri="{FF2B5EF4-FFF2-40B4-BE49-F238E27FC236}">
                <a16:creationId xmlns:a16="http://schemas.microsoft.com/office/drawing/2014/main" id="{57366A81-EBE5-CC74-3F43-063070F4747B}"/>
              </a:ext>
            </a:extLst>
          </p:cNvPr>
          <p:cNvSpPr/>
          <p:nvPr/>
        </p:nvSpPr>
        <p:spPr>
          <a:xfrm>
            <a:off x="3155391" y="1204354"/>
            <a:ext cx="2913003" cy="5293646"/>
          </a:xfrm>
          <a:prstGeom prst="roundRect">
            <a:avLst>
              <a:gd name="adj" fmla="val 313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0000"/>
              </a:lnSpc>
              <a:spcAft>
                <a:spcPts val="600"/>
              </a:spcAft>
            </a:pPr>
            <a:endParaRPr lang="en-AU" sz="1600" b="1" dirty="0">
              <a:solidFill>
                <a:schemeClr val="accent1"/>
              </a:solidFill>
            </a:endParaRPr>
          </a:p>
          <a:p>
            <a:pPr>
              <a:lnSpc>
                <a:spcPct val="120000"/>
              </a:lnSpc>
              <a:spcAft>
                <a:spcPts val="600"/>
              </a:spcAft>
            </a:pPr>
            <a:r>
              <a:rPr lang="en-AU" sz="1600" b="1" dirty="0">
                <a:solidFill>
                  <a:schemeClr val="accent1"/>
                </a:solidFill>
                <a:latin typeface="+mj-lt"/>
              </a:rPr>
              <a:t>Deepen</a:t>
            </a:r>
          </a:p>
          <a:p>
            <a:pPr marL="285750" indent="-285750">
              <a:lnSpc>
                <a:spcPct val="120000"/>
              </a:lnSpc>
              <a:spcAft>
                <a:spcPts val="600"/>
              </a:spcAft>
              <a:buFont typeface="Arial" panose="020B0604020202020204" pitchFamily="34" charset="0"/>
              <a:buChar char="•"/>
            </a:pPr>
            <a:r>
              <a:rPr lang="en-AU" sz="1600" dirty="0">
                <a:solidFill>
                  <a:schemeClr val="accent1"/>
                </a:solidFill>
              </a:rPr>
              <a:t>How, why, explain questions</a:t>
            </a:r>
          </a:p>
          <a:p>
            <a:pPr marL="285750" indent="-285750">
              <a:lnSpc>
                <a:spcPct val="120000"/>
              </a:lnSpc>
              <a:spcAft>
                <a:spcPts val="600"/>
              </a:spcAft>
              <a:buFont typeface="Arial" panose="020B0604020202020204" pitchFamily="34" charset="0"/>
              <a:buChar char="•"/>
            </a:pPr>
            <a:r>
              <a:rPr lang="en-AU" sz="1600" dirty="0">
                <a:solidFill>
                  <a:schemeClr val="accent1"/>
                </a:solidFill>
              </a:rPr>
              <a:t>Give prompts if needed for success</a:t>
            </a:r>
          </a:p>
          <a:p>
            <a:pPr marL="285750" indent="-285750">
              <a:lnSpc>
                <a:spcPct val="120000"/>
              </a:lnSpc>
              <a:spcAft>
                <a:spcPts val="600"/>
              </a:spcAft>
              <a:buFont typeface="Arial" panose="020B0604020202020204" pitchFamily="34" charset="0"/>
              <a:buChar char="•"/>
            </a:pPr>
            <a:r>
              <a:rPr lang="en-AU" sz="1600" dirty="0">
                <a:solidFill>
                  <a:schemeClr val="accent1"/>
                </a:solidFill>
              </a:rPr>
              <a:t>Longer wait time</a:t>
            </a:r>
            <a:br>
              <a:rPr lang="en-AU" sz="1600" dirty="0">
                <a:solidFill>
                  <a:schemeClr val="accent1"/>
                </a:solidFill>
              </a:rPr>
            </a:br>
            <a:r>
              <a:rPr lang="en-AU" sz="1600" dirty="0">
                <a:solidFill>
                  <a:schemeClr val="accent1"/>
                </a:solidFill>
              </a:rPr>
              <a:t>(5 or more seconds) </a:t>
            </a:r>
          </a:p>
          <a:p>
            <a:pPr>
              <a:lnSpc>
                <a:spcPct val="120000"/>
              </a:lnSpc>
              <a:spcAft>
                <a:spcPts val="600"/>
              </a:spcAft>
            </a:pPr>
            <a:r>
              <a:rPr lang="en-AU" sz="1600" b="1" dirty="0">
                <a:solidFill>
                  <a:schemeClr val="accent1"/>
                </a:solidFill>
                <a:latin typeface="+mj-lt"/>
              </a:rPr>
              <a:t>Response systems can include:</a:t>
            </a:r>
          </a:p>
          <a:p>
            <a:pPr marL="285750" indent="-285750">
              <a:lnSpc>
                <a:spcPct val="120000"/>
              </a:lnSpc>
              <a:spcAft>
                <a:spcPts val="600"/>
              </a:spcAft>
              <a:buFont typeface="Arial" panose="020B0604020202020204" pitchFamily="34" charset="0"/>
              <a:buChar char="•"/>
            </a:pPr>
            <a:r>
              <a:rPr lang="en-AU" sz="1600" dirty="0">
                <a:solidFill>
                  <a:schemeClr val="accent1"/>
                </a:solidFill>
              </a:rPr>
              <a:t>Cold calling</a:t>
            </a:r>
          </a:p>
          <a:p>
            <a:pPr marL="285750" indent="-285750">
              <a:lnSpc>
                <a:spcPct val="120000"/>
              </a:lnSpc>
              <a:spcAft>
                <a:spcPts val="600"/>
              </a:spcAft>
              <a:buFont typeface="Arial" panose="020B0604020202020204" pitchFamily="34" charset="0"/>
              <a:buChar char="•"/>
            </a:pPr>
            <a:r>
              <a:rPr lang="en-AU" sz="1600" dirty="0">
                <a:solidFill>
                  <a:schemeClr val="accent1"/>
                </a:solidFill>
              </a:rPr>
              <a:t>Mini whiteboards</a:t>
            </a:r>
          </a:p>
          <a:p>
            <a:pPr marL="285750" indent="-285750">
              <a:lnSpc>
                <a:spcPct val="120000"/>
              </a:lnSpc>
              <a:spcAft>
                <a:spcPts val="600"/>
              </a:spcAft>
              <a:buFont typeface="Arial" panose="020B0604020202020204" pitchFamily="34" charset="0"/>
              <a:buChar char="•"/>
            </a:pPr>
            <a:r>
              <a:rPr lang="en-AU" sz="1600" dirty="0">
                <a:solidFill>
                  <a:schemeClr val="accent1"/>
                </a:solidFill>
              </a:rPr>
              <a:t>Think-Pair-Share</a:t>
            </a:r>
          </a:p>
          <a:p>
            <a:pPr marL="285750" indent="-285750">
              <a:lnSpc>
                <a:spcPct val="120000"/>
              </a:lnSpc>
              <a:spcAft>
                <a:spcPts val="600"/>
              </a:spcAft>
              <a:buFont typeface="Arial" panose="020B0604020202020204" pitchFamily="34" charset="0"/>
              <a:buChar char="•"/>
            </a:pPr>
            <a:r>
              <a:rPr lang="en-AU" sz="1600" dirty="0">
                <a:solidFill>
                  <a:schemeClr val="accent1"/>
                </a:solidFill>
              </a:rPr>
              <a:t>Extended written response</a:t>
            </a:r>
          </a:p>
        </p:txBody>
      </p:sp>
      <p:sp>
        <p:nvSpPr>
          <p:cNvPr id="27" name="Rectangle: Rounded Corners 7">
            <a:extLst>
              <a:ext uri="{FF2B5EF4-FFF2-40B4-BE49-F238E27FC236}">
                <a16:creationId xmlns:a16="http://schemas.microsoft.com/office/drawing/2014/main" id="{1D2FE788-45FF-3E18-C5D0-44470E1872C6}"/>
              </a:ext>
            </a:extLst>
          </p:cNvPr>
          <p:cNvSpPr/>
          <p:nvPr/>
        </p:nvSpPr>
        <p:spPr>
          <a:xfrm>
            <a:off x="6186387" y="1204354"/>
            <a:ext cx="2914287" cy="5293646"/>
          </a:xfrm>
          <a:prstGeom prst="roundRect">
            <a:avLst>
              <a:gd name="adj" fmla="val 227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0000"/>
              </a:lnSpc>
              <a:spcAft>
                <a:spcPts val="600"/>
              </a:spcAft>
            </a:pPr>
            <a:endParaRPr lang="en-AU" sz="1600" b="1" dirty="0">
              <a:solidFill>
                <a:schemeClr val="accent1"/>
              </a:solidFill>
            </a:endParaRPr>
          </a:p>
          <a:p>
            <a:pPr>
              <a:lnSpc>
                <a:spcPct val="120000"/>
              </a:lnSpc>
              <a:spcAft>
                <a:spcPts val="600"/>
              </a:spcAft>
            </a:pPr>
            <a:r>
              <a:rPr lang="en-AU" sz="1600" b="1" dirty="0">
                <a:solidFill>
                  <a:schemeClr val="accent1"/>
                </a:solidFill>
                <a:latin typeface="+mj-lt"/>
              </a:rPr>
              <a:t>Connect</a:t>
            </a:r>
          </a:p>
          <a:p>
            <a:pPr marL="285750" indent="-285750">
              <a:lnSpc>
                <a:spcPct val="120000"/>
              </a:lnSpc>
              <a:spcAft>
                <a:spcPts val="600"/>
              </a:spcAft>
              <a:buFont typeface="Arial" panose="020B0604020202020204" pitchFamily="34" charset="0"/>
              <a:buChar char="•"/>
            </a:pPr>
            <a:r>
              <a:rPr lang="en-AU" sz="1600" dirty="0">
                <a:solidFill>
                  <a:schemeClr val="accent1"/>
                </a:solidFill>
              </a:rPr>
              <a:t>Cause and effect, how</a:t>
            </a:r>
            <a:br>
              <a:rPr lang="en-AU" sz="1600" dirty="0">
                <a:solidFill>
                  <a:schemeClr val="accent1"/>
                </a:solidFill>
              </a:rPr>
            </a:br>
            <a:r>
              <a:rPr lang="en-AU" sz="1600" dirty="0">
                <a:solidFill>
                  <a:schemeClr val="accent1"/>
                </a:solidFill>
              </a:rPr>
              <a:t>is x similar (or different) to y</a:t>
            </a:r>
          </a:p>
          <a:p>
            <a:pPr marL="285750" indent="-285750">
              <a:lnSpc>
                <a:spcPct val="120000"/>
              </a:lnSpc>
              <a:spcAft>
                <a:spcPts val="600"/>
              </a:spcAft>
              <a:buFont typeface="Arial" panose="020B0604020202020204" pitchFamily="34" charset="0"/>
              <a:buChar char="•"/>
            </a:pPr>
            <a:r>
              <a:rPr lang="en-AU" sz="1600" dirty="0">
                <a:solidFill>
                  <a:schemeClr val="accent1"/>
                </a:solidFill>
              </a:rPr>
              <a:t>Give prompts if needed for success</a:t>
            </a:r>
          </a:p>
          <a:p>
            <a:pPr marL="285750" indent="-285750">
              <a:lnSpc>
                <a:spcPct val="120000"/>
              </a:lnSpc>
              <a:spcAft>
                <a:spcPts val="600"/>
              </a:spcAft>
              <a:buFont typeface="Arial" panose="020B0604020202020204" pitchFamily="34" charset="0"/>
              <a:buChar char="•"/>
            </a:pPr>
            <a:r>
              <a:rPr lang="en-AU" sz="1600" dirty="0">
                <a:solidFill>
                  <a:schemeClr val="accent1"/>
                </a:solidFill>
              </a:rPr>
              <a:t>Longer time needed for thinking and working</a:t>
            </a:r>
          </a:p>
          <a:p>
            <a:pPr>
              <a:lnSpc>
                <a:spcPct val="120000"/>
              </a:lnSpc>
              <a:spcAft>
                <a:spcPts val="600"/>
              </a:spcAft>
            </a:pPr>
            <a:r>
              <a:rPr lang="en-AU" sz="1600" b="1" dirty="0">
                <a:solidFill>
                  <a:schemeClr val="accent1"/>
                </a:solidFill>
                <a:latin typeface="+mj-lt"/>
              </a:rPr>
              <a:t>Response systems can include:</a:t>
            </a:r>
          </a:p>
          <a:p>
            <a:pPr marL="285750" indent="-285750">
              <a:lnSpc>
                <a:spcPct val="120000"/>
              </a:lnSpc>
              <a:spcAft>
                <a:spcPts val="600"/>
              </a:spcAft>
              <a:buFont typeface="Arial" panose="020B0604020202020204" pitchFamily="34" charset="0"/>
              <a:buChar char="•"/>
            </a:pPr>
            <a:r>
              <a:rPr lang="en-AU" sz="1600" dirty="0">
                <a:solidFill>
                  <a:schemeClr val="accent1"/>
                </a:solidFill>
              </a:rPr>
              <a:t>Class discussions</a:t>
            </a:r>
          </a:p>
          <a:p>
            <a:pPr marL="285750" indent="-285750">
              <a:lnSpc>
                <a:spcPct val="120000"/>
              </a:lnSpc>
              <a:spcAft>
                <a:spcPts val="600"/>
              </a:spcAft>
              <a:buFont typeface="Arial" panose="020B0604020202020204" pitchFamily="34" charset="0"/>
              <a:buChar char="•"/>
            </a:pPr>
            <a:r>
              <a:rPr lang="en-AU" sz="1600" dirty="0">
                <a:solidFill>
                  <a:schemeClr val="accent1"/>
                </a:solidFill>
              </a:rPr>
              <a:t>Concept maps</a:t>
            </a:r>
          </a:p>
          <a:p>
            <a:pPr marL="285750" indent="-285750">
              <a:lnSpc>
                <a:spcPct val="120000"/>
              </a:lnSpc>
              <a:spcAft>
                <a:spcPts val="600"/>
              </a:spcAft>
              <a:buFont typeface="Arial" panose="020B0604020202020204" pitchFamily="34" charset="0"/>
              <a:buChar char="•"/>
            </a:pPr>
            <a:r>
              <a:rPr lang="en-AU" sz="1600" dirty="0">
                <a:solidFill>
                  <a:schemeClr val="accent1"/>
                </a:solidFill>
              </a:rPr>
              <a:t>Extended written response</a:t>
            </a:r>
          </a:p>
        </p:txBody>
      </p:sp>
      <p:sp>
        <p:nvSpPr>
          <p:cNvPr id="29" name="Rectangle: Rounded Corners 7">
            <a:extLst>
              <a:ext uri="{FF2B5EF4-FFF2-40B4-BE49-F238E27FC236}">
                <a16:creationId xmlns:a16="http://schemas.microsoft.com/office/drawing/2014/main" id="{442FA300-A310-AC71-14E0-4F8C6682F35C}"/>
              </a:ext>
            </a:extLst>
          </p:cNvPr>
          <p:cNvSpPr/>
          <p:nvPr/>
        </p:nvSpPr>
        <p:spPr>
          <a:xfrm>
            <a:off x="9218666" y="1204354"/>
            <a:ext cx="2673546" cy="5293646"/>
          </a:xfrm>
          <a:prstGeom prst="roundRect">
            <a:avLst>
              <a:gd name="adj" fmla="val 27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0000"/>
              </a:lnSpc>
              <a:spcAft>
                <a:spcPts val="600"/>
              </a:spcAft>
            </a:pPr>
            <a:endParaRPr lang="en-AU" sz="1600" b="1" dirty="0">
              <a:solidFill>
                <a:schemeClr val="accent1"/>
              </a:solidFill>
            </a:endParaRPr>
          </a:p>
          <a:p>
            <a:pPr>
              <a:lnSpc>
                <a:spcPct val="120000"/>
              </a:lnSpc>
              <a:spcAft>
                <a:spcPts val="600"/>
              </a:spcAft>
            </a:pPr>
            <a:r>
              <a:rPr lang="en-AU" sz="1600" b="1" dirty="0">
                <a:solidFill>
                  <a:schemeClr val="accent1"/>
                </a:solidFill>
                <a:latin typeface="+mj-lt"/>
              </a:rPr>
              <a:t>Justify and reflect</a:t>
            </a:r>
          </a:p>
          <a:p>
            <a:pPr marL="285750" indent="-285750">
              <a:lnSpc>
                <a:spcPct val="120000"/>
              </a:lnSpc>
              <a:spcAft>
                <a:spcPts val="600"/>
              </a:spcAft>
              <a:buFont typeface="Arial" panose="020B0604020202020204" pitchFamily="34" charset="0"/>
              <a:buChar char="•"/>
            </a:pPr>
            <a:r>
              <a:rPr lang="en-AU" sz="1600" dirty="0">
                <a:solidFill>
                  <a:schemeClr val="accent1"/>
                </a:solidFill>
              </a:rPr>
              <a:t>Do you agree or disagree with this statement? Why do you say that? How do you know?</a:t>
            </a:r>
          </a:p>
          <a:p>
            <a:pPr marL="285750" indent="-285750">
              <a:lnSpc>
                <a:spcPct val="120000"/>
              </a:lnSpc>
              <a:spcAft>
                <a:spcPts val="600"/>
              </a:spcAft>
              <a:buFont typeface="Arial" panose="020B0604020202020204" pitchFamily="34" charset="0"/>
              <a:buChar char="•"/>
            </a:pPr>
            <a:r>
              <a:rPr lang="en-AU" sz="1600" dirty="0">
                <a:solidFill>
                  <a:schemeClr val="accent1"/>
                </a:solidFill>
              </a:rPr>
              <a:t>Longer time needed to prepare responses</a:t>
            </a:r>
          </a:p>
          <a:p>
            <a:pPr>
              <a:lnSpc>
                <a:spcPct val="120000"/>
              </a:lnSpc>
              <a:spcAft>
                <a:spcPts val="600"/>
              </a:spcAft>
            </a:pPr>
            <a:r>
              <a:rPr lang="en-AU" sz="1600" b="1" dirty="0">
                <a:solidFill>
                  <a:schemeClr val="accent1"/>
                </a:solidFill>
                <a:latin typeface="+mj-lt"/>
              </a:rPr>
              <a:t>Response systems can include:</a:t>
            </a:r>
          </a:p>
          <a:p>
            <a:pPr marL="285750" indent="-285750">
              <a:lnSpc>
                <a:spcPct val="120000"/>
              </a:lnSpc>
              <a:spcAft>
                <a:spcPts val="600"/>
              </a:spcAft>
              <a:buFont typeface="Arial" panose="020B0604020202020204" pitchFamily="34" charset="0"/>
              <a:buChar char="•"/>
            </a:pPr>
            <a:r>
              <a:rPr lang="en-AU" sz="1600" dirty="0">
                <a:solidFill>
                  <a:schemeClr val="accent1"/>
                </a:solidFill>
              </a:rPr>
              <a:t>Class discussions</a:t>
            </a:r>
          </a:p>
          <a:p>
            <a:pPr marL="285750" indent="-285750">
              <a:lnSpc>
                <a:spcPct val="120000"/>
              </a:lnSpc>
              <a:spcAft>
                <a:spcPts val="600"/>
              </a:spcAft>
              <a:buFont typeface="Arial" panose="020B0604020202020204" pitchFamily="34" charset="0"/>
              <a:buChar char="•"/>
            </a:pPr>
            <a:r>
              <a:rPr lang="en-AU" sz="1600" dirty="0">
                <a:solidFill>
                  <a:schemeClr val="accent1"/>
                </a:solidFill>
              </a:rPr>
              <a:t>Debate</a:t>
            </a:r>
          </a:p>
          <a:p>
            <a:pPr marL="285750" indent="-285750">
              <a:lnSpc>
                <a:spcPct val="120000"/>
              </a:lnSpc>
              <a:spcAft>
                <a:spcPts val="600"/>
              </a:spcAft>
              <a:buFont typeface="Arial" panose="020B0604020202020204" pitchFamily="34" charset="0"/>
              <a:buChar char="•"/>
            </a:pPr>
            <a:r>
              <a:rPr lang="en-AU" sz="1600" dirty="0">
                <a:solidFill>
                  <a:schemeClr val="accent1"/>
                </a:solidFill>
              </a:rPr>
              <a:t>Extended written response</a:t>
            </a:r>
          </a:p>
          <a:p>
            <a:pPr marL="285750" indent="-285750" algn="ctr">
              <a:lnSpc>
                <a:spcPct val="120000"/>
              </a:lnSpc>
              <a:spcAft>
                <a:spcPts val="600"/>
              </a:spcAft>
              <a:buFont typeface="Arial" panose="020B0604020202020204" pitchFamily="34" charset="0"/>
              <a:buChar char="•"/>
            </a:pPr>
            <a:endParaRPr lang="en-AU" sz="1600" dirty="0">
              <a:solidFill>
                <a:schemeClr val="accent1"/>
              </a:solidFill>
            </a:endParaRPr>
          </a:p>
        </p:txBody>
      </p:sp>
      <p:grpSp>
        <p:nvGrpSpPr>
          <p:cNvPr id="8" name="Group 7">
            <a:extLst>
              <a:ext uri="{FF2B5EF4-FFF2-40B4-BE49-F238E27FC236}">
                <a16:creationId xmlns:a16="http://schemas.microsoft.com/office/drawing/2014/main" id="{20B52646-9F34-FCC2-2EE2-09E0BEE4BBD1}"/>
              </a:ext>
              <a:ext uri="{C183D7F6-B498-43B3-948B-1728B52AA6E4}">
                <adec:decorative xmlns:adec="http://schemas.microsoft.com/office/drawing/2017/decorative" val="1"/>
              </a:ext>
            </a:extLst>
          </p:cNvPr>
          <p:cNvGrpSpPr/>
          <p:nvPr/>
        </p:nvGrpSpPr>
        <p:grpSpPr>
          <a:xfrm>
            <a:off x="8511340" y="1290320"/>
            <a:ext cx="468000" cy="468000"/>
            <a:chOff x="12871940" y="4192172"/>
            <a:chExt cx="1617784" cy="1392702"/>
          </a:xfrm>
        </p:grpSpPr>
        <p:sp>
          <p:nvSpPr>
            <p:cNvPr id="36" name="Partial Circle 35">
              <a:extLst>
                <a:ext uri="{FF2B5EF4-FFF2-40B4-BE49-F238E27FC236}">
                  <a16:creationId xmlns:a16="http://schemas.microsoft.com/office/drawing/2014/main" id="{21483C11-234C-9435-FD9B-60706B3D22B4}"/>
                </a:ext>
              </a:extLst>
            </p:cNvPr>
            <p:cNvSpPr/>
            <p:nvPr/>
          </p:nvSpPr>
          <p:spPr>
            <a:xfrm>
              <a:off x="12871940" y="4192172"/>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34" name="Partial Circle 33">
              <a:extLst>
                <a:ext uri="{FF2B5EF4-FFF2-40B4-BE49-F238E27FC236}">
                  <a16:creationId xmlns:a16="http://schemas.microsoft.com/office/drawing/2014/main" id="{FBC465EA-4B03-D36A-DDED-41A54D2FED3B}"/>
                </a:ext>
              </a:extLst>
            </p:cNvPr>
            <p:cNvSpPr/>
            <p:nvPr/>
          </p:nvSpPr>
          <p:spPr>
            <a:xfrm>
              <a:off x="12871940" y="4192172"/>
              <a:ext cx="1617784" cy="1392702"/>
            </a:xfrm>
            <a:prstGeom prst="pie">
              <a:avLst>
                <a:gd name="adj1" fmla="val 18630954"/>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grpSp>
        <p:nvGrpSpPr>
          <p:cNvPr id="9" name="Group 8">
            <a:extLst>
              <a:ext uri="{FF2B5EF4-FFF2-40B4-BE49-F238E27FC236}">
                <a16:creationId xmlns:a16="http://schemas.microsoft.com/office/drawing/2014/main" id="{3BB583E8-8D42-3E34-8B70-8575816F9638}"/>
              </a:ext>
              <a:ext uri="{C183D7F6-B498-43B3-948B-1728B52AA6E4}">
                <adec:decorative xmlns:adec="http://schemas.microsoft.com/office/drawing/2017/decorative" val="1"/>
              </a:ext>
            </a:extLst>
          </p:cNvPr>
          <p:cNvGrpSpPr/>
          <p:nvPr/>
        </p:nvGrpSpPr>
        <p:grpSpPr>
          <a:xfrm>
            <a:off x="2478135" y="1273607"/>
            <a:ext cx="468000" cy="468000"/>
            <a:chOff x="12871940" y="4192172"/>
            <a:chExt cx="1617784" cy="1392702"/>
          </a:xfrm>
        </p:grpSpPr>
        <p:sp>
          <p:nvSpPr>
            <p:cNvPr id="10" name="Partial Circle 9">
              <a:extLst>
                <a:ext uri="{FF2B5EF4-FFF2-40B4-BE49-F238E27FC236}">
                  <a16:creationId xmlns:a16="http://schemas.microsoft.com/office/drawing/2014/main" id="{0C750C20-2D18-691D-DF02-161DA383EB6F}"/>
                </a:ext>
              </a:extLst>
            </p:cNvPr>
            <p:cNvSpPr/>
            <p:nvPr/>
          </p:nvSpPr>
          <p:spPr>
            <a:xfrm>
              <a:off x="12871940" y="4192172"/>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1" name="Partial Circle 10">
              <a:extLst>
                <a:ext uri="{FF2B5EF4-FFF2-40B4-BE49-F238E27FC236}">
                  <a16:creationId xmlns:a16="http://schemas.microsoft.com/office/drawing/2014/main" id="{792EC948-BE35-AA4E-1E7C-18C3A5035E0A}"/>
                </a:ext>
              </a:extLst>
            </p:cNvPr>
            <p:cNvSpPr/>
            <p:nvPr/>
          </p:nvSpPr>
          <p:spPr>
            <a:xfrm>
              <a:off x="12871940" y="4192172"/>
              <a:ext cx="1617784" cy="1392702"/>
            </a:xfrm>
            <a:prstGeom prst="pie">
              <a:avLst>
                <a:gd name="adj1" fmla="val 16805776"/>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grpSp>
        <p:nvGrpSpPr>
          <p:cNvPr id="12" name="Group 11">
            <a:extLst>
              <a:ext uri="{FF2B5EF4-FFF2-40B4-BE49-F238E27FC236}">
                <a16:creationId xmlns:a16="http://schemas.microsoft.com/office/drawing/2014/main" id="{1DBFF16F-79AF-174D-42AD-7A3F92A19386}"/>
              </a:ext>
              <a:ext uri="{C183D7F6-B498-43B3-948B-1728B52AA6E4}">
                <adec:decorative xmlns:adec="http://schemas.microsoft.com/office/drawing/2017/decorative" val="1"/>
              </a:ext>
            </a:extLst>
          </p:cNvPr>
          <p:cNvGrpSpPr/>
          <p:nvPr/>
        </p:nvGrpSpPr>
        <p:grpSpPr>
          <a:xfrm>
            <a:off x="5500074" y="1273606"/>
            <a:ext cx="468000" cy="468000"/>
            <a:chOff x="12871940" y="4164168"/>
            <a:chExt cx="1617784" cy="1420709"/>
          </a:xfrm>
        </p:grpSpPr>
        <p:sp>
          <p:nvSpPr>
            <p:cNvPr id="13" name="Partial Circle 12">
              <a:extLst>
                <a:ext uri="{FF2B5EF4-FFF2-40B4-BE49-F238E27FC236}">
                  <a16:creationId xmlns:a16="http://schemas.microsoft.com/office/drawing/2014/main" id="{756AA540-8CF4-ADED-CEC8-8F327DBF429F}"/>
                </a:ext>
              </a:extLst>
            </p:cNvPr>
            <p:cNvSpPr/>
            <p:nvPr/>
          </p:nvSpPr>
          <p:spPr>
            <a:xfrm>
              <a:off x="12871940" y="4164168"/>
              <a:ext cx="1617784" cy="1392702"/>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14" name="Partial Circle 13">
              <a:extLst>
                <a:ext uri="{FF2B5EF4-FFF2-40B4-BE49-F238E27FC236}">
                  <a16:creationId xmlns:a16="http://schemas.microsoft.com/office/drawing/2014/main" id="{F6BC5366-9CEB-1257-702E-DBF6151F8168}"/>
                </a:ext>
              </a:extLst>
            </p:cNvPr>
            <p:cNvSpPr/>
            <p:nvPr/>
          </p:nvSpPr>
          <p:spPr>
            <a:xfrm>
              <a:off x="12871940" y="4164168"/>
              <a:ext cx="1617784" cy="1420709"/>
            </a:xfrm>
            <a:prstGeom prst="pie">
              <a:avLst>
                <a:gd name="adj1" fmla="val 18095344"/>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grpSp>
        <p:nvGrpSpPr>
          <p:cNvPr id="7" name="Group 6">
            <a:extLst>
              <a:ext uri="{FF2B5EF4-FFF2-40B4-BE49-F238E27FC236}">
                <a16:creationId xmlns:a16="http://schemas.microsoft.com/office/drawing/2014/main" id="{84904D14-4344-BD08-E745-68F85BFA323B}"/>
              </a:ext>
              <a:ext uri="{C183D7F6-B498-43B3-948B-1728B52AA6E4}">
                <adec:decorative xmlns:adec="http://schemas.microsoft.com/office/drawing/2017/decorative" val="1"/>
              </a:ext>
            </a:extLst>
          </p:cNvPr>
          <p:cNvGrpSpPr/>
          <p:nvPr/>
        </p:nvGrpSpPr>
        <p:grpSpPr>
          <a:xfrm>
            <a:off x="11310195" y="1290320"/>
            <a:ext cx="468000" cy="468000"/>
            <a:chOff x="8667814" y="214721"/>
            <a:chExt cx="498301" cy="472965"/>
          </a:xfrm>
        </p:grpSpPr>
        <p:sp>
          <p:nvSpPr>
            <p:cNvPr id="30" name="Partial Circle 29">
              <a:extLst>
                <a:ext uri="{FF2B5EF4-FFF2-40B4-BE49-F238E27FC236}">
                  <a16:creationId xmlns:a16="http://schemas.microsoft.com/office/drawing/2014/main" id="{0C3C28A3-4E57-DF61-07DC-D60B69E98F78}"/>
                </a:ext>
              </a:extLst>
            </p:cNvPr>
            <p:cNvSpPr/>
            <p:nvPr/>
          </p:nvSpPr>
          <p:spPr>
            <a:xfrm>
              <a:off x="8667814" y="214722"/>
              <a:ext cx="498301" cy="472964"/>
            </a:xfrm>
            <a:prstGeom prst="pie">
              <a:avLst>
                <a:gd name="adj1" fmla="val 16091474"/>
                <a:gd name="adj2" fmla="val 1602569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sp>
          <p:nvSpPr>
            <p:cNvPr id="31" name="Partial Circle 30">
              <a:extLst>
                <a:ext uri="{FF2B5EF4-FFF2-40B4-BE49-F238E27FC236}">
                  <a16:creationId xmlns:a16="http://schemas.microsoft.com/office/drawing/2014/main" id="{93AEC986-21A5-D9E8-3655-C7BE1ED9CF0C}"/>
                </a:ext>
              </a:extLst>
            </p:cNvPr>
            <p:cNvSpPr/>
            <p:nvPr/>
          </p:nvSpPr>
          <p:spPr>
            <a:xfrm>
              <a:off x="8674628" y="214721"/>
              <a:ext cx="491487" cy="472964"/>
            </a:xfrm>
            <a:prstGeom prst="pie">
              <a:avLst>
                <a:gd name="adj1" fmla="val 69167"/>
                <a:gd name="adj2" fmla="val 1620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AU">
                <a:solidFill>
                  <a:schemeClr val="tx1"/>
                </a:solidFill>
              </a:endParaRPr>
            </a:p>
          </p:txBody>
        </p:sp>
      </p:grpSp>
      <p:sp>
        <p:nvSpPr>
          <p:cNvPr id="4" name="Slide Number Placeholder 3">
            <a:extLst>
              <a:ext uri="{FF2B5EF4-FFF2-40B4-BE49-F238E27FC236}">
                <a16:creationId xmlns:a16="http://schemas.microsoft.com/office/drawing/2014/main" id="{6B4202D5-B8A2-364C-D447-EC408840D69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303268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412F6-B436-4BFD-00FE-6D9A2FCC30E8}"/>
              </a:ext>
            </a:extLst>
          </p:cNvPr>
          <p:cNvSpPr>
            <a:spLocks noGrp="1"/>
          </p:cNvSpPr>
          <p:nvPr>
            <p:ph type="title"/>
          </p:nvPr>
        </p:nvSpPr>
        <p:spPr/>
        <p:txBody>
          <a:bodyPr anchor="t">
            <a:normAutofit/>
          </a:bodyPr>
          <a:lstStyle/>
          <a:p>
            <a:r>
              <a:rPr lang="en-AU" dirty="0"/>
              <a:t>Learning modules and technique guides</a:t>
            </a:r>
          </a:p>
        </p:txBody>
      </p:sp>
      <p:pic>
        <p:nvPicPr>
          <p:cNvPr id="5" name="Picture 4">
            <a:extLst>
              <a:ext uri="{FF2B5EF4-FFF2-40B4-BE49-F238E27FC236}">
                <a16:creationId xmlns:a16="http://schemas.microsoft.com/office/drawing/2014/main" id="{5E6BC564-CEE6-8B91-696C-CAD1431D7E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396" y="1054249"/>
            <a:ext cx="7881207" cy="5563998"/>
          </a:xfrm>
          <a:prstGeom prst="rect">
            <a:avLst/>
          </a:prstGeom>
        </p:spPr>
      </p:pic>
      <p:sp>
        <p:nvSpPr>
          <p:cNvPr id="12" name="Rectangle: Rounded Corners 11">
            <a:extLst>
              <a:ext uri="{FF2B5EF4-FFF2-40B4-BE49-F238E27FC236}">
                <a16:creationId xmlns:a16="http://schemas.microsoft.com/office/drawing/2014/main" id="{83DE0119-191A-F84D-A7A4-B240B1FEA85C}"/>
              </a:ext>
              <a:ext uri="{C183D7F6-B498-43B3-948B-1728B52AA6E4}">
                <adec:decorative xmlns:adec="http://schemas.microsoft.com/office/drawing/2017/decorative" val="1"/>
              </a:ext>
            </a:extLst>
          </p:cNvPr>
          <p:cNvSpPr/>
          <p:nvPr/>
        </p:nvSpPr>
        <p:spPr>
          <a:xfrm>
            <a:off x="8046720" y="3067567"/>
            <a:ext cx="910244" cy="1849411"/>
          </a:xfrm>
          <a:prstGeom prst="roundRect">
            <a:avLst>
              <a:gd name="adj" fmla="val 7398"/>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2" name="Slide Number Placeholder 1">
            <a:extLst>
              <a:ext uri="{FF2B5EF4-FFF2-40B4-BE49-F238E27FC236}">
                <a16:creationId xmlns:a16="http://schemas.microsoft.com/office/drawing/2014/main" id="{1445337B-E1C9-679C-93E1-17AEC02B48FD}"/>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a:t>
            </a:fld>
            <a:endParaRPr lang="en-AU"/>
          </a:p>
        </p:txBody>
      </p:sp>
    </p:spTree>
    <p:extLst>
      <p:ext uri="{BB962C8B-B14F-4D97-AF65-F5344CB8AC3E}">
        <p14:creationId xmlns:p14="http://schemas.microsoft.com/office/powerpoint/2010/main" val="3288162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56DB0-6964-98B8-70F9-C6F58DFF415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2ABEBB-AC67-CF4D-AC42-E690A019DD2A}"/>
              </a:ext>
            </a:extLst>
          </p:cNvPr>
          <p:cNvSpPr>
            <a:spLocks noGrp="1"/>
          </p:cNvSpPr>
          <p:nvPr>
            <p:ph type="title"/>
          </p:nvPr>
        </p:nvSpPr>
        <p:spPr/>
        <p:txBody>
          <a:bodyPr/>
          <a:lstStyle/>
          <a:p>
            <a:r>
              <a:rPr lang="en-AU"/>
              <a:t>Activity</a:t>
            </a:r>
          </a:p>
        </p:txBody>
      </p:sp>
      <p:sp>
        <p:nvSpPr>
          <p:cNvPr id="6" name="Content Placeholder 5">
            <a:extLst>
              <a:ext uri="{FF2B5EF4-FFF2-40B4-BE49-F238E27FC236}">
                <a16:creationId xmlns:a16="http://schemas.microsoft.com/office/drawing/2014/main" id="{318F8789-3FC5-811E-BAC4-047DCBEDD6E6}"/>
              </a:ext>
            </a:extLst>
          </p:cNvPr>
          <p:cNvSpPr>
            <a:spLocks noGrp="1"/>
          </p:cNvSpPr>
          <p:nvPr>
            <p:ph type="body" sz="quarter" idx="19"/>
          </p:nvPr>
        </p:nvSpPr>
        <p:spPr/>
        <p:txBody>
          <a:bodyPr vert="horz" lIns="0" tIns="0" rIns="0" bIns="0" rtlCol="0" anchor="t">
            <a:noAutofit/>
          </a:bodyPr>
          <a:lstStyle/>
          <a:p>
            <a:pPr>
              <a:spcAft>
                <a:spcPts val="600"/>
              </a:spcAft>
            </a:pPr>
            <a:r>
              <a:rPr lang="en-AU" dirty="0"/>
              <a:t>Plan a series of questions that build in complexity for a lesson using the diagram on the previous slide. Consider the wait time and response systems you will use.</a:t>
            </a:r>
          </a:p>
          <a:p>
            <a:pPr>
              <a:spcAft>
                <a:spcPts val="600"/>
              </a:spcAft>
            </a:pPr>
            <a:r>
              <a:rPr lang="en-AU" dirty="0"/>
              <a:t>It will be useful to refer to the technique guides.</a:t>
            </a:r>
          </a:p>
        </p:txBody>
      </p:sp>
      <p:sp>
        <p:nvSpPr>
          <p:cNvPr id="2" name="Slide Number Placeholder 3">
            <a:extLst>
              <a:ext uri="{FF2B5EF4-FFF2-40B4-BE49-F238E27FC236}">
                <a16:creationId xmlns:a16="http://schemas.microsoft.com/office/drawing/2014/main" id="{8D25AA5A-8A41-FF32-5381-1CA45FBB0641}"/>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60</a:t>
            </a:fld>
            <a:endParaRPr lang="en-AU"/>
          </a:p>
        </p:txBody>
      </p:sp>
    </p:spTree>
    <p:extLst>
      <p:ext uri="{BB962C8B-B14F-4D97-AF65-F5344CB8AC3E}">
        <p14:creationId xmlns:p14="http://schemas.microsoft.com/office/powerpoint/2010/main" val="317940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8604000" cy="2104319"/>
          </a:xfrm>
        </p:spPr>
        <p:txBody>
          <a:bodyPr/>
          <a:lstStyle/>
          <a:p>
            <a:r>
              <a:rPr lang="en-AU" dirty="0"/>
              <a:t>Planning, rehearsing and developing routines</a:t>
            </a:r>
          </a:p>
        </p:txBody>
      </p:sp>
    </p:spTree>
    <p:extLst>
      <p:ext uri="{BB962C8B-B14F-4D97-AF65-F5344CB8AC3E}">
        <p14:creationId xmlns:p14="http://schemas.microsoft.com/office/powerpoint/2010/main" val="3357733620"/>
      </p:ext>
    </p:extLst>
  </p:cSld>
  <p:clrMapOvr>
    <a:masterClrMapping/>
  </p:clrMapOvr>
  <p:transition spd="slow">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67F-4CE8-0595-62EE-491E209B0614}"/>
              </a:ext>
            </a:extLst>
          </p:cNvPr>
          <p:cNvSpPr>
            <a:spLocks noGrp="1"/>
          </p:cNvSpPr>
          <p:nvPr>
            <p:ph type="title"/>
          </p:nvPr>
        </p:nvSpPr>
        <p:spPr/>
        <p:txBody>
          <a:bodyPr/>
          <a:lstStyle/>
          <a:p>
            <a:r>
              <a:rPr lang="en-US" dirty="0"/>
              <a:t>Creating agreed whole-school principles </a:t>
            </a:r>
          </a:p>
        </p:txBody>
      </p:sp>
      <p:sp>
        <p:nvSpPr>
          <p:cNvPr id="3" name="Content Placeholder 2">
            <a:extLst>
              <a:ext uri="{FF2B5EF4-FFF2-40B4-BE49-F238E27FC236}">
                <a16:creationId xmlns:a16="http://schemas.microsoft.com/office/drawing/2014/main" id="{CED743FE-21F2-82B5-5767-00678ED5B8E6}"/>
              </a:ext>
            </a:extLst>
          </p:cNvPr>
          <p:cNvSpPr>
            <a:spLocks noGrp="1"/>
          </p:cNvSpPr>
          <p:nvPr>
            <p:ph idx="1"/>
          </p:nvPr>
        </p:nvSpPr>
        <p:spPr/>
        <p:txBody>
          <a:bodyPr vert="horz" lIns="0" tIns="0" rIns="0" bIns="0" rtlCol="0" anchor="t">
            <a:noAutofit/>
          </a:bodyPr>
          <a:lstStyle/>
          <a:p>
            <a:r>
              <a:rPr lang="en-US" sz="2000" dirty="0">
                <a:ea typeface="+mn-lt"/>
                <a:cs typeface="+mn-lt"/>
              </a:rPr>
              <a:t>Draft whole-school teaching principles for effective questioning techniques.</a:t>
            </a:r>
          </a:p>
        </p:txBody>
      </p:sp>
      <p:sp>
        <p:nvSpPr>
          <p:cNvPr id="4" name="Slide Number Placeholder 3">
            <a:extLst>
              <a:ext uri="{FF2B5EF4-FFF2-40B4-BE49-F238E27FC236}">
                <a16:creationId xmlns:a16="http://schemas.microsoft.com/office/drawing/2014/main" id="{833695DE-747A-B772-AC55-5D4B71FB53B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62</a:t>
            </a:fld>
            <a:endParaRPr lang="en-AU"/>
          </a:p>
        </p:txBody>
      </p:sp>
    </p:spTree>
    <p:extLst>
      <p:ext uri="{BB962C8B-B14F-4D97-AF65-F5344CB8AC3E}">
        <p14:creationId xmlns:p14="http://schemas.microsoft.com/office/powerpoint/2010/main" val="261538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CEF5E-AAF6-D71F-5119-F5CE55728D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4CF70C2-BA3A-DB7B-2379-BF6C3255DF80}"/>
              </a:ext>
            </a:extLst>
          </p:cNvPr>
          <p:cNvSpPr>
            <a:spLocks noGrp="1"/>
          </p:cNvSpPr>
          <p:nvPr>
            <p:ph type="title"/>
          </p:nvPr>
        </p:nvSpPr>
        <p:spPr/>
        <p:txBody>
          <a:bodyPr/>
          <a:lstStyle/>
          <a:p>
            <a:r>
              <a:rPr lang="en-AU" dirty="0"/>
              <a:t>Planning and rehearsing (2) </a:t>
            </a:r>
            <a:r>
              <a:rPr lang="en-AU" dirty="0">
                <a:solidFill>
                  <a:schemeClr val="bg1"/>
                </a:solidFill>
              </a:rPr>
              <a:t>(1)</a:t>
            </a:r>
          </a:p>
        </p:txBody>
      </p:sp>
      <p:grpSp>
        <p:nvGrpSpPr>
          <p:cNvPr id="6" name="Group 5" descr="Plan">
            <a:extLst>
              <a:ext uri="{FF2B5EF4-FFF2-40B4-BE49-F238E27FC236}">
                <a16:creationId xmlns:a16="http://schemas.microsoft.com/office/drawing/2014/main" id="{ACA1241D-0A92-00B4-28B0-9384FAD388BB}"/>
              </a:ext>
            </a:extLst>
          </p:cNvPr>
          <p:cNvGrpSpPr/>
          <p:nvPr/>
        </p:nvGrpSpPr>
        <p:grpSpPr>
          <a:xfrm>
            <a:off x="337720" y="2336107"/>
            <a:ext cx="1827652" cy="3217533"/>
            <a:chOff x="337720" y="2336107"/>
            <a:chExt cx="1827652" cy="3217533"/>
          </a:xfrm>
        </p:grpSpPr>
        <p:pic>
          <p:nvPicPr>
            <p:cNvPr id="7" name="Graphic 6" descr="Pen with solid fill">
              <a:extLst>
                <a:ext uri="{FF2B5EF4-FFF2-40B4-BE49-F238E27FC236}">
                  <a16:creationId xmlns:a16="http://schemas.microsoft.com/office/drawing/2014/main" id="{4EE948D1-EBE3-B001-7750-282F512AF1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4" name="Graphic 13" descr="Document outline">
              <a:extLst>
                <a:ext uri="{FF2B5EF4-FFF2-40B4-BE49-F238E27FC236}">
                  <a16:creationId xmlns:a16="http://schemas.microsoft.com/office/drawing/2014/main" id="{6F476021-1598-1A3E-1ADB-AC3D9072CF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628" y="2483382"/>
              <a:ext cx="1393159" cy="1393159"/>
            </a:xfrm>
            <a:prstGeom prst="rect">
              <a:avLst/>
            </a:prstGeom>
          </p:spPr>
        </p:pic>
        <p:sp>
          <p:nvSpPr>
            <p:cNvPr id="19" name="Rectangle: Rounded Corners 16">
              <a:extLst>
                <a:ext uri="{FF2B5EF4-FFF2-40B4-BE49-F238E27FC236}">
                  <a16:creationId xmlns:a16="http://schemas.microsoft.com/office/drawing/2014/main" id="{FAC7C93B-37C4-A833-B805-FABB3C72AB18}"/>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a:latin typeface="+mj-lt"/>
                </a:rPr>
                <a:t>Plan</a:t>
              </a:r>
            </a:p>
          </p:txBody>
        </p:sp>
      </p:grpSp>
      <p:grpSp>
        <p:nvGrpSpPr>
          <p:cNvPr id="20" name="Group 19" descr="Rehearse">
            <a:extLst>
              <a:ext uri="{FF2B5EF4-FFF2-40B4-BE49-F238E27FC236}">
                <a16:creationId xmlns:a16="http://schemas.microsoft.com/office/drawing/2014/main" id="{34F7B226-6353-FDE4-1DA9-1BECE55EEE45}"/>
              </a:ext>
            </a:extLst>
          </p:cNvPr>
          <p:cNvGrpSpPr/>
          <p:nvPr/>
        </p:nvGrpSpPr>
        <p:grpSpPr>
          <a:xfrm>
            <a:off x="2594396" y="2570712"/>
            <a:ext cx="1790876" cy="2982928"/>
            <a:chOff x="2594396" y="2570712"/>
            <a:chExt cx="1790876" cy="2982928"/>
          </a:xfrm>
        </p:grpSpPr>
        <p:sp>
          <p:nvSpPr>
            <p:cNvPr id="21" name="Rectangle: Rounded Corners 17">
              <a:extLst>
                <a:ext uri="{FF2B5EF4-FFF2-40B4-BE49-F238E27FC236}">
                  <a16:creationId xmlns:a16="http://schemas.microsoft.com/office/drawing/2014/main" id="{0057C18B-225D-888A-DFA3-0227FC1BBFAC}"/>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22" name="Graphic 21" descr="Classroom outline">
              <a:extLst>
                <a:ext uri="{FF2B5EF4-FFF2-40B4-BE49-F238E27FC236}">
                  <a16:creationId xmlns:a16="http://schemas.microsoft.com/office/drawing/2014/main" id="{988BCE68-7A77-6E2F-C31A-C7AE2FE97B8A}"/>
                </a:ext>
              </a:extLst>
            </p:cNvPr>
            <p:cNvGrpSpPr/>
            <p:nvPr/>
          </p:nvGrpSpPr>
          <p:grpSpPr>
            <a:xfrm>
              <a:off x="3057897" y="2570712"/>
              <a:ext cx="1079847" cy="1131942"/>
              <a:chOff x="3057897" y="2570712"/>
              <a:chExt cx="1079847" cy="1131942"/>
            </a:xfrm>
            <a:solidFill>
              <a:srgbClr val="000000"/>
            </a:solidFill>
          </p:grpSpPr>
          <p:sp>
            <p:nvSpPr>
              <p:cNvPr id="23" name="Freeform: Shape 29">
                <a:extLst>
                  <a:ext uri="{FF2B5EF4-FFF2-40B4-BE49-F238E27FC236}">
                    <a16:creationId xmlns:a16="http://schemas.microsoft.com/office/drawing/2014/main" id="{9D7500F9-EA52-7423-966B-DAD756FD9D0C}"/>
                  </a:ext>
                </a:extLst>
              </p:cNvPr>
              <p:cNvSpPr/>
              <p:nvPr/>
            </p:nvSpPr>
            <p:spPr>
              <a:xfrm>
                <a:off x="3281532" y="2570712"/>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28" name="Freeform: Shape 30">
                <a:extLst>
                  <a:ext uri="{FF2B5EF4-FFF2-40B4-BE49-F238E27FC236}">
                    <a16:creationId xmlns:a16="http://schemas.microsoft.com/office/drawing/2014/main" id="{0FC48107-C247-49F4-5868-AE4E3D6F082B}"/>
                  </a:ext>
                </a:extLst>
              </p:cNvPr>
              <p:cNvSpPr/>
              <p:nvPr/>
            </p:nvSpPr>
            <p:spPr>
              <a:xfrm>
                <a:off x="3057897" y="2787932"/>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29" name="Freeform: Shape 31">
                <a:extLst>
                  <a:ext uri="{FF2B5EF4-FFF2-40B4-BE49-F238E27FC236}">
                    <a16:creationId xmlns:a16="http://schemas.microsoft.com/office/drawing/2014/main" id="{904556D1-A681-E0B9-97C4-8C62B6CB9ABB}"/>
                  </a:ext>
                </a:extLst>
              </p:cNvPr>
              <p:cNvSpPr/>
              <p:nvPr/>
            </p:nvSpPr>
            <p:spPr>
              <a:xfrm>
                <a:off x="3165436" y="3070218"/>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4" name="Freeform: Shape 32">
                <a:extLst>
                  <a:ext uri="{FF2B5EF4-FFF2-40B4-BE49-F238E27FC236}">
                    <a16:creationId xmlns:a16="http://schemas.microsoft.com/office/drawing/2014/main" id="{479BD8CC-ADE1-69E3-260D-3302FC1952CA}"/>
                  </a:ext>
                </a:extLst>
              </p:cNvPr>
              <p:cNvSpPr/>
              <p:nvPr/>
            </p:nvSpPr>
            <p:spPr>
              <a:xfrm>
                <a:off x="3184940" y="2730345"/>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35" name="Group 34" descr="Feedback">
            <a:extLst>
              <a:ext uri="{FF2B5EF4-FFF2-40B4-BE49-F238E27FC236}">
                <a16:creationId xmlns:a16="http://schemas.microsoft.com/office/drawing/2014/main" id="{C01193B5-8CB6-0AC6-E304-2EA12A0E34C0}"/>
              </a:ext>
            </a:extLst>
          </p:cNvPr>
          <p:cNvGrpSpPr/>
          <p:nvPr/>
        </p:nvGrpSpPr>
        <p:grpSpPr>
          <a:xfrm>
            <a:off x="4840017" y="2483382"/>
            <a:ext cx="1790876" cy="3070258"/>
            <a:chOff x="4840017" y="2483382"/>
            <a:chExt cx="1790876" cy="3070258"/>
          </a:xfrm>
        </p:grpSpPr>
        <p:pic>
          <p:nvPicPr>
            <p:cNvPr id="36" name="Graphic 35" descr="List outline">
              <a:extLst>
                <a:ext uri="{FF2B5EF4-FFF2-40B4-BE49-F238E27FC236}">
                  <a16:creationId xmlns:a16="http://schemas.microsoft.com/office/drawing/2014/main" id="{026564BB-C4C1-77A5-8AC4-CE9E54AB23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6259" y="2483382"/>
              <a:ext cx="1393159" cy="1393159"/>
            </a:xfrm>
            <a:prstGeom prst="rect">
              <a:avLst/>
            </a:prstGeom>
          </p:spPr>
        </p:pic>
        <p:sp>
          <p:nvSpPr>
            <p:cNvPr id="37" name="Rectangle: Rounded Corners 23">
              <a:extLst>
                <a:ext uri="{FF2B5EF4-FFF2-40B4-BE49-F238E27FC236}">
                  <a16:creationId xmlns:a16="http://schemas.microsoft.com/office/drawing/2014/main" id="{67725CBC-E166-E907-F35A-689A3A81D637}"/>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sp>
        <p:nvSpPr>
          <p:cNvPr id="16" name="TextBox 15">
            <a:extLst>
              <a:ext uri="{FF2B5EF4-FFF2-40B4-BE49-F238E27FC236}">
                <a16:creationId xmlns:a16="http://schemas.microsoft.com/office/drawing/2014/main" id="{CD429FF5-C46A-6070-EC6D-DC7E39D43627}"/>
              </a:ext>
            </a:extLst>
          </p:cNvPr>
          <p:cNvSpPr txBox="1"/>
          <p:nvPr/>
        </p:nvSpPr>
        <p:spPr>
          <a:xfrm>
            <a:off x="360000" y="6441750"/>
            <a:ext cx="11770109" cy="276999"/>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Evidence for Learning (2022) </a:t>
            </a:r>
            <a:r>
              <a:rPr lang="en-AU" sz="1200" i="1" dirty="0">
                <a:hlinkClick r:id="rId9"/>
              </a:rPr>
              <a:t>Effective Professional Development</a:t>
            </a:r>
            <a:r>
              <a:rPr lang="en-AU" sz="1200" dirty="0"/>
              <a:t>, Sydney: Evidence for Learning.</a:t>
            </a:r>
          </a:p>
        </p:txBody>
      </p:sp>
      <p:grpSp>
        <p:nvGrpSpPr>
          <p:cNvPr id="3" name="Group 2">
            <a:extLst>
              <a:ext uri="{FF2B5EF4-FFF2-40B4-BE49-F238E27FC236}">
                <a16:creationId xmlns:a16="http://schemas.microsoft.com/office/drawing/2014/main" id="{826B5314-ECAB-67EA-E361-FC0932C22DF1}"/>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F7E6D51B-608A-BD95-C4BF-19B3A54D5400}"/>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93C39E09-9C94-BB75-92A3-8EDDE6B688D2}"/>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23F4D492-CBD7-6087-F814-39885E2B8115}"/>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13077170-C10A-CDD9-6910-B27556593074}"/>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sp>
        <p:nvSpPr>
          <p:cNvPr id="2" name="Slide Number Placeholder 3">
            <a:extLst>
              <a:ext uri="{FF2B5EF4-FFF2-40B4-BE49-F238E27FC236}">
                <a16:creationId xmlns:a16="http://schemas.microsoft.com/office/drawing/2014/main" id="{1924EC35-ECB9-AEDC-D029-9699BFCDC64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63</a:t>
            </a:fld>
            <a:endParaRPr lang="en-AU"/>
          </a:p>
        </p:txBody>
      </p:sp>
    </p:spTree>
    <p:extLst>
      <p:ext uri="{BB962C8B-B14F-4D97-AF65-F5344CB8AC3E}">
        <p14:creationId xmlns:p14="http://schemas.microsoft.com/office/powerpoint/2010/main" val="400719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D900-C3D6-DABE-AF47-D56670B85D1B}"/>
              </a:ext>
            </a:extLst>
          </p:cNvPr>
          <p:cNvSpPr>
            <a:spLocks noGrp="1"/>
          </p:cNvSpPr>
          <p:nvPr>
            <p:ph type="title"/>
          </p:nvPr>
        </p:nvSpPr>
        <p:spPr/>
        <p:txBody>
          <a:bodyPr/>
          <a:lstStyle/>
          <a:p>
            <a:r>
              <a:rPr lang="en-AU"/>
              <a:t>Rehearsal steps and feedback prompts</a:t>
            </a:r>
          </a:p>
        </p:txBody>
      </p:sp>
      <p:sp>
        <p:nvSpPr>
          <p:cNvPr id="3" name="Content Placeholder 2">
            <a:extLst>
              <a:ext uri="{FF2B5EF4-FFF2-40B4-BE49-F238E27FC236}">
                <a16:creationId xmlns:a16="http://schemas.microsoft.com/office/drawing/2014/main" id="{344C93B0-054E-C7AB-1F73-FDE76ADF5A54}"/>
              </a:ext>
            </a:extLst>
          </p:cNvPr>
          <p:cNvSpPr>
            <a:spLocks noGrp="1"/>
          </p:cNvSpPr>
          <p:nvPr>
            <p:ph idx="1"/>
          </p:nvPr>
        </p:nvSpPr>
        <p:spPr>
          <a:xfrm>
            <a:off x="360000" y="1620000"/>
            <a:ext cx="5736000" cy="4536000"/>
          </a:xfrm>
        </p:spPr>
        <p:txBody>
          <a:bodyPr vert="horz" lIns="0" tIns="0" rIns="0" bIns="0" rtlCol="0" anchor="t">
            <a:noAutofit/>
          </a:bodyPr>
          <a:lstStyle/>
          <a:p>
            <a:pPr>
              <a:spcAft>
                <a:spcPts val="600"/>
              </a:spcAft>
            </a:pPr>
            <a:r>
              <a:rPr lang="en-AU" dirty="0"/>
              <a:t>Use your learning sequence, or the lesson plan to:</a:t>
            </a:r>
          </a:p>
          <a:p>
            <a:pPr marL="342900" indent="-342900">
              <a:spcAft>
                <a:spcPts val="600"/>
              </a:spcAft>
              <a:buFont typeface="+mj-lt"/>
              <a:buAutoNum type="arabicPeriod"/>
            </a:pPr>
            <a:r>
              <a:rPr lang="en-AU" dirty="0"/>
              <a:t>select an effective questioning technique </a:t>
            </a:r>
          </a:p>
          <a:p>
            <a:pPr marL="342900" indent="-342900">
              <a:spcAft>
                <a:spcPts val="600"/>
              </a:spcAft>
              <a:buFont typeface="+mj-lt"/>
              <a:buAutoNum type="arabicPeriod"/>
            </a:pPr>
            <a:r>
              <a:rPr lang="en-AU" dirty="0"/>
              <a:t>decide on an agreed routine</a:t>
            </a:r>
          </a:p>
          <a:p>
            <a:pPr marL="342900" indent="-342900">
              <a:spcAft>
                <a:spcPts val="600"/>
              </a:spcAft>
              <a:buFont typeface="+mj-lt"/>
              <a:buAutoNum type="arabicPeriod"/>
            </a:pPr>
            <a:r>
              <a:rPr lang="en-AU" dirty="0"/>
              <a:t>plan your instructions for the class</a:t>
            </a:r>
          </a:p>
          <a:p>
            <a:pPr marL="342900" indent="-342900">
              <a:spcAft>
                <a:spcPts val="600"/>
              </a:spcAft>
              <a:buFont typeface="+mj-lt"/>
              <a:buAutoNum type="arabicPeriod"/>
            </a:pPr>
            <a:r>
              <a:rPr lang="en-AU" dirty="0"/>
              <a:t>rehearse the teaching for this technique with a partner</a:t>
            </a:r>
          </a:p>
          <a:p>
            <a:pPr marL="342900" indent="-342900">
              <a:spcAft>
                <a:spcPts val="600"/>
              </a:spcAft>
              <a:buFont typeface="+mj-lt"/>
              <a:buAutoNum type="arabicPeriod"/>
            </a:pPr>
            <a:r>
              <a:rPr lang="en-AU" dirty="0"/>
              <a:t>use the feedback and modelling from your partner to improve your approach</a:t>
            </a:r>
          </a:p>
          <a:p>
            <a:pPr marL="342900" indent="-342900">
              <a:spcAft>
                <a:spcPts val="600"/>
              </a:spcAft>
              <a:buFont typeface="+mj-lt"/>
              <a:buAutoNum type="arabicPeriod"/>
            </a:pPr>
            <a:r>
              <a:rPr lang="en-AU" dirty="0"/>
              <a:t>swap with your partner for their rehearsal</a:t>
            </a:r>
          </a:p>
        </p:txBody>
      </p:sp>
      <p:sp>
        <p:nvSpPr>
          <p:cNvPr id="6" name="Rectangle: Rounded Corners 5">
            <a:extLst>
              <a:ext uri="{FF2B5EF4-FFF2-40B4-BE49-F238E27FC236}">
                <a16:creationId xmlns:a16="http://schemas.microsoft.com/office/drawing/2014/main" id="{49BEBBA9-AD78-168A-1AFF-4F734B317F0F}"/>
              </a:ext>
            </a:extLst>
          </p:cNvPr>
          <p:cNvSpPr/>
          <p:nvPr/>
        </p:nvSpPr>
        <p:spPr>
          <a:xfrm>
            <a:off x="6540500" y="1749425"/>
            <a:ext cx="5291500" cy="3536950"/>
          </a:xfrm>
          <a:prstGeom prst="roundRect">
            <a:avLst>
              <a:gd name="adj" fmla="val 277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4670" indent="-457200">
              <a:lnSpc>
                <a:spcPct val="150000"/>
              </a:lnSpc>
              <a:spcAft>
                <a:spcPts val="600"/>
              </a:spcAft>
            </a:pPr>
            <a:r>
              <a:rPr lang="en-AU" sz="1800" b="1" dirty="0">
                <a:solidFill>
                  <a:schemeClr val="tx1"/>
                </a:solidFill>
                <a:latin typeface="+mj-lt"/>
              </a:rPr>
              <a:t>Feedback prompts</a:t>
            </a:r>
          </a:p>
          <a:p>
            <a:pPr marL="363220" indent="-285750">
              <a:lnSpc>
                <a:spcPct val="150000"/>
              </a:lnSpc>
              <a:spcAft>
                <a:spcPts val="600"/>
              </a:spcAft>
              <a:buFont typeface="Arial" panose="020B0604020202020204" pitchFamily="34" charset="0"/>
              <a:buChar char="•"/>
            </a:pPr>
            <a:r>
              <a:rPr lang="en-AU" sz="1800" dirty="0">
                <a:solidFill>
                  <a:schemeClr val="tx1"/>
                </a:solidFill>
              </a:rPr>
              <a:t>Did the teacher prompt recall of essential prior knowledge?</a:t>
            </a:r>
          </a:p>
          <a:p>
            <a:pPr marL="363220" indent="-285750">
              <a:lnSpc>
                <a:spcPct val="150000"/>
              </a:lnSpc>
              <a:spcAft>
                <a:spcPts val="600"/>
              </a:spcAft>
              <a:buFont typeface="Arial" panose="020B0604020202020204" pitchFamily="34" charset="0"/>
              <a:buChar char="•"/>
            </a:pPr>
            <a:r>
              <a:rPr lang="en-AU" sz="1800" dirty="0">
                <a:solidFill>
                  <a:schemeClr val="tx1"/>
                </a:solidFill>
              </a:rPr>
              <a:t>Has the routine been successful in retrieving knowledge? </a:t>
            </a:r>
          </a:p>
          <a:p>
            <a:pPr marL="363220" indent="-285750">
              <a:lnSpc>
                <a:spcPct val="150000"/>
              </a:lnSpc>
              <a:spcAft>
                <a:spcPts val="600"/>
              </a:spcAft>
              <a:buFont typeface="Arial" panose="020B0604020202020204" pitchFamily="34" charset="0"/>
              <a:buChar char="•"/>
            </a:pPr>
            <a:r>
              <a:rPr lang="en-AU" sz="1800" dirty="0">
                <a:solidFill>
                  <a:schemeClr val="tx1"/>
                </a:solidFill>
              </a:rPr>
              <a:t>Do the planned questions develop in complexity? </a:t>
            </a:r>
          </a:p>
        </p:txBody>
      </p:sp>
      <p:sp>
        <p:nvSpPr>
          <p:cNvPr id="4" name="Slide Number Placeholder 3">
            <a:extLst>
              <a:ext uri="{FF2B5EF4-FFF2-40B4-BE49-F238E27FC236}">
                <a16:creationId xmlns:a16="http://schemas.microsoft.com/office/drawing/2014/main" id="{A71D06D5-69EC-6E4E-94AF-BA09DD35D90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2607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3429000"/>
            <a:ext cx="9526337" cy="1822269"/>
          </a:xfrm>
        </p:spPr>
        <p:txBody>
          <a:bodyPr/>
          <a:lstStyle/>
          <a:p>
            <a:r>
              <a:rPr lang="en-AU" sz="3600" dirty="0"/>
              <a:t>In the next part of this module, we will work on evaluating our approach to implementing the strategies through techniques</a:t>
            </a:r>
          </a:p>
        </p:txBody>
      </p:sp>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56848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Evaluating a whole-school approach</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a:xfrm>
            <a:off x="540000" y="3117146"/>
            <a:ext cx="5721652" cy="684000"/>
          </a:xfrm>
        </p:spPr>
        <p:txBody>
          <a:bodyPr/>
          <a:lstStyle/>
          <a:p>
            <a:r>
              <a:rPr lang="en-US" sz="5400"/>
              <a:t>Part C</a:t>
            </a:r>
          </a:p>
        </p:txBody>
      </p:sp>
    </p:spTree>
    <p:extLst>
      <p:ext uri="{BB962C8B-B14F-4D97-AF65-F5344CB8AC3E}">
        <p14:creationId xmlns:p14="http://schemas.microsoft.com/office/powerpoint/2010/main" val="279536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dirty="0"/>
              <a:t>Purpose and outcome (3)</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20000"/>
            <a:ext cx="10764000" cy="4536000"/>
          </a:xfrm>
        </p:spPr>
        <p:txBody>
          <a:bodyPr vert="horz" lIns="0" tIns="0" rIns="0" bIns="0" rtlCol="0" anchor="t">
            <a:noAutofit/>
          </a:bodyPr>
          <a:lstStyle/>
          <a:p>
            <a:pPr>
              <a:spcAft>
                <a:spcPts val="600"/>
              </a:spcAft>
            </a:pPr>
            <a:r>
              <a:rPr lang="en-AU" b="1" dirty="0">
                <a:latin typeface="+mj-lt"/>
              </a:rPr>
              <a:t>Purpose</a:t>
            </a:r>
          </a:p>
          <a:p>
            <a:pPr>
              <a:spcAft>
                <a:spcPts val="600"/>
              </a:spcAft>
            </a:pPr>
            <a:r>
              <a:rPr lang="en-AU" dirty="0"/>
              <a:t>To apply effective professional development structures, reflect on and evaluate our implementation of an explicit teaching technique.</a:t>
            </a:r>
          </a:p>
          <a:p>
            <a:pPr>
              <a:spcAft>
                <a:spcPts val="600"/>
              </a:spcAft>
            </a:pPr>
            <a:endParaRPr lang="en-AU" b="1" dirty="0">
              <a:latin typeface="+mj-lt"/>
            </a:endParaRPr>
          </a:p>
          <a:p>
            <a:pPr>
              <a:spcAft>
                <a:spcPts val="600"/>
              </a:spcAft>
            </a:pPr>
            <a:r>
              <a:rPr lang="en-AU" b="1" dirty="0">
                <a:latin typeface="+mj-lt"/>
              </a:rPr>
              <a:t>Outcome</a:t>
            </a:r>
          </a:p>
          <a:p>
            <a:pPr>
              <a:spcAft>
                <a:spcPts val="600"/>
              </a:spcAft>
            </a:pPr>
            <a:r>
              <a:rPr lang="en-AU" dirty="0"/>
              <a:t>Refine the whole-school practices of effective questioning and plan for future success and activities.</a:t>
            </a:r>
          </a:p>
        </p:txBody>
      </p:sp>
      <p:sp>
        <p:nvSpPr>
          <p:cNvPr id="2" name="Slide Number Placeholder 3">
            <a:extLst>
              <a:ext uri="{FF2B5EF4-FFF2-40B4-BE49-F238E27FC236}">
                <a16:creationId xmlns:a16="http://schemas.microsoft.com/office/drawing/2014/main" id="{01C9DC31-B9E9-A446-D5A7-A29C9A5347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67</a:t>
            </a:fld>
            <a:endParaRPr lang="en-AU"/>
          </a:p>
        </p:txBody>
      </p:sp>
    </p:spTree>
    <p:extLst>
      <p:ext uri="{BB962C8B-B14F-4D97-AF65-F5344CB8AC3E}">
        <p14:creationId xmlns:p14="http://schemas.microsoft.com/office/powerpoint/2010/main" val="31703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8604000" cy="800681"/>
          </a:xfrm>
        </p:spPr>
        <p:txBody>
          <a:bodyPr/>
          <a:lstStyle/>
          <a:p>
            <a:r>
              <a:rPr lang="en-AU" dirty="0"/>
              <a:t>A whole school approach</a:t>
            </a:r>
            <a:endParaRPr lang="en-AU" dirty="0">
              <a:highlight>
                <a:srgbClr val="FFFF00"/>
              </a:highlight>
            </a:endParaRPr>
          </a:p>
        </p:txBody>
      </p:sp>
    </p:spTree>
    <p:extLst>
      <p:ext uri="{BB962C8B-B14F-4D97-AF65-F5344CB8AC3E}">
        <p14:creationId xmlns:p14="http://schemas.microsoft.com/office/powerpoint/2010/main" val="2450047507"/>
      </p:ext>
    </p:extLst>
  </p:cSld>
  <p:clrMapOvr>
    <a:masterClrMapping/>
  </p:clrMapOvr>
  <p:transition spd="slow">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Initial reflection point (2)</a:t>
            </a:r>
          </a:p>
        </p:txBody>
      </p:sp>
      <p:graphicFrame>
        <p:nvGraphicFramePr>
          <p:cNvPr id="7" name="Table 9">
            <a:extLst>
              <a:ext uri="{FF2B5EF4-FFF2-40B4-BE49-F238E27FC236}">
                <a16:creationId xmlns:a16="http://schemas.microsoft.com/office/drawing/2014/main" id="{952D70FB-5FA1-898A-27B3-A69CD5363AD4}"/>
              </a:ext>
            </a:extLst>
          </p:cNvPr>
          <p:cNvGraphicFramePr>
            <a:graphicFrameLocks noGrp="1"/>
          </p:cNvGraphicFramePr>
          <p:nvPr>
            <p:extLst>
              <p:ext uri="{D42A27DB-BD31-4B8C-83A1-F6EECF244321}">
                <p14:modId xmlns:p14="http://schemas.microsoft.com/office/powerpoint/2010/main" val="1255285490"/>
              </p:ext>
            </p:extLst>
          </p:nvPr>
        </p:nvGraphicFramePr>
        <p:xfrm>
          <a:off x="344508" y="2524872"/>
          <a:ext cx="11401987" cy="3213257"/>
        </p:xfrm>
        <a:graphic>
          <a:graphicData uri="http://schemas.openxmlformats.org/drawingml/2006/table">
            <a:tbl>
              <a:tblPr firstRow="1" bandRow="1" bandCol="1">
                <a:tableStyleId>{69012ECD-51FC-41F1-AA8D-1B2483CD663E}</a:tableStyleId>
              </a:tblPr>
              <a:tblGrid>
                <a:gridCol w="3004792">
                  <a:extLst>
                    <a:ext uri="{9D8B030D-6E8A-4147-A177-3AD203B41FA5}">
                      <a16:colId xmlns:a16="http://schemas.microsoft.com/office/drawing/2014/main" val="278706534"/>
                    </a:ext>
                  </a:extLst>
                </a:gridCol>
                <a:gridCol w="1679439">
                  <a:extLst>
                    <a:ext uri="{9D8B030D-6E8A-4147-A177-3AD203B41FA5}">
                      <a16:colId xmlns:a16="http://schemas.microsoft.com/office/drawing/2014/main" val="1174282902"/>
                    </a:ext>
                  </a:extLst>
                </a:gridCol>
                <a:gridCol w="1679439">
                  <a:extLst>
                    <a:ext uri="{9D8B030D-6E8A-4147-A177-3AD203B41FA5}">
                      <a16:colId xmlns:a16="http://schemas.microsoft.com/office/drawing/2014/main" val="3352047489"/>
                    </a:ext>
                  </a:extLst>
                </a:gridCol>
                <a:gridCol w="1679439">
                  <a:extLst>
                    <a:ext uri="{9D8B030D-6E8A-4147-A177-3AD203B41FA5}">
                      <a16:colId xmlns:a16="http://schemas.microsoft.com/office/drawing/2014/main" val="3722786642"/>
                    </a:ext>
                  </a:extLst>
                </a:gridCol>
                <a:gridCol w="1679439">
                  <a:extLst>
                    <a:ext uri="{9D8B030D-6E8A-4147-A177-3AD203B41FA5}">
                      <a16:colId xmlns:a16="http://schemas.microsoft.com/office/drawing/2014/main" val="10149451"/>
                    </a:ext>
                  </a:extLst>
                </a:gridCol>
                <a:gridCol w="1679439">
                  <a:extLst>
                    <a:ext uri="{9D8B030D-6E8A-4147-A177-3AD203B41FA5}">
                      <a16:colId xmlns:a16="http://schemas.microsoft.com/office/drawing/2014/main" val="1087846312"/>
                    </a:ext>
                  </a:extLst>
                </a:gridCol>
              </a:tblGrid>
              <a:tr h="572736">
                <a:tc>
                  <a:txBody>
                    <a:bodyPr/>
                    <a:lstStyle/>
                    <a:p>
                      <a:pPr marL="0" marR="0" lvl="0" indent="0" algn="l" defTabSz="914377" rtl="0" eaLnBrk="1" fontAlgn="auto" latinLnBrk="0" hangingPunct="1">
                        <a:lnSpc>
                          <a:spcPct val="130000"/>
                        </a:lnSpc>
                        <a:spcBef>
                          <a:spcPts val="0"/>
                        </a:spcBef>
                        <a:spcAft>
                          <a:spcPts val="600"/>
                        </a:spcAft>
                        <a:buClrTx/>
                        <a:buSzTx/>
                        <a:buFontTx/>
                        <a:buNone/>
                        <a:tabLst/>
                        <a:defRPr/>
                      </a:pPr>
                      <a:r>
                        <a:rPr lang="en-AU" sz="1800" kern="100" dirty="0">
                          <a:effectLst/>
                        </a:rPr>
                        <a:t>Teacher observation</a:t>
                      </a:r>
                      <a:r>
                        <a:rPr lang="en-AU" sz="1050" kern="100" dirty="0">
                          <a:effectLst/>
                        </a:rPr>
                        <a:t> </a:t>
                      </a:r>
                      <a:endParaRPr lang="en-AU" sz="1800" kern="100" dirty="0">
                        <a:effectLst/>
                      </a:endParaRPr>
                    </a:p>
                  </a:txBody>
                  <a:tcPr anchor="ctr"/>
                </a:tc>
                <a:tc>
                  <a:txBody>
                    <a:bodyPr/>
                    <a:lstStyle/>
                    <a:p>
                      <a:pPr>
                        <a:lnSpc>
                          <a:spcPct val="130000"/>
                        </a:lnSpc>
                        <a:spcBef>
                          <a:spcPts val="0"/>
                        </a:spcBef>
                        <a:spcAft>
                          <a:spcPts val="600"/>
                        </a:spcAft>
                      </a:pPr>
                      <a:r>
                        <a:rPr lang="en-AU"/>
                        <a:t>0</a:t>
                      </a:r>
                    </a:p>
                  </a:txBody>
                  <a:tcPr anchor="ctr"/>
                </a:tc>
                <a:tc>
                  <a:txBody>
                    <a:bodyPr/>
                    <a:lstStyle/>
                    <a:p>
                      <a:pPr>
                        <a:lnSpc>
                          <a:spcPct val="130000"/>
                        </a:lnSpc>
                        <a:spcBef>
                          <a:spcPts val="0"/>
                        </a:spcBef>
                        <a:spcAft>
                          <a:spcPts val="600"/>
                        </a:spcAft>
                      </a:pPr>
                      <a:r>
                        <a:rPr lang="en-AU"/>
                        <a:t>1</a:t>
                      </a:r>
                    </a:p>
                  </a:txBody>
                  <a:tcPr anchor="ctr"/>
                </a:tc>
                <a:tc>
                  <a:txBody>
                    <a:bodyPr/>
                    <a:lstStyle/>
                    <a:p>
                      <a:pPr>
                        <a:lnSpc>
                          <a:spcPct val="130000"/>
                        </a:lnSpc>
                        <a:spcBef>
                          <a:spcPts val="0"/>
                        </a:spcBef>
                        <a:spcAft>
                          <a:spcPts val="600"/>
                        </a:spcAft>
                      </a:pPr>
                      <a:r>
                        <a:rPr lang="en-AU"/>
                        <a:t>2</a:t>
                      </a:r>
                    </a:p>
                  </a:txBody>
                  <a:tcPr anchor="ctr"/>
                </a:tc>
                <a:tc>
                  <a:txBody>
                    <a:bodyPr/>
                    <a:lstStyle/>
                    <a:p>
                      <a:pPr>
                        <a:lnSpc>
                          <a:spcPct val="130000"/>
                        </a:lnSpc>
                        <a:spcBef>
                          <a:spcPts val="0"/>
                        </a:spcBef>
                        <a:spcAft>
                          <a:spcPts val="600"/>
                        </a:spcAft>
                      </a:pPr>
                      <a:r>
                        <a:rPr lang="en-AU"/>
                        <a:t>3</a:t>
                      </a:r>
                    </a:p>
                  </a:txBody>
                  <a:tcPr anchor="ctr"/>
                </a:tc>
                <a:tc>
                  <a:txBody>
                    <a:bodyPr/>
                    <a:lstStyle/>
                    <a:p>
                      <a:pPr>
                        <a:lnSpc>
                          <a:spcPct val="130000"/>
                        </a:lnSpc>
                        <a:spcBef>
                          <a:spcPts val="0"/>
                        </a:spcBef>
                        <a:spcAft>
                          <a:spcPts val="600"/>
                        </a:spcAft>
                      </a:pPr>
                      <a:r>
                        <a:rPr lang="en-AU" dirty="0"/>
                        <a:t>4</a:t>
                      </a:r>
                    </a:p>
                  </a:txBody>
                  <a:tcPr anchor="ctr"/>
                </a:tc>
                <a:extLst>
                  <a:ext uri="{0D108BD9-81ED-4DB2-BD59-A6C34878D82A}">
                    <a16:rowId xmlns:a16="http://schemas.microsoft.com/office/drawing/2014/main" val="3231636544"/>
                  </a:ext>
                </a:extLst>
              </a:tr>
              <a:tr h="803099">
                <a:tc>
                  <a:txBody>
                    <a:bodyPr/>
                    <a:lstStyle/>
                    <a:p>
                      <a:pPr marL="0" lvl="0" algn="l" defTabSz="914377" rtl="0" eaLnBrk="1" latinLnBrk="0" hangingPunct="1">
                        <a:lnSpc>
                          <a:spcPct val="130000"/>
                        </a:lnSpc>
                        <a:spcAft>
                          <a:spcPts val="600"/>
                        </a:spcAft>
                        <a:buNone/>
                      </a:pPr>
                      <a:r>
                        <a:rPr lang="en-AU" sz="1600" kern="100" dirty="0">
                          <a:solidFill>
                            <a:srgbClr val="22272B"/>
                          </a:solidFill>
                          <a:effectLst/>
                        </a:rPr>
                        <a:t>Students demonstrate their thinking by actively respond with an answer during ‘effective questioning’ throughout each lesson. </a:t>
                      </a:r>
                    </a:p>
                  </a:txBody>
                  <a:tcPr marL="44444" marR="44444" marT="30480" marB="30480"/>
                </a:tc>
                <a:tc>
                  <a:txBody>
                    <a:bodyPr/>
                    <a:lstStyle/>
                    <a:p>
                      <a:pPr marL="0" lvl="0" algn="l" defTabSz="914377" rtl="0" eaLnBrk="1" latinLnBrk="0" hangingPunct="1">
                        <a:lnSpc>
                          <a:spcPct val="130000"/>
                        </a:lnSpc>
                        <a:spcAft>
                          <a:spcPts val="600"/>
                        </a:spcAft>
                        <a:buNone/>
                      </a:pPr>
                      <a:r>
                        <a:rPr lang="en-AU" sz="1600" kern="100" dirty="0">
                          <a:solidFill>
                            <a:srgbClr val="22272B"/>
                          </a:solidFill>
                          <a:effectLst/>
                        </a:rPr>
                        <a:t>Not yet observable </a:t>
                      </a:r>
                    </a:p>
                  </a:txBody>
                  <a:tcPr marL="44444" marR="44444" marT="30480" marB="30480"/>
                </a:tc>
                <a:tc>
                  <a:txBody>
                    <a:bodyPr/>
                    <a:lstStyle/>
                    <a:p>
                      <a:pPr marL="0" lvl="0" algn="l" defTabSz="914377" rtl="0" eaLnBrk="1" latinLnBrk="0" hangingPunct="1">
                        <a:lnSpc>
                          <a:spcPct val="130000"/>
                        </a:lnSpc>
                        <a:spcAft>
                          <a:spcPts val="600"/>
                        </a:spcAft>
                        <a:buNone/>
                      </a:pPr>
                      <a:r>
                        <a:rPr lang="en-AU" sz="1600" b="1" kern="100" dirty="0">
                          <a:solidFill>
                            <a:srgbClr val="22272B"/>
                          </a:solidFill>
                          <a:effectLst/>
                          <a:latin typeface="+mj-lt"/>
                        </a:rPr>
                        <a:t>Minimal</a:t>
                      </a:r>
                      <a:r>
                        <a:rPr lang="en-AU" sz="1600" b="1" kern="100" dirty="0">
                          <a:solidFill>
                            <a:srgbClr val="22272B"/>
                          </a:solidFill>
                          <a:effectLst/>
                        </a:rPr>
                        <a:t> </a:t>
                      </a:r>
                      <a:r>
                        <a:rPr lang="en-AU" sz="1600" kern="100" dirty="0">
                          <a:solidFill>
                            <a:srgbClr val="22272B"/>
                          </a:solidFill>
                          <a:effectLst/>
                        </a:rPr>
                        <a:t>students actively respond to ‘effective questioning’ </a:t>
                      </a:r>
                    </a:p>
                  </a:txBody>
                  <a:tcPr marL="44444" marR="44444" marT="30480" marB="30480"/>
                </a:tc>
                <a:tc>
                  <a:txBody>
                    <a:bodyPr/>
                    <a:lstStyle/>
                    <a:p>
                      <a:pPr marL="0" lvl="0" algn="l" rtl="0" eaLnBrk="1" latinLnBrk="0" hangingPunct="1">
                        <a:lnSpc>
                          <a:spcPct val="130000"/>
                        </a:lnSpc>
                        <a:spcAft>
                          <a:spcPts val="600"/>
                        </a:spcAft>
                        <a:buNone/>
                      </a:pPr>
                      <a:r>
                        <a:rPr lang="en-AU" sz="1600" b="1" kern="100" dirty="0">
                          <a:solidFill>
                            <a:srgbClr val="22272B"/>
                          </a:solidFill>
                          <a:effectLst/>
                          <a:latin typeface="+mj-lt"/>
                        </a:rPr>
                        <a:t>Some</a:t>
                      </a:r>
                      <a:r>
                        <a:rPr lang="en-AU" sz="1600" b="1" kern="100" dirty="0">
                          <a:solidFill>
                            <a:srgbClr val="22272B"/>
                          </a:solidFill>
                          <a:effectLst/>
                        </a:rPr>
                        <a:t> </a:t>
                      </a:r>
                      <a:r>
                        <a:rPr lang="en-AU" sz="1600" kern="100" dirty="0">
                          <a:solidFill>
                            <a:srgbClr val="22272B"/>
                          </a:solidFill>
                          <a:effectLst/>
                        </a:rPr>
                        <a:t>students demonstrate their thinking by actively responding to ‘effective questioning’  </a:t>
                      </a:r>
                    </a:p>
                    <a:p>
                      <a:pPr marL="0" lvl="0" algn="l" rtl="0" eaLnBrk="1" latinLnBrk="0" hangingPunct="1">
                        <a:lnSpc>
                          <a:spcPct val="130000"/>
                        </a:lnSpc>
                        <a:spcAft>
                          <a:spcPts val="600"/>
                        </a:spcAft>
                        <a:buNone/>
                      </a:pPr>
                      <a:endParaRPr lang="en-AU" sz="1600" kern="100" dirty="0">
                        <a:solidFill>
                          <a:srgbClr val="22272B"/>
                        </a:solidFill>
                        <a:effectLst/>
                      </a:endParaRPr>
                    </a:p>
                  </a:txBody>
                  <a:tcPr marL="44444" marR="44444" marT="30480" marB="30480"/>
                </a:tc>
                <a:tc>
                  <a:txBody>
                    <a:bodyPr/>
                    <a:lstStyle/>
                    <a:p>
                      <a:pPr marL="0" lvl="0" algn="l" defTabSz="914377" rtl="0" eaLnBrk="1" latinLnBrk="0" hangingPunct="1">
                        <a:lnSpc>
                          <a:spcPct val="130000"/>
                        </a:lnSpc>
                        <a:spcAft>
                          <a:spcPts val="600"/>
                        </a:spcAft>
                        <a:buNone/>
                      </a:pPr>
                      <a:r>
                        <a:rPr lang="en-AU" sz="1600" b="1" kern="100" dirty="0">
                          <a:solidFill>
                            <a:srgbClr val="22272B"/>
                          </a:solidFill>
                          <a:effectLst/>
                          <a:latin typeface="+mj-lt"/>
                        </a:rPr>
                        <a:t>Most</a:t>
                      </a:r>
                      <a:r>
                        <a:rPr lang="en-AU" sz="1600" b="1" kern="100" dirty="0">
                          <a:solidFill>
                            <a:srgbClr val="22272B"/>
                          </a:solidFill>
                          <a:effectLst/>
                        </a:rPr>
                        <a:t> </a:t>
                      </a:r>
                      <a:r>
                        <a:rPr lang="en-AU" sz="1600" kern="100" dirty="0">
                          <a:solidFill>
                            <a:srgbClr val="22272B"/>
                          </a:solidFill>
                          <a:effectLst/>
                        </a:rPr>
                        <a:t>students their thinking by actively responding  to ’effective questioning’ </a:t>
                      </a:r>
                    </a:p>
                  </a:txBody>
                  <a:tcPr marL="44444" marR="44444" marT="30480" marB="30480"/>
                </a:tc>
                <a:tc>
                  <a:txBody>
                    <a:bodyPr/>
                    <a:lstStyle/>
                    <a:p>
                      <a:pPr marL="0" lvl="0" algn="l" defTabSz="914377" rtl="0" eaLnBrk="1" latinLnBrk="0" hangingPunct="1">
                        <a:lnSpc>
                          <a:spcPct val="130000"/>
                        </a:lnSpc>
                        <a:spcAft>
                          <a:spcPts val="600"/>
                        </a:spcAft>
                        <a:buNone/>
                      </a:pPr>
                      <a:r>
                        <a:rPr lang="en-AU" sz="1600" b="1" kern="100" dirty="0">
                          <a:solidFill>
                            <a:srgbClr val="22272B"/>
                          </a:solidFill>
                          <a:effectLst/>
                          <a:latin typeface="+mj-lt"/>
                        </a:rPr>
                        <a:t>All</a:t>
                      </a:r>
                      <a:r>
                        <a:rPr lang="en-AU" sz="1600" b="1" kern="100" dirty="0">
                          <a:solidFill>
                            <a:srgbClr val="22272B"/>
                          </a:solidFill>
                          <a:effectLst/>
                        </a:rPr>
                        <a:t> </a:t>
                      </a:r>
                      <a:r>
                        <a:rPr lang="en-AU" sz="1600" kern="100" dirty="0">
                          <a:solidFill>
                            <a:srgbClr val="22272B"/>
                          </a:solidFill>
                          <a:effectLst/>
                        </a:rPr>
                        <a:t>students demonstrate their thinking by actively responding to ‘effective questioning’ </a:t>
                      </a:r>
                    </a:p>
                  </a:txBody>
                  <a:tcPr marL="44444" marR="44444" marT="30480" marB="30480"/>
                </a:tc>
                <a:extLst>
                  <a:ext uri="{0D108BD9-81ED-4DB2-BD59-A6C34878D82A}">
                    <a16:rowId xmlns:a16="http://schemas.microsoft.com/office/drawing/2014/main" val="4253684091"/>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69</a:t>
            </a:fld>
            <a:endParaRPr lang="en-AU"/>
          </a:p>
        </p:txBody>
      </p:sp>
    </p:spTree>
    <p:extLst>
      <p:ext uri="{BB962C8B-B14F-4D97-AF65-F5344CB8AC3E}">
        <p14:creationId xmlns:p14="http://schemas.microsoft.com/office/powerpoint/2010/main" val="282297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dirty="0"/>
              <a:t>The importance of all moving together (1)</a:t>
            </a:r>
            <a:endParaRPr lang="en-US" dirty="0"/>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6282340" cy="4536000"/>
          </a:xfrm>
        </p:spPr>
        <p:txBody>
          <a:bodyPr/>
          <a:lstStyle/>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Saves learning time</a:t>
            </a:r>
            <a:r>
              <a:rPr lang="en-GB" baseline="30000" dirty="0">
                <a:solidFill>
                  <a:prstClr val="black"/>
                </a:solidFill>
              </a:rPr>
              <a:t>1</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rPr>
              <a:t>Frees up students’ working memory</a:t>
            </a:r>
            <a:r>
              <a:rPr lang="en-GB" baseline="30000" dirty="0">
                <a:solidFill>
                  <a:prstClr val="black"/>
                </a:solidFill>
              </a:rPr>
              <a:t>2</a:t>
            </a:r>
            <a:r>
              <a:rPr kumimoji="0" lang="en-GB" b="0" i="0" u="none" strike="noStrike" kern="1200" cap="none" spc="0" normalizeH="0" baseline="0" noProof="0" dirty="0">
                <a:ln>
                  <a:noFill/>
                </a:ln>
                <a:solidFill>
                  <a:prstClr val="black"/>
                </a:solidFill>
                <a:effectLst/>
                <a:uLnTx/>
                <a:uFillTx/>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Certain and consistent expectations for students</a:t>
            </a:r>
            <a:r>
              <a:rPr lang="en-GB" baseline="30000" dirty="0">
                <a:solidFill>
                  <a:prstClr val="black"/>
                </a:solidFill>
              </a:rPr>
              <a:t>3</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Students learn the routine more quickly when it is done in the same way across the school</a:t>
            </a:r>
            <a:r>
              <a:rPr lang="en-GB" baseline="30000" dirty="0">
                <a:solidFill>
                  <a:prstClr val="black"/>
                </a:solidFill>
              </a:rPr>
              <a:t>4</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Fosters a strong sense of belonging</a:t>
            </a:r>
            <a:r>
              <a:rPr lang="en-GB" baseline="30000" dirty="0">
                <a:solidFill>
                  <a:prstClr val="black"/>
                </a:solidFill>
              </a:rPr>
              <a:t>5</a:t>
            </a:r>
            <a:r>
              <a:rPr lang="en-GB" dirty="0">
                <a:solidFill>
                  <a:prstClr val="black"/>
                </a:solidFill>
              </a:rPr>
              <a:t> </a:t>
            </a:r>
            <a:endParaRPr lang="en-GB" baseline="30000" dirty="0">
              <a:solidFill>
                <a:prstClr val="black"/>
              </a:solidFill>
            </a:endParaRPr>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68937">
            <a:off x="8423016" y="20035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27388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21C21-123D-C874-EC87-578383F51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45FEA-89BE-DC3C-39E2-4CED3296E1F6}"/>
              </a:ext>
            </a:extLst>
          </p:cNvPr>
          <p:cNvSpPr>
            <a:spLocks noGrp="1"/>
          </p:cNvSpPr>
          <p:nvPr>
            <p:ph type="title"/>
          </p:nvPr>
        </p:nvSpPr>
        <p:spPr/>
        <p:txBody>
          <a:bodyPr/>
          <a:lstStyle/>
          <a:p>
            <a:r>
              <a:rPr lang="en-AU" dirty="0"/>
              <a:t>The mechanisms of effective questioning (2)</a:t>
            </a:r>
            <a:r>
              <a:rPr lang="en-AU" dirty="0">
                <a:solidFill>
                  <a:schemeClr val="bg1"/>
                </a:solidFill>
              </a:rPr>
              <a:t>(2)</a:t>
            </a:r>
          </a:p>
        </p:txBody>
      </p:sp>
      <p:sp>
        <p:nvSpPr>
          <p:cNvPr id="6" name="Freeform: Shape 5">
            <a:extLst>
              <a:ext uri="{FF2B5EF4-FFF2-40B4-BE49-F238E27FC236}">
                <a16:creationId xmlns:a16="http://schemas.microsoft.com/office/drawing/2014/main" id="{F4BEA45E-993C-FB2F-BE16-2D1F5AB61B1C}"/>
              </a:ext>
            </a:extLst>
          </p:cNvPr>
          <p:cNvSpPr/>
          <p:nvPr/>
        </p:nvSpPr>
        <p:spPr>
          <a:xfrm>
            <a:off x="277762" y="1727786"/>
            <a:ext cx="2160000" cy="216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a:lnSpc>
                <a:spcPct val="130000"/>
              </a:lnSpc>
              <a:spcBef>
                <a:spcPct val="0"/>
              </a:spcBef>
              <a:spcAft>
                <a:spcPct val="35000"/>
              </a:spcAft>
              <a:buNone/>
            </a:pPr>
            <a:r>
              <a:rPr lang="en-AU" sz="1800" b="1">
                <a:latin typeface="+mj-lt"/>
              </a:rPr>
              <a:t>P</a:t>
            </a:r>
            <a:r>
              <a:rPr lang="en-AU" sz="1800" b="1" i="0" kern="1200">
                <a:latin typeface="+mj-lt"/>
              </a:rPr>
              <a:t>lanned at the right level of challenge</a:t>
            </a:r>
          </a:p>
        </p:txBody>
      </p:sp>
      <p:sp>
        <p:nvSpPr>
          <p:cNvPr id="7" name="Freeform: Shape 6">
            <a:extLst>
              <a:ext uri="{FF2B5EF4-FFF2-40B4-BE49-F238E27FC236}">
                <a16:creationId xmlns:a16="http://schemas.microsoft.com/office/drawing/2014/main" id="{748F42DC-D6DA-0E66-A1B2-F0B47E89139B}"/>
              </a:ext>
              <a:ext uri="{C183D7F6-B498-43B3-948B-1728B52AA6E4}">
                <adec:decorative xmlns:adec="http://schemas.microsoft.com/office/drawing/2017/decorative" val="1"/>
              </a:ext>
            </a:extLst>
          </p:cNvPr>
          <p:cNvSpPr/>
          <p:nvPr/>
        </p:nvSpPr>
        <p:spPr>
          <a:xfrm>
            <a:off x="2136925" y="3737368"/>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0"/>
              <a:satOff val="0"/>
              <a:lumOff val="0"/>
              <a:alphaOff val="0"/>
            </a:schemeClr>
          </a:lnRef>
          <a:fillRef idx="1">
            <a:scrgbClr r="0" g="0" b="0"/>
          </a:fillRef>
          <a:effectRef idx="0">
            <a:schemeClr val="accent2">
              <a:shade val="90000"/>
              <a:hueOff val="0"/>
              <a:satOff val="0"/>
              <a:lumOff val="0"/>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9" name="Freeform: Shape 8">
            <a:extLst>
              <a:ext uri="{FF2B5EF4-FFF2-40B4-BE49-F238E27FC236}">
                <a16:creationId xmlns:a16="http://schemas.microsoft.com/office/drawing/2014/main" id="{B47078A9-0BDA-2158-8145-BB6761F6D488}"/>
              </a:ext>
            </a:extLst>
          </p:cNvPr>
          <p:cNvSpPr/>
          <p:nvPr/>
        </p:nvSpPr>
        <p:spPr>
          <a:xfrm>
            <a:off x="2320055" y="3617187"/>
            <a:ext cx="2160000" cy="216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13333"/>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130000"/>
              </a:lnSpc>
              <a:spcBef>
                <a:spcPct val="0"/>
              </a:spcBef>
              <a:spcAft>
                <a:spcPct val="35000"/>
              </a:spcAft>
              <a:buNone/>
            </a:pPr>
            <a:r>
              <a:rPr lang="en-US" sz="1800" b="1" kern="1200">
                <a:latin typeface="+mj-lt"/>
              </a:rPr>
              <a:t>Retrieve prior learning </a:t>
            </a:r>
          </a:p>
        </p:txBody>
      </p:sp>
      <p:sp>
        <p:nvSpPr>
          <p:cNvPr id="10" name="Freeform: Shape 9">
            <a:extLst>
              <a:ext uri="{FF2B5EF4-FFF2-40B4-BE49-F238E27FC236}">
                <a16:creationId xmlns:a16="http://schemas.microsoft.com/office/drawing/2014/main" id="{E6FED788-E53F-DA03-0F0F-ACE599C63F34}"/>
              </a:ext>
              <a:ext uri="{C183D7F6-B498-43B3-948B-1728B52AA6E4}">
                <adec:decorative xmlns:adec="http://schemas.microsoft.com/office/drawing/2017/decorative" val="1"/>
              </a:ext>
            </a:extLst>
          </p:cNvPr>
          <p:cNvSpPr/>
          <p:nvPr/>
        </p:nvSpPr>
        <p:spPr>
          <a:xfrm>
            <a:off x="4440989" y="3737367"/>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365788"/>
              <a:satOff val="3920"/>
              <a:lumOff val="17845"/>
              <a:alphaOff val="0"/>
            </a:schemeClr>
          </a:lnRef>
          <a:fillRef idx="1">
            <a:scrgbClr r="0" g="0" b="0"/>
          </a:fillRef>
          <a:effectRef idx="0">
            <a:schemeClr val="accent2">
              <a:shade val="90000"/>
              <a:hueOff val="365788"/>
              <a:satOff val="3920"/>
              <a:lumOff val="17845"/>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1" name="Freeform: Shape 10">
            <a:extLst>
              <a:ext uri="{FF2B5EF4-FFF2-40B4-BE49-F238E27FC236}">
                <a16:creationId xmlns:a16="http://schemas.microsoft.com/office/drawing/2014/main" id="{355956F0-9A77-2803-513A-1C30E2AC2B87}"/>
              </a:ext>
            </a:extLst>
          </p:cNvPr>
          <p:cNvSpPr/>
          <p:nvPr/>
        </p:nvSpPr>
        <p:spPr>
          <a:xfrm>
            <a:off x="4640309" y="1829754"/>
            <a:ext cx="2160000" cy="216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26667"/>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130000"/>
              </a:lnSpc>
              <a:spcBef>
                <a:spcPct val="0"/>
              </a:spcBef>
              <a:spcAft>
                <a:spcPct val="35000"/>
              </a:spcAft>
              <a:buNone/>
            </a:pPr>
            <a:r>
              <a:rPr lang="en-US" sz="1800" b="1" i="0" kern="1200">
                <a:latin typeface="+mj-lt"/>
              </a:rPr>
              <a:t>Increase in complexity</a:t>
            </a:r>
          </a:p>
        </p:txBody>
      </p:sp>
      <p:sp>
        <p:nvSpPr>
          <p:cNvPr id="3" name="Freeform: Shape 2">
            <a:extLst>
              <a:ext uri="{FF2B5EF4-FFF2-40B4-BE49-F238E27FC236}">
                <a16:creationId xmlns:a16="http://schemas.microsoft.com/office/drawing/2014/main" id="{2036ED13-CA0A-9428-0297-E8B1961C8DD4}"/>
              </a:ext>
              <a:ext uri="{C183D7F6-B498-43B3-948B-1728B52AA6E4}">
                <adec:decorative xmlns:adec="http://schemas.microsoft.com/office/drawing/2017/decorative" val="1"/>
              </a:ext>
            </a:extLst>
          </p:cNvPr>
          <p:cNvSpPr/>
          <p:nvPr/>
        </p:nvSpPr>
        <p:spPr>
          <a:xfrm>
            <a:off x="6611993" y="3737367"/>
            <a:ext cx="300837" cy="300837"/>
          </a:xfrm>
          <a:custGeom>
            <a:avLst/>
            <a:gdLst>
              <a:gd name="connsiteX0" fmla="*/ 39876 w 300837"/>
              <a:gd name="connsiteY0" fmla="*/ 115040 h 300837"/>
              <a:gd name="connsiteX1" fmla="*/ 115040 w 300837"/>
              <a:gd name="connsiteY1" fmla="*/ 115040 h 300837"/>
              <a:gd name="connsiteX2" fmla="*/ 115040 w 300837"/>
              <a:gd name="connsiteY2" fmla="*/ 39876 h 300837"/>
              <a:gd name="connsiteX3" fmla="*/ 185797 w 300837"/>
              <a:gd name="connsiteY3" fmla="*/ 39876 h 300837"/>
              <a:gd name="connsiteX4" fmla="*/ 185797 w 300837"/>
              <a:gd name="connsiteY4" fmla="*/ 115040 h 300837"/>
              <a:gd name="connsiteX5" fmla="*/ 260961 w 300837"/>
              <a:gd name="connsiteY5" fmla="*/ 115040 h 300837"/>
              <a:gd name="connsiteX6" fmla="*/ 260961 w 300837"/>
              <a:gd name="connsiteY6" fmla="*/ 185797 h 300837"/>
              <a:gd name="connsiteX7" fmla="*/ 185797 w 300837"/>
              <a:gd name="connsiteY7" fmla="*/ 185797 h 300837"/>
              <a:gd name="connsiteX8" fmla="*/ 185797 w 300837"/>
              <a:gd name="connsiteY8" fmla="*/ 260961 h 300837"/>
              <a:gd name="connsiteX9" fmla="*/ 115040 w 300837"/>
              <a:gd name="connsiteY9" fmla="*/ 260961 h 300837"/>
              <a:gd name="connsiteX10" fmla="*/ 115040 w 300837"/>
              <a:gd name="connsiteY10" fmla="*/ 185797 h 300837"/>
              <a:gd name="connsiteX11" fmla="*/ 39876 w 300837"/>
              <a:gd name="connsiteY11" fmla="*/ 185797 h 300837"/>
              <a:gd name="connsiteX12" fmla="*/ 39876 w 300837"/>
              <a:gd name="connsiteY12" fmla="*/ 115040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837" h="300837">
                <a:moveTo>
                  <a:pt x="39876" y="115040"/>
                </a:moveTo>
                <a:lnTo>
                  <a:pt x="115040" y="115040"/>
                </a:lnTo>
                <a:lnTo>
                  <a:pt x="115040" y="39876"/>
                </a:lnTo>
                <a:lnTo>
                  <a:pt x="185797" y="39876"/>
                </a:lnTo>
                <a:lnTo>
                  <a:pt x="185797" y="115040"/>
                </a:lnTo>
                <a:lnTo>
                  <a:pt x="260961" y="115040"/>
                </a:lnTo>
                <a:lnTo>
                  <a:pt x="260961" y="185797"/>
                </a:lnTo>
                <a:lnTo>
                  <a:pt x="185797" y="185797"/>
                </a:lnTo>
                <a:lnTo>
                  <a:pt x="185797" y="260961"/>
                </a:lnTo>
                <a:lnTo>
                  <a:pt x="115040" y="260961"/>
                </a:lnTo>
                <a:lnTo>
                  <a:pt x="115040" y="185797"/>
                </a:lnTo>
                <a:lnTo>
                  <a:pt x="39876" y="185797"/>
                </a:lnTo>
                <a:lnTo>
                  <a:pt x="39876" y="115040"/>
                </a:lnTo>
                <a:close/>
              </a:path>
            </a:pathLst>
          </a:custGeom>
          <a:solidFill>
            <a:srgbClr val="C00000"/>
          </a:solidFill>
        </p:spPr>
        <p:style>
          <a:lnRef idx="0">
            <a:schemeClr val="accent2">
              <a:shade val="90000"/>
              <a:hueOff val="365788"/>
              <a:satOff val="3920"/>
              <a:lumOff val="17845"/>
              <a:alphaOff val="0"/>
            </a:schemeClr>
          </a:lnRef>
          <a:fillRef idx="1">
            <a:scrgbClr r="0" g="0" b="0"/>
          </a:fillRef>
          <a:effectRef idx="0">
            <a:schemeClr val="accent2">
              <a:shade val="90000"/>
              <a:hueOff val="365788"/>
              <a:satOff val="3920"/>
              <a:lumOff val="17845"/>
              <a:alphaOff val="0"/>
            </a:schemeClr>
          </a:effectRef>
          <a:fontRef idx="minor">
            <a:schemeClr val="lt1"/>
          </a:fontRef>
        </p:style>
        <p:txBody>
          <a:bodyPr spcFirstLastPara="0" vert="horz" wrap="square" lIns="39876" tIns="115040" rIns="39876" bIns="11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5" name="Freeform: Shape 4">
            <a:extLst>
              <a:ext uri="{FF2B5EF4-FFF2-40B4-BE49-F238E27FC236}">
                <a16:creationId xmlns:a16="http://schemas.microsoft.com/office/drawing/2014/main" id="{4DCED524-3F79-6EC4-D0A5-FB36E66A060D}"/>
              </a:ext>
            </a:extLst>
          </p:cNvPr>
          <p:cNvSpPr/>
          <p:nvPr/>
        </p:nvSpPr>
        <p:spPr>
          <a:xfrm>
            <a:off x="6829168" y="3737367"/>
            <a:ext cx="2160000" cy="216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rgbClr val="00296C"/>
          </a:solidFill>
        </p:spPr>
        <p:style>
          <a:lnRef idx="2">
            <a:schemeClr val="lt1">
              <a:hueOff val="0"/>
              <a:satOff val="0"/>
              <a:lumOff val="0"/>
              <a:alphaOff val="0"/>
            </a:schemeClr>
          </a:lnRef>
          <a:fillRef idx="1">
            <a:scrgbClr r="0" g="0" b="0"/>
          </a:fillRef>
          <a:effectRef idx="0">
            <a:schemeClr val="accent2">
              <a:alpha val="90000"/>
              <a:hueOff val="0"/>
              <a:satOff val="0"/>
              <a:lumOff val="0"/>
              <a:alphaOff val="-26667"/>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130000"/>
              </a:lnSpc>
              <a:spcBef>
                <a:spcPct val="0"/>
              </a:spcBef>
              <a:spcAft>
                <a:spcPct val="35000"/>
              </a:spcAft>
              <a:buNone/>
            </a:pPr>
            <a:r>
              <a:rPr lang="en-US" sz="1800" b="1" i="0" kern="1200">
                <a:latin typeface="+mj-lt"/>
              </a:rPr>
              <a:t>All students are thinking of an answer</a:t>
            </a:r>
          </a:p>
        </p:txBody>
      </p:sp>
      <p:sp>
        <p:nvSpPr>
          <p:cNvPr id="12" name="Freeform: Shape 11">
            <a:extLst>
              <a:ext uri="{FF2B5EF4-FFF2-40B4-BE49-F238E27FC236}">
                <a16:creationId xmlns:a16="http://schemas.microsoft.com/office/drawing/2014/main" id="{663ACAB6-38CD-4001-F17D-A484638E9ABC}"/>
              </a:ext>
              <a:ext uri="{C183D7F6-B498-43B3-948B-1728B52AA6E4}">
                <adec:decorative xmlns:adec="http://schemas.microsoft.com/office/drawing/2017/decorative" val="1"/>
              </a:ext>
            </a:extLst>
          </p:cNvPr>
          <p:cNvSpPr/>
          <p:nvPr/>
        </p:nvSpPr>
        <p:spPr>
          <a:xfrm>
            <a:off x="8918988" y="3737368"/>
            <a:ext cx="300837" cy="300837"/>
          </a:xfrm>
          <a:custGeom>
            <a:avLst/>
            <a:gdLst>
              <a:gd name="connsiteX0" fmla="*/ 39876 w 300837"/>
              <a:gd name="connsiteY0" fmla="*/ 61972 h 300837"/>
              <a:gd name="connsiteX1" fmla="*/ 260961 w 300837"/>
              <a:gd name="connsiteY1" fmla="*/ 61972 h 300837"/>
              <a:gd name="connsiteX2" fmla="*/ 260961 w 300837"/>
              <a:gd name="connsiteY2" fmla="*/ 132729 h 300837"/>
              <a:gd name="connsiteX3" fmla="*/ 39876 w 300837"/>
              <a:gd name="connsiteY3" fmla="*/ 132729 h 300837"/>
              <a:gd name="connsiteX4" fmla="*/ 39876 w 300837"/>
              <a:gd name="connsiteY4" fmla="*/ 61972 h 300837"/>
              <a:gd name="connsiteX5" fmla="*/ 39876 w 300837"/>
              <a:gd name="connsiteY5" fmla="*/ 168108 h 300837"/>
              <a:gd name="connsiteX6" fmla="*/ 260961 w 300837"/>
              <a:gd name="connsiteY6" fmla="*/ 168108 h 300837"/>
              <a:gd name="connsiteX7" fmla="*/ 260961 w 300837"/>
              <a:gd name="connsiteY7" fmla="*/ 238865 h 300837"/>
              <a:gd name="connsiteX8" fmla="*/ 39876 w 300837"/>
              <a:gd name="connsiteY8" fmla="*/ 238865 h 300837"/>
              <a:gd name="connsiteX9" fmla="*/ 39876 w 300837"/>
              <a:gd name="connsiteY9" fmla="*/ 168108 h 3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837" h="300837">
                <a:moveTo>
                  <a:pt x="39876" y="61972"/>
                </a:moveTo>
                <a:lnTo>
                  <a:pt x="260961" y="61972"/>
                </a:lnTo>
                <a:lnTo>
                  <a:pt x="260961" y="132729"/>
                </a:lnTo>
                <a:lnTo>
                  <a:pt x="39876" y="132729"/>
                </a:lnTo>
                <a:lnTo>
                  <a:pt x="39876" y="61972"/>
                </a:lnTo>
                <a:close/>
                <a:moveTo>
                  <a:pt x="39876" y="168108"/>
                </a:moveTo>
                <a:lnTo>
                  <a:pt x="260961" y="168108"/>
                </a:lnTo>
                <a:lnTo>
                  <a:pt x="260961" y="238865"/>
                </a:lnTo>
                <a:lnTo>
                  <a:pt x="39876" y="238865"/>
                </a:lnTo>
                <a:lnTo>
                  <a:pt x="39876" y="168108"/>
                </a:lnTo>
                <a:close/>
              </a:path>
            </a:pathLst>
          </a:custGeom>
          <a:solidFill>
            <a:srgbClr val="C00000"/>
          </a:solidFill>
        </p:spPr>
        <p:style>
          <a:lnRef idx="0">
            <a:schemeClr val="accent2">
              <a:shade val="90000"/>
              <a:hueOff val="731575"/>
              <a:satOff val="7839"/>
              <a:lumOff val="35691"/>
              <a:alphaOff val="0"/>
            </a:schemeClr>
          </a:lnRef>
          <a:fillRef idx="1">
            <a:scrgbClr r="0" g="0" b="0"/>
          </a:fillRef>
          <a:effectRef idx="0">
            <a:schemeClr val="accent2">
              <a:shade val="90000"/>
              <a:hueOff val="731575"/>
              <a:satOff val="7839"/>
              <a:lumOff val="35691"/>
              <a:alphaOff val="0"/>
            </a:schemeClr>
          </a:effectRef>
          <a:fontRef idx="minor">
            <a:schemeClr val="lt1"/>
          </a:fontRef>
        </p:style>
        <p:txBody>
          <a:bodyPr spcFirstLastPara="0" vert="horz" wrap="square" lIns="39876" tIns="61972" rIns="39876" bIns="61972"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13" name="Freeform: Shape 12">
            <a:extLst>
              <a:ext uri="{FF2B5EF4-FFF2-40B4-BE49-F238E27FC236}">
                <a16:creationId xmlns:a16="http://schemas.microsoft.com/office/drawing/2014/main" id="{50F3C5CC-A6E5-2706-EE25-D4016556D05E}"/>
              </a:ext>
            </a:extLst>
          </p:cNvPr>
          <p:cNvSpPr/>
          <p:nvPr/>
        </p:nvSpPr>
        <p:spPr>
          <a:xfrm>
            <a:off x="9455175" y="2567367"/>
            <a:ext cx="2340000" cy="2340000"/>
          </a:xfrm>
          <a:custGeom>
            <a:avLst/>
            <a:gdLst>
              <a:gd name="connsiteX0" fmla="*/ 0 w 2581984"/>
              <a:gd name="connsiteY0" fmla="*/ 1290992 h 2581984"/>
              <a:gd name="connsiteX1" fmla="*/ 1290992 w 2581984"/>
              <a:gd name="connsiteY1" fmla="*/ 0 h 2581984"/>
              <a:gd name="connsiteX2" fmla="*/ 2581984 w 2581984"/>
              <a:gd name="connsiteY2" fmla="*/ 1290992 h 2581984"/>
              <a:gd name="connsiteX3" fmla="*/ 1290992 w 2581984"/>
              <a:gd name="connsiteY3" fmla="*/ 2581984 h 2581984"/>
              <a:gd name="connsiteX4" fmla="*/ 0 w 2581984"/>
              <a:gd name="connsiteY4" fmla="*/ 1290992 h 2581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984" h="2581984">
                <a:moveTo>
                  <a:pt x="0" y="1290992"/>
                </a:moveTo>
                <a:cubicBezTo>
                  <a:pt x="0" y="577997"/>
                  <a:pt x="577997" y="0"/>
                  <a:pt x="1290992" y="0"/>
                </a:cubicBezTo>
                <a:cubicBezTo>
                  <a:pt x="2003987" y="0"/>
                  <a:pt x="2581984" y="577997"/>
                  <a:pt x="2581984" y="1290992"/>
                </a:cubicBezTo>
                <a:cubicBezTo>
                  <a:pt x="2581984" y="2003987"/>
                  <a:pt x="2003987" y="2581984"/>
                  <a:pt x="1290992" y="2581984"/>
                </a:cubicBezTo>
                <a:cubicBezTo>
                  <a:pt x="577997" y="2581984"/>
                  <a:pt x="0" y="2003987"/>
                  <a:pt x="0" y="1290992"/>
                </a:cubicBezTo>
                <a:close/>
              </a:path>
            </a:pathLst>
          </a:custGeom>
          <a:solidFill>
            <a:schemeClr val="bg2">
              <a:lumMod val="90000"/>
            </a:schemeClr>
          </a:solidFill>
        </p:spPr>
        <p:style>
          <a:lnRef idx="2">
            <a:schemeClr val="lt1">
              <a:hueOff val="0"/>
              <a:satOff val="0"/>
              <a:lumOff val="0"/>
              <a:alphaOff val="0"/>
            </a:schemeClr>
          </a:lnRef>
          <a:fillRef idx="1">
            <a:scrgbClr r="0" g="0" b="0"/>
          </a:fillRef>
          <a:effectRef idx="0">
            <a:schemeClr val="accent2">
              <a:alpha val="90000"/>
              <a:hueOff val="0"/>
              <a:satOff val="0"/>
              <a:lumOff val="0"/>
              <a:alphaOff val="-40000"/>
            </a:schemeClr>
          </a:effectRef>
          <a:fontRef idx="minor">
            <a:schemeClr val="lt1"/>
          </a:fontRef>
        </p:style>
        <p:txBody>
          <a:bodyPr spcFirstLastPara="0" vert="horz" wrap="square" lIns="404793" tIns="404793" rIns="404793" bIns="404793" numCol="1" spcCol="1270" anchor="ctr" anchorCtr="0">
            <a:noAutofit/>
          </a:bodyPr>
          <a:lstStyle/>
          <a:p>
            <a:pPr marL="0" lvl="0" indent="0" algn="ctr" defTabSz="933450" rtl="0">
              <a:lnSpc>
                <a:spcPct val="130000"/>
              </a:lnSpc>
              <a:spcBef>
                <a:spcPct val="0"/>
              </a:spcBef>
              <a:spcAft>
                <a:spcPct val="35000"/>
              </a:spcAft>
              <a:buNone/>
            </a:pPr>
            <a:r>
              <a:rPr lang="en-US" sz="1800" b="1" i="0" kern="1200">
                <a:solidFill>
                  <a:schemeClr val="accent1"/>
                </a:solidFill>
                <a:latin typeface="+mj-lt"/>
              </a:rPr>
              <a:t>Develop increasingly complex schema</a:t>
            </a:r>
          </a:p>
        </p:txBody>
      </p:sp>
      <p:sp>
        <p:nvSpPr>
          <p:cNvPr id="4" name="Slide Number Placeholder 3">
            <a:extLst>
              <a:ext uri="{FF2B5EF4-FFF2-40B4-BE49-F238E27FC236}">
                <a16:creationId xmlns:a16="http://schemas.microsoft.com/office/drawing/2014/main" id="{398EE797-CB33-4459-B204-69EB84135E0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21185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dirty="0"/>
              <a:t>The importance of all moving together (2)</a:t>
            </a:r>
            <a:endParaRPr lang="en-US" dirty="0"/>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6891700" cy="4536000"/>
          </a:xfrm>
        </p:spPr>
        <p:txBody>
          <a:bodyPr/>
          <a:lstStyle/>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Saves learning time</a:t>
            </a:r>
            <a:r>
              <a:rPr lang="en-GB" baseline="30000" dirty="0">
                <a:solidFill>
                  <a:prstClr val="black"/>
                </a:solidFill>
              </a:rPr>
              <a:t>1</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rPr>
              <a:t>Frees up students’ working memory</a:t>
            </a:r>
            <a:r>
              <a:rPr lang="en-GB" baseline="30000" dirty="0">
                <a:solidFill>
                  <a:prstClr val="black"/>
                </a:solidFill>
              </a:rPr>
              <a:t>2</a:t>
            </a:r>
            <a:r>
              <a:rPr kumimoji="0" lang="en-GB" b="0" i="0" u="none" strike="noStrike" kern="1200" cap="none" spc="0" normalizeH="0" baseline="0" noProof="0" dirty="0">
                <a:ln>
                  <a:noFill/>
                </a:ln>
                <a:solidFill>
                  <a:prstClr val="black"/>
                </a:solidFill>
                <a:effectLst/>
                <a:uLnTx/>
                <a:uFillTx/>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Certain and consistent expectations for students</a:t>
            </a:r>
            <a:r>
              <a:rPr lang="en-GB" baseline="30000" dirty="0">
                <a:solidFill>
                  <a:prstClr val="black"/>
                </a:solidFill>
              </a:rPr>
              <a:t>3</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Students learn the routine more quickly when it is done in the same way across the school</a:t>
            </a:r>
            <a:r>
              <a:rPr lang="en-GB" baseline="30000" dirty="0">
                <a:solidFill>
                  <a:prstClr val="black"/>
                </a:solidFill>
              </a:rPr>
              <a:t>4</a:t>
            </a:r>
            <a:r>
              <a:rPr lang="en-GB" dirty="0">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dirty="0">
                <a:solidFill>
                  <a:prstClr val="black"/>
                </a:solidFill>
              </a:rPr>
              <a:t>Fosters a strong sense of belonging</a:t>
            </a:r>
            <a:r>
              <a:rPr lang="en-GB" baseline="30000" dirty="0">
                <a:solidFill>
                  <a:prstClr val="black"/>
                </a:solidFill>
              </a:rPr>
              <a:t>5</a:t>
            </a:r>
            <a:endParaRPr lang="en-AU" dirty="0"/>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189785">
            <a:off x="8422773" y="19640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71</a:t>
            </a:fld>
            <a:endParaRPr lang="en-AU"/>
          </a:p>
        </p:txBody>
      </p:sp>
    </p:spTree>
    <p:extLst>
      <p:ext uri="{BB962C8B-B14F-4D97-AF65-F5344CB8AC3E}">
        <p14:creationId xmlns:p14="http://schemas.microsoft.com/office/powerpoint/2010/main" val="45567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CBAFC-4AE3-F709-807F-763C380F667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69A9F34-CBDC-6B77-1446-AEB8A029B368}"/>
              </a:ext>
            </a:extLst>
          </p:cNvPr>
          <p:cNvSpPr>
            <a:spLocks noGrp="1"/>
          </p:cNvSpPr>
          <p:nvPr>
            <p:ph type="title"/>
          </p:nvPr>
        </p:nvSpPr>
        <p:spPr/>
        <p:txBody>
          <a:bodyPr/>
          <a:lstStyle/>
          <a:p>
            <a:r>
              <a:rPr lang="en-AU" dirty="0"/>
              <a:t>Planning and rehearsing (3) </a:t>
            </a:r>
            <a:r>
              <a:rPr lang="en-AU" dirty="0">
                <a:solidFill>
                  <a:schemeClr val="bg1"/>
                </a:solidFill>
              </a:rPr>
              <a:t>(1)</a:t>
            </a:r>
          </a:p>
        </p:txBody>
      </p:sp>
      <p:grpSp>
        <p:nvGrpSpPr>
          <p:cNvPr id="6" name="Group 5" descr="Plan">
            <a:extLst>
              <a:ext uri="{FF2B5EF4-FFF2-40B4-BE49-F238E27FC236}">
                <a16:creationId xmlns:a16="http://schemas.microsoft.com/office/drawing/2014/main" id="{67819A5F-468F-AA14-00D4-E0320A9B7ED7}"/>
              </a:ext>
            </a:extLst>
          </p:cNvPr>
          <p:cNvGrpSpPr/>
          <p:nvPr/>
        </p:nvGrpSpPr>
        <p:grpSpPr>
          <a:xfrm>
            <a:off x="337720" y="2336107"/>
            <a:ext cx="1827652" cy="3217533"/>
            <a:chOff x="337720" y="2336107"/>
            <a:chExt cx="1827652" cy="3217533"/>
          </a:xfrm>
        </p:grpSpPr>
        <p:pic>
          <p:nvPicPr>
            <p:cNvPr id="7" name="Graphic 6" descr="Pen with solid fill">
              <a:extLst>
                <a:ext uri="{FF2B5EF4-FFF2-40B4-BE49-F238E27FC236}">
                  <a16:creationId xmlns:a16="http://schemas.microsoft.com/office/drawing/2014/main" id="{404C2758-9358-884C-407C-0CB3519FF3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4" name="Graphic 13" descr="Document outline">
              <a:extLst>
                <a:ext uri="{FF2B5EF4-FFF2-40B4-BE49-F238E27FC236}">
                  <a16:creationId xmlns:a16="http://schemas.microsoft.com/office/drawing/2014/main" id="{9E0FBBB5-D35E-D716-25A4-3988F95E6D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628" y="2483382"/>
              <a:ext cx="1393159" cy="1393159"/>
            </a:xfrm>
            <a:prstGeom prst="rect">
              <a:avLst/>
            </a:prstGeom>
          </p:spPr>
        </p:pic>
        <p:sp>
          <p:nvSpPr>
            <p:cNvPr id="19" name="Rectangle: Rounded Corners 16">
              <a:extLst>
                <a:ext uri="{FF2B5EF4-FFF2-40B4-BE49-F238E27FC236}">
                  <a16:creationId xmlns:a16="http://schemas.microsoft.com/office/drawing/2014/main" id="{9D2788FF-CBE6-49C8-1E82-41DA5287539E}"/>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b="1">
                  <a:latin typeface="+mj-lt"/>
                </a:rPr>
                <a:t>Plan</a:t>
              </a:r>
            </a:p>
          </p:txBody>
        </p:sp>
      </p:grpSp>
      <p:grpSp>
        <p:nvGrpSpPr>
          <p:cNvPr id="20" name="Group 19" descr="Rehearse">
            <a:extLst>
              <a:ext uri="{FF2B5EF4-FFF2-40B4-BE49-F238E27FC236}">
                <a16:creationId xmlns:a16="http://schemas.microsoft.com/office/drawing/2014/main" id="{54602608-A129-94EF-9847-D9FA3BAB1F0A}"/>
              </a:ext>
            </a:extLst>
          </p:cNvPr>
          <p:cNvGrpSpPr/>
          <p:nvPr/>
        </p:nvGrpSpPr>
        <p:grpSpPr>
          <a:xfrm>
            <a:off x="2594396" y="2570712"/>
            <a:ext cx="1790876" cy="2982928"/>
            <a:chOff x="2594396" y="2570712"/>
            <a:chExt cx="1790876" cy="2982928"/>
          </a:xfrm>
        </p:grpSpPr>
        <p:sp>
          <p:nvSpPr>
            <p:cNvPr id="21" name="Rectangle: Rounded Corners 17">
              <a:extLst>
                <a:ext uri="{FF2B5EF4-FFF2-40B4-BE49-F238E27FC236}">
                  <a16:creationId xmlns:a16="http://schemas.microsoft.com/office/drawing/2014/main" id="{7CD3CC52-9664-B9C6-7477-998DF4FC5CAD}"/>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Rehearse</a:t>
              </a:r>
            </a:p>
          </p:txBody>
        </p:sp>
        <p:grpSp>
          <p:nvGrpSpPr>
            <p:cNvPr id="22" name="Graphic 21" descr="Classroom outline">
              <a:extLst>
                <a:ext uri="{FF2B5EF4-FFF2-40B4-BE49-F238E27FC236}">
                  <a16:creationId xmlns:a16="http://schemas.microsoft.com/office/drawing/2014/main" id="{5B509A50-3921-FB80-5B76-7E218127151F}"/>
                </a:ext>
              </a:extLst>
            </p:cNvPr>
            <p:cNvGrpSpPr/>
            <p:nvPr/>
          </p:nvGrpSpPr>
          <p:grpSpPr>
            <a:xfrm>
              <a:off x="3057897" y="2570712"/>
              <a:ext cx="1079847" cy="1131942"/>
              <a:chOff x="3057897" y="2570712"/>
              <a:chExt cx="1079847" cy="1131942"/>
            </a:xfrm>
            <a:solidFill>
              <a:srgbClr val="000000"/>
            </a:solidFill>
          </p:grpSpPr>
          <p:sp>
            <p:nvSpPr>
              <p:cNvPr id="23" name="Freeform: Shape 29">
                <a:extLst>
                  <a:ext uri="{FF2B5EF4-FFF2-40B4-BE49-F238E27FC236}">
                    <a16:creationId xmlns:a16="http://schemas.microsoft.com/office/drawing/2014/main" id="{BF0D04DF-C5CC-BC5C-FB93-224CB74C608B}"/>
                  </a:ext>
                </a:extLst>
              </p:cNvPr>
              <p:cNvSpPr/>
              <p:nvPr/>
            </p:nvSpPr>
            <p:spPr>
              <a:xfrm>
                <a:off x="3281532" y="2570712"/>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28" name="Freeform: Shape 30">
                <a:extLst>
                  <a:ext uri="{FF2B5EF4-FFF2-40B4-BE49-F238E27FC236}">
                    <a16:creationId xmlns:a16="http://schemas.microsoft.com/office/drawing/2014/main" id="{7B50E213-3074-38D7-67BF-76BFACD141AB}"/>
                  </a:ext>
                </a:extLst>
              </p:cNvPr>
              <p:cNvSpPr/>
              <p:nvPr/>
            </p:nvSpPr>
            <p:spPr>
              <a:xfrm>
                <a:off x="3057897" y="2787932"/>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29" name="Freeform: Shape 31">
                <a:extLst>
                  <a:ext uri="{FF2B5EF4-FFF2-40B4-BE49-F238E27FC236}">
                    <a16:creationId xmlns:a16="http://schemas.microsoft.com/office/drawing/2014/main" id="{0DD8FB17-BB1A-644C-8AE5-ECD52374D9A5}"/>
                  </a:ext>
                </a:extLst>
              </p:cNvPr>
              <p:cNvSpPr/>
              <p:nvPr/>
            </p:nvSpPr>
            <p:spPr>
              <a:xfrm>
                <a:off x="3165436" y="3070218"/>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4" name="Freeform: Shape 32">
                <a:extLst>
                  <a:ext uri="{FF2B5EF4-FFF2-40B4-BE49-F238E27FC236}">
                    <a16:creationId xmlns:a16="http://schemas.microsoft.com/office/drawing/2014/main" id="{F9EEEBE6-7730-25B5-291A-3BA6747F9615}"/>
                  </a:ext>
                </a:extLst>
              </p:cNvPr>
              <p:cNvSpPr/>
              <p:nvPr/>
            </p:nvSpPr>
            <p:spPr>
              <a:xfrm>
                <a:off x="3184940" y="2730345"/>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35" name="Group 34" descr="Feedback">
            <a:extLst>
              <a:ext uri="{FF2B5EF4-FFF2-40B4-BE49-F238E27FC236}">
                <a16:creationId xmlns:a16="http://schemas.microsoft.com/office/drawing/2014/main" id="{ADD50741-FE3A-6EF8-B6A1-D79C12B496AA}"/>
              </a:ext>
            </a:extLst>
          </p:cNvPr>
          <p:cNvGrpSpPr/>
          <p:nvPr/>
        </p:nvGrpSpPr>
        <p:grpSpPr>
          <a:xfrm>
            <a:off x="4840017" y="2483382"/>
            <a:ext cx="1790876" cy="3070258"/>
            <a:chOff x="4840017" y="2483382"/>
            <a:chExt cx="1790876" cy="3070258"/>
          </a:xfrm>
        </p:grpSpPr>
        <p:pic>
          <p:nvPicPr>
            <p:cNvPr id="36" name="Graphic 35" descr="List outline">
              <a:extLst>
                <a:ext uri="{FF2B5EF4-FFF2-40B4-BE49-F238E27FC236}">
                  <a16:creationId xmlns:a16="http://schemas.microsoft.com/office/drawing/2014/main" id="{3FDCB63F-1A51-44AC-94C5-A72C9789ED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6259" y="2483382"/>
              <a:ext cx="1393159" cy="1393159"/>
            </a:xfrm>
            <a:prstGeom prst="rect">
              <a:avLst/>
            </a:prstGeom>
          </p:spPr>
        </p:pic>
        <p:sp>
          <p:nvSpPr>
            <p:cNvPr id="37" name="Rectangle: Rounded Corners 23">
              <a:extLst>
                <a:ext uri="{FF2B5EF4-FFF2-40B4-BE49-F238E27FC236}">
                  <a16:creationId xmlns:a16="http://schemas.microsoft.com/office/drawing/2014/main" id="{FE5641D0-C721-97BE-D788-1A1F06548FC1}"/>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latin typeface="+mj-lt"/>
                </a:rPr>
                <a:t>Feedback</a:t>
              </a:r>
            </a:p>
          </p:txBody>
        </p:sp>
      </p:grpSp>
      <p:sp>
        <p:nvSpPr>
          <p:cNvPr id="16" name="TextBox 15">
            <a:extLst>
              <a:ext uri="{FF2B5EF4-FFF2-40B4-BE49-F238E27FC236}">
                <a16:creationId xmlns:a16="http://schemas.microsoft.com/office/drawing/2014/main" id="{8B1642B7-C777-984E-1A07-75928FAF8D22}"/>
              </a:ext>
            </a:extLst>
          </p:cNvPr>
          <p:cNvSpPr txBox="1"/>
          <p:nvPr/>
        </p:nvSpPr>
        <p:spPr>
          <a:xfrm>
            <a:off x="360000" y="6441750"/>
            <a:ext cx="11770109" cy="276999"/>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Evidence for Learning (2022) </a:t>
            </a:r>
            <a:r>
              <a:rPr lang="en-AU" sz="1200" i="1" dirty="0">
                <a:hlinkClick r:id="rId9"/>
              </a:rPr>
              <a:t>Effective Professional Development</a:t>
            </a:r>
            <a:r>
              <a:rPr lang="en-AU" sz="1200" dirty="0"/>
              <a:t>, Sydney: Evidence for Learning.</a:t>
            </a:r>
          </a:p>
        </p:txBody>
      </p:sp>
      <p:grpSp>
        <p:nvGrpSpPr>
          <p:cNvPr id="3" name="Group 2">
            <a:extLst>
              <a:ext uri="{FF2B5EF4-FFF2-40B4-BE49-F238E27FC236}">
                <a16:creationId xmlns:a16="http://schemas.microsoft.com/office/drawing/2014/main" id="{B51FDDF3-E7CF-3487-0A53-F08A067A3776}"/>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D405C200-FAD5-10AA-9E3F-C31E7F683C1B}"/>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96BFBB6C-562C-CA0B-A915-63B03D29EA2E}"/>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5165B576-CAEA-F156-EB27-A99B880C7816}"/>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CE33D1E8-0FEF-6B01-F96B-44E2631CCD4E}"/>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sp>
        <p:nvSpPr>
          <p:cNvPr id="2" name="Slide Number Placeholder 3">
            <a:extLst>
              <a:ext uri="{FF2B5EF4-FFF2-40B4-BE49-F238E27FC236}">
                <a16:creationId xmlns:a16="http://schemas.microsoft.com/office/drawing/2014/main" id="{5209BDB6-2D5E-242D-F560-D3A1898ACB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64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A7670-124E-1AB2-49C6-5FABBECCB2D6}"/>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3D4CEF1-4B45-B336-70CD-FB0873565E22}"/>
              </a:ext>
            </a:extLst>
          </p:cNvPr>
          <p:cNvSpPr>
            <a:spLocks noGrp="1"/>
          </p:cNvSpPr>
          <p:nvPr>
            <p:ph type="title"/>
          </p:nvPr>
        </p:nvSpPr>
        <p:spPr/>
        <p:txBody>
          <a:bodyPr/>
          <a:lstStyle/>
          <a:p>
            <a:r>
              <a:rPr lang="en-US" dirty="0"/>
              <a:t>Rehearsal (2) </a:t>
            </a:r>
            <a:r>
              <a:rPr lang="en-US" dirty="0">
                <a:solidFill>
                  <a:schemeClr val="bg1"/>
                </a:solidFill>
              </a:rPr>
              <a:t>(1)</a:t>
            </a:r>
          </a:p>
        </p:txBody>
      </p:sp>
      <p:pic>
        <p:nvPicPr>
          <p:cNvPr id="3" name="Graphic 2" descr="A teacher presenting a lesson without preparation.">
            <a:extLst>
              <a:ext uri="{FF2B5EF4-FFF2-40B4-BE49-F238E27FC236}">
                <a16:creationId xmlns:a16="http://schemas.microsoft.com/office/drawing/2014/main" id="{F404D53C-1DFD-E5A5-C22D-BD7EC0D14A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274" y="2158365"/>
            <a:ext cx="6181725" cy="3752850"/>
          </a:xfrm>
          <a:prstGeom prst="rect">
            <a:avLst/>
          </a:prstGeom>
        </p:spPr>
      </p:pic>
      <p:pic>
        <p:nvPicPr>
          <p:cNvPr id="6" name="Graphic 5" descr="A teacher presenting a lesson with preparation.">
            <a:extLst>
              <a:ext uri="{FF2B5EF4-FFF2-40B4-BE49-F238E27FC236}">
                <a16:creationId xmlns:a16="http://schemas.microsoft.com/office/drawing/2014/main" id="{3B6D4CB7-D2FC-9785-752B-BD237BBBCE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0275" y="2044065"/>
            <a:ext cx="6181725" cy="3752850"/>
          </a:xfrm>
          <a:prstGeom prst="rect">
            <a:avLst/>
          </a:prstGeom>
        </p:spPr>
      </p:pic>
      <p:sp>
        <p:nvSpPr>
          <p:cNvPr id="4" name="Slide Number Placeholder 3">
            <a:extLst>
              <a:ext uri="{FF2B5EF4-FFF2-40B4-BE49-F238E27FC236}">
                <a16:creationId xmlns:a16="http://schemas.microsoft.com/office/drawing/2014/main" id="{9586A1B5-5FFE-F7DC-F903-0F29272B7B18}"/>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73</a:t>
            </a:fld>
            <a:endParaRPr lang="en-AU"/>
          </a:p>
        </p:txBody>
      </p:sp>
    </p:spTree>
    <p:extLst>
      <p:ext uri="{BB962C8B-B14F-4D97-AF65-F5344CB8AC3E}">
        <p14:creationId xmlns:p14="http://schemas.microsoft.com/office/powerpoint/2010/main" val="29774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39DB0B-2CF5-0196-2FD2-639A388055F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418FBEC7-434A-A315-EB52-0D08CB4BB7D7}"/>
              </a:ext>
            </a:extLst>
          </p:cNvPr>
          <p:cNvSpPr>
            <a:spLocks noGrp="1"/>
          </p:cNvSpPr>
          <p:nvPr>
            <p:ph type="ctrTitle"/>
          </p:nvPr>
        </p:nvSpPr>
        <p:spPr/>
        <p:txBody>
          <a:bodyPr/>
          <a:lstStyle/>
          <a:p>
            <a:r>
              <a:rPr lang="en-AU"/>
              <a:t>Evaluating impact on students</a:t>
            </a:r>
          </a:p>
        </p:txBody>
      </p:sp>
    </p:spTree>
    <p:extLst>
      <p:ext uri="{BB962C8B-B14F-4D97-AF65-F5344CB8AC3E}">
        <p14:creationId xmlns:p14="http://schemas.microsoft.com/office/powerpoint/2010/main" val="300034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96D7106-977A-F5D9-0405-150C7BC5742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330766"/>
            <a:ext cx="2098234" cy="2098234"/>
          </a:xfrm>
          <a:prstGeom prst="rect">
            <a:avLst/>
          </a:prstGeom>
        </p:spPr>
      </p:pic>
      <p:sp>
        <p:nvSpPr>
          <p:cNvPr id="11" name="Title 10">
            <a:extLst>
              <a:ext uri="{FF2B5EF4-FFF2-40B4-BE49-F238E27FC236}">
                <a16:creationId xmlns:a16="http://schemas.microsoft.com/office/drawing/2014/main" id="{38CAB730-72CC-F9E3-EA18-413683E61D47}"/>
              </a:ext>
            </a:extLst>
          </p:cNvPr>
          <p:cNvSpPr txBox="1">
            <a:spLocks noGrp="1"/>
          </p:cNvSpPr>
          <p:nvPr>
            <p:ph type="title" idx="4294967295"/>
          </p:nvPr>
        </p:nvSpPr>
        <p:spPr>
          <a:xfrm>
            <a:off x="1827048" y="2571170"/>
            <a:ext cx="9096703" cy="1600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US" sz="1800" b="0" i="0" u="none" strike="noStrike" kern="1200" cap="none" spc="0" normalizeH="0" baseline="0" noProof="0" dirty="0">
                <a:ln>
                  <a:noFill/>
                </a:ln>
                <a:solidFill>
                  <a:schemeClr val="tx1"/>
                </a:solidFill>
                <a:effectLst/>
                <a:highlight>
                  <a:srgbClr val="FFFFFF"/>
                </a:highlight>
                <a:uLnTx/>
                <a:uFillTx/>
                <a:latin typeface="+mn-lt"/>
                <a:ea typeface="+mn-ea"/>
                <a:cs typeface="+mn-cs"/>
              </a:rPr>
              <a:t>'When implementing a new evidence-based practice, school personnel should measure fidelity early and often to provide timely and responsive professional development and </a:t>
            </a:r>
            <a:r>
              <a:rPr kumimoji="0" lang="en-US" sz="1800" b="0" i="0" u="none" strike="noStrike" kern="1200" cap="none" spc="0" normalizeH="0" baseline="0" noProof="0" dirty="0" err="1">
                <a:ln>
                  <a:noFill/>
                </a:ln>
                <a:solidFill>
                  <a:schemeClr val="tx1"/>
                </a:solidFill>
                <a:effectLst/>
                <a:highlight>
                  <a:srgbClr val="FFFFFF"/>
                </a:highlight>
                <a:uLnTx/>
                <a:uFillTx/>
                <a:latin typeface="+mn-lt"/>
                <a:ea typeface="+mn-ea"/>
                <a:cs typeface="+mn-cs"/>
              </a:rPr>
              <a:t>maximise</a:t>
            </a:r>
            <a:r>
              <a:rPr kumimoji="0" lang="en-US" sz="1800" b="0" i="0" u="none" strike="noStrike" kern="1200" cap="none" spc="0" normalizeH="0" baseline="0" noProof="0" dirty="0">
                <a:ln>
                  <a:noFill/>
                </a:ln>
                <a:solidFill>
                  <a:schemeClr val="tx1"/>
                </a:solidFill>
                <a:effectLst/>
                <a:highlight>
                  <a:srgbClr val="FFFFFF"/>
                </a:highlight>
                <a:uLnTx/>
                <a:uFillTx/>
                <a:latin typeface="+mn-lt"/>
                <a:ea typeface="+mn-ea"/>
                <a:cs typeface="+mn-cs"/>
              </a:rPr>
              <a:t> student outcomes.'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highlight>
                  <a:srgbClr val="FFFFFF"/>
                </a:highlight>
                <a:uLnTx/>
                <a:uFillTx/>
                <a:latin typeface="+mn-lt"/>
                <a:ea typeface="+mn-ea"/>
                <a:cs typeface="+mn-cs"/>
              </a:rPr>
              <a:t>(Harn et al. 2013:186)</a:t>
            </a:r>
          </a:p>
        </p:txBody>
      </p:sp>
      <p:sp>
        <p:nvSpPr>
          <p:cNvPr id="4" name="Slide Number Placeholder 3">
            <a:extLst>
              <a:ext uri="{FF2B5EF4-FFF2-40B4-BE49-F238E27FC236}">
                <a16:creationId xmlns:a16="http://schemas.microsoft.com/office/drawing/2014/main" id="{B2EEED2C-BF42-2B9D-9AE7-7120A4E822B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87298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Measures of impact</a:t>
            </a:r>
          </a:p>
        </p:txBody>
      </p:sp>
      <p:sp>
        <p:nvSpPr>
          <p:cNvPr id="14" name="Freeform: Shape 13">
            <a:extLst>
              <a:ext uri="{FF2B5EF4-FFF2-40B4-BE49-F238E27FC236}">
                <a16:creationId xmlns:a16="http://schemas.microsoft.com/office/drawing/2014/main" id="{81F23A54-6DCE-B5CD-F6C7-285AC702CCDD}"/>
              </a:ext>
              <a:ext uri="{C183D7F6-B498-43B3-948B-1728B52AA6E4}">
                <adec:decorative xmlns:adec="http://schemas.microsoft.com/office/drawing/2017/decorative" val="1"/>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15" name="Rectangle: Rounded Corners 14">
            <a:extLst>
              <a:ext uri="{FF2B5EF4-FFF2-40B4-BE49-F238E27FC236}">
                <a16:creationId xmlns:a16="http://schemas.microsoft.com/office/drawing/2014/main" id="{F298E847-CDB7-39B4-E323-A798D4AC1472}"/>
              </a:ext>
            </a:extLst>
          </p:cNvPr>
          <p:cNvSpPr/>
          <p:nvPr/>
        </p:nvSpPr>
        <p:spPr>
          <a:xfrm>
            <a:off x="2670899" y="2674711"/>
            <a:ext cx="3912991" cy="2426578"/>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800" b="1" kern="120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ability to articulate connections between pieces of knowledge.</a:t>
            </a:r>
          </a:p>
        </p:txBody>
      </p:sp>
      <p:sp>
        <p:nvSpPr>
          <p:cNvPr id="16" name="Rectangle: Rounded Corners 15">
            <a:extLst>
              <a:ext uri="{FF2B5EF4-FFF2-40B4-BE49-F238E27FC236}">
                <a16:creationId xmlns:a16="http://schemas.microsoft.com/office/drawing/2014/main" id="{E4570102-E737-B7B1-2D63-01B6E292D0B9}"/>
              </a:ext>
            </a:extLst>
          </p:cNvPr>
          <p:cNvSpPr/>
          <p:nvPr/>
        </p:nvSpPr>
        <p:spPr>
          <a:xfrm>
            <a:off x="6714453" y="2674711"/>
            <a:ext cx="3912991" cy="2426578"/>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800" b="1" kern="120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800" kern="1200"/>
              <a:t>Student data indicates learning gains</a:t>
            </a:r>
          </a:p>
        </p:txBody>
      </p:sp>
      <p:sp>
        <p:nvSpPr>
          <p:cNvPr id="4" name="Slide Number Placeholder 3">
            <a:extLst>
              <a:ext uri="{FF2B5EF4-FFF2-40B4-BE49-F238E27FC236}">
                <a16:creationId xmlns:a16="http://schemas.microsoft.com/office/drawing/2014/main" id="{E57C35F3-1916-83AD-9273-15D60B59E3E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76</a:t>
            </a:fld>
            <a:endParaRPr lang="en-AU"/>
          </a:p>
        </p:txBody>
      </p:sp>
    </p:spTree>
    <p:extLst>
      <p:ext uri="{BB962C8B-B14F-4D97-AF65-F5344CB8AC3E}">
        <p14:creationId xmlns:p14="http://schemas.microsoft.com/office/powerpoint/2010/main" val="351704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Data sources to measure impact</a:t>
            </a:r>
          </a:p>
        </p:txBody>
      </p:sp>
      <p:grpSp>
        <p:nvGrpSpPr>
          <p:cNvPr id="2" name="Group 1" descr="Short term.&#10;Increased engagement.&#10;Increased ability to articulate the lesson's learning intentions(s) and success criteria.&#10;&#10;Longer term.&#10;Increased understanding.&#10;Increased learning.&#10;Students data indicates learning gains.">
            <a:extLst>
              <a:ext uri="{FF2B5EF4-FFF2-40B4-BE49-F238E27FC236}">
                <a16:creationId xmlns:a16="http://schemas.microsoft.com/office/drawing/2014/main" id="{AC22C28F-39CE-95D1-20AC-B3D9A7913628}"/>
              </a:ext>
            </a:extLst>
          </p:cNvPr>
          <p:cNvGrpSpPr/>
          <p:nvPr/>
        </p:nvGrpSpPr>
        <p:grpSpPr>
          <a:xfrm>
            <a:off x="359999" y="1369453"/>
            <a:ext cx="11436763" cy="2648759"/>
            <a:chOff x="360000" y="1733870"/>
            <a:chExt cx="11484000" cy="4308260"/>
          </a:xfrm>
        </p:grpSpPr>
        <p:sp>
          <p:nvSpPr>
            <p:cNvPr id="8" name="Freeform: Shape 7">
              <a:extLst>
                <a:ext uri="{FF2B5EF4-FFF2-40B4-BE49-F238E27FC236}">
                  <a16:creationId xmlns:a16="http://schemas.microsoft.com/office/drawing/2014/main" id="{B0C6CE87-EF80-22CF-9E94-FB3F5C2A05B3}"/>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9" name="Freeform: Shape 8">
              <a:extLst>
                <a:ext uri="{FF2B5EF4-FFF2-40B4-BE49-F238E27FC236}">
                  <a16:creationId xmlns:a16="http://schemas.microsoft.com/office/drawing/2014/main" id="{4B423BF8-B495-C253-2B31-553E247AEF66}"/>
                </a:ext>
              </a:extLst>
            </p:cNvPr>
            <p:cNvSpPr/>
            <p:nvPr/>
          </p:nvSpPr>
          <p:spPr>
            <a:xfrm>
              <a:off x="2867642" y="2455913"/>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t" anchorCtr="0">
              <a:noAutofit/>
            </a:bodyPr>
            <a:lstStyle/>
            <a:p>
              <a:pPr marL="0" lvl="0" indent="0" defTabSz="889000">
                <a:lnSpc>
                  <a:spcPct val="114000"/>
                </a:lnSpc>
                <a:spcBef>
                  <a:spcPct val="0"/>
                </a:spcBef>
                <a:spcAft>
                  <a:spcPts val="1200"/>
                </a:spcAft>
                <a:buNone/>
              </a:pPr>
              <a:r>
                <a:rPr lang="en-AU" sz="1200" b="1" kern="120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engagement</a:t>
              </a:r>
            </a:p>
            <a:p>
              <a:pPr marL="285750" lvl="0" indent="-285750" defTabSz="889000">
                <a:lnSpc>
                  <a:spcPct val="114000"/>
                </a:lnSpc>
                <a:spcBef>
                  <a:spcPct val="0"/>
                </a:spcBef>
                <a:spcAft>
                  <a:spcPts val="1200"/>
                </a:spcAft>
                <a:buFont typeface="Arial" panose="020B0604020202020204" pitchFamily="34" charset="0"/>
                <a:buChar char="•"/>
              </a:pPr>
              <a:r>
                <a:rPr lang="en-AU" sz="1200" kern="1200">
                  <a:solidFill>
                    <a:schemeClr val="bg1"/>
                  </a:solidFill>
                </a:rPr>
                <a:t>Increased number of students actively responding with an answer during checks for understanding</a:t>
              </a:r>
            </a:p>
          </p:txBody>
        </p:sp>
        <p:sp>
          <p:nvSpPr>
            <p:cNvPr id="10" name="Freeform: Shape 9">
              <a:extLst>
                <a:ext uri="{FF2B5EF4-FFF2-40B4-BE49-F238E27FC236}">
                  <a16:creationId xmlns:a16="http://schemas.microsoft.com/office/drawing/2014/main" id="{7F202394-5608-C39B-3830-6CBAE8DB428C}"/>
                </a:ext>
              </a:extLst>
            </p:cNvPr>
            <p:cNvSpPr/>
            <p:nvPr/>
          </p:nvSpPr>
          <p:spPr>
            <a:xfrm>
              <a:off x="6911195" y="2455914"/>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t" anchorCtr="0">
              <a:noAutofit/>
            </a:bodyPr>
            <a:lstStyle/>
            <a:p>
              <a:pPr marL="0" lvl="0" indent="0" defTabSz="889000">
                <a:lnSpc>
                  <a:spcPct val="114000"/>
                </a:lnSpc>
                <a:spcBef>
                  <a:spcPct val="0"/>
                </a:spcBef>
                <a:spcAft>
                  <a:spcPts val="1200"/>
                </a:spcAft>
                <a:buNone/>
              </a:pPr>
              <a:r>
                <a:rPr lang="en-AU" sz="1200" b="1" kern="120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a:t>Student data indicates learning gains</a:t>
              </a:r>
            </a:p>
          </p:txBody>
        </p:sp>
      </p:grpSp>
      <p:graphicFrame>
        <p:nvGraphicFramePr>
          <p:cNvPr id="11" name="Table 9">
            <a:extLst>
              <a:ext uri="{FF2B5EF4-FFF2-40B4-BE49-F238E27FC236}">
                <a16:creationId xmlns:a16="http://schemas.microsoft.com/office/drawing/2014/main" id="{CCB3E5F0-FA8C-D5DE-9AF7-B1901262FED0}"/>
              </a:ext>
            </a:extLst>
          </p:cNvPr>
          <p:cNvGraphicFramePr>
            <a:graphicFrameLocks noGrp="1"/>
          </p:cNvGraphicFramePr>
          <p:nvPr>
            <p:extLst>
              <p:ext uri="{D42A27DB-BD31-4B8C-83A1-F6EECF244321}">
                <p14:modId xmlns:p14="http://schemas.microsoft.com/office/powerpoint/2010/main" val="3714893794"/>
              </p:ext>
            </p:extLst>
          </p:nvPr>
        </p:nvGraphicFramePr>
        <p:xfrm>
          <a:off x="394775" y="4122823"/>
          <a:ext cx="11484000" cy="2573177"/>
        </p:xfrm>
        <a:graphic>
          <a:graphicData uri="http://schemas.openxmlformats.org/drawingml/2006/table">
            <a:tbl>
              <a:tblPr firstRow="1" bandRow="1" bandCol="1">
                <a:tableStyleId>{69012ECD-51FC-41F1-AA8D-1B2483CD663E}</a:tableStyleId>
              </a:tblPr>
              <a:tblGrid>
                <a:gridCol w="3026405">
                  <a:extLst>
                    <a:ext uri="{9D8B030D-6E8A-4147-A177-3AD203B41FA5}">
                      <a16:colId xmlns:a16="http://schemas.microsoft.com/office/drawing/2014/main" val="278706534"/>
                    </a:ext>
                  </a:extLst>
                </a:gridCol>
                <a:gridCol w="1691519">
                  <a:extLst>
                    <a:ext uri="{9D8B030D-6E8A-4147-A177-3AD203B41FA5}">
                      <a16:colId xmlns:a16="http://schemas.microsoft.com/office/drawing/2014/main" val="1174282902"/>
                    </a:ext>
                  </a:extLst>
                </a:gridCol>
                <a:gridCol w="1691519">
                  <a:extLst>
                    <a:ext uri="{9D8B030D-6E8A-4147-A177-3AD203B41FA5}">
                      <a16:colId xmlns:a16="http://schemas.microsoft.com/office/drawing/2014/main" val="3352047489"/>
                    </a:ext>
                  </a:extLst>
                </a:gridCol>
                <a:gridCol w="1691519">
                  <a:extLst>
                    <a:ext uri="{9D8B030D-6E8A-4147-A177-3AD203B41FA5}">
                      <a16:colId xmlns:a16="http://schemas.microsoft.com/office/drawing/2014/main" val="3722786642"/>
                    </a:ext>
                  </a:extLst>
                </a:gridCol>
                <a:gridCol w="1691519">
                  <a:extLst>
                    <a:ext uri="{9D8B030D-6E8A-4147-A177-3AD203B41FA5}">
                      <a16:colId xmlns:a16="http://schemas.microsoft.com/office/drawing/2014/main" val="10149451"/>
                    </a:ext>
                  </a:extLst>
                </a:gridCol>
                <a:gridCol w="1691519">
                  <a:extLst>
                    <a:ext uri="{9D8B030D-6E8A-4147-A177-3AD203B41FA5}">
                      <a16:colId xmlns:a16="http://schemas.microsoft.com/office/drawing/2014/main" val="1087846312"/>
                    </a:ext>
                  </a:extLst>
                </a:gridCol>
              </a:tblGrid>
              <a:tr h="572736">
                <a:tc>
                  <a:txBody>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lang="en-AU" sz="1800" kern="100">
                          <a:effectLst/>
                        </a:rPr>
                        <a:t>Teacher observation</a:t>
                      </a:r>
                      <a:r>
                        <a:rPr lang="en-AU" sz="1050" kern="100">
                          <a:effectLst/>
                        </a:rPr>
                        <a:t> </a:t>
                      </a:r>
                      <a:endParaRPr lang="en-AU" sz="1800" kern="100">
                        <a:effectLst/>
                      </a:endParaRPr>
                    </a:p>
                  </a:txBody>
                  <a:tcPr anchor="ctr" anchorCtr="1"/>
                </a:tc>
                <a:tc>
                  <a:txBody>
                    <a:bodyPr/>
                    <a:lstStyle/>
                    <a:p>
                      <a:pPr>
                        <a:lnSpc>
                          <a:spcPct val="120000"/>
                        </a:lnSpc>
                        <a:spcBef>
                          <a:spcPts val="0"/>
                        </a:spcBef>
                        <a:spcAft>
                          <a:spcPts val="0"/>
                        </a:spcAft>
                      </a:pPr>
                      <a:r>
                        <a:rPr lang="en-AU"/>
                        <a:t>0</a:t>
                      </a:r>
                    </a:p>
                  </a:txBody>
                  <a:tcPr anchor="ctr" anchorCtr="1"/>
                </a:tc>
                <a:tc>
                  <a:txBody>
                    <a:bodyPr/>
                    <a:lstStyle/>
                    <a:p>
                      <a:pPr>
                        <a:lnSpc>
                          <a:spcPct val="120000"/>
                        </a:lnSpc>
                        <a:spcBef>
                          <a:spcPts val="0"/>
                        </a:spcBef>
                        <a:spcAft>
                          <a:spcPts val="0"/>
                        </a:spcAft>
                      </a:pPr>
                      <a:r>
                        <a:rPr lang="en-AU"/>
                        <a:t>1</a:t>
                      </a:r>
                    </a:p>
                  </a:txBody>
                  <a:tcPr anchor="ctr" anchorCtr="1"/>
                </a:tc>
                <a:tc>
                  <a:txBody>
                    <a:bodyPr/>
                    <a:lstStyle/>
                    <a:p>
                      <a:pPr>
                        <a:lnSpc>
                          <a:spcPct val="120000"/>
                        </a:lnSpc>
                        <a:spcBef>
                          <a:spcPts val="0"/>
                        </a:spcBef>
                        <a:spcAft>
                          <a:spcPts val="0"/>
                        </a:spcAft>
                      </a:pPr>
                      <a:r>
                        <a:rPr lang="en-AU"/>
                        <a:t>2</a:t>
                      </a:r>
                    </a:p>
                  </a:txBody>
                  <a:tcPr anchor="ctr" anchorCtr="1"/>
                </a:tc>
                <a:tc>
                  <a:txBody>
                    <a:bodyPr/>
                    <a:lstStyle/>
                    <a:p>
                      <a:pPr>
                        <a:lnSpc>
                          <a:spcPct val="120000"/>
                        </a:lnSpc>
                        <a:spcBef>
                          <a:spcPts val="0"/>
                        </a:spcBef>
                        <a:spcAft>
                          <a:spcPts val="0"/>
                        </a:spcAft>
                      </a:pPr>
                      <a:r>
                        <a:rPr lang="en-AU"/>
                        <a:t>3</a:t>
                      </a:r>
                    </a:p>
                  </a:txBody>
                  <a:tcPr anchor="ctr" anchorCtr="1"/>
                </a:tc>
                <a:tc>
                  <a:txBody>
                    <a:bodyPr/>
                    <a:lstStyle/>
                    <a:p>
                      <a:pPr>
                        <a:lnSpc>
                          <a:spcPct val="120000"/>
                        </a:lnSpc>
                        <a:spcBef>
                          <a:spcPts val="0"/>
                        </a:spcBef>
                        <a:spcAft>
                          <a:spcPts val="0"/>
                        </a:spcAft>
                      </a:pPr>
                      <a:r>
                        <a:rPr lang="en-AU"/>
                        <a:t>4</a:t>
                      </a:r>
                    </a:p>
                  </a:txBody>
                  <a:tcPr anchor="ctr" anchorCtr="1"/>
                </a:tc>
                <a:extLst>
                  <a:ext uri="{0D108BD9-81ED-4DB2-BD59-A6C34878D82A}">
                    <a16:rowId xmlns:a16="http://schemas.microsoft.com/office/drawing/2014/main" val="3231636544"/>
                  </a:ext>
                </a:extLst>
              </a:tr>
              <a:tr h="572736">
                <a:tc>
                  <a:txBody>
                    <a:bodyPr/>
                    <a:lstStyle/>
                    <a:p>
                      <a:pPr marL="0" lvl="0" algn="l" defTabSz="914377" rtl="0" eaLnBrk="1" latinLnBrk="0" hangingPunct="1">
                        <a:lnSpc>
                          <a:spcPct val="115000"/>
                        </a:lnSpc>
                        <a:spcAft>
                          <a:spcPts val="800"/>
                        </a:spcAft>
                        <a:buNone/>
                      </a:pPr>
                      <a:r>
                        <a:rPr lang="en-AU" sz="1600" kern="100">
                          <a:solidFill>
                            <a:srgbClr val="22272B"/>
                          </a:solidFill>
                          <a:effectLst/>
                        </a:rPr>
                        <a:t>Students demonstrate their thinking by actively respond with an answer during ‘effective questioning’ throughout each lesson. </a:t>
                      </a:r>
                    </a:p>
                  </a:txBody>
                  <a:tcPr marL="44444" marR="44444" marT="30480" marB="30480"/>
                </a:tc>
                <a:tc>
                  <a:txBody>
                    <a:bodyPr/>
                    <a:lstStyle/>
                    <a:p>
                      <a:pPr marL="0" lvl="0" algn="l" defTabSz="914377" rtl="0" eaLnBrk="1" latinLnBrk="0" hangingPunct="1">
                        <a:lnSpc>
                          <a:spcPct val="115000"/>
                        </a:lnSpc>
                        <a:spcAft>
                          <a:spcPts val="800"/>
                        </a:spcAft>
                        <a:buNone/>
                      </a:pPr>
                      <a:r>
                        <a:rPr lang="en-AU" sz="1600" kern="100">
                          <a:solidFill>
                            <a:srgbClr val="22272B"/>
                          </a:solidFill>
                          <a:effectLst/>
                        </a:rPr>
                        <a:t>Not yet observable </a:t>
                      </a:r>
                    </a:p>
                  </a:txBody>
                  <a:tcPr marL="44444" marR="44444" marT="30480" marB="30480"/>
                </a:tc>
                <a:tc>
                  <a:txBody>
                    <a:bodyPr/>
                    <a:lstStyle/>
                    <a:p>
                      <a:pPr marL="0" lvl="0" algn="l" defTabSz="914377" rtl="0" eaLnBrk="1" latinLnBrk="0" hangingPunct="1">
                        <a:lnSpc>
                          <a:spcPct val="115000"/>
                        </a:lnSpc>
                        <a:spcAft>
                          <a:spcPts val="800"/>
                        </a:spcAft>
                        <a:buNone/>
                      </a:pPr>
                      <a:r>
                        <a:rPr lang="en-AU" sz="1600" b="1" kern="100">
                          <a:solidFill>
                            <a:srgbClr val="22272B"/>
                          </a:solidFill>
                          <a:effectLst/>
                        </a:rPr>
                        <a:t>Minimal </a:t>
                      </a:r>
                      <a:r>
                        <a:rPr lang="en-AU" sz="1600" kern="100">
                          <a:solidFill>
                            <a:srgbClr val="22272B"/>
                          </a:solidFill>
                          <a:effectLst/>
                        </a:rPr>
                        <a:t>students actively respond to ‘effective questioning’ </a:t>
                      </a:r>
                    </a:p>
                  </a:txBody>
                  <a:tcPr marL="44444" marR="44444" marT="30480" marB="30480"/>
                </a:tc>
                <a:tc>
                  <a:txBody>
                    <a:bodyPr/>
                    <a:lstStyle/>
                    <a:p>
                      <a:pPr marL="0" lvl="0" algn="l" rtl="0" eaLnBrk="1" latinLnBrk="0" hangingPunct="1">
                        <a:lnSpc>
                          <a:spcPct val="115000"/>
                        </a:lnSpc>
                        <a:spcAft>
                          <a:spcPts val="800"/>
                        </a:spcAft>
                        <a:buNone/>
                      </a:pPr>
                      <a:r>
                        <a:rPr lang="en-AU" sz="1600" b="1" kern="100">
                          <a:solidFill>
                            <a:srgbClr val="22272B"/>
                          </a:solidFill>
                          <a:effectLst/>
                        </a:rPr>
                        <a:t>Some </a:t>
                      </a:r>
                      <a:r>
                        <a:rPr lang="en-AU" sz="1600" kern="100">
                          <a:solidFill>
                            <a:srgbClr val="22272B"/>
                          </a:solidFill>
                          <a:effectLst/>
                        </a:rPr>
                        <a:t>students demonstrate their thinking by actively responding to ‘effective questioning’  </a:t>
                      </a:r>
                    </a:p>
                  </a:txBody>
                  <a:tcPr marL="44444" marR="44444" marT="30480" marB="30480"/>
                </a:tc>
                <a:tc>
                  <a:txBody>
                    <a:bodyPr/>
                    <a:lstStyle/>
                    <a:p>
                      <a:pPr marL="0" lvl="0" algn="l" defTabSz="914377" rtl="0" eaLnBrk="1" latinLnBrk="0" hangingPunct="1">
                        <a:lnSpc>
                          <a:spcPct val="115000"/>
                        </a:lnSpc>
                        <a:spcAft>
                          <a:spcPts val="800"/>
                        </a:spcAft>
                        <a:buNone/>
                      </a:pPr>
                      <a:r>
                        <a:rPr lang="en-AU" sz="1600" b="1" kern="100">
                          <a:solidFill>
                            <a:srgbClr val="22272B"/>
                          </a:solidFill>
                          <a:effectLst/>
                        </a:rPr>
                        <a:t>Most </a:t>
                      </a:r>
                      <a:r>
                        <a:rPr lang="en-AU" sz="1600" kern="100">
                          <a:solidFill>
                            <a:srgbClr val="22272B"/>
                          </a:solidFill>
                          <a:effectLst/>
                        </a:rPr>
                        <a:t>students their thinking by actively responding  to ’effective questioning’ </a:t>
                      </a:r>
                    </a:p>
                  </a:txBody>
                  <a:tcPr marL="44444" marR="44444" marT="30480" marB="30480"/>
                </a:tc>
                <a:tc>
                  <a:txBody>
                    <a:bodyPr/>
                    <a:lstStyle/>
                    <a:p>
                      <a:pPr marL="0" lvl="0" algn="l" defTabSz="914377" rtl="0" eaLnBrk="1" latinLnBrk="0" hangingPunct="1">
                        <a:lnSpc>
                          <a:spcPct val="115000"/>
                        </a:lnSpc>
                        <a:spcAft>
                          <a:spcPts val="800"/>
                        </a:spcAft>
                        <a:buNone/>
                      </a:pPr>
                      <a:r>
                        <a:rPr lang="en-AU" sz="1600" b="1" kern="100" dirty="0">
                          <a:solidFill>
                            <a:srgbClr val="22272B"/>
                          </a:solidFill>
                          <a:effectLst/>
                        </a:rPr>
                        <a:t>All </a:t>
                      </a:r>
                      <a:r>
                        <a:rPr lang="en-AU" sz="1600" kern="100" dirty="0">
                          <a:solidFill>
                            <a:srgbClr val="22272B"/>
                          </a:solidFill>
                          <a:effectLst/>
                        </a:rPr>
                        <a:t>students demonstrate their thinking by actively responding to ‘effective questioning’ </a:t>
                      </a:r>
                    </a:p>
                  </a:txBody>
                  <a:tcPr marL="44444" marR="44444" marT="30480" marB="30480"/>
                </a:tc>
                <a:extLst>
                  <a:ext uri="{0D108BD9-81ED-4DB2-BD59-A6C34878D82A}">
                    <a16:rowId xmlns:a16="http://schemas.microsoft.com/office/drawing/2014/main" val="4253684091"/>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28600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D2C9-18B6-49E6-A2F0-B14128E1463B}"/>
              </a:ext>
            </a:extLst>
          </p:cNvPr>
          <p:cNvSpPr>
            <a:spLocks noGrp="1"/>
          </p:cNvSpPr>
          <p:nvPr>
            <p:ph type="title"/>
          </p:nvPr>
        </p:nvSpPr>
        <p:spPr/>
        <p:txBody>
          <a:bodyPr/>
          <a:lstStyle/>
          <a:p>
            <a:r>
              <a:rPr lang="en-AU"/>
              <a:t>Maintaining a whole school approach through data</a:t>
            </a:r>
          </a:p>
        </p:txBody>
      </p:sp>
      <p:pic>
        <p:nvPicPr>
          <p:cNvPr id="21" name="Picture 20">
            <a:extLst>
              <a:ext uri="{FF2B5EF4-FFF2-40B4-BE49-F238E27FC236}">
                <a16:creationId xmlns:a16="http://schemas.microsoft.com/office/drawing/2014/main" id="{74C99885-6D0C-6DD6-6327-3B3865609A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26720" y="1470077"/>
            <a:ext cx="4938560" cy="4468220"/>
          </a:xfrm>
          <a:prstGeom prst="rect">
            <a:avLst/>
          </a:prstGeom>
        </p:spPr>
      </p:pic>
      <p:grpSp>
        <p:nvGrpSpPr>
          <p:cNvPr id="22" name="Group 21" descr="Video observation and reflection">
            <a:extLst>
              <a:ext uri="{FF2B5EF4-FFF2-40B4-BE49-F238E27FC236}">
                <a16:creationId xmlns:a16="http://schemas.microsoft.com/office/drawing/2014/main" id="{9AEAE99B-732E-D0D8-0A7E-C63C956FDFFA}"/>
              </a:ext>
            </a:extLst>
          </p:cNvPr>
          <p:cNvGrpSpPr/>
          <p:nvPr/>
        </p:nvGrpSpPr>
        <p:grpSpPr>
          <a:xfrm>
            <a:off x="347999" y="1574956"/>
            <a:ext cx="3726491" cy="1310506"/>
            <a:chOff x="45408" y="1625600"/>
            <a:chExt cx="4767801" cy="2167466"/>
          </a:xfrm>
        </p:grpSpPr>
        <p:sp>
          <p:nvSpPr>
            <p:cNvPr id="23" name="Rectangle: Rounded Corners 22">
              <a:extLst>
                <a:ext uri="{FF2B5EF4-FFF2-40B4-BE49-F238E27FC236}">
                  <a16:creationId xmlns:a16="http://schemas.microsoft.com/office/drawing/2014/main" id="{D213BED4-12D8-8350-0FAF-D4C13666F7E9}"/>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AU" dirty="0">
                  <a:solidFill>
                    <a:schemeClr val="accent1"/>
                  </a:solidFill>
                </a:rPr>
                <a:t>Video observation and reflection</a:t>
              </a:r>
            </a:p>
          </p:txBody>
        </p:sp>
        <p:sp>
          <p:nvSpPr>
            <p:cNvPr id="24" name="Rectangle: Rounded Corners 4">
              <a:extLst>
                <a:ext uri="{FF2B5EF4-FFF2-40B4-BE49-F238E27FC236}">
                  <a16:creationId xmlns:a16="http://schemas.microsoft.com/office/drawing/2014/main" id="{69480FC9-0843-0137-7F93-A8448C477CC8}"/>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sz="2000" kern="1200"/>
            </a:p>
          </p:txBody>
        </p:sp>
      </p:grpSp>
      <p:grpSp>
        <p:nvGrpSpPr>
          <p:cNvPr id="10" name="Group 9" descr="Peer observation and feedback">
            <a:extLst>
              <a:ext uri="{FF2B5EF4-FFF2-40B4-BE49-F238E27FC236}">
                <a16:creationId xmlns:a16="http://schemas.microsoft.com/office/drawing/2014/main" id="{151F5EBE-736E-D2C0-6A3A-FBEB95A60F98}"/>
              </a:ext>
            </a:extLst>
          </p:cNvPr>
          <p:cNvGrpSpPr/>
          <p:nvPr/>
        </p:nvGrpSpPr>
        <p:grpSpPr>
          <a:xfrm>
            <a:off x="8117509" y="1574956"/>
            <a:ext cx="3726491" cy="1310506"/>
            <a:chOff x="45408" y="1625600"/>
            <a:chExt cx="4767801" cy="2167466"/>
          </a:xfrm>
        </p:grpSpPr>
        <p:sp>
          <p:nvSpPr>
            <p:cNvPr id="11" name="Rectangle: Rounded Corners 10">
              <a:extLst>
                <a:ext uri="{FF2B5EF4-FFF2-40B4-BE49-F238E27FC236}">
                  <a16:creationId xmlns:a16="http://schemas.microsoft.com/office/drawing/2014/main" id="{CB01B125-BC8B-0CD0-0EE5-6272FB81D9A7}"/>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AU" dirty="0">
                  <a:solidFill>
                    <a:schemeClr val="accent1"/>
                  </a:solidFill>
                </a:rPr>
                <a:t>Peer observation and feedback</a:t>
              </a:r>
            </a:p>
          </p:txBody>
        </p:sp>
        <p:sp>
          <p:nvSpPr>
            <p:cNvPr id="12" name="Rectangle: Rounded Corners 4">
              <a:extLst>
                <a:ext uri="{FF2B5EF4-FFF2-40B4-BE49-F238E27FC236}">
                  <a16:creationId xmlns:a16="http://schemas.microsoft.com/office/drawing/2014/main" id="{3A980BE5-BE8A-BD8B-8726-D34F4351279B}"/>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sz="2000" kern="1200"/>
            </a:p>
          </p:txBody>
        </p:sp>
      </p:grpSp>
      <p:grpSp>
        <p:nvGrpSpPr>
          <p:cNvPr id="6" name="Group 5" descr="Teacher and student survey">
            <a:extLst>
              <a:ext uri="{FF2B5EF4-FFF2-40B4-BE49-F238E27FC236}">
                <a16:creationId xmlns:a16="http://schemas.microsoft.com/office/drawing/2014/main" id="{CB7D7B9E-5603-3F12-D3CC-E23A483C63F9}"/>
              </a:ext>
            </a:extLst>
          </p:cNvPr>
          <p:cNvGrpSpPr/>
          <p:nvPr/>
        </p:nvGrpSpPr>
        <p:grpSpPr>
          <a:xfrm>
            <a:off x="348000" y="4838412"/>
            <a:ext cx="3726491" cy="1310506"/>
            <a:chOff x="45408" y="1625600"/>
            <a:chExt cx="4767801" cy="2167466"/>
          </a:xfrm>
        </p:grpSpPr>
        <p:sp>
          <p:nvSpPr>
            <p:cNvPr id="7" name="Rectangle: Rounded Corners 6">
              <a:extLst>
                <a:ext uri="{FF2B5EF4-FFF2-40B4-BE49-F238E27FC236}">
                  <a16:creationId xmlns:a16="http://schemas.microsoft.com/office/drawing/2014/main" id="{960F5AF1-F142-1976-794E-79F5B462D5C3}"/>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AU" dirty="0">
                  <a:solidFill>
                    <a:schemeClr val="accent1"/>
                  </a:solidFill>
                </a:rPr>
                <a:t>Teacher and student survey</a:t>
              </a:r>
            </a:p>
          </p:txBody>
        </p:sp>
        <p:sp>
          <p:nvSpPr>
            <p:cNvPr id="9" name="Rectangle: Rounded Corners 4">
              <a:extLst>
                <a:ext uri="{FF2B5EF4-FFF2-40B4-BE49-F238E27FC236}">
                  <a16:creationId xmlns:a16="http://schemas.microsoft.com/office/drawing/2014/main" id="{1763DB60-EDC2-1356-FC33-82245FEFE861}"/>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sz="2000" kern="1200"/>
            </a:p>
          </p:txBody>
        </p:sp>
      </p:grpSp>
      <p:grpSp>
        <p:nvGrpSpPr>
          <p:cNvPr id="13" name="Group 12" descr="Growth in assessment data">
            <a:extLst>
              <a:ext uri="{FF2B5EF4-FFF2-40B4-BE49-F238E27FC236}">
                <a16:creationId xmlns:a16="http://schemas.microsoft.com/office/drawing/2014/main" id="{3C0C7F22-3EFC-369F-BF76-8FF84310CF74}"/>
              </a:ext>
            </a:extLst>
          </p:cNvPr>
          <p:cNvGrpSpPr/>
          <p:nvPr/>
        </p:nvGrpSpPr>
        <p:grpSpPr>
          <a:xfrm>
            <a:off x="8117509" y="4838412"/>
            <a:ext cx="3726491" cy="1310506"/>
            <a:chOff x="35770" y="1973949"/>
            <a:chExt cx="4767801" cy="2167466"/>
          </a:xfrm>
        </p:grpSpPr>
        <p:sp>
          <p:nvSpPr>
            <p:cNvPr id="14" name="Rectangle: Rounded Corners 13">
              <a:extLst>
                <a:ext uri="{FF2B5EF4-FFF2-40B4-BE49-F238E27FC236}">
                  <a16:creationId xmlns:a16="http://schemas.microsoft.com/office/drawing/2014/main" id="{F073BAB5-9A14-3457-E178-312444018E4E}"/>
                </a:ext>
              </a:extLst>
            </p:cNvPr>
            <p:cNvSpPr/>
            <p:nvPr/>
          </p:nvSpPr>
          <p:spPr>
            <a:xfrm>
              <a:off x="35770" y="1973949"/>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AU" dirty="0">
                  <a:solidFill>
                    <a:schemeClr val="accent1"/>
                  </a:solidFill>
                </a:rPr>
                <a:t>Growth in assessment data</a:t>
              </a:r>
            </a:p>
          </p:txBody>
        </p:sp>
        <p:sp>
          <p:nvSpPr>
            <p:cNvPr id="15" name="Rectangle: Rounded Corners 4">
              <a:extLst>
                <a:ext uri="{FF2B5EF4-FFF2-40B4-BE49-F238E27FC236}">
                  <a16:creationId xmlns:a16="http://schemas.microsoft.com/office/drawing/2014/main" id="{E911B6D5-E2C7-962E-1C03-DA605FC750D6}"/>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AU" sz="2000" kern="1200"/>
            </a:p>
          </p:txBody>
        </p:sp>
      </p:grpSp>
      <p:sp>
        <p:nvSpPr>
          <p:cNvPr id="4" name="Slide Number Placeholder 3">
            <a:extLst>
              <a:ext uri="{FF2B5EF4-FFF2-40B4-BE49-F238E27FC236}">
                <a16:creationId xmlns:a16="http://schemas.microsoft.com/office/drawing/2014/main" id="{CE644EBA-9A9C-B31B-8342-8CC1539BD05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78</a:t>
            </a:fld>
            <a:endParaRPr lang="en-AU"/>
          </a:p>
        </p:txBody>
      </p:sp>
    </p:spTree>
    <p:extLst>
      <p:ext uri="{BB962C8B-B14F-4D97-AF65-F5344CB8AC3E}">
        <p14:creationId xmlns:p14="http://schemas.microsoft.com/office/powerpoint/2010/main" val="199831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21AD-B715-73E4-E4E4-62ECF908E9C6}"/>
              </a:ext>
            </a:extLst>
          </p:cNvPr>
          <p:cNvSpPr>
            <a:spLocks noGrp="1"/>
          </p:cNvSpPr>
          <p:nvPr>
            <p:ph type="title"/>
          </p:nvPr>
        </p:nvSpPr>
        <p:spPr/>
        <p:txBody>
          <a:bodyPr/>
          <a:lstStyle/>
          <a:p>
            <a:r>
              <a:rPr lang="en-GB"/>
              <a:t>Connecting to the School Excellence Framework</a:t>
            </a:r>
          </a:p>
        </p:txBody>
      </p:sp>
      <p:pic>
        <p:nvPicPr>
          <p:cNvPr id="11" name="Content Placeholder 10">
            <a:extLst>
              <a:ext uri="{FF2B5EF4-FFF2-40B4-BE49-F238E27FC236}">
                <a16:creationId xmlns:a16="http://schemas.microsoft.com/office/drawing/2014/main" id="{DCFEBBA6-6E7C-A905-7ACD-7D9E296157D3}"/>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l="-67" r="-37"/>
          <a:stretch/>
        </p:blipFill>
        <p:spPr>
          <a:xfrm>
            <a:off x="360000" y="1613029"/>
            <a:ext cx="6419492" cy="4466025"/>
          </a:xfrm>
          <a:effectLst>
            <a:outerShdw blurRad="63500" sx="102000" sy="102000" algn="ctr" rotWithShape="0">
              <a:prstClr val="black">
                <a:alpha val="40000"/>
              </a:prstClr>
            </a:outerShdw>
          </a:effectLst>
        </p:spPr>
      </p:pic>
      <p:sp>
        <p:nvSpPr>
          <p:cNvPr id="4" name="Content Placeholder 3">
            <a:extLst>
              <a:ext uri="{FF2B5EF4-FFF2-40B4-BE49-F238E27FC236}">
                <a16:creationId xmlns:a16="http://schemas.microsoft.com/office/drawing/2014/main" id="{9BACBEF6-E9C3-5BED-7790-33BB34DEFEF0}"/>
              </a:ext>
            </a:extLst>
          </p:cNvPr>
          <p:cNvSpPr>
            <a:spLocks noGrp="1"/>
          </p:cNvSpPr>
          <p:nvPr>
            <p:ph idx="1"/>
          </p:nvPr>
        </p:nvSpPr>
        <p:spPr>
          <a:xfrm>
            <a:off x="7039966" y="1578041"/>
            <a:ext cx="4930362" cy="4536000"/>
          </a:xfrm>
        </p:spPr>
        <p:txBody>
          <a:bodyPr vert="horz" lIns="0" tIns="0" rIns="0" bIns="0" rtlCol="0" anchor="t">
            <a:noAutofit/>
          </a:bodyPr>
          <a:lstStyle/>
          <a:p>
            <a:r>
              <a:rPr lang="en-GB"/>
              <a:t>‘School-wide explicit teaching approaches incorporate modelled, guided and independent practice.</a:t>
            </a:r>
          </a:p>
          <a:p>
            <a:r>
              <a:rPr lang="en-GB"/>
              <a:t>Teachers consider students’ cognitive load and employ explicit teaching strategies to optimise learning progress of students across the full range of abilities. Effective methods are identified, promoted and modelled, and students’ learning improvement is monitored, demonstrating growth.’</a:t>
            </a:r>
          </a:p>
        </p:txBody>
      </p:sp>
      <p:sp>
        <p:nvSpPr>
          <p:cNvPr id="3" name="Rectangle: Rounded Corners 2">
            <a:extLst>
              <a:ext uri="{FF2B5EF4-FFF2-40B4-BE49-F238E27FC236}">
                <a16:creationId xmlns:a16="http://schemas.microsoft.com/office/drawing/2014/main" id="{CF9EBD22-C913-1487-E4E7-DC03BC6BBDB2}"/>
              </a:ext>
              <a:ext uri="{C183D7F6-B498-43B3-948B-1728B52AA6E4}">
                <adec:decorative xmlns:adec="http://schemas.microsoft.com/office/drawing/2017/decorative" val="1"/>
              </a:ext>
            </a:extLst>
          </p:cNvPr>
          <p:cNvSpPr/>
          <p:nvPr/>
        </p:nvSpPr>
        <p:spPr>
          <a:xfrm>
            <a:off x="1719618" y="4790364"/>
            <a:ext cx="4930362" cy="873457"/>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54EA7781-77FE-B595-B73A-1176C4B8EF24}"/>
              </a:ext>
            </a:extLst>
          </p:cNvPr>
          <p:cNvSpPr txBox="1"/>
          <p:nvPr/>
        </p:nvSpPr>
        <p:spPr>
          <a:xfrm>
            <a:off x="249631" y="6329573"/>
            <a:ext cx="9032621" cy="307777"/>
          </a:xfrm>
          <a:prstGeom prst="rect">
            <a:avLst/>
          </a:prstGeom>
          <a:noFill/>
        </p:spPr>
        <p:txBody>
          <a:bodyPr wrap="square">
            <a:spAutoFit/>
          </a:bodyPr>
          <a:lstStyle/>
          <a:p>
            <a:r>
              <a:rPr lang="en-AU" sz="1400">
                <a:hlinkClick r:id="rId4"/>
              </a:rPr>
              <a:t>School Excellence Framework</a:t>
            </a:r>
            <a:r>
              <a:rPr lang="en-AU" sz="1400"/>
              <a:t>, Teaching Domain (p 11)</a:t>
            </a:r>
            <a:endParaRPr lang="en-GB" sz="1400"/>
          </a:p>
        </p:txBody>
      </p:sp>
      <p:sp>
        <p:nvSpPr>
          <p:cNvPr id="9" name="Slide Number Placeholder 3">
            <a:extLst>
              <a:ext uri="{FF2B5EF4-FFF2-40B4-BE49-F238E27FC236}">
                <a16:creationId xmlns:a16="http://schemas.microsoft.com/office/drawing/2014/main" id="{07C85864-E6EE-3EDB-A2E0-98DAA42BB507}"/>
              </a:ext>
              <a:ext uri="{C183D7F6-B498-43B3-948B-1728B52AA6E4}">
                <adec:decorative xmlns:adec="http://schemas.microsoft.com/office/drawing/2017/decorative" val="1"/>
              </a:ext>
            </a:extLst>
          </p:cNvPr>
          <p:cNvSpPr txBox="1">
            <a:spLocks/>
          </p:cNvSpPr>
          <p:nvPr/>
        </p:nvSpPr>
        <p:spPr>
          <a:xfrm>
            <a:off x="11139240" y="644742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79</a:t>
            </a:fld>
            <a:endParaRPr lang="en-AU" sz="1200"/>
          </a:p>
        </p:txBody>
      </p:sp>
    </p:spTree>
    <p:extLst>
      <p:ext uri="{BB962C8B-B14F-4D97-AF65-F5344CB8AC3E}">
        <p14:creationId xmlns:p14="http://schemas.microsoft.com/office/powerpoint/2010/main" val="214586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6F0E0-EF71-0E27-F87B-E6FFBF2CF5AA}"/>
              </a:ext>
            </a:extLst>
          </p:cNvPr>
          <p:cNvSpPr>
            <a:spLocks noGrp="1"/>
          </p:cNvSpPr>
          <p:nvPr>
            <p:ph type="title"/>
          </p:nvPr>
        </p:nvSpPr>
        <p:spPr>
          <a:xfrm>
            <a:off x="360000" y="360000"/>
            <a:ext cx="8913092" cy="1008000"/>
          </a:xfrm>
        </p:spPr>
        <p:txBody>
          <a:bodyPr/>
          <a:lstStyle/>
          <a:p>
            <a:r>
              <a:rPr lang="en-GB"/>
              <a:t>Effective feedback professional learning</a:t>
            </a:r>
          </a:p>
        </p:txBody>
      </p:sp>
      <p:sp>
        <p:nvSpPr>
          <p:cNvPr id="3" name="TextBox 2">
            <a:extLst>
              <a:ext uri="{FF2B5EF4-FFF2-40B4-BE49-F238E27FC236}">
                <a16:creationId xmlns:a16="http://schemas.microsoft.com/office/drawing/2014/main" id="{384EF637-D60F-2F4E-69EC-9FFB942B6315}"/>
              </a:ext>
            </a:extLst>
          </p:cNvPr>
          <p:cNvSpPr txBox="1"/>
          <p:nvPr/>
        </p:nvSpPr>
        <p:spPr>
          <a:xfrm>
            <a:off x="3655828" y="1621244"/>
            <a:ext cx="5144503"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Measure baseline student data and set a goal</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2272B"/>
              </a:solidFill>
              <a:effectLst/>
              <a:uLnTx/>
              <a:uFillTx/>
              <a:latin typeface="Public Sans Light"/>
              <a:ea typeface="+mn-ea"/>
              <a:cs typeface="+mn-cs"/>
            </a:endParaRPr>
          </a:p>
        </p:txBody>
      </p:sp>
      <p:pic>
        <p:nvPicPr>
          <p:cNvPr id="4" name="Picture 2" descr="High Impact Professional Learning (HIPL) model forms the basis of this professional learning.  This model has five elements.  &#10;Professional learning is driven by identified student needs &#10;School leadership teams enable professional learning &#10;Collaborative and applied professional learning strengthens teaching practice &#10;Professional learning is continuous and coherent &#10;Teachers and school leaders are responsible for the impact of professional learning on student growth and performance.">
            <a:extLst>
              <a:ext uri="{FF2B5EF4-FFF2-40B4-BE49-F238E27FC236}">
                <a16:creationId xmlns:a16="http://schemas.microsoft.com/office/drawing/2014/main" id="{356E2F9A-3EAD-4702-9AF7-97BF86044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690" b="309"/>
          <a:stretch/>
        </p:blipFill>
        <p:spPr bwMode="auto">
          <a:xfrm>
            <a:off x="2880360" y="2009741"/>
            <a:ext cx="5928466" cy="46381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34A6EF5-AA95-DE5D-B871-E958EFEA1BFC}"/>
              </a:ext>
            </a:extLst>
          </p:cNvPr>
          <p:cNvSpPr txBox="1"/>
          <p:nvPr/>
        </p:nvSpPr>
        <p:spPr>
          <a:xfrm>
            <a:off x="668081" y="2867783"/>
            <a:ext cx="282123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ea typeface="+mn-ea"/>
                <a:cs typeface="+mn-cs"/>
              </a:rPr>
              <a:t>Analyse data to determine further cycles</a:t>
            </a:r>
          </a:p>
        </p:txBody>
      </p:sp>
      <p:sp>
        <p:nvSpPr>
          <p:cNvPr id="5" name="TextBox 4">
            <a:extLst>
              <a:ext uri="{FF2B5EF4-FFF2-40B4-BE49-F238E27FC236}">
                <a16:creationId xmlns:a16="http://schemas.microsoft.com/office/drawing/2014/main" id="{1EF63766-8CCE-CC63-8ED7-81D3BC7AA175}"/>
              </a:ext>
            </a:extLst>
          </p:cNvPr>
          <p:cNvSpPr txBox="1"/>
          <p:nvPr/>
        </p:nvSpPr>
        <p:spPr>
          <a:xfrm>
            <a:off x="8394602" y="2867783"/>
            <a:ext cx="2772287"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2272B"/>
                </a:solidFill>
                <a:effectLst/>
                <a:uLnTx/>
                <a:uFillTx/>
                <a:ea typeface="+mn-ea"/>
                <a:cs typeface="+mn-cs"/>
              </a:rPr>
              <a:t>Use the whole school teaching approach and plan for instruction</a:t>
            </a:r>
          </a:p>
        </p:txBody>
      </p:sp>
      <p:sp>
        <p:nvSpPr>
          <p:cNvPr id="7" name="TextBox 6">
            <a:extLst>
              <a:ext uri="{FF2B5EF4-FFF2-40B4-BE49-F238E27FC236}">
                <a16:creationId xmlns:a16="http://schemas.microsoft.com/office/drawing/2014/main" id="{617A563B-8444-6090-26B7-07D0F4915D28}"/>
              </a:ext>
            </a:extLst>
          </p:cNvPr>
          <p:cNvSpPr txBox="1"/>
          <p:nvPr/>
        </p:nvSpPr>
        <p:spPr>
          <a:xfrm>
            <a:off x="668081" y="4536621"/>
            <a:ext cx="3104781"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ea typeface="+mn-ea"/>
                <a:cs typeface="+mn-cs"/>
              </a:rPr>
              <a:t>Implement the teaching routine in the classroom and measure impact</a:t>
            </a:r>
          </a:p>
        </p:txBody>
      </p:sp>
      <p:sp>
        <p:nvSpPr>
          <p:cNvPr id="6" name="TextBox 5">
            <a:extLst>
              <a:ext uri="{FF2B5EF4-FFF2-40B4-BE49-F238E27FC236}">
                <a16:creationId xmlns:a16="http://schemas.microsoft.com/office/drawing/2014/main" id="{BC75AB28-DB0E-968A-0DEF-0EA4B7DD322D}"/>
              </a:ext>
            </a:extLst>
          </p:cNvPr>
          <p:cNvSpPr txBox="1"/>
          <p:nvPr/>
        </p:nvSpPr>
        <p:spPr>
          <a:xfrm>
            <a:off x="8394603" y="4536621"/>
            <a:ext cx="312931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2272B"/>
                </a:solidFill>
                <a:effectLst/>
                <a:uLnTx/>
                <a:uFillTx/>
                <a:ea typeface="+mn-ea"/>
                <a:cs typeface="+mn-cs"/>
              </a:rPr>
              <a:t>Rehearse and give feedback to each other</a:t>
            </a:r>
          </a:p>
        </p:txBody>
      </p:sp>
      <p:sp>
        <p:nvSpPr>
          <p:cNvPr id="9" name="Slide Number Placeholder 3">
            <a:extLst>
              <a:ext uri="{FF2B5EF4-FFF2-40B4-BE49-F238E27FC236}">
                <a16:creationId xmlns:a16="http://schemas.microsoft.com/office/drawing/2014/main" id="{25EB6923-5BEA-CB51-F172-EB9BDA55ADA6}"/>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rIns="0"/>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8</a:t>
            </a:fld>
            <a:endParaRPr lang="en-AU" sz="1200" dirty="0"/>
          </a:p>
        </p:txBody>
      </p:sp>
    </p:spTree>
    <p:extLst>
      <p:ext uri="{BB962C8B-B14F-4D97-AF65-F5344CB8AC3E}">
        <p14:creationId xmlns:p14="http://schemas.microsoft.com/office/powerpoint/2010/main" val="621580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FFD4CE3-BB3B-FD49-A72C-91D74FF9181A}"/>
              </a:ext>
            </a:extLst>
          </p:cNvPr>
          <p:cNvSpPr>
            <a:spLocks noGrp="1"/>
          </p:cNvSpPr>
          <p:nvPr>
            <p:ph type="title"/>
          </p:nvPr>
        </p:nvSpPr>
        <p:spPr/>
        <p:txBody>
          <a:bodyPr/>
          <a:lstStyle/>
          <a:p>
            <a:r>
              <a:rPr lang="en-AU"/>
              <a:t>Feedback</a:t>
            </a:r>
          </a:p>
        </p:txBody>
      </p:sp>
      <p:sp>
        <p:nvSpPr>
          <p:cNvPr id="13" name="Text Placeholder 12">
            <a:extLst>
              <a:ext uri="{FF2B5EF4-FFF2-40B4-BE49-F238E27FC236}">
                <a16:creationId xmlns:a16="http://schemas.microsoft.com/office/drawing/2014/main" id="{F5F5AB63-A216-5C12-90A6-6FA4658EC8A0}"/>
              </a:ext>
            </a:extLst>
          </p:cNvPr>
          <p:cNvSpPr>
            <a:spLocks noGrp="1"/>
          </p:cNvSpPr>
          <p:nvPr>
            <p:ph type="body" sz="quarter" idx="19"/>
          </p:nvPr>
        </p:nvSpPr>
        <p:spPr>
          <a:xfrm>
            <a:off x="360000" y="2088011"/>
            <a:ext cx="6040800" cy="1441961"/>
          </a:xfrm>
        </p:spPr>
        <p:txBody>
          <a:bodyPr vert="horz" lIns="0" tIns="0" rIns="0" bIns="0" rtlCol="0" anchor="t">
            <a:noAutofit/>
          </a:bodyPr>
          <a:lstStyle/>
          <a:p>
            <a:r>
              <a:rPr lang="en-AU"/>
              <a:t>Please complete the </a:t>
            </a:r>
            <a:r>
              <a:rPr lang="en-AU">
                <a:hlinkClick r:id="rId3"/>
              </a:rPr>
              <a:t>Effective questioning module survey </a:t>
            </a:r>
            <a:r>
              <a:rPr lang="en-AU"/>
              <a:t>to help us improve future professional learning and provide further support.</a:t>
            </a:r>
          </a:p>
        </p:txBody>
      </p:sp>
      <p:sp>
        <p:nvSpPr>
          <p:cNvPr id="14" name="Text Placeholder 12">
            <a:extLst>
              <a:ext uri="{FF2B5EF4-FFF2-40B4-BE49-F238E27FC236}">
                <a16:creationId xmlns:a16="http://schemas.microsoft.com/office/drawing/2014/main" id="{68E4A05C-964F-F041-02D3-7309942E3408}"/>
              </a:ext>
            </a:extLst>
          </p:cNvPr>
          <p:cNvSpPr txBox="1">
            <a:spLocks/>
          </p:cNvSpPr>
          <p:nvPr/>
        </p:nvSpPr>
        <p:spPr>
          <a:xfrm>
            <a:off x="348000" y="4602246"/>
            <a:ext cx="6040800" cy="1441961"/>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accent1"/>
                </a:solidFill>
                <a:latin typeface="+mj-lt"/>
                <a:ea typeface="+mj-ea"/>
                <a:cs typeface="+mj-cs"/>
              </a:rPr>
              <a:t>Contact</a:t>
            </a:r>
            <a:r>
              <a:rPr lang="en-US" sz="3600" b="1" dirty="0"/>
              <a:t> </a:t>
            </a:r>
            <a:r>
              <a:rPr lang="en-US" sz="3600" dirty="0">
                <a:solidFill>
                  <a:schemeClr val="accent1"/>
                </a:solidFill>
                <a:latin typeface="+mj-lt"/>
                <a:ea typeface="+mj-ea"/>
                <a:cs typeface="+mj-cs"/>
              </a:rPr>
              <a:t>us</a:t>
            </a:r>
          </a:p>
          <a:p>
            <a:r>
              <a:rPr lang="en-AU" dirty="0">
                <a:hlinkClick r:id="rId4">
                  <a:extLst>
                    <a:ext uri="{A12FA001-AC4F-418D-AE19-62706E023703}">
                      <ahyp:hlinkClr xmlns:ahyp="http://schemas.microsoft.com/office/drawing/2018/hyperlinkcolor" val="tx"/>
                    </a:ext>
                  </a:extLst>
                </a:hlinkClick>
              </a:rPr>
              <a:t>ContactCurriculumImplementation@det.nsw.edu.au</a:t>
            </a:r>
            <a:endParaRPr lang="en-US" sz="2400" b="1" dirty="0"/>
          </a:p>
        </p:txBody>
      </p:sp>
      <p:pic>
        <p:nvPicPr>
          <p:cNvPr id="5" name="Graphic 4">
            <a:extLst>
              <a:ext uri="{FF2B5EF4-FFF2-40B4-BE49-F238E27FC236}">
                <a16:creationId xmlns:a16="http://schemas.microsoft.com/office/drawing/2014/main" id="{4657F610-CCCF-23CF-A725-AD57BCCF04F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942217">
            <a:off x="6386987" y="2710786"/>
            <a:ext cx="1989666" cy="1989666"/>
          </a:xfrm>
          <a:prstGeom prst="rect">
            <a:avLst/>
          </a:prstGeom>
        </p:spPr>
      </p:pic>
      <p:pic>
        <p:nvPicPr>
          <p:cNvPr id="4" name="Picture 3">
            <a:extLst>
              <a:ext uri="{FF2B5EF4-FFF2-40B4-BE49-F238E27FC236}">
                <a16:creationId xmlns:a16="http://schemas.microsoft.com/office/drawing/2014/main" id="{C54377F5-E990-B49E-1F9B-6B6A70E8269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08784" y="2088011"/>
            <a:ext cx="3235216" cy="3235216"/>
          </a:xfrm>
          <a:prstGeom prst="rect">
            <a:avLst/>
          </a:prstGeom>
        </p:spPr>
      </p:pic>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80</a:t>
            </a:fld>
            <a:endParaRPr lang="en-AU"/>
          </a:p>
        </p:txBody>
      </p:sp>
    </p:spTree>
    <p:extLst>
      <p:ext uri="{BB962C8B-B14F-4D97-AF65-F5344CB8AC3E}">
        <p14:creationId xmlns:p14="http://schemas.microsoft.com/office/powerpoint/2010/main" val="171356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91A16B-8EBE-9BF5-51F2-BDC88F7C027B}"/>
              </a:ext>
            </a:extLst>
          </p:cNvPr>
          <p:cNvSpPr>
            <a:spLocks noGrp="1"/>
          </p:cNvSpPr>
          <p:nvPr>
            <p:ph type="title"/>
          </p:nvPr>
        </p:nvSpPr>
        <p:spPr/>
        <p:txBody>
          <a:bodyPr/>
          <a:lstStyle/>
          <a:p>
            <a:r>
              <a:rPr lang="en-AU"/>
              <a:t>Explicit teaching strategies and resources</a:t>
            </a:r>
          </a:p>
        </p:txBody>
      </p:sp>
      <p:pic>
        <p:nvPicPr>
          <p:cNvPr id="14" name="Picture 4">
            <a:extLst>
              <a:ext uri="{FF2B5EF4-FFF2-40B4-BE49-F238E27FC236}">
                <a16:creationId xmlns:a16="http://schemas.microsoft.com/office/drawing/2014/main" id="{DC72B1E0-317A-03DF-6784-30A49F18379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282" y="1229452"/>
            <a:ext cx="8019712" cy="46883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the department's Explicit teaching strategies webpage.">
            <a:extLst>
              <a:ext uri="{FF2B5EF4-FFF2-40B4-BE49-F238E27FC236}">
                <a16:creationId xmlns:a16="http://schemas.microsoft.com/office/drawing/2014/main" id="{C37A2A34-DBD7-57E5-23AE-604F195451B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52000" y="1668223"/>
            <a:ext cx="5056156" cy="3157272"/>
          </a:xfrm>
          <a:prstGeom prst="rect">
            <a:avLst/>
          </a:prstGeom>
        </p:spPr>
      </p:pic>
      <p:sp>
        <p:nvSpPr>
          <p:cNvPr id="7" name="Rectangle: Rounded Corners 6">
            <a:extLst>
              <a:ext uri="{FF2B5EF4-FFF2-40B4-BE49-F238E27FC236}">
                <a16:creationId xmlns:a16="http://schemas.microsoft.com/office/drawing/2014/main" id="{E38C257A-D714-1B9B-1F76-B502A36CDAAE}"/>
              </a:ext>
              <a:ext uri="{C183D7F6-B498-43B3-948B-1728B52AA6E4}">
                <adec:decorative xmlns:adec="http://schemas.microsoft.com/office/drawing/2017/decorative" val="1"/>
              </a:ext>
            </a:extLst>
          </p:cNvPr>
          <p:cNvSpPr/>
          <p:nvPr/>
        </p:nvSpPr>
        <p:spPr>
          <a:xfrm>
            <a:off x="1752782" y="2103650"/>
            <a:ext cx="1684962" cy="2721428"/>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3A669D-76D6-8F55-20B2-8BF46DF0C86F}"/>
              </a:ext>
            </a:extLst>
          </p:cNvPr>
          <p:cNvSpPr txBox="1"/>
          <p:nvPr/>
        </p:nvSpPr>
        <p:spPr>
          <a:xfrm>
            <a:off x="7717100" y="2103650"/>
            <a:ext cx="4109224" cy="26421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cs typeface="Segoe UI"/>
              </a:rPr>
              <a:t>More information is available about:</a:t>
            </a:r>
            <a:endParaRPr lang="en-US" sz="1800">
              <a:cs typeface="Segoe UI"/>
            </a:endParaRPr>
          </a:p>
          <a:p>
            <a:pPr marL="285750" indent="-285750">
              <a:lnSpc>
                <a:spcPct val="150000"/>
              </a:lnSpc>
              <a:spcAft>
                <a:spcPts val="1200"/>
              </a:spcAft>
              <a:buFont typeface="Arial"/>
              <a:buChar char="•"/>
            </a:pPr>
            <a:r>
              <a:rPr lang="en-AU" sz="1800">
                <a:cs typeface="Segoe UI"/>
              </a:rPr>
              <a:t>​</a:t>
            </a:r>
            <a:r>
              <a:rPr lang="en-AU" sz="1800">
                <a:cs typeface="Segoe UI"/>
                <a:hlinkClick r:id="rId5"/>
              </a:rPr>
              <a:t>explicit teaching</a:t>
            </a:r>
            <a:endParaRPr lang="en-AU" sz="1800">
              <a:cs typeface="Segoe UI"/>
            </a:endParaRPr>
          </a:p>
          <a:p>
            <a:pPr marL="285750" indent="-285750">
              <a:lnSpc>
                <a:spcPct val="150000"/>
              </a:lnSpc>
              <a:spcAft>
                <a:spcPts val="1200"/>
              </a:spcAft>
              <a:buFont typeface="Arial"/>
              <a:buChar char="•"/>
            </a:pPr>
            <a:r>
              <a:rPr lang="en-AU" sz="1800">
                <a:cs typeface="Segoe UI"/>
                <a:hlinkClick r:id="rId6"/>
              </a:rPr>
              <a:t>how learning happens</a:t>
            </a:r>
            <a:endParaRPr lang="en-AU" sz="1800">
              <a:cs typeface="Segoe UI"/>
            </a:endParaRPr>
          </a:p>
          <a:p>
            <a:pPr marL="285750" indent="-285750">
              <a:lnSpc>
                <a:spcPct val="150000"/>
              </a:lnSpc>
              <a:spcAft>
                <a:spcPts val="1200"/>
              </a:spcAft>
              <a:buFont typeface="Arial"/>
              <a:buChar char="•"/>
            </a:pPr>
            <a:r>
              <a:rPr lang="en-AU" sz="1800">
                <a:cs typeface="Segoe UI"/>
                <a:hlinkClick r:id="rId7"/>
              </a:rPr>
              <a:t>the enabling factors</a:t>
            </a:r>
            <a:endParaRPr lang="en-AU" sz="1800">
              <a:cs typeface="Segoe UI"/>
            </a:endParaRPr>
          </a:p>
          <a:p>
            <a:pPr marL="285750" indent="-285750">
              <a:lnSpc>
                <a:spcPct val="150000"/>
              </a:lnSpc>
              <a:spcAft>
                <a:spcPts val="1200"/>
              </a:spcAft>
              <a:buFont typeface="Arial"/>
              <a:buChar char="•"/>
            </a:pPr>
            <a:r>
              <a:rPr lang="en-AU" sz="1800">
                <a:cs typeface="Segoe UI"/>
                <a:hlinkClick r:id="rId8"/>
              </a:rPr>
              <a:t>the explicit teaching strategies</a:t>
            </a:r>
            <a:endParaRPr lang="en-AU"/>
          </a:p>
        </p:txBody>
      </p:sp>
      <p:sp>
        <p:nvSpPr>
          <p:cNvPr id="6" name="TextBox 5">
            <a:extLst>
              <a:ext uri="{FF2B5EF4-FFF2-40B4-BE49-F238E27FC236}">
                <a16:creationId xmlns:a16="http://schemas.microsoft.com/office/drawing/2014/main" id="{7F8247A7-39FE-BC2A-CC53-CB9EF9CF83C2}"/>
              </a:ext>
            </a:extLst>
          </p:cNvPr>
          <p:cNvSpPr txBox="1"/>
          <p:nvPr/>
        </p:nvSpPr>
        <p:spPr>
          <a:xfrm>
            <a:off x="1334404" y="6017783"/>
            <a:ext cx="5891348" cy="335413"/>
          </a:xfrm>
          <a:prstGeom prst="rect">
            <a:avLst/>
          </a:prstGeom>
          <a:noFill/>
        </p:spPr>
        <p:txBody>
          <a:bodyPr wrap="square">
            <a:spAutoFit/>
          </a:bodyPr>
          <a:lstStyle/>
          <a:p>
            <a:pPr>
              <a:lnSpc>
                <a:spcPct val="150000"/>
              </a:lnSpc>
            </a:pPr>
            <a:r>
              <a:rPr lang="en-AU" sz="1200">
                <a:solidFill>
                  <a:schemeClr val="accent2"/>
                </a:solidFill>
                <a:hlinkClick r:id="rId8">
                  <a:extLst>
                    <a:ext uri="{A12FA001-AC4F-418D-AE19-62706E023703}">
                      <ahyp:hlinkClr xmlns:ahyp="http://schemas.microsoft.com/office/drawing/2018/hyperlinkcolor" val="tx"/>
                    </a:ext>
                  </a:extLst>
                </a:hlinkClick>
              </a:rPr>
              <a:t>https://education.nsw.gov.au/teaching-and-learning/curriculum/explicit-teaching</a:t>
            </a:r>
            <a:r>
              <a:rPr lang="en-AU" sz="1200">
                <a:solidFill>
                  <a:schemeClr val="accent2"/>
                </a:solidFill>
              </a:rPr>
              <a:t> </a:t>
            </a:r>
          </a:p>
        </p:txBody>
      </p:sp>
      <p:sp>
        <p:nvSpPr>
          <p:cNvPr id="2" name="Slide Number Placeholder 1">
            <a:extLst>
              <a:ext uri="{FF2B5EF4-FFF2-40B4-BE49-F238E27FC236}">
                <a16:creationId xmlns:a16="http://schemas.microsoft.com/office/drawing/2014/main" id="{A3948B60-8D3A-4351-541F-DB1FD5B57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316606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a:t>Reference list (1)</a:t>
            </a:r>
          </a:p>
        </p:txBody>
      </p:sp>
      <p:sp>
        <p:nvSpPr>
          <p:cNvPr id="11" name="TextBox 10">
            <a:extLst>
              <a:ext uri="{FF2B5EF4-FFF2-40B4-BE49-F238E27FC236}">
                <a16:creationId xmlns:a16="http://schemas.microsoft.com/office/drawing/2014/main" id="{AE74EA66-E6A7-9B9C-6114-2F3370ACEF0D}"/>
              </a:ext>
            </a:extLst>
          </p:cNvPr>
          <p:cNvSpPr txBox="1"/>
          <p:nvPr/>
        </p:nvSpPr>
        <p:spPr>
          <a:xfrm>
            <a:off x="228767" y="1635848"/>
            <a:ext cx="11963233" cy="5909310"/>
          </a:xfrm>
          <a:prstGeom prst="rect">
            <a:avLst/>
          </a:prstGeom>
          <a:noFill/>
        </p:spPr>
        <p:txBody>
          <a:bodyPr wrap="square" lIns="91440" tIns="45720" rIns="91440" bIns="45720" anchor="t">
            <a:spAutoFit/>
          </a:bodyPr>
          <a:lstStyle/>
          <a:p>
            <a:pPr>
              <a:spcAft>
                <a:spcPts val="1200"/>
              </a:spcAft>
            </a:pPr>
            <a:r>
              <a:rPr lang="en-AU" sz="1200">
                <a:ea typeface="Calibri"/>
                <a:cs typeface="Calibri"/>
              </a:rPr>
              <a:t>Archer AL and Hughes CA (2011) </a:t>
            </a:r>
            <a:r>
              <a:rPr lang="en-AU" sz="1200" i="1">
                <a:ea typeface="Calibri"/>
                <a:cs typeface="Calibri"/>
              </a:rPr>
              <a:t>Explicit instruction: effective and efficient teaching,</a:t>
            </a:r>
            <a:r>
              <a:rPr lang="en-AU" sz="1200">
                <a:ea typeface="Calibri"/>
                <a:cs typeface="Calibri"/>
              </a:rPr>
              <a:t> Guilford Press. </a:t>
            </a:r>
          </a:p>
          <a:p>
            <a:pPr>
              <a:spcAft>
                <a:spcPts val="1200"/>
              </a:spcAft>
            </a:pPr>
            <a:r>
              <a:rPr lang="en-AU" sz="1200">
                <a:ea typeface="Calibri"/>
                <a:cs typeface="Calibri"/>
              </a:rPr>
              <a:t>AREO (Australian Education Research Organisation) (2021) </a:t>
            </a:r>
            <a:r>
              <a:rPr lang="en-AU" sz="1200" i="1">
                <a:ea typeface="Calibri"/>
                <a:cs typeface="Calibri"/>
                <a:hlinkClick r:id="rId3"/>
              </a:rPr>
              <a:t>Focused classrooms: managing the classroom to maximise learning</a:t>
            </a:r>
            <a:r>
              <a:rPr lang="en-AU" sz="1200">
                <a:ea typeface="Calibri"/>
                <a:cs typeface="Calibri"/>
              </a:rPr>
              <a:t>, AERO, accessed 11 February 2025.</a:t>
            </a:r>
          </a:p>
          <a:p>
            <a:pPr>
              <a:spcAft>
                <a:spcPts val="1200"/>
              </a:spcAft>
            </a:pPr>
            <a:r>
              <a:rPr lang="en-AU" sz="1200">
                <a:ea typeface="Calibri"/>
                <a:cs typeface="Calibri"/>
              </a:rPr>
              <a:t>AERO (Australian Education Research Organisation) (2023a) </a:t>
            </a:r>
            <a:r>
              <a:rPr lang="en-AU" sz="1200" i="1">
                <a:ea typeface="Calibri"/>
                <a:cs typeface="Calibri"/>
                <a:hlinkClick r:id="rId4"/>
              </a:rPr>
              <a:t>Teaching routines</a:t>
            </a:r>
            <a:r>
              <a:rPr lang="en-AU" sz="1200">
                <a:ea typeface="Calibri"/>
                <a:cs typeface="Calibri"/>
              </a:rPr>
              <a:t>, AERO, accessed 20 February 2025. </a:t>
            </a:r>
          </a:p>
          <a:p>
            <a:pPr>
              <a:spcAft>
                <a:spcPts val="1200"/>
              </a:spcAft>
            </a:pPr>
            <a:r>
              <a:rPr lang="en-AU" sz="1200">
                <a:ea typeface="Calibri"/>
                <a:cs typeface="Calibri"/>
              </a:rPr>
              <a:t>AERO (Australian Education Research Organisation) (2023b) </a:t>
            </a:r>
            <a:r>
              <a:rPr lang="en-AU" sz="1200" i="1">
                <a:ea typeface="Calibri"/>
                <a:cs typeface="Calibri"/>
                <a:hlinkClick r:id="rId5"/>
              </a:rPr>
              <a:t>How students learn best: an overview of the learning process and the most effective teaching practices</a:t>
            </a:r>
            <a:r>
              <a:rPr lang="en-AU" sz="1200" i="1">
                <a:ea typeface="Calibri"/>
                <a:cs typeface="Calibri"/>
              </a:rPr>
              <a:t>,</a:t>
            </a:r>
            <a:r>
              <a:rPr lang="en-AU" sz="1200">
                <a:ea typeface="Calibri"/>
                <a:cs typeface="Calibri"/>
              </a:rPr>
              <a:t> AERO, accessed 27 February 2025.</a:t>
            </a:r>
          </a:p>
          <a:p>
            <a:pPr>
              <a:spcAft>
                <a:spcPts val="1200"/>
              </a:spcAft>
            </a:pPr>
            <a:r>
              <a:rPr lang="en-AU" sz="1200">
                <a:ea typeface="Calibri"/>
                <a:cs typeface="Calibri"/>
              </a:rPr>
              <a:t>AERO (Australian Education Research Organisation) (2023c) </a:t>
            </a:r>
            <a:r>
              <a:rPr lang="en-AU" sz="1200" i="1">
                <a:ea typeface="Calibri"/>
                <a:cs typeface="Calibri"/>
                <a:hlinkClick r:id="rId6"/>
              </a:rPr>
              <a:t>Gaining all students’ attention</a:t>
            </a:r>
            <a:r>
              <a:rPr lang="en-AU" sz="1200">
                <a:ea typeface="Calibri"/>
                <a:cs typeface="Calibri"/>
              </a:rPr>
              <a:t>, AERO, accessed 27 February 2025.</a:t>
            </a:r>
          </a:p>
          <a:p>
            <a:pPr>
              <a:spcAft>
                <a:spcPts val="1200"/>
              </a:spcAft>
            </a:pPr>
            <a:r>
              <a:rPr lang="en-AU" sz="1200">
                <a:ea typeface="Calibri"/>
                <a:cs typeface="Calibri"/>
              </a:rPr>
              <a:t>AERO (Australian Education Research Organisation) (2023d) </a:t>
            </a:r>
            <a:r>
              <a:rPr lang="en-AU" sz="1200" i="1">
                <a:ea typeface="Calibri"/>
                <a:cs typeface="Calibri"/>
                <a:hlinkClick r:id="rId7"/>
              </a:rPr>
              <a:t>Explicit instruction optimises learning</a:t>
            </a:r>
            <a:r>
              <a:rPr lang="en-AU" sz="1200">
                <a:ea typeface="Calibri"/>
                <a:cs typeface="Calibri"/>
                <a:hlinkClick r:id="rId7"/>
              </a:rPr>
              <a:t>,</a:t>
            </a:r>
            <a:r>
              <a:rPr lang="en-AU" sz="1200">
                <a:ea typeface="Calibri"/>
                <a:cs typeface="Calibri"/>
              </a:rPr>
              <a:t> AERO, accessed 15 February 2025.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ea typeface="Calibri"/>
                <a:cs typeface="Calibri"/>
              </a:rPr>
              <a:t>Australian Education Research Organisation (AERO) (2024) </a:t>
            </a:r>
            <a:r>
              <a:rPr lang="en-AU" sz="1200" i="1">
                <a:ea typeface="Calibri"/>
                <a:cs typeface="Calibri"/>
                <a:hlinkClick r:id="rId8"/>
              </a:rPr>
              <a:t>Monitor progress</a:t>
            </a:r>
            <a:r>
              <a:rPr lang="en-AU" sz="1200">
                <a:ea typeface="Calibri"/>
                <a:cs typeface="Calibri"/>
              </a:rPr>
              <a:t>, AERO, accessed 25 February 2025.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p>
          <a:p>
            <a:pPr>
              <a:spcAft>
                <a:spcPts val="1200"/>
              </a:spcAft>
            </a:pPr>
            <a:r>
              <a:rPr lang="en-AU" sz="1200">
                <a:ea typeface="Calibri"/>
                <a:cs typeface="Calibri"/>
              </a:rPr>
              <a:t>AITSL (Australian Institute for Teaching and School Leadership) (2023) </a:t>
            </a:r>
            <a:r>
              <a:rPr lang="en-AU" sz="1200" i="1">
                <a:ea typeface="Calibri"/>
                <a:cs typeface="Calibri"/>
                <a:hlinkClick r:id="rId9"/>
              </a:rPr>
              <a:t>Teacher standards</a:t>
            </a:r>
            <a:r>
              <a:rPr lang="en-AU" sz="1200">
                <a:ea typeface="Calibri"/>
                <a:cs typeface="Calibri"/>
              </a:rPr>
              <a:t>, AITSL, accessed 12 February 2025. </a:t>
            </a:r>
          </a:p>
          <a:p>
            <a:pPr>
              <a:spcAft>
                <a:spcPts val="1200"/>
              </a:spcAft>
            </a:pPr>
            <a:r>
              <a:rPr lang="en-AU" sz="1200">
                <a:ea typeface="Calibri"/>
                <a:cs typeface="Calibri"/>
              </a:rPr>
              <a:t>Black P, Harrison C, Lee C, Marshall B and Wiliam D (2003) </a:t>
            </a:r>
            <a:r>
              <a:rPr lang="en-AU" sz="1200" i="1">
                <a:ea typeface="Calibri"/>
                <a:cs typeface="Calibri"/>
              </a:rPr>
              <a:t>Assessment for learning: putting it into practice</a:t>
            </a:r>
            <a:r>
              <a:rPr lang="en-AU" sz="1200">
                <a:ea typeface="Calibri"/>
                <a:cs typeface="Calibri"/>
              </a:rPr>
              <a:t>, Open university Press. </a:t>
            </a:r>
          </a:p>
          <a:p>
            <a:pPr>
              <a:spcAft>
                <a:spcPts val="1200"/>
              </a:spcAft>
            </a:pPr>
            <a:r>
              <a:rPr lang="en-AU" sz="1200">
                <a:ea typeface="+mn-lt"/>
                <a:cs typeface="+mn-lt"/>
              </a:rPr>
              <a:t>Black P and Wiliam D (2018) </a:t>
            </a:r>
            <a:r>
              <a:rPr lang="en-AU" sz="1200">
                <a:ea typeface="+mn-lt"/>
                <a:cs typeface="+mn-lt"/>
                <a:hlinkClick r:id="rId10"/>
              </a:rPr>
              <a:t>'Classroom assessment and pedagogy'</a:t>
            </a:r>
            <a:r>
              <a:rPr lang="en-AU" sz="1200">
                <a:ea typeface="+mn-lt"/>
                <a:cs typeface="+mn-lt"/>
              </a:rPr>
              <a:t>, </a:t>
            </a:r>
            <a:r>
              <a:rPr lang="en-AU" sz="1200" i="1">
                <a:ea typeface="+mn-lt"/>
                <a:cs typeface="+mn-lt"/>
              </a:rPr>
              <a:t>Assessment in Education: Principles, Policy &amp; Practice</a:t>
            </a:r>
            <a:r>
              <a:rPr lang="en-AU" sz="1200">
                <a:ea typeface="+mn-lt"/>
                <a:cs typeface="+mn-lt"/>
              </a:rPr>
              <a:t>, </a:t>
            </a:r>
            <a:r>
              <a:rPr lang="en-AU" sz="1200" i="1">
                <a:ea typeface="+mn-lt"/>
                <a:cs typeface="+mn-lt"/>
              </a:rPr>
              <a:t>25</a:t>
            </a:r>
            <a:r>
              <a:rPr lang="en-AU" sz="1200">
                <a:ea typeface="+mn-lt"/>
                <a:cs typeface="+mn-lt"/>
              </a:rPr>
              <a:t>(6):551–575.</a:t>
            </a:r>
            <a:endParaRPr lang="en-AU"/>
          </a:p>
          <a:p>
            <a:pPr>
              <a:spcAft>
                <a:spcPts val="1200"/>
              </a:spcAft>
            </a:pPr>
            <a:r>
              <a:rPr lang="en-AU" sz="1200">
                <a:ea typeface="Calibri"/>
                <a:cs typeface="Calibri"/>
              </a:rPr>
              <a:t>Bogdanovich P (28 October 2014) </a:t>
            </a:r>
            <a:r>
              <a:rPr lang="en-AU" sz="1200" i="1">
                <a:ea typeface="Calibri"/>
                <a:cs typeface="Calibri"/>
                <a:hlinkClick r:id="rId11"/>
              </a:rPr>
              <a:t>Higher-order questions</a:t>
            </a:r>
            <a:r>
              <a:rPr lang="en-AU" sz="1200">
                <a:ea typeface="Calibri"/>
                <a:cs typeface="Calibri"/>
              </a:rPr>
              <a:t>, Dataworks Educational Research, accessed 25 February 2025. </a:t>
            </a:r>
          </a:p>
          <a:p>
            <a:pPr>
              <a:spcAft>
                <a:spcPts val="1200"/>
              </a:spcAft>
            </a:pPr>
            <a:r>
              <a:rPr lang="en-AU" sz="1200">
                <a:ea typeface="Calibri"/>
                <a:cs typeface="Calibri"/>
              </a:rPr>
              <a:t>CESE (Centre for Education Statistics and Evaluation) (2017) </a:t>
            </a:r>
            <a:r>
              <a:rPr lang="en-AU" sz="1200" i="1">
                <a:ea typeface="Calibri"/>
                <a:cs typeface="Calibri"/>
                <a:hlinkClick r:id="rId12"/>
              </a:rPr>
              <a:t>Cognitive load theory: research that teachers really need to understand</a:t>
            </a:r>
            <a:r>
              <a:rPr lang="en-AU" sz="1200">
                <a:ea typeface="Calibri"/>
                <a:cs typeface="Calibri"/>
              </a:rPr>
              <a:t>, NSW Department of Education, accessed 21 February 2025. </a:t>
            </a:r>
          </a:p>
          <a:p>
            <a:pPr>
              <a:spcAft>
                <a:spcPts val="1200"/>
              </a:spcAft>
            </a:pPr>
            <a:r>
              <a:rPr lang="en-AU" sz="1200">
                <a:ea typeface="Calibri"/>
                <a:cs typeface="Calibri"/>
              </a:rPr>
              <a:t>CESE (Centre for Education Statistics and Evaluation) (2018) </a:t>
            </a:r>
            <a:r>
              <a:rPr lang="en-AU" sz="1200" i="1">
                <a:ea typeface="Calibri"/>
                <a:cs typeface="Calibri"/>
                <a:hlinkClick r:id="rId13"/>
              </a:rPr>
              <a:t>Cognitive load theory in practice: examples for the classroom</a:t>
            </a:r>
            <a:r>
              <a:rPr lang="en-AU" sz="1200">
                <a:ea typeface="Calibri"/>
                <a:cs typeface="Calibri"/>
              </a:rPr>
              <a:t>, NSW Department of Education, accessed 21 February 2025. </a:t>
            </a:r>
          </a:p>
          <a:p>
            <a:pPr>
              <a:spcAft>
                <a:spcPts val="1200"/>
              </a:spcAft>
            </a:pPr>
            <a:endParaRPr lang="en-AU" sz="1200">
              <a:ea typeface="Calibri" panose="020F0502020204030204" pitchFamily="34" charset="0"/>
              <a:cs typeface="Calibri" panose="020F0502020204030204" pitchFamily="34" charset="0"/>
            </a:endParaRPr>
          </a:p>
          <a:p>
            <a:pPr>
              <a:spcAft>
                <a:spcPts val="1200"/>
              </a:spcAft>
            </a:pPr>
            <a:endParaRPr lang="en-AU" sz="1100">
              <a:latin typeface="Calibri" panose="020F0502020204030204" pitchFamily="34" charset="0"/>
              <a:ea typeface="Calibri" panose="020F0502020204030204" pitchFamily="34" charset="0"/>
              <a:cs typeface="Calibri" panose="020F0502020204030204" pitchFamily="34" charset="0"/>
            </a:endParaRPr>
          </a:p>
          <a:p>
            <a:pPr>
              <a:spcAft>
                <a:spcPts val="1200"/>
              </a:spcAft>
            </a:pPr>
            <a:endParaRPr lang="en-AU" sz="1100">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82</a:t>
            </a:fld>
            <a:endParaRPr lang="en-AU"/>
          </a:p>
        </p:txBody>
      </p:sp>
    </p:spTree>
    <p:extLst>
      <p:ext uri="{BB962C8B-B14F-4D97-AF65-F5344CB8AC3E}">
        <p14:creationId xmlns:p14="http://schemas.microsoft.com/office/powerpoint/2010/main" val="11092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a:latin typeface="Public Sans"/>
                <a:ea typeface="Calibri"/>
                <a:cs typeface="Calibri"/>
              </a:rPr>
              <a:t>Reference list (2)</a:t>
            </a:r>
            <a:endParaRPr lang="en-US">
              <a:ea typeface="Calibri"/>
              <a:cs typeface="Calibri"/>
            </a:endParaRPr>
          </a:p>
        </p:txBody>
      </p:sp>
      <p:sp>
        <p:nvSpPr>
          <p:cNvPr id="6" name="TextBox 5">
            <a:extLst>
              <a:ext uri="{FF2B5EF4-FFF2-40B4-BE49-F238E27FC236}">
                <a16:creationId xmlns:a16="http://schemas.microsoft.com/office/drawing/2014/main" id="{55FB8734-CC33-552C-9696-EEE336740EEB}"/>
              </a:ext>
            </a:extLst>
          </p:cNvPr>
          <p:cNvSpPr txBox="1"/>
          <p:nvPr/>
        </p:nvSpPr>
        <p:spPr>
          <a:xfrm>
            <a:off x="360000" y="1589802"/>
            <a:ext cx="11484000" cy="4770537"/>
          </a:xfrm>
          <a:prstGeom prst="rect">
            <a:avLst/>
          </a:prstGeom>
          <a:noFill/>
        </p:spPr>
        <p:txBody>
          <a:bodyPr wrap="square" lIns="91440" tIns="45720" rIns="91440" bIns="45720" anchor="t">
            <a:spAutoFit/>
          </a:bodyPr>
          <a:lstStyle/>
          <a:p>
            <a:pPr>
              <a:spcAft>
                <a:spcPts val="1200"/>
              </a:spcAft>
            </a:pPr>
            <a:r>
              <a:rPr lang="en-AU" sz="1200">
                <a:ea typeface="Calibri"/>
                <a:cs typeface="Calibri"/>
              </a:rPr>
              <a:t>Cottingham S (2023) </a:t>
            </a:r>
            <a:r>
              <a:rPr lang="en-AU" sz="1200" i="1">
                <a:ea typeface="Calibri"/>
                <a:cs typeface="Calibri"/>
              </a:rPr>
              <a:t>Ausubel's meaningful learning in action</a:t>
            </a:r>
            <a:r>
              <a:rPr lang="en-AU" sz="1200">
                <a:ea typeface="Calibri"/>
                <a:cs typeface="Calibri"/>
              </a:rPr>
              <a:t>, Hodder Education Group.</a:t>
            </a:r>
          </a:p>
          <a:p>
            <a:pPr>
              <a:spcAft>
                <a:spcPts val="1200"/>
              </a:spcAft>
            </a:pPr>
            <a:r>
              <a:rPr lang="en-AU" sz="1200">
                <a:ea typeface="Calibri"/>
                <a:cs typeface="Calibri"/>
              </a:rPr>
              <a:t>Harn B, Parisi D and </a:t>
            </a:r>
            <a:r>
              <a:rPr lang="en-AU" sz="1200" err="1">
                <a:ea typeface="Calibri"/>
                <a:cs typeface="Calibri"/>
              </a:rPr>
              <a:t>Stoolmiller</a:t>
            </a:r>
            <a:r>
              <a:rPr lang="en-AU" sz="1200">
                <a:ea typeface="Calibri"/>
                <a:cs typeface="Calibri"/>
              </a:rPr>
              <a:t> M (2013) </a:t>
            </a:r>
            <a:r>
              <a:rPr lang="en-AU" sz="1200" i="1">
                <a:ea typeface="Calibri"/>
                <a:cs typeface="Calibri"/>
                <a:hlinkClick r:id="rId3"/>
              </a:rPr>
              <a:t>‘</a:t>
            </a:r>
            <a:r>
              <a:rPr lang="en-AU" sz="1200">
                <a:ea typeface="Calibri"/>
                <a:cs typeface="Calibri"/>
                <a:hlinkClick r:id="rId3"/>
              </a:rPr>
              <a:t>Balancing fidelity with flexibility and fit: what do we really know about fidelity of implementation in schools?’</a:t>
            </a:r>
            <a:r>
              <a:rPr lang="en-AU" sz="1200">
                <a:ea typeface="Calibri"/>
                <a:cs typeface="Calibri"/>
              </a:rPr>
              <a:t> </a:t>
            </a:r>
            <a:r>
              <a:rPr lang="en-AU" sz="1200" i="1">
                <a:ea typeface="Calibri"/>
                <a:cs typeface="Calibri"/>
              </a:rPr>
              <a:t> Exceptional Children</a:t>
            </a:r>
            <a:r>
              <a:rPr lang="en-AU" sz="1200">
                <a:ea typeface="Calibri"/>
                <a:cs typeface="Calibri"/>
              </a:rPr>
              <a:t>, 79:181–193. </a:t>
            </a:r>
          </a:p>
          <a:p>
            <a:pPr>
              <a:spcAft>
                <a:spcPts val="1200"/>
              </a:spcAft>
            </a:pPr>
            <a:r>
              <a:rPr lang="en-AU" sz="1200">
                <a:ea typeface="Calibri"/>
                <a:cs typeface="Calibri"/>
              </a:rPr>
              <a:t>Kirschner PA, </a:t>
            </a:r>
            <a:r>
              <a:rPr lang="en-AU" sz="1200" err="1">
                <a:ea typeface="Calibri"/>
                <a:cs typeface="Calibri"/>
              </a:rPr>
              <a:t>Sweller</a:t>
            </a:r>
            <a:r>
              <a:rPr lang="en-AU" sz="1200">
                <a:ea typeface="Calibri"/>
                <a:cs typeface="Calibri"/>
              </a:rPr>
              <a:t> J and Clark RE (2006) </a:t>
            </a:r>
            <a:r>
              <a:rPr lang="en-AU" sz="1200">
                <a:ea typeface="Calibri"/>
                <a:cs typeface="Calibri"/>
                <a:hlinkClick r:id="rId4"/>
              </a:rPr>
              <a:t>'Why minimal guidance during instruction does not work: an analysis of the failure of constructivist, discovery, problem-based, experiential, and inquiry-based teaching’</a:t>
            </a:r>
            <a:r>
              <a:rPr lang="en-AU" sz="1200">
                <a:ea typeface="Calibri"/>
                <a:cs typeface="Calibri"/>
              </a:rPr>
              <a:t>, </a:t>
            </a:r>
            <a:r>
              <a:rPr lang="en-AU" sz="1200" i="1">
                <a:ea typeface="Calibri"/>
                <a:cs typeface="Calibri"/>
              </a:rPr>
              <a:t>Educational Psychologist</a:t>
            </a:r>
            <a:r>
              <a:rPr lang="en-AU" sz="1200">
                <a:ea typeface="Calibri"/>
                <a:cs typeface="Calibri"/>
              </a:rPr>
              <a:t>, 41(2): 75–86, doi:10.1207/s15326985ep4102_1.</a:t>
            </a:r>
          </a:p>
          <a:p>
            <a:pPr>
              <a:spcAft>
                <a:spcPts val="1200"/>
              </a:spcAft>
            </a:pPr>
            <a:r>
              <a:rPr lang="en-AU" sz="1200">
                <a:ea typeface="Calibri"/>
                <a:cs typeface="Calibri"/>
              </a:rPr>
              <a:t>Martin AJ and Evans P (2018) </a:t>
            </a:r>
            <a:r>
              <a:rPr lang="en-AU" sz="1200">
                <a:ea typeface="Calibri"/>
                <a:cs typeface="Calibri"/>
                <a:hlinkClick r:id="rId5"/>
              </a:rPr>
              <a:t>'Load reduction instruction: exploring a framework that assesses explicit instruction through to independent learning'</a:t>
            </a:r>
            <a:r>
              <a:rPr lang="en-AU" sz="1200">
                <a:ea typeface="Calibri"/>
                <a:cs typeface="Calibri"/>
              </a:rPr>
              <a:t>, </a:t>
            </a:r>
            <a:r>
              <a:rPr lang="en-AU" sz="1200" i="1">
                <a:ea typeface="Calibri"/>
                <a:cs typeface="Calibri"/>
              </a:rPr>
              <a:t>Teaching and Teacher Education</a:t>
            </a:r>
            <a:r>
              <a:rPr lang="en-AU" sz="1200">
                <a:ea typeface="Calibri"/>
                <a:cs typeface="Calibri"/>
              </a:rPr>
              <a:t>, 73:203–214, doi:10.1016/j.tate.2018.03.018. </a:t>
            </a:r>
          </a:p>
          <a:p>
            <a:pPr>
              <a:spcAft>
                <a:spcPts val="1200"/>
              </a:spcAft>
            </a:pPr>
            <a:r>
              <a:rPr lang="en-AU" sz="1200">
                <a:ea typeface="Calibri"/>
                <a:cs typeface="Calibri"/>
              </a:rPr>
              <a:t>Martin AJ (2002) </a:t>
            </a:r>
            <a:r>
              <a:rPr lang="en-AU" sz="1200">
                <a:ea typeface="Calibri"/>
                <a:cs typeface="Calibri"/>
                <a:hlinkClick r:id="rId6"/>
              </a:rPr>
              <a:t>‘Motivation and academic resilience: developing a model of student enhancement’</a:t>
            </a:r>
            <a:r>
              <a:rPr lang="en-AU" sz="1200">
                <a:ea typeface="Calibri"/>
                <a:cs typeface="Calibri"/>
              </a:rPr>
              <a:t>, </a:t>
            </a:r>
            <a:r>
              <a:rPr lang="en-AU" sz="1200" i="1">
                <a:ea typeface="Calibri"/>
                <a:cs typeface="Calibri"/>
              </a:rPr>
              <a:t>Australian Journal of Education</a:t>
            </a:r>
            <a:r>
              <a:rPr lang="en-AU" sz="1200">
                <a:ea typeface="Calibri"/>
                <a:cs typeface="Calibri"/>
              </a:rPr>
              <a:t>, 46:34-49. </a:t>
            </a:r>
            <a:r>
              <a:rPr lang="en-AU" sz="1200" err="1">
                <a:ea typeface="Calibri"/>
                <a:cs typeface="Calibri"/>
              </a:rPr>
              <a:t>doi</a:t>
            </a:r>
            <a:r>
              <a:rPr lang="en-AU" sz="1200">
                <a:ea typeface="Calibri"/>
                <a:cs typeface="Calibri"/>
              </a:rPr>
              <a:t>: 10.1177/000494410204600104. </a:t>
            </a:r>
          </a:p>
          <a:p>
            <a:pPr>
              <a:spcAft>
                <a:spcPts val="1200"/>
              </a:spcAft>
            </a:pPr>
            <a:r>
              <a:rPr lang="en-AU" sz="1200">
                <a:ea typeface="Calibri"/>
                <a:cs typeface="Calibri"/>
              </a:rPr>
              <a:t>McCrea P (2020) </a:t>
            </a:r>
            <a:r>
              <a:rPr lang="en-AU" sz="1200" i="1">
                <a:ea typeface="Calibri"/>
                <a:cs typeface="Calibri"/>
              </a:rPr>
              <a:t>Motivated teaching: harnessing the science of motivation to boost attention and effort in the classroom</a:t>
            </a:r>
            <a:r>
              <a:rPr lang="en-AU" sz="1200">
                <a:ea typeface="Calibri"/>
                <a:cs typeface="Calibri"/>
              </a:rPr>
              <a:t>, CreateSpace Independent Publishing Platform.</a:t>
            </a:r>
          </a:p>
          <a:p>
            <a:pPr>
              <a:spcAft>
                <a:spcPts val="1200"/>
              </a:spcAft>
            </a:pPr>
            <a:r>
              <a:rPr lang="en-AU" sz="1200">
                <a:ea typeface="Calibri"/>
                <a:cs typeface="Calibri"/>
              </a:rPr>
              <a:t>Madgwick H (14 July 2021) </a:t>
            </a:r>
            <a:r>
              <a:rPr lang="en-AU" sz="1200">
                <a:ea typeface="Calibri"/>
                <a:cs typeface="Calibri"/>
                <a:hlinkClick r:id="rId7"/>
              </a:rPr>
              <a:t>‘Exploring the evidence: prior knowledge and pupil misconceptions'</a:t>
            </a:r>
            <a:r>
              <a:rPr lang="en-AU" sz="1200">
                <a:ea typeface="Calibri"/>
                <a:cs typeface="Calibri"/>
              </a:rPr>
              <a:t>, </a:t>
            </a:r>
            <a:r>
              <a:rPr lang="en-AU" sz="1200" i="1">
                <a:ea typeface="Calibri"/>
                <a:cs typeface="Calibri"/>
              </a:rPr>
              <a:t>Education Endowment Foundation</a:t>
            </a:r>
            <a:r>
              <a:rPr lang="en-AU" sz="1200">
                <a:ea typeface="Calibri"/>
                <a:cs typeface="Calibri"/>
              </a:rPr>
              <a:t>, accessed 4 October 2024. </a:t>
            </a:r>
          </a:p>
          <a:p>
            <a:pPr>
              <a:spcAft>
                <a:spcPts val="1200"/>
              </a:spcAft>
            </a:pPr>
            <a:r>
              <a:rPr lang="en-AU" sz="1200">
                <a:ea typeface="Calibri"/>
                <a:cs typeface="Calibri"/>
              </a:rPr>
              <a:t>NCTM (National Council of Teachers of Mathematics) (2014) </a:t>
            </a:r>
            <a:r>
              <a:rPr lang="en-AU" sz="1200" i="1">
                <a:ea typeface="Calibri"/>
                <a:cs typeface="Calibri"/>
              </a:rPr>
              <a:t>Principles to actions: ensuring mathematical success for all</a:t>
            </a:r>
            <a:r>
              <a:rPr lang="en-AU" sz="1200">
                <a:ea typeface="Calibri"/>
                <a:cs typeface="Calibri"/>
              </a:rPr>
              <a:t>, NCTM.</a:t>
            </a:r>
          </a:p>
          <a:p>
            <a:pPr>
              <a:spcAft>
                <a:spcPts val="1200"/>
              </a:spcAft>
            </a:pPr>
            <a:r>
              <a:rPr lang="en-AU" sz="1200" err="1">
                <a:ea typeface="Calibri"/>
                <a:cs typeface="Calibri"/>
              </a:rPr>
              <a:t>Nuthall</a:t>
            </a:r>
            <a:r>
              <a:rPr lang="en-AU" sz="1200">
                <a:ea typeface="Calibri"/>
                <a:cs typeface="Calibri"/>
              </a:rPr>
              <a:t> G (2007) </a:t>
            </a:r>
            <a:r>
              <a:rPr lang="en-AU" sz="1200" i="1">
                <a:ea typeface="Calibri"/>
                <a:cs typeface="Calibri"/>
              </a:rPr>
              <a:t>The hidden lives of learners</a:t>
            </a:r>
            <a:r>
              <a:rPr lang="en-AU" sz="1200">
                <a:ea typeface="Calibri"/>
                <a:cs typeface="Calibri"/>
              </a:rPr>
              <a:t>, New Zealand Council for Educational Research. </a:t>
            </a:r>
          </a:p>
          <a:p>
            <a:pPr>
              <a:spcAft>
                <a:spcPts val="1200"/>
              </a:spcAft>
            </a:pPr>
            <a:r>
              <a:rPr lang="en-AU" sz="1200">
                <a:ea typeface="Calibri"/>
                <a:cs typeface="Calibri"/>
              </a:rPr>
              <a:t>Sherrington T (2019) </a:t>
            </a:r>
            <a:r>
              <a:rPr lang="en-AU" sz="1200" i="1" err="1">
                <a:ea typeface="Calibri"/>
                <a:cs typeface="Calibri"/>
              </a:rPr>
              <a:t>Rosenshine’s</a:t>
            </a:r>
            <a:r>
              <a:rPr lang="en-AU" sz="1200" i="1">
                <a:ea typeface="Calibri"/>
                <a:cs typeface="Calibri"/>
              </a:rPr>
              <a:t> principles in action,</a:t>
            </a:r>
            <a:r>
              <a:rPr lang="en-AU" sz="1200">
                <a:ea typeface="Calibri"/>
                <a:cs typeface="Calibri"/>
              </a:rPr>
              <a:t> John Catt Educational Limited. </a:t>
            </a:r>
          </a:p>
          <a:p>
            <a:pPr>
              <a:spcAft>
                <a:spcPts val="1200"/>
              </a:spcAft>
            </a:pPr>
            <a:r>
              <a:rPr lang="en-AU" sz="1200">
                <a:ea typeface="Calibri"/>
                <a:cs typeface="Calibri"/>
              </a:rPr>
              <a:t>Stahl RJ (1994) 'Using think time and wait time skilfully in the classroom', ERIC Digest, accessed 19 February 2025. RJ (1994) </a:t>
            </a:r>
            <a:r>
              <a:rPr lang="en-AU" sz="1200">
                <a:ea typeface="Calibri"/>
                <a:cs typeface="Calibri"/>
                <a:hlinkClick r:id="rId8"/>
              </a:rPr>
              <a:t>'Using think time and wait time skilfully in the classroom'</a:t>
            </a:r>
            <a:r>
              <a:rPr lang="en-AU" sz="1200">
                <a:ea typeface="Calibri"/>
                <a:cs typeface="Calibri"/>
              </a:rPr>
              <a:t>, </a:t>
            </a:r>
            <a:r>
              <a:rPr lang="en-AU" sz="1200" i="1">
                <a:ea typeface="Calibri"/>
                <a:cs typeface="Calibri"/>
              </a:rPr>
              <a:t>ERIC Digest</a:t>
            </a:r>
            <a:r>
              <a:rPr lang="en-AU" sz="1200">
                <a:ea typeface="Calibri"/>
                <a:cs typeface="Calibri"/>
              </a:rPr>
              <a:t>, accessed 19 February 2025. </a:t>
            </a:r>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latin typeface="Calibri" panose="020F0502020204030204" pitchFamily="34" charset="0"/>
                <a:ea typeface="Calibri" panose="020F0502020204030204" pitchFamily="34" charset="0"/>
                <a:cs typeface="Calibri" panose="020F0502020204030204" pitchFamily="34" charset="0"/>
              </a:rPr>
              <a:pPr/>
              <a:t>83</a:t>
            </a:fld>
            <a:endParaRPr lang="en-AU">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481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78645-BD31-19A0-DE74-1BAD4478B6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6E1D14-6004-11BF-733A-4C45936B75DC}"/>
              </a:ext>
            </a:extLst>
          </p:cNvPr>
          <p:cNvSpPr>
            <a:spLocks noGrp="1"/>
          </p:cNvSpPr>
          <p:nvPr>
            <p:ph type="title"/>
          </p:nvPr>
        </p:nvSpPr>
        <p:spPr/>
        <p:txBody>
          <a:bodyPr/>
          <a:lstStyle/>
          <a:p>
            <a:r>
              <a:rPr lang="en-US">
                <a:latin typeface="Public Sans"/>
                <a:ea typeface="Calibri"/>
                <a:cs typeface="Calibri"/>
              </a:rPr>
              <a:t>Reference list (3)</a:t>
            </a:r>
            <a:endParaRPr lang="en-US">
              <a:ea typeface="Calibri"/>
              <a:cs typeface="Calibri"/>
            </a:endParaRPr>
          </a:p>
        </p:txBody>
      </p:sp>
      <p:sp>
        <p:nvSpPr>
          <p:cNvPr id="6" name="TextBox 5">
            <a:extLst>
              <a:ext uri="{FF2B5EF4-FFF2-40B4-BE49-F238E27FC236}">
                <a16:creationId xmlns:a16="http://schemas.microsoft.com/office/drawing/2014/main" id="{68FB741A-D68B-12CE-6A4E-49B6BADC5CD2}"/>
              </a:ext>
            </a:extLst>
          </p:cNvPr>
          <p:cNvSpPr txBox="1"/>
          <p:nvPr/>
        </p:nvSpPr>
        <p:spPr>
          <a:xfrm>
            <a:off x="360000" y="1589802"/>
            <a:ext cx="11484000" cy="3801041"/>
          </a:xfrm>
          <a:prstGeom prst="rect">
            <a:avLst/>
          </a:prstGeom>
          <a:noFill/>
        </p:spPr>
        <p:txBody>
          <a:bodyPr wrap="square" lIns="91440" tIns="45720" rIns="91440" bIns="45720" anchor="t">
            <a:spAutoFit/>
          </a:bodyPr>
          <a:lstStyle/>
          <a:p>
            <a:pPr>
              <a:spcAft>
                <a:spcPts val="1200"/>
              </a:spcAft>
            </a:pPr>
            <a:r>
              <a:rPr lang="en-AU" sz="1200" err="1">
                <a:ea typeface="Calibri"/>
                <a:cs typeface="Calibri"/>
              </a:rPr>
              <a:t>Rosenshine</a:t>
            </a:r>
            <a:r>
              <a:rPr lang="en-AU" sz="1200">
                <a:ea typeface="Calibri"/>
                <a:cs typeface="Calibri"/>
              </a:rPr>
              <a:t> B (2012) </a:t>
            </a:r>
            <a:r>
              <a:rPr lang="en-AU" sz="1200">
                <a:ea typeface="Calibri"/>
                <a:cs typeface="Calibri"/>
                <a:hlinkClick r:id="rId3"/>
              </a:rPr>
              <a:t>‘Principles of instruction: research-based strategies that all teachers should know’, </a:t>
            </a:r>
            <a:r>
              <a:rPr lang="en-AU" sz="1200" i="1">
                <a:ea typeface="Calibri"/>
                <a:cs typeface="Calibri"/>
              </a:rPr>
              <a:t>American Educator</a:t>
            </a:r>
            <a:r>
              <a:rPr lang="en-AU" sz="1200">
                <a:ea typeface="Calibri"/>
                <a:cs typeface="Calibri"/>
              </a:rPr>
              <a:t>, 36(1):12–39.</a:t>
            </a:r>
            <a:endParaRPr lang="en-US">
              <a:ea typeface="Calibri"/>
              <a:cs typeface="Calibri"/>
            </a:endParaRPr>
          </a:p>
          <a:p>
            <a:pPr>
              <a:spcAft>
                <a:spcPts val="1200"/>
              </a:spcAft>
            </a:pPr>
            <a:r>
              <a:rPr lang="en-AU" sz="1200">
                <a:ea typeface="Calibri"/>
                <a:cs typeface="Calibri"/>
              </a:rPr>
              <a:t>Sims S, Fletcher-Wood H, O’Mara-Eves A, Cottingham S, Stansfield C, Van </a:t>
            </a:r>
            <a:r>
              <a:rPr lang="en-AU" sz="1200" err="1">
                <a:ea typeface="Calibri"/>
                <a:cs typeface="Calibri"/>
              </a:rPr>
              <a:t>Herwegen</a:t>
            </a:r>
            <a:r>
              <a:rPr lang="en-AU" sz="1200">
                <a:ea typeface="Calibri"/>
                <a:cs typeface="Calibri"/>
              </a:rPr>
              <a:t> J and Anders J (2021) </a:t>
            </a:r>
            <a:r>
              <a:rPr lang="en-AU" sz="1200" i="1">
                <a:ea typeface="Calibri"/>
                <a:cs typeface="Calibri"/>
                <a:hlinkClick r:id="rId4"/>
              </a:rPr>
              <a:t>What are the characteristics of teacher professional development that increase pupil achievement? A systematic review and meta-analysis</a:t>
            </a:r>
            <a:r>
              <a:rPr lang="en-AU" sz="1200">
                <a:ea typeface="Calibri"/>
                <a:cs typeface="Calibri"/>
              </a:rPr>
              <a:t>, Education Endowment Foundation. </a:t>
            </a:r>
            <a:endParaRPr lang="en-US"/>
          </a:p>
          <a:p>
            <a:pPr>
              <a:spcAft>
                <a:spcPts val="1200"/>
              </a:spcAft>
            </a:pPr>
            <a:r>
              <a:rPr lang="en-AU" sz="1200">
                <a:ea typeface="Calibri"/>
                <a:cs typeface="Calibri"/>
              </a:rPr>
              <a:t>Wiliam D (2011) </a:t>
            </a:r>
            <a:r>
              <a:rPr lang="en-AU" sz="1200" i="1">
                <a:ea typeface="Calibri"/>
                <a:cs typeface="Calibri"/>
              </a:rPr>
              <a:t>Embedded formative assessment</a:t>
            </a:r>
            <a:r>
              <a:rPr lang="en-AU" sz="1200">
                <a:ea typeface="Calibri"/>
                <a:cs typeface="Calibri"/>
              </a:rPr>
              <a:t>, Solution tree press, accessed 3 February 2025. </a:t>
            </a:r>
          </a:p>
          <a:p>
            <a:pPr>
              <a:spcAft>
                <a:spcPts val="1200"/>
              </a:spcAft>
            </a:pPr>
            <a:r>
              <a:rPr lang="en-AU" sz="1200">
                <a:ea typeface="Calibri"/>
                <a:cs typeface="Calibri"/>
              </a:rPr>
              <a:t>Wiliam D (2014) </a:t>
            </a:r>
            <a:r>
              <a:rPr lang="en-AU" sz="1200">
                <a:ea typeface="Calibri"/>
                <a:cs typeface="Calibri"/>
                <a:hlinkClick r:id="rId5"/>
              </a:rPr>
              <a:t>‘The right questions, the right way</a:t>
            </a:r>
            <a:r>
              <a:rPr lang="en-AU" sz="1200">
                <a:ea typeface="Calibri"/>
                <a:cs typeface="Calibri"/>
              </a:rPr>
              <a:t>’, </a:t>
            </a:r>
            <a:r>
              <a:rPr lang="en-AU" sz="1200" i="1">
                <a:ea typeface="Calibri"/>
                <a:cs typeface="Calibri"/>
              </a:rPr>
              <a:t>Educational Leadership</a:t>
            </a:r>
            <a:r>
              <a:rPr lang="en-AU" sz="1200">
                <a:ea typeface="Calibri"/>
                <a:cs typeface="Calibri"/>
              </a:rPr>
              <a:t>, 71(6):16–19.</a:t>
            </a:r>
          </a:p>
          <a:p>
            <a:pPr>
              <a:spcAft>
                <a:spcPts val="1200"/>
              </a:spcAft>
            </a:pPr>
            <a:r>
              <a:rPr lang="en-AU" sz="1200">
                <a:ea typeface="Calibri"/>
                <a:cs typeface="Calibri"/>
              </a:rPr>
              <a:t>Wiliam D and Leahy S (2015) </a:t>
            </a:r>
            <a:r>
              <a:rPr lang="en-AU" sz="1200" i="1">
                <a:ea typeface="Calibri"/>
                <a:cs typeface="Calibri"/>
              </a:rPr>
              <a:t>Embedding formative assessment: practical techniques for F-12 classrooms,</a:t>
            </a:r>
            <a:r>
              <a:rPr lang="en-AU" sz="1200">
                <a:ea typeface="Calibri"/>
                <a:cs typeface="Calibri"/>
              </a:rPr>
              <a:t> Hawker Brownlow Education. </a:t>
            </a:r>
          </a:p>
          <a:p>
            <a:pPr>
              <a:spcAft>
                <a:spcPts val="1200"/>
              </a:spcAft>
            </a:pPr>
            <a:r>
              <a:rPr lang="en-AU" sz="1200">
                <a:hlinkClick r:id="rId6"/>
              </a:rPr>
              <a:t>Visual Arts 7–10 Syllabus </a:t>
            </a:r>
            <a:r>
              <a:rPr lang="en-AU" sz="1200"/>
              <a:t>© NSW Education Standards Authority (NESA) for and on behalf of the Crown in right of the State of New South Wales, 2025.</a:t>
            </a:r>
          </a:p>
          <a:p>
            <a:pPr>
              <a:spcAft>
                <a:spcPts val="1200"/>
              </a:spcAft>
            </a:pPr>
            <a:r>
              <a:rPr lang="en-AU" sz="1200">
                <a:ea typeface="Calibri"/>
                <a:cs typeface="Calibri"/>
                <a:hlinkClick r:id="rId7"/>
              </a:rPr>
              <a:t>Mathematics K–10 Syllabus</a:t>
            </a:r>
            <a:r>
              <a:rPr lang="en-AU" sz="1200">
                <a:ea typeface="Calibri"/>
                <a:cs typeface="Calibri"/>
              </a:rPr>
              <a:t> © NSW Education Standards Authority (NESA) for and on behalf of the Crown in right of the State of New South Wales, 2022</a:t>
            </a:r>
          </a:p>
          <a:p>
            <a:pPr>
              <a:spcAft>
                <a:spcPts val="1200"/>
              </a:spcAft>
            </a:pPr>
            <a:r>
              <a:rPr lang="en-AU" sz="1200">
                <a:ea typeface="Calibri"/>
                <a:cs typeface="Calibri"/>
                <a:hlinkClick r:id="rId8"/>
              </a:rPr>
              <a:t>Science 7–10 Syllabus </a:t>
            </a:r>
            <a:r>
              <a:rPr lang="en-AU" sz="1200">
                <a:ea typeface="Calibri"/>
                <a:cs typeface="Calibri"/>
              </a:rPr>
              <a:t>© NSW Education Standards Authority (NESA) for and on behalf of the Crown in right of the State of New South Wales, 2023.</a:t>
            </a:r>
          </a:p>
          <a:p>
            <a:pPr>
              <a:spcAft>
                <a:spcPts val="1200"/>
              </a:spcAft>
            </a:pPr>
            <a:endParaRPr lang="en-AU" sz="1100">
              <a:latin typeface="Calibri" panose="020F0502020204030204" pitchFamily="34" charset="0"/>
              <a:ea typeface="Calibri" panose="020F0502020204030204" pitchFamily="34" charset="0"/>
              <a:cs typeface="Calibri" panose="020F0502020204030204" pitchFamily="34" charset="0"/>
            </a:endParaRPr>
          </a:p>
          <a:p>
            <a:pPr>
              <a:spcAft>
                <a:spcPts val="1200"/>
              </a:spcAft>
            </a:pPr>
            <a:endParaRPr lang="en-AU" sz="1100">
              <a:latin typeface="Calibri" panose="020F0502020204030204" pitchFamily="34" charset="0"/>
              <a:ea typeface="Calibri" panose="020F0502020204030204" pitchFamily="34" charset="0"/>
              <a:cs typeface="Calibri" panose="020F0502020204030204" pitchFamily="34" charset="0"/>
            </a:endParaRPr>
          </a:p>
          <a:p>
            <a:pPr>
              <a:spcAft>
                <a:spcPts val="1200"/>
              </a:spcAft>
            </a:pPr>
            <a:r>
              <a:rPr lang="en-US" sz="1100">
                <a:latin typeface="Calibri"/>
                <a:ea typeface="Calibri"/>
                <a:cs typeface="Calibri"/>
              </a:rPr>
              <a:t> </a:t>
            </a:r>
          </a:p>
        </p:txBody>
      </p:sp>
      <p:sp>
        <p:nvSpPr>
          <p:cNvPr id="3" name="Slide Number Placeholder 2">
            <a:extLst>
              <a:ext uri="{FF2B5EF4-FFF2-40B4-BE49-F238E27FC236}">
                <a16:creationId xmlns:a16="http://schemas.microsoft.com/office/drawing/2014/main" id="{8DA3936A-E5EB-9F76-1E10-4A3C09527C72}"/>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latin typeface="Calibri" panose="020F0502020204030204" pitchFamily="34" charset="0"/>
                <a:ea typeface="Calibri" panose="020F0502020204030204" pitchFamily="34" charset="0"/>
                <a:cs typeface="Calibri" panose="020F0502020204030204" pitchFamily="34" charset="0"/>
              </a:rPr>
              <a:pPr/>
              <a:t>84</a:t>
            </a:fld>
            <a:endParaRPr lang="en-AU">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372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036A57-4634-C4C0-6FDC-F14FFA2637CF}"/>
              </a:ext>
            </a:extLst>
          </p:cNvPr>
          <p:cNvSpPr>
            <a:spLocks noGrp="1"/>
          </p:cNvSpPr>
          <p:nvPr>
            <p:ph type="title"/>
          </p:nvPr>
        </p:nvSpPr>
        <p:spPr/>
        <p:txBody>
          <a:bodyPr/>
          <a:lstStyle/>
          <a:p>
            <a:r>
              <a:rPr lang="en-US"/>
              <a:t>Copyright</a:t>
            </a:r>
            <a:endParaRPr lang="en-AU"/>
          </a:p>
        </p:txBody>
      </p:sp>
      <p:sp>
        <p:nvSpPr>
          <p:cNvPr id="7" name="Text Placeholder 6">
            <a:extLst>
              <a:ext uri="{FF2B5EF4-FFF2-40B4-BE49-F238E27FC236}">
                <a16:creationId xmlns:a16="http://schemas.microsoft.com/office/drawing/2014/main" id="{9EC6AC1B-0486-2A64-605B-CDA451444A30}"/>
              </a:ext>
            </a:extLst>
          </p:cNvPr>
          <p:cNvSpPr>
            <a:spLocks noGrp="1"/>
          </p:cNvSpPr>
          <p:nvPr>
            <p:ph type="body" sz="quarter" idx="18"/>
          </p:nvPr>
        </p:nvSpPr>
        <p:spPr/>
        <p:txBody>
          <a:bodyPr/>
          <a:lstStyle/>
          <a:p>
            <a:r>
              <a:rPr lang="en-AU">
                <a:hlinkClick r:id="rId3">
                  <a:extLst>
                    <a:ext uri="{A12FA001-AC4F-418D-AE19-62706E023703}">
                      <ahyp:hlinkClr xmlns:ahyp="http://schemas.microsoft.com/office/drawing/2018/hyperlinkcolor" val="tx"/>
                    </a:ext>
                  </a:extLst>
                </a:hlinkClick>
              </a:rPr>
              <a:t>© State of New South Wales (Department of Education), 2024</a:t>
            </a:r>
            <a:endParaRPr lang="en-AU"/>
          </a:p>
        </p:txBody>
      </p:sp>
      <p:sp>
        <p:nvSpPr>
          <p:cNvPr id="8" name="TextBox 7">
            <a:extLst>
              <a:ext uri="{FF2B5EF4-FFF2-40B4-BE49-F238E27FC236}">
                <a16:creationId xmlns:a16="http://schemas.microsoft.com/office/drawing/2014/main" id="{7D6928B1-99A4-A2C7-D414-6928145C655E}"/>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2024.</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i="1" err="1">
                <a:solidFill>
                  <a:schemeClr val="bg1"/>
                </a:solidFill>
              </a:rPr>
              <a:t>Cth</a:t>
            </a:r>
            <a:r>
              <a:rPr lang="en-AU" sz="1200" i="1">
                <a:solidFill>
                  <a:schemeClr val="bg1"/>
                </a:solidFill>
              </a:rPr>
              <a:t>). </a:t>
            </a:r>
            <a:r>
              <a:rPr lang="en-AU" sz="1200">
                <a:solidFill>
                  <a:schemeClr val="bg1"/>
                </a:solidFill>
              </a:rPr>
              <a:t>The department accepts no responsibility for content on third-party websites. </a:t>
            </a:r>
          </a:p>
        </p:txBody>
      </p:sp>
    </p:spTree>
    <p:extLst>
      <p:ext uri="{BB962C8B-B14F-4D97-AF65-F5344CB8AC3E}">
        <p14:creationId xmlns:p14="http://schemas.microsoft.com/office/powerpoint/2010/main" val="206566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a:t>Initial reflection point</a:t>
            </a:r>
            <a:r>
              <a:rPr lang="en-AU">
                <a:solidFill>
                  <a:srgbClr val="002664"/>
                </a:solidFill>
              </a:rPr>
              <a:t> (1)</a:t>
            </a:r>
            <a:endParaRPr lang="en-AU">
              <a:solidFill>
                <a:srgbClr val="FFFFFF"/>
              </a:solidFill>
            </a:endParaRPr>
          </a:p>
        </p:txBody>
      </p:sp>
      <p:graphicFrame>
        <p:nvGraphicFramePr>
          <p:cNvPr id="4" name="Table 9">
            <a:extLst>
              <a:ext uri="{FF2B5EF4-FFF2-40B4-BE49-F238E27FC236}">
                <a16:creationId xmlns:a16="http://schemas.microsoft.com/office/drawing/2014/main" id="{6EE73304-8F18-7F38-5EC4-FB95B78D5685}"/>
              </a:ext>
            </a:extLst>
          </p:cNvPr>
          <p:cNvGraphicFramePr>
            <a:graphicFrameLocks noGrp="1"/>
          </p:cNvGraphicFramePr>
          <p:nvPr>
            <p:extLst>
              <p:ext uri="{D42A27DB-BD31-4B8C-83A1-F6EECF244321}">
                <p14:modId xmlns:p14="http://schemas.microsoft.com/office/powerpoint/2010/main" val="3737910798"/>
              </p:ext>
            </p:extLst>
          </p:nvPr>
        </p:nvGraphicFramePr>
        <p:xfrm>
          <a:off x="344508" y="2524872"/>
          <a:ext cx="11401987" cy="2820065"/>
        </p:xfrm>
        <a:graphic>
          <a:graphicData uri="http://schemas.openxmlformats.org/drawingml/2006/table">
            <a:tbl>
              <a:tblPr firstRow="1" bandRow="1" bandCol="1">
                <a:tableStyleId>{69012ECD-51FC-41F1-AA8D-1B2483CD663E}</a:tableStyleId>
              </a:tblPr>
              <a:tblGrid>
                <a:gridCol w="3004792">
                  <a:extLst>
                    <a:ext uri="{9D8B030D-6E8A-4147-A177-3AD203B41FA5}">
                      <a16:colId xmlns:a16="http://schemas.microsoft.com/office/drawing/2014/main" val="278706534"/>
                    </a:ext>
                  </a:extLst>
                </a:gridCol>
                <a:gridCol w="1679439">
                  <a:extLst>
                    <a:ext uri="{9D8B030D-6E8A-4147-A177-3AD203B41FA5}">
                      <a16:colId xmlns:a16="http://schemas.microsoft.com/office/drawing/2014/main" val="1174282902"/>
                    </a:ext>
                  </a:extLst>
                </a:gridCol>
                <a:gridCol w="1679439">
                  <a:extLst>
                    <a:ext uri="{9D8B030D-6E8A-4147-A177-3AD203B41FA5}">
                      <a16:colId xmlns:a16="http://schemas.microsoft.com/office/drawing/2014/main" val="3352047489"/>
                    </a:ext>
                  </a:extLst>
                </a:gridCol>
                <a:gridCol w="1679439">
                  <a:extLst>
                    <a:ext uri="{9D8B030D-6E8A-4147-A177-3AD203B41FA5}">
                      <a16:colId xmlns:a16="http://schemas.microsoft.com/office/drawing/2014/main" val="3722786642"/>
                    </a:ext>
                  </a:extLst>
                </a:gridCol>
                <a:gridCol w="1679439">
                  <a:extLst>
                    <a:ext uri="{9D8B030D-6E8A-4147-A177-3AD203B41FA5}">
                      <a16:colId xmlns:a16="http://schemas.microsoft.com/office/drawing/2014/main" val="10149451"/>
                    </a:ext>
                  </a:extLst>
                </a:gridCol>
                <a:gridCol w="1679439">
                  <a:extLst>
                    <a:ext uri="{9D8B030D-6E8A-4147-A177-3AD203B41FA5}">
                      <a16:colId xmlns:a16="http://schemas.microsoft.com/office/drawing/2014/main" val="1087846312"/>
                    </a:ext>
                  </a:extLst>
                </a:gridCol>
              </a:tblGrid>
              <a:tr h="572736">
                <a:tc>
                  <a:txBody>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lang="en-AU" sz="1800" kern="100" dirty="0">
                          <a:effectLst/>
                        </a:rPr>
                        <a:t>Teacher observation</a:t>
                      </a:r>
                      <a:r>
                        <a:rPr lang="en-AU" sz="1050" kern="100" dirty="0">
                          <a:effectLst/>
                        </a:rPr>
                        <a:t> </a:t>
                      </a:r>
                      <a:endParaRPr lang="en-AU" sz="1800" kern="100" dirty="0">
                        <a:effectLst/>
                      </a:endParaRPr>
                    </a:p>
                  </a:txBody>
                  <a:tcPr anchor="ctr"/>
                </a:tc>
                <a:tc>
                  <a:txBody>
                    <a:bodyPr/>
                    <a:lstStyle/>
                    <a:p>
                      <a:pPr algn="l">
                        <a:lnSpc>
                          <a:spcPct val="120000"/>
                        </a:lnSpc>
                        <a:spcBef>
                          <a:spcPts val="0"/>
                        </a:spcBef>
                        <a:spcAft>
                          <a:spcPts val="0"/>
                        </a:spcAft>
                      </a:pPr>
                      <a:r>
                        <a:rPr lang="en-AU" dirty="0"/>
                        <a:t>0</a:t>
                      </a:r>
                    </a:p>
                  </a:txBody>
                  <a:tcPr anchor="ctr"/>
                </a:tc>
                <a:tc>
                  <a:txBody>
                    <a:bodyPr/>
                    <a:lstStyle/>
                    <a:p>
                      <a:pPr algn="l">
                        <a:lnSpc>
                          <a:spcPct val="120000"/>
                        </a:lnSpc>
                        <a:spcBef>
                          <a:spcPts val="0"/>
                        </a:spcBef>
                        <a:spcAft>
                          <a:spcPts val="0"/>
                        </a:spcAft>
                      </a:pPr>
                      <a:r>
                        <a:rPr lang="en-AU"/>
                        <a:t>1</a:t>
                      </a:r>
                    </a:p>
                  </a:txBody>
                  <a:tcPr anchor="ctr"/>
                </a:tc>
                <a:tc>
                  <a:txBody>
                    <a:bodyPr/>
                    <a:lstStyle/>
                    <a:p>
                      <a:pPr algn="l">
                        <a:lnSpc>
                          <a:spcPct val="120000"/>
                        </a:lnSpc>
                        <a:spcBef>
                          <a:spcPts val="0"/>
                        </a:spcBef>
                        <a:spcAft>
                          <a:spcPts val="0"/>
                        </a:spcAft>
                      </a:pPr>
                      <a:r>
                        <a:rPr lang="en-AU"/>
                        <a:t>2</a:t>
                      </a:r>
                    </a:p>
                  </a:txBody>
                  <a:tcPr anchor="ctr"/>
                </a:tc>
                <a:tc>
                  <a:txBody>
                    <a:bodyPr/>
                    <a:lstStyle/>
                    <a:p>
                      <a:pPr algn="l">
                        <a:lnSpc>
                          <a:spcPct val="120000"/>
                        </a:lnSpc>
                        <a:spcBef>
                          <a:spcPts val="0"/>
                        </a:spcBef>
                        <a:spcAft>
                          <a:spcPts val="0"/>
                        </a:spcAft>
                      </a:pPr>
                      <a:r>
                        <a:rPr lang="en-AU"/>
                        <a:t>3</a:t>
                      </a:r>
                    </a:p>
                  </a:txBody>
                  <a:tcPr anchor="ctr"/>
                </a:tc>
                <a:tc>
                  <a:txBody>
                    <a:bodyPr/>
                    <a:lstStyle/>
                    <a:p>
                      <a:pPr algn="l">
                        <a:lnSpc>
                          <a:spcPct val="120000"/>
                        </a:lnSpc>
                        <a:spcBef>
                          <a:spcPts val="0"/>
                        </a:spcBef>
                        <a:spcAft>
                          <a:spcPts val="0"/>
                        </a:spcAft>
                      </a:pPr>
                      <a:r>
                        <a:rPr lang="en-AU" dirty="0"/>
                        <a:t>4</a:t>
                      </a:r>
                    </a:p>
                  </a:txBody>
                  <a:tcPr anchor="ctr"/>
                </a:tc>
                <a:extLst>
                  <a:ext uri="{0D108BD9-81ED-4DB2-BD59-A6C34878D82A}">
                    <a16:rowId xmlns:a16="http://schemas.microsoft.com/office/drawing/2014/main" val="3231636544"/>
                  </a:ext>
                </a:extLst>
              </a:tr>
              <a:tr h="572736">
                <a:tc>
                  <a:txBody>
                    <a:bodyPr/>
                    <a:lstStyle/>
                    <a:p>
                      <a:pPr marL="0" lvl="0" algn="l" defTabSz="914377" rtl="0" eaLnBrk="1" latinLnBrk="0" hangingPunct="1">
                        <a:lnSpc>
                          <a:spcPct val="130000"/>
                        </a:lnSpc>
                        <a:spcAft>
                          <a:spcPts val="600"/>
                        </a:spcAft>
                        <a:buNone/>
                      </a:pPr>
                      <a:r>
                        <a:rPr lang="en-AU" sz="1600" kern="100">
                          <a:solidFill>
                            <a:srgbClr val="22272B"/>
                          </a:solidFill>
                          <a:effectLst/>
                        </a:rPr>
                        <a:t>Students demonstrate their thinking by actively responding with an answer during effective questioning throughout each lesson. </a:t>
                      </a:r>
                    </a:p>
                  </a:txBody>
                  <a:tcPr marL="44444" marR="44444" marT="30480" marB="30480"/>
                </a:tc>
                <a:tc>
                  <a:txBody>
                    <a:bodyPr/>
                    <a:lstStyle/>
                    <a:p>
                      <a:pPr marL="0" lvl="0" algn="l" defTabSz="914377" rtl="0" eaLnBrk="1" latinLnBrk="0" hangingPunct="1">
                        <a:lnSpc>
                          <a:spcPct val="130000"/>
                        </a:lnSpc>
                        <a:spcAft>
                          <a:spcPts val="600"/>
                        </a:spcAft>
                        <a:buNone/>
                      </a:pPr>
                      <a:r>
                        <a:rPr lang="en-AU" sz="1600" kern="100">
                          <a:solidFill>
                            <a:srgbClr val="22272B"/>
                          </a:solidFill>
                          <a:effectLst/>
                        </a:rPr>
                        <a:t>Not yet observable </a:t>
                      </a:r>
                    </a:p>
                  </a:txBody>
                  <a:tcPr marL="44444" marR="44444" marT="30480" marB="30480"/>
                </a:tc>
                <a:tc>
                  <a:txBody>
                    <a:bodyPr/>
                    <a:lstStyle/>
                    <a:p>
                      <a:pPr marL="0" lvl="0" algn="l" defTabSz="914377" rtl="0" eaLnBrk="1" latinLnBrk="0" hangingPunct="1">
                        <a:lnSpc>
                          <a:spcPct val="130000"/>
                        </a:lnSpc>
                        <a:spcAft>
                          <a:spcPts val="600"/>
                        </a:spcAft>
                        <a:buNone/>
                      </a:pPr>
                      <a:r>
                        <a:rPr lang="en-AU" sz="1600" b="1" kern="100">
                          <a:solidFill>
                            <a:srgbClr val="22272B"/>
                          </a:solidFill>
                          <a:effectLst/>
                        </a:rPr>
                        <a:t>Minimal </a:t>
                      </a:r>
                      <a:r>
                        <a:rPr lang="en-AU" sz="1600" kern="100">
                          <a:solidFill>
                            <a:srgbClr val="22272B"/>
                          </a:solidFill>
                          <a:effectLst/>
                        </a:rPr>
                        <a:t>students actively respond to effective questioning</a:t>
                      </a:r>
                    </a:p>
                  </a:txBody>
                  <a:tcPr marL="44444" marR="44444" marT="30480" marB="30480"/>
                </a:tc>
                <a:tc>
                  <a:txBody>
                    <a:bodyPr/>
                    <a:lstStyle/>
                    <a:p>
                      <a:pPr marL="0" lvl="0" algn="l" rtl="0" eaLnBrk="1" latinLnBrk="0" hangingPunct="1">
                        <a:lnSpc>
                          <a:spcPct val="130000"/>
                        </a:lnSpc>
                        <a:spcAft>
                          <a:spcPts val="600"/>
                        </a:spcAft>
                        <a:buNone/>
                      </a:pPr>
                      <a:r>
                        <a:rPr lang="en-AU" sz="1600" b="1" kern="100">
                          <a:solidFill>
                            <a:srgbClr val="22272B"/>
                          </a:solidFill>
                          <a:effectLst/>
                        </a:rPr>
                        <a:t>Some </a:t>
                      </a:r>
                      <a:r>
                        <a:rPr lang="en-AU" sz="1600" kern="100">
                          <a:solidFill>
                            <a:srgbClr val="22272B"/>
                          </a:solidFill>
                          <a:effectLst/>
                        </a:rPr>
                        <a:t>students demonstrate their thinking by actively responding to effective questioning  </a:t>
                      </a:r>
                    </a:p>
                  </a:txBody>
                  <a:tcPr marL="44444" marR="44444" marT="30480" marB="30480"/>
                </a:tc>
                <a:tc>
                  <a:txBody>
                    <a:bodyPr/>
                    <a:lstStyle/>
                    <a:p>
                      <a:pPr marL="0" lvl="0" algn="l" defTabSz="914377" rtl="0" eaLnBrk="1" latinLnBrk="0" hangingPunct="1">
                        <a:lnSpc>
                          <a:spcPct val="130000"/>
                        </a:lnSpc>
                        <a:spcAft>
                          <a:spcPts val="600"/>
                        </a:spcAft>
                        <a:buNone/>
                      </a:pPr>
                      <a:r>
                        <a:rPr lang="en-AU" sz="1600" b="1" kern="100">
                          <a:solidFill>
                            <a:srgbClr val="22272B"/>
                          </a:solidFill>
                          <a:effectLst/>
                        </a:rPr>
                        <a:t>Most </a:t>
                      </a:r>
                      <a:r>
                        <a:rPr lang="en-AU" sz="1600" kern="100">
                          <a:solidFill>
                            <a:srgbClr val="22272B"/>
                          </a:solidFill>
                          <a:effectLst/>
                        </a:rPr>
                        <a:t>students demonstrate their thinking by actively responding  to effective questioning</a:t>
                      </a:r>
                    </a:p>
                  </a:txBody>
                  <a:tcPr marL="44444" marR="44444" marT="30480" marB="30480"/>
                </a:tc>
                <a:tc>
                  <a:txBody>
                    <a:bodyPr/>
                    <a:lstStyle/>
                    <a:p>
                      <a:pPr marL="0" lvl="0" algn="l" defTabSz="914377" rtl="0" eaLnBrk="1" latinLnBrk="0" hangingPunct="1">
                        <a:lnSpc>
                          <a:spcPct val="130000"/>
                        </a:lnSpc>
                        <a:spcAft>
                          <a:spcPts val="600"/>
                        </a:spcAft>
                        <a:buNone/>
                      </a:pPr>
                      <a:r>
                        <a:rPr lang="en-AU" sz="1600" b="1" kern="100" dirty="0">
                          <a:solidFill>
                            <a:srgbClr val="22272B"/>
                          </a:solidFill>
                          <a:effectLst/>
                        </a:rPr>
                        <a:t>All </a:t>
                      </a:r>
                      <a:r>
                        <a:rPr lang="en-AU" sz="1600" kern="100" dirty="0">
                          <a:solidFill>
                            <a:srgbClr val="22272B"/>
                          </a:solidFill>
                          <a:effectLst/>
                        </a:rPr>
                        <a:t>students demonstrate their thinking by actively responding to effective questioning </a:t>
                      </a:r>
                    </a:p>
                  </a:txBody>
                  <a:tcPr marL="44444" marR="44444" marT="30480" marB="30480"/>
                </a:tc>
                <a:extLst>
                  <a:ext uri="{0D108BD9-81ED-4DB2-BD59-A6C34878D82A}">
                    <a16:rowId xmlns:a16="http://schemas.microsoft.com/office/drawing/2014/main" val="4253684091"/>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200064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Technique-learning-module-template.pptx" id="{5805DDDF-2C77-47B9-91AE-4A311C2DB862}" vid="{92EFED0A-98B7-4924-87A7-20837DAF3B4B}"/>
    </a:ext>
  </a:extLst>
</a:theme>
</file>

<file path=ppt/theme/theme3.xml><?xml version="1.0" encoding="utf-8"?>
<a:theme xmlns:a="http://schemas.openxmlformats.org/drawingml/2006/main" name="2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rategy-learning-module-cfu-TEMPLATE.pptx" id="{48BC25BB-D41A-4FB1-93BE-7C6E1CDA732D}" vid="{3871CE4A-8E61-4A44-86FD-69F58C3EA8B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5DA112-632A-44A5-9D67-A1B275A889B8}">
  <ds:schemaRefs>
    <ds:schemaRef ds:uri="094ce8ca-8c20-4eb0-bb23-b47a1c76b753"/>
    <ds:schemaRef ds:uri="http://schemas.microsoft.com/office/2006/documentManagement/types"/>
    <ds:schemaRef ds:uri="http://www.w3.org/XML/1998/namespace"/>
    <ds:schemaRef ds:uri="http://purl.org/dc/dcmitype/"/>
    <ds:schemaRef ds:uri="http://schemas.openxmlformats.org/package/2006/metadata/core-properties"/>
    <ds:schemaRef ds:uri="http://schemas.microsoft.com/office/2006/metadata/properties"/>
    <ds:schemaRef ds:uri="98740c54-966f-451d-a76c-e38eb7fddd55"/>
    <ds:schemaRef ds:uri="http://purl.org/dc/terms/"/>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F172C7D2-CFD7-419E-8F84-80579C5BA5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0EE79B-04CA-4208-A9C8-4E9CB35A92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curriculum-reform-template-2023</Template>
  <TotalTime>13</TotalTime>
  <Words>20328</Words>
  <Application>Microsoft Office PowerPoint</Application>
  <PresentationFormat>Widescreen</PresentationFormat>
  <Paragraphs>1790</Paragraphs>
  <Slides>85</Slides>
  <Notes>85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85</vt:i4>
      </vt:variant>
    </vt:vector>
  </HeadingPairs>
  <TitlesOfParts>
    <vt:vector size="99" baseType="lpstr">
      <vt:lpstr>MS Mincho</vt:lpstr>
      <vt:lpstr>Symbol</vt:lpstr>
      <vt:lpstr>Calibri</vt:lpstr>
      <vt:lpstr>Segoe UI</vt:lpstr>
      <vt:lpstr>Open Sans</vt:lpstr>
      <vt:lpstr>Times New Roman</vt:lpstr>
      <vt:lpstr>Aptos</vt:lpstr>
      <vt:lpstr>Arial</vt:lpstr>
      <vt:lpstr>Public Sans Light</vt:lpstr>
      <vt:lpstr>Public Sans SemiBold</vt:lpstr>
      <vt:lpstr>Public Sans</vt:lpstr>
      <vt:lpstr>NSWG Corporate</vt:lpstr>
      <vt:lpstr>1_NSWG Corporate</vt:lpstr>
      <vt:lpstr>2_NSWG Corporate</vt:lpstr>
      <vt:lpstr>About this presentation</vt:lpstr>
      <vt:lpstr>Effective questioning</vt:lpstr>
      <vt:lpstr>Acknowledgement of Country</vt:lpstr>
      <vt:lpstr>Introduction</vt:lpstr>
      <vt:lpstr>Enabling factors</vt:lpstr>
      <vt:lpstr>Learning modules and technique guides</vt:lpstr>
      <vt:lpstr>The importance of all moving together (1)</vt:lpstr>
      <vt:lpstr>Effective feedback professional learning</vt:lpstr>
      <vt:lpstr>Initial reflection point (1)</vt:lpstr>
      <vt:lpstr>Planning and rehearsing (1) (1)</vt:lpstr>
      <vt:lpstr>Rehearsal (1) (1)</vt:lpstr>
      <vt:lpstr>Overview of this module</vt:lpstr>
      <vt:lpstr>Understanding the strategy </vt:lpstr>
      <vt:lpstr>Purpose and outcome (1)</vt:lpstr>
      <vt:lpstr>What it is (1)</vt:lpstr>
      <vt:lpstr>Prompt retrieval</vt:lpstr>
      <vt:lpstr>Correct misconceptions</vt:lpstr>
      <vt:lpstr>Develop complexity</vt:lpstr>
      <vt:lpstr>Engage students in thinking</vt:lpstr>
      <vt:lpstr>Why effective questioning is important</vt:lpstr>
      <vt:lpstr>Questioning in safe and inclusive learning environments </vt:lpstr>
      <vt:lpstr>What it isn’t</vt:lpstr>
      <vt:lpstr>The mechanisms of effective questioning (2)</vt:lpstr>
      <vt:lpstr>Activity 1 – technique  guide discussion</vt:lpstr>
      <vt:lpstr>In the next part of this module, we will work on implementing the strategies through techniques. We will have the opportunity to plan and rehearse making connections.</vt:lpstr>
      <vt:lpstr>Implementing the strategies through techniques </vt:lpstr>
      <vt:lpstr>Part B instructions</vt:lpstr>
      <vt:lpstr>Purpose and outcome (2)</vt:lpstr>
      <vt:lpstr>The mechanisms of effective questioning (1)</vt:lpstr>
      <vt:lpstr>Using questioning to build complexity</vt:lpstr>
      <vt:lpstr>What it is (2)</vt:lpstr>
      <vt:lpstr>Key considerations</vt:lpstr>
      <vt:lpstr>Wait time – student benefits</vt:lpstr>
      <vt:lpstr>Wait time – teacher benefits</vt:lpstr>
      <vt:lpstr>Inviting answers – creating the right climate</vt:lpstr>
      <vt:lpstr>Scaffold thinking to build complexity</vt:lpstr>
      <vt:lpstr>Recall</vt:lpstr>
      <vt:lpstr>Deepen</vt:lpstr>
      <vt:lpstr>Connect</vt:lpstr>
      <vt:lpstr>Justify and reflect</vt:lpstr>
      <vt:lpstr>Turn and talk</vt:lpstr>
      <vt:lpstr>Examples </vt:lpstr>
      <vt:lpstr>Primary example – mathematics </vt:lpstr>
      <vt:lpstr>Primary mathematics example unpacked</vt:lpstr>
      <vt:lpstr>Secondary example – visual arts</vt:lpstr>
      <vt:lpstr>Visual arts example unpacked</vt:lpstr>
      <vt:lpstr>Secondary example 2 – mathematics</vt:lpstr>
      <vt:lpstr>Mathematics example unpacked</vt:lpstr>
      <vt:lpstr>Responsive questioning</vt:lpstr>
      <vt:lpstr>Planning for effective questioning</vt:lpstr>
      <vt:lpstr>What it is</vt:lpstr>
      <vt:lpstr>Key considerations when planning</vt:lpstr>
      <vt:lpstr>Response systems</vt:lpstr>
      <vt:lpstr>Planning questions to activate prior learning</vt:lpstr>
      <vt:lpstr>Planning questions for recall</vt:lpstr>
      <vt:lpstr>Planning questions to identify misconceptions</vt:lpstr>
      <vt:lpstr>Planning questions to scaffold thinking to build complexity</vt:lpstr>
      <vt:lpstr>Planning questions and response systems when developing complexity</vt:lpstr>
      <vt:lpstr>Planning to build complexity</vt:lpstr>
      <vt:lpstr>Activity</vt:lpstr>
      <vt:lpstr>Planning, rehearsing and developing routines</vt:lpstr>
      <vt:lpstr>Creating agreed whole-school principles </vt:lpstr>
      <vt:lpstr>Planning and rehearsing (2) (1)</vt:lpstr>
      <vt:lpstr>Rehearsal steps and feedback prompts</vt:lpstr>
      <vt:lpstr>In the next part of this module, we will work on evaluating our approach to implementing the strategies through techniques</vt:lpstr>
      <vt:lpstr>Evaluating a whole-school approach </vt:lpstr>
      <vt:lpstr>Purpose and outcome (3)</vt:lpstr>
      <vt:lpstr>A whole school approach</vt:lpstr>
      <vt:lpstr>Initial reflection point (2)</vt:lpstr>
      <vt:lpstr>The mechanisms of effective questioning (2)(2)</vt:lpstr>
      <vt:lpstr>The importance of all moving together (2)</vt:lpstr>
      <vt:lpstr>Planning and rehearsing (3) (1)</vt:lpstr>
      <vt:lpstr>Rehearsal (2) (1)</vt:lpstr>
      <vt:lpstr>Evaluating impact on students</vt:lpstr>
      <vt:lpstr>'When implementing a new evidence-based practice, school personnel should measure fidelity early and often to provide timely and responsive professional development and maximise student outcomes.' (Harn et al. 2013:186)</vt:lpstr>
      <vt:lpstr>Measures of impact</vt:lpstr>
      <vt:lpstr>Data sources to measure impact</vt:lpstr>
      <vt:lpstr>Maintaining a whole school approach through data</vt:lpstr>
      <vt:lpstr>Connecting to the School Excellence Framework</vt:lpstr>
      <vt:lpstr>Feedback</vt:lpstr>
      <vt:lpstr>Explicit teaching strategies and resources</vt:lpstr>
      <vt:lpstr>Reference list (1)</vt:lpstr>
      <vt:lpstr>Reference list (2)</vt:lpstr>
      <vt:lpstr>Reference list (3)</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questioning – strategy learning module</dc:title>
  <dc:creator>NSW Department of Education</dc:creator>
  <cp:lastPrinted>2025-05-26T02:57:07Z</cp:lastPrinted>
  <dcterms:created xsi:type="dcterms:W3CDTF">2025-05-26T02:44:20Z</dcterms:created>
  <dcterms:modified xsi:type="dcterms:W3CDTF">2025-05-26T06:25:27Z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2025-05-26T02:48:45Z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b030b216-2172-4c40-9b76-df75fdfd92c1</vt:lpwstr>
  </property>
  <property fmtid="{D5CDD505-2E9C-101B-9397-08002B2CF9AE}" pid="8" name="MSIP_Label_b603dfd7-d93a-4381-a340-2995d8282205_ContentBits">
    <vt:lpwstr>0</vt:lpwstr>
  </property>
  <property fmtid="{D5CDD505-2E9C-101B-9397-08002B2CF9AE}" pid="9" name="MSIP_Label_b603dfd7-d93a-4381-a340-2995d8282205_Tag">
    <vt:lpwstr>50, 3, 0, 1</vt:lpwstr>
  </property>
  <property fmtid="{D5CDD505-2E9C-101B-9397-08002B2CF9AE}" pid="10" name="MediaServiceImageTags">
    <vt:lpwstr/>
  </property>
  <property fmtid="{D5CDD505-2E9C-101B-9397-08002B2CF9AE}" pid="11" name="ContentTypeId">
    <vt:lpwstr>0x010100C6BC20BCFB223D4189F17F47419ECBA2</vt:lpwstr>
  </property>
</Properties>
</file>