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824" r:id="rId5"/>
  </p:sldMasterIdLst>
  <p:notesMasterIdLst>
    <p:notesMasterId r:id="rId94"/>
  </p:notesMasterIdLst>
  <p:handoutMasterIdLst>
    <p:handoutMasterId r:id="rId95"/>
  </p:handoutMasterIdLst>
  <p:sldIdLst>
    <p:sldId id="2147470072" r:id="rId6"/>
    <p:sldId id="2147472193" r:id="rId7"/>
    <p:sldId id="2147472194" r:id="rId8"/>
    <p:sldId id="2147472231" r:id="rId9"/>
    <p:sldId id="2147480017" r:id="rId10"/>
    <p:sldId id="2147480049" r:id="rId11"/>
    <p:sldId id="2147472260" r:id="rId12"/>
    <p:sldId id="2147470119" r:id="rId13"/>
    <p:sldId id="2147480094" r:id="rId14"/>
    <p:sldId id="2147480095" r:id="rId15"/>
    <p:sldId id="2147480096" r:id="rId16"/>
    <p:sldId id="2147472248" r:id="rId17"/>
    <p:sldId id="2147470076" r:id="rId18"/>
    <p:sldId id="2147470078" r:id="rId19"/>
    <p:sldId id="2147480167" r:id="rId20"/>
    <p:sldId id="2147480127" r:id="rId21"/>
    <p:sldId id="2147480052" r:id="rId22"/>
    <p:sldId id="2147480151" r:id="rId23"/>
    <p:sldId id="2147480168" r:id="rId24"/>
    <p:sldId id="2147480129" r:id="rId25"/>
    <p:sldId id="2147480160" r:id="rId26"/>
    <p:sldId id="2147480169" r:id="rId27"/>
    <p:sldId id="2147480130" r:id="rId28"/>
    <p:sldId id="2147480131" r:id="rId29"/>
    <p:sldId id="2147480125" r:id="rId30"/>
    <p:sldId id="2147480185" r:id="rId31"/>
    <p:sldId id="2147480212" r:id="rId32"/>
    <p:sldId id="2147472183" r:id="rId33"/>
    <p:sldId id="2147472236" r:id="rId34"/>
    <p:sldId id="2147470093" r:id="rId35"/>
    <p:sldId id="2147472142" r:id="rId36"/>
    <p:sldId id="2147470106" r:id="rId37"/>
    <p:sldId id="2147480213" r:id="rId38"/>
    <p:sldId id="2147472237" r:id="rId39"/>
    <p:sldId id="2147480171" r:id="rId40"/>
    <p:sldId id="2147480079" r:id="rId41"/>
    <p:sldId id="2147480080" r:id="rId42"/>
    <p:sldId id="2147480081" r:id="rId43"/>
    <p:sldId id="2147480064" r:id="rId44"/>
    <p:sldId id="2147480186" r:id="rId45"/>
    <p:sldId id="2147480192" r:id="rId46"/>
    <p:sldId id="2147472238" r:id="rId47"/>
    <p:sldId id="2147480182" r:id="rId48"/>
    <p:sldId id="2147480170" r:id="rId49"/>
    <p:sldId id="2147480183" r:id="rId50"/>
    <p:sldId id="2147480133" r:id="rId51"/>
    <p:sldId id="2147480207" r:id="rId52"/>
    <p:sldId id="2147480208" r:id="rId53"/>
    <p:sldId id="2147480209" r:id="rId54"/>
    <p:sldId id="2147480210" r:id="rId55"/>
    <p:sldId id="2147480193" r:id="rId56"/>
    <p:sldId id="2147470085" r:id="rId57"/>
    <p:sldId id="2147480162" r:id="rId58"/>
    <p:sldId id="2147480173" r:id="rId59"/>
    <p:sldId id="2147480181" r:id="rId60"/>
    <p:sldId id="2147480195" r:id="rId61"/>
    <p:sldId id="2147480198" r:id="rId62"/>
    <p:sldId id="2147480199" r:id="rId63"/>
    <p:sldId id="2147480191" r:id="rId64"/>
    <p:sldId id="2147480194" r:id="rId65"/>
    <p:sldId id="2147480174" r:id="rId66"/>
    <p:sldId id="2147470114" r:id="rId67"/>
    <p:sldId id="2147480184" r:id="rId68"/>
    <p:sldId id="2147470113" r:id="rId69"/>
    <p:sldId id="2147480104" r:id="rId70"/>
    <p:sldId id="2147480211" r:id="rId71"/>
    <p:sldId id="2147472239" r:id="rId72"/>
    <p:sldId id="2147470135" r:id="rId73"/>
    <p:sldId id="2147480106" r:id="rId74"/>
    <p:sldId id="2147472251" r:id="rId75"/>
    <p:sldId id="2147480051" r:id="rId76"/>
    <p:sldId id="2147480214" r:id="rId77"/>
    <p:sldId id="2147480050" r:id="rId78"/>
    <p:sldId id="2147480109" r:id="rId79"/>
    <p:sldId id="2147480022" r:id="rId80"/>
    <p:sldId id="2147470120" r:id="rId81"/>
    <p:sldId id="2147470133" r:id="rId82"/>
    <p:sldId id="2147480016" r:id="rId83"/>
    <p:sldId id="2147480098" r:id="rId84"/>
    <p:sldId id="2147480107" r:id="rId85"/>
    <p:sldId id="2147470127" r:id="rId86"/>
    <p:sldId id="2147472174" r:id="rId87"/>
    <p:sldId id="2147472175" r:id="rId88"/>
    <p:sldId id="2147472247" r:id="rId89"/>
    <p:sldId id="2147472176" r:id="rId90"/>
    <p:sldId id="2147472214" r:id="rId91"/>
    <p:sldId id="2147480215" r:id="rId92"/>
    <p:sldId id="2147472181" r:id="rId93"/>
  </p:sldIdLst>
  <p:sldSz cx="12192000" cy="6858000"/>
  <p:notesSz cx="6858000" cy="9144000"/>
  <p:embeddedFontLst>
    <p:embeddedFont>
      <p:font typeface="Dreaming Outloud Pro" panose="03050502040302030504" pitchFamily="66" charset="0"/>
      <p:regular r:id="rId96"/>
      <p:italic r:id="rId97"/>
    </p:embeddedFont>
    <p:embeddedFont>
      <p:font typeface="Public Sans" pitchFamily="2" charset="0"/>
      <p:regular r:id="rId98"/>
      <p:bold r:id="rId99"/>
      <p:italic r:id="rId100"/>
      <p:boldItalic r:id="rId101"/>
    </p:embeddedFont>
    <p:embeddedFont>
      <p:font typeface="Public Sans Light" pitchFamily="2" charset="0"/>
      <p:regular r:id="rId102"/>
      <p:italic r:id="rId103"/>
    </p:embeddedFont>
    <p:embeddedFont>
      <p:font typeface="Public Sans SemiBold" pitchFamily="2" charset="0"/>
      <p:regular r:id="rId104"/>
      <p:bold r:id="rId105"/>
      <p:italic r:id="rId106"/>
      <p:boldItalic r:id="rId107"/>
    </p:embeddedFont>
    <p:embeddedFont>
      <p:font typeface="Roboto" panose="02000000000000000000" pitchFamily="2" charset="0"/>
      <p:regular r:id="rId108"/>
      <p:bold r:id="rId109"/>
      <p:italic r:id="rId110"/>
      <p:boldItalic r:id="rId111"/>
    </p:embeddedFont>
    <p:embeddedFont>
      <p:font typeface="Segoe UI" panose="020B0502040204020203" pitchFamily="34" charset="0"/>
      <p:regular r:id="rId112"/>
      <p:bold r:id="rId113"/>
      <p:italic r:id="rId114"/>
      <p:boldItalic r:id="rId115"/>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DFD2F1EA-D772-4057-8940-976702CF1044}">
          <p14:sldIdLst>
            <p14:sldId id="2147470072"/>
            <p14:sldId id="2147472193"/>
            <p14:sldId id="2147472194"/>
            <p14:sldId id="2147472231"/>
            <p14:sldId id="2147480017"/>
            <p14:sldId id="2147480049"/>
            <p14:sldId id="2147472260"/>
            <p14:sldId id="2147470119"/>
            <p14:sldId id="2147480094"/>
            <p14:sldId id="2147480095"/>
            <p14:sldId id="2147480096"/>
            <p14:sldId id="2147472248"/>
          </p14:sldIdLst>
        </p14:section>
        <p14:section name="Part A: Understanding the strategy" id="{512BDD9A-36C0-49F3-9CB7-6DBCD0B52F71}">
          <p14:sldIdLst>
            <p14:sldId id="2147470076"/>
            <p14:sldId id="2147470078"/>
            <p14:sldId id="2147480167"/>
            <p14:sldId id="2147480127"/>
            <p14:sldId id="2147480052"/>
            <p14:sldId id="2147480151"/>
            <p14:sldId id="2147480168"/>
            <p14:sldId id="2147480129"/>
            <p14:sldId id="2147480160"/>
            <p14:sldId id="2147480169"/>
            <p14:sldId id="2147480130"/>
            <p14:sldId id="2147480131"/>
            <p14:sldId id="2147480125"/>
            <p14:sldId id="2147480185"/>
            <p14:sldId id="2147480212"/>
            <p14:sldId id="2147472183"/>
            <p14:sldId id="2147472236"/>
          </p14:sldIdLst>
        </p14:section>
        <p14:section name="Part B: Implementing the strategies through techniques" id="{7B63DEB3-B0C9-4A81-AFA9-01203B8296E9}">
          <p14:sldIdLst>
            <p14:sldId id="2147470093"/>
            <p14:sldId id="2147472142"/>
            <p14:sldId id="2147470106"/>
            <p14:sldId id="2147480213"/>
            <p14:sldId id="2147472237"/>
            <p14:sldId id="2147480171"/>
            <p14:sldId id="2147480079"/>
            <p14:sldId id="2147480080"/>
            <p14:sldId id="2147480081"/>
            <p14:sldId id="2147480064"/>
            <p14:sldId id="2147480186"/>
            <p14:sldId id="2147480192"/>
            <p14:sldId id="2147472238"/>
            <p14:sldId id="2147480182"/>
            <p14:sldId id="2147480170"/>
            <p14:sldId id="2147480183"/>
            <p14:sldId id="2147480133"/>
            <p14:sldId id="2147480207"/>
            <p14:sldId id="2147480208"/>
            <p14:sldId id="2147480209"/>
            <p14:sldId id="2147480210"/>
            <p14:sldId id="2147480193"/>
            <p14:sldId id="2147470085"/>
            <p14:sldId id="2147480162"/>
            <p14:sldId id="2147480173"/>
            <p14:sldId id="2147480181"/>
            <p14:sldId id="2147480195"/>
            <p14:sldId id="2147480198"/>
            <p14:sldId id="2147480199"/>
            <p14:sldId id="2147480191"/>
            <p14:sldId id="2147480194"/>
            <p14:sldId id="2147480174"/>
            <p14:sldId id="2147470114"/>
            <p14:sldId id="2147480184"/>
            <p14:sldId id="2147470113"/>
            <p14:sldId id="2147480104"/>
            <p14:sldId id="2147480211"/>
            <p14:sldId id="2147472239"/>
          </p14:sldIdLst>
        </p14:section>
        <p14:section name="Part C: Evaluating a whole-school approach" id="{14BE15CD-F2C6-41E7-93CE-AA0854F6588C}">
          <p14:sldIdLst>
            <p14:sldId id="2147470135"/>
            <p14:sldId id="2147480106"/>
            <p14:sldId id="2147472251"/>
            <p14:sldId id="2147480051"/>
            <p14:sldId id="2147480214"/>
            <p14:sldId id="2147480050"/>
            <p14:sldId id="2147480109"/>
            <p14:sldId id="2147480022"/>
            <p14:sldId id="2147470120"/>
            <p14:sldId id="2147470133"/>
            <p14:sldId id="2147480016"/>
            <p14:sldId id="2147480098"/>
            <p14:sldId id="2147480107"/>
            <p14:sldId id="2147470127"/>
            <p14:sldId id="2147472174"/>
            <p14:sldId id="2147472175"/>
            <p14:sldId id="2147472247"/>
            <p14:sldId id="2147472176"/>
            <p14:sldId id="2147472214"/>
            <p14:sldId id="2147480215"/>
            <p14:sldId id="2147472181"/>
          </p14:sldIdLst>
        </p14:section>
      </p14:sectionLst>
    </p:ext>
    <p:ext uri="{EFAFB233-063F-42B5-8137-9DF3F51BA10A}">
      <p15:sldGuideLst xmlns:p15="http://schemas.microsoft.com/office/powerpoint/2012/main">
        <p15:guide id="1" orient="horz" pos="1049"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64"/>
    <a:srgbClr val="FFFFFF"/>
    <a:srgbClr val="EC93A4"/>
    <a:srgbClr val="A1DBE6"/>
    <a:srgbClr val="FF0066"/>
    <a:srgbClr val="FF9933"/>
    <a:srgbClr val="FF9900"/>
    <a:srgbClr val="00296C"/>
    <a:srgbClr val="E2E6E3"/>
    <a:srgbClr val="0F0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A99BE3-21DE-41E4-A8D5-6B5C5CCB1BE0}" v="1" dt="2025-05-06T03:38:15.903"/>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44"/>
    <p:restoredTop sz="80544" autoAdjust="0"/>
  </p:normalViewPr>
  <p:slideViewPr>
    <p:cSldViewPr snapToGrid="0">
      <p:cViewPr varScale="1">
        <p:scale>
          <a:sx n="86" d="100"/>
          <a:sy n="86" d="100"/>
        </p:scale>
        <p:origin x="1170" y="78"/>
      </p:cViewPr>
      <p:guideLst>
        <p:guide orient="horz" pos="1049"/>
        <p:guide pos="386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viewProps" Target="viewProp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font" Target="fonts/font17.fntdata"/><Relationship Id="rId16" Type="http://schemas.openxmlformats.org/officeDocument/2006/relationships/slide" Target="slides/slide11.xml"/><Relationship Id="rId107" Type="http://schemas.openxmlformats.org/officeDocument/2006/relationships/font" Target="fonts/font12.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7.fntdata"/><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handoutMaster" Target="handoutMasters/handoutMaster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font" Target="fonts/font18.fntdata"/><Relationship Id="rId118" Type="http://schemas.openxmlformats.org/officeDocument/2006/relationships/theme" Target="theme/theme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8.fntdata"/><Relationship Id="rId108" Type="http://schemas.openxmlformats.org/officeDocument/2006/relationships/font" Target="fonts/font13.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font" Target="fonts/font19.fntdata"/><Relationship Id="rId119" Type="http://schemas.openxmlformats.org/officeDocument/2006/relationships/tableStyles" Target="tableStyles.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14.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2.fntdata"/><Relationship Id="rId104" Type="http://schemas.openxmlformats.org/officeDocument/2006/relationships/font" Target="fonts/font9.fntdata"/><Relationship Id="rId120"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font" Target="fonts/font15.fntdata"/><Relationship Id="rId115" Type="http://schemas.openxmlformats.org/officeDocument/2006/relationships/font" Target="fonts/font20.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5.fntdata"/><Relationship Id="rId105" Type="http://schemas.openxmlformats.org/officeDocument/2006/relationships/font" Target="fonts/font10.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font" Target="fonts/font3.fntdata"/><Relationship Id="rId121"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font" Target="fonts/font16.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font" Target="fonts/font11.fntdata"/><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notesMaster" Target="notesMasters/notesMaster1.xml"/><Relationship Id="rId99" Type="http://schemas.openxmlformats.org/officeDocument/2006/relationships/font" Target="fonts/font4.fntdata"/><Relationship Id="rId101"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6/05/2025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6/05/2025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edresearch.edu.au/guides-resources/practice-resources/circulation-classroom-management-skil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patreon.com/posts/summary-of-errr-77303554"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222228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of slide: To explain the process of rehearsing</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[0:30]</a:t>
            </a:r>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(Presenter note</a:t>
            </a:r>
            <a:r>
              <a:rPr lang="en-AU" sz="1200">
                <a:latin typeface="Arial" panose="020B0604020202020204" pitchFamily="34" charset="0"/>
                <a:cs typeface="Arial" panose="020B0604020202020204" pitchFamily="34" charset="0"/>
              </a:rPr>
              <a:t>: </a:t>
            </a:r>
            <a:r>
              <a:rPr lang="en-AU" sz="1200" b="1">
                <a:latin typeface="Arial" panose="020B0604020202020204" pitchFamily="34" charset="0"/>
                <a:cs typeface="Arial" panose="020B0604020202020204" pitchFamily="34" charset="0"/>
              </a:rPr>
              <a:t>THERE ARE ANIMATIONS ON THIS SLIDE</a:t>
            </a:r>
            <a:r>
              <a:rPr lang="en-AU" sz="1200">
                <a:latin typeface="Arial" panose="020B0604020202020204" pitchFamily="34" charset="0"/>
                <a:cs typeface="Arial" panose="020B0604020202020204" pitchFamily="34" charset="0"/>
              </a:rPr>
              <a:t>. It is advisable to prepare the leaders beforehand if modelling and rehearsing are not yet established practices in the school.</a:t>
            </a:r>
            <a:r>
              <a:rPr lang="en-AU" sz="1200" b="1">
                <a:latin typeface="Arial" panose="020B0604020202020204" pitchFamily="34" charset="0"/>
                <a:cs typeface="Arial" panose="020B0604020202020204" pitchFamily="34" charset="0"/>
              </a:rPr>
              <a:t>)</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p>
          <a:p>
            <a:r>
              <a:rPr lang="en-AU" sz="1200">
                <a:latin typeface="Arial" panose="020B0604020202020204" pitchFamily="34" charset="0"/>
                <a:cs typeface="Arial" panose="020B0604020202020204" pitchFamily="34" charset="0"/>
              </a:rPr>
              <a:t>Research from Evidence for Learning shows teachers are more likely to put professional learning into practice when they plan and rehearse during professional learning, before implementing techniques in the classroom.  This is enhanced by feedback from colleagues.</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a:t>
            </a:r>
          </a:p>
          <a:p>
            <a:r>
              <a:rPr lang="en-AU" sz="1200">
                <a:latin typeface="Arial" panose="020B0604020202020204" pitchFamily="34" charset="0"/>
                <a:cs typeface="Arial" panose="020B0604020202020204" pitchFamily="34" charset="0"/>
              </a:rPr>
              <a:t>Evidence for Learning (2022) </a:t>
            </a:r>
            <a:r>
              <a:rPr lang="en-AU" sz="1200" i="1">
                <a:latin typeface="Arial" panose="020B0604020202020204" pitchFamily="34" charset="0"/>
                <a:cs typeface="Arial" panose="020B0604020202020204" pitchFamily="34" charset="0"/>
              </a:rPr>
              <a:t>Effective professional development</a:t>
            </a:r>
            <a:r>
              <a:rPr lang="en-AU" sz="1200">
                <a:latin typeface="Arial" panose="020B0604020202020204" pitchFamily="34" charset="0"/>
                <a:cs typeface="Arial" panose="020B0604020202020204" pitchFamily="34" charset="0"/>
              </a:rPr>
              <a:t>, Evidence for Learning.</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Further reading:</a:t>
            </a:r>
            <a:endParaRPr lang="en-AU" sz="1200">
              <a:latin typeface="Arial" panose="020B0604020202020204" pitchFamily="34" charset="0"/>
              <a:cs typeface="Arial" panose="020B0604020202020204" pitchFamily="34" charset="0"/>
            </a:endParaRPr>
          </a:p>
          <a:p>
            <a:pPr>
              <a:lnSpc>
                <a:spcPct val="107000"/>
              </a:lnSpc>
              <a:spcAft>
                <a:spcPts val="800"/>
              </a:spcAft>
            </a:pPr>
            <a:r>
              <a:rPr lang="en-AU" sz="1200">
                <a:effectLst/>
                <a:latin typeface="Arial" panose="020B0604020202020204" pitchFamily="34" charset="0"/>
                <a:ea typeface="Aptos" panose="020B0004020202020204" pitchFamily="34" charset="0"/>
                <a:cs typeface="Arial" panose="020B0604020202020204" pitchFamily="34" charset="0"/>
              </a:rPr>
              <a:t>AERO (Australian Education Research Organisation) (2023c) </a:t>
            </a:r>
            <a:r>
              <a:rPr lang="en-AU" sz="1200" i="1">
                <a:effectLst/>
                <a:latin typeface="Arial" panose="020B0604020202020204" pitchFamily="34" charset="0"/>
                <a:ea typeface="Aptos" panose="020B0004020202020204" pitchFamily="34" charset="0"/>
                <a:cs typeface="Arial" panose="020B0604020202020204" pitchFamily="34" charset="0"/>
              </a:rPr>
              <a:t>Planning for classroom management</a:t>
            </a:r>
            <a:r>
              <a:rPr lang="en-AU" sz="1200" i="1" u="none">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en-AU" sz="1200">
                <a:effectLst/>
                <a:latin typeface="Arial" panose="020B0604020202020204" pitchFamily="34" charset="0"/>
                <a:ea typeface="Aptos" panose="020B0004020202020204" pitchFamily="34" charset="0"/>
                <a:cs typeface="Arial" panose="020B0604020202020204" pitchFamily="34" charset="0"/>
              </a:rPr>
              <a:t>AERO</a:t>
            </a:r>
            <a:r>
              <a:rPr lang="en-AU" sz="1200">
                <a:latin typeface="Arial" panose="020B0604020202020204" pitchFamily="34" charset="0"/>
                <a:ea typeface="Aptos" panose="020B0004020202020204" pitchFamily="34" charset="0"/>
                <a:cs typeface="Arial" panose="020B0604020202020204" pitchFamily="34" charset="0"/>
              </a:rPr>
              <a:t>,</a:t>
            </a:r>
            <a:r>
              <a:rPr lang="en-AU" sz="1200">
                <a:effectLst/>
                <a:latin typeface="Arial" panose="020B0604020202020204" pitchFamily="34" charset="0"/>
                <a:ea typeface="Aptos" panose="020B0004020202020204" pitchFamily="34" charset="0"/>
                <a:cs typeface="Arial" panose="020B0604020202020204" pitchFamily="34" charset="0"/>
              </a:rPr>
              <a:t> accessed 10 March 2025.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Evidence for Learning (2022) </a:t>
            </a:r>
            <a:r>
              <a:rPr lang="en-AU" sz="1200" i="1">
                <a:latin typeface="Arial" panose="020B0604020202020204" pitchFamily="34" charset="0"/>
                <a:cs typeface="Arial" panose="020B0604020202020204" pitchFamily="34" charset="0"/>
              </a:rPr>
              <a:t>Effective professional development, </a:t>
            </a:r>
            <a:r>
              <a:rPr lang="en-AU" sz="1200">
                <a:latin typeface="Arial" panose="020B0604020202020204" pitchFamily="34" charset="0"/>
                <a:cs typeface="Arial" panose="020B0604020202020204" pitchFamily="34" charset="0"/>
              </a:rPr>
              <a:t>Evidence for Learning. </a:t>
            </a:r>
          </a:p>
          <a:p>
            <a:endParaRPr lang="en-AU" b="1">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3337855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of slide: To explain why </a:t>
            </a:r>
            <a:r>
              <a:rPr lang="en-AU" sz="1200" b="1" u="sng">
                <a:latin typeface="Arial" panose="020B0604020202020204" pitchFamily="34" charset="0"/>
                <a:cs typeface="Arial" panose="020B0604020202020204" pitchFamily="34" charset="0"/>
              </a:rPr>
              <a:t>rehearsing</a:t>
            </a:r>
            <a:r>
              <a:rPr lang="en-AU" sz="1200" b="1">
                <a:latin typeface="Arial" panose="020B0604020202020204" pitchFamily="34" charset="0"/>
                <a:cs typeface="Arial" panose="020B0604020202020204" pitchFamily="34" charset="0"/>
              </a:rPr>
              <a:t> is so important </a:t>
            </a:r>
          </a:p>
          <a:p>
            <a:r>
              <a:rPr lang="en-AU" sz="1200" b="1">
                <a:latin typeface="Arial" panose="020B0604020202020204" pitchFamily="34" charset="0"/>
                <a:cs typeface="Arial" panose="020B0604020202020204" pitchFamily="34" charset="0"/>
              </a:rPr>
              <a:t>[01:10]</a:t>
            </a:r>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Application is a real key to success in professional learning.</a:t>
            </a:r>
            <a:endParaRPr lang="en-AU" sz="1200" b="1">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Why might professional learning </a:t>
            </a:r>
            <a:r>
              <a:rPr lang="en-AU" sz="1200" b="1">
                <a:latin typeface="Arial" panose="020B0604020202020204" pitchFamily="34" charset="0"/>
                <a:cs typeface="Arial" panose="020B0604020202020204" pitchFamily="34" charset="0"/>
              </a:rPr>
              <a:t>not be </a:t>
            </a:r>
            <a:r>
              <a:rPr lang="en-AU" sz="1200">
                <a:latin typeface="Arial" panose="020B0604020202020204" pitchFamily="34" charset="0"/>
                <a:cs typeface="Arial" panose="020B0604020202020204" pitchFamily="34" charset="0"/>
              </a:rPr>
              <a:t>applied in the classroom, despite our best intentions? </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Research from Evidence for Learning (2022) found that </a:t>
            </a:r>
            <a:r>
              <a:rPr lang="en-AU" sz="1200" b="1">
                <a:latin typeface="Arial" panose="020B0604020202020204" pitchFamily="34" charset="0"/>
                <a:cs typeface="Arial" panose="020B0604020202020204" pitchFamily="34" charset="0"/>
              </a:rPr>
              <a:t>rehearsing </a:t>
            </a:r>
            <a:r>
              <a:rPr lang="en-AU" sz="1200">
                <a:latin typeface="Arial" panose="020B0604020202020204" pitchFamily="34" charset="0"/>
                <a:cs typeface="Arial" panose="020B0604020202020204" pitchFamily="34" charset="0"/>
              </a:rPr>
              <a:t>was among the key mechanisms for success in the application of PL.</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New teachers often have practices described to them – but it is much clearer to have experienced teachers model the practice (out of the classroom, without students) while the observer uses prompts to reflect on what made that practice successful.</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Teaching is a habit-forming practice. By necessity, teaching requires us to automate a number of behaviours. The cognitive load on teachers to introduce a new behaviour is high and so we often rely on those previously formed habits. </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Rehearsal (out of the classroom, without students) makes our PL a habit. When we try a </a:t>
            </a:r>
            <a:r>
              <a:rPr lang="en-AU" sz="1200" b="1">
                <a:latin typeface="Arial" panose="020B0604020202020204" pitchFamily="34" charset="0"/>
                <a:cs typeface="Arial" panose="020B0604020202020204" pitchFamily="34" charset="0"/>
              </a:rPr>
              <a:t>rehearsed</a:t>
            </a:r>
            <a:r>
              <a:rPr lang="en-AU" sz="1200">
                <a:latin typeface="Arial" panose="020B0604020202020204" pitchFamily="34" charset="0"/>
                <a:cs typeface="Arial" panose="020B0604020202020204" pitchFamily="34" charset="0"/>
              </a:rPr>
              <a:t> routine in a classroom, our cognitive load is reduced because we have one thing to think about, rather than 4 or 5.</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This is why rehearsing is a key mechanism for success in professional learning.</a:t>
            </a:r>
          </a:p>
          <a:p>
            <a:endParaRPr lang="en-AU" sz="1200" b="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References:</a:t>
            </a:r>
          </a:p>
          <a:p>
            <a:r>
              <a:rPr lang="en-AU" sz="1200">
                <a:latin typeface="Arial" panose="020B0604020202020204" pitchFamily="34" charset="0"/>
                <a:cs typeface="Arial" panose="020B0604020202020204" pitchFamily="34" charset="0"/>
              </a:rPr>
              <a:t>Evidence for Learning (2022) </a:t>
            </a:r>
            <a:r>
              <a:rPr lang="en-AU" sz="1200" i="1">
                <a:latin typeface="Arial" panose="020B0604020202020204" pitchFamily="34" charset="0"/>
                <a:cs typeface="Arial" panose="020B0604020202020204" pitchFamily="34" charset="0"/>
              </a:rPr>
              <a:t>Effective professional learning</a:t>
            </a:r>
            <a:r>
              <a:rPr lang="en-AU" sz="1200" u="none">
                <a:solidFill>
                  <a:schemeClr val="tx1"/>
                </a:solidFill>
                <a:latin typeface="Arial" panose="020B0604020202020204" pitchFamily="34" charset="0"/>
                <a:cs typeface="Arial" panose="020B0604020202020204" pitchFamily="34" charset="0"/>
              </a:rPr>
              <a:t>, </a:t>
            </a:r>
            <a:r>
              <a:rPr lang="en-AU" sz="1200">
                <a:latin typeface="Arial" panose="020B0604020202020204" pitchFamily="34" charset="0"/>
                <a:cs typeface="Arial" panose="020B0604020202020204" pitchFamily="34" charset="0"/>
              </a:rPr>
              <a:t>Evidence for Learning.</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3234284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Outline the learning sequence in this module.</a:t>
            </a: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r>
              <a:rPr lang="en-AU" sz="1200">
                <a:latin typeface="Arial" panose="020B0604020202020204" pitchFamily="34" charset="0"/>
                <a:cs typeface="Arial" panose="020B0604020202020204" pitchFamily="34" charset="0"/>
              </a:rPr>
              <a:t>In this module, the focus is on the effective feedback and selecting the optimal techniques for students in your class. </a:t>
            </a:r>
          </a:p>
          <a:p>
            <a:r>
              <a:rPr lang="en-AU" sz="1200">
                <a:latin typeface="Arial" panose="020B0604020202020204" pitchFamily="34" charset="0"/>
                <a:cs typeface="Arial" panose="020B0604020202020204" pitchFamily="34" charset="0"/>
              </a:rPr>
              <a:t> </a:t>
            </a:r>
          </a:p>
          <a:p>
            <a:r>
              <a:rPr lang="en-AU" sz="1200">
                <a:latin typeface="Arial" panose="020B0604020202020204" pitchFamily="34" charset="0"/>
                <a:cs typeface="Arial" panose="020B0604020202020204" pitchFamily="34" charset="0"/>
              </a:rPr>
              <a:t>We will then develop principles as a whole school to reduce cognitive load for our students, giving them the best opportunity for routines to benefit their learning outcomes.</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We will evaluate the impact of our work in terms of how effectively the approach has met the student need we've identified as the focus for our professional learning. We will do this by considering the short-term outcomes and the potential longer term learning outcomes for our students.</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746824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AU" b="1">
              <a:solidFill>
                <a:srgbClr val="4472C4"/>
              </a:solidFill>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3555738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Purpose and outcome of Part A</a:t>
            </a: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p>
          <a:p>
            <a:r>
              <a:rPr lang="en-AU" sz="1200">
                <a:latin typeface="Arial" panose="020B0604020202020204" pitchFamily="34" charset="0"/>
                <a:cs typeface="Arial" panose="020B0604020202020204" pitchFamily="34" charset="0"/>
              </a:rPr>
              <a:t>This strategy learning module focuses on teachers making purposeful decisions in their design and facilitation of feedback so that it develop schema efficiently and effectively. </a:t>
            </a:r>
            <a:endParaRPr lang="en-AU" sz="1200" b="1">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The purpose of Part A is:</a:t>
            </a:r>
          </a:p>
          <a:p>
            <a:r>
              <a:rPr lang="en-AU" sz="1200">
                <a:latin typeface="Arial" panose="020B0604020202020204" pitchFamily="34" charset="0"/>
                <a:cs typeface="Arial" panose="020B0604020202020204" pitchFamily="34" charset="0"/>
              </a:rPr>
              <a:t>To understand the way feedback is modelled, demonstrated and explained during the lesson. </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We are working towards the outcome that:</a:t>
            </a:r>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We can articulate how modelling, demonstrating and explaining feedback during the lesson strengthens the development of schema. </a:t>
            </a:r>
          </a:p>
          <a:p>
            <a:endParaRPr lang="en-AU" sz="1200">
              <a:latin typeface="Arial" panose="020B0604020202020204" pitchFamily="34" charset="0"/>
              <a:cs typeface="Arial" panose="020B0604020202020204" pitchFamily="34" charset="0"/>
            </a:endParaRPr>
          </a:p>
          <a:p>
            <a:pPr marL="285750" indent="-285750">
              <a:buFont typeface="Arial"/>
              <a:buChar char="•"/>
            </a:pP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1460772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F85A9-4529-D191-5CDA-21C2869003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9ABACE-5F88-7902-9C30-5D915D1A8D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A6E4CA-A549-A213-4A79-E33E86E32875}"/>
              </a:ext>
            </a:extLst>
          </p:cNvPr>
          <p:cNvSpPr>
            <a:spLocks noGrp="1"/>
          </p:cNvSpPr>
          <p:nvPr>
            <p:ph type="body" idx="1"/>
          </p:nvPr>
        </p:nvSpPr>
        <p:spPr/>
        <p:txBody>
          <a:bodyPr/>
          <a:lstStyle/>
          <a:p>
            <a:pPr>
              <a:defRPr/>
            </a:pPr>
            <a:r>
              <a:rPr lang="en-AU" sz="1200" b="1" dirty="0">
                <a:latin typeface="Arial" panose="020B0604020202020204" pitchFamily="34" charset="0"/>
                <a:cs typeface="Arial" panose="020B0604020202020204" pitchFamily="34" charset="0"/>
              </a:rPr>
              <a:t>Purpose of slide: The connection between feedback and schema development</a:t>
            </a:r>
          </a:p>
          <a:p>
            <a:pPr>
              <a:defRPr/>
            </a:pPr>
            <a:r>
              <a:rPr lang="en-AU" sz="1200" b="1" dirty="0">
                <a:latin typeface="Arial" panose="020B0604020202020204" pitchFamily="34" charset="0"/>
                <a:cs typeface="Arial" panose="020B0604020202020204" pitchFamily="34" charset="0"/>
              </a:rPr>
              <a:t>[01:00]</a:t>
            </a:r>
          </a:p>
          <a:p>
            <a:pPr>
              <a:defRPr/>
            </a:pPr>
            <a:r>
              <a:rPr lang="en-AU" sz="1200" b="1" dirty="0">
                <a:latin typeface="Arial" panose="020B0604020202020204" pitchFamily="34" charset="0"/>
                <a:cs typeface="Arial" panose="020B0604020202020204" pitchFamily="34" charset="0"/>
              </a:rPr>
              <a:t>Speaker notes:</a:t>
            </a:r>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As students learn about a topic, they form a schema - connected knowledge about that topic. </a:t>
            </a:r>
            <a:endParaRPr lang="en-AU" sz="1200" b="1" dirty="0">
              <a:latin typeface="Arial" panose="020B0604020202020204" pitchFamily="34" charset="0"/>
              <a:cs typeface="Arial" panose="020B0604020202020204" pitchFamily="34" charset="0"/>
            </a:endParaRPr>
          </a:p>
          <a:p>
            <a:pPr algn="l"/>
            <a:endParaRPr lang="en-AU" sz="1200" dirty="0">
              <a:latin typeface="Arial" panose="020B0604020202020204" pitchFamily="34" charset="0"/>
              <a:cs typeface="Arial" panose="020B0604020202020204" pitchFamily="34" charset="0"/>
            </a:endParaRPr>
          </a:p>
          <a:p>
            <a:pPr algn="l"/>
            <a:r>
              <a:rPr lang="en-AU" sz="1200" dirty="0">
                <a:latin typeface="Arial" panose="020B0604020202020204" pitchFamily="34" charset="0"/>
                <a:cs typeface="Arial" panose="020B0604020202020204" pitchFamily="34" charset="0"/>
              </a:rPr>
              <a:t>For example, when learning about rainforests, students are forming their schema about rainforests, adding and consolidating new information about rainforests into their schema as they go. </a:t>
            </a:r>
          </a:p>
          <a:p>
            <a:pPr algn="l"/>
            <a:endParaRPr lang="en-AU" sz="1200" dirty="0">
              <a:latin typeface="Arial" panose="020B0604020202020204" pitchFamily="34" charset="0"/>
              <a:cs typeface="Arial" panose="020B0604020202020204" pitchFamily="34" charset="0"/>
            </a:endParaRPr>
          </a:p>
          <a:p>
            <a:pPr algn="l"/>
            <a:r>
              <a:rPr lang="en-AU" sz="1200" dirty="0">
                <a:latin typeface="Arial" panose="020B0604020202020204" pitchFamily="34" charset="0"/>
                <a:cs typeface="Arial" panose="020B0604020202020204" pitchFamily="34" charset="0"/>
              </a:rPr>
              <a:t>If students have incorrect or incomplete knowledge, it is harder to correct these misconceptions from a more complete schema. It is easier to correct these misconceptions while students are learning new skills and knowledge.</a:t>
            </a:r>
          </a:p>
          <a:p>
            <a:pPr algn="l"/>
            <a:endParaRPr lang="en-AU" sz="1200" dirty="0">
              <a:latin typeface="Arial" panose="020B0604020202020204" pitchFamily="34" charset="0"/>
              <a:cs typeface="Arial" panose="020B0604020202020204" pitchFamily="34" charset="0"/>
            </a:endParaRPr>
          </a:p>
          <a:p>
            <a:pPr algn="l"/>
            <a:r>
              <a:rPr lang="en-AU" sz="1200" dirty="0">
                <a:latin typeface="Arial" panose="020B0604020202020204" pitchFamily="34" charset="0"/>
                <a:cs typeface="Arial" panose="020B0604020202020204" pitchFamily="34" charset="0"/>
              </a:rPr>
              <a:t>Feedback given during the lesson is essential to the forming of a correct schema. </a:t>
            </a:r>
            <a:endParaRPr lang="en-AU" sz="1200" dirty="0">
              <a:solidFill>
                <a:srgbClr val="444444"/>
              </a:solidFill>
              <a:latin typeface="Arial" panose="020B0604020202020204" pitchFamily="34" charset="0"/>
              <a:cs typeface="Arial" panose="020B0604020202020204" pitchFamily="34" charset="0"/>
            </a:endParaRPr>
          </a:p>
          <a:p>
            <a:pPr algn="l" rtl="0" fontAlgn="base"/>
            <a:r>
              <a:rPr lang="en-AU" sz="1200" b="0" i="0" dirty="0">
                <a:solidFill>
                  <a:srgbClr val="444444"/>
                </a:solidFill>
                <a:effectLst/>
                <a:latin typeface="Arial" panose="020B0604020202020204" pitchFamily="34" charset="0"/>
                <a:cs typeface="Arial" panose="020B0604020202020204" pitchFamily="34" charset="0"/>
              </a:rPr>
              <a:t>​</a:t>
            </a:r>
          </a:p>
          <a:p>
            <a:pPr algn="l" rtl="0" fontAlgn="base"/>
            <a:r>
              <a:rPr lang="en-AU" sz="1200" b="1" i="0" u="none" strike="noStrike" dirty="0">
                <a:solidFill>
                  <a:srgbClr val="000000"/>
                </a:solidFill>
                <a:effectLst/>
                <a:latin typeface="Arial" panose="020B0604020202020204" pitchFamily="34" charset="0"/>
                <a:cs typeface="Arial" panose="020B0604020202020204" pitchFamily="34" charset="0"/>
              </a:rPr>
              <a:t>References:</a:t>
            </a:r>
            <a:r>
              <a:rPr lang="en-US" sz="1200" b="0" i="0" dirty="0">
                <a:solidFill>
                  <a:srgbClr val="444444"/>
                </a:solidFill>
                <a:effectLst/>
                <a:latin typeface="Arial" panose="020B0604020202020204" pitchFamily="34" charset="0"/>
                <a:cs typeface="Arial" panose="020B0604020202020204" pitchFamily="34" charset="0"/>
              </a:rPr>
              <a:t>​</a:t>
            </a:r>
          </a:p>
          <a:p>
            <a:pPr fontAlgn="base"/>
            <a:r>
              <a:rPr lang="en-AU" sz="1200" b="0" i="0" dirty="0">
                <a:solidFill>
                  <a:srgbClr val="444444"/>
                </a:solidFill>
                <a:effectLst/>
                <a:latin typeface="Arial" panose="020B0604020202020204" pitchFamily="34" charset="0"/>
                <a:cs typeface="Arial" panose="020B0604020202020204" pitchFamily="34" charset="0"/>
              </a:rPr>
              <a:t>AERO (Australian Education and Research Organisation) (2023) </a:t>
            </a:r>
            <a:r>
              <a:rPr lang="en-AU" sz="1200" b="0" i="1" dirty="0">
                <a:solidFill>
                  <a:srgbClr val="444444"/>
                </a:solidFill>
                <a:effectLst/>
                <a:latin typeface="Arial" panose="020B0604020202020204" pitchFamily="34" charset="0"/>
                <a:cs typeface="Arial" panose="020B0604020202020204" pitchFamily="34" charset="0"/>
              </a:rPr>
              <a:t>How students learn best: an overview of the learning process and the most effective teaching </a:t>
            </a:r>
            <a:r>
              <a:rPr lang="en-AU" sz="1200" i="1" dirty="0">
                <a:solidFill>
                  <a:srgbClr val="444444"/>
                </a:solidFill>
                <a:latin typeface="Arial" panose="020B0604020202020204" pitchFamily="34" charset="0"/>
                <a:cs typeface="Arial" panose="020B0604020202020204" pitchFamily="34" charset="0"/>
              </a:rPr>
              <a:t>practices, </a:t>
            </a:r>
            <a:r>
              <a:rPr lang="en-AU" sz="1200" dirty="0">
                <a:solidFill>
                  <a:srgbClr val="444444"/>
                </a:solidFill>
                <a:latin typeface="Arial" panose="020B0604020202020204" pitchFamily="34" charset="0"/>
                <a:cs typeface="Arial" panose="020B0604020202020204" pitchFamily="34" charset="0"/>
              </a:rPr>
              <a:t>AERO, accessed 13 March 2025.</a:t>
            </a:r>
            <a:endParaRPr lang="en-AU" sz="1200" b="0" i="0" dirty="0">
              <a:solidFill>
                <a:srgbClr val="444444"/>
              </a:solidFill>
              <a:effectLst/>
              <a:latin typeface="Arial" panose="020B0604020202020204" pitchFamily="34" charset="0"/>
              <a:cs typeface="Arial" panose="020B0604020202020204" pitchFamily="34" charset="0"/>
            </a:endParaRPr>
          </a:p>
          <a:p>
            <a:pPr algn="l" rtl="0" fontAlgn="base"/>
            <a:r>
              <a:rPr lang="en-AU" sz="1200" b="0" i="0" dirty="0">
                <a:solidFill>
                  <a:srgbClr val="444444"/>
                </a:solidFill>
                <a:effectLst/>
                <a:latin typeface="Arial" panose="020B0604020202020204" pitchFamily="34" charset="0"/>
                <a:cs typeface="Arial" panose="020B0604020202020204" pitchFamily="34" charset="0"/>
              </a:rPr>
              <a:t>​</a:t>
            </a:r>
          </a:p>
          <a:p>
            <a:pPr algn="l" rtl="0" fontAlgn="base"/>
            <a:r>
              <a:rPr lang="en-AU" sz="1200" b="0" i="0" dirty="0">
                <a:solidFill>
                  <a:srgbClr val="444444"/>
                </a:solidFill>
                <a:effectLst/>
                <a:latin typeface="Arial" panose="020B0604020202020204" pitchFamily="34" charset="0"/>
                <a:ea typeface="Calibri"/>
                <a:cs typeface="Arial" panose="020B0604020202020204" pitchFamily="34" charset="0"/>
              </a:rPr>
              <a:t>​</a:t>
            </a:r>
          </a:p>
          <a:p>
            <a:pPr>
              <a:lnSpc>
                <a:spcPct val="150000"/>
              </a:lnSpc>
              <a:defRPr/>
            </a:pPr>
            <a:endParaRPr lang="en-US" sz="1200" dirty="0">
              <a:latin typeface="Arial" panose="020B0604020202020204" pitchFamily="34" charset="0"/>
              <a:cs typeface="Arial" panose="020B0604020202020204" pitchFamily="34" charset="0"/>
            </a:endParaRPr>
          </a:p>
          <a:p>
            <a:pPr>
              <a:lnSpc>
                <a:spcPct val="150000"/>
              </a:lnSpc>
              <a:defRPr/>
            </a:pPr>
            <a:endParaRPr lang="en-US" sz="1200" dirty="0">
              <a:latin typeface="Arial" panose="020B0604020202020204" pitchFamily="34" charset="0"/>
              <a:cs typeface="Arial" panose="020B0604020202020204" pitchFamily="34" charset="0"/>
            </a:endParaRPr>
          </a:p>
          <a:p>
            <a:pPr>
              <a:lnSpc>
                <a:spcPct val="150000"/>
              </a:lnSpc>
              <a:defRPr/>
            </a:pPr>
            <a:endParaRPr lang="en-US"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12515ED4-7689-A929-3E1F-09EDAD51A865}"/>
              </a:ext>
            </a:extLst>
          </p:cNvPr>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2743749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sz="1200" b="1">
                <a:latin typeface="Arial" panose="020B0604020202020204" pitchFamily="34" charset="0"/>
                <a:cs typeface="Arial" panose="020B0604020202020204" pitchFamily="34" charset="0"/>
              </a:rPr>
              <a:t>Purpose of slide: To outline what effective feedback is.</a:t>
            </a:r>
          </a:p>
          <a:p>
            <a:pPr>
              <a:defRPr/>
            </a:pPr>
            <a:r>
              <a:rPr lang="en-AU" sz="1200" b="1">
                <a:latin typeface="Arial" panose="020B0604020202020204" pitchFamily="34" charset="0"/>
                <a:cs typeface="Arial" panose="020B0604020202020204" pitchFamily="34" charset="0"/>
              </a:rPr>
              <a:t>[01:00]</a:t>
            </a:r>
          </a:p>
          <a:p>
            <a:pPr>
              <a:defRPr/>
            </a:pPr>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pPr>
              <a:defRPr/>
            </a:pPr>
            <a:r>
              <a:rPr lang="en-US" sz="1200">
                <a:solidFill>
                  <a:srgbClr val="000000"/>
                </a:solidFill>
                <a:latin typeface="Arial" panose="020B0604020202020204" pitchFamily="34" charset="0"/>
                <a:cs typeface="Arial" panose="020B0604020202020204" pitchFamily="34" charset="0"/>
              </a:rPr>
              <a:t>Let's take a moment to read a summary of Effective feedback from Hattie and Timperley, as it offers us an insightful overview of feedback. </a:t>
            </a:r>
            <a:endParaRPr lang="en-AU" sz="1200" b="1">
              <a:solidFill>
                <a:srgbClr val="000000"/>
              </a:solidFill>
              <a:latin typeface="Arial" panose="020B0604020202020204" pitchFamily="34" charset="0"/>
              <a:cs typeface="Arial" panose="020B0604020202020204" pitchFamily="34" charset="0"/>
            </a:endParaRPr>
          </a:p>
          <a:p>
            <a:pPr>
              <a:lnSpc>
                <a:spcPct val="150000"/>
              </a:lnSpc>
              <a:defRPr/>
            </a:pPr>
            <a:endParaRPr lang="en-US" sz="1200">
              <a:solidFill>
                <a:srgbClr val="000000"/>
              </a:solidFill>
              <a:latin typeface="Arial" panose="020B0604020202020204" pitchFamily="34" charset="0"/>
              <a:cs typeface="Arial" panose="020B0604020202020204" pitchFamily="34" charset="0"/>
            </a:endParaRPr>
          </a:p>
          <a:p>
            <a:r>
              <a:rPr lang="en-AU" sz="1200">
                <a:solidFill>
                  <a:srgbClr val="444444"/>
                </a:solidFill>
                <a:latin typeface="Arial" panose="020B0604020202020204" pitchFamily="34" charset="0"/>
                <a:cs typeface="Arial" panose="020B0604020202020204" pitchFamily="34" charset="0"/>
              </a:rPr>
              <a:t>Archer and Hughes express this as “feedback offers essential scaffolding, enabling students to refine their skills and understanding incrementally" (Archer and Hughes 2011:121).</a:t>
            </a:r>
            <a:endParaRPr lang="en-AU" sz="1200">
              <a:latin typeface="Arial" panose="020B0604020202020204" pitchFamily="34" charset="0"/>
              <a:cs typeface="Arial" panose="020B0604020202020204" pitchFamily="34" charset="0"/>
            </a:endParaRPr>
          </a:p>
          <a:p>
            <a:pPr algn="l" rtl="0" fontAlgn="base"/>
            <a:r>
              <a:rPr lang="en-AU" sz="1200" b="0" i="0">
                <a:solidFill>
                  <a:srgbClr val="444444"/>
                </a:solidFill>
                <a:effectLst/>
                <a:latin typeface="Arial" panose="020B0604020202020204" pitchFamily="34" charset="0"/>
                <a:cs typeface="Arial" panose="020B0604020202020204" pitchFamily="34" charset="0"/>
              </a:rPr>
              <a:t>​</a:t>
            </a:r>
          </a:p>
          <a:p>
            <a:r>
              <a:rPr lang="en-US" sz="1200">
                <a:solidFill>
                  <a:srgbClr val="444444"/>
                </a:solidFill>
                <a:latin typeface="Arial" panose="020B0604020202020204" pitchFamily="34" charset="0"/>
                <a:cs typeface="Arial" panose="020B0604020202020204" pitchFamily="34" charset="0"/>
              </a:rPr>
              <a:t>A focus for professional learning about feedback commonly highlights things like: </a:t>
            </a:r>
          </a:p>
          <a:p>
            <a:endParaRPr lang="en-US" sz="1200">
              <a:solidFill>
                <a:srgbClr val="444444"/>
              </a:solidFill>
              <a:latin typeface="Arial" panose="020B0604020202020204" pitchFamily="34" charset="0"/>
              <a:cs typeface="Arial" panose="020B0604020202020204" pitchFamily="34" charset="0"/>
            </a:endParaRPr>
          </a:p>
          <a:p>
            <a:r>
              <a:rPr lang="en-US" sz="1200">
                <a:solidFill>
                  <a:srgbClr val="444444"/>
                </a:solidFill>
                <a:latin typeface="Arial" panose="020B0604020202020204" pitchFamily="34" charset="0"/>
                <a:cs typeface="Arial" panose="020B0604020202020204" pitchFamily="34" charset="0"/>
              </a:rPr>
              <a:t>Sources- Who gives the feedback? Is it going to be teacher, peer, self?</a:t>
            </a:r>
          </a:p>
          <a:p>
            <a:r>
              <a:rPr lang="en-US" sz="1200">
                <a:solidFill>
                  <a:srgbClr val="444444"/>
                </a:solidFill>
                <a:latin typeface="Arial" panose="020B0604020202020204" pitchFamily="34" charset="0"/>
                <a:cs typeface="Arial" panose="020B0604020202020204" pitchFamily="34" charset="0"/>
              </a:rPr>
              <a:t>Types – Will it be written and verbal? </a:t>
            </a:r>
            <a:endParaRPr lang="en-AU" sz="1200">
              <a:latin typeface="Arial" panose="020B0604020202020204" pitchFamily="34" charset="0"/>
              <a:cs typeface="Arial" panose="020B0604020202020204" pitchFamily="34" charset="0"/>
            </a:endParaRPr>
          </a:p>
          <a:p>
            <a:pPr fontAlgn="base"/>
            <a:endParaRPr lang="en-AU" sz="1200">
              <a:solidFill>
                <a:srgbClr val="444444"/>
              </a:solidFill>
              <a:latin typeface="Arial" panose="020B0604020202020204" pitchFamily="34" charset="0"/>
              <a:cs typeface="Arial" panose="020B0604020202020204" pitchFamily="34" charset="0"/>
            </a:endParaRPr>
          </a:p>
          <a:p>
            <a:pPr algn="l" rtl="0" fontAlgn="base"/>
            <a:r>
              <a:rPr lang="en-AU" sz="1200" b="0" i="0">
                <a:solidFill>
                  <a:srgbClr val="444444"/>
                </a:solidFill>
                <a:effectLst/>
                <a:latin typeface="Arial" panose="020B0604020202020204" pitchFamily="34" charset="0"/>
                <a:cs typeface="Arial" panose="020B0604020202020204" pitchFamily="34" charset="0"/>
              </a:rPr>
              <a:t>​</a:t>
            </a:r>
          </a:p>
          <a:p>
            <a:pPr algn="l" rtl="0" fontAlgn="base"/>
            <a:r>
              <a:rPr lang="en-AU" sz="1200" b="1" i="0" u="none" strike="noStrike">
                <a:solidFill>
                  <a:srgbClr val="000000"/>
                </a:solidFill>
                <a:effectLst/>
                <a:latin typeface="Arial" panose="020B0604020202020204" pitchFamily="34" charset="0"/>
                <a:cs typeface="Arial" panose="020B0604020202020204" pitchFamily="34" charset="0"/>
              </a:rPr>
              <a:t>References:</a:t>
            </a:r>
            <a:r>
              <a:rPr lang="en-US" sz="1200" b="0" i="0">
                <a:solidFill>
                  <a:srgbClr val="444444"/>
                </a:solidFill>
                <a:effectLst/>
                <a:latin typeface="Arial" panose="020B0604020202020204" pitchFamily="34" charset="0"/>
                <a:cs typeface="Arial" panose="020B0604020202020204" pitchFamily="34" charset="0"/>
              </a:rPr>
              <a:t>​</a:t>
            </a:r>
          </a:p>
          <a:p>
            <a:r>
              <a:rPr lang="en-AU" sz="1200" b="0" i="0">
                <a:solidFill>
                  <a:srgbClr val="444444"/>
                </a:solidFill>
                <a:effectLst/>
                <a:latin typeface="Arial" panose="020B0604020202020204" pitchFamily="34" charset="0"/>
                <a:cs typeface="Arial" panose="020B0604020202020204" pitchFamily="34" charset="0"/>
              </a:rPr>
              <a:t>​</a:t>
            </a:r>
            <a:r>
              <a:rPr lang="en-AU" sz="1200">
                <a:latin typeface="Arial" panose="020B0604020202020204" pitchFamily="34" charset="0"/>
                <a:ea typeface="Calibri"/>
                <a:cs typeface="Arial" panose="020B0604020202020204" pitchFamily="34" charset="0"/>
              </a:rPr>
              <a:t>Archer A and Hughes C (2011) </a:t>
            </a:r>
            <a:r>
              <a:rPr lang="en-AU" sz="1200" i="1">
                <a:latin typeface="Arial" panose="020B0604020202020204" pitchFamily="34" charset="0"/>
                <a:ea typeface="Calibri"/>
                <a:cs typeface="Arial" panose="020B0604020202020204" pitchFamily="34" charset="0"/>
              </a:rPr>
              <a:t>Explicit instruction: effective and efficient teaching</a:t>
            </a:r>
            <a:r>
              <a:rPr lang="en-AU" sz="1200">
                <a:latin typeface="Arial" panose="020B0604020202020204" pitchFamily="34" charset="0"/>
                <a:ea typeface="Calibri"/>
                <a:cs typeface="Arial" panose="020B0604020202020204" pitchFamily="34" charset="0"/>
              </a:rPr>
              <a:t>, Guilford Press. </a:t>
            </a:r>
          </a:p>
          <a:p>
            <a:pPr fontAlgn="base"/>
            <a:r>
              <a:rPr lang="en-AU" sz="1200">
                <a:solidFill>
                  <a:srgbClr val="000000"/>
                </a:solidFill>
                <a:latin typeface="Arial" panose="020B0604020202020204" pitchFamily="34" charset="0"/>
                <a:cs typeface="Arial" panose="020B0604020202020204" pitchFamily="34" charset="0"/>
              </a:rPr>
              <a:t>Hattie J and Timperley</a:t>
            </a:r>
            <a:r>
              <a:rPr lang="en-AU" sz="1200" b="0" i="0" u="none" strike="noStrike">
                <a:solidFill>
                  <a:srgbClr val="000000"/>
                </a:solidFill>
                <a:effectLst/>
                <a:latin typeface="Arial" panose="020B0604020202020204" pitchFamily="34" charset="0"/>
                <a:cs typeface="Arial" panose="020B0604020202020204" pitchFamily="34" charset="0"/>
              </a:rPr>
              <a:t> H (2007) ‘The power of feedback’, </a:t>
            </a:r>
            <a:r>
              <a:rPr lang="en-AU" sz="1200" b="0" i="1" u="none" strike="noStrike">
                <a:solidFill>
                  <a:srgbClr val="000000"/>
                </a:solidFill>
                <a:effectLst/>
                <a:latin typeface="Arial" panose="020B0604020202020204" pitchFamily="34" charset="0"/>
                <a:cs typeface="Arial" panose="020B0604020202020204" pitchFamily="34" charset="0"/>
              </a:rPr>
              <a:t>Review of Educational Research, 77</a:t>
            </a:r>
            <a:r>
              <a:rPr lang="en-AU" sz="1200" b="0" i="0" u="none" strike="noStrike">
                <a:solidFill>
                  <a:srgbClr val="000000"/>
                </a:solidFill>
                <a:effectLst/>
                <a:latin typeface="Arial" panose="020B0604020202020204" pitchFamily="34" charset="0"/>
                <a:cs typeface="Arial" panose="020B0604020202020204" pitchFamily="34" charset="0"/>
              </a:rPr>
              <a:t>(1):81–112.</a:t>
            </a:r>
            <a:r>
              <a:rPr lang="en-US" sz="1200" b="0" i="0" u="none" strike="noStrike">
                <a:solidFill>
                  <a:srgbClr val="444444"/>
                </a:solidFill>
                <a:effectLst/>
                <a:latin typeface="Arial" panose="020B0604020202020204" pitchFamily="34" charset="0"/>
                <a:cs typeface="Arial" panose="020B0604020202020204" pitchFamily="34" charset="0"/>
              </a:rPr>
              <a:t> </a:t>
            </a:r>
            <a:endParaRPr lang="en-AU" sz="1200" b="0" i="0">
              <a:solidFill>
                <a:srgbClr val="444444"/>
              </a:solidFill>
              <a:effectLst/>
              <a:latin typeface="Arial" panose="020B0604020202020204" pitchFamily="34" charset="0"/>
              <a:cs typeface="Arial" panose="020B0604020202020204" pitchFamily="34" charset="0"/>
            </a:endParaRPr>
          </a:p>
          <a:p>
            <a:pPr algn="l" rtl="0" fontAlgn="base"/>
            <a:r>
              <a:rPr lang="en-AU" sz="1200" b="0" i="0">
                <a:solidFill>
                  <a:srgbClr val="444444"/>
                </a:solidFill>
                <a:effectLst/>
                <a:latin typeface="Arial" panose="020B0604020202020204" pitchFamily="34" charset="0"/>
                <a:cs typeface="Arial" panose="020B0604020202020204" pitchFamily="34" charset="0"/>
              </a:rPr>
              <a:t>​</a:t>
            </a:r>
          </a:p>
          <a:p>
            <a:pPr algn="l" rtl="0" fontAlgn="base"/>
            <a:r>
              <a:rPr lang="en-AU" sz="1200" b="0" i="0">
                <a:solidFill>
                  <a:srgbClr val="444444"/>
                </a:solidFill>
                <a:effectLst/>
                <a:latin typeface="Arial" panose="020B0604020202020204" pitchFamily="34" charset="0"/>
                <a:ea typeface="Calibri"/>
                <a:cs typeface="Arial" panose="020B0604020202020204" pitchFamily="34" charset="0"/>
              </a:rPr>
              <a:t>​</a:t>
            </a:r>
          </a:p>
          <a:p>
            <a:pPr>
              <a:lnSpc>
                <a:spcPct val="150000"/>
              </a:lnSpc>
              <a:defRPr/>
            </a:pPr>
            <a:endParaRPr lang="en-US" sz="1200">
              <a:latin typeface="Arial" panose="020B0604020202020204" pitchFamily="34" charset="0"/>
              <a:cs typeface="Arial" panose="020B0604020202020204" pitchFamily="34" charset="0"/>
            </a:endParaRPr>
          </a:p>
          <a:p>
            <a:pPr>
              <a:lnSpc>
                <a:spcPct val="150000"/>
              </a:lnSpc>
              <a:defRPr/>
            </a:pPr>
            <a:endParaRPr lang="en-US" sz="1200">
              <a:latin typeface="Arial" panose="020B0604020202020204" pitchFamily="34" charset="0"/>
              <a:cs typeface="Arial" panose="020B0604020202020204" pitchFamily="34" charset="0"/>
            </a:endParaRPr>
          </a:p>
          <a:p>
            <a:pPr>
              <a:lnSpc>
                <a:spcPct val="150000"/>
              </a:lnSpc>
              <a:defRPr/>
            </a:pPr>
            <a:endParaRPr lang="en-US"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1446817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Key ideas of effective feedback</a:t>
            </a: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p>
          <a:p>
            <a:pPr marL="285750" indent="-285750">
              <a:buFont typeface="Calibri"/>
              <a:buChar char="-"/>
            </a:pPr>
            <a:r>
              <a:rPr lang="en-AU" sz="1200">
                <a:latin typeface="Arial" panose="020B0604020202020204" pitchFamily="34" charset="0"/>
                <a:cs typeface="Arial" panose="020B0604020202020204" pitchFamily="34" charset="0"/>
              </a:rPr>
              <a:t>Feedback assists in forming correct schema: When the learning is new or complex, teachers give effective feedback during the learning as the schema is being formed.</a:t>
            </a:r>
          </a:p>
          <a:p>
            <a:pPr marL="285750" indent="-285750">
              <a:buFont typeface="Calibri"/>
              <a:buChar char="-"/>
            </a:pPr>
            <a:r>
              <a:rPr lang="en-AU" sz="1200">
                <a:latin typeface="Arial" panose="020B0604020202020204" pitchFamily="34" charset="0"/>
                <a:cs typeface="Arial" panose="020B0604020202020204" pitchFamily="34" charset="0"/>
              </a:rPr>
              <a:t>More scaffolding is provided for students with less formed schema. Less scaffolding may be necessary for students with more developed schema. </a:t>
            </a:r>
          </a:p>
          <a:p>
            <a:pPr marL="285750" indent="-285750">
              <a:buFont typeface="Calibri"/>
              <a:buChar char="-"/>
            </a:pPr>
            <a:r>
              <a:rPr lang="en-AU" sz="1200">
                <a:latin typeface="Arial" panose="020B0604020202020204" pitchFamily="34" charset="0"/>
                <a:cs typeface="Arial" panose="020B0604020202020204" pitchFamily="34" charset="0"/>
              </a:rPr>
              <a:t>Teachers model, explain and demonstrate how to understand and use feedback. This </a:t>
            </a:r>
            <a:r>
              <a:rPr lang="en-AU" sz="1200" b="0">
                <a:latin typeface="Arial" panose="020B0604020202020204" pitchFamily="34" charset="0"/>
                <a:cs typeface="Arial" panose="020B0604020202020204" pitchFamily="34" charset="0"/>
              </a:rPr>
              <a:t>is necessary for feedback to be effective </a:t>
            </a:r>
            <a:r>
              <a:rPr lang="en-AU" sz="1200">
                <a:latin typeface="Arial" panose="020B0604020202020204" pitchFamily="34" charset="0"/>
                <a:cs typeface="Arial" panose="020B0604020202020204" pitchFamily="34" charset="0"/>
              </a:rPr>
              <a:t>for the learner (Brookhart 2017:59).</a:t>
            </a:r>
          </a:p>
          <a:p>
            <a:pPr marL="285750" indent="-285750">
              <a:buFont typeface="Calibri"/>
              <a:buChar char="-"/>
            </a:pPr>
            <a:r>
              <a:rPr lang="en-AU" sz="1200">
                <a:latin typeface="Arial" panose="020B0604020202020204" pitchFamily="34" charset="0"/>
                <a:cs typeface="Arial" panose="020B0604020202020204" pitchFamily="34" charset="0"/>
              </a:rPr>
              <a:t>Feedback linked to success criteria provides clarity and directs students what to pay attention to (Wiliam 2018).</a:t>
            </a:r>
          </a:p>
          <a:p>
            <a:pPr marL="285750" indent="-285750">
              <a:buFont typeface="Calibri"/>
              <a:buChar char="-"/>
            </a:pPr>
            <a:r>
              <a:rPr lang="en-AU" sz="1200">
                <a:latin typeface="Arial" panose="020B0604020202020204" pitchFamily="34" charset="0"/>
                <a:cs typeface="Arial" panose="020B0604020202020204" pitchFamily="34" charset="0"/>
              </a:rPr>
              <a:t>Timely feedback requires teachers to consider when and how frequently student receive feedback. </a:t>
            </a:r>
          </a:p>
          <a:p>
            <a:pPr marL="285750" indent="-285750">
              <a:buFont typeface="Calibri"/>
              <a:buChar char="-"/>
            </a:pPr>
            <a:r>
              <a:rPr lang="en-AU" sz="1200">
                <a:latin typeface="Arial" panose="020B0604020202020204" pitchFamily="34" charset="0"/>
                <a:cs typeface="Arial" panose="020B0604020202020204" pitchFamily="34" charset="0"/>
              </a:rPr>
              <a:t>Safe and inclusive environments support effective feedback practices.  </a:t>
            </a:r>
          </a:p>
          <a:p>
            <a:pPr marL="285750" indent="-285750">
              <a:buFont typeface="Calibri"/>
              <a:buChar char="-"/>
            </a:pPr>
            <a:endParaRPr lang="en-AU" sz="1200">
              <a:latin typeface="Arial" panose="020B0604020202020204" pitchFamily="34" charset="0"/>
              <a:cs typeface="Arial" panose="020B0604020202020204" pitchFamily="34" charset="0"/>
            </a:endParaRPr>
          </a:p>
          <a:p>
            <a:pPr marL="285750" indent="-285750">
              <a:buFont typeface="Calibri"/>
              <a:buChar char="-"/>
            </a:pP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pPr marL="0" indent="0">
              <a:buFont typeface="Calibri"/>
              <a:buNone/>
            </a:pPr>
            <a:r>
              <a:rPr lang="en-AU" sz="1200" b="1">
                <a:latin typeface="Arial" panose="020B0604020202020204" pitchFamily="34" charset="0"/>
                <a:cs typeface="Arial" panose="020B0604020202020204" pitchFamily="34" charset="0"/>
              </a:rPr>
              <a:t>References: </a:t>
            </a:r>
          </a:p>
          <a:p>
            <a:pPr marL="0" indent="0">
              <a:buFont typeface="Calibri"/>
              <a:buNone/>
            </a:pPr>
            <a:r>
              <a:rPr lang="en-AU" sz="1200">
                <a:latin typeface="Arial" panose="020B0604020202020204" pitchFamily="34" charset="0"/>
                <a:cs typeface="Arial" panose="020B0604020202020204" pitchFamily="34" charset="0"/>
              </a:rPr>
              <a:t>Brookhart S (2017) </a:t>
            </a:r>
            <a:r>
              <a:rPr lang="en-AU" sz="1200" i="1">
                <a:latin typeface="Arial" panose="020B0604020202020204" pitchFamily="34" charset="0"/>
                <a:cs typeface="Arial" panose="020B0604020202020204" pitchFamily="34" charset="0"/>
              </a:rPr>
              <a:t>How to give effective feedback to your students</a:t>
            </a:r>
            <a:r>
              <a:rPr lang="en-AU" sz="1200">
                <a:latin typeface="Arial" panose="020B0604020202020204" pitchFamily="34" charset="0"/>
                <a:cs typeface="Arial" panose="020B0604020202020204" pitchFamily="34" charset="0"/>
              </a:rPr>
              <a:t>, ASCD.</a:t>
            </a:r>
          </a:p>
          <a:p>
            <a:pPr marL="0" indent="0">
              <a:buFont typeface="Calibri"/>
              <a:buNone/>
            </a:pPr>
            <a:r>
              <a:rPr lang="en-AU" sz="1200">
                <a:latin typeface="Arial" panose="020B0604020202020204" pitchFamily="34" charset="0"/>
                <a:cs typeface="Arial" panose="020B0604020202020204" pitchFamily="34" charset="0"/>
              </a:rPr>
              <a:t>Wiliam D (2018) </a:t>
            </a:r>
            <a:r>
              <a:rPr lang="en-AU" sz="1200" i="1">
                <a:latin typeface="Arial" panose="020B0604020202020204" pitchFamily="34" charset="0"/>
                <a:cs typeface="Arial" panose="020B0604020202020204" pitchFamily="34" charset="0"/>
              </a:rPr>
              <a:t>Embedded formative assessment,</a:t>
            </a:r>
            <a:r>
              <a:rPr lang="en-AU" sz="1200">
                <a:latin typeface="Arial" panose="020B0604020202020204" pitchFamily="34" charset="0"/>
                <a:cs typeface="Arial" panose="020B0604020202020204" pitchFamily="34" charset="0"/>
              </a:rPr>
              <a:t> 2nd </a:t>
            </a:r>
            <a:r>
              <a:rPr lang="en-AU" sz="1200" err="1">
                <a:latin typeface="Arial" panose="020B0604020202020204" pitchFamily="34" charset="0"/>
                <a:cs typeface="Arial" panose="020B0604020202020204" pitchFamily="34" charset="0"/>
              </a:rPr>
              <a:t>edn</a:t>
            </a:r>
            <a:r>
              <a:rPr lang="en-AU" sz="1200">
                <a:latin typeface="Arial" panose="020B0604020202020204" pitchFamily="34" charset="0"/>
                <a:cs typeface="Arial" panose="020B0604020202020204" pitchFamily="34" charset="0"/>
              </a:rPr>
              <a:t>, Solution Tree Press. </a:t>
            </a:r>
          </a:p>
          <a:p>
            <a:pPr marL="285750" indent="-285750">
              <a:buFont typeface="Calibri"/>
              <a:buChar char="-"/>
            </a:pP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endParaRPr lang="en-AU" sz="1200" b="0">
              <a:latin typeface="Arial" panose="020B0604020202020204" pitchFamily="34" charset="0"/>
              <a:ea typeface="Roboto"/>
              <a:cs typeface="Arial" panose="020B0604020202020204" pitchFamily="34" charset="0"/>
            </a:endParaRPr>
          </a:p>
          <a:p>
            <a:endParaRPr lang="en-AU" sz="1200" b="0">
              <a:latin typeface="Arial" panose="020B0604020202020204" pitchFamily="34" charset="0"/>
              <a:ea typeface="Roboto"/>
              <a:cs typeface="Arial" panose="020B0604020202020204" pitchFamily="34" charset="0"/>
            </a:endParaRPr>
          </a:p>
          <a:p>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3191952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of slide: Refined focus of the explicit teaching lens on feedback </a:t>
            </a:r>
          </a:p>
          <a:p>
            <a:r>
              <a:rPr lang="en-AU" sz="1200" b="1">
                <a:latin typeface="Arial" panose="020B0604020202020204" pitchFamily="34" charset="0"/>
                <a:cs typeface="Arial" panose="020B0604020202020204" pitchFamily="34" charset="0"/>
              </a:rPr>
              <a:t>[00:45]</a:t>
            </a:r>
          </a:p>
          <a:p>
            <a:r>
              <a:rPr lang="en-AU" sz="1200" b="1">
                <a:latin typeface="Arial" panose="020B0604020202020204" pitchFamily="34" charset="0"/>
                <a:cs typeface="Arial" panose="020B0604020202020204" pitchFamily="34" charset="0"/>
              </a:rPr>
              <a:t>(Presenter note: Consider whether some revision on schema from Workshop 2 – ‘How learning happens’ is required. https://education.nsw.gov.au/teaching-and-learning/curriculum/explicit-teaching/leading-explicit-teaching.)</a:t>
            </a: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[click] 1: The focus of this strategy learning module is distinct and specific. In this learning we are specifically focusing on feedback that guides learner’s in developing accurate and complex schema as the schema is being formed. </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[click] 2: Put simply the module focuses on: </a:t>
            </a:r>
          </a:p>
          <a:p>
            <a:endParaRPr lang="en-US" sz="12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Feedback that happens as the learning is happening.</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Modelling, demonstrating and explaining feedback as the learning is happening.</a:t>
            </a:r>
            <a:br>
              <a:rPr lang="en-US" sz="1200">
                <a:latin typeface="Arial" panose="020B0604020202020204" pitchFamily="34" charset="0"/>
                <a:ea typeface="Calibri"/>
                <a:cs typeface="Arial" panose="020B0604020202020204" pitchFamily="34" charset="0"/>
              </a:rPr>
            </a:br>
            <a:br>
              <a:rPr lang="en-US" sz="1200">
                <a:latin typeface="Arial" panose="020B0604020202020204" pitchFamily="34" charset="0"/>
                <a:ea typeface="Calibri"/>
                <a:cs typeface="Arial" panose="020B0604020202020204" pitchFamily="34" charset="0"/>
              </a:rPr>
            </a:br>
            <a:endParaRPr lang="en-US" sz="1200">
              <a:latin typeface="Arial" panose="020B0604020202020204" pitchFamily="34" charset="0"/>
              <a:ea typeface="Calibri"/>
              <a:cs typeface="Arial" panose="020B0604020202020204" pitchFamily="34" charset="0"/>
            </a:endParaRPr>
          </a:p>
          <a:p>
            <a:endParaRPr lang="en-US" sz="1200">
              <a:latin typeface="Arial" panose="020B0604020202020204" pitchFamily="34" charset="0"/>
              <a:ea typeface="Calibri"/>
              <a:cs typeface="Arial" panose="020B0604020202020204" pitchFamily="34" charset="0"/>
            </a:endParaRPr>
          </a:p>
          <a:p>
            <a:endParaRPr lang="en-US" sz="1200">
              <a:latin typeface="Arial" panose="020B0604020202020204" pitchFamily="34" charset="0"/>
              <a:ea typeface="Calibri"/>
              <a:cs typeface="Arial" panose="020B0604020202020204" pitchFamily="34" charset="0"/>
            </a:endParaRPr>
          </a:p>
          <a:p>
            <a:endParaRPr lang="en-US" sz="1200">
              <a:latin typeface="Arial" panose="020B0604020202020204" pitchFamily="34" charset="0"/>
              <a:ea typeface="Calibri"/>
              <a:cs typeface="Arial" panose="020B0604020202020204" pitchFamily="34" charset="0"/>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1186539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of slide: Examples of scaffolding feedback for schemas</a:t>
            </a:r>
          </a:p>
          <a:p>
            <a:r>
              <a:rPr lang="en-US" sz="1200" b="1">
                <a:latin typeface="Arial" panose="020B0604020202020204" pitchFamily="34" charset="0"/>
                <a:cs typeface="Arial" panose="020B0604020202020204" pitchFamily="34" charset="0"/>
              </a:rPr>
              <a:t>[01:00]</a:t>
            </a:r>
          </a:p>
          <a:p>
            <a:r>
              <a:rPr lang="en-AU" sz="1200" b="1">
                <a:latin typeface="Arial" panose="020B0604020202020204" pitchFamily="34" charset="0"/>
                <a:cs typeface="Arial" panose="020B0604020202020204" pitchFamily="34" charset="0"/>
              </a:rPr>
              <a:t>(Presenter note: THERE ARE ANIMATIONS ON THIS SLIDE.)</a:t>
            </a:r>
            <a:endParaRPr lang="en-US" sz="1200" b="1">
              <a:latin typeface="Arial" panose="020B0604020202020204" pitchFamily="34" charset="0"/>
              <a:cs typeface="Arial" panose="020B0604020202020204" pitchFamily="34" charset="0"/>
            </a:endParaRPr>
          </a:p>
          <a:p>
            <a:endParaRPr lang="en-US"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p>
          <a:p>
            <a:r>
              <a:rPr lang="en-US" sz="1200">
                <a:latin typeface="Arial" panose="020B0604020202020204" pitchFamily="34" charset="0"/>
                <a:cs typeface="Arial" panose="020B0604020202020204" pitchFamily="34" charset="0"/>
              </a:rPr>
              <a:t>Some learners in a class may be just starting to develop a schema within a topic, while other learners have a more developed schema. </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[click] 1- Students who have a less developed schema need more scaffolding. They may, perhaps, have made an error frequently within the task, have little or no recognition of what the error is, indicate confusion or a lack of confidence in knowing how to fix it. </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[click] 2- Students who have a more developed schema of knowledge needed in this task, need less scaffolding. They need guidance as to the error but have, perhaps, demonstrated an understanding of the skills and associated knowledge required in the task. They may be capable of self-identifying errors, and the actions required to fix the error do not need to be explained.</a:t>
            </a:r>
            <a:r>
              <a:rPr lang="en-US" sz="1200">
                <a:latin typeface="Arial" panose="020B0604020202020204" pitchFamily="34" charset="0"/>
                <a:ea typeface="Calibri"/>
                <a:cs typeface="Arial" panose="020B0604020202020204" pitchFamily="34" charset="0"/>
              </a:rPr>
              <a:t> </a:t>
            </a:r>
            <a:br>
              <a:rPr lang="en-US" sz="1200">
                <a:latin typeface="Arial" panose="020B0604020202020204" pitchFamily="34" charset="0"/>
                <a:ea typeface="Calibri"/>
                <a:cs typeface="Arial" panose="020B0604020202020204" pitchFamily="34" charset="0"/>
              </a:rPr>
            </a:br>
            <a:br>
              <a:rPr lang="en-US" sz="1200">
                <a:latin typeface="Arial" panose="020B0604020202020204" pitchFamily="34" charset="0"/>
                <a:ea typeface="Calibri"/>
                <a:cs typeface="Arial" panose="020B0604020202020204" pitchFamily="34" charset="0"/>
              </a:rPr>
            </a:br>
            <a:endParaRPr lang="en-US" sz="1200">
              <a:latin typeface="Arial" panose="020B0604020202020204" pitchFamily="34" charset="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2970583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4200898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of slide: Examples of scaffolding feedback for schemas</a:t>
            </a:r>
          </a:p>
          <a:p>
            <a:r>
              <a:rPr lang="en-US" sz="1200" b="1">
                <a:latin typeface="Arial" panose="020B0604020202020204" pitchFamily="34" charset="0"/>
                <a:cs typeface="Arial" panose="020B0604020202020204" pitchFamily="34" charset="0"/>
              </a:rPr>
              <a:t>[01:15]</a:t>
            </a:r>
          </a:p>
          <a:p>
            <a:r>
              <a:rPr lang="en-US" sz="1200" b="1">
                <a:latin typeface="Arial" panose="020B0604020202020204" pitchFamily="34" charset="0"/>
                <a:cs typeface="Arial" panose="020B0604020202020204" pitchFamily="34" charset="0"/>
              </a:rPr>
              <a:t>(Presenter note: THERE ARE ANIMATIONS ON THIS SLIDE.)</a:t>
            </a:r>
          </a:p>
          <a:p>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Learners within a class may undertake the same task, but there will be variation in how developed each student’s schema is with regards to the knowledge required to complete the task. </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[click] Let's look at an example of feedback a student might hear from a teacher as they are circulating. "You have not used a verb, so it's not a complete sentence. Select a verb from the verb list and re-write." </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[click] Here is another example of feedback for the same error in the same task, but the feedback is different. "A complete sentence needs a subject, object and verb. You are missing the verb. Re-write to be a complete sentence." </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[click] Finally, once again, the feedback relates to same task and same error. "Is that a complete sentence? Check what is incorrect and try again?" </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The first example of feedback is more scaffolded because it indicates the error, tells the learner how to fix it and what they need to do.  The second example of feedback indicates the error and the action needed (re-write) but does not indicate how ("use your verbs list" from first example). The third and final example on the right is less scaffolded because it only hints at the error and prompts learners to self-correct. </a:t>
            </a:r>
          </a:p>
          <a:p>
            <a:endParaRPr lang="en-US" sz="1200">
              <a:latin typeface="Arial" panose="020B0604020202020204" pitchFamily="34" charset="0"/>
              <a:ea typeface="Calibri"/>
              <a:cs typeface="Arial" panose="020B0604020202020204" pitchFamily="34" charset="0"/>
            </a:endParaRPr>
          </a:p>
          <a:p>
            <a:endParaRPr lang="en-US" sz="1200">
              <a:latin typeface="Arial" panose="020B0604020202020204" pitchFamily="34" charset="0"/>
              <a:ea typeface="Calibri"/>
              <a:cs typeface="Arial" panose="020B0604020202020204" pitchFamily="34" charset="0"/>
            </a:endParaRPr>
          </a:p>
          <a:p>
            <a:endParaRPr lang="en-US" sz="1200">
              <a:latin typeface="Arial" panose="020B0604020202020204" pitchFamily="34" charset="0"/>
              <a:ea typeface="Calibri"/>
              <a:cs typeface="Arial" panose="020B0604020202020204" pitchFamily="34" charset="0"/>
            </a:endParaRPr>
          </a:p>
          <a:p>
            <a:endParaRPr lang="en-US" sz="1200">
              <a:latin typeface="Arial" panose="020B0604020202020204" pitchFamily="34" charset="0"/>
              <a:ea typeface="Calibri"/>
              <a:cs typeface="Arial" panose="020B0604020202020204" pitchFamily="34" charset="0"/>
            </a:endParaRPr>
          </a:p>
          <a:p>
            <a:br>
              <a:rPr lang="en-US" sz="1200">
                <a:latin typeface="Arial" panose="020B0604020202020204" pitchFamily="34" charset="0"/>
                <a:ea typeface="Calibri"/>
                <a:cs typeface="Arial" panose="020B0604020202020204" pitchFamily="34" charset="0"/>
              </a:rPr>
            </a:br>
            <a:br>
              <a:rPr lang="en-US" sz="1200">
                <a:latin typeface="Arial" panose="020B0604020202020204" pitchFamily="34" charset="0"/>
                <a:ea typeface="Calibri"/>
                <a:cs typeface="Arial" panose="020B0604020202020204" pitchFamily="34" charset="0"/>
              </a:rPr>
            </a:br>
            <a:endParaRPr lang="en-US" sz="1200">
              <a:latin typeface="Arial" panose="020B0604020202020204" pitchFamily="34" charset="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2970583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0FF86-D5CD-1B55-FC0B-0648449B86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DF60B-ED41-8FD0-C1C1-62A4AFAAF4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85F196-C9F1-B471-6259-C23E0AD9A291}"/>
              </a:ext>
            </a:extLst>
          </p:cNvPr>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of slide: A refined focus of the explicit teaching lens on feedback </a:t>
            </a:r>
          </a:p>
          <a:p>
            <a:r>
              <a:rPr lang="en-US" sz="1200" b="1">
                <a:latin typeface="Arial" panose="020B0604020202020204" pitchFamily="34" charset="0"/>
                <a:cs typeface="Arial" panose="020B0604020202020204" pitchFamily="34" charset="0"/>
              </a:rPr>
              <a:t>[00:45]</a:t>
            </a:r>
          </a:p>
          <a:p>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A fundamental principle of explicit teaching is - when the learning is new or complex, teachers are best placed to teach knowledge.</a:t>
            </a:r>
          </a:p>
          <a:p>
            <a:r>
              <a:rPr lang="en-AU" sz="1200">
                <a:latin typeface="Arial" panose="020B0604020202020204" pitchFamily="34" charset="0"/>
                <a:cs typeface="Arial" panose="020B0604020202020204" pitchFamily="34" charset="0"/>
              </a:rPr>
              <a:t>Teachers have the expert knowledge to give feedback that is accurate, clear and actionable. This is critical to the efficient and effective forming of schema and is needed </a:t>
            </a:r>
            <a:r>
              <a:rPr lang="en-AU" sz="1200" b="1">
                <a:latin typeface="Arial" panose="020B0604020202020204" pitchFamily="34" charset="0"/>
                <a:cs typeface="Arial" panose="020B0604020202020204" pitchFamily="34" charset="0"/>
              </a:rPr>
              <a:t>as</a:t>
            </a:r>
            <a:r>
              <a:rPr lang="en-AU" sz="1200">
                <a:latin typeface="Arial" panose="020B0604020202020204" pitchFamily="34" charset="0"/>
                <a:cs typeface="Arial" panose="020B0604020202020204" pitchFamily="34" charset="0"/>
              </a:rPr>
              <a:t> the schema is developing – as opposed to after. </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Feedback given after a task is useful and serves a particular purpose.  However, this learning module is focusing on practices of feedback that assist developing schema as the schema is forming. Throughout Part B you will see familiar feedback techniques, but they have been presented through the explicit teaching lens and require us to renew the way we see those techniques.  </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a:t>
            </a:r>
          </a:p>
          <a:p>
            <a:r>
              <a:rPr lang="en-AU" sz="1200">
                <a:latin typeface="Arial" panose="020B0604020202020204" pitchFamily="34" charset="0"/>
                <a:cs typeface="Arial" panose="020B0604020202020204" pitchFamily="34" charset="0"/>
              </a:rPr>
              <a:t>Kirschner P, </a:t>
            </a:r>
            <a:r>
              <a:rPr lang="en-AU" sz="1200" err="1">
                <a:latin typeface="Arial" panose="020B0604020202020204" pitchFamily="34" charset="0"/>
                <a:cs typeface="Arial" panose="020B0604020202020204" pitchFamily="34" charset="0"/>
              </a:rPr>
              <a:t>Sweller</a:t>
            </a:r>
            <a:r>
              <a:rPr lang="en-AU" sz="1200">
                <a:latin typeface="Arial" panose="020B0604020202020204" pitchFamily="34" charset="0"/>
                <a:cs typeface="Arial" panose="020B0604020202020204" pitchFamily="34" charset="0"/>
              </a:rPr>
              <a:t> J and Clark R (2006) 'Why minimal guidance during instruction does not work: an analysis of the failure of constructivist, discovery, problem-based, experiential, and inquiry-based teaching', </a:t>
            </a:r>
            <a:r>
              <a:rPr lang="en-AU" sz="1200" i="1">
                <a:latin typeface="Arial" panose="020B0604020202020204" pitchFamily="34" charset="0"/>
                <a:cs typeface="Arial" panose="020B0604020202020204" pitchFamily="34" charset="0"/>
              </a:rPr>
              <a:t>Educational Psychologist, </a:t>
            </a:r>
            <a:r>
              <a:rPr lang="en-AU" sz="1200">
                <a:latin typeface="Arial" panose="020B0604020202020204" pitchFamily="34" charset="0"/>
                <a:cs typeface="Arial" panose="020B0604020202020204" pitchFamily="34" charset="0"/>
              </a:rPr>
              <a:t>41(2):75–86. </a:t>
            </a:r>
          </a:p>
        </p:txBody>
      </p:sp>
      <p:sp>
        <p:nvSpPr>
          <p:cNvPr id="4" name="Slide Number Placeholder 3">
            <a:extLst>
              <a:ext uri="{FF2B5EF4-FFF2-40B4-BE49-F238E27FC236}">
                <a16:creationId xmlns:a16="http://schemas.microsoft.com/office/drawing/2014/main" id="{385A9BE8-56C1-388D-9D9E-F0EA2367F2EF}"/>
              </a:ext>
            </a:extLst>
          </p:cNvPr>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871610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of slide: Considering feedback as new knowledge </a:t>
            </a:r>
          </a:p>
          <a:p>
            <a:r>
              <a:rPr lang="en-AU" sz="1200" b="1">
                <a:latin typeface="Arial" panose="020B0604020202020204" pitchFamily="34" charset="0"/>
                <a:cs typeface="Arial" panose="020B0604020202020204" pitchFamily="34" charset="0"/>
              </a:rPr>
              <a:t>[00:45]</a:t>
            </a:r>
          </a:p>
          <a:p>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Explicit teaching is supported by feedback that happens frequently throughout learning, not just when the task is complete. Let’s take a moment to read the quote on the screen. </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The quote is from the AITSL Addendum: Initial Teacher Education Programs in Australia: Standards and Procedures. Learning outcome 2.3.5, from core content 2- ‘effective pedagogical practices’. It highlights the interrelatedness of feedback to other explicit teaching strategies and techniques. </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Even when teachers are facilitating peer and self feedback, they are using scaffolds, correcting misconceptions, modelling and refining the structure of tasks to be specific and relevant.  </a:t>
            </a:r>
          </a:p>
          <a:p>
            <a:pPr>
              <a:lnSpc>
                <a:spcPct val="150000"/>
              </a:lnSpc>
              <a:spcAft>
                <a:spcPts val="1200"/>
              </a:spcAft>
            </a:pPr>
            <a:endParaRPr lang="en-US" sz="1200">
              <a:latin typeface="Arial" panose="020B0604020202020204" pitchFamily="34" charset="0"/>
              <a:cs typeface="Arial" panose="020B0604020202020204" pitchFamily="34" charset="0"/>
            </a:endParaRPr>
          </a:p>
          <a:p>
            <a:pPr>
              <a:lnSpc>
                <a:spcPct val="150000"/>
              </a:lnSpc>
              <a:spcAft>
                <a:spcPts val="1200"/>
              </a:spcAft>
            </a:pPr>
            <a:r>
              <a:rPr lang="en-US" sz="1200">
                <a:latin typeface="Arial" panose="020B0604020202020204" pitchFamily="34" charset="0"/>
                <a:cs typeface="Arial" panose="020B0604020202020204" pitchFamily="34" charset="0"/>
              </a:rPr>
              <a:t>The guidance in this module has been developed through logical and well-reasoned conclusions, informed by the body of evidence pertaining to explicit teaching,  including </a:t>
            </a:r>
            <a:r>
              <a:rPr lang="en-US" sz="1200" err="1">
                <a:latin typeface="Arial" panose="020B0604020202020204" pitchFamily="34" charset="0"/>
                <a:cs typeface="Arial" panose="020B0604020202020204" pitchFamily="34" charset="0"/>
              </a:rPr>
              <a:t>ithe</a:t>
            </a:r>
            <a:r>
              <a:rPr lang="en-US" sz="1200">
                <a:latin typeface="Arial" panose="020B0604020202020204" pitchFamily="34" charset="0"/>
                <a:cs typeface="Arial" panose="020B0604020202020204" pitchFamily="34" charset="0"/>
              </a:rPr>
              <a:t> research listed below.   </a:t>
            </a:r>
          </a:p>
          <a:p>
            <a:pPr>
              <a:lnSpc>
                <a:spcPct val="150000"/>
              </a:lnSpc>
              <a:spcAft>
                <a:spcPts val="1200"/>
              </a:spcAft>
            </a:pPr>
            <a:endParaRPr lang="en-US" sz="1200">
              <a:latin typeface="Arial" panose="020B0604020202020204" pitchFamily="34" charset="0"/>
              <a:cs typeface="Arial" panose="020B0604020202020204" pitchFamily="34" charset="0"/>
            </a:endParaRPr>
          </a:p>
          <a:p>
            <a:pPr>
              <a:lnSpc>
                <a:spcPct val="150000"/>
              </a:lnSpc>
              <a:spcAft>
                <a:spcPts val="1200"/>
              </a:spcAft>
            </a:pPr>
            <a:r>
              <a:rPr lang="en-US" sz="1200" b="1">
                <a:latin typeface="Arial" panose="020B0604020202020204" pitchFamily="34" charset="0"/>
                <a:cs typeface="Arial" panose="020B0604020202020204" pitchFamily="34" charset="0"/>
              </a:rPr>
              <a:t>References</a:t>
            </a:r>
          </a:p>
          <a:p>
            <a:pPr>
              <a:lnSpc>
                <a:spcPct val="150000"/>
              </a:lnSpc>
              <a:spcAft>
                <a:spcPts val="1200"/>
              </a:spcAft>
              <a:defRPr/>
            </a:pPr>
            <a:r>
              <a:rPr lang="en-AU" sz="1200">
                <a:solidFill>
                  <a:srgbClr val="000000"/>
                </a:solidFill>
                <a:latin typeface="Arial" panose="020B0604020202020204" pitchFamily="34" charset="0"/>
                <a:cs typeface="Arial" panose="020B0604020202020204" pitchFamily="34" charset="0"/>
              </a:rPr>
              <a:t>AITSL (Australian Institute for Teaching and School Leadership) (2023) </a:t>
            </a:r>
            <a:r>
              <a:rPr lang="en-AU" sz="1200" i="1">
                <a:solidFill>
                  <a:srgbClr val="000000"/>
                </a:solidFill>
                <a:latin typeface="Arial" panose="020B0604020202020204" pitchFamily="34" charset="0"/>
                <a:cs typeface="Arial" panose="020B0604020202020204" pitchFamily="34" charset="0"/>
              </a:rPr>
              <a:t>Addendum: a</a:t>
            </a:r>
            <a:r>
              <a:rPr lang="en-AU" sz="1200" i="1">
                <a:latin typeface="Arial" panose="020B0604020202020204" pitchFamily="34" charset="0"/>
                <a:cs typeface="Arial" panose="020B0604020202020204" pitchFamily="34" charset="0"/>
              </a:rPr>
              <a:t>ccreditation of initial teacher education programs in Australia: standards and procedures</a:t>
            </a:r>
            <a:r>
              <a:rPr lang="en-AU" sz="1200" i="1">
                <a:solidFill>
                  <a:srgbClr val="000000"/>
                </a:solidFill>
                <a:latin typeface="Arial" panose="020B0604020202020204" pitchFamily="34" charset="0"/>
                <a:cs typeface="Arial" panose="020B0604020202020204" pitchFamily="34" charset="0"/>
              </a:rPr>
              <a:t>, </a:t>
            </a:r>
            <a:r>
              <a:rPr lang="en-AU" sz="1200" i="0">
                <a:solidFill>
                  <a:srgbClr val="000000"/>
                </a:solidFill>
                <a:latin typeface="Arial" panose="020B0604020202020204" pitchFamily="34" charset="0"/>
                <a:cs typeface="Arial" panose="020B0604020202020204" pitchFamily="34" charset="0"/>
              </a:rPr>
              <a:t>AITSL.</a:t>
            </a:r>
          </a:p>
          <a:p>
            <a:endParaRPr lang="en-US">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3539570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CE676-61F4-A4E1-C7D5-1C8E2A7931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2CB62-BC24-8FF6-3574-7841CEFB5C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CE4B71-5FD5-7EA1-7037-B2AEBB2E43A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a:cs typeface="Arial"/>
              </a:rPr>
              <a:t>Purpose: Elaborate on modelling feedback</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a:cs typeface="Arial"/>
              </a:rPr>
              <a:t>[00:30]</a:t>
            </a:r>
            <a:endParaRPr kumimoji="0" lang="en-AU" sz="1200" b="0" i="0" u="none" strike="noStrike" kern="1200" cap="none" spc="0" normalizeH="0" baseline="0" noProof="0">
              <a:ln>
                <a:noFill/>
              </a:ln>
              <a:solidFill>
                <a:prstClr val="black"/>
              </a:solidFill>
              <a:effectLst/>
              <a:uLnTx/>
              <a:uFillTx/>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a:cs typeface="Arial"/>
              </a:rPr>
              <a:t>Speaker notes:</a:t>
            </a:r>
            <a:endParaRPr lang="en-AU" sz="1200" b="1" i="0" u="none" strike="noStrike" kern="1200" cap="none" spc="0" normalizeH="0" baseline="0" noProof="0">
              <a:ln>
                <a:noFill/>
              </a:ln>
              <a:solidFill>
                <a:prstClr val="black"/>
              </a:solidFill>
              <a:effectLst/>
              <a:uLnTx/>
              <a:uFillTx/>
              <a:latin typeface="Arial"/>
              <a:cs typeface="Arial"/>
            </a:endParaRPr>
          </a:p>
          <a:p>
            <a:pPr>
              <a:defRPr/>
            </a:pPr>
            <a:r>
              <a:rPr kumimoji="0" lang="en-AU" sz="1200" b="0" i="0" u="none" strike="noStrike" kern="1200" cap="none" spc="0" normalizeH="0" baseline="0" noProof="0">
                <a:ln>
                  <a:noFill/>
                </a:ln>
                <a:solidFill>
                  <a:prstClr val="black"/>
                </a:solidFill>
                <a:effectLst/>
                <a:uLnTx/>
                <a:uFillTx/>
                <a:latin typeface="Arial"/>
                <a:cs typeface="Arial"/>
              </a:rPr>
              <a:t>Teachers model, explain and demonstrate how to understand, recognise, and use feedback effectively. This includes modelling how to give and receive peer feedback, teaching self- and peer-assessment skills, being clear on the success criteria and designing tasks that allow time for students to apply the feedback (Brookhart</a:t>
            </a:r>
            <a:r>
              <a:rPr lang="en-AU" sz="1200">
                <a:solidFill>
                  <a:prstClr val="black"/>
                </a:solidFill>
                <a:latin typeface="Arial"/>
                <a:cs typeface="Arial"/>
              </a:rPr>
              <a:t> 2017</a:t>
            </a:r>
            <a:r>
              <a:rPr kumimoji="0" lang="en-AU" sz="1200" b="0" i="0" u="none" strike="noStrike" kern="1200" cap="none" spc="0" normalizeH="0" baseline="0" noProof="0">
                <a:ln>
                  <a:noFill/>
                </a:ln>
                <a:solidFill>
                  <a:prstClr val="black"/>
                </a:solidFill>
                <a:effectLst/>
                <a:uLnTx/>
                <a:uFillTx/>
                <a:latin typeface="Arial"/>
                <a:cs typeface="Arial"/>
              </a:rPr>
              <a:t>).</a:t>
            </a:r>
            <a:endParaRPr lang="en-AU" sz="1200" b="0" i="0" u="none" strike="noStrike" kern="1200" cap="none" spc="0" normalizeH="0" baseline="0" noProof="0">
              <a:ln>
                <a:noFill/>
              </a:ln>
              <a:solidFill>
                <a:prstClr val="black"/>
              </a:solidFill>
              <a:effectLst/>
              <a:uLnTx/>
              <a:uFillTx/>
              <a:latin typeface="Arial"/>
              <a:cs typeface="Arial"/>
            </a:endParaRPr>
          </a:p>
          <a:p>
            <a:endParaRPr lang="en-AU" sz="1200">
              <a:latin typeface="Arial" panose="020B0604020202020204" pitchFamily="34" charset="0"/>
              <a:cs typeface="Arial" panose="020B0604020202020204" pitchFamily="34" charset="0"/>
            </a:endParaRPr>
          </a:p>
          <a:p>
            <a:pPr marL="285750" indent="-285750">
              <a:buFont typeface="Calibri"/>
              <a:buChar char="-"/>
            </a:pPr>
            <a:r>
              <a:rPr lang="en-AU" sz="1200">
                <a:latin typeface="Arial"/>
                <a:cs typeface="Arial"/>
              </a:rPr>
              <a:t>Structured opportunities include – time to post clarifying questions, time for reading, listening and/or discussing, ways to document their understanding (</a:t>
            </a:r>
            <a:r>
              <a:rPr lang="en-AU" sz="1200" err="1">
                <a:latin typeface="Arial"/>
                <a:cs typeface="Arial"/>
              </a:rPr>
              <a:t>eg</a:t>
            </a:r>
            <a:r>
              <a:rPr lang="en-AU" sz="1200">
                <a:latin typeface="Arial"/>
                <a:cs typeface="Arial"/>
              </a:rPr>
              <a:t>: templates, graphic organisers, task/goal list).</a:t>
            </a:r>
          </a:p>
          <a:p>
            <a:pPr marL="285750" marR="0" lvl="0" indent="-285750" algn="l" defTabSz="1219170" rtl="0" eaLnBrk="1" fontAlgn="auto" latinLnBrk="0" hangingPunct="1">
              <a:lnSpc>
                <a:spcPct val="100000"/>
              </a:lnSpc>
              <a:spcBef>
                <a:spcPts val="0"/>
              </a:spcBef>
              <a:spcAft>
                <a:spcPts val="0"/>
              </a:spcAft>
              <a:buClrTx/>
              <a:buSzTx/>
              <a:buFont typeface="Calibri"/>
              <a:buChar char="-"/>
              <a:tabLst/>
              <a:defRPr/>
            </a:pPr>
            <a:r>
              <a:rPr lang="en-AU" sz="1200">
                <a:latin typeface="Arial"/>
                <a:cs typeface="Arial"/>
              </a:rPr>
              <a:t>Model how to use the feedback by – applying the feedback in front of the class (perhaps from a de-identified example) including what to do and how to do it. Students need to understand the purpose of feedback and then HOW to apply it.</a:t>
            </a:r>
          </a:p>
          <a:p>
            <a:pPr marL="285750" marR="0" lvl="0" indent="-285750" algn="l" defTabSz="1219170" rtl="0" eaLnBrk="1" fontAlgn="auto" latinLnBrk="0" hangingPunct="1">
              <a:lnSpc>
                <a:spcPct val="100000"/>
              </a:lnSpc>
              <a:spcBef>
                <a:spcPts val="0"/>
              </a:spcBef>
              <a:spcAft>
                <a:spcPts val="0"/>
              </a:spcAft>
              <a:buClrTx/>
              <a:buSzTx/>
              <a:buFont typeface="Calibri"/>
              <a:buChar char="-"/>
              <a:tabLst/>
              <a:defRPr/>
            </a:pPr>
            <a:r>
              <a:rPr lang="en-US" sz="1200">
                <a:latin typeface="Arial"/>
                <a:cs typeface="Arial"/>
              </a:rPr>
              <a:t>Model how to give and receive peer feedback.</a:t>
            </a:r>
            <a:endParaRPr lang="en-AU" sz="1200">
              <a:latin typeface="Arial"/>
              <a:cs typeface="Arial"/>
            </a:endParaRPr>
          </a:p>
          <a:p>
            <a:pPr marL="285750" indent="-285750">
              <a:buFont typeface="Calibri"/>
              <a:buChar char="-"/>
              <a:defRPr/>
            </a:pPr>
            <a:r>
              <a:rPr lang="en-US" sz="1200">
                <a:latin typeface="Arial"/>
                <a:cs typeface="Arial"/>
              </a:rPr>
              <a:t>Model how to use learning intentions and success criteria to evaluate learning.</a:t>
            </a:r>
          </a:p>
          <a:p>
            <a:pPr marL="285750" marR="0" lvl="0" indent="-285750" algn="l" defTabSz="1219170" rtl="0" eaLnBrk="1" fontAlgn="auto" latinLnBrk="0" hangingPunct="1">
              <a:lnSpc>
                <a:spcPct val="100000"/>
              </a:lnSpc>
              <a:spcBef>
                <a:spcPts val="0"/>
              </a:spcBef>
              <a:spcAft>
                <a:spcPts val="0"/>
              </a:spcAft>
              <a:buClrTx/>
              <a:buSzTx/>
              <a:buFont typeface="Calibri"/>
              <a:buChar char="-"/>
              <a:tabLst/>
              <a:defRPr/>
            </a:pPr>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Calibri"/>
              <a:buNone/>
              <a:tabLst/>
              <a:defRPr/>
            </a:pPr>
            <a:r>
              <a:rPr lang="en-AU" sz="1200">
                <a:latin typeface="Arial"/>
                <a:cs typeface="Arial"/>
              </a:rPr>
              <a:t>Using rubrics, marking guidelines and work samples can support students with self assessment. This could include breaking down the rubric or marking guidelines into language that is more appropriate and accessible for students, so that they can self assess their work. </a:t>
            </a:r>
            <a:endParaRPr lang="en-US" sz="1200">
              <a:latin typeface="Arial"/>
              <a:cs typeface="Arial"/>
            </a:endParaRPr>
          </a:p>
          <a:p>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a:cs typeface="Arial"/>
              </a:rPr>
              <a:t>References</a:t>
            </a:r>
          </a:p>
          <a:p>
            <a:r>
              <a:rPr lang="en-AU" sz="1200">
                <a:latin typeface="Arial"/>
                <a:cs typeface="Arial"/>
              </a:rPr>
              <a:t>Brookhart S (2017) </a:t>
            </a:r>
            <a:r>
              <a:rPr lang="en-AU" sz="1200" i="1">
                <a:latin typeface="Arial"/>
                <a:cs typeface="Arial"/>
              </a:rPr>
              <a:t>How to give effective feedback to your students</a:t>
            </a:r>
            <a:r>
              <a:rPr lang="en-AU" sz="1200">
                <a:latin typeface="Arial"/>
                <a:cs typeface="Arial"/>
              </a:rPr>
              <a:t>, 2</a:t>
            </a:r>
            <a:r>
              <a:rPr lang="en-AU" sz="1200" baseline="30000">
                <a:latin typeface="Arial"/>
                <a:cs typeface="Arial"/>
              </a:rPr>
              <a:t>nd</a:t>
            </a:r>
            <a:r>
              <a:rPr lang="en-AU" sz="1200">
                <a:latin typeface="Arial"/>
                <a:cs typeface="Arial"/>
              </a:rPr>
              <a:t> </a:t>
            </a:r>
            <a:r>
              <a:rPr lang="en-AU" sz="1200" err="1">
                <a:latin typeface="Arial"/>
                <a:cs typeface="Arial"/>
              </a:rPr>
              <a:t>edn</a:t>
            </a:r>
            <a:r>
              <a:rPr lang="en-AU" sz="1200">
                <a:latin typeface="Arial"/>
                <a:cs typeface="Arial"/>
              </a:rPr>
              <a:t>, ASCD.</a:t>
            </a:r>
          </a:p>
          <a:p>
            <a:endParaRPr lang="en-AU">
              <a:latin typeface="Public Sans"/>
            </a:endParaRPr>
          </a:p>
        </p:txBody>
      </p:sp>
      <p:sp>
        <p:nvSpPr>
          <p:cNvPr id="4" name="Slide Number Placeholder 3">
            <a:extLst>
              <a:ext uri="{FF2B5EF4-FFF2-40B4-BE49-F238E27FC236}">
                <a16:creationId xmlns:a16="http://schemas.microsoft.com/office/drawing/2014/main" id="{F5DC0C7F-3544-7FFA-E8E5-4011D381E49C}"/>
              </a:ext>
            </a:extLst>
          </p:cNvPr>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2302904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8AF87-0828-23F2-F4EB-2F0B273F80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CB911A-F480-CE98-D793-7B0BE31BE3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8F254D-A20D-CC93-1650-5F50FE681F2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Purpose: Linking feedback to success criteria</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lang="en-AU" sz="1200" b="1">
                <a:solidFill>
                  <a:prstClr val="black"/>
                </a:solidFill>
                <a:latin typeface="Arial" panose="020B0604020202020204" pitchFamily="34" charset="0"/>
                <a:cs typeface="Arial" panose="020B0604020202020204" pitchFamily="34" charset="0"/>
              </a:rPr>
              <a:t>01:00</a:t>
            </a:r>
            <a:r>
              <a:rPr kumimoji="0" lang="en-AU"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Speaker notes:</a:t>
            </a:r>
            <a:endParaRPr lang="en-AU" sz="1200" b="1">
              <a:latin typeface="Arial" panose="020B0604020202020204" pitchFamily="34" charset="0"/>
              <a:cs typeface="Arial" panose="020B0604020202020204" pitchFamily="34" charset="0"/>
            </a:endParaRPr>
          </a:p>
          <a:p>
            <a:pPr>
              <a:lnSpc>
                <a:spcPct val="107000"/>
              </a:lnSpc>
              <a:spcAft>
                <a:spcPts val="800"/>
              </a:spcAft>
            </a:pPr>
            <a:r>
              <a:rPr lang="en-AU" sz="1200" kern="100">
                <a:effectLst/>
                <a:latin typeface="Arial" panose="020B0604020202020204" pitchFamily="34" charset="0"/>
                <a:ea typeface="Calibri"/>
                <a:cs typeface="Arial" panose="020B0604020202020204" pitchFamily="34" charset="0"/>
              </a:rPr>
              <a:t>When feedback is aligned with success criteria:</a:t>
            </a:r>
          </a:p>
          <a:p>
            <a:pPr marL="285750" lvl="0" indent="-285750">
              <a:lnSpc>
                <a:spcPct val="107000"/>
              </a:lnSpc>
              <a:buFont typeface="Arial" panose="020B0604020202020204" pitchFamily="34" charset="0"/>
              <a:buChar char="•"/>
              <a:tabLst>
                <a:tab pos="457200" algn="l"/>
              </a:tabLst>
            </a:pPr>
            <a:r>
              <a:rPr lang="en-AU" sz="1200" b="0" kern="100">
                <a:effectLst/>
                <a:latin typeface="Arial" panose="020B0604020202020204" pitchFamily="34" charset="0"/>
                <a:ea typeface="Calibri"/>
                <a:cs typeface="Arial" panose="020B0604020202020204" pitchFamily="34" charset="0"/>
              </a:rPr>
              <a:t>Feedback is specific and directly addresses the defined criteria, ensuring clarity and relevance </a:t>
            </a:r>
            <a:r>
              <a:rPr lang="en-AU" sz="1200" kern="100">
                <a:effectLst/>
                <a:latin typeface="Arial" panose="020B0604020202020204" pitchFamily="34" charset="0"/>
                <a:ea typeface="Calibri"/>
                <a:cs typeface="Arial" panose="020B0604020202020204" pitchFamily="34" charset="0"/>
              </a:rPr>
              <a:t>(Wiliam 2018).</a:t>
            </a:r>
          </a:p>
          <a:p>
            <a:pPr marL="285750" lvl="0" indent="-285750">
              <a:lnSpc>
                <a:spcPct val="107000"/>
              </a:lnSpc>
              <a:buFont typeface="Arial" panose="020B0604020202020204" pitchFamily="34" charset="0"/>
              <a:buChar char="•"/>
              <a:tabLst>
                <a:tab pos="457200" algn="l"/>
              </a:tabLst>
            </a:pPr>
            <a:r>
              <a:rPr lang="en-AU" sz="1200" b="0" kern="100">
                <a:effectLst/>
                <a:latin typeface="Arial" panose="020B0604020202020204" pitchFamily="34" charset="0"/>
                <a:ea typeface="Calibri"/>
                <a:cs typeface="Arial" panose="020B0604020202020204" pitchFamily="34" charset="0"/>
              </a:rPr>
              <a:t>Students gain a clear understanding of which aspects of their work meet expectations and where improvements are needed. </a:t>
            </a:r>
            <a:r>
              <a:rPr lang="en-AU" sz="1200" kern="100">
                <a:effectLst/>
                <a:latin typeface="Arial" panose="020B0604020202020204" pitchFamily="34" charset="0"/>
                <a:ea typeface="Calibri"/>
                <a:cs typeface="Arial" panose="020B0604020202020204" pitchFamily="34" charset="0"/>
              </a:rPr>
              <a:t>When students receive feedback that is directly linked to what they are being taught, they know exactly what they are doing well and where they need to improve. This clarity reduces confusion and helps students approach revision or next steps with confidence (</a:t>
            </a:r>
            <a:r>
              <a:rPr lang="en-AU" sz="1200" kern="100" err="1">
                <a:effectLst/>
                <a:latin typeface="Arial" panose="020B0604020202020204" pitchFamily="34" charset="0"/>
                <a:ea typeface="Calibri"/>
                <a:cs typeface="Arial" panose="020B0604020202020204" pitchFamily="34" charset="0"/>
              </a:rPr>
              <a:t>Almarode</a:t>
            </a:r>
            <a:r>
              <a:rPr lang="en-AU" sz="1200" kern="100">
                <a:effectLst/>
                <a:latin typeface="Arial" panose="020B0604020202020204" pitchFamily="34" charset="0"/>
                <a:ea typeface="Calibri"/>
                <a:cs typeface="Arial" panose="020B0604020202020204" pitchFamily="34" charset="0"/>
              </a:rPr>
              <a:t> and Vandas 2018).</a:t>
            </a:r>
          </a:p>
          <a:p>
            <a:pPr lvl="0">
              <a:lnSpc>
                <a:spcPct val="107000"/>
              </a:lnSpc>
              <a:spcAft>
                <a:spcPts val="800"/>
              </a:spcAft>
              <a:tabLst>
                <a:tab pos="457200" algn="l"/>
              </a:tabLst>
            </a:pPr>
            <a:endParaRPr lang="en-AU" sz="1200" b="1" kern="100">
              <a:latin typeface="Arial" panose="020B0604020202020204" pitchFamily="34" charset="0"/>
              <a:ea typeface="Calibri"/>
              <a:cs typeface="Arial" panose="020B0604020202020204" pitchFamily="34" charset="0"/>
            </a:endParaRPr>
          </a:p>
          <a:p>
            <a:pPr>
              <a:lnSpc>
                <a:spcPct val="107000"/>
              </a:lnSpc>
              <a:spcAft>
                <a:spcPts val="800"/>
              </a:spcAft>
            </a:pPr>
            <a:r>
              <a:rPr lang="en-AU" sz="1200" b="1" kern="100">
                <a:effectLst/>
                <a:latin typeface="Arial" panose="020B0604020202020204" pitchFamily="34" charset="0"/>
                <a:ea typeface="Calibri"/>
                <a:cs typeface="Arial" panose="020B0604020202020204" pitchFamily="34" charset="0"/>
              </a:rPr>
              <a:t>Reference:</a:t>
            </a:r>
            <a:endParaRPr lang="en-AU" sz="1200" kern="100">
              <a:effectLst/>
              <a:latin typeface="Arial" panose="020B0604020202020204" pitchFamily="34" charset="0"/>
              <a:ea typeface="Calibri"/>
              <a:cs typeface="Arial" panose="020B0604020202020204" pitchFamily="34" charset="0"/>
            </a:endParaRPr>
          </a:p>
          <a:p>
            <a:r>
              <a:rPr lang="en-AU" sz="1200" kern="100" err="1">
                <a:effectLst/>
                <a:latin typeface="Arial" panose="020B0604020202020204" pitchFamily="34" charset="0"/>
                <a:ea typeface="Calibri"/>
                <a:cs typeface="Arial" panose="020B0604020202020204" pitchFamily="34" charset="0"/>
              </a:rPr>
              <a:t>Almarode</a:t>
            </a:r>
            <a:r>
              <a:rPr lang="en-AU" sz="1200" kern="100">
                <a:effectLst/>
                <a:latin typeface="Arial" panose="020B0604020202020204" pitchFamily="34" charset="0"/>
                <a:ea typeface="Calibri"/>
                <a:cs typeface="Arial" panose="020B0604020202020204" pitchFamily="34" charset="0"/>
              </a:rPr>
              <a:t> J and Vandas K (2018) </a:t>
            </a:r>
            <a:r>
              <a:rPr lang="en-AU" sz="1200" i="1" kern="100">
                <a:effectLst/>
                <a:latin typeface="Arial" panose="020B0604020202020204" pitchFamily="34" charset="0"/>
                <a:ea typeface="Calibri"/>
                <a:cs typeface="Arial" panose="020B0604020202020204" pitchFamily="34" charset="0"/>
              </a:rPr>
              <a:t>Clarity for learning: five essential practices that empower students and teachers</a:t>
            </a:r>
            <a:r>
              <a:rPr lang="en-AU" sz="1200" kern="100">
                <a:effectLst/>
                <a:latin typeface="Arial" panose="020B0604020202020204" pitchFamily="34" charset="0"/>
                <a:ea typeface="Calibri"/>
                <a:cs typeface="Arial" panose="020B0604020202020204" pitchFamily="34" charset="0"/>
              </a:rPr>
              <a:t>, Corwin Press.</a:t>
            </a:r>
          </a:p>
          <a:p>
            <a:r>
              <a:rPr lang="en-AU" sz="1200" kern="100">
                <a:effectLst/>
                <a:latin typeface="Arial" panose="020B0604020202020204" pitchFamily="34" charset="0"/>
                <a:ea typeface="Calibri"/>
                <a:cs typeface="Arial" panose="020B0604020202020204" pitchFamily="34" charset="0"/>
              </a:rPr>
              <a:t>Wiliam D (2018) </a:t>
            </a:r>
            <a:r>
              <a:rPr lang="en-AU" sz="1200" i="1" kern="100">
                <a:effectLst/>
                <a:latin typeface="Arial" panose="020B0604020202020204" pitchFamily="34" charset="0"/>
                <a:ea typeface="Calibri"/>
                <a:cs typeface="Arial" panose="020B0604020202020204" pitchFamily="34" charset="0"/>
              </a:rPr>
              <a:t>Embedded formative assessment,</a:t>
            </a:r>
            <a:r>
              <a:rPr lang="en-AU" sz="1200" kern="100">
                <a:effectLst/>
                <a:latin typeface="Arial" panose="020B0604020202020204" pitchFamily="34" charset="0"/>
                <a:ea typeface="Calibri"/>
                <a:cs typeface="Arial" panose="020B0604020202020204" pitchFamily="34" charset="0"/>
              </a:rPr>
              <a:t> 2nd </a:t>
            </a:r>
            <a:r>
              <a:rPr lang="en-AU" sz="1200" kern="100" err="1">
                <a:effectLst/>
                <a:latin typeface="Arial" panose="020B0604020202020204" pitchFamily="34" charset="0"/>
                <a:ea typeface="Calibri"/>
                <a:cs typeface="Arial" panose="020B0604020202020204" pitchFamily="34" charset="0"/>
              </a:rPr>
              <a:t>edn</a:t>
            </a:r>
            <a:r>
              <a:rPr lang="en-AU" sz="1200" kern="100">
                <a:effectLst/>
                <a:latin typeface="Arial" panose="020B0604020202020204" pitchFamily="34" charset="0"/>
                <a:ea typeface="Calibri"/>
                <a:cs typeface="Arial" panose="020B0604020202020204" pitchFamily="34" charset="0"/>
              </a:rPr>
              <a:t>, Solution Tree Press. </a:t>
            </a:r>
          </a:p>
          <a:p>
            <a:pPr marL="0" indent="0">
              <a:buFont typeface="Arial" panose="020B0604020202020204" pitchFamily="34" charset="0"/>
              <a:buNone/>
            </a:pPr>
            <a:endParaRPr lang="en-US">
              <a:latin typeface="Public Sans"/>
            </a:endParaRPr>
          </a:p>
        </p:txBody>
      </p:sp>
      <p:sp>
        <p:nvSpPr>
          <p:cNvPr id="4" name="Slide Number Placeholder 3">
            <a:extLst>
              <a:ext uri="{FF2B5EF4-FFF2-40B4-BE49-F238E27FC236}">
                <a16:creationId xmlns:a16="http://schemas.microsoft.com/office/drawing/2014/main" id="{37B64B33-6760-68FB-4BAD-8CD458CD7C93}"/>
              </a:ext>
            </a:extLst>
          </p:cNvPr>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705555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kumimoji="0" lang="en-AU" sz="1200" b="1" i="0" u="none" strike="noStrike" kern="1200" cap="none" spc="0" normalizeH="0" baseline="0" noProof="0">
                <a:ln>
                  <a:noFill/>
                </a:ln>
                <a:solidFill>
                  <a:prstClr val="black"/>
                </a:solidFill>
                <a:effectLst/>
                <a:uLnTx/>
                <a:uFillTx/>
                <a:latin typeface="Arial"/>
                <a:cs typeface="Arial"/>
              </a:rPr>
              <a:t>Purpose: </a:t>
            </a:r>
            <a:r>
              <a:rPr lang="en-AU" sz="1200" b="1">
                <a:solidFill>
                  <a:prstClr val="black"/>
                </a:solidFill>
                <a:latin typeface="Arial"/>
                <a:cs typeface="Arial"/>
              </a:rPr>
              <a:t>Understanding the concept of 'timely feedback'. </a:t>
            </a:r>
            <a:endParaRPr lang="en-US" sz="1200">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a:cs typeface="Arial"/>
              </a:rPr>
              <a:t>[0:30]</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(Presenter note: THERE ARE ANIMATIONS ON THIS SLIDE.)</a:t>
            </a:r>
            <a:endParaRPr lang="en-US"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Arial"/>
              <a:cs typeface="Arial"/>
            </a:endParaRPr>
          </a:p>
          <a:p>
            <a:pPr marL="0" marR="0" lvl="0" indent="0" algn="l" defTabSz="1219170">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a:cs typeface="Arial"/>
              </a:rPr>
              <a:t>Speaker notes:</a:t>
            </a:r>
            <a:endParaRPr lang="en-AU" sz="1200" b="1" i="0" u="none" strike="noStrike" kern="1200" cap="none" spc="0" normalizeH="0" baseline="0" noProof="0">
              <a:ln>
                <a:noFill/>
              </a:ln>
              <a:solidFill>
                <a:prstClr val="black"/>
              </a:solidFill>
              <a:effectLst/>
              <a:uLnTx/>
              <a:uFillTx/>
              <a:latin typeface="Arial"/>
              <a:cs typeface="Arial"/>
            </a:endParaRPr>
          </a:p>
          <a:p>
            <a:r>
              <a:rPr lang="en-AU" sz="1200">
                <a:latin typeface="Arial"/>
                <a:ea typeface="Times New Roman" panose="02020603050405020304" pitchFamily="18" charset="0"/>
                <a:cs typeface="Arial"/>
              </a:rPr>
              <a:t>The term 'timely feedback' does not mean – immediate or quick. It refers to making informed decisions based on the student’s ability relative to the newness and/or complexity of the task. </a:t>
            </a:r>
          </a:p>
          <a:p>
            <a:endParaRPr lang="en-AU" sz="1200">
              <a:latin typeface="Arial" panose="020B0604020202020204" pitchFamily="34" charset="0"/>
              <a:ea typeface="Times New Roman" panose="02020603050405020304" pitchFamily="18" charset="0"/>
              <a:cs typeface="Arial" panose="020B0604020202020204" pitchFamily="34" charset="0"/>
            </a:endParaRPr>
          </a:p>
          <a:p>
            <a:r>
              <a:rPr lang="en-AU" sz="1200">
                <a:latin typeface="Arial"/>
                <a:ea typeface="Times New Roman" panose="02020603050405020304" pitchFamily="18" charset="0"/>
                <a:cs typeface="Arial"/>
              </a:rPr>
              <a:t>When learning is new or complex, teacher-given feedback may be needed early and frequently to avoid misconceptions and inaccurate schema. It is harder to correct a misinformed schema than it is to build it accurately the first time. </a:t>
            </a:r>
          </a:p>
          <a:p>
            <a:endParaRPr lang="en-AU" sz="1200">
              <a:latin typeface="Arial" panose="020B0604020202020204" pitchFamily="34" charset="0"/>
              <a:ea typeface="Times New Roman" panose="02020603050405020304" pitchFamily="18" charset="0"/>
              <a:cs typeface="Arial" panose="020B0604020202020204" pitchFamily="34" charset="0"/>
            </a:endParaRPr>
          </a:p>
          <a:p>
            <a:r>
              <a:rPr lang="en-AU" sz="1200">
                <a:latin typeface="Arial"/>
                <a:ea typeface="Times New Roman" panose="02020603050405020304" pitchFamily="18" charset="0"/>
                <a:cs typeface="Arial"/>
              </a:rPr>
              <a:t>Whereas, feedback may be delayed or may be offered by peer or self, if the student’s schema is well developed. </a:t>
            </a:r>
          </a:p>
          <a:p>
            <a:endParaRPr lang="en-AU" sz="1200">
              <a:latin typeface="Arial" panose="020B0604020202020204" pitchFamily="34" charset="0"/>
              <a:ea typeface="Times New Roman" panose="02020603050405020304" pitchFamily="18" charset="0"/>
              <a:cs typeface="Arial" panose="020B0604020202020204" pitchFamily="34" charset="0"/>
            </a:endParaRPr>
          </a:p>
          <a:p>
            <a:r>
              <a:rPr lang="en-AU" sz="1200">
                <a:latin typeface="Arial" panose="020B0604020202020204" pitchFamily="34" charset="0"/>
                <a:ea typeface="Times New Roman" panose="02020603050405020304" pitchFamily="18" charset="0"/>
                <a:cs typeface="Arial" panose="020B0604020202020204" pitchFamily="34" charset="0"/>
              </a:rPr>
              <a:t>[click] You can see some questions that could be considered before providing feedback.</a:t>
            </a:r>
          </a:p>
          <a:p>
            <a:endParaRPr lang="en-AU" sz="1200">
              <a:latin typeface="Arial" panose="020B0604020202020204" pitchFamily="34" charset="0"/>
              <a:ea typeface="Times New Roman" panose="02020603050405020304" pitchFamily="18" charset="0"/>
              <a:cs typeface="Arial" panose="020B0604020202020204" pitchFamily="34" charset="0"/>
            </a:endParaRPr>
          </a:p>
          <a:p>
            <a:r>
              <a:rPr lang="en-AU" sz="1200">
                <a:latin typeface="Arial"/>
                <a:ea typeface="Times New Roman" panose="02020603050405020304" pitchFamily="18" charset="0"/>
                <a:cs typeface="Arial"/>
              </a:rPr>
              <a:t>Feedback should be frequent and a feature of every lesson, however, the type and source will vary depending on the student's proficiency and knowledge. </a:t>
            </a:r>
          </a:p>
          <a:p>
            <a:endParaRPr lang="en-AU" sz="1200">
              <a:latin typeface="Arial" panose="020B0604020202020204" pitchFamily="34" charset="0"/>
              <a:ea typeface="Times New Roman" panose="02020603050405020304" pitchFamily="18" charset="0"/>
              <a:cs typeface="Arial" panose="020B0604020202020204" pitchFamily="34" charset="0"/>
            </a:endParaRPr>
          </a:p>
          <a:p>
            <a:r>
              <a:rPr lang="en-AU" sz="1200" b="1">
                <a:latin typeface="Arial"/>
                <a:ea typeface="Times New Roman" panose="02020603050405020304" pitchFamily="18" charset="0"/>
                <a:cs typeface="Arial"/>
              </a:rPr>
              <a:t>Reference: </a:t>
            </a:r>
            <a:br>
              <a:rPr lang="en-AU" sz="1200">
                <a:latin typeface="Arial" panose="020B0604020202020204" pitchFamily="34" charset="0"/>
                <a:ea typeface="Times New Roman" panose="02020603050405020304" pitchFamily="18" charset="0"/>
                <a:cs typeface="Arial" panose="020B0604020202020204" pitchFamily="34" charset="0"/>
              </a:rPr>
            </a:br>
            <a:r>
              <a:rPr lang="en-AU" sz="1200">
                <a:latin typeface="Arial"/>
                <a:ea typeface="Times New Roman" panose="02020603050405020304" pitchFamily="18" charset="0"/>
                <a:cs typeface="Arial"/>
              </a:rPr>
              <a:t>Brooks C, Carroll A, Gillies RM and Hattie J (2019) ‘A matrix of feedback for learning’, </a:t>
            </a:r>
            <a:r>
              <a:rPr lang="en-AU" sz="1200" i="1">
                <a:latin typeface="Arial"/>
                <a:ea typeface="Times New Roman" panose="02020603050405020304" pitchFamily="18" charset="0"/>
                <a:cs typeface="Arial"/>
              </a:rPr>
              <a:t>Australian Journal of Teacher Education</a:t>
            </a:r>
            <a:r>
              <a:rPr lang="en-AU" sz="1200">
                <a:latin typeface="Arial"/>
                <a:ea typeface="Times New Roman" panose="02020603050405020304" pitchFamily="18" charset="0"/>
                <a:cs typeface="Arial"/>
              </a:rPr>
              <a:t>, 44(4).</a:t>
            </a:r>
            <a:br>
              <a:rPr lang="en-AU" sz="1200">
                <a:latin typeface="Arial" panose="020B0604020202020204" pitchFamily="34" charset="0"/>
                <a:ea typeface="Times New Roman" panose="02020603050405020304" pitchFamily="18" charset="0"/>
                <a:cs typeface="Arial" panose="020B0604020202020204" pitchFamily="34" charset="0"/>
              </a:rPr>
            </a:br>
            <a:endParaRPr lang="en-AU" sz="1200">
              <a:latin typeface="Arial" panose="020B0604020202020204" pitchFamily="34" charset="0"/>
              <a:ea typeface="Times New Roman" panose="02020603050405020304" pitchFamily="18" charset="0"/>
              <a:cs typeface="Arial" panose="020B0604020202020204" pitchFamily="34" charset="0"/>
            </a:endParaRPr>
          </a:p>
          <a:p>
            <a:endParaRPr lang="en-AU" sz="1200">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AU" sz="120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mj-lt"/>
              <a:buAutoNum type="arabicPeriod"/>
              <a:tabLst>
                <a:tab pos="457200" algn="l"/>
              </a:tabLst>
            </a:pPr>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endParaRPr lang="en-AU" sz="1200">
              <a:effectLst/>
              <a:latin typeface="Arial" panose="020B0604020202020204" pitchFamily="34" charset="0"/>
              <a:ea typeface="Aptos" panose="020B000402020202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2733301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Arial" panose="020B0604020202020204" pitchFamily="34" charset="0"/>
                <a:cs typeface="Arial" panose="020B0604020202020204" pitchFamily="34" charset="0"/>
              </a:rPr>
              <a:t>Purpose: Considering safe and inclusive learning environments </a:t>
            </a:r>
          </a:p>
          <a:p>
            <a:r>
              <a:rPr lang="en-US" sz="1200">
                <a:latin typeface="Arial" panose="020B0604020202020204" pitchFamily="34" charset="0"/>
                <a:cs typeface="Arial" panose="020B0604020202020204" pitchFamily="34" charset="0"/>
              </a:rPr>
              <a:t>[</a:t>
            </a:r>
            <a:r>
              <a:rPr lang="en-US" sz="1200" b="1">
                <a:latin typeface="Arial" panose="020B0604020202020204" pitchFamily="34" charset="0"/>
                <a:cs typeface="Arial" panose="020B0604020202020204" pitchFamily="34" charset="0"/>
              </a:rPr>
              <a:t>01:00]</a:t>
            </a:r>
          </a:p>
          <a:p>
            <a:r>
              <a:rPr lang="en-US" sz="1200" b="1">
                <a:latin typeface="Arial" panose="020B0604020202020204" pitchFamily="34" charset="0"/>
                <a:cs typeface="Arial" panose="020B0604020202020204" pitchFamily="34" charset="0"/>
              </a:rPr>
              <a:t>Speaker notes: </a:t>
            </a:r>
          </a:p>
          <a:p>
            <a:r>
              <a:rPr lang="en-US" sz="1200">
                <a:latin typeface="Arial" panose="020B0604020202020204" pitchFamily="34" charset="0"/>
                <a:cs typeface="Arial" panose="020B0604020202020204" pitchFamily="34" charset="0"/>
              </a:rPr>
              <a:t>Feedback is a strategy that particularly requires teachers to consider how they can shape a safe and inclusive learning environment. </a:t>
            </a:r>
          </a:p>
          <a:p>
            <a:r>
              <a:rPr lang="en-US" sz="1200">
                <a:latin typeface="Arial" panose="020B0604020202020204" pitchFamily="34" charset="0"/>
                <a:cs typeface="Arial" panose="020B0604020202020204" pitchFamily="34" charset="0"/>
              </a:rPr>
              <a:t>When introducing new routines, including feedback routines, teachers should consider the cultural, social and emotional contexts of their classroom. </a:t>
            </a:r>
          </a:p>
          <a:p>
            <a:r>
              <a:rPr lang="en-US" sz="1200">
                <a:latin typeface="Arial" panose="020B0604020202020204" pitchFamily="34" charset="0"/>
                <a:cs typeface="Arial" panose="020B0604020202020204" pitchFamily="34" charset="0"/>
              </a:rPr>
              <a:t>Although this is not the focus of this learning module, it is important to keep in mind the context of classrooms and schools in order to make informed decisions about how students of all backgrounds and abilities can be supported to engage with effective feedback. Culturally responsive, culturally safe environments and positive relationships are important for all students, including Aboriginal and Torres Strait Islander students (CESE 2017). </a:t>
            </a:r>
          </a:p>
          <a:p>
            <a:br>
              <a:rPr lang="en-US" sz="1200">
                <a:latin typeface="Arial" panose="020B0604020202020204" pitchFamily="34" charset="0"/>
                <a:cs typeface="Arial" panose="020B0604020202020204" pitchFamily="34" charset="0"/>
              </a:rPr>
            </a:br>
            <a:br>
              <a:rPr lang="en-US" sz="1200">
                <a:latin typeface="Arial" panose="020B0604020202020204" pitchFamily="34" charset="0"/>
                <a:cs typeface="Arial" panose="020B0604020202020204" pitchFamily="34" charset="0"/>
              </a:rPr>
            </a:br>
            <a:r>
              <a:rPr lang="en-US" sz="1200" b="1">
                <a:latin typeface="Arial" panose="020B0604020202020204" pitchFamily="34" charset="0"/>
                <a:cs typeface="Arial" panose="020B0604020202020204" pitchFamily="34" charset="0"/>
              </a:rPr>
              <a:t>Resources:</a:t>
            </a:r>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A list of resources has been provided that you can consider based on your context: </a:t>
            </a:r>
          </a:p>
          <a:p>
            <a:endParaRPr lang="en-US" sz="1200">
              <a:latin typeface="Arial" panose="020B0604020202020204" pitchFamily="34" charset="0"/>
              <a:cs typeface="Arial" panose="020B0604020202020204" pitchFamily="34" charset="0"/>
            </a:endParaRPr>
          </a:p>
          <a:p>
            <a:pPr marL="342900" lvl="0" indent="-342900">
              <a:lnSpc>
                <a:spcPct val="107000"/>
              </a:lnSpc>
              <a:buFont typeface="Calibri" panose="020F0502020204030204" pitchFamily="34" charset="0"/>
              <a:buChar char="-"/>
              <a:tabLst>
                <a:tab pos="457200" algn="l"/>
              </a:tabLst>
            </a:pPr>
            <a:r>
              <a:rPr lang="en-US" sz="1200" kern="100">
                <a:effectLst/>
                <a:latin typeface="Arial" panose="020B0604020202020204" pitchFamily="34" charset="0"/>
                <a:ea typeface="Calibri"/>
                <a:cs typeface="Arial" panose="020B0604020202020204" pitchFamily="34" charset="0"/>
              </a:rPr>
              <a:t>To support </a:t>
            </a:r>
            <a:r>
              <a:rPr lang="en-US" sz="1200" b="1" kern="100">
                <a:effectLst/>
                <a:latin typeface="Arial" panose="020B0604020202020204" pitchFamily="34" charset="0"/>
                <a:ea typeface="Calibri"/>
                <a:cs typeface="Arial" panose="020B0604020202020204" pitchFamily="34" charset="0"/>
              </a:rPr>
              <a:t>Aboriginal and Torres Strait Islander </a:t>
            </a:r>
            <a:r>
              <a:rPr lang="en-US" sz="1200" kern="100">
                <a:effectLst/>
                <a:latin typeface="Arial" panose="020B0604020202020204" pitchFamily="34" charset="0"/>
                <a:ea typeface="Calibri"/>
                <a:cs typeface="Arial" panose="020B0604020202020204" pitchFamily="34" charset="0"/>
              </a:rPr>
              <a:t>students please reach out to your local Aboriginal Education Team for </a:t>
            </a:r>
            <a:r>
              <a:rPr lang="en-US" sz="1200" kern="100" err="1">
                <a:effectLst/>
                <a:latin typeface="Arial" panose="020B0604020202020204" pitchFamily="34" charset="0"/>
                <a:ea typeface="Calibri"/>
                <a:cs typeface="Arial" panose="020B0604020202020204" pitchFamily="34" charset="0"/>
              </a:rPr>
              <a:t>contextualised</a:t>
            </a:r>
            <a:r>
              <a:rPr lang="en-US" sz="1200" kern="100">
                <a:effectLst/>
                <a:latin typeface="Arial" panose="020B0604020202020204" pitchFamily="34" charset="0"/>
                <a:ea typeface="Calibri"/>
                <a:cs typeface="Arial" panose="020B0604020202020204" pitchFamily="34" charset="0"/>
              </a:rPr>
              <a:t> support. Schools can determine their team through adding My Essentials – School Support Contacts. </a:t>
            </a:r>
            <a:endParaRPr lang="en-AU" sz="1200" kern="100">
              <a:effectLst/>
              <a:latin typeface="Arial" panose="020B0604020202020204" pitchFamily="34" charset="0"/>
              <a:ea typeface="Calibri"/>
              <a:cs typeface="Arial" panose="020B0604020202020204" pitchFamily="34" charset="0"/>
            </a:endParaRPr>
          </a:p>
          <a:p>
            <a:pPr marL="342900" lvl="0" indent="-342900">
              <a:lnSpc>
                <a:spcPct val="107000"/>
              </a:lnSpc>
              <a:buFont typeface="Calibri" panose="020F0502020204030204" pitchFamily="34" charset="0"/>
              <a:buChar char="-"/>
              <a:tabLst>
                <a:tab pos="457200" algn="l"/>
              </a:tabLst>
            </a:pPr>
            <a:r>
              <a:rPr lang="en-US" sz="1200" kern="100">
                <a:effectLst/>
                <a:latin typeface="Arial" panose="020B0604020202020204" pitchFamily="34" charset="0"/>
                <a:ea typeface="Calibri"/>
                <a:cs typeface="Arial" panose="020B0604020202020204" pitchFamily="34" charset="0"/>
              </a:rPr>
              <a:t>To support </a:t>
            </a:r>
            <a:r>
              <a:rPr lang="en-US" sz="1200" b="1" kern="100">
                <a:effectLst/>
                <a:latin typeface="Arial" panose="020B0604020202020204" pitchFamily="34" charset="0"/>
                <a:ea typeface="Calibri"/>
                <a:cs typeface="Arial" panose="020B0604020202020204" pitchFamily="34" charset="0"/>
              </a:rPr>
              <a:t>EALD students</a:t>
            </a:r>
            <a:r>
              <a:rPr lang="en-US" sz="1200" kern="100">
                <a:effectLst/>
                <a:latin typeface="Arial" panose="020B0604020202020204" pitchFamily="34" charset="0"/>
                <a:ea typeface="Calibri"/>
                <a:cs typeface="Arial" panose="020B0604020202020204" pitchFamily="34" charset="0"/>
              </a:rPr>
              <a:t>, NSW Department of Education offer guidance on their Multicultural Education site – https://education.nsw.gov.au/teaching-and-learning/multicultural-education/culture-and-diversity/cultural-inclusion</a:t>
            </a:r>
            <a:endParaRPr lang="en-AU" sz="1200" kern="100">
              <a:effectLst/>
              <a:latin typeface="Arial" panose="020B0604020202020204" pitchFamily="34" charset="0"/>
              <a:ea typeface="Calibri"/>
              <a:cs typeface="Arial" panose="020B0604020202020204" pitchFamily="34" charset="0"/>
            </a:endParaRPr>
          </a:p>
          <a:p>
            <a:pPr marL="342900" lvl="0" indent="-342900">
              <a:lnSpc>
                <a:spcPct val="107000"/>
              </a:lnSpc>
              <a:buFont typeface="Calibri" panose="020F0502020204030204" pitchFamily="34" charset="0"/>
              <a:buChar char="-"/>
              <a:tabLst>
                <a:tab pos="457200" algn="l"/>
              </a:tabLst>
            </a:pPr>
            <a:r>
              <a:rPr lang="en-US" sz="1200" kern="100">
                <a:effectLst/>
                <a:latin typeface="Arial" panose="020B0604020202020204" pitchFamily="34" charset="0"/>
                <a:ea typeface="Calibri"/>
                <a:cs typeface="Arial" panose="020B0604020202020204" pitchFamily="34" charset="0"/>
              </a:rPr>
              <a:t>To support </a:t>
            </a:r>
            <a:r>
              <a:rPr lang="en-US" sz="1200" b="1" kern="100">
                <a:effectLst/>
                <a:latin typeface="Arial" panose="020B0604020202020204" pitchFamily="34" charset="0"/>
                <a:ea typeface="Calibri"/>
                <a:cs typeface="Arial" panose="020B0604020202020204" pitchFamily="34" charset="0"/>
              </a:rPr>
              <a:t>communicating with students who have disabilities </a:t>
            </a:r>
            <a:r>
              <a:rPr lang="en-US" sz="1200" kern="100">
                <a:effectLst/>
                <a:latin typeface="Arial" panose="020B0604020202020204" pitchFamily="34" charset="0"/>
                <a:ea typeface="Calibri"/>
                <a:cs typeface="Arial" panose="020B0604020202020204" pitchFamily="34" charset="0"/>
              </a:rPr>
              <a:t>– Australian Institute for Teaching and School Leadership – https://www.aitsl.edu.au/research/spotlights/inclusive-education-teaching-students-with-disability</a:t>
            </a:r>
            <a:endParaRPr lang="en-AU" sz="1200" kern="100">
              <a:effectLst/>
              <a:latin typeface="Arial" panose="020B0604020202020204" pitchFamily="34" charset="0"/>
              <a:ea typeface="Calibri"/>
              <a:cs typeface="Arial" panose="020B0604020202020204" pitchFamily="34" charset="0"/>
            </a:endParaRPr>
          </a:p>
          <a:p>
            <a:pPr marL="342900" lvl="0" indent="-342900">
              <a:lnSpc>
                <a:spcPct val="107000"/>
              </a:lnSpc>
              <a:spcAft>
                <a:spcPts val="800"/>
              </a:spcAft>
              <a:buFont typeface="Calibri" panose="020F0502020204030204" pitchFamily="34" charset="0"/>
              <a:buChar char="-"/>
              <a:tabLst>
                <a:tab pos="457200" algn="l"/>
              </a:tabLst>
            </a:pPr>
            <a:r>
              <a:rPr lang="en-US" sz="1200" kern="100">
                <a:effectLst/>
                <a:latin typeface="Arial" panose="020B0604020202020204" pitchFamily="34" charset="0"/>
                <a:ea typeface="Calibri"/>
                <a:cs typeface="Arial" panose="020B0604020202020204" pitchFamily="34" charset="0"/>
              </a:rPr>
              <a:t>To support </a:t>
            </a:r>
            <a:r>
              <a:rPr lang="en-US" sz="1200" b="1" kern="100">
                <a:effectLst/>
                <a:latin typeface="Arial" panose="020B0604020202020204" pitchFamily="34" charset="0"/>
                <a:ea typeface="Calibri"/>
                <a:cs typeface="Arial" panose="020B0604020202020204" pitchFamily="34" charset="0"/>
              </a:rPr>
              <a:t>creating a safe and inclusive learning environment </a:t>
            </a:r>
            <a:r>
              <a:rPr lang="en-US" sz="1200" kern="100">
                <a:effectLst/>
                <a:latin typeface="Arial" panose="020B0604020202020204" pitchFamily="34" charset="0"/>
                <a:ea typeface="Calibri"/>
                <a:cs typeface="Arial" panose="020B0604020202020204" pitchFamily="34" charset="0"/>
              </a:rPr>
              <a:t>for students with disabilities, NSW Department of Education offer guidance at their Inclusion Hub- https://education.nsw.gov.au/schooling/school-community/inclusive-education-for-students-with-disability/commitment_to_Inclusive_Education</a:t>
            </a:r>
            <a:endParaRPr lang="en-US" sz="1200" b="1">
              <a:latin typeface="Arial" panose="020B0604020202020204" pitchFamily="34" charset="0"/>
              <a:ea typeface="Calibri"/>
              <a:cs typeface="Arial" panose="020B0604020202020204" pitchFamily="34" charset="0"/>
            </a:endParaRPr>
          </a:p>
          <a:p>
            <a:endParaRPr lang="en-US" sz="1200" b="1">
              <a:latin typeface="Arial" panose="020B0604020202020204" pitchFamily="34" charset="0"/>
              <a:cs typeface="Arial" panose="020B0604020202020204" pitchFamily="34" charset="0"/>
            </a:endParaRPr>
          </a:p>
          <a:p>
            <a:r>
              <a:rPr lang="en-US" sz="1200" b="1">
                <a:latin typeface="Arial" panose="020B0604020202020204" pitchFamily="34" charset="0"/>
                <a:cs typeface="Arial" panose="020B0604020202020204" pitchFamily="34" charset="0"/>
              </a:rPr>
              <a:t>References: </a:t>
            </a:r>
          </a:p>
          <a:p>
            <a:r>
              <a:rPr lang="en-US" sz="1200">
                <a:latin typeface="Arial" panose="020B0604020202020204" pitchFamily="34" charset="0"/>
                <a:cs typeface="Arial" panose="020B0604020202020204" pitchFamily="34" charset="0"/>
              </a:rPr>
              <a:t>AITSL (Australian Institute for Teaching and School Leadership) (2023) </a:t>
            </a:r>
            <a:r>
              <a:rPr lang="en-US" sz="1200" i="1">
                <a:latin typeface="Arial" panose="020B0604020202020204" pitchFamily="34" charset="0"/>
                <a:cs typeface="Arial" panose="020B0604020202020204" pitchFamily="34" charset="0"/>
              </a:rPr>
              <a:t>Teacher standards</a:t>
            </a:r>
            <a:r>
              <a:rPr lang="en-US" sz="1200">
                <a:latin typeface="Arial" panose="020B0604020202020204" pitchFamily="34" charset="0"/>
                <a:cs typeface="Arial" panose="020B0604020202020204" pitchFamily="34" charset="0"/>
              </a:rPr>
              <a:t>, AITSL, accessed 12 December 2024. </a:t>
            </a:r>
          </a:p>
          <a:p>
            <a:r>
              <a:rPr lang="en-US" sz="1200">
                <a:latin typeface="Arial" panose="020B0604020202020204" pitchFamily="34" charset="0"/>
                <a:cs typeface="Arial" panose="020B0604020202020204" pitchFamily="34" charset="0"/>
              </a:rPr>
              <a:t>CESE (Centre for Education Statistics and Evaluation) (2017) </a:t>
            </a:r>
            <a:r>
              <a:rPr lang="en-US" sz="1200" i="1">
                <a:latin typeface="Arial" panose="020B0604020202020204" pitchFamily="34" charset="0"/>
                <a:cs typeface="Arial" panose="020B0604020202020204" pitchFamily="34" charset="0"/>
              </a:rPr>
              <a:t>Cognitive load theory: research that teachers really need to understand</a:t>
            </a:r>
            <a:r>
              <a:rPr lang="en-US" sz="1200">
                <a:latin typeface="Arial" panose="020B0604020202020204" pitchFamily="34" charset="0"/>
                <a:cs typeface="Arial" panose="020B0604020202020204" pitchFamily="34" charset="0"/>
              </a:rPr>
              <a:t>, NSW Department of Education, accessed 12 December 2024.</a:t>
            </a:r>
            <a:br>
              <a:rPr lang="en-US" sz="1200">
                <a:latin typeface="Arial" panose="020B0604020202020204" pitchFamily="34" charset="0"/>
                <a:cs typeface="Arial" panose="020B0604020202020204" pitchFamily="34" charset="0"/>
              </a:rPr>
            </a:br>
            <a:br>
              <a:rPr lang="en-US" sz="1200">
                <a:latin typeface="Arial" panose="020B0604020202020204" pitchFamily="34" charset="0"/>
                <a:cs typeface="Arial" panose="020B0604020202020204" pitchFamily="34" charset="0"/>
              </a:rPr>
            </a:br>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2526828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Public Sans"/>
              </a:rPr>
              <a:t>Purpose: to summarise what makes the use of feedback effective</a:t>
            </a:r>
          </a:p>
          <a:p>
            <a:r>
              <a:rPr lang="en-AU" sz="1200" b="1" dirty="0">
                <a:latin typeface="Public Sans"/>
              </a:rPr>
              <a:t>[02:00]</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Public Sans"/>
              </a:rPr>
              <a:t>(Presenter note: THERE ARE ANIMATIONS ON THIS SLIDE.)</a:t>
            </a:r>
          </a:p>
          <a:p>
            <a:endParaRPr lang="en-AU" sz="1200" b="1" dirty="0">
              <a:latin typeface="Public Sans"/>
            </a:endParaRPr>
          </a:p>
          <a:p>
            <a:r>
              <a:rPr lang="en-AU" sz="1200" b="1" dirty="0">
                <a:latin typeface="Public Sans"/>
              </a:rPr>
              <a:t>Speaker notes: </a:t>
            </a:r>
          </a:p>
          <a:p>
            <a:r>
              <a:rPr lang="en-AU" sz="1200" dirty="0">
                <a:latin typeface="Public Sans"/>
              </a:rPr>
              <a:t>[click 1] Students must recognise the interaction they are having with you is feedback. A study done in a secondary school found that one -third of the English and maths students interviewed did not identify an interaction as feedback (Van der </a:t>
            </a:r>
            <a:r>
              <a:rPr lang="en-AU" sz="1200" dirty="0" err="1">
                <a:latin typeface="Public Sans"/>
              </a:rPr>
              <a:t>Kleij</a:t>
            </a:r>
            <a:r>
              <a:rPr lang="en-AU" sz="1200" dirty="0">
                <a:latin typeface="Public Sans"/>
              </a:rPr>
              <a:t> and Adie 2020).  Even the students who did recognise it as feedback did not necessarily have an accurate perception of what was being said or why it was being said. A check for understanding of whether the student has accurately perceived the feedback can be ideal. For example, Hattie and Clarke (2019) suggest asking students what they understood from the feedback just given.</a:t>
            </a:r>
            <a:endParaRPr lang="en-US" sz="1200" dirty="0"/>
          </a:p>
          <a:p>
            <a:endParaRPr lang="en-AU" sz="1200" dirty="0">
              <a:latin typeface="Public Sans"/>
            </a:endParaRPr>
          </a:p>
          <a:p>
            <a:r>
              <a:rPr lang="en-AU" sz="1200" dirty="0">
                <a:latin typeface="Public Sans"/>
              </a:rPr>
              <a:t>[click 2] Feedback occurs during learning, not just after. Ensuring every student is given some form of feedback during lessons is important for reliable schema to form (Wiliam 2018; Hattie and Clarke 2019). </a:t>
            </a:r>
            <a:endParaRPr lang="en-US" sz="1200" dirty="0"/>
          </a:p>
          <a:p>
            <a:endParaRPr lang="en-AU" sz="1200" dirty="0">
              <a:latin typeface="Public Sans"/>
            </a:endParaRPr>
          </a:p>
          <a:p>
            <a:r>
              <a:rPr lang="en-AU" sz="1200" dirty="0">
                <a:latin typeface="Public Sans"/>
              </a:rPr>
              <a:t>[click 3] Different types of feedback serve different functions depending on the learning sequence (</a:t>
            </a:r>
            <a:r>
              <a:rPr lang="en-AU" sz="1200" dirty="0" err="1">
                <a:latin typeface="Public Sans"/>
              </a:rPr>
              <a:t>Almarode</a:t>
            </a:r>
            <a:r>
              <a:rPr lang="en-AU" sz="1200" dirty="0">
                <a:latin typeface="Public Sans"/>
              </a:rPr>
              <a:t> and Vandas 2018:144). The 'right type' of feedback is determined by how developed a student's schema is. If they have less developed schema, highly scaffolded feedback from the teacher is necessary early in the learning and during the learning. If their schema is more developed, less scaffolded feedback from a range of sources may be appropriate. </a:t>
            </a:r>
            <a:endParaRPr lang="en-US" sz="1200" dirty="0"/>
          </a:p>
          <a:p>
            <a:endParaRPr lang="en-AU" sz="1200" dirty="0">
              <a:latin typeface="Public Sans"/>
            </a:endParaRPr>
          </a:p>
          <a:p>
            <a:r>
              <a:rPr lang="en-AU" sz="1200" dirty="0">
                <a:latin typeface="Public Sans"/>
              </a:rPr>
              <a:t>[click 4] Feedback is explained, modelled and demonstrated by the teacher to ensure they understand it.  Adequate time and support must be offered for students to apply the feedback (Brookhart 2017; Hattie and Clarke 2019). </a:t>
            </a:r>
          </a:p>
          <a:p>
            <a:endParaRPr lang="en-AU" sz="1200" dirty="0">
              <a:latin typeface="Public Sans"/>
            </a:endParaRPr>
          </a:p>
          <a:p>
            <a:r>
              <a:rPr lang="en-US" sz="1200" dirty="0">
                <a:latin typeface="Public Sans"/>
              </a:rPr>
              <a:t>When all of these mechanisms work together, (click 5)</a:t>
            </a:r>
            <a:r>
              <a:rPr lang="en-AU" sz="1200" dirty="0">
                <a:latin typeface="Public Sans"/>
              </a:rPr>
              <a:t> effective feedback allows students to develop strong knowledge and skills over time.</a:t>
            </a:r>
            <a:endParaRPr lang="en-US" sz="1200" dirty="0"/>
          </a:p>
          <a:p>
            <a:endParaRPr lang="en-AU" sz="1200" dirty="0">
              <a:latin typeface="Public Sans"/>
            </a:endParaRPr>
          </a:p>
          <a:p>
            <a:r>
              <a:rPr lang="en-AU" sz="1200" b="1" dirty="0">
                <a:latin typeface="Public Sans"/>
              </a:rPr>
              <a:t>References: </a:t>
            </a:r>
            <a:endParaRPr lang="en-US" sz="1200" dirty="0"/>
          </a:p>
          <a:p>
            <a:r>
              <a:rPr lang="en-AU" sz="1200" dirty="0" err="1">
                <a:latin typeface="Public Sans"/>
              </a:rPr>
              <a:t>Almarode</a:t>
            </a:r>
            <a:r>
              <a:rPr lang="en-AU" sz="1200" dirty="0">
                <a:latin typeface="Public Sans"/>
              </a:rPr>
              <a:t> J and Vandas K (2018) </a:t>
            </a:r>
            <a:r>
              <a:rPr lang="en-AU" sz="1200" i="1" dirty="0">
                <a:latin typeface="Public Sans"/>
              </a:rPr>
              <a:t>Clarity for Learning: five essential practices that empower students and teachers</a:t>
            </a:r>
            <a:r>
              <a:rPr lang="en-AU" sz="1200" dirty="0">
                <a:latin typeface="Public Sans"/>
              </a:rPr>
              <a:t>, Corwin Press.</a:t>
            </a:r>
            <a:endParaRPr lang="en-US" sz="1200" dirty="0"/>
          </a:p>
          <a:p>
            <a:r>
              <a:rPr lang="en-AU" sz="1200" dirty="0">
                <a:latin typeface="Public Sans"/>
              </a:rPr>
              <a:t>Brookhart S (2017) </a:t>
            </a:r>
            <a:r>
              <a:rPr lang="en-AU" sz="1200" i="1" dirty="0">
                <a:latin typeface="Public Sans"/>
              </a:rPr>
              <a:t>How to give effective feedback to your students</a:t>
            </a:r>
            <a:r>
              <a:rPr lang="en-AU" sz="1200" dirty="0">
                <a:latin typeface="Public Sans"/>
              </a:rPr>
              <a:t>, 2nd </a:t>
            </a:r>
            <a:r>
              <a:rPr lang="en-AU" sz="1200" dirty="0" err="1">
                <a:latin typeface="Public Sans"/>
              </a:rPr>
              <a:t>edn</a:t>
            </a:r>
            <a:r>
              <a:rPr lang="en-AU" sz="1200" dirty="0">
                <a:latin typeface="Public Sans"/>
              </a:rPr>
              <a:t>, ASCD.</a:t>
            </a:r>
            <a:endParaRPr lang="en-US" sz="1200" dirty="0">
              <a:latin typeface="Public Sans"/>
            </a:endParaRPr>
          </a:p>
          <a:p>
            <a:r>
              <a:rPr lang="en-AU" sz="1200" dirty="0">
                <a:latin typeface="Public Sans"/>
              </a:rPr>
              <a:t>Hattie J and Clarke S (2019) </a:t>
            </a:r>
            <a:r>
              <a:rPr lang="en-AU" sz="1200" i="1" dirty="0">
                <a:latin typeface="Public Sans"/>
              </a:rPr>
              <a:t>Visible learning: feedback</a:t>
            </a:r>
            <a:r>
              <a:rPr lang="en-AU" sz="1200" dirty="0">
                <a:latin typeface="Public Sans"/>
              </a:rPr>
              <a:t>, Routledge.</a:t>
            </a:r>
          </a:p>
          <a:p>
            <a:r>
              <a:rPr lang="en-AU" sz="1200" dirty="0">
                <a:latin typeface="Public Sans"/>
              </a:rPr>
              <a:t>Van der </a:t>
            </a:r>
            <a:r>
              <a:rPr lang="en-AU" sz="1200" dirty="0" err="1">
                <a:latin typeface="Public Sans"/>
              </a:rPr>
              <a:t>Kleij</a:t>
            </a:r>
            <a:r>
              <a:rPr lang="en-AU" sz="1200" dirty="0">
                <a:latin typeface="Public Sans"/>
              </a:rPr>
              <a:t> F and Adie L (2020) 'Towards effective feedback: an investigation of teachers' and students' perceptions of oral feedback in classroom practice', </a:t>
            </a:r>
            <a:r>
              <a:rPr lang="en-AU" sz="1200" i="1" dirty="0">
                <a:latin typeface="Public Sans"/>
              </a:rPr>
              <a:t>Assessment in Education: Principles, Policy and Practice</a:t>
            </a:r>
            <a:r>
              <a:rPr lang="en-AU" sz="1200" dirty="0">
                <a:latin typeface="Public Sans"/>
              </a:rPr>
              <a:t>, 27(3):252–270, doi:10.1080/0969594X.2020.1748871.</a:t>
            </a:r>
          </a:p>
          <a:p>
            <a:r>
              <a:rPr lang="en-AU" sz="1200" dirty="0">
                <a:latin typeface="Roboto"/>
                <a:ea typeface="Roboto"/>
                <a:cs typeface="Roboto"/>
              </a:rPr>
              <a:t>Wiliam D (2018) </a:t>
            </a:r>
            <a:r>
              <a:rPr lang="en-AU" sz="1200" i="1" dirty="0">
                <a:latin typeface="Roboto"/>
                <a:ea typeface="Roboto"/>
                <a:cs typeface="Roboto"/>
              </a:rPr>
              <a:t>Embedded formative assessment</a:t>
            </a:r>
            <a:r>
              <a:rPr lang="en-AU" sz="1200" dirty="0">
                <a:latin typeface="Roboto"/>
                <a:ea typeface="Roboto"/>
                <a:cs typeface="Roboto"/>
              </a:rPr>
              <a:t>, 2nd </a:t>
            </a:r>
            <a:r>
              <a:rPr lang="en-AU" sz="1200" dirty="0" err="1">
                <a:latin typeface="Roboto"/>
                <a:ea typeface="Roboto"/>
                <a:cs typeface="Roboto"/>
              </a:rPr>
              <a:t>edn</a:t>
            </a:r>
            <a:r>
              <a:rPr lang="en-AU" sz="1200" dirty="0">
                <a:latin typeface="Roboto"/>
                <a:ea typeface="Roboto"/>
                <a:cs typeface="Roboto"/>
              </a:rPr>
              <a:t>, Solution Tree Press</a:t>
            </a:r>
            <a:r>
              <a:rPr lang="en-AU" sz="1200" b="0" dirty="0">
                <a:latin typeface="Roboto"/>
                <a:ea typeface="Roboto"/>
                <a:cs typeface="Roboto"/>
              </a:rPr>
              <a:t>. </a:t>
            </a:r>
            <a:endParaRPr lang="en-AU" sz="1200" b="1" dirty="0">
              <a:solidFill>
                <a:srgbClr val="000000"/>
              </a:solidFill>
              <a:latin typeface="Public Sans"/>
              <a:ea typeface="Roboto"/>
              <a:cs typeface="Roboto"/>
            </a:endParaRPr>
          </a:p>
          <a:p>
            <a:endParaRPr lang="en-AU" sz="1200" dirty="0"/>
          </a:p>
          <a:p>
            <a:endParaRPr lang="en-AU" sz="1200" strike="sngStrike" dirty="0">
              <a:latin typeface="Public Sans"/>
            </a:endParaRPr>
          </a:p>
          <a:p>
            <a:endParaRPr lang="en-AU" sz="1200" strike="sngStrike" dirty="0">
              <a:latin typeface="Public Sans"/>
            </a:endParaRPr>
          </a:p>
          <a:p>
            <a:pPr>
              <a:defRPr/>
            </a:pPr>
            <a:endParaRPr lang="en-AU" sz="1200" dirty="0">
              <a:latin typeface="Public Sans"/>
            </a:endParaRPr>
          </a:p>
          <a:p>
            <a:endParaRPr lang="en-AU" sz="1200" b="0" strike="sngStrike" dirty="0">
              <a:latin typeface="Public Sans"/>
            </a:endParaRPr>
          </a:p>
          <a:p>
            <a:endParaRPr lang="en-AU" sz="1200" b="0" dirty="0">
              <a:latin typeface="Public Sans"/>
            </a:endParaRPr>
          </a:p>
          <a:p>
            <a:endParaRPr lang="en-AU" sz="1200" b="0" dirty="0">
              <a:latin typeface="Public Sans"/>
            </a:endParaRPr>
          </a:p>
          <a:p>
            <a:endParaRPr lang="en-AU" sz="1200" b="1" dirty="0">
              <a:latin typeface="Public San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2460022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3D39E-34B4-E8AF-29BF-EEF5FC2544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A2E9C5-966E-E08E-7E53-03AFC852F1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52285-E2C6-A2B0-8F04-0C8CEE09EFD2}"/>
              </a:ext>
            </a:extLst>
          </p:cNvPr>
          <p:cNvSpPr>
            <a:spLocks noGrp="1"/>
          </p:cNvSpPr>
          <p:nvPr>
            <p:ph type="body" idx="1"/>
          </p:nvPr>
        </p:nvSpPr>
        <p:spPr/>
        <p:txBody>
          <a:bodyPr/>
          <a:lstStyle/>
          <a:p>
            <a:r>
              <a:rPr lang="en-US" sz="1200" b="1">
                <a:latin typeface="Arial" panose="020B0604020202020204" pitchFamily="34" charset="0"/>
                <a:cs typeface="Arial" panose="020B0604020202020204" pitchFamily="34" charset="0"/>
              </a:rPr>
              <a:t>Purpose: Make connections between check for understanding resources to deepen knowledge. </a:t>
            </a:r>
          </a:p>
          <a:p>
            <a:r>
              <a:rPr lang="en-US" sz="1200" b="1">
                <a:latin typeface="Arial" panose="020B0604020202020204" pitchFamily="34" charset="0"/>
                <a:cs typeface="Arial" panose="020B0604020202020204" pitchFamily="34" charset="0"/>
              </a:rPr>
              <a:t>[10:00]</a:t>
            </a:r>
          </a:p>
          <a:p>
            <a:r>
              <a:rPr lang="en-AU" sz="1200" b="1">
                <a:latin typeface="Arial" panose="020B0604020202020204" pitchFamily="34" charset="0"/>
                <a:cs typeface="Arial" panose="020B0604020202020204" pitchFamily="34" charset="0"/>
              </a:rPr>
              <a:t>(Presenter note: use your knowledge of you school context to decide which technique guide to have participants read. You may choose both or have half of the participants read one and the other half the other. )</a:t>
            </a:r>
          </a:p>
          <a:p>
            <a:endParaRPr lang="en-US" sz="1200" b="1">
              <a:latin typeface="Arial" panose="020B0604020202020204" pitchFamily="34" charset="0"/>
              <a:cs typeface="Arial" panose="020B0604020202020204" pitchFamily="34" charset="0"/>
            </a:endParaRPr>
          </a:p>
          <a:p>
            <a:r>
              <a:rPr lang="en-US" sz="1200" b="1">
                <a:latin typeface="Arial" panose="020B0604020202020204" pitchFamily="34" charset="0"/>
                <a:cs typeface="Arial" panose="020B0604020202020204" pitchFamily="34" charset="0"/>
              </a:rPr>
              <a:t>Speaker notes: </a:t>
            </a:r>
          </a:p>
          <a:p>
            <a:pPr>
              <a:defRPr/>
            </a:pPr>
            <a:r>
              <a:rPr lang="en-US" sz="1200">
                <a:latin typeface="Arial" panose="020B0604020202020204" pitchFamily="34" charset="0"/>
                <a:cs typeface="Arial" panose="020B0604020202020204" pitchFamily="34" charset="0"/>
              </a:rPr>
              <a:t>Across our group we have had the opportunity to read the teacher and peer and self feedback technique guides. </a:t>
            </a:r>
          </a:p>
          <a:p>
            <a:endParaRPr lang="en-US" sz="1200">
              <a:latin typeface="Arial" panose="020B0604020202020204" pitchFamily="34" charset="0"/>
              <a:cs typeface="Arial" panose="020B0604020202020204" pitchFamily="34" charset="0"/>
            </a:endParaRPr>
          </a:p>
          <a:p>
            <a:pPr marL="285750" indent="-285750">
              <a:buFont typeface="Calibri"/>
              <a:buChar char="-"/>
            </a:pPr>
            <a:r>
              <a:rPr lang="en-US" sz="1200">
                <a:latin typeface="Arial" panose="020B0604020202020204" pitchFamily="34" charset="0"/>
                <a:cs typeface="Arial" panose="020B0604020202020204" pitchFamily="34" charset="0"/>
              </a:rPr>
              <a:t>Revisit that reading and identify the key points you observed.</a:t>
            </a:r>
          </a:p>
          <a:p>
            <a:pPr marL="285750" indent="-285750">
              <a:buFont typeface="Calibri"/>
              <a:buChar char="-"/>
            </a:pPr>
            <a:r>
              <a:rPr lang="en-US" sz="1200">
                <a:latin typeface="Arial" panose="020B0604020202020204" pitchFamily="34" charset="0"/>
                <a:cs typeface="Arial" panose="020B0604020202020204" pitchFamily="34" charset="0"/>
              </a:rPr>
              <a:t>Discuss with your groups the connections you can make between the readings and the learning we have done in Part A so far. </a:t>
            </a:r>
          </a:p>
          <a:p>
            <a:endParaRPr lang="en-US"/>
          </a:p>
        </p:txBody>
      </p:sp>
      <p:sp>
        <p:nvSpPr>
          <p:cNvPr id="4" name="Slide Number Placeholder 3">
            <a:extLst>
              <a:ext uri="{FF2B5EF4-FFF2-40B4-BE49-F238E27FC236}">
                <a16:creationId xmlns:a16="http://schemas.microsoft.com/office/drawing/2014/main" id="{80963149-237F-0227-B054-C82DF000EA7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829312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of slide: To orient into the next part of the module.</a:t>
            </a:r>
          </a:p>
          <a:p>
            <a:r>
              <a:rPr lang="en-AU" sz="1200" b="1">
                <a:latin typeface="Arial" panose="020B0604020202020204" pitchFamily="34" charset="0"/>
                <a:cs typeface="Arial" panose="020B0604020202020204" pitchFamily="34" charset="0"/>
              </a:rPr>
              <a:t>[00:10] </a:t>
            </a: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750807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Arial" panose="020B0604020202020204" pitchFamily="34" charset="0"/>
                <a:cs typeface="Arial" panose="020B0604020202020204" pitchFamily="34" charset="0"/>
              </a:rPr>
              <a:t>Purpose: Acknowledgement of Country </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a:t>
            </a:r>
            <a:r>
              <a:rPr lang="en-US" sz="1200" b="1" err="1">
                <a:latin typeface="Arial" panose="020B0604020202020204" pitchFamily="34" charset="0"/>
                <a:cs typeface="Arial" panose="020B0604020202020204" pitchFamily="34" charset="0"/>
              </a:rPr>
              <a:t>otes</a:t>
            </a:r>
            <a:r>
              <a:rPr lang="en-US" sz="1200" b="1">
                <a:latin typeface="Arial" panose="020B0604020202020204" pitchFamily="34" charset="0"/>
                <a:cs typeface="Arial" panose="020B0604020202020204" pitchFamily="34" charset="0"/>
              </a:rPr>
              <a:t>:</a:t>
            </a:r>
            <a:endParaRPr lang="en-AU"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I would like to acknowledge the traditional custodians of the land on which we meet today. We pay our respects to their Elders past and present. We </a:t>
            </a:r>
            <a:r>
              <a:rPr lang="en-US" sz="1200" err="1">
                <a:latin typeface="Arial" panose="020B0604020202020204" pitchFamily="34" charset="0"/>
                <a:cs typeface="Arial" panose="020B0604020202020204" pitchFamily="34" charset="0"/>
              </a:rPr>
              <a:t>recognise</a:t>
            </a:r>
            <a:r>
              <a:rPr lang="en-US" sz="1200">
                <a:latin typeface="Arial" panose="020B0604020202020204" pitchFamily="34" charset="0"/>
                <a:cs typeface="Arial" panose="020B0604020202020204" pitchFamily="34" charset="0"/>
              </a:rPr>
              <a:t> their continuing connection to land, water, and culture, and we are committed to continuing to learn from their wisdom and traditions.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2223526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2965691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instructions on using Part B of the module.</a:t>
            </a:r>
          </a:p>
          <a:p>
            <a:r>
              <a:rPr lang="en-AU" sz="1200" b="1">
                <a:latin typeface="Arial" panose="020B0604020202020204" pitchFamily="34" charset="0"/>
                <a:cs typeface="Arial" panose="020B0604020202020204" pitchFamily="34" charset="0"/>
              </a:rPr>
              <a:t>[00:20] </a:t>
            </a:r>
          </a:p>
          <a:p>
            <a:endParaRPr lang="en-AU" b="1">
              <a:latin typeface="Public Sans"/>
            </a:endParaRPr>
          </a:p>
          <a:p>
            <a:endParaRPr lang="en-AU"/>
          </a:p>
          <a:p>
            <a:pPr marL="342900" indent="-342900">
              <a:buAutoNum type="arabicPeriod"/>
            </a:pPr>
            <a:endParaRPr lang="en-AU"/>
          </a:p>
          <a:p>
            <a:pPr marL="342900" indent="-342900">
              <a:buAutoNum type="arabicPeriod"/>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29924523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Purpose: Purpose and outcome of Part B</a:t>
            </a:r>
          </a:p>
          <a:p>
            <a:r>
              <a:rPr lang="en-AU" sz="1200" b="1">
                <a:latin typeface="Arial" panose="020B0604020202020204" pitchFamily="34" charset="0"/>
                <a:cs typeface="Arial" panose="020B0604020202020204" pitchFamily="34" charset="0"/>
              </a:rPr>
              <a:t>[00:15]</a:t>
            </a:r>
            <a:endParaRPr lang="en-AU" sz="1200">
              <a:latin typeface="Arial" panose="020B0604020202020204" pitchFamily="34" charset="0"/>
              <a:cs typeface="Arial" panose="020B0604020202020204" pitchFamily="34" charset="0"/>
            </a:endParaRPr>
          </a:p>
          <a:p>
            <a:pPr marL="0" indent="0">
              <a:buFont typeface="Arial"/>
              <a:buNone/>
            </a:pPr>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a:buNone/>
              <a:tabLst/>
              <a:defRPr/>
            </a:pPr>
            <a:r>
              <a:rPr lang="en-AU" sz="1200" b="1">
                <a:latin typeface="Arial" panose="020B0604020202020204" pitchFamily="34" charset="0"/>
                <a:cs typeface="Arial" panose="020B0604020202020204" pitchFamily="34" charset="0"/>
              </a:rPr>
              <a:t>Speaker notes:</a:t>
            </a:r>
          </a:p>
          <a:p>
            <a:pPr>
              <a:defRPr/>
            </a:pPr>
            <a:r>
              <a:rPr lang="en-AU" sz="1200" b="0">
                <a:latin typeface="Arial" panose="020B0604020202020204" pitchFamily="34" charset="0"/>
                <a:cs typeface="Arial" panose="020B0604020202020204" pitchFamily="34" charset="0"/>
              </a:rPr>
              <a:t>The purpose of Part B is: To understand how to apply explicit teaching approaches to feedback. </a:t>
            </a:r>
          </a:p>
          <a:p>
            <a:pPr marL="0" marR="0" lvl="0" indent="0" algn="l" defTabSz="1219170" rtl="0" eaLnBrk="1" fontAlgn="auto" latinLnBrk="0" hangingPunct="1">
              <a:lnSpc>
                <a:spcPct val="100000"/>
              </a:lnSpc>
              <a:spcBef>
                <a:spcPts val="0"/>
              </a:spcBef>
              <a:spcAft>
                <a:spcPts val="0"/>
              </a:spcAft>
              <a:buClrTx/>
              <a:buSzTx/>
              <a:buFont typeface="Arial"/>
              <a:buNone/>
              <a:tabLst/>
              <a:defRPr/>
            </a:pPr>
            <a:endParaRPr lang="en-AU" sz="1200" b="0">
              <a:latin typeface="Arial" panose="020B0604020202020204" pitchFamily="34" charset="0"/>
              <a:cs typeface="Arial" panose="020B0604020202020204" pitchFamily="34" charset="0"/>
            </a:endParaRPr>
          </a:p>
          <a:p>
            <a:pPr>
              <a:defRPr/>
            </a:pPr>
            <a:r>
              <a:rPr lang="en-AU" sz="1200" b="0">
                <a:latin typeface="Arial" panose="020B0604020202020204" pitchFamily="34" charset="0"/>
                <a:cs typeface="Arial" panose="020B0604020202020204" pitchFamily="34" charset="0"/>
              </a:rPr>
              <a:t>The intended outcome is: We can articulate the ways feedback can be facilitated to develop schema during the lesson and/or task. </a:t>
            </a:r>
          </a:p>
          <a:p>
            <a:pPr marL="0" marR="0" lvl="0" indent="0" algn="l" defTabSz="1219170" rtl="0" eaLnBrk="1" fontAlgn="auto" latinLnBrk="0" hangingPunct="1">
              <a:lnSpc>
                <a:spcPct val="100000"/>
              </a:lnSpc>
              <a:spcBef>
                <a:spcPts val="0"/>
              </a:spcBef>
              <a:spcAft>
                <a:spcPts val="0"/>
              </a:spcAft>
              <a:buClrTx/>
              <a:buSzTx/>
              <a:buFont typeface="Arial"/>
              <a:buNone/>
              <a:tabLst/>
              <a:defRPr/>
            </a:pPr>
            <a:endParaRPr lang="en-AU" b="1">
              <a:latin typeface="Public Sans"/>
            </a:endParaRPr>
          </a:p>
          <a:p>
            <a:endParaRPr lang="en-AU">
              <a:latin typeface="Public Sans"/>
            </a:endParaRPr>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1092096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2E136-B20A-63C2-92DC-476F9FF5A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436F53-B72E-450F-86B2-DE12589FCE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4D8BE-DF3F-5698-5DD6-A27C3FF00595}"/>
              </a:ext>
            </a:extLst>
          </p:cNvPr>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to summarise what makes the use of feedback effective</a:t>
            </a:r>
          </a:p>
          <a:p>
            <a:r>
              <a:rPr lang="en-AU" sz="1200" b="1" dirty="0">
                <a:latin typeface="Arial" panose="020B0604020202020204" pitchFamily="34" charset="0"/>
                <a:cs typeface="Arial" panose="020B0604020202020204" pitchFamily="34" charset="0"/>
              </a:rPr>
              <a:t>[02:00]</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(Presenter note: THERE ARE ANIMATIONS ON THIS SLIDE.)</a:t>
            </a:r>
          </a:p>
          <a:p>
            <a:endParaRPr lang="en-AU" sz="1200" b="1"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Speaker notes: </a:t>
            </a:r>
          </a:p>
          <a:p>
            <a:r>
              <a:rPr lang="en-AU" sz="1200" dirty="0">
                <a:latin typeface="Arial" panose="020B0604020202020204" pitchFamily="34" charset="0"/>
                <a:cs typeface="Arial" panose="020B0604020202020204" pitchFamily="34" charset="0"/>
              </a:rPr>
              <a:t>[click 1] Students must recognise the interaction they are having with you is feedback. A study done in a secondary school found that one -third of the English and maths students interviewed failed to identify an interaction as feedback (Van der </a:t>
            </a:r>
            <a:r>
              <a:rPr lang="en-AU" sz="1200" dirty="0" err="1">
                <a:latin typeface="Arial" panose="020B0604020202020204" pitchFamily="34" charset="0"/>
                <a:cs typeface="Arial" panose="020B0604020202020204" pitchFamily="34" charset="0"/>
              </a:rPr>
              <a:t>Kleij</a:t>
            </a:r>
            <a:r>
              <a:rPr lang="en-AU" sz="1200" dirty="0">
                <a:latin typeface="Arial" panose="020B0604020202020204" pitchFamily="34" charset="0"/>
                <a:cs typeface="Arial" panose="020B0604020202020204" pitchFamily="34" charset="0"/>
              </a:rPr>
              <a:t> and Adie 2020).  Even the students who did recognise it as feedback did not necessarily have an accurate perception of what was being said or why it was being said. A check for understanding of whether the student has accurately perceived the feedback can be ideal. For example, Hattie and Clarke (2019) suggest asking students what they understood from the feedback just given.</a:t>
            </a:r>
            <a:endParaRPr lang="en-US"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[click 2] Feedback occurs during learning, not just after. Ensuring every student is given some form of feedback during lessons is important for reliable schema to form (Wiliam 2018; Hattie and Clarke 2019). </a:t>
            </a:r>
            <a:endParaRPr lang="en-US"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[click 3] Different types of feedback serve different functions depending on the learning sequence (</a:t>
            </a:r>
            <a:r>
              <a:rPr lang="en-AU" sz="1200" dirty="0" err="1">
                <a:latin typeface="Arial" panose="020B0604020202020204" pitchFamily="34" charset="0"/>
                <a:cs typeface="Arial" panose="020B0604020202020204" pitchFamily="34" charset="0"/>
              </a:rPr>
              <a:t>Almarode</a:t>
            </a:r>
            <a:r>
              <a:rPr lang="en-AU" sz="1200" dirty="0">
                <a:latin typeface="Arial" panose="020B0604020202020204" pitchFamily="34" charset="0"/>
                <a:cs typeface="Arial" panose="020B0604020202020204" pitchFamily="34" charset="0"/>
              </a:rPr>
              <a:t> and Vandas 2018:144). The 'right type' of feedback is determined by how developed a student's schema is. If they have less developed schema, highly scaffolded feedback from the teacher is necessary early in the learning and during the learning. If their schema is more developed, less scaffolded feedback from a range of sources may be appropriate. </a:t>
            </a:r>
            <a:endParaRPr lang="en-US"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[click 4] Feedback is explained, modelled and demonstrated by the teacher to ensure they understand it.  Adequate time and support must be offered for students to apply the feedback (Brookhart 2017; Hattie and Clarke 2019). </a:t>
            </a:r>
          </a:p>
          <a:p>
            <a:endParaRPr lang="en-AU" sz="1200" dirty="0">
              <a:latin typeface="Arial" panose="020B0604020202020204" pitchFamily="34" charset="0"/>
              <a:cs typeface="Arial" panose="020B0604020202020204" pitchFamily="34" charset="0"/>
            </a:endParaRPr>
          </a:p>
          <a:p>
            <a:r>
              <a:rPr lang="en-US" sz="1200" dirty="0">
                <a:latin typeface="Public Sans"/>
              </a:rPr>
              <a:t>When all of these mechanisms work together, (click 5)</a:t>
            </a:r>
            <a:r>
              <a:rPr lang="en-AU" sz="1200" dirty="0">
                <a:latin typeface="Public Sans"/>
              </a:rPr>
              <a:t> effective feedback allows students to develop strong knowledge and skills over time.</a:t>
            </a:r>
            <a:endParaRPr lang="en-US" sz="1200" dirty="0"/>
          </a:p>
          <a:p>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References: </a:t>
            </a:r>
            <a:endParaRPr lang="en-US" sz="1200" dirty="0">
              <a:latin typeface="Arial" panose="020B0604020202020204" pitchFamily="34" charset="0"/>
              <a:cs typeface="Arial" panose="020B0604020202020204" pitchFamily="34" charset="0"/>
            </a:endParaRPr>
          </a:p>
          <a:p>
            <a:r>
              <a:rPr lang="en-AU" sz="1200" dirty="0" err="1">
                <a:latin typeface="Arial" panose="020B0604020202020204" pitchFamily="34" charset="0"/>
                <a:cs typeface="Arial" panose="020B0604020202020204" pitchFamily="34" charset="0"/>
              </a:rPr>
              <a:t>Almarode</a:t>
            </a:r>
            <a:r>
              <a:rPr lang="en-AU" sz="1200" dirty="0">
                <a:latin typeface="Arial" panose="020B0604020202020204" pitchFamily="34" charset="0"/>
                <a:cs typeface="Arial" panose="020B0604020202020204" pitchFamily="34" charset="0"/>
              </a:rPr>
              <a:t> J and Vandas K (2018) </a:t>
            </a:r>
            <a:r>
              <a:rPr lang="en-AU" sz="1200" i="1" dirty="0">
                <a:latin typeface="Arial" panose="020B0604020202020204" pitchFamily="34" charset="0"/>
                <a:cs typeface="Arial" panose="020B0604020202020204" pitchFamily="34" charset="0"/>
              </a:rPr>
              <a:t>Clarity for Learning: five essential practices that empower students and teachers</a:t>
            </a:r>
            <a:r>
              <a:rPr lang="en-AU" sz="1200" dirty="0">
                <a:latin typeface="Arial" panose="020B0604020202020204" pitchFamily="34" charset="0"/>
                <a:cs typeface="Arial" panose="020B0604020202020204" pitchFamily="34" charset="0"/>
              </a:rPr>
              <a:t>, Corwin Press.</a:t>
            </a:r>
            <a:endParaRPr lang="en-US"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Brookhart S (2017) </a:t>
            </a:r>
            <a:r>
              <a:rPr lang="en-AU" sz="1200" i="1" dirty="0">
                <a:latin typeface="Arial" panose="020B0604020202020204" pitchFamily="34" charset="0"/>
                <a:cs typeface="Arial" panose="020B0604020202020204" pitchFamily="34" charset="0"/>
              </a:rPr>
              <a:t>How to give effective feedback to your students</a:t>
            </a:r>
            <a:r>
              <a:rPr lang="en-AU" sz="1200" dirty="0">
                <a:latin typeface="Arial" panose="020B0604020202020204" pitchFamily="34" charset="0"/>
                <a:cs typeface="Arial" panose="020B0604020202020204" pitchFamily="34" charset="0"/>
              </a:rPr>
              <a:t>, 2nd </a:t>
            </a:r>
            <a:r>
              <a:rPr lang="en-AU" sz="1200" dirty="0" err="1">
                <a:latin typeface="Arial" panose="020B0604020202020204" pitchFamily="34" charset="0"/>
                <a:cs typeface="Arial" panose="020B0604020202020204" pitchFamily="34" charset="0"/>
              </a:rPr>
              <a:t>edn</a:t>
            </a:r>
            <a:r>
              <a:rPr lang="en-AU" sz="1200" dirty="0">
                <a:latin typeface="Arial" panose="020B0604020202020204" pitchFamily="34" charset="0"/>
                <a:cs typeface="Arial" panose="020B0604020202020204" pitchFamily="34" charset="0"/>
              </a:rPr>
              <a:t>, ASCD.</a:t>
            </a:r>
            <a:endParaRPr lang="en-US"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Hattie J and Clarke S (2019) </a:t>
            </a:r>
            <a:r>
              <a:rPr lang="en-AU" sz="1200" i="1" dirty="0">
                <a:latin typeface="Arial" panose="020B0604020202020204" pitchFamily="34" charset="0"/>
                <a:cs typeface="Arial" panose="020B0604020202020204" pitchFamily="34" charset="0"/>
              </a:rPr>
              <a:t>Visible learning: feedback</a:t>
            </a:r>
            <a:r>
              <a:rPr lang="en-AU" sz="1200" dirty="0">
                <a:latin typeface="Arial" panose="020B0604020202020204" pitchFamily="34" charset="0"/>
                <a:cs typeface="Arial" panose="020B0604020202020204" pitchFamily="34" charset="0"/>
              </a:rPr>
              <a:t>, Routledge.</a:t>
            </a:r>
          </a:p>
          <a:p>
            <a:r>
              <a:rPr lang="en-AU" sz="1200" dirty="0">
                <a:latin typeface="Arial" panose="020B0604020202020204" pitchFamily="34" charset="0"/>
                <a:cs typeface="Arial" panose="020B0604020202020204" pitchFamily="34" charset="0"/>
              </a:rPr>
              <a:t>Van der </a:t>
            </a:r>
            <a:r>
              <a:rPr lang="en-AU" sz="1200" dirty="0" err="1">
                <a:latin typeface="Arial" panose="020B0604020202020204" pitchFamily="34" charset="0"/>
                <a:cs typeface="Arial" panose="020B0604020202020204" pitchFamily="34" charset="0"/>
              </a:rPr>
              <a:t>Kleij</a:t>
            </a:r>
            <a:r>
              <a:rPr lang="en-AU" sz="1200" dirty="0">
                <a:latin typeface="Arial" panose="020B0604020202020204" pitchFamily="34" charset="0"/>
                <a:cs typeface="Arial" panose="020B0604020202020204" pitchFamily="34" charset="0"/>
              </a:rPr>
              <a:t> F and Adie L (2020) 'Towards effective feedback: an investigation of teachers' and students' perceptions of oral feedback in classroom practice', </a:t>
            </a:r>
            <a:r>
              <a:rPr lang="en-AU" sz="1200" i="1" dirty="0">
                <a:latin typeface="Arial" panose="020B0604020202020204" pitchFamily="34" charset="0"/>
                <a:cs typeface="Arial" panose="020B0604020202020204" pitchFamily="34" charset="0"/>
              </a:rPr>
              <a:t>Assessment in Education: Principles, Policy and Practice</a:t>
            </a:r>
            <a:r>
              <a:rPr lang="en-AU" sz="1200" dirty="0">
                <a:latin typeface="Arial" panose="020B0604020202020204" pitchFamily="34" charset="0"/>
                <a:cs typeface="Arial" panose="020B0604020202020204" pitchFamily="34" charset="0"/>
              </a:rPr>
              <a:t>, 27(3):252–270, doi:10.1080/0969594X.2020.1748871.</a:t>
            </a:r>
          </a:p>
          <a:p>
            <a:r>
              <a:rPr lang="en-AU" sz="1200" dirty="0">
                <a:latin typeface="Arial" panose="020B0604020202020204" pitchFamily="34" charset="0"/>
                <a:ea typeface="Roboto"/>
                <a:cs typeface="Arial" panose="020B0604020202020204" pitchFamily="34" charset="0"/>
              </a:rPr>
              <a:t>Wiliam D (2018) </a:t>
            </a:r>
            <a:r>
              <a:rPr lang="en-AU" sz="1200" i="1" dirty="0">
                <a:latin typeface="Arial" panose="020B0604020202020204" pitchFamily="34" charset="0"/>
                <a:ea typeface="Roboto"/>
                <a:cs typeface="Arial" panose="020B0604020202020204" pitchFamily="34" charset="0"/>
              </a:rPr>
              <a:t>Embedded formative assessment</a:t>
            </a:r>
            <a:r>
              <a:rPr lang="en-AU" sz="1200" dirty="0">
                <a:latin typeface="Arial" panose="020B0604020202020204" pitchFamily="34" charset="0"/>
                <a:ea typeface="Roboto"/>
                <a:cs typeface="Arial" panose="020B0604020202020204" pitchFamily="34" charset="0"/>
              </a:rPr>
              <a:t>, 2nd </a:t>
            </a:r>
            <a:r>
              <a:rPr lang="en-AU" sz="1200" dirty="0" err="1">
                <a:latin typeface="Arial" panose="020B0604020202020204" pitchFamily="34" charset="0"/>
                <a:ea typeface="Roboto"/>
                <a:cs typeface="Arial" panose="020B0604020202020204" pitchFamily="34" charset="0"/>
              </a:rPr>
              <a:t>edn</a:t>
            </a:r>
            <a:r>
              <a:rPr lang="en-AU" sz="1200" dirty="0">
                <a:latin typeface="Arial" panose="020B0604020202020204" pitchFamily="34" charset="0"/>
                <a:ea typeface="Roboto"/>
                <a:cs typeface="Arial" panose="020B0604020202020204" pitchFamily="34" charset="0"/>
              </a:rPr>
              <a:t>, Solution Tree Press</a:t>
            </a:r>
            <a:r>
              <a:rPr lang="en-AU" sz="1200" b="0" dirty="0">
                <a:latin typeface="Arial" panose="020B0604020202020204" pitchFamily="34" charset="0"/>
                <a:ea typeface="Roboto"/>
                <a:cs typeface="Arial" panose="020B0604020202020204" pitchFamily="34" charset="0"/>
              </a:rPr>
              <a:t>. </a:t>
            </a:r>
            <a:endParaRPr lang="en-AU" sz="1200" b="1" dirty="0">
              <a:solidFill>
                <a:srgbClr val="000000"/>
              </a:solidFill>
              <a:latin typeface="Arial" panose="020B0604020202020204" pitchFamily="34" charset="0"/>
              <a:ea typeface="Roboto"/>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endParaRPr lang="en-AU" sz="1200" strike="sngStrike" dirty="0">
              <a:latin typeface="Arial" panose="020B0604020202020204" pitchFamily="34" charset="0"/>
              <a:cs typeface="Arial" panose="020B0604020202020204" pitchFamily="34" charset="0"/>
            </a:endParaRPr>
          </a:p>
          <a:p>
            <a:endParaRPr lang="en-AU" sz="1200" strike="sngStrike" dirty="0">
              <a:latin typeface="Arial" panose="020B0604020202020204" pitchFamily="34" charset="0"/>
              <a:cs typeface="Arial" panose="020B0604020202020204" pitchFamily="34" charset="0"/>
            </a:endParaRPr>
          </a:p>
          <a:p>
            <a:pPr>
              <a:defRPr/>
            </a:pPr>
            <a:endParaRPr lang="en-AU" sz="1200" dirty="0">
              <a:latin typeface="Arial" panose="020B0604020202020204" pitchFamily="34" charset="0"/>
              <a:cs typeface="Arial" panose="020B0604020202020204" pitchFamily="34" charset="0"/>
            </a:endParaRPr>
          </a:p>
          <a:p>
            <a:endParaRPr lang="en-AU" sz="1200" b="0" strike="sngStrike" dirty="0">
              <a:latin typeface="Arial" panose="020B0604020202020204" pitchFamily="34" charset="0"/>
              <a:cs typeface="Arial" panose="020B0604020202020204" pitchFamily="34" charset="0"/>
            </a:endParaRPr>
          </a:p>
          <a:p>
            <a:endParaRPr lang="en-AU" sz="1200" b="0" dirty="0">
              <a:latin typeface="Arial" panose="020B0604020202020204" pitchFamily="34" charset="0"/>
              <a:cs typeface="Arial" panose="020B0604020202020204" pitchFamily="34" charset="0"/>
            </a:endParaRPr>
          </a:p>
          <a:p>
            <a:endParaRPr lang="en-AU" sz="1200" b="0"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46DA5A43-7310-ED7E-8012-62B99CB26A27}"/>
              </a:ext>
            </a:extLst>
          </p:cNvPr>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2760074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2850956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EFB4F-B5CD-FF75-9505-156DAE925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694F92-FC5C-DEA6-E94C-26012E78D8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D140EB-78ED-FFFF-4EA5-4D672A4CDA11}"/>
              </a:ext>
            </a:extLst>
          </p:cNvPr>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of slide: Examples of scaffolding feedback for schema </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[0:20]</a:t>
            </a:r>
          </a:p>
          <a:p>
            <a:r>
              <a:rPr lang="en-AU" sz="1200" b="1">
                <a:latin typeface="Arial" panose="020B0604020202020204" pitchFamily="34" charset="0"/>
                <a:cs typeface="Arial" panose="020B0604020202020204" pitchFamily="34" charset="0"/>
              </a:rPr>
              <a:t>Speaker notes:</a:t>
            </a:r>
            <a:endParaRPr lang="en-US" sz="1200">
              <a:latin typeface="Arial" panose="020B0604020202020204" pitchFamily="34" charset="0"/>
              <a:ea typeface="Calibri"/>
              <a:cs typeface="Arial" panose="020B0604020202020204" pitchFamily="34" charset="0"/>
            </a:endParaRPr>
          </a:p>
          <a:p>
            <a:r>
              <a:rPr lang="en-US" sz="1200">
                <a:latin typeface="Arial" panose="020B0604020202020204" pitchFamily="34" charset="0"/>
                <a:ea typeface="Calibri"/>
                <a:cs typeface="Arial" panose="020B0604020202020204" pitchFamily="34" charset="0"/>
              </a:rPr>
              <a:t>When the learning is new or complex, teachers should give the feedback. They have the skills and knowledge necessary to ensure the schema is formed correctly and misconceptions are addressed as the learning is happening. </a:t>
            </a:r>
          </a:p>
          <a:p>
            <a:endParaRPr lang="en-US" sz="1200">
              <a:latin typeface="Arial" panose="020B0604020202020204" pitchFamily="34" charset="0"/>
              <a:ea typeface="Calibri"/>
              <a:cs typeface="Arial" panose="020B0604020202020204" pitchFamily="34" charset="0"/>
            </a:endParaRPr>
          </a:p>
          <a:p>
            <a:r>
              <a:rPr lang="en-US" sz="1200">
                <a:latin typeface="Arial" panose="020B0604020202020204" pitchFamily="34" charset="0"/>
                <a:ea typeface="Calibri"/>
                <a:cs typeface="Arial" panose="020B0604020202020204" pitchFamily="34" charset="0"/>
              </a:rPr>
              <a:t>It is important to note that teachers give feedback to all students at all stages of their schema development. It is not the case that once students' schemas are developed, the teacher then relies on only peer and self feedback. However, this focus of this learning module is to highlight the specific ways in which teacher feedback is essential to secure the accurate forming of schema as new or complex learning is introduced. </a:t>
            </a:r>
          </a:p>
          <a:p>
            <a:endParaRPr lang="en-US" sz="1200">
              <a:latin typeface="Arial" panose="020B0604020202020204" pitchFamily="34" charset="0"/>
              <a:ea typeface="Calibri"/>
              <a:cs typeface="Arial" panose="020B0604020202020204" pitchFamily="34" charset="0"/>
            </a:endParaRPr>
          </a:p>
          <a:p>
            <a:br>
              <a:rPr lang="en-US">
                <a:latin typeface="Calibri"/>
                <a:ea typeface="Calibri"/>
                <a:cs typeface="Calibri"/>
              </a:rPr>
            </a:br>
            <a:br>
              <a:rPr lang="en-US">
                <a:latin typeface="Calibri"/>
                <a:ea typeface="Calibri"/>
                <a:cs typeface="Calibri"/>
              </a:rPr>
            </a:br>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B7932BEF-BE7C-463F-729E-3AA704F37B55}"/>
              </a:ext>
            </a:extLst>
          </p:cNvPr>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20887772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200"/>
              </a:spcAft>
            </a:pPr>
            <a:r>
              <a:rPr lang="en-US" sz="1200" b="1">
                <a:latin typeface="Arial" panose="020B0604020202020204" pitchFamily="34" charset="0"/>
                <a:cs typeface="Arial" panose="020B0604020202020204" pitchFamily="34" charset="0"/>
              </a:rPr>
              <a:t>Purpose of the slide: Circulation classroom application example</a:t>
            </a:r>
            <a:endParaRPr lang="en-US" sz="1200">
              <a:latin typeface="Arial" panose="020B0604020202020204" pitchFamily="34" charset="0"/>
              <a:cs typeface="Arial" panose="020B0604020202020204" pitchFamily="34" charset="0"/>
            </a:endParaRPr>
          </a:p>
          <a:p>
            <a:pPr>
              <a:lnSpc>
                <a:spcPct val="150000"/>
              </a:lnSpc>
              <a:spcAft>
                <a:spcPts val="1200"/>
              </a:spcAft>
            </a:pPr>
            <a:r>
              <a:rPr lang="en-US" sz="1200" b="1">
                <a:latin typeface="Arial" panose="020B0604020202020204" pitchFamily="34" charset="0"/>
                <a:cs typeface="Arial" panose="020B0604020202020204" pitchFamily="34" charset="0"/>
              </a:rPr>
              <a:t>[01:00]</a:t>
            </a:r>
            <a:endParaRPr lang="en-US" sz="1200">
              <a:latin typeface="Arial" panose="020B0604020202020204" pitchFamily="34" charset="0"/>
              <a:cs typeface="Arial" panose="020B0604020202020204" pitchFamily="34" charset="0"/>
            </a:endParaRPr>
          </a:p>
          <a:p>
            <a:pPr>
              <a:lnSpc>
                <a:spcPct val="150000"/>
              </a:lnSpc>
              <a:spcAft>
                <a:spcPts val="1200"/>
              </a:spcAft>
            </a:pPr>
            <a:r>
              <a:rPr lang="en-US" sz="1200" b="1">
                <a:latin typeface="Arial" panose="020B0604020202020204" pitchFamily="34" charset="0"/>
                <a:cs typeface="Arial" panose="020B0604020202020204" pitchFamily="34" charset="0"/>
              </a:rPr>
              <a:t>Speaker notes:</a:t>
            </a:r>
            <a:endParaRPr lang="en-US" sz="1200">
              <a:latin typeface="Arial" panose="020B0604020202020204" pitchFamily="34" charset="0"/>
              <a:cs typeface="Arial" panose="020B0604020202020204" pitchFamily="34" charset="0"/>
            </a:endParaRPr>
          </a:p>
          <a:p>
            <a:pPr>
              <a:lnSpc>
                <a:spcPct val="150000"/>
              </a:lnSpc>
              <a:spcAft>
                <a:spcPts val="1200"/>
              </a:spcAft>
            </a:pPr>
            <a:r>
              <a:rPr lang="en-US" sz="1200">
                <a:latin typeface="Arial" panose="020B0604020202020204" pitchFamily="34" charset="0"/>
                <a:cs typeface="Arial" panose="020B0604020202020204" pitchFamily="34" charset="0"/>
              </a:rPr>
              <a:t>Circulation is broadly defined as moving through the classroom to give feedback on learning and behaviour. V</a:t>
            </a:r>
            <a:r>
              <a:rPr lang="en-GB" sz="1200" err="1">
                <a:latin typeface="Arial" panose="020B0604020202020204" pitchFamily="34" charset="0"/>
                <a:cs typeface="Arial" panose="020B0604020202020204" pitchFamily="34" charset="0"/>
              </a:rPr>
              <a:t>erbal</a:t>
            </a:r>
            <a:r>
              <a:rPr lang="en-GB" sz="1200">
                <a:latin typeface="Arial" panose="020B0604020202020204" pitchFamily="34" charset="0"/>
                <a:cs typeface="Arial" panose="020B0604020202020204" pitchFamily="34" charset="0"/>
              </a:rPr>
              <a:t> feedback can be a time-efficient mode of feedback delivery as it can be delivered in the moment and offers the opportunity for students to ask questions and teachers to adapt their feedback accordingly (Elliot et al. 2020). </a:t>
            </a:r>
            <a:endParaRPr lang="en-US" sz="1200">
              <a:latin typeface="Arial" panose="020B0604020202020204" pitchFamily="34" charset="0"/>
              <a:cs typeface="Arial" panose="020B0604020202020204" pitchFamily="34" charset="0"/>
            </a:endParaRPr>
          </a:p>
          <a:p>
            <a:pPr>
              <a:lnSpc>
                <a:spcPct val="150000"/>
              </a:lnSpc>
              <a:spcAft>
                <a:spcPts val="1200"/>
              </a:spcAft>
            </a:pPr>
            <a:endParaRPr lang="en-GB"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Circulation is not watching students learn. Although it may offer the opportunity for influencing behaviour it is not reaching its potential as a strategy when we are walking around without a reason or plan. </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Doug </a:t>
            </a:r>
            <a:r>
              <a:rPr lang="en-US" sz="1200" err="1">
                <a:latin typeface="Arial" panose="020B0604020202020204" pitchFamily="34" charset="0"/>
                <a:cs typeface="Arial" panose="020B0604020202020204" pitchFamily="34" charset="0"/>
              </a:rPr>
              <a:t>Lemov</a:t>
            </a:r>
            <a:r>
              <a:rPr lang="en-US" sz="1200">
                <a:latin typeface="Arial" panose="020B0604020202020204" pitchFamily="34" charset="0"/>
                <a:cs typeface="Arial" panose="020B0604020202020204" pitchFamily="34" charset="0"/>
              </a:rPr>
              <a:t> (2016) describes the need for ‘Tracking, not watching’. By this, he means – we are circulating to track the progress of the specific learning being undertaken. Tracking how they are progressing requires knowing precisely what you want them to do and understanding the step along the way. </a:t>
            </a:r>
            <a:endParaRPr lang="en-GB" sz="1200">
              <a:latin typeface="Arial" panose="020B0604020202020204" pitchFamily="34" charset="0"/>
              <a:cs typeface="Arial" panose="020B0604020202020204" pitchFamily="34" charset="0"/>
            </a:endParaRPr>
          </a:p>
          <a:p>
            <a:pPr>
              <a:lnSpc>
                <a:spcPct val="150000"/>
              </a:lnSpc>
              <a:spcAft>
                <a:spcPts val="1200"/>
              </a:spcAft>
            </a:pPr>
            <a:endParaRPr lang="en-US" sz="1200">
              <a:latin typeface="Arial" panose="020B0604020202020204" pitchFamily="34" charset="0"/>
              <a:cs typeface="Arial" panose="020B0604020202020204" pitchFamily="34" charset="0"/>
            </a:endParaRPr>
          </a:p>
          <a:p>
            <a:pPr>
              <a:lnSpc>
                <a:spcPct val="150000"/>
              </a:lnSpc>
              <a:spcAft>
                <a:spcPts val="1200"/>
              </a:spcAft>
            </a:pPr>
            <a:r>
              <a:rPr lang="en-US" sz="1200" b="1">
                <a:latin typeface="Arial" panose="020B0604020202020204" pitchFamily="34" charset="0"/>
                <a:cs typeface="Arial" panose="020B0604020202020204" pitchFamily="34" charset="0"/>
              </a:rPr>
              <a:t>References:</a:t>
            </a:r>
          </a:p>
          <a:p>
            <a:r>
              <a:rPr lang="en-US" sz="1200">
                <a:latin typeface="Arial" panose="020B0604020202020204" pitchFamily="34" charset="0"/>
                <a:cs typeface="Arial" panose="020B0604020202020204" pitchFamily="34" charset="0"/>
              </a:rPr>
              <a:t>AERO (Australian Education Research </a:t>
            </a:r>
            <a:r>
              <a:rPr lang="en-US" sz="1200" err="1">
                <a:latin typeface="Arial" panose="020B0604020202020204" pitchFamily="34" charset="0"/>
                <a:cs typeface="Arial" panose="020B0604020202020204" pitchFamily="34" charset="0"/>
              </a:rPr>
              <a:t>Organisation</a:t>
            </a:r>
            <a:r>
              <a:rPr lang="en-US" sz="1200">
                <a:latin typeface="Arial" panose="020B0604020202020204" pitchFamily="34" charset="0"/>
                <a:cs typeface="Arial" panose="020B0604020202020204" pitchFamily="34" charset="0"/>
              </a:rPr>
              <a:t>) (2023d) </a:t>
            </a:r>
            <a:r>
              <a:rPr lang="en-US" sz="1200" i="1">
                <a:latin typeface="Arial" panose="020B0604020202020204" pitchFamily="34" charset="0"/>
                <a:cs typeface="Arial" panose="020B0604020202020204" pitchFamily="34" charset="0"/>
              </a:rPr>
              <a:t>Circulation, </a:t>
            </a:r>
            <a:r>
              <a:rPr lang="en-US" sz="1200" i="0">
                <a:latin typeface="Arial" panose="020B0604020202020204" pitchFamily="34" charset="0"/>
                <a:cs typeface="Arial" panose="020B0604020202020204" pitchFamily="34" charset="0"/>
              </a:rPr>
              <a:t>AERO,</a:t>
            </a:r>
            <a:r>
              <a:rPr lang="en-US" sz="1200" i="1">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accessed 20 November 2024. </a:t>
            </a:r>
            <a:endParaRPr lang="en-US" sz="1200">
              <a:latin typeface="Arial" panose="020B0604020202020204" pitchFamily="34" charset="0"/>
              <a:cs typeface="Arial" panose="020B0604020202020204" pitchFamily="34" charset="0"/>
              <a:hlinkClick r:id="rId3"/>
            </a:endParaRPr>
          </a:p>
          <a:p>
            <a:r>
              <a:rPr lang="en-AU" sz="1200">
                <a:latin typeface="Arial" panose="020B0604020202020204" pitchFamily="34" charset="0"/>
                <a:cs typeface="Arial" panose="020B0604020202020204" pitchFamily="34" charset="0"/>
              </a:rPr>
              <a:t>Elliott V, Randhawa A, Ingram J, Nelson-Addy L, Griffin C and Baird J (2020) </a:t>
            </a:r>
            <a:r>
              <a:rPr lang="en-AU" sz="1200" i="1">
                <a:latin typeface="Arial" panose="020B0604020202020204" pitchFamily="34" charset="0"/>
                <a:cs typeface="Arial" panose="020B0604020202020204" pitchFamily="34" charset="0"/>
              </a:rPr>
              <a:t>Teacher feedback to improve pupil learning</a:t>
            </a:r>
            <a:r>
              <a:rPr lang="en-AU" sz="1200">
                <a:latin typeface="Arial" panose="020B0604020202020204" pitchFamily="34" charset="0"/>
                <a:cs typeface="Arial" panose="020B0604020202020204" pitchFamily="34" charset="0"/>
              </a:rPr>
              <a:t>, </a:t>
            </a:r>
            <a:r>
              <a:rPr lang="en-AU" sz="1200" i="0">
                <a:latin typeface="Arial" panose="020B0604020202020204" pitchFamily="34" charset="0"/>
                <a:cs typeface="Arial" panose="020B0604020202020204" pitchFamily="34" charset="0"/>
              </a:rPr>
              <a:t>Education Endowment Foundation</a:t>
            </a:r>
            <a:r>
              <a:rPr lang="en-AU" sz="1200">
                <a:latin typeface="Arial" panose="020B0604020202020204" pitchFamily="34" charset="0"/>
                <a:cs typeface="Arial" panose="020B0604020202020204" pitchFamily="34" charset="0"/>
              </a:rPr>
              <a:t>, accessed 20 November 2024.</a:t>
            </a:r>
          </a:p>
          <a:p>
            <a:r>
              <a:rPr lang="en-US" sz="1200" err="1">
                <a:latin typeface="Arial" panose="020B0604020202020204" pitchFamily="34" charset="0"/>
                <a:cs typeface="Arial" panose="020B0604020202020204" pitchFamily="34" charset="0"/>
              </a:rPr>
              <a:t>Lemov</a:t>
            </a:r>
            <a:r>
              <a:rPr lang="en-US" sz="1200">
                <a:latin typeface="Arial" panose="020B0604020202020204" pitchFamily="34" charset="0"/>
                <a:cs typeface="Arial" panose="020B0604020202020204" pitchFamily="34" charset="0"/>
              </a:rPr>
              <a:t> D (21 June 2016) ‘</a:t>
            </a:r>
            <a:r>
              <a:rPr lang="en-US" sz="1200" i="0">
                <a:latin typeface="Arial" panose="020B0604020202020204" pitchFamily="34" charset="0"/>
                <a:cs typeface="Arial" panose="020B0604020202020204" pitchFamily="34" charset="0"/>
              </a:rPr>
              <a:t>Tracking not watching: a field guide 2.0 excerpt’</a:t>
            </a:r>
            <a:r>
              <a:rPr lang="en-US" sz="1200" i="1">
                <a:latin typeface="Arial" panose="020B0604020202020204" pitchFamily="34" charset="0"/>
                <a:cs typeface="Arial" panose="020B0604020202020204" pitchFamily="34" charset="0"/>
              </a:rPr>
              <a:t> Teach like a champion, a</a:t>
            </a:r>
            <a:r>
              <a:rPr lang="en-US" sz="1200">
                <a:latin typeface="Arial" panose="020B0604020202020204" pitchFamily="34" charset="0"/>
                <a:cs typeface="Arial" panose="020B0604020202020204" pitchFamily="34" charset="0"/>
              </a:rPr>
              <a:t>ccessed 20 November 2024.</a:t>
            </a:r>
          </a:p>
          <a:p>
            <a:endParaRPr lang="en-US" sz="1200">
              <a:latin typeface="Arial" panose="020B0604020202020204" pitchFamily="34" charset="0"/>
              <a:ea typeface="Calibri"/>
              <a:cs typeface="Arial" panose="020B0604020202020204" pitchFamily="34" charset="0"/>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22680609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CE9C5-4D3E-BC3A-9D00-E5B09EB57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E3102-5A47-76F5-6EE0-622CF815C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F2D638-5CA0-BFDC-E227-2142FE5E330E}"/>
              </a:ext>
            </a:extLst>
          </p:cNvPr>
          <p:cNvSpPr>
            <a:spLocks noGrp="1"/>
          </p:cNvSpPr>
          <p:nvPr>
            <p:ph type="body" idx="1"/>
          </p:nvPr>
        </p:nvSpPr>
        <p:spPr/>
        <p:txBody>
          <a:bodyPr/>
          <a:lstStyle/>
          <a:p>
            <a:pPr>
              <a:lnSpc>
                <a:spcPct val="150000"/>
              </a:lnSpc>
              <a:spcAft>
                <a:spcPts val="1200"/>
              </a:spcAft>
            </a:pPr>
            <a:r>
              <a:rPr lang="en-US" sz="1200" b="1">
                <a:latin typeface="Arial" panose="020B0604020202020204" pitchFamily="34" charset="0"/>
                <a:cs typeface="Arial" panose="020B0604020202020204" pitchFamily="34" charset="0"/>
              </a:rPr>
              <a:t>Purpose of the slide: Key considerations</a:t>
            </a:r>
          </a:p>
          <a:p>
            <a:pPr>
              <a:lnSpc>
                <a:spcPct val="150000"/>
              </a:lnSpc>
              <a:spcAft>
                <a:spcPts val="1200"/>
              </a:spcAft>
            </a:pPr>
            <a:r>
              <a:rPr lang="en-US" sz="1200" b="1">
                <a:latin typeface="Arial" panose="020B0604020202020204" pitchFamily="34" charset="0"/>
                <a:cs typeface="Arial" panose="020B0604020202020204" pitchFamily="34" charset="0"/>
              </a:rPr>
              <a:t>[02:00]</a:t>
            </a:r>
          </a:p>
          <a:p>
            <a:pPr>
              <a:lnSpc>
                <a:spcPct val="150000"/>
              </a:lnSpc>
              <a:spcAft>
                <a:spcPts val="1200"/>
              </a:spcAft>
            </a:pPr>
            <a:r>
              <a:rPr lang="en-US" sz="1200" b="1">
                <a:latin typeface="Arial" panose="020B0604020202020204" pitchFamily="34" charset="0"/>
                <a:cs typeface="Arial" panose="020B0604020202020204" pitchFamily="34" charset="0"/>
              </a:rPr>
              <a:t>(Presenter note: THERE ARE ANIMATIONS ON THIS SLIDE.)</a:t>
            </a:r>
            <a:endParaRPr lang="en-US" sz="1200">
              <a:latin typeface="Arial" panose="020B0604020202020204" pitchFamily="34" charset="0"/>
              <a:cs typeface="Arial" panose="020B0604020202020204" pitchFamily="34" charset="0"/>
            </a:endParaRPr>
          </a:p>
          <a:p>
            <a:pPr>
              <a:lnSpc>
                <a:spcPct val="150000"/>
              </a:lnSpc>
              <a:spcAft>
                <a:spcPts val="1200"/>
              </a:spcAft>
            </a:pPr>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US" sz="1200" b="1">
                <a:latin typeface="Arial" panose="020B0604020202020204" pitchFamily="34" charset="0"/>
                <a:cs typeface="Arial" panose="020B0604020202020204" pitchFamily="34" charset="0"/>
              </a:rPr>
              <a:t>Speaker notes:</a:t>
            </a:r>
          </a:p>
          <a:p>
            <a:pPr>
              <a:lnSpc>
                <a:spcPct val="150000"/>
              </a:lnSpc>
              <a:spcAft>
                <a:spcPts val="1200"/>
              </a:spcAft>
            </a:pPr>
            <a:r>
              <a:rPr lang="en-US" sz="1200">
                <a:latin typeface="Arial" panose="020B0604020202020204" pitchFamily="34" charset="0"/>
                <a:cs typeface="Arial" panose="020B0604020202020204" pitchFamily="34" charset="0"/>
              </a:rPr>
              <a:t>To provide feedback efficiently whilst circulating, Josh Goodrich, an instructional coach, suggests teachers shape their circulation feedback using the steps of – plan, trim, verb.</a:t>
            </a:r>
          </a:p>
          <a:p>
            <a:pPr>
              <a:lnSpc>
                <a:spcPct val="150000"/>
              </a:lnSpc>
              <a:spcAft>
                <a:spcPts val="1200"/>
              </a:spcAft>
            </a:pPr>
            <a:endParaRPr lang="en-US" sz="1200">
              <a:latin typeface="Arial" panose="020B0604020202020204" pitchFamily="34" charset="0"/>
              <a:cs typeface="Arial" panose="020B0604020202020204" pitchFamily="34" charset="0"/>
            </a:endParaRPr>
          </a:p>
          <a:p>
            <a:pPr>
              <a:lnSpc>
                <a:spcPct val="150000"/>
              </a:lnSpc>
              <a:spcAft>
                <a:spcPts val="1200"/>
              </a:spcAft>
            </a:pPr>
            <a:r>
              <a:rPr lang="en-US" sz="1200">
                <a:latin typeface="Arial" panose="020B0604020202020204" pitchFamily="34" charset="0"/>
                <a:cs typeface="Arial" panose="020B0604020202020204" pitchFamily="34" charset="0"/>
              </a:rPr>
              <a:t>[click] Plan means to take time to anticipate the mistakes and misconceptions students are likely to make. Then create 1 to 2  sentences of feedback that addresses that. </a:t>
            </a:r>
          </a:p>
          <a:p>
            <a:pPr>
              <a:lnSpc>
                <a:spcPct val="150000"/>
              </a:lnSpc>
              <a:spcAft>
                <a:spcPts val="1200"/>
              </a:spcAft>
            </a:pPr>
            <a:r>
              <a:rPr lang="en-US" sz="1200">
                <a:latin typeface="Arial" panose="020B0604020202020204" pitchFamily="34" charset="0"/>
                <a:cs typeface="Arial" panose="020B0604020202020204" pitchFamily="34" charset="0"/>
              </a:rPr>
              <a:t>[click] Trim means to trim down the language of the sentences so that it is short, precise and easy to understand. </a:t>
            </a:r>
          </a:p>
          <a:p>
            <a:pPr>
              <a:lnSpc>
                <a:spcPct val="150000"/>
              </a:lnSpc>
              <a:spcAft>
                <a:spcPts val="1200"/>
              </a:spcAft>
            </a:pPr>
            <a:r>
              <a:rPr lang="en-US" sz="1200">
                <a:latin typeface="Arial" panose="020B0604020202020204" pitchFamily="34" charset="0"/>
                <a:cs typeface="Arial" panose="020B0604020202020204" pitchFamily="34" charset="0"/>
              </a:rPr>
              <a:t>[click] Verb means to begin the sentence with an imperative verb (such as fix, check, add) so to make the feedback easy to do. </a:t>
            </a:r>
          </a:p>
          <a:p>
            <a:pPr>
              <a:lnSpc>
                <a:spcPct val="150000"/>
              </a:lnSpc>
              <a:spcAft>
                <a:spcPts val="1200"/>
              </a:spcAft>
            </a:pPr>
            <a:endParaRPr lang="en-US" sz="1200">
              <a:latin typeface="Arial" panose="020B0604020202020204" pitchFamily="34" charset="0"/>
              <a:cs typeface="Arial" panose="020B0604020202020204" pitchFamily="34" charset="0"/>
            </a:endParaRPr>
          </a:p>
          <a:p>
            <a:pPr>
              <a:lnSpc>
                <a:spcPct val="150000"/>
              </a:lnSpc>
              <a:spcAft>
                <a:spcPts val="1200"/>
              </a:spcAft>
            </a:pPr>
            <a:endParaRPr lang="en-US" sz="1200">
              <a:latin typeface="Arial" panose="020B0604020202020204" pitchFamily="34" charset="0"/>
              <a:cs typeface="Arial" panose="020B0604020202020204" pitchFamily="34" charset="0"/>
            </a:endParaRPr>
          </a:p>
          <a:p>
            <a:pPr>
              <a:lnSpc>
                <a:spcPct val="150000"/>
              </a:lnSpc>
              <a:spcAft>
                <a:spcPts val="1200"/>
              </a:spcAft>
            </a:pPr>
            <a:r>
              <a:rPr lang="en-US" sz="1200">
                <a:latin typeface="Arial" panose="020B0604020202020204" pitchFamily="34" charset="0"/>
                <a:cs typeface="Arial" panose="020B0604020202020204" pitchFamily="34" charset="0"/>
              </a:rPr>
              <a:t>Let's see some examples on the next slide.</a:t>
            </a:r>
          </a:p>
          <a:p>
            <a:pPr>
              <a:lnSpc>
                <a:spcPct val="150000"/>
              </a:lnSpc>
              <a:spcAft>
                <a:spcPts val="1200"/>
              </a:spcAft>
            </a:pPr>
            <a:endParaRPr lang="en-US" sz="1200">
              <a:latin typeface="Arial" panose="020B0604020202020204" pitchFamily="34" charset="0"/>
              <a:cs typeface="Arial" panose="020B0604020202020204" pitchFamily="34" charset="0"/>
            </a:endParaRPr>
          </a:p>
          <a:p>
            <a:pPr>
              <a:lnSpc>
                <a:spcPct val="150000"/>
              </a:lnSpc>
              <a:spcAft>
                <a:spcPts val="1200"/>
              </a:spcAft>
            </a:pPr>
            <a:endParaRPr lang="en-US" sz="1200">
              <a:latin typeface="Arial" panose="020B0604020202020204" pitchFamily="34" charset="0"/>
              <a:cs typeface="Arial" panose="020B0604020202020204" pitchFamily="34" charset="0"/>
            </a:endParaRPr>
          </a:p>
          <a:p>
            <a:pPr>
              <a:lnSpc>
                <a:spcPct val="150000"/>
              </a:lnSpc>
              <a:spcAft>
                <a:spcPts val="1200"/>
              </a:spcAft>
            </a:pPr>
            <a:r>
              <a:rPr lang="en-US" sz="1200" b="1">
                <a:latin typeface="Arial" panose="020B0604020202020204" pitchFamily="34" charset="0"/>
                <a:cs typeface="Arial" panose="020B0604020202020204" pitchFamily="34" charset="0"/>
              </a:rPr>
              <a:t>Reference: </a:t>
            </a:r>
          </a:p>
          <a:p>
            <a:pPr>
              <a:lnSpc>
                <a:spcPct val="150000"/>
              </a:lnSpc>
              <a:spcAft>
                <a:spcPts val="1200"/>
              </a:spcAft>
            </a:pPr>
            <a:r>
              <a:rPr lang="en-AU" sz="1200">
                <a:latin typeface="Arial" panose="020B0604020202020204" pitchFamily="34" charset="0"/>
                <a:cs typeface="Arial" panose="020B0604020202020204" pitchFamily="34" charset="0"/>
              </a:rPr>
              <a:t>Lovell O (host) (16 January 2024) ‘</a:t>
            </a:r>
            <a:r>
              <a:rPr lang="en-AU" sz="1200">
                <a:latin typeface="Arial" panose="020B0604020202020204" pitchFamily="34" charset="0"/>
                <a:cs typeface="Arial" panose="020B0604020202020204" pitchFamily="34" charset="0"/>
                <a:hlinkClick r:id="rId3"/>
              </a:rPr>
              <a:t>Josh Goodrich on instructional coaching</a:t>
            </a:r>
            <a:r>
              <a:rPr lang="en-AU" sz="1200">
                <a:latin typeface="Arial" panose="020B0604020202020204" pitchFamily="34" charset="0"/>
                <a:cs typeface="Arial" panose="020B0604020202020204" pitchFamily="34" charset="0"/>
              </a:rPr>
              <a:t>’ [podcast], </a:t>
            </a:r>
            <a:r>
              <a:rPr lang="en-AU" sz="1200" i="1">
                <a:latin typeface="Arial" panose="020B0604020202020204" pitchFamily="34" charset="0"/>
                <a:cs typeface="Arial" panose="020B0604020202020204" pitchFamily="34" charset="0"/>
              </a:rPr>
              <a:t>The Education Research Reading Room,</a:t>
            </a:r>
            <a:r>
              <a:rPr lang="en-AU" sz="1200">
                <a:latin typeface="Arial" panose="020B0604020202020204" pitchFamily="34" charset="0"/>
                <a:cs typeface="Arial" panose="020B0604020202020204" pitchFamily="34" charset="0"/>
              </a:rPr>
              <a:t> accessed 20 November 2024.</a:t>
            </a:r>
            <a:endParaRPr lang="en-US" sz="1200">
              <a:latin typeface="Arial" panose="020B0604020202020204" pitchFamily="34" charset="0"/>
              <a:cs typeface="Arial" panose="020B0604020202020204" pitchFamily="34" charset="0"/>
            </a:endParaRPr>
          </a:p>
          <a:p>
            <a:pPr>
              <a:lnSpc>
                <a:spcPct val="150000"/>
              </a:lnSpc>
              <a:spcAft>
                <a:spcPts val="1200"/>
              </a:spcAft>
            </a:pPr>
            <a:endParaRPr lang="en-US" sz="1200">
              <a:latin typeface="Arial" panose="020B0604020202020204" pitchFamily="34" charset="0"/>
              <a:cs typeface="Arial" panose="020B0604020202020204" pitchFamily="34" charset="0"/>
            </a:endParaRPr>
          </a:p>
          <a:p>
            <a:pPr>
              <a:lnSpc>
                <a:spcPct val="150000"/>
              </a:lnSpc>
              <a:spcAft>
                <a:spcPts val="1200"/>
              </a:spcAft>
            </a:pPr>
            <a:endParaRPr lang="en-US" sz="1200">
              <a:latin typeface="Arial" panose="020B0604020202020204" pitchFamily="34" charset="0"/>
              <a:cs typeface="Arial" panose="020B0604020202020204" pitchFamily="34" charset="0"/>
            </a:endParaRPr>
          </a:p>
          <a:p>
            <a:endParaRPr lang="en-US">
              <a:latin typeface="Public Sans"/>
            </a:endParaRPr>
          </a:p>
        </p:txBody>
      </p:sp>
      <p:sp>
        <p:nvSpPr>
          <p:cNvPr id="4" name="Slide Number Placeholder 3">
            <a:extLst>
              <a:ext uri="{FF2B5EF4-FFF2-40B4-BE49-F238E27FC236}">
                <a16:creationId xmlns:a16="http://schemas.microsoft.com/office/drawing/2014/main" id="{702569D4-2CBD-2D13-ACBA-7BD7182808FB}"/>
              </a:ext>
            </a:extLst>
          </p:cNvPr>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27647302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CE9C5-4D3E-BC3A-9D00-E5B09EB57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E3102-5A47-76F5-6EE0-622CF815C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F2D638-5CA0-BFDC-E227-2142FE5E330E}"/>
              </a:ext>
            </a:extLst>
          </p:cNvPr>
          <p:cNvSpPr>
            <a:spLocks noGrp="1"/>
          </p:cNvSpPr>
          <p:nvPr>
            <p:ph type="body" idx="1"/>
          </p:nvPr>
        </p:nvSpPr>
        <p:spPr/>
        <p:txBody>
          <a:bodyPr/>
          <a:lstStyle/>
          <a:p>
            <a:pPr>
              <a:lnSpc>
                <a:spcPct val="150000"/>
              </a:lnSpc>
              <a:spcAft>
                <a:spcPts val="1200"/>
              </a:spcAft>
            </a:pPr>
            <a:r>
              <a:rPr lang="en-US" sz="1200" b="1">
                <a:latin typeface="Arial" panose="020B0604020202020204" pitchFamily="34" charset="0"/>
                <a:cs typeface="Arial" panose="020B0604020202020204" pitchFamily="34" charset="0"/>
              </a:rPr>
              <a:t>Purpose of the slide: Key considerations</a:t>
            </a:r>
          </a:p>
          <a:p>
            <a:pPr>
              <a:lnSpc>
                <a:spcPct val="150000"/>
              </a:lnSpc>
              <a:spcAft>
                <a:spcPts val="1200"/>
              </a:spcAft>
            </a:pPr>
            <a:r>
              <a:rPr lang="en-US" sz="1200" b="1">
                <a:latin typeface="Arial" panose="020B0604020202020204" pitchFamily="34" charset="0"/>
                <a:cs typeface="Arial" panose="020B0604020202020204" pitchFamily="34" charset="0"/>
              </a:rPr>
              <a:t>[1:00]</a:t>
            </a:r>
            <a:endParaRPr lang="en-US" sz="1200">
              <a:latin typeface="Arial" panose="020B0604020202020204" pitchFamily="34" charset="0"/>
              <a:cs typeface="Arial" panose="020B0604020202020204" pitchFamily="34" charset="0"/>
            </a:endParaRPr>
          </a:p>
          <a:p>
            <a:pPr>
              <a:lnSpc>
                <a:spcPct val="150000"/>
              </a:lnSpc>
              <a:spcAft>
                <a:spcPts val="1200"/>
              </a:spcAft>
              <a:defRPr/>
            </a:pPr>
            <a:r>
              <a:rPr lang="en-US" sz="1200" b="1">
                <a:latin typeface="Arial" panose="020B0604020202020204" pitchFamily="34" charset="0"/>
                <a:cs typeface="Arial" panose="020B0604020202020204" pitchFamily="34" charset="0"/>
              </a:rPr>
              <a:t>Speaker notes: </a:t>
            </a:r>
          </a:p>
          <a:p>
            <a:pPr>
              <a:lnSpc>
                <a:spcPct val="150000"/>
              </a:lnSpc>
              <a:spcAft>
                <a:spcPts val="1200"/>
              </a:spcAft>
              <a:defRPr/>
            </a:pPr>
            <a:r>
              <a:rPr lang="en-US" sz="1200" b="0">
                <a:latin typeface="Arial" panose="020B0604020202020204" pitchFamily="34" charset="0"/>
                <a:cs typeface="Arial" panose="020B0604020202020204" pitchFamily="34" charset="0"/>
              </a:rPr>
              <a:t>Here are some examples we would hear teachers say. As we read through these examples, note how each opens with a verb followed by an indication of the exact action the student needs to do. </a:t>
            </a:r>
          </a:p>
          <a:p>
            <a:pPr>
              <a:lnSpc>
                <a:spcPct val="150000"/>
              </a:lnSpc>
              <a:spcAft>
                <a:spcPts val="1200"/>
              </a:spcAft>
            </a:pPr>
            <a:endParaRPr lang="en-US" sz="1200" b="1">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“Check the example we looked at, fix your use of [……….].” </a:t>
            </a:r>
            <a:r>
              <a:rPr lang="en-US" sz="1200">
                <a:latin typeface="Arial" panose="020B0604020202020204" pitchFamily="34" charset="0"/>
                <a:cs typeface="Arial" panose="020B0604020202020204" pitchFamily="34" charset="0"/>
              </a:rPr>
              <a:t> </a:t>
            </a:r>
          </a:p>
          <a:p>
            <a:r>
              <a:rPr lang="en-AU" sz="1200">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“Read question [four] again, include an example.”</a:t>
            </a:r>
            <a:r>
              <a:rPr lang="en-US" sz="1200">
                <a:latin typeface="Arial" panose="020B0604020202020204" pitchFamily="34" charset="0"/>
                <a:cs typeface="Arial" panose="020B0604020202020204" pitchFamily="34" charset="0"/>
              </a:rPr>
              <a:t> </a:t>
            </a:r>
          </a:p>
          <a:p>
            <a:r>
              <a:rPr lang="en-AU" sz="1200">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“Increase your use of [tension] by [removing language].” </a:t>
            </a:r>
            <a:r>
              <a:rPr lang="en-US" sz="1200">
                <a:latin typeface="Arial" panose="020B0604020202020204" pitchFamily="34" charset="0"/>
                <a:cs typeface="Arial" panose="020B0604020202020204" pitchFamily="34" charset="0"/>
              </a:rPr>
              <a:t> </a:t>
            </a:r>
          </a:p>
          <a:p>
            <a:r>
              <a:rPr lang="en-AU" sz="1200">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“Show your reasons for that choice with reference to [….......].” </a:t>
            </a:r>
            <a:r>
              <a:rPr lang="en-US" sz="1200">
                <a:latin typeface="Arial" panose="020B0604020202020204" pitchFamily="34" charset="0"/>
                <a:cs typeface="Arial" panose="020B0604020202020204" pitchFamily="34" charset="0"/>
              </a:rPr>
              <a:t> </a:t>
            </a:r>
          </a:p>
          <a:p>
            <a:r>
              <a:rPr lang="en-AU" sz="1200">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“Replay bar 5, fix your minim so it holds for two counts.” </a:t>
            </a:r>
            <a:endParaRPr lang="en-US" sz="1200">
              <a:latin typeface="Arial" panose="020B0604020202020204" pitchFamily="34" charset="0"/>
              <a:cs typeface="Arial" panose="020B0604020202020204" pitchFamily="34" charset="0"/>
            </a:endParaRPr>
          </a:p>
          <a:p>
            <a:pPr>
              <a:lnSpc>
                <a:spcPct val="150000"/>
              </a:lnSpc>
              <a:spcAft>
                <a:spcPts val="1200"/>
              </a:spcAft>
            </a:pPr>
            <a:endParaRPr lang="en-US" sz="1200">
              <a:latin typeface="Arial" panose="020B0604020202020204" pitchFamily="34" charset="0"/>
              <a:cs typeface="Arial" panose="020B0604020202020204" pitchFamily="34" charset="0"/>
            </a:endParaRPr>
          </a:p>
          <a:p>
            <a:pPr>
              <a:lnSpc>
                <a:spcPct val="150000"/>
              </a:lnSpc>
              <a:spcAft>
                <a:spcPts val="1200"/>
              </a:spcAft>
            </a:pPr>
            <a:endParaRPr lang="en-US" sz="1200">
              <a:latin typeface="Arial" panose="020B0604020202020204" pitchFamily="34" charset="0"/>
              <a:cs typeface="Arial" panose="020B0604020202020204" pitchFamily="34" charset="0"/>
            </a:endParaRPr>
          </a:p>
          <a:p>
            <a:pPr>
              <a:lnSpc>
                <a:spcPct val="150000"/>
              </a:lnSpc>
              <a:spcAft>
                <a:spcPts val="1200"/>
              </a:spcAft>
            </a:pPr>
            <a:r>
              <a:rPr lang="en-US" sz="1200">
                <a:latin typeface="Arial" panose="020B0604020202020204" pitchFamily="34" charset="0"/>
                <a:cs typeface="Arial" panose="020B0604020202020204" pitchFamily="34" charset="0"/>
              </a:rPr>
              <a:t>Making feedback in circulating economical in one or two sentences means teachers can be effective in providing feedback to every student as they are developing new knowledge and skills. </a:t>
            </a:r>
            <a:endParaRPr lang="en-US" sz="1200" i="1">
              <a:latin typeface="Arial" panose="020B0604020202020204" pitchFamily="34" charset="0"/>
              <a:cs typeface="Arial" panose="020B0604020202020204" pitchFamily="34" charset="0"/>
            </a:endParaRPr>
          </a:p>
          <a:p>
            <a:pPr>
              <a:lnSpc>
                <a:spcPct val="150000"/>
              </a:lnSpc>
              <a:spcAft>
                <a:spcPts val="1200"/>
              </a:spcAft>
            </a:pPr>
            <a:endParaRPr lang="en-US" sz="1200">
              <a:latin typeface="Arial" panose="020B0604020202020204" pitchFamily="34" charset="0"/>
              <a:cs typeface="Arial" panose="020B0604020202020204" pitchFamily="34" charset="0"/>
            </a:endParaRPr>
          </a:p>
          <a:p>
            <a:pPr>
              <a:lnSpc>
                <a:spcPct val="150000"/>
              </a:lnSpc>
              <a:spcAft>
                <a:spcPts val="1200"/>
              </a:spcAft>
            </a:pPr>
            <a:r>
              <a:rPr lang="en-US" sz="1200">
                <a:latin typeface="Arial" panose="020B0604020202020204" pitchFamily="34" charset="0"/>
                <a:cs typeface="Arial" panose="020B0604020202020204" pitchFamily="34" charset="0"/>
              </a:rPr>
              <a:t>Another benefit of circulating is that it serves as an opportunity for formative assessment by the teacher. Once the teacher has circulated the whole class, they are in a position to determine the number of students who have developed an accurate understanding of the knowledge and skills.  Teachers are then in a position to use whole-class feedback. </a:t>
            </a:r>
          </a:p>
          <a:p>
            <a:pPr>
              <a:lnSpc>
                <a:spcPct val="150000"/>
              </a:lnSpc>
              <a:spcAft>
                <a:spcPts val="1200"/>
              </a:spcAft>
            </a:pPr>
            <a:endParaRPr lang="en-US" sz="1200">
              <a:latin typeface="Arial" panose="020B0604020202020204" pitchFamily="34" charset="0"/>
              <a:cs typeface="Arial" panose="020B0604020202020204" pitchFamily="34" charset="0"/>
            </a:endParaRPr>
          </a:p>
          <a:p>
            <a:endParaRPr lang="en-US">
              <a:latin typeface="Public Sans"/>
            </a:endParaRPr>
          </a:p>
        </p:txBody>
      </p:sp>
      <p:sp>
        <p:nvSpPr>
          <p:cNvPr id="4" name="Slide Number Placeholder 3">
            <a:extLst>
              <a:ext uri="{FF2B5EF4-FFF2-40B4-BE49-F238E27FC236}">
                <a16:creationId xmlns:a16="http://schemas.microsoft.com/office/drawing/2014/main" id="{702569D4-2CBD-2D13-ACBA-7BD7182808FB}"/>
              </a:ext>
            </a:extLst>
          </p:cNvPr>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19050817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EF255-7D63-3F61-58BE-8D30F8BF8F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AAEE64-EFED-114B-BC4B-0DC1C052E3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21E6AB-ABA0-7C71-2E31-7C50D397A735}"/>
              </a:ext>
            </a:extLst>
          </p:cNvPr>
          <p:cNvSpPr>
            <a:spLocks noGrp="1"/>
          </p:cNvSpPr>
          <p:nvPr>
            <p:ph type="body" idx="1"/>
          </p:nvPr>
        </p:nvSpPr>
        <p:spPr/>
        <p:txBody>
          <a:bodyPr/>
          <a:lstStyle/>
          <a:p>
            <a:pPr>
              <a:lnSpc>
                <a:spcPct val="150000"/>
              </a:lnSpc>
              <a:spcAft>
                <a:spcPts val="1200"/>
              </a:spcAft>
            </a:pPr>
            <a:r>
              <a:rPr lang="en-US" sz="1200" b="1">
                <a:latin typeface="Arial" panose="020B0604020202020204" pitchFamily="34" charset="0"/>
                <a:cs typeface="Arial" panose="020B0604020202020204" pitchFamily="34" charset="0"/>
              </a:rPr>
              <a:t>Purpose of the slide: Whole class feedback classroom application example</a:t>
            </a:r>
          </a:p>
          <a:p>
            <a:pPr>
              <a:lnSpc>
                <a:spcPct val="150000"/>
              </a:lnSpc>
              <a:spcAft>
                <a:spcPts val="1200"/>
              </a:spcAft>
            </a:pPr>
            <a:r>
              <a:rPr lang="en-US" sz="1200" b="1">
                <a:latin typeface="Arial" panose="020B0604020202020204" pitchFamily="34" charset="0"/>
                <a:cs typeface="Arial" panose="020B0604020202020204" pitchFamily="34" charset="0"/>
              </a:rPr>
              <a:t>[02:00]</a:t>
            </a:r>
          </a:p>
          <a:p>
            <a:pPr marL="0" marR="0" lvl="0" indent="0" algn="l" defTabSz="1219170" rtl="0" eaLnBrk="1" fontAlgn="auto" latinLnBrk="0" hangingPunct="1">
              <a:lnSpc>
                <a:spcPct val="150000"/>
              </a:lnSpc>
              <a:spcBef>
                <a:spcPts val="0"/>
              </a:spcBef>
              <a:spcAft>
                <a:spcPts val="1200"/>
              </a:spcAft>
              <a:buClrTx/>
              <a:buSzTx/>
              <a:buFontTx/>
              <a:buNone/>
              <a:tabLst/>
              <a:defRPr/>
            </a:pPr>
            <a:r>
              <a:rPr lang="en-US" sz="1200" b="1">
                <a:latin typeface="Arial" panose="020B0604020202020204" pitchFamily="34" charset="0"/>
                <a:cs typeface="Arial" panose="020B0604020202020204" pitchFamily="34" charset="0"/>
              </a:rPr>
              <a:t>(Presenter note: THERE ARE ANIMATIONS ON THIS SLIDE.)</a:t>
            </a:r>
          </a:p>
          <a:p>
            <a:pPr>
              <a:lnSpc>
                <a:spcPct val="150000"/>
              </a:lnSpc>
              <a:spcAft>
                <a:spcPts val="1200"/>
              </a:spcAft>
            </a:pPr>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US" sz="1200" b="1">
                <a:latin typeface="Arial" panose="020B0604020202020204" pitchFamily="34" charset="0"/>
                <a:cs typeface="Arial" panose="020B0604020202020204" pitchFamily="34" charset="0"/>
              </a:rPr>
              <a:t>Speaker notes:</a:t>
            </a:r>
          </a:p>
          <a:p>
            <a:r>
              <a:rPr lang="en-AU" sz="1200">
                <a:latin typeface="Arial" panose="020B0604020202020204" pitchFamily="34" charset="0"/>
                <a:cs typeface="Arial" panose="020B0604020202020204" pitchFamily="34" charset="0"/>
              </a:rPr>
              <a:t>A way to ensure all students receive feedback during the lesson is to implement whole class feedback. Dylan Wiliam has advocated that whole class feedback could account for as much as 25% of the feedback we give (Wiliam in Hendrick and MacPherson 2017).</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We're going to talk through a suggestion of how to give whole class feedback. This suggestion is from education writer and researcher – Daisy Christodoulou. On balance, facilitating whole class feedback in the way she has suggested, aligns with an evidenced-informed approach to explicit teaching. </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Let’s look at this example [click 1]</a:t>
            </a:r>
            <a:br>
              <a:rPr lang="en-AU" sz="1200">
                <a:latin typeface="Arial" panose="020B0604020202020204" pitchFamily="34" charset="0"/>
                <a:cs typeface="Arial" panose="020B0604020202020204" pitchFamily="34" charset="0"/>
              </a:rPr>
            </a:br>
            <a:br>
              <a:rPr lang="en-AU" sz="1200">
                <a:latin typeface="Arial" panose="020B0604020202020204" pitchFamily="34" charset="0"/>
                <a:cs typeface="Arial" panose="020B0604020202020204" pitchFamily="34" charset="0"/>
              </a:rPr>
            </a:br>
            <a:r>
              <a:rPr lang="en-AU" sz="1200">
                <a:latin typeface="Arial" panose="020B0604020202020204" pitchFamily="34" charset="0"/>
                <a:cs typeface="Arial" panose="020B0604020202020204" pitchFamily="34" charset="0"/>
              </a:rPr>
              <a:t>[click 2]: After circulation, a teacher identifies a common error. </a:t>
            </a:r>
          </a:p>
          <a:p>
            <a:r>
              <a:rPr lang="en-AU" sz="1200">
                <a:latin typeface="Arial" panose="020B0604020202020204" pitchFamily="34" charset="0"/>
                <a:cs typeface="Arial" panose="020B0604020202020204" pitchFamily="34" charset="0"/>
              </a:rPr>
              <a:t>[click 3]: Let's imagine a teacher has identified most students have made an error with tense. She shares and/or displays an example "The dog run with the pack and barked happily …....." Teachers asks students to identify the error and how it can be fixed. </a:t>
            </a:r>
          </a:p>
          <a:p>
            <a:r>
              <a:rPr lang="en-AU" sz="1200">
                <a:latin typeface="Arial" panose="020B0604020202020204" pitchFamily="34" charset="0"/>
                <a:cs typeface="Arial" panose="020B0604020202020204" pitchFamily="34" charset="0"/>
              </a:rPr>
              <a:t>[click 4]: She confirms the correct answer or re-teaches. </a:t>
            </a:r>
          </a:p>
          <a:p>
            <a:r>
              <a:rPr lang="en-AU" sz="1200">
                <a:latin typeface="Arial" panose="020B0604020202020204" pitchFamily="34" charset="0"/>
                <a:cs typeface="Arial" panose="020B0604020202020204" pitchFamily="34" charset="0"/>
              </a:rPr>
              <a:t>[click 5]: The teacher prompts students to locate that kind of error in their own work and provide time to correct it. </a:t>
            </a:r>
          </a:p>
          <a:p>
            <a:br>
              <a:rPr lang="en-AU" sz="1200">
                <a:latin typeface="Arial" panose="020B0604020202020204" pitchFamily="34" charset="0"/>
                <a:cs typeface="Arial" panose="020B0604020202020204" pitchFamily="34" charset="0"/>
              </a:rPr>
            </a:br>
            <a:r>
              <a:rPr lang="en-AU" sz="1200">
                <a:latin typeface="Arial" panose="020B0604020202020204" pitchFamily="34" charset="0"/>
                <a:cs typeface="Arial" panose="020B0604020202020204" pitchFamily="34" charset="0"/>
              </a:rPr>
              <a:t>In this example, the common practice of simply restating learning after noticing a trend is extended to include key pedagogical manoeuvres that increase the impact of the feedback. Not only has the teacher given herself an opportunity to check for understanding, she also has the opportunity to re-teach if needed. </a:t>
            </a:r>
            <a:br>
              <a:rPr lang="en-AU" sz="1200">
                <a:latin typeface="Arial" panose="020B0604020202020204" pitchFamily="34" charset="0"/>
                <a:cs typeface="Arial" panose="020B0604020202020204" pitchFamily="34" charset="0"/>
              </a:rPr>
            </a:br>
            <a:br>
              <a:rPr lang="en-AU" sz="1200">
                <a:latin typeface="Arial" panose="020B0604020202020204" pitchFamily="34" charset="0"/>
                <a:cs typeface="Arial" panose="020B0604020202020204" pitchFamily="34" charset="0"/>
              </a:rPr>
            </a:br>
            <a:r>
              <a:rPr lang="en-AU" sz="1200">
                <a:latin typeface="Arial" panose="020B0604020202020204" pitchFamily="34" charset="0"/>
                <a:cs typeface="Arial" panose="020B0604020202020204" pitchFamily="34" charset="0"/>
              </a:rPr>
              <a:t>Whole class feedback is effective for students and is efficient for teachers (Christodoulou 20 March 2019).</a:t>
            </a:r>
          </a:p>
          <a:p>
            <a:endParaRPr lang="en-AU" sz="1200">
              <a:latin typeface="Arial" panose="020B0604020202020204" pitchFamily="34" charset="0"/>
              <a:cs typeface="Arial" panose="020B0604020202020204" pitchFamily="34" charset="0"/>
            </a:endParaRPr>
          </a:p>
          <a:p>
            <a:pPr>
              <a:lnSpc>
                <a:spcPct val="150000"/>
              </a:lnSpc>
              <a:spcAft>
                <a:spcPts val="1200"/>
              </a:spcAft>
            </a:pPr>
            <a:r>
              <a:rPr lang="en-AU" sz="1200" b="1">
                <a:latin typeface="Arial" panose="020B0604020202020204" pitchFamily="34" charset="0"/>
                <a:cs typeface="Arial" panose="020B0604020202020204" pitchFamily="34" charset="0"/>
              </a:rPr>
              <a:t>References:</a:t>
            </a:r>
          </a:p>
          <a:p>
            <a:pPr>
              <a:lnSpc>
                <a:spcPct val="150000"/>
              </a:lnSpc>
              <a:spcAft>
                <a:spcPts val="1200"/>
              </a:spcAft>
            </a:pPr>
            <a:r>
              <a:rPr lang="en-AU" sz="1200">
                <a:latin typeface="Arial" panose="020B0604020202020204" pitchFamily="34" charset="0"/>
                <a:cs typeface="Arial" panose="020B0604020202020204" pitchFamily="34" charset="0"/>
              </a:rPr>
              <a:t>Christodoulou D (20 March 2019) ‘Whole class feedback: saviour or fad?’,, accessed 24 February 2025.</a:t>
            </a:r>
            <a:r>
              <a:rPr lang="en-AU" sz="1200" i="1">
                <a:latin typeface="Arial" panose="020B0604020202020204" pitchFamily="34" charset="0"/>
                <a:cs typeface="Arial" panose="020B0604020202020204" pitchFamily="34" charset="0"/>
              </a:rPr>
              <a:t> The No More Marking Blog.</a:t>
            </a:r>
            <a:endParaRPr lang="en-AU" sz="1200">
              <a:latin typeface="Arial" panose="020B0604020202020204" pitchFamily="34" charset="0"/>
              <a:cs typeface="Arial" panose="020B0604020202020204" pitchFamily="34" charset="0"/>
            </a:endParaRPr>
          </a:p>
          <a:p>
            <a:pPr>
              <a:lnSpc>
                <a:spcPct val="150000"/>
              </a:lnSpc>
              <a:spcAft>
                <a:spcPts val="1200"/>
              </a:spcAft>
            </a:pPr>
            <a:r>
              <a:rPr lang="en-AU" sz="1200">
                <a:latin typeface="Arial" panose="020B0604020202020204" pitchFamily="34" charset="0"/>
                <a:cs typeface="Arial" panose="020B0604020202020204" pitchFamily="34" charset="0"/>
              </a:rPr>
              <a:t>Christodoulou D (29 March 2019) ‘</a:t>
            </a:r>
            <a:r>
              <a:rPr lang="en-AU" sz="1200" i="0">
                <a:latin typeface="Arial" panose="020B0604020202020204" pitchFamily="34" charset="0"/>
                <a:cs typeface="Arial" panose="020B0604020202020204" pitchFamily="34" charset="0"/>
              </a:rPr>
              <a:t>Whole class feedback: a recipe, not a statement’, </a:t>
            </a:r>
            <a:r>
              <a:rPr lang="en-AU" sz="1200" i="1">
                <a:latin typeface="Arial" panose="020B0604020202020204" pitchFamily="34" charset="0"/>
                <a:cs typeface="Arial" panose="020B0604020202020204" pitchFamily="34" charset="0"/>
              </a:rPr>
              <a:t>The No More Marking Blog, </a:t>
            </a:r>
            <a:r>
              <a:rPr lang="en-AU" sz="1200">
                <a:latin typeface="Arial" panose="020B0604020202020204" pitchFamily="34" charset="0"/>
                <a:cs typeface="Arial" panose="020B0604020202020204" pitchFamily="34" charset="0"/>
              </a:rPr>
              <a:t>accessed 24 February 2025.</a:t>
            </a:r>
          </a:p>
          <a:p>
            <a:pPr>
              <a:defRPr/>
            </a:pPr>
            <a:r>
              <a:rPr lang="en-AU" sz="1200">
                <a:latin typeface="Arial" panose="020B0604020202020204" pitchFamily="34" charset="0"/>
                <a:cs typeface="Arial" panose="020B0604020202020204" pitchFamily="34" charset="0"/>
              </a:rPr>
              <a:t>Hendrick C</a:t>
            </a:r>
            <a:r>
              <a:rPr lang="en-AU" sz="1200">
                <a:effectLst/>
                <a:latin typeface="Arial" panose="020B0604020202020204" pitchFamily="34" charset="0"/>
                <a:cs typeface="Arial" panose="020B0604020202020204" pitchFamily="34" charset="0"/>
              </a:rPr>
              <a:t> and Macpherson R (2017) </a:t>
            </a:r>
            <a:r>
              <a:rPr lang="en-AU" sz="1200" i="1">
                <a:effectLst/>
                <a:latin typeface="Arial" panose="020B0604020202020204" pitchFamily="34" charset="0"/>
                <a:cs typeface="Arial" panose="020B0604020202020204" pitchFamily="34" charset="0"/>
              </a:rPr>
              <a:t>What does this look like in the classroom?: bridging the gap between research and practice,</a:t>
            </a:r>
            <a:r>
              <a:rPr lang="en-AU" sz="1200">
                <a:effectLst/>
                <a:latin typeface="Arial" panose="020B0604020202020204" pitchFamily="34" charset="0"/>
                <a:cs typeface="Arial" panose="020B0604020202020204" pitchFamily="34" charset="0"/>
              </a:rPr>
              <a:t> John Catt Educational Ltd.</a:t>
            </a:r>
          </a:p>
          <a:p>
            <a:endParaRPr lang="en-US">
              <a:latin typeface="Public Sans"/>
            </a:endParaRPr>
          </a:p>
        </p:txBody>
      </p:sp>
      <p:sp>
        <p:nvSpPr>
          <p:cNvPr id="4" name="Slide Number Placeholder 3">
            <a:extLst>
              <a:ext uri="{FF2B5EF4-FFF2-40B4-BE49-F238E27FC236}">
                <a16:creationId xmlns:a16="http://schemas.microsoft.com/office/drawing/2014/main" id="{D3AEFE37-BE68-8B62-3067-AB9B0ECA4DC8}"/>
              </a:ext>
            </a:extLst>
          </p:cNvPr>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698273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Placeholder for the  introduction to the module</a:t>
            </a:r>
          </a:p>
          <a:p>
            <a:endParaRPr lang="en-AU">
              <a:latin typeface="Public Sans"/>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1001384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57DB4-BAA9-488E-6A5B-FEBB0E81C0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4F08EF-46A7-9C15-678B-75C8E6AA12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474279-1115-89A0-68D3-A5F0DB238613}"/>
              </a:ext>
            </a:extLst>
          </p:cNvPr>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show examples of think-</a:t>
            </a:r>
            <a:r>
              <a:rPr lang="en-AU" sz="1200" b="1" err="1">
                <a:latin typeface="Arial" panose="020B0604020202020204" pitchFamily="34" charset="0"/>
                <a:cs typeface="Arial" panose="020B0604020202020204" pitchFamily="34" charset="0"/>
              </a:rPr>
              <a:t>alouds</a:t>
            </a:r>
            <a:r>
              <a:rPr lang="en-AU" sz="1200" b="1">
                <a:latin typeface="Arial" panose="020B0604020202020204" pitchFamily="34" charset="0"/>
                <a:cs typeface="Arial" panose="020B0604020202020204" pitchFamily="34" charset="0"/>
              </a:rPr>
              <a:t> for modelling</a:t>
            </a:r>
          </a:p>
          <a:p>
            <a:r>
              <a:rPr lang="en-AU" sz="1200" b="1">
                <a:latin typeface="Arial" panose="020B0604020202020204" pitchFamily="34" charset="0"/>
                <a:cs typeface="Arial" panose="020B0604020202020204" pitchFamily="34" charset="0"/>
              </a:rPr>
              <a:t>Presenter note: </a:t>
            </a:r>
            <a:r>
              <a:rPr lang="en-AU" sz="1200">
                <a:latin typeface="Arial" panose="020B0604020202020204" pitchFamily="34" charset="0"/>
                <a:cs typeface="Arial" panose="020B0604020202020204" pitchFamily="34" charset="0"/>
              </a:rPr>
              <a:t>Modelling think-</a:t>
            </a:r>
            <a:r>
              <a:rPr lang="en-AU" sz="1200" err="1">
                <a:latin typeface="Arial" panose="020B0604020202020204" pitchFamily="34" charset="0"/>
                <a:cs typeface="Arial" panose="020B0604020202020204" pitchFamily="34" charset="0"/>
              </a:rPr>
              <a:t>alouds</a:t>
            </a:r>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[1:00]</a:t>
            </a:r>
          </a:p>
          <a:p>
            <a:r>
              <a:rPr lang="en-AU" sz="1200" b="1">
                <a:latin typeface="Arial" panose="020B0604020202020204" pitchFamily="34" charset="0"/>
                <a:cs typeface="Arial" panose="020B0604020202020204" pitchFamily="34" charset="0"/>
              </a:rPr>
              <a:t>Speaker notes: </a:t>
            </a:r>
          </a:p>
          <a:p>
            <a:r>
              <a:rPr lang="en-AU" sz="1200">
                <a:latin typeface="Arial" panose="020B0604020202020204" pitchFamily="34" charset="0"/>
                <a:cs typeface="Arial" panose="020B0604020202020204" pitchFamily="34" charset="0"/>
              </a:rPr>
              <a:t>Think-</a:t>
            </a:r>
            <a:r>
              <a:rPr lang="en-AU" sz="1200" err="1">
                <a:latin typeface="Arial" panose="020B0604020202020204" pitchFamily="34" charset="0"/>
                <a:cs typeface="Arial" panose="020B0604020202020204" pitchFamily="34" charset="0"/>
              </a:rPr>
              <a:t>alouds</a:t>
            </a:r>
            <a:r>
              <a:rPr lang="en-AU" sz="1200">
                <a:latin typeface="Arial" panose="020B0604020202020204" pitchFamily="34" charset="0"/>
                <a:cs typeface="Arial" panose="020B0604020202020204" pitchFamily="34" charset="0"/>
              </a:rPr>
              <a:t> can be a way to model the thinking the student will need to identify errors and correct them. </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The teacher puts a sentence that mirrors a common error on the board. The teacher explains that verbs in a sentence must be consistent when the actions happen at the same time. In this instance, the verb ‘run’ is problematic as it is expressed in present tense while the other verb, barked, is in the past tense.</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The teacher checks that all students understand how to identify and address the error, re-teaching if needed.</a:t>
            </a:r>
          </a:p>
          <a:p>
            <a:pPr>
              <a:lnSpc>
                <a:spcPct val="107000"/>
              </a:lnSpc>
              <a:spcAft>
                <a:spcPts val="800"/>
              </a:spcAft>
            </a:pPr>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AU" sz="1200" b="1">
                <a:effectLst/>
                <a:latin typeface="Arial" panose="020B0604020202020204" pitchFamily="34" charset="0"/>
                <a:ea typeface="Aptos" panose="020B0004020202020204" pitchFamily="34" charset="0"/>
                <a:cs typeface="Arial" panose="020B0604020202020204" pitchFamily="34" charset="0"/>
              </a:rPr>
              <a:t>Resources:</a:t>
            </a:r>
          </a:p>
          <a:p>
            <a:pPr marL="0" marR="0" lvl="0" indent="0" algn="l" defTabSz="1219170" rtl="0" eaLnBrk="1" fontAlgn="auto" latinLnBrk="0" hangingPunct="1">
              <a:lnSpc>
                <a:spcPct val="107000"/>
              </a:lnSpc>
              <a:spcBef>
                <a:spcPts val="0"/>
              </a:spcBef>
              <a:spcAft>
                <a:spcPts val="800"/>
              </a:spcAft>
              <a:buClrTx/>
              <a:buSzTx/>
              <a:buFontTx/>
              <a:buNone/>
              <a:tabLst/>
              <a:defRPr/>
            </a:pPr>
            <a:r>
              <a:rPr kumimoji="0" lang="en-AU" sz="1200"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Checking for understanding strategy learning module –</a:t>
            </a:r>
            <a:r>
              <a:rPr lang="en-AU" sz="1200">
                <a:latin typeface="Arial" panose="020B0604020202020204" pitchFamily="34" charset="0"/>
                <a:ea typeface="Calibri"/>
                <a:cs typeface="Arial" panose="020B0604020202020204" pitchFamily="34" charset="0"/>
              </a:rPr>
              <a:t>State of New South Wales (Department of Education) </a:t>
            </a:r>
            <a:r>
              <a:rPr lang="en-US" sz="1200">
                <a:latin typeface="Arial" panose="020B0604020202020204" pitchFamily="34" charset="0"/>
                <a:ea typeface="Calibri"/>
                <a:cs typeface="Arial" panose="020B0604020202020204" pitchFamily="34" charset="0"/>
              </a:rPr>
              <a:t>(2024d) </a:t>
            </a:r>
            <a:r>
              <a:rPr lang="en-AU" sz="1200" i="1">
                <a:latin typeface="Arial" panose="020B0604020202020204" pitchFamily="34" charset="0"/>
                <a:ea typeface="Calibri"/>
                <a:cs typeface="Arial" panose="020B0604020202020204" pitchFamily="34" charset="0"/>
              </a:rPr>
              <a:t>Checking for understanding – learning module</a:t>
            </a:r>
            <a:r>
              <a:rPr lang="en-AU" sz="1200">
                <a:latin typeface="Arial" panose="020B0604020202020204" pitchFamily="34" charset="0"/>
                <a:ea typeface="Calibri"/>
                <a:cs typeface="Arial" panose="020B0604020202020204" pitchFamily="34" charset="0"/>
              </a:rPr>
              <a:t>, NSW Department of Education  – </a:t>
            </a:r>
            <a:r>
              <a:rPr kumimoji="0" lang="en-AU" sz="1200"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https://education.nsw.gov.au/teaching-and-learning/curriculum/explicit-teaching/explicit-teaching-strategies/checking-for-understanding</a:t>
            </a:r>
            <a:endParaRPr lang="en-AU" sz="1200">
              <a:latin typeface="Arial" panose="020B0604020202020204" pitchFamily="34" charset="0"/>
              <a:ea typeface="Calibri"/>
              <a:cs typeface="Arial" panose="020B0604020202020204" pitchFamily="34"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endParaRPr lang="en-AU" sz="1200"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endParaRPr lang="en-AU" sz="1200">
              <a:effectLst/>
              <a:latin typeface="Arial" panose="020B0604020202020204" pitchFamily="34" charset="0"/>
              <a:ea typeface="Aptos" panose="020B00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References: </a:t>
            </a:r>
          </a:p>
          <a:p>
            <a:pPr marL="0" marR="0" lvl="0" indent="0" algn="l" defTabSz="1219170" rtl="0" eaLnBrk="1" fontAlgn="auto" latinLnBrk="0" hangingPunct="1">
              <a:lnSpc>
                <a:spcPct val="107000"/>
              </a:lnSpc>
              <a:spcBef>
                <a:spcPts val="0"/>
              </a:spcBef>
              <a:spcAft>
                <a:spcPts val="800"/>
              </a:spcAft>
              <a:buClrTx/>
              <a:buSzTx/>
              <a:buFontTx/>
              <a:buNone/>
              <a:tabLst/>
              <a:defRPr/>
            </a:pPr>
            <a:r>
              <a:rPr lang="en-AU" sz="1200">
                <a:effectLst/>
                <a:latin typeface="Arial" panose="020B0604020202020204" pitchFamily="34" charset="0"/>
                <a:ea typeface="Aptos" panose="020B0004020202020204" pitchFamily="34" charset="0"/>
                <a:cs typeface="Arial" panose="020B0604020202020204" pitchFamily="34" charset="0"/>
              </a:rPr>
              <a:t>AERO (Australian Education Research Organisation) (2024a) </a:t>
            </a:r>
            <a:r>
              <a:rPr lang="en-AU" sz="1200" i="1">
                <a:effectLst/>
                <a:latin typeface="Arial" panose="020B0604020202020204" pitchFamily="34" charset="0"/>
                <a:ea typeface="Aptos" panose="020B0004020202020204" pitchFamily="34" charset="0"/>
                <a:cs typeface="Arial" panose="020B0604020202020204" pitchFamily="34" charset="0"/>
              </a:rPr>
              <a:t>Rules and routines</a:t>
            </a:r>
            <a:r>
              <a:rPr lang="en-AU" sz="1200">
                <a:effectLst/>
                <a:latin typeface="Arial" panose="020B0604020202020204" pitchFamily="34" charset="0"/>
                <a:ea typeface="Aptos" panose="020B0004020202020204" pitchFamily="34" charset="0"/>
                <a:cs typeface="Arial" panose="020B0604020202020204" pitchFamily="34" charset="0"/>
              </a:rPr>
              <a:t>, AERO, accessed 13 March 2025.</a:t>
            </a:r>
          </a:p>
          <a:p>
            <a:pPr marL="0" marR="0" lvl="0" indent="0" algn="l" defTabSz="1219170" rtl="0" eaLnBrk="1" fontAlgn="auto" latinLnBrk="0" hangingPunct="1">
              <a:lnSpc>
                <a:spcPct val="107000"/>
              </a:lnSpc>
              <a:spcBef>
                <a:spcPts val="0"/>
              </a:spcBef>
              <a:spcAft>
                <a:spcPts val="800"/>
              </a:spcAft>
              <a:buClrTx/>
              <a:buSzTx/>
              <a:buFontTx/>
              <a:buNone/>
              <a:tabLst/>
              <a:defRPr/>
            </a:pPr>
            <a:r>
              <a:rPr lang="en-AU" sz="1200">
                <a:effectLst/>
                <a:latin typeface="Arial" panose="020B0604020202020204" pitchFamily="34" charset="0"/>
                <a:ea typeface="Aptos" panose="020B0004020202020204" pitchFamily="34" charset="0"/>
                <a:cs typeface="Arial" panose="020B0604020202020204" pitchFamily="34" charset="0"/>
              </a:rPr>
              <a:t>Fisher D, Frey N and Lapp D (2011) ‘Coaching middle-level teachers to think aloud improves comprehension instruction and student reading achieving’, </a:t>
            </a:r>
            <a:r>
              <a:rPr lang="en-AU" sz="1200" i="1">
                <a:effectLst/>
                <a:latin typeface="Arial" panose="020B0604020202020204" pitchFamily="34" charset="0"/>
                <a:ea typeface="Aptos" panose="020B0004020202020204" pitchFamily="34" charset="0"/>
                <a:cs typeface="Arial" panose="020B0604020202020204" pitchFamily="34" charset="0"/>
              </a:rPr>
              <a:t>The Teacher Educator</a:t>
            </a:r>
            <a:r>
              <a:rPr lang="en-AU" sz="1200">
                <a:effectLst/>
                <a:latin typeface="Arial" panose="020B0604020202020204" pitchFamily="34" charset="0"/>
                <a:ea typeface="Aptos" panose="020B0004020202020204" pitchFamily="34" charset="0"/>
                <a:cs typeface="Arial" panose="020B0604020202020204" pitchFamily="34" charset="0"/>
              </a:rPr>
              <a:t>, 46(3):231–243, doi:10.1080/08878730.2011.580043.</a:t>
            </a:r>
          </a:p>
          <a:p>
            <a:pPr marL="0" marR="0" lvl="0" indent="0" algn="l" defTabSz="1219170" rtl="0" eaLnBrk="1" fontAlgn="auto" latinLnBrk="0" hangingPunct="1">
              <a:lnSpc>
                <a:spcPct val="107000"/>
              </a:lnSpc>
              <a:spcBef>
                <a:spcPts val="0"/>
              </a:spcBef>
              <a:spcAft>
                <a:spcPts val="800"/>
              </a:spcAft>
              <a:buClrTx/>
              <a:buSzTx/>
              <a:buFontTx/>
              <a:buNone/>
              <a:tabLst/>
              <a:defRPr/>
            </a:pPr>
            <a:r>
              <a:rPr lang="en-AU" sz="1200" err="1">
                <a:effectLst/>
                <a:latin typeface="Arial" panose="020B0604020202020204" pitchFamily="34" charset="0"/>
                <a:ea typeface="Aptos" panose="020B0004020202020204" pitchFamily="34" charset="0"/>
                <a:cs typeface="Arial" panose="020B0604020202020204" pitchFamily="34" charset="0"/>
              </a:rPr>
              <a:t>Rosenshine</a:t>
            </a:r>
            <a:r>
              <a:rPr lang="en-AU" sz="1200">
                <a:effectLst/>
                <a:latin typeface="Arial" panose="020B0604020202020204" pitchFamily="34" charset="0"/>
                <a:ea typeface="Aptos" panose="020B0004020202020204" pitchFamily="34" charset="0"/>
                <a:cs typeface="Arial" panose="020B0604020202020204" pitchFamily="34" charset="0"/>
              </a:rPr>
              <a:t> B (2012) ‘Principles of instruction: research-based strategies that all teachers should know’, </a:t>
            </a:r>
            <a:r>
              <a:rPr lang="en-AU" sz="1200" i="1">
                <a:effectLst/>
                <a:latin typeface="Arial" panose="020B0604020202020204" pitchFamily="34" charset="0"/>
                <a:ea typeface="Aptos" panose="020B0004020202020204" pitchFamily="34" charset="0"/>
                <a:cs typeface="Arial" panose="020B0604020202020204" pitchFamily="34" charset="0"/>
              </a:rPr>
              <a:t>American Educator</a:t>
            </a:r>
            <a:r>
              <a:rPr lang="en-AU" sz="1200">
                <a:effectLst/>
                <a:latin typeface="Arial" panose="020B0604020202020204" pitchFamily="34" charset="0"/>
                <a:ea typeface="Aptos" panose="020B0004020202020204" pitchFamily="34" charset="0"/>
                <a:cs typeface="Arial" panose="020B0604020202020204" pitchFamily="34" charset="0"/>
              </a:rPr>
              <a:t>, 36(1):12–19.</a:t>
            </a:r>
          </a:p>
          <a:p>
            <a:endParaRPr lang="en-AU" sz="1200">
              <a:latin typeface="Arial" panose="020B0604020202020204" pitchFamily="34" charset="0"/>
              <a:cs typeface="Arial" panose="020B0604020202020204" pitchFamily="34" charset="0"/>
            </a:endParaRPr>
          </a:p>
          <a:p>
            <a:endParaRPr lang="en-AU"/>
          </a:p>
        </p:txBody>
      </p:sp>
      <p:sp>
        <p:nvSpPr>
          <p:cNvPr id="4" name="Slide Number Placeholder 3">
            <a:extLst>
              <a:ext uri="{FF2B5EF4-FFF2-40B4-BE49-F238E27FC236}">
                <a16:creationId xmlns:a16="http://schemas.microsoft.com/office/drawing/2014/main" id="{B9FBF41C-0A49-B9BA-3B08-E5535283B1AC}"/>
              </a:ext>
            </a:extLst>
          </p:cNvPr>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38342427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Turn and talk activity</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[02:00]</a:t>
            </a:r>
          </a:p>
          <a:p>
            <a:endParaRPr lang="en-AU" sz="1200" b="1">
              <a:latin typeface="Arial" panose="020B0604020202020204" pitchFamily="34" charset="0"/>
              <a:cs typeface="Arial" panose="020B0604020202020204" pitchFamily="34" charset="0"/>
            </a:endParaRPr>
          </a:p>
          <a:p>
            <a:pPr>
              <a:defRPr/>
            </a:pPr>
            <a:r>
              <a:rPr lang="en-AU" sz="1200" b="1">
                <a:latin typeface="Arial" panose="020B0604020202020204" pitchFamily="34" charset="0"/>
                <a:cs typeface="Arial" panose="020B0604020202020204" pitchFamily="34" charset="0"/>
              </a:rPr>
              <a:t>Notes to presenter: </a:t>
            </a:r>
            <a:r>
              <a:rPr lang="en-AU" sz="1200" b="0">
                <a:latin typeface="Arial" panose="020B0604020202020204" pitchFamily="34" charset="0"/>
                <a:cs typeface="Arial" panose="020B0604020202020204" pitchFamily="34" charset="0"/>
              </a:rPr>
              <a:t>This activity could be</a:t>
            </a:r>
            <a:r>
              <a:rPr lang="en-AU" sz="1200">
                <a:latin typeface="Arial" panose="020B0604020202020204" pitchFamily="34" charset="0"/>
                <a:cs typeface="Arial" panose="020B0604020202020204" pitchFamily="34" charset="0"/>
              </a:rPr>
              <a:t> </a:t>
            </a:r>
            <a:r>
              <a:rPr lang="en-AU" sz="1200" b="0">
                <a:latin typeface="Arial" panose="020B0604020202020204" pitchFamily="34" charset="0"/>
                <a:cs typeface="Arial" panose="020B0604020202020204" pitchFamily="34" charset="0"/>
              </a:rPr>
              <a:t>followed by selecting non-volunteers to share their dialogue.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endParaRPr lang="en-AU" b="1">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4216187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4924120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7FB3A-00B8-9BF4-7C2D-BC57E9B93A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512C7E-5532-1202-EA07-F2FD976879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01A577-6776-E5C6-92AA-D9297C9E7AEF}"/>
              </a:ext>
            </a:extLst>
          </p:cNvPr>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of the slide: Introduction to peer feedback</a:t>
            </a:r>
          </a:p>
          <a:p>
            <a:r>
              <a:rPr lang="en-AU" sz="1200" b="1">
                <a:latin typeface="Arial" panose="020B0604020202020204" pitchFamily="34" charset="0"/>
                <a:cs typeface="Arial" panose="020B0604020202020204" pitchFamily="34" charset="0"/>
              </a:rPr>
              <a:t>[0:10]</a:t>
            </a:r>
          </a:p>
          <a:p>
            <a:r>
              <a:rPr lang="en-AU" sz="1200" b="1">
                <a:latin typeface="Arial" panose="020B0604020202020204" pitchFamily="34" charset="0"/>
                <a:cs typeface="Arial" panose="020B0604020202020204" pitchFamily="34" charset="0"/>
              </a:rPr>
              <a:t>Speaker notes:</a:t>
            </a:r>
          </a:p>
          <a:p>
            <a:r>
              <a:rPr lang="en-AU" sz="1200" b="0">
                <a:latin typeface="Arial" panose="020B0604020202020204" pitchFamily="34" charset="0"/>
                <a:cs typeface="Arial" panose="020B0604020202020204" pitchFamily="34" charset="0"/>
              </a:rPr>
              <a:t>I’ll give you a moment to read the slide…</a:t>
            </a:r>
          </a:p>
          <a:p>
            <a:endParaRPr lang="en-AU" b="1"/>
          </a:p>
          <a:p>
            <a:endParaRPr lang="en-AU"/>
          </a:p>
        </p:txBody>
      </p:sp>
      <p:sp>
        <p:nvSpPr>
          <p:cNvPr id="4" name="Slide Number Placeholder 3">
            <a:extLst>
              <a:ext uri="{FF2B5EF4-FFF2-40B4-BE49-F238E27FC236}">
                <a16:creationId xmlns:a16="http://schemas.microsoft.com/office/drawing/2014/main" id="{CAA7F03D-E4DF-764A-D767-02A68BA27302}"/>
              </a:ext>
            </a:extLst>
          </p:cNvPr>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27044260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1B27D-40EB-D670-7885-7AA7FEBCE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434A2C-7C8D-63F2-F866-18C96A0D91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8899EC-36C1-C82C-0EDB-7A7CE7478C71}"/>
              </a:ext>
            </a:extLst>
          </p:cNvPr>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of slide: </a:t>
            </a:r>
          </a:p>
          <a:p>
            <a:r>
              <a:rPr lang="en-AU" sz="1200" b="1">
                <a:latin typeface="Arial" panose="020B0604020202020204" pitchFamily="34" charset="0"/>
                <a:cs typeface="Arial" panose="020B0604020202020204" pitchFamily="34" charset="0"/>
              </a:rPr>
              <a:t>[0:20]</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ea typeface="Calibri"/>
                <a:cs typeface="Arial" panose="020B0604020202020204" pitchFamily="34" charset="0"/>
              </a:rPr>
              <a:t>When students have demonstrated an understanding of the knowledge, skills and task, they have formed a reliable schema. Once a reliable schema has been formed, peer to peer feedback is effective.   </a:t>
            </a:r>
          </a:p>
          <a:p>
            <a:br>
              <a:rPr lang="en-US">
                <a:latin typeface="Calibri"/>
                <a:ea typeface="Calibri"/>
                <a:cs typeface="Calibri"/>
              </a:rPr>
            </a:br>
            <a:br>
              <a:rPr lang="en-US">
                <a:latin typeface="Calibri"/>
                <a:ea typeface="Calibri"/>
                <a:cs typeface="Calibri"/>
              </a:rPr>
            </a:br>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D72BFA3F-172F-583B-8195-1E93C14220C2}"/>
              </a:ext>
            </a:extLst>
          </p:cNvPr>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39974336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1858C-120A-9093-FAE6-921BDAAF23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2DD1EE-5A01-5B0F-A13C-7EFE315ED6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AA3956-E8FF-B3D4-8AB3-9BB5DA85303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Purpose of the slide: key considerations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[1:00]</a:t>
            </a:r>
            <a:endParaRPr lang="en-AU"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Speaker notes:</a:t>
            </a:r>
            <a:endParaRPr lang="en-AU"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Let’s take a minute to read these three points. </a:t>
            </a:r>
            <a:endParaRPr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latin typeface="Arial" panose="020B0604020202020204" pitchFamily="34" charset="0"/>
                <a:cs typeface="Arial" panose="020B0604020202020204" pitchFamily="34" charset="0"/>
              </a:rPr>
              <a:t>Scaffolded guidance from the teacher is required if peer feedback is to be effective. This includes scaffolding interpersonal interactions (Brookhart 2017).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latin typeface="Arial" panose="020B0604020202020204" pitchFamily="34" charset="0"/>
                <a:cs typeface="Arial" panose="020B0604020202020204" pitchFamily="34" charset="0"/>
              </a:rPr>
              <a:t>Creating a culture of trust is important for students to believe in the quality and usefulness of their peers’ feedback.</a:t>
            </a:r>
          </a:p>
          <a:p>
            <a:pPr marL="285750" indent="-285750">
              <a:buFont typeface="Arial" panose="020B0604020202020204" pitchFamily="34" charset="0"/>
              <a:buChar char="•"/>
              <a:defRPr/>
            </a:pPr>
            <a:r>
              <a:rPr lang="en-AU" sz="1200">
                <a:latin typeface="Arial" panose="020B0604020202020204" pitchFamily="34" charset="0"/>
                <a:cs typeface="Arial" panose="020B0604020202020204" pitchFamily="34" charset="0"/>
              </a:rPr>
              <a:t>Students are supported to engage with feedback through understanding what success looks like (Brooks et al. 2021).</a:t>
            </a:r>
            <a:endParaRPr kumimoji="0" lang="en-AU"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References</a:t>
            </a:r>
            <a:endParaRPr lang="en-AU"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00">
                <a:solidFill>
                  <a:srgbClr val="444444"/>
                </a:solidFill>
                <a:effectLst/>
                <a:latin typeface="Arial" panose="020B0604020202020204" pitchFamily="34" charset="0"/>
                <a:ea typeface="Calibri"/>
                <a:cs typeface="Arial" panose="020B0604020202020204" pitchFamily="34" charset="0"/>
              </a:rPr>
              <a:t>Brookhart S (2017) </a:t>
            </a:r>
            <a:r>
              <a:rPr lang="en-AU" sz="1200" i="1" kern="100">
                <a:solidFill>
                  <a:srgbClr val="444444"/>
                </a:solidFill>
                <a:effectLst/>
                <a:latin typeface="Arial" panose="020B0604020202020204" pitchFamily="34" charset="0"/>
                <a:ea typeface="Calibri"/>
                <a:cs typeface="Arial" panose="020B0604020202020204" pitchFamily="34" charset="0"/>
              </a:rPr>
              <a:t>How to give effective feedback to your students</a:t>
            </a:r>
            <a:r>
              <a:rPr lang="en-AU" sz="1200" kern="100">
                <a:solidFill>
                  <a:srgbClr val="444444"/>
                </a:solidFill>
                <a:effectLst/>
                <a:latin typeface="Arial" panose="020B0604020202020204" pitchFamily="34" charset="0"/>
                <a:ea typeface="Calibri"/>
                <a:cs typeface="Arial" panose="020B0604020202020204" pitchFamily="34" charset="0"/>
              </a:rPr>
              <a:t>, 2nd </a:t>
            </a:r>
            <a:r>
              <a:rPr lang="en-AU" sz="1200" kern="100" err="1">
                <a:solidFill>
                  <a:srgbClr val="444444"/>
                </a:solidFill>
                <a:effectLst/>
                <a:latin typeface="Arial" panose="020B0604020202020204" pitchFamily="34" charset="0"/>
                <a:ea typeface="Calibri"/>
                <a:cs typeface="Arial" panose="020B0604020202020204" pitchFamily="34" charset="0"/>
              </a:rPr>
              <a:t>edn</a:t>
            </a:r>
            <a:r>
              <a:rPr lang="en-AU" sz="1200" kern="100">
                <a:solidFill>
                  <a:srgbClr val="444444"/>
                </a:solidFill>
                <a:effectLst/>
                <a:latin typeface="Arial" panose="020B0604020202020204" pitchFamily="34" charset="0"/>
                <a:ea typeface="Calibri"/>
                <a:cs typeface="Arial" panose="020B0604020202020204" pitchFamily="34" charset="0"/>
              </a:rPr>
              <a:t>, ASCD.</a:t>
            </a:r>
            <a:endParaRPr lang="en-AU" sz="1200" kern="100">
              <a:solidFill>
                <a:srgbClr val="444444"/>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00">
                <a:solidFill>
                  <a:srgbClr val="444444"/>
                </a:solidFill>
                <a:effectLst/>
                <a:latin typeface="Arial" panose="020B0604020202020204" pitchFamily="34" charset="0"/>
                <a:ea typeface="Calibri"/>
                <a:cs typeface="Arial" panose="020B0604020202020204" pitchFamily="34" charset="0"/>
              </a:rPr>
              <a:t>Brooks C, Burton R, van der </a:t>
            </a:r>
            <a:r>
              <a:rPr lang="en-AU" sz="1200" kern="100" err="1">
                <a:solidFill>
                  <a:srgbClr val="444444"/>
                </a:solidFill>
                <a:effectLst/>
                <a:latin typeface="Arial" panose="020B0604020202020204" pitchFamily="34" charset="0"/>
                <a:ea typeface="Calibri"/>
                <a:cs typeface="Arial" panose="020B0604020202020204" pitchFamily="34" charset="0"/>
              </a:rPr>
              <a:t>Kleij</a:t>
            </a:r>
            <a:r>
              <a:rPr lang="en-AU" sz="1200" kern="100">
                <a:solidFill>
                  <a:srgbClr val="444444"/>
                </a:solidFill>
                <a:effectLst/>
                <a:latin typeface="Arial" panose="020B0604020202020204" pitchFamily="34" charset="0"/>
                <a:ea typeface="Calibri"/>
                <a:cs typeface="Arial" panose="020B0604020202020204" pitchFamily="34" charset="0"/>
              </a:rPr>
              <a:t> F, </a:t>
            </a:r>
            <a:r>
              <a:rPr lang="en-AU" sz="1200" kern="100" err="1">
                <a:solidFill>
                  <a:srgbClr val="444444"/>
                </a:solidFill>
                <a:effectLst/>
                <a:latin typeface="Arial" panose="020B0604020202020204" pitchFamily="34" charset="0"/>
                <a:ea typeface="Calibri"/>
                <a:cs typeface="Arial" panose="020B0604020202020204" pitchFamily="34" charset="0"/>
              </a:rPr>
              <a:t>Ablaza</a:t>
            </a:r>
            <a:r>
              <a:rPr lang="en-AU" sz="1200" kern="100">
                <a:solidFill>
                  <a:srgbClr val="444444"/>
                </a:solidFill>
                <a:effectLst/>
                <a:latin typeface="Arial" panose="020B0604020202020204" pitchFamily="34" charset="0"/>
                <a:ea typeface="Calibri"/>
                <a:cs typeface="Arial" panose="020B0604020202020204" pitchFamily="34" charset="0"/>
              </a:rPr>
              <a:t> C, Carroll A, Hattie J and Neill S (2021) ‘Teachers activating learners: the effects of a student-centred feedback approach on writing achievement’, </a:t>
            </a:r>
            <a:r>
              <a:rPr lang="en-AU" sz="1200" i="1" kern="100">
                <a:solidFill>
                  <a:srgbClr val="444444"/>
                </a:solidFill>
                <a:effectLst/>
                <a:latin typeface="Arial" panose="020B0604020202020204" pitchFamily="34" charset="0"/>
                <a:ea typeface="Calibri"/>
                <a:cs typeface="Arial" panose="020B0604020202020204" pitchFamily="34" charset="0"/>
              </a:rPr>
              <a:t>Teaching and Teacher Education</a:t>
            </a:r>
            <a:r>
              <a:rPr lang="en-AU" sz="1200" kern="100">
                <a:solidFill>
                  <a:srgbClr val="444444"/>
                </a:solidFill>
                <a:effectLst/>
                <a:latin typeface="Arial" panose="020B0604020202020204" pitchFamily="34" charset="0"/>
                <a:ea typeface="Calibri"/>
                <a:cs typeface="Arial" panose="020B0604020202020204" pitchFamily="34" charset="0"/>
              </a:rPr>
              <a:t>, 105, doi.org/10.1016/j.tate.2021.103387.</a:t>
            </a:r>
            <a:endParaRPr lang="en-AU" sz="1200" kern="100">
              <a:solidFill>
                <a:srgbClr val="444444"/>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00">
                <a:solidFill>
                  <a:srgbClr val="444444"/>
                </a:solidFill>
                <a:effectLst/>
                <a:latin typeface="Arial" panose="020B0604020202020204" pitchFamily="34" charset="0"/>
                <a:ea typeface="Calibri"/>
                <a:cs typeface="Arial" panose="020B0604020202020204" pitchFamily="34" charset="0"/>
              </a:rPr>
              <a:t>Smith J, </a:t>
            </a:r>
            <a:r>
              <a:rPr lang="en-AU" sz="1200" kern="100" err="1">
                <a:solidFill>
                  <a:srgbClr val="444444"/>
                </a:solidFill>
                <a:effectLst/>
                <a:latin typeface="Arial" panose="020B0604020202020204" pitchFamily="34" charset="0"/>
                <a:ea typeface="Calibri"/>
                <a:cs typeface="Arial" panose="020B0604020202020204" pitchFamily="34" charset="0"/>
              </a:rPr>
              <a:t>Lipnevich</a:t>
            </a:r>
            <a:r>
              <a:rPr lang="en-AU" sz="1200" kern="100">
                <a:solidFill>
                  <a:srgbClr val="444444"/>
                </a:solidFill>
                <a:effectLst/>
                <a:latin typeface="Arial" panose="020B0604020202020204" pitchFamily="34" charset="0"/>
                <a:ea typeface="Calibri"/>
                <a:cs typeface="Arial" panose="020B0604020202020204" pitchFamily="34" charset="0"/>
              </a:rPr>
              <a:t> A and </a:t>
            </a:r>
            <a:r>
              <a:rPr lang="en-AU" sz="1200" kern="100" err="1">
                <a:solidFill>
                  <a:srgbClr val="444444"/>
                </a:solidFill>
                <a:effectLst/>
                <a:latin typeface="Arial" panose="020B0604020202020204" pitchFamily="34" charset="0"/>
                <a:ea typeface="Calibri"/>
                <a:cs typeface="Arial" panose="020B0604020202020204" pitchFamily="34" charset="0"/>
              </a:rPr>
              <a:t>Guskey</a:t>
            </a:r>
            <a:r>
              <a:rPr lang="en-AU" sz="1200" kern="100">
                <a:solidFill>
                  <a:srgbClr val="444444"/>
                </a:solidFill>
                <a:effectLst/>
                <a:latin typeface="Arial" panose="020B0604020202020204" pitchFamily="34" charset="0"/>
                <a:ea typeface="Calibri"/>
                <a:cs typeface="Arial" panose="020B0604020202020204" pitchFamily="34" charset="0"/>
              </a:rPr>
              <a:t> T (2023) </a:t>
            </a:r>
            <a:r>
              <a:rPr lang="en-AU" sz="1200" i="1" kern="100">
                <a:solidFill>
                  <a:srgbClr val="444444"/>
                </a:solidFill>
                <a:effectLst/>
                <a:latin typeface="Arial" panose="020B0604020202020204" pitchFamily="34" charset="0"/>
                <a:ea typeface="Calibri"/>
                <a:cs typeface="Arial" panose="020B0604020202020204" pitchFamily="34" charset="0"/>
              </a:rPr>
              <a:t>Instructional feedback: the power, the promise, the practice</a:t>
            </a:r>
            <a:r>
              <a:rPr lang="en-AU" sz="1200" kern="100">
                <a:solidFill>
                  <a:srgbClr val="444444"/>
                </a:solidFill>
                <a:effectLst/>
                <a:latin typeface="Arial" panose="020B0604020202020204" pitchFamily="34" charset="0"/>
                <a:ea typeface="Calibri"/>
                <a:cs typeface="Arial" panose="020B0604020202020204" pitchFamily="34" charset="0"/>
              </a:rPr>
              <a:t>, Corwin.</a:t>
            </a:r>
            <a:endParaRPr lang="en-AU" sz="1200" kern="100">
              <a:effectLst/>
              <a:latin typeface="Arial" panose="020B0604020202020204" pitchFamily="34" charset="0"/>
              <a:ea typeface="Calibri"/>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indent="-285750">
              <a:buFont typeface="Calibri"/>
              <a:buChar char="-"/>
            </a:pP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ea typeface="Roboto"/>
              <a:cs typeface="Arial" panose="020B0604020202020204" pitchFamily="34" charset="0"/>
            </a:endParaRPr>
          </a:p>
          <a:p>
            <a:endParaRPr lang="en-AU" sz="1200" b="1">
              <a:latin typeface="Arial" panose="020B0604020202020204" pitchFamily="34" charset="0"/>
              <a:ea typeface="Roboto"/>
              <a:cs typeface="Arial" panose="020B0604020202020204" pitchFamily="34" charset="0"/>
            </a:endParaRPr>
          </a:p>
          <a:p>
            <a:endParaRPr lang="en-AU" sz="1200">
              <a:latin typeface="Arial" panose="020B0604020202020204" pitchFamily="34" charset="0"/>
              <a:ea typeface="Roboto"/>
              <a:cs typeface="Arial" panose="020B0604020202020204" pitchFamily="34" charset="0"/>
            </a:endParaRPr>
          </a:p>
          <a:p>
            <a:endParaRPr lang="en-AU" sz="1200">
              <a:latin typeface="Arial" panose="020B0604020202020204" pitchFamily="34" charset="0"/>
              <a:ea typeface="Roboto"/>
              <a:cs typeface="Arial" panose="020B0604020202020204" pitchFamily="34" charset="0"/>
            </a:endParaRPr>
          </a:p>
          <a:p>
            <a:endParaRPr lang="en-AU"/>
          </a:p>
          <a:p>
            <a:endParaRPr lang="en-AU"/>
          </a:p>
          <a:p>
            <a:endParaRPr lang="en-AU"/>
          </a:p>
        </p:txBody>
      </p:sp>
      <p:sp>
        <p:nvSpPr>
          <p:cNvPr id="4" name="Slide Number Placeholder 3">
            <a:extLst>
              <a:ext uri="{FF2B5EF4-FFF2-40B4-BE49-F238E27FC236}">
                <a16:creationId xmlns:a16="http://schemas.microsoft.com/office/drawing/2014/main" id="{787811EE-2FB1-1C35-C843-7F5A0FB1DCD6}"/>
              </a:ext>
            </a:extLst>
          </p:cNvPr>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14810897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of slide: How to model peer feedback</a:t>
            </a:r>
          </a:p>
          <a:p>
            <a:r>
              <a:rPr lang="en-AU" sz="1200" b="1">
                <a:latin typeface="Arial" panose="020B0604020202020204" pitchFamily="34" charset="0"/>
                <a:cs typeface="Arial" panose="020B0604020202020204" pitchFamily="34" charset="0"/>
              </a:rPr>
              <a:t>[2:00]</a:t>
            </a:r>
          </a:p>
          <a:p>
            <a:r>
              <a:rPr lang="en-AU" sz="1200" b="1">
                <a:latin typeface="Arial" panose="020B0604020202020204" pitchFamily="34" charset="0"/>
                <a:cs typeface="Arial" panose="020B0604020202020204" pitchFamily="34" charset="0"/>
              </a:rPr>
              <a:t>(Presenter note: THERE ARE ANIMATIONS ON THIS SLIDE.)</a:t>
            </a: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[click]</a:t>
            </a:r>
          </a:p>
          <a:p>
            <a:r>
              <a:rPr lang="en-AU" sz="1200" b="1">
                <a:latin typeface="Arial" panose="020B0604020202020204" pitchFamily="34" charset="0"/>
                <a:cs typeface="Arial" panose="020B0604020202020204" pitchFamily="34" charset="0"/>
              </a:rPr>
              <a:t>1. Set clear expectations and guidelines</a:t>
            </a:r>
          </a:p>
          <a:p>
            <a:pPr marL="285750" indent="-285750">
              <a:buFont typeface="Arial" panose="020B0604020202020204" pitchFamily="34" charset="0"/>
              <a:buChar char="•"/>
            </a:pPr>
            <a:r>
              <a:rPr lang="en-AU" sz="1200" b="0">
                <a:latin typeface="Arial" panose="020B0604020202020204" pitchFamily="34" charset="0"/>
                <a:cs typeface="Arial" panose="020B0604020202020204" pitchFamily="34" charset="0"/>
              </a:rPr>
              <a:t>Clarify success criteria</a:t>
            </a:r>
          </a:p>
          <a:p>
            <a:pPr marL="285750" indent="-285750">
              <a:buFont typeface="Arial" panose="020B0604020202020204" pitchFamily="34" charset="0"/>
              <a:buChar char="•"/>
            </a:pPr>
            <a:r>
              <a:rPr lang="en-AU" sz="1200" b="0">
                <a:latin typeface="Arial" panose="020B0604020202020204" pitchFamily="34" charset="0"/>
                <a:cs typeface="Arial" panose="020B0604020202020204" pitchFamily="34" charset="0"/>
              </a:rPr>
              <a:t>Provide feedback guidelines such as:</a:t>
            </a:r>
          </a:p>
          <a:p>
            <a:pPr marL="742950" lvl="1" indent="-285750">
              <a:buFont typeface="Arial" panose="020B0604020202020204" pitchFamily="34" charset="0"/>
              <a:buChar char="•"/>
            </a:pPr>
            <a:r>
              <a:rPr lang="en-AU" sz="1200" b="0">
                <a:latin typeface="Arial" panose="020B0604020202020204" pitchFamily="34" charset="0"/>
                <a:cs typeface="Arial" panose="020B0604020202020204" pitchFamily="34" charset="0"/>
              </a:rPr>
              <a:t>Focus on the work, not the person.</a:t>
            </a:r>
          </a:p>
          <a:p>
            <a:pPr marL="742950" lvl="1" indent="-285750">
              <a:buFont typeface="Arial" panose="020B0604020202020204" pitchFamily="34" charset="0"/>
              <a:buChar char="•"/>
            </a:pPr>
            <a:r>
              <a:rPr lang="en-AU" sz="1200" b="0">
                <a:latin typeface="Arial" panose="020B0604020202020204" pitchFamily="34" charset="0"/>
                <a:cs typeface="Arial" panose="020B0604020202020204" pitchFamily="34" charset="0"/>
              </a:rPr>
              <a:t>Be respectful, specific and constructive.</a:t>
            </a:r>
          </a:p>
          <a:p>
            <a:pPr marL="742950" lvl="1" indent="-285750">
              <a:buFont typeface="Arial" panose="020B0604020202020204" pitchFamily="34" charset="0"/>
              <a:buChar char="•"/>
            </a:pPr>
            <a:r>
              <a:rPr lang="en-AU" sz="1200" b="0">
                <a:latin typeface="Arial" panose="020B0604020202020204" pitchFamily="34" charset="0"/>
                <a:cs typeface="Arial" panose="020B0604020202020204" pitchFamily="34" charset="0"/>
              </a:rPr>
              <a:t>Use positive language and suggest improvements.</a:t>
            </a:r>
          </a:p>
          <a:p>
            <a:pPr marL="285750" indent="-285750">
              <a:buFont typeface="Arial" panose="020B0604020202020204" pitchFamily="34" charset="0"/>
              <a:buChar char="•"/>
            </a:pPr>
            <a:r>
              <a:rPr lang="en-AU" sz="1200" b="0">
                <a:latin typeface="Arial" panose="020B0604020202020204" pitchFamily="34" charset="0"/>
                <a:cs typeface="Arial" panose="020B0604020202020204" pitchFamily="34" charset="0"/>
              </a:rPr>
              <a:t>Introduce feedback structures like "Two Stars and a Wish" (two positive comments and one suggestion for improvement) or The TAG Method (Tell something positive, Ask a question, Give a suggestion).</a:t>
            </a:r>
          </a:p>
          <a:p>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[click]</a:t>
            </a:r>
          </a:p>
          <a:p>
            <a:r>
              <a:rPr lang="en-AU" sz="1200" b="1">
                <a:latin typeface="Arial" panose="020B0604020202020204" pitchFamily="34" charset="0"/>
                <a:cs typeface="Arial" panose="020B0604020202020204" pitchFamily="34" charset="0"/>
              </a:rPr>
              <a:t>2. Model giving feedback (I Do)</a:t>
            </a:r>
          </a:p>
          <a:p>
            <a:pPr marL="285750" indent="-285750">
              <a:buFont typeface="Arial" panose="020B0604020202020204" pitchFamily="34" charset="0"/>
              <a:buChar char="•"/>
            </a:pPr>
            <a:r>
              <a:rPr lang="en-AU" sz="1200" b="0">
                <a:latin typeface="Arial" panose="020B0604020202020204" pitchFamily="34" charset="0"/>
                <a:cs typeface="Arial" panose="020B0604020202020204" pitchFamily="34" charset="0"/>
              </a:rPr>
              <a:t>Choose a piece of student work or a sample that represents the type of feedback you want students to provide.</a:t>
            </a:r>
          </a:p>
          <a:p>
            <a:pPr marL="285750" indent="-285750">
              <a:buFont typeface="Arial" panose="020B0604020202020204" pitchFamily="34" charset="0"/>
              <a:buChar char="•"/>
            </a:pPr>
            <a:r>
              <a:rPr lang="en-AU" sz="1200" b="0">
                <a:latin typeface="Arial" panose="020B0604020202020204" pitchFamily="34" charset="0"/>
                <a:cs typeface="Arial" panose="020B0604020202020204" pitchFamily="34" charset="0"/>
              </a:rPr>
              <a:t>Think aloud as you review the work, showing students how you analyse the work and identify strengths and areas for improvement.</a:t>
            </a:r>
          </a:p>
          <a:p>
            <a:pPr marL="285750" indent="-285750">
              <a:buFont typeface="Arial" panose="020B0604020202020204" pitchFamily="34" charset="0"/>
              <a:buChar char="•"/>
            </a:pPr>
            <a:r>
              <a:rPr lang="en-AU" sz="1200" b="0">
                <a:latin typeface="Arial" panose="020B0604020202020204" pitchFamily="34" charset="0"/>
                <a:cs typeface="Arial" panose="020B0604020202020204" pitchFamily="34" charset="0"/>
              </a:rPr>
              <a:t>Demonstrate the balance: Acknowledge the good aspects of the work before moving on to areas for growth.</a:t>
            </a:r>
          </a:p>
          <a:p>
            <a:pPr marL="285750" indent="-285750">
              <a:buFont typeface="Arial" panose="020B0604020202020204" pitchFamily="34" charset="0"/>
              <a:buChar char="•"/>
            </a:pPr>
            <a:r>
              <a:rPr lang="en-AU" sz="1200" b="0">
                <a:latin typeface="Arial" panose="020B0604020202020204" pitchFamily="34" charset="0"/>
                <a:cs typeface="Arial" panose="020B0604020202020204" pitchFamily="34" charset="0"/>
              </a:rPr>
              <a:t>Provide specific, actionable suggestions for improvement.</a:t>
            </a: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a:latin typeface="Arial" panose="020B0604020202020204" pitchFamily="34" charset="0"/>
                <a:cs typeface="Arial" panose="020B0604020202020204" pitchFamily="34" charset="0"/>
              </a:rPr>
              <a:t>[click]</a:t>
            </a:r>
          </a:p>
          <a:p>
            <a:r>
              <a:rPr lang="en-AU" sz="1200" b="1">
                <a:latin typeface="Arial" panose="020B0604020202020204" pitchFamily="34" charset="0"/>
                <a:cs typeface="Arial" panose="020B0604020202020204" pitchFamily="34" charset="0"/>
              </a:rPr>
              <a:t>3. Model receiving feedback (I Do)</a:t>
            </a:r>
          </a:p>
          <a:p>
            <a:pPr marL="285750" indent="-285750">
              <a:buFont typeface="Arial" panose="020B0604020202020204" pitchFamily="34" charset="0"/>
              <a:buChar char="•"/>
            </a:pPr>
            <a:r>
              <a:rPr lang="en-AU" sz="1200" b="0">
                <a:latin typeface="Arial" panose="020B0604020202020204" pitchFamily="34" charset="0"/>
                <a:cs typeface="Arial" panose="020B0604020202020204" pitchFamily="34" charset="0"/>
              </a:rPr>
              <a:t>After giving feedback, you can show how to receive feedback as well. Demonstrate how to listen actively and reflect on the feedback.</a:t>
            </a:r>
          </a:p>
          <a:p>
            <a:pPr marL="285750" indent="-285750">
              <a:buFont typeface="Arial" panose="020B0604020202020204" pitchFamily="34" charset="0"/>
              <a:buChar char="•"/>
            </a:pPr>
            <a:r>
              <a:rPr lang="en-AU" sz="1200" b="0">
                <a:latin typeface="Arial" panose="020B0604020202020204" pitchFamily="34" charset="0"/>
                <a:cs typeface="Arial" panose="020B0604020202020204" pitchFamily="34" charset="0"/>
              </a:rPr>
              <a:t>Model reflection by saying something like, “I understand that the argument needs more examples, so I’ll revise it by adding more evidence.”</a:t>
            </a:r>
          </a:p>
          <a:p>
            <a:pPr marL="285750" indent="-285750">
              <a:buFont typeface="Arial" panose="020B0604020202020204" pitchFamily="34" charset="0"/>
              <a:buChar char="•"/>
            </a:pPr>
            <a:r>
              <a:rPr lang="en-AU" sz="1200" b="0">
                <a:latin typeface="Arial" panose="020B0604020202020204" pitchFamily="34" charset="0"/>
                <a:cs typeface="Arial" panose="020B0604020202020204" pitchFamily="34" charset="0"/>
              </a:rPr>
              <a:t>Encourage a growth mindset by demonstrating that feedback is an opportunity for improvement, not a judgment.</a:t>
            </a: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[click]</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4. Model applying feedback (I Do)</a:t>
            </a:r>
          </a:p>
          <a:p>
            <a:pPr marL="285750" indent="-285750">
              <a:buFont typeface="Arial" panose="020B0604020202020204" pitchFamily="34" charset="0"/>
              <a:buChar char="•"/>
            </a:pPr>
            <a:r>
              <a:rPr lang="en-AU" sz="1400"/>
              <a:t>Demonstrate how to use feedback to improve a piece of work in real time.</a:t>
            </a:r>
          </a:p>
          <a:p>
            <a:pPr marL="285750" indent="-285750">
              <a:buFont typeface="Arial" panose="020B0604020202020204" pitchFamily="34" charset="0"/>
              <a:buChar char="•"/>
            </a:pPr>
            <a:r>
              <a:rPr lang="en-AU" sz="1400"/>
              <a:t>Think aloud as you make specific revisions based on feedback received.</a:t>
            </a:r>
          </a:p>
          <a:p>
            <a:pPr marL="285750" indent="-285750">
              <a:buFont typeface="Arial" panose="020B0604020202020204" pitchFamily="34" charset="0"/>
              <a:buChar char="•"/>
            </a:pPr>
            <a:r>
              <a:rPr lang="en-AU" sz="1400"/>
              <a:t>Show how to re-read the revised work to check if improvements align with the feedback.</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a:latin typeface="Arial" panose="020B0604020202020204" pitchFamily="34" charset="0"/>
                <a:cs typeface="Arial" panose="020B0604020202020204" pitchFamily="34" charset="0"/>
              </a:rPr>
              <a:t>[click]</a:t>
            </a:r>
          </a:p>
          <a:p>
            <a:r>
              <a:rPr lang="en-AU" sz="1200" b="1">
                <a:latin typeface="Arial" panose="020B0604020202020204" pitchFamily="34" charset="0"/>
                <a:cs typeface="Arial" panose="020B0604020202020204" pitchFamily="34" charset="0"/>
              </a:rPr>
              <a:t>5. Practice with the class (We Do)</a:t>
            </a:r>
          </a:p>
          <a:p>
            <a:pPr marL="285750" indent="-285750">
              <a:buFont typeface="Arial" panose="020B0604020202020204" pitchFamily="34" charset="0"/>
              <a:buChar char="•"/>
            </a:pPr>
            <a:r>
              <a:rPr lang="en-AU" sz="1200">
                <a:latin typeface="Arial" panose="020B0604020202020204" pitchFamily="34" charset="0"/>
                <a:cs typeface="Arial" panose="020B0604020202020204" pitchFamily="34" charset="0"/>
              </a:rPr>
              <a:t>Have students work in pairs or small groups to give feedback to each other. Circulate and offer support as needed.</a:t>
            </a:r>
          </a:p>
          <a:p>
            <a:pPr marL="285750" indent="-285750">
              <a:buFont typeface="Arial" panose="020B0604020202020204" pitchFamily="34" charset="0"/>
              <a:buChar char="•"/>
            </a:pPr>
            <a:r>
              <a:rPr lang="en-AU" sz="1200">
                <a:latin typeface="Arial" panose="020B0604020202020204" pitchFamily="34" charset="0"/>
                <a:cs typeface="Arial" panose="020B0604020202020204" pitchFamily="34" charset="0"/>
              </a:rPr>
              <a:t>Walk them </a:t>
            </a:r>
            <a:r>
              <a:rPr lang="en-AU" sz="1200" b="0">
                <a:latin typeface="Arial" panose="020B0604020202020204" pitchFamily="34" charset="0"/>
                <a:cs typeface="Arial" panose="020B0604020202020204" pitchFamily="34" charset="0"/>
              </a:rPr>
              <a:t>through a few examples, and guide them in following the feedback structure.</a:t>
            </a:r>
          </a:p>
          <a:p>
            <a:pPr marL="285750" indent="-285750">
              <a:buFont typeface="Arial" panose="020B0604020202020204" pitchFamily="34" charset="0"/>
              <a:buChar char="•"/>
            </a:pPr>
            <a:r>
              <a:rPr lang="en-AU" sz="1200" b="0">
                <a:latin typeface="Arial" panose="020B0604020202020204" pitchFamily="34" charset="0"/>
                <a:cs typeface="Arial" panose="020B0604020202020204" pitchFamily="34" charset="0"/>
              </a:rPr>
              <a:t>Encourage students to ask clarifying questions if they don’t understand the feedback they receive.</a:t>
            </a: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a:latin typeface="Arial" panose="020B0604020202020204" pitchFamily="34" charset="0"/>
                <a:cs typeface="Arial" panose="020B0604020202020204" pitchFamily="34" charset="0"/>
              </a:rPr>
              <a:t>[click]</a:t>
            </a:r>
          </a:p>
          <a:p>
            <a:r>
              <a:rPr lang="en-AU" sz="1200" b="1">
                <a:latin typeface="Arial" panose="020B0604020202020204" pitchFamily="34" charset="0"/>
                <a:cs typeface="Arial" panose="020B0604020202020204" pitchFamily="34" charset="0"/>
              </a:rPr>
              <a:t>6. Encourage reflection (You Do)</a:t>
            </a:r>
          </a:p>
          <a:p>
            <a:pPr marL="0" indent="0">
              <a:buFont typeface="Arial" panose="020B0604020202020204" pitchFamily="34" charset="0"/>
              <a:buNone/>
            </a:pPr>
            <a:r>
              <a:rPr lang="en-AU" sz="1200">
                <a:latin typeface="Arial" panose="020B0604020202020204" pitchFamily="34" charset="0"/>
                <a:cs typeface="Arial" panose="020B0604020202020204" pitchFamily="34" charset="0"/>
              </a:rPr>
              <a:t>Once students have practiced peer feedback, ask them to reflect on the process:</a:t>
            </a:r>
          </a:p>
          <a:p>
            <a:pPr marL="133365" lvl="0" indent="-285750">
              <a:buFont typeface="Arial" panose="020B0604020202020204" pitchFamily="34" charset="0"/>
              <a:buChar char="•"/>
            </a:pPr>
            <a:r>
              <a:rPr lang="en-AU" sz="1200">
                <a:latin typeface="Arial" panose="020B0604020202020204" pitchFamily="34" charset="0"/>
                <a:cs typeface="Arial" panose="020B0604020202020204" pitchFamily="34" charset="0"/>
              </a:rPr>
              <a:t>What did they learn about the work they reviewed?</a:t>
            </a:r>
          </a:p>
          <a:p>
            <a:pPr marL="133365" lvl="0" indent="-285750">
              <a:buFont typeface="Arial" panose="020B0604020202020204" pitchFamily="34" charset="0"/>
              <a:buChar char="•"/>
            </a:pPr>
            <a:r>
              <a:rPr lang="en-AU" sz="1200">
                <a:latin typeface="Arial" panose="020B0604020202020204" pitchFamily="34" charset="0"/>
                <a:cs typeface="Arial" panose="020B0604020202020204" pitchFamily="34" charset="0"/>
              </a:rPr>
              <a:t>How will they apply the feedback to improve their own work?</a:t>
            </a:r>
          </a:p>
          <a:p>
            <a:pPr marL="133365" lvl="0" indent="-285750">
              <a:buFont typeface="Arial" panose="020B0604020202020204" pitchFamily="34" charset="0"/>
              <a:buChar char="•"/>
            </a:pPr>
            <a:r>
              <a:rPr lang="en-AU" sz="1200">
                <a:latin typeface="Arial" panose="020B0604020202020204" pitchFamily="34" charset="0"/>
                <a:cs typeface="Arial" panose="020B0604020202020204" pitchFamily="34" charset="0"/>
              </a:rPr>
              <a:t>What did they find challenging or helpful in the feedback process?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[click]</a:t>
            </a:r>
          </a:p>
          <a:p>
            <a:r>
              <a:rPr lang="en-AU" sz="1200" b="1">
                <a:latin typeface="Arial" panose="020B0604020202020204" pitchFamily="34" charset="0"/>
                <a:cs typeface="Arial" panose="020B0604020202020204" pitchFamily="34" charset="0"/>
              </a:rPr>
              <a:t>7. Provide continuous support</a:t>
            </a:r>
          </a:p>
          <a:p>
            <a:pPr marL="285750" indent="-285750">
              <a:buFont typeface="Arial" panose="020B0604020202020204" pitchFamily="34" charset="0"/>
              <a:buChar char="•"/>
            </a:pPr>
            <a:r>
              <a:rPr lang="en-AU" sz="1200">
                <a:latin typeface="Arial" panose="020B0604020202020204" pitchFamily="34" charset="0"/>
                <a:cs typeface="Arial" panose="020B0604020202020204" pitchFamily="34" charset="0"/>
              </a:rPr>
              <a:t>Continually model feedback in future lessons, both in peer-to-peer contexts and in teacher-student interactions.</a:t>
            </a:r>
          </a:p>
          <a:p>
            <a:pPr marL="285750" indent="-285750">
              <a:buFont typeface="Arial" panose="020B0604020202020204" pitchFamily="34" charset="0"/>
              <a:buChar char="•"/>
            </a:pPr>
            <a:r>
              <a:rPr lang="en-AU" sz="1200">
                <a:latin typeface="Arial" panose="020B0604020202020204" pitchFamily="34" charset="0"/>
                <a:cs typeface="Arial" panose="020B0604020202020204" pitchFamily="34" charset="0"/>
              </a:rPr>
              <a:t>Encourage peer feedback regularly, making it a routine part of learning.</a:t>
            </a:r>
          </a:p>
          <a:p>
            <a:pPr marL="285750" indent="-285750">
              <a:buFont typeface="Arial" panose="020B0604020202020204" pitchFamily="34" charset="0"/>
              <a:buChar char="•"/>
            </a:pPr>
            <a:r>
              <a:rPr lang="en-AU" sz="1200">
                <a:latin typeface="Arial" panose="020B0604020202020204" pitchFamily="34" charset="0"/>
                <a:cs typeface="Arial" panose="020B0604020202020204" pitchFamily="34" charset="0"/>
              </a:rPr>
              <a:t>Gradually </a:t>
            </a:r>
            <a:r>
              <a:rPr lang="en-AU" sz="1200" b="0">
                <a:latin typeface="Arial" panose="020B0604020202020204" pitchFamily="34" charset="0"/>
                <a:cs typeface="Arial" panose="020B0604020202020204" pitchFamily="34" charset="0"/>
              </a:rPr>
              <a:t>transfer responsibility: As students become more confident, allow them to give feedback with less support and more independence.</a:t>
            </a:r>
          </a:p>
          <a:p>
            <a:pPr marL="285750" indent="-285750">
              <a:buFont typeface="Arial" panose="020B0604020202020204" pitchFamily="34" charset="0"/>
              <a:buChar char="•"/>
            </a:pPr>
            <a:endParaRPr lang="en-AU" sz="1200" b="0">
              <a:latin typeface="Arial" panose="020B060402020202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5837383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3808B-C28D-6874-5594-4FB55FC074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1D2242-F0AC-A04E-161D-081104271D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4B8DF1-7A61-57D4-358B-AFA7FB2AC66E}"/>
              </a:ext>
            </a:extLst>
          </p:cNvPr>
          <p:cNvSpPr>
            <a:spLocks noGrp="1"/>
          </p:cNvSpPr>
          <p:nvPr>
            <p:ph type="body" idx="1"/>
          </p:nvPr>
        </p:nvSpPr>
        <p:spPr/>
        <p:txBody>
          <a:bodyPr/>
          <a:lstStyle/>
          <a:p>
            <a:r>
              <a:rPr lang="en-AU" sz="1200" b="1" dirty="0">
                <a:latin typeface="Arial"/>
                <a:cs typeface="Arial"/>
              </a:rPr>
              <a:t>Purpose of the slide: Peer feedback</a:t>
            </a:r>
          </a:p>
          <a:p>
            <a:r>
              <a:rPr lang="en-AU" sz="1200" b="1" dirty="0">
                <a:latin typeface="Arial"/>
                <a:cs typeface="Arial"/>
              </a:rPr>
              <a:t>[2:00]</a:t>
            </a:r>
          </a:p>
          <a:p>
            <a:endParaRPr lang="en-AU" sz="1200" b="1" dirty="0">
              <a:latin typeface="Arial" panose="020B0604020202020204" pitchFamily="34" charset="0"/>
              <a:cs typeface="Arial" panose="020B0604020202020204" pitchFamily="34" charset="0"/>
            </a:endParaRPr>
          </a:p>
          <a:p>
            <a:r>
              <a:rPr lang="en-AU" sz="1200" b="1" dirty="0">
                <a:latin typeface="Arial"/>
                <a:cs typeface="Arial"/>
              </a:rPr>
              <a:t>Speaker notes:</a:t>
            </a:r>
          </a:p>
          <a:p>
            <a:endParaRPr lang="en-AU" sz="1200" b="1" dirty="0">
              <a:latin typeface="Arial" panose="020B0604020202020204" pitchFamily="34" charset="0"/>
              <a:cs typeface="Arial" panose="020B0604020202020204" pitchFamily="34" charset="0"/>
            </a:endParaRPr>
          </a:p>
          <a:p>
            <a:pPr>
              <a:defRPr/>
            </a:pPr>
            <a:r>
              <a:rPr lang="en-AU" sz="1200" dirty="0">
                <a:latin typeface="Arial"/>
                <a:cs typeface="Arial"/>
              </a:rPr>
              <a:t>I’m going to use a </a:t>
            </a:r>
            <a:r>
              <a:rPr lang="en-AU" dirty="0">
                <a:latin typeface="Arial"/>
                <a:cs typeface="Arial"/>
              </a:rPr>
              <a:t>think aloud</a:t>
            </a:r>
            <a:r>
              <a:rPr lang="en-AU" sz="1200" dirty="0">
                <a:latin typeface="Arial"/>
                <a:cs typeface="Arial"/>
              </a:rPr>
              <a:t> to model how I want my students to use peer feedback</a:t>
            </a:r>
          </a:p>
          <a:p>
            <a:endParaRPr lang="en-AU" sz="1200" dirty="0">
              <a:latin typeface="Arial" panose="020B0604020202020204" pitchFamily="34" charset="0"/>
              <a:cs typeface="Arial" panose="020B0604020202020204" pitchFamily="34" charset="0"/>
            </a:endParaRPr>
          </a:p>
          <a:p>
            <a:r>
              <a:rPr lang="en-AU" dirty="0">
                <a:latin typeface="Arial"/>
                <a:cs typeface="Arial"/>
              </a:rPr>
              <a:t>"</a:t>
            </a:r>
            <a:r>
              <a:rPr lang="en-AU" sz="1200" dirty="0">
                <a:latin typeface="Arial"/>
                <a:cs typeface="Arial"/>
              </a:rPr>
              <a:t>Today we are going to use sentence stems to provide feedback to a peer.</a:t>
            </a:r>
          </a:p>
          <a:p>
            <a:endParaRPr lang="en-AU" sz="1200" dirty="0">
              <a:latin typeface="Arial" panose="020B0604020202020204" pitchFamily="34" charset="0"/>
              <a:cs typeface="Arial" panose="020B0604020202020204" pitchFamily="34" charset="0"/>
            </a:endParaRPr>
          </a:p>
          <a:p>
            <a:r>
              <a:rPr lang="en-AU" sz="1200" dirty="0">
                <a:latin typeface="Arial"/>
                <a:cs typeface="Arial"/>
              </a:rPr>
              <a:t>I will model what this may look like, then you will have a go.</a:t>
            </a:r>
          </a:p>
          <a:p>
            <a:endParaRPr lang="en-AU" sz="1200" dirty="0">
              <a:latin typeface="Arial" panose="020B0604020202020204" pitchFamily="34" charset="0"/>
              <a:cs typeface="Arial" panose="020B0604020202020204" pitchFamily="34" charset="0"/>
            </a:endParaRPr>
          </a:p>
          <a:p>
            <a:r>
              <a:rPr lang="en-AU" sz="1200" dirty="0">
                <a:latin typeface="Arial"/>
                <a:cs typeface="Arial"/>
              </a:rPr>
              <a:t>This is the work sample I am going to provide feedback on – I have read through it carefully.</a:t>
            </a:r>
          </a:p>
          <a:p>
            <a:endParaRPr lang="en-AU" sz="1200" dirty="0">
              <a:latin typeface="Arial" panose="020B0604020202020204" pitchFamily="34" charset="0"/>
              <a:cs typeface="Arial" panose="020B0604020202020204" pitchFamily="34" charset="0"/>
            </a:endParaRPr>
          </a:p>
          <a:p>
            <a:r>
              <a:rPr lang="en-AU" sz="1200" b="0" dirty="0">
                <a:effectLst/>
                <a:latin typeface="Arial"/>
                <a:ea typeface="Times New Roman" panose="02020603050405020304" pitchFamily="18" charset="0"/>
                <a:cs typeface="Arial"/>
              </a:rPr>
              <a:t>[click] </a:t>
            </a:r>
            <a:r>
              <a:rPr lang="en-AU" sz="1200" dirty="0">
                <a:latin typeface="Arial"/>
                <a:cs typeface="Arial"/>
              </a:rPr>
              <a:t>We know that our feedback must be related to the success criteria so let’s review that together</a:t>
            </a:r>
            <a:r>
              <a:rPr lang="en-AU" dirty="0">
                <a:latin typeface="Arial"/>
                <a:cs typeface="Arial"/>
              </a:rPr>
              <a:t>."</a:t>
            </a:r>
            <a:r>
              <a:rPr lang="en-AU" sz="1200" dirty="0">
                <a:latin typeface="Arial"/>
                <a:cs typeface="Arial"/>
              </a:rPr>
              <a:t> </a:t>
            </a:r>
          </a:p>
          <a:p>
            <a:endParaRPr lang="en-AU" sz="1200" dirty="0">
              <a:latin typeface="Arial" panose="020B0604020202020204" pitchFamily="34" charset="0"/>
              <a:cs typeface="Arial" panose="020B0604020202020204" pitchFamily="34" charset="0"/>
            </a:endParaRPr>
          </a:p>
          <a:p>
            <a:r>
              <a:rPr lang="en-AU" sz="1200" dirty="0">
                <a:latin typeface="Arial"/>
                <a:cs typeface="Arial"/>
              </a:rPr>
              <a:t>(Read the LISC from the screen – this will not be new to the students. It would have been introduced at the beginning of the lesson sequence and referred to regularly)</a:t>
            </a:r>
          </a:p>
          <a:p>
            <a:endParaRPr lang="en-AU" sz="1200" dirty="0">
              <a:latin typeface="Arial"/>
              <a:cs typeface="Arial"/>
            </a:endParaRPr>
          </a:p>
          <a:p>
            <a:r>
              <a:rPr lang="en-AU" sz="1200" b="1" dirty="0">
                <a:latin typeface="Arial"/>
                <a:cs typeface="Arial"/>
              </a:rPr>
              <a:t>Reference</a:t>
            </a:r>
          </a:p>
          <a:p>
            <a:r>
              <a:rPr lang="en-AU" dirty="0">
                <a:latin typeface="Public Sans"/>
              </a:rPr>
              <a:t>English K–10 Syllabus © NSW Education Standards Authority (NESA) for and on behalf of the Crown in right of the State of New South Wales, 2022.</a:t>
            </a:r>
          </a:p>
        </p:txBody>
      </p:sp>
      <p:sp>
        <p:nvSpPr>
          <p:cNvPr id="4" name="Slide Number Placeholder 3">
            <a:extLst>
              <a:ext uri="{FF2B5EF4-FFF2-40B4-BE49-F238E27FC236}">
                <a16:creationId xmlns:a16="http://schemas.microsoft.com/office/drawing/2014/main" id="{541FA509-0446-96F6-6DB6-A3E032CF8CF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8967173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a:cs typeface="Arial"/>
              </a:rPr>
              <a:t>Purpose of slide: How to model peer feedback</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a:cs typeface="Arial"/>
              </a:rPr>
              <a:t>[1:30]</a:t>
            </a:r>
            <a:endParaRPr lang="en-AU" sz="1200" b="1" i="0" u="none" strike="noStrike" kern="1200" cap="none" spc="0" normalizeH="0" baseline="0" noProof="0">
              <a:ln>
                <a:noFill/>
              </a:ln>
              <a:solidFill>
                <a:prstClr val="black"/>
              </a:solidFill>
              <a:effectLst/>
              <a:uLnTx/>
              <a:uFillTx/>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a:cs typeface="Arial"/>
              </a:rPr>
              <a:t>(Presenter note: THERE ARE ANIMATIONS ON THIS SLIDE.)</a:t>
            </a:r>
            <a:endParaRPr lang="en-AU" sz="1200" b="1" i="0" u="none" strike="noStrike" kern="1200" cap="none" spc="0" normalizeH="0" baseline="0" noProof="0">
              <a:ln>
                <a:noFill/>
              </a:ln>
              <a:solidFill>
                <a:prstClr val="black"/>
              </a:solidFill>
              <a:effectLst/>
              <a:uLnTx/>
              <a:uFillTx/>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a:cs typeface="Arial"/>
              </a:rPr>
              <a:t>Speaker notes:</a:t>
            </a:r>
            <a:endParaRPr lang="en-AU" sz="1200" b="1" i="0" u="none" strike="noStrike" kern="1200" cap="none" spc="0" normalizeH="0" baseline="0" noProof="0">
              <a:ln>
                <a:noFill/>
              </a:ln>
              <a:solidFill>
                <a:prstClr val="black"/>
              </a:solidFill>
              <a:effectLst/>
              <a:uLnTx/>
              <a:uFillTx/>
              <a:latin typeface="Arial"/>
              <a:cs typeface="Arial"/>
            </a:endParaRPr>
          </a:p>
          <a:p>
            <a:endParaRPr lang="en-AU"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Arial"/>
                <a:cs typeface="Arial"/>
              </a:rPr>
              <a:t>While students are learning to give and receive feedback I will use a scaffold like this one, I have prefilled the learning intention and the success criteria for the students to refer to.</a:t>
            </a:r>
          </a:p>
          <a:p>
            <a:endParaRPr lang="en-AU" sz="1200">
              <a:latin typeface="Arial" panose="020B0604020202020204" pitchFamily="34" charset="0"/>
              <a:cs typeface="Arial" panose="020B0604020202020204" pitchFamily="34" charset="0"/>
            </a:endParaRPr>
          </a:p>
          <a:p>
            <a:r>
              <a:rPr lang="en-AU" sz="1200">
                <a:latin typeface="Arial"/>
                <a:cs typeface="Arial"/>
              </a:rPr>
              <a:t>Also in the scaffold there are some suggested sentence stems. </a:t>
            </a:r>
          </a:p>
          <a:p>
            <a:pPr>
              <a:lnSpc>
                <a:spcPct val="150000"/>
              </a:lnSpc>
              <a:spcAft>
                <a:spcPts val="1200"/>
              </a:spcAft>
            </a:pPr>
            <a:r>
              <a:rPr lang="en-US"/>
              <a:t>A bank of sentence stems that students can refer to helps them structure their thinking and scaffold their feedback. </a:t>
            </a:r>
          </a:p>
          <a:p>
            <a:pPr>
              <a:lnSpc>
                <a:spcPct val="150000"/>
              </a:lnSpc>
              <a:spcAft>
                <a:spcPts val="1200"/>
              </a:spcAft>
            </a:pPr>
            <a:r>
              <a:rPr lang="en-US"/>
              <a:t>Sentence stems encourage students to phrase their feedback in a way that is respectful, specific and constructive. </a:t>
            </a:r>
          </a:p>
          <a:p>
            <a:pPr>
              <a:lnSpc>
                <a:spcPct val="150000"/>
              </a:lnSpc>
              <a:spcAft>
                <a:spcPts val="1200"/>
              </a:spcAft>
            </a:pPr>
            <a:r>
              <a:rPr lang="en-US"/>
              <a:t>They also build student confidence by giving students a starting point making the feedback process more equitable.</a:t>
            </a:r>
            <a:endParaRPr lang="en-AU"/>
          </a:p>
          <a:p>
            <a:pPr>
              <a:lnSpc>
                <a:spcPct val="150000"/>
              </a:lnSpc>
              <a:spcAft>
                <a:spcPts val="1200"/>
              </a:spcAft>
            </a:pPr>
            <a:endParaRPr lang="en-US">
              <a:latin typeface="Aptos"/>
              <a:cs typeface="Arial"/>
            </a:endParaRPr>
          </a:p>
          <a:p>
            <a:r>
              <a:rPr lang="en-AU" sz="1200">
                <a:latin typeface="Arial"/>
                <a:cs typeface="Arial"/>
              </a:rPr>
              <a:t>If I want students to use those sentence stems effectively, they need to know how to finish the sentence </a:t>
            </a:r>
            <a:r>
              <a:rPr lang="en-AU">
                <a:latin typeface="Arial"/>
                <a:cs typeface="Arial"/>
              </a:rPr>
              <a:t>so</a:t>
            </a:r>
            <a:r>
              <a:rPr lang="en-AU" sz="1200">
                <a:latin typeface="Arial"/>
                <a:cs typeface="Arial"/>
              </a:rPr>
              <a:t> the feedback they give is clear, concise and actionable.</a:t>
            </a:r>
          </a:p>
          <a:p>
            <a:pPr marL="0" marR="0" lvl="0" indent="0" algn="l" defTabSz="1219170" rtl="0" eaLnBrk="1" fontAlgn="auto" latinLnBrk="0" hangingPunct="1">
              <a:lnSpc>
                <a:spcPct val="150000"/>
              </a:lnSpc>
              <a:spcBef>
                <a:spcPts val="0"/>
              </a:spcBef>
              <a:spcAft>
                <a:spcPts val="1200"/>
              </a:spcAft>
              <a:buClrTx/>
              <a:buSzTx/>
              <a:buFontTx/>
              <a:buNone/>
              <a:tabLst/>
              <a:defRPr/>
            </a:pPr>
            <a:endParaRPr lang="en-US" sz="1200" b="1">
              <a:latin typeface="Arial" panose="020B0604020202020204" pitchFamily="34" charset="0"/>
              <a:cs typeface="Arial" panose="020B0604020202020204" pitchFamily="34" charset="0"/>
            </a:endParaRPr>
          </a:p>
          <a:p>
            <a:pPr>
              <a:lnSpc>
                <a:spcPct val="150000"/>
              </a:lnSpc>
              <a:spcAft>
                <a:spcPts val="1200"/>
              </a:spcAft>
              <a:defRPr/>
            </a:pPr>
            <a:endParaRPr lang="en-US" sz="1200">
              <a:effectLst/>
              <a:latin typeface="Arial" panose="020B0604020202020204" pitchFamily="34" charset="0"/>
              <a:ea typeface="Aptos" panose="020B0004020202020204" pitchFamily="34" charset="0"/>
              <a:cs typeface="Arial" panose="020B0604020202020204" pitchFamily="34" charset="0"/>
            </a:endParaRPr>
          </a:p>
          <a:p>
            <a:endParaRPr lang="en-AU" sz="1200">
              <a:latin typeface="Arial"/>
              <a:cs typeface="Arial"/>
            </a:endParaRPr>
          </a:p>
          <a:p>
            <a:endParaRPr lang="en-AU" sz="1200">
              <a:latin typeface="Arial" panose="020B060402020202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880161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921DA-58E4-6632-3C3B-6E3AE16491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E38BED-CB7D-FFC6-D3AB-CEC3B3EE9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3F7404-A700-FFDE-7969-A848189366D1}"/>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0"/>
              </a:spcBef>
              <a:spcAft>
                <a:spcPts val="1200"/>
              </a:spcAft>
              <a:buClrTx/>
              <a:buSzTx/>
              <a:buFontTx/>
              <a:buNone/>
              <a:tabLst/>
              <a:defRPr/>
            </a:pPr>
            <a:r>
              <a:rPr lang="en-US" sz="1200" b="1">
                <a:latin typeface="Arial"/>
                <a:cs typeface="Arial"/>
              </a:rPr>
              <a:t>Purpose of the slide: </a:t>
            </a:r>
            <a:r>
              <a:rPr lang="en-AU" sz="1200" b="1">
                <a:latin typeface="Arial"/>
                <a:cs typeface="Arial"/>
              </a:rPr>
              <a:t>Sentence stems – classroom application example</a:t>
            </a:r>
            <a:endParaRPr lang="en-US" sz="1200" b="1">
              <a:latin typeface="Arial"/>
              <a:cs typeface="Arial"/>
            </a:endParaRPr>
          </a:p>
          <a:p>
            <a:pPr>
              <a:lnSpc>
                <a:spcPct val="150000"/>
              </a:lnSpc>
              <a:spcAft>
                <a:spcPts val="1200"/>
              </a:spcAft>
            </a:pPr>
            <a:r>
              <a:rPr lang="en-US" sz="1200" b="1">
                <a:latin typeface="Arial"/>
                <a:cs typeface="Arial"/>
              </a:rPr>
              <a:t>[0:30]</a:t>
            </a:r>
            <a:endParaRPr lang="en-US" sz="1200">
              <a:latin typeface="Arial"/>
              <a:cs typeface="Arial"/>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US" sz="1200" b="1">
                <a:latin typeface="Arial"/>
                <a:cs typeface="Arial"/>
              </a:rPr>
              <a:t>Speaker notes:</a:t>
            </a:r>
          </a:p>
          <a:p>
            <a:pPr>
              <a:lnSpc>
                <a:spcPct val="150000"/>
              </a:lnSpc>
              <a:spcAft>
                <a:spcPts val="1200"/>
              </a:spcAft>
              <a:defRPr/>
            </a:pPr>
            <a:endParaRPr lang="en-AU" sz="1100">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1200"/>
              </a:spcAft>
              <a:defRPr/>
            </a:pPr>
            <a:r>
              <a:rPr lang="en-AU" sz="1100">
                <a:latin typeface="Aptos"/>
                <a:ea typeface="Aptos" panose="020B0004020202020204" pitchFamily="34" charset="0"/>
                <a:cs typeface="Times New Roman" panose="02020603050405020304" pitchFamily="18" charset="0"/>
              </a:rPr>
              <a:t>I’ll give you a moment to read through these sentence stem examples.</a:t>
            </a:r>
            <a:endParaRPr lang="en-AU" sz="110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C6C7B57-424B-AAA1-DB2F-21F1049B6B8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387538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8669D-677C-B435-9D11-D2610C717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24331-E502-B3A3-26B5-8860CA113B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CFE2DA-54DA-7CB0-A12D-2E2BC13B2CCA}"/>
              </a:ext>
            </a:extLst>
          </p:cNvPr>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Revisiting core knowledge</a:t>
            </a:r>
          </a:p>
          <a:p>
            <a:r>
              <a:rPr lang="en-AU" sz="1200" b="1">
                <a:latin typeface="Arial" panose="020B0604020202020204" pitchFamily="34" charset="0"/>
                <a:cs typeface="Arial" panose="020B0604020202020204" pitchFamily="34" charset="0"/>
              </a:rPr>
              <a:t>[00:30]</a:t>
            </a:r>
          </a:p>
          <a:p>
            <a:r>
              <a:rPr lang="en-AU" sz="1200" b="1">
                <a:latin typeface="Arial" panose="020B0604020202020204" pitchFamily="34" charset="0"/>
                <a:cs typeface="Arial" panose="020B0604020202020204" pitchFamily="34" charset="0"/>
              </a:rPr>
              <a:t>Presenter note: THERE ARE ANIMATIONS ON THIS SLIDE. </a:t>
            </a:r>
            <a:r>
              <a:rPr lang="en-AU" sz="1200">
                <a:latin typeface="Arial" panose="020B0604020202020204" pitchFamily="34" charset="0"/>
                <a:cs typeface="Arial" panose="020B0604020202020204" pitchFamily="34" charset="0"/>
              </a:rPr>
              <a:t>You may wish for participants to read the slide content to themselves.</a:t>
            </a:r>
            <a:r>
              <a:rPr lang="en-AU" sz="1200" b="1">
                <a:latin typeface="Arial" panose="020B0604020202020204" pitchFamily="34" charset="0"/>
                <a:cs typeface="Arial" panose="020B0604020202020204" pitchFamily="34" charset="0"/>
              </a:rPr>
              <a:t>)</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Explicit teaching is an optimal way to teach knowledge and skills that are new or complex.</a:t>
            </a:r>
            <a:endParaRPr lang="en-AU" sz="1200" b="1">
              <a:latin typeface="Arial" panose="020B0604020202020204" pitchFamily="34" charset="0"/>
              <a:ea typeface="Calibri"/>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There are important enabling factors for explicit teaching that relate to the technique we are focusing on. Let’s revisit them.</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[click] 1.Our understanding of the how learning happens informs our practice </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[click] 2.We know how knowledge builds across syllabuses</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[click] 3.When we hold high expectations for our students’ learning, we support and scaffold them to achieve higher levels of learning</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[click] 4.And, explicit teaching </a:t>
            </a:r>
            <a:r>
              <a:rPr lang="en-AU" sz="1200" b="1">
                <a:latin typeface="Arial" panose="020B0604020202020204" pitchFamily="34" charset="0"/>
                <a:cs typeface="Arial" panose="020B0604020202020204" pitchFamily="34" charset="0"/>
              </a:rPr>
              <a:t>both</a:t>
            </a:r>
            <a:r>
              <a:rPr lang="en-AU" sz="1200">
                <a:latin typeface="Arial" panose="020B0604020202020204" pitchFamily="34" charset="0"/>
                <a:cs typeface="Arial" panose="020B0604020202020204" pitchFamily="34" charset="0"/>
              </a:rPr>
              <a:t> relies on, and brings about a safe, inclusive learning environment. When the pace of the class is such that students can follow with success, they are more likely to feel they belong and develop self-efficacy (CESE 2024)</a:t>
            </a:r>
            <a:endParaRPr lang="en-US" sz="1200">
              <a:latin typeface="Arial" panose="020B0604020202020204" pitchFamily="34" charset="0"/>
              <a:cs typeface="Arial" panose="020B0604020202020204" pitchFamily="34" charset="0"/>
            </a:endParaRPr>
          </a:p>
          <a:p>
            <a:pPr algn="l"/>
            <a:endParaRPr lang="en-AU" sz="1200" b="1">
              <a:latin typeface="Arial" panose="020B0604020202020204" pitchFamily="34" charset="0"/>
              <a:cs typeface="Arial" panose="020B0604020202020204" pitchFamily="34" charset="0"/>
            </a:endParaRPr>
          </a:p>
          <a:p>
            <a:pPr algn="l"/>
            <a:r>
              <a:rPr lang="en-AU" sz="1200" b="1">
                <a:latin typeface="Arial" panose="020B0604020202020204" pitchFamily="34" charset="0"/>
                <a:cs typeface="Arial" panose="020B0604020202020204" pitchFamily="34" charset="0"/>
              </a:rPr>
              <a:t>Resources:</a:t>
            </a:r>
          </a:p>
          <a:p>
            <a:r>
              <a:rPr lang="en-AU" sz="1200">
                <a:latin typeface="Arial" panose="020B0604020202020204" pitchFamily="34" charset="0"/>
                <a:ea typeface="Calibri"/>
                <a:cs typeface="Arial" panose="020B0604020202020204" pitchFamily="34" charset="0"/>
              </a:rPr>
              <a:t>NSW Department of Education (2023) </a:t>
            </a:r>
            <a:r>
              <a:rPr lang="en-AU" sz="1200" i="1">
                <a:latin typeface="Arial" panose="020B0604020202020204" pitchFamily="34" charset="0"/>
                <a:ea typeface="Calibri"/>
                <a:cs typeface="Arial" panose="020B0604020202020204" pitchFamily="34" charset="0"/>
              </a:rPr>
              <a:t>Classrooms of possibility</a:t>
            </a:r>
            <a:r>
              <a:rPr lang="en-AU" sz="1200">
                <a:latin typeface="Arial" panose="020B0604020202020204" pitchFamily="34" charset="0"/>
                <a:ea typeface="Calibri"/>
                <a:cs typeface="Arial" panose="020B0604020202020204" pitchFamily="34" charset="0"/>
              </a:rPr>
              <a:t>, NSW Department of Education  – https://education.nsw.gov.au/inside-the-department/teaching-and-learning/classrooms-of-possibility</a:t>
            </a:r>
          </a:p>
          <a:p>
            <a:endParaRPr lang="en-AU" sz="1200">
              <a:latin typeface="Arial" panose="020B0604020202020204" pitchFamily="34" charset="0"/>
              <a:ea typeface="Calibri" panose="020F0502020204030204" pitchFamily="34" charset="0"/>
              <a:cs typeface="Arial" panose="020B0604020202020204" pitchFamily="34" charset="0"/>
            </a:endParaRPr>
          </a:p>
          <a:p>
            <a:r>
              <a:rPr lang="en-AU" sz="1200">
                <a:latin typeface="Arial" panose="020B0604020202020204" pitchFamily="34" charset="0"/>
                <a:ea typeface="Calibri"/>
                <a:cs typeface="Arial" panose="020B0604020202020204" pitchFamily="34" charset="0"/>
              </a:rPr>
              <a:t>NSW Department of Education </a:t>
            </a:r>
            <a:r>
              <a:rPr lang="en-US" sz="1200">
                <a:latin typeface="Arial" panose="020B0604020202020204" pitchFamily="34" charset="0"/>
                <a:ea typeface="Calibri"/>
                <a:cs typeface="Arial" panose="020B0604020202020204" pitchFamily="34" charset="0"/>
              </a:rPr>
              <a:t>(2024a) </a:t>
            </a:r>
            <a:r>
              <a:rPr lang="en-AU" sz="1200" i="1">
                <a:latin typeface="Arial" panose="020B0604020202020204" pitchFamily="34" charset="0"/>
                <a:ea typeface="Calibri"/>
                <a:cs typeface="Arial" panose="020B0604020202020204" pitchFamily="34" charset="0"/>
              </a:rPr>
              <a:t>Explicit instruction: implementing evidence-based teaching practices for students with disability</a:t>
            </a:r>
            <a:r>
              <a:rPr lang="en-AU" sz="1200">
                <a:latin typeface="Arial" panose="020B0604020202020204" pitchFamily="34" charset="0"/>
                <a:ea typeface="Calibri"/>
                <a:cs typeface="Arial" panose="020B0604020202020204" pitchFamily="34" charset="0"/>
              </a:rPr>
              <a:t>, NSW Department of Education. https://resources.education.nsw.gov.au/detail/IPR-LD230526144351</a:t>
            </a:r>
          </a:p>
          <a:p>
            <a:endParaRPr lang="en-AU" sz="1200">
              <a:latin typeface="Arial" panose="020B0604020202020204" pitchFamily="34" charset="0"/>
              <a:ea typeface="Calibri" panose="020F0502020204030204" pitchFamily="34" charset="0"/>
              <a:cs typeface="Arial" panose="020B0604020202020204" pitchFamily="34" charset="0"/>
            </a:endParaRPr>
          </a:p>
          <a:p>
            <a:r>
              <a:rPr lang="en-AU" sz="1200">
                <a:latin typeface="Arial" panose="020B0604020202020204" pitchFamily="34" charset="0"/>
                <a:ea typeface="Calibri"/>
                <a:cs typeface="Arial" panose="020B0604020202020204" pitchFamily="34" charset="0"/>
              </a:rPr>
              <a:t>NSW Department of Education) </a:t>
            </a:r>
            <a:r>
              <a:rPr lang="en-US" sz="1200">
                <a:latin typeface="Arial" panose="020B0604020202020204" pitchFamily="34" charset="0"/>
                <a:ea typeface="Calibri"/>
                <a:cs typeface="Arial" panose="020B0604020202020204" pitchFamily="34" charset="0"/>
              </a:rPr>
              <a:t>(2024b) </a:t>
            </a:r>
            <a:r>
              <a:rPr lang="en-AU" sz="1200" i="1">
                <a:latin typeface="Arial" panose="020B0604020202020204" pitchFamily="34" charset="0"/>
                <a:ea typeface="Calibri"/>
                <a:cs typeface="Arial" panose="020B0604020202020204" pitchFamily="34" charset="0"/>
              </a:rPr>
              <a:t>Leading explicit teaching – school-facilitated workshops 1–3 on core content and the enabling factors of explicit teaching</a:t>
            </a:r>
            <a:r>
              <a:rPr lang="en-AU" sz="1200">
                <a:latin typeface="Arial" panose="020B0604020202020204" pitchFamily="34" charset="0"/>
                <a:ea typeface="Calibri"/>
                <a:cs typeface="Arial" panose="020B0604020202020204" pitchFamily="34" charset="0"/>
              </a:rPr>
              <a:t>, NSW Department of Education.  – https://education.nsw.gov.au/teaching-and-learning/curriculum/explicit-teaching/leading-explicit-teaching</a:t>
            </a:r>
          </a:p>
          <a:p>
            <a:endParaRPr lang="en-AU" sz="1200">
              <a:latin typeface="Arial" panose="020B0604020202020204" pitchFamily="34" charset="0"/>
              <a:ea typeface="Calibri" panose="020F0502020204030204" pitchFamily="34" charset="0"/>
              <a:cs typeface="Arial" panose="020B0604020202020204" pitchFamily="34" charset="0"/>
            </a:endParaRPr>
          </a:p>
          <a:p>
            <a:r>
              <a:rPr lang="en-AU" sz="1200">
                <a:latin typeface="Arial" panose="020B0604020202020204" pitchFamily="34" charset="0"/>
                <a:ea typeface="Calibri"/>
                <a:cs typeface="Arial" panose="020B0604020202020204" pitchFamily="34" charset="0"/>
              </a:rPr>
              <a:t>NSW Department of Education </a:t>
            </a:r>
            <a:r>
              <a:rPr lang="en-US" sz="1200">
                <a:latin typeface="Arial" panose="020B0604020202020204" pitchFamily="34" charset="0"/>
                <a:ea typeface="Calibri"/>
                <a:cs typeface="Arial" panose="020B0604020202020204" pitchFamily="34" charset="0"/>
              </a:rPr>
              <a:t>(2024c) </a:t>
            </a:r>
            <a:r>
              <a:rPr lang="en-AU" sz="1200" i="1">
                <a:latin typeface="Arial" panose="020B0604020202020204" pitchFamily="34" charset="0"/>
                <a:ea typeface="Calibri"/>
                <a:cs typeface="Arial" panose="020B0604020202020204" pitchFamily="34" charset="0"/>
              </a:rPr>
              <a:t>Strong strides together: meeting the educational goals for Aboriginal and/or Torres Strait Islander students</a:t>
            </a:r>
            <a:r>
              <a:rPr lang="en-AU" sz="1200">
                <a:latin typeface="Arial" panose="020B0604020202020204" pitchFamily="34" charset="0"/>
                <a:ea typeface="Calibri"/>
                <a:cs typeface="Arial" panose="020B0604020202020204" pitchFamily="34" charset="0"/>
              </a:rPr>
              <a:t>, Universal Resources Hub, NSW Department of Education.  – https://education.nsw.gov.au/teaching-and-learning/c/universal-resources---aboriginal-education/strong-strides-together--meeting-the-educational-goals-for-abori</a:t>
            </a:r>
          </a:p>
          <a:p>
            <a:endParaRPr lang="en-AU" sz="1200">
              <a:latin typeface="Arial" panose="020B0604020202020204" pitchFamily="34" charset="0"/>
              <a:ea typeface="Calibri" panose="020F050202020403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a:t>
            </a:r>
          </a:p>
          <a:p>
            <a:r>
              <a:rPr lang="en-AU" sz="1200" b="0">
                <a:latin typeface="Arial" panose="020B0604020202020204" pitchFamily="34" charset="0"/>
                <a:cs typeface="Arial" panose="020B0604020202020204" pitchFamily="34" charset="0"/>
              </a:rPr>
              <a:t>CESE (Centre for Education Statistics and Evaluation) (2024) </a:t>
            </a:r>
            <a:r>
              <a:rPr lang="en-AU" sz="1200" b="0" i="1">
                <a:latin typeface="Arial" panose="020B0604020202020204" pitchFamily="34" charset="0"/>
                <a:cs typeface="Arial" panose="020B0604020202020204" pitchFamily="34" charset="0"/>
              </a:rPr>
              <a:t>Explicit teaching drives student motivation, engagement, and achievement in NSW public schools: a What Works Best research update</a:t>
            </a:r>
            <a:r>
              <a:rPr lang="en-AU" sz="1200" b="0">
                <a:latin typeface="Arial" panose="020B0604020202020204" pitchFamily="34" charset="0"/>
                <a:cs typeface="Arial" panose="020B0604020202020204" pitchFamily="34" charset="0"/>
              </a:rPr>
              <a:t>, NSW Department of Education, accessed 12 December 2024.</a:t>
            </a:r>
          </a:p>
          <a:p>
            <a:endParaRPr lang="en-AU">
              <a:latin typeface="Calibri"/>
              <a:ea typeface="Calibri"/>
              <a:cs typeface="Calibri"/>
            </a:endParaRPr>
          </a:p>
        </p:txBody>
      </p:sp>
      <p:sp>
        <p:nvSpPr>
          <p:cNvPr id="4" name="Slide Number Placeholder 3">
            <a:extLst>
              <a:ext uri="{FF2B5EF4-FFF2-40B4-BE49-F238E27FC236}">
                <a16:creationId xmlns:a16="http://schemas.microsoft.com/office/drawing/2014/main" id="{CC471282-64B4-5EDF-DEA1-00771DA59DAF}"/>
              </a:ext>
            </a:extLst>
          </p:cNvPr>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14915790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of the slide: Sample feedback</a:t>
            </a:r>
          </a:p>
          <a:p>
            <a:r>
              <a:rPr lang="en-AU" sz="1200" b="1">
                <a:latin typeface="Arial" panose="020B0604020202020204" pitchFamily="34" charset="0"/>
                <a:cs typeface="Arial" panose="020B0604020202020204" pitchFamily="34" charset="0"/>
              </a:rPr>
              <a:t>[1:00]</a:t>
            </a:r>
          </a:p>
          <a:p>
            <a:r>
              <a:rPr lang="en-AU" sz="1200" b="1">
                <a:latin typeface="Arial" panose="020B0604020202020204" pitchFamily="34" charset="0"/>
                <a:cs typeface="Arial" panose="020B0604020202020204" pitchFamily="34" charset="0"/>
              </a:rPr>
              <a:t>(Presenter note: THERE ARE ANIMATION ON THIS SLIDE.)</a:t>
            </a: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Let’s have a look at some feedback:</a:t>
            </a:r>
          </a:p>
          <a:p>
            <a:endParaRPr lang="en-AU" sz="1200">
              <a:latin typeface="Arial" panose="020B0604020202020204" pitchFamily="34" charset="0"/>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AU" sz="1200" i="1">
                <a:effectLst/>
                <a:latin typeface="Arial" panose="020B0604020202020204" pitchFamily="34" charset="0"/>
                <a:ea typeface="MS Mincho" panose="02020609040205080304" pitchFamily="49" charset="-128"/>
                <a:cs typeface="Arial" panose="020B0604020202020204" pitchFamily="34" charset="0"/>
              </a:rPr>
              <a:t>I really liked how you… </a:t>
            </a:r>
            <a:r>
              <a:rPr lang="en-AU" sz="1200">
                <a:effectLst/>
                <a:latin typeface="Arial" panose="020B0604020202020204" pitchFamily="34" charset="0"/>
                <a:ea typeface="MS Mincho" panose="02020609040205080304" pitchFamily="49" charset="-128"/>
                <a:cs typeface="Arial" panose="020B0604020202020204" pitchFamily="34" charset="0"/>
              </a:rPr>
              <a:t>wrote neatly and spelled most words correctly. </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This student has finished the sentence stem with some things they have noticed about the text. [click] However, this feedback does not relate to the success criteria for the task.</a:t>
            </a:r>
          </a:p>
          <a:p>
            <a:endParaRPr lang="en-AU" sz="1200" i="1">
              <a:latin typeface="Arial" panose="020B0604020202020204" pitchFamily="34" charset="0"/>
              <a:cs typeface="Arial" panose="020B0604020202020204" pitchFamily="34" charset="0"/>
            </a:endParaRPr>
          </a:p>
          <a:p>
            <a:r>
              <a:rPr lang="en-AU" sz="1200" i="0">
                <a:effectLst/>
                <a:latin typeface="Arial" panose="020B0604020202020204" pitchFamily="34" charset="0"/>
                <a:ea typeface="MS Mincho" panose="02020609040205080304" pitchFamily="49" charset="-128"/>
                <a:cs typeface="Arial" panose="020B0604020202020204" pitchFamily="34" charset="0"/>
              </a:rPr>
              <a:t> </a:t>
            </a:r>
            <a:r>
              <a:rPr lang="en-AU" sz="1200" i="1">
                <a:effectLst/>
                <a:latin typeface="Arial" panose="020B0604020202020204" pitchFamily="34" charset="0"/>
                <a:ea typeface="MS Mincho" panose="02020609040205080304" pitchFamily="49" charset="-128"/>
                <a:cs typeface="Arial" panose="020B0604020202020204" pitchFamily="34" charset="0"/>
              </a:rPr>
              <a:t>I really liked how you… </a:t>
            </a:r>
            <a:r>
              <a:rPr lang="en-AU" sz="1200" i="0">
                <a:effectLst/>
                <a:latin typeface="+mn-lt"/>
                <a:ea typeface="MS Mincho" panose="02020609040205080304" pitchFamily="49" charset="-128"/>
                <a:cs typeface="Arial" panose="020B0604020202020204" pitchFamily="34" charset="0"/>
              </a:rPr>
              <a:t>used emotive language to highlight the hard waste can cause to wildlife and the environment.</a:t>
            </a:r>
            <a:r>
              <a:rPr lang="en-AU" sz="1200" b="0" i="0">
                <a:solidFill>
                  <a:srgbClr val="000000"/>
                </a:solidFill>
                <a:effectLst/>
                <a:latin typeface="Arial" panose="020B0604020202020204" pitchFamily="34" charset="0"/>
                <a:cs typeface="Arial" panose="020B0604020202020204" pitchFamily="34" charset="0"/>
              </a:rPr>
              <a:t> [click] </a:t>
            </a:r>
            <a:r>
              <a:rPr lang="en-AU" sz="1200" i="0">
                <a:effectLst/>
                <a:latin typeface="Arial" panose="020B0604020202020204" pitchFamily="34" charset="0"/>
                <a:ea typeface="MS Mincho" panose="02020609040205080304" pitchFamily="49" charset="-128"/>
                <a:cs typeface="Arial" panose="020B0604020202020204" pitchFamily="34" charset="0"/>
              </a:rPr>
              <a:t>This feedback, using the same sentence stem, is effective as it relates to the success criteria and uses specific examples from the text.</a:t>
            </a:r>
            <a:r>
              <a:rPr lang="en-AU" sz="1200" i="1">
                <a:effectLst/>
                <a:latin typeface="Arial" panose="020B0604020202020204" pitchFamily="34" charset="0"/>
                <a:ea typeface="MS Mincho" panose="02020609040205080304" pitchFamily="49" charset="-128"/>
                <a:cs typeface="Arial" panose="020B0604020202020204" pitchFamily="34" charset="0"/>
              </a:rPr>
              <a:t> </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[click] Make your writing more interesting, [click] is vague and unhelpful whereas, </a:t>
            </a:r>
            <a:r>
              <a:rPr lang="en-AU" sz="1200" b="0" i="1">
                <a:solidFill>
                  <a:srgbClr val="000000"/>
                </a:solidFill>
                <a:effectLst/>
                <a:latin typeface="Arial" panose="020B0604020202020204" pitchFamily="34" charset="0"/>
                <a:cs typeface="Arial" panose="020B0604020202020204" pitchFamily="34" charset="0"/>
              </a:rPr>
              <a:t>One area to focus on…. </a:t>
            </a:r>
            <a:r>
              <a:rPr lang="en-AU" sz="1400" b="0" i="0">
                <a:solidFill>
                  <a:srgbClr val="000000"/>
                </a:solidFill>
                <a:effectLst/>
                <a:latin typeface="Public Sans Light" pitchFamily="2" charset="0"/>
              </a:rPr>
              <a:t>is using </a:t>
            </a:r>
            <a:r>
              <a:rPr lang="en-AU" sz="1600" b="0" i="0">
                <a:solidFill>
                  <a:srgbClr val="000000"/>
                </a:solidFill>
                <a:effectLst/>
                <a:latin typeface="Public Sans Light" pitchFamily="2" charset="0"/>
              </a:rPr>
              <a:t>a wider range of modal verbs to strengthen your arguments and engage the audience more effectively.</a:t>
            </a:r>
            <a:r>
              <a:rPr lang="en-AU" sz="1200" b="0" i="0">
                <a:solidFill>
                  <a:srgbClr val="000000"/>
                </a:solidFill>
                <a:effectLst/>
                <a:latin typeface="Arial" panose="020B0604020202020204" pitchFamily="34" charset="0"/>
                <a:cs typeface="Arial" panose="020B0604020202020204" pitchFamily="34" charset="0"/>
              </a:rPr>
              <a:t>. – [click] is specific and clearly shows what can be improved.</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[click] Finally, </a:t>
            </a:r>
            <a:r>
              <a:rPr lang="en-AU" sz="1200" b="0" i="0">
                <a:effectLst/>
                <a:latin typeface="Arial" panose="020B0604020202020204" pitchFamily="34" charset="0"/>
                <a:cs typeface="Arial" panose="020B0604020202020204" pitchFamily="34" charset="0"/>
              </a:rPr>
              <a:t>You have some good ideas, but overall, I think it could be better – [click] is subjective and unhelpful, while </a:t>
            </a:r>
            <a:r>
              <a:rPr lang="en-AU" sz="1200" b="0" i="1">
                <a:solidFill>
                  <a:srgbClr val="000000"/>
                </a:solidFill>
                <a:effectLst/>
                <a:latin typeface="Arial" panose="020B0604020202020204" pitchFamily="34" charset="0"/>
                <a:cs typeface="Arial" panose="020B0604020202020204" pitchFamily="34" charset="0"/>
              </a:rPr>
              <a:t>To make </a:t>
            </a:r>
            <a:r>
              <a:rPr lang="en-AU" sz="1200" b="0" i="0">
                <a:solidFill>
                  <a:srgbClr val="000000"/>
                </a:solidFill>
                <a:effectLst/>
                <a:latin typeface="Arial" panose="020B0604020202020204" pitchFamily="34" charset="0"/>
                <a:cs typeface="Arial" panose="020B0604020202020204" pitchFamily="34" charset="0"/>
              </a:rPr>
              <a:t>(your writing even more persuasive), </a:t>
            </a:r>
            <a:r>
              <a:rPr lang="en-AU" sz="1200" b="0" i="1">
                <a:solidFill>
                  <a:srgbClr val="000000"/>
                </a:solidFill>
                <a:effectLst/>
                <a:latin typeface="Arial" panose="020B0604020202020204" pitchFamily="34" charset="0"/>
                <a:cs typeface="Arial" panose="020B0604020202020204" pitchFamily="34" charset="0"/>
              </a:rPr>
              <a:t>you could… </a:t>
            </a:r>
            <a:r>
              <a:rPr lang="en-AU" sz="1200" b="0" i="0">
                <a:solidFill>
                  <a:srgbClr val="000000"/>
                </a:solidFill>
                <a:effectLst/>
                <a:latin typeface="Arial" panose="020B0604020202020204" pitchFamily="34" charset="0"/>
                <a:cs typeface="Arial" panose="020B0604020202020204" pitchFamily="34" charset="0"/>
              </a:rPr>
              <a:t>include statistics or facts about how much waste is saved by using these methods, [click] provides feedback that shows actionable steps for improvement.</a:t>
            </a:r>
            <a:endParaRPr lang="en-AU" sz="1200">
              <a:latin typeface="Arial" panose="020B0604020202020204" pitchFamily="34" charset="0"/>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2106467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1DFB8-240F-6F35-D0CF-5D26C33E91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734EEC-1FB1-15FE-AFC7-06E38C2C0E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6D7C7D-DD9E-12BB-8628-8F7D0DF426D6}"/>
              </a:ext>
            </a:extLst>
          </p:cNvPr>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Turn and talk activity</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[02:00]</a:t>
            </a:r>
          </a:p>
          <a:p>
            <a:endParaRPr lang="en-AU" sz="1200" b="1">
              <a:latin typeface="Arial" panose="020B0604020202020204" pitchFamily="34" charset="0"/>
              <a:cs typeface="Arial" panose="020B0604020202020204" pitchFamily="34" charset="0"/>
            </a:endParaRPr>
          </a:p>
          <a:p>
            <a:pPr>
              <a:defRPr/>
            </a:pPr>
            <a:r>
              <a:rPr lang="en-AU" sz="1200" b="1">
                <a:latin typeface="Arial" panose="020B0604020202020204" pitchFamily="34" charset="0"/>
                <a:cs typeface="Arial" panose="020B0604020202020204" pitchFamily="34" charset="0"/>
              </a:rPr>
              <a:t>Notes to presenter: </a:t>
            </a:r>
            <a:r>
              <a:rPr lang="en-AU" sz="1200" b="0">
                <a:latin typeface="Arial" panose="020B0604020202020204" pitchFamily="34" charset="0"/>
                <a:cs typeface="Arial" panose="020B0604020202020204" pitchFamily="34" charset="0"/>
              </a:rPr>
              <a:t>This activity could be</a:t>
            </a:r>
            <a:r>
              <a:rPr lang="en-AU" sz="1200">
                <a:latin typeface="Arial" panose="020B0604020202020204" pitchFamily="34" charset="0"/>
                <a:cs typeface="Arial" panose="020B0604020202020204" pitchFamily="34" charset="0"/>
              </a:rPr>
              <a:t> </a:t>
            </a:r>
            <a:r>
              <a:rPr lang="en-AU" sz="1200" b="0">
                <a:latin typeface="Arial" panose="020B0604020202020204" pitchFamily="34" charset="0"/>
                <a:cs typeface="Arial" panose="020B0604020202020204" pitchFamily="34" charset="0"/>
              </a:rPr>
              <a:t>followed by selecting non-volunteers to share their dialogue.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endParaRPr lang="en-AU" b="1">
              <a:latin typeface="Aptos"/>
            </a:endParaRPr>
          </a:p>
        </p:txBody>
      </p:sp>
      <p:sp>
        <p:nvSpPr>
          <p:cNvPr id="4" name="Slide Number Placeholder 3">
            <a:extLst>
              <a:ext uri="{FF2B5EF4-FFF2-40B4-BE49-F238E27FC236}">
                <a16:creationId xmlns:a16="http://schemas.microsoft.com/office/drawing/2014/main" id="{F2E8B2B7-BDFB-8A13-1E18-154CDE20E564}"/>
              </a:ext>
            </a:extLst>
          </p:cNvPr>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28162703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4924120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of the slide: Introduction of self feedback </a:t>
            </a:r>
          </a:p>
          <a:p>
            <a:r>
              <a:rPr lang="en-AU" sz="1200" b="1">
                <a:latin typeface="Arial" panose="020B0604020202020204" pitchFamily="34" charset="0"/>
                <a:cs typeface="Arial" panose="020B0604020202020204" pitchFamily="34" charset="0"/>
              </a:rPr>
              <a:t>[0:30]</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p>
          <a:p>
            <a:r>
              <a:rPr lang="en-AU" sz="1200" b="0">
                <a:latin typeface="Arial" panose="020B0604020202020204" pitchFamily="34" charset="0"/>
                <a:cs typeface="Arial" panose="020B0604020202020204" pitchFamily="34" charset="0"/>
              </a:rPr>
              <a:t>I’ll give you a moment to read the slide. </a:t>
            </a:r>
          </a:p>
        </p:txBody>
      </p:sp>
      <p:sp>
        <p:nvSpPr>
          <p:cNvPr id="4" name="Slide Number Placeholder 3"/>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40235628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1F608-AFEE-15F4-E890-46095C6BA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D7D316-9530-F3E5-A8B0-16304D5A7B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EF2B92-5835-48B1-FDD1-D384D62DB5D5}"/>
              </a:ext>
            </a:extLst>
          </p:cNvPr>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of slide: Examples of scaffolding feedback for schema </a:t>
            </a:r>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[0:30]</a:t>
            </a:r>
          </a:p>
          <a:p>
            <a:r>
              <a:rPr lang="en-AU" sz="1200" b="1">
                <a:latin typeface="Arial" panose="020B0604020202020204" pitchFamily="34" charset="0"/>
                <a:cs typeface="Arial" panose="020B0604020202020204" pitchFamily="34" charset="0"/>
              </a:rPr>
              <a:t>Speaker notes:</a:t>
            </a:r>
          </a:p>
          <a:p>
            <a:r>
              <a:rPr lang="en-US" sz="1200">
                <a:latin typeface="Arial" panose="020B0604020202020204" pitchFamily="34" charset="0"/>
                <a:ea typeface="Calibri"/>
                <a:cs typeface="Arial" panose="020B0604020202020204" pitchFamily="34" charset="0"/>
              </a:rPr>
              <a:t>When the student has demonstrated an understanding of the knowledge, skills and task,  structured self feedback can be effective. </a:t>
            </a:r>
          </a:p>
          <a:p>
            <a:br>
              <a:rPr lang="en-US">
                <a:latin typeface="Calibri"/>
                <a:ea typeface="Calibri"/>
                <a:cs typeface="Calibri"/>
              </a:rPr>
            </a:br>
            <a:br>
              <a:rPr lang="en-US">
                <a:latin typeface="Calibri"/>
                <a:ea typeface="Calibri"/>
                <a:cs typeface="Calibri"/>
              </a:rPr>
            </a:br>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2D0B70A9-179C-3B70-E5C1-882A94669321}"/>
              </a:ext>
            </a:extLst>
          </p:cNvPr>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25827324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3B2A6-2335-ACB0-1E2D-E4D06332A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30AA4C-EB16-FA08-2E0A-1C75948851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F57B6F-3B39-98BB-2BD7-C9A52B93B9C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Purpose of the slide: Key considerations for self feedback</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[1:00]</a:t>
            </a:r>
            <a:endParaRPr lang="en-AU"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(Presenter note: THERE ARE ANIMATIONS ON THIS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Speaker notes:</a:t>
            </a:r>
            <a:endParaRPr lang="en-AU"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Self-assessment and evaluation is a potentially powerful technique because of its impact on student performance through enhanced self-efficacy and increased intrinsic motivation (Rolheiser and Ross 2001).</a:t>
            </a:r>
            <a:endParaRPr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a:defRPr/>
            </a:pPr>
            <a:r>
              <a:rPr kumimoji="0"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[CLICK] </a:t>
            </a:r>
            <a:r>
              <a:rPr lang="en-AU" sz="1200">
                <a:solidFill>
                  <a:prstClr val="black"/>
                </a:solidFill>
                <a:latin typeface="Arial" panose="020B0604020202020204" pitchFamily="34" charset="0"/>
                <a:cs typeface="Arial" panose="020B0604020202020204" pitchFamily="34" charset="0"/>
              </a:rPr>
              <a:t>Modelling is crucial. Students need to be taught ‘how’ to use learning intentions and success criteria to reflect on and analyse the effectiveness of their efforts. Exemplars can be used to show students ‘what a good one looks like’ (Hattie and Timperley 2007)</a:t>
            </a:r>
          </a:p>
          <a:p>
            <a:pPr>
              <a:defRPr/>
            </a:pPr>
            <a:endParaRPr lang="en-AU" sz="1200">
              <a:solidFill>
                <a:prstClr val="black"/>
              </a:solidFill>
              <a:latin typeface="Arial" panose="020B0604020202020204" pitchFamily="34" charset="0"/>
              <a:cs typeface="Arial" panose="020B0604020202020204" pitchFamily="34" charset="0"/>
            </a:endParaRPr>
          </a:p>
          <a:p>
            <a:pPr>
              <a:defRPr/>
            </a:pPr>
            <a:r>
              <a:rPr lang="en-AU" sz="1200">
                <a:solidFill>
                  <a:prstClr val="black"/>
                </a:solidFill>
                <a:latin typeface="Arial" panose="020B0604020202020204" pitchFamily="34" charset="0"/>
                <a:cs typeface="Arial" panose="020B0604020202020204" pitchFamily="34" charset="0"/>
              </a:rPr>
              <a:t>[CLICK] It’s</a:t>
            </a:r>
            <a:r>
              <a:rPr kumimoji="0"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important to be aware that self-feedback needs to be used throughout a unit of work, rather than waiting for the end of the unit, or after the summative assessment task. Consistent self-feedback helps to strengthen and deepen understanding. </a:t>
            </a: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solidFill>
                  <a:prstClr val="black"/>
                </a:solidFill>
                <a:latin typeface="Arial" panose="020B0604020202020204" pitchFamily="34" charset="0"/>
                <a:cs typeface="Arial" panose="020B0604020202020204" pitchFamily="34" charset="0"/>
              </a:rPr>
              <a:t>[CLICK]</a:t>
            </a:r>
            <a:r>
              <a:rPr kumimoji="0"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Self-feedback encourages students to reflect on their learning processes, which is crucial for developing self-regulation skills. By assessing their own strengths and weaknesses, students can set realistic goals, plan effective strategies to achieve those goals, and adapt their approach as needed. Students can become more aware of their learning journeys, which enhances their motivation and engagement. Teachers play a critical role in facilitating this process.</a:t>
            </a:r>
            <a:endParaRPr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References:</a:t>
            </a:r>
            <a:endParaRPr lang="en-AU"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Hattie J and Timperley H (2007) ‘The power of feedback’, </a:t>
            </a:r>
            <a:r>
              <a:rPr kumimoji="0" lang="en-AU" sz="12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Review of Educational Research</a:t>
            </a:r>
            <a:r>
              <a:rPr kumimoji="0"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77(1):81–112.</a:t>
            </a:r>
            <a:endParaRPr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Rolheiser C and Ross J (2001) ‘Student self-evaluation: what research says and what practice shows’ in Small RD and Thomas A (eds) </a:t>
            </a:r>
            <a:r>
              <a:rPr kumimoji="0" lang="en-AU" sz="12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Plain talk about kids</a:t>
            </a:r>
            <a:r>
              <a:rPr kumimoji="0"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Covington </a:t>
            </a:r>
            <a:r>
              <a:rPr kumimoji="0" lang="en-AU" sz="12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Center</a:t>
            </a:r>
            <a:r>
              <a:rPr kumimoji="0"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for Development and Learning.</a:t>
            </a:r>
            <a:endParaRPr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Sanchez C, Atkinson K, </a:t>
            </a:r>
            <a:r>
              <a:rPr kumimoji="0" lang="en-AU" sz="12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Koenka</a:t>
            </a:r>
            <a:r>
              <a:rPr kumimoji="0"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 </a:t>
            </a:r>
            <a:r>
              <a:rPr kumimoji="0" lang="en-AU" sz="12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Moshontz</a:t>
            </a:r>
            <a:r>
              <a:rPr kumimoji="0"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H and Cooper H (2017) ‘Self-grading and peer-grading for formative and summative assessments in 3rd through 12th grade classrooms: a meta-analysis’, </a:t>
            </a:r>
            <a:r>
              <a:rPr kumimoji="0" lang="en-AU" sz="12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Journal of Educational Psychology</a:t>
            </a:r>
            <a:r>
              <a:rPr kumimoji="0"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109(8):1049–1066.</a:t>
            </a:r>
            <a:endParaRPr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Sherrington T (10 January 2019) ‘Revisiting Dylan Wiliam’s five brilliant formative assessment strategies’, </a:t>
            </a:r>
            <a:r>
              <a:rPr kumimoji="0" lang="en-AU" sz="1200" b="0" i="1"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teacherhead</a:t>
            </a:r>
            <a:r>
              <a:rPr kumimoji="0" lang="en-AU" sz="12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blog</a:t>
            </a:r>
            <a:r>
              <a:rPr kumimoji="0" lang="en-AU"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accessed 12 September 2024.</a:t>
            </a:r>
            <a:endParaRPr lang="en-AU" sz="1200" b="1">
              <a:latin typeface="Arial" panose="020B0604020202020204" pitchFamily="34" charset="0"/>
              <a:cs typeface="Arial" panose="020B0604020202020204" pitchFamily="34" charset="0"/>
            </a:endParaRPr>
          </a:p>
          <a:p>
            <a:endParaRPr lang="en-AU" b="1">
              <a:latin typeface="Public Sans"/>
            </a:endParaRPr>
          </a:p>
          <a:p>
            <a:endParaRPr lang="en-AU" b="1"/>
          </a:p>
          <a:p>
            <a:endParaRPr lang="en-AU"/>
          </a:p>
          <a:p>
            <a:pPr marL="285750" indent="-285750">
              <a:buFont typeface="Calibri"/>
              <a:buChar char="-"/>
            </a:pPr>
            <a:endParaRPr lang="en-AU"/>
          </a:p>
          <a:p>
            <a:endParaRPr lang="en-AU" b="1">
              <a:latin typeface="Public Sans"/>
              <a:ea typeface="Roboto"/>
              <a:cs typeface="Roboto"/>
            </a:endParaRPr>
          </a:p>
          <a:p>
            <a:endParaRPr lang="en-AU" b="1">
              <a:latin typeface="Public Sans"/>
              <a:ea typeface="Roboto"/>
              <a:cs typeface="Roboto"/>
            </a:endParaRPr>
          </a:p>
          <a:p>
            <a:endParaRPr lang="en-AU">
              <a:latin typeface="Roboto"/>
              <a:ea typeface="Roboto"/>
              <a:cs typeface="Roboto"/>
            </a:endParaRPr>
          </a:p>
          <a:p>
            <a:endParaRPr lang="en-AU">
              <a:latin typeface="Roboto"/>
              <a:ea typeface="Roboto"/>
              <a:cs typeface="Roboto"/>
            </a:endParaRPr>
          </a:p>
          <a:p>
            <a:endParaRPr lang="en-AU"/>
          </a:p>
          <a:p>
            <a:endParaRPr lang="en-AU"/>
          </a:p>
          <a:p>
            <a:endParaRPr lang="en-AU"/>
          </a:p>
        </p:txBody>
      </p:sp>
      <p:sp>
        <p:nvSpPr>
          <p:cNvPr id="4" name="Slide Number Placeholder 3">
            <a:extLst>
              <a:ext uri="{FF2B5EF4-FFF2-40B4-BE49-F238E27FC236}">
                <a16:creationId xmlns:a16="http://schemas.microsoft.com/office/drawing/2014/main" id="{C558BC83-6343-FCFD-5578-D131E2E53943}"/>
              </a:ext>
            </a:extLst>
          </p:cNvPr>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32331896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68894-C189-4391-0D55-0DCD4CCB3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7CE712-1B33-6BF2-6714-EE81D37E2D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8FF426-300D-719B-6271-106E5EFB1D2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a:cs typeface="Arial"/>
              </a:rPr>
              <a:t>Purpose of the slide: Modelling self-feedback</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a:cs typeface="Arial"/>
              </a:rPr>
              <a:t>[1:00]</a:t>
            </a:r>
            <a:endParaRPr lang="en-AU" sz="1200" b="1" i="0" u="none" strike="noStrike" kern="1200" cap="none" spc="0" normalizeH="0" baseline="0" noProof="0" dirty="0">
              <a:ln>
                <a:noFill/>
              </a:ln>
              <a:solidFill>
                <a:prstClr val="black"/>
              </a:solidFill>
              <a:effectLst/>
              <a:uLnTx/>
              <a:uFillTx/>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a:cs typeface="Arial"/>
              </a:rPr>
              <a:t>Speaker notes:</a:t>
            </a:r>
            <a:endParaRPr lang="en-AU" sz="1200" b="1" i="0" u="none" strike="noStrike" kern="1200" cap="none" spc="0" normalizeH="0" baseline="0" noProof="0" dirty="0">
              <a:ln>
                <a:noFill/>
              </a:ln>
              <a:solidFill>
                <a:prstClr val="black"/>
              </a:solidFill>
              <a:effectLst/>
              <a:uLnTx/>
              <a:uFillTx/>
              <a:latin typeface="Arial"/>
              <a:cs typeface="Arial"/>
            </a:endParaRPr>
          </a:p>
          <a:p>
            <a:pPr>
              <a:defRPr/>
            </a:pPr>
            <a:r>
              <a:rPr lang="en-AU" sz="1200" dirty="0">
                <a:latin typeface="Arial"/>
                <a:cs typeface="Arial"/>
              </a:rPr>
              <a:t>Teachers model for students how to use the learning intention and success criteria to self-assess.  </a:t>
            </a:r>
          </a:p>
          <a:p>
            <a:pPr>
              <a:defRPr/>
            </a:pPr>
            <a:endParaRPr lang="en-AU" sz="1200" dirty="0">
              <a:latin typeface="Arial" panose="020B0604020202020204" pitchFamily="34" charset="0"/>
              <a:cs typeface="Arial" panose="020B0604020202020204" pitchFamily="34" charset="0"/>
            </a:endParaRPr>
          </a:p>
          <a:p>
            <a:pPr>
              <a:defRPr/>
            </a:pPr>
            <a:r>
              <a:rPr lang="en-AU" sz="1200" dirty="0">
                <a:latin typeface="Arial"/>
                <a:cs typeface="Arial"/>
              </a:rPr>
              <a:t>In the example on the slide, students in a Stage 4 science class are learning the effects of forces, specifically, magnetic force. In previous lessons, they have investigated how magnets interact with each other, by posing questions, making predictions and analysing data. They have shared their scientific findings in a class discussion, </a:t>
            </a:r>
            <a:r>
              <a:rPr lang="en-US" dirty="0">
                <a:latin typeface="Public Sans"/>
              </a:rPr>
              <a:t>with the teacher recording thinking on using diagrams and labelling with relevant scientific terms. </a:t>
            </a:r>
          </a:p>
          <a:p>
            <a:pPr>
              <a:defRPr/>
            </a:pPr>
            <a:endParaRPr lang="en-AU" sz="1200" dirty="0">
              <a:latin typeface="Arial" panose="020B0604020202020204" pitchFamily="34" charset="0"/>
              <a:cs typeface="Arial" panose="020B0604020202020204" pitchFamily="34" charset="0"/>
            </a:endParaRPr>
          </a:p>
          <a:p>
            <a:pPr>
              <a:defRPr/>
            </a:pPr>
            <a:r>
              <a:rPr lang="en-AU" sz="1200" dirty="0">
                <a:latin typeface="Arial"/>
                <a:cs typeface="Arial"/>
              </a:rPr>
              <a:t>Today, students are writing a response to the question - How do magnets attract or repel each other based on their polarity?</a:t>
            </a:r>
          </a:p>
          <a:p>
            <a:pPr>
              <a:defRPr/>
            </a:pPr>
            <a:endParaRPr lang="en-AU" sz="1200" dirty="0">
              <a:latin typeface="Arial" panose="020B0604020202020204" pitchFamily="34" charset="0"/>
              <a:cs typeface="Arial" panose="020B0604020202020204" pitchFamily="34" charset="0"/>
            </a:endParaRPr>
          </a:p>
          <a:p>
            <a:pPr>
              <a:defRPr/>
            </a:pPr>
            <a:r>
              <a:rPr lang="en-AU" sz="1200" dirty="0">
                <a:latin typeface="Arial"/>
                <a:cs typeface="Arial"/>
              </a:rPr>
              <a:t>The teacher will model self-feedback during the lesson using the lesson success criteria.</a:t>
            </a:r>
          </a:p>
          <a:p>
            <a:pPr>
              <a:defRPr/>
            </a:pPr>
            <a:endParaRPr lang="en-AU" sz="1200" dirty="0">
              <a:latin typeface="Arial" panose="020B0604020202020204" pitchFamily="34" charset="0"/>
              <a:cs typeface="Arial" panose="020B0604020202020204" pitchFamily="34" charset="0"/>
            </a:endParaRPr>
          </a:p>
          <a:p>
            <a:pPr marL="0" marR="0" lvl="0" indent="0" algn="l" defTabSz="1219170">
              <a:lnSpc>
                <a:spcPct val="100000"/>
              </a:lnSpc>
              <a:spcBef>
                <a:spcPts val="0"/>
              </a:spcBef>
              <a:spcAft>
                <a:spcPts val="0"/>
              </a:spcAft>
              <a:buClrTx/>
              <a:buSzTx/>
              <a:buFontTx/>
              <a:buNone/>
              <a:tabLst/>
              <a:defRPr/>
            </a:pPr>
            <a:r>
              <a:rPr lang="en-AU" sz="1200" b="1" dirty="0">
                <a:latin typeface="Arial"/>
                <a:cs typeface="Arial"/>
              </a:rPr>
              <a:t>Reference:</a:t>
            </a:r>
          </a:p>
          <a:p>
            <a:r>
              <a:rPr lang="en-AU" sz="1200" dirty="0">
                <a:latin typeface="Arial"/>
                <a:cs typeface="Arial"/>
              </a:rPr>
              <a:t>Science 7–10 Syllabus © NSW Education Standards Authority (NESA) for and on behalf of the Crown in right of the State of New South Wales, 2023.</a:t>
            </a:r>
          </a:p>
        </p:txBody>
      </p:sp>
      <p:sp>
        <p:nvSpPr>
          <p:cNvPr id="4" name="Slide Number Placeholder 3">
            <a:extLst>
              <a:ext uri="{FF2B5EF4-FFF2-40B4-BE49-F238E27FC236}">
                <a16:creationId xmlns:a16="http://schemas.microsoft.com/office/drawing/2014/main" id="{34801EA5-DF26-5390-5C8E-3FD13C27B1A6}"/>
              </a:ext>
            </a:extLst>
          </p:cNvPr>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25979320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81B15-DA67-A52B-4B1C-E103F2D4F6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4C99CA-D724-0A25-5A71-A0ADF845CB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F3E570-0DF9-4FEA-32E2-F010E0DC07BC}"/>
              </a:ext>
            </a:extLst>
          </p:cNvPr>
          <p:cNvSpPr>
            <a:spLocks noGrp="1"/>
          </p:cNvSpPr>
          <p:nvPr>
            <p:ph type="body" idx="1"/>
          </p:nvPr>
        </p:nvSpPr>
        <p:spPr/>
        <p:txBody>
          <a:bodyPr/>
          <a:lstStyle/>
          <a:p>
            <a:pPr>
              <a:defRPr/>
            </a:pPr>
            <a:r>
              <a:rPr lang="en-AU" sz="1200" b="1">
                <a:latin typeface="Arial"/>
                <a:cs typeface="Arial"/>
              </a:rPr>
              <a:t>Purpose of the slide: </a:t>
            </a:r>
            <a:r>
              <a:rPr lang="en-AU" sz="1200">
                <a:latin typeface="Arial"/>
                <a:cs typeface="Arial"/>
              </a:rPr>
              <a:t>Modelling self-feedback</a:t>
            </a:r>
            <a:endParaRPr lang="en-US" sz="1200">
              <a:latin typeface="Arial"/>
              <a:cs typeface="Arial"/>
            </a:endParaRPr>
          </a:p>
          <a:p>
            <a:pPr>
              <a:defRPr/>
            </a:pPr>
            <a:r>
              <a:rPr lang="en-AU" sz="1200" b="1">
                <a:latin typeface="Arial"/>
                <a:cs typeface="Arial"/>
              </a:rPr>
              <a:t>[1:00]</a:t>
            </a:r>
            <a:endParaRPr lang="en-US" sz="1200">
              <a:latin typeface="Arial"/>
              <a:cs typeface="Arial"/>
            </a:endParaRPr>
          </a:p>
          <a:p>
            <a:pPr>
              <a:defRPr/>
            </a:pPr>
            <a:r>
              <a:rPr lang="en-AU" sz="1200" b="1">
                <a:latin typeface="Arial"/>
                <a:cs typeface="Arial"/>
              </a:rPr>
              <a:t>(Presenter note: THERE ARE ANIMATIONS ON THIS SLIDE.)</a:t>
            </a:r>
            <a:endParaRPr lang="en-AU" sz="1200">
              <a:latin typeface="Arial"/>
              <a:cs typeface="Arial"/>
            </a:endParaRPr>
          </a:p>
          <a:p>
            <a:pPr>
              <a:defRPr/>
            </a:pPr>
            <a:endParaRPr lang="en-AU" sz="1200" b="1">
              <a:latin typeface="Arial" panose="020B0604020202020204" pitchFamily="34" charset="0"/>
              <a:cs typeface="Arial" panose="020B0604020202020204" pitchFamily="34" charset="0"/>
            </a:endParaRPr>
          </a:p>
          <a:p>
            <a:pPr>
              <a:defRPr/>
            </a:pPr>
            <a:endParaRPr lang="en-AU" sz="1200">
              <a:latin typeface="Arial" panose="020B0604020202020204" pitchFamily="34" charset="0"/>
              <a:cs typeface="Arial" panose="020B0604020202020204" pitchFamily="34" charset="0"/>
            </a:endParaRPr>
          </a:p>
          <a:p>
            <a:pPr>
              <a:defRPr/>
            </a:pPr>
            <a:r>
              <a:rPr lang="en-AU" sz="1200" b="1">
                <a:latin typeface="Arial"/>
                <a:cs typeface="Arial"/>
              </a:rPr>
              <a:t>Speaker notes:</a:t>
            </a:r>
            <a:endParaRPr lang="en-US" sz="1200">
              <a:latin typeface="Arial"/>
              <a:cs typeface="Arial"/>
            </a:endParaRPr>
          </a:p>
          <a:p>
            <a:pPr>
              <a:defRPr/>
            </a:pPr>
            <a:r>
              <a:rPr lang="en-AU" sz="1200">
                <a:latin typeface="Arial"/>
                <a:cs typeface="Arial"/>
              </a:rPr>
              <a:t>The teacher displays a de-identified response to </a:t>
            </a:r>
            <a:r>
              <a:rPr lang="en-AU" sz="1200" b="1">
                <a:latin typeface="Arial"/>
                <a:cs typeface="Arial"/>
              </a:rPr>
              <a:t>model</a:t>
            </a:r>
            <a:r>
              <a:rPr lang="en-AU" sz="1200">
                <a:latin typeface="Arial"/>
                <a:cs typeface="Arial"/>
              </a:rPr>
              <a:t> how to use the learning intention and success criteria to self assess.</a:t>
            </a:r>
            <a:endParaRPr lang="en-US" sz="1200">
              <a:latin typeface="Arial"/>
              <a:cs typeface="Arial"/>
            </a:endParaRPr>
          </a:p>
          <a:p>
            <a:pPr>
              <a:defRPr/>
            </a:pPr>
            <a:r>
              <a:rPr lang="en-AU" sz="1200">
                <a:latin typeface="Arial"/>
                <a:cs typeface="Arial"/>
              </a:rPr>
              <a:t>I'll give you a moment to read the response. </a:t>
            </a:r>
            <a:endParaRPr lang="en-US" sz="1200">
              <a:latin typeface="Arial"/>
              <a:cs typeface="Arial"/>
            </a:endParaRPr>
          </a:p>
          <a:p>
            <a:pPr>
              <a:defRPr/>
            </a:pPr>
            <a:endParaRPr lang="en-AU" sz="1200">
              <a:latin typeface="Arial" panose="020B0604020202020204" pitchFamily="34" charset="0"/>
              <a:cs typeface="Arial" panose="020B0604020202020204" pitchFamily="34" charset="0"/>
            </a:endParaRPr>
          </a:p>
          <a:p>
            <a:pPr>
              <a:defRPr/>
            </a:pPr>
            <a:r>
              <a:rPr lang="en-AU" sz="1200">
                <a:latin typeface="Arial"/>
                <a:cs typeface="Arial"/>
              </a:rPr>
              <a:t>The teacher verbalises her thoughts and actions as she works through the process. </a:t>
            </a:r>
            <a:endParaRPr lang="en-US" sz="1200">
              <a:latin typeface="Arial"/>
              <a:cs typeface="Arial"/>
            </a:endParaRPr>
          </a:p>
          <a:p>
            <a:pPr>
              <a:defRPr/>
            </a:pPr>
            <a:r>
              <a:rPr lang="en-AU" sz="1200">
                <a:latin typeface="Arial"/>
                <a:cs typeface="Arial"/>
              </a:rPr>
              <a:t>A </a:t>
            </a:r>
            <a:r>
              <a:rPr lang="en-AU" sz="1200" b="1">
                <a:latin typeface="Arial"/>
                <a:cs typeface="Arial"/>
              </a:rPr>
              <a:t>think-aloud </a:t>
            </a:r>
            <a:r>
              <a:rPr lang="en-AU" sz="1200">
                <a:latin typeface="Arial"/>
                <a:cs typeface="Arial"/>
              </a:rPr>
              <a:t>might look like this:</a:t>
            </a:r>
            <a:endParaRPr lang="en-US" sz="1200">
              <a:latin typeface="Arial"/>
              <a:cs typeface="Arial"/>
            </a:endParaRPr>
          </a:p>
          <a:p>
            <a:pPr>
              <a:defRPr/>
            </a:pPr>
            <a:endParaRPr lang="en-AU" sz="1200">
              <a:latin typeface="Arial" panose="020B0604020202020204" pitchFamily="34" charset="0"/>
              <a:cs typeface="Arial" panose="020B0604020202020204" pitchFamily="34" charset="0"/>
            </a:endParaRPr>
          </a:p>
          <a:p>
            <a:pPr>
              <a:defRPr/>
            </a:pPr>
            <a:r>
              <a:rPr lang="en-AU" sz="1200" i="1">
                <a:latin typeface="Arial"/>
                <a:cs typeface="Arial"/>
              </a:rPr>
              <a:t>Now, let's evaluate my description: 'Magnets have two poles. When two magnets go together with opposite poles, they stick together. But when the same poles are together, they push away from each other, because of the invisible force between them.'</a:t>
            </a:r>
            <a:endParaRPr lang="en-US" sz="1200" i="1">
              <a:latin typeface="Arial"/>
              <a:cs typeface="Arial"/>
            </a:endParaRPr>
          </a:p>
          <a:p>
            <a:pPr>
              <a:defRPr/>
            </a:pPr>
            <a:endParaRPr lang="en-AU" sz="1200" i="1">
              <a:latin typeface="Arial" panose="020B0604020202020204" pitchFamily="34" charset="0"/>
              <a:cs typeface="Arial" panose="020B0604020202020204" pitchFamily="34" charset="0"/>
            </a:endParaRPr>
          </a:p>
          <a:p>
            <a:pPr>
              <a:defRPr/>
            </a:pPr>
            <a:r>
              <a:rPr lang="en-AU" sz="1200" i="1">
                <a:latin typeface="Arial"/>
                <a:cs typeface="Arial"/>
              </a:rPr>
              <a:t>I'll use the success criteria to guide my self-feedback.</a:t>
            </a:r>
            <a:endParaRPr lang="en-US" sz="1200" i="1">
              <a:latin typeface="Arial"/>
              <a:cs typeface="Arial"/>
            </a:endParaRPr>
          </a:p>
          <a:p>
            <a:pPr>
              <a:defRPr/>
            </a:pPr>
            <a:endParaRPr lang="en-AU" sz="1200" i="1">
              <a:latin typeface="Arial" panose="020B0604020202020204" pitchFamily="34" charset="0"/>
              <a:cs typeface="Arial" panose="020B0604020202020204" pitchFamily="34" charset="0"/>
            </a:endParaRPr>
          </a:p>
          <a:p>
            <a:pPr>
              <a:defRPr/>
            </a:pPr>
            <a:r>
              <a:rPr lang="en-AU" sz="1200" i="1">
                <a:latin typeface="Arial"/>
                <a:cs typeface="Arial"/>
              </a:rPr>
              <a:t>Firstly, </a:t>
            </a:r>
            <a:endParaRPr lang="en-US" sz="1200" i="1">
              <a:latin typeface="Arial"/>
              <a:cs typeface="Arial"/>
            </a:endParaRPr>
          </a:p>
          <a:p>
            <a:pPr>
              <a:defRPr/>
            </a:pPr>
            <a:r>
              <a:rPr lang="en-AU" sz="1200" i="1">
                <a:latin typeface="Arial"/>
                <a:cs typeface="Arial"/>
              </a:rPr>
              <a:t>[click]</a:t>
            </a:r>
            <a:endParaRPr lang="en-US" sz="1200" i="1">
              <a:latin typeface="Arial"/>
              <a:cs typeface="Arial"/>
            </a:endParaRPr>
          </a:p>
          <a:p>
            <a:pPr marL="342900" indent="-342900">
              <a:buAutoNum type="arabicPeriod"/>
              <a:defRPr/>
            </a:pPr>
            <a:r>
              <a:rPr lang="en-AU" sz="1200" b="1" i="1">
                <a:latin typeface="Arial"/>
                <a:cs typeface="Arial"/>
              </a:rPr>
              <a:t>Have I described how magnets interact with each other?</a:t>
            </a:r>
            <a:r>
              <a:rPr lang="en-AU" sz="1200" i="1">
                <a:latin typeface="Arial"/>
                <a:cs typeface="Arial"/>
              </a:rPr>
              <a:t> Yes, I have described how magnets interact with each other because I have described how the poles either stick together or push away from each other. </a:t>
            </a:r>
            <a:endParaRPr lang="en-US" sz="1200" i="1">
              <a:latin typeface="Arial"/>
              <a:cs typeface="Arial"/>
            </a:endParaRPr>
          </a:p>
          <a:p>
            <a:pPr>
              <a:defRPr/>
            </a:pPr>
            <a:r>
              <a:rPr lang="en-AU" sz="1200" i="1">
                <a:latin typeface="Arial"/>
                <a:cs typeface="Arial"/>
              </a:rPr>
              <a:t>[click]</a:t>
            </a:r>
            <a:endParaRPr lang="en-US" sz="1200" i="1">
              <a:latin typeface="Arial"/>
              <a:cs typeface="Arial"/>
            </a:endParaRPr>
          </a:p>
          <a:p>
            <a:pPr>
              <a:defRPr/>
            </a:pPr>
            <a:r>
              <a:rPr lang="en-AU" sz="1200" b="1" i="1">
                <a:latin typeface="Arial"/>
                <a:cs typeface="Arial"/>
              </a:rPr>
              <a:t>2. Have I used relevant scientific terms, including north pole, south pole, attract and repel?</a:t>
            </a:r>
            <a:r>
              <a:rPr lang="en-AU" sz="1200" i="1">
                <a:latin typeface="Arial"/>
                <a:cs typeface="Arial"/>
              </a:rPr>
              <a:t> Well I can see that I have used some scientific words, such as pole and force. But I haven't included north and south pole because I used the terms opposite poles and same poles. I can see how referring to North and south pole would better describe the interaction. I didn't use the terms attract and repel because I'm a bit confused about what the terms mean and I need to check the meaning to make sure I am using them accurately.</a:t>
            </a:r>
            <a:endParaRPr lang="en-US" sz="1200">
              <a:latin typeface="Arial"/>
              <a:cs typeface="Arial"/>
            </a:endParaRPr>
          </a:p>
          <a:p>
            <a:pPr>
              <a:defRPr/>
            </a:pPr>
            <a:endParaRPr lang="en-AU" sz="1200">
              <a:latin typeface="Arial" panose="020B0604020202020204" pitchFamily="34" charset="0"/>
              <a:cs typeface="Arial" panose="020B0604020202020204" pitchFamily="34" charset="0"/>
            </a:endParaRPr>
          </a:p>
          <a:p>
            <a:pPr>
              <a:defRPr/>
            </a:pPr>
            <a:endParaRPr lang="en-AU" sz="1200">
              <a:latin typeface="Arial" panose="020B0604020202020204" pitchFamily="34" charset="0"/>
              <a:cs typeface="Arial" panose="020B0604020202020204" pitchFamily="34" charset="0"/>
            </a:endParaRPr>
          </a:p>
          <a:p>
            <a:pPr marL="0" marR="0" lvl="0" indent="0" algn="l" defTabSz="1219170">
              <a:lnSpc>
                <a:spcPct val="100000"/>
              </a:lnSpc>
              <a:spcBef>
                <a:spcPts val="0"/>
              </a:spcBef>
              <a:spcAft>
                <a:spcPts val="0"/>
              </a:spcAft>
              <a:buClrTx/>
              <a:buSzTx/>
              <a:buFontTx/>
              <a:buNone/>
              <a:tabLst/>
              <a:defRPr/>
            </a:pPr>
            <a:endParaRPr lang="en-AU"/>
          </a:p>
        </p:txBody>
      </p:sp>
      <p:sp>
        <p:nvSpPr>
          <p:cNvPr id="4" name="Slide Number Placeholder 3">
            <a:extLst>
              <a:ext uri="{FF2B5EF4-FFF2-40B4-BE49-F238E27FC236}">
                <a16:creationId xmlns:a16="http://schemas.microsoft.com/office/drawing/2014/main" id="{E5D091B6-3A84-7C91-29CA-F8DFCEE4B1D4}"/>
              </a:ext>
            </a:extLst>
          </p:cNvPr>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1369858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E033F-A41A-5304-3F2B-B5F436F0D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C8C12-BB6E-B097-5B75-E16759A337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82925C-A0FC-9DBC-DD4D-2EAB8C963A4B}"/>
              </a:ext>
            </a:extLst>
          </p:cNvPr>
          <p:cNvSpPr>
            <a:spLocks noGrp="1"/>
          </p:cNvSpPr>
          <p:nvPr>
            <p:ph type="body" idx="1"/>
          </p:nvPr>
        </p:nvSpPr>
        <p:spPr/>
        <p:txBody>
          <a:bodyPr/>
          <a:lstStyle/>
          <a:p>
            <a:pPr>
              <a:defRPr/>
            </a:pPr>
            <a:r>
              <a:rPr lang="en-US" sz="1200" b="1">
                <a:latin typeface="Arial"/>
                <a:cs typeface="Arial"/>
              </a:rPr>
              <a:t>Purpose of the slide: </a:t>
            </a:r>
            <a:r>
              <a:rPr lang="en-AU" sz="1200" b="1">
                <a:latin typeface="Arial"/>
                <a:cs typeface="Arial"/>
              </a:rPr>
              <a:t>Working with Learning intention and success criteria – classroom application example</a:t>
            </a:r>
            <a:endParaRPr lang="en-US" sz="1200">
              <a:latin typeface="Arial"/>
              <a:cs typeface="Arial"/>
            </a:endParaRPr>
          </a:p>
          <a:p>
            <a:pPr>
              <a:lnSpc>
                <a:spcPct val="150000"/>
              </a:lnSpc>
              <a:spcAft>
                <a:spcPts val="1200"/>
              </a:spcAft>
              <a:defRPr/>
            </a:pPr>
            <a:r>
              <a:rPr lang="en-US" sz="1200" b="1">
                <a:latin typeface="Arial"/>
                <a:cs typeface="Arial"/>
              </a:rPr>
              <a:t>[01:00]</a:t>
            </a:r>
            <a:endParaRPr lang="en-US" sz="1200">
              <a:latin typeface="Arial"/>
              <a:cs typeface="Arial"/>
            </a:endParaRPr>
          </a:p>
          <a:p>
            <a:pPr>
              <a:lnSpc>
                <a:spcPct val="150000"/>
              </a:lnSpc>
              <a:spcAft>
                <a:spcPts val="1200"/>
              </a:spcAft>
              <a:defRPr/>
            </a:pPr>
            <a:r>
              <a:rPr lang="en-US" sz="1200" b="1">
                <a:latin typeface="Arial"/>
                <a:cs typeface="Arial"/>
              </a:rPr>
              <a:t>Speaker notes:</a:t>
            </a:r>
          </a:p>
          <a:p>
            <a:pPr>
              <a:defRPr/>
            </a:pPr>
            <a:r>
              <a:rPr lang="en-AU" sz="1200" b="1">
                <a:latin typeface="Arial"/>
                <a:cs typeface="Arial"/>
              </a:rPr>
              <a:t>(Presenter note: THERE ARE ANIMATIONS ON THIS SLIDE.)</a:t>
            </a:r>
            <a:endParaRPr lang="en-US" sz="1200">
              <a:latin typeface="Arial"/>
              <a:cs typeface="Arial"/>
            </a:endParaRPr>
          </a:p>
          <a:p>
            <a:pPr>
              <a:lnSpc>
                <a:spcPct val="150000"/>
              </a:lnSpc>
              <a:spcAft>
                <a:spcPts val="1200"/>
              </a:spcAft>
              <a:defRPr/>
            </a:pPr>
            <a:endParaRPr lang="en-US" sz="1200" b="1">
              <a:latin typeface="Arial" panose="020B0604020202020204" pitchFamily="34" charset="0"/>
              <a:cs typeface="Arial" panose="020B0604020202020204" pitchFamily="34" charset="0"/>
            </a:endParaRPr>
          </a:p>
          <a:p>
            <a:pPr>
              <a:defRPr/>
            </a:pPr>
            <a:endParaRPr lang="en-AU" sz="1200">
              <a:latin typeface="Arial" panose="020B0604020202020204" pitchFamily="34" charset="0"/>
              <a:cs typeface="Arial" panose="020B0604020202020204" pitchFamily="34" charset="0"/>
            </a:endParaRPr>
          </a:p>
          <a:p>
            <a:pPr>
              <a:defRPr/>
            </a:pPr>
            <a:r>
              <a:rPr lang="en-AU" sz="1200">
                <a:latin typeface="Arial"/>
                <a:cs typeface="Arial"/>
              </a:rPr>
              <a:t>The teacher further scaffolds students to self-assess by using a pre-filled checklist aligned to the learning intention and success criteria. They model how to use the success criteria, recording a tick if the criteria is evident in their response and a cross if the criteria is incomplete or incorrect. </a:t>
            </a:r>
          </a:p>
          <a:p>
            <a:pPr>
              <a:defRPr/>
            </a:pPr>
            <a:endParaRPr lang="en-AU" sz="1200">
              <a:latin typeface="Arial" panose="020B0604020202020204" pitchFamily="34" charset="0"/>
              <a:cs typeface="Arial" panose="020B0604020202020204" pitchFamily="34" charset="0"/>
            </a:endParaRPr>
          </a:p>
          <a:p>
            <a:pPr>
              <a:defRPr/>
            </a:pPr>
            <a:r>
              <a:rPr lang="en-AU" sz="1200">
                <a:latin typeface="Arial"/>
                <a:cs typeface="Arial"/>
              </a:rPr>
              <a:t>When criteria is not evident or incomplete, the teacher models how to articulate specific and actionable steps. In the example on the slide, instead of simply writing 'add the word attract', the teacher has modelled the specific action 'replace 'stick together' with attract'. </a:t>
            </a:r>
          </a:p>
          <a:p>
            <a:pPr>
              <a:defRPr/>
            </a:pPr>
            <a:endParaRPr lang="en-AU" sz="1200">
              <a:latin typeface="Arial" panose="020B0604020202020204" pitchFamily="34" charset="0"/>
              <a:cs typeface="Arial" panose="020B0604020202020204" pitchFamily="34" charset="0"/>
            </a:endParaRPr>
          </a:p>
          <a:p>
            <a:pPr>
              <a:defRPr/>
            </a:pPr>
            <a:r>
              <a:rPr lang="en-AU" sz="1200">
                <a:latin typeface="Arial"/>
                <a:cs typeface="Arial"/>
              </a:rPr>
              <a:t>The teacher models how to apply the self-feedback, by verbalising their thinking while editing the original response or rewriting it.</a:t>
            </a:r>
          </a:p>
          <a:p>
            <a:pPr>
              <a:defRPr/>
            </a:pPr>
            <a:r>
              <a:rPr lang="en-AU" sz="1200">
                <a:latin typeface="Arial"/>
                <a:cs typeface="Arial"/>
              </a:rPr>
              <a:t> </a:t>
            </a:r>
          </a:p>
          <a:p>
            <a:pPr>
              <a:defRPr/>
            </a:pPr>
            <a:r>
              <a:rPr lang="en-AU" sz="1200">
                <a:latin typeface="Arial"/>
                <a:cs typeface="Arial"/>
              </a:rPr>
              <a:t>[click]</a:t>
            </a:r>
          </a:p>
          <a:p>
            <a:pPr>
              <a:defRPr/>
            </a:pPr>
            <a:r>
              <a:rPr lang="en-AU" sz="1200">
                <a:latin typeface="Arial"/>
                <a:cs typeface="Arial"/>
              </a:rPr>
              <a:t>Displayed is the improved response after feedback has been applied.</a:t>
            </a:r>
          </a:p>
          <a:p>
            <a:pPr>
              <a:defRPr/>
            </a:pPr>
            <a:endParaRPr lang="en-AU" sz="1200">
              <a:latin typeface="Arial" panose="020B0604020202020204" pitchFamily="34" charset="0"/>
              <a:cs typeface="Arial" panose="020B0604020202020204" pitchFamily="34" charset="0"/>
            </a:endParaRPr>
          </a:p>
          <a:p>
            <a:pPr>
              <a:defRPr/>
            </a:pPr>
            <a:r>
              <a:rPr lang="en-AU" sz="1200">
                <a:latin typeface="Arial"/>
                <a:cs typeface="Arial"/>
              </a:rPr>
              <a:t>Students would then practise self-assessing their response using the checklist to record actionable feedback which they will then apply this in their work. The teacher could circulate to support students and provide feedback on their self-assessment practice. </a:t>
            </a:r>
          </a:p>
        </p:txBody>
      </p:sp>
      <p:sp>
        <p:nvSpPr>
          <p:cNvPr id="4" name="Slide Number Placeholder 3">
            <a:extLst>
              <a:ext uri="{FF2B5EF4-FFF2-40B4-BE49-F238E27FC236}">
                <a16:creationId xmlns:a16="http://schemas.microsoft.com/office/drawing/2014/main" id="{D416DE03-B36B-D7D5-F2BA-ACB17345F3A2}"/>
              </a:ext>
            </a:extLst>
          </p:cNvPr>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6742395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Arial" panose="020B0604020202020204" pitchFamily="34" charset="0"/>
                <a:cs typeface="Arial" panose="020B0604020202020204" pitchFamily="34" charset="0"/>
              </a:rPr>
              <a:t>Purpose of the slide: To focus on releasing responsibility </a:t>
            </a:r>
          </a:p>
          <a:p>
            <a:r>
              <a:rPr lang="en-US" sz="1200" b="1">
                <a:latin typeface="Arial" panose="020B0604020202020204" pitchFamily="34" charset="0"/>
                <a:cs typeface="Arial" panose="020B0604020202020204" pitchFamily="34" charset="0"/>
              </a:rPr>
              <a:t>[01:00]</a:t>
            </a:r>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US" sz="1200" b="1">
                <a:latin typeface="Arial" panose="020B0604020202020204" pitchFamily="34" charset="0"/>
                <a:cs typeface="Arial" panose="020B0604020202020204" pitchFamily="34" charset="0"/>
              </a:rPr>
              <a:t>Speaker notes:</a:t>
            </a:r>
          </a:p>
          <a:p>
            <a:pPr marL="0" marR="0" lvl="0" indent="0" algn="l" defTabSz="1219170" rtl="0" eaLnBrk="1" fontAlgn="auto" latinLnBrk="0" hangingPunct="1">
              <a:lnSpc>
                <a:spcPct val="150000"/>
              </a:lnSpc>
              <a:spcBef>
                <a:spcPts val="0"/>
              </a:spcBef>
              <a:spcAft>
                <a:spcPts val="1200"/>
              </a:spcAft>
              <a:buClrTx/>
              <a:buSzTx/>
              <a:buFontTx/>
              <a:buNone/>
              <a:tabLst/>
              <a:defRPr/>
            </a:pPr>
            <a:r>
              <a:rPr lang="en-US" sz="1200" b="0">
                <a:latin typeface="Arial" panose="020B0604020202020204" pitchFamily="34" charset="0"/>
                <a:cs typeface="Arial" panose="020B0604020202020204" pitchFamily="34" charset="0"/>
              </a:rPr>
              <a:t>After modelling how to effectively use a success-criteria, the teacher can then move to releasing responsibility to the students. </a:t>
            </a:r>
          </a:p>
          <a:p>
            <a:pPr marL="0" marR="0" lvl="0" indent="0" algn="l" defTabSz="1219170" rtl="0" eaLnBrk="1" fontAlgn="auto" latinLnBrk="0" hangingPunct="1">
              <a:lnSpc>
                <a:spcPct val="150000"/>
              </a:lnSpc>
              <a:spcBef>
                <a:spcPts val="0"/>
              </a:spcBef>
              <a:spcAft>
                <a:spcPts val="1200"/>
              </a:spcAft>
              <a:buClrTx/>
              <a:buSzTx/>
              <a:buFontTx/>
              <a:buNone/>
              <a:tabLst/>
              <a:defRPr/>
            </a:pPr>
            <a:endParaRPr lang="en-US" sz="1200" b="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US" sz="1200" b="0">
                <a:latin typeface="Arial" panose="020B0604020202020204" pitchFamily="34" charset="0"/>
                <a:cs typeface="Arial" panose="020B0604020202020204" pitchFamily="34" charset="0"/>
              </a:rPr>
              <a:t>To support self-regulated and independent work (you do), students can use a pre-filled scaffold such as a checklist. </a:t>
            </a:r>
            <a:r>
              <a:rPr lang="en-AU" sz="1200" kern="100">
                <a:effectLst/>
                <a:latin typeface="Arial" panose="020B0604020202020204" pitchFamily="34" charset="0"/>
                <a:ea typeface="Calibri"/>
                <a:cs typeface="Arial" panose="020B0604020202020204" pitchFamily="34" charset="0"/>
              </a:rPr>
              <a:t>When students engage with a pre-filled scaffold, they actively review their work and reinforce their understanding of the criteria.  </a:t>
            </a:r>
            <a:endParaRPr lang="en-US" sz="1200" b="0" kern="1200">
              <a:effectLst/>
              <a:latin typeface="Arial" panose="020B0604020202020204" pitchFamily="34" charset="0"/>
              <a:ea typeface="Calibri"/>
              <a:cs typeface="Arial" panose="020B0604020202020204" pitchFamily="34" charset="0"/>
            </a:endParaRPr>
          </a:p>
          <a:p>
            <a:pPr marL="0" marR="0" lvl="0" indent="0" algn="l" defTabSz="1219170" rtl="0" eaLnBrk="1" fontAlgn="auto" latinLnBrk="0" hangingPunct="1">
              <a:lnSpc>
                <a:spcPct val="150000"/>
              </a:lnSpc>
              <a:spcBef>
                <a:spcPts val="0"/>
              </a:spcBef>
              <a:spcAft>
                <a:spcPts val="1200"/>
              </a:spcAft>
              <a:buClrTx/>
              <a:buSzTx/>
              <a:buFontTx/>
              <a:buNone/>
              <a:tabLst/>
              <a:defRPr/>
            </a:pPr>
            <a:endParaRPr lang="en-AU" sz="1200"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AU" sz="1200" kern="100">
                <a:effectLst/>
                <a:latin typeface="Arial" panose="020B0604020202020204" pitchFamily="34" charset="0"/>
                <a:ea typeface="Calibri"/>
                <a:cs typeface="Arial" panose="020B0604020202020204" pitchFamily="34" charset="0"/>
              </a:rPr>
              <a:t>You can see here how the pre-filled scaffold is accompanied by reflection points. Including an open-ended self-reflection questions can support students to think more deeply about their work and identify the next steps in their learning (Responsive Classroom 2018). </a:t>
            </a:r>
            <a:endParaRPr lang="en-AU" sz="1200"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References:</a:t>
            </a:r>
          </a:p>
          <a:p>
            <a:pPr>
              <a:defRPr/>
            </a:pPr>
            <a:r>
              <a:rPr lang="en-AU" sz="1200" kern="100">
                <a:effectLst/>
                <a:latin typeface="Arial" panose="020B0604020202020204" pitchFamily="34" charset="0"/>
                <a:ea typeface="Calibri"/>
                <a:cs typeface="Arial" panose="020B0604020202020204" pitchFamily="34" charset="0"/>
              </a:rPr>
              <a:t>Responsive Classroom (2018) ‘</a:t>
            </a:r>
            <a:r>
              <a:rPr lang="en-AU" sz="1200" i="1" kern="100">
                <a:effectLst/>
                <a:latin typeface="Arial" panose="020B0604020202020204" pitchFamily="34" charset="0"/>
                <a:ea typeface="Calibri"/>
                <a:cs typeface="Arial" panose="020B0604020202020204" pitchFamily="34" charset="0"/>
              </a:rPr>
              <a:t>Self-Assessment: students as active </a:t>
            </a:r>
            <a:r>
              <a:rPr lang="en-AU" sz="1200" i="1" kern="100">
                <a:latin typeface="Arial" panose="020B0604020202020204" pitchFamily="34" charset="0"/>
                <a:ea typeface="Calibri"/>
                <a:cs typeface="Arial" panose="020B0604020202020204" pitchFamily="34" charset="0"/>
              </a:rPr>
              <a:t>learners’, </a:t>
            </a:r>
            <a:r>
              <a:rPr lang="en-AU" sz="1200" kern="100" err="1">
                <a:latin typeface="Arial" panose="020B0604020202020204" pitchFamily="34" charset="0"/>
                <a:ea typeface="Calibri"/>
                <a:cs typeface="Arial" panose="020B0604020202020204" pitchFamily="34" charset="0"/>
              </a:rPr>
              <a:t>Center</a:t>
            </a:r>
            <a:r>
              <a:rPr lang="en-AU" sz="1200" kern="100">
                <a:effectLst/>
                <a:latin typeface="Arial" panose="020B0604020202020204" pitchFamily="34" charset="0"/>
                <a:ea typeface="Calibri"/>
                <a:cs typeface="Arial" panose="020B0604020202020204" pitchFamily="34" charset="0"/>
              </a:rPr>
              <a:t> for Responsive Schools, Inc.</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1619769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highlight where this module fits with other current and future modules and technique guides.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[0:30]</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(Presenter note: Technique guides are available to supplement this presentation. For the activity on slide 28, it is expected that teachers have seen and read the guides.)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 </a:t>
            </a:r>
            <a:endParaRPr lang="en-AU" sz="1200">
              <a:latin typeface="Arial" panose="020B0604020202020204" pitchFamily="34" charset="0"/>
              <a:cs typeface="Arial" panose="020B0604020202020204" pitchFamily="34" charset="0"/>
            </a:endParaRPr>
          </a:p>
          <a:p>
            <a:r>
              <a:rPr lang="en-AU" sz="1200" b="0">
                <a:latin typeface="Arial" panose="020B0604020202020204" pitchFamily="34" charset="0"/>
                <a:cs typeface="Arial" panose="020B0604020202020204" pitchFamily="34" charset="0"/>
              </a:rPr>
              <a:t>This module looks at one of the 8 explicit teaching strategies,</a:t>
            </a:r>
            <a:r>
              <a:rPr lang="en-AU" sz="1200">
                <a:latin typeface="Arial" panose="020B0604020202020204" pitchFamily="34" charset="0"/>
                <a:cs typeface="Arial" panose="020B0604020202020204" pitchFamily="34" charset="0"/>
              </a:rPr>
              <a:t> Using effective feedback, </a:t>
            </a:r>
            <a:r>
              <a:rPr lang="en-AU" sz="1200" b="0">
                <a:latin typeface="Arial" panose="020B0604020202020204" pitchFamily="34" charset="0"/>
                <a:cs typeface="Arial" panose="020B0604020202020204" pitchFamily="34" charset="0"/>
              </a:rPr>
              <a:t>and the techniques for this strategy</a:t>
            </a:r>
            <a:r>
              <a:rPr lang="en-AU" sz="1200">
                <a:latin typeface="Arial" panose="020B0604020202020204" pitchFamily="34" charset="0"/>
                <a:cs typeface="Arial" panose="020B0604020202020204" pitchFamily="34" charset="0"/>
              </a:rPr>
              <a:t>.</a:t>
            </a:r>
            <a:r>
              <a:rPr lang="en-AU" sz="1200" b="0">
                <a:latin typeface="Arial" panose="020B0604020202020204" pitchFamily="34" charset="0"/>
                <a:cs typeface="Arial" panose="020B0604020202020204" pitchFamily="34" charset="0"/>
              </a:rPr>
              <a:t> </a:t>
            </a:r>
            <a:r>
              <a:rPr lang="en-AU" sz="1200">
                <a:latin typeface="Arial" panose="020B0604020202020204" pitchFamily="34" charset="0"/>
                <a:cs typeface="Arial" panose="020B0604020202020204" pitchFamily="34" charset="0"/>
              </a:rPr>
              <a:t>These are Teacher feedback and Peer and self feedback. You will have an opportunity to look at these technique guides shortly. </a:t>
            </a:r>
            <a:endParaRPr lang="en-US"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Using effective feedback resources:</a:t>
            </a:r>
          </a:p>
          <a:p>
            <a:r>
              <a:rPr lang="en-AU" sz="1200" b="0">
                <a:latin typeface="Arial" panose="020B0604020202020204" pitchFamily="34" charset="0"/>
                <a:cs typeface="Arial" panose="020B0604020202020204" pitchFamily="34" charset="0"/>
              </a:rPr>
              <a:t>State of New South Wales (Department of Education) (2024a) ‘</a:t>
            </a:r>
            <a:r>
              <a:rPr lang="en-AU" sz="1200" b="0" i="0">
                <a:latin typeface="Arial" panose="020B0604020202020204" pitchFamily="34" charset="0"/>
                <a:cs typeface="Arial" panose="020B0604020202020204" pitchFamily="34" charset="0"/>
              </a:rPr>
              <a:t>Leading explicit teaching’</a:t>
            </a:r>
            <a:r>
              <a:rPr lang="en-AU" sz="1200" b="0">
                <a:latin typeface="Arial" panose="020B0604020202020204" pitchFamily="34" charset="0"/>
                <a:cs typeface="Arial" panose="020B0604020202020204" pitchFamily="34" charset="0"/>
              </a:rPr>
              <a:t>, </a:t>
            </a:r>
            <a:r>
              <a:rPr lang="en-AU" sz="1200" b="0" i="1">
                <a:latin typeface="Arial" panose="020B0604020202020204" pitchFamily="34" charset="0"/>
                <a:cs typeface="Arial" panose="020B0604020202020204" pitchFamily="34" charset="0"/>
              </a:rPr>
              <a:t>Explicit Teaching</a:t>
            </a:r>
            <a:r>
              <a:rPr lang="en-AU" sz="1200" b="0">
                <a:latin typeface="Arial" panose="020B0604020202020204" pitchFamily="34" charset="0"/>
                <a:cs typeface="Arial" panose="020B0604020202020204" pitchFamily="34" charset="0"/>
              </a:rPr>
              <a:t>, NSW Department of Education  – https://education.nsw.gov.au/teaching-and-learning/curriculum/explicit-teaching/leading-explicit-teaching</a:t>
            </a:r>
          </a:p>
          <a:p>
            <a:endParaRPr lang="en-AU" sz="1200" b="0">
              <a:latin typeface="Arial" panose="020B0604020202020204" pitchFamily="34" charset="0"/>
              <a:cs typeface="Arial" panose="020B0604020202020204" pitchFamily="34" charset="0"/>
            </a:endParaRPr>
          </a:p>
          <a:p>
            <a:endParaRPr lang="en-AU" sz="1200" b="0">
              <a:latin typeface="Arial" panose="020B0604020202020204" pitchFamily="34" charset="0"/>
              <a:cs typeface="Arial" panose="020B0604020202020204" pitchFamily="34" charset="0"/>
            </a:endParaRPr>
          </a:p>
          <a:p>
            <a:endParaRPr lang="en-US"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8153887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47600-7D30-9074-2D12-D7187160CB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4FDF6F-3040-1A97-175D-AD50420ADC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DBE44D-4CB4-03C9-09A2-6F52EB926279}"/>
              </a:ext>
            </a:extLst>
          </p:cNvPr>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Turn and talk activity</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[02:00]</a:t>
            </a:r>
          </a:p>
          <a:p>
            <a:endParaRPr lang="en-AU" sz="1200" b="1">
              <a:latin typeface="Arial" panose="020B0604020202020204" pitchFamily="34" charset="0"/>
              <a:cs typeface="Arial" panose="020B0604020202020204" pitchFamily="34" charset="0"/>
            </a:endParaRPr>
          </a:p>
          <a:p>
            <a:pPr>
              <a:defRPr/>
            </a:pPr>
            <a:r>
              <a:rPr lang="en-AU" sz="1200" b="1">
                <a:latin typeface="Arial" panose="020B0604020202020204" pitchFamily="34" charset="0"/>
                <a:cs typeface="Arial" panose="020B0604020202020204" pitchFamily="34" charset="0"/>
              </a:rPr>
              <a:t>Notes to presenter: </a:t>
            </a:r>
            <a:r>
              <a:rPr lang="en-AU" sz="1200" b="0">
                <a:latin typeface="Arial" panose="020B0604020202020204" pitchFamily="34" charset="0"/>
                <a:cs typeface="Arial" panose="020B0604020202020204" pitchFamily="34" charset="0"/>
              </a:rPr>
              <a:t>This activity could be</a:t>
            </a:r>
            <a:r>
              <a:rPr lang="en-AU" sz="1200">
                <a:latin typeface="Arial" panose="020B0604020202020204" pitchFamily="34" charset="0"/>
                <a:cs typeface="Arial" panose="020B0604020202020204" pitchFamily="34" charset="0"/>
              </a:rPr>
              <a:t> </a:t>
            </a:r>
            <a:r>
              <a:rPr lang="en-AU" sz="1200" b="0">
                <a:latin typeface="Arial" panose="020B0604020202020204" pitchFamily="34" charset="0"/>
                <a:cs typeface="Arial" panose="020B0604020202020204" pitchFamily="34" charset="0"/>
              </a:rPr>
              <a:t>followed by selecting non-volunteers to share their dialogue.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a:latin typeface="Public Sans"/>
            </a:endParaRPr>
          </a:p>
          <a:p>
            <a:endParaRPr lang="en-AU" b="1">
              <a:latin typeface="Aptos"/>
            </a:endParaRPr>
          </a:p>
        </p:txBody>
      </p:sp>
      <p:sp>
        <p:nvSpPr>
          <p:cNvPr id="4" name="Slide Number Placeholder 3">
            <a:extLst>
              <a:ext uri="{FF2B5EF4-FFF2-40B4-BE49-F238E27FC236}">
                <a16:creationId xmlns:a16="http://schemas.microsoft.com/office/drawing/2014/main" id="{FEEFCC8D-89B0-754B-B8C8-5E56B84AF355}"/>
              </a:ext>
            </a:extLst>
          </p:cNvPr>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6581757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58485-0755-972F-A0BB-91C8AC81B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24AB2-A78E-8AC2-0159-0703A05FAB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4444FC-0277-A241-0A21-E24DAFABC37E}"/>
              </a:ext>
            </a:extLst>
          </p:cNvPr>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of slide: Examples of scaffolding feedback for schema </a:t>
            </a:r>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[01:00]</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endParaRPr lang="en-US" sz="1200">
              <a:latin typeface="Arial" panose="020B0604020202020204" pitchFamily="34" charset="0"/>
              <a:ea typeface="Calibri"/>
              <a:cs typeface="Arial" panose="020B0604020202020204" pitchFamily="34" charset="0"/>
            </a:endParaRPr>
          </a:p>
          <a:p>
            <a:r>
              <a:rPr lang="en-US" sz="1200">
                <a:latin typeface="Arial" panose="020B0604020202020204" pitchFamily="34" charset="0"/>
                <a:ea typeface="Calibri"/>
                <a:cs typeface="Arial" panose="020B0604020202020204" pitchFamily="34" charset="0"/>
              </a:rPr>
              <a:t>In summary –when determining the source and type of feedback, consider how developed a student’s schema is. </a:t>
            </a:r>
          </a:p>
          <a:p>
            <a:endParaRPr lang="en-US" sz="1200">
              <a:latin typeface="Arial" panose="020B0604020202020204" pitchFamily="34" charset="0"/>
              <a:ea typeface="Calibri"/>
              <a:cs typeface="Arial" panose="020B0604020202020204" pitchFamily="34" charset="0"/>
            </a:endParaRPr>
          </a:p>
          <a:p>
            <a:br>
              <a:rPr lang="en-US">
                <a:latin typeface="Calibri"/>
                <a:ea typeface="Calibri"/>
                <a:cs typeface="Calibri"/>
              </a:rPr>
            </a:br>
            <a:br>
              <a:rPr lang="en-US">
                <a:latin typeface="Calibri"/>
                <a:ea typeface="Calibri"/>
                <a:cs typeface="Calibri"/>
              </a:rPr>
            </a:br>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D4021A85-7F1A-1FE1-8026-E45521E7BCF3}"/>
              </a:ext>
            </a:extLst>
          </p:cNvPr>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31642391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28342453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A whole school approach</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To create a whole school approach to effective feedback, it</a:t>
            </a:r>
            <a:r>
              <a:rPr lang="en-AU" sz="1200" b="0">
                <a:latin typeface="Arial" panose="020B0604020202020204" pitchFamily="34" charset="0"/>
                <a:cs typeface="Arial" panose="020B0604020202020204" pitchFamily="34" charset="0"/>
              </a:rPr>
              <a:t> is ideal to have a number of whole school teaching routines that teachers can choose from to implement for the right purpose at the right time.</a:t>
            </a:r>
            <a:r>
              <a:rPr lang="en-AU" sz="1200">
                <a:latin typeface="Arial" panose="020B0604020202020204" pitchFamily="34" charset="0"/>
                <a:cs typeface="Arial" panose="020B0604020202020204" pitchFamily="34" charset="0"/>
              </a:rPr>
              <a:t> Rules and routines structure the learning environment, helping to manage cognitive load with a </a:t>
            </a:r>
            <a:r>
              <a:rPr lang="en-AU" sz="1200" b="1">
                <a:latin typeface="Arial" panose="020B0604020202020204" pitchFamily="34" charset="0"/>
                <a:cs typeface="Arial" panose="020B0604020202020204" pitchFamily="34" charset="0"/>
              </a:rPr>
              <a:t>consistent and predictable</a:t>
            </a:r>
            <a:r>
              <a:rPr lang="en-AU" sz="1200">
                <a:latin typeface="Arial" panose="020B0604020202020204" pitchFamily="34" charset="0"/>
                <a:cs typeface="Arial" panose="020B0604020202020204" pitchFamily="34" charset="0"/>
              </a:rPr>
              <a:t> approach to support students’ focus, engagement and efficient information processing.</a:t>
            </a:r>
            <a:endParaRPr lang="en-US"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[click] A whole school approach to effective feedback begins with developing a shared understanding of the purpose of feedback in the development of the students' schemas. </a:t>
            </a:r>
          </a:p>
          <a:p>
            <a:r>
              <a:rPr lang="en-AU" sz="1200">
                <a:latin typeface="Arial" panose="020B0604020202020204" pitchFamily="34" charset="0"/>
                <a:cs typeface="Arial" panose="020B0604020202020204" pitchFamily="34" charset="0"/>
              </a:rPr>
              <a:t>From here, teachers agree to implement consistent routines or structures for peer and self feedback. They may consider selecting or customising a routine for whole class feedback. </a:t>
            </a:r>
          </a:p>
          <a:p>
            <a:endParaRPr lang="en-AU" sz="1200" b="1">
              <a:latin typeface="Arial" panose="020B0604020202020204" pitchFamily="34" charset="0"/>
              <a:cs typeface="Arial" panose="020B0604020202020204" pitchFamily="34" charset="0"/>
            </a:endParaRPr>
          </a:p>
          <a:p>
            <a:r>
              <a:rPr lang="en-AU" sz="1200" b="0">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A whole school approach is not making choices that restrict a teachers in using the right feedback at the right time. </a:t>
            </a:r>
          </a:p>
          <a:p>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Shortly you and your group will have an opportunity to come up with a whole school teaching routine for an effective feedback technique.</a:t>
            </a:r>
            <a:endParaRPr lang="en-US"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References:</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AERO (Australian Education Research Organisation) (2024a) </a:t>
            </a:r>
            <a:r>
              <a:rPr lang="en-AU" sz="1200" i="1">
                <a:latin typeface="Arial" panose="020B0604020202020204" pitchFamily="34" charset="0"/>
                <a:cs typeface="Arial" panose="020B0604020202020204" pitchFamily="34" charset="0"/>
              </a:rPr>
              <a:t>Rules and routines</a:t>
            </a:r>
            <a:r>
              <a:rPr lang="en-AU" sz="1200">
                <a:latin typeface="Arial" panose="020B0604020202020204" pitchFamily="34" charset="0"/>
                <a:cs typeface="Arial" panose="020B0604020202020204" pitchFamily="34" charset="0"/>
              </a:rPr>
              <a:t>, AERO, accessed 13 March 2025.</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844672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Purpose: Creating a whole school routine</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[1:00] + additional time for the activity </a:t>
            </a:r>
          </a:p>
          <a:p>
            <a:endParaRPr lang="en-US" sz="1200" b="1">
              <a:latin typeface="Arial" panose="020B0604020202020204" pitchFamily="34" charset="0"/>
              <a:cs typeface="Arial" panose="020B0604020202020204" pitchFamily="34" charset="0"/>
            </a:endParaRPr>
          </a:p>
          <a:p>
            <a:pPr algn="l" rtl="0" fontAlgn="base"/>
            <a:r>
              <a:rPr lang="en-US" sz="1200" b="1" i="0" u="none" strike="noStrike">
                <a:solidFill>
                  <a:srgbClr val="000000"/>
                </a:solidFill>
                <a:effectLst/>
                <a:latin typeface="Arial" panose="020B0604020202020204" pitchFamily="34" charset="0"/>
                <a:cs typeface="Arial" panose="020B0604020202020204" pitchFamily="34" charset="0"/>
              </a:rPr>
              <a:t>(Note to presenter: consideration needs to be given as to how a routine is created, for example, in small groups, cross-stage or cross-faculty, etc. If working with a larger staff group, form smaller groups.</a:t>
            </a:r>
            <a:r>
              <a:rPr lang="en-US" sz="1200" b="1" i="0">
                <a:solidFill>
                  <a:srgbClr val="444444"/>
                </a:solidFill>
                <a:effectLst/>
                <a:latin typeface="Arial" panose="020B0604020202020204" pitchFamily="34" charset="0"/>
                <a:cs typeface="Arial" panose="020B0604020202020204" pitchFamily="34" charset="0"/>
              </a:rPr>
              <a:t>​)</a:t>
            </a:r>
          </a:p>
          <a:p>
            <a:pPr algn="l" rtl="0" fontAlgn="base"/>
            <a:r>
              <a:rPr lang="en-AU" sz="1200" b="1" i="0">
                <a:solidFill>
                  <a:srgbClr val="444444"/>
                </a:solidFill>
                <a:effectLst/>
                <a:latin typeface="Arial" panose="020B0604020202020204" pitchFamily="34" charset="0"/>
                <a:cs typeface="Arial" panose="020B0604020202020204" pitchFamily="34" charset="0"/>
              </a:rPr>
              <a:t>​</a:t>
            </a:r>
          </a:p>
          <a:p>
            <a:pPr algn="l" rtl="0" fontAlgn="base"/>
            <a:r>
              <a:rPr lang="en-AU" sz="1200" b="1" i="0" u="none" strike="noStrike">
                <a:solidFill>
                  <a:srgbClr val="000000"/>
                </a:solidFill>
                <a:effectLst/>
                <a:latin typeface="Arial" panose="020B0604020202020204" pitchFamily="34" charset="0"/>
                <a:cs typeface="Arial" panose="020B0604020202020204" pitchFamily="34" charset="0"/>
              </a:rPr>
              <a:t>Speaker notes:</a:t>
            </a:r>
            <a:r>
              <a:rPr lang="en-AU" sz="1200" b="0" i="0" u="none" strike="noStrike">
                <a:solidFill>
                  <a:srgbClr val="000000"/>
                </a:solidFill>
                <a:effectLst/>
                <a:latin typeface="Arial" panose="020B0604020202020204" pitchFamily="34" charset="0"/>
                <a:cs typeface="Arial" panose="020B0604020202020204" pitchFamily="34" charset="0"/>
              </a:rPr>
              <a:t> </a:t>
            </a:r>
            <a:r>
              <a:rPr lang="en-US" sz="1200" b="0" i="0">
                <a:solidFill>
                  <a:srgbClr val="444444"/>
                </a:solidFill>
                <a:effectLst/>
                <a:latin typeface="Arial" panose="020B0604020202020204" pitchFamily="34" charset="0"/>
                <a:cs typeface="Arial" panose="020B0604020202020204" pitchFamily="34" charset="0"/>
              </a:rPr>
              <a:t>​</a:t>
            </a:r>
          </a:p>
          <a:p>
            <a:pPr algn="l" rtl="0" fontAlgn="base"/>
            <a:r>
              <a:rPr lang="en-AU" sz="1200" b="0" i="0" u="none" strike="noStrike">
                <a:solidFill>
                  <a:srgbClr val="000000"/>
                </a:solidFill>
                <a:effectLst/>
                <a:latin typeface="Arial" panose="020B0604020202020204" pitchFamily="34" charset="0"/>
                <a:cs typeface="Arial" panose="020B0604020202020204" pitchFamily="34" charset="0"/>
              </a:rPr>
              <a:t>Today we will be doing an activity in groups to develop a possible </a:t>
            </a:r>
            <a:r>
              <a:rPr lang="en-US" sz="1200" b="0" i="0" u="none" strike="noStrike">
                <a:solidFill>
                  <a:srgbClr val="000000"/>
                </a:solidFill>
                <a:effectLst/>
                <a:latin typeface="Arial" panose="020B0604020202020204" pitchFamily="34" charset="0"/>
                <a:cs typeface="Arial" panose="020B0604020202020204" pitchFamily="34" charset="0"/>
              </a:rPr>
              <a:t>whole-school routines for effective feedback. </a:t>
            </a:r>
            <a:endParaRPr lang="en-US" sz="1200" b="0" i="0">
              <a:solidFill>
                <a:srgbClr val="444444"/>
              </a:solidFill>
              <a:effectLst/>
              <a:latin typeface="Arial" panose="020B0604020202020204" pitchFamily="34" charset="0"/>
              <a:cs typeface="Arial" panose="020B0604020202020204" pitchFamily="34" charset="0"/>
            </a:endParaRPr>
          </a:p>
          <a:p>
            <a:pPr algn="l" rtl="0" fontAlgn="base"/>
            <a:r>
              <a:rPr lang="en-US" sz="1200" b="0" i="0">
                <a:solidFill>
                  <a:srgbClr val="444444"/>
                </a:solidFill>
                <a:effectLst/>
                <a:latin typeface="Arial" panose="020B0604020202020204" pitchFamily="34" charset="0"/>
                <a:cs typeface="Arial" panose="020B0604020202020204" pitchFamily="34" charset="0"/>
              </a:rPr>
              <a:t>​</a:t>
            </a:r>
          </a:p>
          <a:p>
            <a:pPr algn="l" rtl="0" fontAlgn="base"/>
            <a:r>
              <a:rPr lang="en-US" sz="1200" b="0" i="0" u="none" strike="noStrike">
                <a:solidFill>
                  <a:srgbClr val="000000"/>
                </a:solidFill>
                <a:effectLst/>
                <a:latin typeface="Arial" panose="020B0604020202020204" pitchFamily="34" charset="0"/>
                <a:cs typeface="Arial" panose="020B0604020202020204" pitchFamily="34" charset="0"/>
              </a:rPr>
              <a:t>In your groups, draft a routine that aligns with effective feedback. </a:t>
            </a:r>
          </a:p>
          <a:p>
            <a:pPr algn="l" rtl="0" fontAlgn="base"/>
            <a:r>
              <a:rPr lang="en-US" sz="1200" b="0" i="0" u="none" strike="noStrike">
                <a:solidFill>
                  <a:srgbClr val="000000"/>
                </a:solidFill>
                <a:effectLst/>
                <a:latin typeface="Arial" panose="020B0604020202020204" pitchFamily="34" charset="0"/>
                <a:cs typeface="Arial" panose="020B0604020202020204" pitchFamily="34" charset="0"/>
              </a:rPr>
              <a:t>Remember, this should be a routine that can be applied across the school.</a:t>
            </a:r>
            <a:r>
              <a:rPr lang="en-US" sz="1200" b="0" i="0">
                <a:solidFill>
                  <a:srgbClr val="444444"/>
                </a:solidFill>
                <a:effectLst/>
                <a:latin typeface="Arial" panose="020B0604020202020204" pitchFamily="34" charset="0"/>
                <a:cs typeface="Arial" panose="020B0604020202020204" pitchFamily="34" charset="0"/>
              </a:rPr>
              <a:t>​</a:t>
            </a:r>
          </a:p>
          <a:p>
            <a:pPr algn="l" rtl="0" fontAlgn="base"/>
            <a:r>
              <a:rPr lang="en-US" sz="1200" b="0" i="0" u="none" strike="noStrike">
                <a:solidFill>
                  <a:srgbClr val="000000"/>
                </a:solidFill>
                <a:effectLst/>
                <a:latin typeface="Arial" panose="020B0604020202020204" pitchFamily="34" charset="0"/>
                <a:cs typeface="Arial" panose="020B0604020202020204" pitchFamily="34" charset="0"/>
              </a:rPr>
              <a:t>After drafting, the group leader will model the routine using the routine for feedback. This step is crucial as it allows the group to reflect on and refine the process based on the feedback prompts provided.</a:t>
            </a:r>
            <a:r>
              <a:rPr lang="en-US" sz="1200" b="0" i="0">
                <a:solidFill>
                  <a:srgbClr val="444444"/>
                </a:solidFill>
                <a:effectLst/>
                <a:latin typeface="Arial" panose="020B0604020202020204" pitchFamily="34" charset="0"/>
                <a:cs typeface="Arial" panose="020B0604020202020204" pitchFamily="34" charset="0"/>
              </a:rPr>
              <a:t>​</a:t>
            </a:r>
          </a:p>
          <a:p>
            <a:pPr algn="l" rtl="0" fontAlgn="base"/>
            <a:endParaRPr lang="en-US" sz="1200" b="0" i="0">
              <a:solidFill>
                <a:srgbClr val="444444"/>
              </a:solidFill>
              <a:effectLst/>
              <a:latin typeface="Arial" panose="020B0604020202020204" pitchFamily="34" charset="0"/>
              <a:cs typeface="Arial" panose="020B0604020202020204" pitchFamily="34" charset="0"/>
            </a:endParaRPr>
          </a:p>
          <a:p>
            <a:pPr algn="l" rtl="0" fontAlgn="base"/>
            <a:r>
              <a:rPr lang="en-US" sz="1200" b="0" i="0" u="none" strike="noStrike">
                <a:solidFill>
                  <a:srgbClr val="000000"/>
                </a:solidFill>
                <a:effectLst/>
                <a:latin typeface="Arial" panose="020B0604020202020204" pitchFamily="34" charset="0"/>
                <a:cs typeface="Arial" panose="020B0604020202020204" pitchFamily="34" charset="0"/>
              </a:rPr>
              <a:t>Once refined, we’ll come back together and share these routines as a whole. </a:t>
            </a:r>
            <a:r>
              <a:rPr lang="en-US" sz="1200" b="1" i="0" u="none" strike="noStrike">
                <a:solidFill>
                  <a:srgbClr val="000000"/>
                </a:solidFill>
                <a:effectLst/>
                <a:latin typeface="Arial" panose="020B0604020202020204" pitchFamily="34" charset="0"/>
                <a:cs typeface="Arial" panose="020B0604020202020204" pitchFamily="34" charset="0"/>
              </a:rPr>
              <a:t>The goal is to adopt a cohesive approach that supports all teachers and ensures students benefit from effective feedback. </a:t>
            </a:r>
            <a:endParaRPr lang="en-US" sz="1200" b="0" i="0">
              <a:solidFill>
                <a:srgbClr val="444444"/>
              </a:solidFill>
              <a:effectLst/>
              <a:latin typeface="Arial" panose="020B0604020202020204" pitchFamily="34" charset="0"/>
              <a:cs typeface="Arial" panose="020B0604020202020204" pitchFamily="34" charset="0"/>
            </a:endParaRPr>
          </a:p>
          <a:p>
            <a:pPr algn="l" rtl="0" fontAlgn="base"/>
            <a:r>
              <a:rPr lang="en-US" sz="1200" b="0" i="0">
                <a:solidFill>
                  <a:srgbClr val="444444"/>
                </a:solidFill>
                <a:effectLst/>
                <a:latin typeface="Arial" panose="020B0604020202020204" pitchFamily="34" charset="0"/>
                <a:cs typeface="Arial" panose="020B0604020202020204" pitchFamily="34" charset="0"/>
              </a:rPr>
              <a:t>​</a:t>
            </a:r>
          </a:p>
          <a:p>
            <a:pPr algn="l" rtl="0" fontAlgn="base"/>
            <a:r>
              <a:rPr lang="en-US" sz="1200" b="0" i="0" u="none" strike="noStrike">
                <a:solidFill>
                  <a:srgbClr val="000000"/>
                </a:solidFill>
                <a:effectLst/>
                <a:latin typeface="Arial" panose="020B0604020202020204" pitchFamily="34" charset="0"/>
                <a:cs typeface="Arial" panose="020B0604020202020204" pitchFamily="34" charset="0"/>
              </a:rPr>
              <a:t>Example routine:</a:t>
            </a:r>
            <a:r>
              <a:rPr lang="en-US" sz="1200" b="0" i="0">
                <a:solidFill>
                  <a:srgbClr val="444444"/>
                </a:solidFill>
                <a:effectLst/>
                <a:latin typeface="Arial" panose="020B0604020202020204" pitchFamily="34" charset="0"/>
                <a:cs typeface="Arial" panose="020B0604020202020204" pitchFamily="34" charset="0"/>
              </a:rPr>
              <a:t>​</a:t>
            </a:r>
          </a:p>
          <a:p>
            <a:pPr algn="l" rtl="0" fontAlgn="base">
              <a:buFont typeface="+mj-lt"/>
              <a:buAutoNum type="arabicPeriod"/>
            </a:pPr>
            <a:r>
              <a:rPr lang="en-US" sz="1200" b="0" i="0" u="none" strike="noStrike">
                <a:solidFill>
                  <a:srgbClr val="000000"/>
                </a:solidFill>
                <a:effectLst/>
                <a:latin typeface="Arial" panose="020B0604020202020204" pitchFamily="34" charset="0"/>
                <a:cs typeface="Arial" panose="020B0604020202020204" pitchFamily="34" charset="0"/>
              </a:rPr>
              <a:t>Create a routine around how a teacher signals they are circulating. </a:t>
            </a:r>
          </a:p>
          <a:p>
            <a:pPr algn="l" rtl="0" fontAlgn="base">
              <a:buFont typeface="+mj-lt"/>
              <a:buAutoNum type="arabicPeriod"/>
            </a:pPr>
            <a:r>
              <a:rPr lang="en-US" sz="1200" b="0" i="0" u="none" strike="noStrike">
                <a:solidFill>
                  <a:srgbClr val="000000"/>
                </a:solidFill>
                <a:effectLst/>
                <a:latin typeface="Arial" panose="020B0604020202020204" pitchFamily="34" charset="0"/>
                <a:cs typeface="Arial" panose="020B0604020202020204" pitchFamily="34" charset="0"/>
              </a:rPr>
              <a:t>Create a routine </a:t>
            </a:r>
            <a:r>
              <a:rPr lang="en-US" sz="1200">
                <a:solidFill>
                  <a:srgbClr val="000000"/>
                </a:solidFill>
                <a:latin typeface="Arial" panose="020B0604020202020204" pitchFamily="34" charset="0"/>
                <a:cs typeface="Arial" panose="020B0604020202020204" pitchFamily="34" charset="0"/>
              </a:rPr>
              <a:t>around</a:t>
            </a:r>
            <a:r>
              <a:rPr lang="en-US" sz="1200" b="0" i="0" u="none" strike="noStrike">
                <a:solidFill>
                  <a:srgbClr val="000000"/>
                </a:solidFill>
                <a:effectLst/>
                <a:latin typeface="Arial" panose="020B0604020202020204" pitchFamily="34" charset="0"/>
                <a:cs typeface="Arial" panose="020B0604020202020204" pitchFamily="34" charset="0"/>
              </a:rPr>
              <a:t> how teachers use a particular part of the board or classroom space to give whole class feedback. </a:t>
            </a:r>
          </a:p>
          <a:p>
            <a:pPr algn="l" rtl="0" fontAlgn="base">
              <a:buFont typeface="+mj-lt"/>
              <a:buAutoNum type="arabicPeriod"/>
            </a:pPr>
            <a:r>
              <a:rPr lang="en-US" sz="1200" b="0" i="0" u="none" strike="noStrike">
                <a:solidFill>
                  <a:srgbClr val="000000"/>
                </a:solidFill>
                <a:effectLst/>
                <a:latin typeface="Arial" panose="020B0604020202020204" pitchFamily="34" charset="0"/>
                <a:cs typeface="Arial" panose="020B0604020202020204" pitchFamily="34" charset="0"/>
              </a:rPr>
              <a:t>Create a routine around how to display and use learning intentions and success criteria in peer and self feedback. </a:t>
            </a:r>
            <a:endParaRPr lang="en-US" sz="1200" b="1">
              <a:latin typeface="Arial" panose="020B0604020202020204" pitchFamily="34" charset="0"/>
              <a:cs typeface="Arial" panose="020B0604020202020204" pitchFamily="34" charset="0"/>
            </a:endParaRPr>
          </a:p>
          <a:p>
            <a:endParaRPr lang="en-US"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0" strike="sngStrike">
              <a:latin typeface="Arial" panose="020B0604020202020204" pitchFamily="34" charset="0"/>
              <a:cs typeface="Arial" panose="020B0604020202020204" pitchFamily="34" charset="0"/>
            </a:endParaRPr>
          </a:p>
          <a:p>
            <a:endParaRPr lang="en-US" sz="1200" b="1">
              <a:latin typeface="Arial" panose="020B0604020202020204" pitchFamily="34" charset="0"/>
              <a:cs typeface="Arial" panose="020B0604020202020204" pitchFamily="34" charset="0"/>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36060608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of slide: To explain the process of rehearsing</a:t>
            </a:r>
          </a:p>
          <a:p>
            <a:r>
              <a:rPr lang="en-US" sz="1200" b="1">
                <a:latin typeface="Arial" panose="020B0604020202020204" pitchFamily="34" charset="0"/>
                <a:cs typeface="Arial" panose="020B0604020202020204" pitchFamily="34" charset="0"/>
              </a:rPr>
              <a:t>[01:10]</a:t>
            </a:r>
          </a:p>
          <a:p>
            <a:r>
              <a:rPr lang="en-US" sz="1200" b="1">
                <a:latin typeface="Arial" panose="020B0604020202020204" pitchFamily="34" charset="0"/>
                <a:cs typeface="Arial" panose="020B0604020202020204" pitchFamily="34" charset="0"/>
              </a:rPr>
              <a:t>(</a:t>
            </a:r>
            <a:r>
              <a:rPr lang="en-AU" sz="1200" b="1">
                <a:latin typeface="Arial" panose="020B0604020202020204" pitchFamily="34" charset="0"/>
                <a:cs typeface="Arial" panose="020B0604020202020204" pitchFamily="34" charset="0"/>
              </a:rPr>
              <a:t>Presenter note: it is advisable to prepare the leaders beforehand if modelling and rehearsing are not yet established practices in the school.)</a:t>
            </a:r>
          </a:p>
          <a:p>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Now that we have our routine, we have some time to plan, rehearse, and get feedback from each other. When we say rehearse, we mean: </a:t>
            </a:r>
            <a:endParaRPr lang="en-US" sz="1200">
              <a:latin typeface="Arial" panose="020B0604020202020204" pitchFamily="34" charset="0"/>
              <a:cs typeface="Arial" panose="020B0604020202020204" pitchFamily="34" charset="0"/>
            </a:endParaRPr>
          </a:p>
          <a:p>
            <a:r>
              <a:rPr lang="en-AU" sz="1200" b="0">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plan a number of suitable questions or get activities ready</a:t>
            </a:r>
            <a:endParaRPr lang="en-US" sz="1200">
              <a:latin typeface="Arial" panose="020B0604020202020204" pitchFamily="34" charset="0"/>
              <a:cs typeface="Arial" panose="020B0604020202020204" pitchFamily="34" charset="0"/>
            </a:endParaRPr>
          </a:p>
          <a:p>
            <a:r>
              <a:rPr lang="en-AU" sz="1200" b="0">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deliver the instruction as if doing it in class. </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Then your partners </a:t>
            </a:r>
            <a:endParaRPr lang="en-US" sz="1200">
              <a:latin typeface="Arial" panose="020B0604020202020204" pitchFamily="34" charset="0"/>
              <a:cs typeface="Arial" panose="020B0604020202020204" pitchFamily="34" charset="0"/>
            </a:endParaRPr>
          </a:p>
          <a:p>
            <a:r>
              <a:rPr lang="en-AU" sz="1200" b="0">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will use the feedback prompts on the next slide to refine the teaching routine. What may need to be added, changed, enhanced or deleted?</a:t>
            </a:r>
            <a:endParaRPr lang="en-US" sz="1200">
              <a:latin typeface="Arial" panose="020B0604020202020204" pitchFamily="34" charset="0"/>
              <a:cs typeface="Arial" panose="020B0604020202020204" pitchFamily="34" charset="0"/>
            </a:endParaRPr>
          </a:p>
          <a:p>
            <a:pPr>
              <a:defRPr/>
            </a:pPr>
            <a:endParaRPr lang="en-AU" sz="1200">
              <a:latin typeface="Arial" panose="020B0604020202020204" pitchFamily="34" charset="0"/>
              <a:cs typeface="Arial" panose="020B0604020202020204" pitchFamily="34" charset="0"/>
            </a:endParaRPr>
          </a:p>
          <a:p>
            <a:endParaRPr lang="en-AU" sz="1200" b="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Further reading:</a:t>
            </a:r>
            <a:endParaRPr lang="en-AU" sz="1200">
              <a:latin typeface="Arial" panose="020B0604020202020204" pitchFamily="34" charset="0"/>
              <a:cs typeface="Arial" panose="020B0604020202020204" pitchFamily="34" charset="0"/>
            </a:endParaRPr>
          </a:p>
          <a:p>
            <a:pPr>
              <a:lnSpc>
                <a:spcPct val="107000"/>
              </a:lnSpc>
              <a:spcAft>
                <a:spcPts val="800"/>
              </a:spcAft>
            </a:pPr>
            <a:r>
              <a:rPr lang="en-AU" sz="1200">
                <a:effectLst/>
                <a:latin typeface="Arial" panose="020B0604020202020204" pitchFamily="34" charset="0"/>
                <a:ea typeface="Aptos" panose="020B0004020202020204" pitchFamily="34" charset="0"/>
                <a:cs typeface="Arial" panose="020B0604020202020204" pitchFamily="34" charset="0"/>
              </a:rPr>
              <a:t>AERO (Australian Education Research </a:t>
            </a:r>
            <a:r>
              <a:rPr lang="en-AU" sz="1200" err="1">
                <a:effectLst/>
                <a:latin typeface="Arial" panose="020B0604020202020204" pitchFamily="34" charset="0"/>
                <a:ea typeface="Aptos" panose="020B0004020202020204" pitchFamily="34" charset="0"/>
                <a:cs typeface="Arial" panose="020B0604020202020204" pitchFamily="34" charset="0"/>
              </a:rPr>
              <a:t>Organistion</a:t>
            </a:r>
            <a:r>
              <a:rPr lang="en-AU" sz="1200">
                <a:effectLst/>
                <a:latin typeface="Arial" panose="020B0604020202020204" pitchFamily="34" charset="0"/>
                <a:ea typeface="Aptos" panose="020B0004020202020204" pitchFamily="34" charset="0"/>
                <a:cs typeface="Arial" panose="020B0604020202020204" pitchFamily="34" charset="0"/>
              </a:rPr>
              <a:t>) (2023e)</a:t>
            </a:r>
            <a:r>
              <a:rPr lang="en-AU" sz="1200" i="1">
                <a:effectLst/>
                <a:latin typeface="Arial" panose="020B0604020202020204" pitchFamily="34" charset="0"/>
                <a:ea typeface="Aptos" panose="020B0004020202020204" pitchFamily="34" charset="0"/>
                <a:cs typeface="Arial" panose="020B0604020202020204" pitchFamily="34" charset="0"/>
              </a:rPr>
              <a:t> </a:t>
            </a:r>
            <a:r>
              <a:rPr lang="en-AU" sz="1200" i="1" u="none">
                <a:solidFill>
                  <a:srgbClr val="467886"/>
                </a:solidFill>
                <a:effectLst/>
                <a:latin typeface="Arial" panose="020B0604020202020204" pitchFamily="34" charset="0"/>
                <a:ea typeface="Aptos" panose="020B0004020202020204" pitchFamily="34" charset="0"/>
                <a:cs typeface="Arial" panose="020B0604020202020204" pitchFamily="34" charset="0"/>
              </a:rPr>
              <a:t>Gaining all students’ attention</a:t>
            </a:r>
            <a:r>
              <a:rPr lang="en-AU" sz="1200" i="1">
                <a:effectLst/>
                <a:latin typeface="Arial" panose="020B0604020202020204" pitchFamily="34" charset="0"/>
                <a:ea typeface="Aptos" panose="020B0004020202020204" pitchFamily="34" charset="0"/>
                <a:cs typeface="Arial" panose="020B0604020202020204" pitchFamily="34" charset="0"/>
              </a:rPr>
              <a:t>, </a:t>
            </a:r>
            <a:r>
              <a:rPr lang="en-AU" sz="1200">
                <a:effectLst/>
                <a:latin typeface="Arial" panose="020B0604020202020204" pitchFamily="34" charset="0"/>
                <a:ea typeface="Aptos" panose="020B0004020202020204" pitchFamily="34" charset="0"/>
                <a:cs typeface="Arial" panose="020B0604020202020204" pitchFamily="34" charset="0"/>
              </a:rPr>
              <a:t>AERO, accessed 4 October 2024, https://www.edresearch.edu.au/guides-resources/practice-guides/gaining-all-students-attention</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Evidence for Learning (2022) ‘Effective professional development’, </a:t>
            </a:r>
            <a:r>
              <a:rPr lang="en-AU" sz="1200" i="1">
                <a:latin typeface="Arial" panose="020B0604020202020204" pitchFamily="34" charset="0"/>
                <a:cs typeface="Arial" panose="020B0604020202020204" pitchFamily="34" charset="0"/>
              </a:rPr>
              <a:t>Evidence for Learning, </a:t>
            </a:r>
            <a:r>
              <a:rPr lang="en-AU" sz="1200">
                <a:latin typeface="Arial" panose="020B0604020202020204" pitchFamily="34" charset="0"/>
                <a:cs typeface="Arial" panose="020B0604020202020204" pitchFamily="34" charset="0"/>
              </a:rPr>
              <a:t>https://evidenceforlearning.org.au/education-evidence/guidance-reports/effective-professional-development</a:t>
            </a:r>
          </a:p>
          <a:p>
            <a:pPr>
              <a:lnSpc>
                <a:spcPct val="107000"/>
              </a:lnSpc>
              <a:spcAft>
                <a:spcPts val="800"/>
              </a:spcAft>
            </a:pPr>
            <a:r>
              <a:rPr lang="en-AU" sz="1200">
                <a:effectLst/>
                <a:latin typeface="Arial" panose="020B0604020202020204" pitchFamily="34" charset="0"/>
                <a:ea typeface="Aptos" panose="020B0004020202020204" pitchFamily="34" charset="0"/>
                <a:cs typeface="Arial" panose="020B0604020202020204" pitchFamily="34" charset="0"/>
              </a:rPr>
              <a:t>Sims S, Fletcher-Wood H, O’Mara-Eves A, Cottingham S, Stansfield C, Van </a:t>
            </a:r>
            <a:r>
              <a:rPr lang="en-AU" sz="1200" err="1">
                <a:effectLst/>
                <a:latin typeface="Arial" panose="020B0604020202020204" pitchFamily="34" charset="0"/>
                <a:ea typeface="Aptos" panose="020B0004020202020204" pitchFamily="34" charset="0"/>
                <a:cs typeface="Arial" panose="020B0604020202020204" pitchFamily="34" charset="0"/>
              </a:rPr>
              <a:t>Herwegen</a:t>
            </a:r>
            <a:r>
              <a:rPr lang="en-AU" sz="1200">
                <a:effectLst/>
                <a:latin typeface="Arial" panose="020B0604020202020204" pitchFamily="34" charset="0"/>
                <a:ea typeface="Aptos" panose="020B0004020202020204" pitchFamily="34" charset="0"/>
                <a:cs typeface="Arial" panose="020B0604020202020204" pitchFamily="34" charset="0"/>
              </a:rPr>
              <a:t> J and Anders J (2021) ‘What are the characteristics of teacher professional development that increase pupil achievement? A systematic review and meta-analysis’, </a:t>
            </a:r>
            <a:r>
              <a:rPr lang="en-AU" sz="1200" i="1">
                <a:effectLst/>
                <a:latin typeface="Arial" panose="020B0604020202020204" pitchFamily="34" charset="0"/>
                <a:ea typeface="Aptos" panose="020B0004020202020204" pitchFamily="34" charset="0"/>
                <a:cs typeface="Arial" panose="020B0604020202020204" pitchFamily="34" charset="0"/>
              </a:rPr>
              <a:t>Education Endowment Foundation</a:t>
            </a:r>
            <a:r>
              <a:rPr lang="en-AU" sz="1200">
                <a:effectLst/>
                <a:latin typeface="Arial" panose="020B0604020202020204" pitchFamily="34" charset="0"/>
                <a:ea typeface="Aptos" panose="020B0004020202020204" pitchFamily="34" charset="0"/>
                <a:cs typeface="Arial" panose="020B0604020202020204" pitchFamily="34" charset="0"/>
              </a:rPr>
              <a:t>, accessed 20 March 2025, https://educationendowmentfoundation.org.uk/education-evidence/evidence-reviews/teacher-professional-development-characteristics</a:t>
            </a:r>
          </a:p>
          <a:p>
            <a:endParaRPr lang="en-AU" sz="1200">
              <a:latin typeface="Arial" panose="020B0604020202020204" pitchFamily="34" charset="0"/>
              <a:cs typeface="Arial" panose="020B0604020202020204" pitchFamily="34" charset="0"/>
            </a:endParaRPr>
          </a:p>
          <a:p>
            <a:endParaRPr lang="en-AU" b="1">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41949338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E9C39-F900-272E-EE1F-942B241D95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828C55-F59E-5643-5128-AE6AC5F823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3243B2-F03D-349A-8D08-85A1EF234912}"/>
              </a:ext>
            </a:extLst>
          </p:cNvPr>
          <p:cNvSpPr>
            <a:spLocks noGrp="1"/>
          </p:cNvSpPr>
          <p:nvPr>
            <p:ph type="body" idx="1"/>
          </p:nvPr>
        </p:nvSpPr>
        <p:spPr/>
        <p:txBody>
          <a:bodyPr/>
          <a:lstStyle/>
          <a:p>
            <a:r>
              <a:rPr lang="en-AU" sz="1200" b="1" dirty="0">
                <a:latin typeface="Aptos"/>
              </a:rPr>
              <a:t>Purpose of slide: To give the steps and feedback prompts for the activity</a:t>
            </a:r>
          </a:p>
          <a:p>
            <a:r>
              <a:rPr lang="en-AU" sz="1200" b="1" dirty="0">
                <a:latin typeface="Aptos"/>
              </a:rPr>
              <a:t>[00:20]</a:t>
            </a:r>
          </a:p>
          <a:p>
            <a:r>
              <a:rPr lang="en-AU" sz="1200" b="1" dirty="0">
                <a:latin typeface="Aptos"/>
              </a:rPr>
              <a:t>(Presenter note</a:t>
            </a:r>
            <a:r>
              <a:rPr lang="en-AU" sz="1200" b="0" dirty="0">
                <a:latin typeface="Aptos"/>
              </a:rPr>
              <a:t>: </a:t>
            </a:r>
            <a:r>
              <a:rPr lang="en-AU" sz="1200" b="1" dirty="0">
                <a:latin typeface="Aptos"/>
              </a:rPr>
              <a:t>this slide and the activity slide could be provided to the groups as handouts.)</a:t>
            </a:r>
          </a:p>
          <a:p>
            <a:endParaRPr lang="en-AU" sz="1200" b="1" dirty="0">
              <a:latin typeface="Aptos"/>
            </a:endParaRPr>
          </a:p>
          <a:p>
            <a:r>
              <a:rPr lang="en-AU" sz="1200" b="1" dirty="0">
                <a:latin typeface="Aptos"/>
              </a:rPr>
              <a:t>Speaker notes:</a:t>
            </a:r>
          </a:p>
          <a:p>
            <a:r>
              <a:rPr lang="en-AU" sz="1200" dirty="0">
                <a:latin typeface="Aptos"/>
              </a:rPr>
              <a:t>Take a minute to go through the rehearsal steps and the prompts for feedback. </a:t>
            </a:r>
          </a:p>
          <a:p>
            <a:endParaRPr lang="en-AU" sz="1200" dirty="0">
              <a:latin typeface="Aptos" panose="020B0004020202020204" pitchFamily="34" charset="0"/>
            </a:endParaRPr>
          </a:p>
          <a:p>
            <a:r>
              <a:rPr lang="en-AU" sz="1200" dirty="0">
                <a:latin typeface="Aptos"/>
              </a:rPr>
              <a:t>If you are giving feedback, we have provided a list of prompts for you to think about how the routine could be refined.</a:t>
            </a:r>
          </a:p>
          <a:p>
            <a:endParaRPr lang="en-AU" sz="1200" dirty="0">
              <a:latin typeface="Aptos"/>
            </a:endParaRPr>
          </a:p>
          <a:p>
            <a:endParaRPr lang="en-AU" sz="12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BECF6188-D000-720C-D180-A8094507DE4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8248944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Purpose of slide: Introduction to Part C of the module</a:t>
            </a:r>
          </a:p>
          <a:p>
            <a:r>
              <a:rPr lang="en-AU" sz="1200" b="1">
                <a:latin typeface="Arial" panose="020B0604020202020204" pitchFamily="34" charset="0"/>
                <a:cs typeface="Arial" panose="020B0604020202020204" pitchFamily="34" charset="0"/>
              </a:rPr>
              <a:t>[00:10] </a:t>
            </a: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(Presenter note: Develop principles for using gradual release of responsibility in the school. Select a technique to focus on with a cycle of planning and rehearsing. )</a:t>
            </a:r>
          </a:p>
        </p:txBody>
      </p:sp>
      <p:sp>
        <p:nvSpPr>
          <p:cNvPr id="4" name="Slide Number Placeholder 3"/>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12105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37440455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outline the purpose of the next part of the module.</a:t>
            </a:r>
          </a:p>
          <a:p>
            <a:r>
              <a:rPr lang="en-AU" sz="1200" b="1">
                <a:latin typeface="Arial" panose="020B0604020202020204" pitchFamily="34" charset="0"/>
                <a:cs typeface="Arial" panose="020B0604020202020204" pitchFamily="34" charset="0"/>
              </a:rPr>
              <a:t>[00:30]</a:t>
            </a:r>
          </a:p>
          <a:p>
            <a:r>
              <a:rPr lang="en-AU" sz="1200" b="1">
                <a:latin typeface="Arial" panose="020B0604020202020204" pitchFamily="34" charset="0"/>
                <a:cs typeface="Arial" panose="020B0604020202020204" pitchFamily="34" charset="0"/>
              </a:rPr>
              <a:t>Speaker notes:</a:t>
            </a:r>
          </a:p>
          <a:p>
            <a:r>
              <a:rPr lang="en-AU" sz="1200">
                <a:latin typeface="Arial" panose="020B0604020202020204" pitchFamily="34" charset="0"/>
                <a:cs typeface="Arial" panose="020B0604020202020204" pitchFamily="34" charset="0"/>
              </a:rPr>
              <a:t>In this part, the focus is on reflection and evaluation. We will consider the early indicators of success and use this to plan for evaluation of longer term impact. There is also a good opportunity to refine principles that guide how we implement effective feedback across the whole school.</a:t>
            </a:r>
          </a:p>
          <a:p>
            <a:endParaRPr lang="en-AU" sz="1600" b="1">
              <a:latin typeface="Aptos"/>
            </a:endParaRPr>
          </a:p>
          <a:p>
            <a:endParaRPr lang="en-AU">
              <a:latin typeface="Public Sans"/>
            </a:endParaRPr>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4135315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restate why a whole school teaching routine is powerful</a:t>
            </a:r>
          </a:p>
          <a:p>
            <a:r>
              <a:rPr lang="en-US" sz="1200" b="1">
                <a:latin typeface="Arial" panose="020B0604020202020204" pitchFamily="34" charset="0"/>
                <a:cs typeface="Arial" panose="020B0604020202020204" pitchFamily="34" charset="0"/>
              </a:rPr>
              <a:t>[00:30]</a:t>
            </a:r>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ea typeface="Calibri"/>
                <a:cs typeface="Arial" panose="020B0604020202020204" pitchFamily="34" charset="0"/>
              </a:rPr>
              <a:t>(Presenter note: THERE ARE ANIMATIONS ON THIS SLIDE.)</a:t>
            </a:r>
            <a:endParaRPr lang="en-US" sz="1200">
              <a:latin typeface="Arial" panose="020B0604020202020204" pitchFamily="34" charset="0"/>
              <a:ea typeface="Calibri"/>
              <a:cs typeface="Arial" panose="020B0604020202020204" pitchFamily="34" charset="0"/>
            </a:endParaRPr>
          </a:p>
          <a:p>
            <a:endParaRPr lang="en-US" sz="1200" b="1">
              <a:latin typeface="Arial" panose="020B0604020202020204" pitchFamily="34" charset="0"/>
              <a:ea typeface="Calibri"/>
              <a:cs typeface="Arial" panose="020B0604020202020204" pitchFamily="34" charset="0"/>
            </a:endParaRPr>
          </a:p>
          <a:p>
            <a:r>
              <a:rPr lang="en-US" sz="1200" b="1">
                <a:latin typeface="Arial" panose="020B0604020202020204" pitchFamily="34" charset="0"/>
                <a:ea typeface="Calibri"/>
                <a:cs typeface="Arial" panose="020B0604020202020204" pitchFamily="34" charset="0"/>
              </a:rPr>
              <a:t>Speaker notes:</a:t>
            </a:r>
          </a:p>
          <a:p>
            <a:r>
              <a:rPr lang="en-US" sz="1200">
                <a:latin typeface="Arial" panose="020B0604020202020204" pitchFamily="34" charset="0"/>
                <a:ea typeface="Calibri"/>
                <a:cs typeface="Arial" panose="020B0604020202020204" pitchFamily="34" charset="0"/>
              </a:rPr>
              <a:t>These modules use the power of whole school teaching routines. Teaching routines:</a:t>
            </a:r>
          </a:p>
          <a:p>
            <a:endParaRPr lang="en-US" sz="1200">
              <a:latin typeface="Arial" panose="020B0604020202020204" pitchFamily="34" charset="0"/>
              <a:ea typeface="Calibri"/>
              <a:cs typeface="Arial" panose="020B0604020202020204" pitchFamily="34" charset="0"/>
            </a:endParaRPr>
          </a:p>
          <a:p>
            <a:r>
              <a:rPr lang="en-US" sz="1200">
                <a:latin typeface="Arial" panose="020B0604020202020204" pitchFamily="34" charset="0"/>
                <a:ea typeface="Calibri"/>
                <a:cs typeface="Arial" panose="020B0604020202020204" pitchFamily="34" charset="0"/>
              </a:rPr>
              <a:t>[click] 1.save learning time </a:t>
            </a:r>
          </a:p>
          <a:p>
            <a:r>
              <a:rPr lang="en-US" sz="1200">
                <a:latin typeface="Arial" panose="020B0604020202020204" pitchFamily="34" charset="0"/>
                <a:ea typeface="Calibri"/>
                <a:cs typeface="Arial" panose="020B0604020202020204" pitchFamily="34" charset="0"/>
              </a:rPr>
              <a:t>[click] 2.frees up students’ working memory</a:t>
            </a:r>
          </a:p>
          <a:p>
            <a:r>
              <a:rPr lang="en-US" sz="1200">
                <a:latin typeface="Arial" panose="020B0604020202020204" pitchFamily="34" charset="0"/>
                <a:ea typeface="Calibri"/>
                <a:cs typeface="Arial" panose="020B0604020202020204" pitchFamily="34" charset="0"/>
              </a:rPr>
              <a:t>[click] 3.provide certainty and consistent expectations for students to contribute to a focused learning environment where they’re safe to participate.</a:t>
            </a:r>
          </a:p>
          <a:p>
            <a:r>
              <a:rPr lang="en-US" sz="1200">
                <a:latin typeface="Arial" panose="020B0604020202020204" pitchFamily="34" charset="0"/>
                <a:ea typeface="Calibri"/>
                <a:cs typeface="Arial" panose="020B0604020202020204" pitchFamily="34" charset="0"/>
              </a:rPr>
              <a:t>When a group of expert teachers from across the school come together and create a whole school approach, they are far more effective than when they go it alone. </a:t>
            </a:r>
          </a:p>
          <a:p>
            <a:r>
              <a:rPr lang="en-US" sz="1200">
                <a:latin typeface="Arial" panose="020B0604020202020204" pitchFamily="34" charset="0"/>
                <a:ea typeface="Calibri"/>
                <a:cs typeface="Arial" panose="020B0604020202020204" pitchFamily="34" charset="0"/>
              </a:rPr>
              <a:t>[click] 4.This is because students</a:t>
            </a:r>
            <a:r>
              <a:rPr lang="en-GB" sz="1200">
                <a:latin typeface="Arial" panose="020B0604020202020204" pitchFamily="34" charset="0"/>
                <a:ea typeface="Calibri"/>
                <a:cs typeface="Arial" panose="020B0604020202020204" pitchFamily="34" charset="0"/>
              </a:rPr>
              <a:t> learn the routine more quickly when it is done in the same way across the school.</a:t>
            </a:r>
            <a:endParaRPr lang="en-US" sz="1200">
              <a:latin typeface="Arial" panose="020B0604020202020204" pitchFamily="34" charset="0"/>
              <a:ea typeface="Calibri"/>
              <a:cs typeface="Arial" panose="020B0604020202020204" pitchFamily="34" charset="0"/>
            </a:endParaRPr>
          </a:p>
          <a:p>
            <a:r>
              <a:rPr lang="en-US" sz="1200">
                <a:latin typeface="Arial" panose="020B0604020202020204" pitchFamily="34" charset="0"/>
                <a:ea typeface="Calibri"/>
                <a:cs typeface="Arial" panose="020B0604020202020204" pitchFamily="34" charset="0"/>
              </a:rPr>
              <a:t>This also [click] 5.fosters a strong sense of belonging.</a:t>
            </a:r>
          </a:p>
          <a:p>
            <a:endParaRPr lang="en-US" sz="1200">
              <a:latin typeface="Arial" panose="020B0604020202020204" pitchFamily="34" charset="0"/>
              <a:ea typeface="Calibri"/>
              <a:cs typeface="Arial" panose="020B0604020202020204" pitchFamily="34" charset="0"/>
            </a:endParaRPr>
          </a:p>
          <a:p>
            <a:r>
              <a:rPr lang="en-US" sz="1200">
                <a:latin typeface="Arial" panose="020B0604020202020204" pitchFamily="34" charset="0"/>
                <a:ea typeface="Calibri"/>
                <a:cs typeface="Arial" panose="020B0604020202020204" pitchFamily="34" charset="0"/>
              </a:rPr>
              <a:t>As we work through the learning module here, and other learning modules for explicit teaching, we will revisit the idea of the whole school teaching routines.</a:t>
            </a:r>
          </a:p>
          <a:p>
            <a:endParaRPr lang="en-US" sz="1200">
              <a:latin typeface="Arial" panose="020B0604020202020204" pitchFamily="34" charset="0"/>
              <a:ea typeface="Calibri"/>
              <a:cs typeface="Arial" panose="020B0604020202020204" pitchFamily="34" charset="0"/>
            </a:endParaRPr>
          </a:p>
          <a:p>
            <a:r>
              <a:rPr lang="en-US" sz="1200" b="1">
                <a:latin typeface="Arial" panose="020B0604020202020204" pitchFamily="34" charset="0"/>
                <a:ea typeface="Calibri"/>
                <a:cs typeface="Arial" panose="020B0604020202020204" pitchFamily="34" charset="0"/>
              </a:rPr>
              <a:t>References:</a:t>
            </a:r>
          </a:p>
          <a:p>
            <a:r>
              <a:rPr lang="en-AU" sz="1200">
                <a:latin typeface="Arial" panose="020B0604020202020204" pitchFamily="34" charset="0"/>
                <a:cs typeface="Arial" panose="020B0604020202020204" pitchFamily="34" charset="0"/>
              </a:rPr>
              <a:t>1.Archer A and Hughes C (2011) </a:t>
            </a:r>
            <a:r>
              <a:rPr lang="en-AU" sz="1200" i="1">
                <a:effectLst/>
                <a:latin typeface="Arial" panose="020B0604020202020204" pitchFamily="34" charset="0"/>
                <a:cs typeface="Arial" panose="020B0604020202020204" pitchFamily="34" charset="0"/>
              </a:rPr>
              <a:t>Explicit instruction: Effective and efficient teaching</a:t>
            </a:r>
            <a:r>
              <a:rPr lang="en-AU" sz="1200">
                <a:effectLst/>
                <a:latin typeface="Arial" panose="020B0604020202020204" pitchFamily="34" charset="0"/>
                <a:cs typeface="Arial" panose="020B0604020202020204" pitchFamily="34" charset="0"/>
              </a:rPr>
              <a:t>. Guilford Press. </a:t>
            </a:r>
            <a:endParaRPr lang="en-US" sz="1200">
              <a:effectLst/>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2.AERO (Australian Education Research Organisation) (2021) </a:t>
            </a:r>
            <a:r>
              <a:rPr lang="en-AU" sz="1200" i="1">
                <a:latin typeface="Arial" panose="020B0604020202020204" pitchFamily="34" charset="0"/>
                <a:cs typeface="Arial" panose="020B0604020202020204" pitchFamily="34" charset="0"/>
              </a:rPr>
              <a:t>Focused classrooms: managing the classroom to maximise learning, </a:t>
            </a:r>
            <a:r>
              <a:rPr lang="en-AU" sz="1200">
                <a:latin typeface="Arial" panose="020B0604020202020204" pitchFamily="34" charset="0"/>
                <a:cs typeface="Arial" panose="020B0604020202020204" pitchFamily="34" charset="0"/>
              </a:rPr>
              <a:t>AERO, accessed 19 March 2025.</a:t>
            </a:r>
            <a:r>
              <a:rPr lang="en-AU" sz="1200" i="0">
                <a:latin typeface="Arial" panose="020B0604020202020204" pitchFamily="34" charset="0"/>
                <a:cs typeface="Arial" panose="020B0604020202020204" pitchFamily="34" charset="0"/>
              </a:rPr>
              <a:t> </a:t>
            </a:r>
            <a:endParaRPr lang="en-US" sz="1200" i="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3.AERO (Australian Education Research Organisation) (2023a) </a:t>
            </a:r>
            <a:r>
              <a:rPr lang="en-AU" sz="1200" i="1">
                <a:latin typeface="Arial" panose="020B0604020202020204" pitchFamily="34" charset="0"/>
                <a:cs typeface="Arial" panose="020B0604020202020204" pitchFamily="34" charset="0"/>
              </a:rPr>
              <a:t>Teaching routines, </a:t>
            </a:r>
            <a:r>
              <a:rPr lang="en-AU" sz="1200">
                <a:latin typeface="Arial" panose="020B0604020202020204" pitchFamily="34" charset="0"/>
                <a:cs typeface="Arial" panose="020B0604020202020204" pitchFamily="34" charset="0"/>
              </a:rPr>
              <a:t>AERO, accessed 4 October 2024.</a:t>
            </a:r>
          </a:p>
          <a:p>
            <a:r>
              <a:rPr lang="en-AU" sz="1200">
                <a:latin typeface="Arial" panose="020B0604020202020204" pitchFamily="34" charset="0"/>
                <a:cs typeface="Arial" panose="020B0604020202020204" pitchFamily="34" charset="0"/>
              </a:rPr>
              <a:t>4 and 5. McCrea P (2020) </a:t>
            </a:r>
            <a:r>
              <a:rPr lang="en-AU" sz="1200" i="1">
                <a:latin typeface="Arial" panose="020B0604020202020204" pitchFamily="34" charset="0"/>
                <a:cs typeface="Arial" panose="020B0604020202020204" pitchFamily="34" charset="0"/>
              </a:rPr>
              <a:t>Motivated teaching: harnessing the science of motivation to boost attention and effort in the classroom</a:t>
            </a:r>
            <a:r>
              <a:rPr lang="en-AU" sz="1200">
                <a:latin typeface="Arial" panose="020B0604020202020204" pitchFamily="34" charset="0"/>
                <a:cs typeface="Arial" panose="020B0604020202020204" pitchFamily="34" charset="0"/>
              </a:rPr>
              <a:t>, </a:t>
            </a:r>
            <a:r>
              <a:rPr lang="en-AU" sz="1200" err="1">
                <a:latin typeface="Arial" panose="020B0604020202020204" pitchFamily="34" charset="0"/>
                <a:cs typeface="Arial" panose="020B0604020202020204" pitchFamily="34" charset="0"/>
              </a:rPr>
              <a:t>Createspace</a:t>
            </a:r>
            <a:r>
              <a:rPr lang="en-AU" sz="1200">
                <a:latin typeface="Arial" panose="020B0604020202020204" pitchFamily="34" charset="0"/>
                <a:cs typeface="Arial" panose="020B0604020202020204" pitchFamily="34" charset="0"/>
              </a:rPr>
              <a:t> Independent Publishing Platform.</a:t>
            </a:r>
          </a:p>
          <a:p>
            <a:endParaRPr lang="en-US" sz="1200" b="1">
              <a:latin typeface="Arial" panose="020B0604020202020204" pitchFamily="34" charset="0"/>
              <a:ea typeface="Calibri"/>
              <a:cs typeface="Arial" panose="020B0604020202020204" pitchFamily="34" charset="0"/>
            </a:endParaRPr>
          </a:p>
          <a:p>
            <a:r>
              <a:rPr lang="en-US" sz="1200" b="1">
                <a:latin typeface="Arial" panose="020B0604020202020204" pitchFamily="34" charset="0"/>
                <a:ea typeface="Calibri"/>
                <a:cs typeface="Arial" panose="020B0604020202020204" pitchFamily="34" charset="0"/>
              </a:rPr>
              <a:t>Further reading:</a:t>
            </a:r>
          </a:p>
          <a:p>
            <a:r>
              <a:rPr lang="en-US" sz="1200" err="1">
                <a:latin typeface="Arial" panose="020B0604020202020204" pitchFamily="34" charset="0"/>
                <a:cs typeface="Arial" panose="020B0604020202020204" pitchFamily="34" charset="0"/>
              </a:rPr>
              <a:t>Tharby</a:t>
            </a:r>
            <a:r>
              <a:rPr lang="en-US" sz="1200">
                <a:latin typeface="Arial" panose="020B0604020202020204" pitchFamily="34" charset="0"/>
                <a:cs typeface="Arial" panose="020B0604020202020204" pitchFamily="34" charset="0"/>
              </a:rPr>
              <a:t> A (17 May 2023) ‘What are we to do: the case for explicit and consistent school-wide routines’, </a:t>
            </a:r>
            <a:r>
              <a:rPr lang="en-US" sz="1200" i="1">
                <a:latin typeface="Arial" panose="020B0604020202020204" pitchFamily="34" charset="0"/>
                <a:cs typeface="Arial" panose="020B0604020202020204" pitchFamily="34" charset="0"/>
              </a:rPr>
              <a:t>Class Teaching Find the bright spots, </a:t>
            </a:r>
            <a:r>
              <a:rPr lang="en-US" sz="1200">
                <a:latin typeface="Arial" panose="020B0604020202020204" pitchFamily="34" charset="0"/>
                <a:cs typeface="Arial" panose="020B0604020202020204" pitchFamily="34" charset="0"/>
              </a:rPr>
              <a:t>accessed 19 March 2025.</a:t>
            </a:r>
          </a:p>
          <a:p>
            <a:endParaRPr lang="en-US" sz="1200">
              <a:latin typeface="Arial" panose="020B0604020202020204" pitchFamily="34" charset="0"/>
              <a:cs typeface="Arial" panose="020B0604020202020204" pitchFamily="34" charset="0"/>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25343044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10608836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Reflecting on initial observations </a:t>
            </a:r>
          </a:p>
          <a:p>
            <a:r>
              <a:rPr lang="en-AU" sz="1200" b="1">
                <a:latin typeface="Arial" panose="020B0604020202020204" pitchFamily="34" charset="0"/>
                <a:cs typeface="Arial" panose="020B0604020202020204" pitchFamily="34" charset="0"/>
              </a:rPr>
              <a:t>[02:00]</a:t>
            </a:r>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pPr>
              <a:defRPr/>
            </a:pPr>
            <a:r>
              <a:rPr lang="en-AU" sz="1200">
                <a:latin typeface="Arial" panose="020B0604020202020204" pitchFamily="34" charset="0"/>
                <a:cs typeface="Arial" panose="020B0604020202020204" pitchFamily="34" charset="0"/>
              </a:rPr>
              <a:t>In the beginning, we looked at an example of a tool that could be used to establish a baseline for where our students are now. </a:t>
            </a:r>
          </a:p>
          <a:p>
            <a:pPr>
              <a:defRPr/>
            </a:pPr>
            <a:endParaRPr lang="en-AU" sz="1200">
              <a:latin typeface="Arial" panose="020B0604020202020204" pitchFamily="34" charset="0"/>
              <a:cs typeface="Arial" panose="020B0604020202020204" pitchFamily="34" charset="0"/>
            </a:endParaRPr>
          </a:p>
          <a:p>
            <a:pPr>
              <a:defRPr/>
            </a:pPr>
            <a:r>
              <a:rPr lang="en-AU" sz="1200">
                <a:latin typeface="Arial" panose="020B0604020202020204" pitchFamily="34" charset="0"/>
                <a:cs typeface="Arial" panose="020B0604020202020204" pitchFamily="34" charset="0"/>
              </a:rPr>
              <a:t>We will be able to refer to our early indicator observations when we evaluate our impact.</a:t>
            </a:r>
          </a:p>
          <a:p>
            <a:endParaRPr lang="en-AU"/>
          </a:p>
          <a:p>
            <a:endParaRPr lang="en-AU">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31418814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7CBDA-68C4-11E2-FBA1-A0FCA1DC89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E55648-20C1-A4F2-E1D4-77B63FE97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353580-5616-8FFA-40BD-27F8479E19A6}"/>
              </a:ext>
            </a:extLst>
          </p:cNvPr>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To revise mechanisms of feedback </a:t>
            </a:r>
          </a:p>
          <a:p>
            <a:r>
              <a:rPr lang="en-AU" sz="1200" b="1" dirty="0">
                <a:latin typeface="Arial" panose="020B0604020202020204" pitchFamily="34" charset="0"/>
                <a:cs typeface="Arial" panose="020B0604020202020204" pitchFamily="34" charset="0"/>
              </a:rPr>
              <a:t>[02:00]</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(Presenter note: THERE ARE ANIMATIONS ON THIS SLIDE.)</a:t>
            </a:r>
          </a:p>
          <a:p>
            <a:endParaRPr lang="en-AU" sz="1200" b="1"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Speaker notes:</a:t>
            </a:r>
          </a:p>
          <a:p>
            <a:r>
              <a:rPr lang="en-AU" sz="1200" dirty="0">
                <a:latin typeface="Arial" panose="020B0604020202020204" pitchFamily="34" charset="0"/>
                <a:cs typeface="Arial" panose="020B0604020202020204" pitchFamily="34" charset="0"/>
              </a:rPr>
              <a:t>[click 1] Students must recognise the interaction they are having with you is feedback. A study done in a secondary school found that one -third of the English and maths students interviewed failed to identify an interaction as feedback (Van der </a:t>
            </a:r>
            <a:r>
              <a:rPr lang="en-AU" sz="1200" dirty="0" err="1">
                <a:latin typeface="Arial" panose="020B0604020202020204" pitchFamily="34" charset="0"/>
                <a:cs typeface="Arial" panose="020B0604020202020204" pitchFamily="34" charset="0"/>
              </a:rPr>
              <a:t>Kleij</a:t>
            </a:r>
            <a:r>
              <a:rPr lang="en-AU" sz="1200" dirty="0">
                <a:latin typeface="Arial" panose="020B0604020202020204" pitchFamily="34" charset="0"/>
                <a:cs typeface="Arial" panose="020B0604020202020204" pitchFamily="34" charset="0"/>
              </a:rPr>
              <a:t> and Adie 2020).  Even the students who did recognise it as feedback did not necessarily have an accurate perception of what was being said or why it was being said. A check for understanding of whether the student has accurately perceived the feedback can be ideal. For example, Hattie and Clarke (2019) suggest asking students what they understood from the feedback just given.</a:t>
            </a:r>
            <a:endParaRPr lang="en-US"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[click 2] Feedback occurs during learning, not just after. Ensuring every students is given some form of feedback every lesson is important for reliable schema to form (Wiliam 2018; Hattie and Clarke 2019). </a:t>
            </a:r>
            <a:endParaRPr lang="en-US"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[click 3] Different types of feedback serve different function depending on the learning sequence (</a:t>
            </a:r>
            <a:r>
              <a:rPr lang="en-AU" sz="1200" dirty="0" err="1">
                <a:latin typeface="Arial" panose="020B0604020202020204" pitchFamily="34" charset="0"/>
                <a:cs typeface="Arial" panose="020B0604020202020204" pitchFamily="34" charset="0"/>
              </a:rPr>
              <a:t>Almarode</a:t>
            </a:r>
            <a:r>
              <a:rPr lang="en-AU" sz="1200" dirty="0">
                <a:latin typeface="Arial" panose="020B0604020202020204" pitchFamily="34" charset="0"/>
                <a:cs typeface="Arial" panose="020B0604020202020204" pitchFamily="34" charset="0"/>
              </a:rPr>
              <a:t> and Vandas 2018:144). The 'right type' of feedback is determined by how developed a student's schema is. If they have less developed schema, highly scaffolded feedback from the teacher is necessary early in the learning and during the learning. If their schema is more developed, less scaffolded feedback from a range of sources may be appropriate. </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[click 4] Feedback is explained, modelled and demonstrated by the teacher to ensure they understand it.  Adequate time and support must be offered for students to apply the feedback (Brookhart 2017; Hattie and Clarke 2019). </a:t>
            </a:r>
          </a:p>
          <a:p>
            <a:endParaRPr lang="en-AU" sz="1200" dirty="0">
              <a:latin typeface="Arial" panose="020B0604020202020204" pitchFamily="34" charset="0"/>
              <a:cs typeface="Arial" panose="020B0604020202020204" pitchFamily="34" charset="0"/>
            </a:endParaRPr>
          </a:p>
          <a:p>
            <a:r>
              <a:rPr lang="en-US" sz="1200" dirty="0">
                <a:latin typeface="Public Sans"/>
              </a:rPr>
              <a:t>When all of these mechanisms work together, (click 5)</a:t>
            </a:r>
            <a:r>
              <a:rPr lang="en-AU" sz="1200" dirty="0">
                <a:latin typeface="Public Sans"/>
              </a:rPr>
              <a:t> effective feedback allows students to develop strong knowledge and skills over time.</a:t>
            </a:r>
            <a:endParaRPr lang="en-US" sz="1200" dirty="0"/>
          </a:p>
          <a:p>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References: </a:t>
            </a:r>
            <a:endParaRPr lang="en-US" sz="1200" dirty="0">
              <a:latin typeface="Arial" panose="020B0604020202020204" pitchFamily="34" charset="0"/>
              <a:cs typeface="Arial" panose="020B0604020202020204" pitchFamily="34" charset="0"/>
            </a:endParaRPr>
          </a:p>
          <a:p>
            <a:r>
              <a:rPr lang="en-AU" sz="1200" dirty="0" err="1">
                <a:latin typeface="Arial" panose="020B0604020202020204" pitchFamily="34" charset="0"/>
                <a:cs typeface="Arial" panose="020B0604020202020204" pitchFamily="34" charset="0"/>
              </a:rPr>
              <a:t>Almarode</a:t>
            </a:r>
            <a:r>
              <a:rPr lang="en-AU" sz="1200" dirty="0">
                <a:latin typeface="Arial" panose="020B0604020202020204" pitchFamily="34" charset="0"/>
                <a:cs typeface="Arial" panose="020B0604020202020204" pitchFamily="34" charset="0"/>
              </a:rPr>
              <a:t> J and Vandas K (2018) </a:t>
            </a:r>
            <a:r>
              <a:rPr lang="en-AU" sz="1200" i="1" dirty="0">
                <a:latin typeface="Arial" panose="020B0604020202020204" pitchFamily="34" charset="0"/>
                <a:cs typeface="Arial" panose="020B0604020202020204" pitchFamily="34" charset="0"/>
              </a:rPr>
              <a:t>Clarity for Learning: five essential practices that empower students and teachers</a:t>
            </a:r>
            <a:r>
              <a:rPr lang="en-AU" sz="1200" dirty="0">
                <a:latin typeface="Arial" panose="020B0604020202020204" pitchFamily="34" charset="0"/>
                <a:cs typeface="Arial" panose="020B0604020202020204" pitchFamily="34" charset="0"/>
              </a:rPr>
              <a:t>, Corwin Press.</a:t>
            </a:r>
            <a:endParaRPr lang="en-US"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Brookhart S (2017) </a:t>
            </a:r>
            <a:r>
              <a:rPr lang="en-AU" sz="1200" i="1" dirty="0">
                <a:latin typeface="Arial" panose="020B0604020202020204" pitchFamily="34" charset="0"/>
                <a:cs typeface="Arial" panose="020B0604020202020204" pitchFamily="34" charset="0"/>
              </a:rPr>
              <a:t>How to give effective feedback to your students</a:t>
            </a:r>
            <a:r>
              <a:rPr lang="en-AU" sz="1200" dirty="0">
                <a:latin typeface="Arial" panose="020B0604020202020204" pitchFamily="34" charset="0"/>
                <a:cs typeface="Arial" panose="020B0604020202020204" pitchFamily="34" charset="0"/>
              </a:rPr>
              <a:t>, 2nd </a:t>
            </a:r>
            <a:r>
              <a:rPr lang="en-AU" sz="1200" dirty="0" err="1">
                <a:latin typeface="Arial" panose="020B0604020202020204" pitchFamily="34" charset="0"/>
                <a:cs typeface="Arial" panose="020B0604020202020204" pitchFamily="34" charset="0"/>
              </a:rPr>
              <a:t>edn</a:t>
            </a:r>
            <a:r>
              <a:rPr lang="en-AU" sz="1200" dirty="0">
                <a:latin typeface="Arial" panose="020B0604020202020204" pitchFamily="34" charset="0"/>
                <a:cs typeface="Arial" panose="020B0604020202020204" pitchFamily="34" charset="0"/>
              </a:rPr>
              <a:t>, ASCD.</a:t>
            </a:r>
            <a:endParaRPr lang="en-US"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Hattie J and Clarke S (2019) </a:t>
            </a:r>
            <a:r>
              <a:rPr lang="en-AU" sz="1200" i="1" dirty="0">
                <a:latin typeface="Arial" panose="020B0604020202020204" pitchFamily="34" charset="0"/>
                <a:cs typeface="Arial" panose="020B0604020202020204" pitchFamily="34" charset="0"/>
              </a:rPr>
              <a:t>Visible learning: feedback</a:t>
            </a:r>
            <a:r>
              <a:rPr lang="en-AU" sz="1200" dirty="0">
                <a:latin typeface="Arial" panose="020B0604020202020204" pitchFamily="34" charset="0"/>
                <a:cs typeface="Arial" panose="020B0604020202020204" pitchFamily="34" charset="0"/>
              </a:rPr>
              <a:t>, Routledge.</a:t>
            </a:r>
            <a:endParaRPr lang="en-US"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Van der </a:t>
            </a:r>
            <a:r>
              <a:rPr lang="en-AU" sz="1200" dirty="0" err="1">
                <a:latin typeface="Arial" panose="020B0604020202020204" pitchFamily="34" charset="0"/>
                <a:cs typeface="Arial" panose="020B0604020202020204" pitchFamily="34" charset="0"/>
              </a:rPr>
              <a:t>Kleij</a:t>
            </a:r>
            <a:r>
              <a:rPr lang="en-AU" sz="1200" dirty="0">
                <a:latin typeface="Arial" panose="020B0604020202020204" pitchFamily="34" charset="0"/>
                <a:cs typeface="Arial" panose="020B0604020202020204" pitchFamily="34" charset="0"/>
              </a:rPr>
              <a:t> F and Adie L (2020) 'Towards effective feedback: an investigation of teachers' and students' perceptions of oral feedback in classroom practice', </a:t>
            </a:r>
            <a:r>
              <a:rPr lang="en-AU" sz="1200" i="1" dirty="0">
                <a:latin typeface="Arial" panose="020B0604020202020204" pitchFamily="34" charset="0"/>
                <a:cs typeface="Arial" panose="020B0604020202020204" pitchFamily="34" charset="0"/>
              </a:rPr>
              <a:t>Assessment in Education: Principles, Policy and Practice</a:t>
            </a:r>
            <a:r>
              <a:rPr lang="en-AU" sz="1200" dirty="0">
                <a:latin typeface="Arial" panose="020B0604020202020204" pitchFamily="34" charset="0"/>
                <a:cs typeface="Arial" panose="020B0604020202020204" pitchFamily="34" charset="0"/>
              </a:rPr>
              <a:t>, 27(3):252-270, doi:10.1080/0969594X.2020.1748871.</a:t>
            </a:r>
            <a:endParaRPr lang="en-US"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Wiliam D (2018) </a:t>
            </a:r>
            <a:r>
              <a:rPr lang="en-AU" sz="1200" i="1" dirty="0">
                <a:latin typeface="Arial" panose="020B0604020202020204" pitchFamily="34" charset="0"/>
                <a:cs typeface="Arial" panose="020B0604020202020204" pitchFamily="34" charset="0"/>
              </a:rPr>
              <a:t>Embedded formative assessment</a:t>
            </a:r>
            <a:r>
              <a:rPr lang="en-AU" sz="1200" dirty="0">
                <a:latin typeface="Arial" panose="020B0604020202020204" pitchFamily="34" charset="0"/>
                <a:cs typeface="Arial" panose="020B0604020202020204" pitchFamily="34" charset="0"/>
              </a:rPr>
              <a:t>, 2nd ed, Solution Tree Press. </a:t>
            </a:r>
          </a:p>
          <a:p>
            <a:endParaRPr lang="en-AU" sz="1200" b="1"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endParaRPr lang="en-AU" sz="1200" b="0" dirty="0">
              <a:latin typeface="Arial" panose="020B0604020202020204" pitchFamily="34" charset="0"/>
              <a:cs typeface="Arial" panose="020B0604020202020204" pitchFamily="34" charset="0"/>
            </a:endParaRPr>
          </a:p>
          <a:p>
            <a:endParaRPr lang="en-AU" sz="1200" b="0"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696FEF2A-FD7D-E3B2-8737-0B837C71101B}"/>
              </a:ext>
            </a:extLst>
          </p:cNvPr>
          <p:cNvSpPr>
            <a:spLocks noGrp="1"/>
          </p:cNvSpPr>
          <p:nvPr>
            <p:ph type="sldNum" sz="quarter" idx="5"/>
          </p:nvPr>
        </p:nvSpPr>
        <p:spPr/>
        <p:txBody>
          <a:bodyPr/>
          <a:lstStyle/>
          <a:p>
            <a:fld id="{B07158C4-A119-4B78-9DE8-A50001BC31DC}" type="slidenum">
              <a:rPr lang="en-AU" smtClean="0"/>
              <a:pPr/>
              <a:t>72</a:t>
            </a:fld>
            <a:endParaRPr lang="en-AU"/>
          </a:p>
        </p:txBody>
      </p:sp>
    </p:spTree>
    <p:extLst>
      <p:ext uri="{BB962C8B-B14F-4D97-AF65-F5344CB8AC3E}">
        <p14:creationId xmlns:p14="http://schemas.microsoft.com/office/powerpoint/2010/main" val="20939811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restate why a whole school teaching routine is powerful</a:t>
            </a:r>
          </a:p>
          <a:p>
            <a:r>
              <a:rPr lang="en-US" sz="1200" b="1">
                <a:latin typeface="Arial" panose="020B0604020202020204" pitchFamily="34" charset="0"/>
                <a:cs typeface="Arial" panose="020B0604020202020204" pitchFamily="34" charset="0"/>
              </a:rPr>
              <a:t>[00:30]</a:t>
            </a:r>
            <a:endParaRPr lang="en-US" sz="1200">
              <a:latin typeface="Arial" panose="020B0604020202020204" pitchFamily="34" charset="0"/>
              <a:cs typeface="Arial" panose="020B0604020202020204" pitchFamily="34" charset="0"/>
            </a:endParaRPr>
          </a:p>
          <a:p>
            <a:r>
              <a:rPr lang="en-US" sz="1200" b="0">
                <a:latin typeface="Arial" panose="020B0604020202020204" pitchFamily="34" charset="0"/>
                <a:ea typeface="Calibri"/>
                <a:cs typeface="Arial" panose="020B0604020202020204" pitchFamily="34" charset="0"/>
              </a:rPr>
              <a:t>(</a:t>
            </a:r>
            <a:r>
              <a:rPr lang="en-US" sz="1200" b="1">
                <a:latin typeface="Arial" panose="020B0604020202020204" pitchFamily="34" charset="0"/>
                <a:ea typeface="Calibri"/>
                <a:cs typeface="Arial" panose="020B0604020202020204" pitchFamily="34" charset="0"/>
              </a:rPr>
              <a:t>Presenter note: THERE ARE ANIMATIONS ON THIS SLIDE.)</a:t>
            </a:r>
          </a:p>
          <a:p>
            <a:endParaRPr lang="en-US" sz="1200">
              <a:latin typeface="Arial" panose="020B0604020202020204" pitchFamily="34" charset="0"/>
              <a:ea typeface="Calibri"/>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Speaker notes: </a:t>
            </a:r>
            <a:endParaRPr lang="en-US" sz="1200">
              <a:latin typeface="Arial" panose="020B0604020202020204" pitchFamily="34" charset="0"/>
              <a:ea typeface="Calibri"/>
              <a:cs typeface="Arial" panose="020B0604020202020204" pitchFamily="34" charset="0"/>
            </a:endParaRPr>
          </a:p>
          <a:p>
            <a:r>
              <a:rPr lang="en-US" sz="1200">
                <a:latin typeface="Arial" panose="020B0604020202020204" pitchFamily="34" charset="0"/>
                <a:ea typeface="Calibri"/>
                <a:cs typeface="Arial" panose="020B0604020202020204" pitchFamily="34" charset="0"/>
              </a:rPr>
              <a:t>These modules use the power of whole school teaching routines:</a:t>
            </a:r>
          </a:p>
          <a:p>
            <a:endParaRPr lang="en-US" sz="1200">
              <a:latin typeface="Arial" panose="020B0604020202020204" pitchFamily="34" charset="0"/>
              <a:ea typeface="Calibri"/>
              <a:cs typeface="Arial" panose="020B0604020202020204" pitchFamily="34" charset="0"/>
            </a:endParaRPr>
          </a:p>
          <a:p>
            <a:r>
              <a:rPr lang="en-US" sz="1200">
                <a:latin typeface="Arial" panose="020B0604020202020204" pitchFamily="34" charset="0"/>
                <a:ea typeface="Calibri"/>
                <a:cs typeface="Arial" panose="020B0604020202020204" pitchFamily="34" charset="0"/>
              </a:rPr>
              <a:t>We know that teaching routines </a:t>
            </a:r>
          </a:p>
          <a:p>
            <a:pPr marL="285750" indent="-285750">
              <a:buFont typeface="Arial" panose="020B0604020202020204" pitchFamily="34" charset="0"/>
              <a:buChar char="•"/>
            </a:pPr>
            <a:r>
              <a:rPr lang="en-US" sz="1200">
                <a:latin typeface="Arial" panose="020B0604020202020204" pitchFamily="34" charset="0"/>
                <a:ea typeface="Calibri"/>
                <a:cs typeface="Arial" panose="020B0604020202020204" pitchFamily="34" charset="0"/>
              </a:rPr>
              <a:t>[click] save learning time </a:t>
            </a:r>
          </a:p>
          <a:p>
            <a:pPr marL="285750" indent="-285750">
              <a:buFont typeface="Arial" panose="020B0604020202020204" pitchFamily="34" charset="0"/>
              <a:buChar char="•"/>
            </a:pPr>
            <a:r>
              <a:rPr lang="en-US" sz="1200">
                <a:latin typeface="Arial" panose="020B0604020202020204" pitchFamily="34" charset="0"/>
                <a:ea typeface="Calibri"/>
                <a:cs typeface="Arial" panose="020B0604020202020204" pitchFamily="34" charset="0"/>
              </a:rPr>
              <a:t>[click] free up students’ working memory</a:t>
            </a:r>
          </a:p>
          <a:p>
            <a:pPr marL="285750" indent="-285750">
              <a:buFont typeface="Arial" panose="020B0604020202020204" pitchFamily="34" charset="0"/>
              <a:buChar char="•"/>
            </a:pPr>
            <a:r>
              <a:rPr lang="en-US" sz="1200">
                <a:latin typeface="Arial" panose="020B0604020202020204" pitchFamily="34" charset="0"/>
                <a:ea typeface="Calibri"/>
                <a:cs typeface="Arial" panose="020B0604020202020204" pitchFamily="34" charset="0"/>
              </a:rPr>
              <a:t>[click] provide certainty and consistent expectations for students to contribute to a focused learning environment where they’re safe to participate.</a:t>
            </a:r>
          </a:p>
          <a:p>
            <a:pPr marL="0" indent="0">
              <a:buFont typeface="Arial" panose="020B0604020202020204" pitchFamily="34" charset="0"/>
              <a:buNone/>
            </a:pPr>
            <a:endParaRPr lang="en-US" sz="1200">
              <a:latin typeface="Arial" panose="020B0604020202020204" pitchFamily="34" charset="0"/>
              <a:ea typeface="Calibri"/>
              <a:cs typeface="Arial" panose="020B0604020202020204" pitchFamily="34" charset="0"/>
            </a:endParaRPr>
          </a:p>
          <a:p>
            <a:pPr marL="0" indent="0">
              <a:buFont typeface="Arial" panose="020B0604020202020204" pitchFamily="34" charset="0"/>
              <a:buNone/>
            </a:pPr>
            <a:r>
              <a:rPr lang="en-US" sz="1200">
                <a:latin typeface="Arial" panose="020B0604020202020204" pitchFamily="34" charset="0"/>
                <a:ea typeface="Calibri"/>
                <a:cs typeface="Arial" panose="020B0604020202020204" pitchFamily="34" charset="0"/>
              </a:rPr>
              <a:t>When a group of expert teachers from across the school come together and create a whole school approach, they are far more effective than when they go it alone. </a:t>
            </a:r>
          </a:p>
          <a:p>
            <a:pPr marL="285750" indent="-285750">
              <a:buFont typeface="Arial" panose="020B0604020202020204" pitchFamily="34" charset="0"/>
              <a:buChar char="•"/>
            </a:pPr>
            <a:r>
              <a:rPr lang="en-US" sz="1200">
                <a:latin typeface="Arial" panose="020B0604020202020204" pitchFamily="34" charset="0"/>
                <a:ea typeface="Calibri"/>
                <a:cs typeface="Arial" panose="020B0604020202020204" pitchFamily="34" charset="0"/>
              </a:rPr>
              <a:t>[click] This is because students</a:t>
            </a:r>
            <a:r>
              <a:rPr lang="en-GB" sz="1200">
                <a:latin typeface="Arial" panose="020B0604020202020204" pitchFamily="34" charset="0"/>
                <a:ea typeface="Calibri"/>
                <a:cs typeface="Arial" panose="020B0604020202020204" pitchFamily="34" charset="0"/>
              </a:rPr>
              <a:t> learn the routine more quickly when it is done in the same way across the school.</a:t>
            </a:r>
            <a:endParaRPr lang="en-US" sz="1200">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r>
              <a:rPr lang="en-US" sz="1200">
                <a:latin typeface="Arial" panose="020B0604020202020204" pitchFamily="34" charset="0"/>
                <a:ea typeface="Calibri"/>
                <a:cs typeface="Arial" panose="020B0604020202020204" pitchFamily="34" charset="0"/>
              </a:rPr>
              <a:t>This also [click] fosters a strong sense of belonging.</a:t>
            </a:r>
          </a:p>
          <a:p>
            <a:endParaRPr lang="en-US" sz="1200">
              <a:latin typeface="Arial" panose="020B0604020202020204" pitchFamily="34" charset="0"/>
              <a:ea typeface="Calibri"/>
              <a:cs typeface="Arial" panose="020B0604020202020204" pitchFamily="34" charset="0"/>
            </a:endParaRPr>
          </a:p>
          <a:p>
            <a:r>
              <a:rPr lang="en-US" sz="1200">
                <a:latin typeface="Arial" panose="020B0604020202020204" pitchFamily="34" charset="0"/>
                <a:ea typeface="Calibri"/>
                <a:cs typeface="Arial" panose="020B0604020202020204" pitchFamily="34" charset="0"/>
              </a:rPr>
              <a:t>As we go through this part of the learning module, and other learning modules for explicit teaching we revisit the idea of the whole school teaching routines.</a:t>
            </a:r>
          </a:p>
          <a:p>
            <a:endParaRPr lang="en-US" sz="1200">
              <a:latin typeface="Arial" panose="020B0604020202020204" pitchFamily="34" charset="0"/>
              <a:ea typeface="Calibri"/>
              <a:cs typeface="Arial" panose="020B0604020202020204" pitchFamily="34" charset="0"/>
            </a:endParaRPr>
          </a:p>
          <a:p>
            <a:r>
              <a:rPr lang="en-US" sz="1200" b="1">
                <a:latin typeface="Arial" panose="020B0604020202020204" pitchFamily="34" charset="0"/>
                <a:ea typeface="Calibri"/>
                <a:cs typeface="Arial" panose="020B0604020202020204" pitchFamily="34" charset="0"/>
              </a:rPr>
              <a:t>References:</a:t>
            </a:r>
          </a:p>
          <a:p>
            <a:r>
              <a:rPr lang="en-AU" sz="1200">
                <a:latin typeface="Arial" panose="020B0604020202020204" pitchFamily="34" charset="0"/>
                <a:cs typeface="Arial" panose="020B0604020202020204" pitchFamily="34" charset="0"/>
              </a:rPr>
              <a:t>1.Archer A and Hughes C (2011) </a:t>
            </a:r>
            <a:r>
              <a:rPr lang="en-AU" sz="1200" i="1">
                <a:effectLst/>
                <a:latin typeface="Arial" panose="020B0604020202020204" pitchFamily="34" charset="0"/>
                <a:cs typeface="Arial" panose="020B0604020202020204" pitchFamily="34" charset="0"/>
              </a:rPr>
              <a:t>Explicit instruction: Effective and efficient teaching,</a:t>
            </a:r>
            <a:r>
              <a:rPr lang="en-AU" sz="1200">
                <a:effectLst/>
                <a:latin typeface="Arial" panose="020B0604020202020204" pitchFamily="34" charset="0"/>
                <a:cs typeface="Arial" panose="020B0604020202020204" pitchFamily="34" charset="0"/>
              </a:rPr>
              <a:t> Guilford Press. </a:t>
            </a:r>
            <a:endParaRPr lang="en-US" sz="1200">
              <a:effectLst/>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2.Australian Education Research Organisation (AERO) (2021) </a:t>
            </a:r>
            <a:r>
              <a:rPr lang="en-AU" sz="1200" i="1">
                <a:latin typeface="Arial" panose="020B0604020202020204" pitchFamily="34" charset="0"/>
                <a:cs typeface="Arial" panose="020B0604020202020204" pitchFamily="34" charset="0"/>
              </a:rPr>
              <a:t>Focused classrooms: managing the classroom to maximise learning, </a:t>
            </a:r>
            <a:r>
              <a:rPr lang="en-AU" sz="1200" i="0">
                <a:latin typeface="Arial" panose="020B0604020202020204" pitchFamily="34" charset="0"/>
                <a:cs typeface="Arial" panose="020B0604020202020204" pitchFamily="34" charset="0"/>
              </a:rPr>
              <a:t>AERO, accessed 4 October 2024,</a:t>
            </a:r>
            <a:r>
              <a:rPr lang="en-AU" sz="1200" i="1">
                <a:latin typeface="Arial" panose="020B0604020202020204" pitchFamily="34" charset="0"/>
                <a:cs typeface="Arial" panose="020B0604020202020204" pitchFamily="34" charset="0"/>
              </a:rPr>
              <a:t> https://www.edresearch.edu.au/guides-resources/practice-guides/focused-classrooms-practice-guide-full-publication</a:t>
            </a:r>
          </a:p>
          <a:p>
            <a:r>
              <a:rPr lang="en-AU" sz="1200">
                <a:latin typeface="Arial" panose="020B0604020202020204" pitchFamily="34" charset="0"/>
                <a:cs typeface="Arial" panose="020B0604020202020204" pitchFamily="34" charset="0"/>
              </a:rPr>
              <a:t>3.Australian Education Research Organisation (AERO) (2023a) </a:t>
            </a:r>
            <a:r>
              <a:rPr lang="en-AU" sz="1200" i="1">
                <a:latin typeface="Arial" panose="020B0604020202020204" pitchFamily="34" charset="0"/>
                <a:cs typeface="Arial" panose="020B0604020202020204" pitchFamily="34" charset="0"/>
              </a:rPr>
              <a:t>Teaching routines: their role in classroom management, </a:t>
            </a:r>
            <a:r>
              <a:rPr lang="en-AU" sz="1200" i="0">
                <a:latin typeface="Arial" panose="020B0604020202020204" pitchFamily="34" charset="0"/>
                <a:cs typeface="Arial" panose="020B0604020202020204" pitchFamily="34" charset="0"/>
              </a:rPr>
              <a:t>AERO, accessed 4 October 2024, https://www.edresearch.edu.au/summaries-explainers/explainers/teaching-routines-their-role-classroom-management</a:t>
            </a:r>
            <a:endParaRPr lang="en-AU" sz="1200">
              <a:latin typeface="Arial" panose="020B0604020202020204" pitchFamily="34" charset="0"/>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4.</a:t>
            </a:r>
            <a:r>
              <a:rPr kumimoji="0" lang="en-US" sz="12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 McCrea P (2020) </a:t>
            </a:r>
            <a:r>
              <a:rPr kumimoji="0" lang="en-US" sz="1200" b="0" i="1"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Motivated Teaching: harnessing the science of motivation to boost attention and effort in the classroom</a:t>
            </a:r>
            <a:r>
              <a:rPr kumimoji="0" lang="en-US" sz="12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200" b="0" i="0" u="none" strike="noStrike" kern="1200" cap="none" spc="0" normalizeH="0" baseline="0" noProof="0" err="1">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Createspace</a:t>
            </a:r>
            <a:r>
              <a:rPr kumimoji="0" lang="en-US" sz="12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 Independent Publishing Platform.</a:t>
            </a:r>
          </a:p>
          <a:p>
            <a:r>
              <a:rPr lang="en-AU" sz="1200">
                <a:latin typeface="Arial" panose="020B0604020202020204" pitchFamily="34" charset="0"/>
                <a:cs typeface="Arial" panose="020B0604020202020204" pitchFamily="34" charset="0"/>
              </a:rPr>
              <a:t>5.McCrea (2020)</a:t>
            </a:r>
            <a:r>
              <a:rPr kumimoji="0" lang="en-US" sz="12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200" b="0" i="1"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Motivated Teaching: harnessing the science of motivation to boost attention and effort in the classroom</a:t>
            </a:r>
            <a:r>
              <a:rPr kumimoji="0" lang="en-US" sz="12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200" b="0" i="0" u="none" strike="noStrike" kern="1200" cap="none" spc="0" normalizeH="0" baseline="0" noProof="0" err="1">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Createspace</a:t>
            </a:r>
            <a:r>
              <a:rPr kumimoji="0" lang="en-US" sz="12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 Independent Publishing Platform.</a:t>
            </a:r>
            <a:endParaRPr lang="en-US"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US" sz="1200" b="1">
                <a:latin typeface="Arial" panose="020B0604020202020204" pitchFamily="34" charset="0"/>
                <a:ea typeface="Calibri"/>
                <a:cs typeface="Arial" panose="020B0604020202020204" pitchFamily="34" charset="0"/>
              </a:rPr>
              <a:t>Further reading:</a:t>
            </a:r>
          </a:p>
          <a:p>
            <a:r>
              <a:rPr lang="en-US" sz="1200">
                <a:latin typeface="Arial" panose="020B0604020202020204" pitchFamily="34" charset="0"/>
                <a:cs typeface="Arial" panose="020B0604020202020204" pitchFamily="34" charset="0"/>
              </a:rPr>
              <a:t>‘</a:t>
            </a:r>
          </a:p>
          <a:p>
            <a:r>
              <a:rPr lang="en-AU" sz="1200" err="1">
                <a:latin typeface="Arial" panose="020B0604020202020204" pitchFamily="34" charset="0"/>
                <a:cs typeface="Arial" panose="020B0604020202020204" pitchFamily="34" charset="0"/>
              </a:rPr>
              <a:t>Tharby</a:t>
            </a:r>
            <a:r>
              <a:rPr lang="en-AU" sz="1200">
                <a:latin typeface="Arial" panose="020B0604020202020204" pitchFamily="34" charset="0"/>
                <a:cs typeface="Arial" panose="020B0604020202020204" pitchFamily="34" charset="0"/>
              </a:rPr>
              <a:t> A (17 May 2023) ‘We are what we do: the case for explicit and consistent school wide routines’, </a:t>
            </a:r>
            <a:r>
              <a:rPr lang="en-AU" sz="1200" i="1">
                <a:latin typeface="Arial" panose="020B0604020202020204" pitchFamily="34" charset="0"/>
                <a:cs typeface="Arial" panose="020B0604020202020204" pitchFamily="34" charset="0"/>
              </a:rPr>
              <a:t>Class Teaching, Find the bright spots</a:t>
            </a:r>
            <a:r>
              <a:rPr lang="en-AU" sz="1200" i="0">
                <a:latin typeface="Arial" panose="020B0604020202020204" pitchFamily="34" charset="0"/>
                <a:cs typeface="Arial" panose="020B0604020202020204" pitchFamily="34" charset="0"/>
              </a:rPr>
              <a:t>, accessed 4 October 2024, </a:t>
            </a:r>
            <a:r>
              <a:rPr lang="en-AU" sz="1200">
                <a:latin typeface="Arial" panose="020B0604020202020204" pitchFamily="34" charset="0"/>
                <a:cs typeface="Arial" panose="020B0604020202020204" pitchFamily="34" charset="0"/>
              </a:rPr>
              <a:t>https://classteaching.wordpress.com/2023/05/17/we-are-what-we-do-the-case-for-explicit-and-consistent-school-wide-routines/</a:t>
            </a:r>
            <a:endParaRPr lang="en-US" sz="1200">
              <a:latin typeface="Arial" panose="020B0604020202020204" pitchFamily="34" charset="0"/>
              <a:cs typeface="Arial" panose="020B0604020202020204" pitchFamily="34" charset="0"/>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73</a:t>
            </a:fld>
            <a:endParaRPr lang="en-AU"/>
          </a:p>
        </p:txBody>
      </p:sp>
    </p:spTree>
    <p:extLst>
      <p:ext uri="{BB962C8B-B14F-4D97-AF65-F5344CB8AC3E}">
        <p14:creationId xmlns:p14="http://schemas.microsoft.com/office/powerpoint/2010/main" val="423656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explain the process of rehearsing</a:t>
            </a:r>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[01:00]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t>
            </a:r>
            <a:r>
              <a:rPr kumimoji="0" lang="en-AU"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Presenter notes</a:t>
            </a:r>
            <a:r>
              <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AU"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It is advisable to prepare school leaders beforehand if modelling and rehearsing are not yet established practices in the school</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Calibri"/>
                <a:cs typeface="Arial" panose="020B0604020202020204" pitchFamily="34" charset="0"/>
              </a:rPr>
              <a:t>THERE ARE ANIMATIONS ON THIS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p>
          <a:p>
            <a:r>
              <a:rPr lang="en-AU" sz="1200" b="0">
                <a:latin typeface="Arial" panose="020B0604020202020204" pitchFamily="34" charset="0"/>
                <a:cs typeface="Arial" panose="020B0604020202020204" pitchFamily="34" charset="0"/>
              </a:rPr>
              <a:t>Planning, rehearsing and getting feedback are crucial when we are working to develop techniques for implementing strategies. When we say rehearse, we mean: </a:t>
            </a:r>
          </a:p>
          <a:p>
            <a:endParaRPr lang="en-AU" sz="1200" b="0">
              <a:latin typeface="Arial" panose="020B0604020202020204" pitchFamily="34" charset="0"/>
              <a:cs typeface="Arial" panose="020B0604020202020204" pitchFamily="34" charset="0"/>
            </a:endParaRPr>
          </a:p>
          <a:p>
            <a:r>
              <a:rPr lang="en-AU" sz="1200" b="0">
                <a:latin typeface="Arial" panose="020B0604020202020204" pitchFamily="34" charset="0"/>
                <a:cs typeface="Arial" panose="020B0604020202020204" pitchFamily="34" charset="0"/>
              </a:rPr>
              <a:t>[click] plan the lessons, models, think-</a:t>
            </a:r>
            <a:r>
              <a:rPr lang="en-AU" sz="1200" b="0" err="1">
                <a:latin typeface="Arial" panose="020B0604020202020204" pitchFamily="34" charset="0"/>
                <a:cs typeface="Arial" panose="020B0604020202020204" pitchFamily="34" charset="0"/>
              </a:rPr>
              <a:t>alouds</a:t>
            </a:r>
            <a:r>
              <a:rPr lang="en-AU" sz="1200" b="0">
                <a:latin typeface="Arial" panose="020B0604020202020204" pitchFamily="34" charset="0"/>
                <a:cs typeface="Arial" panose="020B0604020202020204" pitchFamily="34" charset="0"/>
              </a:rPr>
              <a:t>, worked examples and/ or activities</a:t>
            </a:r>
          </a:p>
          <a:p>
            <a:r>
              <a:rPr lang="en-AU" sz="1200" b="0">
                <a:latin typeface="Arial" panose="020B0604020202020204" pitchFamily="34" charset="0"/>
                <a:cs typeface="Arial" panose="020B0604020202020204" pitchFamily="34" charset="0"/>
              </a:rPr>
              <a:t>[click] deliver the instruction as if doing it in class. </a:t>
            </a:r>
          </a:p>
          <a:p>
            <a:r>
              <a:rPr lang="en-AU" sz="1200" b="0">
                <a:latin typeface="Arial" panose="020B0604020202020204" pitchFamily="34" charset="0"/>
                <a:cs typeface="Arial" panose="020B0604020202020204" pitchFamily="34" charset="0"/>
              </a:rPr>
              <a:t>Then partners can</a:t>
            </a:r>
          </a:p>
          <a:p>
            <a:r>
              <a:rPr lang="en-AU" sz="1200" b="0">
                <a:latin typeface="Arial" panose="020B0604020202020204" pitchFamily="34" charset="0"/>
                <a:cs typeface="Arial" panose="020B0604020202020204" pitchFamily="34" charset="0"/>
              </a:rPr>
              <a:t>[click] provide feedback - What may need to be added, changed, enhanced or deleted?</a:t>
            </a:r>
          </a:p>
          <a:p>
            <a:endParaRPr lang="en-AU" sz="1200" b="0">
              <a:latin typeface="Arial" panose="020B0604020202020204" pitchFamily="34" charset="0"/>
              <a:cs typeface="Arial" panose="020B0604020202020204" pitchFamily="34" charset="0"/>
            </a:endParaRPr>
          </a:p>
          <a:p>
            <a:r>
              <a:rPr lang="en-AU" sz="1200" b="0">
                <a:latin typeface="Arial" panose="020B0604020202020204" pitchFamily="34" charset="0"/>
                <a:cs typeface="Arial" panose="020B0604020202020204" pitchFamily="34" charset="0"/>
              </a:rPr>
              <a:t>Note to presenter: it is advisable to prepare school leaders beforehand if modelling and rehearsing are not yet established practices in the school.</a:t>
            </a:r>
          </a:p>
          <a:p>
            <a:endParaRPr lang="en-AU" sz="1200">
              <a:latin typeface="Arial" panose="020B0604020202020204" pitchFamily="34" charset="0"/>
              <a:cs typeface="Arial" panose="020B0604020202020204" pitchFamily="34" charset="0"/>
            </a:endParaRPr>
          </a:p>
          <a:p>
            <a:endParaRPr lang="en-AU" sz="1200" b="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Further reading:</a:t>
            </a:r>
            <a:endParaRPr lang="en-AU" sz="1200">
              <a:latin typeface="Arial" panose="020B0604020202020204" pitchFamily="34" charset="0"/>
              <a:cs typeface="Arial" panose="020B0604020202020204" pitchFamily="34" charset="0"/>
            </a:endParaRPr>
          </a:p>
          <a:p>
            <a:pPr defTabSz="609585"/>
            <a:r>
              <a:rPr lang="en-AU" sz="1200">
                <a:latin typeface="Arial" panose="020B0604020202020204" pitchFamily="34" charset="0"/>
                <a:cs typeface="Arial" panose="020B0604020202020204" pitchFamily="34" charset="0"/>
              </a:rPr>
              <a:t>AERO (Australian Education Research Organisation) (2023e) G</a:t>
            </a:r>
            <a:r>
              <a:rPr lang="en-AU" sz="1200" i="1">
                <a:latin typeface="Arial" panose="020B0604020202020204" pitchFamily="34" charset="0"/>
                <a:cs typeface="Arial" panose="020B0604020202020204" pitchFamily="34" charset="0"/>
              </a:rPr>
              <a:t>aining all students’ attention</a:t>
            </a:r>
            <a:r>
              <a:rPr lang="en-AU" sz="1200">
                <a:latin typeface="Arial" panose="020B0604020202020204" pitchFamily="34" charset="0"/>
                <a:cs typeface="Arial" panose="020B0604020202020204" pitchFamily="34" charset="0"/>
              </a:rPr>
              <a:t>, AERO, accessed 4 October 2024, https://www.edresearch.edu.au/guides-resources/practice-guides/gaining-all-students-attention</a:t>
            </a:r>
          </a:p>
          <a:p>
            <a:pPr defTabSz="609585"/>
            <a:r>
              <a:rPr lang="en-AU" sz="1200">
                <a:latin typeface="Arial" panose="020B0604020202020204" pitchFamily="34" charset="0"/>
                <a:cs typeface="Arial" panose="020B0604020202020204" pitchFamily="34" charset="0"/>
              </a:rPr>
              <a:t>Evidence for Learning (2022) Effective professional development, </a:t>
            </a:r>
            <a:r>
              <a:rPr lang="en-AU" sz="1200" i="1">
                <a:latin typeface="Arial" panose="020B0604020202020204" pitchFamily="34" charset="0"/>
                <a:cs typeface="Arial" panose="020B0604020202020204" pitchFamily="34" charset="0"/>
              </a:rPr>
              <a:t>Evidence for Learning</a:t>
            </a:r>
            <a:r>
              <a:rPr lang="en-AU" sz="1200">
                <a:latin typeface="Arial" panose="020B0604020202020204" pitchFamily="34" charset="0"/>
                <a:cs typeface="Arial" panose="020B0604020202020204" pitchFamily="34" charset="0"/>
              </a:rPr>
              <a:t>, accessed 12 December 2024, https://evidenceforlearning.org.au/education-evidence/guidance-reports/effective-professional-development</a:t>
            </a:r>
          </a:p>
          <a:p>
            <a:pPr defTabSz="609585"/>
            <a:r>
              <a:rPr lang="en-AU" sz="1200">
                <a:latin typeface="Arial" panose="020B0604020202020204" pitchFamily="34" charset="0"/>
                <a:cs typeface="Arial" panose="020B0604020202020204" pitchFamily="34" charset="0"/>
              </a:rPr>
              <a:t>Sims S, Fletcher-Wood H, O’Mara-Eves A, Cottingham S, Stansfield C, Van </a:t>
            </a:r>
            <a:r>
              <a:rPr lang="en-AU" sz="1200" err="1">
                <a:latin typeface="Arial" panose="020B0604020202020204" pitchFamily="34" charset="0"/>
                <a:cs typeface="Arial" panose="020B0604020202020204" pitchFamily="34" charset="0"/>
              </a:rPr>
              <a:t>Herwegen</a:t>
            </a:r>
            <a:r>
              <a:rPr lang="en-AU" sz="1200">
                <a:latin typeface="Arial" panose="020B0604020202020204" pitchFamily="34" charset="0"/>
                <a:cs typeface="Arial" panose="020B0604020202020204" pitchFamily="34" charset="0"/>
              </a:rPr>
              <a:t> J and Anders J (2021) ‘What are the characteristics of teacher professional development that increase pupil achievement? A systematic review and meta-analysis’, </a:t>
            </a:r>
            <a:r>
              <a:rPr lang="en-AU" sz="1200" i="1">
                <a:latin typeface="Arial" panose="020B0604020202020204" pitchFamily="34" charset="0"/>
                <a:cs typeface="Arial" panose="020B0604020202020204" pitchFamily="34" charset="0"/>
              </a:rPr>
              <a:t>Education Endowment Foundation</a:t>
            </a:r>
            <a:r>
              <a:rPr lang="en-AU" sz="1200">
                <a:latin typeface="Arial" panose="020B0604020202020204" pitchFamily="34" charset="0"/>
                <a:cs typeface="Arial" panose="020B0604020202020204" pitchFamily="34" charset="0"/>
              </a:rPr>
              <a:t>, accessed 20 March 2025, https://educationendowmentfoundation.org.uk/education-evidence/evidence-reviews/teacher-professional-development-characteristics</a:t>
            </a:r>
          </a:p>
          <a:p>
            <a:endParaRPr lang="en-AU" b="1">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39612838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explain why </a:t>
            </a:r>
            <a:r>
              <a:rPr lang="en-AU" sz="1200" b="1" u="sng">
                <a:latin typeface="Arial" panose="020B0604020202020204" pitchFamily="34" charset="0"/>
                <a:cs typeface="Arial" panose="020B0604020202020204" pitchFamily="34" charset="0"/>
              </a:rPr>
              <a:t>rehearsing</a:t>
            </a:r>
            <a:r>
              <a:rPr lang="en-AU" sz="1200" b="1">
                <a:latin typeface="Arial" panose="020B0604020202020204" pitchFamily="34" charset="0"/>
                <a:cs typeface="Arial" panose="020B0604020202020204" pitchFamily="34" charset="0"/>
              </a:rPr>
              <a:t> is so important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Calibri"/>
                <a:cs typeface="Arial" panose="020B0604020202020204" pitchFamily="34" charset="0"/>
              </a:rPr>
              <a:t>Presenter note: THERE ARE ANIMATIONS ON THIS SLIDE.)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[01:10]</a:t>
            </a: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Application is a real key to success in professional learning.</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Why might professional learning </a:t>
            </a:r>
            <a:r>
              <a:rPr lang="en-AU" sz="1200" b="1">
                <a:latin typeface="Arial" panose="020B0604020202020204" pitchFamily="34" charset="0"/>
                <a:cs typeface="Arial" panose="020B0604020202020204" pitchFamily="34" charset="0"/>
              </a:rPr>
              <a:t>not be </a:t>
            </a:r>
            <a:r>
              <a:rPr lang="en-AU" sz="1200">
                <a:latin typeface="Arial" panose="020B0604020202020204" pitchFamily="34" charset="0"/>
                <a:cs typeface="Arial" panose="020B0604020202020204" pitchFamily="34" charset="0"/>
              </a:rPr>
              <a:t>applied in the classroom, despite our best intentions? </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[click] Research from Evidence for Learning (2022) found that </a:t>
            </a:r>
            <a:r>
              <a:rPr lang="en-AU" sz="1200" b="1">
                <a:latin typeface="Arial" panose="020B0604020202020204" pitchFamily="34" charset="0"/>
                <a:cs typeface="Arial" panose="020B0604020202020204" pitchFamily="34" charset="0"/>
              </a:rPr>
              <a:t>rehearsing </a:t>
            </a:r>
            <a:r>
              <a:rPr lang="en-AU" sz="1200">
                <a:latin typeface="Arial" panose="020B0604020202020204" pitchFamily="34" charset="0"/>
                <a:cs typeface="Arial" panose="020B0604020202020204" pitchFamily="34" charset="0"/>
              </a:rPr>
              <a:t>was among the key mechanisms for success in the application of PL.</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New teachers often have practices described to them – but it is much clearer to have lead teachers model the practice (out of the classroom, without students) while the observer uses prompts to reflect on what made that practice successful.</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Teaching is a habit-forming practice. By necessity, teaching requires us to automate a number of behaviours. The cognitive load on teachers to introduce a new behaviour is high and so we often rely on those previously formed habits. </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Rehearsal (out of the classroom, without students) makes our PL a habit. When we try a </a:t>
            </a:r>
            <a:r>
              <a:rPr lang="en-AU" sz="1200" b="1">
                <a:latin typeface="Arial" panose="020B0604020202020204" pitchFamily="34" charset="0"/>
                <a:cs typeface="Arial" panose="020B0604020202020204" pitchFamily="34" charset="0"/>
              </a:rPr>
              <a:t>rehearsed</a:t>
            </a:r>
            <a:r>
              <a:rPr lang="en-AU" sz="1200">
                <a:latin typeface="Arial" panose="020B0604020202020204" pitchFamily="34" charset="0"/>
                <a:cs typeface="Arial" panose="020B0604020202020204" pitchFamily="34" charset="0"/>
              </a:rPr>
              <a:t> routine in a classroom, our cognitive load is reduced because we have one thing to think about, rather than 4 or 5.</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This is why rehearsing is a key mechanism for success in professional learning.</a:t>
            </a:r>
          </a:p>
          <a:p>
            <a:endParaRPr lang="en-AU" sz="1200" b="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References:</a:t>
            </a:r>
          </a:p>
          <a:p>
            <a:r>
              <a:rPr lang="en-AU" sz="1200">
                <a:latin typeface="Arial" panose="020B0604020202020204" pitchFamily="34" charset="0"/>
                <a:cs typeface="Arial" panose="020B0604020202020204" pitchFamily="34" charset="0"/>
              </a:rPr>
              <a:t>Evidence for Learning (2022) Effective professional development, </a:t>
            </a:r>
            <a:r>
              <a:rPr lang="en-AU" sz="1200" i="1">
                <a:latin typeface="Arial" panose="020B0604020202020204" pitchFamily="34" charset="0"/>
                <a:cs typeface="Arial" panose="020B0604020202020204" pitchFamily="34" charset="0"/>
              </a:rPr>
              <a:t>Evidence for Learning.</a:t>
            </a:r>
          </a:p>
        </p:txBody>
      </p:sp>
      <p:sp>
        <p:nvSpPr>
          <p:cNvPr id="4" name="Slide Number Placeholder 3"/>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27684701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26546712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Why it is important to measure impact on students early and often</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[00:30]</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p>
          <a:p>
            <a:r>
              <a:rPr lang="en-AU" sz="1200" b="0">
                <a:latin typeface="Arial" panose="020B0604020202020204" pitchFamily="34" charset="0"/>
                <a:cs typeface="Arial" panose="020B0604020202020204" pitchFamily="34" charset="0"/>
              </a:rPr>
              <a:t>I’ll give you a moment to read the quote. </a:t>
            </a:r>
          </a:p>
          <a:p>
            <a:endParaRPr lang="en-US"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Harn B,  Parisi D and </a:t>
            </a:r>
            <a:r>
              <a:rPr lang="en-AU" sz="1200" err="1">
                <a:latin typeface="Arial" panose="020B0604020202020204" pitchFamily="34" charset="0"/>
                <a:cs typeface="Arial" panose="020B0604020202020204" pitchFamily="34" charset="0"/>
              </a:rPr>
              <a:t>Stoolmiller</a:t>
            </a:r>
            <a:r>
              <a:rPr lang="en-AU" sz="1200">
                <a:latin typeface="Arial" panose="020B0604020202020204" pitchFamily="34" charset="0"/>
                <a:cs typeface="Arial" panose="020B0604020202020204" pitchFamily="34" charset="0"/>
              </a:rPr>
              <a:t> M (2013) ‘Balancing fidelity with flexibility and fit: what do we really know about fidelity of implementation in schools?’ </a:t>
            </a:r>
            <a:r>
              <a:rPr lang="en-AU" sz="1200" i="1">
                <a:latin typeface="Arial" panose="020B0604020202020204" pitchFamily="34" charset="0"/>
                <a:cs typeface="Arial" panose="020B0604020202020204" pitchFamily="34" charset="0"/>
              </a:rPr>
              <a:t>Exceptional Children</a:t>
            </a:r>
            <a:r>
              <a:rPr lang="en-AU" sz="1200">
                <a:latin typeface="Arial" panose="020B0604020202020204" pitchFamily="34" charset="0"/>
                <a:cs typeface="Arial" panose="020B0604020202020204" pitchFamily="34" charset="0"/>
              </a:rPr>
              <a:t>, 79(3):</a:t>
            </a:r>
            <a:r>
              <a:rPr lang="en-AU" sz="1200" b="0" i="0">
                <a:solidFill>
                  <a:srgbClr val="333333"/>
                </a:solidFill>
                <a:effectLst/>
                <a:latin typeface="Arial" panose="020B0604020202020204" pitchFamily="34" charset="0"/>
                <a:cs typeface="Arial" panose="020B0604020202020204" pitchFamily="34" charset="0"/>
              </a:rPr>
              <a:t>181</a:t>
            </a:r>
            <a:r>
              <a:rPr lang="en-AU" sz="1200">
                <a:latin typeface="Arial" panose="020B0604020202020204" pitchFamily="34" charset="0"/>
                <a:cs typeface="Arial" panose="020B0604020202020204" pitchFamily="34" charset="0"/>
              </a:rPr>
              <a:t>–</a:t>
            </a:r>
            <a:r>
              <a:rPr lang="en-AU" sz="1200" b="0" i="0">
                <a:solidFill>
                  <a:srgbClr val="333333"/>
                </a:solidFill>
                <a:effectLst/>
                <a:latin typeface="Arial" panose="020B0604020202020204" pitchFamily="34" charset="0"/>
                <a:cs typeface="Arial" panose="020B0604020202020204" pitchFamily="34" charset="0"/>
              </a:rPr>
              <a:t>193.</a:t>
            </a:r>
            <a:endParaRPr lang="en-AU" sz="1200">
              <a:latin typeface="Arial" panose="020B0604020202020204" pitchFamily="34" charset="0"/>
              <a:cs typeface="Arial" panose="020B0604020202020204" pitchFamily="34" charset="0"/>
            </a:endParaRPr>
          </a:p>
          <a:p>
            <a:endParaRPr lang="en-AU" b="1"/>
          </a:p>
          <a:p>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33406361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Purpose: Reflecting on initial observations and considering long term measures</a:t>
            </a:r>
          </a:p>
          <a:p>
            <a:r>
              <a:rPr lang="en-AU" sz="1200" b="1" kern="0">
                <a:latin typeface="Arial" panose="020B0604020202020204" pitchFamily="34" charset="0"/>
                <a:cs typeface="Arial" panose="020B0604020202020204" pitchFamily="34" charset="0"/>
              </a:rPr>
              <a:t>(Presenter note</a:t>
            </a:r>
            <a:r>
              <a:rPr lang="en-AU" sz="1200" b="0" kern="0">
                <a:latin typeface="Arial" panose="020B0604020202020204" pitchFamily="34" charset="0"/>
                <a:cs typeface="Arial" panose="020B0604020202020204" pitchFamily="34" charset="0"/>
              </a:rPr>
              <a:t>: </a:t>
            </a:r>
            <a:r>
              <a:rPr lang="en-AU" sz="1200" b="1" kern="0">
                <a:latin typeface="Arial" panose="020B0604020202020204" pitchFamily="34" charset="0"/>
                <a:cs typeface="Arial" panose="020B0604020202020204" pitchFamily="34" charset="0"/>
              </a:rPr>
              <a:t>timing for this slide will be dependent on your own allocated time and the number of staff in attendance.</a:t>
            </a:r>
            <a:r>
              <a:rPr kumimoji="0" lang="en-AU" sz="1200" b="1" i="0" u="none" strike="noStrike" kern="0" cap="none" spc="0" normalizeH="0" baseline="0">
                <a:ln>
                  <a:noFill/>
                </a:ln>
                <a:solidFill>
                  <a:schemeClr val="tx1"/>
                </a:solidFill>
                <a:effectLst/>
                <a:uLnTx/>
                <a:uFillTx/>
                <a:latin typeface="Arial" panose="020B0604020202020204" pitchFamily="34" charset="0"/>
                <a:ea typeface="+mn-ea"/>
                <a:cs typeface="Arial" panose="020B0604020202020204" pitchFamily="34" charset="0"/>
              </a:rPr>
              <a:t> </a:t>
            </a:r>
            <a:r>
              <a:rPr kumimoji="0" lang="en-AU" sz="12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You may wish to display the data from the first session if it was collected. If there has been no shift identified using the early measure, discuss the barriers to success and if an adjustment to the whole-school routine is needed.)</a:t>
            </a:r>
            <a:endParaRPr kumimoji="0" lang="en-AU"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endParaRPr lang="en-AU" sz="1200" b="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pPr>
              <a:lnSpc>
                <a:spcPct val="114999"/>
              </a:lnSpc>
              <a:spcAft>
                <a:spcPts val="800"/>
              </a:spcAft>
            </a:pPr>
            <a:r>
              <a:rPr lang="en-AU" sz="1200" kern="0">
                <a:latin typeface="Arial" panose="020B0604020202020204" pitchFamily="34" charset="0"/>
                <a:cs typeface="Arial" panose="020B0604020202020204" pitchFamily="34" charset="0"/>
              </a:rPr>
              <a:t>In Part A, we identified the level of students’ ability to implement feedback.</a:t>
            </a:r>
            <a:endParaRPr lang="en-AU" sz="1200" strike="sngStrike" kern="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strike="sngStrike">
              <a:latin typeface="Arial" panose="020B0604020202020204" pitchFamily="34" charset="0"/>
              <a:cs typeface="Arial" panose="020B0604020202020204" pitchFamily="34" charset="0"/>
            </a:endParaRPr>
          </a:p>
          <a:p>
            <a:pPr>
              <a:defRPr/>
            </a:pPr>
            <a:r>
              <a:rPr lang="en-AU" sz="1200" strike="noStrike">
                <a:latin typeface="Arial" panose="020B0604020202020204" pitchFamily="34" charset="0"/>
                <a:cs typeface="Arial" panose="020B0604020202020204" pitchFamily="34" charset="0"/>
              </a:rPr>
              <a:t>We could choose a different measure, but it's important it is proximal to the teaching. It should be an immediately observable/collectable indicator of change in students’ knowledge, skills, motivation, self-belief, or teacher practice. This information of what is successful helps us plan for longer term outcomes.</a:t>
            </a:r>
          </a:p>
          <a:p>
            <a:pPr>
              <a:defRPr/>
            </a:pPr>
            <a:endParaRPr lang="en-AU" sz="1200" b="1" strike="noStrike">
              <a:latin typeface="Arial" panose="020B0604020202020204" pitchFamily="34" charset="0"/>
              <a:cs typeface="Arial" panose="020B0604020202020204" pitchFamily="34" charset="0"/>
            </a:endParaRPr>
          </a:p>
          <a:p>
            <a:pPr>
              <a:defRPr/>
            </a:pPr>
            <a:r>
              <a:rPr lang="en-AU" sz="1200" b="1" strike="noStrike">
                <a:latin typeface="Arial" panose="020B0604020202020204" pitchFamily="34" charset="0"/>
                <a:cs typeface="Arial" panose="020B0604020202020204" pitchFamily="34" charset="0"/>
              </a:rPr>
              <a:t>Activity: </a:t>
            </a:r>
          </a:p>
          <a:p>
            <a:pPr>
              <a:defRPr/>
            </a:pPr>
            <a:endParaRPr lang="en-AU" sz="1200" strike="noStrike">
              <a:latin typeface="Arial" panose="020B0604020202020204" pitchFamily="34" charset="0"/>
              <a:cs typeface="Arial" panose="020B0604020202020204" pitchFamily="34" charset="0"/>
            </a:endParaRPr>
          </a:p>
          <a:p>
            <a:pPr marL="342900" indent="-342900">
              <a:buFont typeface="+mj-lt"/>
              <a:buAutoNum type="arabicPeriod"/>
              <a:defRPr/>
            </a:pPr>
            <a:r>
              <a:rPr lang="en-AU" sz="1200" strike="noStrike">
                <a:latin typeface="Arial" panose="020B0604020202020204" pitchFamily="34" charset="0"/>
                <a:cs typeface="Arial" panose="020B0604020202020204" pitchFamily="34" charset="0"/>
              </a:rPr>
              <a:t>What observations can you make about effective feedback techniques in the classroom?</a:t>
            </a:r>
          </a:p>
          <a:p>
            <a:pPr marL="342900" indent="-342900">
              <a:buAutoNum type="arabicPeriod"/>
              <a:defRPr/>
            </a:pPr>
            <a:r>
              <a:rPr lang="en-AU" sz="1200" strike="noStrike">
                <a:latin typeface="Arial" panose="020B0604020202020204" pitchFamily="34" charset="0"/>
                <a:cs typeface="Arial" panose="020B0604020202020204" pitchFamily="34" charset="0"/>
              </a:rPr>
              <a:t>What observations can be made about what has been successful so far, while we’ve focused on effective feedback in classrooms?</a:t>
            </a:r>
          </a:p>
          <a:p>
            <a:pPr marL="342900" indent="-342900">
              <a:buFont typeface="+mj-lt"/>
              <a:buAutoNum type="arabicPeriod"/>
              <a:defRPr/>
            </a:pPr>
            <a:r>
              <a:rPr lang="en-AU" sz="1200" strike="noStrike">
                <a:latin typeface="Arial" panose="020B0604020202020204" pitchFamily="34" charset="0"/>
                <a:cs typeface="Arial" panose="020B0604020202020204" pitchFamily="34" charset="0"/>
              </a:rPr>
              <a:t>How will we measure longer term outcomes?</a:t>
            </a:r>
          </a:p>
          <a:p>
            <a:pPr marL="342900" indent="-342900">
              <a:buFont typeface="+mj-lt"/>
              <a:buAutoNum type="arabicPeriod"/>
              <a:defRPr/>
            </a:pPr>
            <a:r>
              <a:rPr lang="en-AU" sz="1200" strike="noStrike">
                <a:latin typeface="Arial" panose="020B0604020202020204" pitchFamily="34" charset="0"/>
                <a:cs typeface="Arial" panose="020B0604020202020204" pitchFamily="34" charset="0"/>
              </a:rPr>
              <a:t>How can we scale our success by refining and building the techniques and routines we’ve been developing?</a:t>
            </a:r>
          </a:p>
          <a:p>
            <a:pPr>
              <a:defRPr/>
            </a:pPr>
            <a:endParaRPr lang="en-AU" sz="1200" strike="noStrike">
              <a:latin typeface="Arial" panose="020B0604020202020204" pitchFamily="34" charset="0"/>
              <a:cs typeface="Arial" panose="020B0604020202020204" pitchFamily="34" charset="0"/>
            </a:endParaRPr>
          </a:p>
          <a:p>
            <a:endParaRPr lang="en-AU" sz="1200" b="1" strike="noStrike">
              <a:latin typeface="Arial" panose="020B0604020202020204" pitchFamily="34" charset="0"/>
              <a:cs typeface="Arial" panose="020B0604020202020204" pitchFamily="34" charset="0"/>
            </a:endParaRPr>
          </a:p>
          <a:p>
            <a:r>
              <a:rPr lang="en-AU" sz="1200" b="1" strike="noStrike">
                <a:latin typeface="Arial" panose="020B0604020202020204" pitchFamily="34" charset="0"/>
                <a:cs typeface="Arial" panose="020B0604020202020204" pitchFamily="34" charset="0"/>
              </a:rPr>
              <a:t>Further reading on High Impact Professional Learning:</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strike="noStrike">
                <a:latin typeface="Arial" panose="020B0604020202020204" pitchFamily="34" charset="0"/>
                <a:cs typeface="Arial" panose="020B0604020202020204" pitchFamily="34" charset="0"/>
              </a:rPr>
              <a:t>NSW Department of Education (2025), </a:t>
            </a:r>
            <a:r>
              <a:rPr lang="en-AU" sz="1200" i="1" strike="noStrike">
                <a:latin typeface="Arial" panose="020B0604020202020204" pitchFamily="34" charset="0"/>
                <a:cs typeface="Arial" panose="020B0604020202020204" pitchFamily="34" charset="0"/>
              </a:rPr>
              <a:t>High Impact Professional Learning</a:t>
            </a:r>
            <a:r>
              <a:rPr lang="en-AU" sz="1200" strike="noStrike">
                <a:latin typeface="Arial" panose="020B0604020202020204" pitchFamily="34" charset="0"/>
                <a:cs typeface="Arial" panose="020B0604020202020204" pitchFamily="34" charset="0"/>
              </a:rPr>
              <a:t>, NSW Department of Education, accessed 4 October 2024,</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strike="noStrike">
                <a:latin typeface="Arial" panose="020B0604020202020204" pitchFamily="34" charset="0"/>
                <a:cs typeface="Arial" panose="020B0604020202020204" pitchFamily="34" charset="0"/>
              </a:rPr>
              <a:t>https://www.google.com/search?q=high+impact+professional+learning&amp;rlz=1C1GCEA_enAU1042AU1042&amp;oq=High+Impact+Professional+Learning&amp;gs_lcrp=EgZjaHJvbWUqBwgAEAAYgAQyBwgAEAAYgAQyCAgBEAAYFhgeMgoIAhAAGAoYFhgeMg0IAxAAGIYDGIAEGIoFMg0IBBAAGIYDGIAEGIoFMgoIBRAAGKIEGIkFMgYIBhBFGDwyBggHEEUYPNIBCDExMjVqMGozqAIAsAIB&amp;sourceid=chrome&amp;ie=UTF-8&amp;sei=YqT0Z-CgGe2B2roP3LHf-Ao</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strike="noStrike">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strike="noStrike">
                <a:latin typeface="Arial" panose="020B0604020202020204" pitchFamily="34" charset="0"/>
                <a:cs typeface="Arial" panose="020B0604020202020204" pitchFamily="34" charset="0"/>
              </a:rPr>
              <a:t>References:</a:t>
            </a:r>
          </a:p>
          <a:p>
            <a:pPr>
              <a:defRPr/>
            </a:pPr>
            <a:r>
              <a:rPr lang="en-AU" sz="1200" strike="noStrike">
                <a:latin typeface="Arial" panose="020B0604020202020204" pitchFamily="34" charset="0"/>
                <a:cs typeface="Arial" panose="020B0604020202020204" pitchFamily="34" charset="0"/>
              </a:rPr>
              <a:t>AERO (Australian Education Research Organisation) (2023e) </a:t>
            </a:r>
            <a:r>
              <a:rPr lang="en-AU" sz="1200" i="1" strike="noStrike">
                <a:latin typeface="Arial" panose="020B0604020202020204" pitchFamily="34" charset="0"/>
                <a:cs typeface="Arial" panose="020B0604020202020204" pitchFamily="34" charset="0"/>
              </a:rPr>
              <a:t>Explicit instruction optimises learning</a:t>
            </a:r>
            <a:r>
              <a:rPr lang="en-AU" sz="1200" strike="noStrike">
                <a:latin typeface="Arial" panose="020B0604020202020204" pitchFamily="34" charset="0"/>
                <a:cs typeface="Arial" panose="020B0604020202020204" pitchFamily="34" charset="0"/>
              </a:rPr>
              <a:t>, AERO, accessed 4 October 2024, https://www.edresearch.edu.au/summaries-explainers/explainers/explicit-instruction-optimises-learning</a:t>
            </a:r>
          </a:p>
          <a:p>
            <a:pPr>
              <a:defRPr/>
            </a:pPr>
            <a:r>
              <a:rPr lang="en-AU" sz="1200" strike="noStrike">
                <a:latin typeface="Arial" panose="020B0604020202020204" pitchFamily="34" charset="0"/>
                <a:cs typeface="Arial" panose="020B0604020202020204" pitchFamily="34" charset="0"/>
              </a:rPr>
              <a:t>AERO(Australian Education Research Organisation) (2023b) </a:t>
            </a:r>
            <a:r>
              <a:rPr lang="en-AU" sz="1200" i="1" strike="noStrike">
                <a:latin typeface="Arial" panose="020B0604020202020204" pitchFamily="34" charset="0"/>
                <a:cs typeface="Arial" panose="020B0604020202020204" pitchFamily="34" charset="0"/>
              </a:rPr>
              <a:t>How students learn best: an overview of the evidence</a:t>
            </a:r>
            <a:r>
              <a:rPr lang="en-AU" sz="1200" strike="noStrike">
                <a:latin typeface="Arial" panose="020B0604020202020204" pitchFamily="34" charset="0"/>
                <a:cs typeface="Arial" panose="020B0604020202020204" pitchFamily="34" charset="0"/>
              </a:rPr>
              <a:t>, AERO, accessed 4 October 2024, https://www.edresearch.edu.au/research/research-reports/how-students-learn-best-overview-evidence.</a:t>
            </a:r>
          </a:p>
          <a:p>
            <a:pPr>
              <a:defRPr/>
            </a:pPr>
            <a:r>
              <a:rPr lang="en-AU" sz="1200" strike="noStrike">
                <a:latin typeface="Arial" panose="020B0604020202020204" pitchFamily="34" charset="0"/>
                <a:cs typeface="Arial" panose="020B0604020202020204" pitchFamily="34" charset="0"/>
              </a:rPr>
              <a:t>Martin A and Evans P (2018) 'Load reduction instruction: exploring a framework that assesses explicit instruction through to independent learning', </a:t>
            </a:r>
            <a:r>
              <a:rPr lang="en-AU" sz="1200" i="1" strike="noStrike">
                <a:latin typeface="Arial" panose="020B0604020202020204" pitchFamily="34" charset="0"/>
                <a:cs typeface="Arial" panose="020B0604020202020204" pitchFamily="34" charset="0"/>
              </a:rPr>
              <a:t>Teaching and Teacher Education</a:t>
            </a:r>
            <a:r>
              <a:rPr lang="en-AU" sz="1200" strike="noStrike">
                <a:latin typeface="Arial" panose="020B0604020202020204" pitchFamily="34" charset="0"/>
                <a:cs typeface="Arial" panose="020B0604020202020204" pitchFamily="34" charset="0"/>
              </a:rPr>
              <a:t>, 73:203–214.</a:t>
            </a:r>
          </a:p>
          <a:p>
            <a:pPr>
              <a:defRPr/>
            </a:pPr>
            <a:r>
              <a:rPr lang="en-US" sz="1200" strike="noStrike">
                <a:latin typeface="Arial" panose="020B0604020202020204" pitchFamily="34" charset="0"/>
                <a:cs typeface="Arial" panose="020B0604020202020204" pitchFamily="34" charset="0"/>
              </a:rPr>
              <a:t>McCrea P (2020) </a:t>
            </a:r>
            <a:r>
              <a:rPr lang="en-US" sz="1200" i="1" strike="noStrike">
                <a:latin typeface="Arial" panose="020B0604020202020204" pitchFamily="34" charset="0"/>
                <a:cs typeface="Arial" panose="020B0604020202020204" pitchFamily="34" charset="0"/>
              </a:rPr>
              <a:t>Motivated Teaching: harnessing the science of motivation to boost attention and effort in the classroom</a:t>
            </a:r>
            <a:r>
              <a:rPr lang="en-US" sz="1200" strike="noStrike">
                <a:latin typeface="Arial" panose="020B0604020202020204" pitchFamily="34" charset="0"/>
                <a:cs typeface="Arial" panose="020B0604020202020204" pitchFamily="34" charset="0"/>
              </a:rPr>
              <a:t>, </a:t>
            </a:r>
            <a:r>
              <a:rPr lang="en-US" sz="1200" strike="noStrike" err="1">
                <a:latin typeface="Arial" panose="020B0604020202020204" pitchFamily="34" charset="0"/>
                <a:cs typeface="Arial" panose="020B0604020202020204" pitchFamily="34" charset="0"/>
              </a:rPr>
              <a:t>Createspace</a:t>
            </a:r>
            <a:r>
              <a:rPr lang="en-US" sz="1200" strike="noStrike">
                <a:latin typeface="Arial" panose="020B0604020202020204" pitchFamily="34" charset="0"/>
                <a:cs typeface="Arial" panose="020B0604020202020204" pitchFamily="34" charset="0"/>
              </a:rPr>
              <a:t> Independent Publishing Platform.</a:t>
            </a:r>
            <a:endParaRPr lang="en-US" sz="1200" i="1" strike="noStrike">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147570893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latin typeface="Arial" panose="020B0604020202020204" pitchFamily="34" charset="0"/>
                <a:cs typeface="Arial" panose="020B0604020202020204" pitchFamily="34" charset="0"/>
              </a:rPr>
              <a:t>Purpose of slide: Collating and using data - </a:t>
            </a:r>
            <a:r>
              <a:rPr lang="en-AU" sz="1600" b="1" i="0" u="none" strike="noStrike" dirty="0">
                <a:solidFill>
                  <a:srgbClr val="000000"/>
                </a:solidFill>
                <a:effectLst/>
                <a:highlight>
                  <a:srgbClr val="F5F5F5"/>
                </a:highlight>
                <a:latin typeface="Arial" panose="020B0604020202020204" pitchFamily="34" charset="0"/>
                <a:cs typeface="Arial" panose="020B0604020202020204" pitchFamily="34" charset="0"/>
              </a:rPr>
              <a:t>suggested for school leadership team</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latin typeface="Arial" panose="020B0604020202020204" pitchFamily="34" charset="0"/>
                <a:cs typeface="Arial" panose="020B0604020202020204" pitchFamily="34" charset="0"/>
              </a:rPr>
              <a:t>[05:00]</a:t>
            </a:r>
          </a:p>
          <a:p>
            <a:r>
              <a:rPr lang="en-AU" sz="1600" b="1" dirty="0">
                <a:latin typeface="Arial" panose="020B0604020202020204" pitchFamily="34" charset="0"/>
                <a:cs typeface="Arial" panose="020B0604020202020204" pitchFamily="34" charset="0"/>
              </a:rPr>
              <a:t>Speaker notes:</a:t>
            </a:r>
          </a:p>
          <a:p>
            <a:r>
              <a:rPr lang="en-AU" sz="1600" dirty="0">
                <a:latin typeface="Arial" panose="020B0604020202020204" pitchFamily="34" charset="0"/>
                <a:cs typeface="Arial" panose="020B0604020202020204" pitchFamily="34" charset="0"/>
              </a:rPr>
              <a:t>Evaluating data is a way we can consider the extent to which we are being effective in achieving long term goals.  Data can be collected from many perspectives, including individual teachers and students, teams and whole school.  Data can include a range of things, such as observational/instructional rounds, student work samples (such as exit tickets), student self-reports, teacher reflections and assessments. Data can be quantitative and qualitative.  </a:t>
            </a:r>
          </a:p>
          <a:p>
            <a:endParaRPr lang="en-AU" sz="1600" dirty="0">
              <a:latin typeface="Arial" panose="020B0604020202020204" pitchFamily="34" charset="0"/>
              <a:cs typeface="Arial" panose="020B0604020202020204" pitchFamily="34" charset="0"/>
            </a:endParaRPr>
          </a:p>
          <a:p>
            <a:r>
              <a:rPr lang="en-AU" sz="1600" dirty="0">
                <a:latin typeface="Arial" panose="020B0604020202020204" pitchFamily="34" charset="0"/>
                <a:cs typeface="Arial" panose="020B0604020202020204" pitchFamily="34" charset="0"/>
              </a:rPr>
              <a:t>Reflecting on data helps us consider how efficient and effective we are in achieving our instructional goals. It also provides key insights to inform the next steps of professional learning and whole school strategic planning. </a:t>
            </a:r>
          </a:p>
          <a:p>
            <a:endParaRPr lang="en-AU" sz="1600" dirty="0">
              <a:latin typeface="Arial" panose="020B0604020202020204" pitchFamily="34" charset="0"/>
              <a:cs typeface="Arial" panose="020B0604020202020204" pitchFamily="34" charset="0"/>
            </a:endParaRPr>
          </a:p>
          <a:p>
            <a:r>
              <a:rPr lang="en-AU" sz="1600" b="1" dirty="0">
                <a:latin typeface="Arial" panose="020B0604020202020204" pitchFamily="34" charset="0"/>
                <a:cs typeface="Arial" panose="020B0604020202020204" pitchFamily="34" charset="0"/>
              </a:rPr>
              <a:t>Activity: </a:t>
            </a:r>
            <a:endParaRPr lang="en-AU" sz="1600" dirty="0">
              <a:latin typeface="Arial" panose="020B0604020202020204" pitchFamily="34" charset="0"/>
              <a:cs typeface="Arial" panose="020B0604020202020204" pitchFamily="34" charset="0"/>
            </a:endParaRPr>
          </a:p>
          <a:p>
            <a:pPr marL="342900" indent="-342900">
              <a:buFont typeface="+mj-lt"/>
              <a:buAutoNum type="arabicPeriod"/>
            </a:pPr>
            <a:r>
              <a:rPr lang="en-AU" sz="1600" dirty="0">
                <a:latin typeface="Arial" panose="020B0604020202020204" pitchFamily="34" charset="0"/>
                <a:cs typeface="Arial" panose="020B0604020202020204" pitchFamily="34" charset="0"/>
              </a:rPr>
              <a:t>What data have we accessed so far and what have we learnt? </a:t>
            </a:r>
          </a:p>
          <a:p>
            <a:pPr marL="342900" indent="-342900">
              <a:buFont typeface="+mj-lt"/>
              <a:buAutoNum type="arabicPeriod"/>
            </a:pPr>
            <a:r>
              <a:rPr lang="en-AU" sz="1600" dirty="0">
                <a:latin typeface="Arial" panose="020B0604020202020204" pitchFamily="34" charset="0"/>
                <a:cs typeface="Arial" panose="020B0604020202020204" pitchFamily="34" charset="0"/>
              </a:rPr>
              <a:t>How can we select and measure data over time to consider our impact?</a:t>
            </a:r>
          </a:p>
          <a:p>
            <a:pPr marL="342900" indent="-342900">
              <a:buFont typeface="+mj-lt"/>
              <a:buAutoNum type="arabicPeriod"/>
            </a:pPr>
            <a:endParaRPr lang="en-AU" sz="1600" dirty="0">
              <a:latin typeface="Arial" panose="020B0604020202020204" pitchFamily="34" charset="0"/>
              <a:cs typeface="Arial" panose="020B0604020202020204" pitchFamily="34" charset="0"/>
            </a:endParaRPr>
          </a:p>
          <a:p>
            <a:pPr marL="0" indent="0">
              <a:buFont typeface="+mj-lt"/>
              <a:buNone/>
            </a:pPr>
            <a:r>
              <a:rPr lang="en-AU" sz="1600" b="1" dirty="0">
                <a:latin typeface="Arial" panose="020B0604020202020204" pitchFamily="34" charset="0"/>
                <a:cs typeface="Arial" panose="020B0604020202020204" pitchFamily="34" charset="0"/>
              </a:rPr>
              <a:t>Further reading:</a:t>
            </a:r>
          </a:p>
          <a:p>
            <a:pPr marL="0" indent="0">
              <a:buFont typeface="+mj-lt"/>
              <a:buNone/>
            </a:pPr>
            <a:r>
              <a:rPr lang="en-AU" sz="1600" dirty="0">
                <a:latin typeface="Arial" panose="020B0604020202020204" pitchFamily="34" charset="0"/>
                <a:cs typeface="Arial" panose="020B0604020202020204" pitchFamily="34" charset="0"/>
              </a:rPr>
              <a:t>More information about using data to evaluate the curriculum aligned to the School Excellence Framework – </a:t>
            </a:r>
          </a:p>
          <a:p>
            <a:pPr marL="0" indent="0">
              <a:buFont typeface="+mj-lt"/>
              <a:buNone/>
            </a:pPr>
            <a:r>
              <a:rPr lang="en-AU" sz="1600" dirty="0">
                <a:latin typeface="Arial" panose="020B0604020202020204" pitchFamily="34" charset="0"/>
                <a:cs typeface="Arial" panose="020B0604020202020204" pitchFamily="34" charset="0"/>
              </a:rPr>
              <a:t>LECI: Module 5: Using data to effectively evaluate the curriculum, https://</a:t>
            </a:r>
            <a:r>
              <a:rPr lang="en-AU" sz="1600" dirty="0" err="1">
                <a:latin typeface="Arial" panose="020B0604020202020204" pitchFamily="34" charset="0"/>
                <a:cs typeface="Arial" panose="020B0604020202020204" pitchFamily="34" charset="0"/>
              </a:rPr>
              <a:t>education.nsw.gov.au</a:t>
            </a:r>
            <a:r>
              <a:rPr lang="en-AU" sz="1600" dirty="0">
                <a:latin typeface="Arial" panose="020B0604020202020204" pitchFamily="34" charset="0"/>
                <a:cs typeface="Arial" panose="020B0604020202020204" pitchFamily="34" charset="0"/>
              </a:rPr>
              <a:t>/teaching-and-learning/curriculum/leading-curriculum-k-12/leading-curriculum-middle-leaders/leading-effective-curriculum-implementation</a:t>
            </a:r>
          </a:p>
          <a:p>
            <a:pPr marL="0" indent="0">
              <a:buFont typeface="+mj-lt"/>
              <a:buNone/>
            </a:pPr>
            <a:endParaRPr lang="en-AU" sz="1600" dirty="0">
              <a:latin typeface="Arial" panose="020B0604020202020204" pitchFamily="34" charset="0"/>
              <a:cs typeface="Arial" panose="020B0604020202020204" pitchFamily="34" charset="0"/>
            </a:endParaRPr>
          </a:p>
          <a:p>
            <a:pPr marL="0" indent="0">
              <a:buFont typeface="+mj-lt"/>
              <a:buNone/>
            </a:pPr>
            <a:endParaRPr lang="en-AU" dirty="0">
              <a:latin typeface="Public Sans"/>
            </a:endParaRPr>
          </a:p>
          <a:p>
            <a:pPr marL="0" indent="0">
              <a:buFont typeface="+mj-lt"/>
              <a:buNone/>
            </a:pPr>
            <a:endParaRPr lang="en-AU"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3792743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Familiarising High Impact Professional Learning model (HIPL) and how it may inform our implementation of explicit teaching. </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p>
          <a:p>
            <a:pPr>
              <a:lnSpc>
                <a:spcPct val="114999"/>
              </a:lnSpc>
              <a:spcAft>
                <a:spcPts val="800"/>
              </a:spcAft>
            </a:pPr>
            <a:r>
              <a:rPr lang="en-AU" sz="1200" kern="0">
                <a:latin typeface="Arial" panose="020B0604020202020204" pitchFamily="34" charset="0"/>
                <a:cs typeface="Arial" panose="020B0604020202020204" pitchFamily="34" charset="0"/>
              </a:rPr>
              <a:t>The High Impact Professional Learning (HIPL) model forms the basis of this professional learning.  This model has five elements.  </a:t>
            </a:r>
          </a:p>
          <a:p>
            <a:pPr>
              <a:lnSpc>
                <a:spcPct val="114999"/>
              </a:lnSpc>
              <a:spcAft>
                <a:spcPts val="800"/>
              </a:spcAft>
            </a:pPr>
            <a:endParaRPr lang="en-AU" sz="1200" kern="0">
              <a:latin typeface="Arial" panose="020B0604020202020204" pitchFamily="34" charset="0"/>
              <a:cs typeface="Arial" panose="020B0604020202020204" pitchFamily="34" charset="0"/>
            </a:endParaRPr>
          </a:p>
          <a:p>
            <a:r>
              <a:rPr lang="en-AU" sz="1200" b="1" kern="0">
                <a:latin typeface="Arial" panose="020B0604020202020204" pitchFamily="34" charset="0"/>
                <a:cs typeface="Arial" panose="020B0604020202020204" pitchFamily="34" charset="0"/>
              </a:rPr>
              <a:t>Professional learning is driven by identified student needs - </a:t>
            </a:r>
            <a:r>
              <a:rPr lang="en-AU" sz="1200" kern="0">
                <a:latin typeface="Arial" panose="020B0604020202020204" pitchFamily="34" charset="0"/>
                <a:cs typeface="Arial" panose="020B0604020202020204" pitchFamily="34" charset="0"/>
              </a:rPr>
              <a:t>https://education.nsw.gov.au/teaching-and-learning/professional-learning/high-impact-professional-learning/what-is-hipl/student-needs-drive-teacher-learning</a:t>
            </a:r>
            <a:endParaRPr lang="en-AU" sz="1200" b="1" kern="0">
              <a:latin typeface="Arial" panose="020B0604020202020204" pitchFamily="34" charset="0"/>
              <a:cs typeface="Arial" panose="020B0604020202020204" pitchFamily="34" charset="0"/>
            </a:endParaRPr>
          </a:p>
          <a:p>
            <a:endParaRPr lang="en-AU" sz="1200" kern="0">
              <a:latin typeface="Arial" panose="020B0604020202020204" pitchFamily="34" charset="0"/>
              <a:cs typeface="Arial" panose="020B0604020202020204" pitchFamily="34" charset="0"/>
            </a:endParaRPr>
          </a:p>
          <a:p>
            <a:r>
              <a:rPr lang="en-AU" sz="1200" b="1" kern="0">
                <a:latin typeface="Arial" panose="020B0604020202020204" pitchFamily="34" charset="0"/>
                <a:cs typeface="Arial" panose="020B0604020202020204" pitchFamily="34" charset="0"/>
              </a:rPr>
              <a:t>School leadership teams enable professional learning</a:t>
            </a:r>
            <a:r>
              <a:rPr lang="en-AU" sz="1200" kern="0">
                <a:latin typeface="Arial" panose="020B0604020202020204" pitchFamily="34" charset="0"/>
                <a:cs typeface="Arial" panose="020B0604020202020204" pitchFamily="34" charset="0"/>
              </a:rPr>
              <a:t> - https://education.nsw.gov.au/teaching-and-learning/professional-learning/high-impact-professional-learning/what-is-hipl/leadership-that-prioritises-learning</a:t>
            </a:r>
          </a:p>
          <a:p>
            <a:endParaRPr lang="en-AU" sz="1200" u="sng" kern="0">
              <a:latin typeface="Arial" panose="020B0604020202020204" pitchFamily="34" charset="0"/>
              <a:cs typeface="Arial" panose="020B0604020202020204" pitchFamily="34" charset="0"/>
            </a:endParaRPr>
          </a:p>
          <a:p>
            <a:r>
              <a:rPr lang="en-AU" sz="1200" b="1" kern="0">
                <a:latin typeface="Arial" panose="020B0604020202020204" pitchFamily="34" charset="0"/>
                <a:cs typeface="Arial" panose="020B0604020202020204" pitchFamily="34" charset="0"/>
              </a:rPr>
              <a:t>Collaborative and applied professional learning strengthens teaching practice</a:t>
            </a:r>
            <a:r>
              <a:rPr lang="en-AU" sz="1200" kern="0">
                <a:latin typeface="Arial" panose="020B0604020202020204" pitchFamily="34" charset="0"/>
                <a:cs typeface="Arial" panose="020B0604020202020204" pitchFamily="34" charset="0"/>
              </a:rPr>
              <a:t> - https://education.nsw.gov.au/teaching-and-learning/professional-learning/high-impact-professional-learning/what-is-hipl/collaboration-that-improves-classroom-practice</a:t>
            </a:r>
          </a:p>
          <a:p>
            <a:endParaRPr lang="en-AU" sz="1200" b="1" kern="0">
              <a:latin typeface="Arial" panose="020B0604020202020204" pitchFamily="34" charset="0"/>
              <a:cs typeface="Arial" panose="020B0604020202020204" pitchFamily="34" charset="0"/>
            </a:endParaRPr>
          </a:p>
          <a:p>
            <a:r>
              <a:rPr lang="en-AU" sz="1200" b="1" kern="0">
                <a:latin typeface="Arial" panose="020B0604020202020204" pitchFamily="34" charset="0"/>
                <a:cs typeface="Arial" panose="020B0604020202020204" pitchFamily="34" charset="0"/>
              </a:rPr>
              <a:t>Professional learning is continuous and coherent - </a:t>
            </a:r>
            <a:r>
              <a:rPr lang="en-AU" sz="1200" kern="0">
                <a:latin typeface="Arial" panose="020B0604020202020204" pitchFamily="34" charset="0"/>
                <a:cs typeface="Arial" panose="020B0604020202020204" pitchFamily="34" charset="0"/>
              </a:rPr>
              <a:t>https://education.nsw.gov.au/teaching-and-learning/professional-learning/high-impact-professional-learning/what-is-hipl/a-culture-of-continuous-learning</a:t>
            </a:r>
            <a:endParaRPr lang="en-AU" sz="1200" b="1" kern="0">
              <a:latin typeface="Arial" panose="020B0604020202020204" pitchFamily="34" charset="0"/>
              <a:cs typeface="Arial" panose="020B0604020202020204" pitchFamily="34" charset="0"/>
            </a:endParaRPr>
          </a:p>
          <a:p>
            <a:endParaRPr lang="en-AU" sz="1200" kern="0">
              <a:latin typeface="Arial" panose="020B0604020202020204" pitchFamily="34" charset="0"/>
              <a:cs typeface="Arial" panose="020B0604020202020204" pitchFamily="34" charset="0"/>
            </a:endParaRPr>
          </a:p>
          <a:p>
            <a:r>
              <a:rPr lang="en-AU" sz="1200" b="1" kern="0">
                <a:latin typeface="Arial" panose="020B0604020202020204" pitchFamily="34" charset="0"/>
                <a:cs typeface="Arial" panose="020B0604020202020204" pitchFamily="34" charset="0"/>
              </a:rPr>
              <a:t>Teachers and school leaders are responsible for the impact of professional learning on student growth and performance</a:t>
            </a:r>
            <a:r>
              <a:rPr lang="en-AU" sz="1200" kern="0">
                <a:latin typeface="Arial" panose="020B0604020202020204" pitchFamily="34" charset="0"/>
                <a:cs typeface="Arial" panose="020B0604020202020204" pitchFamily="34" charset="0"/>
              </a:rPr>
              <a:t> - https://education.nsw.gov.au/teaching-and-learning/professional-learning/high-impact-professional-learning/what-is-hipl/accountability-for-impact-on-student-progress</a:t>
            </a:r>
            <a:endParaRPr lang="en-AU" sz="1200">
              <a:latin typeface="Arial" panose="020B0604020202020204" pitchFamily="34" charset="0"/>
              <a:cs typeface="Arial" panose="020B0604020202020204" pitchFamily="34" charset="0"/>
            </a:endParaRPr>
          </a:p>
          <a:p>
            <a:endParaRPr lang="en-AU" sz="1200" kern="0">
              <a:latin typeface="Arial" panose="020B0604020202020204" pitchFamily="34" charset="0"/>
              <a:cs typeface="Arial" panose="020B0604020202020204" pitchFamily="34" charset="0"/>
            </a:endParaRPr>
          </a:p>
          <a:p>
            <a:r>
              <a:rPr lang="en-AU" sz="1200" kern="0">
                <a:latin typeface="Arial" panose="020B0604020202020204" pitchFamily="34" charset="0"/>
                <a:cs typeface="Arial" panose="020B0604020202020204" pitchFamily="34" charset="0"/>
              </a:rPr>
              <a:t>The actions and steps we take to enact each of these elements will be shaped by our increasing shared understanding of check for understanding strategy and how specific check for understanding techniques can be used to optimise the learning of our students. </a:t>
            </a:r>
          </a:p>
          <a:p>
            <a:pPr>
              <a:lnSpc>
                <a:spcPct val="114999"/>
              </a:lnSpc>
              <a:spcAft>
                <a:spcPts val="800"/>
              </a:spcAft>
            </a:pPr>
            <a:endParaRPr lang="en-AU" sz="1200" kern="0">
              <a:latin typeface="Arial" panose="020B0604020202020204" pitchFamily="34" charset="0"/>
              <a:cs typeface="Arial" panose="020B0604020202020204" pitchFamily="34" charset="0"/>
            </a:endParaRPr>
          </a:p>
          <a:p>
            <a:pPr>
              <a:lnSpc>
                <a:spcPct val="114999"/>
              </a:lnSpc>
              <a:spcAft>
                <a:spcPts val="800"/>
              </a:spcAft>
            </a:pPr>
            <a:endParaRPr lang="en-AU" kern="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22674004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rPr>
              <a:t>Purpose of slide: Aligning the practice to the SEFv3</a:t>
            </a:r>
          </a:p>
          <a:p>
            <a:pPr marL="0" marR="0" lvl="0" indent="0" algn="l" defTabSz="1219170" rtl="0" eaLnBrk="1" fontAlgn="base"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[05:00]</a:t>
            </a:r>
          </a:p>
          <a:p>
            <a:pPr algn="l" rtl="0" fontAlgn="base"/>
            <a:endPar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Discussion points:</a:t>
            </a:r>
          </a:p>
          <a:p>
            <a:pPr marL="285750" marR="0" lvl="0" indent="-285750" algn="l" defTabSz="121917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srgbClr val="000000"/>
                </a:solidFill>
                <a:effectLst/>
                <a:highlight>
                  <a:srgbClr val="F5F5F5"/>
                </a:highlight>
                <a:uLnTx/>
                <a:uFillTx/>
                <a:latin typeface="Arial" panose="020B0604020202020204" pitchFamily="34" charset="0"/>
                <a:ea typeface="+mn-ea"/>
                <a:cs typeface="Arial" panose="020B0604020202020204" pitchFamily="34" charset="0"/>
              </a:rPr>
              <a:t>In ‘sustaining and growing’ the practice looks like a whole school approach to positive classroom management. This extends to learning routines in ‘excelling’ where there are consistent school-wide approaches to learning routines that enable student engagement. </a:t>
            </a:r>
            <a:r>
              <a:rPr kumimoji="0" lang="en-US" sz="1200" b="0" i="0" u="none" strike="noStrike" kern="1200" cap="none" spc="0" normalizeH="0" baseline="0" noProof="0">
                <a:ln>
                  <a:noFill/>
                </a:ln>
                <a:solidFill>
                  <a:srgbClr val="444444"/>
                </a:solidFill>
                <a:effectLst/>
                <a:highlight>
                  <a:srgbClr val="F5F5F5"/>
                </a:highlight>
                <a:uLnTx/>
                <a:uFillTx/>
                <a:latin typeface="Arial" panose="020B0604020202020204" pitchFamily="34" charset="0"/>
                <a:ea typeface="+mn-ea"/>
                <a:cs typeface="Arial" panose="020B0604020202020204" pitchFamily="34" charset="0"/>
              </a:rPr>
              <a:t>​</a:t>
            </a:r>
          </a:p>
          <a:p>
            <a:pPr algn="l" rtl="0" fontAlgn="base"/>
            <a:endPar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endParaRPr>
          </a:p>
          <a:p>
            <a:pPr algn="l" rtl="0" fontAlgn="base"/>
            <a:r>
              <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rPr>
              <a:t>Speaker notes:</a:t>
            </a:r>
            <a:r>
              <a:rPr lang="en-US" sz="1200" b="0" i="0">
                <a:solidFill>
                  <a:srgbClr val="444444"/>
                </a:solidFill>
                <a:effectLst/>
                <a:highlight>
                  <a:srgbClr val="F5F5F5"/>
                </a:highlight>
                <a:latin typeface="Arial" panose="020B0604020202020204" pitchFamily="34" charset="0"/>
                <a:cs typeface="Arial" panose="020B0604020202020204" pitchFamily="34" charset="0"/>
              </a:rPr>
              <a:t>​</a:t>
            </a:r>
          </a:p>
          <a:p>
            <a:pPr algn="l" rtl="0" fontAlgn="base"/>
            <a:r>
              <a:rPr lang="en-AU" sz="1200" b="0" i="0">
                <a:solidFill>
                  <a:srgbClr val="444444"/>
                </a:solidFill>
                <a:effectLst/>
                <a:highlight>
                  <a:srgbClr val="F5F5F5"/>
                </a:highlight>
                <a:latin typeface="Arial" panose="020B0604020202020204" pitchFamily="34" charset="0"/>
                <a:cs typeface="Arial" panose="020B0604020202020204" pitchFamily="34" charset="0"/>
              </a:rPr>
              <a:t>​Linking to longer term outcomes, the SEF is an excellent way to measure whole-school impact over time.</a:t>
            </a:r>
          </a:p>
          <a:p>
            <a:pPr algn="l" rtl="0" fontAlgn="base"/>
            <a:endPar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endParaRPr>
          </a:p>
          <a:p>
            <a:pPr algn="l" rtl="0" fontAlgn="base"/>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Checking for understanding relates to themes from the SEFv3</a:t>
            </a:r>
            <a:r>
              <a:rPr lang="en-US" sz="1200" b="0" i="0">
                <a:solidFill>
                  <a:srgbClr val="444444"/>
                </a:solidFill>
                <a:effectLst/>
                <a:highlight>
                  <a:srgbClr val="F5F5F5"/>
                </a:highlight>
                <a:latin typeface="Arial" panose="020B0604020202020204" pitchFamily="34" charset="0"/>
                <a:cs typeface="Arial" panose="020B0604020202020204" pitchFamily="34" charset="0"/>
              </a:rPr>
              <a:t>​</a:t>
            </a:r>
          </a:p>
          <a:p>
            <a:pPr algn="l" rtl="0" fontAlgn="base"/>
            <a:r>
              <a:rPr lang="en-AU" sz="1200" b="0" i="0">
                <a:solidFill>
                  <a:srgbClr val="444444"/>
                </a:solidFill>
                <a:effectLst/>
                <a:highlight>
                  <a:srgbClr val="F5F5F5"/>
                </a:highlight>
                <a:latin typeface="Arial" panose="020B0604020202020204" pitchFamily="34" charset="0"/>
                <a:cs typeface="Arial" panose="020B0604020202020204" pitchFamily="34" charset="0"/>
              </a:rPr>
              <a:t>​</a:t>
            </a:r>
          </a:p>
          <a:p>
            <a:pPr algn="l" rtl="0" fontAlgn="base"/>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For example, in the </a:t>
            </a:r>
            <a:r>
              <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rPr>
              <a:t>teaching domain</a:t>
            </a:r>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 under the element of </a:t>
            </a:r>
            <a:r>
              <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rPr>
              <a:t>effective classroom management</a:t>
            </a:r>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 this practice aligns with the descriptors for the theme of </a:t>
            </a:r>
            <a:r>
              <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rPr>
              <a:t>explicit teaching </a:t>
            </a:r>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and </a:t>
            </a:r>
            <a:r>
              <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rPr>
              <a:t>classroom management</a:t>
            </a:r>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Activity:</a:t>
            </a:r>
          </a:p>
          <a:p>
            <a:endParaRPr lang="en-AU" sz="1200">
              <a:latin typeface="Arial" panose="020B0604020202020204" pitchFamily="34" charset="0"/>
              <a:cs typeface="Arial" panose="020B0604020202020204" pitchFamily="34" charset="0"/>
            </a:endParaRPr>
          </a:p>
          <a:p>
            <a:pPr marL="342900" indent="-342900">
              <a:buAutoNum type="arabicPeriod"/>
            </a:pPr>
            <a:r>
              <a:rPr lang="en-AU" sz="1200">
                <a:latin typeface="Arial" panose="020B0604020202020204" pitchFamily="34" charset="0"/>
                <a:cs typeface="Arial" panose="020B0604020202020204" pitchFamily="34" charset="0"/>
              </a:rPr>
              <a:t>Access and identify key features from delivering, sustaining and growing and excelling for the explicit teaching theme.</a:t>
            </a:r>
            <a:endParaRPr lang="en-US" sz="1200">
              <a:latin typeface="Arial" panose="020B0604020202020204" pitchFamily="34" charset="0"/>
              <a:cs typeface="Arial" panose="020B0604020202020204" pitchFamily="34" charset="0"/>
            </a:endParaRPr>
          </a:p>
          <a:p>
            <a:pPr marL="342900" indent="-342900">
              <a:buAutoNum type="arabicPeriod"/>
            </a:pPr>
            <a:r>
              <a:rPr lang="en-AU" sz="1200">
                <a:latin typeface="Arial" panose="020B0604020202020204" pitchFamily="34" charset="0"/>
                <a:cs typeface="Arial" panose="020B0604020202020204" pitchFamily="34" charset="0"/>
              </a:rPr>
              <a:t>Access and identify key features from delivering, sustaining and growing and excelling for the classroom management theme.</a:t>
            </a:r>
            <a:endParaRPr lang="en-US" sz="1200">
              <a:latin typeface="Arial" panose="020B0604020202020204" pitchFamily="34" charset="0"/>
              <a:cs typeface="Arial" panose="020B0604020202020204" pitchFamily="34" charset="0"/>
            </a:endParaRPr>
          </a:p>
          <a:p>
            <a:pPr marL="342900" indent="-342900">
              <a:buAutoNum type="arabicPeriod"/>
            </a:pPr>
            <a:r>
              <a:rPr lang="en-AU" sz="1200">
                <a:latin typeface="Arial" panose="020B0604020202020204" pitchFamily="34" charset="0"/>
                <a:cs typeface="Arial" panose="020B0604020202020204" pitchFamily="34" charset="0"/>
              </a:rPr>
              <a:t>Describe how our classrooms would look, feel and sound if we were to move to 'sustaining and growing' or move to 'excelling’.</a:t>
            </a:r>
            <a:endParaRPr lang="en-US" sz="1200">
              <a:latin typeface="Arial" panose="020B0604020202020204" pitchFamily="34" charset="0"/>
              <a:cs typeface="Arial" panose="020B0604020202020204" pitchFamily="34" charset="0"/>
            </a:endParaRPr>
          </a:p>
          <a:p>
            <a:pPr marL="342900" indent="-342900">
              <a:buAutoNum type="arabicPeriod"/>
            </a:pPr>
            <a:r>
              <a:rPr lang="en-AU" sz="1200">
                <a:latin typeface="Arial" panose="020B0604020202020204" pitchFamily="34" charset="0"/>
                <a:cs typeface="Arial" panose="020B0604020202020204" pitchFamily="34" charset="0"/>
              </a:rPr>
              <a:t>Discuss how this would align with the strategic direction already in place in your school?</a:t>
            </a:r>
            <a:endParaRPr lang="en-US" sz="1200">
              <a:latin typeface="Arial" panose="020B0604020202020204" pitchFamily="34" charset="0"/>
              <a:cs typeface="Arial" panose="020B0604020202020204" pitchFamily="34" charset="0"/>
            </a:endParaRPr>
          </a:p>
          <a:p>
            <a:pPr marL="342900" indent="-342900">
              <a:buAutoNum type="arabicPeriod"/>
            </a:pPr>
            <a:r>
              <a:rPr lang="en-AU" sz="1200">
                <a:latin typeface="Arial" panose="020B0604020202020204" pitchFamily="34" charset="0"/>
                <a:cs typeface="Arial" panose="020B0604020202020204" pitchFamily="34" charset="0"/>
              </a:rPr>
              <a:t>As a whole school, how are we ensuring we continue to reflect on and share our practice? </a:t>
            </a:r>
            <a:endParaRPr lang="en-US" sz="1200">
              <a:latin typeface="Arial" panose="020B0604020202020204" pitchFamily="34" charset="0"/>
              <a:cs typeface="Arial" panose="020B0604020202020204" pitchFamily="34" charset="0"/>
            </a:endParaRPr>
          </a:p>
          <a:p>
            <a:pPr marL="342900" indent="-342900">
              <a:buAutoNum type="arabicPeriod"/>
            </a:pPr>
            <a:r>
              <a:rPr lang="en-AU" sz="1200">
                <a:latin typeface="Arial" panose="020B0604020202020204" pitchFamily="34" charset="0"/>
                <a:cs typeface="Arial" panose="020B0604020202020204" pitchFamily="34" charset="0"/>
              </a:rPr>
              <a:t>What actions can we take to promote our effective explicit teaching practice to the wider school community? </a:t>
            </a:r>
            <a:endParaRPr lang="en-US" sz="1200">
              <a:latin typeface="Arial" panose="020B0604020202020204" pitchFamily="34" charset="0"/>
              <a:cs typeface="Arial" panose="020B0604020202020204" pitchFamily="34" charset="0"/>
            </a:endParaRPr>
          </a:p>
          <a:p>
            <a:pPr marL="342900" indent="-342900">
              <a:buAutoNum type="arabicPeriod"/>
            </a:pPr>
            <a:r>
              <a:rPr lang="en-AU" sz="1200">
                <a:latin typeface="Arial" panose="020B0604020202020204" pitchFamily="34" charset="0"/>
                <a:cs typeface="Arial" panose="020B0604020202020204" pitchFamily="34" charset="0"/>
              </a:rPr>
              <a:t>How can the SEF be integrated in our school’s professional learning in an ongoing way? </a:t>
            </a:r>
          </a:p>
          <a:p>
            <a:pPr marL="285750" indent="-285750">
              <a:buFont typeface="Arial"/>
              <a:buChar char="•"/>
            </a:pPr>
            <a:endParaRPr lang="en-AU" sz="1200">
              <a:latin typeface="Arial" panose="020B0604020202020204" pitchFamily="34" charset="0"/>
              <a:cs typeface="Arial" panose="020B0604020202020204" pitchFamily="34" charset="0"/>
            </a:endParaRPr>
          </a:p>
          <a:p>
            <a:pPr algn="l" rtl="0" fontAlgn="base"/>
            <a:r>
              <a:rPr lang="en-AU" sz="1200" b="0" i="0">
                <a:solidFill>
                  <a:srgbClr val="444444"/>
                </a:solidFill>
                <a:effectLst/>
                <a:highlight>
                  <a:srgbClr val="F5F5F5"/>
                </a:highlight>
                <a:latin typeface="Arial" panose="020B0604020202020204" pitchFamily="34" charset="0"/>
                <a:cs typeface="Arial" panose="020B0604020202020204" pitchFamily="34" charset="0"/>
              </a:rPr>
              <a:t>​</a:t>
            </a:r>
          </a:p>
          <a:p>
            <a:endParaRPr lang="en-AU" sz="1200">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en-AU" sz="1800">
              <a:solidFill>
                <a:srgbClr val="333333"/>
              </a:solidFill>
              <a:latin typeface="Public Sans"/>
              <a:cs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1673323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solidFill>
                  <a:srgbClr val="22272B"/>
                </a:solidFill>
                <a:latin typeface="Arial" panose="020B0604020202020204" pitchFamily="34" charset="0"/>
                <a:cs typeface="Arial" panose="020B0604020202020204" pitchFamily="34" charset="0"/>
              </a:rPr>
              <a:t>Purpose: Next steps</a:t>
            </a:r>
          </a:p>
          <a:p>
            <a:r>
              <a:rPr lang="en-AU" sz="1200" b="1">
                <a:solidFill>
                  <a:srgbClr val="22272B"/>
                </a:solidFill>
                <a:latin typeface="Arial" panose="020B0604020202020204" pitchFamily="34" charset="0"/>
                <a:cs typeface="Arial" panose="020B0604020202020204" pitchFamily="34" charset="0"/>
              </a:rPr>
              <a:t>Speaker notes:</a:t>
            </a:r>
            <a:endParaRPr lang="en-US" sz="1200" b="1">
              <a:solidFill>
                <a:srgbClr val="22272B"/>
              </a:solidFill>
              <a:latin typeface="Arial" panose="020B0604020202020204" pitchFamily="34" charset="0"/>
              <a:cs typeface="Arial" panose="020B0604020202020204" pitchFamily="34" charset="0"/>
            </a:endParaRPr>
          </a:p>
          <a:p>
            <a:r>
              <a:rPr lang="en-AU" sz="1200" b="1">
                <a:solidFill>
                  <a:srgbClr val="22272B"/>
                </a:solidFill>
                <a:latin typeface="Arial" panose="020B0604020202020204" pitchFamily="34" charset="0"/>
                <a:cs typeface="Arial" panose="020B0604020202020204" pitchFamily="34" charset="0"/>
              </a:rPr>
              <a:t>[0:40]</a:t>
            </a:r>
            <a:endParaRPr lang="en-US" sz="1200">
              <a:solidFill>
                <a:srgbClr val="22272B"/>
              </a:solidFill>
              <a:latin typeface="Arial" panose="020B0604020202020204" pitchFamily="34" charset="0"/>
              <a:cs typeface="Arial" panose="020B0604020202020204" pitchFamily="34" charset="0"/>
            </a:endParaRPr>
          </a:p>
          <a:p>
            <a:endParaRPr lang="en-AU" sz="1200">
              <a:solidFill>
                <a:srgbClr val="22272B"/>
              </a:solidFill>
              <a:latin typeface="Arial" panose="020B0604020202020204" pitchFamily="34" charset="0"/>
              <a:cs typeface="Arial" panose="020B0604020202020204" pitchFamily="34" charset="0"/>
            </a:endParaRPr>
          </a:p>
          <a:p>
            <a:r>
              <a:rPr lang="en-AU" sz="1200">
                <a:solidFill>
                  <a:srgbClr val="22272B"/>
                </a:solidFill>
                <a:latin typeface="Arial" panose="020B0604020202020204" pitchFamily="34" charset="0"/>
                <a:cs typeface="Arial" panose="020B0604020202020204" pitchFamily="34" charset="0"/>
              </a:rPr>
              <a:t>The evidence on explicit teaching is clear, it shows us how important it is to align our teaching pedagogy with how learning occurs. Ongoing information to support this is available on the department’s website. </a:t>
            </a:r>
            <a:endParaRPr lang="en-AU" sz="1200">
              <a:solidFill>
                <a:srgbClr val="000000"/>
              </a:solidFill>
              <a:latin typeface="Arial" panose="020B0604020202020204" pitchFamily="34" charset="0"/>
              <a:cs typeface="Arial" panose="020B0604020202020204" pitchFamily="34" charset="0"/>
            </a:endParaRPr>
          </a:p>
          <a:p>
            <a:r>
              <a:rPr lang="en-AU" sz="1200">
                <a:solidFill>
                  <a:srgbClr val="22272B"/>
                </a:solidFill>
                <a:latin typeface="Arial" panose="020B0604020202020204" pitchFamily="34" charset="0"/>
                <a:cs typeface="Arial" panose="020B0604020202020204" pitchFamily="34" charset="0"/>
              </a:rPr>
              <a:t>This includes information about the enabling factors, how learning happens and the explicit teaching strategies. The website will continue to be updated as new resources are released in the future. </a:t>
            </a:r>
          </a:p>
          <a:p>
            <a:endParaRPr lang="en-AU" sz="1200">
              <a:solidFill>
                <a:srgbClr val="22272B"/>
              </a:solidFill>
              <a:latin typeface="Arial" panose="020B0604020202020204" pitchFamily="34" charset="0"/>
              <a:cs typeface="Arial" panose="020B0604020202020204" pitchFamily="34" charset="0"/>
            </a:endParaRPr>
          </a:p>
          <a:p>
            <a:r>
              <a:rPr lang="en-AU" sz="1200" b="1">
                <a:solidFill>
                  <a:srgbClr val="22272B"/>
                </a:solidFill>
                <a:latin typeface="Arial" panose="020B0604020202020204" pitchFamily="34" charset="0"/>
                <a:cs typeface="Arial" panose="020B0604020202020204" pitchFamily="34" charset="0"/>
              </a:rPr>
              <a:t>Reference:</a:t>
            </a:r>
          </a:p>
          <a:p>
            <a:r>
              <a:rPr lang="en-AU" sz="1200" b="0">
                <a:solidFill>
                  <a:srgbClr val="22272B"/>
                </a:solidFill>
                <a:latin typeface="Arial" panose="020B0604020202020204" pitchFamily="34" charset="0"/>
                <a:cs typeface="Arial" panose="020B0604020202020204" pitchFamily="34" charset="0"/>
              </a:rPr>
              <a:t>NSW Department of Education (2024) </a:t>
            </a:r>
            <a:r>
              <a:rPr lang="en-AU" sz="1200" b="0" i="1">
                <a:solidFill>
                  <a:srgbClr val="22272B"/>
                </a:solidFill>
                <a:latin typeface="Arial" panose="020B0604020202020204" pitchFamily="34" charset="0"/>
                <a:cs typeface="Arial" panose="020B0604020202020204" pitchFamily="34" charset="0"/>
              </a:rPr>
              <a:t>Explicit teaching</a:t>
            </a:r>
            <a:r>
              <a:rPr lang="en-AU" sz="1200" b="0">
                <a:solidFill>
                  <a:srgbClr val="22272B"/>
                </a:solidFill>
                <a:latin typeface="Arial" panose="020B0604020202020204" pitchFamily="34" charset="0"/>
                <a:cs typeface="Arial" panose="020B0604020202020204" pitchFamily="34" charset="0"/>
              </a:rPr>
              <a:t>, NSW Department of Education, accessed 10 March 2025.</a:t>
            </a:r>
          </a:p>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82</a:t>
            </a:fld>
            <a:endParaRPr lang="en-AU"/>
          </a:p>
        </p:txBody>
      </p:sp>
    </p:spTree>
    <p:extLst>
      <p:ext uri="{BB962C8B-B14F-4D97-AF65-F5344CB8AC3E}">
        <p14:creationId xmlns:p14="http://schemas.microsoft.com/office/powerpoint/2010/main" val="20997293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latin typeface="Public Sans"/>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1184959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latin typeface="Public Sans"/>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1133497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latin typeface="Public Sans"/>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7120097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3587857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88</a:t>
            </a:fld>
            <a:endParaRPr lang="en-AU"/>
          </a:p>
        </p:txBody>
      </p:sp>
    </p:spTree>
    <p:extLst>
      <p:ext uri="{BB962C8B-B14F-4D97-AF65-F5344CB8AC3E}">
        <p14:creationId xmlns:p14="http://schemas.microsoft.com/office/powerpoint/2010/main" val="950089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Initial teacher collected data as an early indicator. </a:t>
            </a:r>
          </a:p>
          <a:p>
            <a:r>
              <a:rPr lang="en-AU" sz="1200" b="1" dirty="0">
                <a:latin typeface="Arial" panose="020B0604020202020204" pitchFamily="34" charset="0"/>
                <a:cs typeface="Arial" panose="020B0604020202020204" pitchFamily="34" charset="0"/>
              </a:rPr>
              <a:t>[02:00]</a:t>
            </a:r>
            <a:endParaRPr lang="en-AU"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solidFill>
                  <a:prstClr val="black"/>
                </a:solidFill>
                <a:latin typeface="Arial" panose="020B0604020202020204" pitchFamily="34" charset="0"/>
                <a:cs typeface="Arial" panose="020B0604020202020204" pitchFamily="34" charset="0"/>
              </a:rPr>
              <a:t>(</a:t>
            </a: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Presenter note: There is an opportunity to use this data in the final session. This measure is not the only consideration, and schools should select a model that is right for them. This data could be collated and compared to other </a:t>
            </a:r>
            <a:r>
              <a:rPr lang="en-AU" sz="1200" b="1" dirty="0">
                <a:solidFill>
                  <a:prstClr val="black"/>
                </a:solidFill>
                <a:latin typeface="Arial" panose="020B0604020202020204" pitchFamily="34" charset="0"/>
                <a:cs typeface="Arial" panose="020B0604020202020204" pitchFamily="34" charset="0"/>
              </a:rPr>
              <a:t>'school</a:t>
            </a: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classroom data about growth and performance</a:t>
            </a:r>
            <a:r>
              <a:rPr lang="en-AU" sz="1200" b="1" dirty="0">
                <a:solidFill>
                  <a:prstClr val="black"/>
                </a:solidFill>
                <a:latin typeface="Arial" panose="020B0604020202020204" pitchFamily="34" charset="0"/>
                <a:cs typeface="Arial" panose="020B0604020202020204" pitchFamily="34" charset="0"/>
              </a:rPr>
              <a:t>'.)</a:t>
            </a:r>
            <a:endParaRPr lang="en-AU"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An initial indicator is an observable change in student learning. It can help teachers to understand how effective their use of a technique may be. Initial indicators are important because they can give teachers insights into what parts of the instruction may need to be refined.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Arial" panose="020B0604020202020204" pitchFamily="34" charset="0"/>
              <a:cs typeface="Arial" panose="020B0604020202020204" pitchFamily="34" charset="0"/>
            </a:endParaRPr>
          </a:p>
          <a:p>
            <a:pPr>
              <a:defRPr/>
            </a:pPr>
            <a:r>
              <a:rPr lang="en-AU" sz="1200" dirty="0">
                <a:latin typeface="Arial" panose="020B0604020202020204" pitchFamily="34" charset="0"/>
                <a:cs typeface="Arial" panose="020B0604020202020204" pitchFamily="34" charset="0"/>
              </a:rPr>
              <a:t>Here is an example of a tool that could be used for teacher reflection. This is one way to measure effective feedback. </a:t>
            </a:r>
            <a:endParaRPr lang="en-US" sz="1200" dirty="0">
              <a:latin typeface="Arial" panose="020B0604020202020204" pitchFamily="34" charset="0"/>
              <a:cs typeface="Arial" panose="020B0604020202020204" pitchFamily="34" charset="0"/>
            </a:endParaRPr>
          </a:p>
          <a:p>
            <a:pPr>
              <a:defRPr/>
            </a:pPr>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Think about one class you taught today. What parts of the scale would best describe your students?</a:t>
            </a:r>
          </a:p>
          <a:p>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(Presenter note: </a:t>
            </a:r>
            <a:r>
              <a:rPr lang="en-AU" sz="1200" dirty="0">
                <a:latin typeface="Arial" panose="020B0604020202020204" pitchFamily="34" charset="0"/>
                <a:cs typeface="Arial" panose="020B0604020202020204" pitchFamily="34" charset="0"/>
              </a:rPr>
              <a:t>ww time for teachers to reflect and share. Recording some ideas here would be beneficial as an initial point of reflection as we focus on effective feedback as a strategy.</a:t>
            </a:r>
            <a:r>
              <a:rPr lang="en-AU" sz="1200" b="1" dirty="0">
                <a:latin typeface="Arial" panose="020B0604020202020204" pitchFamily="34" charset="0"/>
                <a:cs typeface="Arial" panose="020B0604020202020204" pitchFamily="34" charset="0"/>
              </a:rPr>
              <a:t>)</a:t>
            </a:r>
          </a:p>
          <a:p>
            <a:endParaRPr lang="en-AU" sz="1200" b="1"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We will be able to refer to our early indicator observations when we evaluate our impact in Part C. </a:t>
            </a:r>
          </a:p>
          <a:p>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For example: </a:t>
            </a:r>
          </a:p>
          <a:p>
            <a:r>
              <a:rPr lang="en-AU" sz="1200" dirty="0">
                <a:latin typeface="Arial" panose="020B0604020202020204" pitchFamily="34" charset="0"/>
                <a:cs typeface="Arial" panose="020B0604020202020204" pitchFamily="34" charset="0"/>
              </a:rPr>
              <a:t>NAPLAN report overview accessed through Scout:</a:t>
            </a:r>
          </a:p>
          <a:p>
            <a:r>
              <a:rPr lang="en-AU" sz="1200" dirty="0">
                <a:latin typeface="Arial" panose="020B0604020202020204" pitchFamily="34" charset="0"/>
                <a:cs typeface="Arial" panose="020B0604020202020204" pitchFamily="34" charset="0"/>
              </a:rPr>
              <a:t>https://education.nsw.gov.au/about-us/education-data-and-research/scout/training/digital-learning-centre/naplan-report-overview</a:t>
            </a:r>
          </a:p>
          <a:p>
            <a:br>
              <a:rPr lang="en-AU" sz="1200" dirty="0">
                <a:latin typeface="Arial" panose="020B0604020202020204" pitchFamily="34" charset="0"/>
                <a:cs typeface="Arial" panose="020B0604020202020204" pitchFamily="34" charset="0"/>
              </a:rPr>
            </a:br>
            <a:r>
              <a:rPr lang="en-AU" sz="1200" dirty="0">
                <a:latin typeface="Arial" panose="020B0604020202020204" pitchFamily="34" charset="0"/>
                <a:cs typeface="Arial" panose="020B0604020202020204" pitchFamily="34" charset="0"/>
              </a:rPr>
              <a:t>Learn more about the NAPLAN reports in Scout – </a:t>
            </a:r>
            <a:endParaRPr lang="en-US"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 https://education.nsw.gov.au/about-us/education-data-and-research/scout/scout-overview/apps-and-reports/naplan---doe/class-report#tabs0</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The Class report shows the distribution of students’ scaled scores across domains and proficiency levels for NAPLAN 3, 5, 7 or 9.</a:t>
            </a:r>
            <a:endParaRPr lang="en-US"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References:</a:t>
            </a:r>
            <a:endParaRPr lang="en-US" sz="1200" dirty="0">
              <a:latin typeface="Arial" panose="020B0604020202020204" pitchFamily="34" charset="0"/>
              <a:cs typeface="Arial" panose="020B0604020202020204" pitchFamily="34" charset="0"/>
            </a:endParaRPr>
          </a:p>
          <a:p>
            <a:pPr>
              <a:lnSpc>
                <a:spcPct val="107000"/>
              </a:lnSpc>
              <a:spcAft>
                <a:spcPts val="800"/>
              </a:spcAft>
            </a:pPr>
            <a:r>
              <a:rPr lang="en-AU" sz="1200" dirty="0">
                <a:effectLst/>
                <a:latin typeface="Arial" panose="020B0604020202020204" pitchFamily="34" charset="0"/>
                <a:ea typeface="Aptos" panose="020B0004020202020204" pitchFamily="34" charset="0"/>
                <a:cs typeface="Arial" panose="020B0604020202020204" pitchFamily="34" charset="0"/>
              </a:rPr>
              <a:t>AERO (Australian Education Research Organisation) (2023b) </a:t>
            </a:r>
            <a:r>
              <a:rPr lang="en-AU" sz="1200" i="1" dirty="0">
                <a:effectLst/>
                <a:latin typeface="Arial" panose="020B0604020202020204" pitchFamily="34" charset="0"/>
                <a:ea typeface="Aptos" panose="020B0004020202020204" pitchFamily="34" charset="0"/>
                <a:cs typeface="Arial" panose="020B0604020202020204" pitchFamily="34" charset="0"/>
              </a:rPr>
              <a:t>How students learn best: an overview’</a:t>
            </a:r>
            <a:r>
              <a:rPr lang="en-AU" sz="1200" b="0" i="1" u="none" dirty="0">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en-AU" sz="1200" i="1" dirty="0">
                <a:latin typeface="Arial" panose="020B0604020202020204" pitchFamily="34" charset="0"/>
                <a:ea typeface="Aptos" panose="020B0004020202020204" pitchFamily="34" charset="0"/>
                <a:cs typeface="Arial" panose="020B0604020202020204" pitchFamily="34" charset="0"/>
              </a:rPr>
              <a:t>of the learning process and the most effective teaching practices, </a:t>
            </a:r>
            <a:r>
              <a:rPr lang="en-AU" sz="1200" dirty="0">
                <a:latin typeface="Arial" panose="020B0604020202020204" pitchFamily="34" charset="0"/>
                <a:ea typeface="Aptos" panose="020B0004020202020204" pitchFamily="34" charset="0"/>
                <a:cs typeface="Arial" panose="020B0604020202020204" pitchFamily="34" charset="0"/>
              </a:rPr>
              <a:t>AERO,</a:t>
            </a:r>
            <a:r>
              <a:rPr lang="en-AU" sz="1200" dirty="0">
                <a:effectLst/>
                <a:latin typeface="Arial" panose="020B0604020202020204" pitchFamily="34" charset="0"/>
                <a:ea typeface="Aptos" panose="020B0004020202020204" pitchFamily="34" charset="0"/>
                <a:cs typeface="Arial" panose="020B0604020202020204" pitchFamily="34" charset="0"/>
              </a:rPr>
              <a:t> accessed 4 October 2024.</a:t>
            </a:r>
          </a:p>
          <a:p>
            <a:endParaRPr lang="en-AU"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7878239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35685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34573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54684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26272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19341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36338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424927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414831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144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sp>
        <p:nvSpPr>
          <p:cNvPr id="4" name="Rectangle 3">
            <a:extLst>
              <a:ext uri="{FF2B5EF4-FFF2-40B4-BE49-F238E27FC236}">
                <a16:creationId xmlns:a16="http://schemas.microsoft.com/office/drawing/2014/main" id="{92EA6829-E1FF-A4C3-0D83-33335EA72C0D}"/>
              </a:ext>
            </a:extLst>
          </p:cNvPr>
          <p:cNvSpPr/>
          <p:nvPr userDrawn="1"/>
        </p:nvSpPr>
        <p:spPr>
          <a:xfrm>
            <a:off x="-1" y="0"/>
            <a:ext cx="26468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178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762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401839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0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78210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1189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12001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75951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93371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822865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178705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699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77996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59999" y="360000"/>
            <a:ext cx="11483999"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399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439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72672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413924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129338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32135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47803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82831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313474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392119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175214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75539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38772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145432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06088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68467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121582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39684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670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25229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sp>
        <p:nvSpPr>
          <p:cNvPr id="4" name="Rectangle 3">
            <a:extLst>
              <a:ext uri="{FF2B5EF4-FFF2-40B4-BE49-F238E27FC236}">
                <a16:creationId xmlns:a16="http://schemas.microsoft.com/office/drawing/2014/main" id="{7FFE5814-0C60-FBD7-AC0C-BEF75806A2D9}"/>
              </a:ext>
            </a:extLst>
          </p:cNvPr>
          <p:cNvSpPr/>
          <p:nvPr userDrawn="1"/>
        </p:nvSpPr>
        <p:spPr>
          <a:xfrm>
            <a:off x="-1" y="0"/>
            <a:ext cx="26468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5582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650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103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358753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27573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30441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47226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47835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54961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84369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b" anchorCtr="0">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09854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3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3096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Activity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3" name="Content Placeholder 8">
            <a:extLst>
              <a:ext uri="{FF2B5EF4-FFF2-40B4-BE49-F238E27FC236}">
                <a16:creationId xmlns:a16="http://schemas.microsoft.com/office/drawing/2014/main" id="{A3F4E4F9-0F07-07A2-AF6B-0275D58BFD3B}"/>
              </a:ext>
            </a:extLst>
          </p:cNvPr>
          <p:cNvSpPr txBox="1">
            <a:spLocks/>
          </p:cNvSpPr>
          <p:nvPr userDrawn="1"/>
        </p:nvSpPr>
        <p:spPr>
          <a:xfrm>
            <a:off x="7150608" y="5143134"/>
            <a:ext cx="5041392" cy="524999"/>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bg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1"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a:solidFill>
                  <a:schemeClr val="accent1"/>
                </a:solidFill>
                <a:latin typeface="+mj-lt"/>
              </a:rPr>
              <a:t>Pause and reflect</a:t>
            </a:r>
          </a:p>
        </p:txBody>
      </p:sp>
      <p:pic>
        <p:nvPicPr>
          <p:cNvPr id="9" name="Picture 8" descr="A blue circle with white outline of people talking&#10;&#10;Description automatically generated">
            <a:extLst>
              <a:ext uri="{FF2B5EF4-FFF2-40B4-BE49-F238E27FC236}">
                <a16:creationId xmlns:a16="http://schemas.microsoft.com/office/drawing/2014/main" id="{EDC13D64-516A-2D78-D7E0-2765C592A2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83749" y="1758112"/>
            <a:ext cx="2975110" cy="2975110"/>
          </a:xfrm>
          <a:prstGeom prst="rect">
            <a:avLst/>
          </a:prstGeom>
        </p:spPr>
      </p:pic>
    </p:spTree>
    <p:extLst>
      <p:ext uri="{BB962C8B-B14F-4D97-AF65-F5344CB8AC3E}">
        <p14:creationId xmlns:p14="http://schemas.microsoft.com/office/powerpoint/2010/main" val="203990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12582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59999" y="360000"/>
            <a:ext cx="11483999"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399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852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39999" y="1871831"/>
            <a:ext cx="4499995" cy="1929315"/>
          </a:xfrm>
        </p:spPr>
        <p:txBody>
          <a:bodyPr anchor="b" anchorCtr="0">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383655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92221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7814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theme" Target="../theme/theme2.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image" Target="../media/image1.png"/><Relationship Id="rId8"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4"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728" r:id="rId4"/>
    <p:sldLayoutId id="2147483729" r:id="rId5"/>
    <p:sldLayoutId id="2147483731" r:id="rId6"/>
    <p:sldLayoutId id="2147483730" r:id="rId7"/>
    <p:sldLayoutId id="2147483732" r:id="rId8"/>
    <p:sldLayoutId id="2147483740" r:id="rId9"/>
    <p:sldLayoutId id="2147483715" r:id="rId10"/>
    <p:sldLayoutId id="2147483736" r:id="rId11"/>
    <p:sldLayoutId id="2147483737" r:id="rId12"/>
    <p:sldLayoutId id="2147483738" r:id="rId13"/>
    <p:sldLayoutId id="2147483716" r:id="rId14"/>
    <p:sldLayoutId id="2147483717" r:id="rId15"/>
    <p:sldLayoutId id="2147483718" r:id="rId16"/>
    <p:sldLayoutId id="2147483719" r:id="rId17"/>
    <p:sldLayoutId id="2147483742" r:id="rId18"/>
    <p:sldLayoutId id="2147483720" r:id="rId19"/>
    <p:sldLayoutId id="2147483733" r:id="rId20"/>
    <p:sldLayoutId id="2147483721" r:id="rId21"/>
    <p:sldLayoutId id="2147483734" r:id="rId22"/>
    <p:sldLayoutId id="2147483722" r:id="rId23"/>
    <p:sldLayoutId id="2147483735" r:id="rId24"/>
    <p:sldLayoutId id="2147483723" r:id="rId25"/>
    <p:sldLayoutId id="2147483724" r:id="rId26"/>
    <p:sldLayoutId id="2147483725" r:id="rId27"/>
    <p:sldLayoutId id="2147483746" r:id="rId28"/>
    <p:sldLayoutId id="2147483784" r:id="rId29"/>
    <p:sldLayoutId id="2147483858" r:id="rId30"/>
    <p:sldLayoutId id="2147483822" r:id="rId31"/>
    <p:sldLayoutId id="2147483823"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737141042"/>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 id="2147483845" r:id="rId21"/>
    <p:sldLayoutId id="2147483846" r:id="rId22"/>
    <p:sldLayoutId id="2147483847" r:id="rId23"/>
    <p:sldLayoutId id="2147483848" r:id="rId24"/>
    <p:sldLayoutId id="2147483849" r:id="rId25"/>
    <p:sldLayoutId id="2147483850" r:id="rId26"/>
    <p:sldLayoutId id="2147483851" r:id="rId27"/>
    <p:sldLayoutId id="2147483852" r:id="rId28"/>
    <p:sldLayoutId id="2147483853" r:id="rId29"/>
    <p:sldLayoutId id="2147483854" r:id="rId30"/>
    <p:sldLayoutId id="2147483855" r:id="rId31"/>
    <p:sldLayoutId id="2147483856" r:id="rId32"/>
    <p:sldLayoutId id="2147483857"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explicit-teaching-strategies/sharing-learning-intentions" TargetMode="External"/><Relationship Id="rId2" Type="http://schemas.openxmlformats.org/officeDocument/2006/relationships/notesSlide" Target="../notesSlides/notesSlide1.xml"/><Relationship Id="rId1" Type="http://schemas.openxmlformats.org/officeDocument/2006/relationships/slideLayout" Target="../slideLayouts/slideLayout52.xml"/><Relationship Id="rId4" Type="http://schemas.openxmlformats.org/officeDocument/2006/relationships/hyperlink" Target="https://education.nsw.gov.au/about-us/strategies-and-reports/school-excellence-and-accountability/school-excellence-in-action/strategic-improvement-plan#:~:text=The%20School%20Excellence%20Plan,-The%20School%20Excellence&amp;text=clearly%20identifies%20the%20expected%20improvement,will%20be%20monitored%20and%20evaluated"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0.svg"/><Relationship Id="rId11" Type="http://schemas.openxmlformats.org/officeDocument/2006/relationships/hyperlink" Target="https://evidenceforlearning.org.au/education-evidence/guidance-reports/effective-professional-development" TargetMode="External"/><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slide" Target="slide68.xml"/><Relationship Id="rId4" Type="http://schemas.openxmlformats.org/officeDocument/2006/relationships/slide" Target="slide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37.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39.sv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39.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9.xml"/><Relationship Id="rId4" Type="http://schemas.openxmlformats.org/officeDocument/2006/relationships/image" Target="../media/image45.svg"/></Relationships>
</file>

<file path=ppt/slides/_rels/slide36.xml.rels><?xml version="1.0" encoding="UTF-8" standalone="yes"?>
<Relationships xmlns="http://schemas.openxmlformats.org/package/2006/relationships"><Relationship Id="rId3" Type="http://schemas.openxmlformats.org/officeDocument/2006/relationships/hyperlink" Target="https://www.edresearch.edu.au/guides-resources/practice-resources/circulation-classroom-management-skill" TargetMode="External"/><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hyperlink" Target="https://www.patreon.com/posts/summary-of-errr-77303554" TargetMode="External"/><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9.xml"/><Relationship Id="rId4" Type="http://schemas.openxmlformats.org/officeDocument/2006/relationships/image" Target="../media/image33.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hyperlink" Target="https://curriculum.nsw.edu.au/learning-areas/english/english-k-10-2022/content/stage-3/fae233967c" TargetMode="External"/><Relationship Id="rId2" Type="http://schemas.openxmlformats.org/officeDocument/2006/relationships/notesSlide" Target="../notesSlides/notesSlide47.xml"/><Relationship Id="rId1" Type="http://schemas.openxmlformats.org/officeDocument/2006/relationships/slideLayout" Target="../slideLayouts/slideLayout29.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14.xml"/><Relationship Id="rId4" Type="http://schemas.openxmlformats.org/officeDocument/2006/relationships/image" Target="../media/image33.sv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hyperlink" Target="https://curriculum.nsw.edu.au/learning-areas/science/science-7-10-2023/content/stage-4/fa71c2a852" TargetMode="External"/><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14.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14.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45.sv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65.xml"/><Relationship Id="rId1" Type="http://schemas.openxmlformats.org/officeDocument/2006/relationships/slideLayout" Target="../slideLayouts/slideLayout14.xml"/><Relationship Id="rId6" Type="http://schemas.openxmlformats.org/officeDocument/2006/relationships/image" Target="../media/image20.svg"/><Relationship Id="rId11" Type="http://schemas.openxmlformats.org/officeDocument/2006/relationships/hyperlink" Target="https://evidenceforlearning.org.au/education-evidence/guidance-reports/effective-professional-development" TargetMode="External"/><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2.xml"/><Relationship Id="rId1" Type="http://schemas.openxmlformats.org/officeDocument/2006/relationships/slideLayout" Target="../slideLayouts/slideLayout14.xml"/><Relationship Id="rId4" Type="http://schemas.openxmlformats.org/officeDocument/2006/relationships/image" Target="../media/image39.svg"/></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74.xml"/><Relationship Id="rId1" Type="http://schemas.openxmlformats.org/officeDocument/2006/relationships/slideLayout" Target="../slideLayouts/slideLayout14.xml"/><Relationship Id="rId6" Type="http://schemas.openxmlformats.org/officeDocument/2006/relationships/image" Target="../media/image20.svg"/><Relationship Id="rId11" Type="http://schemas.openxmlformats.org/officeDocument/2006/relationships/hyperlink" Target="https://evidenceforlearning.org.au/education-evidence/guidance-reports/effective-professional-development" TargetMode="External"/><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53.png"/><Relationship Id="rId9" Type="http://schemas.openxmlformats.org/officeDocument/2006/relationships/image" Target="../media/image23.png"/></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5.xml"/><Relationship Id="rId1" Type="http://schemas.openxmlformats.org/officeDocument/2006/relationships/slideLayout" Target="../slideLayouts/slideLayout1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2.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0.xml"/><Relationship Id="rId1" Type="http://schemas.openxmlformats.org/officeDocument/2006/relationships/slideLayout" Target="../slideLayouts/slideLayout15.xml"/><Relationship Id="rId4" Type="http://schemas.openxmlformats.org/officeDocument/2006/relationships/hyperlink" Target="https://education.nsw.gov.au/inside-the-department/directory-a-z/strategic-school-improvement/school-excellence-framework"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mailto:ContactCurriculumReform@det.nsw.edu.au" TargetMode="External"/><Relationship Id="rId2" Type="http://schemas.openxmlformats.org/officeDocument/2006/relationships/hyperlink" Target="https://forms.office.com/Pages/ResponsePage.aspx?id=muagBYpBwUecJZOHJhv5kS7St7SZIt1HoJYYYcGpETNUNUZZQjFDOVg3NVlFMDVJNkZENkw0MFdRQiQlQCN0PWcu" TargetMode="External"/><Relationship Id="rId1" Type="http://schemas.openxmlformats.org/officeDocument/2006/relationships/slideLayout" Target="../slideLayouts/slideLayout19.xml"/><Relationship Id="rId6" Type="http://schemas.openxmlformats.org/officeDocument/2006/relationships/image" Target="../media/image58.jpeg"/><Relationship Id="rId5" Type="http://schemas.openxmlformats.org/officeDocument/2006/relationships/image" Target="../media/image57.svg"/><Relationship Id="rId4" Type="http://schemas.openxmlformats.org/officeDocument/2006/relationships/image" Target="../media/image56.png"/></Relationships>
</file>

<file path=ppt/slides/_rels/slide82.xml.rels><?xml version="1.0" encoding="UTF-8" standalone="yes"?>
<Relationships xmlns="http://schemas.openxmlformats.org/package/2006/relationships"><Relationship Id="rId8" Type="http://schemas.openxmlformats.org/officeDocument/2006/relationships/hyperlink" Target="https://education.nsw.gov.au/teaching-and-learning/curriculum/explicit-teaching" TargetMode="External"/><Relationship Id="rId3" Type="http://schemas.openxmlformats.org/officeDocument/2006/relationships/image" Target="../media/image59.png"/><Relationship Id="rId7" Type="http://schemas.openxmlformats.org/officeDocument/2006/relationships/hyperlink" Target="https://education.nsw.gov.au/teaching-and-learning/curriculum/explicit-teaching/enabling-factors-for-explicit-teaching" TargetMode="External"/><Relationship Id="rId2" Type="http://schemas.openxmlformats.org/officeDocument/2006/relationships/notesSlide" Target="../notesSlides/notesSlide81.xml"/><Relationship Id="rId1" Type="http://schemas.openxmlformats.org/officeDocument/2006/relationships/slideLayout" Target="../slideLayouts/slideLayout29.xml"/><Relationship Id="rId6" Type="http://schemas.openxmlformats.org/officeDocument/2006/relationships/hyperlink" Target="https://education.nsw.gov.au/teaching-and-learning/curriculum/explicit-teaching/how-learning-happens" TargetMode="External"/><Relationship Id="rId5" Type="http://schemas.openxmlformats.org/officeDocument/2006/relationships/hyperlink" Target="https://education.nsw.gov.au/teaching-and-learning/curriculum/explicit-teaching/about-explicit-teaching" TargetMode="External"/><Relationship Id="rId4" Type="http://schemas.openxmlformats.org/officeDocument/2006/relationships/image" Target="../media/image60.png"/></Relationships>
</file>

<file path=ppt/slides/_rels/slide83.xml.rels><?xml version="1.0" encoding="UTF-8" standalone="yes"?>
<Relationships xmlns="http://schemas.openxmlformats.org/package/2006/relationships"><Relationship Id="rId8" Type="http://schemas.openxmlformats.org/officeDocument/2006/relationships/hyperlink" Target="https://www.edresearch.edu.au/summaries-explainers/explainers/explicit-instruction-optimises-learning" TargetMode="External"/><Relationship Id="rId13" Type="http://schemas.openxmlformats.org/officeDocument/2006/relationships/hyperlink" Target="https://www.edresearch.edu.au/guides-resources/practice-guides/rules-and-routines"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edresearch.edu.au/guides-resources/practice-resources/circulation-classroom-management-observation-tool" TargetMode="External"/><Relationship Id="rId12" Type="http://schemas.openxmlformats.org/officeDocument/2006/relationships/hyperlink" Target="https://www.edresearch.edu.au/guides-resources/practice-guides/planning-classroom-management" TargetMode="External"/><Relationship Id="rId2" Type="http://schemas.openxmlformats.org/officeDocument/2006/relationships/notesSlide" Target="../notesSlides/notesSlide82.xml"/><Relationship Id="rId1" Type="http://schemas.openxmlformats.org/officeDocument/2006/relationships/slideLayout" Target="../slideLayouts/slideLayout30.xml"/><Relationship Id="rId6" Type="http://schemas.openxmlformats.org/officeDocument/2006/relationships/hyperlink" Target="https://www.edresearch.edu.au/guides-resources/practice-guides/focused-classrooms-practice-guide-full-publication" TargetMode="External"/><Relationship Id="rId11" Type="http://schemas.openxmlformats.org/officeDocument/2006/relationships/hyperlink" Target="https://www.edresearch.edu.au/summaries-explainers/explainers/teaching-routines-their-role-classroom-management" TargetMode="External"/><Relationship Id="rId5" Type="http://schemas.openxmlformats.org/officeDocument/2006/relationships/hyperlink" Target="https://curriculum.nsw.edu.au/" TargetMode="External"/><Relationship Id="rId10" Type="http://schemas.openxmlformats.org/officeDocument/2006/relationships/hyperlink" Target="https://www.edresearch.edu.au/research/research-reports/how-students-learn-best-overview-evidence#:~:text=In%20this%20paper%2C%20the%20Australian%20Education%20Research%20Organisation,students%20learn%20best%20with%20practical%20implications%20for%20teachers."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edresearch.edu.au/guides-resources/practice-guides/gaining-all-students-attention" TargetMode="External"/></Relationships>
</file>

<file path=ppt/slides/_rels/slide84.xml.rels><?xml version="1.0" encoding="UTF-8" standalone="yes"?>
<Relationships xmlns="http://schemas.openxmlformats.org/package/2006/relationships"><Relationship Id="rId8" Type="http://schemas.openxmlformats.org/officeDocument/2006/relationships/hyperlink" Target="https://blog.nomoremarking.com/whole-class-feedback-saviour-or-fad-5c54c463a4d0" TargetMode="External"/><Relationship Id="rId3" Type="http://schemas.openxmlformats.org/officeDocument/2006/relationships/hyperlink" Target="https://www.aitsl.edu.au/tools-resources/resource/accreditation-of-initial-teacher-education-programs-in-australia---standards-and-procedures" TargetMode="External"/><Relationship Id="rId7" Type="http://schemas.openxmlformats.org/officeDocument/2006/relationships/hyperlink" Target="https://education.nsw.gov.au/about-us/education-data-and-research/cese/publications/research-reports/what-works-best-2020-update/explicit-teaching-wwb-research-update" TargetMode="External"/><Relationship Id="rId2" Type="http://schemas.openxmlformats.org/officeDocument/2006/relationships/notesSlide" Target="../notesSlides/notesSlide83.xml"/><Relationship Id="rId1" Type="http://schemas.openxmlformats.org/officeDocument/2006/relationships/slideLayout" Target="../slideLayouts/slideLayout19.xml"/><Relationship Id="rId6" Type="http://schemas.openxmlformats.org/officeDocument/2006/relationships/hyperlink" Target="https://education.nsw.gov.au/about-us/education-data-and-research/cese/publications/literature-reviews/cognitive-load-theory" TargetMode="External"/><Relationship Id="rId5" Type="http://schemas.openxmlformats.org/officeDocument/2006/relationships/hyperlink" Target="https://www.sciencedirect.com/science/article/abs/pii/S0742051X21001116?via%3Dihub" TargetMode="External"/><Relationship Id="rId10" Type="http://schemas.openxmlformats.org/officeDocument/2006/relationships/hyperlink" Target="https://educationendowmentfoundation.org.uk/education-evidence/guidance-reports/feedback" TargetMode="External"/><Relationship Id="rId4" Type="http://schemas.openxmlformats.org/officeDocument/2006/relationships/hyperlink" Target="https://www.aitsl.edu.au/standards" TargetMode="External"/><Relationship Id="rId9" Type="http://schemas.openxmlformats.org/officeDocument/2006/relationships/hyperlink" Target="https://blog.nomoremarking.com/whole-class-feedback-a-recipe-not-a-statement-e2a6704ea434" TargetMode="External"/></Relationships>
</file>

<file path=ppt/slides/_rels/slide85.xml.rels><?xml version="1.0" encoding="UTF-8" standalone="yes"?>
<Relationships xmlns="http://schemas.openxmlformats.org/package/2006/relationships"><Relationship Id="rId8" Type="http://schemas.openxmlformats.org/officeDocument/2006/relationships/hyperlink" Target="https://doi.org/10.1207/s15326985ep4102_1" TargetMode="External"/><Relationship Id="rId3" Type="http://schemas.openxmlformats.org/officeDocument/2006/relationships/hyperlink" Target="https://curriculum.nsw.edu.au/learning-areas/english/english-k-10-2022/overview" TargetMode="External"/><Relationship Id="rId7" Type="http://schemas.openxmlformats.org/officeDocument/2006/relationships/hyperlink" Target="https://journals.sagepub.com/doi/10.3102/003465430298487" TargetMode="External"/><Relationship Id="rId2" Type="http://schemas.openxmlformats.org/officeDocument/2006/relationships/notesSlide" Target="../notesSlides/notesSlide84.xml"/><Relationship Id="rId1" Type="http://schemas.openxmlformats.org/officeDocument/2006/relationships/slideLayout" Target="../slideLayouts/slideLayout19.xml"/><Relationship Id="rId6" Type="http://schemas.openxmlformats.org/officeDocument/2006/relationships/hyperlink" Target="https://doi.org/10.1177/001440291307900204" TargetMode="External"/><Relationship Id="rId5" Type="http://schemas.openxmlformats.org/officeDocument/2006/relationships/hyperlink" Target="https://www.researchgate.net/publication/238595713_Coaching_middle-level_teachers_to_think_aloud_improves_comprehension_instruction_and_student_reading_achievement" TargetMode="External"/><Relationship Id="rId10" Type="http://schemas.openxmlformats.org/officeDocument/2006/relationships/hyperlink" Target="https://www.patreon.com/posts/summary-of-errr-77303554" TargetMode="External"/><Relationship Id="rId4" Type="http://schemas.openxmlformats.org/officeDocument/2006/relationships/hyperlink" Target="https://evidenceforlearning.org.au/education-evidence/guidance-reports/effective-professional-development" TargetMode="External"/><Relationship Id="rId9" Type="http://schemas.openxmlformats.org/officeDocument/2006/relationships/hyperlink" Target="https://teachlikeachampion.org/blog/coaching-and-practice/tracking-not-watching-field-guide-2-0-excerpt/" TargetMode="External"/></Relationships>
</file>

<file path=ppt/slides/_rels/slide86.xml.rels><?xml version="1.0" encoding="UTF-8" standalone="yes"?>
<Relationships xmlns="http://schemas.openxmlformats.org/package/2006/relationships"><Relationship Id="rId8" Type="http://schemas.openxmlformats.org/officeDocument/2006/relationships/hyperlink" Target="https://education.nsw.gov.au/teaching-and-learning/professional-learning/high-impact-professional-learning/what-is-hipl" TargetMode="External"/><Relationship Id="rId3" Type="http://schemas.openxmlformats.org/officeDocument/2006/relationships/hyperlink" Target="https://www.sciencedirect.com/science/article/abs/pii/S0742051X17315172" TargetMode="External"/><Relationship Id="rId7" Type="http://schemas.openxmlformats.org/officeDocument/2006/relationships/hyperlink" Target="https://education.nsw.gov.au/teaching-and-learning/aec/universal-resources---aboriginal-education/strong-strides-together--meeting-the-educational-goals-for-abori" TargetMode="External"/><Relationship Id="rId12" Type="http://schemas.openxmlformats.org/officeDocument/2006/relationships/hyperlink" Target="https://www.researchgate.net/publication/315319261_Self-Grading_and_Peer-Grading_for_Formative_and_Summative_Assessments_in_3rd_Through_12th_Grade_Classrooms_A_Meta-Analysis" TargetMode="External"/><Relationship Id="rId2" Type="http://schemas.openxmlformats.org/officeDocument/2006/relationships/notesSlide" Target="../notesSlides/notesSlide85.xml"/><Relationship Id="rId1" Type="http://schemas.openxmlformats.org/officeDocument/2006/relationships/slideLayout" Target="../slideLayouts/slideLayout19.xml"/><Relationship Id="rId6" Type="http://schemas.openxmlformats.org/officeDocument/2006/relationships/hyperlink" Target="https://education.nsw.gov.au/teaching-and-learning/curriculum/explicit-teaching/leading-explicit-teaching" TargetMode="External"/><Relationship Id="rId11" Type="http://schemas.openxmlformats.org/officeDocument/2006/relationships/hyperlink" Target="https://eric.ed.gov/?id=EJ971753" TargetMode="External"/><Relationship Id="rId5" Type="http://schemas.openxmlformats.org/officeDocument/2006/relationships/hyperlink" Target="https://resources.education.nsw.gov.au/detail/IPR-LD230526144351" TargetMode="External"/><Relationship Id="rId10" Type="http://schemas.openxmlformats.org/officeDocument/2006/relationships/hyperlink" Target="https://www.responsiveclassroom.org/wp-content/uploads/2018/10/Self-Assessment-Handouts.pdf" TargetMode="External"/><Relationship Id="rId4" Type="http://schemas.openxmlformats.org/officeDocument/2006/relationships/hyperlink" Target="https://education.nsw.gov.au/inside-the-department/teaching-and-learning/classrooms-of-possibility" TargetMode="External"/><Relationship Id="rId9" Type="http://schemas.openxmlformats.org/officeDocument/2006/relationships/hyperlink" Target="https://education.nsw.gov.au/teaching-and-learning/professional-learning/teacher-quality-and-accreditation/strong-start-great-teachers/refining-practice/peer-and-self-assessment-for-students" TargetMode="External"/></Relationships>
</file>

<file path=ppt/slides/_rels/slide87.xml.rels><?xml version="1.0" encoding="UTF-8" standalone="yes"?>
<Relationships xmlns="http://schemas.openxmlformats.org/package/2006/relationships"><Relationship Id="rId8" Type="http://schemas.openxmlformats.org/officeDocument/2006/relationships/hyperlink" Target="https://www.tandfonline.com/doi/abs/10.1080/0969594X.2020.1748871" TargetMode="External"/><Relationship Id="rId3" Type="http://schemas.openxmlformats.org/officeDocument/2006/relationships/hyperlink" Target="https://teacherhead.com/2019/01/10/revisiting-dylan-wiliams-five-brilliant-formative-assessment-strategies/#:~:text=If%20a%20student%20knows%20for,that%20fuels%20even%20more%20success." TargetMode="External"/><Relationship Id="rId7" Type="http://schemas.openxmlformats.org/officeDocument/2006/relationships/hyperlink" Target="https://classteaching.wordpress.com/2023/05/17/we-are-what-we-do-the-case-for-explicit-and-consistent-school-wide-routines/" TargetMode="External"/><Relationship Id="rId2" Type="http://schemas.openxmlformats.org/officeDocument/2006/relationships/hyperlink" Target="https://teacherhead.com/2020/11/28/the-art-of-modelling-its-all-in-the-handover/" TargetMode="External"/><Relationship Id="rId1" Type="http://schemas.openxmlformats.org/officeDocument/2006/relationships/slideLayout" Target="../slideLayouts/slideLayout19.xml"/><Relationship Id="rId6" Type="http://schemas.openxmlformats.org/officeDocument/2006/relationships/hyperlink" Target="Rolheiser,%20C.%20&amp;%20Ross,%20J.%20(2001).%20Student%20self-evaluation:%20What%20research%20says%20and%20what%20practice%20shows.%20In%20R.%20D.%20Small%20&amp;%20A.%20Thomas%20(Eds.),%20Plain%20talk%20about%20kids%20(pp.%2043&#8211;57).%20Covington,%20LA:%20Center%20for%20Development%20and%20Learning." TargetMode="External"/><Relationship Id="rId5" Type="http://schemas.openxmlformats.org/officeDocument/2006/relationships/hyperlink" Target="https://educationendowmentfoundation.org.uk/education-evidence/evidence-reviews/teacher-professional-development-characteristics" TargetMode="External"/><Relationship Id="rId4" Type="http://schemas.openxmlformats.org/officeDocument/2006/relationships/hyperlink" Target="https://curriculum.nsw.edu.au/learning-areas/science/science-7-10-2023/overview"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86.xml"/><Relationship Id="rId1" Type="http://schemas.openxmlformats.org/officeDocument/2006/relationships/slideLayout" Target="../slideLayouts/slideLayout31.xml"/><Relationship Id="rId4" Type="http://schemas.openxmlformats.org/officeDocument/2006/relationships/hyperlink" Target="https://creativecommons.org/licenses/by/4.0/"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CDE3C6-1D64-A1A1-0FBD-00D98F093762}"/>
              </a:ext>
            </a:extLst>
          </p:cNvPr>
          <p:cNvSpPr>
            <a:spLocks noGrp="1"/>
          </p:cNvSpPr>
          <p:nvPr>
            <p:ph type="title"/>
          </p:nvPr>
        </p:nvSpPr>
        <p:spPr>
          <a:xfrm>
            <a:off x="360000" y="360001"/>
            <a:ext cx="10080000" cy="548704"/>
          </a:xfrm>
        </p:spPr>
        <p:txBody>
          <a:bodyPr/>
          <a:lstStyle/>
          <a:p>
            <a:r>
              <a:rPr lang="en-AU" dirty="0"/>
              <a:t>About this presentation</a:t>
            </a:r>
          </a:p>
        </p:txBody>
      </p:sp>
      <p:sp>
        <p:nvSpPr>
          <p:cNvPr id="8" name="Text Placeholder 7">
            <a:extLst>
              <a:ext uri="{FF2B5EF4-FFF2-40B4-BE49-F238E27FC236}">
                <a16:creationId xmlns:a16="http://schemas.microsoft.com/office/drawing/2014/main" id="{C22F0C49-0778-E3D2-9BCB-793705A6B34A}"/>
              </a:ext>
            </a:extLst>
          </p:cNvPr>
          <p:cNvSpPr>
            <a:spLocks noGrp="1"/>
          </p:cNvSpPr>
          <p:nvPr>
            <p:ph type="body" sz="quarter" idx="18"/>
          </p:nvPr>
        </p:nvSpPr>
        <p:spPr>
          <a:xfrm>
            <a:off x="360000" y="981264"/>
            <a:ext cx="10080000" cy="310015"/>
          </a:xfrm>
        </p:spPr>
        <p:txBody>
          <a:bodyPr/>
          <a:lstStyle/>
          <a:p>
            <a:r>
              <a:rPr lang="en-AU" dirty="0"/>
              <a:t>Facilitator instructions </a:t>
            </a:r>
          </a:p>
        </p:txBody>
      </p:sp>
      <p:sp>
        <p:nvSpPr>
          <p:cNvPr id="9" name="Text Placeholder 8">
            <a:extLst>
              <a:ext uri="{FF2B5EF4-FFF2-40B4-BE49-F238E27FC236}">
                <a16:creationId xmlns:a16="http://schemas.microsoft.com/office/drawing/2014/main" id="{436577EB-674A-E723-5EDF-EFEA53B3D5C1}"/>
              </a:ext>
            </a:extLst>
          </p:cNvPr>
          <p:cNvSpPr>
            <a:spLocks noGrp="1"/>
          </p:cNvSpPr>
          <p:nvPr>
            <p:ph type="body" sz="quarter" idx="19"/>
          </p:nvPr>
        </p:nvSpPr>
        <p:spPr>
          <a:xfrm>
            <a:off x="360000" y="1840908"/>
            <a:ext cx="11484000" cy="4491058"/>
          </a:xfrm>
        </p:spPr>
        <p:txBody>
          <a:bodyPr vert="horz" lIns="0" tIns="0" rIns="0" bIns="0" rtlCol="0" anchor="t">
            <a:noAutofit/>
          </a:bodyPr>
          <a:lstStyle/>
          <a:p>
            <a:r>
              <a:rPr lang="en-AU" sz="1800" dirty="0"/>
              <a:t>This slide deck contains 3 parts that require some preplanning.</a:t>
            </a:r>
          </a:p>
          <a:p>
            <a:r>
              <a:rPr lang="en-AU" sz="1800" b="1" dirty="0">
                <a:solidFill>
                  <a:srgbClr val="22272B"/>
                </a:solidFill>
              </a:rPr>
              <a:t>Part A </a:t>
            </a:r>
            <a:r>
              <a:rPr lang="en-AU" sz="1800" dirty="0">
                <a:solidFill>
                  <a:srgbClr val="22272B"/>
                </a:solidFill>
              </a:rPr>
              <a:t>–  Strategy overview, approach and impact –</a:t>
            </a:r>
            <a:r>
              <a:rPr lang="en-AU" sz="1800" dirty="0"/>
              <a:t> opportunity to collect data that could be used in Part C. The presenter will need to facilitate this. Part A includes an activity relating to technique guides that can be found on the </a:t>
            </a:r>
            <a:r>
              <a:rPr lang="en-AU" sz="1800" dirty="0">
                <a:hlinkClick r:id="rId3"/>
              </a:rPr>
              <a:t>sharing learning intentions webpage</a:t>
            </a:r>
            <a:r>
              <a:rPr lang="en-AU" sz="1800" dirty="0"/>
              <a:t>. </a:t>
            </a:r>
          </a:p>
          <a:p>
            <a:r>
              <a:rPr lang="en-AU" sz="1800" b="1" dirty="0">
                <a:solidFill>
                  <a:srgbClr val="22272B"/>
                </a:solidFill>
              </a:rPr>
              <a:t>Part B </a:t>
            </a:r>
            <a:r>
              <a:rPr lang="en-AU" sz="1800" dirty="0">
                <a:solidFill>
                  <a:srgbClr val="22272B"/>
                </a:solidFill>
              </a:rPr>
              <a:t>– Implementing the strategies through techniques –</a:t>
            </a:r>
            <a:r>
              <a:rPr lang="en-AU" sz="1800" dirty="0"/>
              <a:t> the group activity requires pre-planning.</a:t>
            </a:r>
          </a:p>
          <a:p>
            <a:r>
              <a:rPr lang="en-AU" sz="1800" b="1" dirty="0"/>
              <a:t>Part C </a:t>
            </a:r>
            <a:r>
              <a:rPr lang="en-AU" sz="1800" dirty="0"/>
              <a:t>– Evaluating a whole-school approach – opportunity to link to the </a:t>
            </a:r>
            <a:r>
              <a:rPr lang="en-AU" sz="1800" dirty="0">
                <a:solidFill>
                  <a:schemeClr val="accent2"/>
                </a:solidFill>
                <a:hlinkClick r:id="rId4">
                  <a:extLst>
                    <a:ext uri="{A12FA001-AC4F-418D-AE19-62706E023703}">
                      <ahyp:hlinkClr xmlns:ahyp="http://schemas.microsoft.com/office/drawing/2018/hyperlinkcolor" val="tx"/>
                    </a:ext>
                  </a:extLst>
                </a:hlinkClick>
              </a:rPr>
              <a:t>School Excellence Plan</a:t>
            </a:r>
            <a:r>
              <a:rPr lang="en-AU" sz="1800" dirty="0"/>
              <a:t>.</a:t>
            </a:r>
          </a:p>
          <a:p>
            <a:r>
              <a:rPr lang="en-AU" sz="1800" b="1" dirty="0"/>
              <a:t>Leaders should engage with Part C before implementing the professional learning with staff. </a:t>
            </a:r>
            <a:endParaRPr lang="en-US" sz="1800" dirty="0"/>
          </a:p>
          <a:p>
            <a:r>
              <a:rPr lang="en-AU" sz="1800" dirty="0"/>
              <a:t>Slides are repeated across strategy modules so they can be implemented with the same structure. Note: some slides contain animations indicated by [click] in the presenter notes.</a:t>
            </a:r>
            <a:endParaRPr lang="en-US" sz="1800" dirty="0"/>
          </a:p>
        </p:txBody>
      </p:sp>
      <p:sp>
        <p:nvSpPr>
          <p:cNvPr id="6" name="Slide Number Placeholder 5">
            <a:extLst>
              <a:ext uri="{FF2B5EF4-FFF2-40B4-BE49-F238E27FC236}">
                <a16:creationId xmlns:a16="http://schemas.microsoft.com/office/drawing/2014/main" id="{2017E2D4-19FB-4FBB-5354-C179EBC19D0C}"/>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49334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dirty="0"/>
              <a:t>Planning and rehearsing </a:t>
            </a:r>
            <a:r>
              <a:rPr lang="en-AU" dirty="0">
                <a:solidFill>
                  <a:schemeClr val="bg1"/>
                </a:solidFill>
              </a:rPr>
              <a:t>(1)</a:t>
            </a:r>
          </a:p>
        </p:txBody>
      </p:sp>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81454">
            <a:off x="8454564" y="1973816"/>
            <a:ext cx="2583879" cy="3644537"/>
          </a:xfrm>
          <a:prstGeom prst="rect">
            <a:avLst/>
          </a:prstGeom>
        </p:spPr>
      </p:pic>
      <p:grpSp>
        <p:nvGrpSpPr>
          <p:cNvPr id="6" name="Group 5" descr="Plan">
            <a:extLst>
              <a:ext uri="{FF2B5EF4-FFF2-40B4-BE49-F238E27FC236}">
                <a16:creationId xmlns:a16="http://schemas.microsoft.com/office/drawing/2014/main" id="{DD08EC1F-FE5A-9645-C9A3-235AA73EEF49}"/>
              </a:ext>
            </a:extLst>
          </p:cNvPr>
          <p:cNvGrpSpPr/>
          <p:nvPr/>
        </p:nvGrpSpPr>
        <p:grpSpPr>
          <a:xfrm>
            <a:off x="337720" y="2336107"/>
            <a:ext cx="1827652" cy="3217533"/>
            <a:chOff x="337720" y="2336107"/>
            <a:chExt cx="1827652" cy="3217533"/>
          </a:xfrm>
        </p:grpSpPr>
        <p:pic>
          <p:nvPicPr>
            <p:cNvPr id="7" name="Graphic 6" descr="Pen with solid fill">
              <a:extLst>
                <a:ext uri="{FF2B5EF4-FFF2-40B4-BE49-F238E27FC236}">
                  <a16:creationId xmlns:a16="http://schemas.microsoft.com/office/drawing/2014/main" id="{A3DDF2F6-5084-AF3C-7C1E-F32A035408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0972" y="2336107"/>
              <a:ext cx="914400" cy="914400"/>
            </a:xfrm>
            <a:prstGeom prst="rect">
              <a:avLst/>
            </a:prstGeom>
          </p:spPr>
        </p:pic>
        <p:pic>
          <p:nvPicPr>
            <p:cNvPr id="14" name="Graphic 13" descr="Document outline">
              <a:extLst>
                <a:ext uri="{FF2B5EF4-FFF2-40B4-BE49-F238E27FC236}">
                  <a16:creationId xmlns:a16="http://schemas.microsoft.com/office/drawing/2014/main" id="{42F03AE8-879C-4598-6586-B8D55EBED7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0628" y="2483382"/>
              <a:ext cx="1393159" cy="1393159"/>
            </a:xfrm>
            <a:prstGeom prst="rect">
              <a:avLst/>
            </a:prstGeom>
          </p:spPr>
        </p:pic>
        <p:sp>
          <p:nvSpPr>
            <p:cNvPr id="19" name="Rectangle: Rounded Corners 16">
              <a:extLst>
                <a:ext uri="{FF2B5EF4-FFF2-40B4-BE49-F238E27FC236}">
                  <a16:creationId xmlns:a16="http://schemas.microsoft.com/office/drawing/2014/main" id="{54F6CF65-78AE-A4A6-5BEF-52ED9F8D1411}"/>
                </a:ext>
              </a:extLst>
            </p:cNvPr>
            <p:cNvSpPr/>
            <p:nvPr/>
          </p:nvSpPr>
          <p:spPr>
            <a:xfrm>
              <a:off x="337720" y="3926206"/>
              <a:ext cx="1768157"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b="1">
                  <a:latin typeface="+mj-lt"/>
                </a:rPr>
                <a:t>Plan</a:t>
              </a:r>
            </a:p>
          </p:txBody>
        </p:sp>
      </p:grpSp>
      <p:grpSp>
        <p:nvGrpSpPr>
          <p:cNvPr id="20" name="Group 19" descr="Rehearse">
            <a:extLst>
              <a:ext uri="{FF2B5EF4-FFF2-40B4-BE49-F238E27FC236}">
                <a16:creationId xmlns:a16="http://schemas.microsoft.com/office/drawing/2014/main" id="{A26E6340-75DE-4EA5-177D-B2AB800E3CDD}"/>
              </a:ext>
            </a:extLst>
          </p:cNvPr>
          <p:cNvGrpSpPr/>
          <p:nvPr/>
        </p:nvGrpSpPr>
        <p:grpSpPr>
          <a:xfrm>
            <a:off x="2594396" y="2570712"/>
            <a:ext cx="1790876" cy="2982928"/>
            <a:chOff x="2594396" y="2570712"/>
            <a:chExt cx="1790876" cy="2982928"/>
          </a:xfrm>
        </p:grpSpPr>
        <p:sp>
          <p:nvSpPr>
            <p:cNvPr id="21" name="Rectangle: Rounded Corners 17">
              <a:extLst>
                <a:ext uri="{FF2B5EF4-FFF2-40B4-BE49-F238E27FC236}">
                  <a16:creationId xmlns:a16="http://schemas.microsoft.com/office/drawing/2014/main" id="{35D0EDBB-4397-B761-04D3-B70C07591A9E}"/>
                </a:ext>
              </a:extLst>
            </p:cNvPr>
            <p:cNvSpPr/>
            <p:nvPr/>
          </p:nvSpPr>
          <p:spPr>
            <a:xfrm>
              <a:off x="2594396"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Rehearse</a:t>
              </a:r>
            </a:p>
          </p:txBody>
        </p:sp>
        <p:grpSp>
          <p:nvGrpSpPr>
            <p:cNvPr id="22" name="Graphic 21" descr="Classroom outline">
              <a:extLst>
                <a:ext uri="{FF2B5EF4-FFF2-40B4-BE49-F238E27FC236}">
                  <a16:creationId xmlns:a16="http://schemas.microsoft.com/office/drawing/2014/main" id="{3CBC0B01-0B4F-C8FB-19FB-5C07DBB65608}"/>
                </a:ext>
              </a:extLst>
            </p:cNvPr>
            <p:cNvGrpSpPr/>
            <p:nvPr/>
          </p:nvGrpSpPr>
          <p:grpSpPr>
            <a:xfrm>
              <a:off x="3057897" y="2570712"/>
              <a:ext cx="1079847" cy="1131942"/>
              <a:chOff x="3057897" y="2570712"/>
              <a:chExt cx="1079847" cy="1131942"/>
            </a:xfrm>
            <a:solidFill>
              <a:srgbClr val="000000"/>
            </a:solidFill>
          </p:grpSpPr>
          <p:sp>
            <p:nvSpPr>
              <p:cNvPr id="23" name="Freeform: Shape 29">
                <a:extLst>
                  <a:ext uri="{FF2B5EF4-FFF2-40B4-BE49-F238E27FC236}">
                    <a16:creationId xmlns:a16="http://schemas.microsoft.com/office/drawing/2014/main" id="{4F76C744-D6AB-1856-5498-F0002E587497}"/>
                  </a:ext>
                </a:extLst>
              </p:cNvPr>
              <p:cNvSpPr/>
              <p:nvPr/>
            </p:nvSpPr>
            <p:spPr>
              <a:xfrm>
                <a:off x="3281532" y="2570712"/>
                <a:ext cx="856212" cy="609507"/>
              </a:xfrm>
              <a:custGeom>
                <a:avLst/>
                <a:gdLst>
                  <a:gd name="connsiteX0" fmla="*/ 29024 w 856212"/>
                  <a:gd name="connsiteY0" fmla="*/ 58048 h 609507"/>
                  <a:gd name="connsiteX1" fmla="*/ 58048 w 856212"/>
                  <a:gd name="connsiteY1" fmla="*/ 29024 h 609507"/>
                  <a:gd name="connsiteX2" fmla="*/ 798164 w 856212"/>
                  <a:gd name="connsiteY2" fmla="*/ 29024 h 609507"/>
                  <a:gd name="connsiteX3" fmla="*/ 827188 w 856212"/>
                  <a:gd name="connsiteY3" fmla="*/ 58048 h 609507"/>
                  <a:gd name="connsiteX4" fmla="*/ 827188 w 856212"/>
                  <a:gd name="connsiteY4" fmla="*/ 551459 h 609507"/>
                  <a:gd name="connsiteX5" fmla="*/ 798164 w 856212"/>
                  <a:gd name="connsiteY5" fmla="*/ 580483 h 609507"/>
                  <a:gd name="connsiteX6" fmla="*/ 307119 w 856212"/>
                  <a:gd name="connsiteY6" fmla="*/ 580483 h 609507"/>
                  <a:gd name="connsiteX7" fmla="*/ 289545 w 856212"/>
                  <a:gd name="connsiteY7" fmla="*/ 609507 h 609507"/>
                  <a:gd name="connsiteX8" fmla="*/ 798164 w 856212"/>
                  <a:gd name="connsiteY8" fmla="*/ 609507 h 609507"/>
                  <a:gd name="connsiteX9" fmla="*/ 856212 w 856212"/>
                  <a:gd name="connsiteY9" fmla="*/ 551459 h 609507"/>
                  <a:gd name="connsiteX10" fmla="*/ 856212 w 856212"/>
                  <a:gd name="connsiteY10" fmla="*/ 58048 h 609507"/>
                  <a:gd name="connsiteX11" fmla="*/ 798164 w 856212"/>
                  <a:gd name="connsiteY11" fmla="*/ 0 h 609507"/>
                  <a:gd name="connsiteX12" fmla="*/ 58048 w 856212"/>
                  <a:gd name="connsiteY12" fmla="*/ 0 h 609507"/>
                  <a:gd name="connsiteX13" fmla="*/ 0 w 856212"/>
                  <a:gd name="connsiteY13" fmla="*/ 58048 h 609507"/>
                  <a:gd name="connsiteX14" fmla="*/ 0 w 856212"/>
                  <a:gd name="connsiteY14" fmla="*/ 116575 h 609507"/>
                  <a:gd name="connsiteX15" fmla="*/ 29024 w 856212"/>
                  <a:gd name="connsiteY15" fmla="*/ 121916 h 6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212" h="609507">
                    <a:moveTo>
                      <a:pt x="29024" y="58048"/>
                    </a:moveTo>
                    <a:cubicBezTo>
                      <a:pt x="29024" y="42018"/>
                      <a:pt x="42018" y="29024"/>
                      <a:pt x="58048" y="29024"/>
                    </a:cubicBezTo>
                    <a:lnTo>
                      <a:pt x="798164" y="29024"/>
                    </a:lnTo>
                    <a:cubicBezTo>
                      <a:pt x="814194" y="29024"/>
                      <a:pt x="827188" y="42018"/>
                      <a:pt x="827188" y="58048"/>
                    </a:cubicBezTo>
                    <a:lnTo>
                      <a:pt x="827188" y="551459"/>
                    </a:lnTo>
                    <a:cubicBezTo>
                      <a:pt x="827188" y="567489"/>
                      <a:pt x="814194" y="580483"/>
                      <a:pt x="798164" y="580483"/>
                    </a:cubicBezTo>
                    <a:lnTo>
                      <a:pt x="307119" y="580483"/>
                    </a:lnTo>
                    <a:lnTo>
                      <a:pt x="289545" y="609507"/>
                    </a:lnTo>
                    <a:lnTo>
                      <a:pt x="798164" y="609507"/>
                    </a:lnTo>
                    <a:cubicBezTo>
                      <a:pt x="830223" y="609507"/>
                      <a:pt x="856212" y="583517"/>
                      <a:pt x="856212" y="551459"/>
                    </a:cubicBezTo>
                    <a:lnTo>
                      <a:pt x="856212" y="58048"/>
                    </a:lnTo>
                    <a:cubicBezTo>
                      <a:pt x="856212" y="25990"/>
                      <a:pt x="830223" y="0"/>
                      <a:pt x="798164" y="0"/>
                    </a:cubicBezTo>
                    <a:lnTo>
                      <a:pt x="58048" y="0"/>
                    </a:lnTo>
                    <a:cubicBezTo>
                      <a:pt x="25990" y="0"/>
                      <a:pt x="0" y="25990"/>
                      <a:pt x="0" y="58048"/>
                    </a:cubicBezTo>
                    <a:lnTo>
                      <a:pt x="0" y="116575"/>
                    </a:lnTo>
                    <a:cubicBezTo>
                      <a:pt x="9846" y="117244"/>
                      <a:pt x="19584" y="119037"/>
                      <a:pt x="29024" y="121916"/>
                    </a:cubicBezTo>
                    <a:close/>
                  </a:path>
                </a:pathLst>
              </a:custGeom>
              <a:solidFill>
                <a:srgbClr val="000000"/>
              </a:solidFill>
              <a:ln w="14486" cap="flat">
                <a:noFill/>
                <a:prstDash val="solid"/>
                <a:miter/>
              </a:ln>
            </p:spPr>
            <p:txBody>
              <a:bodyPr rtlCol="0" anchor="ctr"/>
              <a:lstStyle/>
              <a:p>
                <a:endParaRPr lang="en-AU"/>
              </a:p>
            </p:txBody>
          </p:sp>
          <p:sp>
            <p:nvSpPr>
              <p:cNvPr id="28" name="Freeform: Shape 30">
                <a:extLst>
                  <a:ext uri="{FF2B5EF4-FFF2-40B4-BE49-F238E27FC236}">
                    <a16:creationId xmlns:a16="http://schemas.microsoft.com/office/drawing/2014/main" id="{55B47D4A-9A0C-80F1-ED7B-BCD5CF7C515F}"/>
                  </a:ext>
                </a:extLst>
              </p:cNvPr>
              <p:cNvSpPr/>
              <p:nvPr/>
            </p:nvSpPr>
            <p:spPr>
              <a:xfrm>
                <a:off x="3057897" y="2787932"/>
                <a:ext cx="722154" cy="545869"/>
              </a:xfrm>
              <a:custGeom>
                <a:avLst/>
                <a:gdLst>
                  <a:gd name="connsiteX0" fmla="*/ 396329 w 722154"/>
                  <a:gd name="connsiteY0" fmla="*/ 336140 h 545869"/>
                  <a:gd name="connsiteX1" fmla="*/ 410362 w 722154"/>
                  <a:gd name="connsiteY1" fmla="*/ 329436 h 545869"/>
                  <a:gd name="connsiteX2" fmla="*/ 472648 w 722154"/>
                  <a:gd name="connsiteY2" fmla="*/ 230086 h 545869"/>
                  <a:gd name="connsiteX3" fmla="*/ 504479 w 722154"/>
                  <a:gd name="connsiteY3" fmla="*/ 222901 h 545869"/>
                  <a:gd name="connsiteX4" fmla="*/ 505561 w 722154"/>
                  <a:gd name="connsiteY4" fmla="*/ 223628 h 545869"/>
                  <a:gd name="connsiteX5" fmla="*/ 510379 w 722154"/>
                  <a:gd name="connsiteY5" fmla="*/ 256803 h 545869"/>
                  <a:gd name="connsiteX6" fmla="*/ 434350 w 722154"/>
                  <a:gd name="connsiteY6" fmla="*/ 382376 h 545869"/>
                  <a:gd name="connsiteX7" fmla="*/ 397069 w 722154"/>
                  <a:gd name="connsiteY7" fmla="*/ 392621 h 545869"/>
                  <a:gd name="connsiteX8" fmla="*/ 377434 w 722154"/>
                  <a:gd name="connsiteY8" fmla="*/ 398615 h 545869"/>
                  <a:gd name="connsiteX9" fmla="*/ 383428 w 722154"/>
                  <a:gd name="connsiteY9" fmla="*/ 418250 h 545869"/>
                  <a:gd name="connsiteX10" fmla="*/ 459166 w 722154"/>
                  <a:gd name="connsiteY10" fmla="*/ 397410 h 545869"/>
                  <a:gd name="connsiteX11" fmla="*/ 535050 w 722154"/>
                  <a:gd name="connsiteY11" fmla="*/ 272084 h 545869"/>
                  <a:gd name="connsiteX12" fmla="*/ 534106 w 722154"/>
                  <a:gd name="connsiteY12" fmla="*/ 212004 h 545869"/>
                  <a:gd name="connsiteX13" fmla="*/ 718149 w 722154"/>
                  <a:gd name="connsiteY13" fmla="*/ 24523 h 545869"/>
                  <a:gd name="connsiteX14" fmla="*/ 717652 w 722154"/>
                  <a:gd name="connsiteY14" fmla="*/ 4006 h 545869"/>
                  <a:gd name="connsiteX15" fmla="*/ 697425 w 722154"/>
                  <a:gd name="connsiteY15" fmla="*/ 4206 h 545869"/>
                  <a:gd name="connsiteX16" fmla="*/ 511076 w 722154"/>
                  <a:gd name="connsiteY16" fmla="*/ 194024 h 545869"/>
                  <a:gd name="connsiteX17" fmla="*/ 482052 w 722154"/>
                  <a:gd name="connsiteY17" fmla="*/ 191281 h 545869"/>
                  <a:gd name="connsiteX18" fmla="*/ 448050 w 722154"/>
                  <a:gd name="connsiteY18" fmla="*/ 214602 h 545869"/>
                  <a:gd name="connsiteX19" fmla="*/ 402134 w 722154"/>
                  <a:gd name="connsiteY19" fmla="*/ 287873 h 545869"/>
                  <a:gd name="connsiteX20" fmla="*/ 375330 w 722154"/>
                  <a:gd name="connsiteY20" fmla="*/ 206780 h 545869"/>
                  <a:gd name="connsiteX21" fmla="*/ 374387 w 722154"/>
                  <a:gd name="connsiteY21" fmla="*/ 204545 h 545869"/>
                  <a:gd name="connsiteX22" fmla="*/ 214115 w 722154"/>
                  <a:gd name="connsiteY22" fmla="*/ 145582 h 545869"/>
                  <a:gd name="connsiteX23" fmla="*/ 53728 w 722154"/>
                  <a:gd name="connsiteY23" fmla="*/ 204690 h 545869"/>
                  <a:gd name="connsiteX24" fmla="*/ 52857 w 722154"/>
                  <a:gd name="connsiteY24" fmla="*/ 206736 h 545869"/>
                  <a:gd name="connsiteX25" fmla="*/ 51943 w 722154"/>
                  <a:gd name="connsiteY25" fmla="*/ 209784 h 545869"/>
                  <a:gd name="connsiteX26" fmla="*/ 1281 w 722154"/>
                  <a:gd name="connsiteY26" fmla="*/ 486747 h 545869"/>
                  <a:gd name="connsiteX27" fmla="*/ 36944 w 722154"/>
                  <a:gd name="connsiteY27" fmla="*/ 544323 h 545869"/>
                  <a:gd name="connsiteX28" fmla="*/ 40464 w 722154"/>
                  <a:gd name="connsiteY28" fmla="*/ 545013 h 545869"/>
                  <a:gd name="connsiteX29" fmla="*/ 44817 w 722154"/>
                  <a:gd name="connsiteY29" fmla="*/ 545695 h 545869"/>
                  <a:gd name="connsiteX30" fmla="*/ 47110 w 722154"/>
                  <a:gd name="connsiteY30" fmla="*/ 545869 h 545869"/>
                  <a:gd name="connsiteX31" fmla="*/ 61165 w 722154"/>
                  <a:gd name="connsiteY31" fmla="*/ 530914 h 545869"/>
                  <a:gd name="connsiteX32" fmla="*/ 49287 w 722154"/>
                  <a:gd name="connsiteY32" fmla="*/ 517091 h 545869"/>
                  <a:gd name="connsiteX33" fmla="*/ 44933 w 722154"/>
                  <a:gd name="connsiteY33" fmla="*/ 516395 h 545869"/>
                  <a:gd name="connsiteX34" fmla="*/ 32221 w 722154"/>
                  <a:gd name="connsiteY34" fmla="*/ 508283 h 545869"/>
                  <a:gd name="connsiteX35" fmla="*/ 29681 w 722154"/>
                  <a:gd name="connsiteY35" fmla="*/ 492740 h 545869"/>
                  <a:gd name="connsiteX36" fmla="*/ 80198 w 722154"/>
                  <a:gd name="connsiteY36" fmla="*/ 216634 h 545869"/>
                  <a:gd name="connsiteX37" fmla="*/ 80357 w 722154"/>
                  <a:gd name="connsiteY37" fmla="*/ 216227 h 545869"/>
                  <a:gd name="connsiteX38" fmla="*/ 214115 w 722154"/>
                  <a:gd name="connsiteY38" fmla="*/ 174607 h 545869"/>
                  <a:gd name="connsiteX39" fmla="*/ 347757 w 722154"/>
                  <a:gd name="connsiteY39" fmla="*/ 215980 h 545869"/>
                  <a:gd name="connsiteX40" fmla="*/ 384298 w 722154"/>
                  <a:gd name="connsiteY40" fmla="*/ 326272 h 545869"/>
                  <a:gd name="connsiteX41" fmla="*/ 396329 w 722154"/>
                  <a:gd name="connsiteY41" fmla="*/ 336140 h 54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2154" h="545869">
                    <a:moveTo>
                      <a:pt x="396329" y="336140"/>
                    </a:moveTo>
                    <a:cubicBezTo>
                      <a:pt x="401910" y="336812"/>
                      <a:pt x="407378" y="334200"/>
                      <a:pt x="410362" y="329436"/>
                    </a:cubicBezTo>
                    <a:lnTo>
                      <a:pt x="472648" y="230086"/>
                    </a:lnTo>
                    <a:cubicBezTo>
                      <a:pt x="479454" y="219312"/>
                      <a:pt x="493705" y="216095"/>
                      <a:pt x="504479" y="222901"/>
                    </a:cubicBezTo>
                    <a:cubicBezTo>
                      <a:pt x="504846" y="223133"/>
                      <a:pt x="505207" y="223376"/>
                      <a:pt x="505561" y="223628"/>
                    </a:cubicBezTo>
                    <a:cubicBezTo>
                      <a:pt x="515588" y="231730"/>
                      <a:pt x="517686" y="246184"/>
                      <a:pt x="510379" y="256803"/>
                    </a:cubicBezTo>
                    <a:lnTo>
                      <a:pt x="434350" y="382376"/>
                    </a:lnTo>
                    <a:cubicBezTo>
                      <a:pt x="426608" y="395139"/>
                      <a:pt x="410246" y="399637"/>
                      <a:pt x="397069" y="392621"/>
                    </a:cubicBezTo>
                    <a:cubicBezTo>
                      <a:pt x="389991" y="388854"/>
                      <a:pt x="381201" y="391537"/>
                      <a:pt x="377434" y="398615"/>
                    </a:cubicBezTo>
                    <a:cubicBezTo>
                      <a:pt x="373667" y="405692"/>
                      <a:pt x="376350" y="414482"/>
                      <a:pt x="383428" y="418250"/>
                    </a:cubicBezTo>
                    <a:cubicBezTo>
                      <a:pt x="410204" y="432498"/>
                      <a:pt x="443447" y="423351"/>
                      <a:pt x="459166" y="397410"/>
                    </a:cubicBezTo>
                    <a:lnTo>
                      <a:pt x="535050" y="272084"/>
                    </a:lnTo>
                    <a:cubicBezTo>
                      <a:pt x="546939" y="253716"/>
                      <a:pt x="546566" y="229989"/>
                      <a:pt x="534106" y="212004"/>
                    </a:cubicBezTo>
                    <a:lnTo>
                      <a:pt x="718149" y="24523"/>
                    </a:lnTo>
                    <a:cubicBezTo>
                      <a:pt x="723678" y="18719"/>
                      <a:pt x="723456" y="9535"/>
                      <a:pt x="717652" y="4006"/>
                    </a:cubicBezTo>
                    <a:cubicBezTo>
                      <a:pt x="711966" y="-1412"/>
                      <a:pt x="703002" y="-1323"/>
                      <a:pt x="697425" y="4206"/>
                    </a:cubicBezTo>
                    <a:lnTo>
                      <a:pt x="511076" y="194024"/>
                    </a:lnTo>
                    <a:cubicBezTo>
                      <a:pt x="501863" y="190348"/>
                      <a:pt x="491789" y="189396"/>
                      <a:pt x="482052" y="191281"/>
                    </a:cubicBezTo>
                    <a:cubicBezTo>
                      <a:pt x="468011" y="194090"/>
                      <a:pt x="455727" y="202515"/>
                      <a:pt x="448050" y="214602"/>
                    </a:cubicBezTo>
                    <a:lnTo>
                      <a:pt x="402134" y="287873"/>
                    </a:lnTo>
                    <a:lnTo>
                      <a:pt x="375330" y="206780"/>
                    </a:lnTo>
                    <a:lnTo>
                      <a:pt x="374387" y="204545"/>
                    </a:lnTo>
                    <a:cubicBezTo>
                      <a:pt x="352793" y="154972"/>
                      <a:pt x="301347" y="145582"/>
                      <a:pt x="214115" y="145582"/>
                    </a:cubicBezTo>
                    <a:cubicBezTo>
                      <a:pt x="126883" y="145582"/>
                      <a:pt x="75496" y="154972"/>
                      <a:pt x="53728" y="204690"/>
                    </a:cubicBezTo>
                    <a:cubicBezTo>
                      <a:pt x="53728" y="204690"/>
                      <a:pt x="53147" y="205909"/>
                      <a:pt x="52857" y="206736"/>
                    </a:cubicBezTo>
                    <a:cubicBezTo>
                      <a:pt x="52475" y="207727"/>
                      <a:pt x="52171" y="208746"/>
                      <a:pt x="51943" y="209784"/>
                    </a:cubicBezTo>
                    <a:lnTo>
                      <a:pt x="1281" y="486747"/>
                    </a:lnTo>
                    <a:cubicBezTo>
                      <a:pt x="-4770" y="512494"/>
                      <a:pt x="11196" y="538272"/>
                      <a:pt x="36944" y="544323"/>
                    </a:cubicBezTo>
                    <a:cubicBezTo>
                      <a:pt x="38108" y="544598"/>
                      <a:pt x="39282" y="544827"/>
                      <a:pt x="40464" y="545013"/>
                    </a:cubicBezTo>
                    <a:lnTo>
                      <a:pt x="44817" y="545695"/>
                    </a:lnTo>
                    <a:cubicBezTo>
                      <a:pt x="45575" y="545817"/>
                      <a:pt x="46342" y="545875"/>
                      <a:pt x="47110" y="545869"/>
                    </a:cubicBezTo>
                    <a:cubicBezTo>
                      <a:pt x="55121" y="545621"/>
                      <a:pt x="61413" y="538925"/>
                      <a:pt x="61165" y="530914"/>
                    </a:cubicBezTo>
                    <a:cubicBezTo>
                      <a:pt x="60953" y="524085"/>
                      <a:pt x="56006" y="518328"/>
                      <a:pt x="49287" y="517091"/>
                    </a:cubicBezTo>
                    <a:lnTo>
                      <a:pt x="44933" y="516395"/>
                    </a:lnTo>
                    <a:cubicBezTo>
                      <a:pt x="39745" y="515597"/>
                      <a:pt x="35131" y="512652"/>
                      <a:pt x="32221" y="508283"/>
                    </a:cubicBezTo>
                    <a:cubicBezTo>
                      <a:pt x="29196" y="503701"/>
                      <a:pt x="28272" y="498046"/>
                      <a:pt x="29681" y="492740"/>
                    </a:cubicBezTo>
                    <a:lnTo>
                      <a:pt x="80198" y="216634"/>
                    </a:lnTo>
                    <a:lnTo>
                      <a:pt x="80357" y="216227"/>
                    </a:lnTo>
                    <a:cubicBezTo>
                      <a:pt x="92185" y="189220"/>
                      <a:pt x="116986" y="174607"/>
                      <a:pt x="214115" y="174607"/>
                    </a:cubicBezTo>
                    <a:cubicBezTo>
                      <a:pt x="311244" y="174607"/>
                      <a:pt x="336017" y="189220"/>
                      <a:pt x="347757" y="215980"/>
                    </a:cubicBezTo>
                    <a:lnTo>
                      <a:pt x="384298" y="326272"/>
                    </a:lnTo>
                    <a:cubicBezTo>
                      <a:pt x="386057" y="331616"/>
                      <a:pt x="390745" y="335461"/>
                      <a:pt x="396329" y="336140"/>
                    </a:cubicBezTo>
                    <a:close/>
                  </a:path>
                </a:pathLst>
              </a:custGeom>
              <a:solidFill>
                <a:srgbClr val="000000"/>
              </a:solidFill>
              <a:ln w="14486" cap="flat">
                <a:noFill/>
                <a:prstDash val="solid"/>
                <a:miter/>
              </a:ln>
            </p:spPr>
            <p:txBody>
              <a:bodyPr rtlCol="0" anchor="ctr"/>
              <a:lstStyle/>
              <a:p>
                <a:endParaRPr lang="en-AU"/>
              </a:p>
            </p:txBody>
          </p:sp>
          <p:sp>
            <p:nvSpPr>
              <p:cNvPr id="29" name="Freeform: Shape 31">
                <a:extLst>
                  <a:ext uri="{FF2B5EF4-FFF2-40B4-BE49-F238E27FC236}">
                    <a16:creationId xmlns:a16="http://schemas.microsoft.com/office/drawing/2014/main" id="{2162AC18-5C2E-BF0C-B11A-91761EE2C471}"/>
                  </a:ext>
                </a:extLst>
              </p:cNvPr>
              <p:cNvSpPr/>
              <p:nvPr/>
            </p:nvSpPr>
            <p:spPr>
              <a:xfrm>
                <a:off x="3165436" y="3070218"/>
                <a:ext cx="217681" cy="632436"/>
              </a:xfrm>
              <a:custGeom>
                <a:avLst/>
                <a:gdLst>
                  <a:gd name="connsiteX0" fmla="*/ 203169 w 217681"/>
                  <a:gd name="connsiteY0" fmla="*/ 0 h 632436"/>
                  <a:gd name="connsiteX1" fmla="*/ 188657 w 217681"/>
                  <a:gd name="connsiteY1" fmla="*/ 14512 h 632436"/>
                  <a:gd name="connsiteX2" fmla="*/ 188657 w 217681"/>
                  <a:gd name="connsiteY2" fmla="*/ 603412 h 632436"/>
                  <a:gd name="connsiteX3" fmla="*/ 123353 w 217681"/>
                  <a:gd name="connsiteY3" fmla="*/ 603412 h 632436"/>
                  <a:gd name="connsiteX4" fmla="*/ 123353 w 217681"/>
                  <a:gd name="connsiteY4" fmla="*/ 242758 h 632436"/>
                  <a:gd name="connsiteX5" fmla="*/ 94328 w 217681"/>
                  <a:gd name="connsiteY5" fmla="*/ 242758 h 632436"/>
                  <a:gd name="connsiteX6" fmla="*/ 94328 w 217681"/>
                  <a:gd name="connsiteY6" fmla="*/ 603412 h 632436"/>
                  <a:gd name="connsiteX7" fmla="*/ 29024 w 217681"/>
                  <a:gd name="connsiteY7" fmla="*/ 603412 h 632436"/>
                  <a:gd name="connsiteX8" fmla="*/ 29024 w 217681"/>
                  <a:gd name="connsiteY8" fmla="*/ 14512 h 632436"/>
                  <a:gd name="connsiteX9" fmla="*/ 14512 w 217681"/>
                  <a:gd name="connsiteY9" fmla="*/ 0 h 632436"/>
                  <a:gd name="connsiteX10" fmla="*/ 0 w 217681"/>
                  <a:gd name="connsiteY10" fmla="*/ 14512 h 632436"/>
                  <a:gd name="connsiteX11" fmla="*/ 0 w 217681"/>
                  <a:gd name="connsiteY11" fmla="*/ 632436 h 632436"/>
                  <a:gd name="connsiteX12" fmla="*/ 217681 w 217681"/>
                  <a:gd name="connsiteY12" fmla="*/ 632436 h 632436"/>
                  <a:gd name="connsiteX13" fmla="*/ 217681 w 217681"/>
                  <a:gd name="connsiteY13" fmla="*/ 14512 h 632436"/>
                  <a:gd name="connsiteX14" fmla="*/ 203169 w 217681"/>
                  <a:gd name="connsiteY14" fmla="*/ 0 h 6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681" h="632436">
                    <a:moveTo>
                      <a:pt x="203169" y="0"/>
                    </a:moveTo>
                    <a:cubicBezTo>
                      <a:pt x="195154" y="0"/>
                      <a:pt x="188657" y="6497"/>
                      <a:pt x="188657" y="14512"/>
                    </a:cubicBezTo>
                    <a:lnTo>
                      <a:pt x="188657" y="603412"/>
                    </a:lnTo>
                    <a:lnTo>
                      <a:pt x="123353" y="603412"/>
                    </a:lnTo>
                    <a:lnTo>
                      <a:pt x="123353" y="242758"/>
                    </a:lnTo>
                    <a:lnTo>
                      <a:pt x="94328" y="242758"/>
                    </a:lnTo>
                    <a:lnTo>
                      <a:pt x="94328" y="603412"/>
                    </a:lnTo>
                    <a:lnTo>
                      <a:pt x="29024" y="603412"/>
                    </a:lnTo>
                    <a:lnTo>
                      <a:pt x="29024" y="14512"/>
                    </a:lnTo>
                    <a:cubicBezTo>
                      <a:pt x="29024" y="6497"/>
                      <a:pt x="22527" y="0"/>
                      <a:pt x="14512" y="0"/>
                    </a:cubicBezTo>
                    <a:cubicBezTo>
                      <a:pt x="6497" y="0"/>
                      <a:pt x="0" y="6497"/>
                      <a:pt x="0" y="14512"/>
                    </a:cubicBezTo>
                    <a:lnTo>
                      <a:pt x="0" y="632436"/>
                    </a:lnTo>
                    <a:lnTo>
                      <a:pt x="217681" y="632436"/>
                    </a:lnTo>
                    <a:lnTo>
                      <a:pt x="217681" y="14512"/>
                    </a:lnTo>
                    <a:cubicBezTo>
                      <a:pt x="217681" y="6497"/>
                      <a:pt x="211184" y="0"/>
                      <a:pt x="203169" y="0"/>
                    </a:cubicBezTo>
                    <a:close/>
                  </a:path>
                </a:pathLst>
              </a:custGeom>
              <a:solidFill>
                <a:srgbClr val="000000"/>
              </a:solidFill>
              <a:ln w="14486" cap="flat">
                <a:noFill/>
                <a:prstDash val="solid"/>
                <a:miter/>
              </a:ln>
            </p:spPr>
            <p:txBody>
              <a:bodyPr rtlCol="0" anchor="ctr"/>
              <a:lstStyle/>
              <a:p>
                <a:endParaRPr lang="en-AU"/>
              </a:p>
            </p:txBody>
          </p:sp>
          <p:sp>
            <p:nvSpPr>
              <p:cNvPr id="34" name="Freeform: Shape 32">
                <a:extLst>
                  <a:ext uri="{FF2B5EF4-FFF2-40B4-BE49-F238E27FC236}">
                    <a16:creationId xmlns:a16="http://schemas.microsoft.com/office/drawing/2014/main" id="{2EB39BBB-0608-08D2-F5BE-0C97C57AF568}"/>
                  </a:ext>
                </a:extLst>
              </p:cNvPr>
              <p:cNvSpPr/>
              <p:nvPr/>
            </p:nvSpPr>
            <p:spPr>
              <a:xfrm>
                <a:off x="3184940" y="2730345"/>
                <a:ext cx="174144" cy="174144"/>
              </a:xfrm>
              <a:custGeom>
                <a:avLst/>
                <a:gdLst>
                  <a:gd name="connsiteX0" fmla="*/ 87072 w 174144"/>
                  <a:gd name="connsiteY0" fmla="*/ 174145 h 174144"/>
                  <a:gd name="connsiteX1" fmla="*/ 174145 w 174144"/>
                  <a:gd name="connsiteY1" fmla="*/ 87072 h 174144"/>
                  <a:gd name="connsiteX2" fmla="*/ 87072 w 174144"/>
                  <a:gd name="connsiteY2" fmla="*/ 0 h 174144"/>
                  <a:gd name="connsiteX3" fmla="*/ 0 w 174144"/>
                  <a:gd name="connsiteY3" fmla="*/ 87072 h 174144"/>
                  <a:gd name="connsiteX4" fmla="*/ 87072 w 174144"/>
                  <a:gd name="connsiteY4" fmla="*/ 174145 h 174144"/>
                  <a:gd name="connsiteX5" fmla="*/ 87072 w 174144"/>
                  <a:gd name="connsiteY5" fmla="*/ 29024 h 174144"/>
                  <a:gd name="connsiteX6" fmla="*/ 145121 w 174144"/>
                  <a:gd name="connsiteY6" fmla="*/ 87072 h 174144"/>
                  <a:gd name="connsiteX7" fmla="*/ 87072 w 174144"/>
                  <a:gd name="connsiteY7" fmla="*/ 145121 h 174144"/>
                  <a:gd name="connsiteX8" fmla="*/ 29024 w 174144"/>
                  <a:gd name="connsiteY8" fmla="*/ 87072 h 174144"/>
                  <a:gd name="connsiteX9" fmla="*/ 87072 w 174144"/>
                  <a:gd name="connsiteY9" fmla="*/ 29024 h 17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144" h="174144">
                    <a:moveTo>
                      <a:pt x="87072" y="174145"/>
                    </a:moveTo>
                    <a:cubicBezTo>
                      <a:pt x="135161" y="174145"/>
                      <a:pt x="174145" y="135161"/>
                      <a:pt x="174145" y="87072"/>
                    </a:cubicBezTo>
                    <a:cubicBezTo>
                      <a:pt x="174145" y="38984"/>
                      <a:pt x="135161" y="0"/>
                      <a:pt x="87072" y="0"/>
                    </a:cubicBezTo>
                    <a:cubicBezTo>
                      <a:pt x="38984" y="0"/>
                      <a:pt x="0" y="38984"/>
                      <a:pt x="0" y="87072"/>
                    </a:cubicBezTo>
                    <a:cubicBezTo>
                      <a:pt x="57" y="135138"/>
                      <a:pt x="39007" y="174088"/>
                      <a:pt x="87072" y="174145"/>
                    </a:cubicBezTo>
                    <a:close/>
                    <a:moveTo>
                      <a:pt x="87072" y="29024"/>
                    </a:moveTo>
                    <a:cubicBezTo>
                      <a:pt x="119131" y="29024"/>
                      <a:pt x="145121" y="55014"/>
                      <a:pt x="145121" y="87072"/>
                    </a:cubicBezTo>
                    <a:cubicBezTo>
                      <a:pt x="145121" y="119131"/>
                      <a:pt x="119131" y="145121"/>
                      <a:pt x="87072" y="145121"/>
                    </a:cubicBezTo>
                    <a:cubicBezTo>
                      <a:pt x="55014" y="145121"/>
                      <a:pt x="29024" y="119131"/>
                      <a:pt x="29024" y="87072"/>
                    </a:cubicBezTo>
                    <a:cubicBezTo>
                      <a:pt x="29024" y="55014"/>
                      <a:pt x="55014" y="29024"/>
                      <a:pt x="87072" y="29024"/>
                    </a:cubicBezTo>
                    <a:close/>
                  </a:path>
                </a:pathLst>
              </a:custGeom>
              <a:solidFill>
                <a:srgbClr val="000000"/>
              </a:solidFill>
              <a:ln w="14486" cap="flat">
                <a:noFill/>
                <a:prstDash val="solid"/>
                <a:miter/>
              </a:ln>
            </p:spPr>
            <p:txBody>
              <a:bodyPr rtlCol="0" anchor="ctr"/>
              <a:lstStyle/>
              <a:p>
                <a:endParaRPr lang="en-AU"/>
              </a:p>
            </p:txBody>
          </p:sp>
        </p:grpSp>
      </p:grpSp>
      <p:grpSp>
        <p:nvGrpSpPr>
          <p:cNvPr id="35" name="Group 34" descr="Feedback">
            <a:extLst>
              <a:ext uri="{FF2B5EF4-FFF2-40B4-BE49-F238E27FC236}">
                <a16:creationId xmlns:a16="http://schemas.microsoft.com/office/drawing/2014/main" id="{2DE2AB07-0A04-68DA-4536-80C46F00E41D}"/>
              </a:ext>
            </a:extLst>
          </p:cNvPr>
          <p:cNvGrpSpPr/>
          <p:nvPr/>
        </p:nvGrpSpPr>
        <p:grpSpPr>
          <a:xfrm>
            <a:off x="4840017" y="2483382"/>
            <a:ext cx="1790876" cy="3070258"/>
            <a:chOff x="4840017" y="2483382"/>
            <a:chExt cx="1790876" cy="3070258"/>
          </a:xfrm>
        </p:grpSpPr>
        <p:pic>
          <p:nvPicPr>
            <p:cNvPr id="36" name="Graphic 35" descr="List outline">
              <a:extLst>
                <a:ext uri="{FF2B5EF4-FFF2-40B4-BE49-F238E27FC236}">
                  <a16:creationId xmlns:a16="http://schemas.microsoft.com/office/drawing/2014/main" id="{61FB68D5-9EE9-713C-D528-3A63CC9A6BD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6259" y="2483382"/>
              <a:ext cx="1393159" cy="1393159"/>
            </a:xfrm>
            <a:prstGeom prst="rect">
              <a:avLst/>
            </a:prstGeom>
          </p:spPr>
        </p:pic>
        <p:sp>
          <p:nvSpPr>
            <p:cNvPr id="37" name="Rectangle: Rounded Corners 23">
              <a:extLst>
                <a:ext uri="{FF2B5EF4-FFF2-40B4-BE49-F238E27FC236}">
                  <a16:creationId xmlns:a16="http://schemas.microsoft.com/office/drawing/2014/main" id="{D02109CF-4C92-9A72-F655-551151D464CE}"/>
                </a:ext>
              </a:extLst>
            </p:cNvPr>
            <p:cNvSpPr/>
            <p:nvPr/>
          </p:nvSpPr>
          <p:spPr>
            <a:xfrm>
              <a:off x="4840017"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Feedback</a:t>
              </a:r>
            </a:p>
          </p:txBody>
        </p:sp>
      </p:grpSp>
      <p:sp>
        <p:nvSpPr>
          <p:cNvPr id="16" name="TextBox 15">
            <a:extLst>
              <a:ext uri="{FF2B5EF4-FFF2-40B4-BE49-F238E27FC236}">
                <a16:creationId xmlns:a16="http://schemas.microsoft.com/office/drawing/2014/main" id="{54C42BD4-5803-4C48-CE2A-A42B718911C0}"/>
              </a:ext>
            </a:extLst>
          </p:cNvPr>
          <p:cNvSpPr txBox="1"/>
          <p:nvPr/>
        </p:nvSpPr>
        <p:spPr>
          <a:xfrm>
            <a:off x="360000" y="6441750"/>
            <a:ext cx="11770109" cy="276999"/>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Evidence for Learning (2022) </a:t>
            </a:r>
            <a:r>
              <a:rPr lang="en-AU" sz="1200" i="1" dirty="0">
                <a:hlinkClick r:id="rId11"/>
              </a:rPr>
              <a:t>Effective Professional Development</a:t>
            </a:r>
            <a:r>
              <a:rPr lang="en-AU" sz="1200" dirty="0"/>
              <a:t>, Sydney: Evidence for Learning.</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372134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9573BF7-26C1-A400-9A36-8DD3B0481112}"/>
              </a:ext>
            </a:extLst>
          </p:cNvPr>
          <p:cNvSpPr>
            <a:spLocks noGrp="1"/>
          </p:cNvSpPr>
          <p:nvPr>
            <p:ph type="title"/>
          </p:nvPr>
        </p:nvSpPr>
        <p:spPr/>
        <p:txBody>
          <a:bodyPr/>
          <a:lstStyle/>
          <a:p>
            <a:r>
              <a:rPr lang="en-US" dirty="0"/>
              <a:t>Rehearsal </a:t>
            </a:r>
            <a:r>
              <a:rPr lang="en-US" dirty="0">
                <a:solidFill>
                  <a:schemeClr val="bg1"/>
                </a:solidFill>
              </a:rPr>
              <a:t>(1)</a:t>
            </a:r>
          </a:p>
        </p:txBody>
      </p:sp>
      <p:pic>
        <p:nvPicPr>
          <p:cNvPr id="3" name="Graphic 2" descr="A teacher presenting a lesson without preparation.">
            <a:extLst>
              <a:ext uri="{FF2B5EF4-FFF2-40B4-BE49-F238E27FC236}">
                <a16:creationId xmlns:a16="http://schemas.microsoft.com/office/drawing/2014/main" id="{13ADA41A-8969-7747-870C-08132594F2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274" y="2158365"/>
            <a:ext cx="6181725" cy="3752850"/>
          </a:xfrm>
          <a:prstGeom prst="rect">
            <a:avLst/>
          </a:prstGeom>
        </p:spPr>
      </p:pic>
      <p:pic>
        <p:nvPicPr>
          <p:cNvPr id="6" name="Graphic 5" descr="A teacher presenting a lesson with preparation.">
            <a:extLst>
              <a:ext uri="{FF2B5EF4-FFF2-40B4-BE49-F238E27FC236}">
                <a16:creationId xmlns:a16="http://schemas.microsoft.com/office/drawing/2014/main" id="{1B68BB86-2D22-877F-6F27-0C86F2F3FF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0275" y="2044065"/>
            <a:ext cx="6181725" cy="3752850"/>
          </a:xfrm>
          <a:prstGeom prst="rect">
            <a:avLst/>
          </a:prstGeom>
        </p:spPr>
      </p:pic>
      <p:sp>
        <p:nvSpPr>
          <p:cNvPr id="4" name="Slide Number Placeholder 3">
            <a:extLst>
              <a:ext uri="{FF2B5EF4-FFF2-40B4-BE49-F238E27FC236}">
                <a16:creationId xmlns:a16="http://schemas.microsoft.com/office/drawing/2014/main" id="{FD5E9CFD-D894-AD5F-A49F-6EE4F4EF9D46}"/>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11</a:t>
            </a:fld>
            <a:endParaRPr lang="en-AU"/>
          </a:p>
        </p:txBody>
      </p:sp>
    </p:spTree>
    <p:extLst>
      <p:ext uri="{BB962C8B-B14F-4D97-AF65-F5344CB8AC3E}">
        <p14:creationId xmlns:p14="http://schemas.microsoft.com/office/powerpoint/2010/main" val="172594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
                                        </p:tgtEl>
                                        <p:attrNameLst>
                                          <p:attrName>ppt_x</p:attrName>
                                          <p:attrName>ppt_y</p:attrName>
                                        </p:attrNameLst>
                                      </p:cBhvr>
                                    </p:animMotion>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latin typeface="Public Sans Light"/>
                <a:ea typeface="+mn-ea"/>
                <a:cs typeface="+mn-cs"/>
              </a:rPr>
              <a:t>NSW Department of Education</a:t>
            </a:r>
            <a:endParaRPr kumimoji="0" lang="en-AU" sz="1400" b="0" i="0" u="none" strike="noStrike" kern="1200" cap="none" spc="0" normalizeH="0" baseline="0" noProof="0">
              <a:ln>
                <a:noFill/>
              </a:ln>
              <a:solidFill>
                <a:srgbClr val="002664"/>
              </a:solidFill>
              <a:effectLst/>
              <a:uLnTx/>
              <a:uFillTx/>
              <a:latin typeface="Public Sans Light"/>
              <a:ea typeface="+mn-ea"/>
              <a:cs typeface="+mn-cs"/>
            </a:endParaRPr>
          </a:p>
        </p:txBody>
      </p:sp>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a:xfrm>
            <a:off x="540000" y="3215265"/>
            <a:ext cx="11291998" cy="800681"/>
          </a:xfrm>
        </p:spPr>
        <p:txBody>
          <a:bodyPr/>
          <a:lstStyle/>
          <a:p>
            <a:pPr>
              <a:lnSpc>
                <a:spcPct val="150000"/>
              </a:lnSpc>
              <a:spcBef>
                <a:spcPts val="0"/>
              </a:spcBef>
              <a:spcAft>
                <a:spcPts val="1200"/>
              </a:spcAft>
            </a:pPr>
            <a:r>
              <a:rPr lang="en-AU" dirty="0"/>
              <a:t>Overview of this module</a:t>
            </a:r>
            <a:endParaRPr lang="en-AU" sz="4000" dirty="0">
              <a:solidFill>
                <a:schemeClr val="tx1"/>
              </a:solidFill>
            </a:endParaRPr>
          </a:p>
        </p:txBody>
      </p:sp>
      <p:sp>
        <p:nvSpPr>
          <p:cNvPr id="5" name="Title 2">
            <a:extLst>
              <a:ext uri="{FF2B5EF4-FFF2-40B4-BE49-F238E27FC236}">
                <a16:creationId xmlns:a16="http://schemas.microsoft.com/office/drawing/2014/main" id="{D4B97C12-3C9C-0A16-BA09-AE06987E6228}"/>
              </a:ext>
            </a:extLst>
          </p:cNvPr>
          <p:cNvSpPr txBox="1">
            <a:spLocks/>
          </p:cNvSpPr>
          <p:nvPr/>
        </p:nvSpPr>
        <p:spPr>
          <a:xfrm>
            <a:off x="540000" y="4417541"/>
            <a:ext cx="11291998" cy="1612556"/>
          </a:xfrm>
          <a:prstGeom prst="rect">
            <a:avLst/>
          </a:prstGeom>
          <a:ln>
            <a:noFill/>
          </a:ln>
        </p:spPr>
        <p:txBody>
          <a:bodyPr vert="horz" lIns="0" tIns="0" rIns="0" bIns="0" rtlCol="0" anchor="t">
            <a:noAutofit/>
          </a:bodyPr>
          <a:lstStyle>
            <a:lvl1pPr algn="l" defTabSz="914377" rtl="0" eaLnBrk="1" latinLnBrk="0" hangingPunct="1">
              <a:lnSpc>
                <a:spcPct val="110000"/>
              </a:lnSpc>
              <a:spcBef>
                <a:spcPct val="0"/>
              </a:spcBef>
              <a:buNone/>
              <a:defRPr sz="4800" kern="1200">
                <a:solidFill>
                  <a:schemeClr val="accent1"/>
                </a:solidFill>
                <a:latin typeface="+mj-lt"/>
                <a:ea typeface="+mj-ea"/>
                <a:cs typeface="+mj-cs"/>
              </a:defRPr>
            </a:lvl1pPr>
          </a:lstStyle>
          <a:p>
            <a:pPr marL="0" marR="0" lvl="0" indent="0" algn="l" defTabSz="914377" rtl="0" eaLnBrk="1" fontAlgn="auto" latinLnBrk="0" hangingPunct="1">
              <a:lnSpc>
                <a:spcPct val="150000"/>
              </a:lnSpc>
              <a:spcBef>
                <a:spcPts val="0"/>
              </a:spcBef>
              <a:spcAft>
                <a:spcPts val="1200"/>
              </a:spcAft>
              <a:buClrTx/>
              <a:buSzTx/>
              <a:buFontTx/>
              <a:buNone/>
              <a:tabLst/>
              <a:defRPr/>
            </a:pPr>
            <a:r>
              <a:rPr kumimoji="0" lang="en-AU" sz="2400" b="0" i="0" u="sng" strike="noStrike" kern="1200" cap="none" spc="0" normalizeH="0" baseline="0" noProof="0" dirty="0">
                <a:ln>
                  <a:noFill/>
                </a:ln>
                <a:solidFill>
                  <a:srgbClr val="146CFD"/>
                </a:solidFill>
                <a:effectLst/>
                <a:uLnTx/>
                <a:uFillTx/>
                <a:latin typeface="Public Sans"/>
                <a:ea typeface="+mj-ea"/>
                <a:cs typeface="+mj-cs"/>
                <a:hlinkClick r:id="rId3" action="ppaction://hlinksldjump"/>
              </a:rPr>
              <a:t>Part A – </a:t>
            </a:r>
            <a:r>
              <a:rPr kumimoji="0" lang="en-AU" sz="2400" b="0" i="0" u="sng" strike="noStrike" kern="1200" cap="none" spc="0" normalizeH="0" baseline="0" noProof="0" dirty="0">
                <a:ln>
                  <a:noFill/>
                </a:ln>
                <a:solidFill>
                  <a:srgbClr val="146CFD"/>
                </a:solidFill>
                <a:effectLst/>
                <a:uLnTx/>
                <a:uFillTx/>
                <a:latin typeface="Public Sans"/>
                <a:ea typeface="+mj-ea"/>
                <a:cs typeface="+mj-cs"/>
              </a:rPr>
              <a:t>Understanding the strategy</a:t>
            </a:r>
            <a:br>
              <a:rPr kumimoji="0" lang="en-AU" sz="2400" b="0" i="0" u="none" strike="noStrike" kern="1200" cap="none" spc="0" normalizeH="0" baseline="0" noProof="0" dirty="0">
                <a:ln>
                  <a:noFill/>
                </a:ln>
                <a:solidFill>
                  <a:srgbClr val="146CFD"/>
                </a:solidFill>
                <a:effectLst/>
                <a:uLnTx/>
                <a:uFillTx/>
                <a:latin typeface="Public Sans"/>
                <a:ea typeface="+mj-ea"/>
                <a:cs typeface="+mj-cs"/>
              </a:rPr>
            </a:br>
            <a:r>
              <a:rPr kumimoji="0" lang="en-AU" sz="2400" b="0" i="0" u="none" strike="noStrike" kern="1200" cap="none" spc="0" normalizeH="0" baseline="0" noProof="0" dirty="0">
                <a:ln>
                  <a:noFill/>
                </a:ln>
                <a:solidFill>
                  <a:srgbClr val="146CFD"/>
                </a:solidFill>
                <a:effectLst/>
                <a:uLnTx/>
                <a:uFillTx/>
                <a:latin typeface="Public Sans"/>
                <a:ea typeface="+mj-ea"/>
                <a:cs typeface="+mj-cs"/>
                <a:hlinkClick r:id="rId4" action="ppaction://hlinksldjump"/>
              </a:rPr>
              <a:t>Part B – Implementing the strategies through techniques</a:t>
            </a:r>
            <a:br>
              <a:rPr kumimoji="0" lang="en-AU" sz="2400" b="0" i="0" u="none" strike="noStrike" kern="1200" cap="none" spc="0" normalizeH="0" baseline="0" noProof="0" dirty="0">
                <a:ln>
                  <a:noFill/>
                </a:ln>
                <a:solidFill>
                  <a:srgbClr val="146CFD"/>
                </a:solidFill>
                <a:effectLst/>
                <a:uLnTx/>
                <a:uFillTx/>
                <a:latin typeface="Public Sans"/>
                <a:ea typeface="+mj-ea"/>
                <a:cs typeface="+mj-cs"/>
              </a:rPr>
            </a:br>
            <a:r>
              <a:rPr kumimoji="0" lang="en-AU" sz="2400" b="0" i="0" u="none" strike="noStrike" kern="1200" cap="none" spc="0" normalizeH="0" baseline="0" noProof="0" dirty="0">
                <a:ln>
                  <a:noFill/>
                </a:ln>
                <a:solidFill>
                  <a:srgbClr val="146CFD"/>
                </a:solidFill>
                <a:effectLst/>
                <a:uLnTx/>
                <a:uFillTx/>
                <a:latin typeface="Public Sans"/>
                <a:ea typeface="+mj-ea"/>
                <a:cs typeface="+mj-cs"/>
                <a:hlinkClick r:id="rId5" action="ppaction://hlinksldjump"/>
              </a:rPr>
              <a:t>Part C – Evaluating a whole-school approach</a:t>
            </a:r>
            <a:endParaRPr kumimoji="0" lang="en-AU" sz="1800" b="0" i="0" u="none" strike="noStrike" kern="1200" cap="none" spc="0" normalizeH="0" baseline="0" noProof="0" dirty="0">
              <a:ln>
                <a:noFill/>
              </a:ln>
              <a:solidFill>
                <a:srgbClr val="146CFD"/>
              </a:solidFill>
              <a:effectLst/>
              <a:uLnTx/>
              <a:uFillTx/>
              <a:latin typeface="Public Sans"/>
              <a:ea typeface="+mj-ea"/>
              <a:cs typeface="+mj-cs"/>
            </a:endParaRPr>
          </a:p>
        </p:txBody>
      </p:sp>
    </p:spTree>
    <p:extLst>
      <p:ext uri="{BB962C8B-B14F-4D97-AF65-F5344CB8AC3E}">
        <p14:creationId xmlns:p14="http://schemas.microsoft.com/office/powerpoint/2010/main" val="352835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p:txBody>
          <a:bodyPr/>
          <a:lstStyle/>
          <a:p>
            <a:r>
              <a:rPr lang="en-AU" sz="4800"/>
              <a:t>Understanding the strategy</a:t>
            </a:r>
            <a:br>
              <a:rPr lang="en-AU" sz="4800"/>
            </a:br>
            <a:endParaRPr lang="en-US"/>
          </a:p>
        </p:txBody>
      </p:sp>
      <p:sp>
        <p:nvSpPr>
          <p:cNvPr id="4" name="Text Placeholder 3">
            <a:extLst>
              <a:ext uri="{FF2B5EF4-FFF2-40B4-BE49-F238E27FC236}">
                <a16:creationId xmlns:a16="http://schemas.microsoft.com/office/drawing/2014/main" id="{A2575638-6B8E-99EE-86C7-9B5E75420B8F}"/>
              </a:ext>
            </a:extLst>
          </p:cNvPr>
          <p:cNvSpPr>
            <a:spLocks noGrp="1"/>
          </p:cNvSpPr>
          <p:nvPr>
            <p:ph type="body" sz="quarter" idx="11"/>
          </p:nvPr>
        </p:nvSpPr>
        <p:spPr/>
        <p:txBody>
          <a:bodyPr anchor="b" anchorCtr="0"/>
          <a:lstStyle/>
          <a:p>
            <a:r>
              <a:rPr lang="en-US" sz="5400"/>
              <a:t>Part A</a:t>
            </a:r>
          </a:p>
        </p:txBody>
      </p:sp>
    </p:spTree>
    <p:extLst>
      <p:ext uri="{BB962C8B-B14F-4D97-AF65-F5344CB8AC3E}">
        <p14:creationId xmlns:p14="http://schemas.microsoft.com/office/powerpoint/2010/main" val="428471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dirty="0"/>
              <a:t>Purpose and outcome </a:t>
            </a:r>
            <a:r>
              <a:rPr lang="en-AU" dirty="0">
                <a:solidFill>
                  <a:schemeClr val="bg1"/>
                </a:solidFill>
              </a:rPr>
              <a:t>(1) </a:t>
            </a:r>
            <a:r>
              <a:rPr lang="en-AU" dirty="0">
                <a:solidFill>
                  <a:schemeClr val="bg1"/>
                </a:solidFill>
                <a:highlight>
                  <a:srgbClr val="FFFFFF"/>
                </a:highlight>
              </a:rPr>
              <a:t>(1)</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a:xfrm>
            <a:off x="360000" y="1620000"/>
            <a:ext cx="11280065" cy="4536000"/>
          </a:xfrm>
        </p:spPr>
        <p:txBody>
          <a:bodyPr vert="horz" lIns="0" tIns="0" rIns="0" bIns="0" rtlCol="0" anchor="t">
            <a:noAutofit/>
          </a:bodyPr>
          <a:lstStyle/>
          <a:p>
            <a:pPr>
              <a:spcAft>
                <a:spcPts val="600"/>
              </a:spcAft>
            </a:pPr>
            <a:r>
              <a:rPr lang="en-AU" b="1" dirty="0">
                <a:latin typeface="+mj-lt"/>
              </a:rPr>
              <a:t>Purpose</a:t>
            </a:r>
          </a:p>
          <a:p>
            <a:pPr>
              <a:spcAft>
                <a:spcPts val="600"/>
              </a:spcAft>
            </a:pPr>
            <a:r>
              <a:rPr lang="en-AU" dirty="0"/>
              <a:t>To understand the way feedback is modelled, demonstrated and explained during the lesson. </a:t>
            </a:r>
          </a:p>
          <a:p>
            <a:pPr>
              <a:spcAft>
                <a:spcPts val="600"/>
              </a:spcAft>
            </a:pPr>
            <a:endParaRPr lang="en-AU" b="1" dirty="0">
              <a:latin typeface="+mj-lt"/>
            </a:endParaRPr>
          </a:p>
          <a:p>
            <a:pPr>
              <a:spcAft>
                <a:spcPts val="600"/>
              </a:spcAft>
            </a:pPr>
            <a:r>
              <a:rPr lang="en-AU" b="1" dirty="0">
                <a:latin typeface="+mj-lt"/>
              </a:rPr>
              <a:t>Outcome</a:t>
            </a:r>
          </a:p>
          <a:p>
            <a:pPr>
              <a:spcAft>
                <a:spcPts val="600"/>
              </a:spcAft>
            </a:pPr>
            <a:r>
              <a:rPr lang="en-AU" dirty="0"/>
              <a:t>We can articulate how modelling, demonstrating and explaining feedback during the lesson strengthens the development of schema. </a:t>
            </a:r>
          </a:p>
        </p:txBody>
      </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280018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57DFE-9F25-3FDF-27B4-5169BCFC804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5E1E6616-0821-6A6A-80C9-422736E53250}"/>
              </a:ext>
            </a:extLst>
          </p:cNvPr>
          <p:cNvSpPr>
            <a:spLocks noGrp="1"/>
          </p:cNvSpPr>
          <p:nvPr>
            <p:ph type="title"/>
          </p:nvPr>
        </p:nvSpPr>
        <p:spPr/>
        <p:txBody>
          <a:bodyPr/>
          <a:lstStyle/>
          <a:p>
            <a:r>
              <a:rPr lang="en-AU"/>
              <a:t>What is feedback and why it works </a:t>
            </a:r>
          </a:p>
        </p:txBody>
      </p:sp>
      <p:grpSp>
        <p:nvGrpSpPr>
          <p:cNvPr id="3" name="Group 2">
            <a:extLst>
              <a:ext uri="{FF2B5EF4-FFF2-40B4-BE49-F238E27FC236}">
                <a16:creationId xmlns:a16="http://schemas.microsoft.com/office/drawing/2014/main" id="{186961B8-5ADA-2A7C-B171-2D8976F8E627}"/>
              </a:ext>
              <a:ext uri="{C183D7F6-B498-43B3-948B-1728B52AA6E4}">
                <adec:decorative xmlns:adec="http://schemas.microsoft.com/office/drawing/2017/decorative" val="1"/>
              </a:ext>
            </a:extLst>
          </p:cNvPr>
          <p:cNvGrpSpPr/>
          <p:nvPr/>
        </p:nvGrpSpPr>
        <p:grpSpPr>
          <a:xfrm>
            <a:off x="1019089" y="1957506"/>
            <a:ext cx="4197566" cy="3816546"/>
            <a:chOff x="1202434" y="2006934"/>
            <a:chExt cx="4197566" cy="3816546"/>
          </a:xfrm>
        </p:grpSpPr>
        <p:pic>
          <p:nvPicPr>
            <p:cNvPr id="5" name="Picture 4">
              <a:extLst>
                <a:ext uri="{FF2B5EF4-FFF2-40B4-BE49-F238E27FC236}">
                  <a16:creationId xmlns:a16="http://schemas.microsoft.com/office/drawing/2014/main" id="{C04F24B1-3741-86BC-97AE-B7CA9BB78372}"/>
                </a:ext>
              </a:extLst>
            </p:cNvPr>
            <p:cNvPicPr>
              <a:picLocks noChangeAspect="1"/>
            </p:cNvPicPr>
            <p:nvPr/>
          </p:nvPicPr>
          <p:blipFill>
            <a:blip r:embed="rId3"/>
            <a:stretch>
              <a:fillRect/>
            </a:stretch>
          </p:blipFill>
          <p:spPr>
            <a:xfrm>
              <a:off x="1202434" y="2006934"/>
              <a:ext cx="4197566" cy="3816546"/>
            </a:xfrm>
            <a:prstGeom prst="rect">
              <a:avLst/>
            </a:prstGeom>
          </p:spPr>
        </p:pic>
        <p:sp>
          <p:nvSpPr>
            <p:cNvPr id="9" name="Oval 8">
              <a:extLst>
                <a:ext uri="{FF2B5EF4-FFF2-40B4-BE49-F238E27FC236}">
                  <a16:creationId xmlns:a16="http://schemas.microsoft.com/office/drawing/2014/main" id="{E5AC574D-1DF9-D229-4B85-33440823C551}"/>
                </a:ext>
              </a:extLst>
            </p:cNvPr>
            <p:cNvSpPr/>
            <p:nvPr/>
          </p:nvSpPr>
          <p:spPr>
            <a:xfrm>
              <a:off x="3011714" y="2445657"/>
              <a:ext cx="522515" cy="36285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2" name="Rectangle: Rounded Corners 11">
            <a:extLst>
              <a:ext uri="{FF2B5EF4-FFF2-40B4-BE49-F238E27FC236}">
                <a16:creationId xmlns:a16="http://schemas.microsoft.com/office/drawing/2014/main" id="{86B40D97-BE37-2B8F-A1C6-E2E2769DB212}"/>
              </a:ext>
            </a:extLst>
          </p:cNvPr>
          <p:cNvSpPr/>
          <p:nvPr/>
        </p:nvSpPr>
        <p:spPr>
          <a:xfrm>
            <a:off x="5861221" y="1778245"/>
            <a:ext cx="5422900" cy="41045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01638">
              <a:lnSpc>
                <a:spcPct val="150000"/>
              </a:lnSpc>
            </a:pPr>
            <a:r>
              <a:rPr lang="en-AU" sz="2000" dirty="0">
                <a:solidFill>
                  <a:schemeClr val="accent1"/>
                </a:solidFill>
              </a:rPr>
              <a:t>As students learn about a topic,</a:t>
            </a:r>
            <a:br>
              <a:rPr lang="en-AU" sz="2000" dirty="0">
                <a:solidFill>
                  <a:schemeClr val="accent1"/>
                </a:solidFill>
              </a:rPr>
            </a:br>
            <a:r>
              <a:rPr lang="en-AU" sz="2000" dirty="0">
                <a:solidFill>
                  <a:schemeClr val="accent1"/>
                </a:solidFill>
              </a:rPr>
              <a:t>they form a schema.</a:t>
            </a:r>
          </a:p>
        </p:txBody>
      </p:sp>
      <p:sp>
        <p:nvSpPr>
          <p:cNvPr id="2" name="Slide Number Placeholder 1">
            <a:extLst>
              <a:ext uri="{FF2B5EF4-FFF2-40B4-BE49-F238E27FC236}">
                <a16:creationId xmlns:a16="http://schemas.microsoft.com/office/drawing/2014/main" id="{02698AE6-1327-1836-7C0F-D5DDFFED2A4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370024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801DE2-B4A3-AD86-5303-ECF6115BACFE}"/>
              </a:ext>
            </a:extLst>
          </p:cNvPr>
          <p:cNvSpPr txBox="1">
            <a:spLocks noGrp="1"/>
          </p:cNvSpPr>
          <p:nvPr>
            <p:ph type="title" idx="4294967295"/>
          </p:nvPr>
        </p:nvSpPr>
        <p:spPr>
          <a:xfrm>
            <a:off x="3676947" y="2026083"/>
            <a:ext cx="7607028" cy="28058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mj-lt"/>
                <a:ea typeface="+mn-ea"/>
                <a:cs typeface="+mn-cs"/>
              </a:rPr>
              <a:t>Effective feedback</a:t>
            </a:r>
            <a:r>
              <a:rPr kumimoji="0" lang="en-US" sz="2000" b="0" i="0" u="none" strike="noStrike" kern="1200" cap="none" spc="0" normalizeH="0" baseline="0" noProof="0" dirty="0">
                <a:ln>
                  <a:noFill/>
                </a:ln>
                <a:solidFill>
                  <a:schemeClr val="accent1"/>
                </a:solidFill>
                <a:effectLst/>
                <a:uLnTx/>
                <a:uFillTx/>
                <a:latin typeface="+mj-lt"/>
                <a:ea typeface="+mn-ea"/>
                <a:cs typeface="+mn-cs"/>
              </a:rPr>
              <a:t> </a:t>
            </a:r>
            <a:r>
              <a:rPr kumimoji="0" lang="en-US" sz="2000" b="0" i="0" u="none" strike="noStrike" kern="1200" cap="none" spc="0" normalizeH="0" baseline="0" noProof="0" dirty="0">
                <a:ln>
                  <a:noFill/>
                </a:ln>
                <a:solidFill>
                  <a:schemeClr val="accent1"/>
                </a:solidFill>
                <a:effectLst/>
                <a:uLnTx/>
                <a:uFillTx/>
                <a:latin typeface="+mn-lt"/>
                <a:ea typeface="+mn-ea"/>
                <a:cs typeface="+mn-cs"/>
              </a:rPr>
              <a:t>is specific, timely, and goal-oriented information that helps individuals understand their current performance in relation to a desired outcome, enabling them to close the gap between where they are and where they need to be. It focuses on actionable insights to support learning and improvement while fostering motivation and self-regulation.</a:t>
            </a:r>
          </a:p>
        </p:txBody>
      </p:sp>
      <p:sp>
        <p:nvSpPr>
          <p:cNvPr id="6" name="Text Placeholder 5">
            <a:extLst>
              <a:ext uri="{FF2B5EF4-FFF2-40B4-BE49-F238E27FC236}">
                <a16:creationId xmlns:a16="http://schemas.microsoft.com/office/drawing/2014/main" id="{47F851D8-F713-B42F-878B-172E857D750B}"/>
              </a:ext>
            </a:extLst>
          </p:cNvPr>
          <p:cNvSpPr>
            <a:spLocks noGrp="1"/>
          </p:cNvSpPr>
          <p:nvPr>
            <p:ph type="body" sz="quarter" idx="15"/>
          </p:nvPr>
        </p:nvSpPr>
        <p:spPr/>
        <p:txBody>
          <a:bodyPr/>
          <a:lstStyle/>
          <a:p>
            <a:r>
              <a:rPr lang="en-US" dirty="0"/>
              <a:t>Hattie and Timperley (2007)</a:t>
            </a:r>
          </a:p>
        </p:txBody>
      </p:sp>
      <p:sp>
        <p:nvSpPr>
          <p:cNvPr id="4" name="Slide Number Placeholder 1">
            <a:extLst>
              <a:ext uri="{FF2B5EF4-FFF2-40B4-BE49-F238E27FC236}">
                <a16:creationId xmlns:a16="http://schemas.microsoft.com/office/drawing/2014/main" id="{1335CBF2-C7E2-4777-9F03-AA0527627782}"/>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rIns="0"/>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16</a:t>
            </a:fld>
            <a:endParaRPr lang="en-AU" sz="1200"/>
          </a:p>
        </p:txBody>
      </p:sp>
    </p:spTree>
    <p:extLst>
      <p:ext uri="{BB962C8B-B14F-4D97-AF65-F5344CB8AC3E}">
        <p14:creationId xmlns:p14="http://schemas.microsoft.com/office/powerpoint/2010/main" val="185064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dirty="0"/>
              <a:t>Key ideas of effective feedback through an explicit teaching lens </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pPr>
              <a:spcAft>
                <a:spcPts val="600"/>
              </a:spcAft>
            </a:pPr>
            <a:r>
              <a:rPr lang="en-AU" dirty="0"/>
              <a:t>Feedback:</a:t>
            </a:r>
          </a:p>
          <a:p>
            <a:pPr marL="285750" indent="-285750">
              <a:spcAft>
                <a:spcPts val="600"/>
              </a:spcAft>
              <a:buFont typeface="Arial" panose="020B0604020202020204" pitchFamily="34" charset="0"/>
              <a:buChar char="•"/>
            </a:pPr>
            <a:r>
              <a:rPr lang="en-AU" dirty="0"/>
              <a:t>assists in forming correct schema during learning. </a:t>
            </a:r>
          </a:p>
          <a:p>
            <a:pPr marL="285750" indent="-285750">
              <a:spcAft>
                <a:spcPts val="600"/>
              </a:spcAft>
              <a:buFont typeface="Arial" panose="020B0604020202020204" pitchFamily="34" charset="0"/>
              <a:buChar char="•"/>
            </a:pPr>
            <a:r>
              <a:rPr lang="en-AU" dirty="0"/>
              <a:t>provides the right amount of scaffolding depending on the development of a student’s schema</a:t>
            </a:r>
          </a:p>
          <a:p>
            <a:pPr marL="285750" indent="-285750">
              <a:spcAft>
                <a:spcPts val="600"/>
              </a:spcAft>
              <a:buFont typeface="Arial" panose="020B0604020202020204" pitchFamily="34" charset="0"/>
              <a:buChar char="•"/>
            </a:pPr>
            <a:r>
              <a:rPr lang="en-AU" dirty="0"/>
              <a:t>is modelled – teach students to recognise, understand and use all types feedback.</a:t>
            </a:r>
          </a:p>
          <a:p>
            <a:pPr marL="285750" indent="-285750">
              <a:spcAft>
                <a:spcPts val="600"/>
              </a:spcAft>
              <a:buFont typeface="Arial" panose="020B0604020202020204" pitchFamily="34" charset="0"/>
              <a:buChar char="•"/>
            </a:pPr>
            <a:r>
              <a:rPr lang="en-AU" dirty="0"/>
              <a:t>links to success criteria.</a:t>
            </a:r>
          </a:p>
          <a:p>
            <a:pPr marL="285750" indent="-285750">
              <a:spcAft>
                <a:spcPts val="600"/>
              </a:spcAft>
              <a:buFont typeface="Arial" panose="020B0604020202020204" pitchFamily="34" charset="0"/>
              <a:buChar char="•"/>
            </a:pPr>
            <a:r>
              <a:rPr lang="en-AU" dirty="0"/>
              <a:t>is timely</a:t>
            </a:r>
          </a:p>
          <a:p>
            <a:pPr marL="285750" indent="-285750">
              <a:spcAft>
                <a:spcPts val="600"/>
              </a:spcAft>
              <a:buFont typeface="Arial" panose="020B0604020202020204" pitchFamily="34" charset="0"/>
              <a:buChar char="•"/>
            </a:pPr>
            <a:r>
              <a:rPr lang="en-AU" dirty="0"/>
              <a:t>requires a safe and inclusive learning environment</a:t>
            </a:r>
          </a:p>
        </p:txBody>
      </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17</a:t>
            </a:fld>
            <a:endParaRPr lang="en-AU"/>
          </a:p>
        </p:txBody>
      </p:sp>
    </p:spTree>
    <p:extLst>
      <p:ext uri="{BB962C8B-B14F-4D97-AF65-F5344CB8AC3E}">
        <p14:creationId xmlns:p14="http://schemas.microsoft.com/office/powerpoint/2010/main" val="18202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E6893-31F9-2DF0-84EA-F02CFA49716E}"/>
              </a:ext>
            </a:extLst>
          </p:cNvPr>
          <p:cNvSpPr>
            <a:spLocks noGrp="1"/>
          </p:cNvSpPr>
          <p:nvPr>
            <p:ph type="title"/>
          </p:nvPr>
        </p:nvSpPr>
        <p:spPr/>
        <p:txBody>
          <a:bodyPr anchor="t">
            <a:normAutofit/>
          </a:bodyPr>
          <a:lstStyle/>
          <a:p>
            <a:r>
              <a:rPr lang="en-US" dirty="0"/>
              <a:t>Focusing an explicit teaching lens on feedback </a:t>
            </a:r>
          </a:p>
        </p:txBody>
      </p:sp>
      <p:sp>
        <p:nvSpPr>
          <p:cNvPr id="14" name="Rectangle: Rounded Corners 13">
            <a:extLst>
              <a:ext uri="{FF2B5EF4-FFF2-40B4-BE49-F238E27FC236}">
                <a16:creationId xmlns:a16="http://schemas.microsoft.com/office/drawing/2014/main" id="{B25C310E-07F0-FE23-BBFF-CCF68F730481}"/>
              </a:ext>
            </a:extLst>
          </p:cNvPr>
          <p:cNvSpPr/>
          <p:nvPr/>
        </p:nvSpPr>
        <p:spPr>
          <a:xfrm>
            <a:off x="344608" y="1615222"/>
            <a:ext cx="7661781" cy="4431370"/>
          </a:xfrm>
          <a:prstGeom prst="roundRect">
            <a:avLst>
              <a:gd name="adj" fmla="val 802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Arial"/>
              <a:buChar char="•"/>
            </a:pPr>
            <a:r>
              <a:rPr lang="en-US" sz="2000" dirty="0">
                <a:solidFill>
                  <a:schemeClr val="tx1"/>
                </a:solidFill>
              </a:rPr>
              <a:t>Feedback </a:t>
            </a:r>
            <a:r>
              <a:rPr lang="en-US" sz="2000" b="1" dirty="0">
                <a:solidFill>
                  <a:schemeClr val="tx1"/>
                </a:solidFill>
                <a:latin typeface="+mj-lt"/>
              </a:rPr>
              <a:t>as</a:t>
            </a:r>
            <a:r>
              <a:rPr lang="en-US" sz="2000" dirty="0">
                <a:solidFill>
                  <a:schemeClr val="tx1"/>
                </a:solidFill>
              </a:rPr>
              <a:t> learning is happening to develop schema</a:t>
            </a:r>
          </a:p>
          <a:p>
            <a:pPr>
              <a:lnSpc>
                <a:spcPct val="150000"/>
              </a:lnSpc>
            </a:pPr>
            <a:endParaRPr lang="en-US" sz="2000" dirty="0">
              <a:solidFill>
                <a:schemeClr val="tx1"/>
              </a:solidFill>
            </a:endParaRPr>
          </a:p>
          <a:p>
            <a:pPr marL="342900" indent="-342900">
              <a:lnSpc>
                <a:spcPct val="150000"/>
              </a:lnSpc>
              <a:buFont typeface="Arial"/>
              <a:buChar char="•"/>
            </a:pPr>
            <a:r>
              <a:rPr lang="en-US" sz="2000" dirty="0">
                <a:solidFill>
                  <a:schemeClr val="tx1"/>
                </a:solidFill>
              </a:rPr>
              <a:t>Modelling, demonstrating and explaining feedback</a:t>
            </a:r>
            <a:r>
              <a:rPr lang="en-US" sz="2000" b="1" dirty="0">
                <a:solidFill>
                  <a:schemeClr val="tx1"/>
                </a:solidFill>
              </a:rPr>
              <a:t> </a:t>
            </a:r>
            <a:r>
              <a:rPr lang="en-US" sz="2000" b="1" dirty="0">
                <a:solidFill>
                  <a:schemeClr val="tx1"/>
                </a:solidFill>
                <a:latin typeface="+mj-lt"/>
              </a:rPr>
              <a:t>as</a:t>
            </a:r>
            <a:r>
              <a:rPr lang="en-US" sz="2000" b="1" dirty="0">
                <a:solidFill>
                  <a:schemeClr val="tx1"/>
                </a:solidFill>
              </a:rPr>
              <a:t> </a:t>
            </a:r>
            <a:r>
              <a:rPr lang="en-US" sz="2000" dirty="0">
                <a:solidFill>
                  <a:schemeClr val="tx1"/>
                </a:solidFill>
              </a:rPr>
              <a:t>the learning is happening </a:t>
            </a:r>
          </a:p>
        </p:txBody>
      </p:sp>
      <p:pic>
        <p:nvPicPr>
          <p:cNvPr id="7" name="Graphic 6">
            <a:extLst>
              <a:ext uri="{FF2B5EF4-FFF2-40B4-BE49-F238E27FC236}">
                <a16:creationId xmlns:a16="http://schemas.microsoft.com/office/drawing/2014/main" id="{CFBB2C8A-72FE-EF00-D894-4B483333A85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2587" y="2486191"/>
            <a:ext cx="3957638" cy="3957638"/>
          </a:xfrm>
          <a:prstGeom prst="rect">
            <a:avLst/>
          </a:prstGeom>
        </p:spPr>
      </p:pic>
      <p:sp>
        <p:nvSpPr>
          <p:cNvPr id="4" name="Slide Number Placeholder 3">
            <a:extLst>
              <a:ext uri="{FF2B5EF4-FFF2-40B4-BE49-F238E27FC236}">
                <a16:creationId xmlns:a16="http://schemas.microsoft.com/office/drawing/2014/main" id="{C6864666-47A2-24D0-55ED-16F288A6873E}"/>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18</a:t>
            </a:fld>
            <a:endParaRPr lang="en-AU"/>
          </a:p>
        </p:txBody>
      </p:sp>
    </p:spTree>
    <p:extLst>
      <p:ext uri="{BB962C8B-B14F-4D97-AF65-F5344CB8AC3E}">
        <p14:creationId xmlns:p14="http://schemas.microsoft.com/office/powerpoint/2010/main" val="287182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DBFC4-945A-2E7D-3ED8-B0B6338F9AC6}"/>
              </a:ext>
            </a:extLst>
          </p:cNvPr>
          <p:cNvSpPr>
            <a:spLocks noGrp="1"/>
          </p:cNvSpPr>
          <p:nvPr>
            <p:ph type="title"/>
          </p:nvPr>
        </p:nvSpPr>
        <p:spPr/>
        <p:txBody>
          <a:bodyPr/>
          <a:lstStyle/>
          <a:p>
            <a:r>
              <a:rPr lang="en-US"/>
              <a:t>Less developed and more developed schema</a:t>
            </a:r>
          </a:p>
        </p:txBody>
      </p:sp>
      <p:sp>
        <p:nvSpPr>
          <p:cNvPr id="4" name="Rectangle: Rounded Corners 3">
            <a:extLst>
              <a:ext uri="{FF2B5EF4-FFF2-40B4-BE49-F238E27FC236}">
                <a16:creationId xmlns:a16="http://schemas.microsoft.com/office/drawing/2014/main" id="{0A04B173-6FB8-1E24-E452-9AE7E0F20C6D}"/>
              </a:ext>
            </a:extLst>
          </p:cNvPr>
          <p:cNvSpPr/>
          <p:nvPr/>
        </p:nvSpPr>
        <p:spPr>
          <a:xfrm>
            <a:off x="799943" y="1599680"/>
            <a:ext cx="3775492" cy="79161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Less developed schema </a:t>
            </a:r>
          </a:p>
        </p:txBody>
      </p:sp>
      <p:sp>
        <p:nvSpPr>
          <p:cNvPr id="5" name="Rectangle: Rounded Corners 4">
            <a:extLst>
              <a:ext uri="{FF2B5EF4-FFF2-40B4-BE49-F238E27FC236}">
                <a16:creationId xmlns:a16="http://schemas.microsoft.com/office/drawing/2014/main" id="{3FE28855-ABD5-DCC3-85F6-7C541544722A}"/>
              </a:ext>
            </a:extLst>
          </p:cNvPr>
          <p:cNvSpPr/>
          <p:nvPr/>
        </p:nvSpPr>
        <p:spPr>
          <a:xfrm>
            <a:off x="7495433" y="1599679"/>
            <a:ext cx="3896624" cy="79161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dirty="0">
                <a:solidFill>
                  <a:schemeClr val="tx1"/>
                </a:solidFill>
              </a:rPr>
              <a:t>Stronger schema </a:t>
            </a:r>
          </a:p>
        </p:txBody>
      </p:sp>
      <p:sp>
        <p:nvSpPr>
          <p:cNvPr id="19" name="Arrow: Left-Right 18">
            <a:extLst>
              <a:ext uri="{FF2B5EF4-FFF2-40B4-BE49-F238E27FC236}">
                <a16:creationId xmlns:a16="http://schemas.microsoft.com/office/drawing/2014/main" id="{71F24F0B-1037-1352-874C-1DCF5E17EA1E}"/>
              </a:ext>
              <a:ext uri="{C183D7F6-B498-43B3-948B-1728B52AA6E4}">
                <adec:decorative xmlns:adec="http://schemas.microsoft.com/office/drawing/2017/decorative" val="1"/>
              </a:ext>
            </a:extLst>
          </p:cNvPr>
          <p:cNvSpPr/>
          <p:nvPr/>
        </p:nvSpPr>
        <p:spPr>
          <a:xfrm>
            <a:off x="360000" y="2537134"/>
            <a:ext cx="11484000" cy="650207"/>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Rounded Corners 5">
            <a:extLst>
              <a:ext uri="{FF2B5EF4-FFF2-40B4-BE49-F238E27FC236}">
                <a16:creationId xmlns:a16="http://schemas.microsoft.com/office/drawing/2014/main" id="{D9C299F7-BE40-C419-5C7A-54A4377DBB0E}"/>
              </a:ext>
            </a:extLst>
          </p:cNvPr>
          <p:cNvSpPr/>
          <p:nvPr/>
        </p:nvSpPr>
        <p:spPr>
          <a:xfrm>
            <a:off x="799943" y="3336593"/>
            <a:ext cx="3775492" cy="78500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More scaffolded feedback </a:t>
            </a:r>
          </a:p>
        </p:txBody>
      </p:sp>
      <p:sp>
        <p:nvSpPr>
          <p:cNvPr id="8" name="Rectangle: Rounded Corners 7">
            <a:extLst>
              <a:ext uri="{FF2B5EF4-FFF2-40B4-BE49-F238E27FC236}">
                <a16:creationId xmlns:a16="http://schemas.microsoft.com/office/drawing/2014/main" id="{37ACFC03-B64D-B4FA-7779-DFF78F6686E9}"/>
              </a:ext>
            </a:extLst>
          </p:cNvPr>
          <p:cNvSpPr/>
          <p:nvPr/>
        </p:nvSpPr>
        <p:spPr>
          <a:xfrm>
            <a:off x="7495433" y="3355747"/>
            <a:ext cx="3896624" cy="814836"/>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Less scaffolded feedback</a:t>
            </a:r>
          </a:p>
        </p:txBody>
      </p:sp>
      <p:pic>
        <p:nvPicPr>
          <p:cNvPr id="17" name="Graphic 16">
            <a:extLst>
              <a:ext uri="{FF2B5EF4-FFF2-40B4-BE49-F238E27FC236}">
                <a16:creationId xmlns:a16="http://schemas.microsoft.com/office/drawing/2014/main" id="{88FCF07A-2C15-735E-15E3-3612D2CCA60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1602" y="4188450"/>
            <a:ext cx="2112136" cy="2112136"/>
          </a:xfrm>
          <a:prstGeom prst="rect">
            <a:avLst/>
          </a:prstGeom>
        </p:spPr>
      </p:pic>
      <p:pic>
        <p:nvPicPr>
          <p:cNvPr id="18" name="Graphic 17">
            <a:extLst>
              <a:ext uri="{FF2B5EF4-FFF2-40B4-BE49-F238E27FC236}">
                <a16:creationId xmlns:a16="http://schemas.microsoft.com/office/drawing/2014/main" id="{541C5270-F9BC-6BFA-CB55-05CF7CF3373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10891" y="4202252"/>
            <a:ext cx="2112136" cy="2112136"/>
          </a:xfrm>
          <a:prstGeom prst="rect">
            <a:avLst/>
          </a:prstGeom>
        </p:spPr>
      </p:pic>
      <p:sp>
        <p:nvSpPr>
          <p:cNvPr id="9" name="Slide Number Placeholder 3">
            <a:extLst>
              <a:ext uri="{FF2B5EF4-FFF2-40B4-BE49-F238E27FC236}">
                <a16:creationId xmlns:a16="http://schemas.microsoft.com/office/drawing/2014/main" id="{1FE1800E-37B6-FC08-5203-88526C3B2C89}"/>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19</a:t>
            </a:fld>
            <a:endParaRPr lang="en-AU"/>
          </a:p>
        </p:txBody>
      </p:sp>
    </p:spTree>
    <p:extLst>
      <p:ext uri="{BB962C8B-B14F-4D97-AF65-F5344CB8AC3E}">
        <p14:creationId xmlns:p14="http://schemas.microsoft.com/office/powerpoint/2010/main" val="208802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398E9E06-4D28-AE8D-09A4-D1689ADFFE06}"/>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a:latin typeface="+mn-lt"/>
              </a:rPr>
              <a:t>NSW Department of Education</a:t>
            </a:r>
            <a:endParaRPr lang="en-AU">
              <a:latin typeface="+mn-lt"/>
            </a:endParaRPr>
          </a:p>
        </p:txBody>
      </p:sp>
      <p:sp>
        <p:nvSpPr>
          <p:cNvPr id="3" name="Title 2">
            <a:extLst>
              <a:ext uri="{FF2B5EF4-FFF2-40B4-BE49-F238E27FC236}">
                <a16:creationId xmlns:a16="http://schemas.microsoft.com/office/drawing/2014/main" id="{D734AB02-5DD1-E86E-3A9C-E1C15006432D}"/>
              </a:ext>
            </a:extLst>
          </p:cNvPr>
          <p:cNvSpPr>
            <a:spLocks noGrp="1"/>
          </p:cNvSpPr>
          <p:nvPr>
            <p:ph type="ctrTitle"/>
          </p:nvPr>
        </p:nvSpPr>
        <p:spPr/>
        <p:txBody>
          <a:bodyPr/>
          <a:lstStyle/>
          <a:p>
            <a:r>
              <a:rPr lang="en-AU" dirty="0"/>
              <a:t>Effective feedback </a:t>
            </a:r>
          </a:p>
        </p:txBody>
      </p:sp>
      <p:sp>
        <p:nvSpPr>
          <p:cNvPr id="4" name="Text Placeholder 3">
            <a:extLst>
              <a:ext uri="{FF2B5EF4-FFF2-40B4-BE49-F238E27FC236}">
                <a16:creationId xmlns:a16="http://schemas.microsoft.com/office/drawing/2014/main" id="{5A92AF39-E25B-0724-F62E-323ECAD045DA}"/>
              </a:ext>
            </a:extLst>
          </p:cNvPr>
          <p:cNvSpPr>
            <a:spLocks noGrp="1"/>
          </p:cNvSpPr>
          <p:nvPr>
            <p:ph type="body" sz="quarter" idx="10"/>
          </p:nvPr>
        </p:nvSpPr>
        <p:spPr/>
        <p:txBody>
          <a:bodyPr/>
          <a:lstStyle/>
          <a:p>
            <a:r>
              <a:rPr lang="en-AU" sz="3200" dirty="0"/>
              <a:t>Strategy learning module</a:t>
            </a:r>
            <a:endParaRPr lang="en-US" sz="3200" dirty="0"/>
          </a:p>
        </p:txBody>
      </p:sp>
      <p:pic>
        <p:nvPicPr>
          <p:cNvPr id="26" name="Picture Placeholder 25">
            <a:extLst>
              <a:ext uri="{FF2B5EF4-FFF2-40B4-BE49-F238E27FC236}">
                <a16:creationId xmlns:a16="http://schemas.microsoft.com/office/drawing/2014/main" id="{0CC9D4BF-1E3D-D60F-F40D-80A4CC0911E6}"/>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331707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DBFC4-945A-2E7D-3ED8-B0B6338F9AC6}"/>
              </a:ext>
            </a:extLst>
          </p:cNvPr>
          <p:cNvSpPr>
            <a:spLocks noGrp="1"/>
          </p:cNvSpPr>
          <p:nvPr>
            <p:ph type="title"/>
          </p:nvPr>
        </p:nvSpPr>
        <p:spPr/>
        <p:txBody>
          <a:bodyPr/>
          <a:lstStyle/>
          <a:p>
            <a:r>
              <a:rPr lang="en-US"/>
              <a:t>Same task, same error, different feedback</a:t>
            </a:r>
          </a:p>
        </p:txBody>
      </p:sp>
      <p:sp>
        <p:nvSpPr>
          <p:cNvPr id="8" name="Speech Bubble: Oval 7">
            <a:extLst>
              <a:ext uri="{FF2B5EF4-FFF2-40B4-BE49-F238E27FC236}">
                <a16:creationId xmlns:a16="http://schemas.microsoft.com/office/drawing/2014/main" id="{7C5C2A5F-068D-40C5-324A-F3DB77386BF9}"/>
              </a:ext>
              <a:ext uri="{C183D7F6-B498-43B3-948B-1728B52AA6E4}">
                <adec:decorative xmlns:adec="http://schemas.microsoft.com/office/drawing/2017/decorative" val="1"/>
              </a:ext>
            </a:extLst>
          </p:cNvPr>
          <p:cNvSpPr/>
          <p:nvPr/>
        </p:nvSpPr>
        <p:spPr>
          <a:xfrm>
            <a:off x="549556" y="3974984"/>
            <a:ext cx="3214031" cy="2387870"/>
          </a:xfrm>
          <a:prstGeom prst="wedgeEllipseCallou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a:t>
            </a:r>
          </a:p>
        </p:txBody>
      </p:sp>
      <p:sp>
        <p:nvSpPr>
          <p:cNvPr id="9" name="Speech Bubble: Oval 8">
            <a:extLst>
              <a:ext uri="{FF2B5EF4-FFF2-40B4-BE49-F238E27FC236}">
                <a16:creationId xmlns:a16="http://schemas.microsoft.com/office/drawing/2014/main" id="{33FE589C-7754-2956-92AD-6684F7EF22CB}"/>
              </a:ext>
              <a:ext uri="{C183D7F6-B498-43B3-948B-1728B52AA6E4}">
                <adec:decorative xmlns:adec="http://schemas.microsoft.com/office/drawing/2017/decorative" val="1"/>
              </a:ext>
            </a:extLst>
          </p:cNvPr>
          <p:cNvSpPr/>
          <p:nvPr/>
        </p:nvSpPr>
        <p:spPr>
          <a:xfrm>
            <a:off x="4398499" y="3974984"/>
            <a:ext cx="3179323" cy="2387870"/>
          </a:xfrm>
          <a:prstGeom prst="wedgeEllipseCallou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peech Bubble: Oval 9">
            <a:extLst>
              <a:ext uri="{FF2B5EF4-FFF2-40B4-BE49-F238E27FC236}">
                <a16:creationId xmlns:a16="http://schemas.microsoft.com/office/drawing/2014/main" id="{858BDD47-AC46-3D05-6C74-5A4CA156C20B}"/>
              </a:ext>
              <a:ext uri="{C183D7F6-B498-43B3-948B-1728B52AA6E4}">
                <adec:decorative xmlns:adec="http://schemas.microsoft.com/office/drawing/2017/decorative" val="1"/>
              </a:ext>
            </a:extLst>
          </p:cNvPr>
          <p:cNvSpPr/>
          <p:nvPr/>
        </p:nvSpPr>
        <p:spPr>
          <a:xfrm>
            <a:off x="8212733" y="3974984"/>
            <a:ext cx="3179323" cy="2387869"/>
          </a:xfrm>
          <a:prstGeom prst="wedgeEllipseCallou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3">
            <a:extLst>
              <a:ext uri="{FF2B5EF4-FFF2-40B4-BE49-F238E27FC236}">
                <a16:creationId xmlns:a16="http://schemas.microsoft.com/office/drawing/2014/main" id="{F683E699-77D9-59D1-8281-A8AE61311993}"/>
              </a:ext>
            </a:extLst>
          </p:cNvPr>
          <p:cNvSpPr/>
          <p:nvPr/>
        </p:nvSpPr>
        <p:spPr>
          <a:xfrm>
            <a:off x="799943" y="1292537"/>
            <a:ext cx="3775492" cy="79161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Less developed schema </a:t>
            </a:r>
          </a:p>
        </p:txBody>
      </p:sp>
      <p:sp>
        <p:nvSpPr>
          <p:cNvPr id="16" name="Rectangle: Rounded Corners 4">
            <a:extLst>
              <a:ext uri="{FF2B5EF4-FFF2-40B4-BE49-F238E27FC236}">
                <a16:creationId xmlns:a16="http://schemas.microsoft.com/office/drawing/2014/main" id="{8BD6969A-80D6-B589-D680-25116D64D312}"/>
              </a:ext>
            </a:extLst>
          </p:cNvPr>
          <p:cNvSpPr/>
          <p:nvPr/>
        </p:nvSpPr>
        <p:spPr>
          <a:xfrm>
            <a:off x="7495433" y="1292536"/>
            <a:ext cx="3896624" cy="79161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dirty="0">
                <a:solidFill>
                  <a:schemeClr val="tx1"/>
                </a:solidFill>
              </a:rPr>
              <a:t>Stronger schema </a:t>
            </a:r>
          </a:p>
        </p:txBody>
      </p:sp>
      <p:sp>
        <p:nvSpPr>
          <p:cNvPr id="17" name="Rectangle: Rounded Corners 5">
            <a:extLst>
              <a:ext uri="{FF2B5EF4-FFF2-40B4-BE49-F238E27FC236}">
                <a16:creationId xmlns:a16="http://schemas.microsoft.com/office/drawing/2014/main" id="{07267760-04AB-5A28-F725-931E0DEB9D66}"/>
              </a:ext>
            </a:extLst>
          </p:cNvPr>
          <p:cNvSpPr/>
          <p:nvPr/>
        </p:nvSpPr>
        <p:spPr>
          <a:xfrm>
            <a:off x="799943" y="2967665"/>
            <a:ext cx="3775492" cy="78500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More scaffolded feedback </a:t>
            </a:r>
          </a:p>
        </p:txBody>
      </p:sp>
      <p:sp>
        <p:nvSpPr>
          <p:cNvPr id="19" name="Rectangle: Rounded Corners 7">
            <a:extLst>
              <a:ext uri="{FF2B5EF4-FFF2-40B4-BE49-F238E27FC236}">
                <a16:creationId xmlns:a16="http://schemas.microsoft.com/office/drawing/2014/main" id="{B1697273-56F3-48E3-7130-99D865F0A736}"/>
              </a:ext>
            </a:extLst>
          </p:cNvPr>
          <p:cNvSpPr/>
          <p:nvPr/>
        </p:nvSpPr>
        <p:spPr>
          <a:xfrm>
            <a:off x="7495433" y="2986819"/>
            <a:ext cx="3896624" cy="814836"/>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Less scaffolded feedback</a:t>
            </a:r>
          </a:p>
        </p:txBody>
      </p:sp>
      <p:sp>
        <p:nvSpPr>
          <p:cNvPr id="11" name="TextBox 10">
            <a:extLst>
              <a:ext uri="{FF2B5EF4-FFF2-40B4-BE49-F238E27FC236}">
                <a16:creationId xmlns:a16="http://schemas.microsoft.com/office/drawing/2014/main" id="{05A9840F-F27C-286A-3FC4-3DA7ABC21AF7}"/>
              </a:ext>
            </a:extLst>
          </p:cNvPr>
          <p:cNvSpPr txBox="1"/>
          <p:nvPr/>
        </p:nvSpPr>
        <p:spPr>
          <a:xfrm>
            <a:off x="1077483" y="4460285"/>
            <a:ext cx="2357696" cy="141699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10000"/>
              </a:lnSpc>
            </a:pPr>
            <a:r>
              <a:rPr lang="en-US" sz="1700" dirty="0"/>
              <a:t>"You have not used a verb, so it's not a complete sentence. Select a verb from the verb list and re-write."</a:t>
            </a:r>
          </a:p>
        </p:txBody>
      </p:sp>
      <p:sp>
        <p:nvSpPr>
          <p:cNvPr id="12" name="TextBox 11">
            <a:extLst>
              <a:ext uri="{FF2B5EF4-FFF2-40B4-BE49-F238E27FC236}">
                <a16:creationId xmlns:a16="http://schemas.microsoft.com/office/drawing/2014/main" id="{7F22E4D1-1BB3-BDCF-2EFE-A4107C4FBD25}"/>
              </a:ext>
            </a:extLst>
          </p:cNvPr>
          <p:cNvSpPr txBox="1"/>
          <p:nvPr/>
        </p:nvSpPr>
        <p:spPr>
          <a:xfrm>
            <a:off x="4786643" y="4484999"/>
            <a:ext cx="2643428" cy="141699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10000"/>
              </a:lnSpc>
            </a:pPr>
            <a:r>
              <a:rPr lang="en-US" sz="1700" dirty="0"/>
              <a:t>"A complete sentence needs a subject, object and verb. You are missing the verb. Re-write to be a complete sentence. </a:t>
            </a:r>
          </a:p>
        </p:txBody>
      </p:sp>
      <p:sp>
        <p:nvSpPr>
          <p:cNvPr id="13" name="TextBox 12">
            <a:extLst>
              <a:ext uri="{FF2B5EF4-FFF2-40B4-BE49-F238E27FC236}">
                <a16:creationId xmlns:a16="http://schemas.microsoft.com/office/drawing/2014/main" id="{54E61D5E-F123-17D7-3C47-574AC09FFEE9}"/>
              </a:ext>
            </a:extLst>
          </p:cNvPr>
          <p:cNvSpPr txBox="1"/>
          <p:nvPr/>
        </p:nvSpPr>
        <p:spPr>
          <a:xfrm>
            <a:off x="8748551" y="4628884"/>
            <a:ext cx="2375449" cy="112922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10000"/>
              </a:lnSpc>
            </a:pPr>
            <a:r>
              <a:rPr lang="en-US" sz="1700" dirty="0"/>
              <a:t>"Is that a complete sentence? Check what is incorrect and try again" </a:t>
            </a:r>
          </a:p>
        </p:txBody>
      </p:sp>
      <p:sp>
        <p:nvSpPr>
          <p:cNvPr id="18" name="Arrow: Left-Right 18">
            <a:extLst>
              <a:ext uri="{FF2B5EF4-FFF2-40B4-BE49-F238E27FC236}">
                <a16:creationId xmlns:a16="http://schemas.microsoft.com/office/drawing/2014/main" id="{E3E2DC77-15D8-62EB-B17C-327C147C4E14}"/>
              </a:ext>
              <a:ext uri="{C183D7F6-B498-43B3-948B-1728B52AA6E4}">
                <adec:decorative xmlns:adec="http://schemas.microsoft.com/office/drawing/2017/decorative" val="1"/>
              </a:ext>
            </a:extLst>
          </p:cNvPr>
          <p:cNvSpPr/>
          <p:nvPr/>
        </p:nvSpPr>
        <p:spPr>
          <a:xfrm>
            <a:off x="360000" y="2217634"/>
            <a:ext cx="11484000" cy="650207"/>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9CD133FD-1CA2-F215-FE32-8934CC92787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1540771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CB6EC-873E-5463-7A87-EDAA90B4420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E7BE5D-BA03-401B-25E9-BBC593780961}"/>
              </a:ext>
            </a:extLst>
          </p:cNvPr>
          <p:cNvSpPr>
            <a:spLocks noGrp="1"/>
          </p:cNvSpPr>
          <p:nvPr>
            <p:ph type="title"/>
          </p:nvPr>
        </p:nvSpPr>
        <p:spPr/>
        <p:txBody>
          <a:bodyPr/>
          <a:lstStyle/>
          <a:p>
            <a:r>
              <a:rPr lang="en-US" sz="3600" dirty="0">
                <a:solidFill>
                  <a:srgbClr val="002664"/>
                </a:solidFill>
                <a:latin typeface="Public Sans"/>
              </a:rPr>
              <a:t>Teacher expertise in feedback</a:t>
            </a:r>
            <a:endParaRPr lang="en-US" dirty="0"/>
          </a:p>
        </p:txBody>
      </p:sp>
      <p:sp>
        <p:nvSpPr>
          <p:cNvPr id="6" name="Flowchart: Alternate Process 5">
            <a:extLst>
              <a:ext uri="{FF2B5EF4-FFF2-40B4-BE49-F238E27FC236}">
                <a16:creationId xmlns:a16="http://schemas.microsoft.com/office/drawing/2014/main" id="{07D943D9-C0CB-3CDE-776A-41F1F9AD2C70}"/>
              </a:ext>
            </a:extLst>
          </p:cNvPr>
          <p:cNvSpPr/>
          <p:nvPr/>
        </p:nvSpPr>
        <p:spPr>
          <a:xfrm>
            <a:off x="653143" y="2268407"/>
            <a:ext cx="7468995" cy="3084298"/>
          </a:xfrm>
          <a:prstGeom prst="flowChartAlternateProcess">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182563">
              <a:lnSpc>
                <a:spcPct val="150000"/>
              </a:lnSpc>
            </a:pPr>
            <a:r>
              <a:rPr lang="en-AU" sz="2000" dirty="0">
                <a:solidFill>
                  <a:schemeClr val="tx1"/>
                </a:solidFill>
              </a:rPr>
              <a:t>Teachers have the expert knowledge to provide reliable feedback as learning is happening. </a:t>
            </a:r>
          </a:p>
        </p:txBody>
      </p:sp>
      <p:grpSp>
        <p:nvGrpSpPr>
          <p:cNvPr id="8" name="Group 7">
            <a:extLst>
              <a:ext uri="{FF2B5EF4-FFF2-40B4-BE49-F238E27FC236}">
                <a16:creationId xmlns:a16="http://schemas.microsoft.com/office/drawing/2014/main" id="{482CB4FB-2178-8338-775E-402CE38754B6}"/>
              </a:ext>
              <a:ext uri="{C183D7F6-B498-43B3-948B-1728B52AA6E4}">
                <adec:decorative xmlns:adec="http://schemas.microsoft.com/office/drawing/2017/decorative" val="1"/>
              </a:ext>
            </a:extLst>
          </p:cNvPr>
          <p:cNvGrpSpPr/>
          <p:nvPr/>
        </p:nvGrpSpPr>
        <p:grpSpPr>
          <a:xfrm>
            <a:off x="8456989" y="2268407"/>
            <a:ext cx="3281736" cy="3084298"/>
            <a:chOff x="8438604" y="2347869"/>
            <a:chExt cx="2685395" cy="2534537"/>
          </a:xfrm>
        </p:grpSpPr>
        <p:pic>
          <p:nvPicPr>
            <p:cNvPr id="5" name="Graphic 4" descr="Professor female with solid fill">
              <a:extLst>
                <a:ext uri="{FF2B5EF4-FFF2-40B4-BE49-F238E27FC236}">
                  <a16:creationId xmlns:a16="http://schemas.microsoft.com/office/drawing/2014/main" id="{DB2840BD-8BDF-C73B-769F-7BB71E3965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89462" y="2347869"/>
              <a:ext cx="2534537" cy="2534537"/>
            </a:xfrm>
            <a:prstGeom prst="rect">
              <a:avLst/>
            </a:prstGeom>
          </p:spPr>
        </p:pic>
        <p:sp>
          <p:nvSpPr>
            <p:cNvPr id="7" name="Rectangle 6">
              <a:extLst>
                <a:ext uri="{FF2B5EF4-FFF2-40B4-BE49-F238E27FC236}">
                  <a16:creationId xmlns:a16="http://schemas.microsoft.com/office/drawing/2014/main" id="{6ABAF942-5225-8B1F-A766-C1D7735DCA58}"/>
                </a:ext>
              </a:extLst>
            </p:cNvPr>
            <p:cNvSpPr/>
            <p:nvPr/>
          </p:nvSpPr>
          <p:spPr>
            <a:xfrm rot="20948035">
              <a:off x="8438604" y="3386684"/>
              <a:ext cx="587829" cy="146304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 name="Slide Number Placeholder 2">
            <a:extLst>
              <a:ext uri="{FF2B5EF4-FFF2-40B4-BE49-F238E27FC236}">
                <a16:creationId xmlns:a16="http://schemas.microsoft.com/office/drawing/2014/main" id="{62E60E22-6258-8C99-CC28-4FF6BB409A58}"/>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264002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nchor="t">
            <a:normAutofit/>
          </a:bodyPr>
          <a:lstStyle/>
          <a:p>
            <a:r>
              <a:rPr lang="en-US">
                <a:solidFill>
                  <a:srgbClr val="002664"/>
                </a:solidFill>
              </a:rPr>
              <a:t>Feedback as learning is taking place</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a:xfrm>
            <a:off x="360000" y="1620000"/>
            <a:ext cx="11484000" cy="545601"/>
          </a:xfrm>
        </p:spPr>
        <p:txBody>
          <a:bodyPr vert="horz" lIns="0" tIns="0" rIns="0" bIns="0" rtlCol="0">
            <a:normAutofit/>
          </a:bodyPr>
          <a:lstStyle/>
          <a:p>
            <a:pPr>
              <a:spcAft>
                <a:spcPts val="600"/>
              </a:spcAft>
            </a:pPr>
            <a:r>
              <a:rPr lang="en-AU" dirty="0"/>
              <a:t>T</a:t>
            </a:r>
            <a:r>
              <a:rPr lang="en-AU" dirty="0">
                <a:solidFill>
                  <a:schemeClr val="tx1"/>
                </a:solidFill>
              </a:rPr>
              <a:t>he AITSL Addendum: A</a:t>
            </a:r>
            <a:r>
              <a:rPr lang="en-AU" dirty="0"/>
              <a:t>ccreditation of initial teacher education programs in Australia content 2.3.5 is:</a:t>
            </a:r>
            <a:endParaRPr lang="en-US" dirty="0"/>
          </a:p>
        </p:txBody>
      </p:sp>
      <p:sp>
        <p:nvSpPr>
          <p:cNvPr id="6" name="Rectangle: Rounded Corners 5">
            <a:extLst>
              <a:ext uri="{FF2B5EF4-FFF2-40B4-BE49-F238E27FC236}">
                <a16:creationId xmlns:a16="http://schemas.microsoft.com/office/drawing/2014/main" id="{E25EB563-A472-7AA7-7982-B4C4045AC355}"/>
              </a:ext>
            </a:extLst>
          </p:cNvPr>
          <p:cNvSpPr/>
          <p:nvPr/>
        </p:nvSpPr>
        <p:spPr>
          <a:xfrm>
            <a:off x="348000" y="2345901"/>
            <a:ext cx="11158900" cy="2892099"/>
          </a:xfrm>
          <a:prstGeom prst="roundRect">
            <a:avLst>
              <a:gd name="adj" fmla="val 8122"/>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563">
              <a:lnSpc>
                <a:spcPct val="150000"/>
              </a:lnSpc>
            </a:pPr>
            <a:r>
              <a:rPr lang="en-AU" sz="2000" dirty="0">
                <a:solidFill>
                  <a:schemeClr val="tx1"/>
                </a:solidFill>
              </a:rPr>
              <a:t>How to provide feedback </a:t>
            </a:r>
            <a:r>
              <a:rPr lang="en-AU" sz="2000" b="1" dirty="0">
                <a:solidFill>
                  <a:schemeClr val="tx1"/>
                </a:solidFill>
                <a:latin typeface="+mj-lt"/>
              </a:rPr>
              <a:t>as learning is taking place </a:t>
            </a:r>
            <a:r>
              <a:rPr lang="en-AU" sz="2000" dirty="0">
                <a:solidFill>
                  <a:schemeClr val="tx1"/>
                </a:solidFill>
              </a:rPr>
              <a:t>that is specific, honest, constructive, and clear, and uses explicit teaching strategies to re-teach concepts, scaffold, or correct misconceptions as necessary (AITSL 2023:8) </a:t>
            </a:r>
            <a:endParaRPr lang="en-US" sz="2000" dirty="0">
              <a:solidFill>
                <a:schemeClr val="tx1"/>
              </a:solidFill>
            </a:endParaRPr>
          </a:p>
        </p:txBody>
      </p:sp>
      <p:sp>
        <p:nvSpPr>
          <p:cNvPr id="7" name="TextBox 6">
            <a:extLst>
              <a:ext uri="{FF2B5EF4-FFF2-40B4-BE49-F238E27FC236}">
                <a16:creationId xmlns:a16="http://schemas.microsoft.com/office/drawing/2014/main" id="{54875F27-536D-4280-C3B0-B84A0A58FF1C}"/>
              </a:ext>
            </a:extLst>
          </p:cNvPr>
          <p:cNvSpPr txBox="1"/>
          <p:nvPr/>
        </p:nvSpPr>
        <p:spPr>
          <a:xfrm>
            <a:off x="348000" y="6375167"/>
            <a:ext cx="10553363" cy="461665"/>
          </a:xfrm>
          <a:prstGeom prst="rect">
            <a:avLst/>
          </a:prstGeom>
          <a:noFill/>
        </p:spPr>
        <p:txBody>
          <a:bodyPr wrap="square" lIns="0">
            <a:spAutoFit/>
          </a:bodyPr>
          <a:lstStyle/>
          <a:p>
            <a:pPr>
              <a:spcAft>
                <a:spcPts val="1200"/>
              </a:spcAft>
              <a:defRPr/>
            </a:pPr>
            <a:r>
              <a:rPr lang="en-AU" sz="1200" dirty="0">
                <a:solidFill>
                  <a:srgbClr val="000000"/>
                </a:solidFill>
                <a:latin typeface="Public Sans"/>
              </a:rPr>
              <a:t>AITSL (Australian Institute for Teaching and School Leadership) (2023) </a:t>
            </a:r>
            <a:r>
              <a:rPr lang="en-AU" sz="1200" i="1" dirty="0">
                <a:solidFill>
                  <a:srgbClr val="000000"/>
                </a:solidFill>
                <a:latin typeface="Public Sans"/>
              </a:rPr>
              <a:t>Addendum: A</a:t>
            </a:r>
            <a:r>
              <a:rPr lang="en-AU" sz="1200" i="1" dirty="0"/>
              <a:t>ccreditation of initial teacher education programs in Australia: standards and procedures</a:t>
            </a:r>
            <a:r>
              <a:rPr lang="en-AU" sz="1200" i="1" dirty="0">
                <a:solidFill>
                  <a:srgbClr val="000000"/>
                </a:solidFill>
                <a:latin typeface="Public Sans"/>
              </a:rPr>
              <a:t>, </a:t>
            </a:r>
            <a:r>
              <a:rPr lang="en-AU" sz="1200" i="0" dirty="0">
                <a:solidFill>
                  <a:srgbClr val="000000"/>
                </a:solidFill>
                <a:latin typeface="Public Sans"/>
              </a:rPr>
              <a:t>AITSL.</a:t>
            </a:r>
          </a:p>
        </p:txBody>
      </p:sp>
      <p:sp>
        <p:nvSpPr>
          <p:cNvPr id="2" name="Slide Number Placeholder 3">
            <a:extLst>
              <a:ext uri="{FF2B5EF4-FFF2-40B4-BE49-F238E27FC236}">
                <a16:creationId xmlns:a16="http://schemas.microsoft.com/office/drawing/2014/main" id="{6CBD8E3D-2ECE-B232-18C8-64DE8FB9C3EB}"/>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22</a:t>
            </a:fld>
            <a:endParaRPr lang="en-AU"/>
          </a:p>
        </p:txBody>
      </p:sp>
    </p:spTree>
    <p:extLst>
      <p:ext uri="{BB962C8B-B14F-4D97-AF65-F5344CB8AC3E}">
        <p14:creationId xmlns:p14="http://schemas.microsoft.com/office/powerpoint/2010/main" val="66641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331F8-E9B2-2CE5-5E31-F66C98DBD15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0A97E99-7E00-7628-0790-6F0950457175}"/>
              </a:ext>
            </a:extLst>
          </p:cNvPr>
          <p:cNvSpPr>
            <a:spLocks noGrp="1"/>
          </p:cNvSpPr>
          <p:nvPr>
            <p:ph type="title"/>
          </p:nvPr>
        </p:nvSpPr>
        <p:spPr/>
        <p:txBody>
          <a:bodyPr/>
          <a:lstStyle/>
          <a:p>
            <a:r>
              <a:rPr lang="en-US" dirty="0"/>
              <a:t>Modelling feedback </a:t>
            </a:r>
          </a:p>
        </p:txBody>
      </p:sp>
      <p:sp>
        <p:nvSpPr>
          <p:cNvPr id="7" name="Content Placeholder 6">
            <a:extLst>
              <a:ext uri="{FF2B5EF4-FFF2-40B4-BE49-F238E27FC236}">
                <a16:creationId xmlns:a16="http://schemas.microsoft.com/office/drawing/2014/main" id="{127873D6-28D3-BDDB-0D82-83F05C9989A7}"/>
              </a:ext>
            </a:extLst>
          </p:cNvPr>
          <p:cNvSpPr>
            <a:spLocks noGrp="1"/>
          </p:cNvSpPr>
          <p:nvPr>
            <p:ph idx="1"/>
          </p:nvPr>
        </p:nvSpPr>
        <p:spPr/>
        <p:txBody>
          <a:bodyPr vert="horz" lIns="0" tIns="0" rIns="0" bIns="0" rtlCol="0" anchor="t">
            <a:noAutofit/>
          </a:bodyPr>
          <a:lstStyle/>
          <a:p>
            <a:pPr>
              <a:spcAft>
                <a:spcPts val="600"/>
              </a:spcAft>
            </a:pPr>
            <a:r>
              <a:rPr lang="en-AU" b="1" dirty="0">
                <a:solidFill>
                  <a:srgbClr val="000000"/>
                </a:solidFill>
                <a:latin typeface="+mj-lt"/>
                <a:cs typeface="Arial"/>
              </a:rPr>
              <a:t>Teachers model, explain and demonstrate how to understand, recognise, and use feedback effectively. This includes:</a:t>
            </a:r>
          </a:p>
          <a:p>
            <a:pPr marL="342900" indent="-342900">
              <a:spcAft>
                <a:spcPts val="600"/>
              </a:spcAft>
              <a:buFont typeface="Arial" panose="020B0604020202020204" pitchFamily="34" charset="0"/>
              <a:buChar char="•"/>
            </a:pPr>
            <a:r>
              <a:rPr lang="en-US" dirty="0"/>
              <a:t>structured opportunities for students to understand the feedback </a:t>
            </a:r>
          </a:p>
          <a:p>
            <a:pPr marL="342900" indent="-342900">
              <a:spcAft>
                <a:spcPts val="600"/>
              </a:spcAft>
              <a:buFont typeface="Arial" panose="020B0604020202020204" pitchFamily="34" charset="0"/>
              <a:buChar char="•"/>
            </a:pPr>
            <a:r>
              <a:rPr lang="en-US" dirty="0"/>
              <a:t>modelling how to use the feedback </a:t>
            </a:r>
          </a:p>
          <a:p>
            <a:pPr marL="342900" indent="-342900">
              <a:spcAft>
                <a:spcPts val="600"/>
              </a:spcAft>
              <a:buFont typeface="Arial" panose="020B0604020202020204" pitchFamily="34" charset="0"/>
              <a:buChar char="•"/>
            </a:pPr>
            <a:r>
              <a:rPr lang="en-US" dirty="0"/>
              <a:t> modelling how to give and receive peer feedback </a:t>
            </a:r>
          </a:p>
          <a:p>
            <a:pPr marL="342900" indent="-342900">
              <a:spcAft>
                <a:spcPts val="600"/>
              </a:spcAft>
              <a:buFont typeface="Arial" panose="020B0604020202020204" pitchFamily="34" charset="0"/>
              <a:buChar char="•"/>
            </a:pPr>
            <a:r>
              <a:rPr lang="en-US" dirty="0"/>
              <a:t>modelling how to use learning intentions and success criteria to evaluate learning. </a:t>
            </a:r>
          </a:p>
        </p:txBody>
      </p:sp>
      <p:sp>
        <p:nvSpPr>
          <p:cNvPr id="2" name="Slide Number Placeholder 1">
            <a:extLst>
              <a:ext uri="{FF2B5EF4-FFF2-40B4-BE49-F238E27FC236}">
                <a16:creationId xmlns:a16="http://schemas.microsoft.com/office/drawing/2014/main" id="{4201300D-5F07-48F8-97AD-375DE373E557}"/>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394369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678A1-0464-1C16-5E12-AC713E894DA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AE09C9-E9E6-94C2-B718-2D6BF11A6040}"/>
              </a:ext>
            </a:extLst>
          </p:cNvPr>
          <p:cNvSpPr>
            <a:spLocks noGrp="1"/>
          </p:cNvSpPr>
          <p:nvPr>
            <p:ph type="title"/>
          </p:nvPr>
        </p:nvSpPr>
        <p:spPr/>
        <p:txBody>
          <a:bodyPr anchor="t">
            <a:normAutofit/>
          </a:bodyPr>
          <a:lstStyle/>
          <a:p>
            <a:r>
              <a:rPr lang="en-US" dirty="0"/>
              <a:t>Linking feedback to success criteria </a:t>
            </a:r>
          </a:p>
        </p:txBody>
      </p:sp>
      <p:sp>
        <p:nvSpPr>
          <p:cNvPr id="5" name="Text Placeholder 4">
            <a:extLst>
              <a:ext uri="{FF2B5EF4-FFF2-40B4-BE49-F238E27FC236}">
                <a16:creationId xmlns:a16="http://schemas.microsoft.com/office/drawing/2014/main" id="{ADD5BA22-B7C7-E3E3-35DD-7B098F636852}"/>
              </a:ext>
            </a:extLst>
          </p:cNvPr>
          <p:cNvSpPr>
            <a:spLocks noGrp="1"/>
          </p:cNvSpPr>
          <p:nvPr>
            <p:ph idx="1"/>
          </p:nvPr>
        </p:nvSpPr>
        <p:spPr>
          <a:xfrm>
            <a:off x="360000" y="1620000"/>
            <a:ext cx="6377889" cy="4536000"/>
          </a:xfrm>
        </p:spPr>
        <p:txBody>
          <a:bodyPr vert="horz" lIns="0" tIns="0" rIns="0" bIns="0" rtlCol="0" anchor="t">
            <a:normAutofit/>
          </a:bodyPr>
          <a:lstStyle/>
          <a:p>
            <a:pPr>
              <a:spcAft>
                <a:spcPts val="600"/>
              </a:spcAft>
            </a:pPr>
            <a:r>
              <a:rPr lang="en-AU" sz="1800" dirty="0">
                <a:effectLst/>
                <a:ea typeface="Times New Roman" panose="02020603050405020304" pitchFamily="18" charset="0"/>
                <a:cs typeface="Times New Roman"/>
              </a:rPr>
              <a:t>When feedback is aligned with success criteria:</a:t>
            </a:r>
          </a:p>
          <a:p>
            <a:pPr marL="285750" indent="-285750">
              <a:spcAft>
                <a:spcPts val="600"/>
              </a:spcAft>
              <a:buFont typeface="Arial" panose="020B0604020202020204" pitchFamily="34" charset="0"/>
              <a:buChar char="•"/>
            </a:pPr>
            <a:r>
              <a:rPr lang="en-AU" sz="1800" dirty="0">
                <a:effectLst/>
                <a:ea typeface="Times New Roman" panose="02020603050405020304" pitchFamily="18" charset="0"/>
                <a:cs typeface="Times New Roman"/>
              </a:rPr>
              <a:t>Feedback is specific and directly addresses the defined criteria, ensuring clarity and relevance.</a:t>
            </a:r>
          </a:p>
          <a:p>
            <a:pPr marL="285750" indent="-285750">
              <a:spcAft>
                <a:spcPts val="600"/>
              </a:spcAft>
              <a:buFont typeface="Arial" panose="020B0604020202020204" pitchFamily="34" charset="0"/>
              <a:buChar char="•"/>
            </a:pPr>
            <a:r>
              <a:rPr lang="en-AU" sz="1800" dirty="0">
                <a:effectLst/>
                <a:ea typeface="Times New Roman" panose="02020603050405020304" pitchFamily="18" charset="0"/>
                <a:cs typeface="Times New Roman"/>
              </a:rPr>
              <a:t>Students gain a clear understanding of which aspects of their work meet expectations and where improvements are needed.</a:t>
            </a:r>
          </a:p>
          <a:p>
            <a:pPr>
              <a:spcAft>
                <a:spcPts val="600"/>
              </a:spcAft>
            </a:pPr>
            <a:endParaRPr lang="en-AU" sz="1800" dirty="0">
              <a:effectLst/>
              <a:ea typeface="Times New Roman" panose="02020603050405020304" pitchFamily="18" charset="0"/>
              <a:cs typeface="Times New Roman"/>
            </a:endParaRPr>
          </a:p>
          <a:p>
            <a:pPr>
              <a:spcAft>
                <a:spcPts val="600"/>
              </a:spcAft>
            </a:pPr>
            <a:r>
              <a:rPr lang="en-AU" sz="1800" dirty="0">
                <a:effectLst/>
                <a:ea typeface="Times New Roman" panose="02020603050405020304" pitchFamily="18" charset="0"/>
                <a:cs typeface="Times New Roman"/>
              </a:rPr>
              <a:t>.</a:t>
            </a:r>
          </a:p>
          <a:p>
            <a:pPr marL="285750" indent="-285750">
              <a:spcAft>
                <a:spcPts val="600"/>
              </a:spcAft>
              <a:buFont typeface="Arial" panose="020B0604020202020204" pitchFamily="34" charset="0"/>
              <a:buChar char="•"/>
            </a:pPr>
            <a:endParaRPr lang="en-AU" sz="1800" dirty="0">
              <a:effectLst/>
              <a:ea typeface="Aptos" panose="020B0004020202020204" pitchFamily="34" charset="0"/>
              <a:cs typeface="Times New Roman" panose="02020603050405020304" pitchFamily="18" charset="0"/>
            </a:endParaRPr>
          </a:p>
          <a:p>
            <a:pPr>
              <a:spcAft>
                <a:spcPts val="600"/>
              </a:spcAft>
            </a:pPr>
            <a:endParaRPr lang="en-US" dirty="0"/>
          </a:p>
        </p:txBody>
      </p:sp>
      <p:pic>
        <p:nvPicPr>
          <p:cNvPr id="8" name="Graphic 7">
            <a:extLst>
              <a:ext uri="{FF2B5EF4-FFF2-40B4-BE49-F238E27FC236}">
                <a16:creationId xmlns:a16="http://schemas.microsoft.com/office/drawing/2014/main" id="{5649A1F1-65FE-D90D-5027-72FACCAB060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52264" y="1591424"/>
            <a:ext cx="4535997" cy="4535997"/>
          </a:xfrm>
          <a:prstGeom prst="rect">
            <a:avLst/>
          </a:prstGeom>
        </p:spPr>
      </p:pic>
      <p:sp>
        <p:nvSpPr>
          <p:cNvPr id="2" name="Slide Number Placeholder 1">
            <a:extLst>
              <a:ext uri="{FF2B5EF4-FFF2-40B4-BE49-F238E27FC236}">
                <a16:creationId xmlns:a16="http://schemas.microsoft.com/office/drawing/2014/main" id="{D4CF7699-4C70-0778-AA1E-3BEB758C2407}"/>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24</a:t>
            </a:fld>
            <a:endParaRPr lang="en-AU"/>
          </a:p>
        </p:txBody>
      </p:sp>
    </p:spTree>
    <p:extLst>
      <p:ext uri="{BB962C8B-B14F-4D97-AF65-F5344CB8AC3E}">
        <p14:creationId xmlns:p14="http://schemas.microsoft.com/office/powerpoint/2010/main" val="326498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04BCC-C30D-7847-A6D6-2330D76C8BE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B6932B1-4B25-871B-E3E4-CBE72E6F5E59}"/>
              </a:ext>
            </a:extLst>
          </p:cNvPr>
          <p:cNvSpPr>
            <a:spLocks noGrp="1"/>
          </p:cNvSpPr>
          <p:nvPr>
            <p:ph type="title"/>
          </p:nvPr>
        </p:nvSpPr>
        <p:spPr/>
        <p:txBody>
          <a:bodyPr/>
          <a:lstStyle/>
          <a:p>
            <a:r>
              <a:rPr lang="en-US" dirty="0"/>
              <a:t>'Timely’ feedback </a:t>
            </a:r>
          </a:p>
        </p:txBody>
      </p:sp>
      <p:sp>
        <p:nvSpPr>
          <p:cNvPr id="6" name="Content Placeholder 5">
            <a:extLst>
              <a:ext uri="{FF2B5EF4-FFF2-40B4-BE49-F238E27FC236}">
                <a16:creationId xmlns:a16="http://schemas.microsoft.com/office/drawing/2014/main" id="{C1A4C1C4-EA7D-4DE8-1EA8-F17B30291591}"/>
              </a:ext>
            </a:extLst>
          </p:cNvPr>
          <p:cNvSpPr>
            <a:spLocks noGrp="1"/>
          </p:cNvSpPr>
          <p:nvPr>
            <p:ph idx="1"/>
          </p:nvPr>
        </p:nvSpPr>
        <p:spPr>
          <a:xfrm>
            <a:off x="360000" y="1620001"/>
            <a:ext cx="11484000" cy="826638"/>
          </a:xfrm>
        </p:spPr>
        <p:txBody>
          <a:bodyPr/>
          <a:lstStyle/>
          <a:p>
            <a:pPr>
              <a:spcAft>
                <a:spcPts val="600"/>
              </a:spcAft>
            </a:pPr>
            <a:r>
              <a:rPr lang="en-AU" dirty="0"/>
              <a:t>Timely feedback is about making informed decisions </a:t>
            </a:r>
            <a:r>
              <a:rPr lang="en-AU" dirty="0">
                <a:ea typeface="Times New Roman" panose="02020603050405020304" pitchFamily="18" charset="0"/>
                <a:cs typeface="Arial"/>
              </a:rPr>
              <a:t>based on the student’s ability relative to the newness and/or complexity of the task. </a:t>
            </a:r>
          </a:p>
        </p:txBody>
      </p:sp>
      <p:sp>
        <p:nvSpPr>
          <p:cNvPr id="9" name="Content Placeholder 5">
            <a:extLst>
              <a:ext uri="{FF2B5EF4-FFF2-40B4-BE49-F238E27FC236}">
                <a16:creationId xmlns:a16="http://schemas.microsoft.com/office/drawing/2014/main" id="{1455F775-5ED8-E733-00A6-482823B42809}"/>
              </a:ext>
            </a:extLst>
          </p:cNvPr>
          <p:cNvSpPr txBox="1">
            <a:spLocks/>
          </p:cNvSpPr>
          <p:nvPr/>
        </p:nvSpPr>
        <p:spPr>
          <a:xfrm>
            <a:off x="360000" y="2594919"/>
            <a:ext cx="11484000" cy="443578"/>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AU" dirty="0">
                <a:ea typeface="Times New Roman" panose="02020603050405020304" pitchFamily="18" charset="0"/>
                <a:cs typeface="Arial"/>
              </a:rPr>
              <a:t>Some questions to consider before providing feedback: </a:t>
            </a:r>
            <a:endParaRPr lang="en-AU" dirty="0"/>
          </a:p>
        </p:txBody>
      </p:sp>
      <p:sp>
        <p:nvSpPr>
          <p:cNvPr id="10" name="Content Placeholder 5">
            <a:extLst>
              <a:ext uri="{FF2B5EF4-FFF2-40B4-BE49-F238E27FC236}">
                <a16:creationId xmlns:a16="http://schemas.microsoft.com/office/drawing/2014/main" id="{69668C20-106F-FE51-7F17-6FD25173C34D}"/>
              </a:ext>
            </a:extLst>
          </p:cNvPr>
          <p:cNvSpPr txBox="1">
            <a:spLocks/>
          </p:cNvSpPr>
          <p:nvPr/>
        </p:nvSpPr>
        <p:spPr>
          <a:xfrm>
            <a:off x="360000" y="3212756"/>
            <a:ext cx="11484000" cy="2866767"/>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Font typeface="Arial" panose="020B0604020202020204" pitchFamily="34" charset="0"/>
              <a:buChar char="•"/>
            </a:pPr>
            <a:r>
              <a:rPr lang="en-AU" dirty="0"/>
              <a:t>Have I identified parts of the learning within a lesson where corrective feedback might be necessary?  </a:t>
            </a:r>
          </a:p>
          <a:p>
            <a:pPr marL="342900" indent="-342900">
              <a:spcAft>
                <a:spcPts val="600"/>
              </a:spcAft>
              <a:buFont typeface="Arial" panose="020B0604020202020204" pitchFamily="34" charset="0"/>
              <a:buChar char="•"/>
            </a:pPr>
            <a:r>
              <a:rPr lang="en-AU" dirty="0"/>
              <a:t>If the task contains several steps, which steps will I need to check for understanding and give feedback on? </a:t>
            </a:r>
          </a:p>
          <a:p>
            <a:pPr marL="342900" indent="-342900">
              <a:spcAft>
                <a:spcPts val="600"/>
              </a:spcAft>
              <a:buFont typeface="Arial" panose="020B0604020202020204" pitchFamily="34" charset="0"/>
              <a:buChar char="•"/>
            </a:pPr>
            <a:r>
              <a:rPr lang="en-AU" dirty="0"/>
              <a:t>Will the source of feedback I have selected (teacher, peer, self) be appropriate for the students' schema?</a:t>
            </a:r>
          </a:p>
        </p:txBody>
      </p:sp>
      <p:sp>
        <p:nvSpPr>
          <p:cNvPr id="2" name="Slide Number Placeholder 1">
            <a:extLst>
              <a:ext uri="{FF2B5EF4-FFF2-40B4-BE49-F238E27FC236}">
                <a16:creationId xmlns:a16="http://schemas.microsoft.com/office/drawing/2014/main" id="{F5935A55-9EDB-44DE-233F-B739876DEA8D}"/>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25</a:t>
            </a:fld>
            <a:endParaRPr lang="en-AU"/>
          </a:p>
        </p:txBody>
      </p:sp>
    </p:spTree>
    <p:extLst>
      <p:ext uri="{BB962C8B-B14F-4D97-AF65-F5344CB8AC3E}">
        <p14:creationId xmlns:p14="http://schemas.microsoft.com/office/powerpoint/2010/main" val="91800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9" grpId="0" uiExpand="1" build="p"/>
      <p:bldP spid="10"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4AC93D-9997-B7AC-36B4-57E2973F7A91}"/>
              </a:ext>
            </a:extLst>
          </p:cNvPr>
          <p:cNvSpPr>
            <a:spLocks noGrp="1"/>
          </p:cNvSpPr>
          <p:nvPr>
            <p:ph type="title"/>
          </p:nvPr>
        </p:nvSpPr>
        <p:spPr>
          <a:xfrm>
            <a:off x="360000" y="360000"/>
            <a:ext cx="10575730" cy="545601"/>
          </a:xfrm>
        </p:spPr>
        <p:txBody>
          <a:bodyPr/>
          <a:lstStyle/>
          <a:p>
            <a:r>
              <a:rPr lang="en-US" dirty="0"/>
              <a:t>Feedback in safe, inclusive learning environments </a:t>
            </a:r>
          </a:p>
        </p:txBody>
      </p:sp>
      <p:sp>
        <p:nvSpPr>
          <p:cNvPr id="6" name="Rectangle: Rounded Corners 5">
            <a:extLst>
              <a:ext uri="{FF2B5EF4-FFF2-40B4-BE49-F238E27FC236}">
                <a16:creationId xmlns:a16="http://schemas.microsoft.com/office/drawing/2014/main" id="{5F04A81E-F1DA-B72D-1FE8-4D98A2397FB1}"/>
              </a:ext>
            </a:extLst>
          </p:cNvPr>
          <p:cNvSpPr/>
          <p:nvPr/>
        </p:nvSpPr>
        <p:spPr>
          <a:xfrm>
            <a:off x="2004437" y="2620444"/>
            <a:ext cx="7867752" cy="2549474"/>
          </a:xfrm>
          <a:prstGeom prst="roundRect">
            <a:avLst>
              <a:gd name="adj" fmla="val 10366"/>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182563">
              <a:lnSpc>
                <a:spcPct val="150000"/>
              </a:lnSpc>
            </a:pPr>
            <a:r>
              <a:rPr lang="en-US" sz="2000" dirty="0">
                <a:solidFill>
                  <a:schemeClr val="tx1"/>
                </a:solidFill>
                <a:latin typeface="+mj-lt"/>
              </a:rPr>
              <a:t>Students learn best in safe and inclusive environments that consider the cultural, social, emotional, behavioural and physical aspects of learning.</a:t>
            </a:r>
            <a:endParaRPr lang="en-US" sz="2000" dirty="0">
              <a:latin typeface="+mj-lt"/>
            </a:endParaRPr>
          </a:p>
        </p:txBody>
      </p:sp>
      <p:sp>
        <p:nvSpPr>
          <p:cNvPr id="4" name="Slide Number Placeholder 3">
            <a:extLst>
              <a:ext uri="{FF2B5EF4-FFF2-40B4-BE49-F238E27FC236}">
                <a16:creationId xmlns:a16="http://schemas.microsoft.com/office/drawing/2014/main" id="{52E5F79E-CF5F-0CE1-2D45-E77994E8EA8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26</a:t>
            </a:fld>
            <a:endParaRPr lang="en-AU"/>
          </a:p>
        </p:txBody>
      </p:sp>
    </p:spTree>
    <p:extLst>
      <p:ext uri="{BB962C8B-B14F-4D97-AF65-F5344CB8AC3E}">
        <p14:creationId xmlns:p14="http://schemas.microsoft.com/office/powerpoint/2010/main" val="199240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10CBE0C4-10E9-F923-9CD5-9CBFD0326D12}"/>
              </a:ext>
            </a:extLst>
          </p:cNvPr>
          <p:cNvSpPr txBox="1">
            <a:spLocks noGrp="1"/>
          </p:cNvSpPr>
          <p:nvPr>
            <p:ph type="title" idx="4294967295"/>
          </p:nvPr>
        </p:nvSpPr>
        <p:spPr>
          <a:xfrm>
            <a:off x="335637" y="555789"/>
            <a:ext cx="10792495" cy="5444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a:defRPr/>
            </a:pPr>
            <a:r>
              <a:rPr lang="en-AU" dirty="0"/>
              <a:t>The mechanisms of effective feedback </a:t>
            </a:r>
            <a:r>
              <a:rPr lang="en-AU" dirty="0">
                <a:solidFill>
                  <a:schemeClr val="bg1"/>
                </a:solidFill>
              </a:rPr>
              <a:t>(1)</a:t>
            </a:r>
            <a:endParaRPr lang="en-AU" b="0" i="0" u="none" strike="noStrike" kern="1200" cap="none" spc="0" normalizeH="0" baseline="0" noProof="0" dirty="0">
              <a:ln>
                <a:noFill/>
              </a:ln>
              <a:solidFill>
                <a:schemeClr val="bg1"/>
              </a:solidFill>
              <a:effectLst/>
              <a:uLnTx/>
              <a:uFillTx/>
              <a:latin typeface="+mj-lt"/>
            </a:endParaRPr>
          </a:p>
        </p:txBody>
      </p:sp>
      <p:sp>
        <p:nvSpPr>
          <p:cNvPr id="5" name="Oval 4">
            <a:extLst>
              <a:ext uri="{FF2B5EF4-FFF2-40B4-BE49-F238E27FC236}">
                <a16:creationId xmlns:a16="http://schemas.microsoft.com/office/drawing/2014/main" id="{ECFACE37-7C0F-E08F-C0ED-551BE89CFBCC}"/>
              </a:ext>
            </a:extLst>
          </p:cNvPr>
          <p:cNvSpPr/>
          <p:nvPr/>
        </p:nvSpPr>
        <p:spPr>
          <a:xfrm>
            <a:off x="335637" y="2427176"/>
            <a:ext cx="2049387"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20000"/>
              </a:lnSpc>
            </a:pPr>
            <a:r>
              <a:rPr lang="en-AU" sz="1400" dirty="0">
                <a:solidFill>
                  <a:schemeClr val="bg1"/>
                </a:solidFill>
                <a:latin typeface="+mj-lt"/>
              </a:rPr>
              <a:t>Students recognise it as feedback</a:t>
            </a:r>
          </a:p>
        </p:txBody>
      </p:sp>
      <p:pic>
        <p:nvPicPr>
          <p:cNvPr id="17" name="Graphic 16">
            <a:extLst>
              <a:ext uri="{FF2B5EF4-FFF2-40B4-BE49-F238E27FC236}">
                <a16:creationId xmlns:a16="http://schemas.microsoft.com/office/drawing/2014/main" id="{23E6B1CE-2BBA-1E3A-D4F0-89288284DEC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70773" y="3283259"/>
            <a:ext cx="356586" cy="356587"/>
          </a:xfrm>
          <a:prstGeom prst="rect">
            <a:avLst/>
          </a:prstGeom>
        </p:spPr>
      </p:pic>
      <p:sp>
        <p:nvSpPr>
          <p:cNvPr id="12" name="Oval 11">
            <a:extLst>
              <a:ext uri="{FF2B5EF4-FFF2-40B4-BE49-F238E27FC236}">
                <a16:creationId xmlns:a16="http://schemas.microsoft.com/office/drawing/2014/main" id="{DA50DF46-AB78-4DD9-398D-BD368188B756}"/>
              </a:ext>
            </a:extLst>
          </p:cNvPr>
          <p:cNvSpPr/>
          <p:nvPr/>
        </p:nvSpPr>
        <p:spPr>
          <a:xfrm>
            <a:off x="2709952" y="2418249"/>
            <a:ext cx="2049387"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20000"/>
              </a:lnSpc>
            </a:pPr>
            <a:r>
              <a:rPr lang="en-AU" sz="1400">
                <a:solidFill>
                  <a:schemeClr val="bg1"/>
                </a:solidFill>
                <a:latin typeface="+mj-lt"/>
              </a:rPr>
              <a:t>Feedback is given to every student  as the learning is happening</a:t>
            </a:r>
          </a:p>
        </p:txBody>
      </p:sp>
      <p:pic>
        <p:nvPicPr>
          <p:cNvPr id="18" name="Graphic 17">
            <a:extLst>
              <a:ext uri="{FF2B5EF4-FFF2-40B4-BE49-F238E27FC236}">
                <a16:creationId xmlns:a16="http://schemas.microsoft.com/office/drawing/2014/main" id="{0CB09AEF-23FB-BA1E-28CA-7AA5D24C59A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3354" y="3271963"/>
            <a:ext cx="356586" cy="356587"/>
          </a:xfrm>
          <a:prstGeom prst="rect">
            <a:avLst/>
          </a:prstGeom>
        </p:spPr>
      </p:pic>
      <p:sp>
        <p:nvSpPr>
          <p:cNvPr id="14" name="Oval 13">
            <a:extLst>
              <a:ext uri="{FF2B5EF4-FFF2-40B4-BE49-F238E27FC236}">
                <a16:creationId xmlns:a16="http://schemas.microsoft.com/office/drawing/2014/main" id="{DF917CBA-EFB1-86B7-A6FF-74046903A4B6}"/>
              </a:ext>
            </a:extLst>
          </p:cNvPr>
          <p:cNvSpPr/>
          <p:nvPr/>
        </p:nvSpPr>
        <p:spPr>
          <a:xfrm>
            <a:off x="5084267" y="2409324"/>
            <a:ext cx="2049388"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20000"/>
              </a:lnSpc>
            </a:pPr>
            <a:r>
              <a:rPr lang="en-AU" sz="1400">
                <a:solidFill>
                  <a:schemeClr val="bg1"/>
                </a:solidFill>
                <a:latin typeface="+mj-lt"/>
              </a:rPr>
              <a:t>Right type of feedback at right time </a:t>
            </a:r>
          </a:p>
        </p:txBody>
      </p:sp>
      <p:pic>
        <p:nvPicPr>
          <p:cNvPr id="20" name="Graphic 19">
            <a:extLst>
              <a:ext uri="{FF2B5EF4-FFF2-40B4-BE49-F238E27FC236}">
                <a16:creationId xmlns:a16="http://schemas.microsoft.com/office/drawing/2014/main" id="{D4B8F1AB-A319-95DD-5C44-D67DAE331EC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8254" y="3284928"/>
            <a:ext cx="356586" cy="356587"/>
          </a:xfrm>
          <a:prstGeom prst="rect">
            <a:avLst/>
          </a:prstGeom>
        </p:spPr>
      </p:pic>
      <p:sp>
        <p:nvSpPr>
          <p:cNvPr id="15" name="Oval 14">
            <a:extLst>
              <a:ext uri="{FF2B5EF4-FFF2-40B4-BE49-F238E27FC236}">
                <a16:creationId xmlns:a16="http://schemas.microsoft.com/office/drawing/2014/main" id="{BF4EEF17-4D4F-DC8E-C9E5-D2801EFBD77C}"/>
              </a:ext>
            </a:extLst>
          </p:cNvPr>
          <p:cNvSpPr/>
          <p:nvPr/>
        </p:nvSpPr>
        <p:spPr>
          <a:xfrm>
            <a:off x="7458583" y="2400399"/>
            <a:ext cx="2037715"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20000"/>
              </a:lnSpc>
            </a:pPr>
            <a:r>
              <a:rPr lang="en-AU" sz="1400">
                <a:solidFill>
                  <a:schemeClr val="bg1"/>
                </a:solidFill>
                <a:latin typeface="+mj-lt"/>
              </a:rPr>
              <a:t>Time for students to  understand and apply </a:t>
            </a:r>
          </a:p>
        </p:txBody>
      </p:sp>
      <p:grpSp>
        <p:nvGrpSpPr>
          <p:cNvPr id="21" name="Group 20">
            <a:extLst>
              <a:ext uri="{FF2B5EF4-FFF2-40B4-BE49-F238E27FC236}">
                <a16:creationId xmlns:a16="http://schemas.microsoft.com/office/drawing/2014/main" id="{C2F21894-65D3-CFE1-B9F1-16F8FE661E5D}"/>
              </a:ext>
              <a:ext uri="{C183D7F6-B498-43B3-948B-1728B52AA6E4}">
                <adec:decorative xmlns:adec="http://schemas.microsoft.com/office/drawing/2017/decorative" val="1"/>
              </a:ext>
            </a:extLst>
          </p:cNvPr>
          <p:cNvGrpSpPr/>
          <p:nvPr/>
        </p:nvGrpSpPr>
        <p:grpSpPr>
          <a:xfrm>
            <a:off x="9515077" y="3417704"/>
            <a:ext cx="293450" cy="121190"/>
            <a:chOff x="9527777" y="3417704"/>
            <a:chExt cx="293450" cy="121190"/>
          </a:xfrm>
        </p:grpSpPr>
        <p:cxnSp>
          <p:nvCxnSpPr>
            <p:cNvPr id="25" name="Straight Connector 24">
              <a:extLst>
                <a:ext uri="{FF2B5EF4-FFF2-40B4-BE49-F238E27FC236}">
                  <a16:creationId xmlns:a16="http://schemas.microsoft.com/office/drawing/2014/main" id="{119C4C7C-7EBE-A09A-B872-480258E5AABD}"/>
                </a:ext>
                <a:ext uri="{C183D7F6-B498-43B3-948B-1728B52AA6E4}">
                  <adec:decorative xmlns:adec="http://schemas.microsoft.com/office/drawing/2017/decorative" val="1"/>
                </a:ext>
              </a:extLst>
            </p:cNvPr>
            <p:cNvCxnSpPr/>
            <p:nvPr/>
          </p:nvCxnSpPr>
          <p:spPr>
            <a:xfrm>
              <a:off x="9527777" y="3417704"/>
              <a:ext cx="29345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F878525-38C3-CAAE-3FCA-0A29E420B183}"/>
                </a:ext>
                <a:ext uri="{C183D7F6-B498-43B3-948B-1728B52AA6E4}">
                  <adec:decorative xmlns:adec="http://schemas.microsoft.com/office/drawing/2017/decorative" val="1"/>
                </a:ext>
              </a:extLst>
            </p:cNvPr>
            <p:cNvCxnSpPr/>
            <p:nvPr/>
          </p:nvCxnSpPr>
          <p:spPr>
            <a:xfrm>
              <a:off x="9527777" y="3538894"/>
              <a:ext cx="29345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AE21F01F-1AB5-0BB0-F158-5E9D75DBFB9E}"/>
              </a:ext>
            </a:extLst>
          </p:cNvPr>
          <p:cNvSpPr/>
          <p:nvPr/>
        </p:nvSpPr>
        <p:spPr>
          <a:xfrm>
            <a:off x="9821227" y="2427176"/>
            <a:ext cx="2037715" cy="20330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20000"/>
              </a:lnSpc>
            </a:pPr>
            <a:r>
              <a:rPr lang="en-AU" sz="1400" b="1" dirty="0">
                <a:solidFill>
                  <a:schemeClr val="accent1"/>
                </a:solidFill>
                <a:latin typeface="+mj-lt"/>
              </a:rPr>
              <a:t>Strong knowledge and skills develop over time </a:t>
            </a:r>
          </a:p>
        </p:txBody>
      </p:sp>
      <p:sp>
        <p:nvSpPr>
          <p:cNvPr id="4" name="Slide Number Placeholder 3">
            <a:extLst>
              <a:ext uri="{FF2B5EF4-FFF2-40B4-BE49-F238E27FC236}">
                <a16:creationId xmlns:a16="http://schemas.microsoft.com/office/drawing/2014/main" id="{268E463A-EE45-21A5-A4E2-32639AF0DE1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27</a:t>
            </a:fld>
            <a:endParaRPr lang="en-AU"/>
          </a:p>
        </p:txBody>
      </p:sp>
    </p:spTree>
    <p:extLst>
      <p:ext uri="{BB962C8B-B14F-4D97-AF65-F5344CB8AC3E}">
        <p14:creationId xmlns:p14="http://schemas.microsoft.com/office/powerpoint/2010/main" val="240252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FF914-ADB7-6B0A-F9C4-1F279338EC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95B391-82E2-49C8-D6C5-3705A15A7C53}"/>
              </a:ext>
            </a:extLst>
          </p:cNvPr>
          <p:cNvSpPr>
            <a:spLocks noGrp="1"/>
          </p:cNvSpPr>
          <p:nvPr>
            <p:ph type="title"/>
          </p:nvPr>
        </p:nvSpPr>
        <p:spPr/>
        <p:txBody>
          <a:bodyPr/>
          <a:lstStyle/>
          <a:p>
            <a:r>
              <a:rPr lang="en-AU" dirty="0"/>
              <a:t>Activity 1 – technique guide discussion</a:t>
            </a:r>
          </a:p>
        </p:txBody>
      </p:sp>
      <p:grpSp>
        <p:nvGrpSpPr>
          <p:cNvPr id="7" name="Group 6" descr="Read or revise – 10 min">
            <a:extLst>
              <a:ext uri="{FF2B5EF4-FFF2-40B4-BE49-F238E27FC236}">
                <a16:creationId xmlns:a16="http://schemas.microsoft.com/office/drawing/2014/main" id="{FC940453-BCE1-160C-9663-D706A8331F6E}"/>
              </a:ext>
            </a:extLst>
          </p:cNvPr>
          <p:cNvGrpSpPr/>
          <p:nvPr/>
        </p:nvGrpSpPr>
        <p:grpSpPr>
          <a:xfrm>
            <a:off x="185054" y="1786384"/>
            <a:ext cx="5686360" cy="1040154"/>
            <a:chOff x="185054" y="1786384"/>
            <a:chExt cx="5686360" cy="1040154"/>
          </a:xfrm>
        </p:grpSpPr>
        <p:sp>
          <p:nvSpPr>
            <p:cNvPr id="8" name="Freeform: Shape 12">
              <a:extLst>
                <a:ext uri="{FF2B5EF4-FFF2-40B4-BE49-F238E27FC236}">
                  <a16:creationId xmlns:a16="http://schemas.microsoft.com/office/drawing/2014/main" id="{0FC7B14E-AC29-01F4-BA43-C8C605EE039C}"/>
                </a:ext>
              </a:extLst>
            </p:cNvPr>
            <p:cNvSpPr/>
            <p:nvPr/>
          </p:nvSpPr>
          <p:spPr>
            <a:xfrm>
              <a:off x="185054" y="1786384"/>
              <a:ext cx="5686360" cy="1040154"/>
            </a:xfrm>
            <a:custGeom>
              <a:avLst/>
              <a:gdLst>
                <a:gd name="connsiteX0" fmla="*/ 156757 w 5621726"/>
                <a:gd name="connsiteY0" fmla="*/ 0 h 1030525"/>
                <a:gd name="connsiteX1" fmla="*/ 5464969 w 5621726"/>
                <a:gd name="connsiteY1" fmla="*/ 0 h 1030525"/>
                <a:gd name="connsiteX2" fmla="*/ 5621726 w 5621726"/>
                <a:gd name="connsiteY2" fmla="*/ 156757 h 1030525"/>
                <a:gd name="connsiteX3" fmla="*/ 5621726 w 5621726"/>
                <a:gd name="connsiteY3" fmla="*/ 280014 h 1030525"/>
                <a:gd name="connsiteX4" fmla="*/ 5621726 w 5621726"/>
                <a:gd name="connsiteY4" fmla="*/ 783769 h 1030525"/>
                <a:gd name="connsiteX5" fmla="*/ 5621726 w 5621726"/>
                <a:gd name="connsiteY5" fmla="*/ 1030525 h 1030525"/>
                <a:gd name="connsiteX6" fmla="*/ 0 w 5621726"/>
                <a:gd name="connsiteY6" fmla="*/ 1030525 h 1030525"/>
                <a:gd name="connsiteX7" fmla="*/ 0 w 5621726"/>
                <a:gd name="connsiteY7" fmla="*/ 783769 h 1030525"/>
                <a:gd name="connsiteX8" fmla="*/ 0 w 5621726"/>
                <a:gd name="connsiteY8" fmla="*/ 280014 h 1030525"/>
                <a:gd name="connsiteX9" fmla="*/ 0 w 5621726"/>
                <a:gd name="connsiteY9" fmla="*/ 156757 h 1030525"/>
                <a:gd name="connsiteX10" fmla="*/ 156757 w 5621726"/>
                <a:gd name="connsiteY10" fmla="*/ 0 h 103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1726" h="1030525">
                  <a:moveTo>
                    <a:pt x="156757" y="0"/>
                  </a:moveTo>
                  <a:lnTo>
                    <a:pt x="5464969" y="0"/>
                  </a:lnTo>
                  <a:cubicBezTo>
                    <a:pt x="5551544" y="0"/>
                    <a:pt x="5621726" y="70182"/>
                    <a:pt x="5621726" y="156757"/>
                  </a:cubicBezTo>
                  <a:lnTo>
                    <a:pt x="5621726" y="280014"/>
                  </a:lnTo>
                  <a:lnTo>
                    <a:pt x="5621726" y="783769"/>
                  </a:lnTo>
                  <a:lnTo>
                    <a:pt x="5621726" y="1030525"/>
                  </a:lnTo>
                  <a:lnTo>
                    <a:pt x="0" y="1030525"/>
                  </a:lnTo>
                  <a:lnTo>
                    <a:pt x="0" y="783769"/>
                  </a:lnTo>
                  <a:lnTo>
                    <a:pt x="0" y="280014"/>
                  </a:lnTo>
                  <a:lnTo>
                    <a:pt x="0" y="156757"/>
                  </a:lnTo>
                  <a:cubicBezTo>
                    <a:pt x="0" y="70182"/>
                    <a:pt x="70182" y="0"/>
                    <a:pt x="15675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071563"/>
              <a:r>
                <a:rPr lang="en-AU" sz="2000" b="1" dirty="0">
                  <a:solidFill>
                    <a:schemeClr val="bg1"/>
                  </a:solidFill>
                  <a:latin typeface="+mj-lt"/>
                </a:rPr>
                <a:t>Read or revise – 10 min</a:t>
              </a:r>
            </a:p>
          </p:txBody>
        </p:sp>
        <p:pic>
          <p:nvPicPr>
            <p:cNvPr id="11" name="Picture 10">
              <a:extLst>
                <a:ext uri="{FF2B5EF4-FFF2-40B4-BE49-F238E27FC236}">
                  <a16:creationId xmlns:a16="http://schemas.microsoft.com/office/drawing/2014/main" id="{631267F8-844A-EAE0-71EA-B63FB2456C9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008" y="1795686"/>
              <a:ext cx="957910" cy="957908"/>
            </a:xfrm>
            <a:prstGeom prst="rect">
              <a:avLst/>
            </a:prstGeom>
          </p:spPr>
        </p:pic>
      </p:grpSp>
      <p:sp>
        <p:nvSpPr>
          <p:cNvPr id="14" name="Freeform: Shape 10">
            <a:extLst>
              <a:ext uri="{FF2B5EF4-FFF2-40B4-BE49-F238E27FC236}">
                <a16:creationId xmlns:a16="http://schemas.microsoft.com/office/drawing/2014/main" id="{B4F70DE4-4273-9DF7-E71E-1DDBC5731271}"/>
              </a:ext>
            </a:extLst>
          </p:cNvPr>
          <p:cNvSpPr/>
          <p:nvPr/>
        </p:nvSpPr>
        <p:spPr>
          <a:xfrm>
            <a:off x="185054" y="2756682"/>
            <a:ext cx="5686358" cy="3939317"/>
          </a:xfrm>
          <a:custGeom>
            <a:avLst/>
            <a:gdLst>
              <a:gd name="connsiteX0" fmla="*/ 0 w 5633726"/>
              <a:gd name="connsiteY0" fmla="*/ 0 h 3902855"/>
              <a:gd name="connsiteX1" fmla="*/ 224726 w 5633726"/>
              <a:gd name="connsiteY1" fmla="*/ 0 h 3902855"/>
              <a:gd name="connsiteX2" fmla="*/ 5409000 w 5633726"/>
              <a:gd name="connsiteY2" fmla="*/ 0 h 3902855"/>
              <a:gd name="connsiteX3" fmla="*/ 5633726 w 5633726"/>
              <a:gd name="connsiteY3" fmla="*/ 0 h 3902855"/>
              <a:gd name="connsiteX4" fmla="*/ 5633726 w 5633726"/>
              <a:gd name="connsiteY4" fmla="*/ 224726 h 3902855"/>
              <a:gd name="connsiteX5" fmla="*/ 5633726 w 5633726"/>
              <a:gd name="connsiteY5" fmla="*/ 635855 h 3902855"/>
              <a:gd name="connsiteX6" fmla="*/ 5633726 w 5633726"/>
              <a:gd name="connsiteY6" fmla="*/ 3678129 h 3902855"/>
              <a:gd name="connsiteX7" fmla="*/ 5409000 w 5633726"/>
              <a:gd name="connsiteY7" fmla="*/ 3902855 h 3902855"/>
              <a:gd name="connsiteX8" fmla="*/ 224726 w 5633726"/>
              <a:gd name="connsiteY8" fmla="*/ 3902855 h 3902855"/>
              <a:gd name="connsiteX9" fmla="*/ 0 w 5633726"/>
              <a:gd name="connsiteY9" fmla="*/ 3678129 h 3902855"/>
              <a:gd name="connsiteX10" fmla="*/ 0 w 5633726"/>
              <a:gd name="connsiteY10" fmla="*/ 635855 h 3902855"/>
              <a:gd name="connsiteX11" fmla="*/ 0 w 5633726"/>
              <a:gd name="connsiteY11" fmla="*/ 224726 h 390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3726" h="3902855">
                <a:moveTo>
                  <a:pt x="0" y="0"/>
                </a:moveTo>
                <a:lnTo>
                  <a:pt x="224726" y="0"/>
                </a:lnTo>
                <a:lnTo>
                  <a:pt x="5409000" y="0"/>
                </a:lnTo>
                <a:lnTo>
                  <a:pt x="5633726" y="0"/>
                </a:lnTo>
                <a:lnTo>
                  <a:pt x="5633726" y="224726"/>
                </a:lnTo>
                <a:lnTo>
                  <a:pt x="5633726" y="635855"/>
                </a:lnTo>
                <a:lnTo>
                  <a:pt x="5633726" y="3678129"/>
                </a:lnTo>
                <a:cubicBezTo>
                  <a:pt x="5633726" y="3802242"/>
                  <a:pt x="5533113" y="3902855"/>
                  <a:pt x="5409000" y="3902855"/>
                </a:cubicBezTo>
                <a:lnTo>
                  <a:pt x="224726" y="3902855"/>
                </a:lnTo>
                <a:cubicBezTo>
                  <a:pt x="100613" y="3902855"/>
                  <a:pt x="0" y="3802242"/>
                  <a:pt x="0" y="3678129"/>
                </a:cubicBezTo>
                <a:lnTo>
                  <a:pt x="0" y="635855"/>
                </a:lnTo>
                <a:lnTo>
                  <a:pt x="0" y="22472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182563" marR="0" lvl="0" indent="0" algn="l" defTabSz="609585"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dirty="0">
                <a:ln>
                  <a:noFill/>
                </a:ln>
                <a:solidFill>
                  <a:srgbClr val="002664"/>
                </a:solidFill>
                <a:effectLst/>
                <a:uLnTx/>
                <a:uFillTx/>
                <a:ea typeface="+mn-ea"/>
                <a:cs typeface="+mn-cs"/>
              </a:rPr>
              <a:t>Identify the key points in either the </a:t>
            </a:r>
            <a:r>
              <a:rPr kumimoji="0" lang="en-AU" sz="2000" b="1" i="0" u="none" strike="noStrike" kern="1200" cap="none" spc="0" normalizeH="0" baseline="0" noProof="0" dirty="0">
                <a:ln>
                  <a:noFill/>
                </a:ln>
                <a:solidFill>
                  <a:srgbClr val="002664"/>
                </a:solidFill>
                <a:effectLst/>
                <a:uLnTx/>
                <a:uFillTx/>
                <a:latin typeface="+mj-lt"/>
                <a:ea typeface="+mn-ea"/>
                <a:cs typeface="+mn-cs"/>
              </a:rPr>
              <a:t>teacher feedback</a:t>
            </a:r>
            <a:r>
              <a:rPr kumimoji="0" lang="en-AU" sz="2000" b="1" i="0" u="none" strike="noStrike" kern="1200" cap="none" spc="0" normalizeH="0" baseline="0" noProof="0" dirty="0">
                <a:ln>
                  <a:noFill/>
                </a:ln>
                <a:solidFill>
                  <a:srgbClr val="002664"/>
                </a:solidFill>
                <a:effectLst/>
                <a:uLnTx/>
                <a:uFillTx/>
                <a:ea typeface="+mn-ea"/>
                <a:cs typeface="+mn-cs"/>
              </a:rPr>
              <a:t> </a:t>
            </a:r>
            <a:r>
              <a:rPr kumimoji="0" lang="en-AU" sz="2000" i="0" u="none" strike="noStrike" kern="1200" cap="none" spc="0" normalizeH="0" baseline="0" noProof="0" dirty="0">
                <a:ln>
                  <a:noFill/>
                </a:ln>
                <a:solidFill>
                  <a:srgbClr val="002664"/>
                </a:solidFill>
                <a:effectLst/>
                <a:uLnTx/>
                <a:uFillTx/>
                <a:ea typeface="+mn-ea"/>
                <a:cs typeface="+mn-cs"/>
              </a:rPr>
              <a:t>or</a:t>
            </a:r>
            <a:r>
              <a:rPr kumimoji="0" lang="en-AU" sz="2000" b="1" i="0" u="none" strike="noStrike" kern="1200" cap="none" spc="0" normalizeH="0" baseline="0" noProof="0" dirty="0">
                <a:ln>
                  <a:noFill/>
                </a:ln>
                <a:solidFill>
                  <a:srgbClr val="002664"/>
                </a:solidFill>
                <a:effectLst/>
                <a:uLnTx/>
                <a:uFillTx/>
                <a:ea typeface="+mn-ea"/>
                <a:cs typeface="+mn-cs"/>
              </a:rPr>
              <a:t> </a:t>
            </a:r>
            <a:r>
              <a:rPr kumimoji="0" lang="en-AU" sz="2000" b="1" i="0" u="none" strike="noStrike" kern="1200" cap="none" spc="0" normalizeH="0" baseline="0" noProof="0" dirty="0">
                <a:ln>
                  <a:noFill/>
                </a:ln>
                <a:solidFill>
                  <a:srgbClr val="002664"/>
                </a:solidFill>
                <a:effectLst/>
                <a:uLnTx/>
                <a:uFillTx/>
                <a:latin typeface="+mj-lt"/>
                <a:ea typeface="+mn-ea"/>
                <a:cs typeface="+mn-cs"/>
              </a:rPr>
              <a:t>Peer and self feedback </a:t>
            </a:r>
            <a:r>
              <a:rPr kumimoji="0" lang="en-AU" sz="2000" b="0" i="0" u="none" strike="noStrike" kern="1200" cap="none" spc="0" normalizeH="0" baseline="0" noProof="0" dirty="0">
                <a:ln>
                  <a:noFill/>
                </a:ln>
                <a:solidFill>
                  <a:srgbClr val="002664"/>
                </a:solidFill>
                <a:effectLst/>
                <a:uLnTx/>
                <a:uFillTx/>
                <a:ea typeface="+mn-ea"/>
                <a:cs typeface="+mn-cs"/>
              </a:rPr>
              <a:t>technique guide.</a:t>
            </a:r>
          </a:p>
        </p:txBody>
      </p:sp>
      <p:pic>
        <p:nvPicPr>
          <p:cNvPr id="15" name="Picture 14">
            <a:extLst>
              <a:ext uri="{FF2B5EF4-FFF2-40B4-BE49-F238E27FC236}">
                <a16:creationId xmlns:a16="http://schemas.microsoft.com/office/drawing/2014/main" id="{ABCAF322-2189-15FF-67E4-9A4001A301D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56939" y="4305662"/>
            <a:ext cx="1603831" cy="2266927"/>
          </a:xfrm>
          <a:prstGeom prst="rect">
            <a:avLst/>
          </a:prstGeom>
          <a:effectLst/>
        </p:spPr>
      </p:pic>
      <p:pic>
        <p:nvPicPr>
          <p:cNvPr id="16" name="Picture 15">
            <a:extLst>
              <a:ext uri="{FF2B5EF4-FFF2-40B4-BE49-F238E27FC236}">
                <a16:creationId xmlns:a16="http://schemas.microsoft.com/office/drawing/2014/main" id="{E10A67DE-FDEA-F5D5-65DA-82020A6C74E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30445" y="4305663"/>
            <a:ext cx="1603831" cy="2266927"/>
          </a:xfrm>
          <a:prstGeom prst="rect">
            <a:avLst/>
          </a:prstGeom>
          <a:effectLst/>
        </p:spPr>
      </p:pic>
      <p:grpSp>
        <p:nvGrpSpPr>
          <p:cNvPr id="17" name="Group 16" descr="Discuss – 10 min">
            <a:extLst>
              <a:ext uri="{FF2B5EF4-FFF2-40B4-BE49-F238E27FC236}">
                <a16:creationId xmlns:a16="http://schemas.microsoft.com/office/drawing/2014/main" id="{6671F9CE-3D35-77CD-4FF9-213B9836F6DE}"/>
              </a:ext>
            </a:extLst>
          </p:cNvPr>
          <p:cNvGrpSpPr/>
          <p:nvPr/>
        </p:nvGrpSpPr>
        <p:grpSpPr>
          <a:xfrm>
            <a:off x="5949790" y="1786383"/>
            <a:ext cx="5686357" cy="1040153"/>
            <a:chOff x="5949790" y="1786383"/>
            <a:chExt cx="5686357" cy="1040153"/>
          </a:xfrm>
        </p:grpSpPr>
        <p:sp>
          <p:nvSpPr>
            <p:cNvPr id="18" name="Freeform: Shape 28">
              <a:extLst>
                <a:ext uri="{FF2B5EF4-FFF2-40B4-BE49-F238E27FC236}">
                  <a16:creationId xmlns:a16="http://schemas.microsoft.com/office/drawing/2014/main" id="{3C8EBA2A-7317-D53F-B058-F4AACEDE5D9D}"/>
                </a:ext>
              </a:extLst>
            </p:cNvPr>
            <p:cNvSpPr/>
            <p:nvPr/>
          </p:nvSpPr>
          <p:spPr>
            <a:xfrm>
              <a:off x="5949790" y="1786383"/>
              <a:ext cx="5686357" cy="1040153"/>
            </a:xfrm>
            <a:custGeom>
              <a:avLst/>
              <a:gdLst>
                <a:gd name="connsiteX0" fmla="*/ 156757 w 5621726"/>
                <a:gd name="connsiteY0" fmla="*/ 0 h 1030525"/>
                <a:gd name="connsiteX1" fmla="*/ 5464969 w 5621726"/>
                <a:gd name="connsiteY1" fmla="*/ 0 h 1030525"/>
                <a:gd name="connsiteX2" fmla="*/ 5621726 w 5621726"/>
                <a:gd name="connsiteY2" fmla="*/ 156757 h 1030525"/>
                <a:gd name="connsiteX3" fmla="*/ 5621726 w 5621726"/>
                <a:gd name="connsiteY3" fmla="*/ 280014 h 1030525"/>
                <a:gd name="connsiteX4" fmla="*/ 5621726 w 5621726"/>
                <a:gd name="connsiteY4" fmla="*/ 783769 h 1030525"/>
                <a:gd name="connsiteX5" fmla="*/ 5621726 w 5621726"/>
                <a:gd name="connsiteY5" fmla="*/ 1030525 h 1030525"/>
                <a:gd name="connsiteX6" fmla="*/ 0 w 5621726"/>
                <a:gd name="connsiteY6" fmla="*/ 1030525 h 1030525"/>
                <a:gd name="connsiteX7" fmla="*/ 0 w 5621726"/>
                <a:gd name="connsiteY7" fmla="*/ 783769 h 1030525"/>
                <a:gd name="connsiteX8" fmla="*/ 0 w 5621726"/>
                <a:gd name="connsiteY8" fmla="*/ 280014 h 1030525"/>
                <a:gd name="connsiteX9" fmla="*/ 0 w 5621726"/>
                <a:gd name="connsiteY9" fmla="*/ 156757 h 1030525"/>
                <a:gd name="connsiteX10" fmla="*/ 156757 w 5621726"/>
                <a:gd name="connsiteY10" fmla="*/ 0 h 103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1726" h="1030525">
                  <a:moveTo>
                    <a:pt x="156757" y="0"/>
                  </a:moveTo>
                  <a:lnTo>
                    <a:pt x="5464969" y="0"/>
                  </a:lnTo>
                  <a:cubicBezTo>
                    <a:pt x="5551544" y="0"/>
                    <a:pt x="5621726" y="70182"/>
                    <a:pt x="5621726" y="156757"/>
                  </a:cubicBezTo>
                  <a:lnTo>
                    <a:pt x="5621726" y="280014"/>
                  </a:lnTo>
                  <a:lnTo>
                    <a:pt x="5621726" y="783769"/>
                  </a:lnTo>
                  <a:lnTo>
                    <a:pt x="5621726" y="1030525"/>
                  </a:lnTo>
                  <a:lnTo>
                    <a:pt x="0" y="1030525"/>
                  </a:lnTo>
                  <a:lnTo>
                    <a:pt x="0" y="783769"/>
                  </a:lnTo>
                  <a:lnTo>
                    <a:pt x="0" y="280014"/>
                  </a:lnTo>
                  <a:lnTo>
                    <a:pt x="0" y="156757"/>
                  </a:lnTo>
                  <a:cubicBezTo>
                    <a:pt x="0" y="70182"/>
                    <a:pt x="70182" y="0"/>
                    <a:pt x="15675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071563"/>
              <a:r>
                <a:rPr lang="en-AU" sz="2000" b="1" dirty="0">
                  <a:solidFill>
                    <a:schemeClr val="bg1"/>
                  </a:solidFill>
                  <a:latin typeface="+mj-lt"/>
                </a:rPr>
                <a:t>Discuss</a:t>
              </a:r>
              <a:r>
                <a:rPr kumimoji="0" lang="en-AU" sz="2000" b="1" i="0" u="none" strike="noStrike" kern="1200" cap="none" spc="0" normalizeH="0" baseline="0" noProof="0" dirty="0">
                  <a:ln>
                    <a:noFill/>
                  </a:ln>
                  <a:solidFill>
                    <a:schemeClr val="bg1"/>
                  </a:solidFill>
                  <a:effectLst/>
                  <a:uLnTx/>
                  <a:uFillTx/>
                  <a:latin typeface="+mj-lt"/>
                  <a:ea typeface="+mn-ea"/>
                  <a:cs typeface="+mn-cs"/>
                </a:rPr>
                <a:t> – 10 min </a:t>
              </a:r>
              <a:endParaRPr lang="en-AU" sz="2000" b="1" kern="1200" dirty="0">
                <a:solidFill>
                  <a:schemeClr val="bg1"/>
                </a:solidFill>
                <a:latin typeface="Public Sans"/>
              </a:endParaRPr>
            </a:p>
          </p:txBody>
        </p:sp>
        <p:pic>
          <p:nvPicPr>
            <p:cNvPr id="19" name="Picture 18">
              <a:extLst>
                <a:ext uri="{FF2B5EF4-FFF2-40B4-BE49-F238E27FC236}">
                  <a16:creationId xmlns:a16="http://schemas.microsoft.com/office/drawing/2014/main" id="{B57619E8-1257-B246-2CF5-A684807E4137}"/>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00779" y="1811783"/>
              <a:ext cx="1013277" cy="1013277"/>
            </a:xfrm>
            <a:prstGeom prst="rect">
              <a:avLst/>
            </a:prstGeom>
          </p:spPr>
        </p:pic>
      </p:grpSp>
      <p:sp>
        <p:nvSpPr>
          <p:cNvPr id="20" name="Freeform: Shape 8">
            <a:extLst>
              <a:ext uri="{FF2B5EF4-FFF2-40B4-BE49-F238E27FC236}">
                <a16:creationId xmlns:a16="http://schemas.microsoft.com/office/drawing/2014/main" id="{08DC0F0B-D13B-CC16-E9B2-41A66EBCB31C}"/>
              </a:ext>
            </a:extLst>
          </p:cNvPr>
          <p:cNvSpPr/>
          <p:nvPr/>
        </p:nvSpPr>
        <p:spPr>
          <a:xfrm>
            <a:off x="5949790" y="2756683"/>
            <a:ext cx="5686357" cy="3939316"/>
          </a:xfrm>
          <a:custGeom>
            <a:avLst/>
            <a:gdLst>
              <a:gd name="connsiteX0" fmla="*/ 0 w 5633726"/>
              <a:gd name="connsiteY0" fmla="*/ 0 h 3902855"/>
              <a:gd name="connsiteX1" fmla="*/ 224726 w 5633726"/>
              <a:gd name="connsiteY1" fmla="*/ 0 h 3902855"/>
              <a:gd name="connsiteX2" fmla="*/ 5409000 w 5633726"/>
              <a:gd name="connsiteY2" fmla="*/ 0 h 3902855"/>
              <a:gd name="connsiteX3" fmla="*/ 5633726 w 5633726"/>
              <a:gd name="connsiteY3" fmla="*/ 0 h 3902855"/>
              <a:gd name="connsiteX4" fmla="*/ 5633726 w 5633726"/>
              <a:gd name="connsiteY4" fmla="*/ 224726 h 3902855"/>
              <a:gd name="connsiteX5" fmla="*/ 5633726 w 5633726"/>
              <a:gd name="connsiteY5" fmla="*/ 635855 h 3902855"/>
              <a:gd name="connsiteX6" fmla="*/ 5633726 w 5633726"/>
              <a:gd name="connsiteY6" fmla="*/ 3678129 h 3902855"/>
              <a:gd name="connsiteX7" fmla="*/ 5409000 w 5633726"/>
              <a:gd name="connsiteY7" fmla="*/ 3902855 h 3902855"/>
              <a:gd name="connsiteX8" fmla="*/ 224726 w 5633726"/>
              <a:gd name="connsiteY8" fmla="*/ 3902855 h 3902855"/>
              <a:gd name="connsiteX9" fmla="*/ 0 w 5633726"/>
              <a:gd name="connsiteY9" fmla="*/ 3678129 h 3902855"/>
              <a:gd name="connsiteX10" fmla="*/ 0 w 5633726"/>
              <a:gd name="connsiteY10" fmla="*/ 635855 h 3902855"/>
              <a:gd name="connsiteX11" fmla="*/ 0 w 5633726"/>
              <a:gd name="connsiteY11" fmla="*/ 224726 h 390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3726" h="3902855">
                <a:moveTo>
                  <a:pt x="0" y="0"/>
                </a:moveTo>
                <a:lnTo>
                  <a:pt x="224726" y="0"/>
                </a:lnTo>
                <a:lnTo>
                  <a:pt x="5409000" y="0"/>
                </a:lnTo>
                <a:lnTo>
                  <a:pt x="5633726" y="0"/>
                </a:lnTo>
                <a:lnTo>
                  <a:pt x="5633726" y="224726"/>
                </a:lnTo>
                <a:lnTo>
                  <a:pt x="5633726" y="635855"/>
                </a:lnTo>
                <a:lnTo>
                  <a:pt x="5633726" y="3678129"/>
                </a:lnTo>
                <a:cubicBezTo>
                  <a:pt x="5633726" y="3802242"/>
                  <a:pt x="5533113" y="3902855"/>
                  <a:pt x="5409000" y="3902855"/>
                </a:cubicBezTo>
                <a:lnTo>
                  <a:pt x="224726" y="3902855"/>
                </a:lnTo>
                <a:cubicBezTo>
                  <a:pt x="100613" y="3902855"/>
                  <a:pt x="0" y="3802242"/>
                  <a:pt x="0" y="3678129"/>
                </a:cubicBezTo>
                <a:lnTo>
                  <a:pt x="0" y="635855"/>
                </a:lnTo>
                <a:lnTo>
                  <a:pt x="0" y="22472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182563" marR="0" lvl="0" indent="0" algn="l" defTabSz="609585"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dirty="0">
                <a:ln>
                  <a:noFill/>
                </a:ln>
                <a:solidFill>
                  <a:srgbClr val="002664"/>
                </a:solidFill>
                <a:effectLst/>
                <a:uLnTx/>
                <a:uFillTx/>
                <a:latin typeface="Public Sans Light"/>
                <a:ea typeface="+mn-ea"/>
                <a:cs typeface="+mn-cs"/>
              </a:rPr>
              <a:t>Report back to the group to describe the connections between the technique guide and the learning in Part A.</a:t>
            </a:r>
          </a:p>
        </p:txBody>
      </p:sp>
      <p:sp>
        <p:nvSpPr>
          <p:cNvPr id="4" name="Slide Number Placeholder 3">
            <a:extLst>
              <a:ext uri="{FF2B5EF4-FFF2-40B4-BE49-F238E27FC236}">
                <a16:creationId xmlns:a16="http://schemas.microsoft.com/office/drawing/2014/main" id="{1F5543B1-07B9-1280-2EE0-C1D911822FBF}"/>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8798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itle 4">
            <a:extLst>
              <a:ext uri="{FF2B5EF4-FFF2-40B4-BE49-F238E27FC236}">
                <a16:creationId xmlns:a16="http://schemas.microsoft.com/office/drawing/2014/main" id="{24CBEECF-2EEE-0702-E749-51E2C7610A2D}"/>
              </a:ext>
            </a:extLst>
          </p:cNvPr>
          <p:cNvSpPr txBox="1">
            <a:spLocks noGrp="1"/>
          </p:cNvSpPr>
          <p:nvPr>
            <p:ph type="title" idx="4294967295"/>
          </p:nvPr>
        </p:nvSpPr>
        <p:spPr>
          <a:xfrm>
            <a:off x="540000" y="3429000"/>
            <a:ext cx="10456246" cy="24301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110000"/>
              </a:lnSpc>
              <a:spcBef>
                <a:spcPct val="0"/>
              </a:spcBef>
              <a:buNone/>
              <a:defRPr sz="4800" kern="1200">
                <a:solidFill>
                  <a:schemeClr val="accent1"/>
                </a:solidFill>
                <a:latin typeface="+mj-lt"/>
                <a:ea typeface="+mj-ea"/>
                <a:cs typeface="+mj-cs"/>
              </a:defRPr>
            </a:lvl1pPr>
          </a:lstStyle>
          <a:p>
            <a:pPr marL="0" marR="0" lvl="0" indent="0" algn="l" defTabSz="914377" rtl="0" eaLnBrk="1" fontAlgn="auto" latinLnBrk="0" hangingPunct="1">
              <a:lnSpc>
                <a:spcPct val="11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latin typeface="+mj-lt"/>
                <a:ea typeface="+mj-ea"/>
                <a:cs typeface="+mj-cs"/>
              </a:rPr>
              <a:t>In the next part of this module, we will work on implementing the strategies through techniques. We will have opportunity to plan and rehearse for using effective feedback.</a:t>
            </a:r>
          </a:p>
        </p:txBody>
      </p:sp>
    </p:spTree>
    <p:extLst>
      <p:ext uri="{BB962C8B-B14F-4D97-AF65-F5344CB8AC3E}">
        <p14:creationId xmlns:p14="http://schemas.microsoft.com/office/powerpoint/2010/main" val="279839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4FE52AF1-CA53-2E1C-5DFE-7AEA9834F6EE}"/>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082" r="1082"/>
          <a:stretch/>
        </p:blipFill>
        <p:spPr/>
      </p:pic>
      <p:sp>
        <p:nvSpPr>
          <p:cNvPr id="2" name="Title 1">
            <a:extLst>
              <a:ext uri="{FF2B5EF4-FFF2-40B4-BE49-F238E27FC236}">
                <a16:creationId xmlns:a16="http://schemas.microsoft.com/office/drawing/2014/main" id="{A7F27103-A828-D93C-4C96-E2774E4673D6}"/>
              </a:ext>
            </a:extLst>
          </p:cNvPr>
          <p:cNvSpPr>
            <a:spLocks noGrp="1"/>
          </p:cNvSpPr>
          <p:nvPr>
            <p:ph type="title"/>
          </p:nvPr>
        </p:nvSpPr>
        <p:spPr/>
        <p:txBody>
          <a:bodyPr/>
          <a:lstStyle/>
          <a:p>
            <a:r>
              <a:rPr lang="en-AU" dirty="0"/>
              <a:t>Acknowledgement of Country</a:t>
            </a:r>
          </a:p>
        </p:txBody>
      </p:sp>
      <p:sp>
        <p:nvSpPr>
          <p:cNvPr id="3" name="Text Placeholder 2">
            <a:extLst>
              <a:ext uri="{FF2B5EF4-FFF2-40B4-BE49-F238E27FC236}">
                <a16:creationId xmlns:a16="http://schemas.microsoft.com/office/drawing/2014/main" id="{5CCDE246-42BF-EFCA-7DB5-DE81C1A16CDF}"/>
              </a:ext>
            </a:extLst>
          </p:cNvPr>
          <p:cNvSpPr>
            <a:spLocks noGrp="1"/>
          </p:cNvSpPr>
          <p:nvPr>
            <p:ph type="body" sz="quarter" idx="14"/>
          </p:nvPr>
        </p:nvSpPr>
        <p:spPr>
          <a:xfrm>
            <a:off x="5400000" y="1800225"/>
            <a:ext cx="6408000" cy="2904297"/>
          </a:xfrm>
        </p:spPr>
        <p:txBody>
          <a:bodyPr/>
          <a:lstStyle/>
          <a:p>
            <a:r>
              <a:rPr lang="en-AU" dirty="0"/>
              <a:t>We recognise the Ongoing Custodians of the lands and waterways where we work and live. We pay respect to Elders past and present as ongoing teachers of knowledge, songlines and stories. We strive to ensure every Aboriginal and Torres Strait Islander learner in NSW achieves their potential through education.</a:t>
            </a:r>
          </a:p>
        </p:txBody>
      </p:sp>
      <p:sp>
        <p:nvSpPr>
          <p:cNvPr id="7" name="Text Placeholder 4">
            <a:extLst>
              <a:ext uri="{FF2B5EF4-FFF2-40B4-BE49-F238E27FC236}">
                <a16:creationId xmlns:a16="http://schemas.microsoft.com/office/drawing/2014/main" id="{F5FD00A5-714F-90FC-7AB0-E09539F8C039}"/>
              </a:ext>
            </a:extLst>
          </p:cNvPr>
          <p:cNvSpPr>
            <a:spLocks noGrp="1"/>
          </p:cNvSpPr>
          <p:nvPr>
            <p:ph type="body" sz="quarter" idx="15"/>
          </p:nvPr>
        </p:nvSpPr>
        <p:spPr/>
        <p:txBody>
          <a:bodyPr/>
          <a:lstStyle/>
          <a:p>
            <a:pPr>
              <a:lnSpc>
                <a:spcPct val="150000"/>
              </a:lnSpc>
            </a:pPr>
            <a:r>
              <a:rPr lang="en-AU" dirty="0"/>
              <a:t>‘Reflections’ created by Zara Marulanda from Blaxland High School as part of the 2021 Schools Reconciliation Challenge.</a:t>
            </a:r>
          </a:p>
        </p:txBody>
      </p:sp>
      <p:sp>
        <p:nvSpPr>
          <p:cNvPr id="6" name="Slide Number Placeholder 5">
            <a:extLst>
              <a:ext uri="{FF2B5EF4-FFF2-40B4-BE49-F238E27FC236}">
                <a16:creationId xmlns:a16="http://schemas.microsoft.com/office/drawing/2014/main" id="{28CD07DA-1B06-24A6-1D69-E7F104B2C6B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268260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a:xfrm>
            <a:off x="540000" y="4067881"/>
            <a:ext cx="10204200" cy="1824919"/>
          </a:xfrm>
        </p:spPr>
        <p:txBody>
          <a:bodyPr/>
          <a:lstStyle/>
          <a:p>
            <a:r>
              <a:rPr lang="en-AU" sz="4800" dirty="0"/>
              <a:t>Implementing the strategies through techniques</a:t>
            </a:r>
            <a:br>
              <a:rPr lang="en-AU" sz="4800" dirty="0"/>
            </a:br>
            <a:endParaRPr lang="en-US" dirty="0"/>
          </a:p>
        </p:txBody>
      </p:sp>
      <p:sp>
        <p:nvSpPr>
          <p:cNvPr id="4" name="Text Placeholder 3">
            <a:extLst>
              <a:ext uri="{FF2B5EF4-FFF2-40B4-BE49-F238E27FC236}">
                <a16:creationId xmlns:a16="http://schemas.microsoft.com/office/drawing/2014/main" id="{A2575638-6B8E-99EE-86C7-9B5E75420B8F}"/>
              </a:ext>
            </a:extLst>
          </p:cNvPr>
          <p:cNvSpPr>
            <a:spLocks noGrp="1"/>
          </p:cNvSpPr>
          <p:nvPr>
            <p:ph type="body" sz="quarter" idx="11"/>
          </p:nvPr>
        </p:nvSpPr>
        <p:spPr/>
        <p:txBody>
          <a:bodyPr anchor="b" anchorCtr="0"/>
          <a:lstStyle/>
          <a:p>
            <a:r>
              <a:rPr lang="en-US" sz="5400"/>
              <a:t>Part B</a:t>
            </a:r>
          </a:p>
        </p:txBody>
      </p:sp>
    </p:spTree>
    <p:extLst>
      <p:ext uri="{BB962C8B-B14F-4D97-AF65-F5344CB8AC3E}">
        <p14:creationId xmlns:p14="http://schemas.microsoft.com/office/powerpoint/2010/main" val="320465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CDE3C6-1D64-A1A1-0FBD-00D98F093762}"/>
              </a:ext>
            </a:extLst>
          </p:cNvPr>
          <p:cNvSpPr>
            <a:spLocks noGrp="1"/>
          </p:cNvSpPr>
          <p:nvPr>
            <p:ph type="title"/>
          </p:nvPr>
        </p:nvSpPr>
        <p:spPr/>
        <p:txBody>
          <a:bodyPr/>
          <a:lstStyle/>
          <a:p>
            <a:r>
              <a:rPr lang="en-AU"/>
              <a:t>Part B instructions</a:t>
            </a:r>
          </a:p>
        </p:txBody>
      </p:sp>
      <p:sp>
        <p:nvSpPr>
          <p:cNvPr id="9" name="Text Placeholder 8">
            <a:extLst>
              <a:ext uri="{FF2B5EF4-FFF2-40B4-BE49-F238E27FC236}">
                <a16:creationId xmlns:a16="http://schemas.microsoft.com/office/drawing/2014/main" id="{436577EB-674A-E723-5EDF-EFEA53B3D5C1}"/>
              </a:ext>
            </a:extLst>
          </p:cNvPr>
          <p:cNvSpPr>
            <a:spLocks noGrp="1"/>
          </p:cNvSpPr>
          <p:nvPr>
            <p:ph type="body" sz="quarter" idx="19"/>
          </p:nvPr>
        </p:nvSpPr>
        <p:spPr/>
        <p:txBody>
          <a:bodyPr vert="horz" lIns="0" tIns="0" rIns="0" bIns="0" rtlCol="0" anchor="t">
            <a:noAutofit/>
          </a:bodyPr>
          <a:lstStyle/>
          <a:p>
            <a:pPr>
              <a:spcAft>
                <a:spcPts val="600"/>
              </a:spcAft>
            </a:pPr>
            <a:r>
              <a:rPr lang="en-AU" sz="1800" dirty="0"/>
              <a:t>Part B contains multiple techniques. To use Part B: </a:t>
            </a:r>
          </a:p>
          <a:p>
            <a:pPr marL="342900" indent="-342900">
              <a:spcAft>
                <a:spcPts val="600"/>
              </a:spcAft>
              <a:buAutoNum type="arabicPeriod"/>
            </a:pPr>
            <a:r>
              <a:rPr lang="en-AU" sz="1800" dirty="0"/>
              <a:t>It is recommended teachers engage with teacher, peer and self feedback</a:t>
            </a:r>
          </a:p>
          <a:p>
            <a:pPr marL="342900" indent="-342900">
              <a:spcAft>
                <a:spcPts val="600"/>
              </a:spcAft>
              <a:buAutoNum type="arabicPeriod"/>
            </a:pPr>
            <a:r>
              <a:rPr lang="en-AU" sz="1800" dirty="0"/>
              <a:t>Select a lesson to apply using effective feedback</a:t>
            </a:r>
          </a:p>
          <a:p>
            <a:pPr marL="342900" indent="-342900">
              <a:spcAft>
                <a:spcPts val="600"/>
              </a:spcAft>
              <a:buAutoNum type="arabicPeriod"/>
            </a:pPr>
            <a:r>
              <a:rPr lang="en-AU" sz="1800" dirty="0"/>
              <a:t>Plan and rehearse with a colleague</a:t>
            </a:r>
          </a:p>
          <a:p>
            <a:pPr marL="342900" indent="-342900">
              <a:spcAft>
                <a:spcPts val="600"/>
              </a:spcAft>
              <a:buAutoNum type="arabicPeriod"/>
            </a:pPr>
            <a:r>
              <a:rPr lang="en-AU" sz="1800" dirty="0"/>
              <a:t>Get feedback from your colleague</a:t>
            </a:r>
          </a:p>
        </p:txBody>
      </p:sp>
      <p:sp>
        <p:nvSpPr>
          <p:cNvPr id="6" name="Slide Number Placeholder 5">
            <a:extLst>
              <a:ext uri="{FF2B5EF4-FFF2-40B4-BE49-F238E27FC236}">
                <a16:creationId xmlns:a16="http://schemas.microsoft.com/office/drawing/2014/main" id="{2017E2D4-19FB-4FBB-5354-C179EBC19D0C}"/>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31</a:t>
            </a:fld>
            <a:endParaRPr lang="en-AU"/>
          </a:p>
        </p:txBody>
      </p:sp>
    </p:spTree>
    <p:extLst>
      <p:ext uri="{BB962C8B-B14F-4D97-AF65-F5344CB8AC3E}">
        <p14:creationId xmlns:p14="http://schemas.microsoft.com/office/powerpoint/2010/main" val="326969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dirty="0"/>
              <a:t>Purpose and outcome</a:t>
            </a:r>
            <a:r>
              <a:rPr lang="en-AU" dirty="0">
                <a:solidFill>
                  <a:schemeClr val="bg1"/>
                </a:solidFill>
              </a:rPr>
              <a:t> (2) (2)</a:t>
            </a:r>
          </a:p>
        </p:txBody>
      </p:sp>
      <p:sp>
        <p:nvSpPr>
          <p:cNvPr id="5" name="Content Placeholder 4">
            <a:extLst>
              <a:ext uri="{FF2B5EF4-FFF2-40B4-BE49-F238E27FC236}">
                <a16:creationId xmlns:a16="http://schemas.microsoft.com/office/drawing/2014/main" id="{9AD1162D-2D14-4717-9C55-E0FC4684E391}"/>
              </a:ext>
            </a:extLst>
          </p:cNvPr>
          <p:cNvSpPr>
            <a:spLocks noGrp="1"/>
          </p:cNvSpPr>
          <p:nvPr>
            <p:ph idx="1"/>
          </p:nvPr>
        </p:nvSpPr>
        <p:spPr/>
        <p:txBody>
          <a:bodyPr/>
          <a:lstStyle/>
          <a:p>
            <a:pPr>
              <a:spcAft>
                <a:spcPts val="600"/>
              </a:spcAft>
            </a:pPr>
            <a:r>
              <a:rPr lang="en-AU" b="1" dirty="0">
                <a:latin typeface="+mj-lt"/>
              </a:rPr>
              <a:t>Purpose</a:t>
            </a:r>
          </a:p>
          <a:p>
            <a:pPr>
              <a:spcAft>
                <a:spcPts val="600"/>
              </a:spcAft>
            </a:pPr>
            <a:r>
              <a:rPr lang="en-AU" dirty="0">
                <a:ea typeface="Calibri"/>
                <a:cs typeface="Arial"/>
              </a:rPr>
              <a:t>To understand the ways feedback can be facilitated to develop schema.</a:t>
            </a:r>
            <a:endParaRPr lang="en-AU" dirty="0">
              <a:cs typeface="Arial"/>
            </a:endParaRPr>
          </a:p>
          <a:p>
            <a:pPr>
              <a:spcAft>
                <a:spcPts val="600"/>
              </a:spcAft>
            </a:pPr>
            <a:endParaRPr lang="en-AU" b="1" dirty="0"/>
          </a:p>
          <a:p>
            <a:pPr>
              <a:spcAft>
                <a:spcPts val="600"/>
              </a:spcAft>
            </a:pPr>
            <a:r>
              <a:rPr lang="en-AU" b="1" dirty="0">
                <a:latin typeface="+mj-lt"/>
              </a:rPr>
              <a:t>Outcome</a:t>
            </a:r>
          </a:p>
          <a:p>
            <a:pPr>
              <a:spcAft>
                <a:spcPts val="600"/>
              </a:spcAft>
            </a:pPr>
            <a:r>
              <a:rPr lang="en-AU" dirty="0">
                <a:effectLst/>
                <a:ea typeface="Calibri"/>
                <a:cs typeface="Arial"/>
              </a:rPr>
              <a:t>We can articulate</a:t>
            </a:r>
            <a:r>
              <a:rPr lang="en-AU" dirty="0">
                <a:ea typeface="Calibri"/>
                <a:cs typeface="Arial"/>
              </a:rPr>
              <a:t> how to model, demonstrate and explain feedback throughout lessons.</a:t>
            </a:r>
          </a:p>
        </p:txBody>
      </p:sp>
      <p:sp>
        <p:nvSpPr>
          <p:cNvPr id="2" name="Slide Number Placeholder 3">
            <a:extLst>
              <a:ext uri="{FF2B5EF4-FFF2-40B4-BE49-F238E27FC236}">
                <a16:creationId xmlns:a16="http://schemas.microsoft.com/office/drawing/2014/main" id="{6CBD8E3D-2ECE-B232-18C8-64DE8FB9C3E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32</a:t>
            </a:fld>
            <a:endParaRPr lang="en-AU"/>
          </a:p>
        </p:txBody>
      </p:sp>
    </p:spTree>
    <p:extLst>
      <p:ext uri="{BB962C8B-B14F-4D97-AF65-F5344CB8AC3E}">
        <p14:creationId xmlns:p14="http://schemas.microsoft.com/office/powerpoint/2010/main" val="301518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AF1A7-17A1-C27D-A779-4455CD13F942}"/>
            </a:ext>
          </a:extLst>
        </p:cNvPr>
        <p:cNvGrpSpPr/>
        <p:nvPr/>
      </p:nvGrpSpPr>
      <p:grpSpPr>
        <a:xfrm>
          <a:off x="0" y="0"/>
          <a:ext cx="0" cy="0"/>
          <a:chOff x="0" y="0"/>
          <a:chExt cx="0" cy="0"/>
        </a:xfrm>
      </p:grpSpPr>
      <p:sp>
        <p:nvSpPr>
          <p:cNvPr id="13" name="Title 4">
            <a:extLst>
              <a:ext uri="{FF2B5EF4-FFF2-40B4-BE49-F238E27FC236}">
                <a16:creationId xmlns:a16="http://schemas.microsoft.com/office/drawing/2014/main" id="{52A354C2-1052-499A-ED79-C8AE2B829A0A}"/>
              </a:ext>
            </a:extLst>
          </p:cNvPr>
          <p:cNvSpPr txBox="1">
            <a:spLocks noGrp="1"/>
          </p:cNvSpPr>
          <p:nvPr>
            <p:ph type="title" idx="4294967295"/>
          </p:nvPr>
        </p:nvSpPr>
        <p:spPr>
          <a:xfrm>
            <a:off x="335637" y="555789"/>
            <a:ext cx="10792495" cy="5444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a:defRPr/>
            </a:pPr>
            <a:r>
              <a:rPr lang="en-AU" dirty="0"/>
              <a:t>The mechanisms of effective feedback </a:t>
            </a:r>
            <a:r>
              <a:rPr lang="en-AU" dirty="0">
                <a:solidFill>
                  <a:schemeClr val="bg1"/>
                </a:solidFill>
              </a:rPr>
              <a:t>(2)</a:t>
            </a:r>
            <a:endParaRPr lang="en-AU" b="0" i="0" u="none" strike="noStrike" kern="1200" cap="none" spc="0" normalizeH="0" baseline="0" noProof="0" dirty="0">
              <a:ln>
                <a:noFill/>
              </a:ln>
              <a:solidFill>
                <a:schemeClr val="bg1"/>
              </a:solidFill>
              <a:effectLst/>
              <a:uLnTx/>
              <a:uFillTx/>
              <a:latin typeface="+mj-lt"/>
            </a:endParaRPr>
          </a:p>
        </p:txBody>
      </p:sp>
      <p:sp>
        <p:nvSpPr>
          <p:cNvPr id="5" name="Oval 4">
            <a:extLst>
              <a:ext uri="{FF2B5EF4-FFF2-40B4-BE49-F238E27FC236}">
                <a16:creationId xmlns:a16="http://schemas.microsoft.com/office/drawing/2014/main" id="{49932BE6-26EE-B8AB-9C9D-CAA4A84B5E8E}"/>
              </a:ext>
            </a:extLst>
          </p:cNvPr>
          <p:cNvSpPr/>
          <p:nvPr/>
        </p:nvSpPr>
        <p:spPr>
          <a:xfrm>
            <a:off x="335637" y="2427176"/>
            <a:ext cx="2049387"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dirty="0">
                <a:solidFill>
                  <a:schemeClr val="bg1"/>
                </a:solidFill>
                <a:latin typeface="+mj-lt"/>
              </a:rPr>
              <a:t>Students recognise it as feedback</a:t>
            </a:r>
          </a:p>
        </p:txBody>
      </p:sp>
      <p:pic>
        <p:nvPicPr>
          <p:cNvPr id="17" name="Graphic 16">
            <a:extLst>
              <a:ext uri="{FF2B5EF4-FFF2-40B4-BE49-F238E27FC236}">
                <a16:creationId xmlns:a16="http://schemas.microsoft.com/office/drawing/2014/main" id="{FCADE0A3-86EE-B28B-D716-36E6E8D44C5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70773" y="3283259"/>
            <a:ext cx="356586" cy="356587"/>
          </a:xfrm>
          <a:prstGeom prst="rect">
            <a:avLst/>
          </a:prstGeom>
        </p:spPr>
      </p:pic>
      <p:sp>
        <p:nvSpPr>
          <p:cNvPr id="12" name="Oval 11">
            <a:extLst>
              <a:ext uri="{FF2B5EF4-FFF2-40B4-BE49-F238E27FC236}">
                <a16:creationId xmlns:a16="http://schemas.microsoft.com/office/drawing/2014/main" id="{FCA8EB44-3E2F-3676-16E7-19276DCB29DD}"/>
              </a:ext>
            </a:extLst>
          </p:cNvPr>
          <p:cNvSpPr/>
          <p:nvPr/>
        </p:nvSpPr>
        <p:spPr>
          <a:xfrm>
            <a:off x="2709952" y="2418249"/>
            <a:ext cx="2049387"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a:solidFill>
                  <a:schemeClr val="bg1"/>
                </a:solidFill>
                <a:latin typeface="+mj-lt"/>
              </a:rPr>
              <a:t>Feedback is given to every student  as the learning is happening</a:t>
            </a:r>
          </a:p>
        </p:txBody>
      </p:sp>
      <p:pic>
        <p:nvPicPr>
          <p:cNvPr id="18" name="Graphic 17">
            <a:extLst>
              <a:ext uri="{FF2B5EF4-FFF2-40B4-BE49-F238E27FC236}">
                <a16:creationId xmlns:a16="http://schemas.microsoft.com/office/drawing/2014/main" id="{ED4E47F3-6F86-BAC5-4678-2487B6BADAA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3354" y="3271963"/>
            <a:ext cx="356586" cy="356587"/>
          </a:xfrm>
          <a:prstGeom prst="rect">
            <a:avLst/>
          </a:prstGeom>
        </p:spPr>
      </p:pic>
      <p:sp>
        <p:nvSpPr>
          <p:cNvPr id="14" name="Oval 13">
            <a:extLst>
              <a:ext uri="{FF2B5EF4-FFF2-40B4-BE49-F238E27FC236}">
                <a16:creationId xmlns:a16="http://schemas.microsoft.com/office/drawing/2014/main" id="{8F8702A6-360A-47E1-E007-1560D8A4A67B}"/>
              </a:ext>
            </a:extLst>
          </p:cNvPr>
          <p:cNvSpPr/>
          <p:nvPr/>
        </p:nvSpPr>
        <p:spPr>
          <a:xfrm>
            <a:off x="5084267" y="2409324"/>
            <a:ext cx="2049388"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a:solidFill>
                  <a:schemeClr val="bg1"/>
                </a:solidFill>
                <a:latin typeface="+mj-lt"/>
              </a:rPr>
              <a:t>Right type of feedback at right time </a:t>
            </a:r>
          </a:p>
        </p:txBody>
      </p:sp>
      <p:pic>
        <p:nvPicPr>
          <p:cNvPr id="20" name="Graphic 19">
            <a:extLst>
              <a:ext uri="{FF2B5EF4-FFF2-40B4-BE49-F238E27FC236}">
                <a16:creationId xmlns:a16="http://schemas.microsoft.com/office/drawing/2014/main" id="{EA63C77F-EDB8-C8BE-B694-F1F035B3EEF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8254" y="3284928"/>
            <a:ext cx="356586" cy="356587"/>
          </a:xfrm>
          <a:prstGeom prst="rect">
            <a:avLst/>
          </a:prstGeom>
        </p:spPr>
      </p:pic>
      <p:sp>
        <p:nvSpPr>
          <p:cNvPr id="15" name="Oval 14">
            <a:extLst>
              <a:ext uri="{FF2B5EF4-FFF2-40B4-BE49-F238E27FC236}">
                <a16:creationId xmlns:a16="http://schemas.microsoft.com/office/drawing/2014/main" id="{42FC1765-17BD-4A6C-9AB4-2DE4754FB20D}"/>
              </a:ext>
            </a:extLst>
          </p:cNvPr>
          <p:cNvSpPr/>
          <p:nvPr/>
        </p:nvSpPr>
        <p:spPr>
          <a:xfrm>
            <a:off x="7458583" y="2400399"/>
            <a:ext cx="2037715"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a:solidFill>
                  <a:schemeClr val="bg1"/>
                </a:solidFill>
                <a:latin typeface="+mj-lt"/>
              </a:rPr>
              <a:t>Time for students to  understand and apply </a:t>
            </a:r>
          </a:p>
        </p:txBody>
      </p:sp>
      <p:grpSp>
        <p:nvGrpSpPr>
          <p:cNvPr id="21" name="Group 20">
            <a:extLst>
              <a:ext uri="{FF2B5EF4-FFF2-40B4-BE49-F238E27FC236}">
                <a16:creationId xmlns:a16="http://schemas.microsoft.com/office/drawing/2014/main" id="{67DDD711-40D1-8188-D429-EC6975EC1183}"/>
              </a:ext>
              <a:ext uri="{C183D7F6-B498-43B3-948B-1728B52AA6E4}">
                <adec:decorative xmlns:adec="http://schemas.microsoft.com/office/drawing/2017/decorative" val="1"/>
              </a:ext>
            </a:extLst>
          </p:cNvPr>
          <p:cNvGrpSpPr/>
          <p:nvPr/>
        </p:nvGrpSpPr>
        <p:grpSpPr>
          <a:xfrm>
            <a:off x="9515077" y="3417704"/>
            <a:ext cx="293450" cy="121190"/>
            <a:chOff x="9527777" y="3417704"/>
            <a:chExt cx="293450" cy="121190"/>
          </a:xfrm>
        </p:grpSpPr>
        <p:cxnSp>
          <p:nvCxnSpPr>
            <p:cNvPr id="25" name="Straight Connector 24">
              <a:extLst>
                <a:ext uri="{FF2B5EF4-FFF2-40B4-BE49-F238E27FC236}">
                  <a16:creationId xmlns:a16="http://schemas.microsoft.com/office/drawing/2014/main" id="{57291406-FD10-C393-210D-8F3F3CC31516}"/>
                </a:ext>
                <a:ext uri="{C183D7F6-B498-43B3-948B-1728B52AA6E4}">
                  <adec:decorative xmlns:adec="http://schemas.microsoft.com/office/drawing/2017/decorative" val="1"/>
                </a:ext>
              </a:extLst>
            </p:cNvPr>
            <p:cNvCxnSpPr/>
            <p:nvPr/>
          </p:nvCxnSpPr>
          <p:spPr>
            <a:xfrm>
              <a:off x="9527777" y="3417704"/>
              <a:ext cx="29345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4535D85-CD3C-555E-8FD2-9A2143D1DE2E}"/>
                </a:ext>
                <a:ext uri="{C183D7F6-B498-43B3-948B-1728B52AA6E4}">
                  <adec:decorative xmlns:adec="http://schemas.microsoft.com/office/drawing/2017/decorative" val="1"/>
                </a:ext>
              </a:extLst>
            </p:cNvPr>
            <p:cNvCxnSpPr/>
            <p:nvPr/>
          </p:nvCxnSpPr>
          <p:spPr>
            <a:xfrm>
              <a:off x="9527777" y="3538894"/>
              <a:ext cx="29345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B5C87A05-7F6E-4D3C-67F4-764AB5AAAE72}"/>
              </a:ext>
            </a:extLst>
          </p:cNvPr>
          <p:cNvSpPr/>
          <p:nvPr/>
        </p:nvSpPr>
        <p:spPr>
          <a:xfrm>
            <a:off x="9821227" y="2427176"/>
            <a:ext cx="2037715" cy="20330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b="1" dirty="0">
                <a:solidFill>
                  <a:schemeClr val="accent1"/>
                </a:solidFill>
                <a:latin typeface="+mj-lt"/>
              </a:rPr>
              <a:t>Strong knowledge and skills develop over time </a:t>
            </a:r>
          </a:p>
        </p:txBody>
      </p:sp>
      <p:sp>
        <p:nvSpPr>
          <p:cNvPr id="4" name="Slide Number Placeholder 3">
            <a:extLst>
              <a:ext uri="{FF2B5EF4-FFF2-40B4-BE49-F238E27FC236}">
                <a16:creationId xmlns:a16="http://schemas.microsoft.com/office/drawing/2014/main" id="{5E9F7DE8-0152-B61A-A700-2F5013BF537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33</a:t>
            </a:fld>
            <a:endParaRPr lang="en-AU"/>
          </a:p>
        </p:txBody>
      </p:sp>
    </p:spTree>
    <p:extLst>
      <p:ext uri="{BB962C8B-B14F-4D97-AF65-F5344CB8AC3E}">
        <p14:creationId xmlns:p14="http://schemas.microsoft.com/office/powerpoint/2010/main" val="119067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animBg="1"/>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a:t>Teacher feedback</a:t>
            </a:r>
          </a:p>
        </p:txBody>
      </p:sp>
      <p:sp>
        <p:nvSpPr>
          <p:cNvPr id="3" name="Text Placeholder 2">
            <a:extLst>
              <a:ext uri="{FF2B5EF4-FFF2-40B4-BE49-F238E27FC236}">
                <a16:creationId xmlns:a16="http://schemas.microsoft.com/office/drawing/2014/main" id="{4E3D698E-AF0A-AAC7-5E53-D63C5445C99A}"/>
              </a:ext>
            </a:extLst>
          </p:cNvPr>
          <p:cNvSpPr>
            <a:spLocks noGrp="1"/>
          </p:cNvSpPr>
          <p:nvPr>
            <p:ph type="body" sz="quarter" idx="11"/>
          </p:nvPr>
        </p:nvSpPr>
        <p:spPr>
          <a:xfrm>
            <a:off x="540000" y="2162845"/>
            <a:ext cx="4854960" cy="1638301"/>
          </a:xfrm>
        </p:spPr>
        <p:txBody>
          <a:bodyPr/>
          <a:lstStyle/>
          <a:p>
            <a:r>
              <a:rPr lang="en-AU" sz="5400"/>
              <a:t>Technique A </a:t>
            </a:r>
          </a:p>
        </p:txBody>
      </p:sp>
    </p:spTree>
    <p:extLst>
      <p:ext uri="{BB962C8B-B14F-4D97-AF65-F5344CB8AC3E}">
        <p14:creationId xmlns:p14="http://schemas.microsoft.com/office/powerpoint/2010/main" val="298354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12DC4-704C-AA08-8ADC-2B86FE85D1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8FF301-FD8D-916C-271E-D8762FC75AF8}"/>
              </a:ext>
            </a:extLst>
          </p:cNvPr>
          <p:cNvSpPr>
            <a:spLocks noGrp="1"/>
          </p:cNvSpPr>
          <p:nvPr>
            <p:ph type="title"/>
          </p:nvPr>
        </p:nvSpPr>
        <p:spPr/>
        <p:txBody>
          <a:bodyPr/>
          <a:lstStyle/>
          <a:p>
            <a:r>
              <a:rPr lang="en-US" dirty="0"/>
              <a:t>Teacher provides feedback when learning is new or complex </a:t>
            </a:r>
          </a:p>
        </p:txBody>
      </p:sp>
      <p:sp>
        <p:nvSpPr>
          <p:cNvPr id="7" name="Rectangle: Rounded Corners 3">
            <a:extLst>
              <a:ext uri="{FF2B5EF4-FFF2-40B4-BE49-F238E27FC236}">
                <a16:creationId xmlns:a16="http://schemas.microsoft.com/office/drawing/2014/main" id="{2B0CD306-7DD9-105E-5B1E-DE53BC1BC8AE}"/>
              </a:ext>
            </a:extLst>
          </p:cNvPr>
          <p:cNvSpPr/>
          <p:nvPr/>
        </p:nvSpPr>
        <p:spPr>
          <a:xfrm>
            <a:off x="799943" y="1647496"/>
            <a:ext cx="3775492" cy="791613"/>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Less developed schema </a:t>
            </a:r>
          </a:p>
        </p:txBody>
      </p:sp>
      <p:sp>
        <p:nvSpPr>
          <p:cNvPr id="10" name="Rectangle: Rounded Corners 4">
            <a:extLst>
              <a:ext uri="{FF2B5EF4-FFF2-40B4-BE49-F238E27FC236}">
                <a16:creationId xmlns:a16="http://schemas.microsoft.com/office/drawing/2014/main" id="{909032A9-C78F-9B80-7563-12FA4D010D1F}"/>
              </a:ext>
            </a:extLst>
          </p:cNvPr>
          <p:cNvSpPr/>
          <p:nvPr/>
        </p:nvSpPr>
        <p:spPr>
          <a:xfrm>
            <a:off x="7495433" y="1647495"/>
            <a:ext cx="3896624" cy="791614"/>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dirty="0">
                <a:solidFill>
                  <a:schemeClr val="tx1"/>
                </a:solidFill>
              </a:rPr>
              <a:t>Stronger schema </a:t>
            </a:r>
          </a:p>
        </p:txBody>
      </p:sp>
      <p:sp>
        <p:nvSpPr>
          <p:cNvPr id="12" name="Arrow: Left-Right 18">
            <a:extLst>
              <a:ext uri="{FF2B5EF4-FFF2-40B4-BE49-F238E27FC236}">
                <a16:creationId xmlns:a16="http://schemas.microsoft.com/office/drawing/2014/main" id="{4C199FE8-EFD3-2692-53F0-E4C8EAB9BF4B}"/>
              </a:ext>
              <a:ext uri="{C183D7F6-B498-43B3-948B-1728B52AA6E4}">
                <adec:decorative xmlns:adec="http://schemas.microsoft.com/office/drawing/2017/decorative" val="1"/>
              </a:ext>
            </a:extLst>
          </p:cNvPr>
          <p:cNvSpPr/>
          <p:nvPr/>
        </p:nvSpPr>
        <p:spPr>
          <a:xfrm>
            <a:off x="360000" y="2572593"/>
            <a:ext cx="11484000" cy="650207"/>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Rounded Corners 5">
            <a:extLst>
              <a:ext uri="{FF2B5EF4-FFF2-40B4-BE49-F238E27FC236}">
                <a16:creationId xmlns:a16="http://schemas.microsoft.com/office/drawing/2014/main" id="{91D597A1-C853-FB4A-8352-ABD67D4B7C56}"/>
              </a:ext>
            </a:extLst>
          </p:cNvPr>
          <p:cNvSpPr/>
          <p:nvPr/>
        </p:nvSpPr>
        <p:spPr>
          <a:xfrm>
            <a:off x="799943" y="3322624"/>
            <a:ext cx="3775492" cy="78500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More scaffolded feedback </a:t>
            </a:r>
          </a:p>
        </p:txBody>
      </p:sp>
      <p:sp>
        <p:nvSpPr>
          <p:cNvPr id="13" name="Rectangle: Rounded Corners 7">
            <a:extLst>
              <a:ext uri="{FF2B5EF4-FFF2-40B4-BE49-F238E27FC236}">
                <a16:creationId xmlns:a16="http://schemas.microsoft.com/office/drawing/2014/main" id="{B4B6AA82-6736-2B11-5EC5-F674E246FD3F}"/>
              </a:ext>
            </a:extLst>
          </p:cNvPr>
          <p:cNvSpPr/>
          <p:nvPr/>
        </p:nvSpPr>
        <p:spPr>
          <a:xfrm>
            <a:off x="7495433" y="3341778"/>
            <a:ext cx="3896624" cy="814836"/>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Less scaffolded feedback</a:t>
            </a:r>
          </a:p>
        </p:txBody>
      </p:sp>
      <p:pic>
        <p:nvPicPr>
          <p:cNvPr id="9" name="Graphic 8">
            <a:extLst>
              <a:ext uri="{FF2B5EF4-FFF2-40B4-BE49-F238E27FC236}">
                <a16:creationId xmlns:a16="http://schemas.microsoft.com/office/drawing/2014/main" id="{6E5C0557-0353-E2FF-1A01-354996E9DB8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6969" y="4283614"/>
            <a:ext cx="2456760" cy="2539386"/>
          </a:xfrm>
          <a:prstGeom prst="rect">
            <a:avLst/>
          </a:prstGeom>
        </p:spPr>
      </p:pic>
      <p:sp>
        <p:nvSpPr>
          <p:cNvPr id="3" name="Slide Number Placeholder 5">
            <a:extLst>
              <a:ext uri="{FF2B5EF4-FFF2-40B4-BE49-F238E27FC236}">
                <a16:creationId xmlns:a16="http://schemas.microsoft.com/office/drawing/2014/main" id="{25FBE96E-9F86-8D45-9932-3F6FC5792397}"/>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rIns="0"/>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35</a:t>
            </a:fld>
            <a:endParaRPr lang="en-AU" sz="1200"/>
          </a:p>
        </p:txBody>
      </p:sp>
    </p:spTree>
    <p:extLst>
      <p:ext uri="{BB962C8B-B14F-4D97-AF65-F5344CB8AC3E}">
        <p14:creationId xmlns:p14="http://schemas.microsoft.com/office/powerpoint/2010/main" val="78029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6EA6-F3A5-38F0-8C70-357D2C40D2D9}"/>
              </a:ext>
            </a:extLst>
          </p:cNvPr>
          <p:cNvSpPr>
            <a:spLocks noGrp="1"/>
          </p:cNvSpPr>
          <p:nvPr>
            <p:ph type="title"/>
          </p:nvPr>
        </p:nvSpPr>
        <p:spPr/>
        <p:txBody>
          <a:bodyPr/>
          <a:lstStyle/>
          <a:p>
            <a:r>
              <a:rPr lang="en-US" dirty="0"/>
              <a:t>Circulation – classroom application example </a:t>
            </a:r>
          </a:p>
        </p:txBody>
      </p:sp>
      <p:sp>
        <p:nvSpPr>
          <p:cNvPr id="5" name="Content Placeholder 4">
            <a:extLst>
              <a:ext uri="{FF2B5EF4-FFF2-40B4-BE49-F238E27FC236}">
                <a16:creationId xmlns:a16="http://schemas.microsoft.com/office/drawing/2014/main" id="{4001DC59-0FCE-8CFB-EED7-22F3E27B23BA}"/>
              </a:ext>
            </a:extLst>
          </p:cNvPr>
          <p:cNvSpPr>
            <a:spLocks noGrp="1"/>
          </p:cNvSpPr>
          <p:nvPr>
            <p:ph sz="half" idx="1"/>
          </p:nvPr>
        </p:nvSpPr>
        <p:spPr>
          <a:xfrm>
            <a:off x="360000" y="1584000"/>
            <a:ext cx="6904400" cy="3140400"/>
          </a:xfrm>
        </p:spPr>
        <p:txBody>
          <a:bodyPr vert="horz" lIns="0" tIns="0" rIns="0" bIns="0" rtlCol="0" anchor="t">
            <a:noAutofit/>
          </a:bodyPr>
          <a:lstStyle/>
          <a:p>
            <a:pPr marL="285750" indent="-285750">
              <a:spcAft>
                <a:spcPts val="600"/>
              </a:spcAft>
              <a:buFont typeface="Arial"/>
              <a:buChar char="•"/>
            </a:pPr>
            <a:r>
              <a:rPr lang="en-AU" dirty="0"/>
              <a:t>Systematically moving through the classroom to give feedback about learning and behaviour.</a:t>
            </a:r>
            <a:r>
              <a:rPr lang="en-US" dirty="0"/>
              <a:t> </a:t>
            </a:r>
          </a:p>
          <a:p>
            <a:pPr marL="285750" indent="-285750">
              <a:spcAft>
                <a:spcPts val="600"/>
              </a:spcAft>
              <a:buFont typeface="Arial"/>
              <a:buChar char="•"/>
            </a:pPr>
            <a:r>
              <a:rPr lang="en-AU" dirty="0"/>
              <a:t>Providing feedback related to learning intention and success criteria during the learning.</a:t>
            </a:r>
            <a:r>
              <a:rPr lang="en-US" dirty="0"/>
              <a:t> </a:t>
            </a:r>
          </a:p>
          <a:p>
            <a:pPr marL="285750" indent="-285750">
              <a:spcAft>
                <a:spcPts val="600"/>
              </a:spcAft>
              <a:buFont typeface="Arial"/>
              <a:buChar char="•"/>
            </a:pPr>
            <a:r>
              <a:rPr lang="en-AU" dirty="0"/>
              <a:t>A teaching skill that creates enabling factors of safe and inclusive learning environments. </a:t>
            </a:r>
            <a:endParaRPr lang="en-US" dirty="0"/>
          </a:p>
          <a:p>
            <a:pPr>
              <a:spcAft>
                <a:spcPts val="600"/>
              </a:spcAft>
            </a:pPr>
            <a:endParaRPr lang="en-US" dirty="0"/>
          </a:p>
        </p:txBody>
      </p:sp>
      <p:sp>
        <p:nvSpPr>
          <p:cNvPr id="4" name="TextBox 3">
            <a:extLst>
              <a:ext uri="{FF2B5EF4-FFF2-40B4-BE49-F238E27FC236}">
                <a16:creationId xmlns:a16="http://schemas.microsoft.com/office/drawing/2014/main" id="{EDE82C9F-8160-2820-8897-151AC2FE5926}"/>
              </a:ext>
            </a:extLst>
          </p:cNvPr>
          <p:cNvSpPr txBox="1"/>
          <p:nvPr/>
        </p:nvSpPr>
        <p:spPr>
          <a:xfrm>
            <a:off x="360000" y="6498000"/>
            <a:ext cx="5998577" cy="180000"/>
          </a:xfrm>
          <a:prstGeom prst="rect">
            <a:avLst/>
          </a:prstGeom>
          <a:noFill/>
        </p:spPr>
        <p:txBody>
          <a:bodyPr wrap="square" lIns="0" tIns="0" rIns="0" bIns="0" rtlCol="0">
            <a:noAutofit/>
          </a:bodyPr>
          <a:lstStyle/>
          <a:p>
            <a:pPr algn="l"/>
            <a:r>
              <a:rPr lang="en-US" sz="1200" dirty="0"/>
              <a:t>AERO (Australian Education Research Organisation) (2023d) </a:t>
            </a:r>
            <a:r>
              <a:rPr lang="en-US" sz="1200" i="1" dirty="0"/>
              <a:t> </a:t>
            </a:r>
            <a:r>
              <a:rPr lang="en-US" sz="1200" i="1" dirty="0">
                <a:hlinkClick r:id="rId3"/>
              </a:rPr>
              <a:t>Circulation</a:t>
            </a:r>
            <a:endParaRPr lang="en-AU" sz="1200" dirty="0"/>
          </a:p>
        </p:txBody>
      </p:sp>
      <p:pic>
        <p:nvPicPr>
          <p:cNvPr id="7" name="Picture Placeholder 6">
            <a:extLst>
              <a:ext uri="{FF2B5EF4-FFF2-40B4-BE49-F238E27FC236}">
                <a16:creationId xmlns:a16="http://schemas.microsoft.com/office/drawing/2014/main" id="{8D5CCA03-6F4D-883D-B5AD-90400183D88E}"/>
              </a:ext>
              <a:ext uri="{C183D7F6-B498-43B3-948B-1728B52AA6E4}">
                <adec:decorative xmlns:adec="http://schemas.microsoft.com/office/drawing/2017/decorative" val="1"/>
              </a:ext>
            </a:extLst>
          </p:cNvPr>
          <p:cNvPicPr>
            <a:picLocks noGrp="1" noChangeAspect="1"/>
          </p:cNvPicPr>
          <p:nvPr>
            <p:ph type="pic" sz="quarter" idx="19"/>
          </p:nvPr>
        </p:nvPicPr>
        <p:blipFill>
          <a:blip r:embed="rId4"/>
          <a:srcRect l="324" r="324"/>
          <a:stretch/>
        </p:blipFill>
        <p:spPr>
          <a:xfrm rot="21198164">
            <a:off x="8485293" y="1953925"/>
            <a:ext cx="2548889" cy="3635736"/>
          </a:xfrm>
        </p:spPr>
      </p:pic>
      <p:sp>
        <p:nvSpPr>
          <p:cNvPr id="3" name="Slide Number Placeholder 2">
            <a:extLst>
              <a:ext uri="{FF2B5EF4-FFF2-40B4-BE49-F238E27FC236}">
                <a16:creationId xmlns:a16="http://schemas.microsoft.com/office/drawing/2014/main" id="{39C0837C-BE84-CFEA-48A6-ABB4ABC014B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36</a:t>
            </a:fld>
            <a:endParaRPr lang="en-AU"/>
          </a:p>
        </p:txBody>
      </p:sp>
    </p:spTree>
    <p:extLst>
      <p:ext uri="{BB962C8B-B14F-4D97-AF65-F5344CB8AC3E}">
        <p14:creationId xmlns:p14="http://schemas.microsoft.com/office/powerpoint/2010/main" val="132398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62823-3E8A-6B03-351E-388CFDAC05C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F2052A1-A3FA-B13D-12D1-06654486D222}"/>
              </a:ext>
            </a:extLst>
          </p:cNvPr>
          <p:cNvSpPr>
            <a:spLocks noGrp="1"/>
          </p:cNvSpPr>
          <p:nvPr>
            <p:ph type="title"/>
          </p:nvPr>
        </p:nvSpPr>
        <p:spPr/>
        <p:txBody>
          <a:bodyPr anchor="t">
            <a:normAutofit/>
          </a:bodyPr>
          <a:lstStyle/>
          <a:p>
            <a:r>
              <a:rPr lang="en-US"/>
              <a:t>Circulation feedback</a:t>
            </a:r>
            <a:r>
              <a:rPr lang="en-US">
                <a:solidFill>
                  <a:schemeClr val="bg1"/>
                </a:solidFill>
              </a:rPr>
              <a:t>1)</a:t>
            </a:r>
            <a:endParaRPr lang="en-AU">
              <a:solidFill>
                <a:schemeClr val="bg1"/>
              </a:solidFill>
            </a:endParaRPr>
          </a:p>
        </p:txBody>
      </p:sp>
      <p:sp>
        <p:nvSpPr>
          <p:cNvPr id="5" name="Rectangle: Rounded Corners 4">
            <a:extLst>
              <a:ext uri="{FF2B5EF4-FFF2-40B4-BE49-F238E27FC236}">
                <a16:creationId xmlns:a16="http://schemas.microsoft.com/office/drawing/2014/main" id="{AD43C6CD-A1CA-7759-2B06-9A5FAA2B3E4A}"/>
              </a:ext>
            </a:extLst>
          </p:cNvPr>
          <p:cNvSpPr/>
          <p:nvPr/>
        </p:nvSpPr>
        <p:spPr>
          <a:xfrm>
            <a:off x="749575" y="2297227"/>
            <a:ext cx="2995692" cy="85296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a:solidFill>
                  <a:schemeClr val="tx1"/>
                </a:solidFill>
                <a:latin typeface="+mj-lt"/>
              </a:rPr>
              <a:t>Plan  </a:t>
            </a:r>
            <a:endParaRPr lang="en-US" sz="2000" b="1" dirty="0">
              <a:latin typeface="+mj-lt"/>
            </a:endParaRPr>
          </a:p>
        </p:txBody>
      </p:sp>
      <p:sp>
        <p:nvSpPr>
          <p:cNvPr id="12" name="Rectangle: Rounded Corners 11">
            <a:extLst>
              <a:ext uri="{FF2B5EF4-FFF2-40B4-BE49-F238E27FC236}">
                <a16:creationId xmlns:a16="http://schemas.microsoft.com/office/drawing/2014/main" id="{BE417E39-81C9-4FC6-1A80-2E5372862972}"/>
              </a:ext>
            </a:extLst>
          </p:cNvPr>
          <p:cNvSpPr/>
          <p:nvPr/>
        </p:nvSpPr>
        <p:spPr>
          <a:xfrm>
            <a:off x="757999" y="3306991"/>
            <a:ext cx="2997111" cy="2172419"/>
          </a:xfrm>
          <a:prstGeom prst="roundRect">
            <a:avLst>
              <a:gd name="adj" fmla="val 6729"/>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127000">
              <a:lnSpc>
                <a:spcPct val="150000"/>
              </a:lnSpc>
            </a:pPr>
            <a:r>
              <a:rPr lang="en-US" sz="1800" dirty="0">
                <a:solidFill>
                  <a:schemeClr val="tx1"/>
                </a:solidFill>
              </a:rPr>
              <a:t>Identify the mistakes and misconceptions students are likely to make </a:t>
            </a:r>
          </a:p>
        </p:txBody>
      </p:sp>
      <p:sp>
        <p:nvSpPr>
          <p:cNvPr id="7" name="Rectangle: Rounded Corners 6">
            <a:extLst>
              <a:ext uri="{FF2B5EF4-FFF2-40B4-BE49-F238E27FC236}">
                <a16:creationId xmlns:a16="http://schemas.microsoft.com/office/drawing/2014/main" id="{60FA7E63-8142-9C14-ABE4-1BB2FFBE6063}"/>
              </a:ext>
            </a:extLst>
          </p:cNvPr>
          <p:cNvSpPr/>
          <p:nvPr/>
        </p:nvSpPr>
        <p:spPr>
          <a:xfrm>
            <a:off x="4565202" y="2297226"/>
            <a:ext cx="2995692" cy="85296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pPr>
            <a:r>
              <a:rPr lang="en-US" sz="2000" b="1">
                <a:solidFill>
                  <a:schemeClr val="tx1"/>
                </a:solidFill>
                <a:latin typeface="+mj-lt"/>
              </a:rPr>
              <a:t>Trim</a:t>
            </a:r>
            <a:endParaRPr lang="en-US" sz="2000" b="1">
              <a:latin typeface="+mj-lt"/>
            </a:endParaRPr>
          </a:p>
        </p:txBody>
      </p:sp>
      <p:sp>
        <p:nvSpPr>
          <p:cNvPr id="11" name="Rectangle: Rounded Corners 11">
            <a:extLst>
              <a:ext uri="{FF2B5EF4-FFF2-40B4-BE49-F238E27FC236}">
                <a16:creationId xmlns:a16="http://schemas.microsoft.com/office/drawing/2014/main" id="{5E3D0909-76A7-CD32-239B-7C3B5F056FDD}"/>
              </a:ext>
            </a:extLst>
          </p:cNvPr>
          <p:cNvSpPr/>
          <p:nvPr/>
        </p:nvSpPr>
        <p:spPr>
          <a:xfrm>
            <a:off x="4564493" y="3306991"/>
            <a:ext cx="2997111" cy="2172419"/>
          </a:xfrm>
          <a:prstGeom prst="roundRect">
            <a:avLst>
              <a:gd name="adj" fmla="val 6729"/>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127000">
              <a:lnSpc>
                <a:spcPct val="150000"/>
              </a:lnSpc>
            </a:pPr>
            <a:r>
              <a:rPr lang="en-US" sz="1800" dirty="0">
                <a:solidFill>
                  <a:schemeClr val="tx1"/>
                </a:solidFill>
              </a:rPr>
              <a:t>Create feedback statements that are short and precise</a:t>
            </a:r>
          </a:p>
        </p:txBody>
      </p:sp>
      <p:sp>
        <p:nvSpPr>
          <p:cNvPr id="8" name="Rectangle: Rounded Corners 7">
            <a:extLst>
              <a:ext uri="{FF2B5EF4-FFF2-40B4-BE49-F238E27FC236}">
                <a16:creationId xmlns:a16="http://schemas.microsoft.com/office/drawing/2014/main" id="{2D995625-4D7C-B7CD-ECAA-4C2E203D549B}"/>
              </a:ext>
            </a:extLst>
          </p:cNvPr>
          <p:cNvSpPr/>
          <p:nvPr/>
        </p:nvSpPr>
        <p:spPr>
          <a:xfrm>
            <a:off x="8369575" y="2297226"/>
            <a:ext cx="2992835" cy="852961"/>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pPr>
            <a:r>
              <a:rPr lang="en-US" sz="2000" b="1">
                <a:solidFill>
                  <a:schemeClr val="tx1"/>
                </a:solidFill>
                <a:latin typeface="+mj-lt"/>
              </a:rPr>
              <a:t>Verb</a:t>
            </a:r>
            <a:endParaRPr lang="en-US" sz="2000" b="1">
              <a:latin typeface="+mj-lt"/>
            </a:endParaRPr>
          </a:p>
        </p:txBody>
      </p:sp>
      <p:sp>
        <p:nvSpPr>
          <p:cNvPr id="17" name="Rectangle: Rounded Corners 11">
            <a:extLst>
              <a:ext uri="{FF2B5EF4-FFF2-40B4-BE49-F238E27FC236}">
                <a16:creationId xmlns:a16="http://schemas.microsoft.com/office/drawing/2014/main" id="{A0BF699A-C5E0-4A85-7441-E4D1DDE33B97}"/>
              </a:ext>
            </a:extLst>
          </p:cNvPr>
          <p:cNvSpPr/>
          <p:nvPr/>
        </p:nvSpPr>
        <p:spPr>
          <a:xfrm>
            <a:off x="8365299" y="3306991"/>
            <a:ext cx="2997111" cy="2172419"/>
          </a:xfrm>
          <a:prstGeom prst="roundRect">
            <a:avLst>
              <a:gd name="adj" fmla="val 6729"/>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88900">
              <a:lnSpc>
                <a:spcPct val="150000"/>
              </a:lnSpc>
            </a:pPr>
            <a:r>
              <a:rPr lang="en-US" sz="1800" dirty="0">
                <a:solidFill>
                  <a:schemeClr val="tx1"/>
                </a:solidFill>
              </a:rPr>
              <a:t>Ensure the feedback starts with an imperative verb so students know what to do </a:t>
            </a:r>
          </a:p>
        </p:txBody>
      </p:sp>
      <p:sp>
        <p:nvSpPr>
          <p:cNvPr id="6" name="TextBox 5">
            <a:extLst>
              <a:ext uri="{FF2B5EF4-FFF2-40B4-BE49-F238E27FC236}">
                <a16:creationId xmlns:a16="http://schemas.microsoft.com/office/drawing/2014/main" id="{A4FAC1B5-E5C5-B5EC-7644-D90725294343}"/>
              </a:ext>
            </a:extLst>
          </p:cNvPr>
          <p:cNvSpPr txBox="1"/>
          <p:nvPr/>
        </p:nvSpPr>
        <p:spPr>
          <a:xfrm>
            <a:off x="355875" y="6479019"/>
            <a:ext cx="8686525" cy="216981"/>
          </a:xfrm>
          <a:prstGeom prst="rect">
            <a:avLst/>
          </a:prstGeom>
          <a:noFill/>
        </p:spPr>
        <p:txBody>
          <a:bodyPr wrap="square" lIns="0" tIns="0" rIns="0" bIns="0" rtlCol="0" anchor="t">
            <a:noAutofit/>
          </a:bodyPr>
          <a:lstStyle/>
          <a:p>
            <a:pPr algn="l"/>
            <a:r>
              <a:rPr lang="en-AU" sz="1200" dirty="0"/>
              <a:t>Lovell O (host) (16 January 2024) ‘</a:t>
            </a:r>
            <a:r>
              <a:rPr lang="en-AU" sz="1200" dirty="0">
                <a:hlinkClick r:id="rId3"/>
              </a:rPr>
              <a:t>Josh Goodrich on instructional coaching</a:t>
            </a:r>
            <a:r>
              <a:rPr lang="en-AU" sz="1200" dirty="0"/>
              <a:t>’ [podcast], </a:t>
            </a:r>
            <a:r>
              <a:rPr lang="en-AU" sz="1200" i="1" dirty="0"/>
              <a:t>The education research reading room.</a:t>
            </a:r>
            <a:endParaRPr lang="en-AU" sz="1800" dirty="0"/>
          </a:p>
        </p:txBody>
      </p:sp>
      <p:sp>
        <p:nvSpPr>
          <p:cNvPr id="2" name="Slide Number Placeholder 3">
            <a:extLst>
              <a:ext uri="{FF2B5EF4-FFF2-40B4-BE49-F238E27FC236}">
                <a16:creationId xmlns:a16="http://schemas.microsoft.com/office/drawing/2014/main" id="{8E8D80DB-C520-6E97-33D8-C9003689E8B9}"/>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37</a:t>
            </a:fld>
            <a:endParaRPr lang="en-AU"/>
          </a:p>
        </p:txBody>
      </p:sp>
    </p:spTree>
    <p:extLst>
      <p:ext uri="{BB962C8B-B14F-4D97-AF65-F5344CB8AC3E}">
        <p14:creationId xmlns:p14="http://schemas.microsoft.com/office/powerpoint/2010/main" val="126760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62823-3E8A-6B03-351E-388CFDAC05C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F2052A1-A3FA-B13D-12D1-06654486D222}"/>
              </a:ext>
            </a:extLst>
          </p:cNvPr>
          <p:cNvSpPr>
            <a:spLocks noGrp="1"/>
          </p:cNvSpPr>
          <p:nvPr>
            <p:ph type="title"/>
          </p:nvPr>
        </p:nvSpPr>
        <p:spPr/>
        <p:txBody>
          <a:bodyPr anchor="t">
            <a:normAutofit/>
          </a:bodyPr>
          <a:lstStyle/>
          <a:p>
            <a:r>
              <a:rPr lang="en-US" dirty="0"/>
              <a:t>Examples of circulation feedback </a:t>
            </a:r>
            <a:endParaRPr lang="en-US" dirty="0">
              <a:solidFill>
                <a:srgbClr val="002664"/>
              </a:solidFill>
            </a:endParaRPr>
          </a:p>
        </p:txBody>
      </p:sp>
      <p:sp>
        <p:nvSpPr>
          <p:cNvPr id="5" name="TextBox 4">
            <a:extLst>
              <a:ext uri="{FF2B5EF4-FFF2-40B4-BE49-F238E27FC236}">
                <a16:creationId xmlns:a16="http://schemas.microsoft.com/office/drawing/2014/main" id="{0825A488-DF98-3C42-A7AF-D2906A35397C}"/>
              </a:ext>
            </a:extLst>
          </p:cNvPr>
          <p:cNvSpPr txBox="1"/>
          <p:nvPr/>
        </p:nvSpPr>
        <p:spPr>
          <a:xfrm>
            <a:off x="381919" y="1584592"/>
            <a:ext cx="10666162" cy="299229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200000"/>
              </a:lnSpc>
              <a:spcAft>
                <a:spcPts val="600"/>
              </a:spcAft>
            </a:pPr>
            <a:r>
              <a:rPr lang="en-AU" sz="1800" dirty="0">
                <a:cs typeface="Segoe UI"/>
              </a:rPr>
              <a:t>“Check the example we looked at, fix your use of [……….].” </a:t>
            </a:r>
            <a:r>
              <a:rPr lang="en-US" sz="1800" dirty="0">
                <a:cs typeface="Segoe UI"/>
              </a:rPr>
              <a:t>​</a:t>
            </a:r>
            <a:endParaRPr lang="en-AU" sz="1800" dirty="0">
              <a:cs typeface="Segoe UI"/>
            </a:endParaRPr>
          </a:p>
          <a:p>
            <a:pPr>
              <a:lnSpc>
                <a:spcPct val="200000"/>
              </a:lnSpc>
              <a:spcAft>
                <a:spcPts val="600"/>
              </a:spcAft>
            </a:pPr>
            <a:r>
              <a:rPr lang="en-AU" sz="1800" dirty="0">
                <a:cs typeface="Segoe UI"/>
              </a:rPr>
              <a:t>“Read question [four] again, include an example.”</a:t>
            </a:r>
            <a:r>
              <a:rPr lang="en-US" sz="1800" dirty="0">
                <a:cs typeface="Segoe UI"/>
              </a:rPr>
              <a:t>​</a:t>
            </a:r>
            <a:endParaRPr lang="en-AU" sz="1800" dirty="0">
              <a:cs typeface="Segoe UI"/>
            </a:endParaRPr>
          </a:p>
          <a:p>
            <a:pPr>
              <a:lnSpc>
                <a:spcPct val="200000"/>
              </a:lnSpc>
              <a:spcAft>
                <a:spcPts val="600"/>
              </a:spcAft>
            </a:pPr>
            <a:r>
              <a:rPr lang="en-AU" sz="1800" dirty="0">
                <a:cs typeface="Segoe UI"/>
              </a:rPr>
              <a:t>“Increase your use of [tension] by [removing language].” </a:t>
            </a:r>
            <a:r>
              <a:rPr lang="en-US" sz="1800" dirty="0">
                <a:cs typeface="Segoe UI"/>
              </a:rPr>
              <a:t>​</a:t>
            </a:r>
            <a:endParaRPr lang="en-AU" sz="1800" dirty="0">
              <a:cs typeface="Segoe UI"/>
            </a:endParaRPr>
          </a:p>
          <a:p>
            <a:pPr>
              <a:lnSpc>
                <a:spcPct val="200000"/>
              </a:lnSpc>
              <a:spcAft>
                <a:spcPts val="600"/>
              </a:spcAft>
            </a:pPr>
            <a:r>
              <a:rPr lang="en-AU" sz="1800" dirty="0">
                <a:cs typeface="Segoe UI"/>
              </a:rPr>
              <a:t>“Show your reasons for that choice with reference to [….......].” </a:t>
            </a:r>
            <a:r>
              <a:rPr lang="en-US" sz="1800" dirty="0">
                <a:cs typeface="Segoe UI"/>
              </a:rPr>
              <a:t>​</a:t>
            </a:r>
            <a:endParaRPr lang="en-AU" sz="1800" dirty="0">
              <a:cs typeface="Segoe UI"/>
            </a:endParaRPr>
          </a:p>
          <a:p>
            <a:pPr>
              <a:lnSpc>
                <a:spcPct val="200000"/>
              </a:lnSpc>
              <a:spcAft>
                <a:spcPts val="600"/>
              </a:spcAft>
            </a:pPr>
            <a:r>
              <a:rPr lang="en-AU" sz="1800" dirty="0">
                <a:cs typeface="Segoe UI"/>
              </a:rPr>
              <a:t>“Replay bar 5, fix your minim so it holds for two counts.” </a:t>
            </a:r>
          </a:p>
        </p:txBody>
      </p:sp>
      <p:sp>
        <p:nvSpPr>
          <p:cNvPr id="2" name="Slide Number Placeholder 3">
            <a:extLst>
              <a:ext uri="{FF2B5EF4-FFF2-40B4-BE49-F238E27FC236}">
                <a16:creationId xmlns:a16="http://schemas.microsoft.com/office/drawing/2014/main" id="{8E8D80DB-C520-6E97-33D8-C9003689E8B9}"/>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38</a:t>
            </a:fld>
            <a:endParaRPr lang="en-AU"/>
          </a:p>
        </p:txBody>
      </p:sp>
    </p:spTree>
    <p:extLst>
      <p:ext uri="{BB962C8B-B14F-4D97-AF65-F5344CB8AC3E}">
        <p14:creationId xmlns:p14="http://schemas.microsoft.com/office/powerpoint/2010/main" val="198069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6C257-559F-7FD8-5FC3-96F9E54E348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A84D77D-3FCC-9F77-7ED2-26BDBA710362}"/>
              </a:ext>
            </a:extLst>
          </p:cNvPr>
          <p:cNvSpPr>
            <a:spLocks noGrp="1"/>
          </p:cNvSpPr>
          <p:nvPr>
            <p:ph type="title"/>
          </p:nvPr>
        </p:nvSpPr>
        <p:spPr/>
        <p:txBody>
          <a:bodyPr anchor="t">
            <a:normAutofit/>
          </a:bodyPr>
          <a:lstStyle/>
          <a:p>
            <a:r>
              <a:rPr lang="en-AU" dirty="0"/>
              <a:t>Whole-class feedback example</a:t>
            </a:r>
            <a:endParaRPr lang="en-US" dirty="0">
              <a:solidFill>
                <a:schemeClr val="bg1"/>
              </a:solidFill>
            </a:endParaRPr>
          </a:p>
        </p:txBody>
      </p:sp>
      <p:sp>
        <p:nvSpPr>
          <p:cNvPr id="12" name="Rectangle: Rounded Corners 11">
            <a:extLst>
              <a:ext uri="{FF2B5EF4-FFF2-40B4-BE49-F238E27FC236}">
                <a16:creationId xmlns:a16="http://schemas.microsoft.com/office/drawing/2014/main" id="{5297EF4A-2366-5577-540B-B61481142A86}"/>
              </a:ext>
            </a:extLst>
          </p:cNvPr>
          <p:cNvSpPr/>
          <p:nvPr/>
        </p:nvSpPr>
        <p:spPr>
          <a:xfrm>
            <a:off x="360000" y="2870054"/>
            <a:ext cx="3284900" cy="1730827"/>
          </a:xfrm>
          <a:prstGeom prst="roundRect">
            <a:avLst>
              <a:gd name="adj" fmla="val 7128"/>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marL="127000">
              <a:lnSpc>
                <a:spcPct val="150000"/>
              </a:lnSpc>
            </a:pPr>
            <a:r>
              <a:rPr lang="en-AU" sz="1800" b="1" dirty="0">
                <a:latin typeface="+mj-lt"/>
              </a:rPr>
              <a:t>‘The dog run with the pack and barked happily’.</a:t>
            </a:r>
          </a:p>
        </p:txBody>
      </p:sp>
      <p:sp>
        <p:nvSpPr>
          <p:cNvPr id="5" name="TextBox 4">
            <a:extLst>
              <a:ext uri="{FF2B5EF4-FFF2-40B4-BE49-F238E27FC236}">
                <a16:creationId xmlns:a16="http://schemas.microsoft.com/office/drawing/2014/main" id="{059E8F63-DB75-327A-C28D-469E9EE6F9F6}"/>
              </a:ext>
            </a:extLst>
          </p:cNvPr>
          <p:cNvSpPr txBox="1"/>
          <p:nvPr/>
        </p:nvSpPr>
        <p:spPr>
          <a:xfrm>
            <a:off x="4673683" y="2275100"/>
            <a:ext cx="7158317" cy="30576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dirty="0"/>
              <a:t>The teacher:</a:t>
            </a:r>
          </a:p>
          <a:p>
            <a:pPr marL="285750" indent="-285750">
              <a:lnSpc>
                <a:spcPct val="150000"/>
              </a:lnSpc>
              <a:spcAft>
                <a:spcPts val="1200"/>
              </a:spcAft>
              <a:buFont typeface="Arial" panose="020B0604020202020204" pitchFamily="34" charset="0"/>
              <a:buChar char="•"/>
            </a:pPr>
            <a:r>
              <a:rPr lang="en-AU" sz="1800" dirty="0"/>
              <a:t>identifies a common error many students have made</a:t>
            </a:r>
          </a:p>
          <a:p>
            <a:pPr marL="285750" indent="-285750">
              <a:lnSpc>
                <a:spcPct val="150000"/>
              </a:lnSpc>
              <a:spcAft>
                <a:spcPts val="1200"/>
              </a:spcAft>
              <a:buFont typeface="Arial" panose="020B0604020202020204" pitchFamily="34" charset="0"/>
              <a:buChar char="•"/>
            </a:pPr>
            <a:r>
              <a:rPr lang="en-AU" sz="1800" dirty="0"/>
              <a:t>shares and/or displays the error and asks students how to fix it</a:t>
            </a:r>
          </a:p>
          <a:p>
            <a:pPr marL="285750" indent="-285750">
              <a:lnSpc>
                <a:spcPct val="150000"/>
              </a:lnSpc>
              <a:spcAft>
                <a:spcPts val="1200"/>
              </a:spcAft>
              <a:buFont typeface="Arial" panose="020B0604020202020204" pitchFamily="34" charset="0"/>
              <a:buChar char="•"/>
            </a:pPr>
            <a:r>
              <a:rPr lang="en-US" sz="1800" dirty="0"/>
              <a:t>confirms or re-teaches as needed</a:t>
            </a:r>
          </a:p>
          <a:p>
            <a:pPr marL="285750" indent="-285750">
              <a:lnSpc>
                <a:spcPct val="150000"/>
              </a:lnSpc>
              <a:spcAft>
                <a:spcPts val="1200"/>
              </a:spcAft>
              <a:buFont typeface="Arial" panose="020B0604020202020204" pitchFamily="34" charset="0"/>
              <a:buChar char="•"/>
            </a:pPr>
            <a:r>
              <a:rPr lang="en-US" sz="1800" dirty="0"/>
              <a:t>instructs students to identify that same error in their own work and provides time to correct.</a:t>
            </a:r>
          </a:p>
        </p:txBody>
      </p:sp>
      <p:sp>
        <p:nvSpPr>
          <p:cNvPr id="11" name="TextBox 10">
            <a:extLst>
              <a:ext uri="{FF2B5EF4-FFF2-40B4-BE49-F238E27FC236}">
                <a16:creationId xmlns:a16="http://schemas.microsoft.com/office/drawing/2014/main" id="{2440795B-FA91-8EE1-76F3-32E56AA29B6C}"/>
              </a:ext>
            </a:extLst>
          </p:cNvPr>
          <p:cNvSpPr txBox="1"/>
          <p:nvPr/>
        </p:nvSpPr>
        <p:spPr>
          <a:xfrm>
            <a:off x="254000" y="6435400"/>
            <a:ext cx="6096000" cy="276999"/>
          </a:xfrm>
          <a:prstGeom prst="rect">
            <a:avLst/>
          </a:prstGeom>
          <a:noFill/>
        </p:spPr>
        <p:txBody>
          <a:bodyPr wrap="square">
            <a:spAutoFit/>
          </a:bodyPr>
          <a:lstStyle/>
          <a:p>
            <a:r>
              <a:rPr lang="en-AU" sz="1200" i="1" dirty="0"/>
              <a:t>(Christodoulou 2019)</a:t>
            </a:r>
            <a:endParaRPr lang="en-US" sz="1200" i="1" dirty="0"/>
          </a:p>
        </p:txBody>
      </p:sp>
      <p:sp>
        <p:nvSpPr>
          <p:cNvPr id="2" name="Slide Number Placeholder 3">
            <a:extLst>
              <a:ext uri="{FF2B5EF4-FFF2-40B4-BE49-F238E27FC236}">
                <a16:creationId xmlns:a16="http://schemas.microsoft.com/office/drawing/2014/main" id="{FE5ACFE4-2973-A70C-B2D5-6B2A476D62BE}"/>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39</a:t>
            </a:fld>
            <a:endParaRPr lang="en-AU"/>
          </a:p>
        </p:txBody>
      </p:sp>
    </p:spTree>
    <p:extLst>
      <p:ext uri="{BB962C8B-B14F-4D97-AF65-F5344CB8AC3E}">
        <p14:creationId xmlns:p14="http://schemas.microsoft.com/office/powerpoint/2010/main" val="104795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charRg st="4294967295" end="429496729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latin typeface="Public Sans Light"/>
                <a:ea typeface="+mn-ea"/>
                <a:cs typeface="+mn-cs"/>
              </a:rPr>
              <a:t>NSW Department of Education</a:t>
            </a:r>
            <a:endParaRPr kumimoji="0" lang="en-AU" sz="1400" b="0" i="0" u="none" strike="noStrike" kern="1200" cap="none" spc="0" normalizeH="0" baseline="0" noProof="0">
              <a:ln>
                <a:noFill/>
              </a:ln>
              <a:solidFill>
                <a:srgbClr val="002664"/>
              </a:solidFill>
              <a:effectLst/>
              <a:uLnTx/>
              <a:uFillTx/>
              <a:latin typeface="Public Sans Light"/>
              <a:ea typeface="+mn-ea"/>
              <a:cs typeface="+mn-cs"/>
            </a:endParaRPr>
          </a:p>
        </p:txBody>
      </p:sp>
      <p:sp>
        <p:nvSpPr>
          <p:cNvPr id="9" name="Title 8">
            <a:extLst>
              <a:ext uri="{FF2B5EF4-FFF2-40B4-BE49-F238E27FC236}">
                <a16:creationId xmlns:a16="http://schemas.microsoft.com/office/drawing/2014/main" id="{B727BE95-1FA5-5973-C6D2-7017D960B60E}"/>
              </a:ext>
            </a:extLst>
          </p:cNvPr>
          <p:cNvSpPr>
            <a:spLocks noGrp="1"/>
          </p:cNvSpPr>
          <p:nvPr>
            <p:ph type="ctrTitle"/>
          </p:nvPr>
        </p:nvSpPr>
        <p:spPr/>
        <p:txBody>
          <a:bodyPr/>
          <a:lstStyle/>
          <a:p>
            <a:r>
              <a:rPr lang="en-AU" dirty="0"/>
              <a:t>Introduction</a:t>
            </a:r>
          </a:p>
        </p:txBody>
      </p:sp>
    </p:spTree>
    <p:extLst>
      <p:ext uri="{BB962C8B-B14F-4D97-AF65-F5344CB8AC3E}">
        <p14:creationId xmlns:p14="http://schemas.microsoft.com/office/powerpoint/2010/main" val="387829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0760B-CC67-35C3-7FA1-25E1CE2BFB2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8F88E1B-1AD1-A755-F9AE-A8FCBA9269E2}"/>
              </a:ext>
            </a:extLst>
          </p:cNvPr>
          <p:cNvSpPr>
            <a:spLocks noGrp="1"/>
          </p:cNvSpPr>
          <p:nvPr>
            <p:ph type="title"/>
          </p:nvPr>
        </p:nvSpPr>
        <p:spPr/>
        <p:txBody>
          <a:bodyPr anchor="t">
            <a:normAutofit/>
          </a:bodyPr>
          <a:lstStyle/>
          <a:p>
            <a:r>
              <a:rPr lang="en-AU" dirty="0"/>
              <a:t>Think-</a:t>
            </a:r>
            <a:r>
              <a:rPr lang="en-AU" dirty="0" err="1"/>
              <a:t>alouds</a:t>
            </a:r>
            <a:r>
              <a:rPr lang="en-AU" dirty="0"/>
              <a:t> to model whole-class feedback</a:t>
            </a:r>
          </a:p>
        </p:txBody>
      </p:sp>
      <p:sp>
        <p:nvSpPr>
          <p:cNvPr id="5" name="Content Placeholder 4">
            <a:extLst>
              <a:ext uri="{FF2B5EF4-FFF2-40B4-BE49-F238E27FC236}">
                <a16:creationId xmlns:a16="http://schemas.microsoft.com/office/drawing/2014/main" id="{D5580294-238B-E272-47A1-298152A6DE6C}"/>
              </a:ext>
            </a:extLst>
          </p:cNvPr>
          <p:cNvSpPr>
            <a:spLocks noGrp="1"/>
          </p:cNvSpPr>
          <p:nvPr>
            <p:ph idx="1"/>
          </p:nvPr>
        </p:nvSpPr>
        <p:spPr>
          <a:xfrm>
            <a:off x="360000" y="1620000"/>
            <a:ext cx="11057300" cy="4536000"/>
          </a:xfrm>
        </p:spPr>
        <p:txBody>
          <a:bodyPr vert="horz" lIns="0" tIns="0" rIns="0" bIns="0" rtlCol="0" anchor="t">
            <a:noAutofit/>
          </a:bodyPr>
          <a:lstStyle/>
          <a:p>
            <a:pPr>
              <a:spcAft>
                <a:spcPts val="600"/>
              </a:spcAft>
            </a:pPr>
            <a:r>
              <a:rPr lang="en-AU" dirty="0"/>
              <a:t>Teacher writes error on board and reads aloud. Then:  </a:t>
            </a:r>
          </a:p>
          <a:p>
            <a:pPr>
              <a:spcAft>
                <a:spcPts val="600"/>
              </a:spcAft>
            </a:pPr>
            <a:r>
              <a:rPr lang="en-AU" b="1" dirty="0">
                <a:solidFill>
                  <a:schemeClr val="accent1"/>
                </a:solidFill>
              </a:rPr>
              <a:t>‘</a:t>
            </a:r>
            <a:r>
              <a:rPr lang="en-AU" dirty="0"/>
              <a:t>Now, I am going to </a:t>
            </a:r>
            <a:r>
              <a:rPr lang="en-AU" b="1" dirty="0">
                <a:latin typeface="+mj-lt"/>
              </a:rPr>
              <a:t>re-read</a:t>
            </a:r>
            <a:r>
              <a:rPr lang="en-AU" dirty="0"/>
              <a:t> what I have written.’</a:t>
            </a:r>
          </a:p>
          <a:p>
            <a:pPr>
              <a:spcAft>
                <a:spcPts val="600"/>
              </a:spcAft>
            </a:pPr>
            <a:r>
              <a:rPr lang="en-AU" dirty="0"/>
              <a:t>‘Next, I am going to </a:t>
            </a:r>
            <a:r>
              <a:rPr lang="en-AU" b="1" dirty="0">
                <a:latin typeface="+mj-lt"/>
              </a:rPr>
              <a:t>review</a:t>
            </a:r>
            <a:r>
              <a:rPr lang="en-AU" dirty="0"/>
              <a:t> my sentence checking the punctuation, spelling and grammar’. </a:t>
            </a:r>
          </a:p>
          <a:p>
            <a:pPr>
              <a:spcAft>
                <a:spcPts val="600"/>
              </a:spcAft>
            </a:pPr>
            <a:r>
              <a:rPr lang="en-AU" dirty="0"/>
              <a:t>‘My punctuation and spelling is okay but when I read the sentence out loud </a:t>
            </a:r>
            <a:r>
              <a:rPr lang="en-AU" b="1" dirty="0">
                <a:latin typeface="+mj-lt"/>
              </a:rPr>
              <a:t>I can tell that there is a problem with</a:t>
            </a:r>
            <a:r>
              <a:rPr lang="en-AU" dirty="0"/>
              <a:t> my grammar. I can see that I have mixed tenses. The verb ‘run’ ‘needs to be expressed in the past tense. It should say ‘ran’, </a:t>
            </a:r>
            <a:r>
              <a:rPr lang="en-AU" b="1" dirty="0">
                <a:latin typeface="+mj-lt"/>
              </a:rPr>
              <a:t>because</a:t>
            </a:r>
            <a:r>
              <a:rPr lang="en-AU" dirty="0"/>
              <a:t> verbs in a sentence must be consistent when the actions happen at the same time.’</a:t>
            </a:r>
          </a:p>
          <a:p>
            <a:pPr>
              <a:spcAft>
                <a:spcPts val="600"/>
              </a:spcAft>
            </a:pPr>
            <a:r>
              <a:rPr lang="en-AU" dirty="0"/>
              <a:t>‘So I </a:t>
            </a:r>
            <a:r>
              <a:rPr lang="en-AU" b="1" dirty="0">
                <a:latin typeface="+mj-lt"/>
              </a:rPr>
              <a:t>rewrite</a:t>
            </a:r>
            <a:r>
              <a:rPr lang="en-AU" dirty="0"/>
              <a:t> the full sentence correctly. The dog </a:t>
            </a:r>
            <a:r>
              <a:rPr lang="en-AU" u="sng" dirty="0"/>
              <a:t>ran</a:t>
            </a:r>
            <a:r>
              <a:rPr lang="en-AU" dirty="0"/>
              <a:t> with the pack and barked happily.</a:t>
            </a:r>
          </a:p>
        </p:txBody>
      </p:sp>
      <p:sp>
        <p:nvSpPr>
          <p:cNvPr id="3" name="Slide Number Placeholder 2">
            <a:extLst>
              <a:ext uri="{FF2B5EF4-FFF2-40B4-BE49-F238E27FC236}">
                <a16:creationId xmlns:a16="http://schemas.microsoft.com/office/drawing/2014/main" id="{DD0BD48E-B0AA-9951-BBB1-A5FC77EB11FD}"/>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40</a:t>
            </a:fld>
            <a:endParaRPr lang="en-AU"/>
          </a:p>
        </p:txBody>
      </p:sp>
    </p:spTree>
    <p:extLst>
      <p:ext uri="{BB962C8B-B14F-4D97-AF65-F5344CB8AC3E}">
        <p14:creationId xmlns:p14="http://schemas.microsoft.com/office/powerpoint/2010/main" val="305638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dirty="0"/>
              <a:t>Turn and talk </a:t>
            </a:r>
            <a:r>
              <a:rPr lang="en-AU" dirty="0">
                <a:solidFill>
                  <a:schemeClr val="bg1"/>
                </a:solidFill>
              </a:rPr>
              <a:t>(1)</a:t>
            </a:r>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type="body" sz="quarter" idx="19"/>
          </p:nvPr>
        </p:nvSpPr>
        <p:spPr>
          <a:xfrm>
            <a:off x="360000" y="1862942"/>
            <a:ext cx="9927000" cy="4491058"/>
          </a:xfrm>
        </p:spPr>
        <p:txBody>
          <a:bodyPr vert="horz" lIns="0" tIns="0" rIns="0" bIns="0" rtlCol="0" anchor="t">
            <a:noAutofit/>
          </a:bodyPr>
          <a:lstStyle/>
          <a:p>
            <a:r>
              <a:rPr lang="en-AU" dirty="0"/>
              <a:t>Turn to the person next to you and explain how circulation followed by whole class feedback can facilitate effective feedback for all students in the class. </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41</a:t>
            </a:fld>
            <a:endParaRPr lang="en-AU"/>
          </a:p>
        </p:txBody>
      </p:sp>
    </p:spTree>
    <p:extLst>
      <p:ext uri="{BB962C8B-B14F-4D97-AF65-F5344CB8AC3E}">
        <p14:creationId xmlns:p14="http://schemas.microsoft.com/office/powerpoint/2010/main" val="308912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a:t>Peer feedback</a:t>
            </a:r>
          </a:p>
        </p:txBody>
      </p:sp>
      <p:sp>
        <p:nvSpPr>
          <p:cNvPr id="3" name="Text Placeholder 2">
            <a:extLst>
              <a:ext uri="{FF2B5EF4-FFF2-40B4-BE49-F238E27FC236}">
                <a16:creationId xmlns:a16="http://schemas.microsoft.com/office/drawing/2014/main" id="{5DB8B9B6-D34D-2252-7132-B26AFD121DFA}"/>
              </a:ext>
              <a:ext uri="{C183D7F6-B498-43B3-948B-1728B52AA6E4}">
                <adec:decorative xmlns:adec="http://schemas.microsoft.com/office/drawing/2017/decorative" val="0"/>
              </a:ext>
            </a:extLst>
          </p:cNvPr>
          <p:cNvSpPr>
            <a:spLocks noGrp="1"/>
          </p:cNvSpPr>
          <p:nvPr>
            <p:ph type="body" sz="quarter" idx="11"/>
          </p:nvPr>
        </p:nvSpPr>
        <p:spPr/>
        <p:txBody>
          <a:bodyPr/>
          <a:lstStyle/>
          <a:p>
            <a:r>
              <a:rPr lang="en-AU" sz="5400"/>
              <a:t>Technique B</a:t>
            </a:r>
          </a:p>
        </p:txBody>
      </p:sp>
    </p:spTree>
    <p:extLst>
      <p:ext uri="{BB962C8B-B14F-4D97-AF65-F5344CB8AC3E}">
        <p14:creationId xmlns:p14="http://schemas.microsoft.com/office/powerpoint/2010/main" val="30737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0AF06-80B5-05FB-8E30-A8008DED03D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B9EB5A7-C668-9CFB-BC49-B483A5C98F17}"/>
              </a:ext>
            </a:extLst>
          </p:cNvPr>
          <p:cNvSpPr>
            <a:spLocks noGrp="1"/>
          </p:cNvSpPr>
          <p:nvPr>
            <p:ph type="title"/>
          </p:nvPr>
        </p:nvSpPr>
        <p:spPr/>
        <p:txBody>
          <a:bodyPr/>
          <a:lstStyle/>
          <a:p>
            <a:r>
              <a:rPr lang="en-AU" dirty="0"/>
              <a:t>Peer feedback </a:t>
            </a:r>
            <a:r>
              <a:rPr lang="en-AU" dirty="0">
                <a:solidFill>
                  <a:schemeClr val="bg1"/>
                </a:solidFill>
              </a:rPr>
              <a:t>(2)</a:t>
            </a:r>
          </a:p>
        </p:txBody>
      </p:sp>
      <p:sp>
        <p:nvSpPr>
          <p:cNvPr id="9" name="Rectangle: Rounded Corners 8">
            <a:extLst>
              <a:ext uri="{FF2B5EF4-FFF2-40B4-BE49-F238E27FC236}">
                <a16:creationId xmlns:a16="http://schemas.microsoft.com/office/drawing/2014/main" id="{9217ADBC-A3C0-51F2-C098-E9890F52B77C}"/>
              </a:ext>
            </a:extLst>
          </p:cNvPr>
          <p:cNvSpPr/>
          <p:nvPr/>
        </p:nvSpPr>
        <p:spPr>
          <a:xfrm>
            <a:off x="2142015" y="1658816"/>
            <a:ext cx="8297985" cy="4360984"/>
          </a:xfrm>
          <a:prstGeom prst="roundRect">
            <a:avLst>
              <a:gd name="adj" fmla="val 6766"/>
            </a:avLst>
          </a:prstGeom>
          <a:solidFill>
            <a:schemeClr val="accent4"/>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215900" lvl="0" defTabSz="914377">
              <a:lnSpc>
                <a:spcPct val="150000"/>
              </a:lnSpc>
              <a:spcAft>
                <a:spcPts val="1200"/>
              </a:spcAft>
              <a:defRPr/>
            </a:pPr>
            <a:r>
              <a:rPr lang="en-AU" sz="2000" b="0" i="0" dirty="0">
                <a:solidFill>
                  <a:srgbClr val="000000"/>
                </a:solidFill>
                <a:effectLst/>
              </a:rPr>
              <a:t>Peer feedback is the process in which students give and receive feedback on each other's work based on specific criteria. </a:t>
            </a:r>
          </a:p>
        </p:txBody>
      </p:sp>
      <p:sp>
        <p:nvSpPr>
          <p:cNvPr id="2" name="Slide Number Placeholder 3">
            <a:extLst>
              <a:ext uri="{FF2B5EF4-FFF2-40B4-BE49-F238E27FC236}">
                <a16:creationId xmlns:a16="http://schemas.microsoft.com/office/drawing/2014/main" id="{86315C6F-2979-A09F-8DAD-EB9B129A5A32}"/>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43</a:t>
            </a:fld>
            <a:endParaRPr lang="en-AU"/>
          </a:p>
        </p:txBody>
      </p:sp>
    </p:spTree>
    <p:extLst>
      <p:ext uri="{BB962C8B-B14F-4D97-AF65-F5344CB8AC3E}">
        <p14:creationId xmlns:p14="http://schemas.microsoft.com/office/powerpoint/2010/main" val="22685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48138-7445-DC93-22EE-04325B0D03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32663B-FA8C-34F4-E2ED-B26225BC5E0F}"/>
              </a:ext>
            </a:extLst>
          </p:cNvPr>
          <p:cNvSpPr>
            <a:spLocks noGrp="1"/>
          </p:cNvSpPr>
          <p:nvPr>
            <p:ph type="title"/>
          </p:nvPr>
        </p:nvSpPr>
        <p:spPr>
          <a:xfrm>
            <a:off x="331245" y="360000"/>
            <a:ext cx="10080000" cy="1008000"/>
          </a:xfrm>
        </p:spPr>
        <p:txBody>
          <a:bodyPr/>
          <a:lstStyle/>
          <a:p>
            <a:r>
              <a:rPr lang="en-US"/>
              <a:t>Teaching peer feedback once schema is developed</a:t>
            </a:r>
          </a:p>
        </p:txBody>
      </p:sp>
      <p:sp>
        <p:nvSpPr>
          <p:cNvPr id="3" name="Rectangle: Rounded Corners 3">
            <a:extLst>
              <a:ext uri="{FF2B5EF4-FFF2-40B4-BE49-F238E27FC236}">
                <a16:creationId xmlns:a16="http://schemas.microsoft.com/office/drawing/2014/main" id="{4AA8300E-24D4-B0D3-9520-3C2DA1E1F9DC}"/>
              </a:ext>
            </a:extLst>
          </p:cNvPr>
          <p:cNvSpPr/>
          <p:nvPr/>
        </p:nvSpPr>
        <p:spPr>
          <a:xfrm>
            <a:off x="799943" y="1734718"/>
            <a:ext cx="3775492" cy="791613"/>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Less developed schema </a:t>
            </a:r>
          </a:p>
        </p:txBody>
      </p:sp>
      <p:sp>
        <p:nvSpPr>
          <p:cNvPr id="8" name="Rectangle: Rounded Corners 4">
            <a:extLst>
              <a:ext uri="{FF2B5EF4-FFF2-40B4-BE49-F238E27FC236}">
                <a16:creationId xmlns:a16="http://schemas.microsoft.com/office/drawing/2014/main" id="{61EA4B45-FAEC-21EB-3FE0-FD6327903BC3}"/>
              </a:ext>
            </a:extLst>
          </p:cNvPr>
          <p:cNvSpPr/>
          <p:nvPr/>
        </p:nvSpPr>
        <p:spPr>
          <a:xfrm>
            <a:off x="7495433" y="1734717"/>
            <a:ext cx="3896624" cy="791614"/>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dirty="0">
                <a:solidFill>
                  <a:schemeClr val="tx1"/>
                </a:solidFill>
              </a:rPr>
              <a:t>Stronger schema </a:t>
            </a:r>
          </a:p>
        </p:txBody>
      </p:sp>
      <p:sp>
        <p:nvSpPr>
          <p:cNvPr id="10" name="Rectangle: Rounded Corners 5">
            <a:extLst>
              <a:ext uri="{FF2B5EF4-FFF2-40B4-BE49-F238E27FC236}">
                <a16:creationId xmlns:a16="http://schemas.microsoft.com/office/drawing/2014/main" id="{CA892CB7-373D-9814-4177-C0B460294F93}"/>
              </a:ext>
            </a:extLst>
          </p:cNvPr>
          <p:cNvSpPr/>
          <p:nvPr/>
        </p:nvSpPr>
        <p:spPr>
          <a:xfrm>
            <a:off x="799943" y="3409846"/>
            <a:ext cx="3775492" cy="78500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More scaffolded feedback </a:t>
            </a:r>
          </a:p>
        </p:txBody>
      </p:sp>
      <p:sp>
        <p:nvSpPr>
          <p:cNvPr id="11" name="Arrow: Left-Right 18">
            <a:extLst>
              <a:ext uri="{FF2B5EF4-FFF2-40B4-BE49-F238E27FC236}">
                <a16:creationId xmlns:a16="http://schemas.microsoft.com/office/drawing/2014/main" id="{1772E97C-E298-959E-BF29-5080C017CCA7}"/>
              </a:ext>
              <a:ext uri="{C183D7F6-B498-43B3-948B-1728B52AA6E4}">
                <adec:decorative xmlns:adec="http://schemas.microsoft.com/office/drawing/2017/decorative" val="1"/>
              </a:ext>
            </a:extLst>
          </p:cNvPr>
          <p:cNvSpPr/>
          <p:nvPr/>
        </p:nvSpPr>
        <p:spPr>
          <a:xfrm>
            <a:off x="360000" y="2659815"/>
            <a:ext cx="11484000" cy="650207"/>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Rounded Corners 7">
            <a:extLst>
              <a:ext uri="{FF2B5EF4-FFF2-40B4-BE49-F238E27FC236}">
                <a16:creationId xmlns:a16="http://schemas.microsoft.com/office/drawing/2014/main" id="{DC8146E6-7CAB-491C-6D1E-6D59D74391D3}"/>
              </a:ext>
            </a:extLst>
          </p:cNvPr>
          <p:cNvSpPr/>
          <p:nvPr/>
        </p:nvSpPr>
        <p:spPr>
          <a:xfrm>
            <a:off x="7495433" y="3429000"/>
            <a:ext cx="3896624" cy="814836"/>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Less scaffolded feedback</a:t>
            </a:r>
          </a:p>
        </p:txBody>
      </p:sp>
      <p:pic>
        <p:nvPicPr>
          <p:cNvPr id="17" name="Graphic 16">
            <a:extLst>
              <a:ext uri="{FF2B5EF4-FFF2-40B4-BE49-F238E27FC236}">
                <a16:creationId xmlns:a16="http://schemas.microsoft.com/office/drawing/2014/main" id="{67ADFEB1-F584-279D-C55F-42243755C44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7463" y="4693357"/>
            <a:ext cx="1703922" cy="1658565"/>
          </a:xfrm>
          <a:prstGeom prst="rect">
            <a:avLst/>
          </a:prstGeom>
        </p:spPr>
      </p:pic>
      <p:pic>
        <p:nvPicPr>
          <p:cNvPr id="18" name="Graphic 17">
            <a:extLst>
              <a:ext uri="{FF2B5EF4-FFF2-40B4-BE49-F238E27FC236}">
                <a16:creationId xmlns:a16="http://schemas.microsoft.com/office/drawing/2014/main" id="{6E360793-0D73-5935-1F13-B1CEA474C6D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69143" y="4692919"/>
            <a:ext cx="1712994" cy="1658566"/>
          </a:xfrm>
          <a:prstGeom prst="rect">
            <a:avLst/>
          </a:prstGeom>
        </p:spPr>
      </p:pic>
      <p:sp>
        <p:nvSpPr>
          <p:cNvPr id="9" name="Arrow: Left-Right 8">
            <a:extLst>
              <a:ext uri="{FF2B5EF4-FFF2-40B4-BE49-F238E27FC236}">
                <a16:creationId xmlns:a16="http://schemas.microsoft.com/office/drawing/2014/main" id="{702ED0B1-C60C-E3AB-0B39-9F6C80FB0D8C}"/>
              </a:ext>
              <a:ext uri="{C183D7F6-B498-43B3-948B-1728B52AA6E4}">
                <adec:decorative xmlns:adec="http://schemas.microsoft.com/office/drawing/2017/decorative" val="1"/>
              </a:ext>
            </a:extLst>
          </p:cNvPr>
          <p:cNvSpPr/>
          <p:nvPr/>
        </p:nvSpPr>
        <p:spPr>
          <a:xfrm>
            <a:off x="7386163" y="5414589"/>
            <a:ext cx="692727" cy="202046"/>
          </a:xfrm>
          <a:prstGeom prst="leftRigh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99410D8-5152-B7A2-E432-DF081D845CC7}"/>
              </a:ext>
              <a:ext uri="{C183D7F6-B498-43B3-948B-1728B52AA6E4}">
                <adec:decorative xmlns:adec="http://schemas.microsoft.com/office/drawing/2017/decorative" val="1"/>
              </a:ext>
            </a:extLst>
          </p:cNvPr>
          <p:cNvSpPr txBox="1">
            <a:spLocks/>
          </p:cNvSpPr>
          <p:nvPr/>
        </p:nvSpPr>
        <p:spPr>
          <a:xfrm>
            <a:off x="11227031" y="6490242"/>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44</a:t>
            </a:fld>
            <a:endParaRPr lang="en-AU" sz="1200" dirty="0"/>
          </a:p>
        </p:txBody>
      </p:sp>
    </p:spTree>
    <p:extLst>
      <p:ext uri="{BB962C8B-B14F-4D97-AF65-F5344CB8AC3E}">
        <p14:creationId xmlns:p14="http://schemas.microsoft.com/office/powerpoint/2010/main" val="3709594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26193-873E-62D3-7FBB-F5D11CAB0E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A3F8DD4-EA93-4980-6A1D-DB23B6E645B6}"/>
              </a:ext>
            </a:extLst>
          </p:cNvPr>
          <p:cNvSpPr>
            <a:spLocks noGrp="1"/>
          </p:cNvSpPr>
          <p:nvPr>
            <p:ph type="title"/>
          </p:nvPr>
        </p:nvSpPr>
        <p:spPr/>
        <p:txBody>
          <a:bodyPr/>
          <a:lstStyle/>
          <a:p>
            <a:r>
              <a:rPr lang="en-AU"/>
              <a:t>Key considerations </a:t>
            </a:r>
          </a:p>
        </p:txBody>
      </p:sp>
      <p:sp>
        <p:nvSpPr>
          <p:cNvPr id="9" name="TextBox 8">
            <a:extLst>
              <a:ext uri="{FF2B5EF4-FFF2-40B4-BE49-F238E27FC236}">
                <a16:creationId xmlns:a16="http://schemas.microsoft.com/office/drawing/2014/main" id="{C4CED093-DB92-1C26-F1CC-C0E2716F8CAF}"/>
              </a:ext>
            </a:extLst>
          </p:cNvPr>
          <p:cNvSpPr txBox="1"/>
          <p:nvPr/>
        </p:nvSpPr>
        <p:spPr>
          <a:xfrm>
            <a:off x="360000" y="1620000"/>
            <a:ext cx="11472000" cy="1441870"/>
          </a:xfrm>
          <a:prstGeom prst="rect">
            <a:avLst/>
          </a:prstGeom>
          <a:noFill/>
        </p:spPr>
        <p:txBody>
          <a:bodyPr wrap="square">
            <a:spAutoFit/>
          </a:bodyPr>
          <a:lstStyle/>
          <a:p>
            <a:pPr marL="285750" indent="-285750" algn="l">
              <a:lnSpc>
                <a:spcPct val="150000"/>
              </a:lnSpc>
              <a:spcAft>
                <a:spcPts val="600"/>
              </a:spcAft>
              <a:buFont typeface="Arial" panose="020B0604020202020204" pitchFamily="34" charset="0"/>
              <a:buChar char="•"/>
            </a:pPr>
            <a:r>
              <a:rPr lang="en-AU" sz="1800" dirty="0"/>
              <a:t>Scaffolding from the teacher is required if peer feedback is to be effective.</a:t>
            </a:r>
          </a:p>
          <a:p>
            <a:pPr marL="285750" indent="-285750" algn="l">
              <a:lnSpc>
                <a:spcPct val="150000"/>
              </a:lnSpc>
              <a:spcAft>
                <a:spcPts val="600"/>
              </a:spcAft>
              <a:buFont typeface="Arial" panose="020B0604020202020204" pitchFamily="34" charset="0"/>
              <a:buChar char="•"/>
            </a:pPr>
            <a:r>
              <a:rPr lang="en-AU" sz="1800" dirty="0"/>
              <a:t>Students need to believe in their peers’ abilities to provide quality feedback that is useful.</a:t>
            </a:r>
          </a:p>
          <a:p>
            <a:pPr marL="285750" indent="-285750" algn="l">
              <a:lnSpc>
                <a:spcPct val="150000"/>
              </a:lnSpc>
              <a:spcAft>
                <a:spcPts val="600"/>
              </a:spcAft>
              <a:buFont typeface="Arial" panose="020B0604020202020204" pitchFamily="34" charset="0"/>
              <a:buChar char="•"/>
            </a:pPr>
            <a:r>
              <a:rPr lang="en-AU" sz="1800" dirty="0"/>
              <a:t>Clarifying what success looks like with exemplars in relation to the success criteria is important.</a:t>
            </a:r>
          </a:p>
        </p:txBody>
      </p:sp>
      <p:sp>
        <p:nvSpPr>
          <p:cNvPr id="5" name="Slide Number Placeholder 3">
            <a:extLst>
              <a:ext uri="{FF2B5EF4-FFF2-40B4-BE49-F238E27FC236}">
                <a16:creationId xmlns:a16="http://schemas.microsoft.com/office/drawing/2014/main" id="{F291F92B-01E1-D35F-EC87-C893424FA84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45</a:t>
            </a:fld>
            <a:endParaRPr lang="en-AU"/>
          </a:p>
        </p:txBody>
      </p:sp>
    </p:spTree>
    <p:extLst>
      <p:ext uri="{BB962C8B-B14F-4D97-AF65-F5344CB8AC3E}">
        <p14:creationId xmlns:p14="http://schemas.microsoft.com/office/powerpoint/2010/main" val="138951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D286DC-00F5-8583-B9ED-65E48FC3A30C}"/>
              </a:ext>
            </a:extLst>
          </p:cNvPr>
          <p:cNvSpPr>
            <a:spLocks noGrp="1"/>
          </p:cNvSpPr>
          <p:nvPr>
            <p:ph type="title"/>
          </p:nvPr>
        </p:nvSpPr>
        <p:spPr/>
        <p:txBody>
          <a:bodyPr anchor="t">
            <a:normAutofit/>
          </a:bodyPr>
          <a:lstStyle/>
          <a:p>
            <a:r>
              <a:rPr lang="en-US"/>
              <a:t>How to model and demonstrate peer feedback </a:t>
            </a:r>
          </a:p>
        </p:txBody>
      </p:sp>
      <p:sp>
        <p:nvSpPr>
          <p:cNvPr id="10" name="Content Placeholder 9">
            <a:extLst>
              <a:ext uri="{FF2B5EF4-FFF2-40B4-BE49-F238E27FC236}">
                <a16:creationId xmlns:a16="http://schemas.microsoft.com/office/drawing/2014/main" id="{729D7F87-7297-6963-CA9B-474E3A8E60E0}"/>
              </a:ext>
            </a:extLst>
          </p:cNvPr>
          <p:cNvSpPr>
            <a:spLocks noGrp="1"/>
          </p:cNvSpPr>
          <p:nvPr>
            <p:ph idx="1"/>
          </p:nvPr>
        </p:nvSpPr>
        <p:spPr/>
        <p:txBody>
          <a:bodyPr/>
          <a:lstStyle/>
          <a:p>
            <a:pPr marL="342900" marR="0" lvl="0" indent="-342900" algn="l" defTabSz="914377" rtl="0" eaLnBrk="1" fontAlgn="auto" latinLnBrk="0" hangingPunct="1">
              <a:lnSpc>
                <a:spcPct val="150000"/>
              </a:lnSpc>
              <a:spcBef>
                <a:spcPts val="0"/>
              </a:spcBef>
              <a:spcAft>
                <a:spcPts val="600"/>
              </a:spcAft>
              <a:buClrTx/>
              <a:buSzTx/>
              <a:buFont typeface="+mj-lt"/>
              <a:buAutoNum type="arabicPeriod"/>
              <a:tabLst/>
              <a:defRPr/>
            </a:pPr>
            <a:r>
              <a:rPr kumimoji="0" lang="en-US" b="0" i="0" u="none" strike="noStrike" kern="1200" cap="none" spc="0" normalizeH="0" baseline="0" noProof="0" dirty="0">
                <a:ln>
                  <a:noFill/>
                </a:ln>
                <a:solidFill>
                  <a:srgbClr val="22272B"/>
                </a:solidFill>
                <a:effectLst/>
                <a:uLnTx/>
                <a:uFillTx/>
              </a:rPr>
              <a:t>Set clear expectations and guidelines</a:t>
            </a:r>
          </a:p>
          <a:p>
            <a:pPr marL="342900" marR="0" lvl="0" indent="-342900" algn="l" defTabSz="914377" rtl="0" eaLnBrk="1" fontAlgn="auto" latinLnBrk="0" hangingPunct="1">
              <a:lnSpc>
                <a:spcPct val="150000"/>
              </a:lnSpc>
              <a:spcBef>
                <a:spcPts val="0"/>
              </a:spcBef>
              <a:spcAft>
                <a:spcPts val="600"/>
              </a:spcAft>
              <a:buClrTx/>
              <a:buSzTx/>
              <a:buFont typeface="+mj-lt"/>
              <a:buAutoNum type="arabicPeriod"/>
              <a:tabLst/>
              <a:defRPr/>
            </a:pPr>
            <a:r>
              <a:rPr kumimoji="0" lang="en-US" b="0" i="0" u="none" strike="noStrike" kern="1200" cap="none" spc="0" normalizeH="0" baseline="0" noProof="0" dirty="0">
                <a:ln>
                  <a:noFill/>
                </a:ln>
                <a:solidFill>
                  <a:srgbClr val="22272B"/>
                </a:solidFill>
                <a:effectLst/>
                <a:uLnTx/>
                <a:uFillTx/>
              </a:rPr>
              <a:t>Model giving feedback</a:t>
            </a:r>
          </a:p>
          <a:p>
            <a:pPr marL="342900" marR="0" lvl="0" indent="-342900" algn="l" defTabSz="914377" rtl="0" eaLnBrk="1" fontAlgn="auto" latinLnBrk="0" hangingPunct="1">
              <a:lnSpc>
                <a:spcPct val="150000"/>
              </a:lnSpc>
              <a:spcBef>
                <a:spcPts val="0"/>
              </a:spcBef>
              <a:spcAft>
                <a:spcPts val="600"/>
              </a:spcAft>
              <a:buClrTx/>
              <a:buSzTx/>
              <a:buFont typeface="+mj-lt"/>
              <a:buAutoNum type="arabicPeriod"/>
              <a:tabLst/>
              <a:defRPr/>
            </a:pPr>
            <a:r>
              <a:rPr kumimoji="0" lang="en-US" b="0" i="0" u="none" strike="noStrike" kern="1200" cap="none" spc="0" normalizeH="0" baseline="0" noProof="0" dirty="0">
                <a:ln>
                  <a:noFill/>
                </a:ln>
                <a:solidFill>
                  <a:srgbClr val="22272B"/>
                </a:solidFill>
                <a:effectLst/>
                <a:uLnTx/>
                <a:uFillTx/>
              </a:rPr>
              <a:t>Model receiving feedback</a:t>
            </a:r>
          </a:p>
          <a:p>
            <a:pPr marL="342900" marR="0" lvl="0" indent="-342900" algn="l" defTabSz="914377" rtl="0" eaLnBrk="1" fontAlgn="auto" latinLnBrk="0" hangingPunct="1">
              <a:lnSpc>
                <a:spcPct val="150000"/>
              </a:lnSpc>
              <a:spcBef>
                <a:spcPts val="0"/>
              </a:spcBef>
              <a:spcAft>
                <a:spcPts val="600"/>
              </a:spcAft>
              <a:buClrTx/>
              <a:buSzTx/>
              <a:buFont typeface="+mj-lt"/>
              <a:buAutoNum type="arabicPeriod"/>
              <a:tabLst/>
              <a:defRPr/>
            </a:pPr>
            <a:r>
              <a:rPr lang="en-US" dirty="0">
                <a:solidFill>
                  <a:srgbClr val="22272B"/>
                </a:solidFill>
              </a:rPr>
              <a:t>Model applying feedback</a:t>
            </a:r>
            <a:endParaRPr kumimoji="0" lang="en-US" b="0" i="0" u="none" strike="noStrike" kern="1200" cap="none" spc="0" normalizeH="0" baseline="0" noProof="0" dirty="0">
              <a:ln>
                <a:noFill/>
              </a:ln>
              <a:solidFill>
                <a:srgbClr val="22272B"/>
              </a:solidFill>
              <a:effectLst/>
              <a:uLnTx/>
              <a:uFillTx/>
            </a:endParaRPr>
          </a:p>
          <a:p>
            <a:pPr marL="342900" marR="0" lvl="0" indent="-342900" algn="l" defTabSz="914377" rtl="0" eaLnBrk="1" fontAlgn="auto" latinLnBrk="0" hangingPunct="1">
              <a:lnSpc>
                <a:spcPct val="150000"/>
              </a:lnSpc>
              <a:spcBef>
                <a:spcPts val="0"/>
              </a:spcBef>
              <a:spcAft>
                <a:spcPts val="600"/>
              </a:spcAft>
              <a:buClrTx/>
              <a:buSzTx/>
              <a:buFont typeface="+mj-lt"/>
              <a:buAutoNum type="arabicPeriod"/>
              <a:tabLst/>
              <a:defRPr/>
            </a:pPr>
            <a:r>
              <a:rPr kumimoji="0" lang="en-US" b="0" i="0" u="none" strike="noStrike" kern="1200" cap="none" spc="0" normalizeH="0" baseline="0" noProof="0" dirty="0">
                <a:ln>
                  <a:noFill/>
                </a:ln>
                <a:solidFill>
                  <a:srgbClr val="22272B"/>
                </a:solidFill>
                <a:effectLst/>
                <a:uLnTx/>
                <a:uFillTx/>
              </a:rPr>
              <a:t>Practice</a:t>
            </a:r>
          </a:p>
          <a:p>
            <a:pPr marL="342900" marR="0" lvl="0" indent="-342900" algn="l" defTabSz="914377" rtl="0" eaLnBrk="1" fontAlgn="auto" latinLnBrk="0" hangingPunct="1">
              <a:lnSpc>
                <a:spcPct val="150000"/>
              </a:lnSpc>
              <a:spcBef>
                <a:spcPts val="0"/>
              </a:spcBef>
              <a:spcAft>
                <a:spcPts val="600"/>
              </a:spcAft>
              <a:buClrTx/>
              <a:buSzTx/>
              <a:buFont typeface="+mj-lt"/>
              <a:buAutoNum type="arabicPeriod"/>
              <a:tabLst/>
              <a:defRPr/>
            </a:pPr>
            <a:r>
              <a:rPr kumimoji="0" lang="en-US" b="0" i="0" u="none" strike="noStrike" kern="1200" cap="none" spc="0" normalizeH="0" baseline="0" noProof="0" dirty="0">
                <a:ln>
                  <a:noFill/>
                </a:ln>
                <a:solidFill>
                  <a:srgbClr val="22272B"/>
                </a:solidFill>
                <a:effectLst/>
                <a:uLnTx/>
                <a:uFillTx/>
              </a:rPr>
              <a:t>Reflect</a:t>
            </a:r>
          </a:p>
          <a:p>
            <a:pPr marL="342900" marR="0" lvl="0" indent="-342900" algn="l" defTabSz="914377" rtl="0" eaLnBrk="1" fontAlgn="auto" latinLnBrk="0" hangingPunct="1">
              <a:lnSpc>
                <a:spcPct val="150000"/>
              </a:lnSpc>
              <a:spcBef>
                <a:spcPts val="0"/>
              </a:spcBef>
              <a:spcAft>
                <a:spcPts val="600"/>
              </a:spcAft>
              <a:buClrTx/>
              <a:buSzTx/>
              <a:buFont typeface="+mj-lt"/>
              <a:buAutoNum type="arabicPeriod"/>
              <a:tabLst/>
              <a:defRPr/>
            </a:pPr>
            <a:r>
              <a:rPr kumimoji="0" lang="en-US" b="0" i="0" u="none" strike="noStrike" kern="1200" cap="none" spc="0" normalizeH="0" baseline="0" noProof="0" dirty="0">
                <a:ln>
                  <a:noFill/>
                </a:ln>
                <a:solidFill>
                  <a:srgbClr val="22272B"/>
                </a:solidFill>
                <a:effectLst/>
                <a:uLnTx/>
                <a:uFillTx/>
              </a:rPr>
              <a:t>Provide continuous support</a:t>
            </a:r>
          </a:p>
        </p:txBody>
      </p:sp>
      <p:sp>
        <p:nvSpPr>
          <p:cNvPr id="11" name="Slide Number Placeholder 3">
            <a:extLst>
              <a:ext uri="{FF2B5EF4-FFF2-40B4-BE49-F238E27FC236}">
                <a16:creationId xmlns:a16="http://schemas.microsoft.com/office/drawing/2014/main" id="{2303A536-1588-A0D2-9949-ADB0D2D62BA5}"/>
              </a:ext>
              <a:ext uri="{C183D7F6-B498-43B3-948B-1728B52AA6E4}">
                <adec:decorative xmlns:adec="http://schemas.microsoft.com/office/drawing/2017/decorative" val="1"/>
              </a:ext>
            </a:extLst>
          </p:cNvPr>
          <p:cNvSpPr>
            <a:spLocks noGrp="1"/>
          </p:cNvSpPr>
          <p:nvPr>
            <p:ph type="sldNum" sz="quarter" idx="10"/>
          </p:nvPr>
        </p:nvSpPr>
        <p:spPr/>
        <p:txBody>
          <a:bodyPr/>
          <a:lstStyle/>
          <a:p>
            <a:pPr>
              <a:spcAft>
                <a:spcPts val="600"/>
              </a:spcAft>
            </a:pPr>
            <a:fld id="{10A01DC5-1685-4615-8240-15192985C6A2}" type="slidenum">
              <a:rPr lang="en-AU" smtClean="0"/>
              <a:pPr>
                <a:spcAft>
                  <a:spcPts val="600"/>
                </a:spcAft>
              </a:pPr>
              <a:t>46</a:t>
            </a:fld>
            <a:endParaRPr lang="en-AU"/>
          </a:p>
        </p:txBody>
      </p:sp>
    </p:spTree>
    <p:extLst>
      <p:ext uri="{BB962C8B-B14F-4D97-AF65-F5344CB8AC3E}">
        <p14:creationId xmlns:p14="http://schemas.microsoft.com/office/powerpoint/2010/main" val="137265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6B563-795F-EDA7-3CFD-4868409D342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4E1962-F0F7-7EBD-5E4E-B659434B0275}"/>
              </a:ext>
            </a:extLst>
          </p:cNvPr>
          <p:cNvSpPr>
            <a:spLocks noGrp="1"/>
          </p:cNvSpPr>
          <p:nvPr>
            <p:ph type="title"/>
          </p:nvPr>
        </p:nvSpPr>
        <p:spPr>
          <a:xfrm>
            <a:off x="360000" y="360000"/>
            <a:ext cx="10080000" cy="470997"/>
          </a:xfrm>
        </p:spPr>
        <p:txBody>
          <a:bodyPr/>
          <a:lstStyle/>
          <a:p>
            <a:r>
              <a:rPr lang="en-AU" dirty="0"/>
              <a:t>Peer feedback </a:t>
            </a:r>
            <a:r>
              <a:rPr lang="en-AU" dirty="0">
                <a:solidFill>
                  <a:schemeClr val="bg1"/>
                </a:solidFill>
              </a:rPr>
              <a:t>(3)</a:t>
            </a:r>
          </a:p>
        </p:txBody>
      </p:sp>
      <p:sp>
        <p:nvSpPr>
          <p:cNvPr id="5" name="TextBox 4">
            <a:extLst>
              <a:ext uri="{FF2B5EF4-FFF2-40B4-BE49-F238E27FC236}">
                <a16:creationId xmlns:a16="http://schemas.microsoft.com/office/drawing/2014/main" id="{AF726D3D-A71A-8703-F5E9-3AB56A91B3BD}"/>
              </a:ext>
            </a:extLst>
          </p:cNvPr>
          <p:cNvSpPr txBox="1"/>
          <p:nvPr/>
        </p:nvSpPr>
        <p:spPr>
          <a:xfrm>
            <a:off x="415980" y="1225689"/>
            <a:ext cx="6369924" cy="4925387"/>
          </a:xfrm>
          <a:prstGeom prst="rect">
            <a:avLst/>
          </a:prstGeom>
          <a:noFill/>
        </p:spPr>
        <p:txBody>
          <a:bodyPr wrap="square" lIns="0" tIns="0" rIns="0" bIns="0" anchor="t">
            <a:spAutoFit/>
          </a:bodyPr>
          <a:lstStyle/>
          <a:p>
            <a:pPr marL="0" marR="0" lvl="0" indent="0" algn="l" defTabSz="609585" rtl="0" eaLnBrk="1" fontAlgn="auto" latinLnBrk="0" hangingPunct="1">
              <a:lnSpc>
                <a:spcPct val="150000"/>
              </a:lnSpc>
              <a:spcAft>
                <a:spcPts val="600"/>
              </a:spcAft>
              <a:buClrTx/>
              <a:buSzTx/>
              <a:buFontTx/>
              <a:buNone/>
              <a:tabLst/>
              <a:defRPr/>
            </a:pPr>
            <a:r>
              <a:rPr kumimoji="0" lang="en-AU" sz="1600" b="1" i="0" u="none" strike="noStrike" kern="1200" cap="none" spc="0" normalizeH="0" baseline="0" noProof="0" dirty="0">
                <a:ln>
                  <a:noFill/>
                </a:ln>
                <a:solidFill>
                  <a:srgbClr val="22272B"/>
                </a:solidFill>
                <a:effectLst/>
                <a:uLnTx/>
                <a:uFillTx/>
                <a:latin typeface="+mj-lt"/>
                <a:ea typeface="+mn-ea"/>
                <a:cs typeface="Dreaming Outloud Pro"/>
              </a:rPr>
              <a:t>Learning intention:</a:t>
            </a:r>
          </a:p>
          <a:p>
            <a:pPr marL="0" marR="0" lvl="0" indent="0" algn="l" defTabSz="609585" rtl="0" eaLnBrk="1" fontAlgn="auto" latinLnBrk="0" hangingPunct="1">
              <a:lnSpc>
                <a:spcPct val="150000"/>
              </a:lnSpc>
              <a:spcAft>
                <a:spcPts val="600"/>
              </a:spcAft>
              <a:buClrTx/>
              <a:buSzTx/>
              <a:buFontTx/>
              <a:buNone/>
              <a:tabLst/>
              <a:defRPr/>
            </a:pPr>
            <a:r>
              <a:rPr kumimoji="0" lang="en-AU" sz="1600" b="0" i="0" u="none" strike="noStrike" kern="1200" cap="none" spc="0" normalizeH="0" baseline="0" noProof="0" dirty="0">
                <a:ln>
                  <a:noFill/>
                </a:ln>
                <a:solidFill>
                  <a:srgbClr val="22272B"/>
                </a:solidFill>
                <a:effectLst/>
                <a:uLnTx/>
                <a:uFillTx/>
                <a:ea typeface="+mn-ea"/>
                <a:cs typeface="Dreaming Outloud Pro"/>
              </a:rPr>
              <a:t>We are learning to present a clear argument to persuade an audience</a:t>
            </a:r>
            <a:endParaRPr lang="en-AU" sz="1600" dirty="0">
              <a:solidFill>
                <a:srgbClr val="22272B"/>
              </a:solidFill>
              <a:cs typeface="Dreaming Outloud Pro"/>
            </a:endParaRPr>
          </a:p>
          <a:p>
            <a:pPr marL="0" marR="0" lvl="0" indent="0" algn="l" defTabSz="609585" rtl="0" eaLnBrk="1" fontAlgn="auto" latinLnBrk="0" hangingPunct="1">
              <a:lnSpc>
                <a:spcPct val="150000"/>
              </a:lnSpc>
              <a:spcAft>
                <a:spcPts val="600"/>
              </a:spcAft>
              <a:buClrTx/>
              <a:buSzTx/>
              <a:buFontTx/>
              <a:buNone/>
              <a:tabLst/>
              <a:defRPr/>
            </a:pPr>
            <a:endParaRPr kumimoji="0" lang="en-AU" sz="1600" b="0" i="0" u="none" strike="noStrike" kern="1200" cap="none" spc="0" normalizeH="0" baseline="0" noProof="0" dirty="0">
              <a:ln>
                <a:noFill/>
              </a:ln>
              <a:solidFill>
                <a:srgbClr val="22272B"/>
              </a:solidFill>
              <a:effectLst/>
              <a:uLnTx/>
              <a:uFillTx/>
              <a:ea typeface="+mn-ea"/>
              <a:cs typeface="Dreaming Outloud Pro"/>
            </a:endParaRPr>
          </a:p>
          <a:p>
            <a:pPr marL="0" marR="0" lvl="0" indent="0" algn="l" defTabSz="609585" rtl="0" eaLnBrk="1" fontAlgn="auto" latinLnBrk="0" hangingPunct="1">
              <a:lnSpc>
                <a:spcPct val="150000"/>
              </a:lnSpc>
              <a:spcAft>
                <a:spcPts val="600"/>
              </a:spcAft>
              <a:buClrTx/>
              <a:buSzTx/>
              <a:buFontTx/>
              <a:buNone/>
              <a:tabLst/>
              <a:defRPr/>
            </a:pPr>
            <a:r>
              <a:rPr kumimoji="0" lang="en-AU" sz="1600" b="1" i="0" u="none" strike="noStrike" kern="1200" cap="none" spc="0" normalizeH="0" baseline="0" noProof="0" dirty="0">
                <a:ln>
                  <a:noFill/>
                </a:ln>
                <a:solidFill>
                  <a:srgbClr val="22272B"/>
                </a:solidFill>
                <a:effectLst/>
                <a:uLnTx/>
                <a:uFillTx/>
                <a:latin typeface="+mj-lt"/>
                <a:ea typeface="+mn-ea"/>
                <a:cs typeface="Dreaming Outloud Pro"/>
              </a:rPr>
              <a:t>Success Criteria: </a:t>
            </a:r>
            <a:endParaRPr lang="en-AU" sz="1600" b="1" i="0" u="none" strike="noStrike" kern="1200" cap="none" spc="0" normalizeH="0" baseline="0" noProof="0" dirty="0">
              <a:ln>
                <a:noFill/>
              </a:ln>
              <a:solidFill>
                <a:srgbClr val="22272B"/>
              </a:solidFill>
              <a:effectLst/>
              <a:uLnTx/>
              <a:uFillTx/>
              <a:latin typeface="+mj-lt"/>
              <a:cs typeface="Dreaming Outloud Pro"/>
            </a:endParaRPr>
          </a:p>
          <a:p>
            <a:pPr marL="0" marR="0" lvl="0" indent="0" algn="l" defTabSz="609585" rtl="0" eaLnBrk="1" fontAlgn="auto" latinLnBrk="0" hangingPunct="1">
              <a:lnSpc>
                <a:spcPct val="150000"/>
              </a:lnSpc>
              <a:spcAft>
                <a:spcPts val="600"/>
              </a:spcAft>
              <a:buClrTx/>
              <a:buSzTx/>
              <a:buFontTx/>
              <a:buNone/>
              <a:tabLst/>
              <a:defRPr/>
            </a:pPr>
            <a:r>
              <a:rPr kumimoji="0" lang="en-AU" sz="1600" b="0" i="0" u="none" strike="noStrike" kern="1200" cap="none" spc="0" normalizeH="0" baseline="0" noProof="0" dirty="0">
                <a:ln>
                  <a:noFill/>
                </a:ln>
                <a:solidFill>
                  <a:srgbClr val="22272B"/>
                </a:solidFill>
                <a:effectLst/>
                <a:uLnTx/>
                <a:uFillTx/>
                <a:ea typeface="+mn-ea"/>
                <a:cs typeface="Dreaming Outloud Pro"/>
              </a:rPr>
              <a:t>I can –</a:t>
            </a:r>
            <a:endParaRPr lang="en-AU" sz="1600" b="0" i="0" u="none" strike="noStrike" kern="1200" cap="none" spc="0" normalizeH="0" baseline="0" noProof="0" dirty="0">
              <a:ln>
                <a:noFill/>
              </a:ln>
              <a:solidFill>
                <a:srgbClr val="22272B"/>
              </a:solidFill>
              <a:effectLst/>
              <a:uLnTx/>
              <a:uFillTx/>
              <a:cs typeface="Dreaming Outloud Pro"/>
            </a:endParaRPr>
          </a:p>
          <a:p>
            <a:pPr marL="285750" indent="-285750" defTabSz="609585">
              <a:lnSpc>
                <a:spcPct val="150000"/>
              </a:lnSpc>
              <a:spcAft>
                <a:spcPts val="600"/>
              </a:spcAft>
              <a:buFont typeface="Arial" panose="020B0604020202020204" pitchFamily="34" charset="0"/>
              <a:buChar char="•"/>
              <a:defRPr/>
            </a:pPr>
            <a:r>
              <a:rPr kumimoji="0" lang="en-AU" sz="1600" b="0" i="0" u="none" strike="noStrike" kern="1200" cap="none" spc="0" normalizeH="0" baseline="0" noProof="0" dirty="0">
                <a:ln>
                  <a:noFill/>
                </a:ln>
                <a:solidFill>
                  <a:srgbClr val="22272B"/>
                </a:solidFill>
                <a:effectLst/>
                <a:uLnTx/>
                <a:uFillTx/>
                <a:ea typeface="+mn-ea"/>
                <a:cs typeface="+mn-cs"/>
              </a:rPr>
              <a:t>use moda</a:t>
            </a:r>
            <a:r>
              <a:rPr kumimoji="0" lang="en-AU" sz="1600" b="0" i="0" u="none" strike="noStrike" kern="1200" cap="none" spc="0" normalizeH="0" baseline="0" noProof="0" dirty="0">
                <a:ln>
                  <a:noFill/>
                </a:ln>
                <a:effectLst/>
                <a:uLnTx/>
                <a:uFillTx/>
                <a:ea typeface="+mn-ea"/>
                <a:cs typeface="+mn-cs"/>
              </a:rPr>
              <a:t>l verbs and expressions</a:t>
            </a:r>
            <a:r>
              <a:rPr lang="en-AU" sz="1600" dirty="0"/>
              <a:t> </a:t>
            </a:r>
            <a:r>
              <a:rPr kumimoji="0" lang="en-AU" sz="1600" b="0" i="0" u="none" strike="noStrike" kern="1200" cap="none" spc="0" normalizeH="0" baseline="0" noProof="0" dirty="0">
                <a:ln>
                  <a:noFill/>
                </a:ln>
                <a:effectLst/>
                <a:uLnTx/>
                <a:uFillTx/>
                <a:ea typeface="+mn-ea"/>
                <a:cs typeface="+mn-cs"/>
              </a:rPr>
              <a:t>to strengthen or</a:t>
            </a:r>
            <a:r>
              <a:rPr lang="en-AU" sz="1600" dirty="0"/>
              <a:t> soften my arguments. For example, must, should, likely, definitely.</a:t>
            </a:r>
          </a:p>
          <a:p>
            <a:pPr marL="285750" marR="0" lvl="0" indent="-285750" algn="l" defTabSz="609585" rtl="0" eaLnBrk="1" fontAlgn="auto" latinLnBrk="0" hangingPunct="1">
              <a:lnSpc>
                <a:spcPct val="150000"/>
              </a:lnSpc>
              <a:spcAft>
                <a:spcPts val="600"/>
              </a:spcAft>
              <a:buClrTx/>
              <a:buSzTx/>
              <a:buFont typeface="Arial" panose="020B0604020202020204" pitchFamily="34" charset="0"/>
              <a:buChar char="•"/>
              <a:tabLst/>
              <a:defRPr/>
            </a:pPr>
            <a:r>
              <a:rPr kumimoji="0" lang="en-AU" sz="1600" b="0" i="0" u="none" strike="noStrike" kern="1200" cap="none" spc="0" normalizeH="0" baseline="0" noProof="0" dirty="0">
                <a:ln>
                  <a:noFill/>
                </a:ln>
                <a:effectLst/>
                <a:uLnTx/>
                <a:uFillTx/>
                <a:ea typeface="+mn-ea"/>
                <a:cs typeface="+mn-cs"/>
              </a:rPr>
              <a:t>blend personal opinions with facts or evidence to make my writing more convincing</a:t>
            </a:r>
            <a:r>
              <a:rPr lang="en-AU" sz="1600" dirty="0"/>
              <a:t>.</a:t>
            </a:r>
            <a:endParaRPr lang="en-AU" sz="1600" b="0" i="0" u="none" strike="noStrike" kern="1200" cap="none" spc="0" normalizeH="0" baseline="0" noProof="0" dirty="0">
              <a:ln>
                <a:noFill/>
              </a:ln>
              <a:effectLst/>
              <a:uLnTx/>
              <a:uFillTx/>
            </a:endParaRPr>
          </a:p>
          <a:p>
            <a:pPr marL="285750" indent="-285750" defTabSz="609585">
              <a:lnSpc>
                <a:spcPct val="150000"/>
              </a:lnSpc>
              <a:spcAft>
                <a:spcPts val="600"/>
              </a:spcAft>
              <a:buFont typeface="Arial" panose="020B0604020202020204" pitchFamily="34" charset="0"/>
              <a:buChar char="•"/>
              <a:defRPr/>
            </a:pPr>
            <a:r>
              <a:rPr kumimoji="0" lang="en-AU" sz="1600" b="0" i="0" u="none" strike="noStrike" kern="1200" cap="none" spc="0" normalizeH="0" baseline="0" noProof="0" dirty="0">
                <a:ln>
                  <a:noFill/>
                </a:ln>
                <a:effectLst/>
                <a:uLnTx/>
                <a:uFillTx/>
                <a:ea typeface="+mn-ea"/>
                <a:cs typeface="+mn-cs"/>
              </a:rPr>
              <a:t>use rhetorical devices</a:t>
            </a:r>
            <a:r>
              <a:rPr lang="en-AU" sz="1600" dirty="0"/>
              <a:t> </a:t>
            </a:r>
            <a:r>
              <a:rPr kumimoji="0" lang="en-AU" sz="1600" b="0" i="0" u="none" strike="noStrike" kern="1200" cap="none" spc="0" normalizeH="0" baseline="0" noProof="0" dirty="0">
                <a:ln>
                  <a:noFill/>
                </a:ln>
                <a:solidFill>
                  <a:srgbClr val="22272B"/>
                </a:solidFill>
                <a:effectLst/>
                <a:uLnTx/>
                <a:uFillTx/>
                <a:ea typeface="+mn-ea"/>
                <a:cs typeface="+mn-cs"/>
              </a:rPr>
              <a:t>that connect with my target</a:t>
            </a:r>
            <a:r>
              <a:rPr lang="en-AU" sz="1600" dirty="0"/>
              <a:t> audience. For example, repetition, rhetorical questions, and emotive language.</a:t>
            </a:r>
          </a:p>
        </p:txBody>
      </p:sp>
      <p:sp>
        <p:nvSpPr>
          <p:cNvPr id="7" name="TextBox 6">
            <a:extLst>
              <a:ext uri="{FF2B5EF4-FFF2-40B4-BE49-F238E27FC236}">
                <a16:creationId xmlns:a16="http://schemas.microsoft.com/office/drawing/2014/main" id="{C7F789D8-3A94-4DE7-52DA-E7862B5CC9AB}"/>
              </a:ext>
            </a:extLst>
          </p:cNvPr>
          <p:cNvSpPr txBox="1"/>
          <p:nvPr/>
        </p:nvSpPr>
        <p:spPr>
          <a:xfrm>
            <a:off x="415980" y="6514153"/>
            <a:ext cx="3276820" cy="234511"/>
          </a:xfrm>
          <a:prstGeom prst="rect">
            <a:avLst/>
          </a:prstGeom>
          <a:noFill/>
        </p:spPr>
        <p:txBody>
          <a:bodyPr wrap="square" lIns="0" tIns="0" rIns="0" bIns="0" rtlCol="0" anchor="t">
            <a:noAutofit/>
          </a:bodyPr>
          <a:lstStyle/>
          <a:p>
            <a:r>
              <a:rPr lang="en-AU" sz="1200" dirty="0">
                <a:solidFill>
                  <a:schemeClr val="accent2"/>
                </a:solidFill>
                <a:effectLst/>
                <a:latin typeface="Public Sans"/>
                <a:hlinkClick r:id="rId3">
                  <a:extLst>
                    <a:ext uri="{A12FA001-AC4F-418D-AE19-62706E023703}">
                      <ahyp:hlinkClr xmlns:ahyp="http://schemas.microsoft.com/office/drawing/2018/hyperlinkcolor" val="tx"/>
                    </a:ext>
                  </a:extLst>
                </a:hlinkClick>
              </a:rPr>
              <a:t>English </a:t>
            </a:r>
            <a:r>
              <a:rPr lang="en-AU" sz="1200" dirty="0">
                <a:solidFill>
                  <a:schemeClr val="accent2"/>
                </a:solidFill>
                <a:latin typeface="Public Sans"/>
                <a:hlinkClick r:id="rId3">
                  <a:extLst>
                    <a:ext uri="{A12FA001-AC4F-418D-AE19-62706E023703}">
                      <ahyp:hlinkClr xmlns:ahyp="http://schemas.microsoft.com/office/drawing/2018/hyperlinkcolor" val="tx"/>
                    </a:ext>
                  </a:extLst>
                </a:hlinkClick>
              </a:rPr>
              <a:t>K-10 Syllabus</a:t>
            </a:r>
            <a:r>
              <a:rPr lang="en-AU" sz="1200" dirty="0">
                <a:solidFill>
                  <a:schemeClr val="accent2"/>
                </a:solidFill>
                <a:latin typeface="Public Sans"/>
              </a:rPr>
              <a:t> </a:t>
            </a:r>
            <a:r>
              <a:rPr lang="en-AU" sz="1200" dirty="0">
                <a:ea typeface="+mn-lt"/>
                <a:cs typeface="+mn-lt"/>
              </a:rPr>
              <a:t>(2022) - EN3-CWT-01</a:t>
            </a:r>
            <a:endParaRPr lang="en-AU" sz="1200" dirty="0">
              <a:latin typeface="Public Sans"/>
            </a:endParaRPr>
          </a:p>
        </p:txBody>
      </p:sp>
      <p:pic>
        <p:nvPicPr>
          <p:cNvPr id="14" name="Picture 13">
            <a:extLst>
              <a:ext uri="{FF2B5EF4-FFF2-40B4-BE49-F238E27FC236}">
                <a16:creationId xmlns:a16="http://schemas.microsoft.com/office/drawing/2014/main" id="{3659FC80-C43D-F35E-3558-707AFBB3B8F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45904" y="1225689"/>
            <a:ext cx="4698096" cy="5134171"/>
          </a:xfrm>
          <a:prstGeom prst="rect">
            <a:avLst/>
          </a:prstGeom>
          <a:ln w="3175">
            <a:solidFill>
              <a:schemeClr val="bg2">
                <a:lumMod val="90000"/>
              </a:schemeClr>
            </a:solidFill>
          </a:ln>
        </p:spPr>
      </p:pic>
      <p:sp>
        <p:nvSpPr>
          <p:cNvPr id="2" name="Slide Number Placeholder 1">
            <a:extLst>
              <a:ext uri="{FF2B5EF4-FFF2-40B4-BE49-F238E27FC236}">
                <a16:creationId xmlns:a16="http://schemas.microsoft.com/office/drawing/2014/main" id="{0A44885D-28D3-489B-9B0F-19FC7720BF0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771743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8D9314-545F-2EE1-48BF-ACBDBC690DEE}"/>
              </a:ext>
            </a:extLst>
          </p:cNvPr>
          <p:cNvSpPr>
            <a:spLocks noGrp="1"/>
          </p:cNvSpPr>
          <p:nvPr>
            <p:ph type="title"/>
          </p:nvPr>
        </p:nvSpPr>
        <p:spPr/>
        <p:txBody>
          <a:bodyPr/>
          <a:lstStyle/>
          <a:p>
            <a:r>
              <a:rPr lang="en-US" dirty="0"/>
              <a:t>How to model feedback</a:t>
            </a:r>
            <a:endParaRPr lang="en-AU" dirty="0"/>
          </a:p>
        </p:txBody>
      </p:sp>
      <p:pic>
        <p:nvPicPr>
          <p:cNvPr id="6" name="Picture 5">
            <a:extLst>
              <a:ext uri="{FF2B5EF4-FFF2-40B4-BE49-F238E27FC236}">
                <a16:creationId xmlns:a16="http://schemas.microsoft.com/office/drawing/2014/main" id="{9263C2C9-8457-E308-015B-47254DB1A94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0000" y="1225688"/>
            <a:ext cx="5742087" cy="5134172"/>
          </a:xfrm>
          <a:prstGeom prst="rect">
            <a:avLst/>
          </a:prstGeom>
          <a:ln w="3175">
            <a:solidFill>
              <a:schemeClr val="bg2">
                <a:lumMod val="90000"/>
              </a:schemeClr>
            </a:solidFill>
          </a:ln>
        </p:spPr>
      </p:pic>
      <p:pic>
        <p:nvPicPr>
          <p:cNvPr id="5" name="Picture 4">
            <a:extLst>
              <a:ext uri="{FF2B5EF4-FFF2-40B4-BE49-F238E27FC236}">
                <a16:creationId xmlns:a16="http://schemas.microsoft.com/office/drawing/2014/main" id="{FF0BF5C2-B672-B927-447F-0AA3B9A711B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45904" y="1225689"/>
            <a:ext cx="4698096" cy="5134171"/>
          </a:xfrm>
          <a:prstGeom prst="rect">
            <a:avLst/>
          </a:prstGeom>
          <a:ln w="3175">
            <a:solidFill>
              <a:schemeClr val="bg2">
                <a:lumMod val="90000"/>
              </a:schemeClr>
            </a:solidFill>
          </a:ln>
        </p:spPr>
      </p:pic>
      <p:sp>
        <p:nvSpPr>
          <p:cNvPr id="2" name="Slide Number Placeholder 1">
            <a:extLst>
              <a:ext uri="{FF2B5EF4-FFF2-40B4-BE49-F238E27FC236}">
                <a16:creationId xmlns:a16="http://schemas.microsoft.com/office/drawing/2014/main" id="{D234EC19-C804-ED88-426D-ED03B7EE534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974487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C1D0C-9560-26FB-2098-FBF7C9F46EA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A057A1-B2F0-6EE9-21A2-035314213DE3}"/>
              </a:ext>
            </a:extLst>
          </p:cNvPr>
          <p:cNvSpPr>
            <a:spLocks noGrp="1"/>
          </p:cNvSpPr>
          <p:nvPr>
            <p:ph type="title"/>
          </p:nvPr>
        </p:nvSpPr>
        <p:spPr/>
        <p:txBody>
          <a:bodyPr anchor="t">
            <a:normAutofit/>
          </a:bodyPr>
          <a:lstStyle/>
          <a:p>
            <a:r>
              <a:rPr lang="en-US"/>
              <a:t>Peer feedback</a:t>
            </a:r>
            <a:r>
              <a:rPr lang="en-US">
                <a:solidFill>
                  <a:schemeClr val="bg1"/>
                </a:solidFill>
              </a:rPr>
              <a:t> </a:t>
            </a:r>
            <a:r>
              <a:rPr lang="en-US"/>
              <a:t>– Sentence stems</a:t>
            </a:r>
            <a:r>
              <a:rPr lang="en-US">
                <a:solidFill>
                  <a:schemeClr val="bg1"/>
                </a:solidFill>
              </a:rPr>
              <a:t>(1)</a:t>
            </a:r>
            <a:endParaRPr lang="en-AU">
              <a:solidFill>
                <a:schemeClr val="bg1"/>
              </a:solidFill>
            </a:endParaRPr>
          </a:p>
        </p:txBody>
      </p:sp>
      <p:graphicFrame>
        <p:nvGraphicFramePr>
          <p:cNvPr id="7" name="Table 6">
            <a:extLst>
              <a:ext uri="{FF2B5EF4-FFF2-40B4-BE49-F238E27FC236}">
                <a16:creationId xmlns:a16="http://schemas.microsoft.com/office/drawing/2014/main" id="{056E6F8E-84CD-53ED-1D57-758EA1EC89FC}"/>
              </a:ext>
            </a:extLst>
          </p:cNvPr>
          <p:cNvGraphicFramePr>
            <a:graphicFrameLocks noGrp="1"/>
          </p:cNvGraphicFramePr>
          <p:nvPr>
            <p:extLst>
              <p:ext uri="{D42A27DB-BD31-4B8C-83A1-F6EECF244321}">
                <p14:modId xmlns:p14="http://schemas.microsoft.com/office/powerpoint/2010/main" val="2809898611"/>
              </p:ext>
            </p:extLst>
          </p:nvPr>
        </p:nvGraphicFramePr>
        <p:xfrm>
          <a:off x="360000" y="1545200"/>
          <a:ext cx="11472000" cy="4581900"/>
        </p:xfrm>
        <a:graphic>
          <a:graphicData uri="http://schemas.openxmlformats.org/drawingml/2006/table">
            <a:tbl>
              <a:tblPr firstRow="1" firstCol="1" bandRow="1"/>
              <a:tblGrid>
                <a:gridCol w="3824000">
                  <a:extLst>
                    <a:ext uri="{9D8B030D-6E8A-4147-A177-3AD203B41FA5}">
                      <a16:colId xmlns:a16="http://schemas.microsoft.com/office/drawing/2014/main" val="719237652"/>
                    </a:ext>
                  </a:extLst>
                </a:gridCol>
                <a:gridCol w="3824000">
                  <a:extLst>
                    <a:ext uri="{9D8B030D-6E8A-4147-A177-3AD203B41FA5}">
                      <a16:colId xmlns:a16="http://schemas.microsoft.com/office/drawing/2014/main" val="1253428777"/>
                    </a:ext>
                  </a:extLst>
                </a:gridCol>
                <a:gridCol w="3824000">
                  <a:extLst>
                    <a:ext uri="{9D8B030D-6E8A-4147-A177-3AD203B41FA5}">
                      <a16:colId xmlns:a16="http://schemas.microsoft.com/office/drawing/2014/main" val="2333647622"/>
                    </a:ext>
                  </a:extLst>
                </a:gridCol>
              </a:tblGrid>
              <a:tr h="243856">
                <a:tc>
                  <a:txBody>
                    <a:bodyPr/>
                    <a:lstStyle/>
                    <a:p>
                      <a:pPr algn="l">
                        <a:lnSpc>
                          <a:spcPct val="120000"/>
                        </a:lnSpc>
                        <a:spcBef>
                          <a:spcPts val="0"/>
                        </a:spcBef>
                        <a:spcAft>
                          <a:spcPts val="600"/>
                        </a:spcAft>
                      </a:pPr>
                      <a:r>
                        <a:rPr lang="en-AU" sz="1800" b="1">
                          <a:solidFill>
                            <a:srgbClr val="FFFFFF"/>
                          </a:solidFill>
                          <a:effectLst/>
                          <a:latin typeface="+mj-lt"/>
                          <a:ea typeface="Arial" panose="020B0604020202020204" pitchFamily="34" charset="0"/>
                          <a:cs typeface="Arial"/>
                        </a:rPr>
                        <a:t>What you did well</a:t>
                      </a:r>
                      <a:endParaRPr lang="en-AU" sz="1800">
                        <a:effectLst/>
                        <a:latin typeface="+mj-lt"/>
                        <a:ea typeface="MS Mincho" panose="02020609040205080304" pitchFamily="49" charset="-128"/>
                        <a:cs typeface="Arial"/>
                      </a:endParaRPr>
                    </a:p>
                  </a:txBody>
                  <a:tcPr marL="104580" marR="10458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l">
                        <a:lnSpc>
                          <a:spcPct val="120000"/>
                        </a:lnSpc>
                        <a:spcBef>
                          <a:spcPts val="0"/>
                        </a:spcBef>
                        <a:spcAft>
                          <a:spcPts val="600"/>
                        </a:spcAft>
                      </a:pPr>
                      <a:r>
                        <a:rPr lang="en-AU" sz="1800" b="1">
                          <a:solidFill>
                            <a:srgbClr val="FFFFFF"/>
                          </a:solidFill>
                          <a:effectLst/>
                          <a:latin typeface="+mj-lt"/>
                          <a:ea typeface="Arial" panose="020B0604020202020204" pitchFamily="34" charset="0"/>
                          <a:cs typeface="Arial"/>
                        </a:rPr>
                        <a:t>What you could improve</a:t>
                      </a:r>
                      <a:endParaRPr lang="en-AU" sz="1800">
                        <a:effectLst/>
                        <a:latin typeface="+mj-lt"/>
                        <a:ea typeface="MS Mincho" panose="02020609040205080304" pitchFamily="49" charset="-128"/>
                        <a:cs typeface="Arial"/>
                      </a:endParaRPr>
                    </a:p>
                  </a:txBody>
                  <a:tcPr marL="104580" marR="10458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l">
                        <a:lnSpc>
                          <a:spcPct val="120000"/>
                        </a:lnSpc>
                        <a:spcBef>
                          <a:spcPts val="0"/>
                        </a:spcBef>
                        <a:spcAft>
                          <a:spcPts val="600"/>
                        </a:spcAft>
                      </a:pPr>
                      <a:r>
                        <a:rPr lang="en-AU" sz="1800" b="1" dirty="0">
                          <a:solidFill>
                            <a:srgbClr val="FFFFFF"/>
                          </a:solidFill>
                          <a:effectLst/>
                          <a:latin typeface="+mj-lt"/>
                          <a:ea typeface="Arial" panose="020B0604020202020204" pitchFamily="34" charset="0"/>
                          <a:cs typeface="Arial"/>
                        </a:rPr>
                        <a:t>How you could do this (actions based on feedback)</a:t>
                      </a:r>
                      <a:endParaRPr lang="en-AU" sz="1800" dirty="0">
                        <a:effectLst/>
                        <a:latin typeface="+mj-lt"/>
                        <a:ea typeface="MS Mincho" panose="02020609040205080304" pitchFamily="49" charset="-128"/>
                        <a:cs typeface="Arial"/>
                      </a:endParaRPr>
                    </a:p>
                  </a:txBody>
                  <a:tcPr marL="104580" marR="10458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813479804"/>
                  </a:ext>
                </a:extLst>
              </a:tr>
              <a:tr h="3809313">
                <a:tc>
                  <a:txBody>
                    <a:bodyPr/>
                    <a:lstStyle/>
                    <a:p>
                      <a:pPr>
                        <a:lnSpc>
                          <a:spcPct val="120000"/>
                        </a:lnSpc>
                        <a:spcBef>
                          <a:spcPts val="0"/>
                        </a:spcBef>
                        <a:spcAft>
                          <a:spcPts val="600"/>
                        </a:spcAft>
                      </a:pPr>
                      <a:r>
                        <a:rPr lang="en-AU" sz="1800" i="1" dirty="0">
                          <a:effectLst/>
                          <a:latin typeface="+mn-lt"/>
                          <a:ea typeface="MS Mincho" panose="02020609040205080304" pitchFamily="49" charset="-128"/>
                          <a:cs typeface="Arial" panose="020B0604020202020204" pitchFamily="34" charset="0"/>
                        </a:rPr>
                        <a:t>I really liked how you…</a:t>
                      </a:r>
                    </a:p>
                    <a:p>
                      <a:pPr>
                        <a:lnSpc>
                          <a:spcPct val="120000"/>
                        </a:lnSpc>
                        <a:spcBef>
                          <a:spcPts val="0"/>
                        </a:spcBef>
                        <a:spcAft>
                          <a:spcPts val="600"/>
                        </a:spcAft>
                      </a:pPr>
                      <a:r>
                        <a:rPr lang="en-AU" sz="1800" i="1" dirty="0">
                          <a:effectLst/>
                          <a:latin typeface="+mn-lt"/>
                          <a:ea typeface="MS Mincho" panose="02020609040205080304" pitchFamily="49" charset="-128"/>
                          <a:cs typeface="Arial" panose="020B0604020202020204" pitchFamily="34" charset="0"/>
                        </a:rPr>
                        <a:t>You did a great job with…</a:t>
                      </a:r>
                    </a:p>
                    <a:p>
                      <a:pPr>
                        <a:lnSpc>
                          <a:spcPct val="120000"/>
                        </a:lnSpc>
                        <a:spcBef>
                          <a:spcPts val="0"/>
                        </a:spcBef>
                        <a:spcAft>
                          <a:spcPts val="600"/>
                        </a:spcAft>
                      </a:pPr>
                      <a:r>
                        <a:rPr lang="en-AU" sz="1800" i="1" dirty="0">
                          <a:effectLst/>
                          <a:latin typeface="+mn-lt"/>
                          <a:ea typeface="MS Mincho" panose="02020609040205080304" pitchFamily="49" charset="-128"/>
                          <a:cs typeface="Arial" panose="020B0604020202020204" pitchFamily="34" charset="0"/>
                        </a:rPr>
                        <a:t>One strength of your work is…</a:t>
                      </a:r>
                    </a:p>
                    <a:p>
                      <a:pPr>
                        <a:lnSpc>
                          <a:spcPct val="120000"/>
                        </a:lnSpc>
                        <a:spcBef>
                          <a:spcPts val="0"/>
                        </a:spcBef>
                        <a:spcAft>
                          <a:spcPts val="600"/>
                        </a:spcAft>
                      </a:pPr>
                      <a:r>
                        <a:rPr lang="en-AU" sz="1800" i="1" dirty="0">
                          <a:effectLst/>
                          <a:latin typeface="+mn-lt"/>
                          <a:ea typeface="MS Mincho" panose="02020609040205080304" pitchFamily="49" charset="-128"/>
                          <a:cs typeface="Arial" panose="020B0604020202020204" pitchFamily="34" charset="0"/>
                        </a:rPr>
                        <a:t>It’s clear that you put effort into…</a:t>
                      </a:r>
                    </a:p>
                    <a:p>
                      <a:pPr>
                        <a:lnSpc>
                          <a:spcPct val="120000"/>
                        </a:lnSpc>
                        <a:spcBef>
                          <a:spcPts val="0"/>
                        </a:spcBef>
                        <a:spcAft>
                          <a:spcPts val="600"/>
                        </a:spcAft>
                      </a:pPr>
                      <a:r>
                        <a:rPr lang="en-AU" sz="1800" i="1" dirty="0">
                          <a:effectLst/>
                          <a:latin typeface="+mn-lt"/>
                          <a:ea typeface="MS Mincho" panose="02020609040205080304" pitchFamily="49" charset="-128"/>
                          <a:cs typeface="Arial" panose="020B0604020202020204" pitchFamily="34" charset="0"/>
                        </a:rPr>
                        <a:t>Your use of (specific skill/technique) was effective because…</a:t>
                      </a:r>
                    </a:p>
                    <a:p>
                      <a:pPr>
                        <a:lnSpc>
                          <a:spcPct val="120000"/>
                        </a:lnSpc>
                        <a:spcBef>
                          <a:spcPts val="0"/>
                        </a:spcBef>
                        <a:spcAft>
                          <a:spcPts val="600"/>
                        </a:spcAft>
                      </a:pPr>
                      <a:r>
                        <a:rPr lang="en-AU" sz="1800" i="1" dirty="0">
                          <a:effectLst/>
                          <a:latin typeface="+mn-lt"/>
                          <a:ea typeface="MS Mincho" panose="02020609040205080304" pitchFamily="49" charset="-128"/>
                          <a:cs typeface="Arial" panose="020B0604020202020204" pitchFamily="34" charset="0"/>
                        </a:rPr>
                        <a:t>You explained (concept/idea) well by…</a:t>
                      </a:r>
                    </a:p>
                  </a:txBody>
                  <a:tcPr marL="104580" marR="104580" marT="72000" marB="72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20000"/>
                        </a:lnSpc>
                        <a:spcBef>
                          <a:spcPts val="0"/>
                        </a:spcBef>
                        <a:spcAft>
                          <a:spcPts val="600"/>
                        </a:spcAft>
                      </a:pPr>
                      <a:r>
                        <a:rPr lang="en-AU" sz="1800" i="1" dirty="0">
                          <a:latin typeface="+mn-lt"/>
                        </a:rPr>
                        <a:t>You could improve your… </a:t>
                      </a:r>
                    </a:p>
                    <a:p>
                      <a:pPr>
                        <a:lnSpc>
                          <a:spcPct val="120000"/>
                        </a:lnSpc>
                        <a:spcBef>
                          <a:spcPts val="0"/>
                        </a:spcBef>
                        <a:spcAft>
                          <a:spcPts val="600"/>
                        </a:spcAft>
                      </a:pPr>
                      <a:r>
                        <a:rPr lang="en-AU" sz="1800" i="1" dirty="0">
                          <a:latin typeface="+mn-lt"/>
                        </a:rPr>
                        <a:t>One area to focus on is…</a:t>
                      </a:r>
                    </a:p>
                    <a:p>
                      <a:pPr>
                        <a:lnSpc>
                          <a:spcPct val="120000"/>
                        </a:lnSpc>
                        <a:spcBef>
                          <a:spcPts val="0"/>
                        </a:spcBef>
                        <a:spcAft>
                          <a:spcPts val="600"/>
                        </a:spcAft>
                      </a:pPr>
                      <a:r>
                        <a:rPr lang="en-AU" sz="1800" i="1" dirty="0">
                          <a:latin typeface="+mn-lt"/>
                        </a:rPr>
                        <a:t>Your work could be even better if you…</a:t>
                      </a:r>
                    </a:p>
                    <a:p>
                      <a:pPr>
                        <a:lnSpc>
                          <a:spcPct val="120000"/>
                        </a:lnSpc>
                        <a:spcBef>
                          <a:spcPts val="0"/>
                        </a:spcBef>
                        <a:spcAft>
                          <a:spcPts val="600"/>
                        </a:spcAft>
                      </a:pPr>
                      <a:r>
                        <a:rPr lang="en-AU" sz="1800" i="1" dirty="0">
                          <a:latin typeface="+mn-lt"/>
                        </a:rPr>
                        <a:t>I found (specific part) a little unclear because…</a:t>
                      </a:r>
                    </a:p>
                    <a:p>
                      <a:pPr marL="0" marR="0" lvl="0" indent="0" algn="l" defTabSz="914377" rtl="0" eaLnBrk="1" fontAlgn="auto" latinLnBrk="0" hangingPunct="1">
                        <a:lnSpc>
                          <a:spcPct val="120000"/>
                        </a:lnSpc>
                        <a:spcBef>
                          <a:spcPts val="0"/>
                        </a:spcBef>
                        <a:spcAft>
                          <a:spcPts val="600"/>
                        </a:spcAft>
                        <a:buClrTx/>
                        <a:buSzTx/>
                        <a:buFontTx/>
                        <a:buNone/>
                        <a:tabLst/>
                        <a:defRPr/>
                      </a:pPr>
                      <a:r>
                        <a:rPr lang="en-AU" sz="1800" i="1" dirty="0">
                          <a:latin typeface="+mn-lt"/>
                        </a:rPr>
                        <a:t>I noticed that you didn’t include….</a:t>
                      </a:r>
                    </a:p>
                    <a:p>
                      <a:pPr>
                        <a:lnSpc>
                          <a:spcPct val="120000"/>
                        </a:lnSpc>
                        <a:spcBef>
                          <a:spcPts val="0"/>
                        </a:spcBef>
                        <a:spcAft>
                          <a:spcPts val="600"/>
                        </a:spcAft>
                      </a:pPr>
                      <a:endParaRPr lang="en-AU" sz="1800" i="1" dirty="0">
                        <a:latin typeface="+mn-lt"/>
                      </a:endParaRPr>
                    </a:p>
                  </a:txBody>
                  <a:tcPr marL="104580" marR="104580" marT="72000" marB="72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20000"/>
                        </a:lnSpc>
                        <a:spcBef>
                          <a:spcPts val="0"/>
                        </a:spcBef>
                        <a:spcAft>
                          <a:spcPts val="600"/>
                        </a:spcAft>
                      </a:pPr>
                      <a:r>
                        <a:rPr lang="en-AU" sz="1800" i="1" dirty="0"/>
                        <a:t>If you work on (specific area mentioned in feedback), you could…</a:t>
                      </a:r>
                    </a:p>
                    <a:p>
                      <a:pPr>
                        <a:lnSpc>
                          <a:spcPct val="120000"/>
                        </a:lnSpc>
                        <a:spcBef>
                          <a:spcPts val="0"/>
                        </a:spcBef>
                        <a:spcAft>
                          <a:spcPts val="600"/>
                        </a:spcAft>
                      </a:pPr>
                      <a:r>
                        <a:rPr lang="en-AU" sz="1800" i="1" dirty="0"/>
                        <a:t>To address (specific issue), try…</a:t>
                      </a:r>
                    </a:p>
                    <a:p>
                      <a:pPr>
                        <a:lnSpc>
                          <a:spcPct val="120000"/>
                        </a:lnSpc>
                        <a:spcBef>
                          <a:spcPts val="0"/>
                        </a:spcBef>
                        <a:spcAft>
                          <a:spcPts val="600"/>
                        </a:spcAft>
                      </a:pPr>
                      <a:r>
                        <a:rPr lang="en-AU" sz="1800" i="1" dirty="0"/>
                        <a:t>To improve (area for improvement), start by…</a:t>
                      </a:r>
                    </a:p>
                    <a:p>
                      <a:pPr marL="0" marR="0" lvl="0" indent="0" algn="l" defTabSz="914377" rtl="0" eaLnBrk="1" fontAlgn="auto" latinLnBrk="0" hangingPunct="1">
                        <a:lnSpc>
                          <a:spcPct val="120000"/>
                        </a:lnSpc>
                        <a:spcBef>
                          <a:spcPts val="0"/>
                        </a:spcBef>
                        <a:spcAft>
                          <a:spcPts val="600"/>
                        </a:spcAft>
                        <a:buClrTx/>
                        <a:buSzTx/>
                        <a:buFontTx/>
                        <a:buNone/>
                        <a:tabLst/>
                        <a:defRPr/>
                      </a:pPr>
                      <a:r>
                        <a:rPr lang="en-AU" sz="1800" i="1" dirty="0">
                          <a:latin typeface="+mn-lt"/>
                        </a:rPr>
                        <a:t>It would help if you added more detail to…</a:t>
                      </a:r>
                    </a:p>
                    <a:p>
                      <a:pPr>
                        <a:lnSpc>
                          <a:spcPct val="120000"/>
                        </a:lnSpc>
                        <a:spcBef>
                          <a:spcPts val="0"/>
                        </a:spcBef>
                        <a:spcAft>
                          <a:spcPts val="600"/>
                        </a:spcAft>
                      </a:pPr>
                      <a:r>
                        <a:rPr lang="en-AU" sz="1800" i="1" dirty="0"/>
                        <a:t>To make (specific aspect) stronger, your next step is to…</a:t>
                      </a:r>
                    </a:p>
                  </a:txBody>
                  <a:tcPr marL="104580" marR="104580" marT="72000" marB="72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8460608"/>
                  </a:ext>
                </a:extLst>
              </a:tr>
            </a:tbl>
          </a:graphicData>
        </a:graphic>
      </p:graphicFrame>
      <p:sp>
        <p:nvSpPr>
          <p:cNvPr id="2" name="Slide Number Placeholder 3">
            <a:extLst>
              <a:ext uri="{FF2B5EF4-FFF2-40B4-BE49-F238E27FC236}">
                <a16:creationId xmlns:a16="http://schemas.microsoft.com/office/drawing/2014/main" id="{3F1D4553-DDBA-9C50-3AA6-B63FA4BC4849}"/>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49</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20921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9BD19-876E-7233-9E5F-3202B33FF59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2C1F63-CF6F-3B4B-BCC8-C2C561EBD115}"/>
              </a:ext>
            </a:extLst>
          </p:cNvPr>
          <p:cNvSpPr>
            <a:spLocks noGrp="1"/>
          </p:cNvSpPr>
          <p:nvPr>
            <p:ph type="title"/>
          </p:nvPr>
        </p:nvSpPr>
        <p:spPr>
          <a:xfrm>
            <a:off x="360000" y="360000"/>
            <a:ext cx="9486365" cy="671967"/>
          </a:xfrm>
        </p:spPr>
        <p:txBody>
          <a:bodyPr/>
          <a:lstStyle/>
          <a:p>
            <a:r>
              <a:rPr lang="en-AU" dirty="0"/>
              <a:t>Enabling factors</a:t>
            </a:r>
          </a:p>
        </p:txBody>
      </p:sp>
      <p:sp>
        <p:nvSpPr>
          <p:cNvPr id="8" name="Freeform: Shape 5">
            <a:extLst>
              <a:ext uri="{FF2B5EF4-FFF2-40B4-BE49-F238E27FC236}">
                <a16:creationId xmlns:a16="http://schemas.microsoft.com/office/drawing/2014/main" id="{4EC0E70D-D92F-F1ED-29CE-687563FCD923}"/>
              </a:ext>
            </a:extLst>
          </p:cNvPr>
          <p:cNvSpPr/>
          <p:nvPr/>
        </p:nvSpPr>
        <p:spPr>
          <a:xfrm>
            <a:off x="360000" y="1225304"/>
            <a:ext cx="5347771" cy="822041"/>
          </a:xfrm>
          <a:custGeom>
            <a:avLst/>
            <a:gdLst>
              <a:gd name="connsiteX0" fmla="*/ 107923 w 5347771"/>
              <a:gd name="connsiteY0" fmla="*/ 0 h 822041"/>
              <a:gd name="connsiteX1" fmla="*/ 5239848 w 5347771"/>
              <a:gd name="connsiteY1" fmla="*/ 0 h 822041"/>
              <a:gd name="connsiteX2" fmla="*/ 5347771 w 5347771"/>
              <a:gd name="connsiteY2" fmla="*/ 107923 h 822041"/>
              <a:gd name="connsiteX3" fmla="*/ 5347771 w 5347771"/>
              <a:gd name="connsiteY3" fmla="*/ 174518 h 822041"/>
              <a:gd name="connsiteX4" fmla="*/ 5347771 w 5347771"/>
              <a:gd name="connsiteY4" fmla="*/ 539600 h 822041"/>
              <a:gd name="connsiteX5" fmla="*/ 5347771 w 5347771"/>
              <a:gd name="connsiteY5" fmla="*/ 822041 h 822041"/>
              <a:gd name="connsiteX6" fmla="*/ 0 w 5347771"/>
              <a:gd name="connsiteY6" fmla="*/ 822041 h 822041"/>
              <a:gd name="connsiteX7" fmla="*/ 0 w 5347771"/>
              <a:gd name="connsiteY7" fmla="*/ 539600 h 822041"/>
              <a:gd name="connsiteX8" fmla="*/ 0 w 5347771"/>
              <a:gd name="connsiteY8" fmla="*/ 174518 h 822041"/>
              <a:gd name="connsiteX9" fmla="*/ 0 w 5347771"/>
              <a:gd name="connsiteY9" fmla="*/ 107923 h 822041"/>
              <a:gd name="connsiteX10" fmla="*/ 107923 w 5347771"/>
              <a:gd name="connsiteY10" fmla="*/ 0 h 82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7771" h="822041">
                <a:moveTo>
                  <a:pt x="107923" y="0"/>
                </a:moveTo>
                <a:lnTo>
                  <a:pt x="5239848" y="0"/>
                </a:lnTo>
                <a:cubicBezTo>
                  <a:pt x="5299452" y="0"/>
                  <a:pt x="5347771" y="48319"/>
                  <a:pt x="5347771" y="107923"/>
                </a:cubicBezTo>
                <a:lnTo>
                  <a:pt x="5347771" y="174518"/>
                </a:lnTo>
                <a:lnTo>
                  <a:pt x="5347771" y="539600"/>
                </a:lnTo>
                <a:lnTo>
                  <a:pt x="5347771" y="822041"/>
                </a:lnTo>
                <a:lnTo>
                  <a:pt x="0" y="822041"/>
                </a:lnTo>
                <a:lnTo>
                  <a:pt x="0" y="539600"/>
                </a:lnTo>
                <a:lnTo>
                  <a:pt x="0" y="174518"/>
                </a:lnTo>
                <a:lnTo>
                  <a:pt x="0" y="107923"/>
                </a:lnTo>
                <a:cubicBezTo>
                  <a:pt x="0" y="48319"/>
                  <a:pt x="48319" y="0"/>
                  <a:pt x="107923"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80000">
              <a:spcAft>
                <a:spcPts val="1200"/>
              </a:spcAft>
            </a:pPr>
            <a:r>
              <a:rPr lang="en-US" sz="2000" b="1">
                <a:latin typeface="+mj-lt"/>
              </a:rPr>
              <a:t>Know students and how they learn</a:t>
            </a:r>
            <a:endParaRPr lang="en-AU" sz="2000" b="1">
              <a:latin typeface="+mj-lt"/>
            </a:endParaRPr>
          </a:p>
        </p:txBody>
      </p:sp>
      <p:sp>
        <p:nvSpPr>
          <p:cNvPr id="9" name="Freeform: Shape 12">
            <a:extLst>
              <a:ext uri="{FF2B5EF4-FFF2-40B4-BE49-F238E27FC236}">
                <a16:creationId xmlns:a16="http://schemas.microsoft.com/office/drawing/2014/main" id="{AB077B23-258F-07A8-BC4B-410CF93D90E9}"/>
              </a:ext>
            </a:extLst>
          </p:cNvPr>
          <p:cNvSpPr/>
          <p:nvPr/>
        </p:nvSpPr>
        <p:spPr>
          <a:xfrm>
            <a:off x="360000" y="2047345"/>
            <a:ext cx="5347771" cy="1747933"/>
          </a:xfrm>
          <a:custGeom>
            <a:avLst/>
            <a:gdLst>
              <a:gd name="connsiteX0" fmla="*/ 0 w 5347771"/>
              <a:gd name="connsiteY0" fmla="*/ 0 h 1747933"/>
              <a:gd name="connsiteX1" fmla="*/ 5347771 w 5347771"/>
              <a:gd name="connsiteY1" fmla="*/ 0 h 1747933"/>
              <a:gd name="connsiteX2" fmla="*/ 5347771 w 5347771"/>
              <a:gd name="connsiteY2" fmla="*/ 249554 h 1747933"/>
              <a:gd name="connsiteX3" fmla="*/ 5347771 w 5347771"/>
              <a:gd name="connsiteY3" fmla="*/ 1608410 h 1747933"/>
              <a:gd name="connsiteX4" fmla="*/ 5347771 w 5347771"/>
              <a:gd name="connsiteY4" fmla="*/ 1637902 h 1747933"/>
              <a:gd name="connsiteX5" fmla="*/ 5237740 w 5347771"/>
              <a:gd name="connsiteY5" fmla="*/ 1747933 h 1747933"/>
              <a:gd name="connsiteX6" fmla="*/ 110031 w 5347771"/>
              <a:gd name="connsiteY6" fmla="*/ 1747933 h 1747933"/>
              <a:gd name="connsiteX7" fmla="*/ 0 w 5347771"/>
              <a:gd name="connsiteY7" fmla="*/ 1637902 h 1747933"/>
              <a:gd name="connsiteX8" fmla="*/ 0 w 5347771"/>
              <a:gd name="connsiteY8" fmla="*/ 1608410 h 1747933"/>
              <a:gd name="connsiteX9" fmla="*/ 0 w 5347771"/>
              <a:gd name="connsiteY9" fmla="*/ 249554 h 174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7771" h="1747933">
                <a:moveTo>
                  <a:pt x="0" y="0"/>
                </a:moveTo>
                <a:lnTo>
                  <a:pt x="5347771" y="0"/>
                </a:lnTo>
                <a:lnTo>
                  <a:pt x="5347771" y="249554"/>
                </a:lnTo>
                <a:lnTo>
                  <a:pt x="5347771" y="1608410"/>
                </a:lnTo>
                <a:lnTo>
                  <a:pt x="5347771" y="1637902"/>
                </a:lnTo>
                <a:cubicBezTo>
                  <a:pt x="5347771" y="1698670"/>
                  <a:pt x="5298508" y="1747933"/>
                  <a:pt x="5237740" y="1747933"/>
                </a:cubicBezTo>
                <a:lnTo>
                  <a:pt x="110031" y="1747933"/>
                </a:lnTo>
                <a:cubicBezTo>
                  <a:pt x="49263" y="1747933"/>
                  <a:pt x="0" y="1698670"/>
                  <a:pt x="0" y="1637902"/>
                </a:cubicBezTo>
                <a:lnTo>
                  <a:pt x="0" y="1608410"/>
                </a:lnTo>
                <a:lnTo>
                  <a:pt x="0" y="249554"/>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t">
            <a:noAutofit/>
          </a:bodyPr>
          <a:lstStyle/>
          <a:p>
            <a:pPr marL="180000">
              <a:lnSpc>
                <a:spcPct val="150000"/>
              </a:lnSpc>
              <a:spcAft>
                <a:spcPts val="1200"/>
              </a:spcAft>
            </a:pPr>
            <a:r>
              <a:rPr lang="en-AU" sz="2000">
                <a:solidFill>
                  <a:schemeClr val="accent1"/>
                </a:solidFill>
              </a:rPr>
              <a:t>Teachers understand how learning happens, and this informs their practice.</a:t>
            </a:r>
          </a:p>
        </p:txBody>
      </p:sp>
      <p:sp>
        <p:nvSpPr>
          <p:cNvPr id="10" name="Freeform: Shape 15">
            <a:extLst>
              <a:ext uri="{FF2B5EF4-FFF2-40B4-BE49-F238E27FC236}">
                <a16:creationId xmlns:a16="http://schemas.microsoft.com/office/drawing/2014/main" id="{6BC78FBE-3045-3A88-464A-EFCC420D3254}"/>
              </a:ext>
            </a:extLst>
          </p:cNvPr>
          <p:cNvSpPr/>
          <p:nvPr/>
        </p:nvSpPr>
        <p:spPr>
          <a:xfrm>
            <a:off x="6096000" y="1225304"/>
            <a:ext cx="5347771" cy="822041"/>
          </a:xfrm>
          <a:custGeom>
            <a:avLst/>
            <a:gdLst>
              <a:gd name="connsiteX0" fmla="*/ 107923 w 5347771"/>
              <a:gd name="connsiteY0" fmla="*/ 0 h 822041"/>
              <a:gd name="connsiteX1" fmla="*/ 5239848 w 5347771"/>
              <a:gd name="connsiteY1" fmla="*/ 0 h 822041"/>
              <a:gd name="connsiteX2" fmla="*/ 5347771 w 5347771"/>
              <a:gd name="connsiteY2" fmla="*/ 107923 h 822041"/>
              <a:gd name="connsiteX3" fmla="*/ 5347771 w 5347771"/>
              <a:gd name="connsiteY3" fmla="*/ 174518 h 822041"/>
              <a:gd name="connsiteX4" fmla="*/ 5347771 w 5347771"/>
              <a:gd name="connsiteY4" fmla="*/ 539600 h 822041"/>
              <a:gd name="connsiteX5" fmla="*/ 5347771 w 5347771"/>
              <a:gd name="connsiteY5" fmla="*/ 822041 h 822041"/>
              <a:gd name="connsiteX6" fmla="*/ 0 w 5347771"/>
              <a:gd name="connsiteY6" fmla="*/ 822041 h 822041"/>
              <a:gd name="connsiteX7" fmla="*/ 0 w 5347771"/>
              <a:gd name="connsiteY7" fmla="*/ 539600 h 822041"/>
              <a:gd name="connsiteX8" fmla="*/ 0 w 5347771"/>
              <a:gd name="connsiteY8" fmla="*/ 174518 h 822041"/>
              <a:gd name="connsiteX9" fmla="*/ 0 w 5347771"/>
              <a:gd name="connsiteY9" fmla="*/ 107923 h 822041"/>
              <a:gd name="connsiteX10" fmla="*/ 107923 w 5347771"/>
              <a:gd name="connsiteY10" fmla="*/ 0 h 82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7771" h="822041">
                <a:moveTo>
                  <a:pt x="107923" y="0"/>
                </a:moveTo>
                <a:lnTo>
                  <a:pt x="5239848" y="0"/>
                </a:lnTo>
                <a:cubicBezTo>
                  <a:pt x="5299452" y="0"/>
                  <a:pt x="5347771" y="48319"/>
                  <a:pt x="5347771" y="107923"/>
                </a:cubicBezTo>
                <a:lnTo>
                  <a:pt x="5347771" y="174518"/>
                </a:lnTo>
                <a:lnTo>
                  <a:pt x="5347771" y="539600"/>
                </a:lnTo>
                <a:lnTo>
                  <a:pt x="5347771" y="822041"/>
                </a:lnTo>
                <a:lnTo>
                  <a:pt x="0" y="822041"/>
                </a:lnTo>
                <a:lnTo>
                  <a:pt x="0" y="539600"/>
                </a:lnTo>
                <a:lnTo>
                  <a:pt x="0" y="174518"/>
                </a:lnTo>
                <a:lnTo>
                  <a:pt x="0" y="107923"/>
                </a:lnTo>
                <a:cubicBezTo>
                  <a:pt x="0" y="48319"/>
                  <a:pt x="48319" y="0"/>
                  <a:pt x="107923"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80000">
              <a:spcAft>
                <a:spcPts val="1200"/>
              </a:spcAft>
            </a:pPr>
            <a:r>
              <a:rPr lang="en-US" sz="2000" b="1">
                <a:latin typeface="+mj-lt"/>
              </a:rPr>
              <a:t>High expectations</a:t>
            </a:r>
            <a:endParaRPr lang="en-AU" sz="2000" b="1">
              <a:latin typeface="+mj-lt"/>
            </a:endParaRPr>
          </a:p>
        </p:txBody>
      </p:sp>
      <p:sp>
        <p:nvSpPr>
          <p:cNvPr id="11" name="Freeform: Shape 16">
            <a:extLst>
              <a:ext uri="{FF2B5EF4-FFF2-40B4-BE49-F238E27FC236}">
                <a16:creationId xmlns:a16="http://schemas.microsoft.com/office/drawing/2014/main" id="{45391B66-1B4D-3C66-D9C5-83F75B74BB4C}"/>
              </a:ext>
            </a:extLst>
          </p:cNvPr>
          <p:cNvSpPr/>
          <p:nvPr/>
        </p:nvSpPr>
        <p:spPr>
          <a:xfrm>
            <a:off x="6096000" y="2047345"/>
            <a:ext cx="5347771" cy="1747933"/>
          </a:xfrm>
          <a:custGeom>
            <a:avLst/>
            <a:gdLst>
              <a:gd name="connsiteX0" fmla="*/ 0 w 5347771"/>
              <a:gd name="connsiteY0" fmla="*/ 0 h 1747933"/>
              <a:gd name="connsiteX1" fmla="*/ 5347771 w 5347771"/>
              <a:gd name="connsiteY1" fmla="*/ 0 h 1747933"/>
              <a:gd name="connsiteX2" fmla="*/ 5347771 w 5347771"/>
              <a:gd name="connsiteY2" fmla="*/ 249554 h 1747933"/>
              <a:gd name="connsiteX3" fmla="*/ 5347771 w 5347771"/>
              <a:gd name="connsiteY3" fmla="*/ 1608410 h 1747933"/>
              <a:gd name="connsiteX4" fmla="*/ 5347771 w 5347771"/>
              <a:gd name="connsiteY4" fmla="*/ 1637902 h 1747933"/>
              <a:gd name="connsiteX5" fmla="*/ 5237740 w 5347771"/>
              <a:gd name="connsiteY5" fmla="*/ 1747933 h 1747933"/>
              <a:gd name="connsiteX6" fmla="*/ 110031 w 5347771"/>
              <a:gd name="connsiteY6" fmla="*/ 1747933 h 1747933"/>
              <a:gd name="connsiteX7" fmla="*/ 0 w 5347771"/>
              <a:gd name="connsiteY7" fmla="*/ 1637902 h 1747933"/>
              <a:gd name="connsiteX8" fmla="*/ 0 w 5347771"/>
              <a:gd name="connsiteY8" fmla="*/ 1608410 h 1747933"/>
              <a:gd name="connsiteX9" fmla="*/ 0 w 5347771"/>
              <a:gd name="connsiteY9" fmla="*/ 249554 h 174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7771" h="1747933">
                <a:moveTo>
                  <a:pt x="0" y="0"/>
                </a:moveTo>
                <a:lnTo>
                  <a:pt x="5347771" y="0"/>
                </a:lnTo>
                <a:lnTo>
                  <a:pt x="5347771" y="249554"/>
                </a:lnTo>
                <a:lnTo>
                  <a:pt x="5347771" y="1608410"/>
                </a:lnTo>
                <a:lnTo>
                  <a:pt x="5347771" y="1637902"/>
                </a:lnTo>
                <a:cubicBezTo>
                  <a:pt x="5347771" y="1698670"/>
                  <a:pt x="5298508" y="1747933"/>
                  <a:pt x="5237740" y="1747933"/>
                </a:cubicBezTo>
                <a:lnTo>
                  <a:pt x="110031" y="1747933"/>
                </a:lnTo>
                <a:cubicBezTo>
                  <a:pt x="49263" y="1747933"/>
                  <a:pt x="0" y="1698670"/>
                  <a:pt x="0" y="1637902"/>
                </a:cubicBezTo>
                <a:lnTo>
                  <a:pt x="0" y="1608410"/>
                </a:lnTo>
                <a:lnTo>
                  <a:pt x="0" y="249554"/>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t">
            <a:noAutofit/>
          </a:bodyPr>
          <a:lstStyle/>
          <a:p>
            <a:pPr marL="180000">
              <a:lnSpc>
                <a:spcPct val="150000"/>
              </a:lnSpc>
              <a:spcAft>
                <a:spcPts val="1200"/>
              </a:spcAft>
            </a:pPr>
            <a:r>
              <a:rPr lang="en-AU" sz="2000">
                <a:solidFill>
                  <a:schemeClr val="accent1"/>
                </a:solidFill>
              </a:rPr>
              <a:t>Students benefit from teachers holding high expectations for their learning.</a:t>
            </a:r>
          </a:p>
        </p:txBody>
      </p:sp>
      <p:sp>
        <p:nvSpPr>
          <p:cNvPr id="12" name="Freeform: Shape 26">
            <a:extLst>
              <a:ext uri="{FF2B5EF4-FFF2-40B4-BE49-F238E27FC236}">
                <a16:creationId xmlns:a16="http://schemas.microsoft.com/office/drawing/2014/main" id="{9840E91E-2499-96F6-D3AF-402B0E99D9A9}"/>
              </a:ext>
            </a:extLst>
          </p:cNvPr>
          <p:cNvSpPr/>
          <p:nvPr/>
        </p:nvSpPr>
        <p:spPr>
          <a:xfrm>
            <a:off x="360000" y="3988615"/>
            <a:ext cx="5347771" cy="822041"/>
          </a:xfrm>
          <a:custGeom>
            <a:avLst/>
            <a:gdLst>
              <a:gd name="connsiteX0" fmla="*/ 107923 w 5347771"/>
              <a:gd name="connsiteY0" fmla="*/ 0 h 822041"/>
              <a:gd name="connsiteX1" fmla="*/ 5239848 w 5347771"/>
              <a:gd name="connsiteY1" fmla="*/ 0 h 822041"/>
              <a:gd name="connsiteX2" fmla="*/ 5347771 w 5347771"/>
              <a:gd name="connsiteY2" fmla="*/ 107923 h 822041"/>
              <a:gd name="connsiteX3" fmla="*/ 5347771 w 5347771"/>
              <a:gd name="connsiteY3" fmla="*/ 174518 h 822041"/>
              <a:gd name="connsiteX4" fmla="*/ 5347771 w 5347771"/>
              <a:gd name="connsiteY4" fmla="*/ 539600 h 822041"/>
              <a:gd name="connsiteX5" fmla="*/ 5347771 w 5347771"/>
              <a:gd name="connsiteY5" fmla="*/ 822041 h 822041"/>
              <a:gd name="connsiteX6" fmla="*/ 0 w 5347771"/>
              <a:gd name="connsiteY6" fmla="*/ 822041 h 822041"/>
              <a:gd name="connsiteX7" fmla="*/ 0 w 5347771"/>
              <a:gd name="connsiteY7" fmla="*/ 539600 h 822041"/>
              <a:gd name="connsiteX8" fmla="*/ 0 w 5347771"/>
              <a:gd name="connsiteY8" fmla="*/ 174518 h 822041"/>
              <a:gd name="connsiteX9" fmla="*/ 0 w 5347771"/>
              <a:gd name="connsiteY9" fmla="*/ 107923 h 822041"/>
              <a:gd name="connsiteX10" fmla="*/ 107923 w 5347771"/>
              <a:gd name="connsiteY10" fmla="*/ 0 h 82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7771" h="822041">
                <a:moveTo>
                  <a:pt x="107923" y="0"/>
                </a:moveTo>
                <a:lnTo>
                  <a:pt x="5239848" y="0"/>
                </a:lnTo>
                <a:cubicBezTo>
                  <a:pt x="5299452" y="0"/>
                  <a:pt x="5347771" y="48319"/>
                  <a:pt x="5347771" y="107923"/>
                </a:cubicBezTo>
                <a:lnTo>
                  <a:pt x="5347771" y="174518"/>
                </a:lnTo>
                <a:lnTo>
                  <a:pt x="5347771" y="539600"/>
                </a:lnTo>
                <a:lnTo>
                  <a:pt x="5347771" y="822041"/>
                </a:lnTo>
                <a:lnTo>
                  <a:pt x="0" y="822041"/>
                </a:lnTo>
                <a:lnTo>
                  <a:pt x="0" y="539600"/>
                </a:lnTo>
                <a:lnTo>
                  <a:pt x="0" y="174518"/>
                </a:lnTo>
                <a:lnTo>
                  <a:pt x="0" y="107923"/>
                </a:lnTo>
                <a:cubicBezTo>
                  <a:pt x="0" y="48319"/>
                  <a:pt x="48319" y="0"/>
                  <a:pt x="107923"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80000">
              <a:spcAft>
                <a:spcPts val="1200"/>
              </a:spcAft>
            </a:pPr>
            <a:r>
              <a:rPr lang="en-AU" sz="2000" b="1">
                <a:solidFill>
                  <a:schemeClr val="bg1"/>
                </a:solidFill>
                <a:latin typeface="+mj-lt"/>
              </a:rPr>
              <a:t>Know the content and how to teach it</a:t>
            </a:r>
          </a:p>
        </p:txBody>
      </p:sp>
      <p:sp>
        <p:nvSpPr>
          <p:cNvPr id="13" name="Freeform: Shape 27">
            <a:extLst>
              <a:ext uri="{FF2B5EF4-FFF2-40B4-BE49-F238E27FC236}">
                <a16:creationId xmlns:a16="http://schemas.microsoft.com/office/drawing/2014/main" id="{31D222B0-CAB9-85CE-9F1A-D54C1C74EC2A}"/>
              </a:ext>
            </a:extLst>
          </p:cNvPr>
          <p:cNvSpPr/>
          <p:nvPr/>
        </p:nvSpPr>
        <p:spPr>
          <a:xfrm>
            <a:off x="360000" y="4810656"/>
            <a:ext cx="5347771" cy="1747933"/>
          </a:xfrm>
          <a:custGeom>
            <a:avLst/>
            <a:gdLst>
              <a:gd name="connsiteX0" fmla="*/ 0 w 5347771"/>
              <a:gd name="connsiteY0" fmla="*/ 0 h 1747933"/>
              <a:gd name="connsiteX1" fmla="*/ 5347771 w 5347771"/>
              <a:gd name="connsiteY1" fmla="*/ 0 h 1747933"/>
              <a:gd name="connsiteX2" fmla="*/ 5347771 w 5347771"/>
              <a:gd name="connsiteY2" fmla="*/ 249554 h 1747933"/>
              <a:gd name="connsiteX3" fmla="*/ 5347771 w 5347771"/>
              <a:gd name="connsiteY3" fmla="*/ 1608410 h 1747933"/>
              <a:gd name="connsiteX4" fmla="*/ 5347771 w 5347771"/>
              <a:gd name="connsiteY4" fmla="*/ 1637902 h 1747933"/>
              <a:gd name="connsiteX5" fmla="*/ 5237740 w 5347771"/>
              <a:gd name="connsiteY5" fmla="*/ 1747933 h 1747933"/>
              <a:gd name="connsiteX6" fmla="*/ 110031 w 5347771"/>
              <a:gd name="connsiteY6" fmla="*/ 1747933 h 1747933"/>
              <a:gd name="connsiteX7" fmla="*/ 0 w 5347771"/>
              <a:gd name="connsiteY7" fmla="*/ 1637902 h 1747933"/>
              <a:gd name="connsiteX8" fmla="*/ 0 w 5347771"/>
              <a:gd name="connsiteY8" fmla="*/ 1608410 h 1747933"/>
              <a:gd name="connsiteX9" fmla="*/ 0 w 5347771"/>
              <a:gd name="connsiteY9" fmla="*/ 249554 h 174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7771" h="1747933">
                <a:moveTo>
                  <a:pt x="0" y="0"/>
                </a:moveTo>
                <a:lnTo>
                  <a:pt x="5347771" y="0"/>
                </a:lnTo>
                <a:lnTo>
                  <a:pt x="5347771" y="249554"/>
                </a:lnTo>
                <a:lnTo>
                  <a:pt x="5347771" y="1608410"/>
                </a:lnTo>
                <a:lnTo>
                  <a:pt x="5347771" y="1637902"/>
                </a:lnTo>
                <a:cubicBezTo>
                  <a:pt x="5347771" y="1698670"/>
                  <a:pt x="5298508" y="1747933"/>
                  <a:pt x="5237740" y="1747933"/>
                </a:cubicBezTo>
                <a:lnTo>
                  <a:pt x="110031" y="1747933"/>
                </a:lnTo>
                <a:cubicBezTo>
                  <a:pt x="49263" y="1747933"/>
                  <a:pt x="0" y="1698670"/>
                  <a:pt x="0" y="1637902"/>
                </a:cubicBezTo>
                <a:lnTo>
                  <a:pt x="0" y="1608410"/>
                </a:lnTo>
                <a:lnTo>
                  <a:pt x="0" y="249554"/>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t">
            <a:noAutofit/>
          </a:bodyPr>
          <a:lstStyle/>
          <a:p>
            <a:pPr marL="180000">
              <a:lnSpc>
                <a:spcPct val="150000"/>
              </a:lnSpc>
              <a:spcAft>
                <a:spcPts val="1200"/>
              </a:spcAft>
            </a:pPr>
            <a:r>
              <a:rPr lang="en-AU" sz="2000">
                <a:solidFill>
                  <a:schemeClr val="accent1"/>
                </a:solidFill>
              </a:rPr>
              <a:t>Teachers know how the knowledge builds and connects to create learning that is strategic, sequenced and cumulative.</a:t>
            </a:r>
          </a:p>
        </p:txBody>
      </p:sp>
      <p:sp>
        <p:nvSpPr>
          <p:cNvPr id="14" name="Freeform: Shape 28">
            <a:extLst>
              <a:ext uri="{FF2B5EF4-FFF2-40B4-BE49-F238E27FC236}">
                <a16:creationId xmlns:a16="http://schemas.microsoft.com/office/drawing/2014/main" id="{B99CA1EB-8047-4572-BC80-F1AD227D8A9D}"/>
              </a:ext>
            </a:extLst>
          </p:cNvPr>
          <p:cNvSpPr/>
          <p:nvPr/>
        </p:nvSpPr>
        <p:spPr>
          <a:xfrm>
            <a:off x="6096000" y="3988615"/>
            <a:ext cx="5347771" cy="822041"/>
          </a:xfrm>
          <a:custGeom>
            <a:avLst/>
            <a:gdLst>
              <a:gd name="connsiteX0" fmla="*/ 107923 w 5347771"/>
              <a:gd name="connsiteY0" fmla="*/ 0 h 822041"/>
              <a:gd name="connsiteX1" fmla="*/ 5239848 w 5347771"/>
              <a:gd name="connsiteY1" fmla="*/ 0 h 822041"/>
              <a:gd name="connsiteX2" fmla="*/ 5347771 w 5347771"/>
              <a:gd name="connsiteY2" fmla="*/ 107923 h 822041"/>
              <a:gd name="connsiteX3" fmla="*/ 5347771 w 5347771"/>
              <a:gd name="connsiteY3" fmla="*/ 174518 h 822041"/>
              <a:gd name="connsiteX4" fmla="*/ 5347771 w 5347771"/>
              <a:gd name="connsiteY4" fmla="*/ 539600 h 822041"/>
              <a:gd name="connsiteX5" fmla="*/ 5347771 w 5347771"/>
              <a:gd name="connsiteY5" fmla="*/ 822041 h 822041"/>
              <a:gd name="connsiteX6" fmla="*/ 0 w 5347771"/>
              <a:gd name="connsiteY6" fmla="*/ 822041 h 822041"/>
              <a:gd name="connsiteX7" fmla="*/ 0 w 5347771"/>
              <a:gd name="connsiteY7" fmla="*/ 539600 h 822041"/>
              <a:gd name="connsiteX8" fmla="*/ 0 w 5347771"/>
              <a:gd name="connsiteY8" fmla="*/ 174518 h 822041"/>
              <a:gd name="connsiteX9" fmla="*/ 0 w 5347771"/>
              <a:gd name="connsiteY9" fmla="*/ 107923 h 822041"/>
              <a:gd name="connsiteX10" fmla="*/ 107923 w 5347771"/>
              <a:gd name="connsiteY10" fmla="*/ 0 h 82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7771" h="822041">
                <a:moveTo>
                  <a:pt x="107923" y="0"/>
                </a:moveTo>
                <a:lnTo>
                  <a:pt x="5239848" y="0"/>
                </a:lnTo>
                <a:cubicBezTo>
                  <a:pt x="5299452" y="0"/>
                  <a:pt x="5347771" y="48319"/>
                  <a:pt x="5347771" y="107923"/>
                </a:cubicBezTo>
                <a:lnTo>
                  <a:pt x="5347771" y="174518"/>
                </a:lnTo>
                <a:lnTo>
                  <a:pt x="5347771" y="539600"/>
                </a:lnTo>
                <a:lnTo>
                  <a:pt x="5347771" y="822041"/>
                </a:lnTo>
                <a:lnTo>
                  <a:pt x="0" y="822041"/>
                </a:lnTo>
                <a:lnTo>
                  <a:pt x="0" y="539600"/>
                </a:lnTo>
                <a:lnTo>
                  <a:pt x="0" y="174518"/>
                </a:lnTo>
                <a:lnTo>
                  <a:pt x="0" y="107923"/>
                </a:lnTo>
                <a:cubicBezTo>
                  <a:pt x="0" y="48319"/>
                  <a:pt x="48319" y="0"/>
                  <a:pt x="107923"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80000">
              <a:spcAft>
                <a:spcPts val="1200"/>
              </a:spcAft>
            </a:pPr>
            <a:r>
              <a:rPr lang="en-AU" sz="2000" b="1" dirty="0">
                <a:solidFill>
                  <a:schemeClr val="bg1"/>
                </a:solidFill>
                <a:latin typeface="+mj-lt"/>
              </a:rPr>
              <a:t>Safe, inclusive learning environments</a:t>
            </a:r>
          </a:p>
        </p:txBody>
      </p:sp>
      <p:sp>
        <p:nvSpPr>
          <p:cNvPr id="15" name="Freeform: Shape 29">
            <a:extLst>
              <a:ext uri="{FF2B5EF4-FFF2-40B4-BE49-F238E27FC236}">
                <a16:creationId xmlns:a16="http://schemas.microsoft.com/office/drawing/2014/main" id="{AB84CAC9-AA2D-9010-F43A-F348781271A2}"/>
              </a:ext>
            </a:extLst>
          </p:cNvPr>
          <p:cNvSpPr/>
          <p:nvPr/>
        </p:nvSpPr>
        <p:spPr>
          <a:xfrm>
            <a:off x="6096000" y="4810656"/>
            <a:ext cx="5347771" cy="1747933"/>
          </a:xfrm>
          <a:custGeom>
            <a:avLst/>
            <a:gdLst>
              <a:gd name="connsiteX0" fmla="*/ 0 w 5347771"/>
              <a:gd name="connsiteY0" fmla="*/ 0 h 1747933"/>
              <a:gd name="connsiteX1" fmla="*/ 5347771 w 5347771"/>
              <a:gd name="connsiteY1" fmla="*/ 0 h 1747933"/>
              <a:gd name="connsiteX2" fmla="*/ 5347771 w 5347771"/>
              <a:gd name="connsiteY2" fmla="*/ 249554 h 1747933"/>
              <a:gd name="connsiteX3" fmla="*/ 5347771 w 5347771"/>
              <a:gd name="connsiteY3" fmla="*/ 1608410 h 1747933"/>
              <a:gd name="connsiteX4" fmla="*/ 5347771 w 5347771"/>
              <a:gd name="connsiteY4" fmla="*/ 1637902 h 1747933"/>
              <a:gd name="connsiteX5" fmla="*/ 5237740 w 5347771"/>
              <a:gd name="connsiteY5" fmla="*/ 1747933 h 1747933"/>
              <a:gd name="connsiteX6" fmla="*/ 110031 w 5347771"/>
              <a:gd name="connsiteY6" fmla="*/ 1747933 h 1747933"/>
              <a:gd name="connsiteX7" fmla="*/ 0 w 5347771"/>
              <a:gd name="connsiteY7" fmla="*/ 1637902 h 1747933"/>
              <a:gd name="connsiteX8" fmla="*/ 0 w 5347771"/>
              <a:gd name="connsiteY8" fmla="*/ 1608410 h 1747933"/>
              <a:gd name="connsiteX9" fmla="*/ 0 w 5347771"/>
              <a:gd name="connsiteY9" fmla="*/ 249554 h 174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7771" h="1747933">
                <a:moveTo>
                  <a:pt x="0" y="0"/>
                </a:moveTo>
                <a:lnTo>
                  <a:pt x="5347771" y="0"/>
                </a:lnTo>
                <a:lnTo>
                  <a:pt x="5347771" y="249554"/>
                </a:lnTo>
                <a:lnTo>
                  <a:pt x="5347771" y="1608410"/>
                </a:lnTo>
                <a:lnTo>
                  <a:pt x="5347771" y="1637902"/>
                </a:lnTo>
                <a:cubicBezTo>
                  <a:pt x="5347771" y="1698670"/>
                  <a:pt x="5298508" y="1747933"/>
                  <a:pt x="5237740" y="1747933"/>
                </a:cubicBezTo>
                <a:lnTo>
                  <a:pt x="110031" y="1747933"/>
                </a:lnTo>
                <a:cubicBezTo>
                  <a:pt x="49263" y="1747933"/>
                  <a:pt x="0" y="1698670"/>
                  <a:pt x="0" y="1637902"/>
                </a:cubicBezTo>
                <a:lnTo>
                  <a:pt x="0" y="1608410"/>
                </a:lnTo>
                <a:lnTo>
                  <a:pt x="0" y="249554"/>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t">
            <a:noAutofit/>
          </a:bodyPr>
          <a:lstStyle/>
          <a:p>
            <a:pPr marL="180000">
              <a:lnSpc>
                <a:spcPct val="150000"/>
              </a:lnSpc>
              <a:spcAft>
                <a:spcPts val="1200"/>
              </a:spcAft>
            </a:pPr>
            <a:r>
              <a:rPr lang="en-AU" sz="2000">
                <a:solidFill>
                  <a:schemeClr val="accent1"/>
                </a:solidFill>
              </a:rPr>
              <a:t>Explicit teaching both relies on, and brings about, a safe and inclusive learning environment.</a:t>
            </a:r>
          </a:p>
        </p:txBody>
      </p:sp>
      <p:pic>
        <p:nvPicPr>
          <p:cNvPr id="18" name="Picture 17">
            <a:extLst>
              <a:ext uri="{FF2B5EF4-FFF2-40B4-BE49-F238E27FC236}">
                <a16:creationId xmlns:a16="http://schemas.microsoft.com/office/drawing/2014/main" id="{C99EB75E-B822-C1F6-1B13-8D2BDF6EA2B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2326" y="314925"/>
            <a:ext cx="735894" cy="777528"/>
          </a:xfrm>
          <a:prstGeom prst="rect">
            <a:avLst/>
          </a:prstGeom>
        </p:spPr>
      </p:pic>
      <p:sp>
        <p:nvSpPr>
          <p:cNvPr id="4" name="Slide Number Placeholder 3">
            <a:extLst>
              <a:ext uri="{FF2B5EF4-FFF2-40B4-BE49-F238E27FC236}">
                <a16:creationId xmlns:a16="http://schemas.microsoft.com/office/drawing/2014/main" id="{76FD18F9-744D-477C-FC01-6E7530BE14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2531016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DF3AD8-9113-1877-0F8B-0A3062323A95}"/>
              </a:ext>
            </a:extLst>
          </p:cNvPr>
          <p:cNvSpPr>
            <a:spLocks noGrp="1"/>
          </p:cNvSpPr>
          <p:nvPr>
            <p:ph type="title"/>
          </p:nvPr>
        </p:nvSpPr>
        <p:spPr/>
        <p:txBody>
          <a:bodyPr/>
          <a:lstStyle/>
          <a:p>
            <a:r>
              <a:rPr lang="en-AU"/>
              <a:t>Effective peer feedback</a:t>
            </a:r>
          </a:p>
        </p:txBody>
      </p:sp>
      <p:graphicFrame>
        <p:nvGraphicFramePr>
          <p:cNvPr id="23" name="Table 22">
            <a:extLst>
              <a:ext uri="{FF2B5EF4-FFF2-40B4-BE49-F238E27FC236}">
                <a16:creationId xmlns:a16="http://schemas.microsoft.com/office/drawing/2014/main" id="{4EE20343-6670-5C7F-6604-C566DDA82755}"/>
              </a:ext>
            </a:extLst>
          </p:cNvPr>
          <p:cNvGraphicFramePr>
            <a:graphicFrameLocks noGrp="1"/>
          </p:cNvGraphicFramePr>
          <p:nvPr>
            <p:extLst>
              <p:ext uri="{D42A27DB-BD31-4B8C-83A1-F6EECF244321}">
                <p14:modId xmlns:p14="http://schemas.microsoft.com/office/powerpoint/2010/main" val="2949504073"/>
              </p:ext>
            </p:extLst>
          </p:nvPr>
        </p:nvGraphicFramePr>
        <p:xfrm>
          <a:off x="359999" y="1437385"/>
          <a:ext cx="11441476" cy="4846232"/>
        </p:xfrm>
        <a:graphic>
          <a:graphicData uri="http://schemas.openxmlformats.org/drawingml/2006/table">
            <a:tbl>
              <a:tblPr firstRow="1" bandRow="1">
                <a:tableStyleId>{5A111915-BE36-4E01-A7E5-04B1672EAD32}</a:tableStyleId>
              </a:tblPr>
              <a:tblGrid>
                <a:gridCol w="5556432">
                  <a:extLst>
                    <a:ext uri="{9D8B030D-6E8A-4147-A177-3AD203B41FA5}">
                      <a16:colId xmlns:a16="http://schemas.microsoft.com/office/drawing/2014/main" val="1665188941"/>
                    </a:ext>
                  </a:extLst>
                </a:gridCol>
                <a:gridCol w="5885044">
                  <a:extLst>
                    <a:ext uri="{9D8B030D-6E8A-4147-A177-3AD203B41FA5}">
                      <a16:colId xmlns:a16="http://schemas.microsoft.com/office/drawing/2014/main" val="3758300532"/>
                    </a:ext>
                  </a:extLst>
                </a:gridCol>
              </a:tblGrid>
              <a:tr h="491212">
                <a:tc>
                  <a:txBody>
                    <a:bodyPr/>
                    <a:lstStyle/>
                    <a:p>
                      <a:r>
                        <a:rPr lang="en-AU" dirty="0">
                          <a:latin typeface="+mj-lt"/>
                        </a:rPr>
                        <a:t>Unhelpful feedback</a:t>
                      </a:r>
                    </a:p>
                  </a:txBody>
                  <a:tcPr marL="180000" marR="180000" marT="180000" marB="180000" anchor="ctr"/>
                </a:tc>
                <a:tc>
                  <a:txBody>
                    <a:bodyPr/>
                    <a:lstStyle/>
                    <a:p>
                      <a:r>
                        <a:rPr lang="en-AU" dirty="0">
                          <a:latin typeface="+mj-lt"/>
                        </a:rPr>
                        <a:t>Effective feedback</a:t>
                      </a:r>
                    </a:p>
                  </a:txBody>
                  <a:tcPr marL="180000" marR="180000" marT="180000" marB="180000" anchor="ctr"/>
                </a:tc>
                <a:extLst>
                  <a:ext uri="{0D108BD9-81ED-4DB2-BD59-A6C34878D82A}">
                    <a16:rowId xmlns:a16="http://schemas.microsoft.com/office/drawing/2014/main" val="2083281510"/>
                  </a:ext>
                </a:extLst>
              </a:tr>
              <a:tr h="1500170">
                <a:tc>
                  <a:txBody>
                    <a:bodyPr/>
                    <a:lstStyle/>
                    <a:p>
                      <a:pPr marL="0" marR="0" lvl="0" indent="0" algn="l" defTabSz="914377" rtl="0" eaLnBrk="1" fontAlgn="auto" latinLnBrk="0" hangingPunct="1">
                        <a:lnSpc>
                          <a:spcPct val="120000"/>
                        </a:lnSpc>
                        <a:spcBef>
                          <a:spcPts val="0"/>
                        </a:spcBef>
                        <a:spcAft>
                          <a:spcPts val="600"/>
                        </a:spcAft>
                        <a:buClrTx/>
                        <a:buSzTx/>
                        <a:buFontTx/>
                        <a:buNone/>
                        <a:tabLst/>
                        <a:defRPr/>
                      </a:pPr>
                      <a:r>
                        <a:rPr lang="en-AU" sz="1800" i="1" dirty="0">
                          <a:effectLst/>
                          <a:latin typeface="+mn-lt"/>
                          <a:ea typeface="MS Mincho" panose="02020609040205080304" pitchFamily="49" charset="-128"/>
                          <a:cs typeface="Arial" panose="020B0604020202020204" pitchFamily="34" charset="0"/>
                        </a:rPr>
                        <a:t>I really liked how you… </a:t>
                      </a:r>
                      <a:r>
                        <a:rPr lang="en-AU" sz="1800" dirty="0">
                          <a:effectLst/>
                          <a:latin typeface="+mn-lt"/>
                          <a:ea typeface="MS Mincho" panose="02020609040205080304" pitchFamily="49" charset="-128"/>
                          <a:cs typeface="Arial" panose="020B0604020202020204" pitchFamily="34" charset="0"/>
                        </a:rPr>
                        <a:t>wrote neatly and spelled most words correctly. </a:t>
                      </a:r>
                    </a:p>
                  </a:txBody>
                  <a:tcPr marL="180000" marR="180000" marT="180000" marB="180000"/>
                </a:tc>
                <a:tc>
                  <a:txBody>
                    <a:bodyPr/>
                    <a:lstStyle/>
                    <a:p>
                      <a:pPr marL="0" marR="0" lvl="0" indent="0" algn="l" defTabSz="914377" rtl="0" eaLnBrk="1" fontAlgn="auto" latinLnBrk="0" hangingPunct="1">
                        <a:lnSpc>
                          <a:spcPct val="120000"/>
                        </a:lnSpc>
                        <a:spcBef>
                          <a:spcPts val="0"/>
                        </a:spcBef>
                        <a:spcAft>
                          <a:spcPts val="600"/>
                        </a:spcAft>
                        <a:buClrTx/>
                        <a:buSzTx/>
                        <a:buFontTx/>
                        <a:buNone/>
                        <a:tabLst/>
                        <a:defRPr/>
                      </a:pPr>
                      <a:r>
                        <a:rPr lang="en-AU" sz="1800" i="1" dirty="0">
                          <a:effectLst/>
                          <a:latin typeface="+mn-lt"/>
                          <a:ea typeface="MS Mincho" panose="02020609040205080304" pitchFamily="49" charset="-128"/>
                          <a:cs typeface="Arial" panose="020B0604020202020204" pitchFamily="34" charset="0"/>
                        </a:rPr>
                        <a:t>I really liked how you… </a:t>
                      </a:r>
                      <a:r>
                        <a:rPr lang="en-AU" sz="1800" i="0" dirty="0">
                          <a:effectLst/>
                          <a:latin typeface="+mn-lt"/>
                          <a:ea typeface="MS Mincho" panose="02020609040205080304" pitchFamily="49" charset="-128"/>
                          <a:cs typeface="Arial" panose="020B0604020202020204" pitchFamily="34" charset="0"/>
                        </a:rPr>
                        <a:t>used emotive language to highlight the hard waste can cause to wildlife and the environment.</a:t>
                      </a:r>
                    </a:p>
                  </a:txBody>
                  <a:tcPr marL="180000" marR="180000" marT="180000" marB="180000"/>
                </a:tc>
                <a:extLst>
                  <a:ext uri="{0D108BD9-81ED-4DB2-BD59-A6C34878D82A}">
                    <a16:rowId xmlns:a16="http://schemas.microsoft.com/office/drawing/2014/main" val="1293735897"/>
                  </a:ext>
                </a:extLst>
              </a:tr>
              <a:tr h="1245489">
                <a:tc>
                  <a:txBody>
                    <a:bodyPr/>
                    <a:lstStyle/>
                    <a:p>
                      <a:pPr marL="0" marR="0" lvl="0" indent="0" algn="l" defTabSz="914377" rtl="0" eaLnBrk="1" fontAlgn="auto" latinLnBrk="0" hangingPunct="1">
                        <a:lnSpc>
                          <a:spcPct val="120000"/>
                        </a:lnSpc>
                        <a:spcBef>
                          <a:spcPts val="0"/>
                        </a:spcBef>
                        <a:spcAft>
                          <a:spcPts val="600"/>
                        </a:spcAft>
                        <a:buClrTx/>
                        <a:buSzTx/>
                        <a:buFontTx/>
                        <a:buNone/>
                        <a:tabLst/>
                        <a:defRPr/>
                      </a:pPr>
                      <a:r>
                        <a:rPr lang="en-AU" sz="1800" i="1" dirty="0">
                          <a:effectLst/>
                          <a:latin typeface="+mn-lt"/>
                          <a:ea typeface="MS Mincho" panose="02020609040205080304" pitchFamily="49" charset="-128"/>
                          <a:cs typeface="Arial" panose="020B0604020202020204" pitchFamily="34" charset="0"/>
                        </a:rPr>
                        <a:t>One area to focus on … </a:t>
                      </a:r>
                      <a:r>
                        <a:rPr lang="en-AU" sz="1800" dirty="0">
                          <a:effectLst/>
                          <a:latin typeface="+mn-lt"/>
                          <a:ea typeface="MS Mincho" panose="02020609040205080304" pitchFamily="49" charset="-128"/>
                          <a:cs typeface="Arial" panose="020B0604020202020204" pitchFamily="34" charset="0"/>
                        </a:rPr>
                        <a:t>make your writing more interesting</a:t>
                      </a:r>
                    </a:p>
                    <a:p>
                      <a:pPr>
                        <a:lnSpc>
                          <a:spcPct val="120000"/>
                        </a:lnSpc>
                        <a:spcBef>
                          <a:spcPts val="0"/>
                        </a:spcBef>
                        <a:spcAft>
                          <a:spcPts val="600"/>
                        </a:spcAft>
                      </a:pPr>
                      <a:endParaRPr lang="en-AU" dirty="0">
                        <a:latin typeface="+mn-lt"/>
                      </a:endParaRPr>
                    </a:p>
                  </a:txBody>
                  <a:tcPr marL="180000" marR="180000" marT="180000" marB="180000"/>
                </a:tc>
                <a:tc>
                  <a:txBody>
                    <a:bodyPr/>
                    <a:lstStyle/>
                    <a:p>
                      <a:pPr marL="0" marR="0" lvl="0" indent="0" algn="l" defTabSz="914377" rtl="0" eaLnBrk="1" fontAlgn="auto" latinLnBrk="0" hangingPunct="1">
                        <a:lnSpc>
                          <a:spcPct val="120000"/>
                        </a:lnSpc>
                        <a:spcBef>
                          <a:spcPts val="0"/>
                        </a:spcBef>
                        <a:spcAft>
                          <a:spcPts val="600"/>
                        </a:spcAft>
                        <a:buClrTx/>
                        <a:buSzTx/>
                        <a:buFontTx/>
                        <a:buNone/>
                        <a:tabLst/>
                        <a:defRPr/>
                      </a:pPr>
                      <a:r>
                        <a:rPr lang="en-AU" b="0" i="1" dirty="0">
                          <a:solidFill>
                            <a:srgbClr val="000000"/>
                          </a:solidFill>
                          <a:effectLst/>
                          <a:latin typeface="+mn-lt"/>
                        </a:rPr>
                        <a:t>One area to focus on…. </a:t>
                      </a:r>
                      <a:r>
                        <a:rPr lang="en-AU" b="0" i="0" dirty="0">
                          <a:solidFill>
                            <a:srgbClr val="000000"/>
                          </a:solidFill>
                          <a:effectLst/>
                          <a:latin typeface="+mn-lt"/>
                        </a:rPr>
                        <a:t>is using a wider range of modal verbs to strengthen your arguments and engage the audience more effectively.</a:t>
                      </a:r>
                      <a:endParaRPr lang="en-AU" i="0" dirty="0">
                        <a:latin typeface="+mn-lt"/>
                      </a:endParaRPr>
                    </a:p>
                  </a:txBody>
                  <a:tcPr marL="180000" marR="180000" marT="180000" marB="180000"/>
                </a:tc>
                <a:extLst>
                  <a:ext uri="{0D108BD9-81ED-4DB2-BD59-A6C34878D82A}">
                    <a16:rowId xmlns:a16="http://schemas.microsoft.com/office/drawing/2014/main" val="1268097588"/>
                  </a:ext>
                </a:extLst>
              </a:tr>
              <a:tr h="1217347">
                <a:tc>
                  <a:txBody>
                    <a:bodyPr/>
                    <a:lstStyle/>
                    <a:p>
                      <a:pPr marL="0" marR="0" lvl="0" indent="0" algn="l" defTabSz="914377" rtl="0" eaLnBrk="1" fontAlgn="auto" latinLnBrk="0" hangingPunct="1">
                        <a:lnSpc>
                          <a:spcPct val="120000"/>
                        </a:lnSpc>
                        <a:spcBef>
                          <a:spcPts val="0"/>
                        </a:spcBef>
                        <a:spcAft>
                          <a:spcPts val="600"/>
                        </a:spcAft>
                        <a:buClrTx/>
                        <a:buSzTx/>
                        <a:buFontTx/>
                        <a:buNone/>
                        <a:tabLst/>
                        <a:defRPr/>
                      </a:pPr>
                      <a:r>
                        <a:rPr lang="en-AU" b="0" i="0" dirty="0">
                          <a:effectLst/>
                          <a:latin typeface="+mn-lt"/>
                        </a:rPr>
                        <a:t>You have some good ideas, but overall, it could be better</a:t>
                      </a:r>
                      <a:endParaRPr lang="en-AU" dirty="0">
                        <a:latin typeface="+mn-lt"/>
                      </a:endParaRPr>
                    </a:p>
                  </a:txBody>
                  <a:tcPr marL="180000" marR="180000" marT="180000" marB="180000"/>
                </a:tc>
                <a:tc>
                  <a:txBody>
                    <a:bodyPr/>
                    <a:lstStyle/>
                    <a:p>
                      <a:pPr>
                        <a:lnSpc>
                          <a:spcPct val="120000"/>
                        </a:lnSpc>
                        <a:spcBef>
                          <a:spcPts val="0"/>
                        </a:spcBef>
                        <a:spcAft>
                          <a:spcPts val="600"/>
                        </a:spcAft>
                      </a:pPr>
                      <a:r>
                        <a:rPr lang="en-AU" b="0" i="1" dirty="0">
                          <a:solidFill>
                            <a:srgbClr val="000000"/>
                          </a:solidFill>
                          <a:effectLst/>
                          <a:latin typeface="+mn-lt"/>
                        </a:rPr>
                        <a:t>To make </a:t>
                      </a:r>
                      <a:r>
                        <a:rPr lang="en-AU" b="0" i="0" dirty="0">
                          <a:solidFill>
                            <a:srgbClr val="000000"/>
                          </a:solidFill>
                          <a:effectLst/>
                          <a:latin typeface="+mn-lt"/>
                        </a:rPr>
                        <a:t>(your writing even more persuasive), </a:t>
                      </a:r>
                      <a:r>
                        <a:rPr lang="en-AU" b="0" i="1" dirty="0">
                          <a:solidFill>
                            <a:srgbClr val="000000"/>
                          </a:solidFill>
                          <a:effectLst/>
                          <a:latin typeface="+mn-lt"/>
                        </a:rPr>
                        <a:t>you could… </a:t>
                      </a:r>
                      <a:r>
                        <a:rPr lang="en-AU" b="0" i="0" dirty="0">
                          <a:solidFill>
                            <a:srgbClr val="000000"/>
                          </a:solidFill>
                          <a:effectLst/>
                          <a:latin typeface="+mn-lt"/>
                        </a:rPr>
                        <a:t>include statistics or facts about how much waste is saved by using these methods. </a:t>
                      </a:r>
                    </a:p>
                  </a:txBody>
                  <a:tcPr marL="180000" marR="180000" marT="180000" marB="180000"/>
                </a:tc>
                <a:extLst>
                  <a:ext uri="{0D108BD9-81ED-4DB2-BD59-A6C34878D82A}">
                    <a16:rowId xmlns:a16="http://schemas.microsoft.com/office/drawing/2014/main" val="3296985165"/>
                  </a:ext>
                </a:extLst>
              </a:tr>
            </a:tbl>
          </a:graphicData>
        </a:graphic>
      </p:graphicFrame>
      <p:sp>
        <p:nvSpPr>
          <p:cNvPr id="4" name="Rectangle: Rounded Corners 9">
            <a:extLst>
              <a:ext uri="{FF2B5EF4-FFF2-40B4-BE49-F238E27FC236}">
                <a16:creationId xmlns:a16="http://schemas.microsoft.com/office/drawing/2014/main" id="{28E91AC0-C331-2540-7253-38145BEAF659}"/>
              </a:ext>
            </a:extLst>
          </p:cNvPr>
          <p:cNvSpPr/>
          <p:nvPr/>
        </p:nvSpPr>
        <p:spPr>
          <a:xfrm>
            <a:off x="433389" y="2143492"/>
            <a:ext cx="5253036" cy="13079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609585" rtl="0" eaLnBrk="1" fontAlgn="auto" latinLnBrk="0" hangingPunct="1">
              <a:lnSpc>
                <a:spcPct val="12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FFFFF"/>
                </a:solidFill>
                <a:effectLst/>
                <a:uLnTx/>
                <a:uFillTx/>
                <a:latin typeface="Public Sans Light"/>
                <a:ea typeface="+mn-ea"/>
                <a:cs typeface="+mn-cs"/>
              </a:rPr>
              <a:t>Feedback not related to the success criteria</a:t>
            </a:r>
          </a:p>
        </p:txBody>
      </p:sp>
      <p:sp>
        <p:nvSpPr>
          <p:cNvPr id="7" name="Rectangle: Rounded Corners 10">
            <a:extLst>
              <a:ext uri="{FF2B5EF4-FFF2-40B4-BE49-F238E27FC236}">
                <a16:creationId xmlns:a16="http://schemas.microsoft.com/office/drawing/2014/main" id="{63AEF4C8-7B2B-8D08-200C-D32DDA3BCF5E}"/>
              </a:ext>
            </a:extLst>
          </p:cNvPr>
          <p:cNvSpPr/>
          <p:nvPr/>
        </p:nvSpPr>
        <p:spPr>
          <a:xfrm>
            <a:off x="5986463" y="2143493"/>
            <a:ext cx="5629275" cy="130791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609585" rtl="0" eaLnBrk="1" fontAlgn="auto" latinLnBrk="0" hangingPunct="1">
              <a:lnSpc>
                <a:spcPct val="12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FFFFF"/>
                </a:solidFill>
                <a:effectLst/>
                <a:uLnTx/>
                <a:uFillTx/>
                <a:latin typeface="Public Sans Light"/>
                <a:ea typeface="+mn-ea"/>
                <a:cs typeface="+mn-cs"/>
              </a:rPr>
              <a:t>Feedback related to the success criteria using specific examples from the text</a:t>
            </a:r>
          </a:p>
        </p:txBody>
      </p:sp>
      <p:sp>
        <p:nvSpPr>
          <p:cNvPr id="5" name="Rectangle: Rounded Corners 14">
            <a:extLst>
              <a:ext uri="{FF2B5EF4-FFF2-40B4-BE49-F238E27FC236}">
                <a16:creationId xmlns:a16="http://schemas.microsoft.com/office/drawing/2014/main" id="{2F429319-549B-ACD5-C102-2BE1FB7AD4BD}"/>
              </a:ext>
            </a:extLst>
          </p:cNvPr>
          <p:cNvSpPr/>
          <p:nvPr/>
        </p:nvSpPr>
        <p:spPr>
          <a:xfrm>
            <a:off x="433389" y="3706988"/>
            <a:ext cx="5253036" cy="11793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609585" rtl="0" eaLnBrk="1" fontAlgn="auto" latinLnBrk="0" hangingPunct="1">
              <a:lnSpc>
                <a:spcPct val="12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FFFFF"/>
                </a:solidFill>
                <a:effectLst/>
                <a:uLnTx/>
                <a:uFillTx/>
                <a:latin typeface="Public Sans Light"/>
                <a:ea typeface="+mn-ea"/>
                <a:cs typeface="+mn-cs"/>
              </a:rPr>
              <a:t>Feedback vague and unhelpful</a:t>
            </a:r>
          </a:p>
        </p:txBody>
      </p:sp>
      <p:sp>
        <p:nvSpPr>
          <p:cNvPr id="8" name="Rectangle: Rounded Corners 15">
            <a:extLst>
              <a:ext uri="{FF2B5EF4-FFF2-40B4-BE49-F238E27FC236}">
                <a16:creationId xmlns:a16="http://schemas.microsoft.com/office/drawing/2014/main" id="{C269358B-F7D0-394B-95A5-FB359D8E8697}"/>
              </a:ext>
            </a:extLst>
          </p:cNvPr>
          <p:cNvSpPr/>
          <p:nvPr/>
        </p:nvSpPr>
        <p:spPr>
          <a:xfrm>
            <a:off x="5986463" y="3706988"/>
            <a:ext cx="5629275" cy="11793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609585" rtl="0" eaLnBrk="1" fontAlgn="auto" latinLnBrk="0" hangingPunct="1">
              <a:lnSpc>
                <a:spcPct val="12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FFFFF"/>
                </a:solidFill>
                <a:effectLst/>
                <a:uLnTx/>
                <a:uFillTx/>
                <a:latin typeface="Public Sans Light"/>
                <a:ea typeface="+mn-ea"/>
                <a:cs typeface="+mn-cs"/>
              </a:rPr>
              <a:t>Feedback is specific showing what can be improved</a:t>
            </a:r>
          </a:p>
        </p:txBody>
      </p:sp>
      <p:sp>
        <p:nvSpPr>
          <p:cNvPr id="6" name="Rectangle: Rounded Corners 19">
            <a:extLst>
              <a:ext uri="{FF2B5EF4-FFF2-40B4-BE49-F238E27FC236}">
                <a16:creationId xmlns:a16="http://schemas.microsoft.com/office/drawing/2014/main" id="{02BD7139-7E24-1CE2-20B9-BCD7627EE509}"/>
              </a:ext>
            </a:extLst>
          </p:cNvPr>
          <p:cNvSpPr/>
          <p:nvPr/>
        </p:nvSpPr>
        <p:spPr>
          <a:xfrm>
            <a:off x="433389" y="5087093"/>
            <a:ext cx="5253036" cy="10788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609585" rtl="0" eaLnBrk="1" fontAlgn="auto" latinLnBrk="0" hangingPunct="1">
              <a:lnSpc>
                <a:spcPct val="12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FFFFF"/>
                </a:solidFill>
                <a:effectLst/>
                <a:uLnTx/>
                <a:uFillTx/>
                <a:latin typeface="Roboto" panose="02000000000000000000" pitchFamily="2" charset="0"/>
                <a:ea typeface="+mn-ea"/>
                <a:cs typeface="+mn-cs"/>
              </a:rPr>
              <a:t>Feedback is subjective and offers no advice for improvement</a:t>
            </a:r>
            <a:endParaRPr kumimoji="0" lang="en-AU" sz="2000" b="0" i="0" u="none" strike="noStrike" kern="1200" cap="none" spc="0" normalizeH="0" baseline="0" noProof="0" dirty="0">
              <a:ln>
                <a:noFill/>
              </a:ln>
              <a:solidFill>
                <a:srgbClr val="FFFFFF"/>
              </a:solidFill>
              <a:effectLst/>
              <a:uLnTx/>
              <a:uFillTx/>
              <a:latin typeface="Public Sans Light"/>
              <a:ea typeface="+mn-ea"/>
              <a:cs typeface="+mn-cs"/>
            </a:endParaRPr>
          </a:p>
        </p:txBody>
      </p:sp>
      <p:sp>
        <p:nvSpPr>
          <p:cNvPr id="9" name="Rectangle: Rounded Corners 18">
            <a:extLst>
              <a:ext uri="{FF2B5EF4-FFF2-40B4-BE49-F238E27FC236}">
                <a16:creationId xmlns:a16="http://schemas.microsoft.com/office/drawing/2014/main" id="{1DDDC6CC-75A9-6DC9-4A24-B7AFA713553D}"/>
              </a:ext>
            </a:extLst>
          </p:cNvPr>
          <p:cNvSpPr/>
          <p:nvPr/>
        </p:nvSpPr>
        <p:spPr>
          <a:xfrm>
            <a:off x="5986463" y="5087092"/>
            <a:ext cx="5629275" cy="10788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609585" rtl="0" eaLnBrk="1" fontAlgn="auto" latinLnBrk="0" hangingPunct="1">
              <a:lnSpc>
                <a:spcPct val="12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FFFFF"/>
                </a:solidFill>
                <a:effectLst/>
                <a:uLnTx/>
                <a:uFillTx/>
                <a:latin typeface="Public Sans Light"/>
                <a:ea typeface="+mn-ea"/>
                <a:cs typeface="+mn-cs"/>
              </a:rPr>
              <a:t>Feedback is specific showing actionable steps for improvement</a:t>
            </a:r>
          </a:p>
        </p:txBody>
      </p:sp>
      <p:sp>
        <p:nvSpPr>
          <p:cNvPr id="10" name="Slide Number Placeholder 3">
            <a:extLst>
              <a:ext uri="{FF2B5EF4-FFF2-40B4-BE49-F238E27FC236}">
                <a16:creationId xmlns:a16="http://schemas.microsoft.com/office/drawing/2014/main" id="{90991513-89DC-6CE8-5024-5F72D47B653A}"/>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rIns="0"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lnSpc>
                <a:spcPct val="90000"/>
              </a:lnSpc>
              <a:spcAft>
                <a:spcPts val="600"/>
              </a:spcAft>
              <a:defRPr/>
            </a:pPr>
            <a:fld id="{10A01DC5-1685-4615-8240-15192985C6A2}" type="slidenum">
              <a:rPr lang="en-AU" sz="1200" smtClean="0">
                <a:solidFill>
                  <a:srgbClr val="22272B"/>
                </a:solidFill>
                <a:latin typeface="Public Sans Light"/>
              </a:rPr>
              <a:pPr algn="r">
                <a:lnSpc>
                  <a:spcPct val="90000"/>
                </a:lnSpc>
                <a:spcAft>
                  <a:spcPts val="600"/>
                </a:spcAft>
                <a:defRPr/>
              </a:pPr>
              <a:t>50</a:t>
            </a:fld>
            <a:endParaRPr lang="en-AU" sz="1200" dirty="0">
              <a:solidFill>
                <a:srgbClr val="22272B"/>
              </a:solidFill>
              <a:latin typeface="Public Sans Light"/>
            </a:endParaRPr>
          </a:p>
        </p:txBody>
      </p:sp>
    </p:spTree>
    <p:extLst>
      <p:ext uri="{BB962C8B-B14F-4D97-AF65-F5344CB8AC3E}">
        <p14:creationId xmlns:p14="http://schemas.microsoft.com/office/powerpoint/2010/main" val="94945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8" grpId="0" animBg="1"/>
      <p:bldP spid="6"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37A8F-8C85-516A-E9B9-36454175AC0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5D1F54F-6F2B-D554-39DF-F3AB2780D9AD}"/>
              </a:ext>
            </a:extLst>
          </p:cNvPr>
          <p:cNvSpPr>
            <a:spLocks noGrp="1"/>
          </p:cNvSpPr>
          <p:nvPr>
            <p:ph type="title"/>
          </p:nvPr>
        </p:nvSpPr>
        <p:spPr/>
        <p:txBody>
          <a:bodyPr/>
          <a:lstStyle/>
          <a:p>
            <a:r>
              <a:rPr lang="en-AU" dirty="0"/>
              <a:t>Turn and talk </a:t>
            </a:r>
            <a:r>
              <a:rPr lang="en-AU" dirty="0">
                <a:solidFill>
                  <a:schemeClr val="bg1"/>
                </a:solidFill>
              </a:rPr>
              <a:t>(2)</a:t>
            </a:r>
          </a:p>
        </p:txBody>
      </p:sp>
      <p:sp>
        <p:nvSpPr>
          <p:cNvPr id="6" name="Content Placeholder 5">
            <a:extLst>
              <a:ext uri="{FF2B5EF4-FFF2-40B4-BE49-F238E27FC236}">
                <a16:creationId xmlns:a16="http://schemas.microsoft.com/office/drawing/2014/main" id="{A1415BC8-91AC-6942-1FD6-2C6B25616D03}"/>
              </a:ext>
            </a:extLst>
          </p:cNvPr>
          <p:cNvSpPr>
            <a:spLocks noGrp="1"/>
          </p:cNvSpPr>
          <p:nvPr>
            <p:ph type="body" sz="quarter" idx="19"/>
          </p:nvPr>
        </p:nvSpPr>
        <p:spPr>
          <a:xfrm>
            <a:off x="360000" y="1862942"/>
            <a:ext cx="9584100" cy="4491058"/>
          </a:xfrm>
        </p:spPr>
        <p:txBody>
          <a:bodyPr vert="horz" lIns="0" tIns="0" rIns="0" bIns="0" rtlCol="0" anchor="t">
            <a:noAutofit/>
          </a:bodyPr>
          <a:lstStyle/>
          <a:p>
            <a:r>
              <a:rPr lang="en-AU" dirty="0"/>
              <a:t>Turn to the person next to you and explain how you can use the success criteria to enhance effective peer feedback. </a:t>
            </a:r>
          </a:p>
        </p:txBody>
      </p:sp>
      <p:sp>
        <p:nvSpPr>
          <p:cNvPr id="2" name="Slide Number Placeholder 3">
            <a:extLst>
              <a:ext uri="{FF2B5EF4-FFF2-40B4-BE49-F238E27FC236}">
                <a16:creationId xmlns:a16="http://schemas.microsoft.com/office/drawing/2014/main" id="{A0FA283E-08F2-C801-290F-3DEC78F1BE93}"/>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51</a:t>
            </a:fld>
            <a:endParaRPr lang="en-AU"/>
          </a:p>
        </p:txBody>
      </p:sp>
    </p:spTree>
    <p:extLst>
      <p:ext uri="{BB962C8B-B14F-4D97-AF65-F5344CB8AC3E}">
        <p14:creationId xmlns:p14="http://schemas.microsoft.com/office/powerpoint/2010/main" val="335181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US"/>
              <a:t>Self feedback</a:t>
            </a:r>
            <a:endParaRPr lang="en-AU"/>
          </a:p>
        </p:txBody>
      </p:sp>
      <p:sp>
        <p:nvSpPr>
          <p:cNvPr id="3" name="Text Placeholder 2">
            <a:extLst>
              <a:ext uri="{FF2B5EF4-FFF2-40B4-BE49-F238E27FC236}">
                <a16:creationId xmlns:a16="http://schemas.microsoft.com/office/drawing/2014/main" id="{5DB8B9B6-D34D-2252-7132-B26AFD121DFA}"/>
              </a:ext>
              <a:ext uri="{C183D7F6-B498-43B3-948B-1728B52AA6E4}">
                <adec:decorative xmlns:adec="http://schemas.microsoft.com/office/drawing/2017/decorative" val="0"/>
              </a:ext>
            </a:extLst>
          </p:cNvPr>
          <p:cNvSpPr>
            <a:spLocks noGrp="1"/>
          </p:cNvSpPr>
          <p:nvPr>
            <p:ph type="body" sz="quarter" idx="11"/>
          </p:nvPr>
        </p:nvSpPr>
        <p:spPr/>
        <p:txBody>
          <a:bodyPr/>
          <a:lstStyle/>
          <a:p>
            <a:r>
              <a:rPr lang="en-AU" sz="5400" dirty="0"/>
              <a:t>Technique C</a:t>
            </a:r>
          </a:p>
        </p:txBody>
      </p:sp>
    </p:spTree>
    <p:extLst>
      <p:ext uri="{BB962C8B-B14F-4D97-AF65-F5344CB8AC3E}">
        <p14:creationId xmlns:p14="http://schemas.microsoft.com/office/powerpoint/2010/main" val="203719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406C19-3AD1-972D-D347-1BCF2714532F}"/>
              </a:ext>
            </a:extLst>
          </p:cNvPr>
          <p:cNvSpPr>
            <a:spLocks noGrp="1"/>
          </p:cNvSpPr>
          <p:nvPr>
            <p:ph type="title"/>
          </p:nvPr>
        </p:nvSpPr>
        <p:spPr/>
        <p:txBody>
          <a:bodyPr/>
          <a:lstStyle/>
          <a:p>
            <a:r>
              <a:rPr lang="en-AU" dirty="0"/>
              <a:t>Self feedback </a:t>
            </a:r>
            <a:r>
              <a:rPr lang="en-AU" dirty="0">
                <a:solidFill>
                  <a:schemeClr val="bg1"/>
                </a:solidFill>
              </a:rPr>
              <a:t>(1)</a:t>
            </a:r>
          </a:p>
        </p:txBody>
      </p:sp>
      <p:sp>
        <p:nvSpPr>
          <p:cNvPr id="9" name="Rectangle: Rounded Corners 8">
            <a:extLst>
              <a:ext uri="{FF2B5EF4-FFF2-40B4-BE49-F238E27FC236}">
                <a16:creationId xmlns:a16="http://schemas.microsoft.com/office/drawing/2014/main" id="{34F3BD3C-9998-077F-3F3E-751E89A5E95C}"/>
              </a:ext>
            </a:extLst>
          </p:cNvPr>
          <p:cNvSpPr/>
          <p:nvPr/>
        </p:nvSpPr>
        <p:spPr>
          <a:xfrm>
            <a:off x="2903415" y="1658816"/>
            <a:ext cx="6062785" cy="4360984"/>
          </a:xfrm>
          <a:prstGeom prst="roundRect">
            <a:avLst>
              <a:gd name="adj" fmla="val 6474"/>
            </a:avLst>
          </a:prstGeom>
          <a:solidFill>
            <a:schemeClr val="accent4"/>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defTabSz="914377">
              <a:lnSpc>
                <a:spcPct val="150000"/>
              </a:lnSpc>
              <a:spcAft>
                <a:spcPts val="1200"/>
              </a:spcAft>
              <a:defRPr/>
            </a:pPr>
            <a:r>
              <a:rPr lang="en-AU" sz="2000" dirty="0">
                <a:solidFill>
                  <a:schemeClr val="tx1"/>
                </a:solidFill>
                <a:effectLst/>
                <a:ea typeface="Roboto" panose="02000000000000000000" pitchFamily="2" charset="0"/>
                <a:cs typeface="Roboto" panose="02000000000000000000" pitchFamily="2" charset="0"/>
              </a:rPr>
              <a:t>Self feedback involves students assessing their own work by comparing it to </a:t>
            </a:r>
            <a:r>
              <a:rPr lang="en-AU" sz="2000" b="0" i="0" dirty="0">
                <a:solidFill>
                  <a:srgbClr val="000000"/>
                </a:solidFill>
                <a:effectLst/>
              </a:rPr>
              <a:t>specific criteria. </a:t>
            </a:r>
            <a:endParaRPr kumimoji="0" lang="en-AU" sz="2000" b="0" i="0" u="none" strike="sngStrike" kern="1200" cap="none" spc="0" normalizeH="0" baseline="0" noProof="0" dirty="0">
              <a:ln>
                <a:noFill/>
              </a:ln>
              <a:solidFill>
                <a:schemeClr val="tx1"/>
              </a:solidFill>
              <a:effectLst/>
              <a:uLnTx/>
              <a:uFillTx/>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35974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96349-CBE2-5930-A195-E7EE582CB08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4FB6978-911D-EE5A-BE83-6F2BD75B1BD1}"/>
              </a:ext>
            </a:extLst>
          </p:cNvPr>
          <p:cNvSpPr>
            <a:spLocks noGrp="1"/>
          </p:cNvSpPr>
          <p:nvPr>
            <p:ph type="title"/>
          </p:nvPr>
        </p:nvSpPr>
        <p:spPr>
          <a:xfrm>
            <a:off x="359999" y="360000"/>
            <a:ext cx="8136301" cy="948100"/>
          </a:xfrm>
        </p:spPr>
        <p:txBody>
          <a:bodyPr/>
          <a:lstStyle/>
          <a:p>
            <a:r>
              <a:rPr lang="en-AU" dirty="0"/>
              <a:t>Teaching self feedback once schema is developed </a:t>
            </a:r>
          </a:p>
        </p:txBody>
      </p:sp>
      <p:sp>
        <p:nvSpPr>
          <p:cNvPr id="2" name="Rectangle: Rounded Corners 3">
            <a:extLst>
              <a:ext uri="{FF2B5EF4-FFF2-40B4-BE49-F238E27FC236}">
                <a16:creationId xmlns:a16="http://schemas.microsoft.com/office/drawing/2014/main" id="{58C5BDB7-4200-5CE7-800E-4F47D0960345}"/>
              </a:ext>
            </a:extLst>
          </p:cNvPr>
          <p:cNvSpPr/>
          <p:nvPr/>
        </p:nvSpPr>
        <p:spPr>
          <a:xfrm>
            <a:off x="799943" y="1734718"/>
            <a:ext cx="3775492" cy="791613"/>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Less developed schema </a:t>
            </a:r>
          </a:p>
        </p:txBody>
      </p:sp>
      <p:sp>
        <p:nvSpPr>
          <p:cNvPr id="9" name="Rectangle: Rounded Corners 4">
            <a:extLst>
              <a:ext uri="{FF2B5EF4-FFF2-40B4-BE49-F238E27FC236}">
                <a16:creationId xmlns:a16="http://schemas.microsoft.com/office/drawing/2014/main" id="{8AF1FA1C-DB0F-B275-5F4F-A416E63F72A4}"/>
              </a:ext>
            </a:extLst>
          </p:cNvPr>
          <p:cNvSpPr/>
          <p:nvPr/>
        </p:nvSpPr>
        <p:spPr>
          <a:xfrm>
            <a:off x="7495433" y="1734717"/>
            <a:ext cx="3896624" cy="791614"/>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dirty="0">
                <a:solidFill>
                  <a:schemeClr val="tx1"/>
                </a:solidFill>
              </a:rPr>
              <a:t>Stronger schema </a:t>
            </a:r>
          </a:p>
        </p:txBody>
      </p:sp>
      <p:sp>
        <p:nvSpPr>
          <p:cNvPr id="10" name="Rectangle: Rounded Corners 5">
            <a:extLst>
              <a:ext uri="{FF2B5EF4-FFF2-40B4-BE49-F238E27FC236}">
                <a16:creationId xmlns:a16="http://schemas.microsoft.com/office/drawing/2014/main" id="{279B8589-B482-9A9B-E082-546C72F42223}"/>
              </a:ext>
            </a:extLst>
          </p:cNvPr>
          <p:cNvSpPr/>
          <p:nvPr/>
        </p:nvSpPr>
        <p:spPr>
          <a:xfrm>
            <a:off x="799943" y="3409846"/>
            <a:ext cx="3775492" cy="78500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More scaffolded feedback </a:t>
            </a:r>
          </a:p>
        </p:txBody>
      </p:sp>
      <p:sp>
        <p:nvSpPr>
          <p:cNvPr id="12" name="Rectangle: Rounded Corners 7">
            <a:extLst>
              <a:ext uri="{FF2B5EF4-FFF2-40B4-BE49-F238E27FC236}">
                <a16:creationId xmlns:a16="http://schemas.microsoft.com/office/drawing/2014/main" id="{68E8E752-E8B0-CADC-1489-17F1EBFA8FBA}"/>
              </a:ext>
            </a:extLst>
          </p:cNvPr>
          <p:cNvSpPr/>
          <p:nvPr/>
        </p:nvSpPr>
        <p:spPr>
          <a:xfrm>
            <a:off x="7495433" y="3429000"/>
            <a:ext cx="3896624" cy="814836"/>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Less scaffolded feedback</a:t>
            </a:r>
          </a:p>
        </p:txBody>
      </p:sp>
      <p:sp>
        <p:nvSpPr>
          <p:cNvPr id="11" name="Arrow: Left-Right 18">
            <a:extLst>
              <a:ext uri="{FF2B5EF4-FFF2-40B4-BE49-F238E27FC236}">
                <a16:creationId xmlns:a16="http://schemas.microsoft.com/office/drawing/2014/main" id="{8F3E73A4-2EFE-4E59-A8CC-434BA86EA4A2}"/>
              </a:ext>
              <a:ext uri="{C183D7F6-B498-43B3-948B-1728B52AA6E4}">
                <adec:decorative xmlns:adec="http://schemas.microsoft.com/office/drawing/2017/decorative" val="1"/>
              </a:ext>
            </a:extLst>
          </p:cNvPr>
          <p:cNvSpPr/>
          <p:nvPr/>
        </p:nvSpPr>
        <p:spPr>
          <a:xfrm>
            <a:off x="360000" y="2659815"/>
            <a:ext cx="11484000" cy="650207"/>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Graphic 2">
            <a:extLst>
              <a:ext uri="{FF2B5EF4-FFF2-40B4-BE49-F238E27FC236}">
                <a16:creationId xmlns:a16="http://schemas.microsoft.com/office/drawing/2014/main" id="{3F154316-8CCD-3520-BB2C-3782AFC6474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10391" y="4194850"/>
            <a:ext cx="2185582" cy="2203944"/>
          </a:xfrm>
          <a:prstGeom prst="rect">
            <a:avLst/>
          </a:prstGeom>
        </p:spPr>
      </p:pic>
      <p:sp>
        <p:nvSpPr>
          <p:cNvPr id="4" name="Slide Number Placeholder 3">
            <a:extLst>
              <a:ext uri="{FF2B5EF4-FFF2-40B4-BE49-F238E27FC236}">
                <a16:creationId xmlns:a16="http://schemas.microsoft.com/office/drawing/2014/main" id="{1E308D80-DBCB-E215-F820-56CF8AFA6CD3}"/>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54</a:t>
            </a:fld>
            <a:endParaRPr lang="en-AU"/>
          </a:p>
        </p:txBody>
      </p:sp>
    </p:spTree>
    <p:extLst>
      <p:ext uri="{BB962C8B-B14F-4D97-AF65-F5344CB8AC3E}">
        <p14:creationId xmlns:p14="http://schemas.microsoft.com/office/powerpoint/2010/main" val="244481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69648-F9A5-551A-DF24-5298C4EA0D7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6725630-0E4A-9B6F-BCCD-0543D6389CCC}"/>
              </a:ext>
            </a:extLst>
          </p:cNvPr>
          <p:cNvSpPr>
            <a:spLocks noGrp="1"/>
          </p:cNvSpPr>
          <p:nvPr>
            <p:ph type="title"/>
          </p:nvPr>
        </p:nvSpPr>
        <p:spPr/>
        <p:txBody>
          <a:bodyPr/>
          <a:lstStyle/>
          <a:p>
            <a:r>
              <a:rPr lang="en-AU" dirty="0"/>
              <a:t>Key considerations </a:t>
            </a:r>
            <a:r>
              <a:rPr lang="en-AU" dirty="0">
                <a:solidFill>
                  <a:schemeClr val="bg1"/>
                </a:solidFill>
              </a:rPr>
              <a:t>(2)</a:t>
            </a:r>
            <a:r>
              <a:rPr lang="en-AU" dirty="0"/>
              <a:t> </a:t>
            </a:r>
          </a:p>
        </p:txBody>
      </p:sp>
      <p:sp>
        <p:nvSpPr>
          <p:cNvPr id="4" name="Content Placeholder 3">
            <a:extLst>
              <a:ext uri="{FF2B5EF4-FFF2-40B4-BE49-F238E27FC236}">
                <a16:creationId xmlns:a16="http://schemas.microsoft.com/office/drawing/2014/main" id="{E882525F-9030-A8AC-7F7A-F63A60771CD5}"/>
              </a:ext>
            </a:extLst>
          </p:cNvPr>
          <p:cNvSpPr>
            <a:spLocks noGrp="1"/>
          </p:cNvSpPr>
          <p:nvPr>
            <p:ph idx="1"/>
          </p:nvPr>
        </p:nvSpPr>
        <p:spPr/>
        <p:txBody>
          <a:bodyPr vert="horz" lIns="0" tIns="0" rIns="0" bIns="0" rtlCol="0" anchor="t">
            <a:noAutofit/>
          </a:bodyPr>
          <a:lstStyle/>
          <a:p>
            <a:pPr marL="342900" indent="-342900">
              <a:spcAft>
                <a:spcPts val="600"/>
              </a:spcAft>
              <a:buFont typeface="Arial" panose="020B0604020202020204" pitchFamily="34" charset="0"/>
              <a:buChar char="•"/>
            </a:pPr>
            <a:r>
              <a:rPr lang="en-AU" dirty="0"/>
              <a:t>Teach, model and scaffold how to self-evaluate with the success criteria.</a:t>
            </a:r>
          </a:p>
          <a:p>
            <a:pPr marL="342900" indent="-342900">
              <a:spcAft>
                <a:spcPts val="600"/>
              </a:spcAft>
              <a:buChar char="•"/>
            </a:pPr>
            <a:r>
              <a:rPr lang="en-AU" dirty="0"/>
              <a:t>Self-feedback occurs throughout the learning process. </a:t>
            </a:r>
          </a:p>
          <a:p>
            <a:pPr marL="342900" indent="-342900">
              <a:spcAft>
                <a:spcPts val="600"/>
              </a:spcAft>
              <a:buChar char="•"/>
            </a:pPr>
            <a:r>
              <a:rPr lang="en-AU" dirty="0">
                <a:solidFill>
                  <a:srgbClr val="22272B"/>
                </a:solidFill>
                <a:ea typeface="Calibri"/>
                <a:cs typeface="Calibri"/>
              </a:rPr>
              <a:t>Self-feedback encourages self-regulation and helps students identify next steps.</a:t>
            </a:r>
          </a:p>
        </p:txBody>
      </p:sp>
      <p:sp>
        <p:nvSpPr>
          <p:cNvPr id="5" name="Slide Number Placeholder 3">
            <a:extLst>
              <a:ext uri="{FF2B5EF4-FFF2-40B4-BE49-F238E27FC236}">
                <a16:creationId xmlns:a16="http://schemas.microsoft.com/office/drawing/2014/main" id="{9AD0BA40-8DE9-05F7-FA91-942CD12D23A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55</a:t>
            </a:fld>
            <a:endParaRPr lang="en-AU"/>
          </a:p>
        </p:txBody>
      </p:sp>
    </p:spTree>
    <p:extLst>
      <p:ext uri="{BB962C8B-B14F-4D97-AF65-F5344CB8AC3E}">
        <p14:creationId xmlns:p14="http://schemas.microsoft.com/office/powerpoint/2010/main" val="65195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1CFDE-4028-40BF-9FF2-038CF31BE4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61F683-3F3A-A4C3-2F1C-C108BEF02C84}"/>
              </a:ext>
            </a:extLst>
          </p:cNvPr>
          <p:cNvSpPr>
            <a:spLocks noGrp="1"/>
          </p:cNvSpPr>
          <p:nvPr>
            <p:ph type="title"/>
          </p:nvPr>
        </p:nvSpPr>
        <p:spPr/>
        <p:txBody>
          <a:bodyPr/>
          <a:lstStyle/>
          <a:p>
            <a:r>
              <a:rPr lang="en-US" dirty="0"/>
              <a:t>Modelling self-feedback </a:t>
            </a:r>
            <a:r>
              <a:rPr lang="en-US" dirty="0">
                <a:solidFill>
                  <a:schemeClr val="bg1"/>
                </a:solidFill>
              </a:rPr>
              <a:t>(1)</a:t>
            </a:r>
          </a:p>
        </p:txBody>
      </p:sp>
      <p:sp>
        <p:nvSpPr>
          <p:cNvPr id="13" name="Rectangle: Rounded Corners 12">
            <a:extLst>
              <a:ext uri="{FF2B5EF4-FFF2-40B4-BE49-F238E27FC236}">
                <a16:creationId xmlns:a16="http://schemas.microsoft.com/office/drawing/2014/main" id="{E1E8F3F3-6C46-3D7D-AE4D-580A63BEB55E}"/>
              </a:ext>
            </a:extLst>
          </p:cNvPr>
          <p:cNvSpPr/>
          <p:nvPr/>
        </p:nvSpPr>
        <p:spPr>
          <a:xfrm>
            <a:off x="360000" y="1768430"/>
            <a:ext cx="9901600" cy="807041"/>
          </a:xfrm>
          <a:prstGeom prst="roundRect">
            <a:avLst/>
          </a:prstGeom>
          <a:solidFill>
            <a:schemeClr val="accent6"/>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2000" b="1" dirty="0">
                <a:solidFill>
                  <a:srgbClr val="22272B"/>
                </a:solidFill>
                <a:latin typeface="+mj-lt"/>
              </a:rPr>
              <a:t>Question: </a:t>
            </a:r>
            <a:r>
              <a:rPr lang="en-AU" sz="2000" dirty="0">
                <a:solidFill>
                  <a:srgbClr val="22272B"/>
                </a:solidFill>
              </a:rPr>
              <a:t>How do magnets attract or repel each other based on their polarity?</a:t>
            </a:r>
            <a:r>
              <a:rPr lang="en-US" sz="2000" dirty="0">
                <a:solidFill>
                  <a:srgbClr val="22272B"/>
                </a:solidFill>
              </a:rPr>
              <a:t> </a:t>
            </a:r>
            <a:endParaRPr lang="en-US" dirty="0"/>
          </a:p>
        </p:txBody>
      </p:sp>
      <p:graphicFrame>
        <p:nvGraphicFramePr>
          <p:cNvPr id="11" name="Table 10">
            <a:extLst>
              <a:ext uri="{FF2B5EF4-FFF2-40B4-BE49-F238E27FC236}">
                <a16:creationId xmlns:a16="http://schemas.microsoft.com/office/drawing/2014/main" id="{B0B355DB-0534-E528-E1C6-E03578BD4A8A}"/>
              </a:ext>
            </a:extLst>
          </p:cNvPr>
          <p:cNvGraphicFramePr>
            <a:graphicFrameLocks noGrp="1"/>
          </p:cNvGraphicFramePr>
          <p:nvPr>
            <p:extLst>
              <p:ext uri="{D42A27DB-BD31-4B8C-83A1-F6EECF244321}">
                <p14:modId xmlns:p14="http://schemas.microsoft.com/office/powerpoint/2010/main" val="2945640090"/>
              </p:ext>
            </p:extLst>
          </p:nvPr>
        </p:nvGraphicFramePr>
        <p:xfrm>
          <a:off x="360000" y="3031900"/>
          <a:ext cx="9901600" cy="2749408"/>
        </p:xfrm>
        <a:graphic>
          <a:graphicData uri="http://schemas.openxmlformats.org/drawingml/2006/table">
            <a:tbl>
              <a:tblPr firstRow="1" bandRow="1">
                <a:tableStyleId>{5A111915-BE36-4E01-A7E5-04B1672EAD32}</a:tableStyleId>
              </a:tblPr>
              <a:tblGrid>
                <a:gridCol w="9901600">
                  <a:extLst>
                    <a:ext uri="{9D8B030D-6E8A-4147-A177-3AD203B41FA5}">
                      <a16:colId xmlns:a16="http://schemas.microsoft.com/office/drawing/2014/main" val="2942232285"/>
                    </a:ext>
                  </a:extLst>
                </a:gridCol>
              </a:tblGrid>
              <a:tr h="527664">
                <a:tc>
                  <a:txBody>
                    <a:bodyPr/>
                    <a:lstStyle/>
                    <a:p>
                      <a:r>
                        <a:rPr lang="en-AU" sz="1800" b="1" dirty="0">
                          <a:latin typeface="+mj-lt"/>
                        </a:rPr>
                        <a:t>Learning intention:</a:t>
                      </a:r>
                    </a:p>
                  </a:txBody>
                  <a:tcPr anchor="ctr">
                    <a:solidFill>
                      <a:srgbClr val="002060"/>
                    </a:solidFill>
                  </a:tcPr>
                </a:tc>
                <a:extLst>
                  <a:ext uri="{0D108BD9-81ED-4DB2-BD59-A6C34878D82A}">
                    <a16:rowId xmlns:a16="http://schemas.microsoft.com/office/drawing/2014/main" val="3389296632"/>
                  </a:ext>
                </a:extLst>
              </a:tr>
              <a:tr h="555436">
                <a:tc>
                  <a:txBody>
                    <a:bodyPr/>
                    <a:lstStyle/>
                    <a:p>
                      <a:pPr lvl="0">
                        <a:buNone/>
                      </a:pPr>
                      <a:r>
                        <a:rPr lang="en-AU" sz="1800" b="0">
                          <a:latin typeface="+mn-lt"/>
                        </a:rPr>
                        <a:t>We are learning </a:t>
                      </a:r>
                      <a:r>
                        <a:rPr lang="en-AU" sz="1800" b="0" i="0" u="none" strike="noStrike" noProof="0">
                          <a:solidFill>
                            <a:schemeClr val="tx1"/>
                          </a:solidFill>
                          <a:latin typeface="+mn-lt"/>
                        </a:rPr>
                        <a:t>to describe </a:t>
                      </a:r>
                      <a:r>
                        <a:rPr lang="en-AU" sz="1800" b="0" i="0" u="none" strike="noStrike" noProof="0">
                          <a:latin typeface="+mn-lt"/>
                        </a:rPr>
                        <a:t>the effects of forces in everyday situations.</a:t>
                      </a:r>
                      <a:endParaRPr lang="en-US" sz="1800" b="0">
                        <a:latin typeface="+mn-lt"/>
                      </a:endParaRPr>
                    </a:p>
                  </a:txBody>
                  <a:tcPr anchor="ctr"/>
                </a:tc>
                <a:extLst>
                  <a:ext uri="{0D108BD9-81ED-4DB2-BD59-A6C34878D82A}">
                    <a16:rowId xmlns:a16="http://schemas.microsoft.com/office/drawing/2014/main" val="3543831577"/>
                  </a:ext>
                </a:extLst>
              </a:tr>
              <a:tr h="555436">
                <a:tc>
                  <a:txBody>
                    <a:bodyPr/>
                    <a:lstStyle/>
                    <a:p>
                      <a:r>
                        <a:rPr lang="en-AU" sz="1800" b="1" dirty="0">
                          <a:solidFill>
                            <a:schemeClr val="bg1"/>
                          </a:solidFill>
                          <a:latin typeface="+mj-lt"/>
                        </a:rPr>
                        <a:t>Success criteria – I can:</a:t>
                      </a:r>
                    </a:p>
                  </a:txBody>
                  <a:tcPr anchor="ctr">
                    <a:solidFill>
                      <a:schemeClr val="accent1"/>
                    </a:solidFill>
                  </a:tcPr>
                </a:tc>
                <a:extLst>
                  <a:ext uri="{0D108BD9-81ED-4DB2-BD59-A6C34878D82A}">
                    <a16:rowId xmlns:a16="http://schemas.microsoft.com/office/drawing/2014/main" val="1437047330"/>
                  </a:ext>
                </a:extLst>
              </a:tr>
              <a:tr h="555436">
                <a:tc>
                  <a:txBody>
                    <a:bodyPr/>
                    <a:lstStyle/>
                    <a:p>
                      <a:pPr lvl="0" algn="l">
                        <a:lnSpc>
                          <a:spcPct val="100000"/>
                        </a:lnSpc>
                        <a:spcBef>
                          <a:spcPts val="0"/>
                        </a:spcBef>
                        <a:spcAft>
                          <a:spcPts val="0"/>
                        </a:spcAft>
                        <a:buNone/>
                      </a:pPr>
                      <a:r>
                        <a:rPr lang="en-AU" sz="1800" b="0" i="0" u="none" strike="noStrike" noProof="0">
                          <a:solidFill>
                            <a:srgbClr val="22272B"/>
                          </a:solidFill>
                          <a:latin typeface="+mn-lt"/>
                        </a:rPr>
                        <a:t>describe how magnets interact with each other</a:t>
                      </a:r>
                    </a:p>
                  </a:txBody>
                  <a:tcPr anchor="ctr"/>
                </a:tc>
                <a:extLst>
                  <a:ext uri="{0D108BD9-81ED-4DB2-BD59-A6C34878D82A}">
                    <a16:rowId xmlns:a16="http://schemas.microsoft.com/office/drawing/2014/main" val="187153890"/>
                  </a:ext>
                </a:extLst>
              </a:tr>
              <a:tr h="555436">
                <a:tc>
                  <a:txBody>
                    <a:bodyPr/>
                    <a:lstStyle/>
                    <a:p>
                      <a:pPr lvl="0" algn="l">
                        <a:lnSpc>
                          <a:spcPct val="100000"/>
                        </a:lnSpc>
                        <a:spcBef>
                          <a:spcPts val="0"/>
                        </a:spcBef>
                        <a:spcAft>
                          <a:spcPts val="0"/>
                        </a:spcAft>
                        <a:buNone/>
                      </a:pPr>
                      <a:r>
                        <a:rPr lang="en-AU" sz="1800" b="0" i="0" u="none" strike="noStrike" noProof="0" dirty="0">
                          <a:solidFill>
                            <a:srgbClr val="22272B"/>
                          </a:solidFill>
                          <a:latin typeface="+mn-lt"/>
                        </a:rPr>
                        <a:t>use relevant scientific terms including north pole, south pole, attract, repel.</a:t>
                      </a:r>
                    </a:p>
                  </a:txBody>
                  <a:tcPr anchor="ctr"/>
                </a:tc>
                <a:extLst>
                  <a:ext uri="{0D108BD9-81ED-4DB2-BD59-A6C34878D82A}">
                    <a16:rowId xmlns:a16="http://schemas.microsoft.com/office/drawing/2014/main" val="689426155"/>
                  </a:ext>
                </a:extLst>
              </a:tr>
            </a:tbl>
          </a:graphicData>
        </a:graphic>
      </p:graphicFrame>
      <p:sp>
        <p:nvSpPr>
          <p:cNvPr id="10" name="TextBox 9">
            <a:extLst>
              <a:ext uri="{FF2B5EF4-FFF2-40B4-BE49-F238E27FC236}">
                <a16:creationId xmlns:a16="http://schemas.microsoft.com/office/drawing/2014/main" id="{C8DBF2D8-B75A-5F9A-18CC-D13ECA56FAE3}"/>
              </a:ext>
            </a:extLst>
          </p:cNvPr>
          <p:cNvSpPr txBox="1"/>
          <p:nvPr/>
        </p:nvSpPr>
        <p:spPr>
          <a:xfrm>
            <a:off x="360000" y="6514153"/>
            <a:ext cx="3814849" cy="343847"/>
          </a:xfrm>
          <a:prstGeom prst="rect">
            <a:avLst/>
          </a:prstGeom>
          <a:noFill/>
        </p:spPr>
        <p:txBody>
          <a:bodyPr wrap="square" lIns="0" tIns="0" rIns="0" bIns="0" rtlCol="0" anchor="t">
            <a:noAutofit/>
          </a:bodyPr>
          <a:lstStyle/>
          <a:p>
            <a:r>
              <a:rPr lang="en-AU" sz="1200" dirty="0">
                <a:solidFill>
                  <a:schemeClr val="accent2"/>
                </a:solidFill>
                <a:hlinkClick r:id="rId3">
                  <a:extLst>
                    <a:ext uri="{A12FA001-AC4F-418D-AE19-62706E023703}">
                      <ahyp:hlinkClr xmlns:ahyp="http://schemas.microsoft.com/office/drawing/2018/hyperlinkcolor" val="tx"/>
                    </a:ext>
                  </a:extLst>
                </a:hlinkClick>
              </a:rPr>
              <a:t>Science</a:t>
            </a:r>
            <a:r>
              <a:rPr lang="en-AU" sz="1200" dirty="0">
                <a:solidFill>
                  <a:schemeClr val="accent2"/>
                </a:solidFill>
                <a:effectLst/>
                <a:hlinkClick r:id="rId3">
                  <a:extLst>
                    <a:ext uri="{A12FA001-AC4F-418D-AE19-62706E023703}">
                      <ahyp:hlinkClr xmlns:ahyp="http://schemas.microsoft.com/office/drawing/2018/hyperlinkcolor" val="tx"/>
                    </a:ext>
                  </a:extLst>
                </a:hlinkClick>
              </a:rPr>
              <a:t> </a:t>
            </a:r>
            <a:r>
              <a:rPr lang="en-AU" sz="1200" dirty="0">
                <a:solidFill>
                  <a:schemeClr val="accent2"/>
                </a:solidFill>
                <a:hlinkClick r:id="rId3">
                  <a:extLst>
                    <a:ext uri="{A12FA001-AC4F-418D-AE19-62706E023703}">
                      <ahyp:hlinkClr xmlns:ahyp="http://schemas.microsoft.com/office/drawing/2018/hyperlinkcolor" val="tx"/>
                    </a:ext>
                  </a:extLst>
                </a:hlinkClick>
              </a:rPr>
              <a:t>7-10 Syllabus</a:t>
            </a:r>
            <a:r>
              <a:rPr lang="en-AU" sz="1200" dirty="0">
                <a:solidFill>
                  <a:schemeClr val="accent2"/>
                </a:solidFill>
              </a:rPr>
              <a:t> </a:t>
            </a:r>
            <a:r>
              <a:rPr lang="en-AU" sz="1200" dirty="0">
                <a:ea typeface="+mn-lt"/>
                <a:cs typeface="+mn-lt"/>
              </a:rPr>
              <a:t>(2023) - SC4-FOR-01</a:t>
            </a:r>
            <a:r>
              <a:rPr lang="en-AU" sz="1200" dirty="0"/>
              <a:t>-01</a:t>
            </a:r>
          </a:p>
        </p:txBody>
      </p:sp>
      <p:sp>
        <p:nvSpPr>
          <p:cNvPr id="4" name="Slide Number Placeholder 3">
            <a:extLst>
              <a:ext uri="{FF2B5EF4-FFF2-40B4-BE49-F238E27FC236}">
                <a16:creationId xmlns:a16="http://schemas.microsoft.com/office/drawing/2014/main" id="{F5D209AC-09BA-77D4-769E-FF3FB609173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56</a:t>
            </a:fld>
            <a:endParaRPr lang="en-AU"/>
          </a:p>
        </p:txBody>
      </p:sp>
    </p:spTree>
    <p:extLst>
      <p:ext uri="{BB962C8B-B14F-4D97-AF65-F5344CB8AC3E}">
        <p14:creationId xmlns:p14="http://schemas.microsoft.com/office/powerpoint/2010/main" val="126123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381E5-3853-5B36-A7F4-D7AF6FA137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E290B0-0351-AE19-8EF7-E560AAFBD162}"/>
              </a:ext>
            </a:extLst>
          </p:cNvPr>
          <p:cNvSpPr>
            <a:spLocks noGrp="1"/>
          </p:cNvSpPr>
          <p:nvPr>
            <p:ph type="title"/>
          </p:nvPr>
        </p:nvSpPr>
        <p:spPr/>
        <p:txBody>
          <a:bodyPr/>
          <a:lstStyle/>
          <a:p>
            <a:r>
              <a:rPr lang="en-US" dirty="0"/>
              <a:t>Modelling self-feedback </a:t>
            </a:r>
            <a:r>
              <a:rPr lang="en-US" dirty="0">
                <a:solidFill>
                  <a:schemeClr val="bg1"/>
                </a:solidFill>
              </a:rPr>
              <a:t>(2)</a:t>
            </a:r>
          </a:p>
        </p:txBody>
      </p:sp>
      <p:sp>
        <p:nvSpPr>
          <p:cNvPr id="5" name="Rectangle: Rounded Corners 4">
            <a:extLst>
              <a:ext uri="{FF2B5EF4-FFF2-40B4-BE49-F238E27FC236}">
                <a16:creationId xmlns:a16="http://schemas.microsoft.com/office/drawing/2014/main" id="{5849F98B-EDC5-B7B3-B098-7D40DCC5DD0F}"/>
              </a:ext>
            </a:extLst>
          </p:cNvPr>
          <p:cNvSpPr/>
          <p:nvPr/>
        </p:nvSpPr>
        <p:spPr>
          <a:xfrm>
            <a:off x="360000" y="1565985"/>
            <a:ext cx="11470190" cy="131633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200" dirty="0">
                <a:solidFill>
                  <a:schemeClr val="accent1"/>
                </a:solidFill>
                <a:latin typeface="Dreaming Outloud Pro"/>
                <a:cs typeface="Dreaming Outloud Pro"/>
              </a:rPr>
              <a:t>Magnets have two poles. When two magnets go together with opposite poles, they stick together. But when the same poles are together, they push away from each other, because</a:t>
            </a:r>
            <a:br>
              <a:rPr lang="en-AU" sz="2200" dirty="0">
                <a:solidFill>
                  <a:schemeClr val="accent1"/>
                </a:solidFill>
                <a:latin typeface="Dreaming Outloud Pro"/>
                <a:cs typeface="Dreaming Outloud Pro"/>
              </a:rPr>
            </a:br>
            <a:r>
              <a:rPr lang="en-AU" sz="2200" dirty="0">
                <a:solidFill>
                  <a:schemeClr val="accent1"/>
                </a:solidFill>
                <a:latin typeface="Dreaming Outloud Pro"/>
                <a:cs typeface="Dreaming Outloud Pro"/>
              </a:rPr>
              <a:t>of the invisible force between them. </a:t>
            </a:r>
            <a:endParaRPr lang="en-US" sz="2200" dirty="0">
              <a:solidFill>
                <a:schemeClr val="accent1"/>
              </a:solidFill>
            </a:endParaRPr>
          </a:p>
        </p:txBody>
      </p:sp>
      <p:graphicFrame>
        <p:nvGraphicFramePr>
          <p:cNvPr id="11" name="Table 10">
            <a:extLst>
              <a:ext uri="{FF2B5EF4-FFF2-40B4-BE49-F238E27FC236}">
                <a16:creationId xmlns:a16="http://schemas.microsoft.com/office/drawing/2014/main" id="{4CF4C671-9070-BCCB-0B74-16B43CE9ABDB}"/>
              </a:ext>
            </a:extLst>
          </p:cNvPr>
          <p:cNvGraphicFramePr>
            <a:graphicFrameLocks noGrp="1"/>
          </p:cNvGraphicFramePr>
          <p:nvPr>
            <p:extLst>
              <p:ext uri="{D42A27DB-BD31-4B8C-83A1-F6EECF244321}">
                <p14:modId xmlns:p14="http://schemas.microsoft.com/office/powerpoint/2010/main" val="2940969967"/>
              </p:ext>
            </p:extLst>
          </p:nvPr>
        </p:nvGraphicFramePr>
        <p:xfrm>
          <a:off x="360000" y="3064260"/>
          <a:ext cx="8123600" cy="2749408"/>
        </p:xfrm>
        <a:graphic>
          <a:graphicData uri="http://schemas.openxmlformats.org/drawingml/2006/table">
            <a:tbl>
              <a:tblPr firstRow="1" bandRow="1">
                <a:tableStyleId>{5A111915-BE36-4E01-A7E5-04B1672EAD32}</a:tableStyleId>
              </a:tblPr>
              <a:tblGrid>
                <a:gridCol w="8123600">
                  <a:extLst>
                    <a:ext uri="{9D8B030D-6E8A-4147-A177-3AD203B41FA5}">
                      <a16:colId xmlns:a16="http://schemas.microsoft.com/office/drawing/2014/main" val="2942232285"/>
                    </a:ext>
                  </a:extLst>
                </a:gridCol>
              </a:tblGrid>
              <a:tr h="527664">
                <a:tc>
                  <a:txBody>
                    <a:bodyPr/>
                    <a:lstStyle/>
                    <a:p>
                      <a:pPr>
                        <a:lnSpc>
                          <a:spcPct val="120000"/>
                        </a:lnSpc>
                      </a:pPr>
                      <a:r>
                        <a:rPr lang="en-AU" sz="1800" dirty="0">
                          <a:latin typeface="+mj-lt"/>
                        </a:rPr>
                        <a:t>Learning intention:</a:t>
                      </a:r>
                    </a:p>
                  </a:txBody>
                  <a:tcPr anchor="ctr">
                    <a:solidFill>
                      <a:srgbClr val="002060"/>
                    </a:solidFill>
                  </a:tcPr>
                </a:tc>
                <a:extLst>
                  <a:ext uri="{0D108BD9-81ED-4DB2-BD59-A6C34878D82A}">
                    <a16:rowId xmlns:a16="http://schemas.microsoft.com/office/drawing/2014/main" val="3389296632"/>
                  </a:ext>
                </a:extLst>
              </a:tr>
              <a:tr h="555436">
                <a:tc>
                  <a:txBody>
                    <a:bodyPr/>
                    <a:lstStyle/>
                    <a:p>
                      <a:pPr lvl="0">
                        <a:lnSpc>
                          <a:spcPct val="120000"/>
                        </a:lnSpc>
                        <a:buNone/>
                      </a:pPr>
                      <a:r>
                        <a:rPr lang="en-AU" sz="1800" dirty="0">
                          <a:latin typeface="+mn-lt"/>
                        </a:rPr>
                        <a:t>We are learning </a:t>
                      </a:r>
                      <a:r>
                        <a:rPr lang="en-AU" sz="1800" b="0" i="0" u="none" strike="noStrike" noProof="0" dirty="0">
                          <a:solidFill>
                            <a:schemeClr val="tx1"/>
                          </a:solidFill>
                          <a:latin typeface="+mn-lt"/>
                        </a:rPr>
                        <a:t>to describe </a:t>
                      </a:r>
                      <a:r>
                        <a:rPr lang="en-AU" sz="1800" b="0" i="0" u="none" strike="noStrike" noProof="0" dirty="0">
                          <a:latin typeface="+mn-lt"/>
                        </a:rPr>
                        <a:t>the effects of forces in everyday situations.</a:t>
                      </a:r>
                      <a:endParaRPr lang="en-US" sz="1800" dirty="0">
                        <a:latin typeface="+mn-lt"/>
                      </a:endParaRPr>
                    </a:p>
                  </a:txBody>
                  <a:tcPr anchor="ctr"/>
                </a:tc>
                <a:extLst>
                  <a:ext uri="{0D108BD9-81ED-4DB2-BD59-A6C34878D82A}">
                    <a16:rowId xmlns:a16="http://schemas.microsoft.com/office/drawing/2014/main" val="3543831577"/>
                  </a:ext>
                </a:extLst>
              </a:tr>
              <a:tr h="555436">
                <a:tc>
                  <a:txBody>
                    <a:bodyPr/>
                    <a:lstStyle/>
                    <a:p>
                      <a:pPr>
                        <a:lnSpc>
                          <a:spcPct val="120000"/>
                        </a:lnSpc>
                      </a:pPr>
                      <a:r>
                        <a:rPr lang="en-AU" sz="1800" b="1" dirty="0">
                          <a:solidFill>
                            <a:schemeClr val="bg1"/>
                          </a:solidFill>
                          <a:latin typeface="+mj-lt"/>
                        </a:rPr>
                        <a:t>Success criteria – I can:</a:t>
                      </a:r>
                    </a:p>
                  </a:txBody>
                  <a:tcPr anchor="ctr">
                    <a:solidFill>
                      <a:schemeClr val="accent1"/>
                    </a:solidFill>
                  </a:tcPr>
                </a:tc>
                <a:extLst>
                  <a:ext uri="{0D108BD9-81ED-4DB2-BD59-A6C34878D82A}">
                    <a16:rowId xmlns:a16="http://schemas.microsoft.com/office/drawing/2014/main" val="1437047330"/>
                  </a:ext>
                </a:extLst>
              </a:tr>
              <a:tr h="555436">
                <a:tc>
                  <a:txBody>
                    <a:bodyPr/>
                    <a:lstStyle/>
                    <a:p>
                      <a:pPr lvl="0" algn="l">
                        <a:lnSpc>
                          <a:spcPct val="120000"/>
                        </a:lnSpc>
                        <a:spcBef>
                          <a:spcPts val="0"/>
                        </a:spcBef>
                        <a:spcAft>
                          <a:spcPts val="0"/>
                        </a:spcAft>
                        <a:buNone/>
                      </a:pPr>
                      <a:r>
                        <a:rPr lang="en-AU" sz="1800" b="0" i="0" u="none" strike="noStrike" noProof="0">
                          <a:solidFill>
                            <a:srgbClr val="22272B"/>
                          </a:solidFill>
                          <a:latin typeface="+mn-lt"/>
                        </a:rPr>
                        <a:t>describe how magnets interact with each other</a:t>
                      </a:r>
                    </a:p>
                  </a:txBody>
                  <a:tcPr anchor="ctr"/>
                </a:tc>
                <a:extLst>
                  <a:ext uri="{0D108BD9-81ED-4DB2-BD59-A6C34878D82A}">
                    <a16:rowId xmlns:a16="http://schemas.microsoft.com/office/drawing/2014/main" val="187153890"/>
                  </a:ext>
                </a:extLst>
              </a:tr>
              <a:tr h="555436">
                <a:tc>
                  <a:txBody>
                    <a:bodyPr/>
                    <a:lstStyle/>
                    <a:p>
                      <a:pPr lvl="0" algn="l">
                        <a:lnSpc>
                          <a:spcPct val="120000"/>
                        </a:lnSpc>
                        <a:spcBef>
                          <a:spcPts val="0"/>
                        </a:spcBef>
                        <a:spcAft>
                          <a:spcPts val="0"/>
                        </a:spcAft>
                        <a:buNone/>
                      </a:pPr>
                      <a:r>
                        <a:rPr lang="en-AU" sz="1800" b="0" i="0" u="none" strike="noStrike" noProof="0" dirty="0">
                          <a:solidFill>
                            <a:srgbClr val="22272B"/>
                          </a:solidFill>
                          <a:latin typeface="+mn-lt"/>
                        </a:rPr>
                        <a:t>use relevant scientific terms including north pole, south pole, attract, repel.</a:t>
                      </a:r>
                    </a:p>
                  </a:txBody>
                  <a:tcPr anchor="ctr"/>
                </a:tc>
                <a:extLst>
                  <a:ext uri="{0D108BD9-81ED-4DB2-BD59-A6C34878D82A}">
                    <a16:rowId xmlns:a16="http://schemas.microsoft.com/office/drawing/2014/main" val="689426155"/>
                  </a:ext>
                </a:extLst>
              </a:tr>
            </a:tbl>
          </a:graphicData>
        </a:graphic>
      </p:graphicFrame>
      <p:sp>
        <p:nvSpPr>
          <p:cNvPr id="15" name="Speech Bubble: Rectangle with Corners Rounded 14">
            <a:extLst>
              <a:ext uri="{FF2B5EF4-FFF2-40B4-BE49-F238E27FC236}">
                <a16:creationId xmlns:a16="http://schemas.microsoft.com/office/drawing/2014/main" id="{82C6D902-A219-32E5-6D55-8AB46A78336E}"/>
              </a:ext>
            </a:extLst>
          </p:cNvPr>
          <p:cNvSpPr/>
          <p:nvPr/>
        </p:nvSpPr>
        <p:spPr>
          <a:xfrm>
            <a:off x="9044606" y="3436295"/>
            <a:ext cx="2785584" cy="1078772"/>
          </a:xfrm>
          <a:prstGeom prst="wedgeRoundRectCallout">
            <a:avLst>
              <a:gd name="adj1" fmla="val -63320"/>
              <a:gd name="adj2" fmla="val 38404"/>
              <a:gd name="adj3" fmla="val 16667"/>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20000"/>
              </a:lnSpc>
            </a:pPr>
            <a:r>
              <a:rPr lang="en-AU" sz="1800" dirty="0">
                <a:ea typeface="+mn-lt"/>
                <a:cs typeface="+mn-lt"/>
              </a:rPr>
              <a:t>I have described how magnets push away and stick together.</a:t>
            </a:r>
            <a:endParaRPr lang="en-US" dirty="0"/>
          </a:p>
        </p:txBody>
      </p:sp>
      <p:sp>
        <p:nvSpPr>
          <p:cNvPr id="13" name="Speech Bubble: Rectangle with Corners Rounded 12">
            <a:extLst>
              <a:ext uri="{FF2B5EF4-FFF2-40B4-BE49-F238E27FC236}">
                <a16:creationId xmlns:a16="http://schemas.microsoft.com/office/drawing/2014/main" id="{01D47843-CECF-A7B3-024F-6AA2BF1AA650}"/>
              </a:ext>
            </a:extLst>
          </p:cNvPr>
          <p:cNvSpPr/>
          <p:nvPr/>
        </p:nvSpPr>
        <p:spPr>
          <a:xfrm>
            <a:off x="9044606" y="4659694"/>
            <a:ext cx="2785584" cy="1508105"/>
          </a:xfrm>
          <a:prstGeom prst="wedgeRoundRectCallout">
            <a:avLst>
              <a:gd name="adj1" fmla="val -64232"/>
              <a:gd name="adj2" fmla="val 8088"/>
              <a:gd name="adj3" fmla="val 16667"/>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20000"/>
              </a:lnSpc>
            </a:pPr>
            <a:r>
              <a:rPr lang="en-AU" sz="1800" dirty="0"/>
              <a:t>I have used some scientific words but I haven't used </a:t>
            </a:r>
            <a:r>
              <a:rPr lang="en-AU" sz="1800" dirty="0">
                <a:ea typeface="+mn-lt"/>
                <a:cs typeface="+mn-lt"/>
              </a:rPr>
              <a:t>north, south, attract, repel.</a:t>
            </a:r>
            <a:endParaRPr lang="en-US" dirty="0">
              <a:ea typeface="+mn-lt"/>
              <a:cs typeface="+mn-lt"/>
            </a:endParaRPr>
          </a:p>
        </p:txBody>
      </p:sp>
      <p:sp>
        <p:nvSpPr>
          <p:cNvPr id="4" name="Slide Number Placeholder 3">
            <a:extLst>
              <a:ext uri="{FF2B5EF4-FFF2-40B4-BE49-F238E27FC236}">
                <a16:creationId xmlns:a16="http://schemas.microsoft.com/office/drawing/2014/main" id="{F5313A7B-BC4D-9EB9-A48D-60260FBC6D2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57</a:t>
            </a:fld>
            <a:endParaRPr lang="en-AU"/>
          </a:p>
        </p:txBody>
      </p:sp>
    </p:spTree>
    <p:extLst>
      <p:ext uri="{BB962C8B-B14F-4D97-AF65-F5344CB8AC3E}">
        <p14:creationId xmlns:p14="http://schemas.microsoft.com/office/powerpoint/2010/main" val="142852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ECE06-14BA-CD99-A039-8FB10EA5EF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EA62AE-E2A1-2D63-B6B0-CED4D657ADCA}"/>
              </a:ext>
            </a:extLst>
          </p:cNvPr>
          <p:cNvSpPr>
            <a:spLocks noGrp="1"/>
          </p:cNvSpPr>
          <p:nvPr>
            <p:ph type="title"/>
          </p:nvPr>
        </p:nvSpPr>
        <p:spPr/>
        <p:txBody>
          <a:bodyPr/>
          <a:lstStyle/>
          <a:p>
            <a:r>
              <a:rPr lang="en-US" dirty="0"/>
              <a:t>Modelling self-feedback </a:t>
            </a:r>
            <a:r>
              <a:rPr lang="en-US" dirty="0">
                <a:solidFill>
                  <a:schemeClr val="bg1"/>
                </a:solidFill>
              </a:rPr>
              <a:t>(3)</a:t>
            </a:r>
          </a:p>
        </p:txBody>
      </p:sp>
      <p:sp>
        <p:nvSpPr>
          <p:cNvPr id="5" name="Rectangle: Rounded Corners 4">
            <a:extLst>
              <a:ext uri="{FF2B5EF4-FFF2-40B4-BE49-F238E27FC236}">
                <a16:creationId xmlns:a16="http://schemas.microsoft.com/office/drawing/2014/main" id="{1AF4C6BB-E977-6B45-BD01-8A863CBF53F9}"/>
              </a:ext>
            </a:extLst>
          </p:cNvPr>
          <p:cNvSpPr/>
          <p:nvPr/>
        </p:nvSpPr>
        <p:spPr>
          <a:xfrm>
            <a:off x="658167" y="1565985"/>
            <a:ext cx="10939203" cy="131633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400" dirty="0">
                <a:solidFill>
                  <a:schemeClr val="accent1"/>
                </a:solidFill>
                <a:latin typeface="Dreaming Outloud Pro"/>
                <a:cs typeface="Dreaming Outloud Pro"/>
              </a:rPr>
              <a:t>Magnets have two poles. When two magnets go together with opposite poles, they stick together. But when the same poles are together, they push away from each other, because of the invisible force between them. </a:t>
            </a:r>
            <a:endParaRPr lang="en-US" sz="2400" dirty="0">
              <a:solidFill>
                <a:schemeClr val="accent1"/>
              </a:solidFill>
            </a:endParaRPr>
          </a:p>
        </p:txBody>
      </p:sp>
      <p:sp>
        <p:nvSpPr>
          <p:cNvPr id="3" name="Rectangle: Rounded Corners 2">
            <a:extLst>
              <a:ext uri="{FF2B5EF4-FFF2-40B4-BE49-F238E27FC236}">
                <a16:creationId xmlns:a16="http://schemas.microsoft.com/office/drawing/2014/main" id="{72AAD4FC-ABF7-D46A-512C-C8A9A8B3CCA8}"/>
              </a:ext>
            </a:extLst>
          </p:cNvPr>
          <p:cNvSpPr/>
          <p:nvPr/>
        </p:nvSpPr>
        <p:spPr>
          <a:xfrm>
            <a:off x="526889" y="1557963"/>
            <a:ext cx="11070481" cy="1324357"/>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400" dirty="0">
                <a:solidFill>
                  <a:schemeClr val="accent1"/>
                </a:solidFill>
                <a:latin typeface="Dreaming Outloud Pro"/>
              </a:rPr>
              <a:t>Magnets have two poles. When two magnets go together with opposite poles (north–south), they attract. But when the same poles are together (north-north or south-south), they repel each other, because of the invisible force between them. </a:t>
            </a:r>
            <a:endParaRPr lang="en-GB" sz="2400" dirty="0">
              <a:solidFill>
                <a:schemeClr val="accent1"/>
              </a:solidFill>
            </a:endParaRPr>
          </a:p>
        </p:txBody>
      </p:sp>
      <p:graphicFrame>
        <p:nvGraphicFramePr>
          <p:cNvPr id="6" name="Table 5">
            <a:extLst>
              <a:ext uri="{FF2B5EF4-FFF2-40B4-BE49-F238E27FC236}">
                <a16:creationId xmlns:a16="http://schemas.microsoft.com/office/drawing/2014/main" id="{B80F0269-AF3E-455C-CD3E-61BE9AEFE1C5}"/>
              </a:ext>
            </a:extLst>
          </p:cNvPr>
          <p:cNvGraphicFramePr>
            <a:graphicFrameLocks noGrp="1"/>
          </p:cNvGraphicFramePr>
          <p:nvPr>
            <p:extLst>
              <p:ext uri="{D42A27DB-BD31-4B8C-83A1-F6EECF244321}">
                <p14:modId xmlns:p14="http://schemas.microsoft.com/office/powerpoint/2010/main" val="3463522783"/>
              </p:ext>
            </p:extLst>
          </p:nvPr>
        </p:nvGraphicFramePr>
        <p:xfrm>
          <a:off x="372139" y="3124202"/>
          <a:ext cx="11510680" cy="2993231"/>
        </p:xfrm>
        <a:graphic>
          <a:graphicData uri="http://schemas.openxmlformats.org/drawingml/2006/table">
            <a:tbl>
              <a:tblPr firstRow="1" bandRow="1">
                <a:tableStyleId>{69012ECD-51FC-41F1-AA8D-1B2483CD663E}</a:tableStyleId>
              </a:tblPr>
              <a:tblGrid>
                <a:gridCol w="4240893">
                  <a:extLst>
                    <a:ext uri="{9D8B030D-6E8A-4147-A177-3AD203B41FA5}">
                      <a16:colId xmlns:a16="http://schemas.microsoft.com/office/drawing/2014/main" val="617850759"/>
                    </a:ext>
                  </a:extLst>
                </a:gridCol>
                <a:gridCol w="884464">
                  <a:extLst>
                    <a:ext uri="{9D8B030D-6E8A-4147-A177-3AD203B41FA5}">
                      <a16:colId xmlns:a16="http://schemas.microsoft.com/office/drawing/2014/main" val="3472487575"/>
                    </a:ext>
                  </a:extLst>
                </a:gridCol>
                <a:gridCol w="703035">
                  <a:extLst>
                    <a:ext uri="{9D8B030D-6E8A-4147-A177-3AD203B41FA5}">
                      <a16:colId xmlns:a16="http://schemas.microsoft.com/office/drawing/2014/main" val="821657320"/>
                    </a:ext>
                  </a:extLst>
                </a:gridCol>
                <a:gridCol w="5682288">
                  <a:extLst>
                    <a:ext uri="{9D8B030D-6E8A-4147-A177-3AD203B41FA5}">
                      <a16:colId xmlns:a16="http://schemas.microsoft.com/office/drawing/2014/main" val="4223620438"/>
                    </a:ext>
                  </a:extLst>
                </a:gridCol>
              </a:tblGrid>
              <a:tr h="587030">
                <a:tc>
                  <a:txBody>
                    <a:bodyPr/>
                    <a:lstStyle/>
                    <a:p>
                      <a:r>
                        <a:rPr lang="en-AU" sz="1600" dirty="0">
                          <a:latin typeface="+mj-lt"/>
                        </a:rPr>
                        <a:t>Self assessment against the learning intention and success criteria</a:t>
                      </a:r>
                    </a:p>
                  </a:txBody>
                  <a:tcPr anchor="ctr"/>
                </a:tc>
                <a:tc>
                  <a:txBody>
                    <a:bodyPr/>
                    <a:lstStyle/>
                    <a:p>
                      <a:r>
                        <a:rPr lang="en-AU" sz="1600">
                          <a:latin typeface="+mj-lt"/>
                        </a:rPr>
                        <a:t>YES</a:t>
                      </a:r>
                    </a:p>
                  </a:txBody>
                  <a:tcPr anchor="ctr"/>
                </a:tc>
                <a:tc>
                  <a:txBody>
                    <a:bodyPr/>
                    <a:lstStyle/>
                    <a:p>
                      <a:r>
                        <a:rPr lang="en-AU" sz="1600">
                          <a:latin typeface="+mj-lt"/>
                        </a:rPr>
                        <a:t>NO</a:t>
                      </a:r>
                    </a:p>
                  </a:txBody>
                  <a:tcPr anchor="ctr"/>
                </a:tc>
                <a:tc>
                  <a:txBody>
                    <a:bodyPr/>
                    <a:lstStyle/>
                    <a:p>
                      <a:r>
                        <a:rPr lang="en-AU" sz="1600" dirty="0">
                          <a:latin typeface="+mj-lt"/>
                        </a:rPr>
                        <a:t>How can I improve this?</a:t>
                      </a:r>
                    </a:p>
                  </a:txBody>
                  <a:tcPr anchor="ctr"/>
                </a:tc>
                <a:extLst>
                  <a:ext uri="{0D108BD9-81ED-4DB2-BD59-A6C34878D82A}">
                    <a16:rowId xmlns:a16="http://schemas.microsoft.com/office/drawing/2014/main" val="929327024"/>
                  </a:ext>
                </a:extLst>
              </a:tr>
              <a:tr h="649927">
                <a:tc>
                  <a:txBody>
                    <a:bodyPr/>
                    <a:lstStyle/>
                    <a:p>
                      <a:pPr>
                        <a:lnSpc>
                          <a:spcPct val="110000"/>
                        </a:lnSpc>
                      </a:pPr>
                      <a:r>
                        <a:rPr lang="en-AU" sz="1600">
                          <a:latin typeface="+mn-lt"/>
                        </a:rPr>
                        <a:t>Have I described how magnets interact with each other?</a:t>
                      </a:r>
                    </a:p>
                  </a:txBody>
                  <a:tcPr anchor="ctr"/>
                </a:tc>
                <a:tc>
                  <a:txBody>
                    <a:bodyPr/>
                    <a:lstStyle/>
                    <a:p>
                      <a:pPr>
                        <a:lnSpc>
                          <a:spcPct val="110000"/>
                        </a:lnSpc>
                      </a:pPr>
                      <a:endParaRPr lang="en-AU" sz="1600" dirty="0">
                        <a:latin typeface="+mn-lt"/>
                      </a:endParaRPr>
                    </a:p>
                  </a:txBody>
                  <a:tcPr anchor="ctr"/>
                </a:tc>
                <a:tc>
                  <a:txBody>
                    <a:bodyPr/>
                    <a:lstStyle/>
                    <a:p>
                      <a:pPr>
                        <a:lnSpc>
                          <a:spcPct val="110000"/>
                        </a:lnSpc>
                      </a:pPr>
                      <a:endParaRPr lang="en-AU" sz="1600">
                        <a:latin typeface="+mn-lt"/>
                      </a:endParaRPr>
                    </a:p>
                  </a:txBody>
                  <a:tcPr anchor="ctr"/>
                </a:tc>
                <a:tc>
                  <a:txBody>
                    <a:bodyPr/>
                    <a:lstStyle/>
                    <a:p>
                      <a:pPr>
                        <a:lnSpc>
                          <a:spcPct val="110000"/>
                        </a:lnSpc>
                      </a:pPr>
                      <a:endParaRPr lang="en-AU" sz="1600" dirty="0">
                        <a:latin typeface="+mn-lt"/>
                      </a:endParaRPr>
                    </a:p>
                  </a:txBody>
                  <a:tcPr anchor="ctr"/>
                </a:tc>
                <a:extLst>
                  <a:ext uri="{0D108BD9-81ED-4DB2-BD59-A6C34878D82A}">
                    <a16:rowId xmlns:a16="http://schemas.microsoft.com/office/drawing/2014/main" val="2402890959"/>
                  </a:ext>
                </a:extLst>
              </a:tr>
              <a:tr h="612321">
                <a:tc>
                  <a:txBody>
                    <a:bodyPr/>
                    <a:lstStyle/>
                    <a:p>
                      <a:pPr>
                        <a:lnSpc>
                          <a:spcPct val="110000"/>
                        </a:lnSpc>
                      </a:pPr>
                      <a:r>
                        <a:rPr lang="en-AU" sz="1600">
                          <a:latin typeface="+mn-lt"/>
                        </a:rPr>
                        <a:t>Have I used relevant scientific terms?</a:t>
                      </a:r>
                    </a:p>
                  </a:txBody>
                  <a:tcPr anchor="ctr"/>
                </a:tc>
                <a:tc>
                  <a:txBody>
                    <a:bodyPr/>
                    <a:lstStyle/>
                    <a:p>
                      <a:pPr>
                        <a:lnSpc>
                          <a:spcPct val="110000"/>
                        </a:lnSpc>
                      </a:pPr>
                      <a:endParaRPr lang="en-AU" sz="1600">
                        <a:latin typeface="+mn-lt"/>
                      </a:endParaRPr>
                    </a:p>
                  </a:txBody>
                  <a:tcPr anchor="ctr"/>
                </a:tc>
                <a:tc>
                  <a:txBody>
                    <a:bodyPr/>
                    <a:lstStyle/>
                    <a:p>
                      <a:pPr>
                        <a:lnSpc>
                          <a:spcPct val="110000"/>
                        </a:lnSpc>
                      </a:pPr>
                      <a:endParaRPr lang="en-AU" sz="1600">
                        <a:latin typeface="+mn-lt"/>
                      </a:endParaRPr>
                    </a:p>
                  </a:txBody>
                  <a:tcPr anchor="ctr"/>
                </a:tc>
                <a:tc>
                  <a:txBody>
                    <a:bodyPr/>
                    <a:lstStyle/>
                    <a:p>
                      <a:pPr>
                        <a:lnSpc>
                          <a:spcPct val="110000"/>
                        </a:lnSpc>
                      </a:pPr>
                      <a:endParaRPr lang="en-AU" sz="1600" dirty="0">
                        <a:latin typeface="+mn-lt"/>
                      </a:endParaRPr>
                    </a:p>
                  </a:txBody>
                  <a:tcPr anchor="ctr"/>
                </a:tc>
                <a:extLst>
                  <a:ext uri="{0D108BD9-81ED-4DB2-BD59-A6C34878D82A}">
                    <a16:rowId xmlns:a16="http://schemas.microsoft.com/office/drawing/2014/main" val="4254887740"/>
                  </a:ext>
                </a:extLst>
              </a:tr>
              <a:tr h="943442">
                <a:tc>
                  <a:txBody>
                    <a:bodyPr/>
                    <a:lstStyle/>
                    <a:p>
                      <a:pPr>
                        <a:lnSpc>
                          <a:spcPct val="110000"/>
                        </a:lnSpc>
                      </a:pPr>
                      <a:r>
                        <a:rPr lang="en-AU" sz="1600">
                          <a:latin typeface="+mn-lt"/>
                        </a:rPr>
                        <a:t>Have I used the word</a:t>
                      </a:r>
                      <a:r>
                        <a:rPr lang="en-AU" sz="1600" kern="1200">
                          <a:solidFill>
                            <a:schemeClr val="tx1"/>
                          </a:solidFill>
                          <a:latin typeface="+mn-lt"/>
                          <a:ea typeface="+mn-ea"/>
                          <a:cs typeface="+mn-cs"/>
                        </a:rPr>
                        <a:t>s north </a:t>
                      </a:r>
                      <a:r>
                        <a:rPr lang="en-AU" sz="1600" kern="1200" noProof="0">
                          <a:solidFill>
                            <a:schemeClr val="tx1"/>
                          </a:solidFill>
                          <a:latin typeface="+mn-lt"/>
                          <a:ea typeface="+mn-ea"/>
                          <a:cs typeface="+mn-cs"/>
                        </a:rPr>
                        <a:t>pole, south pole, attract, repel?</a:t>
                      </a:r>
                      <a:endParaRPr lang="en-AU" sz="1600" kern="1200">
                        <a:solidFill>
                          <a:schemeClr val="tx1"/>
                        </a:solidFill>
                        <a:latin typeface="+mn-lt"/>
                        <a:ea typeface="+mn-ea"/>
                        <a:cs typeface="+mn-cs"/>
                      </a:endParaRPr>
                    </a:p>
                  </a:txBody>
                  <a:tcPr anchor="ctr"/>
                </a:tc>
                <a:tc>
                  <a:txBody>
                    <a:bodyPr/>
                    <a:lstStyle/>
                    <a:p>
                      <a:pPr>
                        <a:lnSpc>
                          <a:spcPct val="110000"/>
                        </a:lnSpc>
                      </a:pPr>
                      <a:endParaRPr lang="en-AU" sz="1600">
                        <a:latin typeface="+mn-lt"/>
                      </a:endParaRPr>
                    </a:p>
                  </a:txBody>
                  <a:tcPr anchor="ctr"/>
                </a:tc>
                <a:tc>
                  <a:txBody>
                    <a:bodyPr/>
                    <a:lstStyle/>
                    <a:p>
                      <a:pPr>
                        <a:lnSpc>
                          <a:spcPct val="110000"/>
                        </a:lnSpc>
                      </a:pPr>
                      <a:endParaRPr lang="en-AU" sz="1600">
                        <a:latin typeface="+mn-lt"/>
                      </a:endParaRPr>
                    </a:p>
                  </a:txBody>
                  <a:tcPr anchor="ctr"/>
                </a:tc>
                <a:tc>
                  <a:txBody>
                    <a:bodyPr/>
                    <a:lstStyle/>
                    <a:p>
                      <a:pPr marL="285750" indent="-285750">
                        <a:lnSpc>
                          <a:spcPct val="110000"/>
                        </a:lnSpc>
                        <a:buFont typeface="Arial" panose="020B0604020202020204" pitchFamily="34" charset="0"/>
                        <a:buChar char="•"/>
                      </a:pPr>
                      <a:r>
                        <a:rPr lang="en-AU" sz="1600" dirty="0">
                          <a:latin typeface="+mn-lt"/>
                        </a:rPr>
                        <a:t>Add the terms north pole and south pole to 'opposite pole' and the 'same poles' </a:t>
                      </a:r>
                    </a:p>
                    <a:p>
                      <a:pPr marL="285750" lvl="0" indent="-285750">
                        <a:lnSpc>
                          <a:spcPct val="110000"/>
                        </a:lnSpc>
                        <a:buFont typeface="Arial" panose="020B0604020202020204" pitchFamily="34" charset="0"/>
                        <a:buChar char="•"/>
                      </a:pPr>
                      <a:r>
                        <a:rPr lang="en-AU" sz="1600" dirty="0">
                          <a:latin typeface="+mn-lt"/>
                        </a:rPr>
                        <a:t>Replace 'stick together' with attract</a:t>
                      </a:r>
                    </a:p>
                    <a:p>
                      <a:pPr marL="285750" lvl="0" indent="-285750">
                        <a:lnSpc>
                          <a:spcPct val="110000"/>
                        </a:lnSpc>
                        <a:buFont typeface="Arial" panose="020B0604020202020204" pitchFamily="34" charset="0"/>
                        <a:buChar char="•"/>
                      </a:pPr>
                      <a:r>
                        <a:rPr lang="en-AU" sz="1600" b="0" i="0" u="none" strike="noStrike" noProof="0" dirty="0">
                          <a:solidFill>
                            <a:srgbClr val="22272B"/>
                          </a:solidFill>
                          <a:latin typeface="+mn-lt"/>
                        </a:rPr>
                        <a:t>Replace 'push away' with repel</a:t>
                      </a:r>
                      <a:endParaRPr lang="en-AU" sz="1600" dirty="0">
                        <a:latin typeface="+mn-lt"/>
                      </a:endParaRPr>
                    </a:p>
                  </a:txBody>
                  <a:tcPr anchor="ctr"/>
                </a:tc>
                <a:extLst>
                  <a:ext uri="{0D108BD9-81ED-4DB2-BD59-A6C34878D82A}">
                    <a16:rowId xmlns:a16="http://schemas.microsoft.com/office/drawing/2014/main" val="1988073692"/>
                  </a:ext>
                </a:extLst>
              </a:tr>
            </a:tbl>
          </a:graphicData>
        </a:graphic>
      </p:graphicFrame>
      <p:pic>
        <p:nvPicPr>
          <p:cNvPr id="9" name="Graphic 8">
            <a:extLst>
              <a:ext uri="{FF2B5EF4-FFF2-40B4-BE49-F238E27FC236}">
                <a16:creationId xmlns:a16="http://schemas.microsoft.com/office/drawing/2014/main" id="{B87B41EB-4577-108E-A1F7-16C8354AE51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2713" y="5292015"/>
            <a:ext cx="497541" cy="497541"/>
          </a:xfrm>
          <a:prstGeom prst="rect">
            <a:avLst/>
          </a:prstGeom>
        </p:spPr>
      </p:pic>
      <p:pic>
        <p:nvPicPr>
          <p:cNvPr id="12" name="Graphic 11">
            <a:extLst>
              <a:ext uri="{FF2B5EF4-FFF2-40B4-BE49-F238E27FC236}">
                <a16:creationId xmlns:a16="http://schemas.microsoft.com/office/drawing/2014/main" id="{4A6B3574-9BFB-A382-07DA-91AB20DD85F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92369" y="4464506"/>
            <a:ext cx="428513" cy="428513"/>
          </a:xfrm>
          <a:prstGeom prst="rect">
            <a:avLst/>
          </a:prstGeom>
        </p:spPr>
      </p:pic>
      <p:pic>
        <p:nvPicPr>
          <p:cNvPr id="16" name="Graphic 15">
            <a:extLst>
              <a:ext uri="{FF2B5EF4-FFF2-40B4-BE49-F238E27FC236}">
                <a16:creationId xmlns:a16="http://schemas.microsoft.com/office/drawing/2014/main" id="{2B8A2F4F-7426-AB0A-D4F6-BEA89EAA109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94463" y="3788637"/>
            <a:ext cx="428513" cy="428513"/>
          </a:xfrm>
          <a:prstGeom prst="rect">
            <a:avLst/>
          </a:prstGeom>
        </p:spPr>
      </p:pic>
      <p:sp>
        <p:nvSpPr>
          <p:cNvPr id="4" name="Slide Number Placeholder 3">
            <a:extLst>
              <a:ext uri="{FF2B5EF4-FFF2-40B4-BE49-F238E27FC236}">
                <a16:creationId xmlns:a16="http://schemas.microsoft.com/office/drawing/2014/main" id="{4661618F-3675-D953-D71E-1ED6758325D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58</a:t>
            </a:fld>
            <a:endParaRPr lang="en-AU"/>
          </a:p>
        </p:txBody>
      </p:sp>
    </p:spTree>
    <p:extLst>
      <p:ext uri="{BB962C8B-B14F-4D97-AF65-F5344CB8AC3E}">
        <p14:creationId xmlns:p14="http://schemas.microsoft.com/office/powerpoint/2010/main" val="391335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3E5C2E-A5B4-05D8-87C1-FF59FAF2AD8B}"/>
              </a:ext>
            </a:extLst>
          </p:cNvPr>
          <p:cNvSpPr>
            <a:spLocks noGrp="1"/>
          </p:cNvSpPr>
          <p:nvPr>
            <p:ph type="title"/>
          </p:nvPr>
        </p:nvSpPr>
        <p:spPr/>
        <p:txBody>
          <a:bodyPr/>
          <a:lstStyle/>
          <a:p>
            <a:r>
              <a:rPr lang="en-US" dirty="0"/>
              <a:t>Releasing responsibility</a:t>
            </a:r>
          </a:p>
        </p:txBody>
      </p:sp>
      <p:graphicFrame>
        <p:nvGraphicFramePr>
          <p:cNvPr id="8" name="Table 7">
            <a:extLst>
              <a:ext uri="{FF2B5EF4-FFF2-40B4-BE49-F238E27FC236}">
                <a16:creationId xmlns:a16="http://schemas.microsoft.com/office/drawing/2014/main" id="{292FC5A8-F252-ED4E-387F-21A67C386C4E}"/>
              </a:ext>
            </a:extLst>
          </p:cNvPr>
          <p:cNvGraphicFramePr>
            <a:graphicFrameLocks noGrp="1"/>
          </p:cNvGraphicFramePr>
          <p:nvPr>
            <p:extLst>
              <p:ext uri="{D42A27DB-BD31-4B8C-83A1-F6EECF244321}">
                <p14:modId xmlns:p14="http://schemas.microsoft.com/office/powerpoint/2010/main" val="1713864237"/>
              </p:ext>
            </p:extLst>
          </p:nvPr>
        </p:nvGraphicFramePr>
        <p:xfrm>
          <a:off x="360000" y="953666"/>
          <a:ext cx="9957892" cy="5767048"/>
        </p:xfrm>
        <a:graphic>
          <a:graphicData uri="http://schemas.openxmlformats.org/drawingml/2006/table">
            <a:tbl>
              <a:tblPr firstRow="1" bandRow="1">
                <a:tableStyleId>{5A111915-BE36-4E01-A7E5-04B1672EAD32}</a:tableStyleId>
              </a:tblPr>
              <a:tblGrid>
                <a:gridCol w="9957892">
                  <a:extLst>
                    <a:ext uri="{9D8B030D-6E8A-4147-A177-3AD203B41FA5}">
                      <a16:colId xmlns:a16="http://schemas.microsoft.com/office/drawing/2014/main" val="318663142"/>
                    </a:ext>
                  </a:extLst>
                </a:gridCol>
              </a:tblGrid>
              <a:tr h="421733">
                <a:tc>
                  <a:txBody>
                    <a:bodyPr/>
                    <a:lstStyle/>
                    <a:p>
                      <a:pPr algn="ctr"/>
                      <a:r>
                        <a:rPr lang="en-AU" dirty="0"/>
                        <a:t>Science checklist </a:t>
                      </a:r>
                    </a:p>
                  </a:txBody>
                  <a:tcPr anchor="ctr">
                    <a:solidFill>
                      <a:schemeClr val="accent1"/>
                    </a:solidFill>
                  </a:tcPr>
                </a:tc>
                <a:extLst>
                  <a:ext uri="{0D108BD9-81ED-4DB2-BD59-A6C34878D82A}">
                    <a16:rowId xmlns:a16="http://schemas.microsoft.com/office/drawing/2014/main" val="877472959"/>
                  </a:ext>
                </a:extLst>
              </a:tr>
              <a:tr h="5345315">
                <a:tc>
                  <a:txBody>
                    <a:bodyPr/>
                    <a:lstStyle/>
                    <a:p>
                      <a:pPr marL="0" marR="0" lvl="0" indent="0" algn="l" defTabSz="914377" rtl="0" eaLnBrk="1" fontAlgn="auto" latinLnBrk="0" hangingPunct="1">
                        <a:lnSpc>
                          <a:spcPct val="110000"/>
                        </a:lnSpc>
                        <a:spcBef>
                          <a:spcPts val="0"/>
                        </a:spcBef>
                        <a:spcAft>
                          <a:spcPts val="600"/>
                        </a:spcAft>
                        <a:buClrTx/>
                        <a:buSzTx/>
                        <a:buFontTx/>
                        <a:buNone/>
                        <a:tabLst/>
                        <a:defRPr/>
                      </a:pPr>
                      <a:r>
                        <a:rPr lang="en-AU" sz="1800" b="1" kern="1200" dirty="0">
                          <a:solidFill>
                            <a:schemeClr val="tx1"/>
                          </a:solidFill>
                          <a:effectLst/>
                          <a:latin typeface="+mj-lt"/>
                          <a:ea typeface="+mn-ea"/>
                          <a:cs typeface="+mn-cs"/>
                        </a:rPr>
                        <a:t>Have I</a:t>
                      </a:r>
                      <a:r>
                        <a:rPr lang="en-AU" dirty="0">
                          <a:latin typeface="+mj-lt"/>
                        </a:rPr>
                        <a:t>:</a:t>
                      </a:r>
                    </a:p>
                    <a:p>
                      <a:pPr marL="285750" indent="-285750">
                        <a:lnSpc>
                          <a:spcPct val="110000"/>
                        </a:lnSpc>
                        <a:spcBef>
                          <a:spcPts val="0"/>
                        </a:spcBef>
                        <a:spcAft>
                          <a:spcPts val="600"/>
                        </a:spcAft>
                        <a:buFont typeface="Wingdings" panose="05000000000000000000" pitchFamily="2" charset="2"/>
                        <a:buChar char="q"/>
                      </a:pPr>
                      <a:r>
                        <a:rPr lang="en-AU" dirty="0"/>
                        <a:t>described how magnets interact with each other</a:t>
                      </a:r>
                    </a:p>
                    <a:p>
                      <a:pPr marL="285750" indent="-285750">
                        <a:lnSpc>
                          <a:spcPct val="110000"/>
                        </a:lnSpc>
                        <a:spcBef>
                          <a:spcPts val="0"/>
                        </a:spcBef>
                        <a:spcAft>
                          <a:spcPts val="600"/>
                        </a:spcAft>
                        <a:buFont typeface="Wingdings" panose="05000000000000000000" pitchFamily="2" charset="2"/>
                        <a:buChar char="q"/>
                      </a:pPr>
                      <a:r>
                        <a:rPr lang="en-AU" dirty="0"/>
                        <a:t>used relevant scientific terms</a:t>
                      </a:r>
                    </a:p>
                    <a:p>
                      <a:pPr marL="285750" indent="-285750">
                        <a:lnSpc>
                          <a:spcPct val="110000"/>
                        </a:lnSpc>
                        <a:spcBef>
                          <a:spcPts val="0"/>
                        </a:spcBef>
                        <a:spcAft>
                          <a:spcPts val="600"/>
                        </a:spcAft>
                        <a:buFont typeface="Wingdings" panose="05000000000000000000" pitchFamily="2" charset="2"/>
                        <a:buChar char="q"/>
                      </a:pPr>
                      <a:r>
                        <a:rPr lang="en-AU" dirty="0"/>
                        <a:t>used the word</a:t>
                      </a:r>
                      <a:r>
                        <a:rPr lang="en-AU" sz="1800" kern="1200" dirty="0">
                          <a:solidFill>
                            <a:schemeClr val="tx1"/>
                          </a:solidFill>
                          <a:latin typeface="+mn-lt"/>
                          <a:ea typeface="+mn-ea"/>
                          <a:cs typeface="+mn-cs"/>
                        </a:rPr>
                        <a:t>s north </a:t>
                      </a:r>
                      <a:r>
                        <a:rPr lang="en-AU" sz="1800" kern="1200" noProof="0" dirty="0">
                          <a:solidFill>
                            <a:schemeClr val="tx1"/>
                          </a:solidFill>
                          <a:latin typeface="+mn-lt"/>
                          <a:ea typeface="+mn-ea"/>
                          <a:cs typeface="+mn-cs"/>
                        </a:rPr>
                        <a:t>pole, south pole, attract, repel</a:t>
                      </a:r>
                      <a:endParaRPr lang="en-AU" dirty="0"/>
                    </a:p>
                    <a:p>
                      <a:pPr>
                        <a:lnSpc>
                          <a:spcPct val="110000"/>
                        </a:lnSpc>
                        <a:spcBef>
                          <a:spcPts val="0"/>
                        </a:spcBef>
                        <a:spcAft>
                          <a:spcPts val="600"/>
                        </a:spcAft>
                      </a:pPr>
                      <a:endParaRPr lang="en-AU" sz="1800" b="1" kern="1200" dirty="0">
                        <a:solidFill>
                          <a:schemeClr val="tx1"/>
                        </a:solidFill>
                        <a:effectLst/>
                        <a:latin typeface="+mj-lt"/>
                        <a:ea typeface="+mn-ea"/>
                        <a:cs typeface="+mn-cs"/>
                      </a:endParaRPr>
                    </a:p>
                    <a:p>
                      <a:pPr>
                        <a:lnSpc>
                          <a:spcPct val="110000"/>
                        </a:lnSpc>
                        <a:spcBef>
                          <a:spcPts val="0"/>
                        </a:spcBef>
                        <a:spcAft>
                          <a:spcPts val="600"/>
                        </a:spcAft>
                      </a:pPr>
                      <a:r>
                        <a:rPr lang="en-AU" sz="1800" b="1" kern="1200" dirty="0">
                          <a:solidFill>
                            <a:schemeClr val="tx1"/>
                          </a:solidFill>
                          <a:effectLst/>
                          <a:latin typeface="+mj-lt"/>
                          <a:ea typeface="+mn-ea"/>
                          <a:cs typeface="+mn-cs"/>
                        </a:rPr>
                        <a:t>Something I need to improve is … because</a:t>
                      </a:r>
                      <a:endParaRPr lang="en-AU" sz="1800" kern="1200" dirty="0">
                        <a:solidFill>
                          <a:schemeClr val="tx1"/>
                        </a:solidFill>
                        <a:effectLst/>
                        <a:latin typeface="+mj-lt"/>
                        <a:ea typeface="+mn-ea"/>
                        <a:cs typeface="+mn-cs"/>
                      </a:endParaRPr>
                    </a:p>
                    <a:p>
                      <a:pPr>
                        <a:lnSpc>
                          <a:spcPct val="110000"/>
                        </a:lnSpc>
                        <a:spcBef>
                          <a:spcPts val="0"/>
                        </a:spcBef>
                        <a:spcAft>
                          <a:spcPts val="600"/>
                        </a:spcAft>
                      </a:pPr>
                      <a:r>
                        <a:rPr lang="en-AU" sz="1800" b="0" kern="1200" dirty="0">
                          <a:solidFill>
                            <a:schemeClr val="tx1"/>
                          </a:solidFill>
                          <a:effectLst/>
                          <a:latin typeface="+mn-lt"/>
                          <a:ea typeface="+mn-ea"/>
                          <a:cs typeface="+mn-cs"/>
                        </a:rPr>
                        <a:t>For example: Something I need to improve is using correct scientific terms because it adds precision to my written response. </a:t>
                      </a:r>
                      <a:endParaRPr lang="en-AU" dirty="0"/>
                    </a:p>
                    <a:p>
                      <a:pPr>
                        <a:lnSpc>
                          <a:spcPct val="110000"/>
                        </a:lnSpc>
                        <a:spcBef>
                          <a:spcPts val="0"/>
                        </a:spcBef>
                        <a:spcAft>
                          <a:spcPts val="600"/>
                        </a:spcAft>
                      </a:pPr>
                      <a:endParaRPr lang="en-AU" sz="1800" b="1" kern="1200" dirty="0">
                        <a:solidFill>
                          <a:schemeClr val="tx1"/>
                        </a:solidFill>
                        <a:effectLst/>
                        <a:latin typeface="+mj-lt"/>
                        <a:ea typeface="+mn-ea"/>
                        <a:cs typeface="+mn-cs"/>
                      </a:endParaRPr>
                    </a:p>
                    <a:p>
                      <a:pPr>
                        <a:lnSpc>
                          <a:spcPct val="110000"/>
                        </a:lnSpc>
                        <a:spcBef>
                          <a:spcPts val="0"/>
                        </a:spcBef>
                        <a:spcAft>
                          <a:spcPts val="600"/>
                        </a:spcAft>
                      </a:pPr>
                      <a:r>
                        <a:rPr lang="en-AU" sz="1800" b="1" kern="1200" dirty="0">
                          <a:solidFill>
                            <a:schemeClr val="tx1"/>
                          </a:solidFill>
                          <a:effectLst/>
                          <a:latin typeface="+mj-lt"/>
                          <a:ea typeface="+mn-ea"/>
                          <a:cs typeface="+mn-cs"/>
                        </a:rPr>
                        <a:t>To do this, I need to: </a:t>
                      </a:r>
                    </a:p>
                    <a:p>
                      <a:pPr>
                        <a:lnSpc>
                          <a:spcPct val="110000"/>
                        </a:lnSpc>
                        <a:spcBef>
                          <a:spcPts val="0"/>
                        </a:spcBef>
                        <a:spcAft>
                          <a:spcPts val="600"/>
                        </a:spcAft>
                      </a:pPr>
                      <a:r>
                        <a:rPr lang="en-AU" sz="1800" b="0" kern="1200" dirty="0">
                          <a:solidFill>
                            <a:schemeClr val="tx1"/>
                          </a:solidFill>
                          <a:effectLst/>
                          <a:latin typeface="+mn-lt"/>
                          <a:ea typeface="+mn-ea"/>
                          <a:cs typeface="+mn-cs"/>
                        </a:rPr>
                        <a:t>For example: Refer to the anchor chart when planning my response.</a:t>
                      </a:r>
                      <a:endParaRPr lang="en-AU" b="1" dirty="0"/>
                    </a:p>
                    <a:p>
                      <a:pPr marL="0" indent="0">
                        <a:lnSpc>
                          <a:spcPct val="110000"/>
                        </a:lnSpc>
                        <a:spcBef>
                          <a:spcPts val="0"/>
                        </a:spcBef>
                        <a:spcAft>
                          <a:spcPts val="600"/>
                        </a:spcAft>
                        <a:buFont typeface="Wingdings" panose="05000000000000000000" pitchFamily="2" charset="2"/>
                        <a:buNone/>
                      </a:pPr>
                      <a:endParaRPr lang="en-AU" b="1" dirty="0">
                        <a:latin typeface="+mj-lt"/>
                      </a:endParaRPr>
                    </a:p>
                    <a:p>
                      <a:pPr marL="0" indent="0">
                        <a:lnSpc>
                          <a:spcPct val="110000"/>
                        </a:lnSpc>
                        <a:spcBef>
                          <a:spcPts val="0"/>
                        </a:spcBef>
                        <a:spcAft>
                          <a:spcPts val="600"/>
                        </a:spcAft>
                        <a:buFont typeface="Wingdings" panose="05000000000000000000" pitchFamily="2" charset="2"/>
                        <a:buNone/>
                      </a:pPr>
                      <a:r>
                        <a:rPr lang="en-AU" b="1" dirty="0">
                          <a:latin typeface="+mj-lt"/>
                        </a:rPr>
                        <a:t>After I do this, I will re-check my work with: </a:t>
                      </a:r>
                    </a:p>
                  </a:txBody>
                  <a:tcPr/>
                </a:tc>
                <a:extLst>
                  <a:ext uri="{0D108BD9-81ED-4DB2-BD59-A6C34878D82A}">
                    <a16:rowId xmlns:a16="http://schemas.microsoft.com/office/drawing/2014/main" val="3055981264"/>
                  </a:ext>
                </a:extLst>
              </a:tr>
            </a:tbl>
          </a:graphicData>
        </a:graphic>
      </p:graphicFrame>
      <p:sp>
        <p:nvSpPr>
          <p:cNvPr id="2" name="Slide Number Placeholder 1">
            <a:extLst>
              <a:ext uri="{FF2B5EF4-FFF2-40B4-BE49-F238E27FC236}">
                <a16:creationId xmlns:a16="http://schemas.microsoft.com/office/drawing/2014/main" id="{7074E641-6DF9-8B0A-58B8-A2B2A8E8326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59</a:t>
            </a:fld>
            <a:endParaRPr lang="en-AU"/>
          </a:p>
        </p:txBody>
      </p:sp>
    </p:spTree>
    <p:extLst>
      <p:ext uri="{BB962C8B-B14F-4D97-AF65-F5344CB8AC3E}">
        <p14:creationId xmlns:p14="http://schemas.microsoft.com/office/powerpoint/2010/main" val="261714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D412F6-B436-4BFD-00FE-6D9A2FCC30E8}"/>
              </a:ext>
            </a:extLst>
          </p:cNvPr>
          <p:cNvSpPr>
            <a:spLocks noGrp="1"/>
          </p:cNvSpPr>
          <p:nvPr>
            <p:ph type="title"/>
          </p:nvPr>
        </p:nvSpPr>
        <p:spPr>
          <a:xfrm>
            <a:off x="360000" y="360000"/>
            <a:ext cx="10080000" cy="545601"/>
          </a:xfrm>
        </p:spPr>
        <p:txBody>
          <a:bodyPr/>
          <a:lstStyle/>
          <a:p>
            <a:r>
              <a:rPr lang="en-AU" dirty="0"/>
              <a:t>Learning modules and technique guides</a:t>
            </a:r>
          </a:p>
        </p:txBody>
      </p:sp>
      <p:grpSp>
        <p:nvGrpSpPr>
          <p:cNvPr id="10" name="Group 9">
            <a:extLst>
              <a:ext uri="{FF2B5EF4-FFF2-40B4-BE49-F238E27FC236}">
                <a16:creationId xmlns:a16="http://schemas.microsoft.com/office/drawing/2014/main" id="{968E65FE-A749-27F3-1975-4E2FB31445E2}"/>
              </a:ext>
              <a:ext uri="{C183D7F6-B498-43B3-948B-1728B52AA6E4}">
                <adec:decorative xmlns:adec="http://schemas.microsoft.com/office/drawing/2017/decorative" val="1"/>
              </a:ext>
            </a:extLst>
          </p:cNvPr>
          <p:cNvGrpSpPr/>
          <p:nvPr/>
        </p:nvGrpSpPr>
        <p:grpSpPr>
          <a:xfrm>
            <a:off x="2155396" y="1054249"/>
            <a:ext cx="7881207" cy="5563998"/>
            <a:chOff x="2155396" y="1054249"/>
            <a:chExt cx="7881207" cy="5563998"/>
          </a:xfrm>
        </p:grpSpPr>
        <p:pic>
          <p:nvPicPr>
            <p:cNvPr id="8" name="Picture 7" descr="A screenshot of a computer screen&#10;&#10;Description automatically generated">
              <a:extLst>
                <a:ext uri="{FF2B5EF4-FFF2-40B4-BE49-F238E27FC236}">
                  <a16:creationId xmlns:a16="http://schemas.microsoft.com/office/drawing/2014/main" id="{BF062B2E-87B2-2E29-F65E-974391344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5396" y="1054249"/>
              <a:ext cx="7881207" cy="5563998"/>
            </a:xfrm>
            <a:prstGeom prst="rect">
              <a:avLst/>
            </a:prstGeom>
          </p:spPr>
        </p:pic>
        <p:sp>
          <p:nvSpPr>
            <p:cNvPr id="9" name="Rectangle: Rounded Corners 8">
              <a:extLst>
                <a:ext uri="{FF2B5EF4-FFF2-40B4-BE49-F238E27FC236}">
                  <a16:creationId xmlns:a16="http://schemas.microsoft.com/office/drawing/2014/main" id="{83DE0119-191A-F84D-A7A4-B240B1FEA85C}"/>
                </a:ext>
                <a:ext uri="{C183D7F6-B498-43B3-948B-1728B52AA6E4}">
                  <adec:decorative xmlns:adec="http://schemas.microsoft.com/office/drawing/2017/decorative" val="1"/>
                </a:ext>
              </a:extLst>
            </p:cNvPr>
            <p:cNvSpPr/>
            <p:nvPr/>
          </p:nvSpPr>
          <p:spPr>
            <a:xfrm>
              <a:off x="8998390" y="3040102"/>
              <a:ext cx="931309" cy="1885774"/>
            </a:xfrm>
            <a:prstGeom prst="roundRect">
              <a:avLst>
                <a:gd name="adj" fmla="val 7398"/>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2" name="Slide Number Placeholder 1">
            <a:extLst>
              <a:ext uri="{FF2B5EF4-FFF2-40B4-BE49-F238E27FC236}">
                <a16:creationId xmlns:a16="http://schemas.microsoft.com/office/drawing/2014/main" id="{1445337B-E1C9-679C-93E1-17AEC02B48F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345730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B334A-D2F8-F7FC-21A6-BC33E67DABC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DF199C5-2804-E95A-4C9A-DEEB6A54F2CF}"/>
              </a:ext>
            </a:extLst>
          </p:cNvPr>
          <p:cNvSpPr>
            <a:spLocks noGrp="1"/>
          </p:cNvSpPr>
          <p:nvPr>
            <p:ph type="title"/>
          </p:nvPr>
        </p:nvSpPr>
        <p:spPr/>
        <p:txBody>
          <a:bodyPr/>
          <a:lstStyle/>
          <a:p>
            <a:r>
              <a:rPr lang="en-AU" dirty="0"/>
              <a:t>Turn and talk </a:t>
            </a:r>
            <a:r>
              <a:rPr lang="en-AU" dirty="0">
                <a:solidFill>
                  <a:schemeClr val="bg1"/>
                </a:solidFill>
              </a:rPr>
              <a:t>(3)</a:t>
            </a:r>
          </a:p>
        </p:txBody>
      </p:sp>
      <p:sp>
        <p:nvSpPr>
          <p:cNvPr id="6" name="Content Placeholder 5">
            <a:extLst>
              <a:ext uri="{FF2B5EF4-FFF2-40B4-BE49-F238E27FC236}">
                <a16:creationId xmlns:a16="http://schemas.microsoft.com/office/drawing/2014/main" id="{2F1B3B0F-BE85-567F-2CB3-5904E7944237}"/>
              </a:ext>
            </a:extLst>
          </p:cNvPr>
          <p:cNvSpPr>
            <a:spLocks noGrp="1"/>
          </p:cNvSpPr>
          <p:nvPr>
            <p:ph type="body" sz="quarter" idx="19"/>
          </p:nvPr>
        </p:nvSpPr>
        <p:spPr>
          <a:xfrm>
            <a:off x="360000" y="1862942"/>
            <a:ext cx="9105276" cy="4491058"/>
          </a:xfrm>
        </p:spPr>
        <p:txBody>
          <a:bodyPr vert="horz" lIns="0" tIns="0" rIns="0" bIns="0" rtlCol="0" anchor="t">
            <a:noAutofit/>
          </a:bodyPr>
          <a:lstStyle/>
          <a:p>
            <a:r>
              <a:rPr lang="en-AU" dirty="0"/>
              <a:t>Turn to the person next to you and explain how and when you might embed self-feedback in your teaching and learning programs. </a:t>
            </a:r>
          </a:p>
        </p:txBody>
      </p:sp>
      <p:sp>
        <p:nvSpPr>
          <p:cNvPr id="2" name="Slide Number Placeholder 3">
            <a:extLst>
              <a:ext uri="{FF2B5EF4-FFF2-40B4-BE49-F238E27FC236}">
                <a16:creationId xmlns:a16="http://schemas.microsoft.com/office/drawing/2014/main" id="{C48F5F4A-B210-67E8-9A43-5C4660CFFEFE}"/>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60</a:t>
            </a:fld>
            <a:endParaRPr lang="en-AU"/>
          </a:p>
        </p:txBody>
      </p:sp>
    </p:spTree>
    <p:extLst>
      <p:ext uri="{BB962C8B-B14F-4D97-AF65-F5344CB8AC3E}">
        <p14:creationId xmlns:p14="http://schemas.microsoft.com/office/powerpoint/2010/main" val="189001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69619-18F7-8AFC-2365-AE6F476E1CB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B58AF1A-50BE-4C2A-6932-ED84A536DD91}"/>
              </a:ext>
            </a:extLst>
          </p:cNvPr>
          <p:cNvSpPr>
            <a:spLocks noGrp="1"/>
          </p:cNvSpPr>
          <p:nvPr>
            <p:ph type="title"/>
          </p:nvPr>
        </p:nvSpPr>
        <p:spPr/>
        <p:txBody>
          <a:bodyPr/>
          <a:lstStyle/>
          <a:p>
            <a:r>
              <a:rPr lang="en-AU"/>
              <a:t>In summary </a:t>
            </a:r>
          </a:p>
        </p:txBody>
      </p:sp>
      <p:sp>
        <p:nvSpPr>
          <p:cNvPr id="2" name="Rectangle: Rounded Corners 3">
            <a:extLst>
              <a:ext uri="{FF2B5EF4-FFF2-40B4-BE49-F238E27FC236}">
                <a16:creationId xmlns:a16="http://schemas.microsoft.com/office/drawing/2014/main" id="{ED6C3E61-7DDE-739D-827A-ECA321FAD912}"/>
              </a:ext>
            </a:extLst>
          </p:cNvPr>
          <p:cNvSpPr/>
          <p:nvPr/>
        </p:nvSpPr>
        <p:spPr>
          <a:xfrm>
            <a:off x="799943" y="1734718"/>
            <a:ext cx="3775492" cy="791613"/>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Less developed schema </a:t>
            </a:r>
          </a:p>
        </p:txBody>
      </p:sp>
      <p:sp>
        <p:nvSpPr>
          <p:cNvPr id="11" name="Rectangle: Rounded Corners 4">
            <a:extLst>
              <a:ext uri="{FF2B5EF4-FFF2-40B4-BE49-F238E27FC236}">
                <a16:creationId xmlns:a16="http://schemas.microsoft.com/office/drawing/2014/main" id="{C38D3149-FC9B-7551-7219-72C4A9CBB82B}"/>
              </a:ext>
            </a:extLst>
          </p:cNvPr>
          <p:cNvSpPr/>
          <p:nvPr/>
        </p:nvSpPr>
        <p:spPr>
          <a:xfrm>
            <a:off x="7495433" y="1734717"/>
            <a:ext cx="3896624" cy="791614"/>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dirty="0">
                <a:solidFill>
                  <a:schemeClr val="tx1"/>
                </a:solidFill>
              </a:rPr>
              <a:t>Stronger schema </a:t>
            </a:r>
          </a:p>
        </p:txBody>
      </p:sp>
      <p:sp>
        <p:nvSpPr>
          <p:cNvPr id="13" name="Arrow: Left-Right 18">
            <a:extLst>
              <a:ext uri="{FF2B5EF4-FFF2-40B4-BE49-F238E27FC236}">
                <a16:creationId xmlns:a16="http://schemas.microsoft.com/office/drawing/2014/main" id="{6D286C3B-7226-53D3-9D82-4B21D276BBD7}"/>
              </a:ext>
              <a:ext uri="{C183D7F6-B498-43B3-948B-1728B52AA6E4}">
                <adec:decorative xmlns:adec="http://schemas.microsoft.com/office/drawing/2017/decorative" val="1"/>
              </a:ext>
            </a:extLst>
          </p:cNvPr>
          <p:cNvSpPr/>
          <p:nvPr/>
        </p:nvSpPr>
        <p:spPr>
          <a:xfrm>
            <a:off x="360000" y="2659815"/>
            <a:ext cx="11484000" cy="650207"/>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Rounded Corners 5">
            <a:extLst>
              <a:ext uri="{FF2B5EF4-FFF2-40B4-BE49-F238E27FC236}">
                <a16:creationId xmlns:a16="http://schemas.microsoft.com/office/drawing/2014/main" id="{78BC2464-0D54-1228-5659-6AD4B0A56D14}"/>
              </a:ext>
            </a:extLst>
          </p:cNvPr>
          <p:cNvSpPr/>
          <p:nvPr/>
        </p:nvSpPr>
        <p:spPr>
          <a:xfrm>
            <a:off x="799943" y="3409846"/>
            <a:ext cx="3775492" cy="78500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More scaffolded feedback </a:t>
            </a:r>
          </a:p>
        </p:txBody>
      </p:sp>
      <p:sp>
        <p:nvSpPr>
          <p:cNvPr id="14" name="Rectangle: Rounded Corners 7">
            <a:extLst>
              <a:ext uri="{FF2B5EF4-FFF2-40B4-BE49-F238E27FC236}">
                <a16:creationId xmlns:a16="http://schemas.microsoft.com/office/drawing/2014/main" id="{8524FEF4-2675-DD10-17A6-30F878CED43C}"/>
              </a:ext>
            </a:extLst>
          </p:cNvPr>
          <p:cNvSpPr/>
          <p:nvPr/>
        </p:nvSpPr>
        <p:spPr>
          <a:xfrm>
            <a:off x="7495433" y="3429000"/>
            <a:ext cx="3896624" cy="814836"/>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Less scaffolded feedback</a:t>
            </a:r>
          </a:p>
        </p:txBody>
      </p:sp>
      <p:pic>
        <p:nvPicPr>
          <p:cNvPr id="9" name="Graphic 8" descr="Classroom with solid fill">
            <a:extLst>
              <a:ext uri="{FF2B5EF4-FFF2-40B4-BE49-F238E27FC236}">
                <a16:creationId xmlns:a16="http://schemas.microsoft.com/office/drawing/2014/main" id="{CC3CD0B0-B7CE-E77A-BDBF-4B0B7E7EB4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36931" y="4568709"/>
            <a:ext cx="1584592" cy="1676399"/>
          </a:xfrm>
          <a:prstGeom prst="rect">
            <a:avLst/>
          </a:prstGeom>
        </p:spPr>
      </p:pic>
      <p:pic>
        <p:nvPicPr>
          <p:cNvPr id="17" name="Graphic 16">
            <a:extLst>
              <a:ext uri="{FF2B5EF4-FFF2-40B4-BE49-F238E27FC236}">
                <a16:creationId xmlns:a16="http://schemas.microsoft.com/office/drawing/2014/main" id="{F1240A11-EE2D-8609-5F31-9B8EEA0CF05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23971" y="4598360"/>
            <a:ext cx="1671462" cy="1671462"/>
          </a:xfrm>
          <a:prstGeom prst="rect">
            <a:avLst/>
          </a:prstGeom>
        </p:spPr>
      </p:pic>
      <p:sp>
        <p:nvSpPr>
          <p:cNvPr id="7" name="Arrow: Left-Right 6">
            <a:extLst>
              <a:ext uri="{FF2B5EF4-FFF2-40B4-BE49-F238E27FC236}">
                <a16:creationId xmlns:a16="http://schemas.microsoft.com/office/drawing/2014/main" id="{A5CCC0BE-A0C3-3F92-B8D0-9E4FAB942D46}"/>
              </a:ext>
              <a:ext uri="{C183D7F6-B498-43B3-948B-1728B52AA6E4}">
                <adec:decorative xmlns:adec="http://schemas.microsoft.com/office/drawing/2017/decorative" val="1"/>
              </a:ext>
            </a:extLst>
          </p:cNvPr>
          <p:cNvSpPr/>
          <p:nvPr/>
        </p:nvSpPr>
        <p:spPr>
          <a:xfrm>
            <a:off x="7143246" y="5299638"/>
            <a:ext cx="681667" cy="229638"/>
          </a:xfrm>
          <a:prstGeom prst="leftRigh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082D54AD-85B6-D03E-4625-F64BCFB9E51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30349" y="4598360"/>
            <a:ext cx="1671462" cy="1671462"/>
          </a:xfrm>
          <a:prstGeom prst="rect">
            <a:avLst/>
          </a:prstGeom>
        </p:spPr>
      </p:pic>
      <p:pic>
        <p:nvPicPr>
          <p:cNvPr id="16" name="Graphic 15">
            <a:extLst>
              <a:ext uri="{FF2B5EF4-FFF2-40B4-BE49-F238E27FC236}">
                <a16:creationId xmlns:a16="http://schemas.microsoft.com/office/drawing/2014/main" id="{755D3855-8CB1-FE0A-26D9-E843C66F68C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8198" y="4598360"/>
            <a:ext cx="1671462" cy="1671462"/>
          </a:xfrm>
          <a:prstGeom prst="rect">
            <a:avLst/>
          </a:prstGeom>
        </p:spPr>
      </p:pic>
      <p:sp>
        <p:nvSpPr>
          <p:cNvPr id="5" name="Slide Number Placeholder 3">
            <a:extLst>
              <a:ext uri="{FF2B5EF4-FFF2-40B4-BE49-F238E27FC236}">
                <a16:creationId xmlns:a16="http://schemas.microsoft.com/office/drawing/2014/main" id="{42B36D7D-DBE0-4B2C-908E-42C2E9F16D0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61</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5736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4067881"/>
            <a:ext cx="8604000" cy="1881657"/>
          </a:xfrm>
        </p:spPr>
        <p:txBody>
          <a:bodyPr/>
          <a:lstStyle/>
          <a:p>
            <a:r>
              <a:rPr lang="en-AU" dirty="0"/>
              <a:t>Planning, rehearsing and developing the techniques</a:t>
            </a:r>
          </a:p>
        </p:txBody>
      </p:sp>
    </p:spTree>
    <p:extLst>
      <p:ext uri="{BB962C8B-B14F-4D97-AF65-F5344CB8AC3E}">
        <p14:creationId xmlns:p14="http://schemas.microsoft.com/office/powerpoint/2010/main" val="3357733620"/>
      </p:ext>
    </p:extLst>
  </p:cSld>
  <p:clrMapOvr>
    <a:masterClrMapping/>
  </p:clrMapOvr>
  <p:transition spd="slow">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73DE55-DC78-C278-CEF1-6A248162B5B5}"/>
              </a:ext>
            </a:extLst>
          </p:cNvPr>
          <p:cNvSpPr>
            <a:spLocks noGrp="1"/>
          </p:cNvSpPr>
          <p:nvPr>
            <p:ph type="title"/>
          </p:nvPr>
        </p:nvSpPr>
        <p:spPr/>
        <p:txBody>
          <a:bodyPr/>
          <a:lstStyle/>
          <a:p>
            <a:r>
              <a:rPr lang="en-AU"/>
              <a:t>A whole school approach</a:t>
            </a:r>
          </a:p>
        </p:txBody>
      </p:sp>
      <p:sp>
        <p:nvSpPr>
          <p:cNvPr id="12" name="TextBox 11">
            <a:extLst>
              <a:ext uri="{FF2B5EF4-FFF2-40B4-BE49-F238E27FC236}">
                <a16:creationId xmlns:a16="http://schemas.microsoft.com/office/drawing/2014/main" id="{C2D7CD6C-69F2-F41C-E12A-F1383B510407}"/>
              </a:ext>
            </a:extLst>
          </p:cNvPr>
          <p:cNvSpPr txBox="1"/>
          <p:nvPr/>
        </p:nvSpPr>
        <p:spPr>
          <a:xfrm>
            <a:off x="348000" y="1552267"/>
            <a:ext cx="5426635" cy="4536000"/>
          </a:xfrm>
          <a:prstGeom prst="rect">
            <a:avLst/>
          </a:prstGeom>
          <a:noFill/>
        </p:spPr>
        <p:txBody>
          <a:bodyPr wrap="square" lIns="0" tIns="0" rIns="0" bIns="0" rtlCol="0" anchor="t">
            <a:noAutofit/>
          </a:bodyPr>
          <a:lstStyle/>
          <a:p>
            <a:pPr marL="0" marR="0" lvl="0" indent="0" algn="l" defTabSz="609585" rtl="0" eaLnBrk="1" fontAlgn="auto" latinLnBrk="0" hangingPunct="1">
              <a:lnSpc>
                <a:spcPct val="150000"/>
              </a:lnSpc>
              <a:spcAft>
                <a:spcPts val="600"/>
              </a:spcAft>
              <a:buClrTx/>
              <a:buSzTx/>
              <a:buFontTx/>
              <a:buNone/>
              <a:tabLst/>
              <a:defRPr/>
            </a:pPr>
            <a:r>
              <a:rPr kumimoji="0" lang="en-AU" sz="1800" b="1" i="0" u="none" strike="noStrike" kern="1200" cap="none" spc="0" normalizeH="0" baseline="0" noProof="0" dirty="0">
                <a:ln>
                  <a:noFill/>
                </a:ln>
                <a:solidFill>
                  <a:srgbClr val="22272B"/>
                </a:solidFill>
                <a:effectLst/>
                <a:uLnTx/>
                <a:uFillTx/>
                <a:latin typeface="+mj-lt"/>
              </a:rPr>
              <a:t>What it is</a:t>
            </a:r>
          </a:p>
          <a:p>
            <a:pPr>
              <a:lnSpc>
                <a:spcPct val="150000"/>
              </a:lnSpc>
              <a:spcAft>
                <a:spcPts val="600"/>
              </a:spcAft>
              <a:defRPr/>
            </a:pPr>
            <a:r>
              <a:rPr kumimoji="0" lang="en-AU" sz="1800" b="0" i="0" u="none" strike="noStrike" kern="1200" cap="none" spc="0" normalizeH="0" baseline="0" noProof="0" dirty="0">
                <a:ln>
                  <a:noFill/>
                </a:ln>
                <a:solidFill>
                  <a:srgbClr val="22272B"/>
                </a:solidFill>
                <a:effectLst/>
                <a:uLnTx/>
                <a:uFillTx/>
              </a:rPr>
              <a:t>Teachers construct </a:t>
            </a:r>
            <a:r>
              <a:rPr lang="en-AU" sz="1800" dirty="0">
                <a:solidFill>
                  <a:srgbClr val="22272B"/>
                </a:solidFill>
              </a:rPr>
              <a:t>a shared understanding of the purpose of feedback in schema development. </a:t>
            </a:r>
            <a:endParaRPr lang="en-AU" sz="1800" b="0" i="0" u="none" strike="noStrike" kern="1200" cap="none" spc="0" normalizeH="0" baseline="0" noProof="0" dirty="0">
              <a:ln>
                <a:noFill/>
              </a:ln>
              <a:solidFill>
                <a:srgbClr val="22272B"/>
              </a:solidFill>
              <a:effectLst/>
              <a:uLnTx/>
              <a:uFillTx/>
            </a:endParaRPr>
          </a:p>
          <a:p>
            <a:pPr>
              <a:lnSpc>
                <a:spcPct val="150000"/>
              </a:lnSpc>
              <a:spcAft>
                <a:spcPts val="600"/>
              </a:spcAft>
              <a:defRPr/>
            </a:pPr>
            <a:r>
              <a:rPr kumimoji="0" lang="en-AU" sz="1800" b="0" i="0" u="none" strike="noStrike" kern="1200" cap="none" spc="0" normalizeH="0" baseline="0" noProof="0" dirty="0">
                <a:ln>
                  <a:noFill/>
                </a:ln>
                <a:solidFill>
                  <a:srgbClr val="22272B"/>
                </a:solidFill>
                <a:effectLst/>
                <a:uLnTx/>
                <a:uFillTx/>
              </a:rPr>
              <a:t>Teachers</a:t>
            </a:r>
            <a:r>
              <a:rPr lang="en-AU" sz="1800" dirty="0">
                <a:solidFill>
                  <a:srgbClr val="22272B"/>
                </a:solidFill>
              </a:rPr>
              <a:t> agree</a:t>
            </a:r>
            <a:r>
              <a:rPr kumimoji="0" lang="en-AU" sz="1800" b="0" i="0" u="none" strike="noStrike" kern="1200" cap="none" spc="0" normalizeH="0" baseline="0" noProof="0" dirty="0">
                <a:ln>
                  <a:noFill/>
                </a:ln>
                <a:solidFill>
                  <a:srgbClr val="22272B"/>
                </a:solidFill>
                <a:effectLst/>
                <a:uLnTx/>
                <a:uFillTx/>
              </a:rPr>
              <a:t> to implement</a:t>
            </a:r>
            <a:r>
              <a:rPr lang="en-AU" sz="1800" dirty="0">
                <a:solidFill>
                  <a:srgbClr val="22272B"/>
                </a:solidFill>
              </a:rPr>
              <a:t> consistent</a:t>
            </a:r>
            <a:r>
              <a:rPr kumimoji="0" lang="en-AU" sz="1800" b="0" i="0" u="none" strike="noStrike" kern="1200" cap="none" spc="0" normalizeH="0" baseline="0" noProof="0" dirty="0">
                <a:ln>
                  <a:noFill/>
                </a:ln>
                <a:solidFill>
                  <a:srgbClr val="22272B"/>
                </a:solidFill>
                <a:effectLst/>
                <a:uLnTx/>
                <a:uFillTx/>
              </a:rPr>
              <a:t> </a:t>
            </a:r>
            <a:r>
              <a:rPr lang="en-AU" sz="1800" dirty="0">
                <a:solidFill>
                  <a:srgbClr val="22272B"/>
                </a:solidFill>
              </a:rPr>
              <a:t>routines around peer and self feedback. </a:t>
            </a:r>
            <a:endParaRPr lang="en-AU" sz="1800" b="0" i="0" u="none" strike="noStrike" kern="1200" cap="none" spc="0" normalizeH="0" baseline="0" noProof="0" dirty="0">
              <a:ln>
                <a:noFill/>
              </a:ln>
              <a:solidFill>
                <a:srgbClr val="22272B"/>
              </a:solidFill>
              <a:effectLst/>
              <a:uLnTx/>
              <a:uFillTx/>
            </a:endParaRPr>
          </a:p>
          <a:p>
            <a:pPr>
              <a:lnSpc>
                <a:spcPct val="150000"/>
              </a:lnSpc>
              <a:spcAft>
                <a:spcPts val="600"/>
              </a:spcAft>
              <a:defRPr/>
            </a:pPr>
            <a:r>
              <a:rPr lang="en-AU" sz="1800" dirty="0">
                <a:solidFill>
                  <a:srgbClr val="22272B"/>
                </a:solidFill>
              </a:rPr>
              <a:t>Teachers agree to whole class feedback routine – which may include specific cues. </a:t>
            </a:r>
            <a:endParaRPr lang="en-AU" sz="1800" b="0" i="0" u="none" strike="noStrike" kern="1200" cap="none" spc="0" normalizeH="0" baseline="0" noProof="0" dirty="0">
              <a:ln>
                <a:noFill/>
              </a:ln>
              <a:solidFill>
                <a:srgbClr val="22272B"/>
              </a:solidFill>
              <a:effectLst/>
              <a:uLnTx/>
              <a:uFillTx/>
            </a:endParaRPr>
          </a:p>
          <a:p>
            <a:pPr>
              <a:lnSpc>
                <a:spcPct val="150000"/>
              </a:lnSpc>
              <a:spcAft>
                <a:spcPts val="600"/>
              </a:spcAft>
              <a:defRPr/>
            </a:pPr>
            <a:endParaRPr lang="en-AU" sz="1800" dirty="0">
              <a:solidFill>
                <a:srgbClr val="22272B"/>
              </a:solidFill>
            </a:endParaRPr>
          </a:p>
        </p:txBody>
      </p:sp>
      <p:sp>
        <p:nvSpPr>
          <p:cNvPr id="13" name="Content Placeholder 6">
            <a:extLst>
              <a:ext uri="{FF2B5EF4-FFF2-40B4-BE49-F238E27FC236}">
                <a16:creationId xmlns:a16="http://schemas.microsoft.com/office/drawing/2014/main" id="{EB3C5D66-3DD7-837D-EB1B-C8AB286AE1D4}"/>
              </a:ext>
            </a:extLst>
          </p:cNvPr>
          <p:cNvSpPr txBox="1">
            <a:spLocks/>
          </p:cNvSpPr>
          <p:nvPr/>
        </p:nvSpPr>
        <p:spPr>
          <a:xfrm>
            <a:off x="6417364" y="1552267"/>
            <a:ext cx="5426635" cy="4536000"/>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AU" b="1" dirty="0">
                <a:latin typeface="+mj-lt"/>
              </a:rPr>
              <a:t>What it isn't</a:t>
            </a:r>
          </a:p>
          <a:p>
            <a:pPr>
              <a:spcAft>
                <a:spcPts val="600"/>
              </a:spcAft>
            </a:pPr>
            <a:r>
              <a:rPr lang="en-AU" dirty="0"/>
              <a:t>Our school decides only to give feedback at a certain time - 'Feedback Friday'. </a:t>
            </a:r>
          </a:p>
          <a:p>
            <a:pPr>
              <a:spcAft>
                <a:spcPts val="600"/>
              </a:spcAft>
            </a:pPr>
            <a:r>
              <a:rPr lang="en-AU" dirty="0"/>
              <a:t>In our school feedback is only given at the end of lessons or the end of the summative assessment. </a:t>
            </a:r>
          </a:p>
        </p:txBody>
      </p:sp>
      <p:sp>
        <p:nvSpPr>
          <p:cNvPr id="4" name="Slide Number Placeholder 3">
            <a:extLst>
              <a:ext uri="{FF2B5EF4-FFF2-40B4-BE49-F238E27FC236}">
                <a16:creationId xmlns:a16="http://schemas.microsoft.com/office/drawing/2014/main" id="{D1109399-1A3A-4F0E-FE11-72B2A1075865}"/>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78023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C67F-4CE8-0595-62EE-491E209B0614}"/>
              </a:ext>
            </a:extLst>
          </p:cNvPr>
          <p:cNvSpPr>
            <a:spLocks noGrp="1"/>
          </p:cNvSpPr>
          <p:nvPr>
            <p:ph type="title"/>
          </p:nvPr>
        </p:nvSpPr>
        <p:spPr/>
        <p:txBody>
          <a:bodyPr/>
          <a:lstStyle/>
          <a:p>
            <a:r>
              <a:rPr lang="en-US" dirty="0"/>
              <a:t>Creating agreed whole-school routines </a:t>
            </a:r>
          </a:p>
        </p:txBody>
      </p:sp>
      <p:sp>
        <p:nvSpPr>
          <p:cNvPr id="3" name="Content Placeholder 2">
            <a:extLst>
              <a:ext uri="{FF2B5EF4-FFF2-40B4-BE49-F238E27FC236}">
                <a16:creationId xmlns:a16="http://schemas.microsoft.com/office/drawing/2014/main" id="{CED743FE-21F2-82B5-5767-00678ED5B8E6}"/>
              </a:ext>
            </a:extLst>
          </p:cNvPr>
          <p:cNvSpPr>
            <a:spLocks noGrp="1"/>
          </p:cNvSpPr>
          <p:nvPr>
            <p:ph idx="1"/>
          </p:nvPr>
        </p:nvSpPr>
        <p:spPr/>
        <p:txBody>
          <a:bodyPr vert="horz" lIns="0" tIns="0" rIns="0" bIns="0" rtlCol="0" anchor="t">
            <a:noAutofit/>
          </a:bodyPr>
          <a:lstStyle/>
          <a:p>
            <a:pPr marL="342900" indent="-342900" algn="l" rtl="0" fontAlgn="base">
              <a:spcAft>
                <a:spcPts val="600"/>
              </a:spcAft>
              <a:buFont typeface="+mj-lt"/>
              <a:buAutoNum type="arabicPeriod"/>
            </a:pPr>
            <a:r>
              <a:rPr lang="en-US" sz="1800" b="0" i="0" u="none" strike="noStrike" dirty="0">
                <a:solidFill>
                  <a:srgbClr val="22272B"/>
                </a:solidFill>
                <a:effectLst/>
              </a:rPr>
              <a:t>   Draft whole-school teaching routines for effective feedback.</a:t>
            </a:r>
            <a:r>
              <a:rPr lang="en-US" sz="1800" b="0" i="0" dirty="0">
                <a:solidFill>
                  <a:srgbClr val="22272B"/>
                </a:solidFill>
                <a:effectLst/>
              </a:rPr>
              <a:t>​</a:t>
            </a:r>
            <a:endParaRPr lang="en-US" b="0" i="0" dirty="0">
              <a:solidFill>
                <a:srgbClr val="22272B"/>
              </a:solidFill>
              <a:effectLst/>
            </a:endParaRPr>
          </a:p>
          <a:p>
            <a:pPr marL="342900" indent="-342900" algn="l" rtl="0" fontAlgn="base">
              <a:spcAft>
                <a:spcPts val="600"/>
              </a:spcAft>
              <a:buFont typeface="+mj-lt"/>
              <a:buAutoNum type="arabicPeriod"/>
            </a:pPr>
            <a:r>
              <a:rPr lang="en-US" sz="1800" b="0" i="0" u="none" strike="noStrike" dirty="0">
                <a:solidFill>
                  <a:srgbClr val="22272B"/>
                </a:solidFill>
                <a:effectLst/>
              </a:rPr>
              <a:t>  Share the revised teaching routines.</a:t>
            </a:r>
            <a:r>
              <a:rPr lang="en-US" sz="1800" b="0" i="0" dirty="0">
                <a:solidFill>
                  <a:srgbClr val="22272B"/>
                </a:solidFill>
                <a:effectLst/>
              </a:rPr>
              <a:t>​</a:t>
            </a:r>
            <a:endParaRPr lang="en-US" b="0" i="0" dirty="0">
              <a:solidFill>
                <a:srgbClr val="22272B"/>
              </a:solidFill>
              <a:effectLst/>
            </a:endParaRPr>
          </a:p>
          <a:p>
            <a:pPr marL="342900" indent="-342900" algn="l" rtl="0" fontAlgn="base">
              <a:spcAft>
                <a:spcPts val="600"/>
              </a:spcAft>
              <a:buFont typeface="+mj-lt"/>
              <a:buAutoNum type="arabicPeriod"/>
            </a:pPr>
            <a:r>
              <a:rPr lang="en-US" sz="1800" b="0" i="0" u="none" strike="noStrike" dirty="0">
                <a:solidFill>
                  <a:srgbClr val="22272B"/>
                </a:solidFill>
                <a:effectLst/>
              </a:rPr>
              <a:t>  Agree on whole-school routines for effective feedback. </a:t>
            </a:r>
            <a:endParaRPr lang="en-US" dirty="0">
              <a:ea typeface="+mn-lt"/>
              <a:cs typeface="+mn-lt"/>
            </a:endParaRPr>
          </a:p>
        </p:txBody>
      </p:sp>
      <p:sp>
        <p:nvSpPr>
          <p:cNvPr id="4" name="Slide Number Placeholder 3">
            <a:extLst>
              <a:ext uri="{FF2B5EF4-FFF2-40B4-BE49-F238E27FC236}">
                <a16:creationId xmlns:a16="http://schemas.microsoft.com/office/drawing/2014/main" id="{833695DE-747A-B772-AC55-5D4B71FB53B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64</a:t>
            </a:fld>
            <a:endParaRPr lang="en-AU"/>
          </a:p>
        </p:txBody>
      </p:sp>
    </p:spTree>
    <p:extLst>
      <p:ext uri="{BB962C8B-B14F-4D97-AF65-F5344CB8AC3E}">
        <p14:creationId xmlns:p14="http://schemas.microsoft.com/office/powerpoint/2010/main" val="261538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Planning and rehearsing</a:t>
            </a:r>
          </a:p>
        </p:txBody>
      </p:sp>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81454">
            <a:off x="8454564" y="1973816"/>
            <a:ext cx="2583879" cy="3644537"/>
          </a:xfrm>
          <a:prstGeom prst="rect">
            <a:avLst/>
          </a:prstGeom>
        </p:spPr>
      </p:pic>
      <p:grpSp>
        <p:nvGrpSpPr>
          <p:cNvPr id="6" name="Group 5" descr="Plan">
            <a:extLst>
              <a:ext uri="{FF2B5EF4-FFF2-40B4-BE49-F238E27FC236}">
                <a16:creationId xmlns:a16="http://schemas.microsoft.com/office/drawing/2014/main" id="{7B42F5B9-B69A-B4E3-5D57-B42327A2D856}"/>
              </a:ext>
            </a:extLst>
          </p:cNvPr>
          <p:cNvGrpSpPr/>
          <p:nvPr/>
        </p:nvGrpSpPr>
        <p:grpSpPr>
          <a:xfrm>
            <a:off x="337720" y="2336107"/>
            <a:ext cx="1827652" cy="3217533"/>
            <a:chOff x="337720" y="2336107"/>
            <a:chExt cx="1827652" cy="3217533"/>
          </a:xfrm>
        </p:grpSpPr>
        <p:pic>
          <p:nvPicPr>
            <p:cNvPr id="7" name="Graphic 6" descr="Pen with solid fill">
              <a:extLst>
                <a:ext uri="{FF2B5EF4-FFF2-40B4-BE49-F238E27FC236}">
                  <a16:creationId xmlns:a16="http://schemas.microsoft.com/office/drawing/2014/main" id="{BA864F55-320F-7607-0B0E-ED54A7C44A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0972" y="2336107"/>
              <a:ext cx="914400" cy="914400"/>
            </a:xfrm>
            <a:prstGeom prst="rect">
              <a:avLst/>
            </a:prstGeom>
          </p:spPr>
        </p:pic>
        <p:pic>
          <p:nvPicPr>
            <p:cNvPr id="19" name="Graphic 18" descr="Document outline">
              <a:extLst>
                <a:ext uri="{FF2B5EF4-FFF2-40B4-BE49-F238E27FC236}">
                  <a16:creationId xmlns:a16="http://schemas.microsoft.com/office/drawing/2014/main" id="{E6F8862C-2E0A-8F43-3244-B7E90FEC4D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0628" y="2483382"/>
              <a:ext cx="1393159" cy="1393159"/>
            </a:xfrm>
            <a:prstGeom prst="rect">
              <a:avLst/>
            </a:prstGeom>
          </p:spPr>
        </p:pic>
        <p:sp>
          <p:nvSpPr>
            <p:cNvPr id="20" name="Rectangle: Rounded Corners 16">
              <a:extLst>
                <a:ext uri="{FF2B5EF4-FFF2-40B4-BE49-F238E27FC236}">
                  <a16:creationId xmlns:a16="http://schemas.microsoft.com/office/drawing/2014/main" id="{E867A7CD-1F0B-CAB2-4051-CE06DE2061F4}"/>
                </a:ext>
              </a:extLst>
            </p:cNvPr>
            <p:cNvSpPr/>
            <p:nvPr/>
          </p:nvSpPr>
          <p:spPr>
            <a:xfrm>
              <a:off x="337720" y="3926206"/>
              <a:ext cx="1768157"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b="1">
                  <a:latin typeface="+mj-lt"/>
                </a:rPr>
                <a:t>Plan</a:t>
              </a:r>
            </a:p>
          </p:txBody>
        </p:sp>
      </p:grpSp>
      <p:grpSp>
        <p:nvGrpSpPr>
          <p:cNvPr id="21" name="Group 20" descr="Rehearse">
            <a:extLst>
              <a:ext uri="{FF2B5EF4-FFF2-40B4-BE49-F238E27FC236}">
                <a16:creationId xmlns:a16="http://schemas.microsoft.com/office/drawing/2014/main" id="{1CD4383F-9146-2390-3AC2-45C6C691A5A6}"/>
              </a:ext>
            </a:extLst>
          </p:cNvPr>
          <p:cNvGrpSpPr/>
          <p:nvPr/>
        </p:nvGrpSpPr>
        <p:grpSpPr>
          <a:xfrm>
            <a:off x="2594396" y="2586996"/>
            <a:ext cx="1790876" cy="2966644"/>
            <a:chOff x="2594396" y="2586996"/>
            <a:chExt cx="1790876" cy="2966644"/>
          </a:xfrm>
        </p:grpSpPr>
        <p:sp>
          <p:nvSpPr>
            <p:cNvPr id="22" name="Rectangle 21">
              <a:extLst>
                <a:ext uri="{FF2B5EF4-FFF2-40B4-BE49-F238E27FC236}">
                  <a16:creationId xmlns:a16="http://schemas.microsoft.com/office/drawing/2014/main" id="{6BC4CB21-558C-F593-2C62-0F4A1F9D49C8}"/>
                </a:ext>
                <a:ext uri="{C183D7F6-B498-43B3-948B-1728B52AA6E4}">
                  <adec:decorative xmlns:adec="http://schemas.microsoft.com/office/drawing/2017/decorative" val="1"/>
                </a:ext>
              </a:extLst>
            </p:cNvPr>
            <p:cNvSpPr/>
            <p:nvPr/>
          </p:nvSpPr>
          <p:spPr>
            <a:xfrm>
              <a:off x="3092044" y="3272735"/>
              <a:ext cx="935958" cy="61526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3" name="Group 22" descr="Rehearse">
              <a:extLst>
                <a:ext uri="{FF2B5EF4-FFF2-40B4-BE49-F238E27FC236}">
                  <a16:creationId xmlns:a16="http://schemas.microsoft.com/office/drawing/2014/main" id="{A7E30BE0-EB7D-2EB8-3944-89834A926221}"/>
                </a:ext>
              </a:extLst>
            </p:cNvPr>
            <p:cNvGrpSpPr/>
            <p:nvPr/>
          </p:nvGrpSpPr>
          <p:grpSpPr>
            <a:xfrm>
              <a:off x="2594396" y="2586996"/>
              <a:ext cx="1790876" cy="2966644"/>
              <a:chOff x="2594396" y="2586996"/>
              <a:chExt cx="1790876" cy="2966644"/>
            </a:xfrm>
          </p:grpSpPr>
          <p:sp>
            <p:nvSpPr>
              <p:cNvPr id="28" name="Rectangle: Rounded Corners 17">
                <a:extLst>
                  <a:ext uri="{FF2B5EF4-FFF2-40B4-BE49-F238E27FC236}">
                    <a16:creationId xmlns:a16="http://schemas.microsoft.com/office/drawing/2014/main" id="{1E0E38B5-17FB-687B-E369-8773733E4796}"/>
                  </a:ext>
                </a:extLst>
              </p:cNvPr>
              <p:cNvSpPr/>
              <p:nvPr/>
            </p:nvSpPr>
            <p:spPr>
              <a:xfrm>
                <a:off x="2594396"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Rehearse</a:t>
                </a:r>
              </a:p>
            </p:txBody>
          </p:sp>
          <p:grpSp>
            <p:nvGrpSpPr>
              <p:cNvPr id="29" name="Graphic 21" descr="Classroom outline">
                <a:extLst>
                  <a:ext uri="{FF2B5EF4-FFF2-40B4-BE49-F238E27FC236}">
                    <a16:creationId xmlns:a16="http://schemas.microsoft.com/office/drawing/2014/main" id="{2D972C5A-1AD4-18BA-0A86-F617DC313A09}"/>
                  </a:ext>
                </a:extLst>
              </p:cNvPr>
              <p:cNvGrpSpPr/>
              <p:nvPr/>
            </p:nvGrpSpPr>
            <p:grpSpPr>
              <a:xfrm>
                <a:off x="2963966" y="2586996"/>
                <a:ext cx="1079847" cy="1131942"/>
                <a:chOff x="2963966" y="2586996"/>
                <a:chExt cx="1079847" cy="1131942"/>
              </a:xfrm>
              <a:solidFill>
                <a:srgbClr val="000000"/>
              </a:solidFill>
            </p:grpSpPr>
            <p:sp>
              <p:nvSpPr>
                <p:cNvPr id="34" name="Freeform: Shape 29">
                  <a:extLst>
                    <a:ext uri="{FF2B5EF4-FFF2-40B4-BE49-F238E27FC236}">
                      <a16:creationId xmlns:a16="http://schemas.microsoft.com/office/drawing/2014/main" id="{81243026-8C7A-2D31-6F61-179C4139422B}"/>
                    </a:ext>
                  </a:extLst>
                </p:cNvPr>
                <p:cNvSpPr/>
                <p:nvPr/>
              </p:nvSpPr>
              <p:spPr>
                <a:xfrm>
                  <a:off x="3187601" y="2586996"/>
                  <a:ext cx="856212" cy="609507"/>
                </a:xfrm>
                <a:custGeom>
                  <a:avLst/>
                  <a:gdLst>
                    <a:gd name="connsiteX0" fmla="*/ 29024 w 856212"/>
                    <a:gd name="connsiteY0" fmla="*/ 58048 h 609507"/>
                    <a:gd name="connsiteX1" fmla="*/ 58048 w 856212"/>
                    <a:gd name="connsiteY1" fmla="*/ 29024 h 609507"/>
                    <a:gd name="connsiteX2" fmla="*/ 798164 w 856212"/>
                    <a:gd name="connsiteY2" fmla="*/ 29024 h 609507"/>
                    <a:gd name="connsiteX3" fmla="*/ 827188 w 856212"/>
                    <a:gd name="connsiteY3" fmla="*/ 58048 h 609507"/>
                    <a:gd name="connsiteX4" fmla="*/ 827188 w 856212"/>
                    <a:gd name="connsiteY4" fmla="*/ 551459 h 609507"/>
                    <a:gd name="connsiteX5" fmla="*/ 798164 w 856212"/>
                    <a:gd name="connsiteY5" fmla="*/ 580483 h 609507"/>
                    <a:gd name="connsiteX6" fmla="*/ 307119 w 856212"/>
                    <a:gd name="connsiteY6" fmla="*/ 580483 h 609507"/>
                    <a:gd name="connsiteX7" fmla="*/ 289545 w 856212"/>
                    <a:gd name="connsiteY7" fmla="*/ 609507 h 609507"/>
                    <a:gd name="connsiteX8" fmla="*/ 798164 w 856212"/>
                    <a:gd name="connsiteY8" fmla="*/ 609507 h 609507"/>
                    <a:gd name="connsiteX9" fmla="*/ 856212 w 856212"/>
                    <a:gd name="connsiteY9" fmla="*/ 551459 h 609507"/>
                    <a:gd name="connsiteX10" fmla="*/ 856212 w 856212"/>
                    <a:gd name="connsiteY10" fmla="*/ 58048 h 609507"/>
                    <a:gd name="connsiteX11" fmla="*/ 798164 w 856212"/>
                    <a:gd name="connsiteY11" fmla="*/ 0 h 609507"/>
                    <a:gd name="connsiteX12" fmla="*/ 58048 w 856212"/>
                    <a:gd name="connsiteY12" fmla="*/ 0 h 609507"/>
                    <a:gd name="connsiteX13" fmla="*/ 0 w 856212"/>
                    <a:gd name="connsiteY13" fmla="*/ 58048 h 609507"/>
                    <a:gd name="connsiteX14" fmla="*/ 0 w 856212"/>
                    <a:gd name="connsiteY14" fmla="*/ 116575 h 609507"/>
                    <a:gd name="connsiteX15" fmla="*/ 29024 w 856212"/>
                    <a:gd name="connsiteY15" fmla="*/ 121916 h 6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212" h="609507">
                      <a:moveTo>
                        <a:pt x="29024" y="58048"/>
                      </a:moveTo>
                      <a:cubicBezTo>
                        <a:pt x="29024" y="42018"/>
                        <a:pt x="42018" y="29024"/>
                        <a:pt x="58048" y="29024"/>
                      </a:cubicBezTo>
                      <a:lnTo>
                        <a:pt x="798164" y="29024"/>
                      </a:lnTo>
                      <a:cubicBezTo>
                        <a:pt x="814194" y="29024"/>
                        <a:pt x="827188" y="42018"/>
                        <a:pt x="827188" y="58048"/>
                      </a:cubicBezTo>
                      <a:lnTo>
                        <a:pt x="827188" y="551459"/>
                      </a:lnTo>
                      <a:cubicBezTo>
                        <a:pt x="827188" y="567489"/>
                        <a:pt x="814194" y="580483"/>
                        <a:pt x="798164" y="580483"/>
                      </a:cubicBezTo>
                      <a:lnTo>
                        <a:pt x="307119" y="580483"/>
                      </a:lnTo>
                      <a:lnTo>
                        <a:pt x="289545" y="609507"/>
                      </a:lnTo>
                      <a:lnTo>
                        <a:pt x="798164" y="609507"/>
                      </a:lnTo>
                      <a:cubicBezTo>
                        <a:pt x="830223" y="609507"/>
                        <a:pt x="856212" y="583517"/>
                        <a:pt x="856212" y="551459"/>
                      </a:cubicBezTo>
                      <a:lnTo>
                        <a:pt x="856212" y="58048"/>
                      </a:lnTo>
                      <a:cubicBezTo>
                        <a:pt x="856212" y="25990"/>
                        <a:pt x="830223" y="0"/>
                        <a:pt x="798164" y="0"/>
                      </a:cubicBezTo>
                      <a:lnTo>
                        <a:pt x="58048" y="0"/>
                      </a:lnTo>
                      <a:cubicBezTo>
                        <a:pt x="25990" y="0"/>
                        <a:pt x="0" y="25990"/>
                        <a:pt x="0" y="58048"/>
                      </a:cubicBezTo>
                      <a:lnTo>
                        <a:pt x="0" y="116575"/>
                      </a:lnTo>
                      <a:cubicBezTo>
                        <a:pt x="9846" y="117244"/>
                        <a:pt x="19584" y="119037"/>
                        <a:pt x="29024" y="121916"/>
                      </a:cubicBezTo>
                      <a:close/>
                    </a:path>
                  </a:pathLst>
                </a:custGeom>
                <a:solidFill>
                  <a:srgbClr val="000000"/>
                </a:solidFill>
                <a:ln w="14486" cap="flat">
                  <a:noFill/>
                  <a:prstDash val="solid"/>
                  <a:miter/>
                </a:ln>
              </p:spPr>
              <p:txBody>
                <a:bodyPr rtlCol="0" anchor="ctr"/>
                <a:lstStyle/>
                <a:p>
                  <a:endParaRPr lang="en-AU"/>
                </a:p>
              </p:txBody>
            </p:sp>
            <p:sp>
              <p:nvSpPr>
                <p:cNvPr id="35" name="Freeform: Shape 30">
                  <a:extLst>
                    <a:ext uri="{FF2B5EF4-FFF2-40B4-BE49-F238E27FC236}">
                      <a16:creationId xmlns:a16="http://schemas.microsoft.com/office/drawing/2014/main" id="{8EEC920A-E4C4-3A57-3723-D530407480A8}"/>
                    </a:ext>
                  </a:extLst>
                </p:cNvPr>
                <p:cNvSpPr/>
                <p:nvPr/>
              </p:nvSpPr>
              <p:spPr>
                <a:xfrm>
                  <a:off x="2963966" y="2804216"/>
                  <a:ext cx="722154" cy="545869"/>
                </a:xfrm>
                <a:custGeom>
                  <a:avLst/>
                  <a:gdLst>
                    <a:gd name="connsiteX0" fmla="*/ 396329 w 722154"/>
                    <a:gd name="connsiteY0" fmla="*/ 336140 h 545869"/>
                    <a:gd name="connsiteX1" fmla="*/ 410362 w 722154"/>
                    <a:gd name="connsiteY1" fmla="*/ 329436 h 545869"/>
                    <a:gd name="connsiteX2" fmla="*/ 472648 w 722154"/>
                    <a:gd name="connsiteY2" fmla="*/ 230086 h 545869"/>
                    <a:gd name="connsiteX3" fmla="*/ 504479 w 722154"/>
                    <a:gd name="connsiteY3" fmla="*/ 222901 h 545869"/>
                    <a:gd name="connsiteX4" fmla="*/ 505561 w 722154"/>
                    <a:gd name="connsiteY4" fmla="*/ 223628 h 545869"/>
                    <a:gd name="connsiteX5" fmla="*/ 510379 w 722154"/>
                    <a:gd name="connsiteY5" fmla="*/ 256803 h 545869"/>
                    <a:gd name="connsiteX6" fmla="*/ 434350 w 722154"/>
                    <a:gd name="connsiteY6" fmla="*/ 382376 h 545869"/>
                    <a:gd name="connsiteX7" fmla="*/ 397069 w 722154"/>
                    <a:gd name="connsiteY7" fmla="*/ 392621 h 545869"/>
                    <a:gd name="connsiteX8" fmla="*/ 377434 w 722154"/>
                    <a:gd name="connsiteY8" fmla="*/ 398615 h 545869"/>
                    <a:gd name="connsiteX9" fmla="*/ 383428 w 722154"/>
                    <a:gd name="connsiteY9" fmla="*/ 418250 h 545869"/>
                    <a:gd name="connsiteX10" fmla="*/ 459166 w 722154"/>
                    <a:gd name="connsiteY10" fmla="*/ 397410 h 545869"/>
                    <a:gd name="connsiteX11" fmla="*/ 535050 w 722154"/>
                    <a:gd name="connsiteY11" fmla="*/ 272084 h 545869"/>
                    <a:gd name="connsiteX12" fmla="*/ 534106 w 722154"/>
                    <a:gd name="connsiteY12" fmla="*/ 212004 h 545869"/>
                    <a:gd name="connsiteX13" fmla="*/ 718149 w 722154"/>
                    <a:gd name="connsiteY13" fmla="*/ 24523 h 545869"/>
                    <a:gd name="connsiteX14" fmla="*/ 717652 w 722154"/>
                    <a:gd name="connsiteY14" fmla="*/ 4006 h 545869"/>
                    <a:gd name="connsiteX15" fmla="*/ 697425 w 722154"/>
                    <a:gd name="connsiteY15" fmla="*/ 4206 h 545869"/>
                    <a:gd name="connsiteX16" fmla="*/ 511076 w 722154"/>
                    <a:gd name="connsiteY16" fmla="*/ 194024 h 545869"/>
                    <a:gd name="connsiteX17" fmla="*/ 482052 w 722154"/>
                    <a:gd name="connsiteY17" fmla="*/ 191281 h 545869"/>
                    <a:gd name="connsiteX18" fmla="*/ 448050 w 722154"/>
                    <a:gd name="connsiteY18" fmla="*/ 214602 h 545869"/>
                    <a:gd name="connsiteX19" fmla="*/ 402134 w 722154"/>
                    <a:gd name="connsiteY19" fmla="*/ 287873 h 545869"/>
                    <a:gd name="connsiteX20" fmla="*/ 375330 w 722154"/>
                    <a:gd name="connsiteY20" fmla="*/ 206780 h 545869"/>
                    <a:gd name="connsiteX21" fmla="*/ 374387 w 722154"/>
                    <a:gd name="connsiteY21" fmla="*/ 204545 h 545869"/>
                    <a:gd name="connsiteX22" fmla="*/ 214115 w 722154"/>
                    <a:gd name="connsiteY22" fmla="*/ 145582 h 545869"/>
                    <a:gd name="connsiteX23" fmla="*/ 53728 w 722154"/>
                    <a:gd name="connsiteY23" fmla="*/ 204690 h 545869"/>
                    <a:gd name="connsiteX24" fmla="*/ 52857 w 722154"/>
                    <a:gd name="connsiteY24" fmla="*/ 206736 h 545869"/>
                    <a:gd name="connsiteX25" fmla="*/ 51943 w 722154"/>
                    <a:gd name="connsiteY25" fmla="*/ 209784 h 545869"/>
                    <a:gd name="connsiteX26" fmla="*/ 1281 w 722154"/>
                    <a:gd name="connsiteY26" fmla="*/ 486747 h 545869"/>
                    <a:gd name="connsiteX27" fmla="*/ 36944 w 722154"/>
                    <a:gd name="connsiteY27" fmla="*/ 544323 h 545869"/>
                    <a:gd name="connsiteX28" fmla="*/ 40464 w 722154"/>
                    <a:gd name="connsiteY28" fmla="*/ 545013 h 545869"/>
                    <a:gd name="connsiteX29" fmla="*/ 44817 w 722154"/>
                    <a:gd name="connsiteY29" fmla="*/ 545695 h 545869"/>
                    <a:gd name="connsiteX30" fmla="*/ 47110 w 722154"/>
                    <a:gd name="connsiteY30" fmla="*/ 545869 h 545869"/>
                    <a:gd name="connsiteX31" fmla="*/ 61165 w 722154"/>
                    <a:gd name="connsiteY31" fmla="*/ 530914 h 545869"/>
                    <a:gd name="connsiteX32" fmla="*/ 49287 w 722154"/>
                    <a:gd name="connsiteY32" fmla="*/ 517091 h 545869"/>
                    <a:gd name="connsiteX33" fmla="*/ 44933 w 722154"/>
                    <a:gd name="connsiteY33" fmla="*/ 516395 h 545869"/>
                    <a:gd name="connsiteX34" fmla="*/ 32221 w 722154"/>
                    <a:gd name="connsiteY34" fmla="*/ 508283 h 545869"/>
                    <a:gd name="connsiteX35" fmla="*/ 29681 w 722154"/>
                    <a:gd name="connsiteY35" fmla="*/ 492740 h 545869"/>
                    <a:gd name="connsiteX36" fmla="*/ 80198 w 722154"/>
                    <a:gd name="connsiteY36" fmla="*/ 216634 h 545869"/>
                    <a:gd name="connsiteX37" fmla="*/ 80357 w 722154"/>
                    <a:gd name="connsiteY37" fmla="*/ 216227 h 545869"/>
                    <a:gd name="connsiteX38" fmla="*/ 214115 w 722154"/>
                    <a:gd name="connsiteY38" fmla="*/ 174607 h 545869"/>
                    <a:gd name="connsiteX39" fmla="*/ 347757 w 722154"/>
                    <a:gd name="connsiteY39" fmla="*/ 215980 h 545869"/>
                    <a:gd name="connsiteX40" fmla="*/ 384298 w 722154"/>
                    <a:gd name="connsiteY40" fmla="*/ 326272 h 545869"/>
                    <a:gd name="connsiteX41" fmla="*/ 396329 w 722154"/>
                    <a:gd name="connsiteY41" fmla="*/ 336140 h 54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2154" h="545869">
                      <a:moveTo>
                        <a:pt x="396329" y="336140"/>
                      </a:moveTo>
                      <a:cubicBezTo>
                        <a:pt x="401910" y="336812"/>
                        <a:pt x="407378" y="334200"/>
                        <a:pt x="410362" y="329436"/>
                      </a:cubicBezTo>
                      <a:lnTo>
                        <a:pt x="472648" y="230086"/>
                      </a:lnTo>
                      <a:cubicBezTo>
                        <a:pt x="479454" y="219312"/>
                        <a:pt x="493705" y="216095"/>
                        <a:pt x="504479" y="222901"/>
                      </a:cubicBezTo>
                      <a:cubicBezTo>
                        <a:pt x="504846" y="223133"/>
                        <a:pt x="505207" y="223376"/>
                        <a:pt x="505561" y="223628"/>
                      </a:cubicBezTo>
                      <a:cubicBezTo>
                        <a:pt x="515588" y="231730"/>
                        <a:pt x="517686" y="246184"/>
                        <a:pt x="510379" y="256803"/>
                      </a:cubicBezTo>
                      <a:lnTo>
                        <a:pt x="434350" y="382376"/>
                      </a:lnTo>
                      <a:cubicBezTo>
                        <a:pt x="426608" y="395139"/>
                        <a:pt x="410246" y="399637"/>
                        <a:pt x="397069" y="392621"/>
                      </a:cubicBezTo>
                      <a:cubicBezTo>
                        <a:pt x="389991" y="388854"/>
                        <a:pt x="381201" y="391537"/>
                        <a:pt x="377434" y="398615"/>
                      </a:cubicBezTo>
                      <a:cubicBezTo>
                        <a:pt x="373667" y="405692"/>
                        <a:pt x="376350" y="414482"/>
                        <a:pt x="383428" y="418250"/>
                      </a:cubicBezTo>
                      <a:cubicBezTo>
                        <a:pt x="410204" y="432498"/>
                        <a:pt x="443447" y="423351"/>
                        <a:pt x="459166" y="397410"/>
                      </a:cubicBezTo>
                      <a:lnTo>
                        <a:pt x="535050" y="272084"/>
                      </a:lnTo>
                      <a:cubicBezTo>
                        <a:pt x="546939" y="253716"/>
                        <a:pt x="546566" y="229989"/>
                        <a:pt x="534106" y="212004"/>
                      </a:cubicBezTo>
                      <a:lnTo>
                        <a:pt x="718149" y="24523"/>
                      </a:lnTo>
                      <a:cubicBezTo>
                        <a:pt x="723678" y="18719"/>
                        <a:pt x="723456" y="9535"/>
                        <a:pt x="717652" y="4006"/>
                      </a:cubicBezTo>
                      <a:cubicBezTo>
                        <a:pt x="711966" y="-1412"/>
                        <a:pt x="703002" y="-1323"/>
                        <a:pt x="697425" y="4206"/>
                      </a:cubicBezTo>
                      <a:lnTo>
                        <a:pt x="511076" y="194024"/>
                      </a:lnTo>
                      <a:cubicBezTo>
                        <a:pt x="501863" y="190348"/>
                        <a:pt x="491789" y="189396"/>
                        <a:pt x="482052" y="191281"/>
                      </a:cubicBezTo>
                      <a:cubicBezTo>
                        <a:pt x="468011" y="194090"/>
                        <a:pt x="455727" y="202515"/>
                        <a:pt x="448050" y="214602"/>
                      </a:cubicBezTo>
                      <a:lnTo>
                        <a:pt x="402134" y="287873"/>
                      </a:lnTo>
                      <a:lnTo>
                        <a:pt x="375330" y="206780"/>
                      </a:lnTo>
                      <a:lnTo>
                        <a:pt x="374387" y="204545"/>
                      </a:lnTo>
                      <a:cubicBezTo>
                        <a:pt x="352793" y="154972"/>
                        <a:pt x="301347" y="145582"/>
                        <a:pt x="214115" y="145582"/>
                      </a:cubicBezTo>
                      <a:cubicBezTo>
                        <a:pt x="126883" y="145582"/>
                        <a:pt x="75496" y="154972"/>
                        <a:pt x="53728" y="204690"/>
                      </a:cubicBezTo>
                      <a:cubicBezTo>
                        <a:pt x="53728" y="204690"/>
                        <a:pt x="53147" y="205909"/>
                        <a:pt x="52857" y="206736"/>
                      </a:cubicBezTo>
                      <a:cubicBezTo>
                        <a:pt x="52475" y="207727"/>
                        <a:pt x="52171" y="208746"/>
                        <a:pt x="51943" y="209784"/>
                      </a:cubicBezTo>
                      <a:lnTo>
                        <a:pt x="1281" y="486747"/>
                      </a:lnTo>
                      <a:cubicBezTo>
                        <a:pt x="-4770" y="512494"/>
                        <a:pt x="11196" y="538272"/>
                        <a:pt x="36944" y="544323"/>
                      </a:cubicBezTo>
                      <a:cubicBezTo>
                        <a:pt x="38108" y="544598"/>
                        <a:pt x="39282" y="544827"/>
                        <a:pt x="40464" y="545013"/>
                      </a:cubicBezTo>
                      <a:lnTo>
                        <a:pt x="44817" y="545695"/>
                      </a:lnTo>
                      <a:cubicBezTo>
                        <a:pt x="45575" y="545817"/>
                        <a:pt x="46342" y="545875"/>
                        <a:pt x="47110" y="545869"/>
                      </a:cubicBezTo>
                      <a:cubicBezTo>
                        <a:pt x="55121" y="545621"/>
                        <a:pt x="61413" y="538925"/>
                        <a:pt x="61165" y="530914"/>
                      </a:cubicBezTo>
                      <a:cubicBezTo>
                        <a:pt x="60953" y="524085"/>
                        <a:pt x="56006" y="518328"/>
                        <a:pt x="49287" y="517091"/>
                      </a:cubicBezTo>
                      <a:lnTo>
                        <a:pt x="44933" y="516395"/>
                      </a:lnTo>
                      <a:cubicBezTo>
                        <a:pt x="39745" y="515597"/>
                        <a:pt x="35131" y="512652"/>
                        <a:pt x="32221" y="508283"/>
                      </a:cubicBezTo>
                      <a:cubicBezTo>
                        <a:pt x="29196" y="503701"/>
                        <a:pt x="28272" y="498046"/>
                        <a:pt x="29681" y="492740"/>
                      </a:cubicBezTo>
                      <a:lnTo>
                        <a:pt x="80198" y="216634"/>
                      </a:lnTo>
                      <a:lnTo>
                        <a:pt x="80357" y="216227"/>
                      </a:lnTo>
                      <a:cubicBezTo>
                        <a:pt x="92185" y="189220"/>
                        <a:pt x="116986" y="174607"/>
                        <a:pt x="214115" y="174607"/>
                      </a:cubicBezTo>
                      <a:cubicBezTo>
                        <a:pt x="311244" y="174607"/>
                        <a:pt x="336017" y="189220"/>
                        <a:pt x="347757" y="215980"/>
                      </a:cubicBezTo>
                      <a:lnTo>
                        <a:pt x="384298" y="326272"/>
                      </a:lnTo>
                      <a:cubicBezTo>
                        <a:pt x="386057" y="331616"/>
                        <a:pt x="390745" y="335461"/>
                        <a:pt x="396329" y="336140"/>
                      </a:cubicBezTo>
                      <a:close/>
                    </a:path>
                  </a:pathLst>
                </a:custGeom>
                <a:solidFill>
                  <a:srgbClr val="000000"/>
                </a:solidFill>
                <a:ln w="14486" cap="flat">
                  <a:noFill/>
                  <a:prstDash val="solid"/>
                  <a:miter/>
                </a:ln>
              </p:spPr>
              <p:txBody>
                <a:bodyPr rtlCol="0" anchor="ctr"/>
                <a:lstStyle/>
                <a:p>
                  <a:endParaRPr lang="en-AU"/>
                </a:p>
              </p:txBody>
            </p:sp>
            <p:sp>
              <p:nvSpPr>
                <p:cNvPr id="36" name="Freeform: Shape 31">
                  <a:extLst>
                    <a:ext uri="{FF2B5EF4-FFF2-40B4-BE49-F238E27FC236}">
                      <a16:creationId xmlns:a16="http://schemas.microsoft.com/office/drawing/2014/main" id="{81999989-A744-5B1F-D496-F05A9B4EFE54}"/>
                    </a:ext>
                  </a:extLst>
                </p:cNvPr>
                <p:cNvSpPr/>
                <p:nvPr/>
              </p:nvSpPr>
              <p:spPr>
                <a:xfrm>
                  <a:off x="3071505" y="3086502"/>
                  <a:ext cx="217681" cy="632436"/>
                </a:xfrm>
                <a:custGeom>
                  <a:avLst/>
                  <a:gdLst>
                    <a:gd name="connsiteX0" fmla="*/ 203169 w 217681"/>
                    <a:gd name="connsiteY0" fmla="*/ 0 h 632436"/>
                    <a:gd name="connsiteX1" fmla="*/ 188657 w 217681"/>
                    <a:gd name="connsiteY1" fmla="*/ 14512 h 632436"/>
                    <a:gd name="connsiteX2" fmla="*/ 188657 w 217681"/>
                    <a:gd name="connsiteY2" fmla="*/ 603412 h 632436"/>
                    <a:gd name="connsiteX3" fmla="*/ 123353 w 217681"/>
                    <a:gd name="connsiteY3" fmla="*/ 603412 h 632436"/>
                    <a:gd name="connsiteX4" fmla="*/ 123353 w 217681"/>
                    <a:gd name="connsiteY4" fmla="*/ 242758 h 632436"/>
                    <a:gd name="connsiteX5" fmla="*/ 94328 w 217681"/>
                    <a:gd name="connsiteY5" fmla="*/ 242758 h 632436"/>
                    <a:gd name="connsiteX6" fmla="*/ 94328 w 217681"/>
                    <a:gd name="connsiteY6" fmla="*/ 603412 h 632436"/>
                    <a:gd name="connsiteX7" fmla="*/ 29024 w 217681"/>
                    <a:gd name="connsiteY7" fmla="*/ 603412 h 632436"/>
                    <a:gd name="connsiteX8" fmla="*/ 29024 w 217681"/>
                    <a:gd name="connsiteY8" fmla="*/ 14512 h 632436"/>
                    <a:gd name="connsiteX9" fmla="*/ 14512 w 217681"/>
                    <a:gd name="connsiteY9" fmla="*/ 0 h 632436"/>
                    <a:gd name="connsiteX10" fmla="*/ 0 w 217681"/>
                    <a:gd name="connsiteY10" fmla="*/ 14512 h 632436"/>
                    <a:gd name="connsiteX11" fmla="*/ 0 w 217681"/>
                    <a:gd name="connsiteY11" fmla="*/ 632436 h 632436"/>
                    <a:gd name="connsiteX12" fmla="*/ 217681 w 217681"/>
                    <a:gd name="connsiteY12" fmla="*/ 632436 h 632436"/>
                    <a:gd name="connsiteX13" fmla="*/ 217681 w 217681"/>
                    <a:gd name="connsiteY13" fmla="*/ 14512 h 632436"/>
                    <a:gd name="connsiteX14" fmla="*/ 203169 w 217681"/>
                    <a:gd name="connsiteY14" fmla="*/ 0 h 6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681" h="632436">
                      <a:moveTo>
                        <a:pt x="203169" y="0"/>
                      </a:moveTo>
                      <a:cubicBezTo>
                        <a:pt x="195154" y="0"/>
                        <a:pt x="188657" y="6497"/>
                        <a:pt x="188657" y="14512"/>
                      </a:cubicBezTo>
                      <a:lnTo>
                        <a:pt x="188657" y="603412"/>
                      </a:lnTo>
                      <a:lnTo>
                        <a:pt x="123353" y="603412"/>
                      </a:lnTo>
                      <a:lnTo>
                        <a:pt x="123353" y="242758"/>
                      </a:lnTo>
                      <a:lnTo>
                        <a:pt x="94328" y="242758"/>
                      </a:lnTo>
                      <a:lnTo>
                        <a:pt x="94328" y="603412"/>
                      </a:lnTo>
                      <a:lnTo>
                        <a:pt x="29024" y="603412"/>
                      </a:lnTo>
                      <a:lnTo>
                        <a:pt x="29024" y="14512"/>
                      </a:lnTo>
                      <a:cubicBezTo>
                        <a:pt x="29024" y="6497"/>
                        <a:pt x="22527" y="0"/>
                        <a:pt x="14512" y="0"/>
                      </a:cubicBezTo>
                      <a:cubicBezTo>
                        <a:pt x="6497" y="0"/>
                        <a:pt x="0" y="6497"/>
                        <a:pt x="0" y="14512"/>
                      </a:cubicBezTo>
                      <a:lnTo>
                        <a:pt x="0" y="632436"/>
                      </a:lnTo>
                      <a:lnTo>
                        <a:pt x="217681" y="632436"/>
                      </a:lnTo>
                      <a:lnTo>
                        <a:pt x="217681" y="14512"/>
                      </a:lnTo>
                      <a:cubicBezTo>
                        <a:pt x="217681" y="6497"/>
                        <a:pt x="211184" y="0"/>
                        <a:pt x="203169" y="0"/>
                      </a:cubicBezTo>
                      <a:close/>
                    </a:path>
                  </a:pathLst>
                </a:custGeom>
                <a:solidFill>
                  <a:srgbClr val="000000"/>
                </a:solidFill>
                <a:ln w="14486" cap="flat">
                  <a:noFill/>
                  <a:prstDash val="solid"/>
                  <a:miter/>
                </a:ln>
              </p:spPr>
              <p:txBody>
                <a:bodyPr rtlCol="0" anchor="ctr"/>
                <a:lstStyle/>
                <a:p>
                  <a:endParaRPr lang="en-AU"/>
                </a:p>
              </p:txBody>
            </p:sp>
            <p:sp>
              <p:nvSpPr>
                <p:cNvPr id="37" name="Freeform: Shape 32">
                  <a:extLst>
                    <a:ext uri="{FF2B5EF4-FFF2-40B4-BE49-F238E27FC236}">
                      <a16:creationId xmlns:a16="http://schemas.microsoft.com/office/drawing/2014/main" id="{65070B80-EFD1-755A-22F0-99E9143D5BBA}"/>
                    </a:ext>
                  </a:extLst>
                </p:cNvPr>
                <p:cNvSpPr/>
                <p:nvPr/>
              </p:nvSpPr>
              <p:spPr>
                <a:xfrm>
                  <a:off x="3091009" y="2746629"/>
                  <a:ext cx="174144" cy="174144"/>
                </a:xfrm>
                <a:custGeom>
                  <a:avLst/>
                  <a:gdLst>
                    <a:gd name="connsiteX0" fmla="*/ 87072 w 174144"/>
                    <a:gd name="connsiteY0" fmla="*/ 174145 h 174144"/>
                    <a:gd name="connsiteX1" fmla="*/ 174145 w 174144"/>
                    <a:gd name="connsiteY1" fmla="*/ 87072 h 174144"/>
                    <a:gd name="connsiteX2" fmla="*/ 87072 w 174144"/>
                    <a:gd name="connsiteY2" fmla="*/ 0 h 174144"/>
                    <a:gd name="connsiteX3" fmla="*/ 0 w 174144"/>
                    <a:gd name="connsiteY3" fmla="*/ 87072 h 174144"/>
                    <a:gd name="connsiteX4" fmla="*/ 87072 w 174144"/>
                    <a:gd name="connsiteY4" fmla="*/ 174145 h 174144"/>
                    <a:gd name="connsiteX5" fmla="*/ 87072 w 174144"/>
                    <a:gd name="connsiteY5" fmla="*/ 29024 h 174144"/>
                    <a:gd name="connsiteX6" fmla="*/ 145121 w 174144"/>
                    <a:gd name="connsiteY6" fmla="*/ 87072 h 174144"/>
                    <a:gd name="connsiteX7" fmla="*/ 87072 w 174144"/>
                    <a:gd name="connsiteY7" fmla="*/ 145121 h 174144"/>
                    <a:gd name="connsiteX8" fmla="*/ 29024 w 174144"/>
                    <a:gd name="connsiteY8" fmla="*/ 87072 h 174144"/>
                    <a:gd name="connsiteX9" fmla="*/ 87072 w 174144"/>
                    <a:gd name="connsiteY9" fmla="*/ 29024 h 17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144" h="174144">
                      <a:moveTo>
                        <a:pt x="87072" y="174145"/>
                      </a:moveTo>
                      <a:cubicBezTo>
                        <a:pt x="135161" y="174145"/>
                        <a:pt x="174145" y="135161"/>
                        <a:pt x="174145" y="87072"/>
                      </a:cubicBezTo>
                      <a:cubicBezTo>
                        <a:pt x="174145" y="38984"/>
                        <a:pt x="135161" y="0"/>
                        <a:pt x="87072" y="0"/>
                      </a:cubicBezTo>
                      <a:cubicBezTo>
                        <a:pt x="38984" y="0"/>
                        <a:pt x="0" y="38984"/>
                        <a:pt x="0" y="87072"/>
                      </a:cubicBezTo>
                      <a:cubicBezTo>
                        <a:pt x="57" y="135138"/>
                        <a:pt x="39007" y="174088"/>
                        <a:pt x="87072" y="174145"/>
                      </a:cubicBezTo>
                      <a:close/>
                      <a:moveTo>
                        <a:pt x="87072" y="29024"/>
                      </a:moveTo>
                      <a:cubicBezTo>
                        <a:pt x="119131" y="29024"/>
                        <a:pt x="145121" y="55014"/>
                        <a:pt x="145121" y="87072"/>
                      </a:cubicBezTo>
                      <a:cubicBezTo>
                        <a:pt x="145121" y="119131"/>
                        <a:pt x="119131" y="145121"/>
                        <a:pt x="87072" y="145121"/>
                      </a:cubicBezTo>
                      <a:cubicBezTo>
                        <a:pt x="55014" y="145121"/>
                        <a:pt x="29024" y="119131"/>
                        <a:pt x="29024" y="87072"/>
                      </a:cubicBezTo>
                      <a:cubicBezTo>
                        <a:pt x="29024" y="55014"/>
                        <a:pt x="55014" y="29024"/>
                        <a:pt x="87072" y="29024"/>
                      </a:cubicBezTo>
                      <a:close/>
                    </a:path>
                  </a:pathLst>
                </a:custGeom>
                <a:solidFill>
                  <a:srgbClr val="000000"/>
                </a:solidFill>
                <a:ln w="14486" cap="flat">
                  <a:noFill/>
                  <a:prstDash val="solid"/>
                  <a:miter/>
                </a:ln>
              </p:spPr>
              <p:txBody>
                <a:bodyPr rtlCol="0" anchor="ctr"/>
                <a:lstStyle/>
                <a:p>
                  <a:endParaRPr lang="en-AU"/>
                </a:p>
              </p:txBody>
            </p:sp>
          </p:grpSp>
        </p:grpSp>
      </p:grpSp>
      <p:grpSp>
        <p:nvGrpSpPr>
          <p:cNvPr id="38" name="Group 37" descr="Feedback">
            <a:extLst>
              <a:ext uri="{FF2B5EF4-FFF2-40B4-BE49-F238E27FC236}">
                <a16:creationId xmlns:a16="http://schemas.microsoft.com/office/drawing/2014/main" id="{9F7DFD67-6858-7D6F-D8FE-EFB021D95B10}"/>
              </a:ext>
            </a:extLst>
          </p:cNvPr>
          <p:cNvGrpSpPr/>
          <p:nvPr/>
        </p:nvGrpSpPr>
        <p:grpSpPr>
          <a:xfrm>
            <a:off x="4840017" y="2483382"/>
            <a:ext cx="1790876" cy="3070258"/>
            <a:chOff x="4840017" y="2483382"/>
            <a:chExt cx="1790876" cy="3070258"/>
          </a:xfrm>
        </p:grpSpPr>
        <p:pic>
          <p:nvPicPr>
            <p:cNvPr id="39" name="Graphic 38" descr="List outline">
              <a:extLst>
                <a:ext uri="{FF2B5EF4-FFF2-40B4-BE49-F238E27FC236}">
                  <a16:creationId xmlns:a16="http://schemas.microsoft.com/office/drawing/2014/main" id="{39D57107-6FD4-D6C6-B681-ACF1E06FB4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6259" y="2483382"/>
              <a:ext cx="1393159" cy="1393159"/>
            </a:xfrm>
            <a:prstGeom prst="rect">
              <a:avLst/>
            </a:prstGeom>
          </p:spPr>
        </p:pic>
        <p:sp>
          <p:nvSpPr>
            <p:cNvPr id="40" name="Rectangle: Rounded Corners 23">
              <a:extLst>
                <a:ext uri="{FF2B5EF4-FFF2-40B4-BE49-F238E27FC236}">
                  <a16:creationId xmlns:a16="http://schemas.microsoft.com/office/drawing/2014/main" id="{E9EB8FD1-C628-EE57-3A74-E12162CEB74A}"/>
                </a:ext>
              </a:extLst>
            </p:cNvPr>
            <p:cNvSpPr/>
            <p:nvPr/>
          </p:nvSpPr>
          <p:spPr>
            <a:xfrm>
              <a:off x="4840017"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Feedback</a:t>
              </a:r>
            </a:p>
          </p:txBody>
        </p:sp>
      </p:grpSp>
      <p:sp>
        <p:nvSpPr>
          <p:cNvPr id="16" name="TextBox 15">
            <a:extLst>
              <a:ext uri="{FF2B5EF4-FFF2-40B4-BE49-F238E27FC236}">
                <a16:creationId xmlns:a16="http://schemas.microsoft.com/office/drawing/2014/main" id="{54C42BD4-5803-4C48-CE2A-A42B718911C0}"/>
              </a:ext>
            </a:extLst>
          </p:cNvPr>
          <p:cNvSpPr txBox="1"/>
          <p:nvPr/>
        </p:nvSpPr>
        <p:spPr>
          <a:xfrm>
            <a:off x="360000" y="6468249"/>
            <a:ext cx="11770109" cy="246221"/>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t>Evidence for Learning (2022) </a:t>
            </a:r>
            <a:r>
              <a:rPr lang="en-AU" sz="1000" i="1" dirty="0">
                <a:hlinkClick r:id="rId11"/>
              </a:rPr>
              <a:t>Effective Professional Development</a:t>
            </a:r>
            <a:r>
              <a:rPr lang="en-AU" sz="1000" dirty="0"/>
              <a:t>, Sydney: Evidence for Learning.</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65</a:t>
            </a:fld>
            <a:endParaRPr lang="en-AU"/>
          </a:p>
        </p:txBody>
      </p:sp>
    </p:spTree>
    <p:extLst>
      <p:ext uri="{BB962C8B-B14F-4D97-AF65-F5344CB8AC3E}">
        <p14:creationId xmlns:p14="http://schemas.microsoft.com/office/powerpoint/2010/main" val="182021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0415D-8B47-1375-1E4C-3463318ACC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C1B286-E6F1-03B4-722E-FEDFC8F7F1E8}"/>
              </a:ext>
            </a:extLst>
          </p:cNvPr>
          <p:cNvSpPr>
            <a:spLocks noGrp="1"/>
          </p:cNvSpPr>
          <p:nvPr>
            <p:ph type="title"/>
          </p:nvPr>
        </p:nvSpPr>
        <p:spPr/>
        <p:txBody>
          <a:bodyPr/>
          <a:lstStyle/>
          <a:p>
            <a:r>
              <a:rPr lang="en-AU" dirty="0"/>
              <a:t>Rehearsal steps and feedback prompts</a:t>
            </a:r>
          </a:p>
        </p:txBody>
      </p:sp>
      <p:sp>
        <p:nvSpPr>
          <p:cNvPr id="3" name="Content Placeholder 2">
            <a:extLst>
              <a:ext uri="{FF2B5EF4-FFF2-40B4-BE49-F238E27FC236}">
                <a16:creationId xmlns:a16="http://schemas.microsoft.com/office/drawing/2014/main" id="{91FB463E-37BE-5451-751F-112E2B311421}"/>
              </a:ext>
            </a:extLst>
          </p:cNvPr>
          <p:cNvSpPr>
            <a:spLocks noGrp="1"/>
          </p:cNvSpPr>
          <p:nvPr>
            <p:ph idx="1"/>
          </p:nvPr>
        </p:nvSpPr>
        <p:spPr>
          <a:xfrm>
            <a:off x="360000" y="1770215"/>
            <a:ext cx="5884046" cy="4201869"/>
          </a:xfrm>
        </p:spPr>
        <p:txBody>
          <a:bodyPr vert="horz" lIns="0" tIns="0" rIns="0" bIns="0" rtlCol="0" anchor="t">
            <a:noAutofit/>
          </a:bodyPr>
          <a:lstStyle/>
          <a:p>
            <a:pPr>
              <a:spcAft>
                <a:spcPts val="600"/>
              </a:spcAft>
            </a:pPr>
            <a:r>
              <a:rPr lang="en-AU" sz="1600" dirty="0"/>
              <a:t>Use your learning sequence or lesson plan to:</a:t>
            </a:r>
          </a:p>
          <a:p>
            <a:pPr marL="342900" indent="-342900">
              <a:spcAft>
                <a:spcPts val="600"/>
              </a:spcAft>
              <a:buFont typeface="+mj-lt"/>
              <a:buAutoNum type="arabicPeriod"/>
            </a:pPr>
            <a:r>
              <a:rPr lang="en-AU" sz="1600" dirty="0"/>
              <a:t>Select a technique for effective feedback.</a:t>
            </a:r>
          </a:p>
          <a:p>
            <a:pPr marL="342900" indent="-342900">
              <a:spcAft>
                <a:spcPts val="600"/>
              </a:spcAft>
              <a:buFont typeface="+mj-lt"/>
              <a:buAutoNum type="arabicPeriod"/>
            </a:pPr>
            <a:r>
              <a:rPr lang="en-AU" sz="1600" dirty="0"/>
              <a:t>Plan your instructions for the class.</a:t>
            </a:r>
          </a:p>
          <a:p>
            <a:pPr marL="342900" indent="-342900">
              <a:spcAft>
                <a:spcPts val="600"/>
              </a:spcAft>
              <a:buFont typeface="+mj-lt"/>
              <a:buAutoNum type="arabicPeriod"/>
            </a:pPr>
            <a:r>
              <a:rPr lang="en-AU" sz="1600" dirty="0"/>
              <a:t>With a partner, rehearse the teaching for this technique.</a:t>
            </a:r>
          </a:p>
          <a:p>
            <a:pPr marL="342900" indent="-342900">
              <a:spcAft>
                <a:spcPts val="600"/>
              </a:spcAft>
              <a:buFont typeface="+mj-lt"/>
              <a:buAutoNum type="arabicPeriod"/>
            </a:pPr>
            <a:r>
              <a:rPr lang="en-AU" sz="1600" dirty="0"/>
              <a:t>Use the feedback and modelling from your partner to improve your approach.</a:t>
            </a:r>
          </a:p>
          <a:p>
            <a:pPr marL="342900" indent="-342900">
              <a:spcAft>
                <a:spcPts val="600"/>
              </a:spcAft>
              <a:buFont typeface="+mj-lt"/>
              <a:buAutoNum type="arabicPeriod"/>
            </a:pPr>
            <a:r>
              <a:rPr lang="en-AU" sz="1600" dirty="0"/>
              <a:t>Swap with your partner for their rehearsal.</a:t>
            </a:r>
          </a:p>
        </p:txBody>
      </p:sp>
      <p:sp>
        <p:nvSpPr>
          <p:cNvPr id="6" name="Rectangle: Rounded Corners 5">
            <a:extLst>
              <a:ext uri="{FF2B5EF4-FFF2-40B4-BE49-F238E27FC236}">
                <a16:creationId xmlns:a16="http://schemas.microsoft.com/office/drawing/2014/main" id="{D502DA98-5185-88EF-A327-58F7EDC863AE}"/>
              </a:ext>
            </a:extLst>
          </p:cNvPr>
          <p:cNvSpPr/>
          <p:nvPr/>
        </p:nvSpPr>
        <p:spPr>
          <a:xfrm>
            <a:off x="6540500" y="1770215"/>
            <a:ext cx="5291500" cy="3433535"/>
          </a:xfrm>
          <a:prstGeom prst="roundRect">
            <a:avLst>
              <a:gd name="adj" fmla="val 4362"/>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77470" marR="0" lvl="0" algn="l" defTabSz="609585" rtl="0" eaLnBrk="1" fontAlgn="auto" latinLnBrk="0" hangingPunct="1">
              <a:lnSpc>
                <a:spcPct val="150000"/>
              </a:lnSpc>
              <a:spcBef>
                <a:spcPts val="0"/>
              </a:spcBef>
              <a:spcAft>
                <a:spcPts val="600"/>
              </a:spcAft>
              <a:buClrTx/>
              <a:buSzTx/>
              <a:tabLst/>
              <a:defRPr/>
            </a:pPr>
            <a:r>
              <a:rPr kumimoji="0" lang="en-AU" sz="1800" b="1" i="0" u="none" strike="noStrike" kern="1200" cap="none" spc="0" normalizeH="0" baseline="0" noProof="0" dirty="0">
                <a:ln>
                  <a:noFill/>
                </a:ln>
                <a:solidFill>
                  <a:srgbClr val="22272B"/>
                </a:solidFill>
                <a:effectLst/>
                <a:uLnTx/>
                <a:uFillTx/>
                <a:latin typeface="+mj-lt"/>
                <a:ea typeface="+mn-ea"/>
                <a:cs typeface="+mn-cs"/>
              </a:rPr>
              <a:t>Feedback prompts</a:t>
            </a:r>
          </a:p>
          <a:p>
            <a:pPr marL="363220" marR="0" lvl="0" indent="-285750" algn="l" defTabSz="609585"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AU" sz="1800" dirty="0">
                <a:solidFill>
                  <a:srgbClr val="22272B"/>
                </a:solidFill>
              </a:rPr>
              <a:t>Is</a:t>
            </a:r>
            <a:r>
              <a:rPr kumimoji="0" lang="en-AU" sz="1800" b="0" i="0" u="none" strike="noStrike" kern="1200" cap="none" spc="0" normalizeH="0" baseline="0" noProof="0" dirty="0">
                <a:ln>
                  <a:noFill/>
                </a:ln>
                <a:solidFill>
                  <a:srgbClr val="22272B"/>
                </a:solidFill>
                <a:effectLst/>
                <a:uLnTx/>
                <a:uFillTx/>
                <a:ea typeface="+mn-ea"/>
                <a:cs typeface="+mn-cs"/>
              </a:rPr>
              <a:t> the feedback linked to the Learning intention and Succes</a:t>
            </a:r>
            <a:r>
              <a:rPr lang="en-AU" sz="1800" dirty="0">
                <a:solidFill>
                  <a:srgbClr val="22272B"/>
                </a:solidFill>
              </a:rPr>
              <a:t>s criteria?</a:t>
            </a:r>
            <a:endParaRPr lang="en-AU" sz="1800" b="0" i="0" u="none" strike="noStrike" kern="1200" cap="none" spc="0" normalizeH="0" baseline="0" noProof="0" dirty="0">
              <a:ln>
                <a:noFill/>
              </a:ln>
              <a:solidFill>
                <a:srgbClr val="22272B"/>
              </a:solidFill>
              <a:effectLst/>
              <a:uLnTx/>
              <a:uFillTx/>
            </a:endParaRPr>
          </a:p>
          <a:p>
            <a:pPr marL="363220" indent="-285750">
              <a:lnSpc>
                <a:spcPct val="150000"/>
              </a:lnSpc>
              <a:spcAft>
                <a:spcPts val="600"/>
              </a:spcAft>
              <a:buFont typeface="Arial" panose="020B0604020202020204" pitchFamily="34" charset="0"/>
              <a:buChar char="•"/>
              <a:defRPr/>
            </a:pPr>
            <a:r>
              <a:rPr lang="en-AU" sz="1800" dirty="0">
                <a:solidFill>
                  <a:srgbClr val="22272B"/>
                </a:solidFill>
              </a:rPr>
              <a:t>Is</a:t>
            </a:r>
            <a:r>
              <a:rPr kumimoji="0" lang="en-AU" sz="1800" b="0" i="0" u="none" strike="noStrike" kern="1200" cap="none" spc="0" normalizeH="0" baseline="0" noProof="0" dirty="0">
                <a:ln>
                  <a:noFill/>
                </a:ln>
                <a:solidFill>
                  <a:srgbClr val="22272B"/>
                </a:solidFill>
                <a:effectLst/>
                <a:uLnTx/>
                <a:uFillTx/>
                <a:ea typeface="+mn-ea"/>
                <a:cs typeface="+mn-cs"/>
              </a:rPr>
              <a:t> the</a:t>
            </a:r>
            <a:r>
              <a:rPr lang="en-AU" sz="1800" dirty="0">
                <a:solidFill>
                  <a:srgbClr val="22272B"/>
                </a:solidFill>
              </a:rPr>
              <a:t> </a:t>
            </a:r>
            <a:r>
              <a:rPr kumimoji="0" lang="en-AU" sz="1800" b="0" i="0" u="none" strike="noStrike" kern="1200" cap="none" spc="0" normalizeH="0" baseline="0" noProof="0" dirty="0">
                <a:ln>
                  <a:noFill/>
                </a:ln>
                <a:solidFill>
                  <a:srgbClr val="22272B"/>
                </a:solidFill>
                <a:effectLst/>
                <a:uLnTx/>
                <a:uFillTx/>
                <a:ea typeface="+mn-ea"/>
                <a:cs typeface="+mn-cs"/>
              </a:rPr>
              <a:t>modelling clear and specific?</a:t>
            </a:r>
            <a:endParaRPr lang="en-AU" sz="1800" b="0" i="0" u="none" strike="noStrike" kern="1200" cap="none" spc="0" normalizeH="0" baseline="0" noProof="0" dirty="0">
              <a:ln>
                <a:noFill/>
              </a:ln>
              <a:solidFill>
                <a:srgbClr val="22272B"/>
              </a:solidFill>
              <a:effectLst/>
              <a:uLnTx/>
              <a:uFillTx/>
            </a:endParaRPr>
          </a:p>
          <a:p>
            <a:pPr marL="363220" indent="-285750">
              <a:lnSpc>
                <a:spcPct val="150000"/>
              </a:lnSpc>
              <a:spcAft>
                <a:spcPts val="600"/>
              </a:spcAft>
              <a:buFont typeface="Arial" panose="020B0604020202020204" pitchFamily="34" charset="0"/>
              <a:buChar char="•"/>
              <a:defRPr/>
            </a:pPr>
            <a:r>
              <a:rPr lang="en-AU" sz="1800" dirty="0">
                <a:solidFill>
                  <a:srgbClr val="22272B"/>
                </a:solidFill>
              </a:rPr>
              <a:t>Are there actionable steps for students to improve?</a:t>
            </a:r>
            <a:endParaRPr lang="en-AU" sz="1800" b="0" i="0" u="none" strike="noStrike" kern="1200" cap="none" spc="0" normalizeH="0" baseline="0" noProof="0" dirty="0">
              <a:ln>
                <a:noFill/>
              </a:ln>
              <a:solidFill>
                <a:srgbClr val="22272B"/>
              </a:solidFill>
              <a:effectLst/>
              <a:uLnTx/>
              <a:uFillTx/>
            </a:endParaRPr>
          </a:p>
        </p:txBody>
      </p:sp>
      <p:sp>
        <p:nvSpPr>
          <p:cNvPr id="4" name="Slide Number Placeholder 3">
            <a:extLst>
              <a:ext uri="{FF2B5EF4-FFF2-40B4-BE49-F238E27FC236}">
                <a16:creationId xmlns:a16="http://schemas.microsoft.com/office/drawing/2014/main" id="{7C6BF566-B94E-E5FF-9B57-72AE3FD80054}"/>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16822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4067881"/>
            <a:ext cx="11291998" cy="1929315"/>
          </a:xfrm>
        </p:spPr>
        <p:txBody>
          <a:bodyPr/>
          <a:lstStyle/>
          <a:p>
            <a:r>
              <a:rPr lang="en-AU" sz="3600" dirty="0"/>
              <a:t>In the next part of this module, we will work on evaluating our approach to implementing the strategies through techniques.</a:t>
            </a:r>
          </a:p>
        </p:txBody>
      </p:sp>
    </p:spTree>
    <p:extLst>
      <p:ext uri="{BB962C8B-B14F-4D97-AF65-F5344CB8AC3E}">
        <p14:creationId xmlns:p14="http://schemas.microsoft.com/office/powerpoint/2010/main" val="329427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p:txBody>
          <a:bodyPr/>
          <a:lstStyle/>
          <a:p>
            <a:r>
              <a:rPr lang="en-AU" sz="4800"/>
              <a:t>Evaluating a whole-school approach</a:t>
            </a:r>
            <a:br>
              <a:rPr lang="en-AU" sz="4800"/>
            </a:br>
            <a:endParaRPr lang="en-US"/>
          </a:p>
        </p:txBody>
      </p:sp>
      <p:sp>
        <p:nvSpPr>
          <p:cNvPr id="4" name="Text Placeholder 3">
            <a:extLst>
              <a:ext uri="{FF2B5EF4-FFF2-40B4-BE49-F238E27FC236}">
                <a16:creationId xmlns:a16="http://schemas.microsoft.com/office/drawing/2014/main" id="{A2575638-6B8E-99EE-86C7-9B5E75420B8F}"/>
              </a:ext>
            </a:extLst>
          </p:cNvPr>
          <p:cNvSpPr>
            <a:spLocks noGrp="1"/>
          </p:cNvSpPr>
          <p:nvPr>
            <p:ph type="body" sz="quarter" idx="11"/>
          </p:nvPr>
        </p:nvSpPr>
        <p:spPr/>
        <p:txBody>
          <a:bodyPr/>
          <a:lstStyle/>
          <a:p>
            <a:r>
              <a:rPr lang="en-US" sz="5400"/>
              <a:t>Part C</a:t>
            </a:r>
          </a:p>
        </p:txBody>
      </p:sp>
    </p:spTree>
    <p:extLst>
      <p:ext uri="{BB962C8B-B14F-4D97-AF65-F5344CB8AC3E}">
        <p14:creationId xmlns:p14="http://schemas.microsoft.com/office/powerpoint/2010/main" val="279536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dirty="0"/>
              <a:t>Purpose and outcome</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a:xfrm>
            <a:off x="360000" y="1620000"/>
            <a:ext cx="10764000" cy="4536000"/>
          </a:xfrm>
        </p:spPr>
        <p:txBody>
          <a:bodyPr vert="horz" lIns="0" tIns="0" rIns="0" bIns="0" rtlCol="0" anchor="t">
            <a:noAutofit/>
          </a:bodyPr>
          <a:lstStyle/>
          <a:p>
            <a:pPr>
              <a:spcAft>
                <a:spcPts val="600"/>
              </a:spcAft>
            </a:pPr>
            <a:r>
              <a:rPr lang="en-AU" b="1" dirty="0">
                <a:latin typeface="+mj-lt"/>
              </a:rPr>
              <a:t>Purpose</a:t>
            </a:r>
          </a:p>
          <a:p>
            <a:pPr>
              <a:spcAft>
                <a:spcPts val="600"/>
              </a:spcAft>
            </a:pPr>
            <a:r>
              <a:rPr lang="en-AU" dirty="0"/>
              <a:t>To apply effective professional development structures, reflect on and evaluate our implementation of an explicit teaching technique.</a:t>
            </a:r>
          </a:p>
          <a:p>
            <a:pPr>
              <a:spcAft>
                <a:spcPts val="600"/>
              </a:spcAft>
            </a:pPr>
            <a:endParaRPr lang="en-AU" b="1" dirty="0">
              <a:latin typeface="+mj-lt"/>
            </a:endParaRPr>
          </a:p>
          <a:p>
            <a:pPr>
              <a:spcAft>
                <a:spcPts val="600"/>
              </a:spcAft>
            </a:pPr>
            <a:r>
              <a:rPr lang="en-AU" b="1" dirty="0">
                <a:latin typeface="+mj-lt"/>
              </a:rPr>
              <a:t>Outcome</a:t>
            </a:r>
          </a:p>
          <a:p>
            <a:pPr>
              <a:spcAft>
                <a:spcPts val="600"/>
              </a:spcAft>
            </a:pPr>
            <a:r>
              <a:rPr lang="en-AU" dirty="0"/>
              <a:t>Refine the whole-school practices of effective feedback and plan for future success and activities.</a:t>
            </a:r>
          </a:p>
        </p:txBody>
      </p:sp>
      <p:sp>
        <p:nvSpPr>
          <p:cNvPr id="2" name="Slide Number Placeholder 3">
            <a:extLst>
              <a:ext uri="{FF2B5EF4-FFF2-40B4-BE49-F238E27FC236}">
                <a16:creationId xmlns:a16="http://schemas.microsoft.com/office/drawing/2014/main" id="{01C9DC31-B9E9-A446-D5A7-A29C9A5347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69</a:t>
            </a:fld>
            <a:endParaRPr lang="en-AU"/>
          </a:p>
        </p:txBody>
      </p:sp>
    </p:spTree>
    <p:extLst>
      <p:ext uri="{BB962C8B-B14F-4D97-AF65-F5344CB8AC3E}">
        <p14:creationId xmlns:p14="http://schemas.microsoft.com/office/powerpoint/2010/main" val="208764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GB"/>
              <a:t>The importance of all moving together</a:t>
            </a:r>
            <a:endParaRPr lang="en-US"/>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idx="1"/>
          </p:nvPr>
        </p:nvSpPr>
        <p:spPr>
          <a:xfrm>
            <a:off x="360000" y="1620000"/>
            <a:ext cx="7276476" cy="4536000"/>
          </a:xfrm>
        </p:spPr>
        <p:txBody>
          <a:bodyPr/>
          <a:lstStyle/>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dirty="0">
                <a:solidFill>
                  <a:prstClr val="black"/>
                </a:solidFill>
              </a:rPr>
              <a:t>Saves learning time</a:t>
            </a:r>
            <a:r>
              <a:rPr lang="en-GB" baseline="30000" dirty="0">
                <a:solidFill>
                  <a:prstClr val="black"/>
                </a:solidFill>
              </a:rPr>
              <a:t>1</a:t>
            </a:r>
            <a:r>
              <a:rPr lang="en-GB" dirty="0">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rPr>
              <a:t>Frees up students’ working memory</a:t>
            </a:r>
            <a:r>
              <a:rPr lang="en-GB" baseline="30000" dirty="0">
                <a:solidFill>
                  <a:prstClr val="black"/>
                </a:solidFill>
              </a:rPr>
              <a:t>2</a:t>
            </a:r>
            <a:r>
              <a:rPr kumimoji="0" lang="en-GB" b="0" i="0" u="none" strike="noStrike" kern="1200" cap="none" spc="0" normalizeH="0" baseline="0" noProof="0" dirty="0">
                <a:ln>
                  <a:noFill/>
                </a:ln>
                <a:solidFill>
                  <a:prstClr val="black"/>
                </a:solidFill>
                <a:effectLst/>
                <a:uLnTx/>
                <a:uFillTx/>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dirty="0">
                <a:solidFill>
                  <a:prstClr val="black"/>
                </a:solidFill>
              </a:rPr>
              <a:t>Certain and consistent expectations for students</a:t>
            </a:r>
            <a:r>
              <a:rPr lang="en-GB" baseline="30000" dirty="0">
                <a:solidFill>
                  <a:prstClr val="black"/>
                </a:solidFill>
              </a:rPr>
              <a:t>3</a:t>
            </a:r>
            <a:r>
              <a:rPr lang="en-GB" dirty="0">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dirty="0">
                <a:solidFill>
                  <a:prstClr val="black"/>
                </a:solidFill>
              </a:rPr>
              <a:t>Students learn the routine more quickly when it is done in the same way across the school</a:t>
            </a:r>
            <a:r>
              <a:rPr lang="en-GB" baseline="30000" dirty="0">
                <a:solidFill>
                  <a:prstClr val="black"/>
                </a:solidFill>
              </a:rPr>
              <a:t>4</a:t>
            </a:r>
            <a:r>
              <a:rPr lang="en-GB" dirty="0">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dirty="0">
                <a:solidFill>
                  <a:prstClr val="black"/>
                </a:solidFill>
              </a:rPr>
              <a:t>Fosters a strong sense of belonging</a:t>
            </a:r>
            <a:r>
              <a:rPr lang="en-GB" baseline="30000" dirty="0">
                <a:solidFill>
                  <a:prstClr val="black"/>
                </a:solidFill>
              </a:rPr>
              <a:t>5</a:t>
            </a:r>
            <a:r>
              <a:rPr lang="en-GB" dirty="0">
                <a:solidFill>
                  <a:prstClr val="black"/>
                </a:solidFill>
              </a:rPr>
              <a:t> </a:t>
            </a:r>
            <a:endParaRPr lang="en-GB" baseline="30000" dirty="0">
              <a:solidFill>
                <a:prstClr val="black"/>
              </a:solidFill>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en-GB" dirty="0">
              <a:solidFill>
                <a:prstClr val="black"/>
              </a:solidFill>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ea typeface="+mn-ea"/>
              <a:cs typeface="+mn-cs"/>
            </a:endParaRPr>
          </a:p>
          <a:p>
            <a:endParaRPr lang="en-AU" dirty="0"/>
          </a:p>
        </p:txBody>
      </p:sp>
      <p:grpSp>
        <p:nvGrpSpPr>
          <p:cNvPr id="2" name="Group 1">
            <a:extLst>
              <a:ext uri="{FF2B5EF4-FFF2-40B4-BE49-F238E27FC236}">
                <a16:creationId xmlns:a16="http://schemas.microsoft.com/office/drawing/2014/main" id="{514BE02D-7026-DC98-F904-1D3759F7118D}"/>
              </a:ext>
              <a:ext uri="{C183D7F6-B498-43B3-948B-1728B52AA6E4}">
                <adec:decorative xmlns:adec="http://schemas.microsoft.com/office/drawing/2017/decorative" val="1"/>
              </a:ext>
            </a:extLst>
          </p:cNvPr>
          <p:cNvGrpSpPr/>
          <p:nvPr/>
        </p:nvGrpSpPr>
        <p:grpSpPr>
          <a:xfrm>
            <a:off x="8350051" y="1938702"/>
            <a:ext cx="2752015" cy="3643219"/>
            <a:chOff x="735266" y="1125657"/>
            <a:chExt cx="3588486" cy="4493181"/>
          </a:xfrm>
        </p:grpSpPr>
        <p:pic>
          <p:nvPicPr>
            <p:cNvPr id="4" name="Picture 3">
              <a:extLst>
                <a:ext uri="{FF2B5EF4-FFF2-40B4-BE49-F238E27FC236}">
                  <a16:creationId xmlns:a16="http://schemas.microsoft.com/office/drawing/2014/main" id="{29E25E73-5DF0-9E31-F689-CD3570D70F2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BD0AF878-3186-340F-AD31-A43B15B4571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6E17261B-F62A-D5CD-2ECC-6B05FFB78B6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E975FF2-D8F1-5A97-8861-BE9BD5DC10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192807">
            <a:off x="8423016" y="2003591"/>
            <a:ext cx="2439795" cy="3585397"/>
          </a:xfrm>
          <a:prstGeom prst="rect">
            <a:avLst/>
          </a:prstGeom>
        </p:spPr>
      </p:pic>
      <p:sp>
        <p:nvSpPr>
          <p:cNvPr id="3" name="Slide Number Placeholder 3">
            <a:extLst>
              <a:ext uri="{FF2B5EF4-FFF2-40B4-BE49-F238E27FC236}">
                <a16:creationId xmlns:a16="http://schemas.microsoft.com/office/drawing/2014/main" id="{F12CE80C-DB8F-CCB7-E81B-1B7BFBA6157B}"/>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7</a:t>
            </a:fld>
            <a:endParaRPr lang="en-AU" dirty="0"/>
          </a:p>
        </p:txBody>
      </p:sp>
    </p:spTree>
    <p:extLst>
      <p:ext uri="{BB962C8B-B14F-4D97-AF65-F5344CB8AC3E}">
        <p14:creationId xmlns:p14="http://schemas.microsoft.com/office/powerpoint/2010/main" val="127388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a:t>A whole-school approach</a:t>
            </a:r>
            <a:endParaRPr lang="en-AU">
              <a:highlight>
                <a:srgbClr val="FFFF00"/>
              </a:highlight>
            </a:endParaRPr>
          </a:p>
        </p:txBody>
      </p:sp>
    </p:spTree>
    <p:extLst>
      <p:ext uri="{BB962C8B-B14F-4D97-AF65-F5344CB8AC3E}">
        <p14:creationId xmlns:p14="http://schemas.microsoft.com/office/powerpoint/2010/main" val="1261278583"/>
      </p:ext>
    </p:extLst>
  </p:cSld>
  <p:clrMapOvr>
    <a:masterClrMapping/>
  </p:clrMapOvr>
  <p:transition spd="slow">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a:xfrm>
            <a:off x="360000" y="360000"/>
            <a:ext cx="10080000" cy="545601"/>
          </a:xfrm>
        </p:spPr>
        <p:txBody>
          <a:bodyPr/>
          <a:lstStyle/>
          <a:p>
            <a:r>
              <a:rPr lang="en-AU"/>
              <a:t>Initial reflection point</a:t>
            </a:r>
            <a:r>
              <a:rPr lang="en-AU">
                <a:solidFill>
                  <a:srgbClr val="002664"/>
                </a:solidFill>
              </a:rPr>
              <a:t> </a:t>
            </a:r>
            <a:r>
              <a:rPr lang="en-AU">
                <a:solidFill>
                  <a:schemeClr val="bg1"/>
                </a:solidFill>
              </a:rPr>
              <a:t>(2)</a:t>
            </a:r>
          </a:p>
        </p:txBody>
      </p:sp>
      <p:graphicFrame>
        <p:nvGraphicFramePr>
          <p:cNvPr id="4" name="Table 9">
            <a:extLst>
              <a:ext uri="{FF2B5EF4-FFF2-40B4-BE49-F238E27FC236}">
                <a16:creationId xmlns:a16="http://schemas.microsoft.com/office/drawing/2014/main" id="{6EE73304-8F18-7F38-5EC4-FB95B78D5685}"/>
              </a:ext>
            </a:extLst>
          </p:cNvPr>
          <p:cNvGraphicFramePr>
            <a:graphicFrameLocks noGrp="1"/>
          </p:cNvGraphicFramePr>
          <p:nvPr>
            <p:extLst>
              <p:ext uri="{D42A27DB-BD31-4B8C-83A1-F6EECF244321}">
                <p14:modId xmlns:p14="http://schemas.microsoft.com/office/powerpoint/2010/main" val="756887192"/>
              </p:ext>
            </p:extLst>
          </p:nvPr>
        </p:nvGraphicFramePr>
        <p:xfrm>
          <a:off x="344508" y="2524872"/>
          <a:ext cx="11402012" cy="2123724"/>
        </p:xfrm>
        <a:graphic>
          <a:graphicData uri="http://schemas.openxmlformats.org/drawingml/2006/table">
            <a:tbl>
              <a:tblPr firstRow="1" bandRow="1" bandCol="1">
                <a:tableStyleId>{69012ECD-51FC-41F1-AA8D-1B2483CD663E}</a:tableStyleId>
              </a:tblPr>
              <a:tblGrid>
                <a:gridCol w="2754952">
                  <a:extLst>
                    <a:ext uri="{9D8B030D-6E8A-4147-A177-3AD203B41FA5}">
                      <a16:colId xmlns:a16="http://schemas.microsoft.com/office/drawing/2014/main" val="278706534"/>
                    </a:ext>
                  </a:extLst>
                </a:gridCol>
                <a:gridCol w="1729412">
                  <a:extLst>
                    <a:ext uri="{9D8B030D-6E8A-4147-A177-3AD203B41FA5}">
                      <a16:colId xmlns:a16="http://schemas.microsoft.com/office/drawing/2014/main" val="1174282902"/>
                    </a:ext>
                  </a:extLst>
                </a:gridCol>
                <a:gridCol w="1729412">
                  <a:extLst>
                    <a:ext uri="{9D8B030D-6E8A-4147-A177-3AD203B41FA5}">
                      <a16:colId xmlns:a16="http://schemas.microsoft.com/office/drawing/2014/main" val="3352047489"/>
                    </a:ext>
                  </a:extLst>
                </a:gridCol>
                <a:gridCol w="1729412">
                  <a:extLst>
                    <a:ext uri="{9D8B030D-6E8A-4147-A177-3AD203B41FA5}">
                      <a16:colId xmlns:a16="http://schemas.microsoft.com/office/drawing/2014/main" val="3722786642"/>
                    </a:ext>
                  </a:extLst>
                </a:gridCol>
                <a:gridCol w="1729412">
                  <a:extLst>
                    <a:ext uri="{9D8B030D-6E8A-4147-A177-3AD203B41FA5}">
                      <a16:colId xmlns:a16="http://schemas.microsoft.com/office/drawing/2014/main" val="10149451"/>
                    </a:ext>
                  </a:extLst>
                </a:gridCol>
                <a:gridCol w="1729412">
                  <a:extLst>
                    <a:ext uri="{9D8B030D-6E8A-4147-A177-3AD203B41FA5}">
                      <a16:colId xmlns:a16="http://schemas.microsoft.com/office/drawing/2014/main" val="1087846312"/>
                    </a:ext>
                  </a:extLst>
                </a:gridCol>
              </a:tblGrid>
              <a:tr h="572736">
                <a:tc>
                  <a:txBody>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lang="en-AU" sz="1800" kern="100" dirty="0">
                          <a:effectLst/>
                        </a:rPr>
                        <a:t>Teacher observation</a:t>
                      </a:r>
                      <a:r>
                        <a:rPr lang="en-AU" sz="1050" kern="100" dirty="0">
                          <a:effectLst/>
                        </a:rPr>
                        <a: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anchor="ctr"/>
                </a:tc>
                <a:tc>
                  <a:txBody>
                    <a:bodyPr/>
                    <a:lstStyle/>
                    <a:p>
                      <a:pPr algn="l">
                        <a:lnSpc>
                          <a:spcPct val="120000"/>
                        </a:lnSpc>
                        <a:spcBef>
                          <a:spcPts val="0"/>
                        </a:spcBef>
                        <a:spcAft>
                          <a:spcPts val="0"/>
                        </a:spcAft>
                      </a:pPr>
                      <a:r>
                        <a:rPr lang="en-AU" dirty="0">
                          <a:latin typeface="+mj-lt"/>
                        </a:rPr>
                        <a:t>0</a:t>
                      </a:r>
                    </a:p>
                  </a:txBody>
                  <a:tcPr anchor="ctr"/>
                </a:tc>
                <a:tc>
                  <a:txBody>
                    <a:bodyPr/>
                    <a:lstStyle/>
                    <a:p>
                      <a:pPr algn="l">
                        <a:lnSpc>
                          <a:spcPct val="120000"/>
                        </a:lnSpc>
                        <a:spcBef>
                          <a:spcPts val="0"/>
                        </a:spcBef>
                        <a:spcAft>
                          <a:spcPts val="0"/>
                        </a:spcAft>
                      </a:pPr>
                      <a:r>
                        <a:rPr lang="en-AU" dirty="0">
                          <a:latin typeface="+mj-lt"/>
                        </a:rPr>
                        <a:t>1</a:t>
                      </a:r>
                    </a:p>
                  </a:txBody>
                  <a:tcPr anchor="ctr"/>
                </a:tc>
                <a:tc>
                  <a:txBody>
                    <a:bodyPr/>
                    <a:lstStyle/>
                    <a:p>
                      <a:pPr algn="l">
                        <a:lnSpc>
                          <a:spcPct val="120000"/>
                        </a:lnSpc>
                        <a:spcBef>
                          <a:spcPts val="0"/>
                        </a:spcBef>
                        <a:spcAft>
                          <a:spcPts val="0"/>
                        </a:spcAft>
                      </a:pPr>
                      <a:r>
                        <a:rPr lang="en-AU" dirty="0">
                          <a:latin typeface="+mj-lt"/>
                        </a:rPr>
                        <a:t>2</a:t>
                      </a:r>
                    </a:p>
                  </a:txBody>
                  <a:tcPr anchor="ctr"/>
                </a:tc>
                <a:tc>
                  <a:txBody>
                    <a:bodyPr/>
                    <a:lstStyle/>
                    <a:p>
                      <a:pPr algn="l">
                        <a:lnSpc>
                          <a:spcPct val="120000"/>
                        </a:lnSpc>
                        <a:spcBef>
                          <a:spcPts val="0"/>
                        </a:spcBef>
                        <a:spcAft>
                          <a:spcPts val="0"/>
                        </a:spcAft>
                      </a:pPr>
                      <a:r>
                        <a:rPr lang="en-AU">
                          <a:latin typeface="+mj-lt"/>
                        </a:rPr>
                        <a:t>3</a:t>
                      </a:r>
                    </a:p>
                  </a:txBody>
                  <a:tcPr anchor="ctr"/>
                </a:tc>
                <a:tc>
                  <a:txBody>
                    <a:bodyPr/>
                    <a:lstStyle/>
                    <a:p>
                      <a:pPr algn="l">
                        <a:lnSpc>
                          <a:spcPct val="120000"/>
                        </a:lnSpc>
                        <a:spcBef>
                          <a:spcPts val="0"/>
                        </a:spcBef>
                        <a:spcAft>
                          <a:spcPts val="0"/>
                        </a:spcAft>
                      </a:pPr>
                      <a:r>
                        <a:rPr lang="en-AU" dirty="0">
                          <a:latin typeface="+mj-lt"/>
                        </a:rPr>
                        <a:t>4</a:t>
                      </a:r>
                    </a:p>
                  </a:txBody>
                  <a:tcPr anchor="ctr"/>
                </a:tc>
                <a:extLst>
                  <a:ext uri="{0D108BD9-81ED-4DB2-BD59-A6C34878D82A}">
                    <a16:rowId xmlns:a16="http://schemas.microsoft.com/office/drawing/2014/main" val="3231636544"/>
                  </a:ext>
                </a:extLst>
              </a:tr>
              <a:tr h="1243263">
                <a:tc>
                  <a:txBody>
                    <a:bodyPr/>
                    <a:lstStyle/>
                    <a:p>
                      <a:pPr lvl="0">
                        <a:lnSpc>
                          <a:spcPct val="114999"/>
                        </a:lnSpc>
                        <a:spcAft>
                          <a:spcPts val="800"/>
                        </a:spcAft>
                        <a:buNone/>
                      </a:pPr>
                      <a:r>
                        <a:rPr lang="en-AU" sz="1800" b="0" i="0" u="none" strike="noStrike" kern="100" noProof="0" dirty="0">
                          <a:effectLst/>
                          <a:latin typeface="+mn-lt"/>
                        </a:rPr>
                        <a:t>When provided with feedback, can students apply it to the learning accurately and effectively?</a:t>
                      </a:r>
                      <a:endParaRPr lang="en-US" dirty="0">
                        <a:latin typeface="+mn-lt"/>
                      </a:endParaRPr>
                    </a:p>
                  </a:txBody>
                  <a:tcPr marL="68580" marR="68580" marT="0" marB="0"/>
                </a:tc>
                <a:tc>
                  <a:txBody>
                    <a:bodyPr/>
                    <a:lstStyle/>
                    <a:p>
                      <a:pPr lvl="0" algn="l">
                        <a:lnSpc>
                          <a:spcPct val="114999"/>
                        </a:lnSpc>
                        <a:spcAft>
                          <a:spcPts val="800"/>
                        </a:spcAft>
                        <a:buNone/>
                      </a:pPr>
                      <a:r>
                        <a:rPr lang="en-AU" sz="1800" b="0" i="0" u="none" strike="noStrike" kern="100" noProof="0" dirty="0">
                          <a:solidFill>
                            <a:srgbClr val="22272B"/>
                          </a:solidFill>
                          <a:effectLst/>
                          <a:latin typeface="+mn-lt"/>
                        </a:rPr>
                        <a:t>Not yet observable</a:t>
                      </a:r>
                      <a:endParaRPr lang="en-US" dirty="0">
                        <a:latin typeface="+mn-lt"/>
                      </a:endParaRPr>
                    </a:p>
                  </a:txBody>
                  <a:tcPr marL="68580" marR="68580" marT="0" marB="0"/>
                </a:tc>
                <a:tc>
                  <a:txBody>
                    <a:bodyPr/>
                    <a:lstStyle/>
                    <a:p>
                      <a:pPr lvl="0" algn="l">
                        <a:lnSpc>
                          <a:spcPct val="114999"/>
                        </a:lnSpc>
                        <a:spcAft>
                          <a:spcPts val="800"/>
                        </a:spcAft>
                        <a:buNone/>
                      </a:pPr>
                      <a:r>
                        <a:rPr lang="en-AU" sz="1800" b="0" i="0" u="none" strike="noStrike" kern="100" noProof="0" dirty="0">
                          <a:solidFill>
                            <a:srgbClr val="22272B"/>
                          </a:solidFill>
                          <a:effectLst/>
                          <a:latin typeface="+mn-lt"/>
                        </a:rPr>
                        <a:t>Student/s acknowledges feedback but does not yet apply. </a:t>
                      </a:r>
                      <a:endParaRPr lang="en-US" dirty="0">
                        <a:latin typeface="+mn-lt"/>
                      </a:endParaRPr>
                    </a:p>
                  </a:txBody>
                  <a:tcPr marL="68580" marR="68580" marT="0" marB="0"/>
                </a:tc>
                <a:tc>
                  <a:txBody>
                    <a:bodyPr/>
                    <a:lstStyle/>
                    <a:p>
                      <a:pPr lvl="0" algn="l">
                        <a:lnSpc>
                          <a:spcPct val="114999"/>
                        </a:lnSpc>
                        <a:spcAft>
                          <a:spcPts val="800"/>
                        </a:spcAft>
                        <a:buNone/>
                      </a:pPr>
                      <a:r>
                        <a:rPr lang="en-AU" sz="1800" b="0" i="0" u="none" strike="noStrike" kern="100" noProof="0" dirty="0">
                          <a:solidFill>
                            <a:srgbClr val="22272B"/>
                          </a:solidFill>
                          <a:effectLst/>
                          <a:latin typeface="+mn-lt"/>
                        </a:rPr>
                        <a:t>Some students apply feedback accurately and effectively. </a:t>
                      </a:r>
                      <a:endParaRPr lang="en-US" dirty="0">
                        <a:latin typeface="+mn-lt"/>
                      </a:endParaRPr>
                    </a:p>
                  </a:txBody>
                  <a:tcPr marL="68580" marR="68580" marT="0" marB="0"/>
                </a:tc>
                <a:tc>
                  <a:txBody>
                    <a:bodyPr/>
                    <a:lstStyle/>
                    <a:p>
                      <a:pPr lvl="0" algn="l">
                        <a:lnSpc>
                          <a:spcPct val="114999"/>
                        </a:lnSpc>
                        <a:spcAft>
                          <a:spcPts val="800"/>
                        </a:spcAft>
                        <a:buNone/>
                      </a:pPr>
                      <a:r>
                        <a:rPr lang="en-AU" sz="1800" b="0" i="0" u="none" strike="noStrike" kern="100" noProof="0" dirty="0">
                          <a:solidFill>
                            <a:srgbClr val="22272B"/>
                          </a:solidFill>
                          <a:effectLst/>
                          <a:latin typeface="+mn-lt"/>
                        </a:rPr>
                        <a:t>Most students can apply feedback</a:t>
                      </a:r>
                      <a:br>
                        <a:rPr lang="en-AU" sz="1800" b="0" i="0" u="none" strike="noStrike" kern="100" noProof="0" dirty="0">
                          <a:solidFill>
                            <a:srgbClr val="22272B"/>
                          </a:solidFill>
                          <a:effectLst/>
                          <a:latin typeface="+mn-lt"/>
                        </a:rPr>
                      </a:br>
                      <a:r>
                        <a:rPr lang="en-AU" sz="1800" b="0" i="0" u="none" strike="noStrike" kern="100" noProof="0" dirty="0">
                          <a:solidFill>
                            <a:srgbClr val="22272B"/>
                          </a:solidFill>
                          <a:effectLst/>
                          <a:latin typeface="+mn-lt"/>
                        </a:rPr>
                        <a:t>accurately and effectively. </a:t>
                      </a:r>
                      <a:endParaRPr lang="en-US" dirty="0">
                        <a:latin typeface="+mn-lt"/>
                      </a:endParaRPr>
                    </a:p>
                  </a:txBody>
                  <a:tcPr marL="68580" marR="68580" marT="0" marB="0"/>
                </a:tc>
                <a:tc>
                  <a:txBody>
                    <a:bodyPr/>
                    <a:lstStyle/>
                    <a:p>
                      <a:pPr lvl="0" algn="l">
                        <a:lnSpc>
                          <a:spcPct val="114999"/>
                        </a:lnSpc>
                        <a:spcAft>
                          <a:spcPts val="800"/>
                        </a:spcAft>
                        <a:buNone/>
                      </a:pPr>
                      <a:r>
                        <a:rPr lang="en-AU" sz="1800" b="0" i="0" u="none" strike="noStrike" kern="100" noProof="0" dirty="0">
                          <a:solidFill>
                            <a:srgbClr val="22272B"/>
                          </a:solidFill>
                          <a:effectLst/>
                          <a:latin typeface="+mn-lt"/>
                        </a:rPr>
                        <a:t>All students can apply it accurately and effectively.</a:t>
                      </a:r>
                      <a:endParaRPr lang="en-US" dirty="0">
                        <a:latin typeface="+mn-lt"/>
                      </a:endParaRPr>
                    </a:p>
                  </a:txBody>
                  <a:tcPr marL="68580" marR="68580" marT="0" marB="0"/>
                </a:tc>
                <a:extLst>
                  <a:ext uri="{0D108BD9-81ED-4DB2-BD59-A6C34878D82A}">
                    <a16:rowId xmlns:a16="http://schemas.microsoft.com/office/drawing/2014/main" val="4253684091"/>
                  </a:ext>
                </a:extLst>
              </a:tr>
            </a:tbl>
          </a:graphicData>
        </a:graphic>
      </p:graphicFrame>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71</a:t>
            </a:fld>
            <a:endParaRPr lang="en-AU"/>
          </a:p>
        </p:txBody>
      </p:sp>
    </p:spTree>
    <p:extLst>
      <p:ext uri="{BB962C8B-B14F-4D97-AF65-F5344CB8AC3E}">
        <p14:creationId xmlns:p14="http://schemas.microsoft.com/office/powerpoint/2010/main" val="135021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82206-2328-215C-FF7F-552C2F973653}"/>
            </a:ext>
          </a:extLst>
        </p:cNvPr>
        <p:cNvGrpSpPr/>
        <p:nvPr/>
      </p:nvGrpSpPr>
      <p:grpSpPr>
        <a:xfrm>
          <a:off x="0" y="0"/>
          <a:ext cx="0" cy="0"/>
          <a:chOff x="0" y="0"/>
          <a:chExt cx="0" cy="0"/>
        </a:xfrm>
      </p:grpSpPr>
      <p:sp>
        <p:nvSpPr>
          <p:cNvPr id="13" name="Title 4">
            <a:extLst>
              <a:ext uri="{FF2B5EF4-FFF2-40B4-BE49-F238E27FC236}">
                <a16:creationId xmlns:a16="http://schemas.microsoft.com/office/drawing/2014/main" id="{FE687807-A402-88C9-38AC-403F54C269E4}"/>
              </a:ext>
            </a:extLst>
          </p:cNvPr>
          <p:cNvSpPr txBox="1">
            <a:spLocks noGrp="1"/>
          </p:cNvSpPr>
          <p:nvPr>
            <p:ph type="title" idx="4294967295"/>
          </p:nvPr>
        </p:nvSpPr>
        <p:spPr>
          <a:xfrm>
            <a:off x="335637" y="555789"/>
            <a:ext cx="10792495" cy="5444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a:defRPr/>
            </a:pPr>
            <a:r>
              <a:rPr lang="en-AU" sz="3200" dirty="0"/>
              <a:t>The mechanisms of effective feedback </a:t>
            </a:r>
            <a:r>
              <a:rPr lang="en-AU" sz="3200" dirty="0">
                <a:solidFill>
                  <a:schemeClr val="bg1"/>
                </a:solidFill>
              </a:rPr>
              <a:t>(3)</a:t>
            </a:r>
            <a:endParaRPr lang="en-AU" sz="3200" b="0" i="0" u="none" strike="noStrike" kern="1200" cap="none" spc="0" normalizeH="0" baseline="0" noProof="0" dirty="0">
              <a:ln>
                <a:noFill/>
              </a:ln>
              <a:solidFill>
                <a:schemeClr val="bg1"/>
              </a:solidFill>
              <a:effectLst/>
              <a:uLnTx/>
              <a:uFillTx/>
              <a:latin typeface="+mj-lt"/>
            </a:endParaRPr>
          </a:p>
        </p:txBody>
      </p:sp>
      <p:sp>
        <p:nvSpPr>
          <p:cNvPr id="5" name="Oval 4">
            <a:extLst>
              <a:ext uri="{FF2B5EF4-FFF2-40B4-BE49-F238E27FC236}">
                <a16:creationId xmlns:a16="http://schemas.microsoft.com/office/drawing/2014/main" id="{47AB1904-8977-099E-1191-07D8ECE9B644}"/>
              </a:ext>
            </a:extLst>
          </p:cNvPr>
          <p:cNvSpPr/>
          <p:nvPr/>
        </p:nvSpPr>
        <p:spPr>
          <a:xfrm>
            <a:off x="335637" y="2787147"/>
            <a:ext cx="2049387"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a:solidFill>
                  <a:schemeClr val="bg1"/>
                </a:solidFill>
                <a:latin typeface="+mj-lt"/>
              </a:rPr>
              <a:t>Students recognise it as feedback</a:t>
            </a:r>
          </a:p>
        </p:txBody>
      </p:sp>
      <p:pic>
        <p:nvPicPr>
          <p:cNvPr id="17" name="Graphic 16">
            <a:extLst>
              <a:ext uri="{FF2B5EF4-FFF2-40B4-BE49-F238E27FC236}">
                <a16:creationId xmlns:a16="http://schemas.microsoft.com/office/drawing/2014/main" id="{837A814C-7030-A805-813D-B04A758FCF2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70773" y="3643230"/>
            <a:ext cx="356586" cy="356587"/>
          </a:xfrm>
          <a:prstGeom prst="rect">
            <a:avLst/>
          </a:prstGeom>
        </p:spPr>
      </p:pic>
      <p:sp>
        <p:nvSpPr>
          <p:cNvPr id="12" name="Oval 11">
            <a:extLst>
              <a:ext uri="{FF2B5EF4-FFF2-40B4-BE49-F238E27FC236}">
                <a16:creationId xmlns:a16="http://schemas.microsoft.com/office/drawing/2014/main" id="{84AF2183-00EA-B762-558E-1A4F46D5DD29}"/>
              </a:ext>
            </a:extLst>
          </p:cNvPr>
          <p:cNvSpPr/>
          <p:nvPr/>
        </p:nvSpPr>
        <p:spPr>
          <a:xfrm>
            <a:off x="2709952" y="2778220"/>
            <a:ext cx="2049387"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a:solidFill>
                  <a:schemeClr val="bg1"/>
                </a:solidFill>
                <a:latin typeface="+mj-lt"/>
              </a:rPr>
              <a:t>Feedback is given to every student  as the learning is happening</a:t>
            </a:r>
          </a:p>
        </p:txBody>
      </p:sp>
      <p:pic>
        <p:nvPicPr>
          <p:cNvPr id="18" name="Graphic 17">
            <a:extLst>
              <a:ext uri="{FF2B5EF4-FFF2-40B4-BE49-F238E27FC236}">
                <a16:creationId xmlns:a16="http://schemas.microsoft.com/office/drawing/2014/main" id="{EBC5A918-08E0-26C1-55F0-CF0494E93EA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3354" y="3631934"/>
            <a:ext cx="356586" cy="356587"/>
          </a:xfrm>
          <a:prstGeom prst="rect">
            <a:avLst/>
          </a:prstGeom>
        </p:spPr>
      </p:pic>
      <p:sp>
        <p:nvSpPr>
          <p:cNvPr id="14" name="Oval 13">
            <a:extLst>
              <a:ext uri="{FF2B5EF4-FFF2-40B4-BE49-F238E27FC236}">
                <a16:creationId xmlns:a16="http://schemas.microsoft.com/office/drawing/2014/main" id="{58D310C5-BD65-58D6-4498-72285ABD3CCD}"/>
              </a:ext>
            </a:extLst>
          </p:cNvPr>
          <p:cNvSpPr/>
          <p:nvPr/>
        </p:nvSpPr>
        <p:spPr>
          <a:xfrm>
            <a:off x="5084267" y="2769295"/>
            <a:ext cx="2049388"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a:solidFill>
                  <a:schemeClr val="bg1"/>
                </a:solidFill>
                <a:latin typeface="+mj-lt"/>
              </a:rPr>
              <a:t>Right type of feedback at right time </a:t>
            </a:r>
          </a:p>
        </p:txBody>
      </p:sp>
      <p:pic>
        <p:nvPicPr>
          <p:cNvPr id="20" name="Graphic 19">
            <a:extLst>
              <a:ext uri="{FF2B5EF4-FFF2-40B4-BE49-F238E27FC236}">
                <a16:creationId xmlns:a16="http://schemas.microsoft.com/office/drawing/2014/main" id="{0A9D7430-5A29-AC42-34B9-14AE40942A8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8254" y="3644899"/>
            <a:ext cx="356586" cy="356587"/>
          </a:xfrm>
          <a:prstGeom prst="rect">
            <a:avLst/>
          </a:prstGeom>
        </p:spPr>
      </p:pic>
      <p:sp>
        <p:nvSpPr>
          <p:cNvPr id="15" name="Oval 14">
            <a:extLst>
              <a:ext uri="{FF2B5EF4-FFF2-40B4-BE49-F238E27FC236}">
                <a16:creationId xmlns:a16="http://schemas.microsoft.com/office/drawing/2014/main" id="{55CBC2B9-41A6-80A4-8A82-9D85E1647879}"/>
              </a:ext>
            </a:extLst>
          </p:cNvPr>
          <p:cNvSpPr/>
          <p:nvPr/>
        </p:nvSpPr>
        <p:spPr>
          <a:xfrm>
            <a:off x="7458583" y="2760370"/>
            <a:ext cx="2037715"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a:solidFill>
                  <a:schemeClr val="bg1"/>
                </a:solidFill>
                <a:latin typeface="+mj-lt"/>
              </a:rPr>
              <a:t>Time for students to  understand and apply </a:t>
            </a:r>
          </a:p>
        </p:txBody>
      </p:sp>
      <p:grpSp>
        <p:nvGrpSpPr>
          <p:cNvPr id="21" name="Group 20">
            <a:extLst>
              <a:ext uri="{FF2B5EF4-FFF2-40B4-BE49-F238E27FC236}">
                <a16:creationId xmlns:a16="http://schemas.microsoft.com/office/drawing/2014/main" id="{5F122B40-BB38-DC74-BF36-1BC9D6B8F685}"/>
              </a:ext>
              <a:ext uri="{C183D7F6-B498-43B3-948B-1728B52AA6E4}">
                <adec:decorative xmlns:adec="http://schemas.microsoft.com/office/drawing/2017/decorative" val="1"/>
              </a:ext>
            </a:extLst>
          </p:cNvPr>
          <p:cNvGrpSpPr/>
          <p:nvPr/>
        </p:nvGrpSpPr>
        <p:grpSpPr>
          <a:xfrm>
            <a:off x="9515077" y="3777675"/>
            <a:ext cx="293450" cy="121190"/>
            <a:chOff x="9527777" y="3417704"/>
            <a:chExt cx="293450" cy="121190"/>
          </a:xfrm>
        </p:grpSpPr>
        <p:cxnSp>
          <p:nvCxnSpPr>
            <p:cNvPr id="25" name="Straight Connector 24">
              <a:extLst>
                <a:ext uri="{FF2B5EF4-FFF2-40B4-BE49-F238E27FC236}">
                  <a16:creationId xmlns:a16="http://schemas.microsoft.com/office/drawing/2014/main" id="{FF8055A5-2151-DBC0-BAC3-3AF7770B4527}"/>
                </a:ext>
                <a:ext uri="{C183D7F6-B498-43B3-948B-1728B52AA6E4}">
                  <adec:decorative xmlns:adec="http://schemas.microsoft.com/office/drawing/2017/decorative" val="1"/>
                </a:ext>
              </a:extLst>
            </p:cNvPr>
            <p:cNvCxnSpPr/>
            <p:nvPr/>
          </p:nvCxnSpPr>
          <p:spPr>
            <a:xfrm>
              <a:off x="9527777" y="3417704"/>
              <a:ext cx="29345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26C9C8B-69B0-91C0-5BBB-672E26CEF11B}"/>
                </a:ext>
                <a:ext uri="{C183D7F6-B498-43B3-948B-1728B52AA6E4}">
                  <adec:decorative xmlns:adec="http://schemas.microsoft.com/office/drawing/2017/decorative" val="1"/>
                </a:ext>
              </a:extLst>
            </p:cNvPr>
            <p:cNvCxnSpPr/>
            <p:nvPr/>
          </p:nvCxnSpPr>
          <p:spPr>
            <a:xfrm>
              <a:off x="9527777" y="3538894"/>
              <a:ext cx="29345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12271C38-8489-30F4-F364-03A397D5D86B}"/>
              </a:ext>
            </a:extLst>
          </p:cNvPr>
          <p:cNvSpPr/>
          <p:nvPr/>
        </p:nvSpPr>
        <p:spPr>
          <a:xfrm>
            <a:off x="9821227" y="2787147"/>
            <a:ext cx="2037715" cy="20330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b="1" dirty="0">
                <a:solidFill>
                  <a:schemeClr val="accent1"/>
                </a:solidFill>
                <a:latin typeface="+mj-lt"/>
              </a:rPr>
              <a:t>Strong knowledge and skills develop over time </a:t>
            </a:r>
          </a:p>
        </p:txBody>
      </p:sp>
      <p:sp>
        <p:nvSpPr>
          <p:cNvPr id="4" name="Slide Number Placeholder 3">
            <a:extLst>
              <a:ext uri="{FF2B5EF4-FFF2-40B4-BE49-F238E27FC236}">
                <a16:creationId xmlns:a16="http://schemas.microsoft.com/office/drawing/2014/main" id="{6B988241-5459-E2ED-EF1B-31979448D50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72</a:t>
            </a:fld>
            <a:endParaRPr lang="en-AU"/>
          </a:p>
        </p:txBody>
      </p:sp>
    </p:spTree>
    <p:extLst>
      <p:ext uri="{BB962C8B-B14F-4D97-AF65-F5344CB8AC3E}">
        <p14:creationId xmlns:p14="http://schemas.microsoft.com/office/powerpoint/2010/main" val="185805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animBg="1"/>
      <p:bldP spid="15" grpId="0" animBg="1"/>
      <p:bldP spid="1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GB" dirty="0"/>
              <a:t>The importance of all moving together (2)</a:t>
            </a:r>
            <a:endParaRPr lang="en-US" dirty="0"/>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sz="half" idx="1"/>
          </p:nvPr>
        </p:nvSpPr>
        <p:spPr/>
        <p:txBody>
          <a:bodyPr/>
          <a:lstStyle/>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dirty="0">
                <a:solidFill>
                  <a:prstClr val="black"/>
                </a:solidFill>
              </a:rPr>
              <a:t>Saves learning time</a:t>
            </a:r>
            <a:r>
              <a:rPr lang="en-GB" baseline="30000" dirty="0">
                <a:solidFill>
                  <a:prstClr val="black"/>
                </a:solidFill>
              </a:rPr>
              <a:t>1</a:t>
            </a:r>
            <a:r>
              <a:rPr lang="en-GB" dirty="0">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rPr>
              <a:t>Frees up students’ working memory</a:t>
            </a:r>
            <a:r>
              <a:rPr lang="en-GB" baseline="30000" dirty="0">
                <a:solidFill>
                  <a:prstClr val="black"/>
                </a:solidFill>
              </a:rPr>
              <a:t>2</a:t>
            </a:r>
            <a:r>
              <a:rPr kumimoji="0" lang="en-GB" b="0" i="0" u="none" strike="noStrike" kern="1200" cap="none" spc="0" normalizeH="0" baseline="0" noProof="0" dirty="0">
                <a:ln>
                  <a:noFill/>
                </a:ln>
                <a:solidFill>
                  <a:prstClr val="black"/>
                </a:solidFill>
                <a:effectLst/>
                <a:uLnTx/>
                <a:uFillTx/>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dirty="0">
                <a:solidFill>
                  <a:prstClr val="black"/>
                </a:solidFill>
              </a:rPr>
              <a:t>Certain and consistent expectations for students</a:t>
            </a:r>
            <a:r>
              <a:rPr lang="en-GB" baseline="30000" dirty="0">
                <a:solidFill>
                  <a:prstClr val="black"/>
                </a:solidFill>
              </a:rPr>
              <a:t>3</a:t>
            </a:r>
            <a:r>
              <a:rPr lang="en-GB" dirty="0">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dirty="0">
                <a:solidFill>
                  <a:prstClr val="black"/>
                </a:solidFill>
              </a:rPr>
              <a:t>Students learn the routine more quickly when it is done in the same way across the school</a:t>
            </a:r>
            <a:r>
              <a:rPr lang="en-GB" baseline="30000" dirty="0">
                <a:solidFill>
                  <a:prstClr val="black"/>
                </a:solidFill>
              </a:rPr>
              <a:t>4</a:t>
            </a:r>
            <a:r>
              <a:rPr lang="en-GB" dirty="0">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dirty="0">
                <a:solidFill>
                  <a:prstClr val="black"/>
                </a:solidFill>
              </a:rPr>
              <a:t>Fosters a strong sense of belonging</a:t>
            </a:r>
            <a:r>
              <a:rPr lang="en-GB" baseline="30000" dirty="0">
                <a:solidFill>
                  <a:prstClr val="black"/>
                </a:solidFill>
              </a:rPr>
              <a:t>5</a:t>
            </a:r>
            <a:r>
              <a:rPr lang="en-GB" dirty="0">
                <a:solidFill>
                  <a:prstClr val="black"/>
                </a:solidFill>
              </a:rPr>
              <a:t> </a:t>
            </a:r>
            <a:endParaRPr lang="en-GB" baseline="30000" dirty="0">
              <a:solidFill>
                <a:prstClr val="black"/>
              </a:solidFill>
            </a:endParaRPr>
          </a:p>
        </p:txBody>
      </p:sp>
      <p:pic>
        <p:nvPicPr>
          <p:cNvPr id="17" name="Picture Placeholder 16">
            <a:extLst>
              <a:ext uri="{FF2B5EF4-FFF2-40B4-BE49-F238E27FC236}">
                <a16:creationId xmlns:a16="http://schemas.microsoft.com/office/drawing/2014/main" id="{529000FB-1DB1-5B7E-CD38-5A0FB7C51436}"/>
              </a:ext>
              <a:ext uri="{C183D7F6-B498-43B3-948B-1728B52AA6E4}">
                <adec:decorative xmlns:adec="http://schemas.microsoft.com/office/drawing/2017/decorative" val="1"/>
              </a:ext>
            </a:extLst>
          </p:cNvPr>
          <p:cNvPicPr>
            <a:picLocks noGrp="1" noChangeAspect="1"/>
          </p:cNvPicPr>
          <p:nvPr>
            <p:ph type="pic" sz="quarter" idx="19"/>
          </p:nvPr>
        </p:nvPicPr>
        <p:blipFill>
          <a:blip r:embed="rId3"/>
          <a:srcRect t="1580" b="1580"/>
          <a:stretch>
            <a:fillRect/>
          </a:stretch>
        </p:blipFill>
        <p:spPr>
          <a:prstGeom prst="rect">
            <a:avLst/>
          </a:prstGeom>
        </p:spPr>
      </p:pic>
      <p:sp>
        <p:nvSpPr>
          <p:cNvPr id="3" name="Slide Number Placeholder 3">
            <a:extLst>
              <a:ext uri="{FF2B5EF4-FFF2-40B4-BE49-F238E27FC236}">
                <a16:creationId xmlns:a16="http://schemas.microsoft.com/office/drawing/2014/main" id="{F12CE80C-DB8F-CCB7-E81B-1B7BFBA6157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73</a:t>
            </a:fld>
            <a:endParaRPr lang="en-AU"/>
          </a:p>
        </p:txBody>
      </p:sp>
    </p:spTree>
    <p:extLst>
      <p:ext uri="{BB962C8B-B14F-4D97-AF65-F5344CB8AC3E}">
        <p14:creationId xmlns:p14="http://schemas.microsoft.com/office/powerpoint/2010/main" val="109248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dirty="0"/>
              <a:t>Planning and rehearsing</a:t>
            </a:r>
            <a:r>
              <a:rPr lang="en-AU" dirty="0">
                <a:solidFill>
                  <a:schemeClr val="bg1"/>
                </a:solidFill>
              </a:rPr>
              <a:t> (3)</a:t>
            </a:r>
          </a:p>
        </p:txBody>
      </p:sp>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181454">
            <a:off x="8454564" y="1973816"/>
            <a:ext cx="2583879" cy="3644537"/>
          </a:xfrm>
          <a:prstGeom prst="rect">
            <a:avLst/>
          </a:prstGeom>
        </p:spPr>
      </p:pic>
      <p:sp>
        <p:nvSpPr>
          <p:cNvPr id="23" name="Rectangle 22">
            <a:extLst>
              <a:ext uri="{FF2B5EF4-FFF2-40B4-BE49-F238E27FC236}">
                <a16:creationId xmlns:a16="http://schemas.microsoft.com/office/drawing/2014/main" id="{45E218BE-47C5-F05F-5586-55A59A5725AF}"/>
              </a:ext>
              <a:ext uri="{C183D7F6-B498-43B3-948B-1728B52AA6E4}">
                <adec:decorative xmlns:adec="http://schemas.microsoft.com/office/drawing/2017/decorative" val="1"/>
              </a:ext>
            </a:extLst>
          </p:cNvPr>
          <p:cNvSpPr/>
          <p:nvPr/>
        </p:nvSpPr>
        <p:spPr>
          <a:xfrm>
            <a:off x="3092044" y="3272735"/>
            <a:ext cx="935958" cy="61526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2" name="Group 11" descr="Plan">
            <a:extLst>
              <a:ext uri="{FF2B5EF4-FFF2-40B4-BE49-F238E27FC236}">
                <a16:creationId xmlns:a16="http://schemas.microsoft.com/office/drawing/2014/main" id="{93D6CFB0-449D-001B-B185-152E02F277ED}"/>
              </a:ext>
            </a:extLst>
          </p:cNvPr>
          <p:cNvGrpSpPr/>
          <p:nvPr/>
        </p:nvGrpSpPr>
        <p:grpSpPr>
          <a:xfrm>
            <a:off x="337720" y="2336107"/>
            <a:ext cx="1827652" cy="3217533"/>
            <a:chOff x="337720" y="2336107"/>
            <a:chExt cx="1827652" cy="3217533"/>
          </a:xfrm>
        </p:grpSpPr>
        <p:pic>
          <p:nvPicPr>
            <p:cNvPr id="14" name="Graphic 13" descr="Pen with solid fill">
              <a:extLst>
                <a:ext uri="{FF2B5EF4-FFF2-40B4-BE49-F238E27FC236}">
                  <a16:creationId xmlns:a16="http://schemas.microsoft.com/office/drawing/2014/main" id="{B974E707-7764-9078-0E34-42A5F71743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0972" y="2336107"/>
              <a:ext cx="914400" cy="914400"/>
            </a:xfrm>
            <a:prstGeom prst="rect">
              <a:avLst/>
            </a:prstGeom>
          </p:spPr>
        </p:pic>
        <p:pic>
          <p:nvPicPr>
            <p:cNvPr id="19" name="Graphic 18" descr="Document outline">
              <a:extLst>
                <a:ext uri="{FF2B5EF4-FFF2-40B4-BE49-F238E27FC236}">
                  <a16:creationId xmlns:a16="http://schemas.microsoft.com/office/drawing/2014/main" id="{C58807BC-B5ED-75B8-6B1E-D83F9F068B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0628" y="2483382"/>
              <a:ext cx="1393159" cy="1393159"/>
            </a:xfrm>
            <a:prstGeom prst="rect">
              <a:avLst/>
            </a:prstGeom>
          </p:spPr>
        </p:pic>
        <p:sp>
          <p:nvSpPr>
            <p:cNvPr id="20" name="Rectangle: Rounded Corners 16">
              <a:extLst>
                <a:ext uri="{FF2B5EF4-FFF2-40B4-BE49-F238E27FC236}">
                  <a16:creationId xmlns:a16="http://schemas.microsoft.com/office/drawing/2014/main" id="{A646C735-1226-A5EF-983F-3621316675D3}"/>
                </a:ext>
              </a:extLst>
            </p:cNvPr>
            <p:cNvSpPr/>
            <p:nvPr/>
          </p:nvSpPr>
          <p:spPr>
            <a:xfrm>
              <a:off x="337720" y="3926206"/>
              <a:ext cx="1768157" cy="1627434"/>
            </a:xfrm>
            <a:prstGeom prst="roundRect">
              <a:avLst/>
            </a:prstGeom>
            <a:solidFill>
              <a:srgbClr val="0046B8"/>
            </a:solid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b="1" dirty="0">
                  <a:latin typeface="+mj-lt"/>
                </a:rPr>
                <a:t>Plan</a:t>
              </a:r>
            </a:p>
          </p:txBody>
        </p:sp>
      </p:grpSp>
      <p:grpSp>
        <p:nvGrpSpPr>
          <p:cNvPr id="21" name="Group 20" descr="Rehearse">
            <a:extLst>
              <a:ext uri="{FF2B5EF4-FFF2-40B4-BE49-F238E27FC236}">
                <a16:creationId xmlns:a16="http://schemas.microsoft.com/office/drawing/2014/main" id="{8E9D97EA-62FF-2355-2DEF-553B9DEB334E}"/>
              </a:ext>
            </a:extLst>
          </p:cNvPr>
          <p:cNvGrpSpPr/>
          <p:nvPr/>
        </p:nvGrpSpPr>
        <p:grpSpPr>
          <a:xfrm>
            <a:off x="2594396" y="2586996"/>
            <a:ext cx="1790876" cy="2966644"/>
            <a:chOff x="2594396" y="2586996"/>
            <a:chExt cx="1790876" cy="2966644"/>
          </a:xfrm>
        </p:grpSpPr>
        <p:sp>
          <p:nvSpPr>
            <p:cNvPr id="28" name="Rectangle 27">
              <a:extLst>
                <a:ext uri="{FF2B5EF4-FFF2-40B4-BE49-F238E27FC236}">
                  <a16:creationId xmlns:a16="http://schemas.microsoft.com/office/drawing/2014/main" id="{3A04F69A-A471-6B72-6A17-EBBC505AC3B8}"/>
                </a:ext>
                <a:ext uri="{C183D7F6-B498-43B3-948B-1728B52AA6E4}">
                  <adec:decorative xmlns:adec="http://schemas.microsoft.com/office/drawing/2017/decorative" val="1"/>
                </a:ext>
              </a:extLst>
            </p:cNvPr>
            <p:cNvSpPr/>
            <p:nvPr/>
          </p:nvSpPr>
          <p:spPr>
            <a:xfrm>
              <a:off x="3092044" y="3272735"/>
              <a:ext cx="935958" cy="61526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9" name="Group 28" descr="Rehearse">
              <a:extLst>
                <a:ext uri="{FF2B5EF4-FFF2-40B4-BE49-F238E27FC236}">
                  <a16:creationId xmlns:a16="http://schemas.microsoft.com/office/drawing/2014/main" id="{04190FA0-6290-E1D6-3DBA-970A69A70737}"/>
                </a:ext>
              </a:extLst>
            </p:cNvPr>
            <p:cNvGrpSpPr/>
            <p:nvPr/>
          </p:nvGrpSpPr>
          <p:grpSpPr>
            <a:xfrm>
              <a:off x="2594396" y="2586996"/>
              <a:ext cx="1790876" cy="2966644"/>
              <a:chOff x="2594396" y="2586996"/>
              <a:chExt cx="1790876" cy="2966644"/>
            </a:xfrm>
          </p:grpSpPr>
          <p:sp>
            <p:nvSpPr>
              <p:cNvPr id="30" name="Rectangle: Rounded Corners 17">
                <a:extLst>
                  <a:ext uri="{FF2B5EF4-FFF2-40B4-BE49-F238E27FC236}">
                    <a16:creationId xmlns:a16="http://schemas.microsoft.com/office/drawing/2014/main" id="{BE3AAA9F-0CFB-91B9-A461-67B2CCDE764B}"/>
                  </a:ext>
                </a:extLst>
              </p:cNvPr>
              <p:cNvSpPr/>
              <p:nvPr/>
            </p:nvSpPr>
            <p:spPr>
              <a:xfrm>
                <a:off x="2594396" y="3926206"/>
                <a:ext cx="1790876" cy="1627434"/>
              </a:xfrm>
              <a:prstGeom prst="roundRect">
                <a:avLst/>
              </a:prstGeom>
              <a:solidFill>
                <a:srgbClr val="0046B8"/>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Rehearse</a:t>
                </a:r>
              </a:p>
            </p:txBody>
          </p:sp>
          <p:grpSp>
            <p:nvGrpSpPr>
              <p:cNvPr id="31" name="Graphic 21" descr="Classroom outline">
                <a:extLst>
                  <a:ext uri="{FF2B5EF4-FFF2-40B4-BE49-F238E27FC236}">
                    <a16:creationId xmlns:a16="http://schemas.microsoft.com/office/drawing/2014/main" id="{6CC046F8-32FF-8E67-1CB4-9FD5DDDAC0EB}"/>
                  </a:ext>
                </a:extLst>
              </p:cNvPr>
              <p:cNvGrpSpPr/>
              <p:nvPr/>
            </p:nvGrpSpPr>
            <p:grpSpPr>
              <a:xfrm>
                <a:off x="2963966" y="2586996"/>
                <a:ext cx="1079847" cy="1131942"/>
                <a:chOff x="2963966" y="2586996"/>
                <a:chExt cx="1079847" cy="1131942"/>
              </a:xfrm>
              <a:solidFill>
                <a:srgbClr val="000000"/>
              </a:solidFill>
            </p:grpSpPr>
            <p:sp>
              <p:nvSpPr>
                <p:cNvPr id="32" name="Freeform: Shape 29">
                  <a:extLst>
                    <a:ext uri="{FF2B5EF4-FFF2-40B4-BE49-F238E27FC236}">
                      <a16:creationId xmlns:a16="http://schemas.microsoft.com/office/drawing/2014/main" id="{1CFBA9C7-0ACB-A0DF-4E3F-6DAFBB899D11}"/>
                    </a:ext>
                  </a:extLst>
                </p:cNvPr>
                <p:cNvSpPr/>
                <p:nvPr/>
              </p:nvSpPr>
              <p:spPr>
                <a:xfrm>
                  <a:off x="3187601" y="2586996"/>
                  <a:ext cx="856212" cy="609507"/>
                </a:xfrm>
                <a:custGeom>
                  <a:avLst/>
                  <a:gdLst>
                    <a:gd name="connsiteX0" fmla="*/ 29024 w 856212"/>
                    <a:gd name="connsiteY0" fmla="*/ 58048 h 609507"/>
                    <a:gd name="connsiteX1" fmla="*/ 58048 w 856212"/>
                    <a:gd name="connsiteY1" fmla="*/ 29024 h 609507"/>
                    <a:gd name="connsiteX2" fmla="*/ 798164 w 856212"/>
                    <a:gd name="connsiteY2" fmla="*/ 29024 h 609507"/>
                    <a:gd name="connsiteX3" fmla="*/ 827188 w 856212"/>
                    <a:gd name="connsiteY3" fmla="*/ 58048 h 609507"/>
                    <a:gd name="connsiteX4" fmla="*/ 827188 w 856212"/>
                    <a:gd name="connsiteY4" fmla="*/ 551459 h 609507"/>
                    <a:gd name="connsiteX5" fmla="*/ 798164 w 856212"/>
                    <a:gd name="connsiteY5" fmla="*/ 580483 h 609507"/>
                    <a:gd name="connsiteX6" fmla="*/ 307119 w 856212"/>
                    <a:gd name="connsiteY6" fmla="*/ 580483 h 609507"/>
                    <a:gd name="connsiteX7" fmla="*/ 289545 w 856212"/>
                    <a:gd name="connsiteY7" fmla="*/ 609507 h 609507"/>
                    <a:gd name="connsiteX8" fmla="*/ 798164 w 856212"/>
                    <a:gd name="connsiteY8" fmla="*/ 609507 h 609507"/>
                    <a:gd name="connsiteX9" fmla="*/ 856212 w 856212"/>
                    <a:gd name="connsiteY9" fmla="*/ 551459 h 609507"/>
                    <a:gd name="connsiteX10" fmla="*/ 856212 w 856212"/>
                    <a:gd name="connsiteY10" fmla="*/ 58048 h 609507"/>
                    <a:gd name="connsiteX11" fmla="*/ 798164 w 856212"/>
                    <a:gd name="connsiteY11" fmla="*/ 0 h 609507"/>
                    <a:gd name="connsiteX12" fmla="*/ 58048 w 856212"/>
                    <a:gd name="connsiteY12" fmla="*/ 0 h 609507"/>
                    <a:gd name="connsiteX13" fmla="*/ 0 w 856212"/>
                    <a:gd name="connsiteY13" fmla="*/ 58048 h 609507"/>
                    <a:gd name="connsiteX14" fmla="*/ 0 w 856212"/>
                    <a:gd name="connsiteY14" fmla="*/ 116575 h 609507"/>
                    <a:gd name="connsiteX15" fmla="*/ 29024 w 856212"/>
                    <a:gd name="connsiteY15" fmla="*/ 121916 h 6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212" h="609507">
                      <a:moveTo>
                        <a:pt x="29024" y="58048"/>
                      </a:moveTo>
                      <a:cubicBezTo>
                        <a:pt x="29024" y="42018"/>
                        <a:pt x="42018" y="29024"/>
                        <a:pt x="58048" y="29024"/>
                      </a:cubicBezTo>
                      <a:lnTo>
                        <a:pt x="798164" y="29024"/>
                      </a:lnTo>
                      <a:cubicBezTo>
                        <a:pt x="814194" y="29024"/>
                        <a:pt x="827188" y="42018"/>
                        <a:pt x="827188" y="58048"/>
                      </a:cubicBezTo>
                      <a:lnTo>
                        <a:pt x="827188" y="551459"/>
                      </a:lnTo>
                      <a:cubicBezTo>
                        <a:pt x="827188" y="567489"/>
                        <a:pt x="814194" y="580483"/>
                        <a:pt x="798164" y="580483"/>
                      </a:cubicBezTo>
                      <a:lnTo>
                        <a:pt x="307119" y="580483"/>
                      </a:lnTo>
                      <a:lnTo>
                        <a:pt x="289545" y="609507"/>
                      </a:lnTo>
                      <a:lnTo>
                        <a:pt x="798164" y="609507"/>
                      </a:lnTo>
                      <a:cubicBezTo>
                        <a:pt x="830223" y="609507"/>
                        <a:pt x="856212" y="583517"/>
                        <a:pt x="856212" y="551459"/>
                      </a:cubicBezTo>
                      <a:lnTo>
                        <a:pt x="856212" y="58048"/>
                      </a:lnTo>
                      <a:cubicBezTo>
                        <a:pt x="856212" y="25990"/>
                        <a:pt x="830223" y="0"/>
                        <a:pt x="798164" y="0"/>
                      </a:cubicBezTo>
                      <a:lnTo>
                        <a:pt x="58048" y="0"/>
                      </a:lnTo>
                      <a:cubicBezTo>
                        <a:pt x="25990" y="0"/>
                        <a:pt x="0" y="25990"/>
                        <a:pt x="0" y="58048"/>
                      </a:cubicBezTo>
                      <a:lnTo>
                        <a:pt x="0" y="116575"/>
                      </a:lnTo>
                      <a:cubicBezTo>
                        <a:pt x="9846" y="117244"/>
                        <a:pt x="19584" y="119037"/>
                        <a:pt x="29024" y="121916"/>
                      </a:cubicBezTo>
                      <a:close/>
                    </a:path>
                  </a:pathLst>
                </a:custGeom>
                <a:solidFill>
                  <a:srgbClr val="000000"/>
                </a:solidFill>
                <a:ln w="14486" cap="flat">
                  <a:noFill/>
                  <a:prstDash val="solid"/>
                  <a:miter/>
                </a:ln>
              </p:spPr>
              <p:txBody>
                <a:bodyPr rtlCol="0" anchor="ctr"/>
                <a:lstStyle/>
                <a:p>
                  <a:endParaRPr lang="en-AU"/>
                </a:p>
              </p:txBody>
            </p:sp>
            <p:sp>
              <p:nvSpPr>
                <p:cNvPr id="33" name="Freeform: Shape 30">
                  <a:extLst>
                    <a:ext uri="{FF2B5EF4-FFF2-40B4-BE49-F238E27FC236}">
                      <a16:creationId xmlns:a16="http://schemas.microsoft.com/office/drawing/2014/main" id="{CF437B5B-61DD-1D81-14D1-C13C0779D2D7}"/>
                    </a:ext>
                  </a:extLst>
                </p:cNvPr>
                <p:cNvSpPr/>
                <p:nvPr/>
              </p:nvSpPr>
              <p:spPr>
                <a:xfrm>
                  <a:off x="2963966" y="2804216"/>
                  <a:ext cx="722154" cy="545869"/>
                </a:xfrm>
                <a:custGeom>
                  <a:avLst/>
                  <a:gdLst>
                    <a:gd name="connsiteX0" fmla="*/ 396329 w 722154"/>
                    <a:gd name="connsiteY0" fmla="*/ 336140 h 545869"/>
                    <a:gd name="connsiteX1" fmla="*/ 410362 w 722154"/>
                    <a:gd name="connsiteY1" fmla="*/ 329436 h 545869"/>
                    <a:gd name="connsiteX2" fmla="*/ 472648 w 722154"/>
                    <a:gd name="connsiteY2" fmla="*/ 230086 h 545869"/>
                    <a:gd name="connsiteX3" fmla="*/ 504479 w 722154"/>
                    <a:gd name="connsiteY3" fmla="*/ 222901 h 545869"/>
                    <a:gd name="connsiteX4" fmla="*/ 505561 w 722154"/>
                    <a:gd name="connsiteY4" fmla="*/ 223628 h 545869"/>
                    <a:gd name="connsiteX5" fmla="*/ 510379 w 722154"/>
                    <a:gd name="connsiteY5" fmla="*/ 256803 h 545869"/>
                    <a:gd name="connsiteX6" fmla="*/ 434350 w 722154"/>
                    <a:gd name="connsiteY6" fmla="*/ 382376 h 545869"/>
                    <a:gd name="connsiteX7" fmla="*/ 397069 w 722154"/>
                    <a:gd name="connsiteY7" fmla="*/ 392621 h 545869"/>
                    <a:gd name="connsiteX8" fmla="*/ 377434 w 722154"/>
                    <a:gd name="connsiteY8" fmla="*/ 398615 h 545869"/>
                    <a:gd name="connsiteX9" fmla="*/ 383428 w 722154"/>
                    <a:gd name="connsiteY9" fmla="*/ 418250 h 545869"/>
                    <a:gd name="connsiteX10" fmla="*/ 459166 w 722154"/>
                    <a:gd name="connsiteY10" fmla="*/ 397410 h 545869"/>
                    <a:gd name="connsiteX11" fmla="*/ 535050 w 722154"/>
                    <a:gd name="connsiteY11" fmla="*/ 272084 h 545869"/>
                    <a:gd name="connsiteX12" fmla="*/ 534106 w 722154"/>
                    <a:gd name="connsiteY12" fmla="*/ 212004 h 545869"/>
                    <a:gd name="connsiteX13" fmla="*/ 718149 w 722154"/>
                    <a:gd name="connsiteY13" fmla="*/ 24523 h 545869"/>
                    <a:gd name="connsiteX14" fmla="*/ 717652 w 722154"/>
                    <a:gd name="connsiteY14" fmla="*/ 4006 h 545869"/>
                    <a:gd name="connsiteX15" fmla="*/ 697425 w 722154"/>
                    <a:gd name="connsiteY15" fmla="*/ 4206 h 545869"/>
                    <a:gd name="connsiteX16" fmla="*/ 511076 w 722154"/>
                    <a:gd name="connsiteY16" fmla="*/ 194024 h 545869"/>
                    <a:gd name="connsiteX17" fmla="*/ 482052 w 722154"/>
                    <a:gd name="connsiteY17" fmla="*/ 191281 h 545869"/>
                    <a:gd name="connsiteX18" fmla="*/ 448050 w 722154"/>
                    <a:gd name="connsiteY18" fmla="*/ 214602 h 545869"/>
                    <a:gd name="connsiteX19" fmla="*/ 402134 w 722154"/>
                    <a:gd name="connsiteY19" fmla="*/ 287873 h 545869"/>
                    <a:gd name="connsiteX20" fmla="*/ 375330 w 722154"/>
                    <a:gd name="connsiteY20" fmla="*/ 206780 h 545869"/>
                    <a:gd name="connsiteX21" fmla="*/ 374387 w 722154"/>
                    <a:gd name="connsiteY21" fmla="*/ 204545 h 545869"/>
                    <a:gd name="connsiteX22" fmla="*/ 214115 w 722154"/>
                    <a:gd name="connsiteY22" fmla="*/ 145582 h 545869"/>
                    <a:gd name="connsiteX23" fmla="*/ 53728 w 722154"/>
                    <a:gd name="connsiteY23" fmla="*/ 204690 h 545869"/>
                    <a:gd name="connsiteX24" fmla="*/ 52857 w 722154"/>
                    <a:gd name="connsiteY24" fmla="*/ 206736 h 545869"/>
                    <a:gd name="connsiteX25" fmla="*/ 51943 w 722154"/>
                    <a:gd name="connsiteY25" fmla="*/ 209784 h 545869"/>
                    <a:gd name="connsiteX26" fmla="*/ 1281 w 722154"/>
                    <a:gd name="connsiteY26" fmla="*/ 486747 h 545869"/>
                    <a:gd name="connsiteX27" fmla="*/ 36944 w 722154"/>
                    <a:gd name="connsiteY27" fmla="*/ 544323 h 545869"/>
                    <a:gd name="connsiteX28" fmla="*/ 40464 w 722154"/>
                    <a:gd name="connsiteY28" fmla="*/ 545013 h 545869"/>
                    <a:gd name="connsiteX29" fmla="*/ 44817 w 722154"/>
                    <a:gd name="connsiteY29" fmla="*/ 545695 h 545869"/>
                    <a:gd name="connsiteX30" fmla="*/ 47110 w 722154"/>
                    <a:gd name="connsiteY30" fmla="*/ 545869 h 545869"/>
                    <a:gd name="connsiteX31" fmla="*/ 61165 w 722154"/>
                    <a:gd name="connsiteY31" fmla="*/ 530914 h 545869"/>
                    <a:gd name="connsiteX32" fmla="*/ 49287 w 722154"/>
                    <a:gd name="connsiteY32" fmla="*/ 517091 h 545869"/>
                    <a:gd name="connsiteX33" fmla="*/ 44933 w 722154"/>
                    <a:gd name="connsiteY33" fmla="*/ 516395 h 545869"/>
                    <a:gd name="connsiteX34" fmla="*/ 32221 w 722154"/>
                    <a:gd name="connsiteY34" fmla="*/ 508283 h 545869"/>
                    <a:gd name="connsiteX35" fmla="*/ 29681 w 722154"/>
                    <a:gd name="connsiteY35" fmla="*/ 492740 h 545869"/>
                    <a:gd name="connsiteX36" fmla="*/ 80198 w 722154"/>
                    <a:gd name="connsiteY36" fmla="*/ 216634 h 545869"/>
                    <a:gd name="connsiteX37" fmla="*/ 80357 w 722154"/>
                    <a:gd name="connsiteY37" fmla="*/ 216227 h 545869"/>
                    <a:gd name="connsiteX38" fmla="*/ 214115 w 722154"/>
                    <a:gd name="connsiteY38" fmla="*/ 174607 h 545869"/>
                    <a:gd name="connsiteX39" fmla="*/ 347757 w 722154"/>
                    <a:gd name="connsiteY39" fmla="*/ 215980 h 545869"/>
                    <a:gd name="connsiteX40" fmla="*/ 384298 w 722154"/>
                    <a:gd name="connsiteY40" fmla="*/ 326272 h 545869"/>
                    <a:gd name="connsiteX41" fmla="*/ 396329 w 722154"/>
                    <a:gd name="connsiteY41" fmla="*/ 336140 h 54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2154" h="545869">
                      <a:moveTo>
                        <a:pt x="396329" y="336140"/>
                      </a:moveTo>
                      <a:cubicBezTo>
                        <a:pt x="401910" y="336812"/>
                        <a:pt x="407378" y="334200"/>
                        <a:pt x="410362" y="329436"/>
                      </a:cubicBezTo>
                      <a:lnTo>
                        <a:pt x="472648" y="230086"/>
                      </a:lnTo>
                      <a:cubicBezTo>
                        <a:pt x="479454" y="219312"/>
                        <a:pt x="493705" y="216095"/>
                        <a:pt x="504479" y="222901"/>
                      </a:cubicBezTo>
                      <a:cubicBezTo>
                        <a:pt x="504846" y="223133"/>
                        <a:pt x="505207" y="223376"/>
                        <a:pt x="505561" y="223628"/>
                      </a:cubicBezTo>
                      <a:cubicBezTo>
                        <a:pt x="515588" y="231730"/>
                        <a:pt x="517686" y="246184"/>
                        <a:pt x="510379" y="256803"/>
                      </a:cubicBezTo>
                      <a:lnTo>
                        <a:pt x="434350" y="382376"/>
                      </a:lnTo>
                      <a:cubicBezTo>
                        <a:pt x="426608" y="395139"/>
                        <a:pt x="410246" y="399637"/>
                        <a:pt x="397069" y="392621"/>
                      </a:cubicBezTo>
                      <a:cubicBezTo>
                        <a:pt x="389991" y="388854"/>
                        <a:pt x="381201" y="391537"/>
                        <a:pt x="377434" y="398615"/>
                      </a:cubicBezTo>
                      <a:cubicBezTo>
                        <a:pt x="373667" y="405692"/>
                        <a:pt x="376350" y="414482"/>
                        <a:pt x="383428" y="418250"/>
                      </a:cubicBezTo>
                      <a:cubicBezTo>
                        <a:pt x="410204" y="432498"/>
                        <a:pt x="443447" y="423351"/>
                        <a:pt x="459166" y="397410"/>
                      </a:cubicBezTo>
                      <a:lnTo>
                        <a:pt x="535050" y="272084"/>
                      </a:lnTo>
                      <a:cubicBezTo>
                        <a:pt x="546939" y="253716"/>
                        <a:pt x="546566" y="229989"/>
                        <a:pt x="534106" y="212004"/>
                      </a:cubicBezTo>
                      <a:lnTo>
                        <a:pt x="718149" y="24523"/>
                      </a:lnTo>
                      <a:cubicBezTo>
                        <a:pt x="723678" y="18719"/>
                        <a:pt x="723456" y="9535"/>
                        <a:pt x="717652" y="4006"/>
                      </a:cubicBezTo>
                      <a:cubicBezTo>
                        <a:pt x="711966" y="-1412"/>
                        <a:pt x="703002" y="-1323"/>
                        <a:pt x="697425" y="4206"/>
                      </a:cubicBezTo>
                      <a:lnTo>
                        <a:pt x="511076" y="194024"/>
                      </a:lnTo>
                      <a:cubicBezTo>
                        <a:pt x="501863" y="190348"/>
                        <a:pt x="491789" y="189396"/>
                        <a:pt x="482052" y="191281"/>
                      </a:cubicBezTo>
                      <a:cubicBezTo>
                        <a:pt x="468011" y="194090"/>
                        <a:pt x="455727" y="202515"/>
                        <a:pt x="448050" y="214602"/>
                      </a:cubicBezTo>
                      <a:lnTo>
                        <a:pt x="402134" y="287873"/>
                      </a:lnTo>
                      <a:lnTo>
                        <a:pt x="375330" y="206780"/>
                      </a:lnTo>
                      <a:lnTo>
                        <a:pt x="374387" y="204545"/>
                      </a:lnTo>
                      <a:cubicBezTo>
                        <a:pt x="352793" y="154972"/>
                        <a:pt x="301347" y="145582"/>
                        <a:pt x="214115" y="145582"/>
                      </a:cubicBezTo>
                      <a:cubicBezTo>
                        <a:pt x="126883" y="145582"/>
                        <a:pt x="75496" y="154972"/>
                        <a:pt x="53728" y="204690"/>
                      </a:cubicBezTo>
                      <a:cubicBezTo>
                        <a:pt x="53728" y="204690"/>
                        <a:pt x="53147" y="205909"/>
                        <a:pt x="52857" y="206736"/>
                      </a:cubicBezTo>
                      <a:cubicBezTo>
                        <a:pt x="52475" y="207727"/>
                        <a:pt x="52171" y="208746"/>
                        <a:pt x="51943" y="209784"/>
                      </a:cubicBezTo>
                      <a:lnTo>
                        <a:pt x="1281" y="486747"/>
                      </a:lnTo>
                      <a:cubicBezTo>
                        <a:pt x="-4770" y="512494"/>
                        <a:pt x="11196" y="538272"/>
                        <a:pt x="36944" y="544323"/>
                      </a:cubicBezTo>
                      <a:cubicBezTo>
                        <a:pt x="38108" y="544598"/>
                        <a:pt x="39282" y="544827"/>
                        <a:pt x="40464" y="545013"/>
                      </a:cubicBezTo>
                      <a:lnTo>
                        <a:pt x="44817" y="545695"/>
                      </a:lnTo>
                      <a:cubicBezTo>
                        <a:pt x="45575" y="545817"/>
                        <a:pt x="46342" y="545875"/>
                        <a:pt x="47110" y="545869"/>
                      </a:cubicBezTo>
                      <a:cubicBezTo>
                        <a:pt x="55121" y="545621"/>
                        <a:pt x="61413" y="538925"/>
                        <a:pt x="61165" y="530914"/>
                      </a:cubicBezTo>
                      <a:cubicBezTo>
                        <a:pt x="60953" y="524085"/>
                        <a:pt x="56006" y="518328"/>
                        <a:pt x="49287" y="517091"/>
                      </a:cubicBezTo>
                      <a:lnTo>
                        <a:pt x="44933" y="516395"/>
                      </a:lnTo>
                      <a:cubicBezTo>
                        <a:pt x="39745" y="515597"/>
                        <a:pt x="35131" y="512652"/>
                        <a:pt x="32221" y="508283"/>
                      </a:cubicBezTo>
                      <a:cubicBezTo>
                        <a:pt x="29196" y="503701"/>
                        <a:pt x="28272" y="498046"/>
                        <a:pt x="29681" y="492740"/>
                      </a:cubicBezTo>
                      <a:lnTo>
                        <a:pt x="80198" y="216634"/>
                      </a:lnTo>
                      <a:lnTo>
                        <a:pt x="80357" y="216227"/>
                      </a:lnTo>
                      <a:cubicBezTo>
                        <a:pt x="92185" y="189220"/>
                        <a:pt x="116986" y="174607"/>
                        <a:pt x="214115" y="174607"/>
                      </a:cubicBezTo>
                      <a:cubicBezTo>
                        <a:pt x="311244" y="174607"/>
                        <a:pt x="336017" y="189220"/>
                        <a:pt x="347757" y="215980"/>
                      </a:cubicBezTo>
                      <a:lnTo>
                        <a:pt x="384298" y="326272"/>
                      </a:lnTo>
                      <a:cubicBezTo>
                        <a:pt x="386057" y="331616"/>
                        <a:pt x="390745" y="335461"/>
                        <a:pt x="396329" y="336140"/>
                      </a:cubicBezTo>
                      <a:close/>
                    </a:path>
                  </a:pathLst>
                </a:custGeom>
                <a:solidFill>
                  <a:srgbClr val="000000"/>
                </a:solidFill>
                <a:ln w="14486" cap="flat">
                  <a:noFill/>
                  <a:prstDash val="solid"/>
                  <a:miter/>
                </a:ln>
              </p:spPr>
              <p:txBody>
                <a:bodyPr rtlCol="0" anchor="ctr"/>
                <a:lstStyle/>
                <a:p>
                  <a:endParaRPr lang="en-AU"/>
                </a:p>
              </p:txBody>
            </p:sp>
            <p:sp>
              <p:nvSpPr>
                <p:cNvPr id="34" name="Freeform: Shape 31">
                  <a:extLst>
                    <a:ext uri="{FF2B5EF4-FFF2-40B4-BE49-F238E27FC236}">
                      <a16:creationId xmlns:a16="http://schemas.microsoft.com/office/drawing/2014/main" id="{F3BCACFD-A98B-75F6-1E68-72A77A769950}"/>
                    </a:ext>
                  </a:extLst>
                </p:cNvPr>
                <p:cNvSpPr/>
                <p:nvPr/>
              </p:nvSpPr>
              <p:spPr>
                <a:xfrm>
                  <a:off x="3071505" y="3086502"/>
                  <a:ext cx="217681" cy="632436"/>
                </a:xfrm>
                <a:custGeom>
                  <a:avLst/>
                  <a:gdLst>
                    <a:gd name="connsiteX0" fmla="*/ 203169 w 217681"/>
                    <a:gd name="connsiteY0" fmla="*/ 0 h 632436"/>
                    <a:gd name="connsiteX1" fmla="*/ 188657 w 217681"/>
                    <a:gd name="connsiteY1" fmla="*/ 14512 h 632436"/>
                    <a:gd name="connsiteX2" fmla="*/ 188657 w 217681"/>
                    <a:gd name="connsiteY2" fmla="*/ 603412 h 632436"/>
                    <a:gd name="connsiteX3" fmla="*/ 123353 w 217681"/>
                    <a:gd name="connsiteY3" fmla="*/ 603412 h 632436"/>
                    <a:gd name="connsiteX4" fmla="*/ 123353 w 217681"/>
                    <a:gd name="connsiteY4" fmla="*/ 242758 h 632436"/>
                    <a:gd name="connsiteX5" fmla="*/ 94328 w 217681"/>
                    <a:gd name="connsiteY5" fmla="*/ 242758 h 632436"/>
                    <a:gd name="connsiteX6" fmla="*/ 94328 w 217681"/>
                    <a:gd name="connsiteY6" fmla="*/ 603412 h 632436"/>
                    <a:gd name="connsiteX7" fmla="*/ 29024 w 217681"/>
                    <a:gd name="connsiteY7" fmla="*/ 603412 h 632436"/>
                    <a:gd name="connsiteX8" fmla="*/ 29024 w 217681"/>
                    <a:gd name="connsiteY8" fmla="*/ 14512 h 632436"/>
                    <a:gd name="connsiteX9" fmla="*/ 14512 w 217681"/>
                    <a:gd name="connsiteY9" fmla="*/ 0 h 632436"/>
                    <a:gd name="connsiteX10" fmla="*/ 0 w 217681"/>
                    <a:gd name="connsiteY10" fmla="*/ 14512 h 632436"/>
                    <a:gd name="connsiteX11" fmla="*/ 0 w 217681"/>
                    <a:gd name="connsiteY11" fmla="*/ 632436 h 632436"/>
                    <a:gd name="connsiteX12" fmla="*/ 217681 w 217681"/>
                    <a:gd name="connsiteY12" fmla="*/ 632436 h 632436"/>
                    <a:gd name="connsiteX13" fmla="*/ 217681 w 217681"/>
                    <a:gd name="connsiteY13" fmla="*/ 14512 h 632436"/>
                    <a:gd name="connsiteX14" fmla="*/ 203169 w 217681"/>
                    <a:gd name="connsiteY14" fmla="*/ 0 h 6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681" h="632436">
                      <a:moveTo>
                        <a:pt x="203169" y="0"/>
                      </a:moveTo>
                      <a:cubicBezTo>
                        <a:pt x="195154" y="0"/>
                        <a:pt x="188657" y="6497"/>
                        <a:pt x="188657" y="14512"/>
                      </a:cubicBezTo>
                      <a:lnTo>
                        <a:pt x="188657" y="603412"/>
                      </a:lnTo>
                      <a:lnTo>
                        <a:pt x="123353" y="603412"/>
                      </a:lnTo>
                      <a:lnTo>
                        <a:pt x="123353" y="242758"/>
                      </a:lnTo>
                      <a:lnTo>
                        <a:pt x="94328" y="242758"/>
                      </a:lnTo>
                      <a:lnTo>
                        <a:pt x="94328" y="603412"/>
                      </a:lnTo>
                      <a:lnTo>
                        <a:pt x="29024" y="603412"/>
                      </a:lnTo>
                      <a:lnTo>
                        <a:pt x="29024" y="14512"/>
                      </a:lnTo>
                      <a:cubicBezTo>
                        <a:pt x="29024" y="6497"/>
                        <a:pt x="22527" y="0"/>
                        <a:pt x="14512" y="0"/>
                      </a:cubicBezTo>
                      <a:cubicBezTo>
                        <a:pt x="6497" y="0"/>
                        <a:pt x="0" y="6497"/>
                        <a:pt x="0" y="14512"/>
                      </a:cubicBezTo>
                      <a:lnTo>
                        <a:pt x="0" y="632436"/>
                      </a:lnTo>
                      <a:lnTo>
                        <a:pt x="217681" y="632436"/>
                      </a:lnTo>
                      <a:lnTo>
                        <a:pt x="217681" y="14512"/>
                      </a:lnTo>
                      <a:cubicBezTo>
                        <a:pt x="217681" y="6497"/>
                        <a:pt x="211184" y="0"/>
                        <a:pt x="203169" y="0"/>
                      </a:cubicBezTo>
                      <a:close/>
                    </a:path>
                  </a:pathLst>
                </a:custGeom>
                <a:solidFill>
                  <a:srgbClr val="000000"/>
                </a:solidFill>
                <a:ln w="14486" cap="flat">
                  <a:noFill/>
                  <a:prstDash val="solid"/>
                  <a:miter/>
                </a:ln>
              </p:spPr>
              <p:txBody>
                <a:bodyPr rtlCol="0" anchor="ctr"/>
                <a:lstStyle/>
                <a:p>
                  <a:endParaRPr lang="en-AU"/>
                </a:p>
              </p:txBody>
            </p:sp>
            <p:sp>
              <p:nvSpPr>
                <p:cNvPr id="35" name="Freeform: Shape 32">
                  <a:extLst>
                    <a:ext uri="{FF2B5EF4-FFF2-40B4-BE49-F238E27FC236}">
                      <a16:creationId xmlns:a16="http://schemas.microsoft.com/office/drawing/2014/main" id="{B83FEED6-D657-7A9B-E790-99FCBB453720}"/>
                    </a:ext>
                  </a:extLst>
                </p:cNvPr>
                <p:cNvSpPr/>
                <p:nvPr/>
              </p:nvSpPr>
              <p:spPr>
                <a:xfrm>
                  <a:off x="3091009" y="2746629"/>
                  <a:ext cx="174144" cy="174144"/>
                </a:xfrm>
                <a:custGeom>
                  <a:avLst/>
                  <a:gdLst>
                    <a:gd name="connsiteX0" fmla="*/ 87072 w 174144"/>
                    <a:gd name="connsiteY0" fmla="*/ 174145 h 174144"/>
                    <a:gd name="connsiteX1" fmla="*/ 174145 w 174144"/>
                    <a:gd name="connsiteY1" fmla="*/ 87072 h 174144"/>
                    <a:gd name="connsiteX2" fmla="*/ 87072 w 174144"/>
                    <a:gd name="connsiteY2" fmla="*/ 0 h 174144"/>
                    <a:gd name="connsiteX3" fmla="*/ 0 w 174144"/>
                    <a:gd name="connsiteY3" fmla="*/ 87072 h 174144"/>
                    <a:gd name="connsiteX4" fmla="*/ 87072 w 174144"/>
                    <a:gd name="connsiteY4" fmla="*/ 174145 h 174144"/>
                    <a:gd name="connsiteX5" fmla="*/ 87072 w 174144"/>
                    <a:gd name="connsiteY5" fmla="*/ 29024 h 174144"/>
                    <a:gd name="connsiteX6" fmla="*/ 145121 w 174144"/>
                    <a:gd name="connsiteY6" fmla="*/ 87072 h 174144"/>
                    <a:gd name="connsiteX7" fmla="*/ 87072 w 174144"/>
                    <a:gd name="connsiteY7" fmla="*/ 145121 h 174144"/>
                    <a:gd name="connsiteX8" fmla="*/ 29024 w 174144"/>
                    <a:gd name="connsiteY8" fmla="*/ 87072 h 174144"/>
                    <a:gd name="connsiteX9" fmla="*/ 87072 w 174144"/>
                    <a:gd name="connsiteY9" fmla="*/ 29024 h 17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144" h="174144">
                      <a:moveTo>
                        <a:pt x="87072" y="174145"/>
                      </a:moveTo>
                      <a:cubicBezTo>
                        <a:pt x="135161" y="174145"/>
                        <a:pt x="174145" y="135161"/>
                        <a:pt x="174145" y="87072"/>
                      </a:cubicBezTo>
                      <a:cubicBezTo>
                        <a:pt x="174145" y="38984"/>
                        <a:pt x="135161" y="0"/>
                        <a:pt x="87072" y="0"/>
                      </a:cubicBezTo>
                      <a:cubicBezTo>
                        <a:pt x="38984" y="0"/>
                        <a:pt x="0" y="38984"/>
                        <a:pt x="0" y="87072"/>
                      </a:cubicBezTo>
                      <a:cubicBezTo>
                        <a:pt x="57" y="135138"/>
                        <a:pt x="39007" y="174088"/>
                        <a:pt x="87072" y="174145"/>
                      </a:cubicBezTo>
                      <a:close/>
                      <a:moveTo>
                        <a:pt x="87072" y="29024"/>
                      </a:moveTo>
                      <a:cubicBezTo>
                        <a:pt x="119131" y="29024"/>
                        <a:pt x="145121" y="55014"/>
                        <a:pt x="145121" y="87072"/>
                      </a:cubicBezTo>
                      <a:cubicBezTo>
                        <a:pt x="145121" y="119131"/>
                        <a:pt x="119131" y="145121"/>
                        <a:pt x="87072" y="145121"/>
                      </a:cubicBezTo>
                      <a:cubicBezTo>
                        <a:pt x="55014" y="145121"/>
                        <a:pt x="29024" y="119131"/>
                        <a:pt x="29024" y="87072"/>
                      </a:cubicBezTo>
                      <a:cubicBezTo>
                        <a:pt x="29024" y="55014"/>
                        <a:pt x="55014" y="29024"/>
                        <a:pt x="87072" y="29024"/>
                      </a:cubicBezTo>
                      <a:close/>
                    </a:path>
                  </a:pathLst>
                </a:custGeom>
                <a:solidFill>
                  <a:srgbClr val="000000"/>
                </a:solidFill>
                <a:ln w="14486" cap="flat">
                  <a:noFill/>
                  <a:prstDash val="solid"/>
                  <a:miter/>
                </a:ln>
              </p:spPr>
              <p:txBody>
                <a:bodyPr rtlCol="0" anchor="ctr"/>
                <a:lstStyle/>
                <a:p>
                  <a:endParaRPr lang="en-AU"/>
                </a:p>
              </p:txBody>
            </p:sp>
          </p:grpSp>
        </p:grpSp>
      </p:grpSp>
      <p:grpSp>
        <p:nvGrpSpPr>
          <p:cNvPr id="36" name="Group 35" descr="Feedback">
            <a:extLst>
              <a:ext uri="{FF2B5EF4-FFF2-40B4-BE49-F238E27FC236}">
                <a16:creationId xmlns:a16="http://schemas.microsoft.com/office/drawing/2014/main" id="{9EC48865-5EE4-7535-1B7C-11EF0DD72FE8}"/>
              </a:ext>
            </a:extLst>
          </p:cNvPr>
          <p:cNvGrpSpPr/>
          <p:nvPr/>
        </p:nvGrpSpPr>
        <p:grpSpPr>
          <a:xfrm>
            <a:off x="4840017" y="2483382"/>
            <a:ext cx="1790876" cy="3070258"/>
            <a:chOff x="4840017" y="2483382"/>
            <a:chExt cx="1790876" cy="3070258"/>
          </a:xfrm>
        </p:grpSpPr>
        <p:pic>
          <p:nvPicPr>
            <p:cNvPr id="37" name="Graphic 36" descr="List outline">
              <a:extLst>
                <a:ext uri="{FF2B5EF4-FFF2-40B4-BE49-F238E27FC236}">
                  <a16:creationId xmlns:a16="http://schemas.microsoft.com/office/drawing/2014/main" id="{8EE1DEAA-A526-BFBE-3A29-240F625709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6259" y="2483382"/>
              <a:ext cx="1393159" cy="1393159"/>
            </a:xfrm>
            <a:prstGeom prst="rect">
              <a:avLst/>
            </a:prstGeom>
          </p:spPr>
        </p:pic>
        <p:sp>
          <p:nvSpPr>
            <p:cNvPr id="38" name="Rectangle: Rounded Corners 23">
              <a:extLst>
                <a:ext uri="{FF2B5EF4-FFF2-40B4-BE49-F238E27FC236}">
                  <a16:creationId xmlns:a16="http://schemas.microsoft.com/office/drawing/2014/main" id="{66E1A362-58C1-C61A-B2BC-6C6C66A5738C}"/>
                </a:ext>
              </a:extLst>
            </p:cNvPr>
            <p:cNvSpPr/>
            <p:nvPr/>
          </p:nvSpPr>
          <p:spPr>
            <a:xfrm>
              <a:off x="4840017" y="3926206"/>
              <a:ext cx="1790876" cy="1627434"/>
            </a:xfrm>
            <a:prstGeom prst="roundRect">
              <a:avLst/>
            </a:prstGeom>
            <a:solidFill>
              <a:srgbClr val="0046B8"/>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Feedback</a:t>
              </a:r>
            </a:p>
          </p:txBody>
        </p:sp>
      </p:grpSp>
      <p:sp>
        <p:nvSpPr>
          <p:cNvPr id="16" name="TextBox 15">
            <a:extLst>
              <a:ext uri="{FF2B5EF4-FFF2-40B4-BE49-F238E27FC236}">
                <a16:creationId xmlns:a16="http://schemas.microsoft.com/office/drawing/2014/main" id="{54C42BD4-5803-4C48-CE2A-A42B718911C0}"/>
              </a:ext>
            </a:extLst>
          </p:cNvPr>
          <p:cNvSpPr txBox="1"/>
          <p:nvPr/>
        </p:nvSpPr>
        <p:spPr>
          <a:xfrm>
            <a:off x="360000" y="6445462"/>
            <a:ext cx="11770109" cy="276999"/>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Evidence for Learning (2022) </a:t>
            </a:r>
            <a:r>
              <a:rPr lang="en-AU" sz="1200" i="1" dirty="0">
                <a:hlinkClick r:id="rId11"/>
              </a:rPr>
              <a:t>Effective Professional Development</a:t>
            </a:r>
            <a:r>
              <a:rPr lang="en-AU" sz="1200" dirty="0"/>
              <a:t>, Sydney: Evidence for Learning.</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74</a:t>
            </a:fld>
            <a:endParaRPr lang="en-AU"/>
          </a:p>
        </p:txBody>
      </p:sp>
    </p:spTree>
    <p:extLst>
      <p:ext uri="{BB962C8B-B14F-4D97-AF65-F5344CB8AC3E}">
        <p14:creationId xmlns:p14="http://schemas.microsoft.com/office/powerpoint/2010/main" val="216766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9573BF7-26C1-A400-9A36-8DD3B0481112}"/>
              </a:ext>
            </a:extLst>
          </p:cNvPr>
          <p:cNvSpPr>
            <a:spLocks noGrp="1"/>
          </p:cNvSpPr>
          <p:nvPr>
            <p:ph type="title"/>
          </p:nvPr>
        </p:nvSpPr>
        <p:spPr/>
        <p:txBody>
          <a:bodyPr/>
          <a:lstStyle/>
          <a:p>
            <a:r>
              <a:rPr lang="en-US" dirty="0"/>
              <a:t>Rehearsal </a:t>
            </a:r>
            <a:r>
              <a:rPr lang="en-US" dirty="0">
                <a:solidFill>
                  <a:schemeClr val="bg1"/>
                </a:solidFill>
              </a:rPr>
              <a:t>(3)</a:t>
            </a:r>
          </a:p>
        </p:txBody>
      </p:sp>
      <p:pic>
        <p:nvPicPr>
          <p:cNvPr id="3" name="Graphic 2" descr="A teacher presenting a lesson without preparation.">
            <a:extLst>
              <a:ext uri="{FF2B5EF4-FFF2-40B4-BE49-F238E27FC236}">
                <a16:creationId xmlns:a16="http://schemas.microsoft.com/office/drawing/2014/main" id="{13ADA41A-8969-7747-870C-08132594F2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395" y="2158365"/>
            <a:ext cx="6181725" cy="3752850"/>
          </a:xfrm>
          <a:prstGeom prst="rect">
            <a:avLst/>
          </a:prstGeom>
        </p:spPr>
      </p:pic>
      <p:pic>
        <p:nvPicPr>
          <p:cNvPr id="6" name="Graphic 5" descr="A teacher presenting a lesson with preparation.">
            <a:extLst>
              <a:ext uri="{FF2B5EF4-FFF2-40B4-BE49-F238E27FC236}">
                <a16:creationId xmlns:a16="http://schemas.microsoft.com/office/drawing/2014/main" id="{1B68BB86-2D22-877F-6F27-0C86F2F3FF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0275" y="2044065"/>
            <a:ext cx="6181725" cy="3752850"/>
          </a:xfrm>
          <a:prstGeom prst="rect">
            <a:avLst/>
          </a:prstGeom>
        </p:spPr>
      </p:pic>
      <p:sp>
        <p:nvSpPr>
          <p:cNvPr id="4" name="Slide Number Placeholder 3">
            <a:extLst>
              <a:ext uri="{FF2B5EF4-FFF2-40B4-BE49-F238E27FC236}">
                <a16:creationId xmlns:a16="http://schemas.microsoft.com/office/drawing/2014/main" id="{FD5E9CFD-D894-AD5F-A49F-6EE4F4EF9D46}"/>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75</a:t>
            </a:fld>
            <a:endParaRPr lang="en-AU"/>
          </a:p>
        </p:txBody>
      </p:sp>
    </p:spTree>
    <p:extLst>
      <p:ext uri="{BB962C8B-B14F-4D97-AF65-F5344CB8AC3E}">
        <p14:creationId xmlns:p14="http://schemas.microsoft.com/office/powerpoint/2010/main" val="225692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
                                        </p:tgtEl>
                                        <p:attrNameLst>
                                          <p:attrName>ppt_x</p:attrName>
                                          <p:attrName>ppt_y</p:attrName>
                                        </p:attrNameLst>
                                      </p:cBhvr>
                                    </p:animMotion>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B39DB0B-2CF5-0196-2FD2-639A388055F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itle 2">
            <a:extLst>
              <a:ext uri="{FF2B5EF4-FFF2-40B4-BE49-F238E27FC236}">
                <a16:creationId xmlns:a16="http://schemas.microsoft.com/office/drawing/2014/main" id="{418FBEC7-434A-A315-EB52-0D08CB4BB7D7}"/>
              </a:ext>
            </a:extLst>
          </p:cNvPr>
          <p:cNvSpPr>
            <a:spLocks noGrp="1"/>
          </p:cNvSpPr>
          <p:nvPr>
            <p:ph type="ctrTitle"/>
          </p:nvPr>
        </p:nvSpPr>
        <p:spPr/>
        <p:txBody>
          <a:bodyPr/>
          <a:lstStyle/>
          <a:p>
            <a:r>
              <a:rPr lang="en-AU"/>
              <a:t>Evaluating impact on students</a:t>
            </a:r>
          </a:p>
        </p:txBody>
      </p:sp>
    </p:spTree>
    <p:extLst>
      <p:ext uri="{BB962C8B-B14F-4D97-AF65-F5344CB8AC3E}">
        <p14:creationId xmlns:p14="http://schemas.microsoft.com/office/powerpoint/2010/main" val="280538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1095DF0-1978-7C02-6E2D-36D9ACE44163}"/>
              </a:ext>
            </a:extLst>
          </p:cNvPr>
          <p:cNvSpPr>
            <a:spLocks noGrp="1"/>
          </p:cNvSpPr>
          <p:nvPr>
            <p:ph type="title" idx="4294967295"/>
          </p:nvPr>
        </p:nvSpPr>
        <p:spPr>
          <a:xfrm>
            <a:off x="3511550" y="2036763"/>
            <a:ext cx="7959725" cy="34575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accent1"/>
                </a:solidFill>
                <a:effectLst/>
                <a:uLnTx/>
                <a:uFillTx/>
                <a:latin typeface="+mj-lt"/>
                <a:ea typeface="+mn-ea"/>
                <a:cs typeface="+mn-cs"/>
              </a:rPr>
              <a:t>'When implementing a new evidence-based practice, school personnel should measure fidelity early and often to provide timely and responsive professional development and </a:t>
            </a:r>
            <a:r>
              <a:rPr kumimoji="0" lang="en-US" sz="2400" b="0" i="0" u="none" strike="noStrike" kern="1200" cap="none" spc="0" normalizeH="0" baseline="0" noProof="0" dirty="0" err="1">
                <a:ln>
                  <a:noFill/>
                </a:ln>
                <a:solidFill>
                  <a:schemeClr val="accent1"/>
                </a:solidFill>
                <a:effectLst/>
                <a:uLnTx/>
                <a:uFillTx/>
                <a:latin typeface="+mj-lt"/>
                <a:ea typeface="+mn-ea"/>
                <a:cs typeface="+mn-cs"/>
              </a:rPr>
              <a:t>maximise</a:t>
            </a:r>
            <a:r>
              <a:rPr kumimoji="0" lang="en-US" sz="2400" b="0" i="0" u="none" strike="noStrike" kern="1200" cap="none" spc="0" normalizeH="0" baseline="0" noProof="0" dirty="0">
                <a:ln>
                  <a:noFill/>
                </a:ln>
                <a:solidFill>
                  <a:schemeClr val="accent1"/>
                </a:solidFill>
                <a:effectLst/>
                <a:uLnTx/>
                <a:uFillTx/>
                <a:latin typeface="+mj-lt"/>
                <a:ea typeface="+mn-ea"/>
                <a:cs typeface="+mn-cs"/>
              </a:rPr>
              <a:t> student outcomes.'</a:t>
            </a: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chemeClr val="accent1"/>
              </a:solidFill>
              <a:effectLst/>
              <a:uLnTx/>
              <a:uFillTx/>
              <a:latin typeface="+mj-lt"/>
              <a:ea typeface="+mn-ea"/>
              <a:cs typeface="+mn-cs"/>
            </a:endParaRP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chemeClr val="accent1"/>
              </a:solidFill>
              <a:effectLst/>
              <a:uLnTx/>
              <a:uFillTx/>
              <a:latin typeface="+mj-lt"/>
              <a:ea typeface="+mn-ea"/>
              <a:cs typeface="+mn-cs"/>
            </a:endParaRPr>
          </a:p>
        </p:txBody>
      </p:sp>
      <p:sp>
        <p:nvSpPr>
          <p:cNvPr id="3" name="Content Placeholder 2">
            <a:extLst>
              <a:ext uri="{FF2B5EF4-FFF2-40B4-BE49-F238E27FC236}">
                <a16:creationId xmlns:a16="http://schemas.microsoft.com/office/drawing/2014/main" id="{82EC4BA1-D231-88D5-C9DF-31C1DD2EAB6B}"/>
              </a:ext>
            </a:extLst>
          </p:cNvPr>
          <p:cNvSpPr>
            <a:spLocks noGrp="1"/>
          </p:cNvSpPr>
          <p:nvPr>
            <p:ph type="body" sz="quarter" idx="15"/>
          </p:nvPr>
        </p:nvSpPr>
        <p:spPr/>
        <p:txBody>
          <a:bodyPr vert="horz" lIns="0" tIns="0" rIns="0" bIns="0" rtlCol="0" anchor="t">
            <a:noAutofit/>
          </a:bodyPr>
          <a:lstStyle/>
          <a:p>
            <a:r>
              <a:rPr lang="en-US"/>
              <a:t>(</a:t>
            </a:r>
            <a:r>
              <a:rPr lang="en-US" err="1"/>
              <a:t>Harn</a:t>
            </a:r>
            <a:r>
              <a:rPr lang="en-US"/>
              <a:t> et al. 2013:186)</a:t>
            </a:r>
          </a:p>
        </p:txBody>
      </p:sp>
      <p:sp>
        <p:nvSpPr>
          <p:cNvPr id="2" name="Rectangle 1">
            <a:extLst>
              <a:ext uri="{FF2B5EF4-FFF2-40B4-BE49-F238E27FC236}">
                <a16:creationId xmlns:a16="http://schemas.microsoft.com/office/drawing/2014/main" id="{9F2BE032-24AF-98B6-A678-5DAEC63DF660}"/>
              </a:ext>
              <a:ext uri="{C183D7F6-B498-43B3-948B-1728B52AA6E4}">
                <adec:decorative xmlns:adec="http://schemas.microsoft.com/office/drawing/2017/decorative" val="1"/>
              </a:ext>
            </a:extLst>
          </p:cNvPr>
          <p:cNvSpPr/>
          <p:nvPr/>
        </p:nvSpPr>
        <p:spPr>
          <a:xfrm>
            <a:off x="3007533" y="250627"/>
            <a:ext cx="172306" cy="62030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2A5677DF-EB57-869E-C743-775BFE0FEFA4}"/>
              </a:ext>
              <a:ext uri="{C183D7F6-B498-43B3-948B-1728B52AA6E4}">
                <adec:decorative xmlns:adec="http://schemas.microsoft.com/office/drawing/2017/decorative" val="1"/>
              </a:ext>
            </a:extLst>
          </p:cNvPr>
          <p:cNvSpPr>
            <a:spLocks noGrp="1"/>
          </p:cNvSpPr>
          <p:nvPr>
            <p:ph type="sldNum" sz="quarter" idx="4294967295"/>
          </p:nvPr>
        </p:nvSpPr>
        <p:spPr>
          <a:xfrm>
            <a:off x="11110912" y="6453664"/>
            <a:ext cx="720725" cy="179387"/>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77</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63140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Data sources to measure impact</a:t>
            </a:r>
          </a:p>
        </p:txBody>
      </p:sp>
      <p:grpSp>
        <p:nvGrpSpPr>
          <p:cNvPr id="2" name="Group 1" descr="Short term.&#10;Increased engagement.&#10;Increased ability to articulate the lesson's learning intentions(s) and success criteria.&#10;&#10;Longer term.&#10;Increased understanding.&#10;Increased learning.&#10;Students data indicates learning gains.">
            <a:extLst>
              <a:ext uri="{FF2B5EF4-FFF2-40B4-BE49-F238E27FC236}">
                <a16:creationId xmlns:a16="http://schemas.microsoft.com/office/drawing/2014/main" id="{AC22C28F-39CE-95D1-20AC-B3D9A7913628}"/>
              </a:ext>
            </a:extLst>
          </p:cNvPr>
          <p:cNvGrpSpPr/>
          <p:nvPr/>
        </p:nvGrpSpPr>
        <p:grpSpPr>
          <a:xfrm>
            <a:off x="359999" y="1184383"/>
            <a:ext cx="11436763" cy="2648759"/>
            <a:chOff x="360000" y="1432850"/>
            <a:chExt cx="11484000" cy="4308260"/>
          </a:xfrm>
        </p:grpSpPr>
        <p:sp>
          <p:nvSpPr>
            <p:cNvPr id="8" name="Freeform: Shape 7">
              <a:extLst>
                <a:ext uri="{FF2B5EF4-FFF2-40B4-BE49-F238E27FC236}">
                  <a16:creationId xmlns:a16="http://schemas.microsoft.com/office/drawing/2014/main" id="{B0C6CE87-EF80-22CF-9E94-FB3F5C2A05B3}"/>
                </a:ext>
              </a:extLst>
            </p:cNvPr>
            <p:cNvSpPr/>
            <p:nvPr/>
          </p:nvSpPr>
          <p:spPr>
            <a:xfrm>
              <a:off x="360000" y="1432850"/>
              <a:ext cx="11484000" cy="4308260"/>
            </a:xfrm>
            <a:custGeom>
              <a:avLst/>
              <a:gdLst>
                <a:gd name="connsiteX0" fmla="*/ 0 w 11484000"/>
                <a:gd name="connsiteY0" fmla="*/ 0 h 4308260"/>
                <a:gd name="connsiteX1" fmla="*/ 9329870 w 11484000"/>
                <a:gd name="connsiteY1" fmla="*/ 0 h 4308260"/>
                <a:gd name="connsiteX2" fmla="*/ 11484000 w 11484000"/>
                <a:gd name="connsiteY2" fmla="*/ 2154130 h 4308260"/>
                <a:gd name="connsiteX3" fmla="*/ 9329870 w 11484000"/>
                <a:gd name="connsiteY3" fmla="*/ 4308260 h 4308260"/>
                <a:gd name="connsiteX4" fmla="*/ 0 w 11484000"/>
                <a:gd name="connsiteY4" fmla="*/ 4308260 h 4308260"/>
                <a:gd name="connsiteX5" fmla="*/ 2157754 w 11484000"/>
                <a:gd name="connsiteY5" fmla="*/ 2154130 h 430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4000" h="4308260">
                  <a:moveTo>
                    <a:pt x="0" y="0"/>
                  </a:moveTo>
                  <a:lnTo>
                    <a:pt x="9329870" y="0"/>
                  </a:lnTo>
                  <a:lnTo>
                    <a:pt x="11484000" y="2154130"/>
                  </a:lnTo>
                  <a:lnTo>
                    <a:pt x="9329870" y="4308260"/>
                  </a:lnTo>
                  <a:lnTo>
                    <a:pt x="0" y="4308260"/>
                  </a:lnTo>
                  <a:lnTo>
                    <a:pt x="2157754" y="215413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wrap="square">
              <a:noAutofit/>
            </a:bodyPr>
            <a:lstStyle/>
            <a:p>
              <a:endParaRPr lang="en-AU"/>
            </a:p>
          </p:txBody>
        </p:sp>
        <p:sp>
          <p:nvSpPr>
            <p:cNvPr id="9" name="Freeform: Shape 8">
              <a:extLst>
                <a:ext uri="{FF2B5EF4-FFF2-40B4-BE49-F238E27FC236}">
                  <a16:creationId xmlns:a16="http://schemas.microsoft.com/office/drawing/2014/main" id="{4B423BF8-B495-C253-2B31-553E247AEF66}"/>
                </a:ext>
              </a:extLst>
            </p:cNvPr>
            <p:cNvSpPr/>
            <p:nvPr/>
          </p:nvSpPr>
          <p:spPr>
            <a:xfrm>
              <a:off x="2867642" y="2154893"/>
              <a:ext cx="3519506" cy="2864172"/>
            </a:xfrm>
            <a:custGeom>
              <a:avLst/>
              <a:gdLst>
                <a:gd name="connsiteX0" fmla="*/ 0 w 4781291"/>
                <a:gd name="connsiteY0" fmla="*/ 361252 h 2167466"/>
                <a:gd name="connsiteX1" fmla="*/ 361252 w 4781291"/>
                <a:gd name="connsiteY1" fmla="*/ 0 h 2167466"/>
                <a:gd name="connsiteX2" fmla="*/ 4420039 w 4781291"/>
                <a:gd name="connsiteY2" fmla="*/ 0 h 2167466"/>
                <a:gd name="connsiteX3" fmla="*/ 4781291 w 4781291"/>
                <a:gd name="connsiteY3" fmla="*/ 361252 h 2167466"/>
                <a:gd name="connsiteX4" fmla="*/ 4781291 w 4781291"/>
                <a:gd name="connsiteY4" fmla="*/ 1806214 h 2167466"/>
                <a:gd name="connsiteX5" fmla="*/ 4420039 w 4781291"/>
                <a:gd name="connsiteY5" fmla="*/ 2167466 h 2167466"/>
                <a:gd name="connsiteX6" fmla="*/ 361252 w 4781291"/>
                <a:gd name="connsiteY6" fmla="*/ 2167466 h 2167466"/>
                <a:gd name="connsiteX7" fmla="*/ 0 w 4781291"/>
                <a:gd name="connsiteY7" fmla="*/ 1806214 h 2167466"/>
                <a:gd name="connsiteX8" fmla="*/ 0 w 478129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1291" h="2167466">
                  <a:moveTo>
                    <a:pt x="0" y="361252"/>
                  </a:moveTo>
                  <a:cubicBezTo>
                    <a:pt x="0" y="161738"/>
                    <a:pt x="161738" y="0"/>
                    <a:pt x="361252" y="0"/>
                  </a:cubicBezTo>
                  <a:lnTo>
                    <a:pt x="4420039" y="0"/>
                  </a:lnTo>
                  <a:cubicBezTo>
                    <a:pt x="4619553" y="0"/>
                    <a:pt x="4781291" y="161738"/>
                    <a:pt x="4781291" y="361252"/>
                  </a:cubicBezTo>
                  <a:lnTo>
                    <a:pt x="4781291" y="1806214"/>
                  </a:lnTo>
                  <a:cubicBezTo>
                    <a:pt x="4781291" y="2005728"/>
                    <a:pt x="4619553" y="2167466"/>
                    <a:pt x="4420039" y="2167466"/>
                  </a:cubicBezTo>
                  <a:lnTo>
                    <a:pt x="361252" y="2167466"/>
                  </a:lnTo>
                  <a:cubicBezTo>
                    <a:pt x="161738" y="2167466"/>
                    <a:pt x="0" y="2005728"/>
                    <a:pt x="0" y="1806214"/>
                  </a:cubicBezTo>
                  <a:lnTo>
                    <a:pt x="0" y="361252"/>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ctr" anchorCtr="0">
              <a:noAutofit/>
            </a:bodyPr>
            <a:lstStyle/>
            <a:p>
              <a:pPr marL="0" lvl="0" indent="0" defTabSz="889000">
                <a:lnSpc>
                  <a:spcPct val="114000"/>
                </a:lnSpc>
                <a:spcBef>
                  <a:spcPct val="0"/>
                </a:spcBef>
                <a:spcAft>
                  <a:spcPts val="1200"/>
                </a:spcAft>
                <a:buNone/>
              </a:pPr>
              <a:r>
                <a:rPr lang="en-AU" sz="1200" b="1" kern="1200">
                  <a:latin typeface="+mj-lt"/>
                </a:rPr>
                <a:t>Short term</a:t>
              </a:r>
            </a:p>
            <a:p>
              <a:pPr marL="285750" lvl="0" indent="-285750" defTabSz="889000">
                <a:lnSpc>
                  <a:spcPct val="114000"/>
                </a:lnSpc>
                <a:spcBef>
                  <a:spcPct val="0"/>
                </a:spcBef>
                <a:spcAft>
                  <a:spcPts val="1200"/>
                </a:spcAft>
                <a:buFont typeface="Arial" panose="020B0604020202020204" pitchFamily="34" charset="0"/>
                <a:buChar char="•"/>
              </a:pPr>
              <a:r>
                <a:rPr lang="en-AU" sz="1200" kern="1200"/>
                <a:t>Increased engagement</a:t>
              </a:r>
            </a:p>
            <a:p>
              <a:pPr marL="285750" indent="-285750" defTabSz="889000">
                <a:lnSpc>
                  <a:spcPct val="114000"/>
                </a:lnSpc>
                <a:spcBef>
                  <a:spcPct val="0"/>
                </a:spcBef>
                <a:spcAft>
                  <a:spcPts val="1200"/>
                </a:spcAft>
                <a:buFont typeface="Arial" panose="020B0604020202020204" pitchFamily="34" charset="0"/>
                <a:buChar char="•"/>
              </a:pPr>
              <a:r>
                <a:rPr lang="en-AU" sz="1200"/>
                <a:t>Increased ability to apply feedback accurately and effectively. </a:t>
              </a:r>
              <a:endParaRPr lang="en-AU" sz="1200" kern="1200"/>
            </a:p>
          </p:txBody>
        </p:sp>
        <p:sp>
          <p:nvSpPr>
            <p:cNvPr id="10" name="Freeform: Shape 9">
              <a:extLst>
                <a:ext uri="{FF2B5EF4-FFF2-40B4-BE49-F238E27FC236}">
                  <a16:creationId xmlns:a16="http://schemas.microsoft.com/office/drawing/2014/main" id="{7F202394-5608-C39B-3830-6CBAE8DB428C}"/>
                </a:ext>
              </a:extLst>
            </p:cNvPr>
            <p:cNvSpPr/>
            <p:nvPr/>
          </p:nvSpPr>
          <p:spPr>
            <a:xfrm>
              <a:off x="6911195" y="2154893"/>
              <a:ext cx="3519506" cy="2864172"/>
            </a:xfrm>
            <a:custGeom>
              <a:avLst/>
              <a:gdLst>
                <a:gd name="connsiteX0" fmla="*/ 0 w 4781291"/>
                <a:gd name="connsiteY0" fmla="*/ 361252 h 2167466"/>
                <a:gd name="connsiteX1" fmla="*/ 361252 w 4781291"/>
                <a:gd name="connsiteY1" fmla="*/ 0 h 2167466"/>
                <a:gd name="connsiteX2" fmla="*/ 4420039 w 4781291"/>
                <a:gd name="connsiteY2" fmla="*/ 0 h 2167466"/>
                <a:gd name="connsiteX3" fmla="*/ 4781291 w 4781291"/>
                <a:gd name="connsiteY3" fmla="*/ 361252 h 2167466"/>
                <a:gd name="connsiteX4" fmla="*/ 4781291 w 4781291"/>
                <a:gd name="connsiteY4" fmla="*/ 1806214 h 2167466"/>
                <a:gd name="connsiteX5" fmla="*/ 4420039 w 4781291"/>
                <a:gd name="connsiteY5" fmla="*/ 2167466 h 2167466"/>
                <a:gd name="connsiteX6" fmla="*/ 361252 w 4781291"/>
                <a:gd name="connsiteY6" fmla="*/ 2167466 h 2167466"/>
                <a:gd name="connsiteX7" fmla="*/ 0 w 4781291"/>
                <a:gd name="connsiteY7" fmla="*/ 1806214 h 2167466"/>
                <a:gd name="connsiteX8" fmla="*/ 0 w 478129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1291" h="2167466">
                  <a:moveTo>
                    <a:pt x="0" y="361252"/>
                  </a:moveTo>
                  <a:cubicBezTo>
                    <a:pt x="0" y="161738"/>
                    <a:pt x="161738" y="0"/>
                    <a:pt x="361252" y="0"/>
                  </a:cubicBezTo>
                  <a:lnTo>
                    <a:pt x="4420039" y="0"/>
                  </a:lnTo>
                  <a:cubicBezTo>
                    <a:pt x="4619553" y="0"/>
                    <a:pt x="4781291" y="161738"/>
                    <a:pt x="4781291" y="361252"/>
                  </a:cubicBezTo>
                  <a:lnTo>
                    <a:pt x="4781291" y="1806214"/>
                  </a:lnTo>
                  <a:cubicBezTo>
                    <a:pt x="4781291" y="2005728"/>
                    <a:pt x="4619553" y="2167466"/>
                    <a:pt x="4420039" y="2167466"/>
                  </a:cubicBezTo>
                  <a:lnTo>
                    <a:pt x="361252" y="2167466"/>
                  </a:lnTo>
                  <a:cubicBezTo>
                    <a:pt x="161738" y="2167466"/>
                    <a:pt x="0" y="2005728"/>
                    <a:pt x="0" y="1806214"/>
                  </a:cubicBezTo>
                  <a:lnTo>
                    <a:pt x="0" y="361252"/>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ctr" anchorCtr="0">
              <a:noAutofit/>
            </a:bodyPr>
            <a:lstStyle/>
            <a:p>
              <a:pPr marL="0" lvl="0" indent="0" defTabSz="889000">
                <a:lnSpc>
                  <a:spcPct val="114000"/>
                </a:lnSpc>
                <a:spcBef>
                  <a:spcPct val="0"/>
                </a:spcBef>
                <a:spcAft>
                  <a:spcPts val="1200"/>
                </a:spcAft>
                <a:buNone/>
              </a:pPr>
              <a:r>
                <a:rPr lang="en-AU" sz="1200" b="1" kern="1200" dirty="0">
                  <a:latin typeface="+mj-lt"/>
                </a:rPr>
                <a:t>Longer term</a:t>
              </a:r>
            </a:p>
            <a:p>
              <a:pPr marL="285750" lvl="0" indent="-285750" defTabSz="889000">
                <a:lnSpc>
                  <a:spcPct val="114000"/>
                </a:lnSpc>
                <a:spcBef>
                  <a:spcPct val="0"/>
                </a:spcBef>
                <a:spcAft>
                  <a:spcPts val="1200"/>
                </a:spcAft>
                <a:buFont typeface="Arial" panose="020B0604020202020204" pitchFamily="34" charset="0"/>
                <a:buChar char="•"/>
              </a:pPr>
              <a:r>
                <a:rPr lang="en-AU" sz="1200" kern="1200" dirty="0"/>
                <a:t>Increased understanding</a:t>
              </a:r>
            </a:p>
            <a:p>
              <a:pPr marL="285750" lvl="0" indent="-285750" defTabSz="889000">
                <a:lnSpc>
                  <a:spcPct val="114000"/>
                </a:lnSpc>
                <a:spcBef>
                  <a:spcPct val="0"/>
                </a:spcBef>
                <a:spcAft>
                  <a:spcPts val="1200"/>
                </a:spcAft>
                <a:buFont typeface="Arial" panose="020B0604020202020204" pitchFamily="34" charset="0"/>
                <a:buChar char="•"/>
              </a:pPr>
              <a:r>
                <a:rPr lang="en-AU" sz="1200" kern="1200" dirty="0"/>
                <a:t>Increased learning</a:t>
              </a:r>
            </a:p>
            <a:p>
              <a:pPr marL="285750" lvl="0" indent="-285750" defTabSz="889000">
                <a:lnSpc>
                  <a:spcPct val="114000"/>
                </a:lnSpc>
                <a:spcBef>
                  <a:spcPct val="0"/>
                </a:spcBef>
                <a:spcAft>
                  <a:spcPts val="1200"/>
                </a:spcAft>
                <a:buFont typeface="Arial" panose="020B0604020202020204" pitchFamily="34" charset="0"/>
                <a:buChar char="•"/>
              </a:pPr>
              <a:r>
                <a:rPr lang="en-AU" sz="1200" kern="1200" dirty="0"/>
                <a:t>Student data indicates learning gains</a:t>
              </a:r>
            </a:p>
          </p:txBody>
        </p:sp>
      </p:grpSp>
      <p:graphicFrame>
        <p:nvGraphicFramePr>
          <p:cNvPr id="4" name="Table 9">
            <a:extLst>
              <a:ext uri="{FF2B5EF4-FFF2-40B4-BE49-F238E27FC236}">
                <a16:creationId xmlns:a16="http://schemas.microsoft.com/office/drawing/2014/main" id="{A0D7106C-1DAA-ECF3-8262-27C0EA1C1E84}"/>
              </a:ext>
            </a:extLst>
          </p:cNvPr>
          <p:cNvGraphicFramePr>
            <a:graphicFrameLocks noGrp="1"/>
          </p:cNvGraphicFramePr>
          <p:nvPr>
            <p:extLst>
              <p:ext uri="{D42A27DB-BD31-4B8C-83A1-F6EECF244321}">
                <p14:modId xmlns:p14="http://schemas.microsoft.com/office/powerpoint/2010/main" val="1012258642"/>
              </p:ext>
            </p:extLst>
          </p:nvPr>
        </p:nvGraphicFramePr>
        <p:xfrm>
          <a:off x="273169" y="3941942"/>
          <a:ext cx="11635289" cy="2432354"/>
        </p:xfrm>
        <a:graphic>
          <a:graphicData uri="http://schemas.openxmlformats.org/drawingml/2006/table">
            <a:tbl>
              <a:tblPr firstRow="1" bandRow="1" bandCol="1">
                <a:tableStyleId>{69012ECD-51FC-41F1-AA8D-1B2483CD663E}</a:tableStyleId>
              </a:tblPr>
              <a:tblGrid>
                <a:gridCol w="3344674">
                  <a:extLst>
                    <a:ext uri="{9D8B030D-6E8A-4147-A177-3AD203B41FA5}">
                      <a16:colId xmlns:a16="http://schemas.microsoft.com/office/drawing/2014/main" val="278706534"/>
                    </a:ext>
                  </a:extLst>
                </a:gridCol>
                <a:gridCol w="1364974">
                  <a:extLst>
                    <a:ext uri="{9D8B030D-6E8A-4147-A177-3AD203B41FA5}">
                      <a16:colId xmlns:a16="http://schemas.microsoft.com/office/drawing/2014/main" val="1174282902"/>
                    </a:ext>
                  </a:extLst>
                </a:gridCol>
                <a:gridCol w="1722783">
                  <a:extLst>
                    <a:ext uri="{9D8B030D-6E8A-4147-A177-3AD203B41FA5}">
                      <a16:colId xmlns:a16="http://schemas.microsoft.com/office/drawing/2014/main" val="3352047489"/>
                    </a:ext>
                  </a:extLst>
                </a:gridCol>
                <a:gridCol w="1886612">
                  <a:extLst>
                    <a:ext uri="{9D8B030D-6E8A-4147-A177-3AD203B41FA5}">
                      <a16:colId xmlns:a16="http://schemas.microsoft.com/office/drawing/2014/main" val="3722786642"/>
                    </a:ext>
                  </a:extLst>
                </a:gridCol>
                <a:gridCol w="1658123">
                  <a:extLst>
                    <a:ext uri="{9D8B030D-6E8A-4147-A177-3AD203B41FA5}">
                      <a16:colId xmlns:a16="http://schemas.microsoft.com/office/drawing/2014/main" val="10149451"/>
                    </a:ext>
                  </a:extLst>
                </a:gridCol>
                <a:gridCol w="1658123">
                  <a:extLst>
                    <a:ext uri="{9D8B030D-6E8A-4147-A177-3AD203B41FA5}">
                      <a16:colId xmlns:a16="http://schemas.microsoft.com/office/drawing/2014/main" val="1087846312"/>
                    </a:ext>
                  </a:extLst>
                </a:gridCol>
              </a:tblGrid>
              <a:tr h="484284">
                <a:tc>
                  <a:txBody>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lang="en-AU" sz="1800" kern="100">
                          <a:effectLst/>
                        </a:rPr>
                        <a:t>Teacher observation</a:t>
                      </a:r>
                      <a:r>
                        <a:rPr lang="en-AU" sz="1050" kern="100">
                          <a:effectLst/>
                        </a:rPr>
                        <a:t> </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anchor="ctr"/>
                </a:tc>
                <a:tc>
                  <a:txBody>
                    <a:bodyPr/>
                    <a:lstStyle/>
                    <a:p>
                      <a:pPr>
                        <a:lnSpc>
                          <a:spcPct val="120000"/>
                        </a:lnSpc>
                        <a:spcBef>
                          <a:spcPts val="0"/>
                        </a:spcBef>
                        <a:spcAft>
                          <a:spcPts val="0"/>
                        </a:spcAft>
                      </a:pPr>
                      <a:r>
                        <a:rPr lang="en-AU" dirty="0">
                          <a:latin typeface="+mj-lt"/>
                        </a:rPr>
                        <a:t>0</a:t>
                      </a:r>
                    </a:p>
                  </a:txBody>
                  <a:tcPr anchor="ctr"/>
                </a:tc>
                <a:tc>
                  <a:txBody>
                    <a:bodyPr/>
                    <a:lstStyle/>
                    <a:p>
                      <a:pPr>
                        <a:lnSpc>
                          <a:spcPct val="120000"/>
                        </a:lnSpc>
                        <a:spcBef>
                          <a:spcPts val="0"/>
                        </a:spcBef>
                        <a:spcAft>
                          <a:spcPts val="0"/>
                        </a:spcAft>
                      </a:pPr>
                      <a:r>
                        <a:rPr lang="en-AU" dirty="0">
                          <a:latin typeface="+mj-lt"/>
                        </a:rPr>
                        <a:t>1</a:t>
                      </a:r>
                    </a:p>
                  </a:txBody>
                  <a:tcPr anchor="ctr"/>
                </a:tc>
                <a:tc>
                  <a:txBody>
                    <a:bodyPr/>
                    <a:lstStyle/>
                    <a:p>
                      <a:pPr>
                        <a:lnSpc>
                          <a:spcPct val="120000"/>
                        </a:lnSpc>
                        <a:spcBef>
                          <a:spcPts val="0"/>
                        </a:spcBef>
                        <a:spcAft>
                          <a:spcPts val="0"/>
                        </a:spcAft>
                      </a:pPr>
                      <a:r>
                        <a:rPr lang="en-AU" dirty="0">
                          <a:latin typeface="+mj-lt"/>
                        </a:rPr>
                        <a:t>2</a:t>
                      </a:r>
                    </a:p>
                  </a:txBody>
                  <a:tcPr anchor="ctr"/>
                </a:tc>
                <a:tc>
                  <a:txBody>
                    <a:bodyPr/>
                    <a:lstStyle/>
                    <a:p>
                      <a:pPr>
                        <a:lnSpc>
                          <a:spcPct val="120000"/>
                        </a:lnSpc>
                        <a:spcBef>
                          <a:spcPts val="0"/>
                        </a:spcBef>
                        <a:spcAft>
                          <a:spcPts val="0"/>
                        </a:spcAft>
                      </a:pPr>
                      <a:r>
                        <a:rPr lang="en-AU" dirty="0">
                          <a:latin typeface="+mj-lt"/>
                        </a:rPr>
                        <a:t>3</a:t>
                      </a:r>
                    </a:p>
                  </a:txBody>
                  <a:tcPr anchor="ctr"/>
                </a:tc>
                <a:tc>
                  <a:txBody>
                    <a:bodyPr/>
                    <a:lstStyle/>
                    <a:p>
                      <a:pPr>
                        <a:lnSpc>
                          <a:spcPct val="120000"/>
                        </a:lnSpc>
                        <a:spcBef>
                          <a:spcPts val="0"/>
                        </a:spcBef>
                        <a:spcAft>
                          <a:spcPts val="0"/>
                        </a:spcAft>
                      </a:pPr>
                      <a:r>
                        <a:rPr lang="en-AU" dirty="0">
                          <a:latin typeface="+mj-lt"/>
                        </a:rPr>
                        <a:t>4</a:t>
                      </a:r>
                    </a:p>
                  </a:txBody>
                  <a:tcPr anchor="ctr"/>
                </a:tc>
                <a:extLst>
                  <a:ext uri="{0D108BD9-81ED-4DB2-BD59-A6C34878D82A}">
                    <a16:rowId xmlns:a16="http://schemas.microsoft.com/office/drawing/2014/main" val="3231636544"/>
                  </a:ext>
                </a:extLst>
              </a:tr>
              <a:tr h="1948070">
                <a:tc>
                  <a:txBody>
                    <a:bodyPr/>
                    <a:lstStyle/>
                    <a:p>
                      <a:pPr lvl="0">
                        <a:lnSpc>
                          <a:spcPct val="114999"/>
                        </a:lnSpc>
                        <a:spcAft>
                          <a:spcPts val="800"/>
                        </a:spcAft>
                        <a:buNone/>
                      </a:pPr>
                      <a:r>
                        <a:rPr lang="en-AU" sz="1800" b="0" i="0" u="none" strike="noStrike" kern="100" noProof="0">
                          <a:solidFill>
                            <a:srgbClr val="22272B"/>
                          </a:solidFill>
                          <a:effectLst/>
                          <a:latin typeface="Public Sans Light"/>
                        </a:rPr>
                        <a:t>When provided with feedback, can students apply it to the learning accurately and effectively?</a:t>
                      </a:r>
                      <a:endParaRPr lang="en-US"/>
                    </a:p>
                  </a:txBody>
                  <a:tcPr marL="68580" marR="68580" marT="0" marB="0"/>
                </a:tc>
                <a:tc>
                  <a:txBody>
                    <a:bodyPr/>
                    <a:lstStyle/>
                    <a:p>
                      <a:pPr lvl="0">
                        <a:lnSpc>
                          <a:spcPct val="114999"/>
                        </a:lnSpc>
                        <a:spcAft>
                          <a:spcPts val="800"/>
                        </a:spcAft>
                        <a:buNone/>
                      </a:pPr>
                      <a:r>
                        <a:rPr lang="en-AU" sz="1800" b="0" i="0" u="none" strike="noStrike" kern="100" noProof="0">
                          <a:solidFill>
                            <a:srgbClr val="22272B"/>
                          </a:solidFill>
                          <a:effectLst/>
                          <a:latin typeface="Public Sans Light"/>
                        </a:rPr>
                        <a:t>Not yet observable</a:t>
                      </a:r>
                      <a:endParaRPr lang="en-US"/>
                    </a:p>
                  </a:txBody>
                  <a:tcPr marL="68580" marR="68580" marT="0" marB="0"/>
                </a:tc>
                <a:tc>
                  <a:txBody>
                    <a:bodyPr/>
                    <a:lstStyle/>
                    <a:p>
                      <a:pPr lvl="0">
                        <a:lnSpc>
                          <a:spcPct val="114999"/>
                        </a:lnSpc>
                        <a:spcAft>
                          <a:spcPts val="800"/>
                        </a:spcAft>
                        <a:buNone/>
                      </a:pPr>
                      <a:r>
                        <a:rPr lang="en-AU" sz="1800" b="0" i="0" u="none" strike="noStrike" kern="100" noProof="0" dirty="0">
                          <a:solidFill>
                            <a:srgbClr val="22272B"/>
                          </a:solidFill>
                          <a:effectLst/>
                          <a:latin typeface="Public Sans Light"/>
                        </a:rPr>
                        <a:t>Student/s acknowledges feedback but does not yet apply. </a:t>
                      </a:r>
                      <a:endParaRPr lang="en-US" dirty="0"/>
                    </a:p>
                  </a:txBody>
                  <a:tcPr marL="68580" marR="68580" marT="0" marB="0"/>
                </a:tc>
                <a:tc>
                  <a:txBody>
                    <a:bodyPr/>
                    <a:lstStyle/>
                    <a:p>
                      <a:pPr lvl="0">
                        <a:lnSpc>
                          <a:spcPct val="114999"/>
                        </a:lnSpc>
                        <a:spcAft>
                          <a:spcPts val="800"/>
                        </a:spcAft>
                        <a:buNone/>
                      </a:pPr>
                      <a:r>
                        <a:rPr lang="en-AU" sz="1800" b="0" i="0" u="none" strike="noStrike" kern="100" noProof="0" dirty="0">
                          <a:solidFill>
                            <a:srgbClr val="22272B"/>
                          </a:solidFill>
                          <a:effectLst/>
                          <a:latin typeface="Public Sans Light"/>
                        </a:rPr>
                        <a:t>Some students apply feedback accurately and effectively.</a:t>
                      </a:r>
                      <a:endParaRPr lang="en-US" dirty="0"/>
                    </a:p>
                  </a:txBody>
                  <a:tcPr marL="68580" marR="68580" marT="0" marB="0"/>
                </a:tc>
                <a:tc>
                  <a:txBody>
                    <a:bodyPr/>
                    <a:lstStyle/>
                    <a:p>
                      <a:pPr lvl="0">
                        <a:lnSpc>
                          <a:spcPct val="114999"/>
                        </a:lnSpc>
                        <a:spcAft>
                          <a:spcPts val="800"/>
                        </a:spcAft>
                        <a:buNone/>
                      </a:pPr>
                      <a:r>
                        <a:rPr lang="en-AU" sz="1800" b="0" i="0" u="none" strike="noStrike" kern="100" noProof="0" dirty="0">
                          <a:solidFill>
                            <a:srgbClr val="22272B"/>
                          </a:solidFill>
                          <a:effectLst/>
                          <a:latin typeface="Public Sans Light"/>
                        </a:rPr>
                        <a:t>Most students can apply feedback</a:t>
                      </a:r>
                      <a:br>
                        <a:rPr lang="en-AU" sz="1800" b="0" i="0" u="none" strike="noStrike" kern="100" noProof="0" dirty="0">
                          <a:solidFill>
                            <a:srgbClr val="22272B"/>
                          </a:solidFill>
                          <a:effectLst/>
                          <a:latin typeface="Public Sans Light"/>
                        </a:rPr>
                      </a:br>
                      <a:r>
                        <a:rPr lang="en-AU" sz="1800" b="0" i="0" u="none" strike="noStrike" kern="100" noProof="0" dirty="0">
                          <a:solidFill>
                            <a:srgbClr val="22272B"/>
                          </a:solidFill>
                          <a:effectLst/>
                          <a:latin typeface="Public Sans Light"/>
                        </a:rPr>
                        <a:t>accurately and effectively. </a:t>
                      </a:r>
                      <a:endParaRPr lang="en-US" dirty="0"/>
                    </a:p>
                  </a:txBody>
                  <a:tcPr marL="68580" marR="68580" marT="0" marB="0"/>
                </a:tc>
                <a:tc>
                  <a:txBody>
                    <a:bodyPr/>
                    <a:lstStyle/>
                    <a:p>
                      <a:pPr lvl="0">
                        <a:lnSpc>
                          <a:spcPct val="114999"/>
                        </a:lnSpc>
                        <a:spcAft>
                          <a:spcPts val="800"/>
                        </a:spcAft>
                        <a:buNone/>
                      </a:pPr>
                      <a:r>
                        <a:rPr lang="en-AU" sz="1800" b="0" i="0" u="none" strike="noStrike" kern="100" noProof="0" dirty="0">
                          <a:solidFill>
                            <a:srgbClr val="22272B"/>
                          </a:solidFill>
                          <a:effectLst/>
                          <a:latin typeface="Public Sans Light"/>
                        </a:rPr>
                        <a:t>All students can apply it accurately and effectively.</a:t>
                      </a:r>
                      <a:endParaRPr lang="en-US" dirty="0"/>
                    </a:p>
                  </a:txBody>
                  <a:tcPr marL="68580" marR="68580" marT="0" marB="0"/>
                </a:tc>
                <a:extLst>
                  <a:ext uri="{0D108BD9-81ED-4DB2-BD59-A6C34878D82A}">
                    <a16:rowId xmlns:a16="http://schemas.microsoft.com/office/drawing/2014/main" val="4253684091"/>
                  </a:ext>
                </a:extLst>
              </a:tr>
            </a:tbl>
          </a:graphicData>
        </a:graphic>
      </p:graphicFrame>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78</a:t>
            </a:fld>
            <a:endParaRPr lang="en-AU"/>
          </a:p>
        </p:txBody>
      </p:sp>
    </p:spTree>
    <p:extLst>
      <p:ext uri="{BB962C8B-B14F-4D97-AF65-F5344CB8AC3E}">
        <p14:creationId xmlns:p14="http://schemas.microsoft.com/office/powerpoint/2010/main" val="286004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FD2C9-18B6-49E6-A2F0-B14128E1463B}"/>
              </a:ext>
            </a:extLst>
          </p:cNvPr>
          <p:cNvSpPr>
            <a:spLocks noGrp="1"/>
          </p:cNvSpPr>
          <p:nvPr>
            <p:ph type="title"/>
          </p:nvPr>
        </p:nvSpPr>
        <p:spPr/>
        <p:txBody>
          <a:bodyPr/>
          <a:lstStyle/>
          <a:p>
            <a:r>
              <a:rPr lang="en-AU"/>
              <a:t>Maintaining a whole school approach through data</a:t>
            </a:r>
          </a:p>
        </p:txBody>
      </p:sp>
      <p:pic>
        <p:nvPicPr>
          <p:cNvPr id="21" name="Picture 20" descr="Concentric circles. The circles are labelled self, team and whole school from the centre outwards.">
            <a:extLst>
              <a:ext uri="{FF2B5EF4-FFF2-40B4-BE49-F238E27FC236}">
                <a16:creationId xmlns:a16="http://schemas.microsoft.com/office/drawing/2014/main" id="{74C99885-6D0C-6DD6-6327-3B3865609A82}"/>
              </a:ext>
            </a:extLst>
          </p:cNvPr>
          <p:cNvPicPr>
            <a:picLocks noChangeAspect="1"/>
          </p:cNvPicPr>
          <p:nvPr/>
        </p:nvPicPr>
        <p:blipFill>
          <a:blip r:embed="rId3"/>
          <a:stretch>
            <a:fillRect/>
          </a:stretch>
        </p:blipFill>
        <p:spPr>
          <a:xfrm>
            <a:off x="3626720" y="1470077"/>
            <a:ext cx="4938560" cy="4468220"/>
          </a:xfrm>
          <a:prstGeom prst="rect">
            <a:avLst/>
          </a:prstGeom>
        </p:spPr>
      </p:pic>
      <p:grpSp>
        <p:nvGrpSpPr>
          <p:cNvPr id="22" name="Group 21" descr="Video observation and reflection">
            <a:extLst>
              <a:ext uri="{FF2B5EF4-FFF2-40B4-BE49-F238E27FC236}">
                <a16:creationId xmlns:a16="http://schemas.microsoft.com/office/drawing/2014/main" id="{9AEAE99B-732E-D0D8-0A7E-C63C956FDFFA}"/>
              </a:ext>
            </a:extLst>
          </p:cNvPr>
          <p:cNvGrpSpPr/>
          <p:nvPr/>
        </p:nvGrpSpPr>
        <p:grpSpPr>
          <a:xfrm>
            <a:off x="347999" y="1574956"/>
            <a:ext cx="3726491" cy="1310506"/>
            <a:chOff x="45408" y="1625600"/>
            <a:chExt cx="4767801" cy="2167466"/>
          </a:xfrm>
        </p:grpSpPr>
        <p:sp>
          <p:nvSpPr>
            <p:cNvPr id="23" name="Rectangle: Rounded Corners 22">
              <a:extLst>
                <a:ext uri="{FF2B5EF4-FFF2-40B4-BE49-F238E27FC236}">
                  <a16:creationId xmlns:a16="http://schemas.microsoft.com/office/drawing/2014/main" id="{D213BED4-12D8-8350-0FAF-D4C13666F7E9}"/>
                </a:ext>
              </a:extLst>
            </p:cNvPr>
            <p:cNvSpPr/>
            <p:nvPr/>
          </p:nvSpPr>
          <p:spPr>
            <a:xfrm>
              <a:off x="45408" y="1625600"/>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r>
                <a:rPr lang="en-AU">
                  <a:solidFill>
                    <a:schemeClr val="accent1"/>
                  </a:solidFill>
                </a:rPr>
                <a:t>Video observation and reflection</a:t>
              </a:r>
            </a:p>
          </p:txBody>
        </p:sp>
        <p:sp>
          <p:nvSpPr>
            <p:cNvPr id="24" name="Rectangle: Rounded Corners 4">
              <a:extLst>
                <a:ext uri="{FF2B5EF4-FFF2-40B4-BE49-F238E27FC236}">
                  <a16:creationId xmlns:a16="http://schemas.microsoft.com/office/drawing/2014/main" id="{69480FC9-0843-0137-7F93-A8448C477CC8}"/>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AU" kern="1200"/>
            </a:p>
          </p:txBody>
        </p:sp>
      </p:grpSp>
      <p:grpSp>
        <p:nvGrpSpPr>
          <p:cNvPr id="10" name="Group 9" descr="Peer observation and feedback">
            <a:extLst>
              <a:ext uri="{FF2B5EF4-FFF2-40B4-BE49-F238E27FC236}">
                <a16:creationId xmlns:a16="http://schemas.microsoft.com/office/drawing/2014/main" id="{151F5EBE-736E-D2C0-6A3A-FBEB95A60F98}"/>
              </a:ext>
            </a:extLst>
          </p:cNvPr>
          <p:cNvGrpSpPr/>
          <p:nvPr/>
        </p:nvGrpSpPr>
        <p:grpSpPr>
          <a:xfrm>
            <a:off x="8117509" y="1574956"/>
            <a:ext cx="3726491" cy="1310506"/>
            <a:chOff x="45408" y="1625600"/>
            <a:chExt cx="4767801" cy="2167466"/>
          </a:xfrm>
        </p:grpSpPr>
        <p:sp>
          <p:nvSpPr>
            <p:cNvPr id="11" name="Rectangle: Rounded Corners 10">
              <a:extLst>
                <a:ext uri="{FF2B5EF4-FFF2-40B4-BE49-F238E27FC236}">
                  <a16:creationId xmlns:a16="http://schemas.microsoft.com/office/drawing/2014/main" id="{CB01B125-BC8B-0CD0-0EE5-6272FB81D9A7}"/>
                </a:ext>
              </a:extLst>
            </p:cNvPr>
            <p:cNvSpPr/>
            <p:nvPr/>
          </p:nvSpPr>
          <p:spPr>
            <a:xfrm>
              <a:off x="45408" y="1625600"/>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r>
                <a:rPr lang="en-AU">
                  <a:solidFill>
                    <a:schemeClr val="accent1"/>
                  </a:solidFill>
                </a:rPr>
                <a:t>Peer observation and feedback</a:t>
              </a:r>
            </a:p>
          </p:txBody>
        </p:sp>
        <p:sp>
          <p:nvSpPr>
            <p:cNvPr id="12" name="Rectangle: Rounded Corners 4">
              <a:extLst>
                <a:ext uri="{FF2B5EF4-FFF2-40B4-BE49-F238E27FC236}">
                  <a16:creationId xmlns:a16="http://schemas.microsoft.com/office/drawing/2014/main" id="{3A980BE5-BE8A-BD8B-8726-D34F4351279B}"/>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AU" kern="1200"/>
            </a:p>
          </p:txBody>
        </p:sp>
      </p:grpSp>
      <p:grpSp>
        <p:nvGrpSpPr>
          <p:cNvPr id="6" name="Group 5" descr="Teacher and student survey">
            <a:extLst>
              <a:ext uri="{FF2B5EF4-FFF2-40B4-BE49-F238E27FC236}">
                <a16:creationId xmlns:a16="http://schemas.microsoft.com/office/drawing/2014/main" id="{CB7D7B9E-5603-3F12-D3CC-E23A483C63F9}"/>
              </a:ext>
            </a:extLst>
          </p:cNvPr>
          <p:cNvGrpSpPr/>
          <p:nvPr/>
        </p:nvGrpSpPr>
        <p:grpSpPr>
          <a:xfrm>
            <a:off x="348000" y="4838412"/>
            <a:ext cx="3726491" cy="1310506"/>
            <a:chOff x="45408" y="1625600"/>
            <a:chExt cx="4767801" cy="2167466"/>
          </a:xfrm>
        </p:grpSpPr>
        <p:sp>
          <p:nvSpPr>
            <p:cNvPr id="7" name="Rectangle: Rounded Corners 6">
              <a:extLst>
                <a:ext uri="{FF2B5EF4-FFF2-40B4-BE49-F238E27FC236}">
                  <a16:creationId xmlns:a16="http://schemas.microsoft.com/office/drawing/2014/main" id="{960F5AF1-F142-1976-794E-79F5B462D5C3}"/>
                </a:ext>
              </a:extLst>
            </p:cNvPr>
            <p:cNvSpPr/>
            <p:nvPr/>
          </p:nvSpPr>
          <p:spPr>
            <a:xfrm>
              <a:off x="45408" y="1625600"/>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r>
                <a:rPr lang="en-AU">
                  <a:solidFill>
                    <a:schemeClr val="accent1"/>
                  </a:solidFill>
                </a:rPr>
                <a:t>Teacher and student survey</a:t>
              </a:r>
            </a:p>
          </p:txBody>
        </p:sp>
        <p:sp>
          <p:nvSpPr>
            <p:cNvPr id="9" name="Rectangle: Rounded Corners 4">
              <a:extLst>
                <a:ext uri="{FF2B5EF4-FFF2-40B4-BE49-F238E27FC236}">
                  <a16:creationId xmlns:a16="http://schemas.microsoft.com/office/drawing/2014/main" id="{1763DB60-EDC2-1356-FC33-82245FEFE861}"/>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AU" kern="1200"/>
            </a:p>
          </p:txBody>
        </p:sp>
      </p:grpSp>
      <p:grpSp>
        <p:nvGrpSpPr>
          <p:cNvPr id="13" name="Group 12" descr="Growth in assessment data">
            <a:extLst>
              <a:ext uri="{FF2B5EF4-FFF2-40B4-BE49-F238E27FC236}">
                <a16:creationId xmlns:a16="http://schemas.microsoft.com/office/drawing/2014/main" id="{3C0C7F22-3EFC-369F-BF76-8FF84310CF74}"/>
              </a:ext>
            </a:extLst>
          </p:cNvPr>
          <p:cNvGrpSpPr/>
          <p:nvPr/>
        </p:nvGrpSpPr>
        <p:grpSpPr>
          <a:xfrm>
            <a:off x="8117509" y="4838412"/>
            <a:ext cx="3726491" cy="1310506"/>
            <a:chOff x="35770" y="1973949"/>
            <a:chExt cx="4767801" cy="2167466"/>
          </a:xfrm>
        </p:grpSpPr>
        <p:sp>
          <p:nvSpPr>
            <p:cNvPr id="14" name="Rectangle: Rounded Corners 13">
              <a:extLst>
                <a:ext uri="{FF2B5EF4-FFF2-40B4-BE49-F238E27FC236}">
                  <a16:creationId xmlns:a16="http://schemas.microsoft.com/office/drawing/2014/main" id="{F073BAB5-9A14-3457-E178-312444018E4E}"/>
                </a:ext>
              </a:extLst>
            </p:cNvPr>
            <p:cNvSpPr/>
            <p:nvPr/>
          </p:nvSpPr>
          <p:spPr>
            <a:xfrm>
              <a:off x="35770" y="1973949"/>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r>
                <a:rPr lang="en-AU">
                  <a:solidFill>
                    <a:schemeClr val="accent1"/>
                  </a:solidFill>
                </a:rPr>
                <a:t>Growth in assessment data</a:t>
              </a:r>
            </a:p>
          </p:txBody>
        </p:sp>
        <p:sp>
          <p:nvSpPr>
            <p:cNvPr id="15" name="Rectangle: Rounded Corners 4">
              <a:extLst>
                <a:ext uri="{FF2B5EF4-FFF2-40B4-BE49-F238E27FC236}">
                  <a16:creationId xmlns:a16="http://schemas.microsoft.com/office/drawing/2014/main" id="{E911B6D5-E2C7-962E-1C03-DA605FC750D6}"/>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AU" kern="1200"/>
            </a:p>
          </p:txBody>
        </p:sp>
      </p:grpSp>
      <p:sp>
        <p:nvSpPr>
          <p:cNvPr id="4" name="Slide Number Placeholder 3">
            <a:extLst>
              <a:ext uri="{FF2B5EF4-FFF2-40B4-BE49-F238E27FC236}">
                <a16:creationId xmlns:a16="http://schemas.microsoft.com/office/drawing/2014/main" id="{CE644EBA-9A9C-B31B-8342-8CC1539BD05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79</a:t>
            </a:fld>
            <a:endParaRPr lang="en-AU"/>
          </a:p>
        </p:txBody>
      </p:sp>
    </p:spTree>
    <p:extLst>
      <p:ext uri="{BB962C8B-B14F-4D97-AF65-F5344CB8AC3E}">
        <p14:creationId xmlns:p14="http://schemas.microsoft.com/office/powerpoint/2010/main" val="414708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6F0E0-EF71-0E27-F87B-E6FFBF2CF5AA}"/>
              </a:ext>
            </a:extLst>
          </p:cNvPr>
          <p:cNvSpPr>
            <a:spLocks noGrp="1"/>
          </p:cNvSpPr>
          <p:nvPr>
            <p:ph type="title"/>
          </p:nvPr>
        </p:nvSpPr>
        <p:spPr>
          <a:xfrm>
            <a:off x="360000" y="360000"/>
            <a:ext cx="8913092" cy="1008000"/>
          </a:xfrm>
        </p:spPr>
        <p:txBody>
          <a:bodyPr/>
          <a:lstStyle/>
          <a:p>
            <a:r>
              <a:rPr lang="en-GB"/>
              <a:t>Effective feedback professional learning</a:t>
            </a:r>
          </a:p>
        </p:txBody>
      </p:sp>
      <p:sp>
        <p:nvSpPr>
          <p:cNvPr id="3" name="TextBox 2">
            <a:extLst>
              <a:ext uri="{FF2B5EF4-FFF2-40B4-BE49-F238E27FC236}">
                <a16:creationId xmlns:a16="http://schemas.microsoft.com/office/drawing/2014/main" id="{384EF637-D60F-2F4E-69EC-9FFB942B6315}"/>
              </a:ext>
            </a:extLst>
          </p:cNvPr>
          <p:cNvSpPr txBox="1"/>
          <p:nvPr/>
        </p:nvSpPr>
        <p:spPr>
          <a:xfrm>
            <a:off x="3655828" y="1621244"/>
            <a:ext cx="5144503"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72B"/>
                </a:solidFill>
                <a:effectLst/>
                <a:uLnTx/>
                <a:uFillTx/>
                <a:latin typeface="Public Sans Light"/>
                <a:ea typeface="+mn-ea"/>
                <a:cs typeface="+mn-cs"/>
              </a:rPr>
              <a:t>Measure baseline student data and set a goal</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2272B"/>
              </a:solidFill>
              <a:effectLst/>
              <a:uLnTx/>
              <a:uFillTx/>
              <a:latin typeface="Public Sans Light"/>
              <a:ea typeface="+mn-ea"/>
              <a:cs typeface="+mn-cs"/>
            </a:endParaRPr>
          </a:p>
        </p:txBody>
      </p:sp>
      <p:pic>
        <p:nvPicPr>
          <p:cNvPr id="4" name="Picture 2" descr="High Impact Professional Learning (HIPL) model forms the basis of this professional learning.  This model has five elements.  &#10;Professional learning is driven by identified student needs &#10;School leadership teams enable professional learning &#10;Collaborative and applied professional learning strengthens teaching practice &#10;Professional learning is continuous and coherent &#10;Teachers and school leaders are responsible for the impact of professional learning on student growth and performance.">
            <a:extLst>
              <a:ext uri="{FF2B5EF4-FFF2-40B4-BE49-F238E27FC236}">
                <a16:creationId xmlns:a16="http://schemas.microsoft.com/office/drawing/2014/main" id="{356E2F9A-3EAD-4702-9AF7-97BF86044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690" b="309"/>
          <a:stretch/>
        </p:blipFill>
        <p:spPr bwMode="auto">
          <a:xfrm>
            <a:off x="2880360" y="2009741"/>
            <a:ext cx="5928466" cy="46381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F63766-8CCE-CC63-8ED7-81D3BC7AA175}"/>
              </a:ext>
            </a:extLst>
          </p:cNvPr>
          <p:cNvSpPr txBox="1"/>
          <p:nvPr/>
        </p:nvSpPr>
        <p:spPr>
          <a:xfrm>
            <a:off x="8394602" y="2867783"/>
            <a:ext cx="2772287"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2272B"/>
                </a:solidFill>
                <a:effectLst/>
                <a:uLnTx/>
                <a:uFillTx/>
                <a:ea typeface="+mn-ea"/>
                <a:cs typeface="+mn-cs"/>
              </a:rPr>
              <a:t>Use the whole school teaching approach and plan for instruction</a:t>
            </a:r>
          </a:p>
        </p:txBody>
      </p:sp>
      <p:sp>
        <p:nvSpPr>
          <p:cNvPr id="6" name="TextBox 5">
            <a:extLst>
              <a:ext uri="{FF2B5EF4-FFF2-40B4-BE49-F238E27FC236}">
                <a16:creationId xmlns:a16="http://schemas.microsoft.com/office/drawing/2014/main" id="{BC75AB28-DB0E-968A-0DEF-0EA4B7DD322D}"/>
              </a:ext>
            </a:extLst>
          </p:cNvPr>
          <p:cNvSpPr txBox="1"/>
          <p:nvPr/>
        </p:nvSpPr>
        <p:spPr>
          <a:xfrm>
            <a:off x="8394603" y="4536621"/>
            <a:ext cx="3129316"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2272B"/>
                </a:solidFill>
                <a:effectLst/>
                <a:uLnTx/>
                <a:uFillTx/>
                <a:ea typeface="+mn-ea"/>
                <a:cs typeface="+mn-cs"/>
              </a:rPr>
              <a:t>Rehearse and give feedback to each other</a:t>
            </a:r>
          </a:p>
        </p:txBody>
      </p:sp>
      <p:sp>
        <p:nvSpPr>
          <p:cNvPr id="7" name="TextBox 6">
            <a:extLst>
              <a:ext uri="{FF2B5EF4-FFF2-40B4-BE49-F238E27FC236}">
                <a16:creationId xmlns:a16="http://schemas.microsoft.com/office/drawing/2014/main" id="{617A563B-8444-6090-26B7-07D0F4915D28}"/>
              </a:ext>
            </a:extLst>
          </p:cNvPr>
          <p:cNvSpPr txBox="1"/>
          <p:nvPr/>
        </p:nvSpPr>
        <p:spPr>
          <a:xfrm>
            <a:off x="668081" y="4536621"/>
            <a:ext cx="3104781"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72B"/>
                </a:solidFill>
                <a:effectLst/>
                <a:uLnTx/>
                <a:uFillTx/>
                <a:ea typeface="+mn-ea"/>
                <a:cs typeface="+mn-cs"/>
              </a:rPr>
              <a:t>Implement the teaching routine in the classroom and measure impact</a:t>
            </a:r>
          </a:p>
        </p:txBody>
      </p:sp>
      <p:sp>
        <p:nvSpPr>
          <p:cNvPr id="8" name="TextBox 7">
            <a:extLst>
              <a:ext uri="{FF2B5EF4-FFF2-40B4-BE49-F238E27FC236}">
                <a16:creationId xmlns:a16="http://schemas.microsoft.com/office/drawing/2014/main" id="{F34A6EF5-AA95-DE5D-B871-E958EFEA1BFC}"/>
              </a:ext>
            </a:extLst>
          </p:cNvPr>
          <p:cNvSpPr txBox="1"/>
          <p:nvPr/>
        </p:nvSpPr>
        <p:spPr>
          <a:xfrm>
            <a:off x="668081" y="2867783"/>
            <a:ext cx="2821236"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72B"/>
                </a:solidFill>
                <a:effectLst/>
                <a:uLnTx/>
                <a:uFillTx/>
                <a:ea typeface="+mn-ea"/>
                <a:cs typeface="+mn-cs"/>
              </a:rPr>
              <a:t>Analyse data to determine further cycles</a:t>
            </a:r>
          </a:p>
        </p:txBody>
      </p:sp>
      <p:sp>
        <p:nvSpPr>
          <p:cNvPr id="9" name="Slide Number Placeholder 3">
            <a:extLst>
              <a:ext uri="{FF2B5EF4-FFF2-40B4-BE49-F238E27FC236}">
                <a16:creationId xmlns:a16="http://schemas.microsoft.com/office/drawing/2014/main" id="{25EB6923-5BEA-CB51-F172-EB9BDA55ADA6}"/>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rIns="0"/>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8</a:t>
            </a:fld>
            <a:endParaRPr lang="en-AU" sz="1200" dirty="0"/>
          </a:p>
        </p:txBody>
      </p:sp>
    </p:spTree>
    <p:extLst>
      <p:ext uri="{BB962C8B-B14F-4D97-AF65-F5344CB8AC3E}">
        <p14:creationId xmlns:p14="http://schemas.microsoft.com/office/powerpoint/2010/main" val="621580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21AD-B715-73E4-E4E4-62ECF908E9C6}"/>
              </a:ext>
            </a:extLst>
          </p:cNvPr>
          <p:cNvSpPr>
            <a:spLocks noGrp="1"/>
          </p:cNvSpPr>
          <p:nvPr>
            <p:ph type="title"/>
          </p:nvPr>
        </p:nvSpPr>
        <p:spPr/>
        <p:txBody>
          <a:bodyPr/>
          <a:lstStyle/>
          <a:p>
            <a:r>
              <a:rPr lang="en-GB" dirty="0"/>
              <a:t>Connecting to the School Excellence Framework</a:t>
            </a:r>
          </a:p>
        </p:txBody>
      </p:sp>
      <p:sp>
        <p:nvSpPr>
          <p:cNvPr id="4" name="Content Placeholder 3">
            <a:extLst>
              <a:ext uri="{FF2B5EF4-FFF2-40B4-BE49-F238E27FC236}">
                <a16:creationId xmlns:a16="http://schemas.microsoft.com/office/drawing/2014/main" id="{9BACBEF6-E9C3-5BED-7790-33BB34DEFEF0}"/>
              </a:ext>
            </a:extLst>
          </p:cNvPr>
          <p:cNvSpPr>
            <a:spLocks noGrp="1"/>
          </p:cNvSpPr>
          <p:nvPr>
            <p:ph idx="1"/>
          </p:nvPr>
        </p:nvSpPr>
        <p:spPr>
          <a:xfrm>
            <a:off x="7474226" y="1543054"/>
            <a:ext cx="4385014" cy="4536000"/>
          </a:xfrm>
        </p:spPr>
        <p:txBody>
          <a:bodyPr vert="horz" lIns="0" tIns="0" rIns="0" bIns="0" rtlCol="0" anchor="t">
            <a:noAutofit/>
          </a:bodyPr>
          <a:lstStyle/>
          <a:p>
            <a:pPr>
              <a:spcAft>
                <a:spcPts val="600"/>
              </a:spcAft>
            </a:pPr>
            <a:r>
              <a:rPr lang="en-GB" dirty="0"/>
              <a:t>‘School-wide explicit teaching approaches incorporate modelled, guided and independent practice.</a:t>
            </a:r>
          </a:p>
          <a:p>
            <a:pPr>
              <a:spcAft>
                <a:spcPts val="600"/>
              </a:spcAft>
            </a:pPr>
            <a:r>
              <a:rPr lang="en-GB" dirty="0"/>
              <a:t>Teachers consider students’ cognitive load and employ explicit teaching strategies to optimise learning progress of students across the full range of abilities. Effective methods are identified, promoted and modelled, and students’ learning improvement is monitored, demonstrating growth.’</a:t>
            </a:r>
          </a:p>
        </p:txBody>
      </p:sp>
      <p:pic>
        <p:nvPicPr>
          <p:cNvPr id="11" name="Content Placeholder 10">
            <a:extLst>
              <a:ext uri="{FF2B5EF4-FFF2-40B4-BE49-F238E27FC236}">
                <a16:creationId xmlns:a16="http://schemas.microsoft.com/office/drawing/2014/main" id="{DCFEBBA6-6E7C-A905-7ACD-7D9E296157D3}"/>
              </a:ext>
              <a:ext uri="{C183D7F6-B498-43B3-948B-1728B52AA6E4}">
                <adec:decorative xmlns:adec="http://schemas.microsoft.com/office/drawing/2017/decorative" val="1"/>
              </a:ext>
            </a:extLst>
          </p:cNvPr>
          <p:cNvPicPr>
            <a:picLocks noGrp="1" noChangeAspect="1"/>
          </p:cNvPicPr>
          <p:nvPr>
            <p:ph type="pic" sz="quarter" idx="19"/>
          </p:nvPr>
        </p:nvPicPr>
        <p:blipFill rotWithShape="1">
          <a:blip r:embed="rId3">
            <a:extLst>
              <a:ext uri="{28A0092B-C50C-407E-A947-70E740481C1C}">
                <a14:useLocalDpi xmlns:a14="http://schemas.microsoft.com/office/drawing/2010/main" val="0"/>
              </a:ext>
            </a:extLst>
          </a:blip>
          <a:srcRect l="-67" r="-37"/>
          <a:stretch/>
        </p:blipFill>
        <p:spPr>
          <a:xfrm>
            <a:off x="360000" y="1613029"/>
            <a:ext cx="6419492" cy="4466025"/>
          </a:xfrm>
          <a:effectLst>
            <a:outerShdw blurRad="63500" sx="102000" sy="102000" algn="ctr" rotWithShape="0">
              <a:prstClr val="black">
                <a:alpha val="40000"/>
              </a:prstClr>
            </a:outerShdw>
          </a:effectLst>
        </p:spPr>
      </p:pic>
      <p:sp>
        <p:nvSpPr>
          <p:cNvPr id="15" name="TextBox 14">
            <a:extLst>
              <a:ext uri="{FF2B5EF4-FFF2-40B4-BE49-F238E27FC236}">
                <a16:creationId xmlns:a16="http://schemas.microsoft.com/office/drawing/2014/main" id="{54EA7781-77FE-B595-B73A-1176C4B8EF24}"/>
              </a:ext>
            </a:extLst>
          </p:cNvPr>
          <p:cNvSpPr txBox="1"/>
          <p:nvPr/>
        </p:nvSpPr>
        <p:spPr>
          <a:xfrm>
            <a:off x="279752" y="6451928"/>
            <a:ext cx="9032621" cy="276999"/>
          </a:xfrm>
          <a:prstGeom prst="rect">
            <a:avLst/>
          </a:prstGeom>
          <a:noFill/>
        </p:spPr>
        <p:txBody>
          <a:bodyPr wrap="square">
            <a:spAutoFit/>
          </a:bodyPr>
          <a:lstStyle/>
          <a:p>
            <a:r>
              <a:rPr lang="en-AU" sz="1200" dirty="0">
                <a:hlinkClick r:id="rId4"/>
              </a:rPr>
              <a:t>School Excellence Framework</a:t>
            </a:r>
            <a:r>
              <a:rPr lang="en-AU" sz="1200" dirty="0"/>
              <a:t>, Teaching Domain (p 11)</a:t>
            </a:r>
            <a:endParaRPr lang="en-GB" sz="1200" dirty="0"/>
          </a:p>
        </p:txBody>
      </p:sp>
      <p:sp>
        <p:nvSpPr>
          <p:cNvPr id="3" name="Rectangle: Rounded Corners 2">
            <a:extLst>
              <a:ext uri="{FF2B5EF4-FFF2-40B4-BE49-F238E27FC236}">
                <a16:creationId xmlns:a16="http://schemas.microsoft.com/office/drawing/2014/main" id="{CF9EBD22-C913-1487-E4E7-DC03BC6BBDB2}"/>
              </a:ext>
              <a:ext uri="{C183D7F6-B498-43B3-948B-1728B52AA6E4}">
                <adec:decorative xmlns:adec="http://schemas.microsoft.com/office/drawing/2017/decorative" val="1"/>
              </a:ext>
            </a:extLst>
          </p:cNvPr>
          <p:cNvSpPr/>
          <p:nvPr/>
        </p:nvSpPr>
        <p:spPr>
          <a:xfrm>
            <a:off x="1719618" y="4828464"/>
            <a:ext cx="4930362" cy="873457"/>
          </a:xfrm>
          <a:prstGeom prst="round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Slide Number Placeholder 3">
            <a:extLst>
              <a:ext uri="{FF2B5EF4-FFF2-40B4-BE49-F238E27FC236}">
                <a16:creationId xmlns:a16="http://schemas.microsoft.com/office/drawing/2014/main" id="{07C85864-E6EE-3EDB-A2E0-98DAA42BB507}"/>
              </a:ext>
              <a:ext uri="{C183D7F6-B498-43B3-948B-1728B52AA6E4}">
                <adec:decorative xmlns:adec="http://schemas.microsoft.com/office/drawing/2017/decorative" val="1"/>
              </a:ext>
            </a:extLst>
          </p:cNvPr>
          <p:cNvSpPr txBox="1">
            <a:spLocks/>
          </p:cNvSpPr>
          <p:nvPr/>
        </p:nvSpPr>
        <p:spPr>
          <a:xfrm>
            <a:off x="11139240" y="644742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80</a:t>
            </a:fld>
            <a:endParaRPr lang="en-AU" sz="1200"/>
          </a:p>
        </p:txBody>
      </p:sp>
    </p:spTree>
    <p:extLst>
      <p:ext uri="{BB962C8B-B14F-4D97-AF65-F5344CB8AC3E}">
        <p14:creationId xmlns:p14="http://schemas.microsoft.com/office/powerpoint/2010/main" val="214586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FFD4CE3-BB3B-FD49-A72C-91D74FF9181A}"/>
              </a:ext>
            </a:extLst>
          </p:cNvPr>
          <p:cNvSpPr>
            <a:spLocks noGrp="1"/>
          </p:cNvSpPr>
          <p:nvPr>
            <p:ph type="title"/>
          </p:nvPr>
        </p:nvSpPr>
        <p:spPr/>
        <p:txBody>
          <a:bodyPr/>
          <a:lstStyle/>
          <a:p>
            <a:r>
              <a:rPr lang="en-AU"/>
              <a:t>Feedback</a:t>
            </a:r>
          </a:p>
        </p:txBody>
      </p:sp>
      <p:sp>
        <p:nvSpPr>
          <p:cNvPr id="13" name="Text Placeholder 12">
            <a:extLst>
              <a:ext uri="{FF2B5EF4-FFF2-40B4-BE49-F238E27FC236}">
                <a16:creationId xmlns:a16="http://schemas.microsoft.com/office/drawing/2014/main" id="{F5F5AB63-A216-5C12-90A6-6FA4658EC8A0}"/>
              </a:ext>
            </a:extLst>
          </p:cNvPr>
          <p:cNvSpPr>
            <a:spLocks noGrp="1"/>
          </p:cNvSpPr>
          <p:nvPr>
            <p:ph type="body" sz="quarter" idx="19"/>
          </p:nvPr>
        </p:nvSpPr>
        <p:spPr>
          <a:xfrm>
            <a:off x="360000" y="1862942"/>
            <a:ext cx="6040800" cy="4491058"/>
          </a:xfrm>
        </p:spPr>
        <p:txBody>
          <a:bodyPr vert="horz" lIns="0" tIns="0" rIns="0" bIns="0" rtlCol="0" anchor="t">
            <a:noAutofit/>
          </a:bodyPr>
          <a:lstStyle/>
          <a:p>
            <a:pPr>
              <a:spcAft>
                <a:spcPts val="600"/>
              </a:spcAft>
            </a:pPr>
            <a:r>
              <a:rPr lang="en-AU" dirty="0"/>
              <a:t>Please complete the </a:t>
            </a:r>
            <a:r>
              <a:rPr lang="en-AU" dirty="0">
                <a:hlinkClick r:id="rId2"/>
              </a:rPr>
              <a:t>Effective feedback learning module</a:t>
            </a:r>
            <a:r>
              <a:rPr lang="en-AU" dirty="0"/>
              <a:t> to help us improve future professional learning and provide further support.</a:t>
            </a:r>
          </a:p>
        </p:txBody>
      </p:sp>
      <p:sp>
        <p:nvSpPr>
          <p:cNvPr id="14" name="Text Placeholder 12">
            <a:extLst>
              <a:ext uri="{FF2B5EF4-FFF2-40B4-BE49-F238E27FC236}">
                <a16:creationId xmlns:a16="http://schemas.microsoft.com/office/drawing/2014/main" id="{68E4A05C-964F-F041-02D3-7309942E3408}"/>
              </a:ext>
            </a:extLst>
          </p:cNvPr>
          <p:cNvSpPr txBox="1">
            <a:spLocks/>
          </p:cNvSpPr>
          <p:nvPr/>
        </p:nvSpPr>
        <p:spPr>
          <a:xfrm>
            <a:off x="360000" y="3657961"/>
            <a:ext cx="6040800" cy="1441961"/>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accent1"/>
                </a:solidFill>
                <a:latin typeface="+mj-lt"/>
                <a:ea typeface="+mj-ea"/>
                <a:cs typeface="+mj-cs"/>
              </a:rPr>
              <a:t>Contact</a:t>
            </a:r>
            <a:r>
              <a:rPr lang="en-US" sz="3600" b="1" dirty="0"/>
              <a:t> </a:t>
            </a:r>
            <a:r>
              <a:rPr lang="en-US" sz="3600" dirty="0">
                <a:solidFill>
                  <a:schemeClr val="accent1"/>
                </a:solidFill>
                <a:latin typeface="+mj-lt"/>
                <a:ea typeface="+mj-ea"/>
                <a:cs typeface="+mj-cs"/>
              </a:rPr>
              <a:t>us</a:t>
            </a:r>
          </a:p>
          <a:p>
            <a:r>
              <a:rPr lang="en-AU" dirty="0">
                <a:solidFill>
                  <a:schemeClr val="accent2"/>
                </a:solidFill>
                <a:hlinkClick r:id="rId3">
                  <a:extLst>
                    <a:ext uri="{A12FA001-AC4F-418D-AE19-62706E023703}">
                      <ahyp:hlinkClr xmlns:ahyp="http://schemas.microsoft.com/office/drawing/2018/hyperlinkcolor" val="tx"/>
                    </a:ext>
                  </a:extLst>
                </a:hlinkClick>
              </a:rPr>
              <a:t>ContactCurriculumReform@det.nsw.edu.au</a:t>
            </a:r>
            <a:endParaRPr lang="en-US" sz="2400" b="1" dirty="0">
              <a:solidFill>
                <a:schemeClr val="accent2"/>
              </a:solidFill>
            </a:endParaRPr>
          </a:p>
        </p:txBody>
      </p:sp>
      <p:pic>
        <p:nvPicPr>
          <p:cNvPr id="5" name="Graphic 4">
            <a:extLst>
              <a:ext uri="{FF2B5EF4-FFF2-40B4-BE49-F238E27FC236}">
                <a16:creationId xmlns:a16="http://schemas.microsoft.com/office/drawing/2014/main" id="{4657F610-CCCF-23CF-A725-AD57BCCF04F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42217">
            <a:off x="6386987" y="2710786"/>
            <a:ext cx="1989666" cy="1989666"/>
          </a:xfrm>
          <a:prstGeom prst="rect">
            <a:avLst/>
          </a:prstGeom>
        </p:spPr>
      </p:pic>
      <p:pic>
        <p:nvPicPr>
          <p:cNvPr id="3" name="Picture 2">
            <a:extLst>
              <a:ext uri="{FF2B5EF4-FFF2-40B4-BE49-F238E27FC236}">
                <a16:creationId xmlns:a16="http://schemas.microsoft.com/office/drawing/2014/main" id="{EEC788C2-0353-E35B-921F-1BF43F2D622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576095" y="2616679"/>
            <a:ext cx="2904228" cy="2976115"/>
          </a:xfrm>
          <a:prstGeom prst="rect">
            <a:avLst/>
          </a:prstGeom>
        </p:spPr>
      </p:pic>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81</a:t>
            </a:fld>
            <a:endParaRPr lang="en-AU"/>
          </a:p>
        </p:txBody>
      </p:sp>
    </p:spTree>
    <p:extLst>
      <p:ext uri="{BB962C8B-B14F-4D97-AF65-F5344CB8AC3E}">
        <p14:creationId xmlns:p14="http://schemas.microsoft.com/office/powerpoint/2010/main" val="225151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91A16B-8EBE-9BF5-51F2-BDC88F7C027B}"/>
              </a:ext>
            </a:extLst>
          </p:cNvPr>
          <p:cNvSpPr>
            <a:spLocks noGrp="1"/>
          </p:cNvSpPr>
          <p:nvPr>
            <p:ph type="title"/>
          </p:nvPr>
        </p:nvSpPr>
        <p:spPr/>
        <p:txBody>
          <a:bodyPr/>
          <a:lstStyle/>
          <a:p>
            <a:r>
              <a:rPr lang="en-AU" dirty="0"/>
              <a:t>Explicit teaching strategies and resources</a:t>
            </a:r>
          </a:p>
        </p:txBody>
      </p:sp>
      <p:pic>
        <p:nvPicPr>
          <p:cNvPr id="14" name="Picture 4">
            <a:extLst>
              <a:ext uri="{FF2B5EF4-FFF2-40B4-BE49-F238E27FC236}">
                <a16:creationId xmlns:a16="http://schemas.microsoft.com/office/drawing/2014/main" id="{DC72B1E0-317A-03DF-6784-30A49F18379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3282" y="1229452"/>
            <a:ext cx="8019712" cy="46883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the department's Explicit teaching strategies webpage.">
            <a:extLst>
              <a:ext uri="{FF2B5EF4-FFF2-40B4-BE49-F238E27FC236}">
                <a16:creationId xmlns:a16="http://schemas.microsoft.com/office/drawing/2014/main" id="{C37A2A34-DBD7-57E5-23AE-604F195451B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752000" y="1668223"/>
            <a:ext cx="5056156" cy="3157272"/>
          </a:xfrm>
          <a:prstGeom prst="rect">
            <a:avLst/>
          </a:prstGeom>
        </p:spPr>
      </p:pic>
      <p:sp>
        <p:nvSpPr>
          <p:cNvPr id="7" name="Rectangle: Rounded Corners 6">
            <a:extLst>
              <a:ext uri="{FF2B5EF4-FFF2-40B4-BE49-F238E27FC236}">
                <a16:creationId xmlns:a16="http://schemas.microsoft.com/office/drawing/2014/main" id="{E38C257A-D714-1B9B-1F76-B502A36CDAAE}"/>
              </a:ext>
              <a:ext uri="{C183D7F6-B498-43B3-948B-1728B52AA6E4}">
                <adec:decorative xmlns:adec="http://schemas.microsoft.com/office/drawing/2017/decorative" val="1"/>
              </a:ext>
            </a:extLst>
          </p:cNvPr>
          <p:cNvSpPr/>
          <p:nvPr/>
        </p:nvSpPr>
        <p:spPr>
          <a:xfrm>
            <a:off x="1752782" y="2103650"/>
            <a:ext cx="1684962" cy="2721428"/>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63A669D-76D6-8F55-20B2-8BF46DF0C86F}"/>
              </a:ext>
            </a:extLst>
          </p:cNvPr>
          <p:cNvSpPr txBox="1"/>
          <p:nvPr/>
        </p:nvSpPr>
        <p:spPr>
          <a:xfrm>
            <a:off x="7717100" y="2103650"/>
            <a:ext cx="4109224" cy="233442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dirty="0">
                <a:cs typeface="Segoe UI"/>
              </a:rPr>
              <a:t>More information is available about:</a:t>
            </a:r>
            <a:endParaRPr lang="en-US" sz="1800" dirty="0">
              <a:cs typeface="Segoe UI"/>
            </a:endParaRPr>
          </a:p>
          <a:p>
            <a:pPr marL="285750" indent="-285750">
              <a:lnSpc>
                <a:spcPct val="150000"/>
              </a:lnSpc>
              <a:spcAft>
                <a:spcPts val="600"/>
              </a:spcAft>
              <a:buFont typeface="Arial"/>
              <a:buChar char="•"/>
            </a:pPr>
            <a:r>
              <a:rPr lang="en-AU" sz="1800" dirty="0">
                <a:cs typeface="Segoe UI"/>
              </a:rPr>
              <a:t>​</a:t>
            </a:r>
            <a:r>
              <a:rPr lang="en-AU" sz="1800" dirty="0">
                <a:cs typeface="Segoe UI"/>
                <a:hlinkClick r:id="rId5"/>
              </a:rPr>
              <a:t>explicit teaching</a:t>
            </a:r>
            <a:endParaRPr lang="en-AU" sz="1800" dirty="0">
              <a:cs typeface="Segoe UI"/>
            </a:endParaRPr>
          </a:p>
          <a:p>
            <a:pPr marL="285750" indent="-285750">
              <a:lnSpc>
                <a:spcPct val="150000"/>
              </a:lnSpc>
              <a:spcAft>
                <a:spcPts val="600"/>
              </a:spcAft>
              <a:buFont typeface="Arial"/>
              <a:buChar char="•"/>
            </a:pPr>
            <a:r>
              <a:rPr lang="en-AU" sz="1800" dirty="0">
                <a:cs typeface="Segoe UI"/>
                <a:hlinkClick r:id="rId6"/>
              </a:rPr>
              <a:t>how learning happens</a:t>
            </a:r>
            <a:endParaRPr lang="en-AU" sz="1800" dirty="0">
              <a:cs typeface="Segoe UI"/>
            </a:endParaRPr>
          </a:p>
          <a:p>
            <a:pPr marL="285750" indent="-285750">
              <a:lnSpc>
                <a:spcPct val="150000"/>
              </a:lnSpc>
              <a:spcAft>
                <a:spcPts val="600"/>
              </a:spcAft>
              <a:buFont typeface="Arial"/>
              <a:buChar char="•"/>
            </a:pPr>
            <a:r>
              <a:rPr lang="en-AU" sz="1800" dirty="0">
                <a:cs typeface="Segoe UI"/>
                <a:hlinkClick r:id="rId7"/>
              </a:rPr>
              <a:t>the enabling factors</a:t>
            </a:r>
            <a:endParaRPr lang="en-AU" sz="1800" dirty="0">
              <a:cs typeface="Segoe UI"/>
            </a:endParaRPr>
          </a:p>
          <a:p>
            <a:pPr marL="285750" indent="-285750">
              <a:lnSpc>
                <a:spcPct val="150000"/>
              </a:lnSpc>
              <a:spcAft>
                <a:spcPts val="600"/>
              </a:spcAft>
              <a:buFont typeface="Arial"/>
              <a:buChar char="•"/>
            </a:pPr>
            <a:r>
              <a:rPr lang="en-AU" sz="1800" dirty="0">
                <a:cs typeface="Segoe UI"/>
                <a:hlinkClick r:id="rId8"/>
              </a:rPr>
              <a:t>the explicit teaching strategies</a:t>
            </a:r>
            <a:r>
              <a:rPr lang="en-AU" sz="1800" dirty="0">
                <a:cs typeface="Segoe UI"/>
              </a:rPr>
              <a:t>.</a:t>
            </a:r>
            <a:endParaRPr lang="en-AU" dirty="0"/>
          </a:p>
        </p:txBody>
      </p:sp>
      <p:sp>
        <p:nvSpPr>
          <p:cNvPr id="6" name="TextBox 5">
            <a:extLst>
              <a:ext uri="{FF2B5EF4-FFF2-40B4-BE49-F238E27FC236}">
                <a16:creationId xmlns:a16="http://schemas.microsoft.com/office/drawing/2014/main" id="{7F8247A7-39FE-BC2A-CC53-CB9EF9CF83C2}"/>
              </a:ext>
            </a:extLst>
          </p:cNvPr>
          <p:cNvSpPr txBox="1"/>
          <p:nvPr/>
        </p:nvSpPr>
        <p:spPr>
          <a:xfrm>
            <a:off x="1334404" y="6017783"/>
            <a:ext cx="5891348" cy="335413"/>
          </a:xfrm>
          <a:prstGeom prst="rect">
            <a:avLst/>
          </a:prstGeom>
          <a:noFill/>
        </p:spPr>
        <p:txBody>
          <a:bodyPr wrap="square">
            <a:spAutoFit/>
          </a:bodyPr>
          <a:lstStyle/>
          <a:p>
            <a:pPr>
              <a:lnSpc>
                <a:spcPct val="150000"/>
              </a:lnSpc>
            </a:pPr>
            <a:r>
              <a:rPr lang="en-AU" sz="1200" dirty="0">
                <a:solidFill>
                  <a:schemeClr val="accent2"/>
                </a:solidFill>
                <a:hlinkClick r:id="rId8">
                  <a:extLst>
                    <a:ext uri="{A12FA001-AC4F-418D-AE19-62706E023703}">
                      <ahyp:hlinkClr xmlns:ahyp="http://schemas.microsoft.com/office/drawing/2018/hyperlinkcolor" val="tx"/>
                    </a:ext>
                  </a:extLst>
                </a:hlinkClick>
              </a:rPr>
              <a:t>https://education.nsw.gov.au/teaching-and-learning/curriculum/explicit-teaching</a:t>
            </a:r>
            <a:r>
              <a:rPr lang="en-AU" sz="1200" dirty="0">
                <a:solidFill>
                  <a:schemeClr val="accent2"/>
                </a:solidFill>
              </a:rPr>
              <a:t> </a:t>
            </a:r>
          </a:p>
        </p:txBody>
      </p:sp>
      <p:sp>
        <p:nvSpPr>
          <p:cNvPr id="2" name="Slide Number Placeholder 1">
            <a:extLst>
              <a:ext uri="{FF2B5EF4-FFF2-40B4-BE49-F238E27FC236}">
                <a16:creationId xmlns:a16="http://schemas.microsoft.com/office/drawing/2014/main" id="{A3948B60-8D3A-4351-541F-DB1FD5B579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82</a:t>
            </a:fld>
            <a:endParaRPr lang="en-AU"/>
          </a:p>
        </p:txBody>
      </p:sp>
    </p:spTree>
    <p:extLst>
      <p:ext uri="{BB962C8B-B14F-4D97-AF65-F5344CB8AC3E}">
        <p14:creationId xmlns:p14="http://schemas.microsoft.com/office/powerpoint/2010/main" val="253218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8E4C-990E-BA36-87AD-1F5F98A01E74}"/>
              </a:ext>
            </a:extLst>
          </p:cNvPr>
          <p:cNvSpPr>
            <a:spLocks noGrp="1"/>
          </p:cNvSpPr>
          <p:nvPr>
            <p:ph type="title"/>
          </p:nvPr>
        </p:nvSpPr>
        <p:spPr/>
        <p:txBody>
          <a:bodyPr/>
          <a:lstStyle/>
          <a:p>
            <a:r>
              <a:rPr lang="en-US" dirty="0"/>
              <a:t>References</a:t>
            </a:r>
          </a:p>
        </p:txBody>
      </p:sp>
      <p:sp>
        <p:nvSpPr>
          <p:cNvPr id="5" name="TextBox 4">
            <a:extLst>
              <a:ext uri="{FF2B5EF4-FFF2-40B4-BE49-F238E27FC236}">
                <a16:creationId xmlns:a16="http://schemas.microsoft.com/office/drawing/2014/main" id="{FAEAF25D-834B-E6A7-C114-1E816F3EC7D4}"/>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t>
            </a:r>
          </a:p>
        </p:txBody>
      </p:sp>
      <p:sp>
        <p:nvSpPr>
          <p:cNvPr id="4" name="Content Placeholder 3">
            <a:extLst>
              <a:ext uri="{FF2B5EF4-FFF2-40B4-BE49-F238E27FC236}">
                <a16:creationId xmlns:a16="http://schemas.microsoft.com/office/drawing/2014/main" id="{BAA9632B-2B0E-3CA3-17C3-5C5BCC13EB96}"/>
              </a:ext>
            </a:extLst>
          </p:cNvPr>
          <p:cNvSpPr>
            <a:spLocks noGrp="1"/>
          </p:cNvSpPr>
          <p:nvPr>
            <p:ph idx="1"/>
          </p:nvPr>
        </p:nvSpPr>
        <p:spPr>
          <a:xfrm>
            <a:off x="360000" y="3428999"/>
            <a:ext cx="11484000" cy="3267001"/>
          </a:xfrm>
        </p:spPr>
        <p:txBody>
          <a:bodyPr/>
          <a:lstStyle/>
          <a:p>
            <a:pPr defTabSz="609585">
              <a:spcAft>
                <a:spcPts val="600"/>
              </a:spcAft>
              <a:defRPr/>
            </a:pPr>
            <a:r>
              <a:rPr kumimoji="0" lang="en-AU" b="0" i="0" u="none" strike="noStrike" kern="1200" cap="none" spc="0" normalizeH="0" baseline="0" noProof="0" dirty="0">
                <a:ln>
                  <a:noFill/>
                </a:ln>
                <a:solidFill>
                  <a:srgbClr val="22272B"/>
                </a:solidFill>
                <a:effectLst/>
                <a:uLnTx/>
                <a:uFillTx/>
                <a:latin typeface="Public Sans Light"/>
                <a:ea typeface="Calibri"/>
                <a:cs typeface="Calibri"/>
              </a:rPr>
              <a:t>AERO (</a:t>
            </a:r>
            <a:r>
              <a:rPr lang="en-AU" dirty="0">
                <a:solidFill>
                  <a:srgbClr val="22272B"/>
                </a:solidFill>
                <a:latin typeface="Public Sans Light"/>
                <a:ea typeface="Calibri"/>
                <a:cs typeface="Calibri"/>
              </a:rPr>
              <a:t>Australian Education Research Organisation) (2021) </a:t>
            </a:r>
            <a:r>
              <a:rPr lang="en-AU" i="1" dirty="0">
                <a:solidFill>
                  <a:srgbClr val="22272B"/>
                </a:solidFill>
                <a:latin typeface="Public Sans Light"/>
                <a:ea typeface="Calibri"/>
                <a:cs typeface="Calibri"/>
                <a:hlinkClick r:id="rId6"/>
              </a:rPr>
              <a:t>Focused classrooms: managing the classroom to maximise learning</a:t>
            </a:r>
            <a:r>
              <a:rPr lang="en-AU" dirty="0">
                <a:solidFill>
                  <a:srgbClr val="22272B"/>
                </a:solidFill>
                <a:latin typeface="Public Sans Light"/>
                <a:ea typeface="Calibri"/>
                <a:cs typeface="Calibri"/>
              </a:rPr>
              <a:t>, AERO, accessed 19 February 2025.</a:t>
            </a:r>
            <a:endParaRPr lang="en-US" dirty="0">
              <a:solidFill>
                <a:srgbClr val="22272B"/>
              </a:solidFill>
              <a:latin typeface="Public Sans Light"/>
              <a:ea typeface="Calibri"/>
              <a:cs typeface="Calibri"/>
            </a:endParaRPr>
          </a:p>
          <a:p>
            <a:pPr defTabSz="609585">
              <a:spcAft>
                <a:spcPts val="600"/>
              </a:spcAft>
              <a:defRPr/>
            </a:pPr>
            <a:r>
              <a:rPr lang="en-AU" dirty="0">
                <a:solidFill>
                  <a:srgbClr val="22272B"/>
                </a:solidFill>
                <a:ea typeface="Calibri"/>
                <a:cs typeface="Calibri"/>
              </a:rPr>
              <a:t>AERO (Australian Education Research Organisation) (2023d) </a:t>
            </a:r>
            <a:r>
              <a:rPr lang="en-AU" i="1" dirty="0">
                <a:solidFill>
                  <a:srgbClr val="22272B"/>
                </a:solidFill>
                <a:ea typeface="Calibri"/>
                <a:cs typeface="Calibri"/>
                <a:hlinkClick r:id="rId7"/>
              </a:rPr>
              <a:t>Circulation</a:t>
            </a:r>
            <a:r>
              <a:rPr lang="en-AU" dirty="0">
                <a:solidFill>
                  <a:srgbClr val="22272B"/>
                </a:solidFill>
                <a:ea typeface="Calibri"/>
                <a:cs typeface="Calibri"/>
              </a:rPr>
              <a:t>, AERO, accessed 20 November 2024.</a:t>
            </a:r>
          </a:p>
          <a:p>
            <a:pPr defTabSz="609585">
              <a:spcAft>
                <a:spcPts val="600"/>
              </a:spcAft>
              <a:defRPr/>
            </a:pPr>
            <a:r>
              <a:rPr lang="en-AU" dirty="0">
                <a:solidFill>
                  <a:srgbClr val="22272B"/>
                </a:solidFill>
                <a:ea typeface="Calibri"/>
                <a:cs typeface="Calibri"/>
              </a:rPr>
              <a:t>AERO (Australian Education Research Organisation) (2023f) </a:t>
            </a:r>
            <a:r>
              <a:rPr lang="en-AU" dirty="0">
                <a:solidFill>
                  <a:srgbClr val="22272B"/>
                </a:solidFill>
                <a:ea typeface="Calibri"/>
                <a:cs typeface="Calibri"/>
                <a:hlinkClick r:id="rId8"/>
              </a:rPr>
              <a:t>Explicit instruction optimises learning</a:t>
            </a:r>
            <a:r>
              <a:rPr lang="en-AU" dirty="0">
                <a:solidFill>
                  <a:srgbClr val="22272B"/>
                </a:solidFill>
                <a:ea typeface="Calibri"/>
                <a:cs typeface="Calibri"/>
              </a:rPr>
              <a:t>, AERO, accessed 4 October 2024</a:t>
            </a:r>
          </a:p>
          <a:p>
            <a:pPr defTabSz="609585">
              <a:spcAft>
                <a:spcPts val="600"/>
              </a:spcAft>
              <a:defRPr/>
            </a:pPr>
            <a:r>
              <a:rPr lang="en-AU" dirty="0">
                <a:solidFill>
                  <a:srgbClr val="22272B"/>
                </a:solidFill>
                <a:ea typeface="Calibri"/>
                <a:cs typeface="Calibri"/>
              </a:rPr>
              <a:t>AERO (Australian Education Research Organisation) (2023e) </a:t>
            </a:r>
            <a:r>
              <a:rPr lang="en-AU" i="1" dirty="0">
                <a:solidFill>
                  <a:srgbClr val="22272B"/>
                </a:solidFill>
                <a:ea typeface="Calibri"/>
                <a:cs typeface="Calibri"/>
                <a:hlinkClick r:id="rId9"/>
              </a:rPr>
              <a:t>Gaining all students’ attention</a:t>
            </a:r>
            <a:r>
              <a:rPr lang="en-AU" dirty="0">
                <a:solidFill>
                  <a:srgbClr val="22272B"/>
                </a:solidFill>
                <a:ea typeface="Calibri"/>
                <a:cs typeface="Calibri"/>
              </a:rPr>
              <a:t>, AERO, accessed 4 October 2024.</a:t>
            </a:r>
          </a:p>
          <a:p>
            <a:pPr defTabSz="609585">
              <a:spcAft>
                <a:spcPts val="600"/>
              </a:spcAft>
              <a:defRPr/>
            </a:pPr>
            <a:r>
              <a:rPr lang="en-AU" dirty="0">
                <a:solidFill>
                  <a:srgbClr val="22272B"/>
                </a:solidFill>
                <a:ea typeface="Calibri"/>
                <a:cs typeface="Calibri"/>
              </a:rPr>
              <a:t>AERO (Australian Education Research Organisation) </a:t>
            </a:r>
            <a:r>
              <a:rPr lang="en-US" dirty="0">
                <a:solidFill>
                  <a:srgbClr val="22272B"/>
                </a:solidFill>
                <a:ea typeface="Calibri"/>
                <a:cs typeface="Calibri"/>
              </a:rPr>
              <a:t>(2023b) </a:t>
            </a:r>
            <a:r>
              <a:rPr lang="en-US" i="1" dirty="0">
                <a:solidFill>
                  <a:srgbClr val="22272B"/>
                </a:solidFill>
                <a:ea typeface="Calibri"/>
                <a:cs typeface="Calibri"/>
                <a:hlinkClick r:id="rId10"/>
              </a:rPr>
              <a:t>How students </a:t>
            </a:r>
            <a:r>
              <a:rPr lang="en-US" i="1" dirty="0">
                <a:solidFill>
                  <a:srgbClr val="22272B"/>
                </a:solidFill>
                <a:cs typeface="Calibri"/>
                <a:hlinkClick r:id="rId10"/>
              </a:rPr>
              <a:t>learn best: an overview of the evidence</a:t>
            </a:r>
            <a:r>
              <a:rPr lang="en-US" dirty="0">
                <a:solidFill>
                  <a:srgbClr val="22272B"/>
                </a:solidFill>
                <a:ea typeface="Calibri"/>
                <a:cs typeface="Calibri"/>
              </a:rPr>
              <a:t>, AERO, </a:t>
            </a:r>
            <a:r>
              <a:rPr lang="en-AU" dirty="0">
                <a:solidFill>
                  <a:srgbClr val="22272B"/>
                </a:solidFill>
                <a:cs typeface="Calibri"/>
              </a:rPr>
              <a:t>accessed 4 October 2024.</a:t>
            </a:r>
          </a:p>
          <a:p>
            <a:pPr defTabSz="609585">
              <a:spcAft>
                <a:spcPts val="600"/>
              </a:spcAft>
              <a:defRPr/>
            </a:pPr>
            <a:r>
              <a:rPr kumimoji="0" lang="en-AU" b="0" i="0" u="none" strike="noStrike" kern="1200" cap="none" spc="0" normalizeH="0" baseline="0" noProof="0" dirty="0">
                <a:ln>
                  <a:noFill/>
                </a:ln>
                <a:solidFill>
                  <a:srgbClr val="22272B"/>
                </a:solidFill>
                <a:effectLst/>
                <a:uLnTx/>
                <a:uFillTx/>
                <a:latin typeface="Public Sans Light"/>
                <a:ea typeface="Calibri"/>
                <a:cs typeface="Calibri"/>
              </a:rPr>
              <a:t>AERO (</a:t>
            </a:r>
            <a:r>
              <a:rPr lang="en-AU" dirty="0">
                <a:solidFill>
                  <a:srgbClr val="22272B"/>
                </a:solidFill>
                <a:latin typeface="Public Sans Light"/>
                <a:ea typeface="Calibri"/>
                <a:cs typeface="Calibri"/>
              </a:rPr>
              <a:t>Australian Education Research Organisation) (</a:t>
            </a:r>
            <a:r>
              <a:rPr kumimoji="0" lang="en-AU" b="0" i="0" u="none" strike="noStrike" kern="1200" cap="none" spc="0" normalizeH="0" baseline="0" noProof="0" dirty="0">
                <a:ln>
                  <a:noFill/>
                </a:ln>
                <a:solidFill>
                  <a:srgbClr val="22272B"/>
                </a:solidFill>
                <a:effectLst/>
                <a:uLnTx/>
                <a:uFillTx/>
                <a:latin typeface="Public Sans Light"/>
                <a:ea typeface="Calibri"/>
                <a:cs typeface="Calibri"/>
              </a:rPr>
              <a:t>2023a) </a:t>
            </a:r>
            <a:r>
              <a:rPr kumimoji="0" lang="en-AU" b="0" i="1" u="none" strike="noStrike" kern="1200" cap="none" spc="0" normalizeH="0" baseline="0" noProof="0" dirty="0">
                <a:ln>
                  <a:noFill/>
                </a:ln>
                <a:solidFill>
                  <a:srgbClr val="22272B"/>
                </a:solidFill>
                <a:effectLst/>
                <a:uLnTx/>
                <a:uFillTx/>
                <a:latin typeface="Public Sans Light"/>
                <a:ea typeface="Calibri"/>
                <a:cs typeface="Calibri"/>
                <a:hlinkClick r:id="rId11"/>
              </a:rPr>
              <a:t>Teaching routines</a:t>
            </a:r>
            <a:r>
              <a:rPr kumimoji="0" lang="en-AU" b="0" i="0" u="none" strike="noStrike" kern="1200" cap="none" spc="0" normalizeH="0" baseline="0" noProof="0" dirty="0">
                <a:ln>
                  <a:noFill/>
                </a:ln>
                <a:solidFill>
                  <a:srgbClr val="22272B"/>
                </a:solidFill>
                <a:effectLst/>
                <a:uLnTx/>
                <a:uFillTx/>
                <a:latin typeface="Public Sans Light"/>
                <a:ea typeface="Calibri"/>
                <a:cs typeface="Calibri"/>
              </a:rPr>
              <a:t>, AERO, </a:t>
            </a:r>
            <a:r>
              <a:rPr kumimoji="0" lang="en-AU" b="0" i="0" u="none" strike="noStrike" kern="1200" cap="none" spc="0" normalizeH="0" baseline="0" noProof="0" dirty="0">
                <a:ln>
                  <a:noFill/>
                </a:ln>
                <a:solidFill>
                  <a:srgbClr val="22272B"/>
                </a:solidFill>
                <a:effectLst/>
                <a:uLnTx/>
                <a:uFillTx/>
                <a:latin typeface="Public Sans Light"/>
                <a:ea typeface="+mn-ea"/>
                <a:cs typeface="Calibri"/>
              </a:rPr>
              <a:t>accessed 4 October 2024.</a:t>
            </a:r>
            <a:endParaRPr kumimoji="0" lang="en-AU" b="0" i="0" u="none" strike="noStrike" kern="1200" cap="none" spc="0" normalizeH="0" baseline="0" noProof="0" dirty="0">
              <a:ln>
                <a:noFill/>
              </a:ln>
              <a:solidFill>
                <a:srgbClr val="22272B"/>
              </a:solidFill>
              <a:effectLst/>
              <a:uLnTx/>
              <a:uFillTx/>
              <a:latin typeface="Public Sans Light"/>
              <a:ea typeface="Calibri" panose="020F0502020204030204" pitchFamily="34" charset="0"/>
              <a:cs typeface="Calibri"/>
            </a:endParaRPr>
          </a:p>
          <a:p>
            <a:pPr defTabSz="609585">
              <a:spcAft>
                <a:spcPts val="600"/>
              </a:spcAft>
              <a:defRPr/>
            </a:pPr>
            <a:r>
              <a:rPr lang="en-AU" dirty="0">
                <a:solidFill>
                  <a:srgbClr val="22272B"/>
                </a:solidFill>
                <a:ea typeface="Calibri" panose="020F0502020204030204" pitchFamily="34" charset="0"/>
                <a:cs typeface="Calibri"/>
              </a:rPr>
              <a:t>AERO </a:t>
            </a:r>
            <a:r>
              <a:rPr lang="en-AU" dirty="0">
                <a:solidFill>
                  <a:srgbClr val="22272B"/>
                </a:solidFill>
                <a:ea typeface="Calibri"/>
                <a:cs typeface="Calibri"/>
              </a:rPr>
              <a:t>(Australian Education Research Organisation) </a:t>
            </a:r>
            <a:r>
              <a:rPr lang="en-AU" dirty="0">
                <a:solidFill>
                  <a:srgbClr val="22272B"/>
                </a:solidFill>
                <a:ea typeface="Calibri" panose="020F0502020204030204" pitchFamily="34" charset="0"/>
                <a:cs typeface="Calibri"/>
              </a:rPr>
              <a:t>(2023c) </a:t>
            </a:r>
            <a:r>
              <a:rPr lang="en-AU" i="1" dirty="0">
                <a:solidFill>
                  <a:srgbClr val="22272B"/>
                </a:solidFill>
                <a:ea typeface="Calibri" panose="020F0502020204030204" pitchFamily="34" charset="0"/>
                <a:cs typeface="Calibri"/>
                <a:hlinkClick r:id="rId12"/>
              </a:rPr>
              <a:t>Planning for classroom management</a:t>
            </a:r>
            <a:r>
              <a:rPr lang="en-AU" dirty="0">
                <a:solidFill>
                  <a:srgbClr val="22272B"/>
                </a:solidFill>
                <a:ea typeface="Calibri" panose="020F0502020204030204" pitchFamily="34" charset="0"/>
                <a:cs typeface="Calibri"/>
              </a:rPr>
              <a:t>, AERO, accessed 10 March 2025.</a:t>
            </a:r>
            <a:endParaRPr lang="en-US" dirty="0">
              <a:solidFill>
                <a:srgbClr val="22272B"/>
              </a:solidFill>
              <a:ea typeface="Calibri" panose="020F0502020204030204" pitchFamily="34" charset="0"/>
              <a:cs typeface="Calibri"/>
            </a:endParaRPr>
          </a:p>
          <a:p>
            <a:pPr>
              <a:spcAft>
                <a:spcPts val="600"/>
              </a:spcAft>
              <a:defRPr/>
            </a:pPr>
            <a:r>
              <a:rPr kumimoji="0" lang="en-AU" b="0" i="0" u="none" strike="noStrike" kern="1200" cap="none" spc="0" normalizeH="0" baseline="0" noProof="0" dirty="0">
                <a:ln>
                  <a:noFill/>
                </a:ln>
                <a:solidFill>
                  <a:srgbClr val="22272B"/>
                </a:solidFill>
                <a:effectLst/>
                <a:uLnTx/>
                <a:uFillTx/>
                <a:latin typeface="Public Sans Light"/>
                <a:ea typeface="Calibri"/>
                <a:cs typeface="Calibri"/>
              </a:rPr>
              <a:t>AERO (</a:t>
            </a:r>
            <a:r>
              <a:rPr lang="en-AU" dirty="0">
                <a:solidFill>
                  <a:srgbClr val="22272B"/>
                </a:solidFill>
                <a:latin typeface="Public Sans Light"/>
                <a:ea typeface="Calibri"/>
                <a:cs typeface="Calibri"/>
              </a:rPr>
              <a:t>Australian Education Research Organisation) (</a:t>
            </a:r>
            <a:r>
              <a:rPr kumimoji="0" lang="en-AU" b="0" i="0" u="none" strike="noStrike" kern="1200" cap="none" spc="0" normalizeH="0" baseline="0" noProof="0" dirty="0">
                <a:ln>
                  <a:noFill/>
                </a:ln>
                <a:solidFill>
                  <a:srgbClr val="22272B"/>
                </a:solidFill>
                <a:effectLst/>
                <a:uLnTx/>
                <a:uFillTx/>
                <a:latin typeface="Public Sans Light"/>
                <a:ea typeface="Calibri"/>
                <a:cs typeface="Calibri"/>
              </a:rPr>
              <a:t>2024a) </a:t>
            </a:r>
            <a:r>
              <a:rPr kumimoji="0" lang="en-AU" b="0" i="1" u="none" strike="noStrike" kern="1200" cap="none" spc="0" normalizeH="0" baseline="0" noProof="0" dirty="0">
                <a:ln>
                  <a:noFill/>
                </a:ln>
                <a:solidFill>
                  <a:srgbClr val="22272B"/>
                </a:solidFill>
                <a:effectLst/>
                <a:uLnTx/>
                <a:uFillTx/>
                <a:latin typeface="Public Sans Light"/>
                <a:ea typeface="Calibri"/>
                <a:cs typeface="Calibri"/>
                <a:hlinkClick r:id="rId13"/>
              </a:rPr>
              <a:t>Rules and routines</a:t>
            </a:r>
            <a:r>
              <a:rPr kumimoji="0" lang="en-AU" b="0" i="0" u="none" strike="noStrike" kern="1200" cap="none" spc="0" normalizeH="0" baseline="0" noProof="0" dirty="0">
                <a:ln>
                  <a:noFill/>
                </a:ln>
                <a:solidFill>
                  <a:srgbClr val="22272B"/>
                </a:solidFill>
                <a:effectLst/>
                <a:uLnTx/>
                <a:uFillTx/>
                <a:latin typeface="Public Sans Light"/>
                <a:ea typeface="Calibri"/>
                <a:cs typeface="Calibri"/>
              </a:rPr>
              <a:t>, AERO, accessed 13 March 2025.</a:t>
            </a:r>
            <a:endParaRPr lang="en-AU" b="0" i="0" u="none" strike="noStrike" kern="1200" cap="none" spc="0" normalizeH="0" baseline="0" noProof="0" dirty="0">
              <a:ln>
                <a:noFill/>
              </a:ln>
              <a:solidFill>
                <a:srgbClr val="22272B"/>
              </a:solidFill>
              <a:effectLst/>
              <a:uLnTx/>
              <a:uFillTx/>
              <a:latin typeface="Public Sans Light"/>
              <a:ea typeface="Calibri"/>
              <a:cs typeface="Calibri"/>
            </a:endParaRPr>
          </a:p>
          <a:p>
            <a:pPr marL="0" marR="0" lvl="0" indent="0" algn="l" defTabSz="609585"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solidFill>
                  <a:srgbClr val="22272B"/>
                </a:solidFill>
                <a:effectLst/>
                <a:uLnTx/>
                <a:uFillTx/>
                <a:latin typeface="Public Sans Light"/>
                <a:ea typeface="Calibri"/>
                <a:cs typeface="Calibri"/>
              </a:rPr>
              <a:t>Almarode J and Vandas K (2018) </a:t>
            </a:r>
            <a:r>
              <a:rPr kumimoji="0" lang="en-US" b="0" i="1" u="none" strike="noStrike" kern="1200" cap="none" spc="0" normalizeH="0" baseline="0" noProof="0" dirty="0">
                <a:ln>
                  <a:noFill/>
                </a:ln>
                <a:solidFill>
                  <a:srgbClr val="22272B"/>
                </a:solidFill>
                <a:effectLst/>
                <a:uLnTx/>
                <a:uFillTx/>
                <a:latin typeface="Public Sans Light"/>
                <a:ea typeface="Calibri"/>
                <a:cs typeface="Calibri"/>
              </a:rPr>
              <a:t>Clarity for learning: five essential practices that empower students and teachers</a:t>
            </a:r>
            <a:r>
              <a:rPr kumimoji="0" lang="en-US" b="0" i="0" u="none" strike="noStrike" kern="1200" cap="none" spc="0" normalizeH="0" baseline="0" noProof="0" dirty="0">
                <a:ln>
                  <a:noFill/>
                </a:ln>
                <a:solidFill>
                  <a:srgbClr val="22272B"/>
                </a:solidFill>
                <a:effectLst/>
                <a:uLnTx/>
                <a:uFillTx/>
                <a:latin typeface="Public Sans Light"/>
                <a:ea typeface="Calibri"/>
                <a:cs typeface="Calibri"/>
              </a:rPr>
              <a:t>, Corwin Press.</a:t>
            </a:r>
            <a:endParaRPr lang="en-US" dirty="0"/>
          </a:p>
        </p:txBody>
      </p:sp>
      <p:sp>
        <p:nvSpPr>
          <p:cNvPr id="3" name="Slide Number Placeholder 2">
            <a:extLst>
              <a:ext uri="{FF2B5EF4-FFF2-40B4-BE49-F238E27FC236}">
                <a16:creationId xmlns:a16="http://schemas.microsoft.com/office/drawing/2014/main" id="{24EB819A-F11B-8877-7C34-845A19590888}"/>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10926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8E4C-990E-BA36-87AD-1F5F98A01E74}"/>
              </a:ext>
            </a:extLst>
          </p:cNvPr>
          <p:cNvSpPr>
            <a:spLocks noGrp="1"/>
          </p:cNvSpPr>
          <p:nvPr>
            <p:ph type="title"/>
          </p:nvPr>
        </p:nvSpPr>
        <p:spPr/>
        <p:txBody>
          <a:bodyPr/>
          <a:lstStyle/>
          <a:p>
            <a:r>
              <a:rPr lang="en-US" dirty="0"/>
              <a:t>References </a:t>
            </a:r>
            <a:r>
              <a:rPr lang="en-US" dirty="0">
                <a:solidFill>
                  <a:srgbClr val="002664"/>
                </a:solidFill>
              </a:rPr>
              <a:t>(2)</a:t>
            </a:r>
            <a:endParaRPr lang="en-US" dirty="0">
              <a:solidFill>
                <a:schemeClr val="accent4"/>
              </a:solidFill>
            </a:endParaRPr>
          </a:p>
        </p:txBody>
      </p:sp>
      <p:sp>
        <p:nvSpPr>
          <p:cNvPr id="9" name="Text Placeholder 4">
            <a:extLst>
              <a:ext uri="{FF2B5EF4-FFF2-40B4-BE49-F238E27FC236}">
                <a16:creationId xmlns:a16="http://schemas.microsoft.com/office/drawing/2014/main" id="{127C088E-7065-172A-721D-A51153775268}"/>
              </a:ext>
            </a:extLst>
          </p:cNvPr>
          <p:cNvSpPr>
            <a:spLocks noGrp="1"/>
          </p:cNvSpPr>
          <p:nvPr/>
        </p:nvSpPr>
        <p:spPr>
          <a:xfrm>
            <a:off x="360000" y="1663700"/>
            <a:ext cx="11484000" cy="5032300"/>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09585" rtl="0" eaLnBrk="1" fontAlgn="auto" latinLnBrk="0" hangingPunct="1">
              <a:spcBef>
                <a:spcPts val="0"/>
              </a:spcBef>
              <a:spcAft>
                <a:spcPts val="600"/>
              </a:spcAft>
              <a:buClrTx/>
              <a:buSzTx/>
              <a:buFontTx/>
              <a:buNone/>
              <a:tabLst/>
              <a:defRPr/>
            </a:pPr>
            <a:r>
              <a:rPr kumimoji="0" lang="en-AU" sz="1200" b="0" i="0" u="none" strike="noStrike" kern="1200" cap="none" spc="0" normalizeH="0" baseline="0" noProof="0" dirty="0">
                <a:ln>
                  <a:noFill/>
                </a:ln>
                <a:solidFill>
                  <a:srgbClr val="22272B"/>
                </a:solidFill>
                <a:effectLst/>
                <a:uLnTx/>
                <a:uFillTx/>
                <a:ea typeface="Calibri"/>
                <a:cs typeface="Calibri"/>
              </a:rPr>
              <a:t>Archer A and Hughes C (2011) </a:t>
            </a:r>
            <a:r>
              <a:rPr kumimoji="0" lang="en-AU" sz="1200" b="0" i="1" u="none" strike="noStrike" kern="1200" cap="none" spc="0" normalizeH="0" baseline="0" noProof="0" dirty="0">
                <a:ln>
                  <a:noFill/>
                </a:ln>
                <a:solidFill>
                  <a:srgbClr val="22272B"/>
                </a:solidFill>
                <a:effectLst/>
                <a:uLnTx/>
                <a:uFillTx/>
                <a:ea typeface="Calibri"/>
                <a:cs typeface="Calibri"/>
              </a:rPr>
              <a:t>Explicit instruction: effective and efficient teaching</a:t>
            </a:r>
            <a:r>
              <a:rPr kumimoji="0" lang="en-AU" sz="1200" b="0" i="0" u="none" strike="noStrike" kern="1200" cap="none" spc="0" normalizeH="0" baseline="0" noProof="0" dirty="0">
                <a:ln>
                  <a:noFill/>
                </a:ln>
                <a:solidFill>
                  <a:srgbClr val="22272B"/>
                </a:solidFill>
                <a:effectLst/>
                <a:uLnTx/>
                <a:uFillTx/>
                <a:ea typeface="Calibri"/>
                <a:cs typeface="Calibri"/>
              </a:rPr>
              <a:t>, Guilford Press. </a:t>
            </a:r>
            <a:endParaRPr lang="en-AU" sz="1200" b="0" i="0" u="none" strike="noStrike" kern="1200" cap="none" spc="0" normalizeH="0" baseline="0" noProof="0" dirty="0">
              <a:ln>
                <a:noFill/>
              </a:ln>
              <a:solidFill>
                <a:srgbClr val="22272B"/>
              </a:solidFill>
              <a:effectLst/>
              <a:uLnTx/>
              <a:uFillTx/>
              <a:ea typeface="Calibri"/>
              <a:cs typeface="Calibri"/>
            </a:endParaRPr>
          </a:p>
          <a:p>
            <a:pPr marL="0" marR="0" lvl="0" indent="0" algn="l" defTabSz="609585" rtl="0" eaLnBrk="1" fontAlgn="auto" latinLnBrk="0" hangingPunct="1">
              <a:spcBef>
                <a:spcPts val="0"/>
              </a:spcBef>
              <a:spcAft>
                <a:spcPts val="600"/>
              </a:spcAft>
              <a:buClrTx/>
              <a:buSzTx/>
              <a:buFontTx/>
              <a:buNone/>
              <a:tabLst/>
              <a:defRPr/>
            </a:pPr>
            <a:r>
              <a:rPr kumimoji="0" lang="en-US" altLang="en-US" sz="1200" b="0" i="0" u="none" strike="noStrike" kern="1200" cap="none" spc="0" normalizeH="0" baseline="0" noProof="0" dirty="0">
                <a:ln>
                  <a:noFill/>
                </a:ln>
                <a:solidFill>
                  <a:srgbClr val="22272B"/>
                </a:solidFill>
                <a:effectLst/>
                <a:uLnTx/>
                <a:uFillTx/>
                <a:ea typeface="Calibri"/>
                <a:cs typeface="Calibri"/>
              </a:rPr>
              <a:t>AITSL (Australian Institute for Teaching and School Leadership) (2023) </a:t>
            </a:r>
            <a:r>
              <a:rPr kumimoji="0" lang="en-US" altLang="en-US" sz="1200" b="0" i="1" u="none" strike="noStrike" kern="1200" cap="none" spc="0" normalizeH="0" baseline="0" noProof="0" dirty="0">
                <a:ln>
                  <a:noFill/>
                </a:ln>
                <a:solidFill>
                  <a:srgbClr val="22272B"/>
                </a:solidFill>
                <a:effectLst/>
                <a:uLnTx/>
                <a:uFillTx/>
                <a:ea typeface="Calibri"/>
                <a:cs typeface="Calibri"/>
                <a:hlinkClick r:id="rId3"/>
              </a:rPr>
              <a:t>Addendum – </a:t>
            </a:r>
            <a:r>
              <a:rPr kumimoji="0" lang="en-AU" sz="1200" b="0" i="1" u="none" strike="noStrike" kern="1200" cap="none" spc="0" normalizeH="0" baseline="0" noProof="0" dirty="0">
                <a:ln>
                  <a:noFill/>
                </a:ln>
                <a:solidFill>
                  <a:srgbClr val="22272B"/>
                </a:solidFill>
                <a:effectLst/>
                <a:uLnTx/>
                <a:uFillTx/>
                <a:ea typeface="Calibri"/>
                <a:cs typeface="Calibri"/>
                <a:hlinkClick r:id="rId3"/>
              </a:rPr>
              <a:t>Accreditation of initial teacher education programs in Australia: Standards and Procedures</a:t>
            </a:r>
            <a:r>
              <a:rPr kumimoji="0" lang="en-AU" sz="1200" b="0" i="0" u="none" strike="noStrike" kern="1200" cap="none" spc="0" normalizeH="0" baseline="0" noProof="0" dirty="0">
                <a:ln>
                  <a:noFill/>
                </a:ln>
                <a:solidFill>
                  <a:srgbClr val="22272B"/>
                </a:solidFill>
                <a:effectLst/>
                <a:uLnTx/>
                <a:uFillTx/>
                <a:ea typeface="Calibri"/>
                <a:cs typeface="Calibri"/>
              </a:rPr>
              <a:t>, AITSL.</a:t>
            </a:r>
            <a:endParaRPr lang="en-AU" sz="1200" b="0" i="0" u="none" strike="noStrike" kern="1200" cap="none" spc="0" normalizeH="0" baseline="0" noProof="0" dirty="0">
              <a:ln>
                <a:noFill/>
              </a:ln>
              <a:solidFill>
                <a:srgbClr val="22272B"/>
              </a:solidFill>
              <a:effectLst/>
              <a:uLnTx/>
              <a:uFillTx/>
              <a:ea typeface="Calibri"/>
              <a:cs typeface="Calibri"/>
            </a:endParaRPr>
          </a:p>
          <a:p>
            <a:pPr marL="0" marR="0" lvl="0" indent="0" algn="l" defTabSz="609585" rtl="0" eaLnBrk="1" fontAlgn="auto" latinLnBrk="0" hangingPunct="1">
              <a:spcBef>
                <a:spcPts val="0"/>
              </a:spcBef>
              <a:spcAft>
                <a:spcPts val="600"/>
              </a:spcAft>
              <a:buClrTx/>
              <a:buSzTx/>
              <a:buFontTx/>
              <a:buNone/>
              <a:tabLst/>
              <a:defRPr/>
            </a:pPr>
            <a:r>
              <a:rPr kumimoji="0" lang="en-US" altLang="en-US" sz="1200" b="0" i="0" u="none" strike="noStrike" kern="1200" cap="none" spc="0" normalizeH="0" baseline="0" noProof="0" dirty="0">
                <a:ln>
                  <a:noFill/>
                </a:ln>
                <a:solidFill>
                  <a:srgbClr val="22272B"/>
                </a:solidFill>
                <a:effectLst/>
                <a:uLnTx/>
                <a:uFillTx/>
                <a:ea typeface="Calibri"/>
                <a:cs typeface="Calibri"/>
              </a:rPr>
              <a:t>AITSL (Australian Institute for Teaching and School Leadership</a:t>
            </a:r>
            <a:r>
              <a:rPr kumimoji="0" lang="en-AU" sz="1200" b="0" i="0" u="none" strike="noStrike" kern="1200" cap="none" spc="0" normalizeH="0" baseline="0" noProof="0" dirty="0">
                <a:ln>
                  <a:noFill/>
                </a:ln>
                <a:solidFill>
                  <a:srgbClr val="22272B"/>
                </a:solidFill>
                <a:effectLst/>
                <a:uLnTx/>
                <a:uFillTx/>
                <a:ea typeface="Calibri"/>
                <a:cs typeface="Calibri"/>
              </a:rPr>
              <a:t>) (2023) </a:t>
            </a:r>
            <a:r>
              <a:rPr kumimoji="0" lang="en-AU" sz="1200" b="0" i="0" u="none" strike="noStrike" kern="1200" cap="none" spc="0" normalizeH="0" baseline="0" noProof="0" dirty="0">
                <a:ln>
                  <a:noFill/>
                </a:ln>
                <a:solidFill>
                  <a:srgbClr val="22272B"/>
                </a:solidFill>
                <a:effectLst/>
                <a:uLnTx/>
                <a:uFillTx/>
                <a:ea typeface="Calibri"/>
                <a:cs typeface="Calibri"/>
                <a:hlinkClick r:id="rId4"/>
              </a:rPr>
              <a:t>Teaching standards</a:t>
            </a:r>
            <a:r>
              <a:rPr kumimoji="0" lang="en-AU" sz="1200" b="0" i="0" u="none" strike="noStrike" kern="1200" cap="none" spc="0" normalizeH="0" baseline="0" noProof="0" dirty="0">
                <a:ln>
                  <a:noFill/>
                </a:ln>
                <a:solidFill>
                  <a:srgbClr val="22272B"/>
                </a:solidFill>
                <a:effectLst/>
                <a:uLnTx/>
                <a:uFillTx/>
                <a:ea typeface="Calibri"/>
                <a:cs typeface="Calibri"/>
              </a:rPr>
              <a:t>, AITSL.</a:t>
            </a:r>
          </a:p>
          <a:p>
            <a:pPr marL="0" marR="0" lvl="0" indent="0" algn="l" defTabSz="609585" rtl="0" eaLnBrk="1" fontAlgn="auto" latinLnBrk="0" hangingPunct="1">
              <a:spcBef>
                <a:spcPts val="0"/>
              </a:spcBef>
              <a:spcAft>
                <a:spcPts val="600"/>
              </a:spcAft>
              <a:buClrTx/>
              <a:buSzTx/>
              <a:buFontTx/>
              <a:buNone/>
              <a:tabLst/>
              <a:defRPr/>
            </a:pPr>
            <a:r>
              <a:rPr kumimoji="0" lang="en-AU" sz="1200" b="0" i="0" u="none" strike="noStrike" kern="1200" cap="none" spc="0" normalizeH="0" baseline="0" noProof="0" dirty="0">
                <a:ln>
                  <a:noFill/>
                </a:ln>
                <a:solidFill>
                  <a:srgbClr val="22272B"/>
                </a:solidFill>
                <a:effectLst/>
                <a:uLnTx/>
                <a:uFillTx/>
                <a:ea typeface="Calibri"/>
                <a:cs typeface="Calibri"/>
              </a:rPr>
              <a:t>Brookhart S (2017) </a:t>
            </a:r>
            <a:r>
              <a:rPr kumimoji="0" lang="en-AU" sz="1200" b="0" i="1" u="none" strike="noStrike" kern="1200" cap="none" spc="0" normalizeH="0" baseline="0" noProof="0" dirty="0">
                <a:ln>
                  <a:noFill/>
                </a:ln>
                <a:solidFill>
                  <a:srgbClr val="22272B"/>
                </a:solidFill>
                <a:effectLst/>
                <a:uLnTx/>
                <a:uFillTx/>
                <a:ea typeface="Calibri"/>
                <a:cs typeface="Calibri"/>
              </a:rPr>
              <a:t>How to give </a:t>
            </a:r>
            <a:r>
              <a:rPr lang="en-AU" sz="1200" i="1" dirty="0">
                <a:solidFill>
                  <a:srgbClr val="22272B"/>
                </a:solidFill>
                <a:ea typeface="Calibri"/>
                <a:cs typeface="Calibri"/>
              </a:rPr>
              <a:t>e</a:t>
            </a:r>
            <a:r>
              <a:rPr kumimoji="0" lang="en-AU" sz="1200" b="0" i="1" u="none" strike="noStrike" kern="1200" cap="none" spc="0" normalizeH="0" baseline="0" noProof="0" dirty="0" err="1">
                <a:ln>
                  <a:noFill/>
                </a:ln>
                <a:solidFill>
                  <a:srgbClr val="22272B"/>
                </a:solidFill>
                <a:effectLst/>
                <a:uLnTx/>
                <a:uFillTx/>
                <a:ea typeface="Calibri"/>
                <a:cs typeface="Calibri"/>
              </a:rPr>
              <a:t>ffective</a:t>
            </a:r>
            <a:r>
              <a:rPr kumimoji="0" lang="en-AU" sz="1200" b="0" i="1" u="none" strike="noStrike" kern="1200" cap="none" spc="0" normalizeH="0" baseline="0" noProof="0" dirty="0">
                <a:ln>
                  <a:noFill/>
                </a:ln>
                <a:solidFill>
                  <a:srgbClr val="22272B"/>
                </a:solidFill>
                <a:effectLst/>
                <a:uLnTx/>
                <a:uFillTx/>
                <a:ea typeface="Calibri"/>
                <a:cs typeface="Calibri"/>
              </a:rPr>
              <a:t> </a:t>
            </a:r>
            <a:r>
              <a:rPr lang="en-AU" sz="1200" i="1" dirty="0">
                <a:solidFill>
                  <a:srgbClr val="22272B"/>
                </a:solidFill>
                <a:ea typeface="Calibri"/>
                <a:cs typeface="Calibri"/>
              </a:rPr>
              <a:t>f</a:t>
            </a:r>
            <a:r>
              <a:rPr kumimoji="0" lang="en-AU" sz="1200" b="0" i="1" u="none" strike="noStrike" kern="1200" cap="none" spc="0" normalizeH="0" baseline="0" noProof="0" dirty="0" err="1">
                <a:ln>
                  <a:noFill/>
                </a:ln>
                <a:solidFill>
                  <a:srgbClr val="22272B"/>
                </a:solidFill>
                <a:effectLst/>
                <a:uLnTx/>
                <a:uFillTx/>
                <a:ea typeface="Calibri"/>
                <a:cs typeface="Calibri"/>
              </a:rPr>
              <a:t>eedback</a:t>
            </a:r>
            <a:r>
              <a:rPr kumimoji="0" lang="en-AU" sz="1200" b="0" i="1" u="none" strike="noStrike" kern="1200" cap="none" spc="0" normalizeH="0" baseline="0" noProof="0" dirty="0">
                <a:ln>
                  <a:noFill/>
                </a:ln>
                <a:solidFill>
                  <a:srgbClr val="22272B"/>
                </a:solidFill>
                <a:effectLst/>
                <a:uLnTx/>
                <a:uFillTx/>
                <a:ea typeface="Calibri"/>
                <a:cs typeface="Calibri"/>
              </a:rPr>
              <a:t> to your </a:t>
            </a:r>
            <a:r>
              <a:rPr lang="en-AU" sz="1200" i="1" dirty="0">
                <a:solidFill>
                  <a:srgbClr val="22272B"/>
                </a:solidFill>
                <a:ea typeface="Calibri"/>
                <a:cs typeface="Calibri"/>
              </a:rPr>
              <a:t>s</a:t>
            </a:r>
            <a:r>
              <a:rPr kumimoji="0" lang="en-AU" sz="1200" b="0" i="1" u="none" strike="noStrike" kern="1200" cap="none" spc="0" normalizeH="0" baseline="0" noProof="0" dirty="0" err="1">
                <a:ln>
                  <a:noFill/>
                </a:ln>
                <a:solidFill>
                  <a:srgbClr val="22272B"/>
                </a:solidFill>
                <a:effectLst/>
                <a:uLnTx/>
                <a:uFillTx/>
                <a:ea typeface="Calibri"/>
                <a:cs typeface="Calibri"/>
              </a:rPr>
              <a:t>tudents</a:t>
            </a:r>
            <a:r>
              <a:rPr kumimoji="0" lang="en-AU" sz="1200" b="0" i="0" u="none" strike="noStrike" kern="1200" cap="none" spc="0" normalizeH="0" baseline="0" noProof="0" dirty="0">
                <a:ln>
                  <a:noFill/>
                </a:ln>
                <a:solidFill>
                  <a:srgbClr val="22272B"/>
                </a:solidFill>
                <a:effectLst/>
                <a:uLnTx/>
                <a:uFillTx/>
                <a:ea typeface="Calibri"/>
                <a:cs typeface="Calibri"/>
              </a:rPr>
              <a:t>, 2nd </a:t>
            </a:r>
            <a:r>
              <a:rPr kumimoji="0" lang="en-AU" sz="1200" b="0" i="0" u="none" strike="noStrike" kern="1200" cap="none" spc="0" normalizeH="0" baseline="0" noProof="0" dirty="0" err="1">
                <a:ln>
                  <a:noFill/>
                </a:ln>
                <a:solidFill>
                  <a:srgbClr val="22272B"/>
                </a:solidFill>
                <a:effectLst/>
                <a:uLnTx/>
                <a:uFillTx/>
                <a:ea typeface="Calibri"/>
                <a:cs typeface="Calibri"/>
              </a:rPr>
              <a:t>edn</a:t>
            </a:r>
            <a:r>
              <a:rPr kumimoji="0" lang="en-AU" sz="1200" b="0" i="0" u="none" strike="noStrike" kern="1200" cap="none" spc="0" normalizeH="0" baseline="0" noProof="0" dirty="0">
                <a:ln>
                  <a:noFill/>
                </a:ln>
                <a:solidFill>
                  <a:srgbClr val="22272B"/>
                </a:solidFill>
                <a:effectLst/>
                <a:uLnTx/>
                <a:uFillTx/>
                <a:ea typeface="Calibri"/>
                <a:cs typeface="Calibri"/>
              </a:rPr>
              <a:t>, ASCD.</a:t>
            </a:r>
          </a:p>
          <a:p>
            <a:pPr marL="0" marR="0" lvl="0" indent="0" algn="l" defTabSz="609585" rtl="0" eaLnBrk="1" fontAlgn="auto" latinLnBrk="0" hangingPunct="1">
              <a:spcBef>
                <a:spcPts val="0"/>
              </a:spcBef>
              <a:spcAft>
                <a:spcPts val="600"/>
              </a:spcAft>
              <a:buClrTx/>
              <a:buSzTx/>
              <a:buFontTx/>
              <a:buNone/>
              <a:tabLst/>
              <a:defRPr/>
            </a:pPr>
            <a:r>
              <a:rPr lang="en-AU" sz="1200" dirty="0">
                <a:solidFill>
                  <a:srgbClr val="22272B"/>
                </a:solidFill>
                <a:ea typeface="Calibri"/>
                <a:cs typeface="Calibri"/>
              </a:rPr>
              <a:t>Brooks C, Carroll A, Gillies RM and Hattie J (2019) ‘A matrix of feedback for learning’, </a:t>
            </a:r>
            <a:r>
              <a:rPr lang="en-AU" sz="1200" i="1" dirty="0">
                <a:solidFill>
                  <a:srgbClr val="22272B"/>
                </a:solidFill>
                <a:ea typeface="Calibri"/>
                <a:cs typeface="Calibri"/>
              </a:rPr>
              <a:t>Australian Journal of Teacher Education</a:t>
            </a:r>
            <a:r>
              <a:rPr lang="en-AU" sz="1200" dirty="0">
                <a:solidFill>
                  <a:srgbClr val="22272B"/>
                </a:solidFill>
                <a:ea typeface="Calibri"/>
                <a:cs typeface="Calibri"/>
              </a:rPr>
              <a:t>, 44(4).</a:t>
            </a:r>
          </a:p>
          <a:p>
            <a:pPr defTabSz="609585">
              <a:spcAft>
                <a:spcPts val="600"/>
              </a:spcAft>
              <a:defRPr/>
            </a:pPr>
            <a:r>
              <a:rPr lang="en-AU" altLang="en-US" sz="1200" kern="100" dirty="0">
                <a:solidFill>
                  <a:srgbClr val="22272B"/>
                </a:solidFill>
                <a:ea typeface="Calibri"/>
                <a:cs typeface="Calibri"/>
              </a:rPr>
              <a:t>Brooks C, Burton R, van der Kleij F, Ablaza C, Carroll A, Hattie J and Neill S (2021) </a:t>
            </a:r>
            <a:r>
              <a:rPr kumimoji="0" lang="en-AU" altLang="en-US" sz="1200" b="0" i="0" u="none" strike="noStrike" kern="1200" cap="none" spc="0" normalizeH="0" baseline="0" noProof="0" dirty="0">
                <a:ln>
                  <a:noFill/>
                </a:ln>
                <a:solidFill>
                  <a:srgbClr val="22272B"/>
                </a:solidFill>
                <a:effectLst/>
                <a:uLnTx/>
                <a:uFillTx/>
                <a:ea typeface="Calibri"/>
                <a:cs typeface="Calibri"/>
              </a:rPr>
              <a:t>‘</a:t>
            </a:r>
            <a:r>
              <a:rPr kumimoji="0" lang="en-AU" altLang="en-US" sz="1200" b="0" i="0" u="none" strike="noStrike" kern="1200" cap="none" spc="0" normalizeH="0" baseline="0" noProof="0" dirty="0">
                <a:ln>
                  <a:noFill/>
                </a:ln>
                <a:solidFill>
                  <a:srgbClr val="22272B"/>
                </a:solidFill>
                <a:effectLst/>
                <a:uLnTx/>
                <a:uFillTx/>
                <a:ea typeface="Calibri"/>
                <a:cs typeface="Calibri"/>
                <a:hlinkClick r:id="rId5"/>
              </a:rPr>
              <a:t>Teachers activating learners: the effects of a student-centred feedback approach on writing achievement</a:t>
            </a:r>
            <a:r>
              <a:rPr kumimoji="0" lang="en-AU" altLang="en-US" sz="1200" b="0" i="0" u="none" strike="noStrike" kern="1200" cap="none" spc="0" normalizeH="0" baseline="0" noProof="0" dirty="0">
                <a:ln>
                  <a:noFill/>
                </a:ln>
                <a:solidFill>
                  <a:srgbClr val="22272B"/>
                </a:solidFill>
                <a:effectLst/>
                <a:uLnTx/>
                <a:uFillTx/>
                <a:ea typeface="Calibri"/>
                <a:cs typeface="Calibri"/>
              </a:rPr>
              <a:t>’, </a:t>
            </a:r>
            <a:r>
              <a:rPr kumimoji="0" lang="en-AU" altLang="en-US" sz="1200" b="0" i="1" u="none" strike="noStrike" kern="1200" cap="none" spc="0" normalizeH="0" baseline="0" noProof="0" dirty="0">
                <a:ln>
                  <a:noFill/>
                </a:ln>
                <a:solidFill>
                  <a:srgbClr val="22272B"/>
                </a:solidFill>
                <a:effectLst/>
                <a:uLnTx/>
                <a:uFillTx/>
                <a:ea typeface="Calibri"/>
                <a:cs typeface="Calibri"/>
              </a:rPr>
              <a:t>Teaching and Teacher Education</a:t>
            </a:r>
            <a:r>
              <a:rPr kumimoji="0" lang="en-AU" altLang="en-US" sz="1200" b="0" i="0" u="none" strike="noStrike" kern="1200" cap="none" spc="0" normalizeH="0" baseline="0" noProof="0" dirty="0">
                <a:ln>
                  <a:noFill/>
                </a:ln>
                <a:solidFill>
                  <a:srgbClr val="22272B"/>
                </a:solidFill>
                <a:effectLst/>
                <a:uLnTx/>
                <a:uFillTx/>
                <a:ea typeface="Calibri"/>
                <a:cs typeface="Calibri"/>
              </a:rPr>
              <a:t>, 105.</a:t>
            </a:r>
            <a:endParaRPr kumimoji="0" lang="en-AU" sz="1200" b="0" i="0" u="none" strike="noStrike" kern="100" cap="none" spc="0" normalizeH="0" baseline="0" noProof="0" dirty="0">
              <a:ln>
                <a:noFill/>
              </a:ln>
              <a:solidFill>
                <a:srgbClr val="22272B"/>
              </a:solidFill>
              <a:effectLst/>
              <a:uLnTx/>
              <a:uFillTx/>
              <a:ea typeface="Calibri"/>
              <a:cs typeface="Calibri"/>
            </a:endParaRPr>
          </a:p>
          <a:p>
            <a:pPr marL="0" marR="0" lvl="0" indent="0" algn="l" defTabSz="914377" rtl="0" eaLnBrk="1" fontAlgn="auto" latinLnBrk="0" hangingPunct="1">
              <a:spcBef>
                <a:spcPts val="0"/>
              </a:spcBef>
              <a:spcAft>
                <a:spcPts val="6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ea typeface="Calibri"/>
                <a:cs typeface="Calibri"/>
              </a:rPr>
              <a:t>CESE (Centre for Education Statistics and Evaluation) (2017) </a:t>
            </a:r>
            <a:r>
              <a:rPr kumimoji="0" lang="en-AU" sz="1200" b="0" i="1" u="none" strike="noStrike" kern="100" cap="none" spc="0" normalizeH="0" baseline="0" noProof="0" dirty="0">
                <a:ln>
                  <a:noFill/>
                </a:ln>
                <a:solidFill>
                  <a:srgbClr val="22272B"/>
                </a:solidFill>
                <a:effectLst/>
                <a:uLnTx/>
                <a:uFillTx/>
                <a:ea typeface="Calibri"/>
                <a:cs typeface="Calibri"/>
                <a:hlinkClick r:id="rId6"/>
              </a:rPr>
              <a:t>Cognitive load theory: research that teachers really need to understand</a:t>
            </a:r>
            <a:r>
              <a:rPr kumimoji="0" lang="en-AU" sz="1200" b="0" i="0" u="none" strike="noStrike" kern="100" cap="none" spc="0" normalizeH="0" baseline="0" noProof="0" dirty="0">
                <a:ln>
                  <a:noFill/>
                </a:ln>
                <a:solidFill>
                  <a:srgbClr val="22272B"/>
                </a:solidFill>
                <a:effectLst/>
                <a:uLnTx/>
                <a:uFillTx/>
                <a:ea typeface="Calibri"/>
                <a:cs typeface="Calibri"/>
              </a:rPr>
              <a:t>, CESE, NSW Department of Education, accessed 12 December 2024.</a:t>
            </a:r>
          </a:p>
          <a:p>
            <a:pPr lvl="0">
              <a:spcAft>
                <a:spcPts val="600"/>
              </a:spcAft>
              <a:defRPr/>
            </a:pPr>
            <a:r>
              <a:rPr kumimoji="0" lang="en-AU" sz="1200" b="0" i="0" u="none" strike="noStrike" kern="100" cap="none" spc="0" normalizeH="0" baseline="0" noProof="0" dirty="0">
                <a:ln>
                  <a:noFill/>
                </a:ln>
                <a:solidFill>
                  <a:srgbClr val="22272B"/>
                </a:solidFill>
                <a:effectLst/>
                <a:uLnTx/>
                <a:uFillTx/>
                <a:ea typeface="Calibri"/>
                <a:cs typeface="Calibri"/>
              </a:rPr>
              <a:t>CESE (Centre for </a:t>
            </a:r>
            <a:r>
              <a:rPr lang="en-AU" sz="1200" kern="100" dirty="0">
                <a:solidFill>
                  <a:srgbClr val="22272B"/>
                </a:solidFill>
                <a:ea typeface="Calibri"/>
                <a:cs typeface="Calibri"/>
              </a:rPr>
              <a:t>Statistics and Evaluation) (2024) </a:t>
            </a:r>
            <a:r>
              <a:rPr lang="en-AU" sz="1200" i="1" kern="100" dirty="0">
                <a:solidFill>
                  <a:srgbClr val="22272B"/>
                </a:solidFill>
                <a:ea typeface="Calibri"/>
                <a:cs typeface="Calibri"/>
                <a:hlinkClick r:id="rId7"/>
              </a:rPr>
              <a:t>Explicit teaching drives student motivation, engagement, and achievement in NSW public schools: a What Works Best research update</a:t>
            </a:r>
            <a:r>
              <a:rPr lang="en-AU" sz="1200" kern="100" dirty="0">
                <a:solidFill>
                  <a:srgbClr val="22272B"/>
                </a:solidFill>
                <a:ea typeface="Calibri"/>
                <a:cs typeface="Calibri"/>
              </a:rPr>
              <a:t>, </a:t>
            </a:r>
            <a:r>
              <a:rPr lang="en-US" sz="1200" kern="100" dirty="0">
                <a:solidFill>
                  <a:srgbClr val="22272B"/>
                </a:solidFill>
                <a:ea typeface="Calibri"/>
                <a:cs typeface="Calibri"/>
              </a:rPr>
              <a:t>CESE, NSW </a:t>
            </a:r>
            <a:r>
              <a:rPr lang="en-AU" sz="1200" kern="100" dirty="0">
                <a:solidFill>
                  <a:srgbClr val="22272B"/>
                </a:solidFill>
                <a:ea typeface="Calibri"/>
                <a:cs typeface="Calibri"/>
              </a:rPr>
              <a:t>Department</a:t>
            </a:r>
            <a:r>
              <a:rPr kumimoji="0" lang="en-AU" sz="1200" b="0" i="0" u="none" strike="noStrike" kern="100" cap="none" spc="0" normalizeH="0" baseline="0" noProof="0" dirty="0">
                <a:ln>
                  <a:noFill/>
                </a:ln>
                <a:solidFill>
                  <a:srgbClr val="22272B"/>
                </a:solidFill>
                <a:effectLst/>
                <a:uLnTx/>
                <a:uFillTx/>
                <a:ea typeface="Calibri"/>
                <a:cs typeface="Calibri"/>
              </a:rPr>
              <a:t> Education</a:t>
            </a:r>
            <a:r>
              <a:rPr kumimoji="0" lang="en-US" sz="1200" b="0" i="0" u="none" strike="noStrike" kern="100" cap="none" spc="0" normalizeH="0" baseline="0" noProof="0" dirty="0">
                <a:ln>
                  <a:noFill/>
                </a:ln>
                <a:solidFill>
                  <a:srgbClr val="22272B"/>
                </a:solidFill>
                <a:effectLst/>
                <a:uLnTx/>
                <a:uFillTx/>
                <a:ea typeface="Calibri"/>
                <a:cs typeface="Calibri"/>
              </a:rPr>
              <a:t>, accessed </a:t>
            </a:r>
            <a:r>
              <a:rPr kumimoji="0" lang="en-AU" sz="1200" b="0" i="0" u="none" strike="noStrike" kern="1200" cap="none" spc="0" normalizeH="0" baseline="0" noProof="0" dirty="0">
                <a:ln>
                  <a:noFill/>
                </a:ln>
                <a:solidFill>
                  <a:srgbClr val="22272B"/>
                </a:solidFill>
                <a:effectLst/>
                <a:uLnTx/>
                <a:uFillTx/>
                <a:ea typeface="Calibri"/>
                <a:cs typeface="Calibri"/>
              </a:rPr>
              <a:t>12 December 2024</a:t>
            </a:r>
            <a:r>
              <a:rPr kumimoji="0" lang="en-US" sz="1200" b="0" i="0" u="none" strike="noStrike" kern="100" cap="none" spc="0" normalizeH="0" baseline="0" noProof="0" dirty="0">
                <a:ln>
                  <a:noFill/>
                </a:ln>
                <a:solidFill>
                  <a:srgbClr val="22272B"/>
                </a:solidFill>
                <a:effectLst/>
                <a:uLnTx/>
                <a:uFillTx/>
                <a:ea typeface="Calibri"/>
                <a:cs typeface="Calibri"/>
              </a:rPr>
              <a:t>.</a:t>
            </a:r>
          </a:p>
          <a:p>
            <a:pPr marL="0" marR="0" lvl="0" indent="0" algn="l" defTabSz="1219170" rtl="0" eaLnBrk="1" fontAlgn="auto" latinLnBrk="0" hangingPunct="1">
              <a:spcBef>
                <a:spcPts val="0"/>
              </a:spcBef>
              <a:spcAft>
                <a:spcPts val="600"/>
              </a:spcAft>
              <a:buClrTx/>
              <a:buSzTx/>
              <a:buFontTx/>
              <a:buNone/>
              <a:tabLst/>
              <a:defRPr/>
            </a:pPr>
            <a:r>
              <a:rPr lang="en-AU" sz="1200" kern="100" dirty="0">
                <a:solidFill>
                  <a:srgbClr val="22272B"/>
                </a:solidFill>
                <a:ea typeface="Calibri"/>
                <a:cs typeface="Calibri"/>
              </a:rPr>
              <a:t>Christodoulou D (20 March 2019) ‘</a:t>
            </a:r>
            <a:r>
              <a:rPr lang="en-AU" sz="1200" kern="100" dirty="0">
                <a:solidFill>
                  <a:srgbClr val="22272B"/>
                </a:solidFill>
                <a:ea typeface="Calibri"/>
                <a:cs typeface="Calibri"/>
                <a:hlinkClick r:id="rId8"/>
              </a:rPr>
              <a:t>Whole class feedback: saviour or fad?’, </a:t>
            </a:r>
            <a:r>
              <a:rPr lang="en-AU" sz="1200" i="1" kern="100" dirty="0">
                <a:solidFill>
                  <a:srgbClr val="22272B"/>
                </a:solidFill>
                <a:ea typeface="Calibri"/>
                <a:cs typeface="Calibri"/>
              </a:rPr>
              <a:t>The No More Marking Blog</a:t>
            </a:r>
            <a:r>
              <a:rPr lang="en-AU" sz="1200" kern="100" dirty="0">
                <a:solidFill>
                  <a:srgbClr val="22272B"/>
                </a:solidFill>
                <a:ea typeface="Calibri"/>
                <a:cs typeface="Calibri"/>
              </a:rPr>
              <a:t>, accessed 24 February 2025. </a:t>
            </a:r>
          </a:p>
          <a:p>
            <a:pPr marL="0" marR="0" lvl="0" indent="0" algn="l" defTabSz="1219170" rtl="0" eaLnBrk="1" fontAlgn="auto" latinLnBrk="0" hangingPunct="1">
              <a:spcBef>
                <a:spcPts val="0"/>
              </a:spcBef>
              <a:spcAft>
                <a:spcPts val="600"/>
              </a:spcAft>
              <a:buClrTx/>
              <a:buSzTx/>
              <a:buFontTx/>
              <a:buNone/>
              <a:tabLst/>
              <a:defRPr/>
            </a:pPr>
            <a:r>
              <a:rPr lang="en-AU" sz="1200" kern="100" dirty="0">
                <a:solidFill>
                  <a:srgbClr val="22272B"/>
                </a:solidFill>
                <a:ea typeface="Calibri"/>
                <a:cs typeface="Calibri"/>
              </a:rPr>
              <a:t>Christodoulou D (29 March 2019</a:t>
            </a:r>
            <a:r>
              <a:rPr kumimoji="0" lang="en-AU" sz="1200" b="0" i="0" u="none" strike="noStrike" kern="1200" cap="none" spc="0" normalizeH="0" baseline="0" noProof="0" dirty="0">
                <a:ln>
                  <a:noFill/>
                </a:ln>
                <a:solidFill>
                  <a:prstClr val="black"/>
                </a:solidFill>
                <a:effectLst/>
                <a:uLnTx/>
                <a:uFillTx/>
              </a:rPr>
              <a:t>) ‘</a:t>
            </a:r>
            <a:r>
              <a:rPr kumimoji="0" lang="en-AU" sz="1200" b="0" i="0" u="none" strike="noStrike" kern="1200" cap="none" spc="0" normalizeH="0" baseline="0" noProof="0" dirty="0">
                <a:ln>
                  <a:noFill/>
                </a:ln>
                <a:solidFill>
                  <a:prstClr val="black"/>
                </a:solidFill>
                <a:effectLst/>
                <a:uLnTx/>
                <a:uFillTx/>
                <a:hlinkClick r:id="rId9"/>
              </a:rPr>
              <a:t>Whole class feedback: a recipe, not a statement</a:t>
            </a:r>
            <a:r>
              <a:rPr kumimoji="0" lang="en-AU" sz="1200" b="0" i="0" u="none" strike="noStrike" kern="1200" cap="none" spc="0" normalizeH="0" baseline="0" noProof="0" dirty="0">
                <a:ln>
                  <a:noFill/>
                </a:ln>
                <a:solidFill>
                  <a:prstClr val="black"/>
                </a:solidFill>
                <a:effectLst/>
                <a:uLnTx/>
                <a:uFillTx/>
              </a:rPr>
              <a:t>’, </a:t>
            </a:r>
            <a:r>
              <a:rPr kumimoji="0" lang="en-AU" sz="1200" b="0" i="1" u="none" strike="noStrike" kern="1200" cap="none" spc="0" normalizeH="0" baseline="0" noProof="0" dirty="0">
                <a:ln>
                  <a:noFill/>
                </a:ln>
                <a:solidFill>
                  <a:prstClr val="black"/>
                </a:solidFill>
                <a:effectLst/>
                <a:uLnTx/>
                <a:uFillTx/>
              </a:rPr>
              <a:t>The No More Marking Blog, </a:t>
            </a:r>
            <a:r>
              <a:rPr kumimoji="0" lang="en-AU" sz="1200" b="0" i="0" u="none" strike="noStrike" kern="1200" cap="none" spc="0" normalizeH="0" baseline="0" noProof="0" dirty="0">
                <a:ln>
                  <a:noFill/>
                </a:ln>
                <a:solidFill>
                  <a:prstClr val="black"/>
                </a:solidFill>
                <a:effectLst/>
                <a:uLnTx/>
                <a:uFillTx/>
              </a:rPr>
              <a:t>accessed 24 February 2025.</a:t>
            </a:r>
          </a:p>
          <a:p>
            <a:pPr marL="0" marR="0" lvl="0" indent="0" algn="l" defTabSz="914377" rtl="0" eaLnBrk="1" fontAlgn="auto" latinLnBrk="0" hangingPunct="1">
              <a:spcBef>
                <a:spcPts val="0"/>
              </a:spcBef>
              <a:spcAft>
                <a:spcPts val="6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ea typeface="Calibri"/>
                <a:cs typeface="Calibri"/>
              </a:rPr>
              <a:t>Elliott V, Randhawa A, Ingram J, Nelson-Addy L, Griffin C and Baird J (2020) </a:t>
            </a:r>
            <a:r>
              <a:rPr kumimoji="0" lang="en-AU" sz="1200" b="0" i="1" u="none" strike="noStrike" kern="1200" cap="none" spc="0" normalizeH="0" baseline="0" noProof="0" dirty="0">
                <a:ln>
                  <a:noFill/>
                </a:ln>
                <a:solidFill>
                  <a:srgbClr val="22272B"/>
                </a:solidFill>
                <a:effectLst/>
                <a:uLnTx/>
                <a:uFillTx/>
                <a:ea typeface="Calibri"/>
                <a:cs typeface="Calibri"/>
                <a:hlinkClick r:id="rId10"/>
              </a:rPr>
              <a:t>Teacher feedback to improve pupil learning: guidance report</a:t>
            </a:r>
            <a:r>
              <a:rPr kumimoji="0" lang="en-AU" sz="1200" b="0" i="0" u="none" strike="noStrike" kern="1200" cap="none" spc="0" normalizeH="0" baseline="0" noProof="0" dirty="0">
                <a:ln>
                  <a:noFill/>
                </a:ln>
                <a:solidFill>
                  <a:srgbClr val="22272B"/>
                </a:solidFill>
                <a:effectLst/>
                <a:uLnTx/>
                <a:uFillTx/>
                <a:ea typeface="Calibri"/>
                <a:cs typeface="Calibri"/>
              </a:rPr>
              <a:t>, </a:t>
            </a:r>
            <a:r>
              <a:rPr kumimoji="0" lang="en-AU" sz="1200" b="0" u="none" strike="noStrike" kern="1200" cap="none" spc="0" normalizeH="0" baseline="0" noProof="0" dirty="0">
                <a:ln>
                  <a:noFill/>
                </a:ln>
                <a:solidFill>
                  <a:srgbClr val="22272B"/>
                </a:solidFill>
                <a:effectLst/>
                <a:uLnTx/>
                <a:uFillTx/>
                <a:ea typeface="Calibri"/>
                <a:cs typeface="Calibri"/>
              </a:rPr>
              <a:t>Education Endowment Foundation</a:t>
            </a:r>
            <a:r>
              <a:rPr kumimoji="0" lang="en-AU" sz="1200" b="0" i="1" u="none" strike="noStrike" kern="1200" cap="none" spc="0" normalizeH="0" baseline="0" noProof="0" dirty="0">
                <a:ln>
                  <a:noFill/>
                </a:ln>
                <a:solidFill>
                  <a:srgbClr val="22272B"/>
                </a:solidFill>
                <a:effectLst/>
                <a:uLnTx/>
                <a:uFillTx/>
                <a:ea typeface="Calibri"/>
                <a:cs typeface="Calibri"/>
              </a:rPr>
              <a:t>, </a:t>
            </a:r>
            <a:r>
              <a:rPr kumimoji="0" lang="en-AU" sz="1200" b="0" i="0" u="none" strike="noStrike" kern="1200" cap="none" spc="0" normalizeH="0" baseline="0" noProof="0" dirty="0">
                <a:ln>
                  <a:noFill/>
                </a:ln>
                <a:solidFill>
                  <a:srgbClr val="22272B"/>
                </a:solidFill>
                <a:effectLst/>
                <a:uLnTx/>
                <a:uFillTx/>
                <a:ea typeface="Calibri"/>
                <a:cs typeface="Calibri"/>
              </a:rPr>
              <a:t>accessed 20 November 2024.</a:t>
            </a:r>
            <a:endParaRPr kumimoji="0" lang="en-AU" sz="1200" b="0" i="0" u="none" strike="noStrike" kern="1200" cap="none" spc="0" normalizeH="0" baseline="0" noProof="0" dirty="0">
              <a:ln>
                <a:noFill/>
              </a:ln>
              <a:solidFill>
                <a:srgbClr val="22272B"/>
              </a:solidFill>
              <a:effectLst/>
              <a:uLnTx/>
              <a:uFillTx/>
              <a:ea typeface="+mn-ea"/>
              <a:cs typeface="Calibri"/>
            </a:endParaRPr>
          </a:p>
        </p:txBody>
      </p:sp>
      <p:sp>
        <p:nvSpPr>
          <p:cNvPr id="3" name="Slide Number Placeholder 2">
            <a:extLst>
              <a:ext uri="{FF2B5EF4-FFF2-40B4-BE49-F238E27FC236}">
                <a16:creationId xmlns:a16="http://schemas.microsoft.com/office/drawing/2014/main" id="{24EB819A-F11B-8877-7C34-845A19590888}"/>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24133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8E4C-990E-BA36-87AD-1F5F98A01E74}"/>
              </a:ext>
            </a:extLst>
          </p:cNvPr>
          <p:cNvSpPr>
            <a:spLocks noGrp="1"/>
          </p:cNvSpPr>
          <p:nvPr>
            <p:ph type="title"/>
          </p:nvPr>
        </p:nvSpPr>
        <p:spPr/>
        <p:txBody>
          <a:bodyPr/>
          <a:lstStyle/>
          <a:p>
            <a:r>
              <a:rPr lang="en-US" dirty="0"/>
              <a:t>References </a:t>
            </a:r>
            <a:r>
              <a:rPr lang="en-US" dirty="0">
                <a:solidFill>
                  <a:srgbClr val="002664"/>
                </a:solidFill>
              </a:rPr>
              <a:t>(3)</a:t>
            </a:r>
            <a:endParaRPr lang="en-US" dirty="0">
              <a:solidFill>
                <a:schemeClr val="accent4"/>
              </a:solidFill>
            </a:endParaRPr>
          </a:p>
        </p:txBody>
      </p:sp>
      <p:sp>
        <p:nvSpPr>
          <p:cNvPr id="9" name="Text Placeholder 4">
            <a:extLst>
              <a:ext uri="{FF2B5EF4-FFF2-40B4-BE49-F238E27FC236}">
                <a16:creationId xmlns:a16="http://schemas.microsoft.com/office/drawing/2014/main" id="{127C088E-7065-172A-721D-A51153775268}"/>
              </a:ext>
            </a:extLst>
          </p:cNvPr>
          <p:cNvSpPr>
            <a:spLocks noGrp="1"/>
          </p:cNvSpPr>
          <p:nvPr/>
        </p:nvSpPr>
        <p:spPr>
          <a:xfrm>
            <a:off x="360000" y="1664882"/>
            <a:ext cx="11513406" cy="4953818"/>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spcBef>
                <a:spcPts val="0"/>
              </a:spcBef>
              <a:spcAft>
                <a:spcPts val="6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ea typeface="Calibri"/>
                <a:cs typeface="Calibri"/>
                <a:hlinkClick r:id="rId3"/>
              </a:rPr>
              <a:t>English K–10 Syllabus </a:t>
            </a:r>
            <a:r>
              <a:rPr kumimoji="0" lang="en-AU" sz="1200" b="0" i="0" u="none" strike="noStrike" kern="1200" cap="none" spc="0" normalizeH="0" baseline="0" noProof="0" dirty="0">
                <a:ln>
                  <a:noFill/>
                </a:ln>
                <a:solidFill>
                  <a:srgbClr val="22272B"/>
                </a:solidFill>
                <a:effectLst/>
                <a:uLnTx/>
                <a:uFillTx/>
                <a:ea typeface="Calibri"/>
                <a:cs typeface="Calibri"/>
              </a:rPr>
              <a:t>© NSW Education Standards Authority (NESA) for and on behalf of the Crown in right of the State of New South Wales, 2022.</a:t>
            </a:r>
          </a:p>
          <a:p>
            <a:pPr marL="0" marR="0" lvl="0" indent="0" algn="l" defTabSz="914377" rtl="0" eaLnBrk="1" fontAlgn="auto" latinLnBrk="0" hangingPunct="1">
              <a:spcBef>
                <a:spcPts val="0"/>
              </a:spcBef>
              <a:spcAft>
                <a:spcPts val="6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ea typeface="Calibri"/>
                <a:cs typeface="Calibri"/>
              </a:rPr>
              <a:t>Evidence for Learning (2022) </a:t>
            </a:r>
            <a:r>
              <a:rPr kumimoji="0" lang="en-AU" sz="1200" b="0" i="1" u="none" strike="noStrike" kern="1200" cap="none" spc="0" normalizeH="0" baseline="0" noProof="0" dirty="0">
                <a:ln>
                  <a:noFill/>
                </a:ln>
                <a:solidFill>
                  <a:srgbClr val="22272B"/>
                </a:solidFill>
                <a:effectLst/>
                <a:uLnTx/>
                <a:uFillTx/>
                <a:ea typeface="Calibri"/>
                <a:cs typeface="Calibri"/>
                <a:hlinkClick r:id="rId4"/>
              </a:rPr>
              <a:t>Effective professional </a:t>
            </a:r>
            <a:r>
              <a:rPr lang="en-AU" sz="1200" i="1" dirty="0">
                <a:solidFill>
                  <a:srgbClr val="22272B"/>
                </a:solidFill>
                <a:ea typeface="Calibri"/>
                <a:cs typeface="Calibri"/>
                <a:hlinkClick r:id="rId4"/>
              </a:rPr>
              <a:t>d</a:t>
            </a:r>
            <a:r>
              <a:rPr kumimoji="0" lang="en-AU" sz="1200" b="0" i="1" u="none" strike="noStrike" kern="1200" cap="none" spc="0" normalizeH="0" baseline="0" noProof="0" dirty="0">
                <a:ln>
                  <a:noFill/>
                </a:ln>
                <a:solidFill>
                  <a:srgbClr val="22272B"/>
                </a:solidFill>
                <a:effectLst/>
                <a:uLnTx/>
                <a:uFillTx/>
                <a:ea typeface="Calibri"/>
                <a:cs typeface="Calibri"/>
                <a:hlinkClick r:id="rId4"/>
              </a:rPr>
              <a:t>evelopment</a:t>
            </a:r>
            <a:r>
              <a:rPr kumimoji="0" lang="en-AU" sz="1200" b="0" i="0" u="none" strike="noStrike" kern="1200" cap="none" spc="0" normalizeH="0" baseline="0" noProof="0" dirty="0">
                <a:ln>
                  <a:noFill/>
                </a:ln>
                <a:solidFill>
                  <a:srgbClr val="22272B"/>
                </a:solidFill>
                <a:effectLst/>
                <a:uLnTx/>
                <a:uFillTx/>
                <a:ea typeface="Calibri"/>
                <a:cs typeface="Calibri"/>
              </a:rPr>
              <a:t>, Evidence for Learning, accessed 12 December 2024.</a:t>
            </a:r>
          </a:p>
          <a:p>
            <a:pPr marL="0" marR="0" lvl="0" indent="0" algn="l" defTabSz="914377" rtl="0" eaLnBrk="1" fontAlgn="auto" latinLnBrk="0" hangingPunct="1">
              <a:spcBef>
                <a:spcPts val="0"/>
              </a:spcBef>
              <a:spcAft>
                <a:spcPts val="6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ea typeface="Calibri"/>
                <a:cs typeface="Calibri"/>
              </a:rPr>
              <a:t>Fisher D, Frey N and Lapp D (2011) ‘</a:t>
            </a:r>
            <a:r>
              <a:rPr kumimoji="0" lang="en-AU" sz="1200" b="0" i="0" u="none" strike="noStrike" kern="100" cap="none" spc="0" normalizeH="0" baseline="0" noProof="0" dirty="0">
                <a:ln>
                  <a:noFill/>
                </a:ln>
                <a:solidFill>
                  <a:srgbClr val="22272B"/>
                </a:solidFill>
                <a:effectLst/>
                <a:uLnTx/>
                <a:uFillTx/>
                <a:ea typeface="Calibri"/>
                <a:cs typeface="Calibri"/>
                <a:hlinkClick r:id="rId5"/>
              </a:rPr>
              <a:t>Coaching middle-level teachers to think aloud improves comprehension instruction and student reading achieving</a:t>
            </a:r>
            <a:r>
              <a:rPr kumimoji="0" lang="en-AU" sz="1200" b="0" i="0" u="none" strike="noStrike" kern="100" cap="none" spc="0" normalizeH="0" baseline="0" noProof="0" dirty="0">
                <a:ln>
                  <a:noFill/>
                </a:ln>
                <a:solidFill>
                  <a:srgbClr val="22272B"/>
                </a:solidFill>
                <a:effectLst/>
                <a:uLnTx/>
                <a:uFillTx/>
                <a:ea typeface="Calibri"/>
                <a:cs typeface="Calibri"/>
              </a:rPr>
              <a:t>’, </a:t>
            </a:r>
            <a:r>
              <a:rPr kumimoji="0" lang="en-AU" sz="1200" b="0" i="1" u="none" strike="noStrike" kern="100" cap="none" spc="0" normalizeH="0" baseline="0" noProof="0" dirty="0">
                <a:ln>
                  <a:noFill/>
                </a:ln>
                <a:solidFill>
                  <a:srgbClr val="22272B"/>
                </a:solidFill>
                <a:effectLst/>
                <a:uLnTx/>
                <a:uFillTx/>
                <a:ea typeface="Calibri"/>
                <a:cs typeface="Calibri"/>
              </a:rPr>
              <a:t>The Teacher Educator</a:t>
            </a:r>
            <a:r>
              <a:rPr kumimoji="0" lang="en-AU" sz="1200" b="0" i="0" u="none" strike="noStrike" kern="100" cap="none" spc="0" normalizeH="0" baseline="0" noProof="0" dirty="0">
                <a:ln>
                  <a:noFill/>
                </a:ln>
                <a:solidFill>
                  <a:srgbClr val="22272B"/>
                </a:solidFill>
                <a:effectLst/>
                <a:uLnTx/>
                <a:uFillTx/>
                <a:ea typeface="Calibri"/>
                <a:cs typeface="Calibri"/>
              </a:rPr>
              <a:t>, 46(3):231–243, </a:t>
            </a:r>
            <a:r>
              <a:rPr lang="en-AU" sz="1200" kern="100" dirty="0">
                <a:solidFill>
                  <a:srgbClr val="22272B"/>
                </a:solidFill>
                <a:ea typeface="Calibri"/>
                <a:cs typeface="Calibri"/>
              </a:rPr>
              <a:t>doi</a:t>
            </a:r>
            <a:r>
              <a:rPr kumimoji="0" lang="en-AU" sz="1200" b="0" i="0" u="none" strike="noStrike" kern="100" cap="none" spc="0" normalizeH="0" baseline="0" noProof="0" dirty="0">
                <a:ln>
                  <a:noFill/>
                </a:ln>
                <a:solidFill>
                  <a:srgbClr val="22272B"/>
                </a:solidFill>
                <a:effectLst/>
                <a:uLnTx/>
                <a:uFillTx/>
                <a:ea typeface="Calibri"/>
                <a:cs typeface="Calibri"/>
              </a:rPr>
              <a:t>:10.1080/08878730.2011.580043</a:t>
            </a:r>
            <a:r>
              <a:rPr lang="en-AU" sz="1200" kern="100" dirty="0">
                <a:solidFill>
                  <a:srgbClr val="22272B"/>
                </a:solidFill>
                <a:ea typeface="Calibri"/>
                <a:cs typeface="Calibri"/>
              </a:rPr>
              <a:t>.</a:t>
            </a:r>
            <a:endParaRPr kumimoji="0" lang="en-AU" sz="1200" b="0" i="0" u="none" strike="noStrike" kern="100" cap="none" spc="0" normalizeH="0" baseline="0" noProof="0" dirty="0">
              <a:ln>
                <a:noFill/>
              </a:ln>
              <a:solidFill>
                <a:srgbClr val="22272B"/>
              </a:solidFill>
              <a:effectLst/>
              <a:uLnTx/>
              <a:uFillTx/>
              <a:ea typeface="Calibri"/>
              <a:cs typeface="Calibri"/>
            </a:endParaRPr>
          </a:p>
          <a:p>
            <a:pPr defTabSz="609585">
              <a:spcAft>
                <a:spcPts val="600"/>
              </a:spcAft>
              <a:defRPr/>
            </a:pPr>
            <a:r>
              <a:rPr kumimoji="0" lang="en-AU" sz="1200" b="0" i="0" u="none" strike="noStrike" kern="1200" cap="none" spc="0" normalizeH="0" baseline="0" noProof="0" dirty="0">
                <a:ln>
                  <a:noFill/>
                </a:ln>
                <a:solidFill>
                  <a:srgbClr val="22272B"/>
                </a:solidFill>
                <a:effectLst/>
                <a:uLnTx/>
                <a:uFillTx/>
                <a:ea typeface="Calibri" panose="020F0502020204030204" pitchFamily="34" charset="0"/>
                <a:cs typeface="Calibri"/>
              </a:rPr>
              <a:t>Harn B,  Parisi D and </a:t>
            </a:r>
            <a:r>
              <a:rPr kumimoji="0" lang="en-AU" sz="1200" b="0" i="0" u="none" strike="noStrike" kern="1200" cap="none" spc="0" normalizeH="0" baseline="0" noProof="0" dirty="0" err="1">
                <a:ln>
                  <a:noFill/>
                </a:ln>
                <a:solidFill>
                  <a:srgbClr val="22272B"/>
                </a:solidFill>
                <a:effectLst/>
                <a:uLnTx/>
                <a:uFillTx/>
                <a:ea typeface="Calibri" panose="020F0502020204030204" pitchFamily="34" charset="0"/>
                <a:cs typeface="Calibri"/>
              </a:rPr>
              <a:t>Stoolmiller</a:t>
            </a:r>
            <a:r>
              <a:rPr kumimoji="0" lang="en-AU" sz="1200" b="0" i="0" u="none" strike="noStrike" kern="1200" cap="none" spc="0" normalizeH="0" baseline="0" noProof="0" dirty="0">
                <a:ln>
                  <a:noFill/>
                </a:ln>
                <a:solidFill>
                  <a:srgbClr val="22272B"/>
                </a:solidFill>
                <a:effectLst/>
                <a:uLnTx/>
                <a:uFillTx/>
                <a:ea typeface="Calibri" panose="020F0502020204030204" pitchFamily="34" charset="0"/>
                <a:cs typeface="Calibri"/>
              </a:rPr>
              <a:t> M (2013) ‘</a:t>
            </a:r>
            <a:r>
              <a:rPr kumimoji="0" lang="en-AU" sz="1200" b="0" i="0" u="none" strike="noStrike" kern="1200" cap="none" spc="0" normalizeH="0" baseline="0" noProof="0" dirty="0">
                <a:ln>
                  <a:noFill/>
                </a:ln>
                <a:solidFill>
                  <a:srgbClr val="22272B"/>
                </a:solidFill>
                <a:effectLst/>
                <a:uLnTx/>
                <a:uFillTx/>
                <a:ea typeface="Calibri" panose="020F0502020204030204" pitchFamily="34" charset="0"/>
                <a:cs typeface="Calibri"/>
                <a:hlinkClick r:id="rId6"/>
              </a:rPr>
              <a:t>Balancing fidelity </a:t>
            </a:r>
            <a:r>
              <a:rPr lang="en-AU" sz="1200" dirty="0">
                <a:solidFill>
                  <a:srgbClr val="22272B"/>
                </a:solidFill>
                <a:ea typeface="Calibri" panose="020F0502020204030204" pitchFamily="34" charset="0"/>
                <a:cs typeface="Calibri"/>
                <a:hlinkClick r:id="rId6"/>
              </a:rPr>
              <a:t>w</a:t>
            </a:r>
            <a:r>
              <a:rPr kumimoji="0" lang="en-AU" sz="1200" b="0" i="0" u="none" strike="noStrike" kern="1200" cap="none" spc="0" normalizeH="0" baseline="0" noProof="0" dirty="0">
                <a:ln>
                  <a:noFill/>
                </a:ln>
                <a:solidFill>
                  <a:srgbClr val="22272B"/>
                </a:solidFill>
                <a:effectLst/>
                <a:uLnTx/>
                <a:uFillTx/>
                <a:ea typeface="Calibri" panose="020F0502020204030204" pitchFamily="34" charset="0"/>
                <a:cs typeface="Calibri"/>
                <a:hlinkClick r:id="rId6"/>
              </a:rPr>
              <a:t>ith </a:t>
            </a:r>
            <a:r>
              <a:rPr lang="en-AU" sz="1200" dirty="0">
                <a:solidFill>
                  <a:srgbClr val="22272B"/>
                </a:solidFill>
                <a:ea typeface="Calibri" panose="020F0502020204030204" pitchFamily="34" charset="0"/>
                <a:cs typeface="Calibri"/>
                <a:hlinkClick r:id="rId6"/>
              </a:rPr>
              <a:t>f</a:t>
            </a:r>
            <a:r>
              <a:rPr kumimoji="0" lang="en-AU" sz="1200" b="0" i="0" u="none" strike="noStrike" kern="1200" cap="none" spc="0" normalizeH="0" baseline="0" noProof="0" dirty="0">
                <a:ln>
                  <a:noFill/>
                </a:ln>
                <a:solidFill>
                  <a:srgbClr val="22272B"/>
                </a:solidFill>
                <a:effectLst/>
                <a:uLnTx/>
                <a:uFillTx/>
                <a:ea typeface="Calibri" panose="020F0502020204030204" pitchFamily="34" charset="0"/>
                <a:cs typeface="Calibri"/>
                <a:hlinkClick r:id="rId6"/>
              </a:rPr>
              <a:t>lexibility and fit: what </a:t>
            </a:r>
            <a:r>
              <a:rPr lang="en-AU" sz="1200" dirty="0">
                <a:solidFill>
                  <a:srgbClr val="22272B"/>
                </a:solidFill>
                <a:ea typeface="Calibri" panose="020F0502020204030204" pitchFamily="34" charset="0"/>
                <a:cs typeface="Calibri"/>
                <a:hlinkClick r:id="rId6"/>
              </a:rPr>
              <a:t>d</a:t>
            </a:r>
            <a:r>
              <a:rPr kumimoji="0" lang="en-AU" sz="1200" b="0" i="0" u="none" strike="noStrike" kern="1200" cap="none" spc="0" normalizeH="0" baseline="0" noProof="0" dirty="0">
                <a:ln>
                  <a:noFill/>
                </a:ln>
                <a:solidFill>
                  <a:srgbClr val="22272B"/>
                </a:solidFill>
                <a:effectLst/>
                <a:uLnTx/>
                <a:uFillTx/>
                <a:ea typeface="Calibri" panose="020F0502020204030204" pitchFamily="34" charset="0"/>
                <a:cs typeface="Calibri"/>
                <a:hlinkClick r:id="rId6"/>
              </a:rPr>
              <a:t>o </a:t>
            </a:r>
            <a:r>
              <a:rPr lang="en-AU" sz="1200" dirty="0">
                <a:solidFill>
                  <a:srgbClr val="22272B"/>
                </a:solidFill>
                <a:ea typeface="Calibri" panose="020F0502020204030204" pitchFamily="34" charset="0"/>
                <a:cs typeface="Calibri"/>
                <a:hlinkClick r:id="rId6"/>
              </a:rPr>
              <a:t>w</a:t>
            </a:r>
            <a:r>
              <a:rPr kumimoji="0" lang="en-AU" sz="1200" b="0" i="0" u="none" strike="noStrike" kern="1200" cap="none" spc="0" normalizeH="0" baseline="0" noProof="0" dirty="0">
                <a:ln>
                  <a:noFill/>
                </a:ln>
                <a:solidFill>
                  <a:srgbClr val="22272B"/>
                </a:solidFill>
                <a:effectLst/>
                <a:uLnTx/>
                <a:uFillTx/>
                <a:ea typeface="Calibri" panose="020F0502020204030204" pitchFamily="34" charset="0"/>
                <a:cs typeface="Calibri"/>
                <a:hlinkClick r:id="rId6"/>
              </a:rPr>
              <a:t>e </a:t>
            </a:r>
            <a:r>
              <a:rPr lang="en-AU" sz="1200" dirty="0">
                <a:solidFill>
                  <a:srgbClr val="22272B"/>
                </a:solidFill>
                <a:ea typeface="Calibri" panose="020F0502020204030204" pitchFamily="34" charset="0"/>
                <a:cs typeface="Calibri"/>
                <a:hlinkClick r:id="rId6"/>
              </a:rPr>
              <a:t>r</a:t>
            </a:r>
            <a:r>
              <a:rPr kumimoji="0" lang="en-AU" sz="1200" b="0" i="0" u="none" strike="noStrike" kern="1200" cap="none" spc="0" normalizeH="0" baseline="0" noProof="0" dirty="0">
                <a:ln>
                  <a:noFill/>
                </a:ln>
                <a:solidFill>
                  <a:srgbClr val="22272B"/>
                </a:solidFill>
                <a:effectLst/>
                <a:uLnTx/>
                <a:uFillTx/>
                <a:ea typeface="Calibri" panose="020F0502020204030204" pitchFamily="34" charset="0"/>
                <a:cs typeface="Calibri"/>
                <a:hlinkClick r:id="rId6"/>
              </a:rPr>
              <a:t>eally </a:t>
            </a:r>
            <a:r>
              <a:rPr lang="en-AU" sz="1200" dirty="0">
                <a:solidFill>
                  <a:srgbClr val="22272B"/>
                </a:solidFill>
                <a:ea typeface="Calibri" panose="020F0502020204030204" pitchFamily="34" charset="0"/>
                <a:cs typeface="Calibri"/>
                <a:hlinkClick r:id="rId6"/>
              </a:rPr>
              <a:t>k</a:t>
            </a:r>
            <a:r>
              <a:rPr kumimoji="0" lang="en-AU" sz="1200" b="0" i="0" u="none" strike="noStrike" kern="1200" cap="none" spc="0" normalizeH="0" baseline="0" noProof="0" dirty="0">
                <a:ln>
                  <a:noFill/>
                </a:ln>
                <a:solidFill>
                  <a:srgbClr val="22272B"/>
                </a:solidFill>
                <a:effectLst/>
                <a:uLnTx/>
                <a:uFillTx/>
                <a:ea typeface="Calibri" panose="020F0502020204030204" pitchFamily="34" charset="0"/>
                <a:cs typeface="Calibri"/>
                <a:hlinkClick r:id="rId6"/>
              </a:rPr>
              <a:t>now about </a:t>
            </a:r>
            <a:r>
              <a:rPr lang="en-AU" sz="1200" dirty="0">
                <a:solidFill>
                  <a:srgbClr val="22272B"/>
                </a:solidFill>
                <a:ea typeface="Calibri" panose="020F0502020204030204" pitchFamily="34" charset="0"/>
                <a:cs typeface="Calibri"/>
                <a:hlinkClick r:id="rId6"/>
              </a:rPr>
              <a:t>f</a:t>
            </a:r>
            <a:r>
              <a:rPr kumimoji="0" lang="en-AU" sz="1200" b="0" i="0" u="none" strike="noStrike" kern="1200" cap="none" spc="0" normalizeH="0" baseline="0" noProof="0" dirty="0">
                <a:ln>
                  <a:noFill/>
                </a:ln>
                <a:solidFill>
                  <a:srgbClr val="22272B"/>
                </a:solidFill>
                <a:effectLst/>
                <a:uLnTx/>
                <a:uFillTx/>
                <a:ea typeface="Calibri" panose="020F0502020204030204" pitchFamily="34" charset="0"/>
                <a:cs typeface="Calibri"/>
                <a:hlinkClick r:id="rId6"/>
              </a:rPr>
              <a:t>idelity of implementation in schools</a:t>
            </a:r>
            <a:r>
              <a:rPr kumimoji="0" lang="en-AU" sz="1200" b="0" i="0" u="none" strike="noStrike" kern="1200" cap="none" spc="0" normalizeH="0" baseline="0" noProof="0" dirty="0">
                <a:ln>
                  <a:noFill/>
                </a:ln>
                <a:solidFill>
                  <a:srgbClr val="22272B"/>
                </a:solidFill>
                <a:effectLst/>
                <a:uLnTx/>
                <a:uFillTx/>
                <a:ea typeface="Calibri" panose="020F0502020204030204" pitchFamily="34" charset="0"/>
                <a:cs typeface="Calibri"/>
              </a:rPr>
              <a:t>?’ </a:t>
            </a:r>
            <a:r>
              <a:rPr lang="en-AU" sz="1200" i="1" dirty="0">
                <a:solidFill>
                  <a:srgbClr val="22272B"/>
                </a:solidFill>
                <a:ea typeface="Calibri" panose="020F0502020204030204" pitchFamily="34" charset="0"/>
                <a:cs typeface="Calibri"/>
              </a:rPr>
              <a:t>Exceptional Children</a:t>
            </a:r>
            <a:r>
              <a:rPr lang="en-AU" sz="1200" dirty="0">
                <a:solidFill>
                  <a:srgbClr val="22272B"/>
                </a:solidFill>
                <a:ea typeface="Calibri" panose="020F0502020204030204" pitchFamily="34" charset="0"/>
                <a:cs typeface="Calibri"/>
              </a:rPr>
              <a:t>, 79(3):181–193.</a:t>
            </a:r>
            <a:endParaRPr kumimoji="0" lang="en-AU" sz="1200" b="0" i="0" u="none" strike="noStrike" kern="1200" cap="none" spc="0" normalizeH="0" baseline="0" noProof="0" dirty="0">
              <a:ln>
                <a:noFill/>
              </a:ln>
              <a:solidFill>
                <a:srgbClr val="22272B"/>
              </a:solidFill>
              <a:effectLst/>
              <a:uLnTx/>
              <a:uFillTx/>
              <a:ea typeface="Calibri" panose="020F0502020204030204" pitchFamily="34" charset="0"/>
              <a:cs typeface="Calibri"/>
            </a:endParaRPr>
          </a:p>
          <a:p>
            <a:pPr marL="0" marR="0" lvl="0" indent="0" algn="l" defTabSz="609585" rtl="0" eaLnBrk="1" fontAlgn="auto" latinLnBrk="0" hangingPunct="1">
              <a:spcBef>
                <a:spcPts val="0"/>
              </a:spcBef>
              <a:spcAft>
                <a:spcPts val="600"/>
              </a:spcAft>
              <a:buClrTx/>
              <a:buSzTx/>
              <a:buFontTx/>
              <a:buNone/>
              <a:tabLst/>
              <a:defRPr/>
            </a:pPr>
            <a:r>
              <a:rPr kumimoji="0" lang="en-AU" sz="1200" b="0" i="0" u="none" strike="noStrike" kern="1200" cap="none" spc="0" normalizeH="0" baseline="0" noProof="0" dirty="0">
                <a:ln>
                  <a:noFill/>
                </a:ln>
                <a:solidFill>
                  <a:srgbClr val="22272B"/>
                </a:solidFill>
                <a:effectLst/>
                <a:uLnTx/>
                <a:uFillTx/>
                <a:ea typeface="Calibri" panose="020F0502020204030204" pitchFamily="34" charset="0"/>
                <a:cs typeface="Calibri"/>
              </a:rPr>
              <a:t>Hattie J and Clarke S (2019) </a:t>
            </a:r>
            <a:r>
              <a:rPr kumimoji="0" lang="en-AU" sz="1200" b="0" i="1" u="none" strike="noStrike" kern="1200" cap="none" spc="0" normalizeH="0" baseline="0" noProof="0" dirty="0">
                <a:ln>
                  <a:noFill/>
                </a:ln>
                <a:solidFill>
                  <a:srgbClr val="22272B"/>
                </a:solidFill>
                <a:effectLst/>
                <a:uLnTx/>
                <a:uFillTx/>
                <a:ea typeface="Calibri" panose="020F0502020204030204" pitchFamily="34" charset="0"/>
                <a:cs typeface="Calibri"/>
              </a:rPr>
              <a:t>Visible learning: feedback</a:t>
            </a:r>
            <a:r>
              <a:rPr kumimoji="0" lang="en-AU" sz="1200" b="0" i="0" u="none" strike="noStrike" kern="1200" cap="none" spc="0" normalizeH="0" baseline="0" noProof="0" dirty="0">
                <a:ln>
                  <a:noFill/>
                </a:ln>
                <a:solidFill>
                  <a:srgbClr val="22272B"/>
                </a:solidFill>
                <a:effectLst/>
                <a:uLnTx/>
                <a:uFillTx/>
                <a:ea typeface="Calibri" panose="020F0502020204030204" pitchFamily="34" charset="0"/>
                <a:cs typeface="Calibri"/>
              </a:rPr>
              <a:t>, Routledge.</a:t>
            </a:r>
          </a:p>
          <a:p>
            <a:pPr marL="0" marR="0" lvl="0" indent="0" algn="l" defTabSz="609585" rtl="0" eaLnBrk="1" fontAlgn="auto" latinLnBrk="0" hangingPunct="1">
              <a:spcBef>
                <a:spcPts val="0"/>
              </a:spcBef>
              <a:spcAft>
                <a:spcPts val="600"/>
              </a:spcAft>
              <a:buClrTx/>
              <a:buSzTx/>
              <a:buFontTx/>
              <a:buNone/>
              <a:tabLst/>
              <a:defRPr/>
            </a:pPr>
            <a:r>
              <a:rPr kumimoji="0" lang="en-AU" sz="1200" b="0" i="0" u="none" strike="noStrike" kern="1200" cap="none" spc="0" normalizeH="0" baseline="0" noProof="0" dirty="0">
                <a:ln>
                  <a:noFill/>
                </a:ln>
                <a:solidFill>
                  <a:srgbClr val="22272B"/>
                </a:solidFill>
                <a:effectLst/>
                <a:uLnTx/>
                <a:uFillTx/>
                <a:ea typeface="Calibri" panose="020F0502020204030204" pitchFamily="34" charset="0"/>
                <a:cs typeface="Calibri"/>
              </a:rPr>
              <a:t>Hattie J and Timperley H (2007) </a:t>
            </a:r>
            <a:r>
              <a:rPr kumimoji="0" lang="en-AU" sz="1200" b="0" i="0" u="none" strike="noStrike" kern="1200" cap="none" spc="0" normalizeH="0" baseline="0" noProof="0" dirty="0">
                <a:ln>
                  <a:noFill/>
                </a:ln>
                <a:solidFill>
                  <a:srgbClr val="22272B"/>
                </a:solidFill>
                <a:effectLst/>
                <a:uLnTx/>
                <a:uFillTx/>
                <a:ea typeface="Calibri" panose="020F0502020204030204" pitchFamily="34" charset="0"/>
                <a:cs typeface="Calibri"/>
                <a:hlinkClick r:id="rId7"/>
              </a:rPr>
              <a:t>‘</a:t>
            </a:r>
            <a:r>
              <a:rPr lang="en-AU" sz="1200" dirty="0">
                <a:solidFill>
                  <a:srgbClr val="22272B"/>
                </a:solidFill>
                <a:ea typeface="Calibri" panose="020F0502020204030204" pitchFamily="34" charset="0"/>
                <a:cs typeface="Calibri"/>
                <a:hlinkClick r:id="rId7"/>
              </a:rPr>
              <a:t>The power of feedback’, </a:t>
            </a:r>
            <a:r>
              <a:rPr kumimoji="0" lang="en-AU" sz="1200" b="0" i="1" u="none" strike="noStrike" kern="1200" cap="none" spc="0" normalizeH="0" baseline="0" noProof="0" dirty="0">
                <a:ln>
                  <a:noFill/>
                </a:ln>
                <a:solidFill>
                  <a:srgbClr val="22272B"/>
                </a:solidFill>
                <a:effectLst/>
                <a:uLnTx/>
                <a:uFillTx/>
                <a:ea typeface="Calibri" panose="020F0502020204030204" pitchFamily="34" charset="0"/>
                <a:cs typeface="Calibri"/>
              </a:rPr>
              <a:t>Review of Educational Research</a:t>
            </a:r>
            <a:r>
              <a:rPr kumimoji="0" lang="en-AU" sz="1200" b="0" i="0" u="none" strike="noStrike" kern="1200" cap="none" spc="0" normalizeH="0" baseline="0" noProof="0" dirty="0">
                <a:ln>
                  <a:noFill/>
                </a:ln>
                <a:solidFill>
                  <a:srgbClr val="22272B"/>
                </a:solidFill>
                <a:effectLst/>
                <a:uLnTx/>
                <a:uFillTx/>
                <a:ea typeface="Calibri" panose="020F0502020204030204" pitchFamily="34" charset="0"/>
                <a:cs typeface="Calibri"/>
              </a:rPr>
              <a:t>, 77(1):81–112.</a:t>
            </a:r>
          </a:p>
          <a:p>
            <a:pPr marL="0" marR="0" lvl="0" indent="0" algn="l" defTabSz="609585" rtl="0" eaLnBrk="1" fontAlgn="auto" latinLnBrk="0" hangingPunct="1">
              <a:spcBef>
                <a:spcPts val="0"/>
              </a:spcBef>
              <a:spcAft>
                <a:spcPts val="600"/>
              </a:spcAft>
              <a:buClrTx/>
              <a:buSzTx/>
              <a:buFontTx/>
              <a:buNone/>
              <a:tabLst/>
              <a:defRPr/>
            </a:pPr>
            <a:r>
              <a:rPr kumimoji="0" lang="en-AU" sz="1200" b="0" i="0" u="none" strike="noStrike" kern="1200" cap="none" spc="0" normalizeH="0" baseline="0" noProof="0" dirty="0">
                <a:ln>
                  <a:noFill/>
                </a:ln>
                <a:solidFill>
                  <a:srgbClr val="22272B"/>
                </a:solidFill>
                <a:effectLst/>
                <a:uLnTx/>
                <a:uFillTx/>
                <a:ea typeface="Calibri" panose="020F0502020204030204" pitchFamily="34" charset="0"/>
                <a:cs typeface="Calibri"/>
              </a:rPr>
              <a:t>Hendrick C and Macpherson R (2017) </a:t>
            </a:r>
            <a:r>
              <a:rPr kumimoji="0" lang="en-AU" sz="1200" b="0" i="1" u="none" strike="noStrike" kern="1200" cap="none" spc="0" normalizeH="0" baseline="0" noProof="0" dirty="0">
                <a:ln>
                  <a:noFill/>
                </a:ln>
                <a:solidFill>
                  <a:srgbClr val="22272B"/>
                </a:solidFill>
                <a:effectLst/>
                <a:uLnTx/>
                <a:uFillTx/>
                <a:ea typeface="Calibri" panose="020F0502020204030204" pitchFamily="34" charset="0"/>
                <a:cs typeface="Calibri"/>
              </a:rPr>
              <a:t>What does this look like in the classroom?: </a:t>
            </a:r>
            <a:r>
              <a:rPr lang="en-AU" sz="1200" i="1" dirty="0">
                <a:solidFill>
                  <a:srgbClr val="22272B"/>
                </a:solidFill>
                <a:ea typeface="Calibri" panose="020F0502020204030204" pitchFamily="34" charset="0"/>
                <a:cs typeface="Calibri"/>
              </a:rPr>
              <a:t>B</a:t>
            </a:r>
            <a:r>
              <a:rPr kumimoji="0" lang="en-AU" sz="1200" b="0" i="1" u="none" strike="noStrike" kern="1200" cap="none" spc="0" normalizeH="0" baseline="0" noProof="0" dirty="0">
                <a:ln>
                  <a:noFill/>
                </a:ln>
                <a:solidFill>
                  <a:srgbClr val="22272B"/>
                </a:solidFill>
                <a:effectLst/>
                <a:uLnTx/>
                <a:uFillTx/>
                <a:ea typeface="Calibri" panose="020F0502020204030204" pitchFamily="34" charset="0"/>
                <a:cs typeface="Calibri"/>
              </a:rPr>
              <a:t>ridging the gap between research and practice</a:t>
            </a:r>
            <a:r>
              <a:rPr kumimoji="0" lang="en-AU" sz="1200" b="0" i="0" u="none" strike="noStrike" kern="1200" cap="none" spc="0" normalizeH="0" baseline="0" noProof="0" dirty="0">
                <a:ln>
                  <a:noFill/>
                </a:ln>
                <a:solidFill>
                  <a:srgbClr val="22272B"/>
                </a:solidFill>
                <a:effectLst/>
                <a:uLnTx/>
                <a:uFillTx/>
                <a:ea typeface="Calibri" panose="020F0502020204030204" pitchFamily="34" charset="0"/>
                <a:cs typeface="Calibri"/>
              </a:rPr>
              <a:t>, John Catt Educational Ltd.</a:t>
            </a:r>
            <a:endParaRPr kumimoji="0" lang="en-AU" sz="1200" b="0" i="0" u="none" strike="noStrike" kern="1200" cap="none" spc="0" normalizeH="0" baseline="0" noProof="0" dirty="0">
              <a:ln>
                <a:noFill/>
              </a:ln>
              <a:solidFill>
                <a:srgbClr val="22272B"/>
              </a:solidFill>
              <a:effectLst/>
              <a:uLnTx/>
              <a:uFillTx/>
              <a:latin typeface="Public Sans Light"/>
              <a:ea typeface="Calibri"/>
              <a:cs typeface="Calibri"/>
            </a:endParaRPr>
          </a:p>
          <a:p>
            <a:pPr marL="0" marR="0" lvl="0" indent="0" algn="l" defTabSz="609585" rtl="0" eaLnBrk="1" fontAlgn="auto" latinLnBrk="0" hangingPunct="1">
              <a:spcBef>
                <a:spcPts val="0"/>
              </a:spcBef>
              <a:spcAft>
                <a:spcPts val="600"/>
              </a:spcAft>
              <a:buClrTx/>
              <a:buSzTx/>
              <a:buFontTx/>
              <a:buNone/>
              <a:tabLst/>
              <a:defRPr/>
            </a:pPr>
            <a:r>
              <a:rPr kumimoji="0" lang="en-AU" sz="1200" b="0" i="0" u="none" strike="noStrike" kern="1200" cap="none" spc="0" normalizeH="0" baseline="0" noProof="0" dirty="0">
                <a:ln>
                  <a:noFill/>
                </a:ln>
                <a:solidFill>
                  <a:srgbClr val="22272B"/>
                </a:solidFill>
                <a:effectLst/>
                <a:uLnTx/>
                <a:uFillTx/>
                <a:latin typeface="Public Sans Light"/>
                <a:ea typeface="Calibri"/>
                <a:cs typeface="Calibri"/>
              </a:rPr>
              <a:t>Kirschner P, </a:t>
            </a:r>
            <a:r>
              <a:rPr kumimoji="0" lang="en-AU" sz="1200" b="0" i="0" u="none" strike="noStrike" kern="1200" cap="none" spc="0" normalizeH="0" baseline="0" noProof="0" dirty="0" err="1">
                <a:ln>
                  <a:noFill/>
                </a:ln>
                <a:solidFill>
                  <a:srgbClr val="22272B"/>
                </a:solidFill>
                <a:effectLst/>
                <a:uLnTx/>
                <a:uFillTx/>
                <a:latin typeface="Public Sans Light"/>
                <a:ea typeface="Calibri"/>
                <a:cs typeface="Calibri"/>
              </a:rPr>
              <a:t>Sweller</a:t>
            </a:r>
            <a:r>
              <a:rPr kumimoji="0" lang="en-AU" sz="1200" b="0" i="0" u="none" strike="noStrike" kern="1200" cap="none" spc="0" normalizeH="0" baseline="0" noProof="0" dirty="0">
                <a:ln>
                  <a:noFill/>
                </a:ln>
                <a:solidFill>
                  <a:srgbClr val="22272B"/>
                </a:solidFill>
                <a:effectLst/>
                <a:uLnTx/>
                <a:uFillTx/>
                <a:latin typeface="Public Sans Light"/>
                <a:ea typeface="Calibri"/>
                <a:cs typeface="Calibri"/>
              </a:rPr>
              <a:t> J and Clark R (2006) ‘</a:t>
            </a:r>
            <a:r>
              <a:rPr kumimoji="0" lang="en-AU" sz="1200" b="0" i="0" u="none" strike="noStrike" kern="1200" cap="none" spc="0" normalizeH="0" baseline="0" noProof="0" dirty="0">
                <a:ln>
                  <a:noFill/>
                </a:ln>
                <a:solidFill>
                  <a:srgbClr val="22272B"/>
                </a:solidFill>
                <a:effectLst/>
                <a:uLnTx/>
                <a:uFillTx/>
                <a:latin typeface="Public Sans Light"/>
                <a:ea typeface="Calibri"/>
                <a:cs typeface="Calibri"/>
                <a:hlinkClick r:id="rId8"/>
              </a:rPr>
              <a:t>Why minimal guidance during instruction does not work: an analysis of the failure of constructivist, discovery, problem-based, experiential, and inquiry-based teaching</a:t>
            </a:r>
            <a:r>
              <a:rPr kumimoji="0" lang="en-AU" sz="1200" b="0" i="0" u="none" strike="noStrike" kern="1200" cap="none" spc="0" normalizeH="0" baseline="0" noProof="0" dirty="0">
                <a:ln>
                  <a:noFill/>
                </a:ln>
                <a:solidFill>
                  <a:srgbClr val="22272B"/>
                </a:solidFill>
                <a:effectLst/>
                <a:uLnTx/>
                <a:uFillTx/>
                <a:latin typeface="Public Sans Light"/>
                <a:ea typeface="Calibri"/>
                <a:cs typeface="Calibri"/>
              </a:rPr>
              <a:t>’, </a:t>
            </a:r>
            <a:r>
              <a:rPr kumimoji="0" lang="en-AU" sz="1200" b="0" i="1" u="none" strike="noStrike" kern="1200" cap="none" spc="0" normalizeH="0" baseline="0" noProof="0" dirty="0">
                <a:ln>
                  <a:noFill/>
                </a:ln>
                <a:solidFill>
                  <a:srgbClr val="22272B"/>
                </a:solidFill>
                <a:effectLst/>
                <a:uLnTx/>
                <a:uFillTx/>
                <a:latin typeface="Public Sans Light"/>
                <a:ea typeface="Calibri"/>
                <a:cs typeface="Calibri"/>
              </a:rPr>
              <a:t>Educational Psychologist</a:t>
            </a:r>
            <a:r>
              <a:rPr kumimoji="0" lang="en-AU" sz="1200" b="0" i="0" u="none" strike="noStrike" kern="1200" cap="none" spc="0" normalizeH="0" baseline="0" noProof="0" dirty="0">
                <a:ln>
                  <a:noFill/>
                </a:ln>
                <a:solidFill>
                  <a:srgbClr val="22272B"/>
                </a:solidFill>
                <a:effectLst/>
                <a:uLnTx/>
                <a:uFillTx/>
                <a:latin typeface="Public Sans Light"/>
                <a:ea typeface="Calibri"/>
                <a:cs typeface="Calibri"/>
              </a:rPr>
              <a:t>, 41(2):75–86.</a:t>
            </a:r>
            <a:endParaRPr kumimoji="0" lang="en-AU" sz="1200" b="0" i="0" u="none" strike="noStrike" kern="1200" cap="none" spc="0" normalizeH="0" baseline="0" noProof="0" dirty="0">
              <a:ln>
                <a:noFill/>
              </a:ln>
              <a:solidFill>
                <a:srgbClr val="22272B"/>
              </a:solidFill>
              <a:effectLst/>
              <a:uLnTx/>
              <a:uFillTx/>
              <a:latin typeface="Public Sans Light" pitchFamily="2" charset="0"/>
              <a:ea typeface="Calibri" panose="020F0502020204030204" pitchFamily="34" charset="0"/>
              <a:cs typeface="Calibri"/>
            </a:endParaRPr>
          </a:p>
          <a:p>
            <a:pPr marL="0" marR="0" lvl="0" indent="0" algn="l" defTabSz="609585" rtl="0" eaLnBrk="1" fontAlgn="auto" latinLnBrk="0" hangingPunct="1">
              <a:spcBef>
                <a:spcPts val="0"/>
              </a:spcBef>
              <a:spcAft>
                <a:spcPts val="600"/>
              </a:spcAft>
              <a:buClrTx/>
              <a:buSzTx/>
              <a:buFontTx/>
              <a:buNone/>
              <a:tabLst/>
              <a:defRPr/>
            </a:pPr>
            <a:r>
              <a:rPr kumimoji="0" lang="en-AU" sz="1200" b="0" i="0" u="none" strike="noStrike" kern="1200" cap="none" spc="0" normalizeH="0" baseline="0" noProof="0" dirty="0" err="1">
                <a:ln>
                  <a:noFill/>
                </a:ln>
                <a:solidFill>
                  <a:srgbClr val="22272B"/>
                </a:solidFill>
                <a:effectLst/>
                <a:uLnTx/>
                <a:uFillTx/>
                <a:latin typeface="Public Sans Light"/>
                <a:ea typeface="Calibri"/>
                <a:cs typeface="Calibri"/>
              </a:rPr>
              <a:t>Lemov</a:t>
            </a:r>
            <a:r>
              <a:rPr kumimoji="0" lang="en-AU" sz="1200" b="0" i="0" u="none" strike="noStrike" kern="1200" cap="none" spc="0" normalizeH="0" baseline="0" noProof="0" dirty="0">
                <a:ln>
                  <a:noFill/>
                </a:ln>
                <a:solidFill>
                  <a:srgbClr val="22272B"/>
                </a:solidFill>
                <a:effectLst/>
                <a:uLnTx/>
                <a:uFillTx/>
                <a:latin typeface="Public Sans Light"/>
                <a:ea typeface="Calibri"/>
                <a:cs typeface="Calibri"/>
              </a:rPr>
              <a:t> D (21 June 2016) </a:t>
            </a:r>
            <a:r>
              <a:rPr lang="en-AU" sz="1200" dirty="0">
                <a:solidFill>
                  <a:srgbClr val="22272B"/>
                </a:solidFill>
                <a:latin typeface="Public Sans Light"/>
                <a:ea typeface="Calibri"/>
                <a:cs typeface="Calibri"/>
              </a:rPr>
              <a:t>'</a:t>
            </a:r>
            <a:r>
              <a:rPr lang="en-AU" sz="1200" dirty="0">
                <a:solidFill>
                  <a:srgbClr val="22272B"/>
                </a:solidFill>
                <a:latin typeface="Public Sans Light"/>
                <a:ea typeface="Calibri"/>
                <a:cs typeface="Calibri"/>
                <a:hlinkClick r:id="rId9"/>
              </a:rPr>
              <a:t>Tracking</a:t>
            </a:r>
            <a:r>
              <a:rPr kumimoji="0" lang="en-AU" sz="1200" b="0" i="0" u="none" strike="noStrike" kern="1200" cap="none" spc="0" normalizeH="0" baseline="0" noProof="0" dirty="0">
                <a:ln>
                  <a:noFill/>
                </a:ln>
                <a:solidFill>
                  <a:srgbClr val="22272B"/>
                </a:solidFill>
                <a:effectLst/>
                <a:uLnTx/>
                <a:uFillTx/>
                <a:latin typeface="Public Sans Light"/>
                <a:ea typeface="Calibri"/>
                <a:cs typeface="Calibri"/>
                <a:hlinkClick r:id="rId9"/>
              </a:rPr>
              <a:t> not watching: a field guide 2.0 excerpt</a:t>
            </a:r>
            <a:r>
              <a:rPr lang="en-AU" sz="1200" dirty="0">
                <a:solidFill>
                  <a:srgbClr val="22272B"/>
                </a:solidFill>
                <a:latin typeface="Public Sans Light"/>
                <a:ea typeface="Calibri"/>
                <a:cs typeface="Calibri"/>
              </a:rPr>
              <a:t>',</a:t>
            </a:r>
            <a:r>
              <a:rPr kumimoji="0" lang="en-AU" sz="1200" b="0" i="0" u="none" strike="noStrike" kern="1200" cap="none" spc="0" normalizeH="0" baseline="0" noProof="0" dirty="0">
                <a:ln>
                  <a:noFill/>
                </a:ln>
                <a:solidFill>
                  <a:srgbClr val="22272B"/>
                </a:solidFill>
                <a:effectLst/>
                <a:uLnTx/>
                <a:uFillTx/>
                <a:latin typeface="Public Sans Light"/>
                <a:ea typeface="Calibri"/>
                <a:cs typeface="Calibri"/>
              </a:rPr>
              <a:t> </a:t>
            </a:r>
            <a:r>
              <a:rPr kumimoji="0" lang="en-AU" sz="1200" b="0" i="1" u="none" strike="noStrike" kern="1200" cap="none" spc="0" normalizeH="0" baseline="0" noProof="0" dirty="0">
                <a:ln>
                  <a:noFill/>
                </a:ln>
                <a:solidFill>
                  <a:srgbClr val="22272B"/>
                </a:solidFill>
                <a:effectLst/>
                <a:uLnTx/>
                <a:uFillTx/>
                <a:latin typeface="Public Sans Light"/>
                <a:ea typeface="Calibri"/>
                <a:cs typeface="Calibri"/>
              </a:rPr>
              <a:t>Teach like a champion, </a:t>
            </a:r>
            <a:r>
              <a:rPr kumimoji="0" lang="en-AU" sz="1200" b="0" i="0" u="none" strike="noStrike" kern="1200" cap="none" spc="0" normalizeH="0" baseline="0" noProof="0" dirty="0">
                <a:ln>
                  <a:noFill/>
                </a:ln>
                <a:solidFill>
                  <a:srgbClr val="22272B"/>
                </a:solidFill>
                <a:effectLst/>
                <a:uLnTx/>
                <a:uFillTx/>
                <a:latin typeface="Public Sans Light"/>
                <a:ea typeface="Calibri"/>
                <a:cs typeface="Calibri"/>
              </a:rPr>
              <a:t>accessed 20 November 2024.</a:t>
            </a:r>
            <a:endParaRPr kumimoji="0" lang="en-AU" sz="1200" b="0" i="0" u="none" strike="noStrike" kern="1200" cap="none" spc="0" normalizeH="0" baseline="0" noProof="0" dirty="0">
              <a:ln>
                <a:noFill/>
              </a:ln>
              <a:solidFill>
                <a:srgbClr val="22272B"/>
              </a:solidFill>
              <a:effectLst/>
              <a:uLnTx/>
              <a:uFillTx/>
              <a:latin typeface="Public Sans Light" pitchFamily="2" charset="0"/>
              <a:ea typeface="Calibri" panose="020F0502020204030204" pitchFamily="34" charset="0"/>
              <a:cs typeface="Calibri"/>
            </a:endParaRPr>
          </a:p>
          <a:p>
            <a:pPr marL="0" marR="0" lvl="0" indent="0" algn="l" defTabSz="1219170" rtl="0" eaLnBrk="1" fontAlgn="auto" latinLnBrk="0" hangingPunct="1">
              <a:spcBef>
                <a:spcPts val="0"/>
              </a:spcBef>
              <a:spcAft>
                <a:spcPts val="60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Public Sans Light"/>
              </a:rPr>
              <a:t>Lovell O (host) (16 January 2024) ‘</a:t>
            </a:r>
            <a:r>
              <a:rPr kumimoji="0" lang="en-AU" sz="1200" b="0" i="0" u="none" strike="noStrike" kern="1200" cap="none" spc="0" normalizeH="0" baseline="0" noProof="0" dirty="0">
                <a:ln>
                  <a:noFill/>
                </a:ln>
                <a:solidFill>
                  <a:prstClr val="black"/>
                </a:solidFill>
                <a:effectLst/>
                <a:uLnTx/>
                <a:uFillTx/>
                <a:latin typeface="Public Sans Light"/>
                <a:hlinkClick r:id="rId10">
                  <a:extLst>
                    <a:ext uri="{A12FA001-AC4F-418D-AE19-62706E023703}">
                      <ahyp:hlinkClr xmlns:ahyp="http://schemas.microsoft.com/office/drawing/2018/hyperlinkcolor" val="tx"/>
                    </a:ext>
                  </a:extLst>
                </a:hlinkClick>
              </a:rPr>
              <a:t>Josh Goodrich on </a:t>
            </a:r>
            <a:r>
              <a:rPr lang="en-AU" sz="1200" dirty="0">
                <a:solidFill>
                  <a:prstClr val="black"/>
                </a:solidFill>
                <a:latin typeface="Public Sans Light"/>
                <a:hlinkClick r:id="rId10">
                  <a:extLst>
                    <a:ext uri="{A12FA001-AC4F-418D-AE19-62706E023703}">
                      <ahyp:hlinkClr xmlns:ahyp="http://schemas.microsoft.com/office/drawing/2018/hyperlinkcolor" val="tx"/>
                    </a:ext>
                  </a:extLst>
                </a:hlinkClick>
              </a:rPr>
              <a:t>instructional</a:t>
            </a:r>
            <a:r>
              <a:rPr kumimoji="0" lang="en-AU" sz="1200" b="0" i="0" u="none" strike="noStrike" kern="1200" cap="none" spc="0" normalizeH="0" baseline="0" noProof="0" dirty="0">
                <a:ln>
                  <a:noFill/>
                </a:ln>
                <a:solidFill>
                  <a:prstClr val="black"/>
                </a:solidFill>
                <a:effectLst/>
                <a:uLnTx/>
                <a:uFillTx/>
                <a:latin typeface="Public Sans Light"/>
                <a:hlinkClick r:id="rId10">
                  <a:extLst>
                    <a:ext uri="{A12FA001-AC4F-418D-AE19-62706E023703}">
                      <ahyp:hlinkClr xmlns:ahyp="http://schemas.microsoft.com/office/drawing/2018/hyperlinkcolor" val="tx"/>
                    </a:ext>
                  </a:extLst>
                </a:hlinkClick>
              </a:rPr>
              <a:t> </a:t>
            </a:r>
            <a:r>
              <a:rPr lang="en-AU" sz="1200" dirty="0">
                <a:solidFill>
                  <a:prstClr val="black"/>
                </a:solidFill>
                <a:latin typeface="Public Sans Light"/>
                <a:hlinkClick r:id="rId10">
                  <a:extLst>
                    <a:ext uri="{A12FA001-AC4F-418D-AE19-62706E023703}">
                      <ahyp:hlinkClr xmlns:ahyp="http://schemas.microsoft.com/office/drawing/2018/hyperlinkcolor" val="tx"/>
                    </a:ext>
                  </a:extLst>
                </a:hlinkClick>
              </a:rPr>
              <a:t>coaching</a:t>
            </a:r>
            <a:r>
              <a:rPr kumimoji="0" lang="en-AU" sz="1200" b="0" i="0" u="none" strike="noStrike" kern="1200" cap="none" spc="0" normalizeH="0" baseline="0" noProof="0" dirty="0">
                <a:ln>
                  <a:noFill/>
                </a:ln>
                <a:solidFill>
                  <a:prstClr val="black"/>
                </a:solidFill>
                <a:effectLst/>
                <a:uLnTx/>
                <a:uFillTx/>
                <a:latin typeface="Public Sans Light"/>
              </a:rPr>
              <a:t>’ [podcast], </a:t>
            </a:r>
            <a:r>
              <a:rPr kumimoji="0" lang="en-AU" sz="1200" b="0" i="1" u="none" strike="noStrike" kern="1200" cap="none" spc="0" normalizeH="0" baseline="0" noProof="0" dirty="0">
                <a:ln>
                  <a:noFill/>
                </a:ln>
                <a:solidFill>
                  <a:prstClr val="black"/>
                </a:solidFill>
                <a:effectLst/>
                <a:uLnTx/>
                <a:uFillTx/>
                <a:latin typeface="Public Sans Light"/>
              </a:rPr>
              <a:t>The </a:t>
            </a:r>
            <a:r>
              <a:rPr lang="en-AU" sz="1200" i="1" dirty="0">
                <a:solidFill>
                  <a:prstClr val="black"/>
                </a:solidFill>
                <a:latin typeface="Public Sans Light"/>
              </a:rPr>
              <a:t>Education</a:t>
            </a:r>
            <a:r>
              <a:rPr kumimoji="0" lang="en-AU" sz="1200" b="0" i="1" u="none" strike="noStrike" kern="1200" cap="none" spc="0" normalizeH="0" baseline="0" noProof="0" dirty="0">
                <a:ln>
                  <a:noFill/>
                </a:ln>
                <a:solidFill>
                  <a:prstClr val="black"/>
                </a:solidFill>
                <a:effectLst/>
                <a:uLnTx/>
                <a:uFillTx/>
                <a:latin typeface="Public Sans Light"/>
              </a:rPr>
              <a:t> </a:t>
            </a:r>
            <a:r>
              <a:rPr lang="en-AU" sz="1200" i="1" dirty="0">
                <a:solidFill>
                  <a:prstClr val="black"/>
                </a:solidFill>
                <a:latin typeface="Public Sans Light"/>
              </a:rPr>
              <a:t>Research</a:t>
            </a:r>
            <a:r>
              <a:rPr kumimoji="0" lang="en-AU" sz="1200" b="0" i="1" u="none" strike="noStrike" kern="1200" cap="none" spc="0" normalizeH="0" baseline="0" noProof="0" dirty="0">
                <a:ln>
                  <a:noFill/>
                </a:ln>
                <a:solidFill>
                  <a:prstClr val="black"/>
                </a:solidFill>
                <a:effectLst/>
                <a:uLnTx/>
                <a:uFillTx/>
                <a:latin typeface="Public Sans Light"/>
              </a:rPr>
              <a:t> </a:t>
            </a:r>
            <a:r>
              <a:rPr lang="en-AU" sz="1200" i="1" dirty="0">
                <a:solidFill>
                  <a:prstClr val="black"/>
                </a:solidFill>
                <a:latin typeface="Public Sans Light"/>
              </a:rPr>
              <a:t>Reading</a:t>
            </a:r>
            <a:r>
              <a:rPr kumimoji="0" lang="en-AU" sz="1200" b="0" i="1" u="none" strike="noStrike" kern="1200" cap="none" spc="0" normalizeH="0" baseline="0" noProof="0" dirty="0">
                <a:ln>
                  <a:noFill/>
                </a:ln>
                <a:solidFill>
                  <a:prstClr val="black"/>
                </a:solidFill>
                <a:effectLst/>
                <a:uLnTx/>
                <a:uFillTx/>
                <a:latin typeface="Public Sans Light"/>
              </a:rPr>
              <a:t> </a:t>
            </a:r>
            <a:r>
              <a:rPr lang="en-AU" sz="1200" i="1" dirty="0">
                <a:solidFill>
                  <a:prstClr val="black"/>
                </a:solidFill>
                <a:latin typeface="Public Sans Light"/>
              </a:rPr>
              <a:t>Room</a:t>
            </a:r>
            <a:r>
              <a:rPr kumimoji="0" lang="en-AU" sz="1200" b="0" i="1" u="none" strike="noStrike" kern="1200" cap="none" spc="0" normalizeH="0" baseline="0" noProof="0" dirty="0">
                <a:ln>
                  <a:noFill/>
                </a:ln>
                <a:solidFill>
                  <a:prstClr val="black"/>
                </a:solidFill>
                <a:effectLst/>
                <a:uLnTx/>
                <a:uFillTx/>
                <a:latin typeface="Public Sans Light"/>
              </a:rPr>
              <a:t>,</a:t>
            </a:r>
            <a:r>
              <a:rPr kumimoji="0" lang="en-AU" sz="1200" b="0" i="0" u="none" strike="noStrike" kern="1200" cap="none" spc="0" normalizeH="0" baseline="0" noProof="0" dirty="0">
                <a:ln>
                  <a:noFill/>
                </a:ln>
                <a:solidFill>
                  <a:prstClr val="black"/>
                </a:solidFill>
                <a:effectLst/>
                <a:uLnTx/>
                <a:uFillTx/>
                <a:latin typeface="Public Sans Light"/>
              </a:rPr>
              <a:t> accessed 20 November 2024.</a:t>
            </a:r>
            <a:endParaRPr lang="en-AU" sz="1200" b="0" i="0" u="none" strike="noStrike" kern="1200" cap="none" spc="0" normalizeH="0" baseline="0" noProof="0" dirty="0">
              <a:ln>
                <a:noFill/>
              </a:ln>
              <a:solidFill>
                <a:prstClr val="black"/>
              </a:solidFill>
              <a:effectLst/>
              <a:uLnTx/>
              <a:uFillTx/>
              <a:latin typeface="Public Sans Light"/>
              <a:ea typeface="Calibri" panose="020F0502020204030204" pitchFamily="34" charset="0"/>
              <a:cs typeface="Calibri"/>
            </a:endParaRPr>
          </a:p>
          <a:p>
            <a:pPr marL="0" marR="0" lvl="0" indent="0" algn="l" defTabSz="609585" rtl="0" eaLnBrk="1" fontAlgn="auto" latinLnBrk="0" hangingPunct="1">
              <a:spcBef>
                <a:spcPts val="0"/>
              </a:spcBef>
              <a:spcAft>
                <a:spcPts val="600"/>
              </a:spcAft>
              <a:buClrTx/>
              <a:buSzTx/>
              <a:buFontTx/>
              <a:buNone/>
              <a:tabLst/>
              <a:defRPr/>
            </a:pPr>
            <a:r>
              <a:rPr kumimoji="0" lang="en-US" sz="1200" b="0" i="0" u="none" strike="noStrike" kern="1200" cap="none" spc="0" normalizeH="0" baseline="0" noProof="0" dirty="0">
                <a:ln>
                  <a:noFill/>
                </a:ln>
                <a:solidFill>
                  <a:srgbClr val="22272B"/>
                </a:solidFill>
                <a:effectLst/>
                <a:uLnTx/>
                <a:uFillTx/>
                <a:latin typeface="Public Sans Light"/>
                <a:ea typeface="Calibri"/>
                <a:cs typeface="Calibri"/>
              </a:rPr>
              <a:t>McCrea P (2020) </a:t>
            </a:r>
            <a:r>
              <a:rPr kumimoji="0" lang="en-US" sz="1200" b="0" i="1" u="none" strike="noStrike" kern="1200" cap="none" spc="0" normalizeH="0" baseline="0" noProof="0" dirty="0">
                <a:ln>
                  <a:noFill/>
                </a:ln>
                <a:solidFill>
                  <a:srgbClr val="22272B"/>
                </a:solidFill>
                <a:effectLst/>
                <a:uLnTx/>
                <a:uFillTx/>
                <a:latin typeface="Public Sans Light"/>
                <a:ea typeface="Calibri"/>
                <a:cs typeface="Calibri"/>
              </a:rPr>
              <a:t>Motivated teaching: harnessing the science of motivation to boost attention and effort in the classroom</a:t>
            </a:r>
            <a:r>
              <a:rPr kumimoji="0" lang="en-US" sz="1200" b="0" i="0" u="none" strike="noStrike" kern="1200" cap="none" spc="0" normalizeH="0" baseline="0" noProof="0" dirty="0">
                <a:ln>
                  <a:noFill/>
                </a:ln>
                <a:solidFill>
                  <a:srgbClr val="22272B"/>
                </a:solidFill>
                <a:effectLst/>
                <a:uLnTx/>
                <a:uFillTx/>
                <a:latin typeface="Public Sans Light"/>
                <a:ea typeface="Calibri"/>
                <a:cs typeface="Calibri"/>
              </a:rPr>
              <a:t>, </a:t>
            </a:r>
            <a:r>
              <a:rPr kumimoji="0" lang="en-US" sz="1200" b="0" i="0" u="none" strike="noStrike" kern="1200" cap="none" spc="0" normalizeH="0" baseline="0" noProof="0" dirty="0" err="1">
                <a:ln>
                  <a:noFill/>
                </a:ln>
                <a:solidFill>
                  <a:srgbClr val="22272B"/>
                </a:solidFill>
                <a:effectLst/>
                <a:uLnTx/>
                <a:uFillTx/>
                <a:latin typeface="Public Sans Light"/>
                <a:ea typeface="Calibri"/>
                <a:cs typeface="Calibri"/>
              </a:rPr>
              <a:t>Createspace</a:t>
            </a:r>
            <a:r>
              <a:rPr kumimoji="0" lang="en-US" sz="1200" b="0" i="0" u="none" strike="noStrike" kern="1200" cap="none" spc="0" normalizeH="0" baseline="0" noProof="0" dirty="0">
                <a:ln>
                  <a:noFill/>
                </a:ln>
                <a:solidFill>
                  <a:srgbClr val="22272B"/>
                </a:solidFill>
                <a:effectLst/>
                <a:uLnTx/>
                <a:uFillTx/>
                <a:latin typeface="Public Sans Light"/>
                <a:ea typeface="Calibri"/>
                <a:cs typeface="Calibri"/>
              </a:rPr>
              <a:t> Independent Publishing Platform.</a:t>
            </a:r>
            <a:endParaRPr kumimoji="0" lang="en-AU" sz="1200" b="0" i="0" u="none" strike="noStrike" kern="1200" cap="none" spc="0" normalizeH="0" baseline="0" noProof="0" dirty="0">
              <a:ln>
                <a:noFill/>
              </a:ln>
              <a:solidFill>
                <a:srgbClr val="22272B"/>
              </a:solidFill>
              <a:effectLst/>
              <a:highlight>
                <a:srgbClr val="FFFF00"/>
              </a:highlight>
              <a:uLnTx/>
              <a:uFillTx/>
              <a:latin typeface="Public Sans Light" pitchFamily="2" charset="0"/>
              <a:ea typeface="Calibri"/>
              <a:cs typeface="Calibri"/>
            </a:endParaRPr>
          </a:p>
        </p:txBody>
      </p:sp>
      <p:sp>
        <p:nvSpPr>
          <p:cNvPr id="3" name="Slide Number Placeholder 2">
            <a:extLst>
              <a:ext uri="{FF2B5EF4-FFF2-40B4-BE49-F238E27FC236}">
                <a16:creationId xmlns:a16="http://schemas.microsoft.com/office/drawing/2014/main" id="{24EB819A-F11B-8877-7C34-845A19590888}"/>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85</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47481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E3560-46D8-3508-9032-6EC9624DB932}"/>
              </a:ext>
            </a:extLst>
          </p:cNvPr>
          <p:cNvSpPr>
            <a:spLocks noGrp="1"/>
          </p:cNvSpPr>
          <p:nvPr>
            <p:ph type="title"/>
          </p:nvPr>
        </p:nvSpPr>
        <p:spPr/>
        <p:txBody>
          <a:bodyPr/>
          <a:lstStyle/>
          <a:p>
            <a:r>
              <a:rPr lang="en-AU" dirty="0"/>
              <a:t>References </a:t>
            </a:r>
            <a:r>
              <a:rPr lang="en-AU" dirty="0">
                <a:solidFill>
                  <a:srgbClr val="002664"/>
                </a:solidFill>
              </a:rPr>
              <a:t>(4)</a:t>
            </a:r>
            <a:endParaRPr lang="en-AU" dirty="0">
              <a:solidFill>
                <a:schemeClr val="accent4"/>
              </a:solidFill>
            </a:endParaRPr>
          </a:p>
        </p:txBody>
      </p:sp>
      <p:sp>
        <p:nvSpPr>
          <p:cNvPr id="5" name="Text Placeholder 4">
            <a:extLst>
              <a:ext uri="{FF2B5EF4-FFF2-40B4-BE49-F238E27FC236}">
                <a16:creationId xmlns:a16="http://schemas.microsoft.com/office/drawing/2014/main" id="{E3990A3E-C8E0-4192-8272-FAA21F75C143}"/>
              </a:ext>
            </a:extLst>
          </p:cNvPr>
          <p:cNvSpPr>
            <a:spLocks noGrp="1"/>
          </p:cNvSpPr>
          <p:nvPr>
            <p:ph type="body" sz="quarter" idx="18"/>
          </p:nvPr>
        </p:nvSpPr>
        <p:spPr>
          <a:xfrm>
            <a:off x="360000" y="1667064"/>
            <a:ext cx="11484000" cy="4952736"/>
          </a:xfrm>
        </p:spPr>
        <p:txBody>
          <a:bodyPr vert="horz" lIns="0" tIns="0" rIns="0" bIns="0" rtlCol="0" anchor="t">
            <a:noAutofit/>
          </a:bodyPr>
          <a:lstStyle/>
          <a:p>
            <a:pPr marL="0" marR="0" lvl="0" indent="0" algn="l" defTabSz="914377" rtl="0" eaLnBrk="1" fontAlgn="auto" latinLnBrk="0" hangingPunct="1">
              <a:spcBef>
                <a:spcPts val="0"/>
              </a:spcBef>
              <a:spcAft>
                <a:spcPts val="6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latin typeface="+mn-lt"/>
                <a:ea typeface="Calibri"/>
                <a:cs typeface="Calibri"/>
              </a:rPr>
              <a:t>Martin A and Evans P (2018) ‘</a:t>
            </a:r>
            <a:r>
              <a:rPr kumimoji="0" lang="en-AU" sz="1200" b="0" i="0" u="none" strike="noStrike" kern="1200" cap="none" spc="0" normalizeH="0" baseline="0" noProof="0" dirty="0">
                <a:ln>
                  <a:noFill/>
                </a:ln>
                <a:solidFill>
                  <a:srgbClr val="22272B"/>
                </a:solidFill>
                <a:effectLst/>
                <a:uLnTx/>
                <a:uFillTx/>
                <a:latin typeface="+mn-lt"/>
                <a:ea typeface="Calibri"/>
                <a:cs typeface="Calibri"/>
                <a:hlinkClick r:id="rId3"/>
              </a:rPr>
              <a:t>Load reduction instruction: exploring a framework that assesses explicit instruction through to independent learning</a:t>
            </a:r>
            <a:r>
              <a:rPr kumimoji="0" lang="en-AU" sz="1200" b="0" i="0" u="none" strike="noStrike" kern="1200" cap="none" spc="0" normalizeH="0" baseline="0" noProof="0" dirty="0">
                <a:ln>
                  <a:noFill/>
                </a:ln>
                <a:solidFill>
                  <a:srgbClr val="22272B"/>
                </a:solidFill>
                <a:effectLst/>
                <a:uLnTx/>
                <a:uFillTx/>
                <a:latin typeface="+mn-lt"/>
                <a:ea typeface="Calibri"/>
                <a:cs typeface="Calibri"/>
              </a:rPr>
              <a:t>’, </a:t>
            </a:r>
            <a:r>
              <a:rPr kumimoji="0" lang="en-AU" sz="1200" b="0" i="1" u="none" strike="noStrike" kern="1200" cap="none" spc="0" normalizeH="0" baseline="0" noProof="0" dirty="0">
                <a:ln>
                  <a:noFill/>
                </a:ln>
                <a:solidFill>
                  <a:srgbClr val="22272B"/>
                </a:solidFill>
                <a:effectLst/>
                <a:uLnTx/>
                <a:uFillTx/>
                <a:latin typeface="+mn-lt"/>
                <a:ea typeface="Calibri"/>
                <a:cs typeface="Calibri"/>
              </a:rPr>
              <a:t>Teaching and Teacher Education</a:t>
            </a:r>
            <a:r>
              <a:rPr kumimoji="0" lang="en-AU" sz="1200" b="0" i="0" u="none" strike="noStrike" kern="1200" cap="none" spc="0" normalizeH="0" baseline="0" noProof="0" dirty="0">
                <a:ln>
                  <a:noFill/>
                </a:ln>
                <a:solidFill>
                  <a:srgbClr val="22272B"/>
                </a:solidFill>
                <a:effectLst/>
                <a:uLnTx/>
                <a:uFillTx/>
                <a:latin typeface="+mn-lt"/>
                <a:ea typeface="Calibri"/>
                <a:cs typeface="Calibri"/>
              </a:rPr>
              <a:t>, 73:203–214.</a:t>
            </a:r>
            <a:endParaRPr lang="en-AU" sz="1200" b="0" i="0" u="none" strike="noStrike" kern="1200" cap="none" spc="0" normalizeH="0" baseline="0" noProof="0" dirty="0">
              <a:ln>
                <a:noFill/>
              </a:ln>
              <a:solidFill>
                <a:srgbClr val="22272B"/>
              </a:solidFill>
              <a:effectLst/>
              <a:uLnTx/>
              <a:uFillTx/>
              <a:latin typeface="+mn-lt"/>
              <a:ea typeface="Calibri"/>
              <a:cs typeface="Calibri"/>
            </a:endParaRPr>
          </a:p>
          <a:p>
            <a:pPr marL="0" marR="0" lvl="0" indent="0" algn="l" defTabSz="609585" rtl="0" eaLnBrk="1" fontAlgn="auto" latinLnBrk="0" hangingPunct="1">
              <a:spcBef>
                <a:spcPts val="0"/>
              </a:spcBef>
              <a:spcAft>
                <a:spcPts val="600"/>
              </a:spcAft>
              <a:buClrTx/>
              <a:buSzTx/>
              <a:buFontTx/>
              <a:buNone/>
              <a:tabLst/>
              <a:defRPr/>
            </a:pPr>
            <a:r>
              <a:rPr kumimoji="0" lang="en-AU" sz="1200" b="0" i="0" u="none" strike="noStrike" kern="1200" cap="none" spc="0" normalizeH="0" baseline="0" noProof="0" dirty="0">
                <a:ln>
                  <a:noFill/>
                </a:ln>
                <a:solidFill>
                  <a:srgbClr val="22272B"/>
                </a:solidFill>
                <a:effectLst/>
                <a:uLnTx/>
                <a:uFillTx/>
                <a:latin typeface="+mn-lt"/>
                <a:ea typeface="Calibri"/>
                <a:cs typeface="Calibri"/>
              </a:rPr>
              <a:t>NSW Department of Education </a:t>
            </a:r>
            <a:r>
              <a:rPr kumimoji="0" lang="en-US" sz="1200" b="0" i="0" u="none" strike="noStrike" kern="1200" cap="none" spc="0" normalizeH="0" baseline="0" noProof="0" dirty="0">
                <a:ln>
                  <a:noFill/>
                </a:ln>
                <a:solidFill>
                  <a:srgbClr val="22272B"/>
                </a:solidFill>
                <a:effectLst/>
                <a:uLnTx/>
                <a:uFillTx/>
                <a:latin typeface="+mn-lt"/>
                <a:ea typeface="Calibri"/>
                <a:cs typeface="Calibri"/>
              </a:rPr>
              <a:t>(2023a) </a:t>
            </a:r>
            <a:r>
              <a:rPr kumimoji="0" lang="en-AU" sz="1200" b="0" i="1" u="none" strike="noStrike" kern="1200" cap="none" spc="0" normalizeH="0" baseline="0" noProof="0" dirty="0">
                <a:ln>
                  <a:noFill/>
                </a:ln>
                <a:solidFill>
                  <a:srgbClr val="22272B"/>
                </a:solidFill>
                <a:effectLst/>
                <a:uLnTx/>
                <a:uFillTx/>
                <a:latin typeface="+mn-lt"/>
                <a:ea typeface="Calibri"/>
                <a:cs typeface="Calibri"/>
                <a:hlinkClick r:id="rId4"/>
              </a:rPr>
              <a:t>Classrooms of possibility</a:t>
            </a:r>
            <a:r>
              <a:rPr kumimoji="0" lang="en-AU" sz="1200" b="0" i="0" u="none" strike="noStrike" kern="1200" cap="none" spc="0" normalizeH="0" baseline="0" noProof="0" dirty="0">
                <a:ln>
                  <a:noFill/>
                </a:ln>
                <a:solidFill>
                  <a:srgbClr val="22272B"/>
                </a:solidFill>
                <a:effectLst/>
                <a:uLnTx/>
                <a:uFillTx/>
                <a:latin typeface="+mn-lt"/>
                <a:ea typeface="Calibri"/>
                <a:cs typeface="Calibri"/>
              </a:rPr>
              <a:t>, NSW Department of Education, accessed 12 September 2024.</a:t>
            </a:r>
            <a:endParaRPr kumimoji="0" lang="en-AU" sz="1200" b="0" i="0" u="none" strike="noStrike" kern="1200" cap="none" spc="0" normalizeH="0" baseline="0" noProof="0" dirty="0">
              <a:ln>
                <a:noFill/>
              </a:ln>
              <a:solidFill>
                <a:srgbClr val="22272B"/>
              </a:solidFill>
              <a:effectLst/>
              <a:uLnTx/>
              <a:uFillTx/>
              <a:latin typeface="+mn-lt"/>
              <a:ea typeface="Calibri" panose="020F0502020204030204" pitchFamily="34" charset="0"/>
              <a:cs typeface="Calibri"/>
            </a:endParaRPr>
          </a:p>
          <a:p>
            <a:pPr marL="0" marR="0" lvl="0" indent="0" algn="l" defTabSz="914377" rtl="0" eaLnBrk="1" fontAlgn="auto" latinLnBrk="0" hangingPunct="1">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22272B"/>
                </a:solidFill>
                <a:effectLst/>
                <a:uLnTx/>
                <a:uFillTx/>
                <a:latin typeface="+mn-lt"/>
                <a:ea typeface="Calibri"/>
                <a:cs typeface="Calibri"/>
              </a:rPr>
              <a:t>NSW Department of Education (2024a)</a:t>
            </a:r>
            <a:r>
              <a:rPr kumimoji="0" lang="en-AU" sz="1200" b="0" i="0" u="none" strike="noStrike" kern="1200" cap="none" spc="0" normalizeH="0" baseline="0" noProof="0" dirty="0">
                <a:ln>
                  <a:noFill/>
                </a:ln>
                <a:solidFill>
                  <a:srgbClr val="22272B"/>
                </a:solidFill>
                <a:effectLst/>
                <a:uLnTx/>
                <a:uFillTx/>
                <a:latin typeface="+mn-lt"/>
                <a:ea typeface="Calibri"/>
                <a:cs typeface="Calibri"/>
              </a:rPr>
              <a:t> </a:t>
            </a:r>
            <a:r>
              <a:rPr kumimoji="0" lang="en-AU" sz="1200" b="0" i="1" u="none" strike="noStrike" kern="1200" cap="none" spc="0" normalizeH="0" baseline="0" noProof="0" dirty="0">
                <a:ln>
                  <a:noFill/>
                </a:ln>
                <a:solidFill>
                  <a:srgbClr val="22272B"/>
                </a:solidFill>
                <a:effectLst/>
                <a:uLnTx/>
                <a:uFillTx/>
                <a:latin typeface="+mn-lt"/>
                <a:ea typeface="Calibri"/>
                <a:cs typeface="Calibri"/>
                <a:hlinkClick r:id="rId5"/>
              </a:rPr>
              <a:t>Explicit instruction: implementing evidence-based teaching practices for students with disability</a:t>
            </a:r>
            <a:r>
              <a:rPr kumimoji="0" lang="en-AU" sz="1200" b="0" i="0" u="none" strike="noStrike" kern="1200" cap="none" spc="0" normalizeH="0" baseline="0" noProof="0" dirty="0">
                <a:ln>
                  <a:noFill/>
                </a:ln>
                <a:solidFill>
                  <a:srgbClr val="22272B"/>
                </a:solidFill>
                <a:effectLst/>
                <a:uLnTx/>
                <a:uFillTx/>
                <a:latin typeface="+mn-lt"/>
                <a:ea typeface="Calibri"/>
                <a:cs typeface="Calibri"/>
              </a:rPr>
              <a:t>, NSW Department of Education, accessed 12 September 2024.</a:t>
            </a:r>
            <a:endParaRPr lang="en-AU" sz="1200" b="0" i="0" u="none" strike="noStrike" kern="1200" cap="none" spc="0" normalizeH="0" baseline="0" noProof="0" dirty="0">
              <a:ln>
                <a:noFill/>
              </a:ln>
              <a:solidFill>
                <a:srgbClr val="22272B"/>
              </a:solidFill>
              <a:effectLst/>
              <a:uLnTx/>
              <a:uFillTx/>
              <a:latin typeface="+mn-lt"/>
              <a:ea typeface="Calibri"/>
              <a:cs typeface="Calibri"/>
            </a:endParaRPr>
          </a:p>
          <a:p>
            <a:pPr>
              <a:spcAft>
                <a:spcPts val="600"/>
              </a:spcAft>
              <a:defRPr/>
            </a:pPr>
            <a:r>
              <a:rPr kumimoji="0" lang="en-US" sz="1200" b="0" i="0" u="none" strike="noStrike" kern="1200" cap="none" spc="0" normalizeH="0" baseline="0" noProof="0" dirty="0">
                <a:ln>
                  <a:noFill/>
                </a:ln>
                <a:solidFill>
                  <a:srgbClr val="22272B"/>
                </a:solidFill>
                <a:effectLst/>
                <a:uLnTx/>
                <a:uFillTx/>
                <a:latin typeface="+mn-lt"/>
                <a:ea typeface="+mn-lt"/>
                <a:cs typeface="+mn-lt"/>
              </a:rPr>
              <a:t>NSW Department of Education </a:t>
            </a:r>
            <a:r>
              <a:rPr kumimoji="0" lang="en-US" sz="1200" b="0" i="0" u="none" strike="noStrike" kern="1200" cap="none" spc="0" normalizeH="0" baseline="0" noProof="0" dirty="0">
                <a:ln>
                  <a:noFill/>
                </a:ln>
                <a:solidFill>
                  <a:srgbClr val="22272B"/>
                </a:solidFill>
                <a:effectLst/>
                <a:uLnTx/>
                <a:uFillTx/>
                <a:latin typeface="+mn-lt"/>
                <a:ea typeface="Calibri"/>
                <a:cs typeface="Calibri"/>
              </a:rPr>
              <a:t>(2024b) </a:t>
            </a:r>
            <a:r>
              <a:rPr kumimoji="0" lang="en-AU" sz="1200" b="0" i="1" u="none" strike="noStrike" kern="1200" cap="none" spc="0" normalizeH="0" baseline="0" noProof="0" dirty="0">
                <a:ln>
                  <a:noFill/>
                </a:ln>
                <a:solidFill>
                  <a:srgbClr val="22272B"/>
                </a:solidFill>
                <a:effectLst/>
                <a:uLnTx/>
                <a:uFillTx/>
                <a:latin typeface="+mn-lt"/>
                <a:ea typeface="Calibri"/>
                <a:cs typeface="Calibri"/>
                <a:hlinkClick r:id="rId6"/>
              </a:rPr>
              <a:t>Leading explicit teaching: school-facilitated workshops 1–3 on core content and the enabling factors of explicit teaching</a:t>
            </a:r>
            <a:r>
              <a:rPr kumimoji="0" lang="en-AU" sz="1200" b="0" i="0" u="none" strike="noStrike" kern="1200" cap="none" spc="0" normalizeH="0" baseline="0" noProof="0" dirty="0">
                <a:ln>
                  <a:noFill/>
                </a:ln>
                <a:solidFill>
                  <a:srgbClr val="22272B"/>
                </a:solidFill>
                <a:effectLst/>
                <a:uLnTx/>
                <a:uFillTx/>
                <a:latin typeface="+mn-lt"/>
                <a:ea typeface="Calibri"/>
                <a:cs typeface="Calibri"/>
              </a:rPr>
              <a:t>,</a:t>
            </a:r>
            <a:r>
              <a:rPr kumimoji="0" lang="en-AU" sz="1200" b="0" i="0" u="none" strike="noStrike" kern="1200" cap="none" spc="0" normalizeH="0" baseline="0" noProof="0" dirty="0">
                <a:ln>
                  <a:noFill/>
                </a:ln>
                <a:solidFill>
                  <a:srgbClr val="22272B"/>
                </a:solidFill>
                <a:effectLst/>
                <a:uLnTx/>
                <a:uFillTx/>
                <a:latin typeface="+mn-lt"/>
                <a:ea typeface="+mn-lt"/>
                <a:cs typeface="+mn-lt"/>
              </a:rPr>
              <a:t> </a:t>
            </a:r>
            <a:r>
              <a:rPr kumimoji="0" lang="en-AU" sz="1200" b="0" i="0" u="none" strike="noStrike" kern="1200" cap="none" spc="0" normalizeH="0" baseline="0" noProof="0" dirty="0">
                <a:ln>
                  <a:noFill/>
                </a:ln>
                <a:solidFill>
                  <a:srgbClr val="22272B"/>
                </a:solidFill>
                <a:effectLst/>
                <a:uLnTx/>
                <a:uFillTx/>
                <a:latin typeface="+mn-lt"/>
                <a:ea typeface="Calibri"/>
                <a:cs typeface="Calibri"/>
              </a:rPr>
              <a:t>NSW Department of Education, accessed 12 September 2024.</a:t>
            </a:r>
            <a:endParaRPr lang="en-AU" sz="1200" b="0" i="0" u="none" strike="noStrike" kern="1200" cap="none" spc="0" normalizeH="0" baseline="0" noProof="0" dirty="0">
              <a:ln>
                <a:noFill/>
              </a:ln>
              <a:solidFill>
                <a:srgbClr val="22272B"/>
              </a:solidFill>
              <a:effectLst/>
              <a:uLnTx/>
              <a:uFillTx/>
              <a:latin typeface="+mn-lt"/>
              <a:ea typeface="Calibri"/>
              <a:cs typeface="Calibri"/>
            </a:endParaRPr>
          </a:p>
          <a:p>
            <a:pPr>
              <a:spcAft>
                <a:spcPts val="600"/>
              </a:spcAft>
              <a:defRPr/>
            </a:pPr>
            <a:r>
              <a:rPr kumimoji="0" lang="en-US" sz="1200" b="0" i="0" u="none" strike="noStrike" kern="1200" cap="none" spc="0" normalizeH="0" baseline="0" noProof="0" dirty="0">
                <a:ln>
                  <a:noFill/>
                </a:ln>
                <a:solidFill>
                  <a:srgbClr val="22272B"/>
                </a:solidFill>
                <a:effectLst/>
                <a:uLnTx/>
                <a:uFillTx/>
                <a:latin typeface="+mn-lt"/>
                <a:ea typeface="+mn-lt"/>
                <a:cs typeface="+mn-lt"/>
              </a:rPr>
              <a:t>NSW Department of Education </a:t>
            </a:r>
            <a:r>
              <a:rPr kumimoji="0" lang="en-US" sz="1200" b="0" i="0" u="none" strike="noStrike" kern="1200" cap="none" spc="0" normalizeH="0" baseline="0" noProof="0" dirty="0">
                <a:ln>
                  <a:noFill/>
                </a:ln>
                <a:solidFill>
                  <a:srgbClr val="22272B"/>
                </a:solidFill>
                <a:effectLst/>
                <a:uLnTx/>
                <a:uFillTx/>
                <a:latin typeface="+mn-lt"/>
                <a:ea typeface="Calibri"/>
                <a:cs typeface="Calibri"/>
              </a:rPr>
              <a:t>(2024c) '</a:t>
            </a:r>
            <a:r>
              <a:rPr kumimoji="0" lang="en-AU" sz="1200" b="0" i="0" u="none" strike="noStrike" kern="1200" cap="none" spc="0" normalizeH="0" baseline="0" noProof="0" dirty="0">
                <a:ln>
                  <a:noFill/>
                </a:ln>
                <a:solidFill>
                  <a:srgbClr val="22272B"/>
                </a:solidFill>
                <a:effectLst/>
                <a:uLnTx/>
                <a:uFillTx/>
                <a:latin typeface="+mn-lt"/>
                <a:ea typeface="Calibri"/>
                <a:cs typeface="Calibri"/>
                <a:hlinkClick r:id="rId7"/>
              </a:rPr>
              <a:t>Strong strides </a:t>
            </a:r>
            <a:r>
              <a:rPr lang="en-AU" sz="1200" dirty="0">
                <a:solidFill>
                  <a:srgbClr val="22272B"/>
                </a:solidFill>
                <a:latin typeface="+mn-lt"/>
                <a:ea typeface="Calibri"/>
                <a:cs typeface="Calibri"/>
                <a:hlinkClick r:id="rId7"/>
              </a:rPr>
              <a:t>t</a:t>
            </a:r>
            <a:r>
              <a:rPr kumimoji="0" lang="en-AU" sz="1200" b="0" i="0" u="none" strike="noStrike" kern="1200" cap="none" spc="0" normalizeH="0" baseline="0" noProof="0" dirty="0">
                <a:ln>
                  <a:noFill/>
                </a:ln>
                <a:solidFill>
                  <a:srgbClr val="22272B"/>
                </a:solidFill>
                <a:effectLst/>
                <a:uLnTx/>
                <a:uFillTx/>
                <a:latin typeface="+mn-lt"/>
                <a:ea typeface="Calibri"/>
                <a:cs typeface="Calibri"/>
                <a:hlinkClick r:id="rId7"/>
              </a:rPr>
              <a:t>ogether: meeting the educational goals for Aboriginal and/or Torres Strait Islander students</a:t>
            </a:r>
            <a:r>
              <a:rPr kumimoji="0" lang="en-AU" sz="1200" b="0" i="0" u="none" strike="noStrike" kern="1200" cap="none" spc="0" normalizeH="0" baseline="0" noProof="0" dirty="0">
                <a:ln>
                  <a:noFill/>
                </a:ln>
                <a:solidFill>
                  <a:srgbClr val="22272B"/>
                </a:solidFill>
                <a:effectLst/>
                <a:uLnTx/>
                <a:uFillTx/>
                <a:latin typeface="+mn-lt"/>
                <a:ea typeface="Calibri"/>
                <a:cs typeface="Calibri"/>
              </a:rPr>
              <a:t>', </a:t>
            </a:r>
            <a:r>
              <a:rPr kumimoji="0" lang="en-AU" sz="1200" b="0" i="1" u="none" strike="noStrike" kern="1200" cap="none" spc="0" normalizeH="0" baseline="0" noProof="0" dirty="0">
                <a:ln>
                  <a:noFill/>
                </a:ln>
                <a:solidFill>
                  <a:srgbClr val="22272B"/>
                </a:solidFill>
                <a:effectLst/>
                <a:uLnTx/>
                <a:uFillTx/>
                <a:latin typeface="+mn-lt"/>
                <a:ea typeface="+mn-lt"/>
                <a:cs typeface="+mn-lt"/>
              </a:rPr>
              <a:t>Universal Resources - Aboriginal Education</a:t>
            </a:r>
            <a:r>
              <a:rPr kumimoji="0" lang="en-AU" sz="1200" b="0" i="0" u="none" strike="noStrike" kern="1200" cap="none" spc="0" normalizeH="0" baseline="0" noProof="0" dirty="0">
                <a:ln>
                  <a:noFill/>
                </a:ln>
                <a:solidFill>
                  <a:srgbClr val="22272B"/>
                </a:solidFill>
                <a:effectLst/>
                <a:uLnTx/>
                <a:uFillTx/>
                <a:latin typeface="+mn-lt"/>
                <a:ea typeface="+mn-lt"/>
                <a:cs typeface="+mn-lt"/>
              </a:rPr>
              <a:t>,</a:t>
            </a:r>
            <a:r>
              <a:rPr kumimoji="0" lang="en-AU" sz="1200" b="0" i="0" u="none" strike="noStrike" kern="1200" cap="none" spc="0" normalizeH="0" baseline="0" noProof="0" dirty="0">
                <a:ln>
                  <a:noFill/>
                </a:ln>
                <a:solidFill>
                  <a:srgbClr val="22272B"/>
                </a:solidFill>
                <a:effectLst/>
                <a:uLnTx/>
                <a:uFillTx/>
                <a:latin typeface="+mn-lt"/>
                <a:ea typeface="Calibri"/>
                <a:cs typeface="Calibri"/>
              </a:rPr>
              <a:t> </a:t>
            </a:r>
            <a:r>
              <a:rPr kumimoji="0" lang="en-AU" sz="1200" b="0" i="0" u="none" strike="noStrike" kern="1200" cap="none" spc="0" normalizeH="0" baseline="0" noProof="0" dirty="0">
                <a:ln>
                  <a:noFill/>
                </a:ln>
                <a:solidFill>
                  <a:srgbClr val="22272B"/>
                </a:solidFill>
                <a:effectLst/>
                <a:uLnTx/>
                <a:uFillTx/>
                <a:latin typeface="+mn-lt"/>
                <a:ea typeface="+mn-lt"/>
                <a:cs typeface="+mn-lt"/>
              </a:rPr>
              <a:t>NSW Department of Education,</a:t>
            </a:r>
            <a:r>
              <a:rPr kumimoji="0" lang="en-AU" sz="1200" b="0" i="0" u="none" strike="noStrike" kern="1200" cap="none" spc="0" normalizeH="0" baseline="0" noProof="0" dirty="0">
                <a:ln>
                  <a:noFill/>
                </a:ln>
                <a:solidFill>
                  <a:srgbClr val="22272B"/>
                </a:solidFill>
                <a:effectLst/>
                <a:uLnTx/>
                <a:uFillTx/>
                <a:latin typeface="+mn-lt"/>
                <a:ea typeface="Calibri"/>
                <a:cs typeface="Calibri"/>
              </a:rPr>
              <a:t> accessed 12 September 2024.</a:t>
            </a:r>
            <a:endParaRPr lang="en-AU" sz="1200" b="0" i="0" u="none" strike="noStrike" kern="1200" cap="none" spc="0" normalizeH="0" baseline="0" noProof="0" dirty="0">
              <a:ln>
                <a:noFill/>
              </a:ln>
              <a:solidFill>
                <a:srgbClr val="22272B"/>
              </a:solidFill>
              <a:effectLst/>
              <a:uLnTx/>
              <a:uFillTx/>
              <a:latin typeface="+mn-lt"/>
              <a:ea typeface="Calibri"/>
              <a:cs typeface="Calibri"/>
            </a:endParaRPr>
          </a:p>
          <a:p>
            <a:pPr marL="0" marR="0" lvl="0" indent="0" algn="l" defTabSz="914377" rtl="0" eaLnBrk="1" fontAlgn="auto" latinLnBrk="0" hangingPunct="1">
              <a:spcBef>
                <a:spcPts val="0"/>
              </a:spcBef>
              <a:spcAft>
                <a:spcPts val="6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latin typeface="+mn-lt"/>
                <a:ea typeface="Calibri"/>
                <a:cs typeface="Calibri"/>
              </a:rPr>
              <a:t>NSW Department of Education (2025a) </a:t>
            </a:r>
            <a:r>
              <a:rPr kumimoji="0" lang="en-AU" sz="1200" b="0" i="1" u="none" strike="noStrike" kern="1200" cap="none" spc="0" normalizeH="0" baseline="0" noProof="0" dirty="0">
                <a:ln>
                  <a:noFill/>
                </a:ln>
                <a:solidFill>
                  <a:srgbClr val="22272B"/>
                </a:solidFill>
                <a:effectLst/>
                <a:uLnTx/>
                <a:uFillTx/>
                <a:latin typeface="+mn-lt"/>
                <a:ea typeface="Calibri"/>
                <a:cs typeface="Calibri"/>
                <a:hlinkClick r:id="rId8"/>
              </a:rPr>
              <a:t>What is high impact professional learning?</a:t>
            </a:r>
            <a:r>
              <a:rPr kumimoji="0" lang="en-AU" sz="1200" b="0" i="1" u="none" strike="noStrike" kern="1200" cap="none" spc="0" normalizeH="0" baseline="0" noProof="0" dirty="0">
                <a:ln>
                  <a:noFill/>
                </a:ln>
                <a:solidFill>
                  <a:srgbClr val="22272B"/>
                </a:solidFill>
                <a:effectLst/>
                <a:uLnTx/>
                <a:uFillTx/>
                <a:latin typeface="+mn-lt"/>
                <a:ea typeface="Calibri"/>
                <a:cs typeface="Calibri"/>
              </a:rPr>
              <a:t>, </a:t>
            </a:r>
            <a:r>
              <a:rPr kumimoji="0" lang="en-AU" sz="1200" b="0" i="0" u="none" strike="noStrike" kern="1200" cap="none" spc="0" normalizeH="0" baseline="0" noProof="0" dirty="0">
                <a:ln>
                  <a:noFill/>
                </a:ln>
                <a:solidFill>
                  <a:srgbClr val="22272B"/>
                </a:solidFill>
                <a:effectLst/>
                <a:uLnTx/>
                <a:uFillTx/>
                <a:latin typeface="+mn-lt"/>
                <a:ea typeface="Calibri"/>
                <a:cs typeface="Calibri"/>
              </a:rPr>
              <a:t>NSW Department of Education, accessed 13 March 2025.</a:t>
            </a:r>
            <a:endParaRPr lang="en-AU" sz="1200" b="0" i="0" u="none" strike="noStrike" kern="1200" cap="none" spc="0" normalizeH="0" baseline="0" noProof="0" dirty="0">
              <a:ln>
                <a:noFill/>
              </a:ln>
              <a:solidFill>
                <a:srgbClr val="22272B"/>
              </a:solidFill>
              <a:effectLst/>
              <a:uLnTx/>
              <a:uFillTx/>
              <a:latin typeface="+mn-lt"/>
              <a:ea typeface="Calibri"/>
              <a:cs typeface="Calibri"/>
            </a:endParaRPr>
          </a:p>
          <a:p>
            <a:pPr marL="0" marR="0" lvl="0" indent="0" algn="l" defTabSz="609585" rtl="0" eaLnBrk="1" fontAlgn="auto" latinLnBrk="0" hangingPunct="1">
              <a:spcBef>
                <a:spcPts val="0"/>
              </a:spcBef>
              <a:spcAft>
                <a:spcPts val="600"/>
              </a:spcAft>
              <a:buClrTx/>
              <a:buSzTx/>
              <a:buFontTx/>
              <a:buNone/>
              <a:tabLst/>
              <a:defRPr/>
            </a:pPr>
            <a:r>
              <a:rPr kumimoji="0" lang="en-AU" sz="1200" b="0" i="0" u="none" strike="noStrike" kern="1200" cap="none" spc="0" normalizeH="0" baseline="0" noProof="0" dirty="0">
                <a:ln>
                  <a:noFill/>
                </a:ln>
                <a:solidFill>
                  <a:srgbClr val="22272B"/>
                </a:solidFill>
                <a:effectLst/>
                <a:uLnTx/>
                <a:uFillTx/>
                <a:latin typeface="+mn-lt"/>
                <a:ea typeface="Calibri"/>
                <a:cs typeface="Calibri"/>
              </a:rPr>
              <a:t>NSW Department of Education (2025b) </a:t>
            </a:r>
            <a:r>
              <a:rPr kumimoji="0" lang="en-AU" sz="1200" b="0" i="1" u="none" strike="noStrike" kern="1200" cap="none" spc="0" normalizeH="0" baseline="0" noProof="0" dirty="0">
                <a:ln>
                  <a:noFill/>
                </a:ln>
                <a:solidFill>
                  <a:srgbClr val="22272B"/>
                </a:solidFill>
                <a:effectLst/>
                <a:uLnTx/>
                <a:uFillTx/>
                <a:latin typeface="+mn-lt"/>
                <a:ea typeface="Calibri"/>
                <a:cs typeface="Calibri"/>
                <a:hlinkClick r:id="rId9"/>
              </a:rPr>
              <a:t>Peer and self-assessment for students</a:t>
            </a:r>
            <a:r>
              <a:rPr kumimoji="0" lang="en-AU" sz="1200" b="0" i="0" u="none" strike="noStrike" kern="1200" cap="none" spc="0" normalizeH="0" baseline="0" noProof="0" dirty="0">
                <a:ln>
                  <a:noFill/>
                </a:ln>
                <a:solidFill>
                  <a:srgbClr val="22272B"/>
                </a:solidFill>
                <a:effectLst/>
                <a:uLnTx/>
                <a:uFillTx/>
                <a:latin typeface="+mn-lt"/>
                <a:ea typeface="Calibri"/>
                <a:cs typeface="Calibri"/>
              </a:rPr>
              <a:t>, NSW Department of Education, accessed 10 March 2025.</a:t>
            </a:r>
          </a:p>
          <a:p>
            <a:pPr marL="0" marR="0" lvl="0" indent="0" algn="l" defTabSz="609585" rtl="0" eaLnBrk="1" fontAlgn="auto" latinLnBrk="0" hangingPunct="1">
              <a:spcBef>
                <a:spcPts val="0"/>
              </a:spcBef>
              <a:spcAft>
                <a:spcPts val="600"/>
              </a:spcAft>
              <a:buClrTx/>
              <a:buSzTx/>
              <a:buFontTx/>
              <a:buNone/>
              <a:tabLst/>
              <a:defRPr/>
            </a:pPr>
            <a:r>
              <a:rPr kumimoji="0" lang="en-AU" sz="1200" b="0" i="0" u="none" strike="noStrike" kern="100" cap="none" spc="0" normalizeH="0" baseline="0" noProof="0" dirty="0">
                <a:ln>
                  <a:noFill/>
                </a:ln>
                <a:solidFill>
                  <a:srgbClr val="22272B"/>
                </a:solidFill>
                <a:effectLst/>
                <a:uLnTx/>
                <a:uFillTx/>
                <a:latin typeface="+mn-lt"/>
                <a:ea typeface="Calibri"/>
                <a:cs typeface="Times New Roman"/>
              </a:rPr>
              <a:t>Responsive Classroom (2018) ‘</a:t>
            </a:r>
            <a:r>
              <a:rPr kumimoji="0" lang="en-AU" sz="1200" b="0" i="1" u="none" strike="noStrike" kern="1200" cap="none" spc="0" normalizeH="0" baseline="0" noProof="0" dirty="0">
                <a:ln>
                  <a:noFill/>
                </a:ln>
                <a:solidFill>
                  <a:srgbClr val="22272B"/>
                </a:solidFill>
                <a:effectLst/>
                <a:uLnTx/>
                <a:uFillTx/>
                <a:latin typeface="+mn-lt"/>
                <a:ea typeface="Calibri"/>
                <a:cs typeface="Calibri"/>
                <a:hlinkClick r:id="rId10">
                  <a:extLst>
                    <a:ext uri="{A12FA001-AC4F-418D-AE19-62706E023703}">
                      <ahyp:hlinkClr xmlns:ahyp="http://schemas.microsoft.com/office/drawing/2018/hyperlinkcolor" val="tx"/>
                    </a:ext>
                  </a:extLst>
                </a:hlinkClick>
              </a:rPr>
              <a:t>Self-Assessment: students as active learners</a:t>
            </a:r>
            <a:r>
              <a:rPr kumimoji="0" lang="en-AU" sz="1200" b="0" i="1" u="none" strike="noStrike" kern="100" cap="none" spc="0" normalizeH="0" baseline="0" noProof="0" dirty="0">
                <a:ln>
                  <a:noFill/>
                </a:ln>
                <a:solidFill>
                  <a:srgbClr val="22272B"/>
                </a:solidFill>
                <a:effectLst/>
                <a:uLnTx/>
                <a:uFillTx/>
                <a:latin typeface="+mn-lt"/>
                <a:ea typeface="Calibri"/>
                <a:cs typeface="Times New Roman"/>
              </a:rPr>
              <a:t>’</a:t>
            </a:r>
            <a:r>
              <a:rPr kumimoji="0" lang="en-AU" sz="1200" b="0" i="0" u="none" strike="noStrike" kern="100" cap="none" spc="0" normalizeH="0" baseline="0" noProof="0" dirty="0">
                <a:ln>
                  <a:noFill/>
                </a:ln>
                <a:solidFill>
                  <a:srgbClr val="22272B"/>
                </a:solidFill>
                <a:effectLst/>
                <a:uLnTx/>
                <a:uFillTx/>
                <a:latin typeface="+mn-lt"/>
                <a:ea typeface="Calibri"/>
                <a:cs typeface="Times New Roman"/>
              </a:rPr>
              <a:t>, </a:t>
            </a:r>
            <a:r>
              <a:rPr kumimoji="0" lang="en-AU" sz="1200" b="0" i="0" u="none" strike="noStrike" kern="100" cap="none" spc="0" normalizeH="0" baseline="0" noProof="0" dirty="0" err="1">
                <a:ln>
                  <a:noFill/>
                </a:ln>
                <a:solidFill>
                  <a:srgbClr val="22272B"/>
                </a:solidFill>
                <a:effectLst/>
                <a:uLnTx/>
                <a:uFillTx/>
                <a:latin typeface="+mn-lt"/>
                <a:ea typeface="Calibri"/>
                <a:cs typeface="Times New Roman"/>
              </a:rPr>
              <a:t>Center</a:t>
            </a:r>
            <a:r>
              <a:rPr kumimoji="0" lang="en-AU" sz="1200" b="0" i="0" u="none" strike="noStrike" kern="100" cap="none" spc="0" normalizeH="0" baseline="0" noProof="0" dirty="0">
                <a:ln>
                  <a:noFill/>
                </a:ln>
                <a:solidFill>
                  <a:srgbClr val="22272B"/>
                </a:solidFill>
                <a:effectLst/>
                <a:uLnTx/>
                <a:uFillTx/>
                <a:latin typeface="+mn-lt"/>
                <a:ea typeface="Calibri"/>
                <a:cs typeface="Times New Roman"/>
              </a:rPr>
              <a:t> for Responsive Schools, Inc.</a:t>
            </a:r>
          </a:p>
          <a:p>
            <a:pPr>
              <a:spcAft>
                <a:spcPts val="600"/>
              </a:spcAft>
              <a:defRPr/>
            </a:pPr>
            <a:r>
              <a:rPr kumimoji="0" lang="en-AU" sz="1200" b="0" i="0" u="none" strike="noStrike" kern="1200" cap="none" spc="0" normalizeH="0" baseline="0" noProof="0" dirty="0" err="1">
                <a:ln>
                  <a:noFill/>
                </a:ln>
                <a:solidFill>
                  <a:srgbClr val="22272B"/>
                </a:solidFill>
                <a:effectLst/>
                <a:uLnTx/>
                <a:uFillTx/>
                <a:latin typeface="+mn-lt"/>
                <a:ea typeface="Calibri"/>
                <a:cs typeface="Calibri"/>
              </a:rPr>
              <a:t>Rosenshine</a:t>
            </a:r>
            <a:r>
              <a:rPr kumimoji="0" lang="en-AU" sz="1200" b="0" i="0" u="none" strike="noStrike" kern="1200" cap="none" spc="0" normalizeH="0" baseline="0" noProof="0" dirty="0">
                <a:ln>
                  <a:noFill/>
                </a:ln>
                <a:solidFill>
                  <a:srgbClr val="22272B"/>
                </a:solidFill>
                <a:effectLst/>
                <a:uLnTx/>
                <a:uFillTx/>
                <a:latin typeface="+mn-lt"/>
                <a:ea typeface="Calibri"/>
                <a:cs typeface="Calibri"/>
              </a:rPr>
              <a:t> B (2012) </a:t>
            </a:r>
            <a:r>
              <a:rPr kumimoji="0" lang="en-AU" sz="1200" b="0" i="0" u="none" strike="noStrike" kern="1200" cap="none" spc="0" normalizeH="0" baseline="0" noProof="0" dirty="0">
                <a:ln>
                  <a:noFill/>
                </a:ln>
                <a:solidFill>
                  <a:srgbClr val="22272B"/>
                </a:solidFill>
                <a:effectLst/>
                <a:uLnTx/>
                <a:uFillTx/>
                <a:latin typeface="+mn-lt"/>
                <a:ea typeface="Calibri"/>
                <a:cs typeface="Calibri"/>
                <a:hlinkClick r:id="rId11"/>
              </a:rPr>
              <a:t>'</a:t>
            </a:r>
            <a:r>
              <a:rPr lang="en-AU" sz="1200" dirty="0">
                <a:solidFill>
                  <a:srgbClr val="22272B"/>
                </a:solidFill>
                <a:latin typeface="+mn-lt"/>
                <a:ea typeface="Calibri"/>
                <a:cs typeface="Calibri"/>
                <a:hlinkClick r:id="rId11"/>
              </a:rPr>
              <a:t>Principles of instruction: research-based strategies that all teachers should know</a:t>
            </a:r>
            <a:r>
              <a:rPr kumimoji="0" lang="en-AU" sz="1200" b="0" i="0" u="none" strike="noStrike" kern="1200" cap="none" spc="0" normalizeH="0" baseline="0" noProof="0" dirty="0">
                <a:ln>
                  <a:noFill/>
                </a:ln>
                <a:solidFill>
                  <a:srgbClr val="22272B"/>
                </a:solidFill>
                <a:effectLst/>
                <a:uLnTx/>
                <a:uFillTx/>
                <a:latin typeface="+mn-lt"/>
                <a:ea typeface="Calibri"/>
                <a:cs typeface="Calibri"/>
                <a:hlinkClick r:id="rId11"/>
              </a:rPr>
              <a:t>'</a:t>
            </a:r>
            <a:r>
              <a:rPr kumimoji="0" lang="en-AU" sz="1200" b="0" i="0" u="none" strike="noStrike" kern="1200" cap="none" spc="0" normalizeH="0" baseline="0" noProof="0" dirty="0">
                <a:ln>
                  <a:noFill/>
                </a:ln>
                <a:solidFill>
                  <a:srgbClr val="22272B"/>
                </a:solidFill>
                <a:effectLst/>
                <a:uLnTx/>
                <a:uFillTx/>
                <a:latin typeface="+mn-lt"/>
                <a:ea typeface="Calibri"/>
                <a:cs typeface="Calibri"/>
              </a:rPr>
              <a:t>, </a:t>
            </a:r>
            <a:r>
              <a:rPr kumimoji="0" lang="en-AU" sz="1200" b="0" i="1" u="none" strike="noStrike" kern="1200" cap="none" spc="0" normalizeH="0" baseline="0" noProof="0" dirty="0">
                <a:ln>
                  <a:noFill/>
                </a:ln>
                <a:solidFill>
                  <a:srgbClr val="22272B"/>
                </a:solidFill>
                <a:effectLst/>
                <a:uLnTx/>
                <a:uFillTx/>
                <a:latin typeface="+mn-lt"/>
                <a:ea typeface="Calibri"/>
                <a:cs typeface="Calibri"/>
              </a:rPr>
              <a:t>American Educator</a:t>
            </a:r>
            <a:r>
              <a:rPr kumimoji="0" lang="en-AU" sz="1200" b="0" i="0" u="none" strike="noStrike" kern="1200" cap="none" spc="0" normalizeH="0" baseline="0" noProof="0" dirty="0">
                <a:ln>
                  <a:noFill/>
                </a:ln>
                <a:solidFill>
                  <a:srgbClr val="22272B"/>
                </a:solidFill>
                <a:effectLst/>
                <a:uLnTx/>
                <a:uFillTx/>
                <a:latin typeface="+mn-lt"/>
                <a:ea typeface="Calibri"/>
                <a:cs typeface="Calibri"/>
              </a:rPr>
              <a:t>, 36(1):12–19</a:t>
            </a:r>
            <a:r>
              <a:rPr lang="en-AU" sz="1200" dirty="0">
                <a:solidFill>
                  <a:srgbClr val="22272B"/>
                </a:solidFill>
                <a:latin typeface="+mn-lt"/>
                <a:ea typeface="Calibri"/>
                <a:cs typeface="Calibri"/>
              </a:rPr>
              <a:t>.</a:t>
            </a:r>
          </a:p>
          <a:p>
            <a:pPr marL="0" marR="0" lvl="0" indent="0" algn="l" defTabSz="914377" rtl="0" eaLnBrk="1" fontAlgn="auto" latinLnBrk="0" hangingPunct="1">
              <a:spcBef>
                <a:spcPts val="0"/>
              </a:spcBef>
              <a:spcAft>
                <a:spcPts val="600"/>
              </a:spcAft>
              <a:buClrTx/>
              <a:buSzTx/>
              <a:buFont typeface="Arial" panose="020B0604020202020204" pitchFamily="34" charset="0"/>
              <a:buNone/>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Sanchez C, Atkinson K, </a:t>
            </a:r>
            <a:r>
              <a:rPr kumimoji="0" lang="en-AU" sz="1200" b="0" i="0" u="none" strike="noStrike" kern="1200" cap="none" spc="0" normalizeH="0" baseline="0" noProof="0" dirty="0" err="1">
                <a:ln>
                  <a:noFill/>
                </a:ln>
                <a:solidFill>
                  <a:prstClr val="black"/>
                </a:solidFill>
                <a:effectLst/>
                <a:uLnTx/>
                <a:uFillTx/>
                <a:latin typeface="+mn-lt"/>
                <a:ea typeface="+mn-ea"/>
                <a:cs typeface="+mn-cs"/>
              </a:rPr>
              <a:t>Koenka</a:t>
            </a:r>
            <a:r>
              <a:rPr kumimoji="0" lang="en-AU" sz="1200" b="0" i="0" u="none" strike="noStrike" kern="1200" cap="none" spc="0" normalizeH="0" baseline="0" noProof="0" dirty="0">
                <a:ln>
                  <a:noFill/>
                </a:ln>
                <a:solidFill>
                  <a:prstClr val="black"/>
                </a:solidFill>
                <a:effectLst/>
                <a:uLnTx/>
                <a:uFillTx/>
                <a:latin typeface="+mn-lt"/>
                <a:ea typeface="+mn-ea"/>
                <a:cs typeface="+mn-cs"/>
              </a:rPr>
              <a:t> A, </a:t>
            </a:r>
            <a:r>
              <a:rPr kumimoji="0" lang="en-AU" sz="1200" b="0" i="0" u="none" strike="noStrike" kern="1200" cap="none" spc="0" normalizeH="0" baseline="0" noProof="0" dirty="0" err="1">
                <a:ln>
                  <a:noFill/>
                </a:ln>
                <a:solidFill>
                  <a:prstClr val="black"/>
                </a:solidFill>
                <a:effectLst/>
                <a:uLnTx/>
                <a:uFillTx/>
                <a:latin typeface="+mn-lt"/>
                <a:ea typeface="+mn-ea"/>
                <a:cs typeface="+mn-cs"/>
              </a:rPr>
              <a:t>Moshontz</a:t>
            </a:r>
            <a:r>
              <a:rPr kumimoji="0" lang="en-AU" sz="1200" b="0" i="0" u="none" strike="noStrike" kern="1200" cap="none" spc="0" normalizeH="0" baseline="0" noProof="0" dirty="0">
                <a:ln>
                  <a:noFill/>
                </a:ln>
                <a:solidFill>
                  <a:prstClr val="black"/>
                </a:solidFill>
                <a:effectLst/>
                <a:uLnTx/>
                <a:uFillTx/>
                <a:latin typeface="+mn-lt"/>
                <a:ea typeface="+mn-ea"/>
                <a:cs typeface="+mn-cs"/>
              </a:rPr>
              <a:t> H and Cooper H (2017) ‘</a:t>
            </a:r>
            <a:r>
              <a:rPr kumimoji="0" lang="en-AU" sz="1200" b="0" i="0" u="none" strike="noStrike" kern="1200" cap="none" spc="0" normalizeH="0" baseline="0" noProof="0" dirty="0">
                <a:ln>
                  <a:noFill/>
                </a:ln>
                <a:solidFill>
                  <a:prstClr val="black"/>
                </a:solidFill>
                <a:effectLst/>
                <a:uLnTx/>
                <a:uFillTx/>
                <a:latin typeface="+mn-lt"/>
                <a:ea typeface="+mn-ea"/>
                <a:cs typeface="+mn-cs"/>
                <a:hlinkClick r:id="rId12"/>
              </a:rPr>
              <a:t>Self-grading and peer-grading for formative and summative assessments in 3rd through 12th grade classrooms: a meta-analysis’</a:t>
            </a:r>
            <a:r>
              <a:rPr kumimoji="0" lang="en-AU" sz="1200" b="0" i="0" u="none" strike="noStrike" kern="1200" cap="none" spc="0" normalizeH="0" baseline="0" noProof="0" dirty="0">
                <a:ln>
                  <a:noFill/>
                </a:ln>
                <a:solidFill>
                  <a:prstClr val="black"/>
                </a:solidFill>
                <a:effectLst/>
                <a:uLnTx/>
                <a:uFillTx/>
                <a:latin typeface="+mn-lt"/>
                <a:ea typeface="+mn-ea"/>
                <a:cs typeface="+mn-cs"/>
              </a:rPr>
              <a:t>, </a:t>
            </a:r>
            <a:r>
              <a:rPr kumimoji="0" lang="en-AU" sz="1200" b="0" i="1" u="none" strike="noStrike" kern="1200" cap="none" spc="0" normalizeH="0" baseline="0" noProof="0" dirty="0">
                <a:ln>
                  <a:noFill/>
                </a:ln>
                <a:solidFill>
                  <a:prstClr val="black"/>
                </a:solidFill>
                <a:effectLst/>
                <a:uLnTx/>
                <a:uFillTx/>
                <a:latin typeface="+mn-lt"/>
                <a:ea typeface="+mn-ea"/>
                <a:cs typeface="+mn-cs"/>
              </a:rPr>
              <a:t>Journal of Educational Psychology</a:t>
            </a:r>
            <a:r>
              <a:rPr kumimoji="0" lang="en-AU" sz="1200" b="0" i="0" u="none" strike="noStrike" kern="1200" cap="none" spc="0" normalizeH="0" baseline="0" noProof="0" dirty="0">
                <a:ln>
                  <a:noFill/>
                </a:ln>
                <a:solidFill>
                  <a:prstClr val="black"/>
                </a:solidFill>
                <a:effectLst/>
                <a:uLnTx/>
                <a:uFillTx/>
                <a:latin typeface="+mn-lt"/>
                <a:ea typeface="+mn-ea"/>
                <a:cs typeface="+mn-cs"/>
              </a:rPr>
              <a:t>, 109(8):1049–1066.</a:t>
            </a:r>
            <a:endParaRPr lang="en-AU" sz="1200" dirty="0">
              <a:latin typeface="+mn-lt"/>
              <a:ea typeface="Calibri"/>
              <a:cs typeface="Calibri"/>
            </a:endParaRPr>
          </a:p>
        </p:txBody>
      </p:sp>
      <p:sp>
        <p:nvSpPr>
          <p:cNvPr id="3" name="Slide Number Placeholder 2">
            <a:extLst>
              <a:ext uri="{FF2B5EF4-FFF2-40B4-BE49-F238E27FC236}">
                <a16:creationId xmlns:a16="http://schemas.microsoft.com/office/drawing/2014/main" id="{1C6D0976-2B41-7333-4F54-DA530A30411C}"/>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86</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51966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8ACE0-81BC-21E6-EF96-A4CA94D85F20}"/>
              </a:ext>
            </a:extLst>
          </p:cNvPr>
          <p:cNvSpPr>
            <a:spLocks noGrp="1"/>
          </p:cNvSpPr>
          <p:nvPr>
            <p:ph type="title"/>
          </p:nvPr>
        </p:nvSpPr>
        <p:spPr/>
        <p:txBody>
          <a:bodyPr/>
          <a:lstStyle/>
          <a:p>
            <a:r>
              <a:rPr lang="en-US" dirty="0"/>
              <a:t>References (5)</a:t>
            </a:r>
          </a:p>
        </p:txBody>
      </p:sp>
      <p:sp>
        <p:nvSpPr>
          <p:cNvPr id="5" name="Text Placeholder 4">
            <a:extLst>
              <a:ext uri="{FF2B5EF4-FFF2-40B4-BE49-F238E27FC236}">
                <a16:creationId xmlns:a16="http://schemas.microsoft.com/office/drawing/2014/main" id="{ACB54424-65E1-F095-9CA6-8D8F2D2FAC70}"/>
              </a:ext>
            </a:extLst>
          </p:cNvPr>
          <p:cNvSpPr>
            <a:spLocks noGrp="1"/>
          </p:cNvSpPr>
          <p:nvPr>
            <p:ph type="body" sz="quarter" idx="19"/>
          </p:nvPr>
        </p:nvSpPr>
        <p:spPr>
          <a:xfrm>
            <a:off x="360000" y="1672442"/>
            <a:ext cx="11484000" cy="4491058"/>
          </a:xfrm>
        </p:spPr>
        <p:txBody>
          <a:bodyPr/>
          <a:lstStyle/>
          <a:p>
            <a:pPr marL="0" marR="0" lvl="0" indent="0" algn="l" defTabSz="914377" rtl="0" eaLnBrk="1" fontAlgn="auto" latinLnBrk="0" hangingPunct="1">
              <a:spcBef>
                <a:spcPts val="0"/>
              </a:spcBef>
              <a:spcAft>
                <a:spcPts val="6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latin typeface="+mn-lt"/>
                <a:ea typeface="Calibri"/>
                <a:cs typeface="Calibri"/>
              </a:rPr>
              <a:t>Sherrington T (28 November 2020) '</a:t>
            </a:r>
            <a:r>
              <a:rPr kumimoji="0" lang="en-AU" sz="1200" b="0" i="0" u="none" strike="noStrike" kern="1200" cap="none" spc="0" normalizeH="0" baseline="0" noProof="0" dirty="0">
                <a:ln>
                  <a:noFill/>
                </a:ln>
                <a:solidFill>
                  <a:srgbClr val="22272B"/>
                </a:solidFill>
                <a:effectLst/>
                <a:uLnTx/>
                <a:uFillTx/>
                <a:latin typeface="+mn-lt"/>
                <a:ea typeface="Calibri"/>
                <a:cs typeface="Calibri"/>
                <a:hlinkClick r:id="rId2"/>
              </a:rPr>
              <a:t>The art of modelling it’s all in the handover​</a:t>
            </a:r>
            <a:r>
              <a:rPr kumimoji="0" lang="en-AU" sz="1200" b="0" i="0" u="none" strike="noStrike" kern="1200" cap="none" spc="0" normalizeH="0" baseline="0" noProof="0" dirty="0">
                <a:ln>
                  <a:noFill/>
                </a:ln>
                <a:solidFill>
                  <a:srgbClr val="22272B"/>
                </a:solidFill>
                <a:effectLst/>
                <a:uLnTx/>
                <a:uFillTx/>
                <a:latin typeface="+mn-lt"/>
                <a:ea typeface="Calibri"/>
                <a:cs typeface="Calibri"/>
              </a:rPr>
              <a:t>’ </a:t>
            </a:r>
            <a:r>
              <a:rPr kumimoji="0" lang="en-AU" sz="1200" b="0" i="1" u="none" strike="noStrike" kern="1200" cap="none" spc="0" normalizeH="0" baseline="0" noProof="0" dirty="0" err="1">
                <a:ln>
                  <a:noFill/>
                </a:ln>
                <a:solidFill>
                  <a:srgbClr val="22272B"/>
                </a:solidFill>
                <a:effectLst/>
                <a:uLnTx/>
                <a:uFillTx/>
                <a:latin typeface="+mn-lt"/>
                <a:ea typeface="Calibri"/>
                <a:cs typeface="Calibri"/>
              </a:rPr>
              <a:t>teacherhead</a:t>
            </a:r>
            <a:r>
              <a:rPr kumimoji="0" lang="en-AU" sz="1200" b="0" i="1" u="none" strike="noStrike" kern="1200" cap="none" spc="0" normalizeH="0" baseline="0" noProof="0" dirty="0">
                <a:ln>
                  <a:noFill/>
                </a:ln>
                <a:solidFill>
                  <a:srgbClr val="22272B"/>
                </a:solidFill>
                <a:effectLst/>
                <a:uLnTx/>
                <a:uFillTx/>
                <a:latin typeface="+mn-lt"/>
                <a:ea typeface="Calibri"/>
                <a:cs typeface="Calibri"/>
              </a:rPr>
              <a:t> blog</a:t>
            </a:r>
            <a:r>
              <a:rPr kumimoji="0" lang="en-AU" sz="1200" b="0" i="0" u="none" strike="noStrike" kern="1200" cap="none" spc="0" normalizeH="0" baseline="0" noProof="0" dirty="0">
                <a:ln>
                  <a:noFill/>
                </a:ln>
                <a:solidFill>
                  <a:srgbClr val="22272B"/>
                </a:solidFill>
                <a:effectLst/>
                <a:uLnTx/>
                <a:uFillTx/>
                <a:latin typeface="+mn-lt"/>
                <a:ea typeface="Calibri"/>
                <a:cs typeface="Calibri"/>
              </a:rPr>
              <a:t>, accessed 12 September 2024.</a:t>
            </a:r>
          </a:p>
          <a:p>
            <a:pPr marL="0" marR="0" lvl="0" indent="0" algn="l" defTabSz="914377" rtl="0" eaLnBrk="1" fontAlgn="auto" latinLnBrk="0" hangingPunct="1">
              <a:spcBef>
                <a:spcPts val="0"/>
              </a:spcBef>
              <a:spcAft>
                <a:spcPts val="6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latin typeface="+mn-lt"/>
                <a:ea typeface="Calibri"/>
                <a:cs typeface="Calibri"/>
              </a:rPr>
              <a:t>Sherrington T (10 January 2019) ‘</a:t>
            </a:r>
            <a:r>
              <a:rPr kumimoji="0" lang="en-AU" sz="1200" b="0" i="0" u="none" strike="noStrike" kern="1200" cap="none" spc="0" normalizeH="0" baseline="0" noProof="0" dirty="0">
                <a:ln>
                  <a:noFill/>
                </a:ln>
                <a:solidFill>
                  <a:srgbClr val="22272B"/>
                </a:solidFill>
                <a:effectLst/>
                <a:uLnTx/>
                <a:uFillTx/>
                <a:latin typeface="+mn-lt"/>
                <a:ea typeface="Calibri"/>
                <a:cs typeface="Calibri"/>
                <a:hlinkClick r:id="rId3"/>
              </a:rPr>
              <a:t>Revisiting Dylan Wiliam’s five </a:t>
            </a:r>
            <a:r>
              <a:rPr lang="en-AU" sz="1200" dirty="0">
                <a:solidFill>
                  <a:srgbClr val="22272B"/>
                </a:solidFill>
                <a:latin typeface="+mn-lt"/>
                <a:ea typeface="Calibri"/>
                <a:cs typeface="Calibri"/>
                <a:hlinkClick r:id="rId3"/>
              </a:rPr>
              <a:t>b</a:t>
            </a:r>
            <a:r>
              <a:rPr kumimoji="0" lang="en-AU" sz="1200" b="0" i="0" u="none" strike="noStrike" kern="1200" cap="none" spc="0" normalizeH="0" baseline="0" noProof="0" dirty="0">
                <a:ln>
                  <a:noFill/>
                </a:ln>
                <a:solidFill>
                  <a:srgbClr val="22272B"/>
                </a:solidFill>
                <a:effectLst/>
                <a:uLnTx/>
                <a:uFillTx/>
                <a:latin typeface="+mn-lt"/>
                <a:ea typeface="Calibri"/>
                <a:cs typeface="Calibri"/>
                <a:hlinkClick r:id="rId3"/>
              </a:rPr>
              <a:t>rilliant </a:t>
            </a:r>
            <a:r>
              <a:rPr lang="en-AU" sz="1200" dirty="0">
                <a:solidFill>
                  <a:srgbClr val="22272B"/>
                </a:solidFill>
                <a:latin typeface="+mn-lt"/>
                <a:ea typeface="Calibri"/>
                <a:cs typeface="Calibri"/>
                <a:hlinkClick r:id="rId3"/>
              </a:rPr>
              <a:t>f</a:t>
            </a:r>
            <a:r>
              <a:rPr kumimoji="0" lang="en-AU" sz="1200" b="0" i="0" u="none" strike="noStrike" kern="1200" cap="none" spc="0" normalizeH="0" baseline="0" noProof="0" dirty="0">
                <a:ln>
                  <a:noFill/>
                </a:ln>
                <a:solidFill>
                  <a:srgbClr val="22272B"/>
                </a:solidFill>
                <a:effectLst/>
                <a:uLnTx/>
                <a:uFillTx/>
                <a:latin typeface="+mn-lt"/>
                <a:ea typeface="Calibri"/>
                <a:cs typeface="Calibri"/>
                <a:hlinkClick r:id="rId3"/>
              </a:rPr>
              <a:t>ormative </a:t>
            </a:r>
            <a:r>
              <a:rPr lang="en-AU" sz="1200" dirty="0">
                <a:solidFill>
                  <a:srgbClr val="22272B"/>
                </a:solidFill>
                <a:latin typeface="+mn-lt"/>
                <a:ea typeface="Calibri"/>
                <a:cs typeface="Calibri"/>
                <a:hlinkClick r:id="rId3"/>
              </a:rPr>
              <a:t>a</a:t>
            </a:r>
            <a:r>
              <a:rPr kumimoji="0" lang="en-AU" sz="1200" b="0" i="0" u="none" strike="noStrike" kern="1200" cap="none" spc="0" normalizeH="0" baseline="0" noProof="0" dirty="0">
                <a:ln>
                  <a:noFill/>
                </a:ln>
                <a:solidFill>
                  <a:srgbClr val="22272B"/>
                </a:solidFill>
                <a:effectLst/>
                <a:uLnTx/>
                <a:uFillTx/>
                <a:latin typeface="+mn-lt"/>
                <a:ea typeface="Calibri"/>
                <a:cs typeface="Calibri"/>
                <a:hlinkClick r:id="rId3"/>
              </a:rPr>
              <a:t>ssessment </a:t>
            </a:r>
            <a:r>
              <a:rPr lang="en-AU" sz="1200" dirty="0">
                <a:solidFill>
                  <a:srgbClr val="22272B"/>
                </a:solidFill>
                <a:latin typeface="+mn-lt"/>
                <a:ea typeface="Calibri"/>
                <a:cs typeface="Calibri"/>
                <a:hlinkClick r:id="rId3"/>
              </a:rPr>
              <a:t>s</a:t>
            </a:r>
            <a:r>
              <a:rPr kumimoji="0" lang="en-AU" sz="1200" b="0" i="0" u="none" strike="noStrike" kern="1200" cap="none" spc="0" normalizeH="0" baseline="0" noProof="0" dirty="0">
                <a:ln>
                  <a:noFill/>
                </a:ln>
                <a:solidFill>
                  <a:srgbClr val="22272B"/>
                </a:solidFill>
                <a:effectLst/>
                <a:uLnTx/>
                <a:uFillTx/>
                <a:latin typeface="+mn-lt"/>
                <a:ea typeface="Calibri"/>
                <a:cs typeface="Calibri"/>
                <a:hlinkClick r:id="rId3"/>
              </a:rPr>
              <a:t>trategies</a:t>
            </a:r>
            <a:r>
              <a:rPr kumimoji="0" lang="en-AU" sz="1200" b="0" i="0" u="none" strike="noStrike" kern="1200" cap="none" spc="0" normalizeH="0" baseline="0" noProof="0" dirty="0">
                <a:ln>
                  <a:noFill/>
                </a:ln>
                <a:solidFill>
                  <a:srgbClr val="22272B"/>
                </a:solidFill>
                <a:effectLst/>
                <a:uLnTx/>
                <a:uFillTx/>
                <a:latin typeface="+mn-lt"/>
                <a:ea typeface="Calibri"/>
                <a:cs typeface="Calibri"/>
              </a:rPr>
              <a:t>’, </a:t>
            </a:r>
            <a:r>
              <a:rPr kumimoji="0" lang="en-AU" sz="1200" b="0" i="1" u="none" strike="noStrike" kern="1200" cap="none" spc="0" normalizeH="0" baseline="0" noProof="0" dirty="0" err="1">
                <a:ln>
                  <a:noFill/>
                </a:ln>
                <a:solidFill>
                  <a:srgbClr val="22272B"/>
                </a:solidFill>
                <a:effectLst/>
                <a:uLnTx/>
                <a:uFillTx/>
                <a:latin typeface="+mn-lt"/>
                <a:ea typeface="Calibri"/>
                <a:cs typeface="Calibri"/>
              </a:rPr>
              <a:t>teacherhead</a:t>
            </a:r>
            <a:r>
              <a:rPr kumimoji="0" lang="en-AU" sz="1200" b="0" i="0" u="none" strike="noStrike" kern="1200" cap="none" spc="0" normalizeH="0" baseline="0" noProof="0" dirty="0">
                <a:ln>
                  <a:noFill/>
                </a:ln>
                <a:solidFill>
                  <a:srgbClr val="22272B"/>
                </a:solidFill>
                <a:effectLst/>
                <a:uLnTx/>
                <a:uFillTx/>
                <a:latin typeface="+mn-lt"/>
                <a:ea typeface="Calibri"/>
                <a:cs typeface="Calibri"/>
              </a:rPr>
              <a:t> blog, accessed 12 September 2024.</a:t>
            </a:r>
          </a:p>
          <a:p>
            <a:pPr marL="0" marR="0" lvl="0" indent="0" algn="l" defTabSz="609585" rtl="0" eaLnBrk="1" fontAlgn="auto" latinLnBrk="0" hangingPunct="1">
              <a:spcBef>
                <a:spcPts val="0"/>
              </a:spcBef>
              <a:spcAft>
                <a:spcPts val="600"/>
              </a:spcAft>
              <a:buClrTx/>
              <a:buSzTx/>
              <a:buFontTx/>
              <a:buNone/>
              <a:tabLst/>
              <a:defRPr/>
            </a:pPr>
            <a:r>
              <a:rPr kumimoji="0" lang="en-AU" sz="1200" b="0" i="0" u="none" strike="noStrike" kern="1200" cap="none" spc="0" normalizeH="0" baseline="0" noProof="0" dirty="0">
                <a:ln>
                  <a:noFill/>
                </a:ln>
                <a:solidFill>
                  <a:srgbClr val="22272B"/>
                </a:solidFill>
                <a:effectLst/>
                <a:uLnTx/>
                <a:uFillTx/>
                <a:latin typeface="+mn-lt"/>
                <a:ea typeface="Calibri"/>
                <a:cs typeface="Calibri"/>
                <a:hlinkClick r:id="rId4"/>
              </a:rPr>
              <a:t>Science 7–10 Syllabus </a:t>
            </a:r>
            <a:r>
              <a:rPr kumimoji="0" lang="en-AU" sz="1200" b="0" i="0" u="none" strike="noStrike" kern="1200" cap="none" spc="0" normalizeH="0" baseline="0" noProof="0" dirty="0">
                <a:ln>
                  <a:noFill/>
                </a:ln>
                <a:solidFill>
                  <a:srgbClr val="22272B"/>
                </a:solidFill>
                <a:effectLst/>
                <a:uLnTx/>
                <a:uFillTx/>
                <a:latin typeface="+mn-lt"/>
                <a:ea typeface="Calibri"/>
                <a:cs typeface="Calibri"/>
              </a:rPr>
              <a:t> © NSW Education Standards Authority (NESA) for and on behalf of the Crown in right of the State of New South Wales, 2023.</a:t>
            </a:r>
          </a:p>
          <a:p>
            <a:pPr marL="0" marR="0" lvl="0" indent="0" algn="l" defTabSz="914377" rtl="0" eaLnBrk="1" fontAlgn="auto" latinLnBrk="0" hangingPunct="1">
              <a:spcBef>
                <a:spcPts val="0"/>
              </a:spcBef>
              <a:spcAft>
                <a:spcPts val="6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mn-lt"/>
                <a:ea typeface="Calibri"/>
                <a:cs typeface="Calibri"/>
              </a:rPr>
              <a:t>Sims S, Fletcher-Wood H, O’Mara-Eves A, Cottingham S, Stansfield C, Van </a:t>
            </a:r>
            <a:r>
              <a:rPr kumimoji="0" lang="en-AU" sz="1200" b="0" i="0" u="none" strike="noStrike" kern="100" cap="none" spc="0" normalizeH="0" baseline="0" noProof="0" dirty="0" err="1">
                <a:ln>
                  <a:noFill/>
                </a:ln>
                <a:solidFill>
                  <a:srgbClr val="22272B"/>
                </a:solidFill>
                <a:effectLst/>
                <a:uLnTx/>
                <a:uFillTx/>
                <a:latin typeface="+mn-lt"/>
                <a:ea typeface="Calibri"/>
                <a:cs typeface="Calibri"/>
              </a:rPr>
              <a:t>Herwegen</a:t>
            </a:r>
            <a:r>
              <a:rPr kumimoji="0" lang="en-AU" sz="1200" b="0" i="0" u="none" strike="noStrike" kern="100" cap="none" spc="0" normalizeH="0" baseline="0" noProof="0" dirty="0">
                <a:ln>
                  <a:noFill/>
                </a:ln>
                <a:solidFill>
                  <a:srgbClr val="22272B"/>
                </a:solidFill>
                <a:effectLst/>
                <a:uLnTx/>
                <a:uFillTx/>
                <a:latin typeface="+mn-lt"/>
                <a:ea typeface="Calibri"/>
                <a:cs typeface="Calibri"/>
              </a:rPr>
              <a:t> J and Anders J (2021) ‘</a:t>
            </a:r>
            <a:r>
              <a:rPr kumimoji="0" lang="en-AU" sz="1200" b="0" i="0" u="none" strike="noStrike" kern="100" cap="none" spc="0" normalizeH="0" baseline="0" noProof="0" dirty="0">
                <a:ln>
                  <a:noFill/>
                </a:ln>
                <a:solidFill>
                  <a:srgbClr val="22272B"/>
                </a:solidFill>
                <a:effectLst/>
                <a:uLnTx/>
                <a:uFillTx/>
                <a:latin typeface="+mn-lt"/>
                <a:ea typeface="Calibri"/>
                <a:cs typeface="Calibri"/>
                <a:hlinkClick r:id="rId5"/>
              </a:rPr>
              <a:t>What are the characteristics of teacher professional development that increase pupil achievement? A systematic review and meta-analysis</a:t>
            </a:r>
            <a:r>
              <a:rPr kumimoji="0" lang="en-AU" sz="1200" b="0" i="0" u="none" strike="noStrike" kern="100" cap="none" spc="0" normalizeH="0" baseline="0" noProof="0" dirty="0">
                <a:ln>
                  <a:noFill/>
                </a:ln>
                <a:solidFill>
                  <a:srgbClr val="22272B"/>
                </a:solidFill>
                <a:effectLst/>
                <a:uLnTx/>
                <a:uFillTx/>
                <a:latin typeface="+mn-lt"/>
                <a:ea typeface="Calibri"/>
                <a:cs typeface="Calibri"/>
              </a:rPr>
              <a:t>’, </a:t>
            </a:r>
            <a:r>
              <a:rPr kumimoji="0" lang="en-AU" sz="1200" b="0" i="1" u="none" strike="noStrike" kern="100" cap="none" spc="0" normalizeH="0" baseline="0" noProof="0" dirty="0">
                <a:ln>
                  <a:noFill/>
                </a:ln>
                <a:solidFill>
                  <a:srgbClr val="22272B"/>
                </a:solidFill>
                <a:effectLst/>
                <a:uLnTx/>
                <a:uFillTx/>
                <a:latin typeface="+mn-lt"/>
                <a:ea typeface="Calibri"/>
                <a:cs typeface="Calibri"/>
              </a:rPr>
              <a:t>Education Endowment Foundation, </a:t>
            </a:r>
            <a:r>
              <a:rPr kumimoji="0" lang="en-AU" sz="1200" b="0" i="0" u="none" strike="noStrike" kern="100" cap="none" spc="0" normalizeH="0" baseline="0" noProof="0" dirty="0">
                <a:ln>
                  <a:noFill/>
                </a:ln>
                <a:solidFill>
                  <a:srgbClr val="22272B"/>
                </a:solidFill>
                <a:effectLst/>
                <a:uLnTx/>
                <a:uFillTx/>
                <a:latin typeface="+mn-lt"/>
                <a:ea typeface="Calibri"/>
                <a:cs typeface="Calibri"/>
              </a:rPr>
              <a:t>accessed 20 March 2025.</a:t>
            </a:r>
          </a:p>
          <a:p>
            <a:pPr marL="0" marR="0" lvl="0" indent="0" algn="l" defTabSz="914377" rtl="0" eaLnBrk="1" fontAlgn="auto" latinLnBrk="0" hangingPunct="1">
              <a:spcBef>
                <a:spcPts val="0"/>
              </a:spcBef>
              <a:spcAft>
                <a:spcPts val="600"/>
              </a:spcAft>
              <a:buClrTx/>
              <a:buSzTx/>
              <a:buFont typeface="Arial" panose="020B0604020202020204" pitchFamily="34" charset="0"/>
              <a:buNone/>
              <a:tabLst/>
              <a:defRPr/>
            </a:pPr>
            <a:r>
              <a:rPr lang="en-AU" sz="1200" kern="100" dirty="0">
                <a:solidFill>
                  <a:srgbClr val="22272B"/>
                </a:solidFill>
                <a:latin typeface="+mn-lt"/>
                <a:ea typeface="Calibri"/>
                <a:cs typeface="Calibri"/>
              </a:rPr>
              <a:t>Smith J, </a:t>
            </a:r>
            <a:r>
              <a:rPr lang="en-AU" sz="1200" kern="100" dirty="0" err="1">
                <a:solidFill>
                  <a:srgbClr val="22272B"/>
                </a:solidFill>
                <a:latin typeface="+mn-lt"/>
                <a:ea typeface="Calibri"/>
                <a:cs typeface="Calibri"/>
              </a:rPr>
              <a:t>Lipnevich</a:t>
            </a:r>
            <a:r>
              <a:rPr lang="en-AU" sz="1200" kern="100" dirty="0">
                <a:solidFill>
                  <a:srgbClr val="22272B"/>
                </a:solidFill>
                <a:latin typeface="+mn-lt"/>
                <a:ea typeface="Calibri"/>
                <a:cs typeface="Calibri"/>
              </a:rPr>
              <a:t> A and </a:t>
            </a:r>
            <a:r>
              <a:rPr lang="en-AU" sz="1200" kern="100" dirty="0" err="1">
                <a:solidFill>
                  <a:srgbClr val="22272B"/>
                </a:solidFill>
                <a:latin typeface="+mn-lt"/>
                <a:ea typeface="Calibri"/>
                <a:cs typeface="Calibri"/>
              </a:rPr>
              <a:t>Guskey</a:t>
            </a:r>
            <a:r>
              <a:rPr lang="en-AU" sz="1200" kern="100" dirty="0">
                <a:solidFill>
                  <a:srgbClr val="22272B"/>
                </a:solidFill>
                <a:latin typeface="+mn-lt"/>
                <a:ea typeface="Calibri"/>
                <a:cs typeface="Calibri"/>
              </a:rPr>
              <a:t> T (2023) </a:t>
            </a:r>
            <a:r>
              <a:rPr lang="en-AU" sz="1200" i="1" kern="100" dirty="0">
                <a:solidFill>
                  <a:srgbClr val="22272B"/>
                </a:solidFill>
                <a:latin typeface="+mn-lt"/>
                <a:ea typeface="Calibri"/>
                <a:cs typeface="Calibri"/>
              </a:rPr>
              <a:t>Instructional feedback: the power, the promise, the practice</a:t>
            </a:r>
            <a:r>
              <a:rPr lang="en-AU" sz="1200" kern="100" dirty="0">
                <a:solidFill>
                  <a:srgbClr val="22272B"/>
                </a:solidFill>
                <a:latin typeface="+mn-lt"/>
                <a:ea typeface="Calibri"/>
                <a:cs typeface="Calibri"/>
              </a:rPr>
              <a:t>, Corwin.</a:t>
            </a:r>
          </a:p>
          <a:p>
            <a:pPr>
              <a:spcAft>
                <a:spcPts val="600"/>
              </a:spcAft>
              <a:defRPr/>
            </a:pPr>
            <a:r>
              <a:rPr kumimoji="0" lang="en-AU" sz="1200" b="0" i="0" u="none" strike="noStrike" kern="1200" cap="none" spc="0" normalizeH="0" baseline="0" noProof="0" dirty="0">
                <a:ln>
                  <a:noFill/>
                </a:ln>
                <a:solidFill>
                  <a:prstClr val="black"/>
                </a:solidFill>
                <a:effectLst/>
                <a:uLnTx/>
                <a:uFillTx/>
                <a:latin typeface="+mn-lt"/>
                <a:ea typeface="Calibri"/>
                <a:cs typeface="Calibri"/>
              </a:rPr>
              <a:t>R</a:t>
            </a:r>
            <a:r>
              <a:rPr kumimoji="0" lang="en-AU" sz="1200" b="0" i="0" u="none" strike="noStrike" kern="1200" cap="none" spc="0" normalizeH="0" baseline="0" noProof="0" dirty="0">
                <a:ln>
                  <a:noFill/>
                </a:ln>
                <a:solidFill>
                  <a:prstClr val="black"/>
                </a:solidFill>
                <a:effectLst/>
                <a:uLnTx/>
                <a:uFillTx/>
                <a:latin typeface="+mn-lt"/>
              </a:rPr>
              <a:t>olheiser C and Ross J (2001) </a:t>
            </a:r>
            <a:r>
              <a:rPr kumimoji="0" lang="en-AU" sz="1200" b="0" i="0" u="none" strike="noStrike" kern="1200" cap="none" spc="0" normalizeH="0" baseline="0" noProof="0" dirty="0">
                <a:ln>
                  <a:noFill/>
                </a:ln>
                <a:solidFill>
                  <a:prstClr val="black"/>
                </a:solidFill>
                <a:effectLst/>
                <a:uLnTx/>
                <a:uFillTx/>
                <a:latin typeface="+mn-lt"/>
                <a:hlinkClick r:id="rId6"/>
              </a:rPr>
              <a:t>‘Student self-evaluation: what research says and what practice shows’</a:t>
            </a:r>
            <a:r>
              <a:rPr kumimoji="0" lang="en-AU" sz="1200" b="0" i="0" u="none" strike="noStrike" kern="1200" cap="none" spc="0" normalizeH="0" baseline="0" noProof="0" dirty="0">
                <a:ln>
                  <a:noFill/>
                </a:ln>
                <a:solidFill>
                  <a:prstClr val="black"/>
                </a:solidFill>
                <a:effectLst/>
                <a:uLnTx/>
                <a:uFillTx/>
                <a:latin typeface="+mn-lt"/>
              </a:rPr>
              <a:t> in Small RD and Thomas A (eds) </a:t>
            </a:r>
            <a:r>
              <a:rPr kumimoji="0" lang="en-AU" sz="1200" b="0" i="1" u="none" strike="noStrike" kern="1200" cap="none" spc="0" normalizeH="0" baseline="0" noProof="0" dirty="0">
                <a:ln>
                  <a:noFill/>
                </a:ln>
                <a:solidFill>
                  <a:prstClr val="black"/>
                </a:solidFill>
                <a:effectLst/>
                <a:uLnTx/>
                <a:uFillTx/>
                <a:latin typeface="+mn-lt"/>
              </a:rPr>
              <a:t>Plain talk about kids</a:t>
            </a:r>
            <a:r>
              <a:rPr kumimoji="0" lang="en-AU" sz="1200" b="0" i="0" u="none" strike="noStrike" kern="1200" cap="none" spc="0" normalizeH="0" baseline="0" noProof="0" dirty="0">
                <a:ln>
                  <a:noFill/>
                </a:ln>
                <a:solidFill>
                  <a:prstClr val="black"/>
                </a:solidFill>
                <a:effectLst/>
                <a:uLnTx/>
                <a:uFillTx/>
                <a:latin typeface="+mn-lt"/>
              </a:rPr>
              <a:t>, Covington </a:t>
            </a:r>
            <a:r>
              <a:rPr kumimoji="0" lang="en-AU" sz="1200" b="0" i="0" u="none" strike="noStrike" kern="1200" cap="none" spc="0" normalizeH="0" baseline="0" noProof="0" dirty="0" err="1">
                <a:ln>
                  <a:noFill/>
                </a:ln>
                <a:solidFill>
                  <a:prstClr val="black"/>
                </a:solidFill>
                <a:effectLst/>
                <a:uLnTx/>
                <a:uFillTx/>
                <a:latin typeface="+mn-lt"/>
              </a:rPr>
              <a:t>Center</a:t>
            </a:r>
            <a:r>
              <a:rPr kumimoji="0" lang="en-AU" sz="1200" b="0" i="0" u="none" strike="noStrike" kern="1200" cap="none" spc="0" normalizeH="0" baseline="0" noProof="0" dirty="0">
                <a:ln>
                  <a:noFill/>
                </a:ln>
                <a:solidFill>
                  <a:prstClr val="black"/>
                </a:solidFill>
                <a:effectLst/>
                <a:uLnTx/>
                <a:uFillTx/>
                <a:latin typeface="+mn-lt"/>
              </a:rPr>
              <a:t> for Development and Learning.</a:t>
            </a:r>
          </a:p>
          <a:p>
            <a:pPr>
              <a:spcAft>
                <a:spcPts val="600"/>
              </a:spcAft>
            </a:pPr>
            <a:r>
              <a:rPr lang="en-AU" sz="1200" dirty="0">
                <a:latin typeface="+mn-lt"/>
                <a:ea typeface="Calibri"/>
                <a:cs typeface="Calibri"/>
              </a:rPr>
              <a:t>Tharby A (17 May 2023) </a:t>
            </a:r>
            <a:r>
              <a:rPr lang="en-AU" sz="1200" dirty="0">
                <a:latin typeface="+mn-lt"/>
                <a:ea typeface="Calibri"/>
                <a:cs typeface="Calibri"/>
                <a:hlinkClick r:id="rId7"/>
              </a:rPr>
              <a:t>'We are what we do: the case for explicit and consistent school-wide routines</a:t>
            </a:r>
            <a:r>
              <a:rPr lang="en-AU" sz="1200" dirty="0">
                <a:latin typeface="+mn-lt"/>
                <a:ea typeface="Calibri"/>
                <a:cs typeface="Calibri"/>
              </a:rPr>
              <a:t>’  </a:t>
            </a:r>
            <a:r>
              <a:rPr lang="en-AU" sz="1200" i="1" dirty="0">
                <a:latin typeface="+mn-lt"/>
                <a:ea typeface="Calibri"/>
                <a:cs typeface="Calibri"/>
              </a:rPr>
              <a:t>Class Teaching </a:t>
            </a:r>
            <a:r>
              <a:rPr lang="en-AU" sz="1200" i="1" dirty="0">
                <a:latin typeface="+mn-lt"/>
                <a:ea typeface="+mn-lt"/>
                <a:cs typeface="+mn-lt"/>
              </a:rPr>
              <a:t>–</a:t>
            </a:r>
            <a:r>
              <a:rPr lang="en-AU" sz="1200" i="1" dirty="0">
                <a:latin typeface="+mn-lt"/>
                <a:ea typeface="Calibri"/>
                <a:cs typeface="Calibri"/>
              </a:rPr>
              <a:t> Find the bright spots blog</a:t>
            </a:r>
            <a:r>
              <a:rPr lang="en-AU" sz="1200" dirty="0">
                <a:latin typeface="+mn-lt"/>
                <a:ea typeface="Calibri"/>
                <a:cs typeface="Calibri"/>
              </a:rPr>
              <a:t>, accessed 4 October 2024.</a:t>
            </a:r>
          </a:p>
          <a:p>
            <a:pPr>
              <a:spcAft>
                <a:spcPts val="600"/>
              </a:spcAft>
            </a:pPr>
            <a:r>
              <a:rPr lang="en-AU" sz="1200" dirty="0">
                <a:latin typeface="+mn-lt"/>
                <a:ea typeface="Calibri"/>
                <a:cs typeface="Calibri"/>
              </a:rPr>
              <a:t>Van der Kleij F and Adie L (2020) </a:t>
            </a:r>
            <a:r>
              <a:rPr lang="en-AU" sz="1200" dirty="0">
                <a:latin typeface="+mn-lt"/>
                <a:ea typeface="Calibri"/>
                <a:cs typeface="Calibri"/>
                <a:hlinkClick r:id="rId8"/>
              </a:rPr>
              <a:t>'Towards effective feedback: an investigation of teachers' and students' perceptions of oral feedback in classroom practice</a:t>
            </a:r>
            <a:r>
              <a:rPr lang="en-AU" sz="1200" i="1" dirty="0">
                <a:latin typeface="+mn-lt"/>
                <a:ea typeface="Calibri"/>
                <a:cs typeface="Calibri"/>
              </a:rPr>
              <a:t>', Assessment in Education: Principles, Policy and Practice</a:t>
            </a:r>
            <a:r>
              <a:rPr lang="en-AU" sz="1200" dirty="0">
                <a:latin typeface="+mn-lt"/>
                <a:ea typeface="Calibri"/>
                <a:cs typeface="Calibri"/>
              </a:rPr>
              <a:t>, 27(3):252-270, doi:10.1080/0969594X.2020.1748871.</a:t>
            </a:r>
          </a:p>
          <a:p>
            <a:pPr>
              <a:spcAft>
                <a:spcPts val="600"/>
              </a:spcAft>
            </a:pPr>
            <a:r>
              <a:rPr lang="en-AU" sz="1200" dirty="0">
                <a:latin typeface="+mn-lt"/>
                <a:ea typeface="Calibri"/>
                <a:cs typeface="Calibri"/>
              </a:rPr>
              <a:t>Wiliam D (2018) </a:t>
            </a:r>
            <a:r>
              <a:rPr lang="en-AU" sz="1200" i="1" dirty="0">
                <a:latin typeface="+mn-lt"/>
                <a:ea typeface="Calibri"/>
                <a:cs typeface="Calibri"/>
              </a:rPr>
              <a:t>Embedded formative assessment,</a:t>
            </a:r>
            <a:r>
              <a:rPr lang="en-AU" sz="1200" dirty="0">
                <a:latin typeface="+mn-lt"/>
                <a:ea typeface="Calibri"/>
                <a:cs typeface="Calibri"/>
              </a:rPr>
              <a:t> 2nd ed, Solution Tree Press. </a:t>
            </a:r>
            <a:endParaRPr lang="en-US" sz="1200" dirty="0"/>
          </a:p>
        </p:txBody>
      </p:sp>
      <p:sp>
        <p:nvSpPr>
          <p:cNvPr id="3" name="Slide Number Placeholder 2">
            <a:extLst>
              <a:ext uri="{FF2B5EF4-FFF2-40B4-BE49-F238E27FC236}">
                <a16:creationId xmlns:a16="http://schemas.microsoft.com/office/drawing/2014/main" id="{00EDD428-05C0-85FE-915A-C333D6783137}"/>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87</a:t>
            </a:fld>
            <a:endParaRPr lang="en-AU"/>
          </a:p>
        </p:txBody>
      </p:sp>
    </p:spTree>
    <p:extLst>
      <p:ext uri="{BB962C8B-B14F-4D97-AF65-F5344CB8AC3E}">
        <p14:creationId xmlns:p14="http://schemas.microsoft.com/office/powerpoint/2010/main" val="205894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036A57-4634-C4C0-6FDC-F14FFA2637CF}"/>
              </a:ext>
            </a:extLst>
          </p:cNvPr>
          <p:cNvSpPr>
            <a:spLocks noGrp="1"/>
          </p:cNvSpPr>
          <p:nvPr>
            <p:ph type="title"/>
          </p:nvPr>
        </p:nvSpPr>
        <p:spPr/>
        <p:txBody>
          <a:bodyPr/>
          <a:lstStyle/>
          <a:p>
            <a:r>
              <a:rPr lang="en-US"/>
              <a:t>Copyright</a:t>
            </a:r>
            <a:endParaRPr lang="en-AU"/>
          </a:p>
        </p:txBody>
      </p:sp>
      <p:sp>
        <p:nvSpPr>
          <p:cNvPr id="4" name="Text Placeholder 6">
            <a:extLst>
              <a:ext uri="{FF2B5EF4-FFF2-40B4-BE49-F238E27FC236}">
                <a16:creationId xmlns:a16="http://schemas.microsoft.com/office/drawing/2014/main" id="{312A6113-00D9-379E-CCB4-CF54AD770D77}"/>
              </a:ext>
            </a:extLst>
          </p:cNvPr>
          <p:cNvSpPr>
            <a:spLocks noGrp="1"/>
          </p:cNvSpPr>
          <p:nvPr>
            <p:ph type="body" sz="quarter" idx="18"/>
          </p:nvPr>
        </p:nvSpPr>
        <p:spPr>
          <a:xfrm>
            <a:off x="360000" y="981264"/>
            <a:ext cx="10080000" cy="310015"/>
          </a:xfrm>
        </p:spPr>
        <p:txBody>
          <a:bodyPr/>
          <a:lstStyle/>
          <a:p>
            <a:r>
              <a:rPr lang="en-AU" dirty="0">
                <a:hlinkClick r:id="rId3">
                  <a:extLst>
                    <a:ext uri="{A12FA001-AC4F-418D-AE19-62706E023703}">
                      <ahyp:hlinkClr xmlns:ahyp="http://schemas.microsoft.com/office/drawing/2018/hyperlinkcolor" val="tx"/>
                    </a:ext>
                  </a:extLst>
                </a:hlinkClick>
              </a:rPr>
              <a:t>© State of New South Wales (Department of Education), 2025</a:t>
            </a:r>
            <a:endParaRPr lang="en-AU" dirty="0"/>
          </a:p>
        </p:txBody>
      </p:sp>
      <p:sp>
        <p:nvSpPr>
          <p:cNvPr id="5" name="TextBox 4">
            <a:extLst>
              <a:ext uri="{FF2B5EF4-FFF2-40B4-BE49-F238E27FC236}">
                <a16:creationId xmlns:a16="http://schemas.microsoft.com/office/drawing/2014/main" id="{1907982D-F7AA-129A-C937-78D415B879E8}"/>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4">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2025.</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i="1" dirty="0" err="1">
                <a:solidFill>
                  <a:schemeClr val="bg1"/>
                </a:solidFill>
              </a:rPr>
              <a:t>Cth</a:t>
            </a:r>
            <a:r>
              <a:rPr lang="en-AU" sz="1200" i="1" dirty="0">
                <a:solidFill>
                  <a:schemeClr val="bg1"/>
                </a:solidFill>
              </a:rPr>
              <a:t>). </a:t>
            </a:r>
            <a:r>
              <a:rPr lang="en-AU" sz="1200" dirty="0">
                <a:solidFill>
                  <a:schemeClr val="bg1"/>
                </a:solidFill>
              </a:rPr>
              <a:t>The department accepts no responsibility for content on third-party websites. </a:t>
            </a:r>
          </a:p>
        </p:txBody>
      </p:sp>
    </p:spTree>
    <p:extLst>
      <p:ext uri="{BB962C8B-B14F-4D97-AF65-F5344CB8AC3E}">
        <p14:creationId xmlns:p14="http://schemas.microsoft.com/office/powerpoint/2010/main" val="206566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a:xfrm>
            <a:off x="360000" y="360000"/>
            <a:ext cx="10080000" cy="545601"/>
          </a:xfrm>
        </p:spPr>
        <p:txBody>
          <a:bodyPr/>
          <a:lstStyle/>
          <a:p>
            <a:r>
              <a:rPr lang="en-AU"/>
              <a:t>Initial reflection point</a:t>
            </a:r>
            <a:endParaRPr lang="en-AU">
              <a:solidFill>
                <a:srgbClr val="FFFFFF"/>
              </a:solidFill>
            </a:endParaRPr>
          </a:p>
        </p:txBody>
      </p:sp>
      <p:graphicFrame>
        <p:nvGraphicFramePr>
          <p:cNvPr id="2" name="Table 1">
            <a:extLst>
              <a:ext uri="{FF2B5EF4-FFF2-40B4-BE49-F238E27FC236}">
                <a16:creationId xmlns:a16="http://schemas.microsoft.com/office/drawing/2014/main" id="{A5068F2A-7CCF-2044-4094-FB66A83959B2}"/>
              </a:ext>
            </a:extLst>
          </p:cNvPr>
          <p:cNvGraphicFramePr>
            <a:graphicFrameLocks noGrp="1"/>
          </p:cNvGraphicFramePr>
          <p:nvPr>
            <p:extLst>
              <p:ext uri="{D42A27DB-BD31-4B8C-83A1-F6EECF244321}">
                <p14:modId xmlns:p14="http://schemas.microsoft.com/office/powerpoint/2010/main" val="2215321414"/>
              </p:ext>
            </p:extLst>
          </p:nvPr>
        </p:nvGraphicFramePr>
        <p:xfrm>
          <a:off x="383059" y="2416810"/>
          <a:ext cx="11405286" cy="2217738"/>
        </p:xfrm>
        <a:graphic>
          <a:graphicData uri="http://schemas.openxmlformats.org/drawingml/2006/table">
            <a:tbl>
              <a:tblPr firstRow="1" bandRow="1">
                <a:tableStyleId>{5A111915-BE36-4E01-A7E5-04B1672EAD32}</a:tableStyleId>
              </a:tblPr>
              <a:tblGrid>
                <a:gridCol w="2854411">
                  <a:extLst>
                    <a:ext uri="{9D8B030D-6E8A-4147-A177-3AD203B41FA5}">
                      <a16:colId xmlns:a16="http://schemas.microsoft.com/office/drawing/2014/main" val="846016578"/>
                    </a:ext>
                  </a:extLst>
                </a:gridCol>
                <a:gridCol w="1710175">
                  <a:extLst>
                    <a:ext uri="{9D8B030D-6E8A-4147-A177-3AD203B41FA5}">
                      <a16:colId xmlns:a16="http://schemas.microsoft.com/office/drawing/2014/main" val="2502046266"/>
                    </a:ext>
                  </a:extLst>
                </a:gridCol>
                <a:gridCol w="1710175">
                  <a:extLst>
                    <a:ext uri="{9D8B030D-6E8A-4147-A177-3AD203B41FA5}">
                      <a16:colId xmlns:a16="http://schemas.microsoft.com/office/drawing/2014/main" val="728933009"/>
                    </a:ext>
                  </a:extLst>
                </a:gridCol>
                <a:gridCol w="1710175">
                  <a:extLst>
                    <a:ext uri="{9D8B030D-6E8A-4147-A177-3AD203B41FA5}">
                      <a16:colId xmlns:a16="http://schemas.microsoft.com/office/drawing/2014/main" val="1765452334"/>
                    </a:ext>
                  </a:extLst>
                </a:gridCol>
                <a:gridCol w="1710175">
                  <a:extLst>
                    <a:ext uri="{9D8B030D-6E8A-4147-A177-3AD203B41FA5}">
                      <a16:colId xmlns:a16="http://schemas.microsoft.com/office/drawing/2014/main" val="1760855099"/>
                    </a:ext>
                  </a:extLst>
                </a:gridCol>
                <a:gridCol w="1710175">
                  <a:extLst>
                    <a:ext uri="{9D8B030D-6E8A-4147-A177-3AD203B41FA5}">
                      <a16:colId xmlns:a16="http://schemas.microsoft.com/office/drawing/2014/main" val="28778889"/>
                    </a:ext>
                  </a:extLst>
                </a:gridCol>
              </a:tblGrid>
              <a:tr h="657225">
                <a:tc>
                  <a:txBody>
                    <a:bodyPr/>
                    <a:lstStyle/>
                    <a:p>
                      <a:pPr>
                        <a:lnSpc>
                          <a:spcPct val="115000"/>
                        </a:lnSpc>
                        <a:spcAft>
                          <a:spcPts val="800"/>
                        </a:spcAft>
                      </a:pPr>
                      <a:r>
                        <a:rPr lang="en-AU" sz="1800" kern="100" dirty="0">
                          <a:effectLst/>
                        </a:rPr>
                        <a:t>Teacher observation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9525" marB="0">
                    <a:solidFill>
                      <a:schemeClr val="accent1"/>
                    </a:solidFill>
                  </a:tcPr>
                </a:tc>
                <a:tc>
                  <a:txBody>
                    <a:bodyPr/>
                    <a:lstStyle/>
                    <a:p>
                      <a:pPr>
                        <a:lnSpc>
                          <a:spcPct val="115000"/>
                        </a:lnSpc>
                        <a:spcAft>
                          <a:spcPts val="800"/>
                        </a:spcAft>
                      </a:pPr>
                      <a:r>
                        <a:rPr lang="en-AU" sz="1800" kern="100" dirty="0">
                          <a:effectLst/>
                        </a:rPr>
                        <a:t>0</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9525" marB="0">
                    <a:solidFill>
                      <a:schemeClr val="accent1"/>
                    </a:solidFill>
                  </a:tcPr>
                </a:tc>
                <a:tc>
                  <a:txBody>
                    <a:bodyPr/>
                    <a:lstStyle/>
                    <a:p>
                      <a:pPr>
                        <a:lnSpc>
                          <a:spcPct val="115000"/>
                        </a:lnSpc>
                        <a:spcAft>
                          <a:spcPts val="800"/>
                        </a:spcAft>
                      </a:pPr>
                      <a:r>
                        <a:rPr lang="en-AU" sz="1800" kern="100" dirty="0">
                          <a:effectLst/>
                        </a:rPr>
                        <a:t>1</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9525" marB="0">
                    <a:solidFill>
                      <a:schemeClr val="accent1"/>
                    </a:solidFill>
                  </a:tcPr>
                </a:tc>
                <a:tc>
                  <a:txBody>
                    <a:bodyPr/>
                    <a:lstStyle/>
                    <a:p>
                      <a:pPr>
                        <a:lnSpc>
                          <a:spcPct val="115000"/>
                        </a:lnSpc>
                        <a:spcAft>
                          <a:spcPts val="800"/>
                        </a:spcAft>
                      </a:pPr>
                      <a:r>
                        <a:rPr lang="en-AU" sz="1800" kern="100">
                          <a:effectLst/>
                        </a:rPr>
                        <a:t>2</a:t>
                      </a:r>
                      <a:endParaRPr lang="en-AU"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9525" marB="0">
                    <a:solidFill>
                      <a:schemeClr val="accent1"/>
                    </a:solidFill>
                  </a:tcPr>
                </a:tc>
                <a:tc>
                  <a:txBody>
                    <a:bodyPr/>
                    <a:lstStyle/>
                    <a:p>
                      <a:pPr>
                        <a:lnSpc>
                          <a:spcPct val="115000"/>
                        </a:lnSpc>
                        <a:spcAft>
                          <a:spcPts val="800"/>
                        </a:spcAft>
                      </a:pPr>
                      <a:r>
                        <a:rPr lang="en-AU" sz="1800" kern="100">
                          <a:effectLst/>
                        </a:rPr>
                        <a:t>3</a:t>
                      </a:r>
                      <a:endParaRPr lang="en-AU"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9525" marB="0">
                    <a:solidFill>
                      <a:schemeClr val="accent1"/>
                    </a:solidFill>
                  </a:tcPr>
                </a:tc>
                <a:tc>
                  <a:txBody>
                    <a:bodyPr/>
                    <a:lstStyle/>
                    <a:p>
                      <a:pPr>
                        <a:lnSpc>
                          <a:spcPct val="115000"/>
                        </a:lnSpc>
                        <a:spcAft>
                          <a:spcPts val="800"/>
                        </a:spcAft>
                      </a:pPr>
                      <a:r>
                        <a:rPr lang="en-AU" sz="1800" kern="100" dirty="0">
                          <a:effectLst/>
                        </a:rPr>
                        <a:t>4</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9525" marB="0">
                    <a:solidFill>
                      <a:schemeClr val="accent1"/>
                    </a:solidFill>
                  </a:tcPr>
                </a:tc>
                <a:extLst>
                  <a:ext uri="{0D108BD9-81ED-4DB2-BD59-A6C34878D82A}">
                    <a16:rowId xmlns:a16="http://schemas.microsoft.com/office/drawing/2014/main" val="2210717426"/>
                  </a:ext>
                </a:extLst>
              </a:tr>
              <a:tr h="884555">
                <a:tc>
                  <a:txBody>
                    <a:bodyPr/>
                    <a:lstStyle/>
                    <a:p>
                      <a:pPr lvl="0">
                        <a:lnSpc>
                          <a:spcPct val="114999"/>
                        </a:lnSpc>
                        <a:spcAft>
                          <a:spcPts val="800"/>
                        </a:spcAft>
                        <a:buNone/>
                      </a:pPr>
                      <a:r>
                        <a:rPr lang="en-AU" sz="1800" u="none" strike="noStrike" kern="100" noProof="0" dirty="0">
                          <a:solidFill>
                            <a:srgbClr val="22272B"/>
                          </a:solidFill>
                          <a:effectLst/>
                        </a:rPr>
                        <a:t>When provided with feedback, can students apply it to the learning accurately and effectively?</a:t>
                      </a:r>
                      <a:endParaRPr lang="en-AU" sz="1800" kern="100" dirty="0">
                        <a:solidFill>
                          <a:srgbClr val="22272B"/>
                        </a:solidFill>
                        <a:effectLst/>
                      </a:endParaRPr>
                    </a:p>
                  </a:txBody>
                  <a:tcPr marL="68580" marR="68580" marT="9525" marB="0"/>
                </a:tc>
                <a:tc>
                  <a:txBody>
                    <a:bodyPr/>
                    <a:lstStyle/>
                    <a:p>
                      <a:pPr lvl="0">
                        <a:lnSpc>
                          <a:spcPct val="114999"/>
                        </a:lnSpc>
                        <a:spcAft>
                          <a:spcPts val="800"/>
                        </a:spcAft>
                        <a:buNone/>
                      </a:pPr>
                      <a:r>
                        <a:rPr lang="en-AU" sz="1800" kern="100" dirty="0">
                          <a:effectLst/>
                        </a:rPr>
                        <a:t>Not yet observable</a:t>
                      </a:r>
                      <a:endParaRPr lang="en-AU" sz="1800" kern="100" dirty="0">
                        <a:effectLst/>
                        <a:latin typeface="Aptos"/>
                        <a:cs typeface="Arial"/>
                      </a:endParaRPr>
                    </a:p>
                  </a:txBody>
                  <a:tcPr marL="68580" marR="68580" marT="9525" marB="0"/>
                </a:tc>
                <a:tc>
                  <a:txBody>
                    <a:bodyPr/>
                    <a:lstStyle/>
                    <a:p>
                      <a:pPr lvl="0">
                        <a:lnSpc>
                          <a:spcPct val="114999"/>
                        </a:lnSpc>
                        <a:spcAft>
                          <a:spcPts val="800"/>
                        </a:spcAft>
                        <a:buNone/>
                      </a:pPr>
                      <a:r>
                        <a:rPr lang="en-AU" sz="1800" u="none" strike="noStrike" kern="100" noProof="0" dirty="0">
                          <a:solidFill>
                            <a:srgbClr val="22272B"/>
                          </a:solidFill>
                          <a:effectLst/>
                        </a:rPr>
                        <a:t>Student/s acknowledges feedback but does not yet apply. </a:t>
                      </a:r>
                      <a:endParaRPr lang="en-AU" sz="1800" kern="100" dirty="0">
                        <a:solidFill>
                          <a:srgbClr val="22272B"/>
                        </a:solidFill>
                        <a:effectLst/>
                      </a:endParaRPr>
                    </a:p>
                  </a:txBody>
                  <a:tcPr marL="68580" marR="68580" marT="0" marB="0"/>
                </a:tc>
                <a:tc>
                  <a:txBody>
                    <a:bodyPr/>
                    <a:lstStyle/>
                    <a:p>
                      <a:pPr lvl="0">
                        <a:lnSpc>
                          <a:spcPct val="114999"/>
                        </a:lnSpc>
                        <a:spcAft>
                          <a:spcPts val="800"/>
                        </a:spcAft>
                        <a:buNone/>
                      </a:pPr>
                      <a:r>
                        <a:rPr lang="en-AU" sz="1800" u="none" strike="noStrike" kern="100" noProof="0" dirty="0">
                          <a:solidFill>
                            <a:srgbClr val="22272B"/>
                          </a:solidFill>
                          <a:effectLst/>
                        </a:rPr>
                        <a:t>Some students apply feedback accurately and effectively. </a:t>
                      </a:r>
                      <a:endParaRPr lang="en-AU" sz="1800" kern="100" dirty="0">
                        <a:solidFill>
                          <a:srgbClr val="22272B"/>
                        </a:solidFill>
                        <a:effectLst/>
                      </a:endParaRPr>
                    </a:p>
                  </a:txBody>
                  <a:tcPr marL="68580" marR="68580" marT="0" marB="0"/>
                </a:tc>
                <a:tc>
                  <a:txBody>
                    <a:bodyPr/>
                    <a:lstStyle/>
                    <a:p>
                      <a:pPr lvl="0">
                        <a:lnSpc>
                          <a:spcPct val="114999"/>
                        </a:lnSpc>
                        <a:spcAft>
                          <a:spcPts val="800"/>
                        </a:spcAft>
                        <a:buNone/>
                      </a:pPr>
                      <a:r>
                        <a:rPr lang="en-AU" sz="1800" u="none" strike="noStrike" kern="100" noProof="0" dirty="0">
                          <a:solidFill>
                            <a:srgbClr val="22272B"/>
                          </a:solidFill>
                          <a:effectLst/>
                        </a:rPr>
                        <a:t>Most students can apply feedback</a:t>
                      </a:r>
                      <a:br>
                        <a:rPr lang="en-AU" sz="1800" u="none" strike="noStrike" kern="100" noProof="0" dirty="0">
                          <a:solidFill>
                            <a:srgbClr val="22272B"/>
                          </a:solidFill>
                          <a:effectLst/>
                        </a:rPr>
                      </a:br>
                      <a:r>
                        <a:rPr lang="en-AU" sz="1800" u="none" strike="noStrike" kern="100" noProof="0" dirty="0">
                          <a:solidFill>
                            <a:srgbClr val="22272B"/>
                          </a:solidFill>
                          <a:effectLst/>
                        </a:rPr>
                        <a:t>accurately and effectively. </a:t>
                      </a:r>
                      <a:endParaRPr lang="en-AU" sz="1800" kern="100" dirty="0">
                        <a:solidFill>
                          <a:srgbClr val="22272B"/>
                        </a:solidFill>
                        <a:effectLst/>
                      </a:endParaRPr>
                    </a:p>
                  </a:txBody>
                  <a:tcPr marL="68580" marR="68580" marT="0" marB="0"/>
                </a:tc>
                <a:tc>
                  <a:txBody>
                    <a:bodyPr/>
                    <a:lstStyle/>
                    <a:p>
                      <a:pPr lvl="0">
                        <a:lnSpc>
                          <a:spcPct val="114999"/>
                        </a:lnSpc>
                        <a:spcAft>
                          <a:spcPts val="800"/>
                        </a:spcAft>
                        <a:buNone/>
                      </a:pPr>
                      <a:r>
                        <a:rPr lang="en-AU" sz="1800" u="none" strike="noStrike" kern="100" noProof="0" dirty="0">
                          <a:solidFill>
                            <a:srgbClr val="22272B"/>
                          </a:solidFill>
                          <a:effectLst/>
                        </a:rPr>
                        <a:t>All students can apply it accurately and effectively.</a:t>
                      </a:r>
                      <a:endParaRPr lang="en-AU" sz="1800" kern="100" dirty="0">
                        <a:solidFill>
                          <a:srgbClr val="22272B"/>
                        </a:solidFill>
                        <a:effectLst/>
                      </a:endParaRPr>
                    </a:p>
                  </a:txBody>
                  <a:tcPr marL="68580" marR="68580" marT="0" marB="0"/>
                </a:tc>
                <a:extLst>
                  <a:ext uri="{0D108BD9-81ED-4DB2-BD59-A6C34878D82A}">
                    <a16:rowId xmlns:a16="http://schemas.microsoft.com/office/drawing/2014/main" val="2899358571"/>
                  </a:ext>
                </a:extLst>
              </a:tr>
            </a:tbl>
          </a:graphicData>
        </a:graphic>
      </p:graphicFrame>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9</a:t>
            </a:fld>
            <a:endParaRPr lang="en-AU"/>
          </a:p>
        </p:txBody>
      </p:sp>
    </p:spTree>
    <p:extLst>
      <p:ext uri="{BB962C8B-B14F-4D97-AF65-F5344CB8AC3E}">
        <p14:creationId xmlns:p14="http://schemas.microsoft.com/office/powerpoint/2010/main" val="259976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2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trategy-learning-module-cfu-TEMPLATE.pptx" id="{48BC25BB-D41A-4FB1-93BE-7C6E1CDA732D}" vid="{3871CE4A-8E61-4A44-86FD-69F58C3EA8B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5" ma:contentTypeDescription="Create a new document." ma:contentTypeScope="" ma:versionID="8a12dffa2fdfa493f6216ec6ababdbbc">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e5cf10fac62e9c3b0af7a5100ae284e5"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AB56EB9-D2D0-4194-87AE-6D3A390A50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40c54-966f-451d-a76c-e38eb7fddd55"/>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3A0409-9331-45D4-AF9D-55722A58594A}">
  <ds:schemaRefs>
    <ds:schemaRef ds:uri="http://schemas.microsoft.com/sharepoint/v3/contenttype/forms"/>
  </ds:schemaRefs>
</ds:datastoreItem>
</file>

<file path=customXml/itemProps3.xml><?xml version="1.0" encoding="utf-8"?>
<ds:datastoreItem xmlns:ds="http://schemas.openxmlformats.org/officeDocument/2006/customXml" ds:itemID="{CEA1FBAB-BF33-433D-B280-D84076685FB3}">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98740c54-966f-451d-a76c-e38eb7fddd55"/>
    <ds:schemaRef ds:uri="http://purl.org/dc/dcmitype/"/>
    <ds:schemaRef ds:uri="http://schemas.openxmlformats.org/package/2006/metadata/core-properties"/>
    <ds:schemaRef ds:uri="094ce8ca-8c20-4eb0-bb23-b47a1c76b75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10</TotalTime>
  <Words>19375</Words>
  <Application>Microsoft Office PowerPoint</Application>
  <PresentationFormat>Widescreen</PresentationFormat>
  <Paragraphs>1726</Paragraphs>
  <Slides>88</Slides>
  <Notes>86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88</vt:i4>
      </vt:variant>
    </vt:vector>
  </HeadingPairs>
  <TitlesOfParts>
    <vt:vector size="101" baseType="lpstr">
      <vt:lpstr>Public Sans SemiBold</vt:lpstr>
      <vt:lpstr>Public Sans Light</vt:lpstr>
      <vt:lpstr>Wingdings</vt:lpstr>
      <vt:lpstr>Public Sans</vt:lpstr>
      <vt:lpstr>Dreaming Outloud Pro</vt:lpstr>
      <vt:lpstr>Arial</vt:lpstr>
      <vt:lpstr>Times New Roman</vt:lpstr>
      <vt:lpstr>Calibri</vt:lpstr>
      <vt:lpstr>Segoe UI</vt:lpstr>
      <vt:lpstr>Aptos</vt:lpstr>
      <vt:lpstr>Roboto</vt:lpstr>
      <vt:lpstr>NSWG Corporate</vt:lpstr>
      <vt:lpstr>2_NSWG Corporate</vt:lpstr>
      <vt:lpstr>About this presentation</vt:lpstr>
      <vt:lpstr>Effective feedback </vt:lpstr>
      <vt:lpstr>Acknowledgement of Country</vt:lpstr>
      <vt:lpstr>Introduction</vt:lpstr>
      <vt:lpstr>Enabling factors</vt:lpstr>
      <vt:lpstr>Learning modules and technique guides</vt:lpstr>
      <vt:lpstr>The importance of all moving together</vt:lpstr>
      <vt:lpstr>Effective feedback professional learning</vt:lpstr>
      <vt:lpstr>Initial reflection point</vt:lpstr>
      <vt:lpstr>Planning and rehearsing (1)</vt:lpstr>
      <vt:lpstr>Rehearsal (1)</vt:lpstr>
      <vt:lpstr>Overview of this module</vt:lpstr>
      <vt:lpstr>Understanding the strategy </vt:lpstr>
      <vt:lpstr>Purpose and outcome (1) (1)</vt:lpstr>
      <vt:lpstr>What is feedback and why it works </vt:lpstr>
      <vt:lpstr>Effective feedback is specific, timely, and goal-oriented information that helps individuals understand their current performance in relation to a desired outcome, enabling them to close the gap between where they are and where they need to be. It focuses on actionable insights to support learning and improvement while fostering motivation and self-regulation.</vt:lpstr>
      <vt:lpstr>Key ideas of effective feedback through an explicit teaching lens </vt:lpstr>
      <vt:lpstr>Focusing an explicit teaching lens on feedback </vt:lpstr>
      <vt:lpstr>Less developed and more developed schema</vt:lpstr>
      <vt:lpstr>Same task, same error, different feedback</vt:lpstr>
      <vt:lpstr>Teacher expertise in feedback</vt:lpstr>
      <vt:lpstr>Feedback as learning is taking place</vt:lpstr>
      <vt:lpstr>Modelling feedback </vt:lpstr>
      <vt:lpstr>Linking feedback to success criteria </vt:lpstr>
      <vt:lpstr>'Timely’ feedback </vt:lpstr>
      <vt:lpstr>Feedback in safe, inclusive learning environments </vt:lpstr>
      <vt:lpstr>The mechanisms of effective feedback (1)</vt:lpstr>
      <vt:lpstr>Activity 1 – technique guide discussion</vt:lpstr>
      <vt:lpstr>In the next part of this module, we will work on implementing the strategies through techniques. We will have opportunity to plan and rehearse for using effective feedback.</vt:lpstr>
      <vt:lpstr>Implementing the strategies through techniques </vt:lpstr>
      <vt:lpstr>Part B instructions</vt:lpstr>
      <vt:lpstr>Purpose and outcome (2) (2)</vt:lpstr>
      <vt:lpstr>The mechanisms of effective feedback (2)</vt:lpstr>
      <vt:lpstr>Teacher feedback</vt:lpstr>
      <vt:lpstr>Teacher provides feedback when learning is new or complex </vt:lpstr>
      <vt:lpstr>Circulation – classroom application example </vt:lpstr>
      <vt:lpstr>Circulation feedback1)</vt:lpstr>
      <vt:lpstr>Examples of circulation feedback </vt:lpstr>
      <vt:lpstr>Whole-class feedback example</vt:lpstr>
      <vt:lpstr>Think-alouds to model whole-class feedback</vt:lpstr>
      <vt:lpstr>Turn and talk (1)</vt:lpstr>
      <vt:lpstr>Peer feedback</vt:lpstr>
      <vt:lpstr>Peer feedback (2)</vt:lpstr>
      <vt:lpstr>Teaching peer feedback once schema is developed</vt:lpstr>
      <vt:lpstr>Key considerations </vt:lpstr>
      <vt:lpstr>How to model and demonstrate peer feedback </vt:lpstr>
      <vt:lpstr>Peer feedback (3)</vt:lpstr>
      <vt:lpstr>How to model feedback</vt:lpstr>
      <vt:lpstr>Peer feedback – Sentence stems(1)</vt:lpstr>
      <vt:lpstr>Effective peer feedback</vt:lpstr>
      <vt:lpstr>Turn and talk (2)</vt:lpstr>
      <vt:lpstr>Self feedback</vt:lpstr>
      <vt:lpstr>Self feedback (1)</vt:lpstr>
      <vt:lpstr>Teaching self feedback once schema is developed </vt:lpstr>
      <vt:lpstr>Key considerations (2) </vt:lpstr>
      <vt:lpstr>Modelling self-feedback (1)</vt:lpstr>
      <vt:lpstr>Modelling self-feedback (2)</vt:lpstr>
      <vt:lpstr>Modelling self-feedback (3)</vt:lpstr>
      <vt:lpstr>Releasing responsibility</vt:lpstr>
      <vt:lpstr>Turn and talk (3)</vt:lpstr>
      <vt:lpstr>In summary </vt:lpstr>
      <vt:lpstr>Planning, rehearsing and developing the techniques</vt:lpstr>
      <vt:lpstr>A whole school approach</vt:lpstr>
      <vt:lpstr>Creating agreed whole-school routines </vt:lpstr>
      <vt:lpstr>Planning and rehearsing</vt:lpstr>
      <vt:lpstr>Rehearsal steps and feedback prompts</vt:lpstr>
      <vt:lpstr>In the next part of this module, we will work on evaluating our approach to implementing the strategies through techniques.</vt:lpstr>
      <vt:lpstr>Evaluating a whole-school approach </vt:lpstr>
      <vt:lpstr>Purpose and outcome</vt:lpstr>
      <vt:lpstr>A whole-school approach</vt:lpstr>
      <vt:lpstr>Initial reflection point (2)</vt:lpstr>
      <vt:lpstr>The mechanisms of effective feedback (3)</vt:lpstr>
      <vt:lpstr>The importance of all moving together (2)</vt:lpstr>
      <vt:lpstr>Planning and rehearsing (3)</vt:lpstr>
      <vt:lpstr>Rehearsal (3)</vt:lpstr>
      <vt:lpstr>Evaluating impact on students</vt:lpstr>
      <vt:lpstr>'When implementing a new evidence-based practice, school personnel should measure fidelity early and often to provide timely and responsive professional development and maximise student outcomes.'  </vt:lpstr>
      <vt:lpstr>Data sources to measure impact</vt:lpstr>
      <vt:lpstr>Maintaining a whole school approach through data</vt:lpstr>
      <vt:lpstr>Connecting to the School Excellence Framework</vt:lpstr>
      <vt:lpstr>Feedback</vt:lpstr>
      <vt:lpstr>Explicit teaching strategies and resources</vt:lpstr>
      <vt:lpstr>References</vt:lpstr>
      <vt:lpstr>References (2)</vt:lpstr>
      <vt:lpstr>References (3)</vt:lpstr>
      <vt:lpstr>References (4)</vt:lpstr>
      <vt:lpstr>References (5)</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Effective feedback – strategy learning module</dc:title>
  <dc:subject/>
  <dc:creator>NSW Department of Education</dc:creator>
  <cp:keywords/>
  <dcterms:created xsi:type="dcterms:W3CDTF">2025-05-02T07:58:12Z</dcterms:created>
  <dcterms:modified xsi:type="dcterms:W3CDTF">2025-05-06T03:38:44Z</dcterms:modified>
  <cp:category>explicit, learning, teaching, effective, feedback, peer, self-feedback, teacher</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2025-05-02T07:58:21Z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917fd700-08f8-493f-9f6c-4281fbaa2f94</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y fmtid="{D5CDD505-2E9C-101B-9397-08002B2CF9AE}" pid="10" name="ContentTypeId">
    <vt:lpwstr>0x010100C6BC20BCFB223D4189F17F47419ECBA2</vt:lpwstr>
  </property>
</Properties>
</file>