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5"/>
  </p:notesMasterIdLst>
  <p:handoutMasterIdLst>
    <p:handoutMasterId r:id="rId56"/>
  </p:handoutMasterIdLst>
  <p:sldIdLst>
    <p:sldId id="26561" r:id="rId5"/>
    <p:sldId id="26531" r:id="rId6"/>
    <p:sldId id="26539" r:id="rId7"/>
    <p:sldId id="26540" r:id="rId8"/>
    <p:sldId id="26536" r:id="rId9"/>
    <p:sldId id="26383" r:id="rId10"/>
    <p:sldId id="26337" r:id="rId11"/>
    <p:sldId id="26535" r:id="rId12"/>
    <p:sldId id="26537" r:id="rId13"/>
    <p:sldId id="26538" r:id="rId14"/>
    <p:sldId id="26511" r:id="rId15"/>
    <p:sldId id="370" r:id="rId16"/>
    <p:sldId id="26563" r:id="rId17"/>
    <p:sldId id="26541" r:id="rId18"/>
    <p:sldId id="26566" r:id="rId19"/>
    <p:sldId id="26512" r:id="rId20"/>
    <p:sldId id="26543" r:id="rId21"/>
    <p:sldId id="26544" r:id="rId22"/>
    <p:sldId id="26562" r:id="rId23"/>
    <p:sldId id="26545" r:id="rId24"/>
    <p:sldId id="26564" r:id="rId25"/>
    <p:sldId id="26546" r:id="rId26"/>
    <p:sldId id="26547" r:id="rId27"/>
    <p:sldId id="26548" r:id="rId28"/>
    <p:sldId id="26549" r:id="rId29"/>
    <p:sldId id="26550" r:id="rId30"/>
    <p:sldId id="26551" r:id="rId31"/>
    <p:sldId id="26552" r:id="rId32"/>
    <p:sldId id="388" r:id="rId33"/>
    <p:sldId id="26553" r:id="rId34"/>
    <p:sldId id="26554" r:id="rId35"/>
    <p:sldId id="26555" r:id="rId36"/>
    <p:sldId id="26556" r:id="rId37"/>
    <p:sldId id="26557" r:id="rId38"/>
    <p:sldId id="26404" r:id="rId39"/>
    <p:sldId id="26558" r:id="rId40"/>
    <p:sldId id="26532" r:id="rId41"/>
    <p:sldId id="26533" r:id="rId42"/>
    <p:sldId id="26534" r:id="rId43"/>
    <p:sldId id="26559" r:id="rId44"/>
    <p:sldId id="26410" r:id="rId45"/>
    <p:sldId id="26414" r:id="rId46"/>
    <p:sldId id="26415" r:id="rId47"/>
    <p:sldId id="26416" r:id="rId48"/>
    <p:sldId id="26340" r:id="rId49"/>
    <p:sldId id="26342" r:id="rId50"/>
    <p:sldId id="26560" r:id="rId51"/>
    <p:sldId id="26565" r:id="rId52"/>
    <p:sldId id="26518" r:id="rId53"/>
    <p:sldId id="361" r:id="rId54"/>
  </p:sldIdLst>
  <p:sldSz cx="12192000" cy="6858000"/>
  <p:notesSz cx="6858000" cy="9144000"/>
  <p:embeddedFontLst>
    <p:embeddedFont>
      <p:font typeface="Montserrat" panose="00000500000000000000" pitchFamily="2" charset="0"/>
      <p:regular r:id="rId57"/>
      <p:bold r:id="rId58"/>
      <p:italic r:id="rId59"/>
      <p:boldItalic r:id="rId60"/>
    </p:embeddedFont>
    <p:embeddedFont>
      <p:font typeface="Public Sans" pitchFamily="2" charset="0"/>
      <p:regular r:id="rId61"/>
      <p:bold r:id="rId62"/>
      <p:italic r:id="rId63"/>
      <p:boldItalic r:id="rId64"/>
    </p:embeddedFont>
    <p:embeddedFont>
      <p:font typeface="Public Sans Light" pitchFamily="2" charset="0"/>
      <p:regular r:id="rId65"/>
      <p:italic r:id="rId66"/>
    </p:embeddedFont>
    <p:embeddedFont>
      <p:font typeface="Roboto" panose="02000000000000000000" pitchFamily="2" charset="0"/>
      <p:regular r:id="rId67"/>
      <p:bold r:id="rId68"/>
      <p:italic r:id="rId69"/>
      <p:boldItalic r:id="rId7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591D627A-CA51-3CA4-C049-D92FDE42A1FD}" name="Chloe Sheehan" initials="CS" userId="S::Chloe.Nicol12@det.nsw.edu.au::bb699023-8008-4f87-83a4-7dc694ddcb8f"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7DCD"/>
    <a:srgbClr val="66A9E7"/>
    <a:srgbClr val="1D5AA9"/>
    <a:srgbClr val="CDD3D6"/>
    <a:srgbClr val="EBEBEB"/>
    <a:srgbClr val="FFFFFF"/>
    <a:srgbClr val="00296C"/>
    <a:srgbClr val="146CFD"/>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42294-2652-4731-83BF-8D4472A941FD}" v="1" dt="2025-08-11T02:52:07.86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6" autoAdjust="0"/>
    <p:restoredTop sz="94641" autoAdjust="0"/>
  </p:normalViewPr>
  <p:slideViewPr>
    <p:cSldViewPr snapToGrid="0">
      <p:cViewPr varScale="1">
        <p:scale>
          <a:sx n="117" d="100"/>
          <a:sy n="117" d="100"/>
        </p:scale>
        <p:origin x="186" y="102"/>
      </p:cViewPr>
      <p:guideLst>
        <p:guide orient="horz" pos="2160"/>
        <p:guide pos="3863"/>
      </p:guideLst>
    </p:cSldViewPr>
  </p:slideViewPr>
  <p:outlineViewPr>
    <p:cViewPr>
      <p:scale>
        <a:sx n="33" d="100"/>
        <a:sy n="33" d="100"/>
      </p:scale>
      <p:origin x="0" y="-1776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font" Target="fonts/font14.fntdata"/><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teaching-and-learning/curriculum/literacy-and-numeracy/teaching-and-learning-resources/literacy/effective-reading-in-the-early-years-of-school/vocabular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E507C-9D76-70CE-3621-6BA73EC9C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AAA01-662A-7662-52E4-1446F7737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54265-29A6-05C8-4335-BD6C2EB5F1BB}"/>
              </a:ext>
            </a:extLst>
          </p:cNvPr>
          <p:cNvSpPr>
            <a:spLocks noGrp="1"/>
          </p:cNvSpPr>
          <p:nvPr>
            <p:ph type="body" idx="1"/>
          </p:nvPr>
        </p:nvSpPr>
        <p:spPr/>
        <p:txBody>
          <a:bodyPr/>
          <a:lstStyle/>
          <a:p>
            <a:r>
              <a:rPr lang="en-AU" b="1" i="0" u="none" strike="noStrike" dirty="0">
                <a:solidFill>
                  <a:srgbClr val="000000"/>
                </a:solidFill>
                <a:effectLst/>
                <a:latin typeface="Public Sans" pitchFamily="2" charset="0"/>
              </a:rPr>
              <a:t>Teacher note: </a:t>
            </a:r>
            <a:r>
              <a:rPr lang="en-AU" b="0" i="0" u="none" strike="noStrike" dirty="0">
                <a:solidFill>
                  <a:srgbClr val="000000"/>
                </a:solidFill>
                <a:effectLst/>
                <a:latin typeface="Public Sans" pitchFamily="2" charset="0"/>
              </a:rPr>
              <a:t>the purpose of this PowerPoint is to provide support for </a:t>
            </a:r>
            <a:r>
              <a:rPr lang="en-AU" b="1" i="0" u="none" strike="noStrike" dirty="0">
                <a:solidFill>
                  <a:srgbClr val="000000"/>
                </a:solidFill>
                <a:effectLst/>
                <a:latin typeface="Arial" panose="020B0604020202020204" pitchFamily="34" charset="0"/>
              </a:rPr>
              <a:t>Phase 4, sequence 3 – </a:t>
            </a:r>
            <a:r>
              <a:rPr lang="en-AU" sz="1600" b="1" dirty="0">
                <a:effectLst/>
                <a:latin typeface="Arial" panose="020B0604020202020204" pitchFamily="34" charset="0"/>
                <a:ea typeface="Calibri" panose="020F0502020204030204" pitchFamily="34" charset="0"/>
              </a:rPr>
              <a:t>using grammar to create representations </a:t>
            </a:r>
            <a:r>
              <a:rPr lang="en-AU" sz="1600" b="0" dirty="0">
                <a:effectLst/>
                <a:latin typeface="Arial" panose="020B0604020202020204" pitchFamily="34" charset="0"/>
                <a:ea typeface="Calibri" panose="020F0502020204030204" pitchFamily="34" charset="0"/>
              </a:rPr>
              <a:t>and </a:t>
            </a:r>
            <a:r>
              <a:rPr lang="en-AU" sz="1600" b="1" dirty="0">
                <a:effectLst/>
                <a:latin typeface="Arial" panose="020B0604020202020204" pitchFamily="34" charset="0"/>
                <a:ea typeface="Calibri" panose="020F0502020204030204" pitchFamily="34" charset="0"/>
              </a:rPr>
              <a:t>Phase 3, sequence 4 – understanding how noun groups can be used to develop a personal writing voice.</a:t>
            </a:r>
          </a:p>
          <a:p>
            <a:endParaRPr lang="en-AU" b="1" i="0" u="none" strike="noStrike" dirty="0">
              <a:solidFill>
                <a:srgbClr val="000000"/>
              </a:solidFill>
              <a:effectLst/>
              <a:latin typeface="Arial" panose="020B0604020202020204" pitchFamily="34" charset="0"/>
            </a:endParaRPr>
          </a:p>
          <a:p>
            <a:r>
              <a:rPr lang="en-AU" b="0" i="0" u="none" strike="noStrike" dirty="0">
                <a:solidFill>
                  <a:srgbClr val="000000"/>
                </a:solidFill>
                <a:effectLst/>
                <a:latin typeface="Public Sans" pitchFamily="2" charset="0"/>
              </a:rPr>
              <a:t>It should be used in conjunction with the program and the resource booklet.</a:t>
            </a:r>
          </a:p>
          <a:p>
            <a:endParaRPr lang="en-AU" b="0"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It is important to make frequent connections to real-world application of the learning for English Studies students. When exploring noun groups, ask students where this skill may support effective communication. It may be useful to look at advertisements for second-hand items, reviews for businesses, instruction manuals, recipes etcetera.   </a:t>
            </a:r>
            <a:r>
              <a:rPr lang="en-AU" b="0" dirty="0">
                <a:effectLst/>
              </a:rPr>
              <a:t> </a:t>
            </a:r>
            <a:r>
              <a:rPr lang="en-AU" sz="1600" b="0" dirty="0">
                <a:effectLst/>
                <a:latin typeface="Arial" panose="020B0604020202020204" pitchFamily="34" charset="0"/>
                <a:ea typeface="Calibri" panose="020F0502020204030204" pitchFamily="34" charset="0"/>
              </a:rPr>
              <a:t> </a:t>
            </a:r>
            <a:endParaRPr lang="en-AU" b="0" i="0" u="none" strike="noStrike" dirty="0">
              <a:solidFill>
                <a:srgbClr val="000000"/>
              </a:solidFill>
              <a:effectLst/>
              <a:latin typeface="Public Sans" pitchFamily="2" charset="0"/>
            </a:endParaRPr>
          </a:p>
          <a:p>
            <a:endParaRPr lang="en-AU" b="1" dirty="0"/>
          </a:p>
        </p:txBody>
      </p:sp>
      <p:sp>
        <p:nvSpPr>
          <p:cNvPr id="4" name="Slide Number Placeholder 3">
            <a:extLst>
              <a:ext uri="{FF2B5EF4-FFF2-40B4-BE49-F238E27FC236}">
                <a16:creationId xmlns:a16="http://schemas.microsoft.com/office/drawing/2014/main" id="{5DCC6E6F-7E5A-64CC-3B09-129F858AEE38}"/>
              </a:ext>
            </a:extLst>
          </p:cNvPr>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1396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Public Sans" pitchFamily="2" charset="0"/>
              </a:rPr>
              <a:t>I</a:t>
            </a:r>
            <a:r>
              <a:rPr lang="en-US" dirty="0"/>
              <a:t>t is important that students understand essential terminology before building on their knowledge. The following slides are designed to support students in learning new subject-specific vocabulary to improve their academic writing. </a:t>
            </a:r>
            <a:r>
              <a:rPr lang="en-US" b="0" dirty="0"/>
              <a:t>They are designed to support students in activating their prior knowledge about nouns and  noun groups which they may have already learned about in previous units or introducing them to these key concepts. </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a:t>
            </a:r>
          </a:p>
          <a:p>
            <a:endParaRPr lang="en-US" b="1" dirty="0"/>
          </a:p>
          <a:p>
            <a:r>
              <a:rPr lang="en-US" b="0" dirty="0"/>
              <a:t>More definitions can be found in the English K</a:t>
            </a:r>
            <a:r>
              <a:rPr lang="en-AU" b="0" dirty="0"/>
              <a:t>–</a:t>
            </a:r>
            <a:r>
              <a:rPr lang="en-US" b="0" dirty="0"/>
              <a:t>10 Syllabus Glossary, which draws on the NSW Syllabus, ACARA and the Macquarie Dictionary: https://curriculum.nsw.edu.au/learning-areas/english/english-k-10-2022/glossary.</a:t>
            </a:r>
          </a:p>
          <a:p>
            <a:endParaRPr lang="en-US" b="1" dirty="0"/>
          </a:p>
          <a:p>
            <a:r>
              <a:rPr lang="en-US" b="1" dirty="0"/>
              <a:t>Student note: </a:t>
            </a:r>
            <a:r>
              <a:rPr lang="en-US" b="0" dirty="0"/>
              <a:t>this slide has a definition for nouns. It is important that you understand the purpose and function of nouns, so that you can build on nouns in your writing.</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5137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25CAC-D7C6-9EC0-F1FA-653B35EEF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F8CDA-5AB5-BDF9-DB0B-3163EF072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6364E-B349-7D1B-0F74-2F5EA46057F9}"/>
              </a:ext>
            </a:extLst>
          </p:cNvPr>
          <p:cNvSpPr>
            <a:spLocks noGrp="1"/>
          </p:cNvSpPr>
          <p:nvPr>
            <p:ph type="body" idx="1"/>
          </p:nvPr>
        </p:nvSpPr>
        <p:spPr/>
        <p:txBody>
          <a:bodyPr/>
          <a:lstStyle/>
          <a:p>
            <a:r>
              <a:rPr lang="en-US"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Public Sans" pitchFamily="2" charset="0"/>
              </a:rPr>
              <a:t>I</a:t>
            </a:r>
            <a:r>
              <a:rPr lang="en-US" b="0" dirty="0"/>
              <a:t>t is important that students understand essential terminology before building on their knowledge. The following slides are designed to support students in activating their prior knowledge about nouns, noun groups, appositives and modifiers,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a:t>
            </a:r>
          </a:p>
          <a:p>
            <a:endParaRPr lang="en-US" b="1" dirty="0"/>
          </a:p>
          <a:p>
            <a:r>
              <a:rPr lang="en-US" b="0" dirty="0"/>
              <a:t>More definitions can be found in the English K</a:t>
            </a:r>
            <a:r>
              <a:rPr lang="en-AU" b="0" dirty="0"/>
              <a:t>–</a:t>
            </a:r>
            <a:r>
              <a:rPr lang="en-US" b="0" dirty="0"/>
              <a:t>10 Syllabus Glossary, which draws on the NSW Syllabus, ACARA and the Macquarie Dictionary: https://curriculum.nsw.edu.au/learning-areas/english/english-k-10-2022/glossary.</a:t>
            </a: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this slide has a definition for noun groups. Noun groups can help you improve your writing by providing more description, explanation, detail or interpretation.</a:t>
            </a:r>
            <a:endParaRPr lang="en-AU" b="0" dirty="0"/>
          </a:p>
          <a:p>
            <a:endParaRPr lang="en-US" b="1" dirty="0"/>
          </a:p>
        </p:txBody>
      </p:sp>
      <p:sp>
        <p:nvSpPr>
          <p:cNvPr id="4" name="Slide Number Placeholder 3">
            <a:extLst>
              <a:ext uri="{FF2B5EF4-FFF2-40B4-BE49-F238E27FC236}">
                <a16:creationId xmlns:a16="http://schemas.microsoft.com/office/drawing/2014/main" id="{E2339C7A-C313-7095-D5CE-BF4547A97606}"/>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72771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dirty="0">
                <a:latin typeface="Arial"/>
                <a:cs typeface="Arial"/>
              </a:rPr>
              <a:t>Students use mini whiteboards to perform a 'quick write' by completing the noun group 'The red shiny...'</a:t>
            </a:r>
            <a:endParaRPr lang="en-US" dirty="0"/>
          </a:p>
          <a:p>
            <a:endParaRPr lang="en-AU" dirty="0">
              <a:latin typeface="Arial"/>
              <a:cs typeface="Arial"/>
            </a:endParaRPr>
          </a:p>
          <a:p>
            <a:r>
              <a:rPr lang="en-AU" dirty="0">
                <a:latin typeface="Arial"/>
                <a:cs typeface="Arial"/>
              </a:rPr>
              <a:t>This provides the teacher the opportunity to check for understanding in terms of the concepts of ‘ordinary’ and simple noun group construction:</a:t>
            </a:r>
            <a:endParaRPr lang="en-AU" dirty="0"/>
          </a:p>
          <a:p>
            <a:pPr marL="285750" indent="-285750">
              <a:buFont typeface="Arial"/>
              <a:buChar char="•"/>
            </a:pPr>
            <a:r>
              <a:rPr lang="en-AU" dirty="0">
                <a:latin typeface="Arial"/>
                <a:cs typeface="Arial"/>
              </a:rPr>
              <a:t>are students adding appropriate nouns?</a:t>
            </a:r>
            <a:endParaRPr lang="en-AU" dirty="0"/>
          </a:p>
          <a:p>
            <a:pPr marL="285750" indent="-285750">
              <a:buFont typeface="Arial"/>
              <a:buChar char="•"/>
            </a:pPr>
            <a:r>
              <a:rPr lang="en-AU" dirty="0">
                <a:latin typeface="Arial"/>
                <a:cs typeface="Arial"/>
              </a:rPr>
              <a:t>are they using common or abstract nouns?</a:t>
            </a:r>
            <a:endParaRPr lang="en-AU" dirty="0"/>
          </a:p>
          <a:p>
            <a:pPr marL="285750" indent="-285750">
              <a:buFont typeface="Arial"/>
              <a:buChar char="•"/>
            </a:pPr>
            <a:r>
              <a:rPr lang="en-AU" dirty="0">
                <a:latin typeface="Arial"/>
                <a:cs typeface="Arial"/>
              </a:rPr>
              <a:t>do students include pre modifiers before the noun such as additional adjectives?</a:t>
            </a:r>
            <a:endParaRPr lang="en-AU" dirty="0"/>
          </a:p>
          <a:p>
            <a:pPr marL="285750" indent="-285750">
              <a:buFont typeface="Arial"/>
              <a:buChar char="•"/>
            </a:pPr>
            <a:r>
              <a:rPr lang="en-AU" dirty="0">
                <a:latin typeface="Arial"/>
                <a:cs typeface="Arial"/>
              </a:rPr>
              <a:t>do students include post modifiers after the noun to provide additional information, such as adverbial or prepositional phrases?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23C6B-0FAF-A5E9-38BC-8D8DF869B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B8C73-A23C-3409-1F8F-B8191B535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94932-4D2A-7848-5AD5-D8C8E79E9923}"/>
              </a:ext>
            </a:extLst>
          </p:cNvPr>
          <p:cNvSpPr>
            <a:spLocks noGrp="1"/>
          </p:cNvSpPr>
          <p:nvPr>
            <p:ph type="body" idx="1"/>
          </p:nvPr>
        </p:nvSpPr>
        <p:spPr/>
        <p:txBody>
          <a:bodyPr/>
          <a:lstStyle/>
          <a:p>
            <a:pPr>
              <a:defRPr/>
            </a:pPr>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3. </a:t>
            </a:r>
            <a:r>
              <a:rPr lang="en-AU" dirty="0">
                <a:latin typeface="Arial"/>
                <a:cs typeface="Arial"/>
              </a:rPr>
              <a:t>Students use mini whiteboards to perform a 'quick write' by completing the noun group 'The red shiny...'</a:t>
            </a:r>
            <a:endParaRPr lang="en-US" dirty="0">
              <a:latin typeface="Arial"/>
              <a:cs typeface="Arial"/>
            </a:endParaRPr>
          </a:p>
          <a:p>
            <a:pPr>
              <a:defRPr/>
            </a:pPr>
            <a:endParaRPr lang="en-AU" dirty="0"/>
          </a:p>
          <a:p>
            <a:pPr>
              <a:defRPr/>
            </a:pPr>
            <a:r>
              <a:rPr lang="en-AU" dirty="0">
                <a:latin typeface="Arial"/>
                <a:cs typeface="Arial"/>
              </a:rPr>
              <a:t>This provides the teacher the opportunity to check for understanding in terms of the concepts of ‘extraordinary’ and simple noun group construction:</a:t>
            </a:r>
          </a:p>
          <a:p>
            <a:pPr marL="285750" indent="-285750">
              <a:buFont typeface="Arial"/>
              <a:buChar char="•"/>
              <a:defRPr/>
            </a:pPr>
            <a:r>
              <a:rPr lang="en-AU" dirty="0">
                <a:latin typeface="Arial"/>
                <a:cs typeface="Arial"/>
              </a:rPr>
              <a:t>are students adding appropriate nouns?</a:t>
            </a:r>
          </a:p>
          <a:p>
            <a:pPr marL="285750" indent="-285750">
              <a:buFont typeface="Arial"/>
              <a:buChar char="•"/>
              <a:defRPr/>
            </a:pPr>
            <a:r>
              <a:rPr lang="en-AU" dirty="0">
                <a:latin typeface="Arial"/>
                <a:cs typeface="Arial"/>
              </a:rPr>
              <a:t>are they using common or abstract nouns?</a:t>
            </a:r>
          </a:p>
          <a:p>
            <a:pPr marL="285750" indent="-285750">
              <a:buFont typeface="Arial"/>
              <a:buChar char="•"/>
              <a:defRPr/>
            </a:pPr>
            <a:r>
              <a:rPr lang="en-AU" dirty="0">
                <a:latin typeface="Arial"/>
                <a:cs typeface="Arial"/>
              </a:rPr>
              <a:t>do students include pre modifiers before the noun such as additional adjectives?</a:t>
            </a:r>
          </a:p>
          <a:p>
            <a:pPr marL="285750" marR="0" lvl="0" indent="-285750" algn="l" defTabSz="1219170">
              <a:lnSpc>
                <a:spcPct val="100000"/>
              </a:lnSpc>
              <a:spcBef>
                <a:spcPts val="0"/>
              </a:spcBef>
              <a:spcAft>
                <a:spcPts val="0"/>
              </a:spcAft>
              <a:buFont typeface="Arial"/>
              <a:buChar char="•"/>
              <a:tabLst/>
              <a:defRPr/>
            </a:pPr>
            <a:r>
              <a:rPr lang="en-AU" dirty="0">
                <a:latin typeface="Arial"/>
                <a:cs typeface="Arial"/>
              </a:rPr>
              <a:t>do students include post modifiers after the noun to provide additional information, such as adverbial or prepositional phrases? </a:t>
            </a:r>
          </a:p>
          <a:p>
            <a:endParaRPr lang="en-AU" dirty="0"/>
          </a:p>
        </p:txBody>
      </p:sp>
      <p:sp>
        <p:nvSpPr>
          <p:cNvPr id="4" name="Slide Number Placeholder 3">
            <a:extLst>
              <a:ext uri="{FF2B5EF4-FFF2-40B4-BE49-F238E27FC236}">
                <a16:creationId xmlns:a16="http://schemas.microsoft.com/office/drawing/2014/main" id="{87FD08A8-8EDA-6CA3-D694-A6B0298981A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07885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3BE52-5E73-3DA7-DE81-20A4A500A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99579-1523-3FF4-5D98-D0CD171CB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5B3C-07CF-F5DA-4861-FE13847952B0}"/>
              </a:ext>
            </a:extLst>
          </p:cNvPr>
          <p:cNvSpPr>
            <a:spLocks noGrp="1"/>
          </p:cNvSpPr>
          <p:nvPr>
            <p:ph type="body" idx="1"/>
          </p:nvPr>
        </p:nvSpPr>
        <p:spPr/>
        <p:txBody>
          <a:bodyPr/>
          <a:lstStyle/>
          <a:p>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3. </a:t>
            </a:r>
            <a:r>
              <a:rPr lang="en-AU" b="0" i="0" u="none" strike="noStrike" dirty="0">
                <a:solidFill>
                  <a:srgbClr val="000000"/>
                </a:solidFill>
                <a:effectLst/>
                <a:latin typeface="Arial"/>
                <a:cs typeface="Arial"/>
              </a:rPr>
              <a:t>T</a:t>
            </a:r>
            <a:r>
              <a:rPr lang="en-AU" dirty="0">
                <a:latin typeface="Arial"/>
                <a:cs typeface="Arial"/>
              </a:rPr>
              <a:t>he teacher reviews with students how the word/s used to complete the noun groups are nouns and 'red' and 'shiny' are adjectives modifying / describing the noun.  Explore post modifiers if appropriate and if students used them in the activity </a:t>
            </a:r>
            <a:endParaRPr lang="en-AU" dirty="0"/>
          </a:p>
          <a:p>
            <a:endParaRPr lang="en-AU" dirty="0">
              <a:latin typeface="Arial"/>
              <a:cs typeface="Arial"/>
            </a:endParaRPr>
          </a:p>
          <a:p>
            <a:r>
              <a:rPr lang="en-AU" dirty="0">
                <a:latin typeface="Arial"/>
                <a:cs typeface="Arial"/>
              </a:rPr>
              <a:t>*No need to explore 'the' as an article – this will come later in the slide deck.</a:t>
            </a:r>
            <a:endParaRPr lang="en-AU" dirty="0"/>
          </a:p>
        </p:txBody>
      </p:sp>
      <p:sp>
        <p:nvSpPr>
          <p:cNvPr id="4" name="Slide Number Placeholder 3">
            <a:extLst>
              <a:ext uri="{FF2B5EF4-FFF2-40B4-BE49-F238E27FC236}">
                <a16:creationId xmlns:a16="http://schemas.microsoft.com/office/drawing/2014/main" id="{8D4106DC-0424-50DF-14C4-B2055D8FD02D}"/>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15836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6ABB-312D-7C4B-0BA9-4411FED99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8587B-60EF-C858-D1AC-6D3D13580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1F5799-6290-ABE1-0BDF-A18302FC2DF4}"/>
              </a:ext>
            </a:extLst>
          </p:cNvPr>
          <p:cNvSpPr>
            <a:spLocks noGrp="1"/>
          </p:cNvSpPr>
          <p:nvPr>
            <p:ph type="body" idx="1"/>
          </p:nvPr>
        </p:nvSpPr>
        <p:spPr/>
        <p:txBody>
          <a:bodyPr/>
          <a:lstStyle/>
          <a:p>
            <a:pPr algn="l" rtl="0" fontAlgn="base"/>
            <a:r>
              <a:rPr lang="en-AU" b="1" dirty="0"/>
              <a:t>Teacher note</a:t>
            </a:r>
            <a:r>
              <a:rPr lang="en-AU" dirty="0"/>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dirty="0"/>
              <a:t> </a:t>
            </a:r>
            <a:r>
              <a:rPr lang="en-AU" b="0" i="0" u="none" strike="noStrike" dirty="0">
                <a:solidFill>
                  <a:srgbClr val="000000"/>
                </a:solidFill>
                <a:effectLst/>
                <a:latin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r>
              <a:rPr lang="en-AU" b="0" i="0" u="none" strike="noStrike" dirty="0">
                <a:solidFill>
                  <a:srgbClr val="000000"/>
                </a:solidFill>
                <a:effectLst/>
                <a:latin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91B1F4BE-7AE9-E3AA-7B53-69AF4A51853F}"/>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66602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this slide is to be used to introduce / review (depending on your class context) Tier 1, 2 and 3 vocabulary. Prior to viewing the video, activate student thinking by asking:</a:t>
            </a:r>
          </a:p>
          <a:p>
            <a:pPr marL="285750" indent="-285750">
              <a:buFont typeface="Arial"/>
              <a:buChar char="•"/>
            </a:pPr>
            <a:r>
              <a:rPr lang="en-AU" dirty="0">
                <a:latin typeface="Arial"/>
                <a:cs typeface="Arial"/>
              </a:rPr>
              <a:t>Is this visual familiar to you? If so, what do you know?</a:t>
            </a:r>
          </a:p>
          <a:p>
            <a:pPr marL="285750" indent="-285750">
              <a:buFont typeface="Arial"/>
              <a:buChar char="•"/>
            </a:pPr>
            <a:r>
              <a:rPr lang="en-AU" dirty="0">
                <a:latin typeface="Arial"/>
                <a:cs typeface="Arial"/>
              </a:rPr>
              <a:t>What does the size of the Tier 1 section tell us about Tier 1 vocabulary? </a:t>
            </a:r>
          </a:p>
          <a:p>
            <a:pPr marL="285750" indent="-285750">
              <a:buFont typeface="Arial"/>
              <a:buChar char="•"/>
            </a:pPr>
            <a:r>
              <a:rPr lang="en-AU" dirty="0">
                <a:latin typeface="Public Sans"/>
              </a:rPr>
              <a:t>What does the size of the Tier 3 section tell us about Tier 1 vocabulary? </a:t>
            </a:r>
            <a:endParaRPr lang="en-AU" dirty="0">
              <a:latin typeface="Public Sans"/>
              <a:cs typeface="Arial"/>
            </a:endParaRPr>
          </a:p>
          <a:p>
            <a:pPr marL="285750" indent="-285750">
              <a:buFont typeface="Arial"/>
              <a:buChar char="•"/>
            </a:pPr>
            <a:endParaRPr lang="en-AU" dirty="0">
              <a:latin typeface="Public Sans"/>
              <a:cs typeface="Arial"/>
            </a:endParaRPr>
          </a:p>
          <a:p>
            <a:r>
              <a:rPr lang="en-AU" dirty="0">
                <a:latin typeface="Public Sans"/>
                <a:cs typeface="Arial"/>
              </a:rPr>
              <a:t>Students view the video (04:50) to explore definitions and examples of Tier 1, 2 and 3 vocabulary. The teacher can pause the video intermittently to check for student understanding or clarify key points. </a:t>
            </a:r>
          </a:p>
          <a:p>
            <a:endParaRPr lang="en-AU" dirty="0">
              <a:latin typeface="Arial"/>
              <a:cs typeface="Arial"/>
            </a:endParaRPr>
          </a:p>
          <a:p>
            <a:r>
              <a:rPr lang="en-AU" dirty="0">
                <a:latin typeface="Arial"/>
                <a:cs typeface="Arial"/>
              </a:rPr>
              <a:t>For more information, see </a:t>
            </a:r>
            <a:r>
              <a:rPr lang="en-AU" dirty="0">
                <a:latin typeface="Arial"/>
                <a:cs typeface="Arial"/>
                <a:hlinkClick r:id="rId3"/>
              </a:rPr>
              <a:t>Vocabulary</a:t>
            </a:r>
            <a:r>
              <a:rPr lang="en-AU" dirty="0">
                <a:latin typeface="Arial"/>
                <a:cs typeface="Arial"/>
              </a:rPr>
              <a:t> (https://education.nsw.gov.au/teaching-and-learning/curriculum/literacy-and-numeracy/teaching-and-learning-resources/literacy/effective-reading-in-the-early-years-of-school/vocabulary </a:t>
            </a:r>
            <a:endParaRPr lang="en-AU" dirty="0"/>
          </a:p>
          <a:p>
            <a:endParaRPr lang="en-AU" dirty="0"/>
          </a:p>
          <a:p>
            <a:endParaRPr lang="en-AU" dirty="0">
              <a:latin typeface="Arial"/>
              <a:cs typeface="Arial"/>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08958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08193-8B29-4EE6-F29C-525B95911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423D5-E0F9-68DB-3270-8F52714B6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68804-7AC4-32AA-C28D-798DADF828E6}"/>
              </a:ext>
            </a:extLst>
          </p:cNvPr>
          <p:cNvSpPr>
            <a:spLocks noGrp="1"/>
          </p:cNvSpPr>
          <p:nvPr>
            <p:ph type="body" idx="1"/>
          </p:nvPr>
        </p:nvSpPr>
        <p:spPr/>
        <p:txBody>
          <a:bodyPr/>
          <a:lstStyle/>
          <a:p>
            <a:pPr algn="l"/>
            <a:r>
              <a:rPr lang="en-AU" b="1" i="0" dirty="0">
                <a:solidFill>
                  <a:srgbClr val="000000"/>
                </a:solidFill>
                <a:effectLst/>
                <a:latin typeface="Roboto" panose="02000000000000000000" pitchFamily="2" charset="0"/>
              </a:rPr>
              <a:t>Teacher note: </a:t>
            </a:r>
            <a:r>
              <a:rPr lang="en-AU" b="0" i="0" dirty="0">
                <a:solidFill>
                  <a:srgbClr val="000000"/>
                </a:solidFill>
                <a:effectLst/>
                <a:latin typeface="Roboto" panose="02000000000000000000" pitchFamily="2" charset="0"/>
              </a:rPr>
              <a:t>use a gradual release of responsibility approach to explore with students the tier 1, 2 and 3 words in the core text. </a:t>
            </a:r>
            <a:endParaRPr lang="en-AU" b="1" i="0" dirty="0">
              <a:solidFill>
                <a:srgbClr val="000000"/>
              </a:solidFill>
              <a:effectLst/>
              <a:latin typeface="Roboto" panose="02000000000000000000" pitchFamily="2" charset="0"/>
            </a:endParaRPr>
          </a:p>
          <a:p>
            <a:pPr algn="l"/>
            <a:endParaRPr lang="en-AU" b="1" i="0" dirty="0">
              <a:solidFill>
                <a:srgbClr val="000000"/>
              </a:solidFill>
              <a:effectLst/>
              <a:latin typeface="Roboto" panose="02000000000000000000" pitchFamily="2" charset="0"/>
            </a:endParaRPr>
          </a:p>
          <a:p>
            <a:pPr algn="l"/>
            <a:r>
              <a:rPr lang="en-AU" b="1" i="0" dirty="0">
                <a:solidFill>
                  <a:srgbClr val="000000"/>
                </a:solidFill>
                <a:effectLst/>
                <a:latin typeface="Roboto" panose="02000000000000000000" pitchFamily="2" charset="0"/>
              </a:rPr>
              <a:t>Explore last paragraph of text ( on slide) to identify Tier 1, 2 and 3 words with students. Teachers may wish to annotate with students. </a:t>
            </a:r>
          </a:p>
          <a:p>
            <a:pPr algn="l"/>
            <a:endParaRPr lang="en-AU" b="1" i="0" dirty="0">
              <a:solidFill>
                <a:srgbClr val="000000"/>
              </a:solidFill>
              <a:effectLst/>
              <a:latin typeface="Roboto" panose="02000000000000000000" pitchFamily="2" charset="0"/>
            </a:endParaRPr>
          </a:p>
          <a:p>
            <a:pPr algn="l"/>
            <a:r>
              <a:rPr lang="en-AU" b="1" i="0" dirty="0">
                <a:solidFill>
                  <a:srgbClr val="000000"/>
                </a:solidFill>
                <a:effectLst/>
                <a:latin typeface="Roboto" panose="02000000000000000000" pitchFamily="2" charset="0"/>
              </a:rPr>
              <a:t>Reveal sample Tier 1 words (CLICK)</a:t>
            </a:r>
          </a:p>
          <a:p>
            <a:pPr algn="l"/>
            <a:r>
              <a:rPr lang="en-AU" b="1" i="0" dirty="0">
                <a:solidFill>
                  <a:srgbClr val="000000"/>
                </a:solidFill>
                <a:effectLst/>
                <a:latin typeface="Roboto" panose="02000000000000000000" pitchFamily="2" charset="0"/>
              </a:rPr>
              <a:t>Tier 1 words </a:t>
            </a:r>
            <a:r>
              <a:rPr lang="en-AU" b="0" i="0" dirty="0">
                <a:solidFill>
                  <a:srgbClr val="000000"/>
                </a:solidFill>
                <a:effectLst/>
                <a:latin typeface="Roboto" panose="02000000000000000000" pitchFamily="2" charset="0"/>
              </a:rPr>
              <a:t>(common, everyday words)</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evening</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take-away</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guests </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see</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late</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doctor</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me</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them</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black</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street</a:t>
            </a:r>
          </a:p>
          <a:p>
            <a:pPr algn="l"/>
            <a:r>
              <a:rPr lang="en-AU" b="1" i="0" dirty="0">
                <a:solidFill>
                  <a:srgbClr val="000000"/>
                </a:solidFill>
                <a:effectLst/>
                <a:latin typeface="Roboto" panose="02000000000000000000" pitchFamily="2" charset="0"/>
              </a:rPr>
              <a:t>Tier 2 words</a:t>
            </a:r>
            <a:r>
              <a:rPr lang="en-AU" b="0" i="0" dirty="0">
                <a:solidFill>
                  <a:srgbClr val="000000"/>
                </a:solidFill>
                <a:effectLst/>
                <a:latin typeface="Roboto" panose="02000000000000000000" pitchFamily="2" charset="0"/>
              </a:rPr>
              <a:t> (more complex words that are commonly used across various contexts):</a:t>
            </a:r>
          </a:p>
          <a:p>
            <a:pPr algn="l"/>
            <a:endParaRPr lang="en-AU" b="1" i="0" dirty="0">
              <a:solidFill>
                <a:srgbClr val="000000"/>
              </a:solidFill>
              <a:effectLst/>
              <a:latin typeface="Roboto" panose="02000000000000000000" pitchFamily="2" charset="0"/>
            </a:endParaRP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potential</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trivia</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patients</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varying</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amongst</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lolling</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imagined</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middle-class</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diseases </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shellfish</a:t>
            </a:r>
          </a:p>
          <a:p>
            <a:pPr marL="285750" indent="-285750" algn="l">
              <a:buFont typeface="Arial" panose="020B0604020202020204" pitchFamily="34" charset="0"/>
              <a:buChar char="•"/>
            </a:pPr>
            <a:endParaRPr lang="en-AU" b="0" i="0" dirty="0">
              <a:solidFill>
                <a:srgbClr val="000000"/>
              </a:solidFill>
              <a:effectLst/>
              <a:latin typeface="Roboto" panose="02000000000000000000" pitchFamily="2" charset="0"/>
            </a:endParaRPr>
          </a:p>
          <a:p>
            <a:pPr algn="l"/>
            <a:r>
              <a:rPr lang="en-AU" b="1" i="0" dirty="0">
                <a:solidFill>
                  <a:srgbClr val="000000"/>
                </a:solidFill>
                <a:effectLst/>
                <a:latin typeface="Roboto" panose="02000000000000000000" pitchFamily="2" charset="0"/>
              </a:rPr>
              <a:t>Tier 3 words</a:t>
            </a:r>
            <a:r>
              <a:rPr lang="en-AU" b="0" i="0" dirty="0">
                <a:solidFill>
                  <a:srgbClr val="000000"/>
                </a:solidFill>
                <a:effectLst/>
                <a:latin typeface="Roboto" panose="02000000000000000000" pitchFamily="2" charset="0"/>
              </a:rPr>
              <a:t> (subject-specific vocabulary that is often used in specific disciplines) – while there are no examples in this paragraph, you could explore with students some tier 3 vocabulary that could be included. Examples include ‘nocturnal’ (instead of ‘evening’s’), ‘hypothetical’ (instead of ‘imagined’) and ‘obsidian mollusc’ (instead of ‘black shellfish’)</a:t>
            </a:r>
            <a:endParaRPr lang="en-US" b="0" dirty="0"/>
          </a:p>
        </p:txBody>
      </p:sp>
      <p:sp>
        <p:nvSpPr>
          <p:cNvPr id="4" name="Slide Number Placeholder 3">
            <a:extLst>
              <a:ext uri="{FF2B5EF4-FFF2-40B4-BE49-F238E27FC236}">
                <a16:creationId xmlns:a16="http://schemas.microsoft.com/office/drawing/2014/main" id="{964A2F03-B9F3-DF32-5401-1680CE17A82A}"/>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750700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9FDA-26EA-3048-6391-60FEFDC03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082BF-C38E-D1B7-78F7-96A36DA77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151A1-1748-BEA4-D3ED-4085E3C2E0A5}"/>
              </a:ext>
            </a:extLst>
          </p:cNvPr>
          <p:cNvSpPr>
            <a:spLocks noGrp="1"/>
          </p:cNvSpPr>
          <p:nvPr>
            <p:ph type="body" idx="1"/>
          </p:nvPr>
        </p:nvSpPr>
        <p:spPr/>
        <p:txBody>
          <a:bodyPr/>
          <a:lstStyle/>
          <a:p>
            <a:pPr algn="l"/>
            <a:r>
              <a:rPr lang="en-AU" b="1" i="0" dirty="0">
                <a:solidFill>
                  <a:srgbClr val="000000"/>
                </a:solidFill>
                <a:effectLst/>
                <a:latin typeface="Roboto" panose="02000000000000000000" pitchFamily="2" charset="0"/>
              </a:rPr>
              <a:t>Teacher note: </a:t>
            </a:r>
            <a:r>
              <a:rPr lang="en-AU" b="0" i="0" dirty="0">
                <a:solidFill>
                  <a:srgbClr val="000000"/>
                </a:solidFill>
                <a:effectLst/>
                <a:latin typeface="Roboto" panose="02000000000000000000" pitchFamily="2" charset="0"/>
              </a:rPr>
              <a:t>explore last paragraph of text ( on slide) to identify Tier 1, 2 and 3 words with students. Teachers may wish to annotate with students.</a:t>
            </a:r>
            <a:endParaRPr lang="en-AU" b="1" i="0" dirty="0">
              <a:solidFill>
                <a:srgbClr val="000000"/>
              </a:solidFill>
              <a:effectLst/>
              <a:latin typeface="Roboto" panose="02000000000000000000" pitchFamily="2" charset="0"/>
            </a:endParaRPr>
          </a:p>
          <a:p>
            <a:pPr algn="l"/>
            <a:r>
              <a:rPr lang="en-AU" b="1" i="0" dirty="0">
                <a:solidFill>
                  <a:srgbClr val="000000"/>
                </a:solidFill>
                <a:effectLst/>
                <a:latin typeface="Roboto" panose="02000000000000000000" pitchFamily="2" charset="0"/>
              </a:rPr>
              <a:t>Reveal sample Tier 1 words (CLICK)</a:t>
            </a:r>
          </a:p>
          <a:p>
            <a:pPr algn="l"/>
            <a:r>
              <a:rPr lang="en-AU" b="1" i="0" dirty="0">
                <a:solidFill>
                  <a:srgbClr val="000000"/>
                </a:solidFill>
                <a:effectLst/>
                <a:latin typeface="Roboto" panose="02000000000000000000" pitchFamily="2" charset="0"/>
              </a:rPr>
              <a:t>Tier 1 words </a:t>
            </a:r>
            <a:r>
              <a:rPr lang="en-AU" b="0" i="0" dirty="0">
                <a:solidFill>
                  <a:srgbClr val="000000"/>
                </a:solidFill>
                <a:effectLst/>
                <a:latin typeface="Roboto" panose="02000000000000000000" pitchFamily="2" charset="0"/>
              </a:rPr>
              <a:t>(common, everyday words)</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day</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reasons</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choice</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pretty sure</a:t>
            </a:r>
          </a:p>
          <a:p>
            <a:pPr marL="285750" indent="-285750" algn="l">
              <a:buFont typeface="Arial" panose="020B0604020202020204" pitchFamily="34" charset="0"/>
              <a:buChar char="•"/>
            </a:pPr>
            <a:r>
              <a:rPr lang="en-AU" b="0" i="0" dirty="0">
                <a:solidFill>
                  <a:srgbClr val="000000"/>
                </a:solidFill>
                <a:effectLst/>
                <a:latin typeface="Roboto" panose="02000000000000000000" pitchFamily="2" charset="0"/>
              </a:rPr>
              <a:t>simple matter </a:t>
            </a:r>
          </a:p>
          <a:p>
            <a:pPr algn="l"/>
            <a:r>
              <a:rPr lang="en-AU" b="1" i="0" dirty="0">
                <a:solidFill>
                  <a:srgbClr val="000000"/>
                </a:solidFill>
                <a:effectLst/>
                <a:latin typeface="Roboto" panose="02000000000000000000" pitchFamily="2" charset="0"/>
              </a:rPr>
              <a:t>Tier 2 words</a:t>
            </a:r>
            <a:r>
              <a:rPr lang="en-AU" b="0" i="0" dirty="0">
                <a:solidFill>
                  <a:srgbClr val="000000"/>
                </a:solidFill>
                <a:effectLst/>
                <a:latin typeface="Roboto" panose="02000000000000000000" pitchFamily="2" charset="0"/>
              </a:rPr>
              <a:t> (more complex words that are commonly used across various contexts):</a:t>
            </a:r>
          </a:p>
          <a:p>
            <a:pPr algn="l">
              <a:buFont typeface="Arial" panose="020B0604020202020204" pitchFamily="34" charset="0"/>
              <a:buChar char="•"/>
            </a:pPr>
            <a:r>
              <a:rPr lang="en-AU" b="0" i="0" dirty="0">
                <a:solidFill>
                  <a:srgbClr val="000000"/>
                </a:solidFill>
                <a:effectLst/>
                <a:latin typeface="Roboto" panose="02000000000000000000" pitchFamily="2" charset="0"/>
              </a:rPr>
              <a:t>"remains" - suggests a state of continuing to be.</a:t>
            </a:r>
          </a:p>
          <a:p>
            <a:pPr algn="l">
              <a:buFont typeface="Arial" panose="020B0604020202020204" pitchFamily="34" charset="0"/>
              <a:buChar char="•"/>
            </a:pPr>
            <a:r>
              <a:rPr lang="en-AU" b="0" i="0" dirty="0">
                <a:solidFill>
                  <a:srgbClr val="000000"/>
                </a:solidFill>
                <a:effectLst/>
                <a:latin typeface="Roboto" panose="02000000000000000000" pitchFamily="2" charset="0"/>
              </a:rPr>
              <a:t>"recite" - means to repeat aloud from memory.</a:t>
            </a:r>
          </a:p>
          <a:p>
            <a:pPr algn="l">
              <a:buFont typeface="Arial" panose="020B0604020202020204" pitchFamily="34" charset="0"/>
              <a:buChar char="•"/>
            </a:pPr>
            <a:r>
              <a:rPr lang="en-AU" b="0" i="0" dirty="0">
                <a:solidFill>
                  <a:srgbClr val="000000"/>
                </a:solidFill>
                <a:effectLst/>
                <a:latin typeface="Roboto" panose="02000000000000000000" pitchFamily="2" charset="0"/>
              </a:rPr>
              <a:t>"catalogue" - refers to a list or collection of items.</a:t>
            </a:r>
          </a:p>
          <a:p>
            <a:pPr algn="l">
              <a:buFont typeface="Arial" panose="020B0604020202020204" pitchFamily="34" charset="0"/>
              <a:buChar char="•"/>
            </a:pPr>
            <a:r>
              <a:rPr lang="en-AU" b="0" i="0" dirty="0">
                <a:solidFill>
                  <a:srgbClr val="000000"/>
                </a:solidFill>
                <a:effectLst/>
                <a:latin typeface="Roboto" panose="02000000000000000000" pitchFamily="2" charset="0"/>
              </a:rPr>
              <a:t>"ethical" - relates to moral principles.</a:t>
            </a:r>
          </a:p>
          <a:p>
            <a:pPr algn="l">
              <a:buFont typeface="Arial" panose="020B0604020202020204" pitchFamily="34" charset="0"/>
              <a:buChar char="•"/>
            </a:pPr>
            <a:r>
              <a:rPr lang="en-AU" b="0" i="0" dirty="0">
                <a:solidFill>
                  <a:srgbClr val="000000"/>
                </a:solidFill>
                <a:effectLst/>
                <a:latin typeface="Roboto" panose="02000000000000000000" pitchFamily="2" charset="0"/>
              </a:rPr>
              <a:t>"lifestyle" - refers to the way a person lives.</a:t>
            </a:r>
          </a:p>
          <a:p>
            <a:pPr algn="l"/>
            <a:endParaRPr lang="en-AU" b="1" i="0" dirty="0">
              <a:solidFill>
                <a:srgbClr val="000000"/>
              </a:solidFill>
              <a:effectLst/>
              <a:latin typeface="Roboto" panose="02000000000000000000" pitchFamily="2" charset="0"/>
            </a:endParaRPr>
          </a:p>
          <a:p>
            <a:pPr algn="l"/>
            <a:r>
              <a:rPr lang="en-AU" b="1" i="0" dirty="0">
                <a:solidFill>
                  <a:srgbClr val="000000"/>
                </a:solidFill>
                <a:effectLst/>
                <a:latin typeface="Roboto" panose="02000000000000000000" pitchFamily="2" charset="0"/>
              </a:rPr>
              <a:t>Tier 3 words</a:t>
            </a:r>
            <a:r>
              <a:rPr lang="en-AU" b="0" i="0" dirty="0">
                <a:solidFill>
                  <a:srgbClr val="000000"/>
                </a:solidFill>
                <a:effectLst/>
                <a:latin typeface="Roboto" panose="02000000000000000000" pitchFamily="2" charset="0"/>
              </a:rPr>
              <a:t> (subject-specific vocabulary that is often used in specific disciplines):</a:t>
            </a:r>
          </a:p>
          <a:p>
            <a:pPr algn="l">
              <a:buFont typeface="Arial" panose="020B0604020202020204" pitchFamily="34" charset="0"/>
              <a:buChar char="•"/>
            </a:pPr>
            <a:r>
              <a:rPr lang="en-AU" b="0" i="0" dirty="0">
                <a:solidFill>
                  <a:srgbClr val="000000"/>
                </a:solidFill>
                <a:effectLst/>
                <a:latin typeface="Roboto" panose="02000000000000000000" pitchFamily="2" charset="0"/>
              </a:rPr>
              <a:t>"vegetarian" - refers to a person who does not eat meat.</a:t>
            </a:r>
          </a:p>
          <a:p>
            <a:pPr algn="l">
              <a:buFont typeface="Arial" panose="020B0604020202020204" pitchFamily="34" charset="0"/>
              <a:buChar char="•"/>
            </a:pPr>
            <a:r>
              <a:rPr lang="en-AU" b="0" i="0" dirty="0">
                <a:solidFill>
                  <a:srgbClr val="000000"/>
                </a:solidFill>
                <a:effectLst/>
                <a:latin typeface="Roboto" panose="02000000000000000000" pitchFamily="2" charset="0"/>
              </a:rPr>
              <a:t>"crustacean" - refers to a class of animals that includes crabs, lobsters, and shrimp.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If appropriate, students may move to independent practice using a different extract from the core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5D5A9725-7CC6-5316-0AED-8E4120D7C11D}"/>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83429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11203-184E-ED5E-BE67-E2A5CA0B6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6A2D5-FBE5-3BA6-A524-02B1AC4B8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02023-C285-01A1-4589-8C559A4656DB}"/>
              </a:ext>
            </a:extLst>
          </p:cNvPr>
          <p:cNvSpPr>
            <a:spLocks noGrp="1"/>
          </p:cNvSpPr>
          <p:nvPr>
            <p:ph type="body" idx="1"/>
          </p:nvPr>
        </p:nvSpPr>
        <p:spPr/>
        <p:txBody>
          <a:bodyPr/>
          <a:lstStyle/>
          <a:p>
            <a:endParaRPr lang="en-AU">
              <a:latin typeface="Arial"/>
              <a:cs typeface="Arial"/>
            </a:endParaRPr>
          </a:p>
        </p:txBody>
      </p:sp>
      <p:sp>
        <p:nvSpPr>
          <p:cNvPr id="4" name="Slide Number Placeholder 3">
            <a:extLst>
              <a:ext uri="{FF2B5EF4-FFF2-40B4-BE49-F238E27FC236}">
                <a16:creationId xmlns:a16="http://schemas.microsoft.com/office/drawing/2014/main" id="{E52D573C-910F-1ADD-9FD3-D88A27A7F549}"/>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65782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there are a number of slides included in this deck that have been hidden because the content may lead to cognitive overload for students. These slides are designed to support the delivery of the grammar content and are a valuable resource for teachers. Use your professional judgement when deciding whether to use these slides with students.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3D2D9-7ED3-43C6-42E0-151A8C3EF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C3300-98A0-8D58-A516-2B621F969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3DFCB-7396-4090-FE84-D635A403EE9B}"/>
              </a:ext>
            </a:extLst>
          </p:cNvPr>
          <p:cNvSpPr>
            <a:spLocks noGrp="1"/>
          </p:cNvSpPr>
          <p:nvPr>
            <p:ph type="body" idx="1"/>
          </p:nvPr>
        </p:nvSpPr>
        <p:spPr/>
        <p:txBody>
          <a:bodyPr/>
          <a:lstStyle/>
          <a:p>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Arial"/>
                <a:cs typeface="Arial"/>
              </a:rPr>
              <a:t>T</a:t>
            </a:r>
            <a:r>
              <a:rPr lang="en-AU" dirty="0">
                <a:latin typeface="Arial"/>
                <a:cs typeface="Arial"/>
              </a:rPr>
              <a:t>he teacher models the use of more precise and (or) sophisticated adjectives to add clarity and precision to writing. Discuss with students the effect of using a more precise adjective ‘crimson’ to describe the balloon. </a:t>
            </a:r>
          </a:p>
          <a:p>
            <a:endParaRPr lang="en-AU" dirty="0">
              <a:latin typeface="Arial"/>
              <a:cs typeface="Arial"/>
            </a:endParaRPr>
          </a:p>
          <a:p>
            <a:r>
              <a:rPr lang="en-AU" dirty="0">
                <a:latin typeface="Arial"/>
                <a:cs typeface="Arial"/>
              </a:rPr>
              <a:t>*If appropriate for the class, the teacher may refer to ‘red’ as Tier 1 vocabulary and ‘crimson’ as Tier 2 vocabulary. </a:t>
            </a:r>
          </a:p>
        </p:txBody>
      </p:sp>
      <p:sp>
        <p:nvSpPr>
          <p:cNvPr id="4" name="Slide Number Placeholder 3">
            <a:extLst>
              <a:ext uri="{FF2B5EF4-FFF2-40B4-BE49-F238E27FC236}">
                <a16:creationId xmlns:a16="http://schemas.microsoft.com/office/drawing/2014/main" id="{97D39C91-4883-F992-7D83-CF0740129044}"/>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49713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858EE-A9E1-94EB-EF54-B1D577D9E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047A1-0CD2-5FB1-E86D-FE38FA6EA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35BF6-166A-8228-A53C-C6CCD2E13297}"/>
              </a:ext>
            </a:extLst>
          </p:cNvPr>
          <p:cNvSpPr>
            <a:spLocks noGrp="1"/>
          </p:cNvSpPr>
          <p:nvPr>
            <p:ph type="body" idx="1"/>
          </p:nvPr>
        </p:nvSpPr>
        <p:spPr/>
        <p:txBody>
          <a:bodyPr/>
          <a:lstStyle/>
          <a:p>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Arial"/>
                <a:cs typeface="Arial"/>
              </a:rPr>
              <a:t>T</a:t>
            </a:r>
            <a:r>
              <a:rPr lang="en-AU" dirty="0">
                <a:latin typeface="Arial"/>
                <a:cs typeface="Arial"/>
              </a:rPr>
              <a:t>he teacher models the use of more precise and(or) sophisticated adjectives that are not related to colour to add clarity and precision to writing. Discuss with students the effect of using a more precise adjective ‘helium-inflated’ to describe the balloon. This is a classifying adjective. </a:t>
            </a:r>
          </a:p>
          <a:p>
            <a:endParaRPr lang="en-AU" dirty="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Arial"/>
              <a:cs typeface="Arial"/>
            </a:endParaRPr>
          </a:p>
          <a:p>
            <a:endParaRPr lang="en-AU" dirty="0">
              <a:latin typeface="Arial"/>
              <a:cs typeface="Arial"/>
            </a:endParaRPr>
          </a:p>
        </p:txBody>
      </p:sp>
      <p:sp>
        <p:nvSpPr>
          <p:cNvPr id="4" name="Slide Number Placeholder 3">
            <a:extLst>
              <a:ext uri="{FF2B5EF4-FFF2-40B4-BE49-F238E27FC236}">
                <a16:creationId xmlns:a16="http://schemas.microsoft.com/office/drawing/2014/main" id="{398DCAD9-AA03-319E-92FF-32ED17534C8B}"/>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085026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C32D6-7EC0-66E4-5FC5-5791CFC90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6F960-B208-CFCD-6E4A-9A73BAED5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4775-84E9-E1D2-7F92-B1EE12774EED}"/>
              </a:ext>
            </a:extLst>
          </p:cNvPr>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Arial"/>
                <a:cs typeface="Arial"/>
              </a:rPr>
              <a:t>T</a:t>
            </a:r>
            <a:r>
              <a:rPr lang="en-AU" dirty="0">
                <a:latin typeface="Arial"/>
                <a:cs typeface="Arial"/>
              </a:rPr>
              <a:t>he teacher brainstorms with the class precise adjectives that could replace 'red' to make the noun group more precise and elaborate. </a:t>
            </a:r>
          </a:p>
          <a:p>
            <a:endParaRPr lang="en-AU" dirty="0">
              <a:latin typeface="Arial"/>
              <a:cs typeface="Arial"/>
            </a:endParaRPr>
          </a:p>
          <a:p>
            <a:r>
              <a:rPr lang="en-AU" dirty="0">
                <a:latin typeface="Arial"/>
                <a:cs typeface="Arial"/>
              </a:rPr>
              <a:t>Possible adjectives include: </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scarlet</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plump</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cheerful</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cherry</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deflated</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blood-red</a:t>
            </a:r>
          </a:p>
          <a:p>
            <a:endParaRPr lang="en-AU" dirty="0">
              <a:latin typeface="Arial"/>
              <a:cs typeface="Arial"/>
            </a:endParaRPr>
          </a:p>
        </p:txBody>
      </p:sp>
      <p:sp>
        <p:nvSpPr>
          <p:cNvPr id="4" name="Slide Number Placeholder 3">
            <a:extLst>
              <a:ext uri="{FF2B5EF4-FFF2-40B4-BE49-F238E27FC236}">
                <a16:creationId xmlns:a16="http://schemas.microsoft.com/office/drawing/2014/main" id="{C3411D73-89D3-597E-8EA0-872588B6EEF7}"/>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89814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349FE-43E7-DEEA-A552-17F9088BC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CEB4E-604B-6018-EE93-E251EB072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07A1C-8D77-8183-B6F6-1B53D4F968B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Public Sans" pitchFamily="2" charset="0"/>
              </a:rPr>
              <a:t>E</a:t>
            </a:r>
            <a:r>
              <a:rPr lang="en-US" b="0" dirty="0"/>
              <a:t>xplore different types of nouns in the text ‘The Marron’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Common nouns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t>‘school’ – the name of a place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t>‘street’ – the name of a place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Proper nouns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t>‘Georgia’ – the name of a person</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t>‘Annandale’ – the name of a place (may need to provide context depending on school setting)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Collective nouns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‘comrades’ - refers to a group of friends or peers</a:t>
            </a:r>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‘diners’ - refers to a group of people eating in a restaurant or take-away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Abstract nouns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‘freedom’ - represents the state of being free.</a:t>
            </a:r>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‘bliss’ - represents a state of extreme happiness or joy.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61086CED-FADA-A6F9-D1D2-1F2F4D103E67}"/>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469873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Arial"/>
                <a:cs typeface="Arial"/>
              </a:rPr>
              <a:t>I</a:t>
            </a:r>
            <a:r>
              <a:rPr lang="en-US" dirty="0">
                <a:latin typeface="Arial"/>
                <a:cs typeface="Arial"/>
              </a:rPr>
              <a:t>n pairs, students are provided with a copy of the text ‘The Marron’. Assign each pair a type of noun to search for and highlight in the text. </a:t>
            </a:r>
          </a:p>
          <a:p>
            <a:endParaRPr lang="en-US" dirty="0">
              <a:latin typeface="Arial"/>
              <a:cs typeface="Arial"/>
            </a:endParaRPr>
          </a:p>
          <a:p>
            <a:r>
              <a:rPr lang="en-US" dirty="0">
                <a:latin typeface="Arial"/>
                <a:cs typeface="Arial"/>
              </a:rPr>
              <a:t>A suggested differentiation approach when assigning types of nouns is:</a:t>
            </a:r>
          </a:p>
          <a:p>
            <a:pPr marL="285750" indent="-285750">
              <a:buFont typeface="Arial" panose="020B0604020202020204" pitchFamily="34" charset="0"/>
              <a:buChar char="•"/>
            </a:pPr>
            <a:r>
              <a:rPr lang="en-US" dirty="0">
                <a:latin typeface="Arial"/>
                <a:cs typeface="Arial"/>
              </a:rPr>
              <a:t>Level 1: Proper nouns</a:t>
            </a:r>
          </a:p>
          <a:p>
            <a:pPr marL="285750" indent="-285750">
              <a:buFont typeface="Arial" panose="020B0604020202020204" pitchFamily="34" charset="0"/>
              <a:buChar char="•"/>
            </a:pPr>
            <a:r>
              <a:rPr lang="en-US" dirty="0">
                <a:latin typeface="Arial"/>
                <a:cs typeface="Arial"/>
              </a:rPr>
              <a:t>Level 2: Common nouns</a:t>
            </a:r>
          </a:p>
          <a:p>
            <a:pPr marL="285750" indent="-285750">
              <a:buFont typeface="Arial" panose="020B0604020202020204" pitchFamily="34" charset="0"/>
              <a:buChar char="•"/>
            </a:pPr>
            <a:r>
              <a:rPr lang="en-US" dirty="0">
                <a:latin typeface="Arial"/>
                <a:cs typeface="Arial"/>
              </a:rPr>
              <a:t>Level 3: Collective nouns</a:t>
            </a:r>
          </a:p>
          <a:p>
            <a:pPr marL="285750" indent="-285750">
              <a:buFont typeface="Arial" panose="020B0604020202020204" pitchFamily="34" charset="0"/>
              <a:buChar char="•"/>
            </a:pPr>
            <a:r>
              <a:rPr lang="en-US" dirty="0">
                <a:latin typeface="Arial"/>
                <a:cs typeface="Arial"/>
              </a:rPr>
              <a:t>Level 4: Abstract nouns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4055587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48ACE-34BD-3E9B-E6B3-983CDFF97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891E2-FFCE-657A-1BC7-FFCFF12CF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8C71C-BF88-FDC6-BBA0-6A66B5AF240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Public Sans" pitchFamily="2" charset="0"/>
              </a:rPr>
              <a:t>P</a:t>
            </a:r>
            <a:r>
              <a:rPr lang="en-US" b="0" dirty="0"/>
              <a:t>ossible answers: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algn="l"/>
            <a:r>
              <a:rPr lang="en-AU" b="1" dirty="0">
                <a:solidFill>
                  <a:schemeClr val="tx1"/>
                </a:solidFill>
              </a:rPr>
              <a:t>Common</a:t>
            </a:r>
            <a:endParaRPr lang="en-AU" sz="1600" dirty="0">
              <a:solidFill>
                <a:schemeClr val="tx1"/>
              </a:solidFill>
              <a:cs typeface="Arial"/>
            </a:endParaRPr>
          </a:p>
          <a:p>
            <a:pPr algn="l">
              <a:lnSpc>
                <a:spcPct val="150000"/>
              </a:lnSpc>
            </a:pPr>
            <a:r>
              <a:rPr lang="en-AU" sz="1600" dirty="0">
                <a:solidFill>
                  <a:schemeClr val="tx1"/>
                </a:solidFill>
              </a:rPr>
              <a:t>creature</a:t>
            </a:r>
            <a:endParaRPr lang="en-AU" sz="1600" dirty="0">
              <a:solidFill>
                <a:schemeClr val="tx1"/>
              </a:solidFill>
              <a:cs typeface="Arial"/>
            </a:endParaRPr>
          </a:p>
          <a:p>
            <a:pPr algn="l">
              <a:lnSpc>
                <a:spcPct val="150000"/>
              </a:lnSpc>
            </a:pPr>
            <a:r>
              <a:rPr lang="en-AU" sz="1600" dirty="0">
                <a:solidFill>
                  <a:schemeClr val="tx1"/>
                </a:solidFill>
              </a:rPr>
              <a:t>shellfish</a:t>
            </a:r>
            <a:endParaRPr lang="en-AU" sz="1600" dirty="0">
              <a:solidFill>
                <a:schemeClr val="tx1"/>
              </a:solidFill>
              <a:cs typeface="Arial"/>
            </a:endParaRPr>
          </a:p>
          <a:p>
            <a:pPr algn="l">
              <a:lnSpc>
                <a:spcPct val="150000"/>
              </a:lnSpc>
            </a:pPr>
            <a:r>
              <a:rPr lang="en-AU" sz="1600" dirty="0">
                <a:solidFill>
                  <a:schemeClr val="tx1"/>
                </a:solidFill>
              </a:rPr>
              <a:t>journey</a:t>
            </a:r>
            <a:endParaRPr lang="en-AU" sz="1600" dirty="0">
              <a:solidFill>
                <a:schemeClr val="tx1"/>
              </a:solidFill>
              <a:cs typeface="Arial"/>
            </a:endParaRPr>
          </a:p>
          <a:p>
            <a:pPr algn="l">
              <a:lnSpc>
                <a:spcPct val="150000"/>
              </a:lnSpc>
            </a:pPr>
            <a:r>
              <a:rPr lang="en-AU" sz="1600" dirty="0">
                <a:solidFill>
                  <a:schemeClr val="tx1"/>
                </a:solidFill>
              </a:rPr>
              <a:t>hair</a:t>
            </a:r>
          </a:p>
          <a:p>
            <a:pPr algn="l">
              <a:lnSpc>
                <a:spcPct val="150000"/>
              </a:lnSpc>
            </a:pPr>
            <a:r>
              <a:rPr lang="en-AU" sz="1600" dirty="0">
                <a:solidFill>
                  <a:schemeClr val="tx1"/>
                </a:solidFill>
                <a:cs typeface="Arial"/>
              </a:rPr>
              <a:t>man</a:t>
            </a:r>
          </a:p>
          <a:p>
            <a:pPr algn="l">
              <a:lnSpc>
                <a:spcPct val="150000"/>
              </a:lnSpc>
            </a:pPr>
            <a:r>
              <a:rPr lang="en-AU" sz="1600" dirty="0">
                <a:solidFill>
                  <a:schemeClr val="tx1"/>
                </a:solidFill>
                <a:cs typeface="Arial"/>
              </a:rPr>
              <a:t>finger</a:t>
            </a:r>
          </a:p>
          <a:p>
            <a:pPr algn="l">
              <a:lnSpc>
                <a:spcPct val="150000"/>
              </a:lnSpc>
            </a:pPr>
            <a:r>
              <a:rPr lang="en-AU" sz="1600" dirty="0">
                <a:solidFill>
                  <a:schemeClr val="tx1"/>
                </a:solidFill>
                <a:cs typeface="Arial"/>
              </a:rPr>
              <a:t>chicken</a:t>
            </a:r>
            <a:endParaRPr lang="en-AU" sz="1400" dirty="0">
              <a:solidFill>
                <a:schemeClr val="tx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algn="l"/>
            <a:r>
              <a:rPr lang="en-AU" b="1" dirty="0">
                <a:solidFill>
                  <a:schemeClr val="tx1"/>
                </a:solidFill>
              </a:rPr>
              <a:t>Proper</a:t>
            </a:r>
            <a:endParaRPr lang="en-US" dirty="0">
              <a:solidFill>
                <a:schemeClr val="tx1"/>
              </a:solidFill>
            </a:endParaRPr>
          </a:p>
          <a:p>
            <a:pPr algn="l">
              <a:lnSpc>
                <a:spcPct val="150000"/>
              </a:lnSpc>
            </a:pPr>
            <a:r>
              <a:rPr lang="en-AU" sz="1600" dirty="0">
                <a:solidFill>
                  <a:schemeClr val="tx1"/>
                </a:solidFill>
                <a:cs typeface="Arial"/>
              </a:rPr>
              <a:t>Mamma</a:t>
            </a:r>
          </a:p>
          <a:p>
            <a:pPr algn="l">
              <a:lnSpc>
                <a:spcPct val="150000"/>
              </a:lnSpc>
            </a:pPr>
            <a:r>
              <a:rPr lang="en-AU" sz="1600" dirty="0">
                <a:solidFill>
                  <a:schemeClr val="tx1"/>
                </a:solidFill>
              </a:rPr>
              <a:t>Glebe Town Hall</a:t>
            </a:r>
            <a:endParaRPr lang="en-AU" sz="1600" dirty="0">
              <a:solidFill>
                <a:schemeClr val="tx1"/>
              </a:solidFill>
              <a:cs typeface="Arial"/>
            </a:endParaRPr>
          </a:p>
          <a:p>
            <a:pPr algn="l">
              <a:lnSpc>
                <a:spcPct val="150000"/>
              </a:lnSpc>
            </a:pPr>
            <a:r>
              <a:rPr lang="en-AU" sz="1600" dirty="0">
                <a:solidFill>
                  <a:schemeClr val="tx1"/>
                </a:solidFill>
              </a:rPr>
              <a:t>Salvador Dali</a:t>
            </a:r>
            <a:endParaRPr lang="en-AU" sz="1600" dirty="0">
              <a:solidFill>
                <a:schemeClr val="tx1"/>
              </a:solidFill>
              <a:cs typeface="Arial"/>
            </a:endParaRPr>
          </a:p>
          <a:p>
            <a:pPr algn="l">
              <a:lnSpc>
                <a:spcPct val="150000"/>
              </a:lnSpc>
            </a:pPr>
            <a:r>
              <a:rPr lang="en-AU" sz="1600" dirty="0">
                <a:solidFill>
                  <a:schemeClr val="tx1"/>
                </a:solidFill>
              </a:rPr>
              <a:t>Booth Street</a:t>
            </a:r>
          </a:p>
          <a:p>
            <a:pPr algn="l">
              <a:lnSpc>
                <a:spcPct val="150000"/>
              </a:lnSpc>
            </a:pPr>
            <a:r>
              <a:rPr lang="en-AU" sz="1600" dirty="0">
                <a:solidFill>
                  <a:schemeClr val="tx1"/>
                </a:solidFill>
                <a:cs typeface="Arial" panose="020B0604020202020204"/>
              </a:rPr>
              <a:t>Trafalgar Street</a:t>
            </a:r>
            <a:endParaRPr lang="en-AU" sz="1400" dirty="0">
              <a:solidFill>
                <a:schemeClr val="tx1"/>
              </a:solidFill>
              <a:cs typeface="Arial" panose="020B0604020202020204"/>
            </a:endParaRPr>
          </a:p>
          <a:p>
            <a:pPr algn="l"/>
            <a:r>
              <a:rPr lang="en-AU" sz="1600" dirty="0">
                <a:solidFill>
                  <a:schemeClr val="tx1"/>
                </a:solidFill>
                <a:cs typeface="Arial" panose="020B0604020202020204"/>
              </a:rPr>
              <a:t>Hunter Baillie Church</a:t>
            </a:r>
          </a:p>
          <a:p>
            <a:pPr algn="l"/>
            <a:endParaRPr lang="en-AU" sz="1600" dirty="0">
              <a:solidFill>
                <a:schemeClr val="tx1"/>
              </a:solidFill>
              <a:cs typeface="Arial" panose="020B0604020202020204"/>
            </a:endParaRPr>
          </a:p>
          <a:p>
            <a:pPr algn="l"/>
            <a:r>
              <a:rPr lang="en-AU" b="1" dirty="0">
                <a:solidFill>
                  <a:schemeClr val="tx1"/>
                </a:solidFill>
                <a:cs typeface="Arial"/>
              </a:rPr>
              <a:t>Collective</a:t>
            </a:r>
            <a:endParaRPr lang="en-AU" sz="1800" dirty="0">
              <a:solidFill>
                <a:schemeClr val="tx1"/>
              </a:solidFill>
              <a:cs typeface="Arial"/>
            </a:endParaRPr>
          </a:p>
          <a:p>
            <a:pPr algn="l">
              <a:lnSpc>
                <a:spcPct val="150000"/>
              </a:lnSpc>
            </a:pPr>
            <a:r>
              <a:rPr lang="en-AU" sz="1800" dirty="0">
                <a:solidFill>
                  <a:schemeClr val="tx1"/>
                </a:solidFill>
                <a:cs typeface="Arial"/>
              </a:rPr>
              <a:t>guests</a:t>
            </a:r>
          </a:p>
          <a:p>
            <a:pPr algn="l">
              <a:lnSpc>
                <a:spcPct val="150000"/>
              </a:lnSpc>
            </a:pPr>
            <a:r>
              <a:rPr lang="en-AU" sz="1800" dirty="0">
                <a:solidFill>
                  <a:schemeClr val="tx1"/>
                </a:solidFill>
                <a:cs typeface="Arial"/>
              </a:rPr>
              <a:t>patients</a:t>
            </a:r>
          </a:p>
          <a:p>
            <a:pPr algn="l">
              <a:lnSpc>
                <a:spcPct val="150000"/>
              </a:lnSpc>
            </a:pPr>
            <a:r>
              <a:rPr lang="en-AU" sz="1800" dirty="0">
                <a:solidFill>
                  <a:schemeClr val="tx1"/>
                </a:solidFill>
                <a:cs typeface="Arial"/>
              </a:rPr>
              <a:t>children</a:t>
            </a:r>
          </a:p>
          <a:p>
            <a:pPr algn="l">
              <a:lnSpc>
                <a:spcPct val="150000"/>
              </a:lnSpc>
            </a:pPr>
            <a:r>
              <a:rPr lang="en-AU" sz="1800" dirty="0">
                <a:solidFill>
                  <a:schemeClr val="tx1"/>
                </a:solidFill>
                <a:cs typeface="Arial"/>
              </a:rPr>
              <a:t>kids</a:t>
            </a:r>
          </a:p>
          <a:p>
            <a:pPr algn="l">
              <a:lnSpc>
                <a:spcPct val="150000"/>
              </a:lnSpc>
            </a:pPr>
            <a:r>
              <a:rPr lang="en-AU" sz="1600" dirty="0">
                <a:solidFill>
                  <a:schemeClr val="tx1"/>
                </a:solidFill>
                <a:cs typeface="Arial"/>
              </a:rPr>
              <a:t>apartment blocks</a:t>
            </a:r>
          </a:p>
          <a:p>
            <a:pPr algn="l">
              <a:lnSpc>
                <a:spcPct val="150000"/>
              </a:lnSpc>
            </a:pPr>
            <a:r>
              <a:rPr lang="en-AU" sz="1600" dirty="0">
                <a:solidFill>
                  <a:schemeClr val="tx1"/>
                </a:solidFill>
                <a:cs typeface="Arial"/>
              </a:rPr>
              <a:t>years</a:t>
            </a:r>
          </a:p>
          <a:p>
            <a:pPr algn="l">
              <a:lnSpc>
                <a:spcPct val="150000"/>
              </a:lnSpc>
            </a:pPr>
            <a:r>
              <a:rPr lang="en-AU" sz="1600" dirty="0">
                <a:solidFill>
                  <a:schemeClr val="tx1"/>
                </a:solidFill>
                <a:cs typeface="Arial"/>
              </a:rPr>
              <a:t>catalogue</a:t>
            </a:r>
          </a:p>
          <a:p>
            <a:pPr algn="l">
              <a:lnSpc>
                <a:spcPct val="150000"/>
              </a:lnSpc>
            </a:pPr>
            <a:endParaRPr lang="en-AU" sz="1600" dirty="0">
              <a:solidFill>
                <a:schemeClr val="tx1"/>
              </a:solidFill>
              <a:cs typeface="Arial"/>
            </a:endParaRPr>
          </a:p>
          <a:p>
            <a:pPr algn="l"/>
            <a:r>
              <a:rPr lang="en-AU" b="1" dirty="0">
                <a:solidFill>
                  <a:schemeClr val="tx1"/>
                </a:solidFill>
              </a:rPr>
              <a:t>Abstract</a:t>
            </a:r>
            <a:endParaRPr lang="en-AU" sz="1600" dirty="0">
              <a:solidFill>
                <a:schemeClr val="tx1"/>
              </a:solidFill>
              <a:cs typeface="Arial"/>
            </a:endParaRPr>
          </a:p>
          <a:p>
            <a:pPr algn="l">
              <a:lnSpc>
                <a:spcPct val="150000"/>
              </a:lnSpc>
            </a:pPr>
            <a:r>
              <a:rPr lang="en-AU" sz="1600" dirty="0">
                <a:solidFill>
                  <a:schemeClr val="tx1"/>
                </a:solidFill>
                <a:cs typeface="Arial"/>
              </a:rPr>
              <a:t>opportunity</a:t>
            </a:r>
          </a:p>
          <a:p>
            <a:pPr algn="l">
              <a:lnSpc>
                <a:spcPct val="150000"/>
              </a:lnSpc>
            </a:pPr>
            <a:r>
              <a:rPr lang="en-AU" sz="1600" dirty="0">
                <a:solidFill>
                  <a:schemeClr val="tx1"/>
                </a:solidFill>
                <a:cs typeface="Arial"/>
              </a:rPr>
              <a:t>mind</a:t>
            </a:r>
          </a:p>
          <a:p>
            <a:pPr algn="l">
              <a:lnSpc>
                <a:spcPct val="150000"/>
              </a:lnSpc>
            </a:pPr>
            <a:r>
              <a:rPr lang="en-AU" sz="1600" dirty="0">
                <a:solidFill>
                  <a:schemeClr val="tx1"/>
                </a:solidFill>
                <a:cs typeface="Arial"/>
              </a:rPr>
              <a:t>adventure</a:t>
            </a:r>
          </a:p>
          <a:p>
            <a:pPr algn="l">
              <a:lnSpc>
                <a:spcPct val="150000"/>
              </a:lnSpc>
            </a:pPr>
            <a:r>
              <a:rPr lang="en-AU" sz="1600" dirty="0">
                <a:solidFill>
                  <a:schemeClr val="tx1"/>
                </a:solidFill>
                <a:cs typeface="Arial"/>
              </a:rPr>
              <a:t>protest</a:t>
            </a:r>
          </a:p>
          <a:p>
            <a:pPr algn="l">
              <a:lnSpc>
                <a:spcPct val="150000"/>
              </a:lnSpc>
            </a:pPr>
            <a:r>
              <a:rPr lang="en-AU" sz="1600" dirty="0">
                <a:solidFill>
                  <a:schemeClr val="tx1"/>
                </a:solidFill>
                <a:cs typeface="Arial"/>
              </a:rPr>
              <a:t>wishes</a:t>
            </a:r>
          </a:p>
          <a:p>
            <a:pPr algn="l">
              <a:lnSpc>
                <a:spcPct val="150000"/>
              </a:lnSpc>
            </a:pPr>
            <a:r>
              <a:rPr lang="en-AU" sz="1600" dirty="0">
                <a:solidFill>
                  <a:schemeClr val="tx1"/>
                </a:solidFill>
                <a:cs typeface="Arial"/>
              </a:rPr>
              <a:t>joy</a:t>
            </a:r>
          </a:p>
          <a:p>
            <a:pPr algn="l">
              <a:lnSpc>
                <a:spcPct val="150000"/>
              </a:lnSpc>
            </a:pPr>
            <a:r>
              <a:rPr lang="en-AU" sz="1600" dirty="0">
                <a:solidFill>
                  <a:schemeClr val="tx1"/>
                </a:solidFill>
                <a:cs typeface="Arial"/>
              </a:rPr>
              <a:t>moment</a:t>
            </a:r>
          </a:p>
          <a:p>
            <a:pPr algn="l">
              <a:lnSpc>
                <a:spcPct val="150000"/>
              </a:lnSpc>
            </a:pPr>
            <a:endParaRPr lang="en-AU" sz="1600" dirty="0">
              <a:solidFill>
                <a:schemeClr val="tx1"/>
              </a:solidFill>
              <a:cs typeface="Arial"/>
            </a:endParaRPr>
          </a:p>
          <a:p>
            <a:pPr algn="l"/>
            <a:endParaRPr lang="en-AU" sz="1600" dirty="0">
              <a:solidFill>
                <a:schemeClr val="tx1"/>
              </a:solidFil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2481409D-D085-CA17-47D7-B40A11F08A6D}"/>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826190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Public Sans" pitchFamily="2" charset="0"/>
              </a:rPr>
              <a:t>T</a:t>
            </a:r>
            <a:r>
              <a:rPr lang="en-AU" dirty="0"/>
              <a:t>he teacher jointly constructs with students adjectives that can be used to provide precision and clarity to the nouns ‘patients’ and ‘protest’. </a:t>
            </a:r>
          </a:p>
          <a:p>
            <a:endParaRPr lang="en-AU" dirty="0"/>
          </a:p>
          <a:p>
            <a:r>
              <a:rPr lang="en-AU" b="1" dirty="0"/>
              <a:t>Examples include:</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elderly, frail patient</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young, nervous patient</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long-term, chronic patient</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anxious, first-time patient</a:t>
            </a:r>
          </a:p>
          <a:p>
            <a:pPr marL="0" indent="0" algn="l" fontAlgn="base">
              <a:buFont typeface="Arial" panose="020B0604020202020204" pitchFamily="34" charset="0"/>
              <a:buNone/>
            </a:pPr>
            <a:endParaRPr lang="en-AU" b="0" i="0" dirty="0">
              <a:solidFill>
                <a:srgbClr val="000000"/>
              </a:solidFill>
              <a:effectLst/>
              <a:latin typeface="Roboto" panose="02000000000000000000" pitchFamily="2" charset="0"/>
            </a:endParaRP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peaceful, organised protest</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large, vocal protest</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silent, symbolic protest</a:t>
            </a:r>
          </a:p>
          <a:p>
            <a:pPr marL="285750" indent="-285750" algn="l" fontAlgn="base">
              <a:buFont typeface="Arial" panose="020B0604020202020204" pitchFamily="34" charset="0"/>
              <a:buChar char="•"/>
            </a:pPr>
            <a:r>
              <a:rPr lang="en-AU" b="0" i="0" dirty="0">
                <a:solidFill>
                  <a:srgbClr val="000000"/>
                </a:solidFill>
                <a:effectLst/>
                <a:latin typeface="Roboto" panose="02000000000000000000" pitchFamily="2" charset="0"/>
              </a:rPr>
              <a:t>student-led, energetic protest</a:t>
            </a:r>
          </a:p>
          <a:p>
            <a:pPr marL="285750" indent="-285750" algn="l" fontAlgn="base">
              <a:buFont typeface="Arial" panose="020B0604020202020204" pitchFamily="34" charset="0"/>
              <a:buChar char="•"/>
            </a:pPr>
            <a:endParaRPr lang="en-AU" b="0" i="0" dirty="0">
              <a:solidFill>
                <a:srgbClr val="000000"/>
              </a:solidFill>
              <a:effectLst/>
              <a:latin typeface="Roboto" panose="02000000000000000000" pitchFamily="2" charset="0"/>
            </a:endParaRPr>
          </a:p>
          <a:p>
            <a:pPr algn="l" fontAlgn="base">
              <a:buFont typeface="+mj-lt"/>
              <a:buNone/>
            </a:pPr>
            <a:endParaRPr lang="en-AU" b="0" i="0" dirty="0">
              <a:solidFill>
                <a:srgbClr val="000000"/>
              </a:solidFill>
              <a:effectLst/>
              <a:latin typeface="Roboto" panose="02000000000000000000" pitchFamily="2" charset="0"/>
            </a:endParaRPr>
          </a:p>
          <a:p>
            <a:pPr algn="l" fontAlgn="base">
              <a:buFont typeface="+mj-lt"/>
              <a:buNone/>
            </a:pPr>
            <a:endParaRPr lang="en-AU" b="0" i="0" dirty="0">
              <a:solidFill>
                <a:srgbClr val="000000"/>
              </a:solidFill>
              <a:effectLst/>
              <a:latin typeface="Roboto" panose="02000000000000000000" pitchFamily="2" charset="0"/>
            </a:endParaRPr>
          </a:p>
          <a:p>
            <a:endParaRPr lang="en-AU" dirty="0"/>
          </a:p>
          <a:p>
            <a:r>
              <a:rPr lang="en-AU"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014358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Public Sans" pitchFamily="2" charset="0"/>
              </a:rPr>
              <a:t>I</a:t>
            </a:r>
            <a:r>
              <a:rPr lang="en-US" b="0" dirty="0"/>
              <a:t>t is important that students understand essential terminology before building on their knowledge. The following slides are designed to support students in activating their prior knowledge about nouns, noun groups, appositives and modifiers,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a:t>
            </a:r>
          </a:p>
          <a:p>
            <a:endParaRPr lang="en-US" b="1" dirty="0"/>
          </a:p>
          <a:p>
            <a:r>
              <a:rPr lang="en-US" b="0" dirty="0"/>
              <a:t>More definitions can be found in the English K</a:t>
            </a:r>
            <a:r>
              <a:rPr lang="en-AU" b="0" dirty="0"/>
              <a:t>–</a:t>
            </a:r>
            <a:r>
              <a:rPr lang="en-US" b="0" dirty="0"/>
              <a:t>10 Syllabus Glossary, which draws on the NSW Syllabus, ACARA and the Macquarie Dictionary: https://curriculum.nsw.edu.au/learning-areas/english/english-k-10-2022/glossary.</a:t>
            </a: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this slide has a definition for noun groups. Noun groups can help you improve your writing by providing more description, explanation, detail or interpretation.</a:t>
            </a:r>
            <a:endParaRPr lang="en-AU" b="0"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066315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69D07-FE2F-EE68-2669-7D91C8A28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0BA86-AA6A-349E-758A-1753551CA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B1434-5567-2FAE-9B67-3ABA39DEBC73}"/>
              </a:ext>
            </a:extLst>
          </p:cNvPr>
          <p:cNvSpPr>
            <a:spLocks noGrp="1"/>
          </p:cNvSpPr>
          <p:nvPr>
            <p:ph type="body" idx="1"/>
          </p:nvPr>
        </p:nvSpPr>
        <p:spPr/>
        <p:txBody>
          <a:bodyPr/>
          <a:lstStyle/>
          <a:p>
            <a:r>
              <a:rPr lang="en-US"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Arial"/>
                <a:cs typeface="Arial"/>
              </a:rPr>
              <a:t>T</a:t>
            </a:r>
            <a:r>
              <a:rPr lang="en-US" b="0" dirty="0">
                <a:latin typeface="Arial"/>
                <a:cs typeface="Arial"/>
              </a:rPr>
              <a:t>hese extracts are from </a:t>
            </a:r>
            <a:r>
              <a:rPr lang="en-US" b="1" dirty="0">
                <a:latin typeface="Arial"/>
                <a:cs typeface="Arial"/>
              </a:rPr>
              <a:t>Core text 3 – ‘The Marron’ by Zoe Norton-Lodge </a:t>
            </a:r>
            <a:r>
              <a:rPr lang="en-US" b="0" dirty="0">
                <a:latin typeface="Arial"/>
                <a:cs typeface="Arial"/>
              </a:rPr>
              <a:t>and are examples of noun groups. The teacher models to students how extract is a noun group:</a:t>
            </a:r>
          </a:p>
          <a:p>
            <a:endParaRPr lang="en-US" b="0" dirty="0">
              <a:latin typeface="Arial"/>
              <a:cs typeface="Arial"/>
            </a:endParaRPr>
          </a:p>
          <a:p>
            <a:pPr marL="285750" indent="-285750">
              <a:buFont typeface="Arial" panose="020B0604020202020204" pitchFamily="34" charset="0"/>
              <a:buChar char="•"/>
            </a:pPr>
            <a:r>
              <a:rPr lang="en-US" b="0" dirty="0">
                <a:latin typeface="Arial"/>
                <a:cs typeface="Arial"/>
              </a:rPr>
              <a:t>a </a:t>
            </a:r>
            <a:r>
              <a:rPr lang="en-US" b="0" i="1" dirty="0">
                <a:latin typeface="Arial"/>
                <a:cs typeface="Arial"/>
              </a:rPr>
              <a:t>(article) </a:t>
            </a:r>
            <a:r>
              <a:rPr lang="en-US" b="0" dirty="0">
                <a:latin typeface="Arial"/>
                <a:cs typeface="Arial"/>
              </a:rPr>
              <a:t>shiny </a:t>
            </a:r>
            <a:r>
              <a:rPr lang="en-US" b="0" i="1" dirty="0">
                <a:latin typeface="Arial"/>
                <a:cs typeface="Arial"/>
              </a:rPr>
              <a:t>(adjective) </a:t>
            </a:r>
            <a:r>
              <a:rPr lang="en-US" b="0" dirty="0">
                <a:latin typeface="Arial"/>
                <a:cs typeface="Arial"/>
              </a:rPr>
              <a:t>black </a:t>
            </a:r>
            <a:r>
              <a:rPr lang="en-US" b="0" i="1" dirty="0">
                <a:latin typeface="Arial"/>
                <a:cs typeface="Arial"/>
              </a:rPr>
              <a:t>(adjective) </a:t>
            </a:r>
            <a:r>
              <a:rPr lang="en-US" b="0" dirty="0">
                <a:latin typeface="Arial"/>
                <a:cs typeface="Arial"/>
              </a:rPr>
              <a:t>shellfish </a:t>
            </a:r>
            <a:r>
              <a:rPr lang="en-US" b="0" i="1" dirty="0">
                <a:latin typeface="Arial"/>
                <a:cs typeface="Arial"/>
              </a:rPr>
              <a:t>(noun)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a:cs typeface="Arial"/>
              </a:rPr>
              <a:t>a </a:t>
            </a:r>
            <a:r>
              <a:rPr lang="en-US" b="0" i="1" dirty="0">
                <a:latin typeface="Arial"/>
                <a:cs typeface="Arial"/>
              </a:rPr>
              <a:t>(article) </a:t>
            </a:r>
            <a:r>
              <a:rPr lang="en-US" b="0" i="0" dirty="0">
                <a:latin typeface="Arial"/>
                <a:cs typeface="Arial"/>
              </a:rPr>
              <a:t>miniature</a:t>
            </a:r>
            <a:r>
              <a:rPr lang="en-US" b="0" dirty="0">
                <a:latin typeface="Arial"/>
                <a:cs typeface="Arial"/>
              </a:rPr>
              <a:t> </a:t>
            </a:r>
            <a:r>
              <a:rPr lang="en-US" b="0" i="1" dirty="0">
                <a:latin typeface="Arial"/>
                <a:cs typeface="Arial"/>
              </a:rPr>
              <a:t>(adjective) </a:t>
            </a:r>
            <a:r>
              <a:rPr lang="en-US" b="0" i="0" dirty="0">
                <a:latin typeface="Arial"/>
                <a:cs typeface="Arial"/>
              </a:rPr>
              <a:t>top hat </a:t>
            </a:r>
            <a:r>
              <a:rPr lang="en-US" b="0" i="1" dirty="0">
                <a:latin typeface="Arial"/>
                <a:cs typeface="Arial"/>
              </a:rPr>
              <a:t>(noun) </a:t>
            </a:r>
            <a:r>
              <a:rPr lang="en-US" b="0" dirty="0">
                <a:latin typeface="Arial"/>
                <a:cs typeface="Arial"/>
              </a:rPr>
              <a:t>and cane </a:t>
            </a:r>
            <a:r>
              <a:rPr lang="en-US" b="0" i="1" dirty="0">
                <a:latin typeface="Arial"/>
                <a:cs typeface="Arial"/>
              </a:rPr>
              <a:t>(noun)</a:t>
            </a:r>
          </a:p>
          <a:p>
            <a:pPr marL="285750" indent="-285750">
              <a:buFont typeface="Arial" panose="020B0604020202020204" pitchFamily="34" charset="0"/>
              <a:buChar char="•"/>
            </a:pPr>
            <a:endParaRPr lang="en-US" b="0" i="1" dirty="0">
              <a:latin typeface="Arial"/>
              <a:cs typeface="Arial"/>
            </a:endParaRPr>
          </a:p>
        </p:txBody>
      </p:sp>
      <p:sp>
        <p:nvSpPr>
          <p:cNvPr id="4" name="Slide Number Placeholder 3">
            <a:extLst>
              <a:ext uri="{FF2B5EF4-FFF2-40B4-BE49-F238E27FC236}">
                <a16:creationId xmlns:a16="http://schemas.microsoft.com/office/drawing/2014/main" id="{CE59A0CE-E2C0-8B24-0A9C-60C75E81D8F0}"/>
              </a:ext>
            </a:extLst>
          </p:cNvPr>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752979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Public Sans" pitchFamily="2" charset="0"/>
              </a:rPr>
              <a:t>T</a:t>
            </a:r>
            <a:r>
              <a:rPr lang="en-AU" b="0" dirty="0"/>
              <a: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(William 2014).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trike="sngStrike"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strike="sngStrike" dirty="0">
              <a:latin typeface="Arial"/>
              <a:ea typeface="Calibri"/>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Arial" panose="020B0604020202020204" pitchFamily="34" charset="0"/>
                <a:cs typeface="Arial" panose="020B0604020202020204" pitchFamily="34" charset="0"/>
              </a:rPr>
              <a:t>Teacher note</a:t>
            </a:r>
            <a:r>
              <a:rPr lang="en-AU" sz="1600" dirty="0">
                <a:latin typeface="Arial" panose="020B0604020202020204" pitchFamily="34" charset="0"/>
                <a:cs typeface="Arial" panose="020B0604020202020204" pitchFamily="34" charset="0"/>
              </a:rPr>
              <a:t>: this slide has been used to identify the explicit teaching strategies</a:t>
            </a:r>
            <a:r>
              <a:rPr lang="en-AU" sz="1600" dirty="0">
                <a:solidFill>
                  <a:schemeClr val="tx1"/>
                </a:solidFill>
                <a:latin typeface="Arial" panose="020B0604020202020204" pitchFamily="34" charset="0"/>
                <a:cs typeface="Arial" panose="020B0604020202020204" pitchFamily="34" charset="0"/>
              </a:rPr>
              <a:t> sharing learning intentions and sharing success criteria.</a:t>
            </a:r>
            <a:r>
              <a:rPr lang="en-AU" dirty="0">
                <a:latin typeface="Arial" panose="020B0604020202020204" pitchFamily="34" charset="0"/>
                <a:cs typeface="Arial" panose="020B0604020202020204" pitchFamily="34" charset="0"/>
              </a:rPr>
              <a:t> </a:t>
            </a:r>
            <a:r>
              <a:rPr lang="en-AU" sz="1600" dirty="0">
                <a:solidFill>
                  <a:schemeClr val="tx1"/>
                </a:solidFill>
                <a:latin typeface="Arial" panose="020B0604020202020204" pitchFamily="34" charset="0"/>
                <a:cs typeface="Arial" panose="020B0604020202020204" pitchFamily="34" charset="0"/>
              </a:rPr>
              <a:t>This slide</a:t>
            </a:r>
            <a:r>
              <a:rPr lang="en-AU" sz="1600" dirty="0">
                <a:solidFill>
                  <a:srgbClr val="000000"/>
                </a:solidFill>
                <a:latin typeface="Arial" panose="020B0604020202020204" pitchFamily="34" charset="0"/>
                <a:cs typeface="Arial" panose="020B0604020202020204" pitchFamily="34" charset="0"/>
              </a:rPr>
              <a:t> </a:t>
            </a:r>
            <a:r>
              <a:rPr lang="en-AU" dirty="0">
                <a:solidFill>
                  <a:srgbClr val="000000"/>
                </a:solidFill>
                <a:latin typeface="Arial" panose="020B0604020202020204" pitchFamily="34" charset="0"/>
                <a:cs typeface="Arial" panose="020B0604020202020204" pitchFamily="34" charset="0"/>
              </a:rPr>
              <a:t>could</a:t>
            </a:r>
            <a:r>
              <a:rPr lang="en-AU"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be deleted or hidden when </a:t>
            </a:r>
            <a:r>
              <a:rPr lang="en-AU" dirty="0">
                <a:latin typeface="Arial" panose="020B0604020202020204" pitchFamily="34" charset="0"/>
                <a:cs typeface="Arial" panose="020B0604020202020204" pitchFamily="34" charset="0"/>
              </a:rPr>
              <a:t>using this content in</a:t>
            </a:r>
            <a:r>
              <a:rPr lang="en-AU" sz="1600" dirty="0">
                <a:latin typeface="Arial" panose="020B0604020202020204" pitchFamily="34" charset="0"/>
                <a:cs typeface="Arial" panose="020B0604020202020204" pitchFamily="34" charset="0"/>
              </a:rPr>
              <a:t> a classroom setting.</a:t>
            </a:r>
            <a:r>
              <a:rPr lang="en-AU" dirty="0">
                <a:latin typeface="Arial" panose="020B0604020202020204" pitchFamily="34" charset="0"/>
                <a:cs typeface="Arial" panose="020B0604020202020204" pitchFamily="34" charset="0"/>
              </a:rPr>
              <a:t> Alternatively, the teacher could discuss the educational benefit of the process of sharing learning intentions and success criteria and discussing the significance of this learning process. </a:t>
            </a:r>
            <a:r>
              <a:rPr lang="en-AU"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endParaRPr lang="en-AU" sz="1600" dirty="0">
              <a:latin typeface="Arial" panose="020B0604020202020204" pitchFamily="34" charset="0"/>
              <a:cs typeface="Arial" panose="020B0604020202020204" pitchFamily="34" charset="0"/>
            </a:endParaRPr>
          </a:p>
          <a:p>
            <a:pPr marL="285750" indent="-285750">
              <a:buFont typeface="Arial"/>
              <a:buChar char="•"/>
            </a:pPr>
            <a:r>
              <a:rPr lang="en-AU" sz="1600" dirty="0">
                <a:solidFill>
                  <a:schemeClr val="tx1"/>
                </a:solidFill>
                <a:latin typeface="Arial" panose="020B0604020202020204" pitchFamily="34" charset="0"/>
                <a:cs typeface="Arial" panose="020B0604020202020204" pitchFamily="34" charset="0"/>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Arial" panose="020B0604020202020204" pitchFamily="34" charset="0"/>
                <a:cs typeface="Arial" panose="020B0604020202020204" pitchFamily="34" charset="0"/>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Arial" panose="020B0604020202020204" pitchFamily="34" charset="0"/>
                <a:cs typeface="Arial" panose="020B0604020202020204" pitchFamily="34" charset="0"/>
              </a:rPr>
              <a:t>The success criteria</a:t>
            </a:r>
            <a:r>
              <a:rPr lang="en-AU" sz="1600" b="1" dirty="0">
                <a:solidFill>
                  <a:schemeClr val="tx1"/>
                </a:solidFill>
                <a:latin typeface="Arial" panose="020B0604020202020204" pitchFamily="34" charset="0"/>
                <a:cs typeface="Arial" panose="020B0604020202020204" pitchFamily="34" charset="0"/>
              </a:rPr>
              <a:t> </a:t>
            </a:r>
            <a:r>
              <a:rPr lang="en-AU" sz="1600" dirty="0">
                <a:solidFill>
                  <a:schemeClr val="tx1"/>
                </a:solidFill>
                <a:latin typeface="Arial" panose="020B0604020202020204" pitchFamily="34" charset="0"/>
                <a:cs typeface="Arial" panose="020B0604020202020204" pitchFamily="34" charset="0"/>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Arial" panose="020B0604020202020204" pitchFamily="34" charset="0"/>
                <a:cs typeface="Arial" panose="020B0604020202020204" pitchFamily="34" charset="0"/>
              </a:rPr>
              <a:t>Success criteria are communicated to students in ways they understand. Teachers use their expertise to guide student thinking and often model and use exemplars to show students what success 'looks like’ </a:t>
            </a:r>
            <a:r>
              <a:rPr lang="en-AU" sz="1600" dirty="0">
                <a:solidFill>
                  <a:schemeClr val="tx1"/>
                </a:solidFill>
                <a:latin typeface="Arial" panose="020B0604020202020204" pitchFamily="34" charset="0"/>
                <a:cs typeface="Arial" panose="020B0604020202020204" pitchFamily="34" charset="0"/>
              </a:rPr>
              <a:t>(DoE 2025).</a:t>
            </a:r>
            <a:r>
              <a:rPr lang="en-AU" sz="1600" i="0" dirty="0">
                <a:solidFill>
                  <a:schemeClr val="tx1"/>
                </a:solidFill>
                <a:effectLst/>
                <a:latin typeface="Arial" panose="020B0604020202020204" pitchFamily="34" charset="0"/>
                <a:cs typeface="Arial" panose="020B0604020202020204" pitchFamily="34" charset="0"/>
              </a:rPr>
              <a:t> </a:t>
            </a: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Arial" panose="020B0604020202020204" pitchFamily="34" charset="0"/>
                <a:cs typeface="Arial" panose="020B0604020202020204" pitchFamily="34" charset="0"/>
              </a:rPr>
              <a:t>The sample learning intentions and success criteria (LISC) on the following slide are aligned to the syllabus. </a:t>
            </a: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Arial" panose="020B0604020202020204" pitchFamily="34" charset="0"/>
                <a:cs typeface="Arial" panose="020B0604020202020204" pitchFamily="34" charset="0"/>
              </a:rPr>
              <a:t>When designing LISC for students working above or below stage level, or towards Life Skills outcomes, draw on the </a:t>
            </a:r>
            <a:r>
              <a:rPr lang="en-AU" dirty="0">
                <a:latin typeface="Arial" panose="020B0604020202020204" pitchFamily="34" charset="0"/>
                <a:cs typeface="Arial" panose="020B0604020202020204" pitchFamily="34" charset="0"/>
              </a:rPr>
              <a:t>collaborative</a:t>
            </a:r>
            <a:r>
              <a:rPr lang="en-AU" sz="1600" dirty="0">
                <a:solidFill>
                  <a:schemeClr val="tx1"/>
                </a:solidFill>
                <a:latin typeface="Arial" panose="020B0604020202020204" pitchFamily="34" charset="0"/>
                <a:cs typeface="Arial" panose="020B0604020202020204" pitchFamily="34" charset="0"/>
              </a:rPr>
              <a:t> curriculum planning</a:t>
            </a:r>
            <a:r>
              <a:rPr lang="en-AU" sz="1600" i="0" u="none" strike="noStrike" dirty="0">
                <a:solidFill>
                  <a:schemeClr val="tx1"/>
                </a:solidFill>
                <a:effectLst/>
                <a:latin typeface="Arial" panose="020B0604020202020204" pitchFamily="34" charset="0"/>
                <a:cs typeface="Arial" panose="020B0604020202020204" pitchFamily="34" charset="0"/>
              </a:rPr>
              <a:t> p</a:t>
            </a:r>
            <a:r>
              <a:rPr lang="en-AU" sz="1600" u="none" dirty="0">
                <a:solidFill>
                  <a:schemeClr val="tx1"/>
                </a:solidFill>
                <a:latin typeface="Arial" panose="020B0604020202020204" pitchFamily="34" charset="0"/>
                <a:cs typeface="Arial" panose="020B0604020202020204" pitchFamily="34" charset="0"/>
              </a:rPr>
              <a:t>rocess </a:t>
            </a:r>
            <a:r>
              <a:rPr lang="en-AU" sz="1600" dirty="0">
                <a:solidFill>
                  <a:schemeClr val="tx1"/>
                </a:solidFill>
                <a:latin typeface="Arial" panose="020B0604020202020204" pitchFamily="34" charset="0"/>
                <a:cs typeface="Arial" panose="020B0604020202020204" pitchFamily="34" charset="0"/>
              </a:rPr>
              <a:t>to ensure LISC is differentiated and aligned with the relevant syllabus outcomes. </a:t>
            </a:r>
          </a:p>
          <a:p>
            <a:endParaRPr lang="en-AU"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For more </a:t>
            </a:r>
            <a:r>
              <a:rPr lang="en-AU" b="0" dirty="0">
                <a:latin typeface="Arial" panose="020B0604020202020204" pitchFamily="34" charset="0"/>
                <a:cs typeface="Arial" panose="020B0604020202020204" pitchFamily="34" charset="0"/>
              </a:rPr>
              <a:t>information, see:</a:t>
            </a:r>
            <a:endParaRPr lang="en-AU" b="0" strike="sngStrike"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AITSL: </a:t>
            </a:r>
            <a:r>
              <a:rPr lang="en-AU" b="0" dirty="0">
                <a:latin typeface="Arial" panose="020B0604020202020204" pitchFamily="34" charset="0"/>
                <a:cs typeface="Arial" panose="020B0604020202020204" pitchFamily="34" charset="0"/>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Sharing learning intentions:  </a:t>
            </a:r>
            <a:r>
              <a:rPr lang="en-AU" dirty="0">
                <a:latin typeface="Arial" panose="020B0604020202020204" pitchFamily="34" charset="0"/>
                <a:cs typeface="Arial" panose="020B0604020202020204" pitchFamily="34" charset="0"/>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Sharing success criteria: </a:t>
            </a:r>
            <a:r>
              <a:rPr lang="en-AU" b="0" dirty="0">
                <a:latin typeface="Arial" panose="020B0604020202020204" pitchFamily="34" charset="0"/>
                <a:cs typeface="Arial" panose="020B0604020202020204" pitchFamily="34" charset="0"/>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Collaborative curriculum planning: </a:t>
            </a:r>
            <a:r>
              <a:rPr lang="en-AU" b="0" dirty="0">
                <a:latin typeface="Arial" panose="020B0604020202020204" pitchFamily="34" charset="0"/>
                <a:cs typeface="Arial" panose="020B0604020202020204" pitchFamily="34" charset="0"/>
              </a:rPr>
              <a:t>https://educationstandards.nsw.edu.au/wps/portal/nesa/k-10/diversity-in-learning/special-education/collaborative-curriculum-planning</a:t>
            </a: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A60B3-CB0D-CCD2-5651-85FC45C21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DD891-7526-768F-4F56-1622658AA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C3878-5960-ACF2-E306-9F406C622EBB}"/>
              </a:ext>
            </a:extLst>
          </p:cNvPr>
          <p:cNvSpPr>
            <a:spLocks noGrp="1"/>
          </p:cNvSpPr>
          <p:nvPr>
            <p:ph type="body" idx="1"/>
          </p:nvPr>
        </p:nvSpPr>
        <p:spPr/>
        <p:txBody>
          <a:bodyPr/>
          <a:lstStyle/>
          <a:p>
            <a:r>
              <a:rPr lang="en-US"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Arial"/>
                <a:cs typeface="Arial"/>
              </a:rPr>
              <a:t>U</a:t>
            </a:r>
            <a:r>
              <a:rPr lang="en-US" b="0" dirty="0">
                <a:latin typeface="Arial"/>
                <a:cs typeface="Arial"/>
              </a:rPr>
              <a:t>sing mini whiteboards, s</a:t>
            </a:r>
            <a:r>
              <a:rPr lang="en-US" b="0" dirty="0"/>
              <a:t>tudents identify the noun groups within the sentence from </a:t>
            </a:r>
            <a:r>
              <a:rPr lang="en-US" b="1" dirty="0">
                <a:latin typeface="Arial"/>
                <a:cs typeface="Arial"/>
              </a:rPr>
              <a:t>Core text 3 – ‘The Marron’ by Zoe Norton-Lodge:</a:t>
            </a:r>
            <a:endParaRPr lang="en-US" b="1" dirty="0"/>
          </a:p>
          <a:p>
            <a:endParaRPr lang="en-US" sz="1600" b="1" i="1" dirty="0">
              <a:latin typeface="Arial"/>
              <a:cs typeface="Arial"/>
            </a:endParaRPr>
          </a:p>
          <a:p>
            <a:r>
              <a:rPr lang="en-AU" sz="1600" i="1" dirty="0">
                <a:latin typeface="Arial"/>
                <a:cs typeface="Arial"/>
              </a:rPr>
              <a:t>A tall, suited man with oily hair and little eyes had stepped out of his shiny black car. </a:t>
            </a:r>
            <a:endParaRPr lang="en-US" sz="1600" i="1" dirty="0"/>
          </a:p>
          <a:p>
            <a:endParaRPr lang="en-US" b="1" dirty="0"/>
          </a:p>
        </p:txBody>
      </p:sp>
      <p:sp>
        <p:nvSpPr>
          <p:cNvPr id="4" name="Slide Number Placeholder 3">
            <a:extLst>
              <a:ext uri="{FF2B5EF4-FFF2-40B4-BE49-F238E27FC236}">
                <a16:creationId xmlns:a16="http://schemas.microsoft.com/office/drawing/2014/main" id="{95C8E499-EECA-5A28-DD38-3174D96AC4D4}"/>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687078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35BDD-1E9C-AE72-FF99-16ED2B974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F4583-5A7E-62FE-874A-86A24601F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81584-2E7E-C2F1-79FC-2196B03D0DB1}"/>
              </a:ext>
            </a:extLst>
          </p:cNvPr>
          <p:cNvSpPr>
            <a:spLocks noGrp="1"/>
          </p:cNvSpPr>
          <p:nvPr>
            <p:ph type="body" idx="1"/>
          </p:nvPr>
        </p:nvSpPr>
        <p:spPr/>
        <p:txBody>
          <a:bodyPr/>
          <a:lstStyle/>
          <a:p>
            <a:r>
              <a:rPr lang="en-US"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endParaRPr lang="en-US" b="1" dirty="0">
              <a:latin typeface="Arial"/>
              <a:cs typeface="Arial"/>
            </a:endParaRPr>
          </a:p>
          <a:p>
            <a:r>
              <a:rPr lang="en-US" b="1" dirty="0">
                <a:latin typeface="Arial"/>
                <a:cs typeface="Arial"/>
              </a:rPr>
              <a:t>Green </a:t>
            </a:r>
            <a:r>
              <a:rPr lang="en-US" b="0" dirty="0">
                <a:latin typeface="Arial"/>
                <a:cs typeface="Arial"/>
              </a:rPr>
              <a:t>– article / determiner</a:t>
            </a:r>
          </a:p>
          <a:p>
            <a:r>
              <a:rPr lang="en-US" b="1" dirty="0">
                <a:latin typeface="Arial"/>
                <a:cs typeface="Arial"/>
              </a:rPr>
              <a:t>Pink </a:t>
            </a:r>
            <a:r>
              <a:rPr lang="en-US" b="0" dirty="0">
                <a:latin typeface="Arial"/>
                <a:cs typeface="Arial"/>
              </a:rPr>
              <a:t>– adjective</a:t>
            </a:r>
            <a:endParaRPr lang="en-US" b="0" dirty="0"/>
          </a:p>
          <a:p>
            <a:r>
              <a:rPr lang="en-US" b="1" dirty="0">
                <a:latin typeface="Arial"/>
                <a:cs typeface="Arial"/>
              </a:rPr>
              <a:t>Aqua </a:t>
            </a:r>
            <a:r>
              <a:rPr lang="en-US" b="0" dirty="0">
                <a:latin typeface="Arial"/>
                <a:cs typeface="Arial"/>
              </a:rPr>
              <a:t>– noun</a:t>
            </a:r>
          </a:p>
          <a:p>
            <a:endParaRPr lang="en-US" b="1" dirty="0">
              <a:latin typeface="Arial"/>
              <a:cs typeface="Arial"/>
            </a:endParaRPr>
          </a:p>
          <a:p>
            <a:r>
              <a:rPr lang="en-US" dirty="0"/>
              <a:t>In the sentence "A tall, suited man with oily hair and little eyes had stepped out of his shiny black car," the individual noun groups are:</a:t>
            </a:r>
          </a:p>
          <a:p>
            <a:pPr marL="285750" indent="-285750">
              <a:buFont typeface="Arial"/>
              <a:buChar char="•"/>
            </a:pPr>
            <a:r>
              <a:rPr lang="en-US" b="1" dirty="0">
                <a:latin typeface="Arial"/>
                <a:cs typeface="Arial"/>
              </a:rPr>
              <a:t>A tall, suited man</a:t>
            </a:r>
            <a:r>
              <a:rPr lang="en-US" dirty="0">
                <a:latin typeface="Arial"/>
                <a:cs typeface="Arial"/>
              </a:rPr>
              <a:t> - This includes the article "A," the adjectives "tall" and "suited," and the noun "man."</a:t>
            </a:r>
          </a:p>
          <a:p>
            <a:pPr marL="285750" indent="-285750">
              <a:buFont typeface="Arial"/>
              <a:buChar char="•"/>
            </a:pPr>
            <a:r>
              <a:rPr lang="en-US" b="1" dirty="0"/>
              <a:t>oily hair</a:t>
            </a:r>
            <a:r>
              <a:rPr lang="en-US" dirty="0"/>
              <a:t> - This includes the adjective "oily" and the noun "hair."</a:t>
            </a:r>
          </a:p>
          <a:p>
            <a:pPr marL="285750" indent="-285750">
              <a:buFont typeface="Arial"/>
              <a:buChar char="•"/>
            </a:pPr>
            <a:r>
              <a:rPr lang="en-US" b="1" dirty="0"/>
              <a:t>little eyes</a:t>
            </a:r>
            <a:r>
              <a:rPr lang="en-US" dirty="0"/>
              <a:t> - This includes the adjective "little" and the noun "eyes."</a:t>
            </a:r>
          </a:p>
          <a:p>
            <a:pPr marL="285750" indent="-285750">
              <a:buFont typeface="Arial"/>
              <a:buChar char="•"/>
            </a:pPr>
            <a:r>
              <a:rPr lang="en-US" b="1" dirty="0"/>
              <a:t>his shiny black car</a:t>
            </a:r>
            <a:r>
              <a:rPr lang="en-US" dirty="0"/>
              <a:t> - This includes the determiner "his," the adjectives "shiny" and "black," and the noun "car.“</a:t>
            </a:r>
          </a:p>
          <a:p>
            <a:pPr marL="0" indent="0">
              <a:buFont typeface="Arial"/>
              <a:buNone/>
            </a:pPr>
            <a:endParaRPr lang="en-US" dirty="0"/>
          </a:p>
        </p:txBody>
      </p:sp>
      <p:sp>
        <p:nvSpPr>
          <p:cNvPr id="4" name="Slide Number Placeholder 3">
            <a:extLst>
              <a:ext uri="{FF2B5EF4-FFF2-40B4-BE49-F238E27FC236}">
                <a16:creationId xmlns:a16="http://schemas.microsoft.com/office/drawing/2014/main" id="{06461F7C-E7FB-2443-BD22-4E20AEAF0070}"/>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3825313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2F607-AD9A-7B39-51F6-B9AD66F68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BE104-901D-B233-A9AA-AB86045A3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32EA7-6B4A-A405-EA08-A3A3A5C50749}"/>
              </a:ext>
            </a:extLst>
          </p:cNvPr>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Public Sans" pitchFamily="2" charset="0"/>
              </a:rPr>
              <a:t>T</a:t>
            </a:r>
            <a:r>
              <a:rPr lang="en-AU" dirty="0"/>
              <a:t>his section explores succinct and elaborated noun groups. </a:t>
            </a:r>
          </a:p>
        </p:txBody>
      </p:sp>
      <p:sp>
        <p:nvSpPr>
          <p:cNvPr id="4" name="Slide Number Placeholder 3">
            <a:extLst>
              <a:ext uri="{FF2B5EF4-FFF2-40B4-BE49-F238E27FC236}">
                <a16:creationId xmlns:a16="http://schemas.microsoft.com/office/drawing/2014/main" id="{A6CA2EF8-42D5-0DF4-4E86-E5AA9A18B62C}"/>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651792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Calibri"/>
                <a:ea typeface="Calibri"/>
                <a:cs typeface="Calibri"/>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Calibri"/>
                <a:ea typeface="Calibri"/>
                <a:cs typeface="Calibri"/>
              </a:rPr>
              <a:t>T</a:t>
            </a:r>
            <a:r>
              <a:rPr lang="en-US" dirty="0">
                <a:latin typeface="Calibri"/>
                <a:ea typeface="Calibri"/>
                <a:cs typeface="Calibri"/>
              </a:rPr>
              <a:t>he teacher explores with students the definition of a succinct noun group and examples from </a:t>
            </a:r>
            <a:r>
              <a:rPr lang="en-US" b="1" dirty="0">
                <a:latin typeface="Arial"/>
                <a:cs typeface="Arial"/>
              </a:rPr>
              <a:t>Core text 3 – ‘The Marron’ by Zoe Norton-Lodge.</a:t>
            </a:r>
            <a:endParaRPr lang="en-US" dirty="0">
              <a:latin typeface="Calibri"/>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Calibri"/>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A succinct noun group can be: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a:ea typeface="Calibri"/>
                <a:cs typeface="Calibri"/>
              </a:rPr>
              <a:t>a single noun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a:ea typeface="Calibri"/>
                <a:cs typeface="Calibri"/>
              </a:rPr>
              <a:t>a single Proper noun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a:ea typeface="Calibri"/>
                <a:cs typeface="Calibri"/>
              </a:rPr>
              <a:t>an article or determiner and a noun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a:ea typeface="Calibri"/>
                <a:cs typeface="Calibri"/>
              </a:rPr>
              <a:t>an article or determiner, adjective and noun</a:t>
            </a:r>
          </a:p>
          <a:p>
            <a:endParaRPr lang="en-US" dirty="0">
              <a:latin typeface="Calibri"/>
              <a:ea typeface="Calibri"/>
              <a:cs typeface="Calibri"/>
            </a:endParaRPr>
          </a:p>
          <a:p>
            <a:r>
              <a:rPr lang="en-AU" b="0" i="0" dirty="0">
                <a:solidFill>
                  <a:srgbClr val="000000"/>
                </a:solidFill>
                <a:effectLst/>
                <a:latin typeface="Roboto" panose="02000000000000000000" pitchFamily="2" charset="0"/>
              </a:rPr>
              <a:t>The purpose of succinct noun groups is to provide clear and concise descriptions that enhance understanding and communication.</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007898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8E2D-3704-10A5-35FE-CAA78AE07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741BE-4867-C2BB-C4BC-7349EA206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F92B8-EE84-780E-0AA5-E31D3AC8715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Calibri"/>
                <a:ea typeface="Calibri"/>
                <a:cs typeface="Calibri"/>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dirty="0">
                <a:latin typeface="Calibri"/>
                <a:ea typeface="Calibri"/>
                <a:cs typeface="Calibri"/>
              </a:rPr>
              <a:t>T</a:t>
            </a:r>
            <a:r>
              <a:rPr lang="en-US" dirty="0">
                <a:latin typeface="Calibri"/>
                <a:ea typeface="Calibri"/>
                <a:cs typeface="Calibri"/>
              </a:rPr>
              <a:t>he teacher explores with students the definition of an elaborated noun group and examples from </a:t>
            </a:r>
            <a:r>
              <a:rPr lang="en-US" b="1" dirty="0">
                <a:latin typeface="Arial"/>
                <a:cs typeface="Arial"/>
              </a:rPr>
              <a:t>Core text 3 – ‘The Marron’ by Zoe Norton-Lodge</a:t>
            </a:r>
            <a:r>
              <a:rPr lang="en-US" b="1" dirty="0">
                <a:latin typeface="Calibri"/>
                <a:ea typeface="Calibri"/>
                <a:cs typeface="Calibri"/>
              </a:rPr>
              <a:t>:</a:t>
            </a:r>
            <a:r>
              <a:rPr lang="en-US" dirty="0">
                <a:latin typeface="Calibri"/>
                <a:ea typeface="Calibri"/>
                <a:cs typeface="Calibri"/>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Calibri"/>
              <a:ea typeface="Calibri"/>
              <a:cs typeface="Calibri"/>
            </a:endParaRPr>
          </a:p>
          <a:p>
            <a:pPr marL="285750" indent="-285750">
              <a:buFont typeface="Arial" panose="020B0604020202020204" pitchFamily="34" charset="0"/>
              <a:buChar char="•"/>
            </a:pPr>
            <a:r>
              <a:rPr lang="en-US" b="0" dirty="0">
                <a:latin typeface="Arial"/>
                <a:cs typeface="Arial"/>
              </a:rPr>
              <a:t>his </a:t>
            </a:r>
            <a:r>
              <a:rPr lang="en-US" b="0" i="1" dirty="0">
                <a:latin typeface="Arial"/>
                <a:cs typeface="Arial"/>
              </a:rPr>
              <a:t>(determiner) </a:t>
            </a:r>
            <a:r>
              <a:rPr lang="en-US" b="0" i="0" dirty="0">
                <a:latin typeface="Arial"/>
                <a:cs typeface="Arial"/>
              </a:rPr>
              <a:t> long </a:t>
            </a:r>
            <a:r>
              <a:rPr lang="en-US" b="0" i="1" dirty="0">
                <a:latin typeface="Arial"/>
                <a:cs typeface="Arial"/>
              </a:rPr>
              <a:t>(adjective) </a:t>
            </a:r>
            <a:r>
              <a:rPr lang="en-US" b="0" i="0" dirty="0">
                <a:latin typeface="Arial"/>
                <a:cs typeface="Arial"/>
              </a:rPr>
              <a:t>index</a:t>
            </a:r>
            <a:r>
              <a:rPr lang="en-US" b="0" dirty="0">
                <a:latin typeface="Arial"/>
                <a:cs typeface="Arial"/>
              </a:rPr>
              <a:t> </a:t>
            </a:r>
            <a:r>
              <a:rPr lang="en-US" b="0" i="1" dirty="0">
                <a:latin typeface="Arial"/>
                <a:cs typeface="Arial"/>
              </a:rPr>
              <a:t>(adjective) </a:t>
            </a:r>
            <a:r>
              <a:rPr lang="en-US" b="0" dirty="0">
                <a:latin typeface="Arial"/>
                <a:cs typeface="Arial"/>
              </a:rPr>
              <a:t>finger </a:t>
            </a:r>
            <a:r>
              <a:rPr lang="en-US" b="0" i="1" dirty="0">
                <a:latin typeface="Arial"/>
                <a:cs typeface="Arial"/>
              </a:rPr>
              <a:t>(noun)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a:cs typeface="Arial"/>
              </a:rPr>
              <a:t>a </a:t>
            </a:r>
            <a:r>
              <a:rPr lang="en-US" b="0" i="1" dirty="0">
                <a:latin typeface="Arial"/>
                <a:cs typeface="Arial"/>
              </a:rPr>
              <a:t>(article) </a:t>
            </a:r>
            <a:r>
              <a:rPr lang="en-US" b="0" i="0" dirty="0">
                <a:latin typeface="Arial"/>
                <a:cs typeface="Arial"/>
              </a:rPr>
              <a:t>handsome</a:t>
            </a:r>
            <a:r>
              <a:rPr lang="en-US" b="0" dirty="0">
                <a:latin typeface="Arial"/>
                <a:cs typeface="Arial"/>
              </a:rPr>
              <a:t> </a:t>
            </a:r>
            <a:r>
              <a:rPr lang="en-US" b="0" i="1" dirty="0">
                <a:latin typeface="Arial"/>
                <a:cs typeface="Arial"/>
              </a:rPr>
              <a:t>(adjective) </a:t>
            </a:r>
            <a:r>
              <a:rPr lang="en-US" b="0" i="0" dirty="0">
                <a:latin typeface="Arial"/>
                <a:cs typeface="Arial"/>
              </a:rPr>
              <a:t>creature </a:t>
            </a:r>
            <a:r>
              <a:rPr lang="en-US" b="0" i="1" dirty="0">
                <a:latin typeface="Arial"/>
                <a:cs typeface="Arial"/>
              </a:rPr>
              <a:t>(noun) </a:t>
            </a:r>
            <a:r>
              <a:rPr lang="en-US" b="0" dirty="0">
                <a:latin typeface="Arial"/>
                <a:cs typeface="Arial"/>
              </a:rPr>
              <a:t>with significant (</a:t>
            </a:r>
            <a:r>
              <a:rPr lang="en-US" b="0" i="1" dirty="0">
                <a:latin typeface="Arial"/>
                <a:cs typeface="Arial"/>
              </a:rPr>
              <a:t>adjective</a:t>
            </a:r>
            <a:r>
              <a:rPr lang="en-US" b="0" dirty="0">
                <a:latin typeface="Arial"/>
                <a:cs typeface="Arial"/>
              </a:rPr>
              <a:t>) black (</a:t>
            </a:r>
            <a:r>
              <a:rPr lang="en-US" b="0" i="1" dirty="0">
                <a:latin typeface="Arial"/>
                <a:cs typeface="Arial"/>
              </a:rPr>
              <a:t>adjective</a:t>
            </a:r>
            <a:r>
              <a:rPr lang="en-US" b="0" dirty="0">
                <a:latin typeface="Arial"/>
                <a:cs typeface="Arial"/>
              </a:rPr>
              <a:t>) pincers </a:t>
            </a:r>
            <a:r>
              <a:rPr lang="en-US" b="0" i="1" dirty="0">
                <a:latin typeface="Arial"/>
                <a:cs typeface="Arial"/>
              </a:rPr>
              <a:t>(noun)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8595E708-C7CD-68D4-3176-47C6E3D34A6B}"/>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12620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10EC-C22E-6787-97A5-C4EB6B526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6123D-AD3D-9FC2-A41D-E1B8002CB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75249-0A47-ADB2-D578-6C135141833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Arial"/>
                <a:cs typeface="Arial"/>
              </a:rPr>
              <a:t>Teacher note</a:t>
            </a:r>
            <a:r>
              <a:rPr lang="en-US" b="0"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Arial"/>
                <a:cs typeface="Arial"/>
              </a:rPr>
              <a:t> T</a:t>
            </a:r>
            <a:r>
              <a:rPr lang="en-US" b="0" dirty="0">
                <a:latin typeface="Arial"/>
                <a:cs typeface="Arial"/>
              </a:rPr>
              <a:t>he teacher provides students with mini whiteboards for students to identify the succinct and elaborated noun groups in the sentence – </a:t>
            </a:r>
            <a:r>
              <a:rPr lang="en-AU" sz="1600" dirty="0">
                <a:latin typeface="Arial"/>
                <a:cs typeface="Arial"/>
              </a:rPr>
              <a:t>‘The tall man bent down and stroked the back of the creature with his long index finger.’ </a:t>
            </a:r>
            <a:endParaRPr lang="en-US" sz="1600" dirty="0"/>
          </a:p>
          <a:p>
            <a:endParaRPr lang="en-US" b="1" dirty="0"/>
          </a:p>
        </p:txBody>
      </p:sp>
      <p:sp>
        <p:nvSpPr>
          <p:cNvPr id="4" name="Slide Number Placeholder 3">
            <a:extLst>
              <a:ext uri="{FF2B5EF4-FFF2-40B4-BE49-F238E27FC236}">
                <a16:creationId xmlns:a16="http://schemas.microsoft.com/office/drawing/2014/main" id="{8F086DEB-4FDC-BBC4-8CF8-61C8BE6D7B2E}"/>
              </a:ext>
            </a:extLst>
          </p:cNvPr>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4082999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AC82C-FB09-D4C7-B234-DEAF9E01E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D3573-CC20-AB42-398B-B3FB050A7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E7E92-D145-6F4A-B4B0-1A40985B02F9}"/>
              </a:ext>
            </a:extLst>
          </p:cNvPr>
          <p:cNvSpPr>
            <a:spLocks noGrp="1"/>
          </p:cNvSpPr>
          <p:nvPr>
            <p:ph type="body" idx="1"/>
          </p:nvPr>
        </p:nvSpPr>
        <p:spPr/>
        <p:txBody>
          <a:bodyPr/>
          <a:lstStyle/>
          <a:p>
            <a:r>
              <a:rPr lang="en-US" b="1" dirty="0">
                <a:latin typeface="Arial"/>
                <a:cs typeface="Arial"/>
              </a:rPr>
              <a:t>Teacher note</a:t>
            </a:r>
            <a:r>
              <a:rPr lang="en-US" b="0"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dirty="0">
                <a:latin typeface="Arial"/>
                <a:cs typeface="Arial"/>
              </a:rPr>
              <a:t> Answers</a:t>
            </a:r>
          </a:p>
          <a:p>
            <a:endParaRPr lang="en-US" b="0" dirty="0">
              <a:latin typeface="Arial"/>
              <a:cs typeface="Arial"/>
            </a:endParaRPr>
          </a:p>
          <a:p>
            <a:r>
              <a:rPr lang="en-US" b="1" dirty="0"/>
              <a:t>Yellow – </a:t>
            </a:r>
            <a:r>
              <a:rPr lang="en-US" b="0" dirty="0"/>
              <a:t>succinct noun group</a:t>
            </a:r>
          </a:p>
          <a:p>
            <a:pPr marL="285750" indent="-285750">
              <a:buFont typeface="Arial" panose="020B0604020202020204" pitchFamily="34" charset="0"/>
              <a:buChar char="•"/>
            </a:pPr>
            <a:r>
              <a:rPr lang="en-US" b="0" dirty="0"/>
              <a:t>The </a:t>
            </a:r>
            <a:r>
              <a:rPr lang="en-US" b="0" i="1" dirty="0"/>
              <a:t>(article) </a:t>
            </a:r>
            <a:r>
              <a:rPr lang="en-US" b="0" dirty="0"/>
              <a:t>tall </a:t>
            </a:r>
            <a:r>
              <a:rPr lang="en-US" b="0" i="1" dirty="0"/>
              <a:t>(adjective) </a:t>
            </a:r>
            <a:r>
              <a:rPr lang="en-US" b="0" dirty="0"/>
              <a:t>man </a:t>
            </a:r>
            <a:r>
              <a:rPr lang="en-US" b="0" i="1" dirty="0"/>
              <a:t>(noun)</a:t>
            </a:r>
          </a:p>
          <a:p>
            <a:pPr marL="285750" indent="-285750">
              <a:buFont typeface="Arial" panose="020B0604020202020204" pitchFamily="34" charset="0"/>
              <a:buChar char="•"/>
            </a:pPr>
            <a:r>
              <a:rPr lang="en-US" b="0" i="0" dirty="0"/>
              <a:t>the</a:t>
            </a:r>
            <a:r>
              <a:rPr lang="en-US" b="0" i="1" dirty="0"/>
              <a:t> (article) </a:t>
            </a:r>
            <a:r>
              <a:rPr lang="en-US" b="0" i="0" dirty="0"/>
              <a:t>back</a:t>
            </a:r>
            <a:r>
              <a:rPr lang="en-US" b="0" i="1" dirty="0"/>
              <a:t> (noun)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the</a:t>
            </a:r>
            <a:r>
              <a:rPr lang="en-US" b="0" i="1" dirty="0"/>
              <a:t> (article) </a:t>
            </a:r>
            <a:r>
              <a:rPr lang="en-US" b="0" i="0" dirty="0"/>
              <a:t>creature</a:t>
            </a:r>
            <a:r>
              <a:rPr lang="en-US" b="0" i="1" dirty="0"/>
              <a:t> (noun)</a:t>
            </a:r>
          </a:p>
          <a:p>
            <a:pPr marL="285750" indent="-285750">
              <a:buFont typeface="Arial" panose="020B0604020202020204" pitchFamily="34" charset="0"/>
              <a:buChar char="•"/>
            </a:pPr>
            <a:endParaRPr lang="en-US" b="0" i="1" dirty="0"/>
          </a:p>
          <a:p>
            <a:r>
              <a:rPr lang="en-US" b="1" dirty="0"/>
              <a:t>Pink – </a:t>
            </a:r>
            <a:r>
              <a:rPr lang="en-US" b="0" dirty="0"/>
              <a:t>elaborated noun group</a:t>
            </a:r>
          </a:p>
          <a:p>
            <a:pPr marL="285750" indent="-285750">
              <a:buFont typeface="Arial" panose="020B0604020202020204" pitchFamily="34" charset="0"/>
              <a:buChar char="•"/>
            </a:pPr>
            <a:r>
              <a:rPr lang="en-US" b="0" dirty="0"/>
              <a:t>his </a:t>
            </a:r>
            <a:r>
              <a:rPr lang="en-US" b="0" i="1" dirty="0"/>
              <a:t>(determiner) </a:t>
            </a:r>
            <a:r>
              <a:rPr lang="en-US" b="0" dirty="0"/>
              <a:t>long </a:t>
            </a:r>
            <a:r>
              <a:rPr lang="en-US" b="0" i="1" dirty="0"/>
              <a:t>(adjective) </a:t>
            </a:r>
            <a:r>
              <a:rPr lang="en-US" b="0" dirty="0"/>
              <a:t>index </a:t>
            </a:r>
            <a:r>
              <a:rPr lang="en-US" b="0" i="1" dirty="0"/>
              <a:t>(adjective) </a:t>
            </a:r>
            <a:r>
              <a:rPr lang="en-US" b="0" dirty="0"/>
              <a:t>finger </a:t>
            </a:r>
            <a:r>
              <a:rPr lang="en-US" b="0" i="1" dirty="0"/>
              <a:t>(noun)</a:t>
            </a:r>
          </a:p>
          <a:p>
            <a:pPr marL="0" indent="0">
              <a:buFont typeface="Arial" panose="020B0604020202020204" pitchFamily="34" charset="0"/>
              <a:buNone/>
            </a:pPr>
            <a:endParaRPr lang="en-US" b="0" i="1" dirty="0"/>
          </a:p>
          <a:p>
            <a:r>
              <a:rPr lang="en-US" b="1" dirty="0"/>
              <a:t>*Underlined: </a:t>
            </a:r>
            <a:r>
              <a:rPr lang="en-US" b="0" dirty="0"/>
              <a:t>two succinct  noun groups combined to form an elaborated noun group that contains the prepositional phrase ‘of the creature’ (teacher may chose to focus on this if appropriate for their class context)</a:t>
            </a:r>
          </a:p>
        </p:txBody>
      </p:sp>
      <p:sp>
        <p:nvSpPr>
          <p:cNvPr id="4" name="Slide Number Placeholder 3">
            <a:extLst>
              <a:ext uri="{FF2B5EF4-FFF2-40B4-BE49-F238E27FC236}">
                <a16:creationId xmlns:a16="http://schemas.microsoft.com/office/drawing/2014/main" id="{CC367475-FEBF-2DC3-939B-A757AD77B40F}"/>
              </a:ext>
            </a:extLst>
          </p:cNvPr>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295564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905B-0196-A49B-0599-22463BDBF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2A601-32D5-B524-D586-2C624AD69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DBFC5-AA51-69A1-81A6-DB6C12443C8B}"/>
              </a:ext>
            </a:extLst>
          </p:cNvPr>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dirty="0">
                <a:latin typeface="Arial"/>
                <a:cs typeface="Arial"/>
              </a:rPr>
              <a:t>E</a:t>
            </a:r>
            <a:r>
              <a:rPr lang="en-AU" dirty="0">
                <a:latin typeface="Arial"/>
                <a:cs typeface="Arial"/>
              </a:rPr>
              <a:t>xplore examples of succinct and elaborated noun groups used in ‘The Marron’.</a:t>
            </a:r>
          </a:p>
          <a:p>
            <a:endParaRPr lang="en-AU" dirty="0">
              <a:latin typeface="Arial"/>
              <a:cs typeface="Arial"/>
            </a:endParaRPr>
          </a:p>
          <a:p>
            <a:r>
              <a:rPr lang="en-AU" dirty="0">
                <a:latin typeface="Arial"/>
                <a:cs typeface="Arial"/>
              </a:rPr>
              <a:t>Students complete the Venn diagram provided in </a:t>
            </a:r>
            <a:r>
              <a:rPr lang="en-AU" b="1" dirty="0">
                <a:latin typeface="Arial"/>
                <a:cs typeface="Arial"/>
              </a:rPr>
              <a:t>Phase 4, activity 4 (integrated Phase 5) – creating succinct and elaborated noun groups </a:t>
            </a:r>
            <a:r>
              <a:rPr lang="en-AU" b="0" dirty="0">
                <a:latin typeface="Arial"/>
                <a:cs typeface="Arial"/>
              </a:rPr>
              <a:t>to </a:t>
            </a:r>
            <a:r>
              <a:rPr lang="en-AU" b="1" dirty="0">
                <a:latin typeface="Arial"/>
                <a:cs typeface="Arial"/>
              </a:rPr>
              <a:t> </a:t>
            </a:r>
            <a:r>
              <a:rPr lang="en-AU" dirty="0">
                <a:latin typeface="Arial"/>
                <a:cs typeface="Arial"/>
              </a:rPr>
              <a:t>identify the succinct and elaborated noun groups in </a:t>
            </a:r>
            <a:r>
              <a:rPr lang="en-US" b="1" dirty="0">
                <a:latin typeface="Arial"/>
                <a:cs typeface="Arial"/>
              </a:rPr>
              <a:t>Core text 3 – ‘The Marron’ by Zoe Norton-Lodge.</a:t>
            </a:r>
            <a:r>
              <a:rPr lang="en-AU" b="1" dirty="0">
                <a:latin typeface="Arial"/>
                <a:cs typeface="Arial"/>
              </a:rPr>
              <a:t> </a:t>
            </a:r>
            <a:r>
              <a:rPr lang="en-AU" b="0" dirty="0">
                <a:latin typeface="Arial"/>
                <a:cs typeface="Arial"/>
              </a:rPr>
              <a:t>Students add 2 of their own succinct and elaborated noun groups to describe the marron. In their writing journal, they use at least one succinct noun group and one elaborated noun group to rewrite the opening of ‘The Marron’ from the point of view of the marron – how did it end up on the streets of Annandale?</a:t>
            </a:r>
            <a:endParaRPr lang="en-AU" b="1" dirty="0">
              <a:latin typeface="Arial"/>
              <a:cs typeface="Arial"/>
            </a:endParaRPr>
          </a:p>
          <a:p>
            <a:endParaRPr lang="en-AU" dirty="0">
              <a:latin typeface="Arial"/>
              <a:cs typeface="Arial"/>
            </a:endParaRPr>
          </a:p>
        </p:txBody>
      </p:sp>
      <p:sp>
        <p:nvSpPr>
          <p:cNvPr id="4" name="Slide Number Placeholder 3">
            <a:extLst>
              <a:ext uri="{FF2B5EF4-FFF2-40B4-BE49-F238E27FC236}">
                <a16:creationId xmlns:a16="http://schemas.microsoft.com/office/drawing/2014/main" id="{520AFFF2-E4E6-7DAD-B680-DAF9ECB6F140}"/>
              </a:ext>
            </a:extLst>
          </p:cNvPr>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1496116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b="1" i="0" dirty="0">
                <a:solidFill>
                  <a:srgbClr val="000000"/>
                </a:solidFill>
                <a:effectLst/>
                <a:latin typeface="Roboto" panose="02000000000000000000" pitchFamily="2" charset="0"/>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Roboto" panose="02000000000000000000" pitchFamily="2" charset="0"/>
              </a:rPr>
              <a:t>T</a:t>
            </a:r>
            <a:r>
              <a:rPr lang="en-AU" b="0" i="0" dirty="0">
                <a:solidFill>
                  <a:srgbClr val="000000"/>
                </a:solidFill>
                <a:effectLst/>
                <a:latin typeface="Roboto" panose="02000000000000000000" pitchFamily="2" charset="0"/>
              </a:rPr>
              <a:t>he noun group ‘a miniature top hat and cane’ </a:t>
            </a:r>
            <a:r>
              <a:rPr lang="en-US" dirty="0"/>
              <a:t>gives us more information about the shellfish, implying that it may possess human-like traits such as elegance and style or a unique personality that sounds out. Without it, we are unable to develop a clear image of the shellfish or gain an insight into its personal characteristics. </a:t>
            </a:r>
          </a:p>
          <a:p>
            <a:pPr marL="0" indent="0" algn="l" fontAlgn="base">
              <a:buFont typeface="Arial" panose="020B0604020202020204" pitchFamily="34" charset="0"/>
              <a:buNone/>
            </a:pPr>
            <a:endParaRPr lang="en-AU" b="1" i="0" dirty="0">
              <a:solidFill>
                <a:srgbClr val="000000"/>
              </a:solidFill>
              <a:effectLst/>
              <a:latin typeface="Roboto" panose="02000000000000000000" pitchFamily="2" charset="0"/>
            </a:endParaRP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humour</a:t>
            </a:r>
            <a:r>
              <a:rPr lang="en-AU" b="0" i="0" dirty="0">
                <a:solidFill>
                  <a:srgbClr val="000000"/>
                </a:solidFill>
                <a:effectLst/>
                <a:latin typeface="Roboto" panose="02000000000000000000" pitchFamily="2" charset="0"/>
              </a:rPr>
              <a:t>: The mention of a "miniature top hat and cane" introduces a playful and whimsical element. It implies that the shellfish has a charming or comical appearance, enhancing the overall image in a light-hearted way.</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imaginary Scenario</a:t>
            </a:r>
            <a:r>
              <a:rPr lang="en-AU" b="0" i="0" dirty="0">
                <a:solidFill>
                  <a:srgbClr val="000000"/>
                </a:solidFill>
                <a:effectLst/>
                <a:latin typeface="Roboto" panose="02000000000000000000" pitchFamily="2" charset="0"/>
              </a:rPr>
              <a:t>: The phrase suggests an imaginary or fanciful scenario where the shellfish is imagined to be dressed up. This adds a layer of creativity to the description, inviting the reader to visualise the shellfish in a humorous context.</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character traits</a:t>
            </a:r>
            <a:r>
              <a:rPr lang="en-AU" b="0" i="0" dirty="0">
                <a:solidFill>
                  <a:srgbClr val="000000"/>
                </a:solidFill>
                <a:effectLst/>
                <a:latin typeface="Roboto" panose="02000000000000000000" pitchFamily="2" charset="0"/>
              </a:rPr>
              <a:t>: By suggesting that the shellfish might be carrying these items, it implies that the creature may possess traits such as elegance or style, or even a quirky personality that stands out.</a:t>
            </a:r>
          </a:p>
          <a:p>
            <a:pPr algn="l" fontAlgn="base">
              <a:buFont typeface="+mj-lt"/>
              <a:buNone/>
            </a:pPr>
            <a:endParaRPr lang="en-AU" b="0" i="0" dirty="0">
              <a:solidFill>
                <a:srgbClr val="000000"/>
              </a:solidFill>
              <a:effectLst/>
              <a:latin typeface="Roboto" panose="02000000000000000000" pitchFamily="2" charset="0"/>
            </a:endParaRPr>
          </a:p>
          <a:p>
            <a:pPr algn="l"/>
            <a:r>
              <a:rPr lang="en-AU" b="0" i="0" dirty="0">
                <a:solidFill>
                  <a:srgbClr val="000000"/>
                </a:solidFill>
                <a:effectLst/>
                <a:latin typeface="Roboto" panose="02000000000000000000" pitchFamily="2" charset="0"/>
              </a:rPr>
              <a:t>Overall, this noun group contributes to a vivid and entertaining portrayal of the shellfish, enhancing its character and making the description memorable.</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1760554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rgbClr val="000000"/>
                </a:solidFill>
                <a:effectLst/>
                <a:latin typeface="Public Sans"/>
              </a:rPr>
              <a:t>T</a:t>
            </a:r>
            <a:r>
              <a:rPr lang="en-US" b="0" dirty="0">
                <a:latin typeface="Public Sans"/>
              </a:rPr>
              <a:t>o </a:t>
            </a:r>
            <a:r>
              <a:rPr lang="en-US" dirty="0">
                <a:latin typeface="Public Sans"/>
              </a:rPr>
              <a:t>remove the elaborated noun groups from the sentence, we would simplify the parts that include modifiers, leaving only the core nouns. The revised sentence would look like this: </a:t>
            </a:r>
            <a:r>
              <a:rPr lang="en-AU" sz="1600" b="0" i="1" dirty="0">
                <a:solidFill>
                  <a:srgbClr val="000000"/>
                </a:solidFill>
                <a:effectLst/>
                <a:latin typeface="+mn-lt"/>
              </a:rPr>
              <a:t>Amongst the diners, guests lolling into the pub, and patients off to see the doctor with varying diseases, amongst them all, and Georgia and me, walking down the street was a shellfish.</a:t>
            </a:r>
            <a:r>
              <a:rPr lang="en-AU" sz="1600" b="0" i="0" dirty="0">
                <a:solidFill>
                  <a:srgbClr val="000000"/>
                </a:solidFill>
                <a:effectLst/>
                <a:latin typeface="Aptos" panose="020B0004020202020204" pitchFamily="34" charset="0"/>
              </a:rPr>
              <a:t>   </a:t>
            </a:r>
          </a:p>
          <a:p>
            <a:endParaRPr lang="en-AU" sz="1600" b="0" i="0" dirty="0">
              <a:solidFill>
                <a:srgbClr val="000000"/>
              </a:solidFill>
              <a:effectLst/>
              <a:latin typeface="Aptos" panose="020B0004020202020204" pitchFamily="34" charset="0"/>
            </a:endParaRPr>
          </a:p>
          <a:p>
            <a:r>
              <a:rPr lang="en-US" dirty="0"/>
              <a:t>Changes made:</a:t>
            </a:r>
          </a:p>
          <a:p>
            <a:pPr marL="285750" indent="-285750">
              <a:buFont typeface="Arial"/>
              <a:buChar char="•"/>
            </a:pPr>
            <a:r>
              <a:rPr lang="en-US" b="1" dirty="0">
                <a:latin typeface="Public Sans"/>
              </a:rPr>
              <a:t>‘evening’s take-away':</a:t>
            </a:r>
            <a:r>
              <a:rPr lang="en-US" dirty="0">
                <a:latin typeface="Public Sans"/>
              </a:rPr>
              <a:t> ‘</a:t>
            </a:r>
            <a:r>
              <a:rPr lang="en-US" b="1" dirty="0">
                <a:latin typeface="Public Sans"/>
              </a:rPr>
              <a:t>the diners'</a:t>
            </a:r>
            <a:r>
              <a:rPr lang="en-US" dirty="0">
                <a:latin typeface="Public Sans"/>
              </a:rPr>
              <a:t> (removing the adjectives ‘evening’s take away' from the collective noun ‘diners')</a:t>
            </a:r>
          </a:p>
          <a:p>
            <a:pPr marL="285750" indent="-285750">
              <a:buFont typeface="Arial"/>
              <a:buChar char="•"/>
            </a:pPr>
            <a:r>
              <a:rPr lang="en-US" b="1" dirty="0">
                <a:latin typeface="Public Sans"/>
              </a:rPr>
              <a:t>‘potential trivia' : ‘guests'</a:t>
            </a:r>
            <a:r>
              <a:rPr lang="en-US" dirty="0">
                <a:latin typeface="Public Sans"/>
              </a:rPr>
              <a:t> (removing the adjectives ‘potential trivia' from the collective noun ‘guests’)</a:t>
            </a:r>
          </a:p>
          <a:p>
            <a:pPr marL="285750" indent="-285750">
              <a:buFont typeface="Arial"/>
              <a:buChar char="•"/>
            </a:pPr>
            <a:r>
              <a:rPr lang="en-US" dirty="0">
                <a:latin typeface="Public Sans"/>
              </a:rPr>
              <a:t>‘</a:t>
            </a:r>
            <a:r>
              <a:rPr lang="en-US" b="1" dirty="0">
                <a:latin typeface="Public Sans"/>
              </a:rPr>
              <a:t>the late night’: ‘patients’ </a:t>
            </a:r>
            <a:r>
              <a:rPr lang="en-US" dirty="0">
                <a:latin typeface="Public Sans"/>
              </a:rPr>
              <a:t>(removing ‘the late night’ from the collective noun ‘patients’)</a:t>
            </a:r>
          </a:p>
          <a:p>
            <a:pPr marL="285750" indent="-285750">
              <a:buFont typeface="Arial"/>
              <a:buChar char="•"/>
            </a:pPr>
            <a:r>
              <a:rPr lang="en-US" b="1" dirty="0">
                <a:latin typeface="Public Sans"/>
              </a:rPr>
              <a:t>‘Johnston Street’ </a:t>
            </a:r>
            <a:r>
              <a:rPr lang="en-US" dirty="0">
                <a:latin typeface="Public Sans"/>
              </a:rPr>
              <a:t>: </a:t>
            </a:r>
            <a:r>
              <a:rPr lang="en-US" b="1" dirty="0">
                <a:latin typeface="Public Sans"/>
              </a:rPr>
              <a:t>‘the doctor’ </a:t>
            </a:r>
            <a:r>
              <a:rPr lang="en-US" dirty="0">
                <a:latin typeface="Public Sans"/>
              </a:rPr>
              <a:t>(removing ‘Johnston Street’ from the common noun ‘doctor’)</a:t>
            </a:r>
          </a:p>
          <a:p>
            <a:pPr marL="285750" indent="-285750">
              <a:buFont typeface="Arial"/>
              <a:buChar char="•"/>
            </a:pPr>
            <a:r>
              <a:rPr lang="en-US" b="1" dirty="0">
                <a:latin typeface="Public Sans"/>
              </a:rPr>
              <a:t>‘varying imagined and real-middle class’: </a:t>
            </a:r>
            <a:r>
              <a:rPr lang="en-US" dirty="0">
                <a:latin typeface="Public Sans"/>
              </a:rPr>
              <a:t>‘diseases’ (removing ‘varying imagined and real-middle </a:t>
            </a:r>
            <a:r>
              <a:rPr lang="en-US" dirty="0" err="1">
                <a:latin typeface="Public Sans"/>
              </a:rPr>
              <a:t>class’</a:t>
            </a:r>
            <a:r>
              <a:rPr lang="en-US" dirty="0">
                <a:latin typeface="Public Sans"/>
              </a:rPr>
              <a:t> from the collective noun ‘diseases’) </a:t>
            </a:r>
          </a:p>
          <a:p>
            <a:pPr marL="285750" indent="-285750">
              <a:buFont typeface="Arial"/>
              <a:buChar char="•"/>
            </a:pPr>
            <a:r>
              <a:rPr lang="en-US" b="1" dirty="0">
                <a:latin typeface="Public Sans"/>
              </a:rPr>
              <a:t>‘shiny black’: ‘shellfish’ </a:t>
            </a:r>
            <a:r>
              <a:rPr lang="en-US" dirty="0">
                <a:latin typeface="Public Sans"/>
              </a:rPr>
              <a:t>(removing ‘black shiny’ from the common noun ‘shellfish’. </a:t>
            </a:r>
          </a:p>
          <a:p>
            <a:endParaRPr lang="en-US" dirty="0">
              <a:latin typeface="Public Sans"/>
            </a:endParaRPr>
          </a:p>
          <a:p>
            <a:r>
              <a:rPr lang="en-US" dirty="0">
                <a:latin typeface="Arial"/>
                <a:cs typeface="Arial"/>
              </a:rPr>
              <a:t>This version removes the additional descriptors, simplifying the sentence. Without these elaborated noun groups, meaning is reduced for the reader. In particular, context is reduced for the sentence ‘off to see the doctor with diseases’. </a:t>
            </a:r>
          </a:p>
          <a:p>
            <a:endParaRPr lang="en-US" dirty="0">
              <a:latin typeface="Public Sans"/>
            </a:endParaRPr>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250356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adapt the provided learning intention and below sample success criteria, as required, to suit the needs of your students. </a:t>
            </a:r>
            <a:endParaRPr lang="en-US" dirty="0"/>
          </a:p>
          <a:p>
            <a:endParaRPr lang="en-AU" i="1" dirty="0">
              <a:latin typeface="Arial"/>
              <a:cs typeface="Arial"/>
            </a:endParaRPr>
          </a:p>
          <a:p>
            <a:pPr marL="0" indent="0">
              <a:buFont typeface="Arial"/>
              <a:buNone/>
            </a:pPr>
            <a:r>
              <a:rPr lang="en-AU" i="1" dirty="0">
                <a:latin typeface="Arial"/>
                <a:cs typeface="Arial"/>
              </a:rPr>
              <a:t>- identify extraordinary and ordinary events in the core text</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explain how language can be used to create representations of events</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use noun groups to compose representations that are ordinary and extraordinary</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evaluate the work of their peers and justify the judgement made. </a:t>
            </a:r>
          </a:p>
          <a:p>
            <a:pPr algn="ctr"/>
            <a:endParaRPr lang="en-AU" i="1" dirty="0"/>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latin typeface="Arial"/>
                <a:cs typeface="Arial"/>
              </a:rPr>
              <a:t>For more information, see:</a:t>
            </a:r>
          </a:p>
          <a:p>
            <a:r>
              <a:rPr lang="en-AU" b="1" dirty="0">
                <a:latin typeface="Arial"/>
                <a:cs typeface="Arial"/>
              </a:rPr>
              <a:t>Sharing learning intentions and success criteria: </a:t>
            </a:r>
            <a:r>
              <a:rPr lang="en-AU" dirty="0">
                <a:latin typeface="Arial"/>
                <a:cs typeface="Arial"/>
                <a:hlinkClick r:id="rId3"/>
              </a:rPr>
              <a:t>https://education.nsw.gov.au/content/dam/main-education/documents/teaching-and-learning/curriculum/explicit-teaching/explicit-teaching-technique-guide-lisc-sharing.pdf</a:t>
            </a:r>
            <a:r>
              <a:rPr lang="en-AU" dirty="0">
                <a:latin typeface="Arial"/>
                <a:cs typeface="Arial"/>
              </a:rPr>
              <a:t> </a:t>
            </a:r>
          </a:p>
          <a:p>
            <a:r>
              <a:rPr lang="en-AU" b="1" dirty="0">
                <a:latin typeface="Arial"/>
                <a:cs typeface="Arial"/>
              </a:rPr>
              <a:t>Planning learning intentions and success criteria: </a:t>
            </a:r>
            <a:r>
              <a:rPr lang="en-AU" dirty="0">
                <a:latin typeface="Arial"/>
                <a:cs typeface="Arial"/>
                <a:hlinkClick r:id="rId4"/>
              </a:rPr>
              <a:t>https://education.nsw.gov.au/content/dam/main-education/documents/teaching-and-learning/curriculum/explicit-teaching/explicit-teaching-technique-guide-lisc-planning.pdf</a:t>
            </a:r>
            <a:endParaRPr lang="en-AU" dirty="0">
              <a:latin typeface="Arial"/>
              <a:cs typeface="Arial"/>
            </a:endParaRPr>
          </a:p>
          <a:p>
            <a:endParaRPr lang="en-AU" dirty="0">
              <a:latin typeface="Arial"/>
              <a:cs typeface="Arial"/>
            </a:endParaRPr>
          </a:p>
          <a:p>
            <a:pPr marL="342900" lvl="0" indent="-342900">
              <a:lnSpc>
                <a:spcPct val="150000"/>
              </a:lnSpc>
              <a:spcBef>
                <a:spcPts val="1200"/>
              </a:spcBef>
              <a:spcAft>
                <a:spcPts val="600"/>
              </a:spcAft>
              <a:buFont typeface="Arial" panose="05050102010706020507" pitchFamily="18" charset="2"/>
              <a:buChar char="•"/>
            </a:pPr>
            <a:endParaRPr lang="en-AU" sz="1800" dirty="0">
              <a:effectLst/>
              <a:ea typeface="Calibri" panose="020F0502020204030204" pitchFamily="34" charset="0"/>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Public Sans"/>
              </a:rPr>
              <a:t>T</a:t>
            </a:r>
            <a:r>
              <a:rPr lang="en-AU" b="0" dirty="0">
                <a:latin typeface="Public Sans"/>
              </a:rPr>
              <a:t>he following slides provide text annotations for </a:t>
            </a:r>
            <a:r>
              <a:rPr lang="en-US" b="1" dirty="0">
                <a:latin typeface="Arial"/>
                <a:cs typeface="Arial"/>
              </a:rPr>
              <a:t>Core text 3 – ‘The Marron’ by Zoe Norton-Lodge </a:t>
            </a:r>
            <a:r>
              <a:rPr lang="en-AU" b="0" dirty="0">
                <a:latin typeface="Public Sans"/>
              </a:rPr>
              <a:t>focusing on noun groups. </a:t>
            </a:r>
            <a:r>
              <a:rPr lang="en-AU" b="1" dirty="0">
                <a:latin typeface="Public Sans"/>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2836631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Teacher notes:</a:t>
            </a:r>
            <a:r>
              <a:rPr lang="en-US" b="0" i="0" dirty="0">
                <a:solidFill>
                  <a:schemeClr val="tx1"/>
                </a:solidFill>
                <a:effectLst/>
                <a:latin typeface="Arial" panose="020B0604020202020204" pitchFamily="34" charset="0"/>
                <a:ea typeface="+mn-ea"/>
                <a:cs typeface="Arial" panose="020B0604020202020204" pitchFamily="34" charset="0"/>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0" i="0" u="none" strike="noStrike" dirty="0">
                <a:solidFill>
                  <a:schemeClr val="tx1"/>
                </a:solidFill>
                <a:effectLst/>
                <a:latin typeface="Arial" panose="020B0604020202020204" pitchFamily="34" charset="0"/>
                <a:ea typeface="+mn-ea"/>
                <a:cs typeface="Arial" panose="020B0604020202020204" pitchFamily="34" charset="0"/>
              </a:rPr>
              <a:t>E</a:t>
            </a:r>
            <a:r>
              <a:rPr lang="en-AU" b="0" i="0" dirty="0" err="1">
                <a:solidFill>
                  <a:srgbClr val="000000"/>
                </a:solidFill>
                <a:effectLst/>
                <a:latin typeface="Roboto"/>
                <a:ea typeface="Roboto"/>
                <a:cs typeface="Roboto"/>
              </a:rPr>
              <a:t>laborated</a:t>
            </a:r>
            <a:r>
              <a:rPr lang="en-AU" b="0" i="0" dirty="0">
                <a:solidFill>
                  <a:srgbClr val="000000"/>
                </a:solidFill>
                <a:effectLst/>
                <a:latin typeface="Roboto"/>
                <a:ea typeface="Roboto"/>
                <a:cs typeface="Roboto"/>
              </a:rPr>
              <a:t> noun groups include adjectives, articles / determiners, and other modifiers that provide additional detail about the noun. </a:t>
            </a:r>
          </a:p>
          <a:p>
            <a:endParaRPr lang="en-AU" b="0" i="0" dirty="0">
              <a:solidFill>
                <a:srgbClr val="000000"/>
              </a:solidFill>
              <a:effectLst/>
              <a:latin typeface="Roboto"/>
              <a:ea typeface="Roboto"/>
              <a:cs typeface="Roboto"/>
            </a:endParaRPr>
          </a:p>
          <a:p>
            <a:r>
              <a:rPr lang="en-AU" b="0" i="0" dirty="0">
                <a:solidFill>
                  <a:srgbClr val="000000"/>
                </a:solidFill>
                <a:effectLst/>
                <a:latin typeface="Roboto"/>
                <a:ea typeface="Roboto"/>
                <a:cs typeface="Roboto"/>
              </a:rPr>
              <a:t>Here are some examples:</a:t>
            </a:r>
            <a:endParaRPr lang="en-US" b="0" i="0" dirty="0">
              <a:solidFill>
                <a:srgbClr val="000000"/>
              </a:solidFill>
              <a:effectLst/>
              <a:latin typeface="Roboto"/>
              <a:ea typeface="Roboto"/>
              <a:cs typeface="Roboto"/>
            </a:endParaRPr>
          </a:p>
          <a:p>
            <a:pPr fontAlgn="base">
              <a:buFont typeface="Arial" panose="020F0302020204030204"/>
              <a:buChar char="•"/>
            </a:pPr>
            <a:r>
              <a:rPr lang="en-AU" b="1" i="0" dirty="0">
                <a:solidFill>
                  <a:srgbClr val="000000"/>
                </a:solidFill>
                <a:effectLst/>
                <a:latin typeface="Roboto"/>
                <a:ea typeface="Roboto"/>
                <a:cs typeface="Roboto"/>
              </a:rPr>
              <a:t>the age of ten</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article</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'the'; common noun 'age' modified by the prepositional</a:t>
            </a:r>
            <a:r>
              <a:rPr lang="en-AU" b="0" i="0" dirty="0">
                <a:solidFill>
                  <a:srgbClr val="000000"/>
                </a:solidFill>
                <a:effectLst/>
                <a:latin typeface="Roboto"/>
                <a:ea typeface="Roboto"/>
                <a:cs typeface="Roboto"/>
              </a:rPr>
              <a:t> phrase</a:t>
            </a:r>
            <a:r>
              <a:rPr lang="en-AU" dirty="0">
                <a:solidFill>
                  <a:srgbClr val="000000"/>
                </a:solidFill>
                <a:latin typeface="Roboto"/>
                <a:ea typeface="Roboto"/>
                <a:cs typeface="Roboto"/>
              </a:rPr>
              <a:t> 'of ten' to provide more detail about the age</a:t>
            </a:r>
            <a:r>
              <a:rPr lang="en-AU" b="0" i="0" dirty="0">
                <a:solidFill>
                  <a:srgbClr val="000000"/>
                </a:solidFill>
                <a:effectLst/>
                <a:latin typeface="Roboto"/>
                <a:ea typeface="Roboto"/>
                <a:cs typeface="Roboto"/>
              </a:rPr>
              <a:t>)</a:t>
            </a:r>
          </a:p>
          <a:p>
            <a:pPr fontAlgn="base">
              <a:buFont typeface="Arial" panose="020F0302020204030204"/>
              <a:buChar char="•"/>
            </a:pPr>
            <a:r>
              <a:rPr lang="en-AU" b="1" i="0" dirty="0">
                <a:solidFill>
                  <a:srgbClr val="000000"/>
                </a:solidFill>
                <a:effectLst/>
                <a:latin typeface="Roboto"/>
                <a:ea typeface="Roboto"/>
                <a:cs typeface="Roboto"/>
              </a:rPr>
              <a:t>hunting and gathering duties</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adjectives 'hunting</a:t>
            </a:r>
            <a:r>
              <a:rPr lang="en-AU" b="0" i="0" dirty="0">
                <a:solidFill>
                  <a:srgbClr val="000000"/>
                </a:solidFill>
                <a:effectLst/>
                <a:latin typeface="Roboto"/>
                <a:ea typeface="Roboto"/>
                <a:cs typeface="Roboto"/>
              </a:rPr>
              <a:t> and gathering</a:t>
            </a:r>
            <a:r>
              <a:rPr lang="en-AU" dirty="0">
                <a:solidFill>
                  <a:srgbClr val="000000"/>
                </a:solidFill>
                <a:latin typeface="Roboto"/>
                <a:ea typeface="Roboto"/>
                <a:cs typeface="Roboto"/>
              </a:rPr>
              <a:t>'; collective</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noun 'duties')</a:t>
            </a:r>
            <a:endParaRPr lang="en-AU" b="0" i="0" dirty="0">
              <a:solidFill>
                <a:srgbClr val="000000"/>
              </a:solidFill>
              <a:effectLst/>
              <a:latin typeface="Roboto"/>
              <a:ea typeface="Roboto"/>
              <a:cs typeface="Roboto"/>
            </a:endParaRPr>
          </a:p>
          <a:p>
            <a:pPr fontAlgn="base">
              <a:buFont typeface="Arial" panose="020F0302020204030204"/>
              <a:buChar char="•"/>
            </a:pPr>
            <a:r>
              <a:rPr lang="en-AU" b="1" i="0" dirty="0">
                <a:solidFill>
                  <a:srgbClr val="000000"/>
                </a:solidFill>
                <a:effectLst/>
                <a:latin typeface="Roboto"/>
                <a:ea typeface="Roboto"/>
                <a:cs typeface="Roboto"/>
              </a:rPr>
              <a:t>the vantage point of our house</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article 'the'; adjective 'vantage'; common noun</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'point'</a:t>
            </a:r>
            <a:r>
              <a:rPr lang="en-AU" b="0" i="0" dirty="0">
                <a:solidFill>
                  <a:srgbClr val="000000"/>
                </a:solidFill>
                <a:effectLst/>
                <a:latin typeface="Roboto"/>
                <a:ea typeface="Roboto"/>
                <a:cs typeface="Roboto"/>
              </a:rPr>
              <a:t> modified by the prepositional phrase </a:t>
            </a:r>
            <a:r>
              <a:rPr lang="en-AU" dirty="0">
                <a:solidFill>
                  <a:srgbClr val="000000"/>
                </a:solidFill>
                <a:latin typeface="Roboto"/>
                <a:ea typeface="Roboto"/>
                <a:cs typeface="Roboto"/>
              </a:rPr>
              <a:t>'of</a:t>
            </a:r>
            <a:r>
              <a:rPr lang="en-AU" b="0" i="0" dirty="0">
                <a:solidFill>
                  <a:srgbClr val="000000"/>
                </a:solidFill>
                <a:effectLst/>
                <a:latin typeface="Roboto"/>
                <a:ea typeface="Roboto"/>
                <a:cs typeface="Roboto"/>
              </a:rPr>
              <a:t> our house</a:t>
            </a:r>
            <a:r>
              <a:rPr lang="en-AU" dirty="0">
                <a:solidFill>
                  <a:srgbClr val="000000"/>
                </a:solidFill>
                <a:latin typeface="Roboto"/>
                <a:ea typeface="Roboto"/>
                <a:cs typeface="Roboto"/>
              </a:rPr>
              <a:t>')</a:t>
            </a:r>
            <a:endParaRPr lang="en-AU" b="0" i="0" dirty="0">
              <a:solidFill>
                <a:srgbClr val="000000"/>
              </a:solidFill>
              <a:effectLst/>
              <a:latin typeface="Roboto"/>
              <a:ea typeface="Roboto"/>
              <a:cs typeface="Roboto"/>
            </a:endParaRPr>
          </a:p>
          <a:p>
            <a:pPr fontAlgn="base">
              <a:buFont typeface="Arial" panose="020F0302020204030204"/>
              <a:buChar char="•"/>
            </a:pPr>
            <a:r>
              <a:rPr lang="en-AU" b="1" i="0" dirty="0">
                <a:solidFill>
                  <a:srgbClr val="000000"/>
                </a:solidFill>
                <a:effectLst/>
                <a:latin typeface="Roboto"/>
                <a:ea typeface="Roboto"/>
                <a:cs typeface="Roboto"/>
              </a:rPr>
              <a:t>the window in the lounge room</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article 'the'; common noun</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'window'; modified</a:t>
            </a:r>
            <a:r>
              <a:rPr lang="en-AU" b="0" i="0" dirty="0">
                <a:solidFill>
                  <a:srgbClr val="000000"/>
                </a:solidFill>
                <a:effectLst/>
                <a:latin typeface="Roboto"/>
                <a:ea typeface="Roboto"/>
                <a:cs typeface="Roboto"/>
              </a:rPr>
              <a:t> by the prepositional phrase </a:t>
            </a:r>
            <a:r>
              <a:rPr lang="en-AU" dirty="0">
                <a:solidFill>
                  <a:srgbClr val="000000"/>
                </a:solidFill>
                <a:latin typeface="Roboto"/>
                <a:ea typeface="Roboto"/>
                <a:cs typeface="Roboto"/>
              </a:rPr>
              <a:t>'in</a:t>
            </a:r>
            <a:r>
              <a:rPr lang="en-AU" b="0" i="0" dirty="0">
                <a:solidFill>
                  <a:srgbClr val="000000"/>
                </a:solidFill>
                <a:effectLst/>
                <a:latin typeface="Roboto"/>
                <a:ea typeface="Roboto"/>
                <a:cs typeface="Roboto"/>
              </a:rPr>
              <a:t> the lounge room</a:t>
            </a:r>
            <a:r>
              <a:rPr lang="en-AU" dirty="0">
                <a:solidFill>
                  <a:srgbClr val="000000"/>
                </a:solidFill>
                <a:latin typeface="Roboto"/>
                <a:ea typeface="Roboto"/>
                <a:cs typeface="Roboto"/>
              </a:rPr>
              <a:t>') *Prepositional phrase also contains a noun group: 'the lounge room' </a:t>
            </a:r>
            <a:endParaRPr lang="en-AU" b="0" i="0" dirty="0">
              <a:solidFill>
                <a:srgbClr val="000000"/>
              </a:solidFill>
              <a:effectLst/>
              <a:latin typeface="Roboto"/>
              <a:ea typeface="Roboto"/>
              <a:cs typeface="Roboto"/>
            </a:endParaRPr>
          </a:p>
          <a:p>
            <a:pPr fontAlgn="base">
              <a:buFont typeface="Arial" panose="020F0302020204030204"/>
              <a:buChar char="•"/>
            </a:pPr>
            <a:r>
              <a:rPr lang="en-AU" b="1" i="0" dirty="0">
                <a:solidFill>
                  <a:srgbClr val="000000"/>
                </a:solidFill>
                <a:effectLst/>
                <a:latin typeface="Roboto"/>
                <a:ea typeface="Roboto"/>
                <a:cs typeface="Roboto"/>
              </a:rPr>
              <a:t>the financial and physical responsibilities</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article 'the'; adjectives</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'financial and physical'; collective noun 'responsibilities')</a:t>
            </a:r>
            <a:endParaRPr lang="en-AU" b="0" i="0" dirty="0">
              <a:solidFill>
                <a:srgbClr val="000000"/>
              </a:solidFill>
              <a:effectLst/>
              <a:latin typeface="Roboto"/>
              <a:ea typeface="Roboto"/>
              <a:cs typeface="Roboto"/>
            </a:endParaRPr>
          </a:p>
          <a:p>
            <a:pPr fontAlgn="base">
              <a:buFont typeface="Arial" panose="020F0302020204030204"/>
              <a:buChar char="•"/>
            </a:pPr>
            <a:r>
              <a:rPr lang="en-AU" b="1" i="0" dirty="0">
                <a:solidFill>
                  <a:srgbClr val="000000"/>
                </a:solidFill>
                <a:effectLst/>
                <a:latin typeface="Roboto"/>
                <a:ea typeface="Roboto"/>
                <a:cs typeface="Roboto"/>
              </a:rPr>
              <a:t>Mamma's overprotective tendencies</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determiner</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'Mamma's'; adjective</a:t>
            </a:r>
            <a:r>
              <a:rPr lang="en-AU" b="0" i="0" dirty="0">
                <a:solidFill>
                  <a:srgbClr val="000000"/>
                </a:solidFill>
                <a:effectLst/>
                <a:latin typeface="Roboto"/>
                <a:ea typeface="Roboto"/>
                <a:cs typeface="Roboto"/>
              </a:rPr>
              <a:t> </a:t>
            </a:r>
            <a:r>
              <a:rPr lang="en-AU" dirty="0">
                <a:solidFill>
                  <a:srgbClr val="000000"/>
                </a:solidFill>
                <a:latin typeface="Roboto"/>
                <a:ea typeface="Roboto"/>
                <a:cs typeface="Roboto"/>
              </a:rPr>
              <a:t>'overprotective'; collective abstract noun 'tendencies')</a:t>
            </a:r>
            <a:endParaRPr lang="en-AU" b="0" i="0" dirty="0">
              <a:solidFill>
                <a:srgbClr val="000000"/>
              </a:solidFill>
              <a:effectLst/>
              <a:latin typeface="Roboto"/>
              <a:ea typeface="Roboto"/>
              <a:cs typeface="Roboto"/>
            </a:endParaRPr>
          </a:p>
          <a:p>
            <a:pPr fontAlgn="base">
              <a:buFont typeface="Arial" panose="020F0302020204030204"/>
              <a:buChar char="•"/>
            </a:pPr>
            <a:r>
              <a:rPr lang="en-AU" b="1" i="0" dirty="0">
                <a:solidFill>
                  <a:srgbClr val="000000"/>
                </a:solidFill>
                <a:effectLst/>
                <a:latin typeface="Roboto"/>
                <a:ea typeface="Roboto"/>
                <a:cs typeface="Roboto"/>
              </a:rPr>
              <a:t>an entirely new swamp </a:t>
            </a:r>
            <a:r>
              <a:rPr lang="en-AU" dirty="0">
                <a:solidFill>
                  <a:srgbClr val="000000"/>
                </a:solidFill>
                <a:latin typeface="Roboto"/>
                <a:ea typeface="Roboto"/>
                <a:cs typeface="Roboto"/>
              </a:rPr>
              <a:t>(article 'an'; adjectives 'entirely' 'new'; noun 'swamp' )</a:t>
            </a:r>
            <a:endParaRPr lang="en-AU" b="0" i="0" dirty="0">
              <a:solidFill>
                <a:srgbClr val="000000"/>
              </a:solidFill>
              <a:effectLst/>
              <a:latin typeface="Roboto"/>
              <a:ea typeface="Roboto"/>
              <a:cs typeface="Roboto"/>
            </a:endParaRPr>
          </a:p>
          <a:p>
            <a:pPr algn="l"/>
            <a:r>
              <a:rPr lang="en-AU" b="0" i="0" dirty="0">
                <a:solidFill>
                  <a:srgbClr val="000000"/>
                </a:solidFill>
                <a:effectLst/>
                <a:latin typeface="Roboto"/>
                <a:ea typeface="Roboto"/>
                <a:cs typeface="Roboto"/>
              </a:rPr>
              <a:t>These extended noun groups provide richer descriptions and context within the text.</a:t>
            </a:r>
          </a:p>
          <a:p>
            <a:pPr algn="l"/>
            <a:endParaRPr lang="en-AU" b="0" i="0" dirty="0">
              <a:solidFill>
                <a:srgbClr val="000000"/>
              </a:solidFill>
              <a:effectLst/>
              <a:latin typeface="Roboto" panose="02000000000000000000" pitchFamily="2" charset="0"/>
            </a:endParaRPr>
          </a:p>
          <a:p>
            <a:r>
              <a:rPr lang="en-AU" b="0" i="0" dirty="0">
                <a:solidFill>
                  <a:srgbClr val="000000"/>
                </a:solidFill>
                <a:effectLst/>
                <a:latin typeface="Roboto"/>
                <a:ea typeface="Roboto"/>
                <a:cs typeface="Roboto"/>
              </a:rPr>
              <a:t>The </a:t>
            </a:r>
            <a:r>
              <a:rPr lang="en-AU" dirty="0">
                <a:solidFill>
                  <a:srgbClr val="000000"/>
                </a:solidFill>
                <a:latin typeface="Roboto"/>
                <a:ea typeface="Roboto"/>
                <a:cs typeface="Roboto"/>
              </a:rPr>
              <a:t>succinct</a:t>
            </a:r>
            <a:r>
              <a:rPr lang="en-AU" b="0" i="0" dirty="0">
                <a:solidFill>
                  <a:srgbClr val="000000"/>
                </a:solidFill>
                <a:effectLst/>
                <a:latin typeface="Roboto"/>
                <a:ea typeface="Roboto"/>
                <a:cs typeface="Roboto"/>
              </a:rPr>
              <a:t> noun groups in the provided text consist of a noun and its immediate modifiers, without additional phrases. Here are the </a:t>
            </a:r>
            <a:r>
              <a:rPr lang="en-AU" dirty="0">
                <a:solidFill>
                  <a:srgbClr val="000000"/>
                </a:solidFill>
                <a:latin typeface="Roboto"/>
                <a:ea typeface="Roboto"/>
                <a:cs typeface="Roboto"/>
              </a:rPr>
              <a:t>succinct noun</a:t>
            </a:r>
            <a:r>
              <a:rPr lang="en-AU" b="0" i="0" dirty="0">
                <a:solidFill>
                  <a:srgbClr val="000000"/>
                </a:solidFill>
                <a:effectLst/>
                <a:latin typeface="Roboto"/>
                <a:ea typeface="Roboto"/>
                <a:cs typeface="Roboto"/>
              </a:rPr>
              <a:t> groups:</a:t>
            </a:r>
          </a:p>
          <a:p>
            <a:pPr marL="285750" indent="-285750" fontAlgn="base">
              <a:buFont typeface="Arial" panose="020F0302020204030204"/>
              <a:buChar char="•"/>
            </a:pPr>
            <a:r>
              <a:rPr lang="en-AU" b="1" i="0" dirty="0">
                <a:solidFill>
                  <a:srgbClr val="000000"/>
                </a:solidFill>
                <a:effectLst/>
                <a:latin typeface="Roboto"/>
                <a:ea typeface="Roboto"/>
                <a:cs typeface="Roboto"/>
              </a:rPr>
              <a:t>One evening</a:t>
            </a:r>
            <a:r>
              <a:rPr lang="en-AU" b="1" dirty="0">
                <a:solidFill>
                  <a:srgbClr val="000000"/>
                </a:solidFill>
                <a:latin typeface="Roboto"/>
                <a:ea typeface="Roboto"/>
                <a:cs typeface="Roboto"/>
              </a:rPr>
              <a:t> </a:t>
            </a:r>
            <a:r>
              <a:rPr lang="en-AU" dirty="0">
                <a:solidFill>
                  <a:srgbClr val="000000"/>
                </a:solidFill>
                <a:latin typeface="Roboto"/>
                <a:ea typeface="Roboto"/>
                <a:cs typeface="Roboto"/>
              </a:rPr>
              <a:t>(adjective 'one'; common noun 'evening')</a:t>
            </a:r>
            <a:endParaRPr lang="en-AU" i="0" dirty="0">
              <a:solidFill>
                <a:srgbClr val="000000"/>
              </a:solidFill>
              <a:effectLst/>
              <a:latin typeface="Roboto" panose="02000000000000000000" pitchFamily="2" charset="0"/>
              <a:ea typeface="Roboto" panose="02000000000000000000" pitchFamily="2" charset="0"/>
            </a:endParaRPr>
          </a:p>
          <a:p>
            <a:pPr marL="285750" indent="-285750" fontAlgn="base">
              <a:buFont typeface="Arial" panose="020F0302020204030204"/>
              <a:buChar char="•"/>
            </a:pPr>
            <a:r>
              <a:rPr lang="en-AU" b="1" i="0" dirty="0">
                <a:solidFill>
                  <a:srgbClr val="000000"/>
                </a:solidFill>
                <a:effectLst/>
                <a:latin typeface="Roboto"/>
                <a:ea typeface="Roboto"/>
                <a:cs typeface="Roboto"/>
              </a:rPr>
              <a:t>Georgia</a:t>
            </a:r>
            <a:r>
              <a:rPr lang="en-AU" b="1" dirty="0">
                <a:solidFill>
                  <a:srgbClr val="000000"/>
                </a:solidFill>
                <a:latin typeface="Roboto"/>
                <a:ea typeface="Roboto"/>
                <a:cs typeface="Roboto"/>
              </a:rPr>
              <a:t> </a:t>
            </a:r>
            <a:r>
              <a:rPr lang="en-AU" dirty="0">
                <a:solidFill>
                  <a:srgbClr val="000000"/>
                </a:solidFill>
                <a:latin typeface="Roboto"/>
                <a:ea typeface="Roboto"/>
                <a:cs typeface="Roboto"/>
              </a:rPr>
              <a:t>(single proper noun)</a:t>
            </a:r>
            <a:endParaRPr lang="en-AU" i="0" dirty="0">
              <a:solidFill>
                <a:srgbClr val="000000"/>
              </a:solidFill>
              <a:effectLst/>
              <a:latin typeface="Roboto" panose="02000000000000000000" pitchFamily="2" charset="0"/>
              <a:ea typeface="Roboto" panose="02000000000000000000" pitchFamily="2" charset="0"/>
            </a:endParaRPr>
          </a:p>
          <a:p>
            <a:pPr marL="285750" indent="-285750" fontAlgn="base">
              <a:buFont typeface="Arial" panose="020F0302020204030204"/>
              <a:buChar char="•"/>
            </a:pPr>
            <a:r>
              <a:rPr lang="en-AU" b="1" i="0" dirty="0">
                <a:solidFill>
                  <a:srgbClr val="000000"/>
                </a:solidFill>
                <a:effectLst/>
                <a:latin typeface="Roboto"/>
                <a:ea typeface="Roboto"/>
                <a:cs typeface="Roboto"/>
              </a:rPr>
              <a:t>Mamma</a:t>
            </a:r>
            <a:r>
              <a:rPr lang="en-AU" b="1" dirty="0">
                <a:solidFill>
                  <a:srgbClr val="000000"/>
                </a:solidFill>
                <a:latin typeface="Roboto"/>
                <a:ea typeface="Roboto"/>
                <a:cs typeface="Roboto"/>
              </a:rPr>
              <a:t> </a:t>
            </a:r>
            <a:r>
              <a:rPr lang="en-AU" dirty="0">
                <a:solidFill>
                  <a:srgbClr val="000000"/>
                </a:solidFill>
                <a:latin typeface="Arial"/>
                <a:cs typeface="Arial"/>
              </a:rPr>
              <a:t>(single proper noun)</a:t>
            </a:r>
            <a:endParaRPr lang="en-AU" b="0" i="0" dirty="0">
              <a:solidFill>
                <a:srgbClr val="000000"/>
              </a:solidFill>
              <a:effectLst/>
              <a:latin typeface="Arial"/>
              <a:ea typeface="Roboto" panose="02000000000000000000" pitchFamily="2" charset="0"/>
              <a:cs typeface="Arial"/>
            </a:endParaRPr>
          </a:p>
          <a:p>
            <a:pPr marL="285750" indent="-285750" fontAlgn="base">
              <a:buFont typeface="Arial" panose="020F0302020204030204"/>
              <a:buChar char="•"/>
            </a:pPr>
            <a:r>
              <a:rPr lang="en-AU" b="1" i="0" dirty="0">
                <a:solidFill>
                  <a:srgbClr val="000000"/>
                </a:solidFill>
                <a:effectLst/>
                <a:latin typeface="Roboto"/>
                <a:ea typeface="Roboto"/>
                <a:cs typeface="Roboto"/>
              </a:rPr>
              <a:t>Year Six</a:t>
            </a:r>
            <a:r>
              <a:rPr lang="en-AU" b="1" dirty="0">
                <a:solidFill>
                  <a:srgbClr val="000000"/>
                </a:solidFill>
                <a:latin typeface="Roboto"/>
                <a:ea typeface="Roboto"/>
                <a:cs typeface="Roboto"/>
              </a:rPr>
              <a:t> </a:t>
            </a:r>
            <a:r>
              <a:rPr lang="en-AU" dirty="0">
                <a:solidFill>
                  <a:srgbClr val="000000"/>
                </a:solidFill>
                <a:latin typeface="Roboto"/>
                <a:ea typeface="Roboto"/>
                <a:cs typeface="Roboto"/>
              </a:rPr>
              <a:t>(noun 'Year'; adjective 'Six')</a:t>
            </a:r>
            <a:endParaRPr lang="en-AU" i="0" dirty="0">
              <a:solidFill>
                <a:srgbClr val="000000"/>
              </a:solidFill>
              <a:effectLst/>
              <a:latin typeface="Roboto" panose="02000000000000000000" pitchFamily="2" charset="0"/>
              <a:ea typeface="Roboto" panose="02000000000000000000" pitchFamily="2" charset="0"/>
            </a:endParaRPr>
          </a:p>
          <a:p>
            <a:pPr marL="285750" indent="-285750" fontAlgn="base">
              <a:buFont typeface="Arial" panose="020F0302020204030204"/>
              <a:buChar char="•"/>
            </a:pPr>
            <a:r>
              <a:rPr lang="en-AU" b="1" i="0" dirty="0">
                <a:solidFill>
                  <a:srgbClr val="000000"/>
                </a:solidFill>
                <a:effectLst/>
                <a:latin typeface="Roboto"/>
                <a:ea typeface="Roboto"/>
                <a:cs typeface="Roboto"/>
              </a:rPr>
              <a:t>the park</a:t>
            </a:r>
            <a:r>
              <a:rPr lang="en-AU" b="1" dirty="0">
                <a:solidFill>
                  <a:srgbClr val="000000"/>
                </a:solidFill>
                <a:latin typeface="Roboto"/>
                <a:ea typeface="Roboto"/>
                <a:cs typeface="Roboto"/>
              </a:rPr>
              <a:t> </a:t>
            </a:r>
            <a:r>
              <a:rPr lang="en-AU" dirty="0">
                <a:solidFill>
                  <a:srgbClr val="000000"/>
                </a:solidFill>
                <a:latin typeface="Roboto"/>
                <a:ea typeface="Roboto"/>
                <a:cs typeface="Roboto"/>
              </a:rPr>
              <a:t>(article 'the'; common noun 'park')</a:t>
            </a:r>
            <a:endParaRPr lang="en-AU" i="0" dirty="0">
              <a:solidFill>
                <a:srgbClr val="000000"/>
              </a:solidFill>
              <a:effectLst/>
              <a:latin typeface="Roboto" panose="02000000000000000000" pitchFamily="2" charset="0"/>
              <a:ea typeface="Roboto" panose="02000000000000000000" pitchFamily="2" charset="0"/>
            </a:endParaRPr>
          </a:p>
          <a:p>
            <a:pPr marL="285750" indent="-285750" fontAlgn="base">
              <a:buFont typeface="Arial" panose="020F0302020204030204"/>
              <a:buChar char="•"/>
            </a:pPr>
            <a:r>
              <a:rPr lang="en-AU" b="1" i="0" dirty="0">
                <a:solidFill>
                  <a:srgbClr val="000000"/>
                </a:solidFill>
                <a:effectLst/>
                <a:latin typeface="Roboto"/>
                <a:ea typeface="Roboto"/>
                <a:cs typeface="Roboto"/>
              </a:rPr>
              <a:t>the unfairness</a:t>
            </a:r>
            <a:r>
              <a:rPr lang="en-AU" b="1" dirty="0">
                <a:solidFill>
                  <a:srgbClr val="000000"/>
                </a:solidFill>
                <a:latin typeface="Roboto"/>
                <a:ea typeface="Roboto"/>
                <a:cs typeface="Roboto"/>
              </a:rPr>
              <a:t> </a:t>
            </a:r>
            <a:r>
              <a:rPr lang="en-AU" dirty="0">
                <a:solidFill>
                  <a:srgbClr val="000000"/>
                </a:solidFill>
                <a:latin typeface="Arial"/>
                <a:cs typeface="Arial"/>
              </a:rPr>
              <a:t>(article 'the'; abstract noun 'park')</a:t>
            </a:r>
            <a:endParaRPr lang="en-AU" b="0" i="0" dirty="0">
              <a:solidFill>
                <a:srgbClr val="000000"/>
              </a:solidFill>
              <a:effectLst/>
              <a:latin typeface="Arial"/>
              <a:ea typeface="Roboto" panose="02000000000000000000" pitchFamily="2" charset="0"/>
              <a:cs typeface="Arial"/>
            </a:endParaRPr>
          </a:p>
          <a:p>
            <a:pPr marL="285750" indent="-285750" fontAlgn="base">
              <a:buFont typeface="Arial" panose="020F0302020204030204"/>
              <a:buChar char="•"/>
            </a:pPr>
            <a:r>
              <a:rPr lang="en-AU" b="1" dirty="0">
                <a:solidFill>
                  <a:srgbClr val="000000"/>
                </a:solidFill>
                <a:latin typeface="Roboto"/>
                <a:ea typeface="Roboto"/>
                <a:cs typeface="Roboto"/>
              </a:rPr>
              <a:t>pettiness </a:t>
            </a:r>
            <a:r>
              <a:rPr lang="en-AU" dirty="0">
                <a:solidFill>
                  <a:srgbClr val="000000"/>
                </a:solidFill>
                <a:latin typeface="Arial"/>
                <a:cs typeface="Arial"/>
              </a:rPr>
              <a:t>(single abstract noun)</a:t>
            </a:r>
            <a:endParaRPr lang="en-AU" b="0" i="0" dirty="0">
              <a:solidFill>
                <a:srgbClr val="000000"/>
              </a:solidFill>
              <a:effectLst/>
              <a:latin typeface="Arial"/>
              <a:ea typeface="Roboto" panose="02000000000000000000" pitchFamily="2" charset="0"/>
              <a:cs typeface="Arial"/>
            </a:endParaRPr>
          </a:p>
          <a:p>
            <a:pPr marL="285750" indent="-285750" fontAlgn="base">
              <a:buFont typeface="Arial" panose="020F0302020204030204"/>
              <a:buChar char="•"/>
            </a:pPr>
            <a:r>
              <a:rPr lang="en-AU" b="1" i="0" dirty="0">
                <a:solidFill>
                  <a:srgbClr val="000000"/>
                </a:solidFill>
                <a:effectLst/>
                <a:latin typeface="Roboto"/>
                <a:ea typeface="Roboto"/>
                <a:cs typeface="Roboto"/>
              </a:rPr>
              <a:t>a shellfish</a:t>
            </a:r>
            <a:r>
              <a:rPr lang="en-AU" b="1" dirty="0">
                <a:solidFill>
                  <a:srgbClr val="000000"/>
                </a:solidFill>
                <a:latin typeface="Roboto"/>
                <a:ea typeface="Roboto"/>
                <a:cs typeface="Roboto"/>
              </a:rPr>
              <a:t> </a:t>
            </a:r>
            <a:r>
              <a:rPr lang="en-AU" dirty="0">
                <a:solidFill>
                  <a:srgbClr val="000000"/>
                </a:solidFill>
                <a:latin typeface="Arial"/>
                <a:cs typeface="Arial"/>
              </a:rPr>
              <a:t>(article 'a'; common noun 'shellfish')</a:t>
            </a:r>
            <a:endParaRPr lang="en-AU" b="0" i="0" dirty="0">
              <a:solidFill>
                <a:srgbClr val="000000"/>
              </a:solidFill>
              <a:effectLst/>
              <a:latin typeface="Arial"/>
              <a:ea typeface="Roboto" panose="02000000000000000000" pitchFamily="2" charset="0"/>
              <a:cs typeface="Arial"/>
            </a:endParaRPr>
          </a:p>
          <a:p>
            <a:pPr marL="285750" indent="-285750" fontAlgn="base">
              <a:buFont typeface="Arial" panose="020F0302020204030204"/>
              <a:buChar char="•"/>
            </a:pPr>
            <a:r>
              <a:rPr lang="en-AU" b="1" i="0" dirty="0">
                <a:solidFill>
                  <a:srgbClr val="000000"/>
                </a:solidFill>
                <a:effectLst/>
                <a:latin typeface="Roboto"/>
                <a:ea typeface="Roboto"/>
                <a:cs typeface="Roboto"/>
              </a:rPr>
              <a:t>the street</a:t>
            </a:r>
            <a:r>
              <a:rPr lang="en-AU" b="1" dirty="0">
                <a:solidFill>
                  <a:srgbClr val="000000"/>
                </a:solidFill>
                <a:latin typeface="Roboto"/>
                <a:ea typeface="Roboto"/>
                <a:cs typeface="Roboto"/>
              </a:rPr>
              <a:t> </a:t>
            </a:r>
            <a:r>
              <a:rPr lang="en-AU" dirty="0">
                <a:solidFill>
                  <a:srgbClr val="000000"/>
                </a:solidFill>
                <a:latin typeface="Arial"/>
                <a:cs typeface="Arial"/>
              </a:rPr>
              <a:t>(article 'the'; common noun 'street’)</a:t>
            </a:r>
          </a:p>
          <a:p>
            <a:pPr marL="0" indent="0" fontAlgn="base">
              <a:buFont typeface="Arial" panose="020F0302020204030204"/>
              <a:buNone/>
            </a:pPr>
            <a:endParaRPr lang="en-AU" b="0" i="0" dirty="0">
              <a:solidFill>
                <a:srgbClr val="000000"/>
              </a:solidFill>
              <a:effectLst/>
              <a:latin typeface="Arial"/>
              <a:ea typeface="Roboto" panose="02000000000000000000" pitchFamily="2" charset="0"/>
              <a:cs typeface="Arial"/>
            </a:endParaRPr>
          </a:p>
          <a:p>
            <a:pPr algn="l"/>
            <a:r>
              <a:rPr lang="en-AU" b="0" i="0" dirty="0">
                <a:solidFill>
                  <a:srgbClr val="000000"/>
                </a:solidFill>
                <a:effectLst/>
                <a:latin typeface="Roboto"/>
                <a:ea typeface="Roboto"/>
                <a:cs typeface="Roboto"/>
              </a:rPr>
              <a:t>These groups are more straightforward and generally consist of a noun with minimal or no modification.</a:t>
            </a:r>
          </a:p>
          <a:p>
            <a:pPr algn="l"/>
            <a:endParaRPr lang="en-AU" b="0" i="0" dirty="0">
              <a:solidFill>
                <a:srgbClr val="000000"/>
              </a:solidFill>
              <a:effectLst/>
              <a:latin typeface="Roboto" panose="02000000000000000000" pitchFamily="2" charset="0"/>
            </a:endParaRPr>
          </a:p>
          <a:p>
            <a:endParaRPr lang="en-US" dirty="0">
              <a:latin typeface="Public Sans"/>
            </a:endParaRPr>
          </a:p>
          <a:p>
            <a:endParaRPr lang="en-US" dirty="0">
              <a:latin typeface="Public Sans"/>
            </a:endParaRPr>
          </a:p>
          <a:p>
            <a:endParaRPr lang="en-US" dirty="0">
              <a:latin typeface="Public Sans"/>
            </a:endParaRPr>
          </a:p>
          <a:p>
            <a:endParaRPr lang="en-US" dirty="0">
              <a:latin typeface="Public Sans"/>
            </a:endParaRPr>
          </a:p>
          <a:p>
            <a:endParaRPr lang="en-US" dirty="0">
              <a:latin typeface="Public Sans"/>
              <a:ea typeface="Calibri"/>
              <a:cs typeface="Calibri"/>
            </a:endParaRPr>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4117388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US" b="1" i="0" u="none" strike="noStrike" dirty="0">
                <a:solidFill>
                  <a:srgbClr val="000000"/>
                </a:solidFill>
                <a:effectLst/>
                <a:latin typeface="Public Sans"/>
              </a:rPr>
              <a:t> </a:t>
            </a:r>
            <a:r>
              <a:rPr lang="en-US" b="0" i="0" u="none" strike="noStrike" dirty="0">
                <a:solidFill>
                  <a:srgbClr val="000000"/>
                </a:solidFill>
                <a:effectLst/>
                <a:latin typeface="Public Sans"/>
              </a:rPr>
              <a:t>I</a:t>
            </a:r>
            <a:r>
              <a:rPr lang="en-US" b="0" dirty="0">
                <a:latin typeface="Public Sans"/>
              </a:rPr>
              <a:t>t</a:t>
            </a:r>
            <a:r>
              <a:rPr lang="en-US" dirty="0">
                <a:latin typeface="Public Sans"/>
              </a:rPr>
              <a:t> may be beneficial to take a gradual release of responsibility approach to this task. For example, in image 1, demonstrate to students how to elaborate the nouns 'mower’, ‘train’, into 'the black and red lawn mower’, ‘the solar-powered, bullet train'</a:t>
            </a:r>
          </a:p>
          <a:p>
            <a:endParaRPr lang="en-US" dirty="0">
              <a:latin typeface="Public Sans"/>
            </a:endParaRPr>
          </a:p>
          <a:p>
            <a:r>
              <a:rPr lang="en-US" dirty="0">
                <a:latin typeface="Public Sans"/>
              </a:rPr>
              <a:t>In the guided instruction stage, provide students with the nouns to extend in the second image – ‘tree', 'bed' and 'woman'. As students offer contributions to build the noun groups, write these on the board around the image.</a:t>
            </a:r>
          </a:p>
          <a:p>
            <a:endParaRPr lang="en-US" dirty="0">
              <a:latin typeface="Public San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1999139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learning intentions and success criteria are not just usually delivered first or early in the lesson – teachers explain and check that students have understood them. They are referred to throughout the lesson to guide and formatively assess learning (DoE 2025). </a:t>
            </a:r>
            <a:endParaRPr lang="en-AU" b="0"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AU" b="1" i="0" u="none" strike="noStrike" dirty="0">
                <a:solidFill>
                  <a:srgbClr val="000000"/>
                </a:solidFill>
                <a:effectLst/>
                <a:latin typeface="Arial" panose="020B0604020202020204" pitchFamily="34" charset="0"/>
              </a:rPr>
              <a:t>Teacher note: </a:t>
            </a:r>
            <a:r>
              <a:rPr lang="en-AU" b="0" i="0" u="none" strike="noStrike" dirty="0">
                <a:solidFill>
                  <a:srgbClr val="000000"/>
                </a:solidFill>
                <a:effectLst/>
                <a:latin typeface="Arial" panose="020B0604020202020204" pitchFamily="34" charset="0"/>
              </a:rPr>
              <a:t>returning to the learning intention and success criteria allows for students to reflect on what they have learned, while checking for understanding. If individual whiteboards are available, have students indicate the success criteria that they have achieved by writing 1, 2 or 3 on them. Otherwise, consider using the three-finger system – 1 finger for level 1, 2 fingers for level 2, 3 fingers for level 3 – or traffic lights – green for understands and can apply without help, yellow for understands but still needs help to apply, red for needs help to understand.</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buNone/>
            </a:pPr>
            <a:r>
              <a:rPr lang="en-AU" b="1" i="0" u="none" strike="noStrike" dirty="0">
                <a:solidFill>
                  <a:srgbClr val="000000"/>
                </a:solidFill>
                <a:effectLst/>
                <a:latin typeface="Arial" panose="020B0604020202020204" pitchFamily="34" charset="0"/>
              </a:rPr>
              <a:t>Sample success criteria </a:t>
            </a:r>
            <a:r>
              <a:rPr lang="en-AU" b="0" i="0" u="none" strike="noStrike" dirty="0">
                <a:solidFill>
                  <a:srgbClr val="000000"/>
                </a:solidFill>
                <a:effectLst/>
                <a:latin typeface="Arial" panose="020B0604020202020204" pitchFamily="34" charset="0"/>
              </a:rPr>
              <a:t>(this may have been adapted by the classroom teacher): </a:t>
            </a:r>
            <a:r>
              <a:rPr lang="en-US" b="0" i="0" dirty="0">
                <a:solidFill>
                  <a:srgbClr val="444444"/>
                </a:solidFill>
                <a:effectLst/>
                <a:latin typeface="Arial" panose="020B0604020202020204" pitchFamily="34" charset="0"/>
              </a:rPr>
              <a:t>​</a:t>
            </a:r>
            <a:endParaRPr lang="en-AU" sz="1600" dirty="0">
              <a:effectLst/>
              <a:latin typeface="Arial" panose="020B0604020202020204" pitchFamily="34" charset="0"/>
              <a:ea typeface="Calibri" panose="020F0502020204030204" pitchFamily="34" charset="0"/>
            </a:endParaRPr>
          </a:p>
          <a:p>
            <a:pPr marL="0" lvl="0" indent="0">
              <a:lnSpc>
                <a:spcPct val="150000"/>
              </a:lnSpc>
              <a:spcBef>
                <a:spcPts val="1200"/>
              </a:spcBef>
              <a:spcAft>
                <a:spcPts val="600"/>
              </a:spcAft>
              <a:buFont typeface="Symbol" panose="05050102010706020507" pitchFamily="18" charset="2"/>
              <a:buNone/>
            </a:pPr>
            <a:r>
              <a:rPr lang="en-AU" sz="1600" i="1" dirty="0">
                <a:effectLst/>
                <a:latin typeface="Arial" panose="020B0604020202020204" pitchFamily="34" charset="0"/>
                <a:ea typeface="Calibri" panose="020F0502020204030204" pitchFamily="34" charset="0"/>
              </a:rPr>
              <a:t>- identify extraordinary and ordinary events in the core text</a:t>
            </a:r>
          </a:p>
          <a:p>
            <a:pPr marL="0" lvl="0" indent="0">
              <a:lnSpc>
                <a:spcPct val="150000"/>
              </a:lnSpc>
              <a:spcBef>
                <a:spcPts val="1200"/>
              </a:spcBef>
              <a:spcAft>
                <a:spcPts val="600"/>
              </a:spcAft>
              <a:buFont typeface="Symbol" panose="05050102010706020507" pitchFamily="18" charset="2"/>
              <a:buNone/>
            </a:pPr>
            <a:r>
              <a:rPr lang="en-AU" sz="1600" i="1" dirty="0">
                <a:effectLst/>
                <a:latin typeface="Arial" panose="020B0604020202020204" pitchFamily="34" charset="0"/>
                <a:ea typeface="Calibri" panose="020F0502020204030204" pitchFamily="34" charset="0"/>
              </a:rPr>
              <a:t>- explain how language can be used to create representations of events</a:t>
            </a:r>
          </a:p>
          <a:p>
            <a:pPr marL="0" lvl="0" indent="0">
              <a:lnSpc>
                <a:spcPct val="150000"/>
              </a:lnSpc>
              <a:spcBef>
                <a:spcPts val="1200"/>
              </a:spcBef>
              <a:spcAft>
                <a:spcPts val="600"/>
              </a:spcAft>
              <a:buFont typeface="Symbol" panose="05050102010706020507" pitchFamily="18" charset="2"/>
              <a:buNone/>
            </a:pPr>
            <a:r>
              <a:rPr lang="en-AU" sz="1600" i="1" dirty="0">
                <a:effectLst/>
                <a:latin typeface="Arial" panose="020B0604020202020204" pitchFamily="34" charset="0"/>
                <a:ea typeface="Calibri" panose="020F0502020204030204" pitchFamily="34" charset="0"/>
              </a:rPr>
              <a:t>- use noun groups to compose representations that are ordinary and extraordinary</a:t>
            </a:r>
          </a:p>
          <a:p>
            <a:pPr marL="0" lvl="0" indent="0">
              <a:lnSpc>
                <a:spcPct val="150000"/>
              </a:lnSpc>
              <a:spcBef>
                <a:spcPts val="1200"/>
              </a:spcBef>
              <a:spcAft>
                <a:spcPts val="600"/>
              </a:spcAft>
              <a:buFont typeface="Symbol" panose="05050102010706020507" pitchFamily="18" charset="2"/>
              <a:buNone/>
            </a:pPr>
            <a:r>
              <a:rPr lang="en-AU" sz="1600" i="1" dirty="0">
                <a:effectLst/>
                <a:latin typeface="Arial" panose="020B0604020202020204" pitchFamily="34" charset="0"/>
                <a:ea typeface="Calibri" panose="020F0502020204030204" pitchFamily="34" charset="0"/>
              </a:rPr>
              <a:t>- evaluate the work of their peers and justify the judgement made. </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46</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769129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47BBC-123C-8BFA-5147-6E260A796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685B0-A504-D370-9480-475291BEE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AAF1-0175-857E-E905-7E53EAE58B21}"/>
              </a:ext>
            </a:extLst>
          </p:cNvPr>
          <p:cNvSpPr>
            <a:spLocks noGrp="1"/>
          </p:cNvSpPr>
          <p:nvPr>
            <p:ph type="body" idx="1"/>
          </p:nvPr>
        </p:nvSpPr>
        <p:spPr/>
        <p:txBody>
          <a:bodyPr/>
          <a:lstStyle/>
          <a:p>
            <a:pPr>
              <a:spcBef>
                <a:spcPts val="1200"/>
              </a:spcBef>
              <a:spcAft>
                <a:spcPts val="600"/>
              </a:spcAft>
              <a:buNone/>
            </a:pPr>
            <a:r>
              <a:rPr lang="en-AU" b="1" dirty="0">
                <a:latin typeface="Arial"/>
                <a:cs typeface="Arial"/>
              </a:rPr>
              <a:t>Teacher note: </a:t>
            </a:r>
            <a:r>
              <a:rPr lang="en-AU" sz="1800" b="0" dirty="0">
                <a:effectLst/>
                <a:latin typeface="Arial" panose="020B0604020202020204" pitchFamily="34" charset="0"/>
                <a:ea typeface="Calibri" panose="020F0502020204030204" pitchFamily="34" charset="0"/>
              </a:rPr>
              <a:t>students complete the </a:t>
            </a:r>
            <a:r>
              <a:rPr lang="en-AU" sz="1800" b="0" u="sng" dirty="0">
                <a:solidFill>
                  <a:srgbClr val="2F5496"/>
                </a:solidFill>
                <a:effectLst/>
                <a:latin typeface="Arial" panose="020B0604020202020204" pitchFamily="34" charset="0"/>
                <a:ea typeface="Calibri" panose="020F0502020204030204" pitchFamily="34" charset="0"/>
              </a:rPr>
              <a:t>3-2-1</a:t>
            </a:r>
            <a:r>
              <a:rPr lang="en-AU" sz="1800" b="0" dirty="0">
                <a:effectLst/>
                <a:latin typeface="Arial" panose="020B0604020202020204" pitchFamily="34" charset="0"/>
                <a:ea typeface="Calibri" panose="020F0502020204030204" pitchFamily="34" charset="0"/>
              </a:rPr>
              <a:t> exit ticket to provide feedback to the teacher on their level of understanding of the content covered in the lesson.  </a:t>
            </a:r>
            <a:r>
              <a:rPr lang="en-AU" b="0" dirty="0">
                <a:effectLst/>
              </a:rPr>
              <a:t> </a:t>
            </a:r>
            <a:endParaRPr lang="en-AU" sz="1800" b="0" dirty="0">
              <a:effectLst/>
              <a:latin typeface="Arial" panose="020B0604020202020204" pitchFamily="34" charset="0"/>
              <a:ea typeface="Calibri" panose="020F0502020204030204" pitchFamily="34" charset="0"/>
            </a:endParaRPr>
          </a:p>
          <a:p>
            <a:endParaRPr lang="en-AU" dirty="0">
              <a:latin typeface="Arial"/>
              <a:cs typeface="Arial"/>
            </a:endParaRPr>
          </a:p>
        </p:txBody>
      </p:sp>
      <p:sp>
        <p:nvSpPr>
          <p:cNvPr id="4" name="Slide Number Placeholder 3">
            <a:extLst>
              <a:ext uri="{FF2B5EF4-FFF2-40B4-BE49-F238E27FC236}">
                <a16:creationId xmlns:a16="http://schemas.microsoft.com/office/drawing/2014/main" id="{A67C01A2-8A15-B24D-BB88-41142D760488}"/>
              </a:ext>
            </a:extLst>
          </p:cNvPr>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534016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0140-A830-A4CB-53E5-83203976F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0B8A-395C-DC54-DB84-79936347A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63965-6B64-7894-E61D-6232539E6A6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9FED11B-3BF9-E04A-EA8A-E1ABD42D90F4}"/>
              </a:ext>
            </a:extLst>
          </p:cNvPr>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299931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Arial"/>
                <a:cs typeface="Arial"/>
              </a:rPr>
              <a:t>T</a:t>
            </a:r>
            <a:r>
              <a:rPr lang="en-AU" dirty="0">
                <a:latin typeface="Arial"/>
                <a:cs typeface="Arial"/>
              </a:rPr>
              <a:t>his slide has been used to identify the explicit teaching learning strategy and should be deleted or hidden when used in a classroom setting. The strategy of connecting learning involves making connections within and across learning. </a:t>
            </a:r>
            <a:endParaRPr lang="en-AU" strike="sngStrike" dirty="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4. </a:t>
            </a:r>
            <a:r>
              <a:rPr lang="en-AU" b="0" i="0" u="none" strike="noStrike" dirty="0">
                <a:solidFill>
                  <a:srgbClr val="000000"/>
                </a:solidFill>
                <a:effectLst/>
                <a:latin typeface="Arial"/>
                <a:cs typeface="Arial"/>
              </a:rPr>
              <a:t>T</a:t>
            </a:r>
            <a:r>
              <a:rPr lang="en-AU" dirty="0">
                <a:latin typeface="Arial"/>
                <a:cs typeface="Arial"/>
              </a:rPr>
              <a:t>he teacher discusses with students how the first image represents an extraordinary event (solar eclipse) and the second image represents an ordinary event (regular full moon) </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19067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complete the Freyer diagram with the class to ensure students’ understanding of the terms ‘ordinary’ and ‘extraordinary’.</a:t>
            </a:r>
          </a:p>
          <a:p>
            <a:endParaRPr lang="en-AU" b="0" dirty="0"/>
          </a:p>
          <a:p>
            <a:r>
              <a:rPr lang="en-AU" b="0" dirty="0"/>
              <a:t>Suggested responses:</a:t>
            </a:r>
          </a:p>
          <a:p>
            <a:endParaRPr lang="en-AU" b="0" dirty="0"/>
          </a:p>
          <a:p>
            <a:r>
              <a:rPr lang="en-AU" b="1" dirty="0"/>
              <a:t>Definition</a:t>
            </a:r>
            <a:r>
              <a:rPr lang="en-AU" b="0" dirty="0"/>
              <a:t>: common, everyday occurrence, usual.</a:t>
            </a:r>
          </a:p>
          <a:p>
            <a:endParaRPr lang="en-AU" b="0" dirty="0"/>
          </a:p>
          <a:p>
            <a:r>
              <a:rPr lang="en-AU" b="1" dirty="0"/>
              <a:t>Characteristics</a:t>
            </a:r>
            <a:r>
              <a:rPr lang="en-AU" b="0" dirty="0"/>
              <a:t>: regular or typical, average, standard, lacking uniqueness.</a:t>
            </a:r>
          </a:p>
          <a:p>
            <a:endParaRPr lang="en-AU" b="0" dirty="0"/>
          </a:p>
          <a:p>
            <a:r>
              <a:rPr lang="en-AU" b="1" dirty="0"/>
              <a:t>Examples</a:t>
            </a:r>
            <a:r>
              <a:rPr lang="en-AU" b="0" dirty="0"/>
              <a:t>: a regular day at school or work. Everyday activities like catching the bus or brushing teeth.</a:t>
            </a:r>
          </a:p>
          <a:p>
            <a:endParaRPr lang="en-AU" b="0" dirty="0"/>
          </a:p>
          <a:p>
            <a:r>
              <a:rPr lang="en-AU" b="1" dirty="0"/>
              <a:t>Non-examples</a:t>
            </a:r>
            <a:r>
              <a:rPr lang="en-AU" b="0" dirty="0"/>
              <a:t>: a once-in-a-lifetime event like travelling into space.</a:t>
            </a:r>
          </a:p>
          <a:p>
            <a:endParaRPr lang="en-AU"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1214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complete the Freyer diagram with the class to ensure students’ understanding of the terms ‘ordinary’ and ‘extraordinary’.</a:t>
            </a:r>
          </a:p>
          <a:p>
            <a:endParaRPr lang="en-AU" b="0" dirty="0"/>
          </a:p>
          <a:p>
            <a:r>
              <a:rPr lang="en-AU" b="0" dirty="0"/>
              <a:t>Suggested responses:</a:t>
            </a:r>
          </a:p>
          <a:p>
            <a:endParaRPr lang="en-AU" b="0" dirty="0"/>
          </a:p>
          <a:p>
            <a:r>
              <a:rPr lang="en-AU" b="1" dirty="0"/>
              <a:t>Definition</a:t>
            </a:r>
            <a:r>
              <a:rPr lang="en-AU" b="0" dirty="0"/>
              <a:t>: very unusual, remarkable, exceptional.</a:t>
            </a:r>
          </a:p>
          <a:p>
            <a:endParaRPr lang="en-AU" b="0" dirty="0"/>
          </a:p>
          <a:p>
            <a:r>
              <a:rPr lang="en-AU" b="1" dirty="0"/>
              <a:t>Characteristics</a:t>
            </a:r>
            <a:r>
              <a:rPr lang="en-AU" b="0" dirty="0"/>
              <a:t>: unique or rare. Not normal or expected. </a:t>
            </a:r>
          </a:p>
          <a:p>
            <a:endParaRPr lang="en-AU" b="0" dirty="0"/>
          </a:p>
          <a:p>
            <a:r>
              <a:rPr lang="en-AU" b="1" dirty="0"/>
              <a:t>Examples</a:t>
            </a:r>
            <a:r>
              <a:rPr lang="en-AU" b="0" dirty="0"/>
              <a:t>: a rare phenomenon like a comet or a solar eclipse. An unexpected result like breaking a world record. Unprecedented weather such as a heatwave in winter. </a:t>
            </a:r>
          </a:p>
          <a:p>
            <a:endParaRPr lang="en-AU" b="0" dirty="0"/>
          </a:p>
          <a:p>
            <a:r>
              <a:rPr lang="en-AU" b="1" dirty="0"/>
              <a:t>Non-examples</a:t>
            </a:r>
            <a:r>
              <a:rPr lang="en-AU" b="0" dirty="0"/>
              <a:t>: An expected test score. Common weather patterns. Everyday routines such as getting up and going to school during the week.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12250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2012A-E7B4-174F-F9B4-29FEBBCC3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CA1B9-BB7D-FD29-8F2F-24FAA8349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53272-0D57-DC92-0E3F-B4583B3ED8D8}"/>
              </a:ext>
            </a:extLst>
          </p:cNvPr>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4, sequence 3. </a:t>
            </a:r>
            <a:r>
              <a:rPr lang="en-AU" b="1" dirty="0">
                <a:latin typeface="Arial"/>
                <a:cs typeface="Arial"/>
              </a:rPr>
              <a:t> </a:t>
            </a:r>
            <a:r>
              <a:rPr lang="en-AU" b="0" dirty="0">
                <a:latin typeface="Arial"/>
                <a:cs typeface="Arial"/>
              </a:rPr>
              <a:t>P</a:t>
            </a:r>
            <a:r>
              <a:rPr lang="en-AU" dirty="0">
                <a:latin typeface="Arial"/>
                <a:cs typeface="Arial"/>
              </a:rPr>
              <a:t>resent students with the following statement </a:t>
            </a:r>
            <a:r>
              <a:rPr lang="en-AU" i="1" dirty="0">
                <a:latin typeface="Arial"/>
                <a:cs typeface="Arial"/>
              </a:rPr>
              <a:t>‘This image shows an extraordinary event’. </a:t>
            </a:r>
            <a:r>
              <a:rPr lang="en-AU" dirty="0">
                <a:latin typeface="Arial"/>
                <a:cs typeface="Arial"/>
              </a:rPr>
              <a:t>This statement is designed to cause students to think and to facilitate them to react and debate about the accuracy of the statement. (Wiliam, 2014).</a:t>
            </a:r>
          </a:p>
          <a:p>
            <a:endParaRPr lang="en-AU" dirty="0">
              <a:latin typeface="Arial"/>
              <a:cs typeface="Arial"/>
            </a:endParaRPr>
          </a:p>
          <a:p>
            <a:r>
              <a:rPr lang="en-AU" dirty="0">
                <a:latin typeface="Arial"/>
                <a:cs typeface="Arial"/>
              </a:rPr>
              <a:t>Students respond to the statement using the Think-Pair-Share thinking routine. </a:t>
            </a:r>
            <a:endParaRPr lang="en-AU" dirty="0"/>
          </a:p>
          <a:p>
            <a:endParaRPr lang="en-AU" dirty="0">
              <a:latin typeface="Arial"/>
              <a:cs typeface="Arial"/>
            </a:endParaRPr>
          </a:p>
          <a:p>
            <a:r>
              <a:rPr lang="en-AU" dirty="0">
                <a:latin typeface="Arial"/>
                <a:cs typeface="Arial"/>
              </a:rPr>
              <a:t>As a class, discuss reasons why the image is extraordinary or ordinary and revisit the definition of ordinary and extraordinary.</a:t>
            </a:r>
            <a:endParaRPr lang="en-AU" dirty="0"/>
          </a:p>
        </p:txBody>
      </p:sp>
      <p:sp>
        <p:nvSpPr>
          <p:cNvPr id="4" name="Slide Number Placeholder 3">
            <a:extLst>
              <a:ext uri="{FF2B5EF4-FFF2-40B4-BE49-F238E27FC236}">
                <a16:creationId xmlns:a16="http://schemas.microsoft.com/office/drawing/2014/main" id="{EDDB2FA6-9565-D7D8-4EBA-237305DD3229}"/>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842855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unsplash.com/photos/black-cray-fish-on-rock-MMHgtOCsl1o?utm_content=creditCopyText&amp;utm_medium=referral&amp;utm_source=unsplash" TargetMode="External"/><Relationship Id="rId4" Type="http://schemas.openxmlformats.org/officeDocument/2006/relationships/hyperlink" Target="https://unsplash.com/@autumnrae02?utm_content=creditCopyText&amp;utm_medium=referral&amp;utm_source=unsplas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picjumbo.com/just-colorful-bubb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layers.brightcove.net/6146050564001/default_default/index.html?videoId=6310895669112"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urriculum.nsw.edu.au/learning-areas/english/english-studies-11-12-2024/overview/course#:~:text=elective%20focus%20areas.-,Text%20requirements,-There%20are%20no" TargetMode="External"/><Relationship Id="rId2" Type="http://schemas.openxmlformats.org/officeDocument/2006/relationships/hyperlink" Target="https://v9.australiancurriculum.edu.au/downloads/general-capabilities#accordion-afa194f119-item-6336db4ee7" TargetMode="External"/><Relationship Id="rId1" Type="http://schemas.openxmlformats.org/officeDocument/2006/relationships/slideLayout" Target="../slideLayouts/slideLayout19.xml"/><Relationship Id="rId4" Type="http://schemas.openxmlformats.org/officeDocument/2006/relationships/hyperlink" Target="https://curriculum.nsw.edu.au/learning-areas/english/english-studies-11-12-2024/overview/cours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8" Type="http://schemas.openxmlformats.org/officeDocument/2006/relationships/hyperlink" Target="https://unsplash.com/photos/man-riding-skateboard-and-doing-ollie-trick-oWt--QQVNr4?utm_content=creditCopyText&amp;utm_medium=referral&amp;utm_source=unsplash" TargetMode="External"/><Relationship Id="rId3" Type="http://schemas.openxmlformats.org/officeDocument/2006/relationships/image" Target="../media/image16.jpeg"/><Relationship Id="rId7" Type="http://schemas.openxmlformats.org/officeDocument/2006/relationships/hyperlink" Target="https://unsplash.com/@gettyimages" TargetMode="Externa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image" Target="../media/image17.jpeg"/><Relationship Id="rId5" Type="http://schemas.openxmlformats.org/officeDocument/2006/relationships/hyperlink" Target="https://unsplash.com/photos/red-and-black-ride-on-toy-car-t_4G3ig1P_A?utm_content=creditCopyText&amp;utm_medium=referral&amp;utm_source=unsplash" TargetMode="External"/><Relationship Id="rId4" Type="http://schemas.openxmlformats.org/officeDocument/2006/relationships/hyperlink" Target="https://unsplash.com/@johncrok?utm_content=creditCopyText&amp;utm_medium=referral&amp;utm_source=unsplash"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hyperlink" Target="https://curriculum.nsw.edu.au/learning-areas/english/english-studies-11-12-2024/overview/course"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ducationstandards.nsw.edu.au/wps/portal/nesa/k-10/diversity-in-learning/special-education/collaborative-curriculum-planning" TargetMode="External"/><Relationship Id="rId7" Type="http://schemas.openxmlformats.org/officeDocument/2006/relationships/hyperlink" Target="https://www.ascd.org/el/articles/the-right-questions-the-right-way" TargetMode="External"/><Relationship Id="rId2" Type="http://schemas.openxmlformats.org/officeDocument/2006/relationships/notesSlide" Target="../notesSlides/notesSlide47.xml"/><Relationship Id="rId1" Type="http://schemas.openxmlformats.org/officeDocument/2006/relationships/slideLayout" Target="../slideLayouts/slideLayout26.xml"/><Relationship Id="rId6" Type="http://schemas.openxmlformats.org/officeDocument/2006/relationships/hyperlink" Target="https://app.education.nsw.gov.au/digital-learning-selector/LearningActivity/Browser?cache_id=f77b0" TargetMode="External"/><Relationship Id="rId5" Type="http://schemas.openxmlformats.org/officeDocument/2006/relationships/hyperlink" Target="https://education.nsw.gov.au/about-us/education-data-and-research/cese/publications/research-reports/what-works-best-2020-update/explicit-teaching-driving-learning-and-engagement" TargetMode="External"/><Relationship Id="rId4" Type="http://schemas.openxmlformats.org/officeDocument/2006/relationships/hyperlink" Target="https://education.nsw.gov.au/teaching-and-learning/curriculum/explicit-teaching/explicit-teaching-strategi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unsplash.com/photos/a-full-moon-in-the-sky-pUYoqQnympw?utm_content=creditCopyText&amp;utm_medium=referral&amp;utm_source=unsplash" TargetMode="External"/><Relationship Id="rId3" Type="http://schemas.openxmlformats.org/officeDocument/2006/relationships/image" Target="../media/image11.jpeg"/><Relationship Id="rId7" Type="http://schemas.openxmlformats.org/officeDocument/2006/relationships/hyperlink" Target="https://unsplash.com/@vixenly?utm_content=creditCopyText&amp;utm_medium=referral&amp;utm_source=unsplash"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2.jpeg"/><Relationship Id="rId5" Type="http://schemas.openxmlformats.org/officeDocument/2006/relationships/hyperlink" Target="https://unsplash.com/photos/moon-eclipse-F-pSZO_jeE8?utm_content=creditCopyText&amp;utm_medium=referral&amp;utm_source=unsplash" TargetMode="External"/><Relationship Id="rId4" Type="http://schemas.openxmlformats.org/officeDocument/2006/relationships/hyperlink" Target="https://unsplash.com/@sarahleejs?utm_content=creditCopyText&amp;utm_medium=referral&amp;utm_source=unsplash"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05C66-58F4-D21E-2F63-159B642287F3}"/>
            </a:ext>
          </a:extLst>
        </p:cNvPr>
        <p:cNvGrpSpPr/>
        <p:nvPr/>
      </p:nvGrpSpPr>
      <p:grpSpPr>
        <a:xfrm>
          <a:off x="0" y="0"/>
          <a:ext cx="0" cy="0"/>
          <a:chOff x="0" y="0"/>
          <a:chExt cx="0" cy="0"/>
        </a:xfrm>
      </p:grpSpPr>
      <p:sp>
        <p:nvSpPr>
          <p:cNvPr id="21" name="Text Placeholder 15">
            <a:extLst>
              <a:ext uri="{FF2B5EF4-FFF2-40B4-BE49-F238E27FC236}">
                <a16:creationId xmlns:a16="http://schemas.microsoft.com/office/drawing/2014/main" id="{AE50EE24-2B2F-3E69-3A00-D51796C5FB60}"/>
              </a:ext>
              <a:ext uri="{C183D7F6-B498-43B3-948B-1728B52AA6E4}">
                <adec:decorative xmlns:adec="http://schemas.microsoft.com/office/drawing/2017/decorative" val="1"/>
              </a:ext>
            </a:extLst>
          </p:cNvPr>
          <p:cNvSpPr txBox="1">
            <a:spLocks/>
          </p:cNvSpPr>
          <p:nvPr/>
        </p:nvSpPr>
        <p:spPr>
          <a:xfrm>
            <a:off x="540001" y="320852"/>
            <a:ext cx="2534894" cy="29771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mn-lt"/>
              </a:rPr>
              <a:t>NSW Department of Education</a:t>
            </a:r>
            <a:endParaRPr lang="en-AU" sz="1400" dirty="0">
              <a:latin typeface="+mn-lt"/>
            </a:endParaRPr>
          </a:p>
        </p:txBody>
      </p:sp>
      <p:sp>
        <p:nvSpPr>
          <p:cNvPr id="13" name="Title 12">
            <a:extLst>
              <a:ext uri="{FF2B5EF4-FFF2-40B4-BE49-F238E27FC236}">
                <a16:creationId xmlns:a16="http://schemas.microsoft.com/office/drawing/2014/main" id="{C4538317-A5D1-3553-628D-9A621EB12EED}"/>
              </a:ext>
            </a:extLst>
          </p:cNvPr>
          <p:cNvSpPr>
            <a:spLocks noGrp="1"/>
          </p:cNvSpPr>
          <p:nvPr>
            <p:ph type="ctrTitle"/>
          </p:nvPr>
        </p:nvSpPr>
        <p:spPr/>
        <p:txBody>
          <a:bodyPr/>
          <a:lstStyle/>
          <a:p>
            <a:r>
              <a:rPr lang="en-AU" dirty="0">
                <a:cs typeface="Arial"/>
              </a:rPr>
              <a:t>Text annotations </a:t>
            </a:r>
            <a:r>
              <a:rPr lang="en-AU" dirty="0">
                <a:latin typeface="Public Sans"/>
                <a:cs typeface="Arial"/>
              </a:rPr>
              <a:t>– ‘The Marron’ – Zoe</a:t>
            </a:r>
            <a:r>
              <a:rPr lang="en-AU" dirty="0">
                <a:cs typeface="Arial"/>
              </a:rPr>
              <a:t> Norton-Lodge</a:t>
            </a:r>
            <a:endParaRPr lang="en-AU" dirty="0"/>
          </a:p>
        </p:txBody>
      </p:sp>
      <p:sp>
        <p:nvSpPr>
          <p:cNvPr id="14" name="Text Placeholder 13">
            <a:extLst>
              <a:ext uri="{FF2B5EF4-FFF2-40B4-BE49-F238E27FC236}">
                <a16:creationId xmlns:a16="http://schemas.microsoft.com/office/drawing/2014/main" id="{A781B285-A8D7-E75A-6784-B75FEA1995DD}"/>
              </a:ext>
            </a:extLst>
          </p:cNvPr>
          <p:cNvSpPr>
            <a:spLocks noGrp="1"/>
          </p:cNvSpPr>
          <p:nvPr>
            <p:ph type="body" sz="quarter" idx="10"/>
          </p:nvPr>
        </p:nvSpPr>
        <p:spPr/>
        <p:txBody>
          <a:bodyPr/>
          <a:lstStyle/>
          <a:p>
            <a:r>
              <a:rPr lang="en-AU" dirty="0"/>
              <a:t>Stage 6 – English Studies – 11.1</a:t>
            </a:r>
          </a:p>
          <a:p>
            <a:endParaRPr lang="en-AU" dirty="0"/>
          </a:p>
        </p:txBody>
      </p:sp>
      <p:sp>
        <p:nvSpPr>
          <p:cNvPr id="18" name="Text Placeholder 17">
            <a:extLst>
              <a:ext uri="{FF2B5EF4-FFF2-40B4-BE49-F238E27FC236}">
                <a16:creationId xmlns:a16="http://schemas.microsoft.com/office/drawing/2014/main" id="{EB30959B-02E8-D0AB-45A1-CC3E2ECC5F21}"/>
              </a:ext>
            </a:extLst>
          </p:cNvPr>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‘Reading to write: Transition to English Studies’ – Year 11</a:t>
            </a:r>
          </a:p>
          <a:p>
            <a:endParaRPr lang="en-AU" dirty="0"/>
          </a:p>
        </p:txBody>
      </p:sp>
      <p:sp>
        <p:nvSpPr>
          <p:cNvPr id="16" name="Text Placeholder 15">
            <a:extLst>
              <a:ext uri="{FF2B5EF4-FFF2-40B4-BE49-F238E27FC236}">
                <a16:creationId xmlns:a16="http://schemas.microsoft.com/office/drawing/2014/main" id="{6F970C35-0162-9DDC-65B0-65A119EC70D9}"/>
              </a:ext>
            </a:extLst>
          </p:cNvPr>
          <p:cNvSpPr>
            <a:spLocks noGrp="1"/>
          </p:cNvSpPr>
          <p:nvPr>
            <p:ph type="body" sz="quarter" idx="14"/>
          </p:nvPr>
        </p:nvSpPr>
        <p:spPr/>
        <p:txBody>
          <a:bodyPr/>
          <a:lstStyle/>
          <a:p>
            <a:r>
              <a:rPr lang="en-US" dirty="0"/>
              <a:t>Term 1</a:t>
            </a:r>
            <a:endParaRPr lang="en-AU" dirty="0"/>
          </a:p>
        </p:txBody>
      </p:sp>
      <p:pic>
        <p:nvPicPr>
          <p:cNvPr id="19" name="Picture 2">
            <a:extLst>
              <a:ext uri="{FF2B5EF4-FFF2-40B4-BE49-F238E27FC236}">
                <a16:creationId xmlns:a16="http://schemas.microsoft.com/office/drawing/2014/main" id="{3A5D21EE-CFD5-995E-7DAF-2BC2E5268078}"/>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64943" y="152399"/>
            <a:ext cx="4513948" cy="61129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6606281-87F5-D5EE-B40F-8CE0F8D0BEC1}"/>
              </a:ext>
              <a:ext uri="{C183D7F6-B498-43B3-948B-1728B52AA6E4}">
                <adec:decorative xmlns:adec="http://schemas.microsoft.com/office/drawing/2017/decorative" val="1"/>
              </a:ext>
            </a:extLst>
          </p:cNvPr>
          <p:cNvSpPr txBox="1"/>
          <p:nvPr/>
        </p:nvSpPr>
        <p:spPr>
          <a:xfrm>
            <a:off x="7364944" y="6374005"/>
            <a:ext cx="4513948" cy="331596"/>
          </a:xfrm>
          <a:prstGeom prst="rect">
            <a:avLst/>
          </a:prstGeom>
          <a:noFill/>
        </p:spPr>
        <p:txBody>
          <a:bodyPr wrap="square" lIns="0" tIns="0" rIns="0" bIns="0" rtlCol="0">
            <a:noAutofit/>
          </a:bodyPr>
          <a:lstStyle/>
          <a:p>
            <a:pPr algn="l"/>
            <a:r>
              <a:rPr lang="en-AU" sz="1200" dirty="0"/>
              <a:t>Photo by </a:t>
            </a:r>
            <a:r>
              <a:rPr lang="en-AU" sz="1200" dirty="0">
                <a:hlinkClick r:id="rId4"/>
              </a:rPr>
              <a:t>Autumn Bradley </a:t>
            </a:r>
            <a:r>
              <a:rPr lang="en-AU" sz="1200" dirty="0"/>
              <a:t>on </a:t>
            </a:r>
            <a:r>
              <a:rPr lang="en-AU" sz="1200" dirty="0" err="1">
                <a:hlinkClick r:id="rId5"/>
              </a:rPr>
              <a:t>Unsplash</a:t>
            </a:r>
            <a:endParaRPr lang="en-AU" sz="1200" dirty="0"/>
          </a:p>
        </p:txBody>
      </p:sp>
    </p:spTree>
    <p:extLst>
      <p:ext uri="{BB962C8B-B14F-4D97-AF65-F5344CB8AC3E}">
        <p14:creationId xmlns:p14="http://schemas.microsoft.com/office/powerpoint/2010/main" val="37378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A7B98-70A8-930B-7BCE-F87A09AD24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204B78-1803-E2BB-4982-3EC7E6E1E13A}"/>
              </a:ext>
            </a:extLst>
          </p:cNvPr>
          <p:cNvSpPr>
            <a:spLocks noGrp="1"/>
          </p:cNvSpPr>
          <p:nvPr>
            <p:ph type="title"/>
          </p:nvPr>
        </p:nvSpPr>
        <p:spPr/>
        <p:txBody>
          <a:bodyPr/>
          <a:lstStyle/>
          <a:p>
            <a:r>
              <a:rPr lang="en-AU" dirty="0"/>
              <a:t>Ordinary and extraordinary (2)</a:t>
            </a:r>
          </a:p>
        </p:txBody>
      </p:sp>
      <p:sp>
        <p:nvSpPr>
          <p:cNvPr id="4" name="Text Placeholder 3">
            <a:extLst>
              <a:ext uri="{FF2B5EF4-FFF2-40B4-BE49-F238E27FC236}">
                <a16:creationId xmlns:a16="http://schemas.microsoft.com/office/drawing/2014/main" id="{CC20852D-66F1-CE70-DE53-FAD4F6D8B9E9}"/>
              </a:ext>
            </a:extLst>
          </p:cNvPr>
          <p:cNvSpPr>
            <a:spLocks noGrp="1"/>
          </p:cNvSpPr>
          <p:nvPr>
            <p:ph type="body" sz="quarter" idx="18"/>
          </p:nvPr>
        </p:nvSpPr>
        <p:spPr/>
        <p:txBody>
          <a:bodyPr/>
          <a:lstStyle/>
          <a:p>
            <a:r>
              <a:rPr lang="en-AU"/>
              <a:t>Freyer diagram </a:t>
            </a:r>
          </a:p>
        </p:txBody>
      </p:sp>
      <p:sp>
        <p:nvSpPr>
          <p:cNvPr id="8" name="Freeform: Shape 7">
            <a:extLst>
              <a:ext uri="{FF2B5EF4-FFF2-40B4-BE49-F238E27FC236}">
                <a16:creationId xmlns:a16="http://schemas.microsoft.com/office/drawing/2014/main" id="{0444C68F-2EAC-EAFF-6576-E475ED0A9BD6}"/>
              </a:ext>
            </a:extLst>
          </p:cNvPr>
          <p:cNvSpPr/>
          <p:nvPr/>
        </p:nvSpPr>
        <p:spPr>
          <a:xfrm>
            <a:off x="347999" y="1669312"/>
            <a:ext cx="5785549" cy="2301948"/>
          </a:xfrm>
          <a:custGeom>
            <a:avLst/>
            <a:gdLst>
              <a:gd name="connsiteX0" fmla="*/ 0 w 2301948"/>
              <a:gd name="connsiteY0" fmla="*/ 0 h 5785548"/>
              <a:gd name="connsiteX1" fmla="*/ 1918282 w 2301948"/>
              <a:gd name="connsiteY1" fmla="*/ 0 h 5785548"/>
              <a:gd name="connsiteX2" fmla="*/ 2301948 w 2301948"/>
              <a:gd name="connsiteY2" fmla="*/ 383666 h 5785548"/>
              <a:gd name="connsiteX3" fmla="*/ 2301948 w 2301948"/>
              <a:gd name="connsiteY3" fmla="*/ 5785548 h 5785548"/>
              <a:gd name="connsiteX4" fmla="*/ 0 w 2301948"/>
              <a:gd name="connsiteY4" fmla="*/ 5785548 h 5785548"/>
              <a:gd name="connsiteX5" fmla="*/ 0 w 2301948"/>
              <a:gd name="connsiteY5" fmla="*/ 0 h 578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948" h="5785548">
                <a:moveTo>
                  <a:pt x="0" y="5785547"/>
                </a:moveTo>
                <a:lnTo>
                  <a:pt x="0" y="964279"/>
                </a:lnTo>
                <a:cubicBezTo>
                  <a:pt x="0" y="431723"/>
                  <a:pt x="68345" y="1"/>
                  <a:pt x="152653" y="1"/>
                </a:cubicBezTo>
                <a:lnTo>
                  <a:pt x="2301948" y="1"/>
                </a:lnTo>
                <a:lnTo>
                  <a:pt x="2301948" y="5785547"/>
                </a:lnTo>
                <a:lnTo>
                  <a:pt x="0" y="57855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481" tIns="284480" rIns="284480" bIns="859967" numCol="1" spcCol="1270" anchor="ctr" anchorCtr="1">
            <a:noAutofit/>
          </a:bodyPr>
          <a:lstStyle/>
          <a:p>
            <a:pPr marL="0" lvl="0" indent="0" defTabSz="1778000">
              <a:lnSpc>
                <a:spcPct val="90000"/>
              </a:lnSpc>
              <a:spcBef>
                <a:spcPct val="0"/>
              </a:spcBef>
              <a:spcAft>
                <a:spcPct val="35000"/>
              </a:spcAft>
              <a:buNone/>
            </a:pPr>
            <a:r>
              <a:rPr lang="en-AU" kern="1200" dirty="0">
                <a:latin typeface="+mj-lt"/>
              </a:rPr>
              <a:t>Definition </a:t>
            </a:r>
          </a:p>
        </p:txBody>
      </p:sp>
      <p:sp>
        <p:nvSpPr>
          <p:cNvPr id="9" name="Freeform: Shape 8">
            <a:extLst>
              <a:ext uri="{FF2B5EF4-FFF2-40B4-BE49-F238E27FC236}">
                <a16:creationId xmlns:a16="http://schemas.microsoft.com/office/drawing/2014/main" id="{CDB77396-5A97-4007-8901-59D000CC560F}"/>
              </a:ext>
            </a:extLst>
          </p:cNvPr>
          <p:cNvSpPr/>
          <p:nvPr/>
        </p:nvSpPr>
        <p:spPr>
          <a:xfrm>
            <a:off x="6133548" y="1669312"/>
            <a:ext cx="5785548" cy="2301948"/>
          </a:xfrm>
          <a:custGeom>
            <a:avLst/>
            <a:gdLst>
              <a:gd name="connsiteX0" fmla="*/ 0 w 5785548"/>
              <a:gd name="connsiteY0" fmla="*/ 0 h 2301948"/>
              <a:gd name="connsiteX1" fmla="*/ 5401882 w 5785548"/>
              <a:gd name="connsiteY1" fmla="*/ 0 h 2301948"/>
              <a:gd name="connsiteX2" fmla="*/ 5785548 w 5785548"/>
              <a:gd name="connsiteY2" fmla="*/ 383666 h 2301948"/>
              <a:gd name="connsiteX3" fmla="*/ 5785548 w 5785548"/>
              <a:gd name="connsiteY3" fmla="*/ 2301948 h 2301948"/>
              <a:gd name="connsiteX4" fmla="*/ 0 w 5785548"/>
              <a:gd name="connsiteY4" fmla="*/ 2301948 h 2301948"/>
              <a:gd name="connsiteX5" fmla="*/ 0 w 5785548"/>
              <a:gd name="connsiteY5" fmla="*/ 0 h 23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5548" h="2301948">
                <a:moveTo>
                  <a:pt x="0" y="0"/>
                </a:moveTo>
                <a:lnTo>
                  <a:pt x="5401882" y="0"/>
                </a:lnTo>
                <a:cubicBezTo>
                  <a:pt x="5613775" y="0"/>
                  <a:pt x="5785548" y="171773"/>
                  <a:pt x="5785548" y="383666"/>
                </a:cubicBezTo>
                <a:lnTo>
                  <a:pt x="5785548" y="2301948"/>
                </a:lnTo>
                <a:lnTo>
                  <a:pt x="0" y="23019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480" tIns="284480" rIns="284480" bIns="859967" numCol="1" spcCol="1270" anchor="ctr" anchorCtr="1">
            <a:noAutofit/>
          </a:bodyPr>
          <a:lstStyle/>
          <a:p>
            <a:pPr marL="0" lvl="0" indent="0" defTabSz="1778000">
              <a:lnSpc>
                <a:spcPct val="90000"/>
              </a:lnSpc>
              <a:spcBef>
                <a:spcPct val="0"/>
              </a:spcBef>
              <a:spcAft>
                <a:spcPct val="35000"/>
              </a:spcAft>
              <a:buNone/>
            </a:pPr>
            <a:r>
              <a:rPr lang="en-AU" kern="1200">
                <a:latin typeface="+mj-lt"/>
              </a:rPr>
              <a:t>Facts and characteristics </a:t>
            </a:r>
          </a:p>
        </p:txBody>
      </p:sp>
      <p:sp>
        <p:nvSpPr>
          <p:cNvPr id="10" name="Freeform: Shape 9">
            <a:extLst>
              <a:ext uri="{FF2B5EF4-FFF2-40B4-BE49-F238E27FC236}">
                <a16:creationId xmlns:a16="http://schemas.microsoft.com/office/drawing/2014/main" id="{1D9E4B0F-EA94-445A-362D-673429E6C2FB}"/>
              </a:ext>
            </a:extLst>
          </p:cNvPr>
          <p:cNvSpPr/>
          <p:nvPr/>
        </p:nvSpPr>
        <p:spPr>
          <a:xfrm>
            <a:off x="348000" y="3971259"/>
            <a:ext cx="5785549" cy="2301949"/>
          </a:xfrm>
          <a:custGeom>
            <a:avLst/>
            <a:gdLst>
              <a:gd name="connsiteX0" fmla="*/ 0 w 5785548"/>
              <a:gd name="connsiteY0" fmla="*/ 0 h 2301948"/>
              <a:gd name="connsiteX1" fmla="*/ 5401882 w 5785548"/>
              <a:gd name="connsiteY1" fmla="*/ 0 h 2301948"/>
              <a:gd name="connsiteX2" fmla="*/ 5785548 w 5785548"/>
              <a:gd name="connsiteY2" fmla="*/ 383666 h 2301948"/>
              <a:gd name="connsiteX3" fmla="*/ 5785548 w 5785548"/>
              <a:gd name="connsiteY3" fmla="*/ 2301948 h 2301948"/>
              <a:gd name="connsiteX4" fmla="*/ 0 w 5785548"/>
              <a:gd name="connsiteY4" fmla="*/ 2301948 h 2301948"/>
              <a:gd name="connsiteX5" fmla="*/ 0 w 5785548"/>
              <a:gd name="connsiteY5" fmla="*/ 0 h 23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5548" h="2301948">
                <a:moveTo>
                  <a:pt x="5785548" y="2301947"/>
                </a:moveTo>
                <a:lnTo>
                  <a:pt x="383666" y="2301947"/>
                </a:lnTo>
                <a:cubicBezTo>
                  <a:pt x="171773" y="2301947"/>
                  <a:pt x="0" y="2130174"/>
                  <a:pt x="0" y="1918281"/>
                </a:cubicBezTo>
                <a:lnTo>
                  <a:pt x="0" y="1"/>
                </a:lnTo>
                <a:lnTo>
                  <a:pt x="5785548" y="1"/>
                </a:lnTo>
                <a:lnTo>
                  <a:pt x="5785548" y="23019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479" tIns="859968" rIns="284481" bIns="284480" numCol="1" spcCol="1270" anchor="ctr" anchorCtr="1">
            <a:noAutofit/>
          </a:bodyPr>
          <a:lstStyle/>
          <a:p>
            <a:pPr marL="0" lvl="0" indent="0" defTabSz="1778000">
              <a:lnSpc>
                <a:spcPct val="90000"/>
              </a:lnSpc>
              <a:spcBef>
                <a:spcPct val="0"/>
              </a:spcBef>
              <a:spcAft>
                <a:spcPct val="35000"/>
              </a:spcAft>
              <a:buNone/>
            </a:pPr>
            <a:r>
              <a:rPr lang="en-AU" kern="1200">
                <a:latin typeface="+mj-lt"/>
              </a:rPr>
              <a:t>Examples</a:t>
            </a:r>
          </a:p>
        </p:txBody>
      </p:sp>
      <p:sp>
        <p:nvSpPr>
          <p:cNvPr id="11" name="Freeform: Shape 10">
            <a:extLst>
              <a:ext uri="{FF2B5EF4-FFF2-40B4-BE49-F238E27FC236}">
                <a16:creationId xmlns:a16="http://schemas.microsoft.com/office/drawing/2014/main" id="{8EDE35B1-BE9B-E26A-3A45-C87FC534D491}"/>
              </a:ext>
            </a:extLst>
          </p:cNvPr>
          <p:cNvSpPr/>
          <p:nvPr/>
        </p:nvSpPr>
        <p:spPr>
          <a:xfrm>
            <a:off x="6133548" y="3971260"/>
            <a:ext cx="5785548" cy="2301948"/>
          </a:xfrm>
          <a:custGeom>
            <a:avLst/>
            <a:gdLst>
              <a:gd name="connsiteX0" fmla="*/ 0 w 2301948"/>
              <a:gd name="connsiteY0" fmla="*/ 0 h 5785548"/>
              <a:gd name="connsiteX1" fmla="*/ 1918282 w 2301948"/>
              <a:gd name="connsiteY1" fmla="*/ 0 h 5785548"/>
              <a:gd name="connsiteX2" fmla="*/ 2301948 w 2301948"/>
              <a:gd name="connsiteY2" fmla="*/ 383666 h 5785548"/>
              <a:gd name="connsiteX3" fmla="*/ 2301948 w 2301948"/>
              <a:gd name="connsiteY3" fmla="*/ 5785548 h 5785548"/>
              <a:gd name="connsiteX4" fmla="*/ 0 w 2301948"/>
              <a:gd name="connsiteY4" fmla="*/ 5785548 h 5785548"/>
              <a:gd name="connsiteX5" fmla="*/ 0 w 2301948"/>
              <a:gd name="connsiteY5" fmla="*/ 0 h 578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948" h="5785548">
                <a:moveTo>
                  <a:pt x="2301948" y="1"/>
                </a:moveTo>
                <a:lnTo>
                  <a:pt x="2301948" y="4821269"/>
                </a:lnTo>
                <a:cubicBezTo>
                  <a:pt x="2301948" y="5353825"/>
                  <a:pt x="2233603" y="5785547"/>
                  <a:pt x="2149295" y="5785547"/>
                </a:cubicBezTo>
                <a:lnTo>
                  <a:pt x="0" y="5785547"/>
                </a:lnTo>
                <a:lnTo>
                  <a:pt x="0" y="1"/>
                </a:lnTo>
                <a:lnTo>
                  <a:pt x="230194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481" tIns="859967" rIns="284479" bIns="284480" numCol="1" spcCol="1270" anchor="ctr" anchorCtr="1">
            <a:noAutofit/>
          </a:bodyPr>
          <a:lstStyle/>
          <a:p>
            <a:pPr marL="0" lvl="0" indent="0" defTabSz="1778000">
              <a:lnSpc>
                <a:spcPct val="90000"/>
              </a:lnSpc>
              <a:spcBef>
                <a:spcPct val="0"/>
              </a:spcBef>
              <a:spcAft>
                <a:spcPct val="35000"/>
              </a:spcAft>
              <a:buNone/>
            </a:pPr>
            <a:r>
              <a:rPr lang="en-AU" kern="1200" dirty="0">
                <a:latin typeface="+mj-lt"/>
              </a:rPr>
              <a:t>Non-examples</a:t>
            </a:r>
          </a:p>
        </p:txBody>
      </p:sp>
      <p:sp>
        <p:nvSpPr>
          <p:cNvPr id="12" name="Freeform: Shape 11">
            <a:extLst>
              <a:ext uri="{FF2B5EF4-FFF2-40B4-BE49-F238E27FC236}">
                <a16:creationId xmlns:a16="http://schemas.microsoft.com/office/drawing/2014/main" id="{E79E3889-7B05-701F-94DE-8D75E969A5B4}"/>
              </a:ext>
            </a:extLst>
          </p:cNvPr>
          <p:cNvSpPr/>
          <p:nvPr/>
        </p:nvSpPr>
        <p:spPr>
          <a:xfrm>
            <a:off x="4397883" y="3395773"/>
            <a:ext cx="3471329" cy="1150974"/>
          </a:xfrm>
          <a:custGeom>
            <a:avLst/>
            <a:gdLst>
              <a:gd name="connsiteX0" fmla="*/ 0 w 3471329"/>
              <a:gd name="connsiteY0" fmla="*/ 191833 h 1150974"/>
              <a:gd name="connsiteX1" fmla="*/ 191833 w 3471329"/>
              <a:gd name="connsiteY1" fmla="*/ 0 h 1150974"/>
              <a:gd name="connsiteX2" fmla="*/ 3279496 w 3471329"/>
              <a:gd name="connsiteY2" fmla="*/ 0 h 1150974"/>
              <a:gd name="connsiteX3" fmla="*/ 3471329 w 3471329"/>
              <a:gd name="connsiteY3" fmla="*/ 191833 h 1150974"/>
              <a:gd name="connsiteX4" fmla="*/ 3471329 w 3471329"/>
              <a:gd name="connsiteY4" fmla="*/ 959141 h 1150974"/>
              <a:gd name="connsiteX5" fmla="*/ 3279496 w 3471329"/>
              <a:gd name="connsiteY5" fmla="*/ 1150974 h 1150974"/>
              <a:gd name="connsiteX6" fmla="*/ 191833 w 3471329"/>
              <a:gd name="connsiteY6" fmla="*/ 1150974 h 1150974"/>
              <a:gd name="connsiteX7" fmla="*/ 0 w 3471329"/>
              <a:gd name="connsiteY7" fmla="*/ 959141 h 1150974"/>
              <a:gd name="connsiteX8" fmla="*/ 0 w 3471329"/>
              <a:gd name="connsiteY8" fmla="*/ 191833 h 115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1329" h="1150974">
                <a:moveTo>
                  <a:pt x="0" y="191833"/>
                </a:moveTo>
                <a:cubicBezTo>
                  <a:pt x="0" y="85887"/>
                  <a:pt x="85887" y="0"/>
                  <a:pt x="191833" y="0"/>
                </a:cubicBezTo>
                <a:lnTo>
                  <a:pt x="3279496" y="0"/>
                </a:lnTo>
                <a:cubicBezTo>
                  <a:pt x="3385442" y="0"/>
                  <a:pt x="3471329" y="85887"/>
                  <a:pt x="3471329" y="191833"/>
                </a:cubicBezTo>
                <a:lnTo>
                  <a:pt x="3471329" y="959141"/>
                </a:lnTo>
                <a:cubicBezTo>
                  <a:pt x="3471329" y="1065087"/>
                  <a:pt x="3385442" y="1150974"/>
                  <a:pt x="3279496" y="1150974"/>
                </a:cubicBezTo>
                <a:lnTo>
                  <a:pt x="191833" y="1150974"/>
                </a:lnTo>
                <a:cubicBezTo>
                  <a:pt x="85887" y="1150974"/>
                  <a:pt x="0" y="1065087"/>
                  <a:pt x="0" y="959141"/>
                </a:cubicBezTo>
                <a:lnTo>
                  <a:pt x="0" y="191833"/>
                </a:lnTo>
                <a:close/>
              </a:path>
            </a:pathLst>
          </a:custGeom>
          <a:solidFill>
            <a:schemeClr val="bg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08586" tIns="208586" rIns="208586" bIns="208586" numCol="1" spcCol="1270" anchor="ctr" anchorCtr="0">
            <a:noAutofit/>
          </a:bodyPr>
          <a:lstStyle/>
          <a:p>
            <a:pPr marL="0" lvl="0" indent="0" algn="ctr" defTabSz="1778000">
              <a:lnSpc>
                <a:spcPct val="90000"/>
              </a:lnSpc>
              <a:spcBef>
                <a:spcPct val="0"/>
              </a:spcBef>
              <a:spcAft>
                <a:spcPct val="35000"/>
              </a:spcAft>
              <a:buNone/>
            </a:pPr>
            <a:r>
              <a:rPr lang="en-AU" sz="3600" b="1" kern="1200" dirty="0">
                <a:solidFill>
                  <a:schemeClr val="accent1"/>
                </a:solidFill>
              </a:rPr>
              <a:t>Extraordinary </a:t>
            </a:r>
          </a:p>
        </p:txBody>
      </p:sp>
      <p:sp>
        <p:nvSpPr>
          <p:cNvPr id="2" name="Slide Number Placeholder 1">
            <a:extLst>
              <a:ext uri="{FF2B5EF4-FFF2-40B4-BE49-F238E27FC236}">
                <a16:creationId xmlns:a16="http://schemas.microsoft.com/office/drawing/2014/main" id="{8A0CA49E-A685-6F00-9227-BAD2042477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3381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F907-56B0-8703-6F27-15BD6B29FE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F1301A-3C42-4F06-9DD6-3C1B7466479B}"/>
              </a:ext>
            </a:extLst>
          </p:cNvPr>
          <p:cNvSpPr>
            <a:spLocks noGrp="1"/>
          </p:cNvSpPr>
          <p:nvPr>
            <p:ph type="title"/>
          </p:nvPr>
        </p:nvSpPr>
        <p:spPr/>
        <p:txBody>
          <a:bodyPr anchor="t">
            <a:normAutofit/>
          </a:bodyPr>
          <a:lstStyle/>
          <a:p>
            <a:r>
              <a:rPr lang="en-AU"/>
              <a:t>Statement to cause thinking</a:t>
            </a:r>
          </a:p>
        </p:txBody>
      </p:sp>
      <p:sp>
        <p:nvSpPr>
          <p:cNvPr id="13" name="Text Placeholder 12">
            <a:extLst>
              <a:ext uri="{FF2B5EF4-FFF2-40B4-BE49-F238E27FC236}">
                <a16:creationId xmlns:a16="http://schemas.microsoft.com/office/drawing/2014/main" id="{4E84CD07-C28A-CDB4-AB6F-849B7D77EBFB}"/>
              </a:ext>
            </a:extLst>
          </p:cNvPr>
          <p:cNvSpPr>
            <a:spLocks noGrp="1"/>
          </p:cNvSpPr>
          <p:nvPr>
            <p:ph type="body" sz="quarter" idx="18"/>
          </p:nvPr>
        </p:nvSpPr>
        <p:spPr/>
        <p:txBody>
          <a:bodyPr anchor="b">
            <a:noAutofit/>
          </a:bodyPr>
          <a:lstStyle/>
          <a:p>
            <a:pPr>
              <a:lnSpc>
                <a:spcPct val="140000"/>
              </a:lnSpc>
            </a:pPr>
            <a:r>
              <a:rPr lang="en-AU">
                <a:cs typeface="Arial"/>
              </a:rPr>
              <a:t>Ordinary and extraordinary </a:t>
            </a:r>
          </a:p>
        </p:txBody>
      </p:sp>
      <p:sp>
        <p:nvSpPr>
          <p:cNvPr id="12" name="Text Placeholder 11">
            <a:extLst>
              <a:ext uri="{FF2B5EF4-FFF2-40B4-BE49-F238E27FC236}">
                <a16:creationId xmlns:a16="http://schemas.microsoft.com/office/drawing/2014/main" id="{6F8702EE-C418-DC85-2635-86EE2E1ADF03}"/>
              </a:ext>
            </a:extLst>
          </p:cNvPr>
          <p:cNvSpPr>
            <a:spLocks noGrp="1"/>
          </p:cNvSpPr>
          <p:nvPr>
            <p:ph sz="quarter" idx="4294967295"/>
          </p:nvPr>
        </p:nvSpPr>
        <p:spPr>
          <a:xfrm>
            <a:off x="360000" y="1440228"/>
            <a:ext cx="5735638" cy="3352671"/>
          </a:xfrm>
        </p:spPr>
        <p:txBody>
          <a:bodyPr vert="horz" lIns="0" tIns="0" rIns="0" bIns="0" rtlCol="0" anchor="t" anchorCtr="0">
            <a:normAutofit/>
          </a:bodyPr>
          <a:lstStyle/>
          <a:p>
            <a:r>
              <a:rPr lang="en-AU" sz="3600" b="1" dirty="0">
                <a:latin typeface="Arial"/>
                <a:cs typeface="Arial"/>
              </a:rPr>
              <a:t>Think / Pair / Share</a:t>
            </a:r>
          </a:p>
          <a:p>
            <a:r>
              <a:rPr lang="en-AU" dirty="0">
                <a:latin typeface="Arial"/>
                <a:cs typeface="Arial"/>
              </a:rPr>
              <a:t> </a:t>
            </a:r>
            <a:r>
              <a:rPr lang="en-AU" sz="3600" dirty="0">
                <a:latin typeface="Arial"/>
                <a:cs typeface="Arial"/>
              </a:rPr>
              <a:t>This image shows an extraordinary event</a:t>
            </a:r>
          </a:p>
        </p:txBody>
      </p:sp>
      <p:pic>
        <p:nvPicPr>
          <p:cNvPr id="2" name="Picture 1" descr="Image courtesy of Viktor Hanacek of picjumbo">
            <a:extLst>
              <a:ext uri="{FF2B5EF4-FFF2-40B4-BE49-F238E27FC236}">
                <a16:creationId xmlns:a16="http://schemas.microsoft.com/office/drawing/2014/main" id="{611EC2E0-1A1C-62C4-2108-B05846D47C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4133" y="1440228"/>
            <a:ext cx="5507038" cy="4814518"/>
          </a:xfrm>
          <a:prstGeom prst="rect">
            <a:avLst/>
          </a:prstGeom>
          <a:noFill/>
        </p:spPr>
      </p:pic>
      <p:sp>
        <p:nvSpPr>
          <p:cNvPr id="5" name="TextBox 4">
            <a:extLst>
              <a:ext uri="{FF2B5EF4-FFF2-40B4-BE49-F238E27FC236}">
                <a16:creationId xmlns:a16="http://schemas.microsoft.com/office/drawing/2014/main" id="{605406A2-7E46-DE44-CDAB-F4013EBC0C89}"/>
              </a:ext>
            </a:extLst>
          </p:cNvPr>
          <p:cNvSpPr txBox="1"/>
          <p:nvPr/>
        </p:nvSpPr>
        <p:spPr>
          <a:xfrm>
            <a:off x="6334133" y="6360295"/>
            <a:ext cx="5721928"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i="1" dirty="0">
                <a:highlight>
                  <a:srgbClr val="FFFFFF"/>
                </a:highlight>
                <a:cs typeface="Arial"/>
              </a:rPr>
              <a:t>Image courtesy of </a:t>
            </a:r>
            <a:r>
              <a:rPr lang="en-US" sz="1200" i="1" dirty="0">
                <a:solidFill>
                  <a:srgbClr val="808080"/>
                </a:solidFill>
                <a:highlight>
                  <a:srgbClr val="FFFFFF"/>
                </a:highlight>
                <a:cs typeface="Arial"/>
                <a:hlinkClick r:id="rId4"/>
              </a:rPr>
              <a:t>Viktor Hanacek of </a:t>
            </a:r>
            <a:r>
              <a:rPr lang="en-US" sz="1200" i="1" dirty="0" err="1">
                <a:solidFill>
                  <a:srgbClr val="808080"/>
                </a:solidFill>
                <a:highlight>
                  <a:srgbClr val="FFFFFF"/>
                </a:highlight>
                <a:cs typeface="Arial"/>
                <a:hlinkClick r:id="rId4"/>
              </a:rPr>
              <a:t>picjumbo</a:t>
            </a:r>
            <a:endParaRPr lang="en-US" sz="1200" dirty="0">
              <a:cs typeface="Arial"/>
            </a:endParaRPr>
          </a:p>
        </p:txBody>
      </p:sp>
      <p:sp>
        <p:nvSpPr>
          <p:cNvPr id="3" name="Slide Number Placeholder 2">
            <a:extLst>
              <a:ext uri="{FF2B5EF4-FFF2-40B4-BE49-F238E27FC236}">
                <a16:creationId xmlns:a16="http://schemas.microsoft.com/office/drawing/2014/main" id="{F0428DBC-8EF6-8CDC-24E6-0ACB9032A8C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16141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a:cs typeface="Arial" panose="020B0604020202020204" pitchFamily="34" charset="0"/>
              </a:rPr>
              <a:t>Definitions of essential terminology (1)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a:cs typeface="Arial" panose="020B0604020202020204" pitchFamily="34" charset="0"/>
              </a:rPr>
              <a:t>Noun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vert="horz" lIns="0" tIns="0" rIns="0" bIns="0" rtlCol="0" anchor="t">
            <a:noAutofit/>
          </a:bodyPr>
          <a:lstStyle/>
          <a:p>
            <a:r>
              <a:rPr lang="en-AU" sz="2000" b="1" dirty="0">
                <a:cs typeface="Arial"/>
              </a:rPr>
              <a:t>Noun</a:t>
            </a:r>
            <a:r>
              <a:rPr lang="en-AU" sz="2000" dirty="0">
                <a:cs typeface="Arial"/>
              </a:rPr>
              <a:t> – a noun is a word used to represent people, places, ideas and things. Nouns may be common (for example, 'teacher' or classroom', proper (for example, 'Mr Smith' or 'Sydney’), collective (for example, 'herd' or 'team') or abstract (for example 'sadness' or 'joy’).</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5811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1526A-2667-4355-5704-17EEDC957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EC94BA-F00C-548D-32CB-AF3E2A638316}"/>
              </a:ext>
            </a:extLst>
          </p:cNvPr>
          <p:cNvSpPr>
            <a:spLocks noGrp="1"/>
          </p:cNvSpPr>
          <p:nvPr>
            <p:ph type="title"/>
          </p:nvPr>
        </p:nvSpPr>
        <p:spPr/>
        <p:txBody>
          <a:bodyPr/>
          <a:lstStyle/>
          <a:p>
            <a:r>
              <a:rPr lang="en-AU" dirty="0">
                <a:cs typeface="Arial" panose="020B0604020202020204" pitchFamily="34" charset="0"/>
              </a:rPr>
              <a:t>Definitions of essential terminology (2)</a:t>
            </a:r>
          </a:p>
        </p:txBody>
      </p:sp>
      <p:sp>
        <p:nvSpPr>
          <p:cNvPr id="5" name="Text Placeholder 4">
            <a:extLst>
              <a:ext uri="{FF2B5EF4-FFF2-40B4-BE49-F238E27FC236}">
                <a16:creationId xmlns:a16="http://schemas.microsoft.com/office/drawing/2014/main" id="{39093BCA-2D4D-6B85-FF07-CBC88D9369EF}"/>
              </a:ext>
            </a:extLst>
          </p:cNvPr>
          <p:cNvSpPr>
            <a:spLocks noGrp="1"/>
          </p:cNvSpPr>
          <p:nvPr>
            <p:ph type="body" sz="quarter" idx="18"/>
          </p:nvPr>
        </p:nvSpPr>
        <p:spPr/>
        <p:txBody>
          <a:bodyPr/>
          <a:lstStyle/>
          <a:p>
            <a:r>
              <a:rPr lang="en-AU">
                <a:cs typeface="Arial" panose="020B0604020202020204" pitchFamily="34" charset="0"/>
              </a:rPr>
              <a:t>Adjective</a:t>
            </a:r>
          </a:p>
        </p:txBody>
      </p:sp>
      <p:sp>
        <p:nvSpPr>
          <p:cNvPr id="3" name="Content Placeholder 2">
            <a:extLst>
              <a:ext uri="{FF2B5EF4-FFF2-40B4-BE49-F238E27FC236}">
                <a16:creationId xmlns:a16="http://schemas.microsoft.com/office/drawing/2014/main" id="{63F86F72-32B2-ED19-E82E-8FA059483258}"/>
              </a:ext>
            </a:extLst>
          </p:cNvPr>
          <p:cNvSpPr>
            <a:spLocks noGrp="1"/>
          </p:cNvSpPr>
          <p:nvPr>
            <p:ph idx="1"/>
          </p:nvPr>
        </p:nvSpPr>
        <p:spPr/>
        <p:txBody>
          <a:bodyPr vert="horz" lIns="0" tIns="0" rIns="0" bIns="0" rtlCol="0" anchor="t">
            <a:noAutofit/>
          </a:bodyPr>
          <a:lstStyle/>
          <a:p>
            <a:r>
              <a:rPr lang="en-AU" sz="2000" b="1" dirty="0">
                <a:cs typeface="Arial" panose="020B0604020202020204" pitchFamily="34" charset="0"/>
              </a:rPr>
              <a:t>Adjective </a:t>
            </a:r>
            <a:r>
              <a:rPr lang="en-AU" sz="2000" dirty="0">
                <a:cs typeface="Arial" panose="020B0604020202020204" pitchFamily="34" charset="0"/>
              </a:rPr>
              <a:t>– and adjective is a word that describes, identifies, modifies of gives more information about a noun or pronoun. Adjective provide information about qualities, quantities, colours, shapes, sizes and other characteristics of a noun in a sentence.</a:t>
            </a:r>
            <a:endParaRPr lang="en-US" sz="4800" dirty="0"/>
          </a:p>
        </p:txBody>
      </p:sp>
      <p:sp>
        <p:nvSpPr>
          <p:cNvPr id="4" name="Slide Number Placeholder 3">
            <a:extLst>
              <a:ext uri="{FF2B5EF4-FFF2-40B4-BE49-F238E27FC236}">
                <a16:creationId xmlns:a16="http://schemas.microsoft.com/office/drawing/2014/main" id="{06834AF7-D303-23A9-E09D-B76143896BD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9566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C35D5C-B3BC-F6F5-5DDD-97D3B1152279}"/>
              </a:ext>
            </a:extLst>
          </p:cNvPr>
          <p:cNvSpPr>
            <a:spLocks noGrp="1"/>
          </p:cNvSpPr>
          <p:nvPr>
            <p:ph type="title"/>
          </p:nvPr>
        </p:nvSpPr>
        <p:spPr/>
        <p:txBody>
          <a:bodyPr/>
          <a:lstStyle/>
          <a:p>
            <a:r>
              <a:rPr lang="en-US" dirty="0"/>
              <a:t>Warm up (1)</a:t>
            </a:r>
            <a:endParaRPr lang="en-AU" dirty="0"/>
          </a:p>
        </p:txBody>
      </p:sp>
      <p:sp>
        <p:nvSpPr>
          <p:cNvPr id="7" name="Text Placeholder 6">
            <a:extLst>
              <a:ext uri="{FF2B5EF4-FFF2-40B4-BE49-F238E27FC236}">
                <a16:creationId xmlns:a16="http://schemas.microsoft.com/office/drawing/2014/main" id="{29F155ED-121B-7D0A-20F3-B3564BC681E0}"/>
              </a:ext>
            </a:extLst>
          </p:cNvPr>
          <p:cNvSpPr>
            <a:spLocks noGrp="1"/>
          </p:cNvSpPr>
          <p:nvPr>
            <p:ph type="body" sz="quarter" idx="18"/>
          </p:nvPr>
        </p:nvSpPr>
        <p:spPr/>
        <p:txBody>
          <a:bodyPr/>
          <a:lstStyle/>
          <a:p>
            <a:r>
              <a:rPr lang="en-US" dirty="0"/>
              <a:t>Ordinary and extraordinary</a:t>
            </a:r>
            <a:endParaRPr lang="en-AU" dirty="0"/>
          </a:p>
        </p:txBody>
      </p:sp>
      <p:sp>
        <p:nvSpPr>
          <p:cNvPr id="8" name="Content Placeholder 7">
            <a:extLst>
              <a:ext uri="{FF2B5EF4-FFF2-40B4-BE49-F238E27FC236}">
                <a16:creationId xmlns:a16="http://schemas.microsoft.com/office/drawing/2014/main" id="{4187893F-32C4-5D1A-2BF9-772D5E23DE5D}"/>
              </a:ext>
            </a:extLst>
          </p:cNvPr>
          <p:cNvSpPr>
            <a:spLocks noGrp="1"/>
          </p:cNvSpPr>
          <p:nvPr>
            <p:ph idx="1"/>
          </p:nvPr>
        </p:nvSpPr>
        <p:spPr>
          <a:xfrm>
            <a:off x="360000" y="1620000"/>
            <a:ext cx="11484000" cy="1000370"/>
          </a:xfrm>
        </p:spPr>
        <p:txBody>
          <a:bodyPr/>
          <a:lstStyle/>
          <a:p>
            <a:r>
              <a:rPr lang="en-US" sz="3600" dirty="0"/>
              <a:t>Complete this noun group by adding an ‘</a:t>
            </a:r>
            <a:r>
              <a:rPr lang="en-US" sz="3600" dirty="0">
                <a:solidFill>
                  <a:schemeClr val="accent2"/>
                </a:solidFill>
              </a:rPr>
              <a:t>ordinary</a:t>
            </a:r>
            <a:r>
              <a:rPr lang="en-US" sz="3600" dirty="0"/>
              <a:t>’ noun</a:t>
            </a:r>
            <a:endParaRPr lang="en-AU" sz="3600" dirty="0"/>
          </a:p>
        </p:txBody>
      </p:sp>
      <p:sp>
        <p:nvSpPr>
          <p:cNvPr id="9" name="Content Placeholder 7">
            <a:extLst>
              <a:ext uri="{FF2B5EF4-FFF2-40B4-BE49-F238E27FC236}">
                <a16:creationId xmlns:a16="http://schemas.microsoft.com/office/drawing/2014/main" id="{5F2FBB31-52D0-EC28-0F0A-4F91DAE94578}"/>
              </a:ext>
            </a:extLst>
          </p:cNvPr>
          <p:cNvSpPr txBox="1">
            <a:spLocks/>
          </p:cNvSpPr>
          <p:nvPr/>
        </p:nvSpPr>
        <p:spPr>
          <a:xfrm>
            <a:off x="360000" y="3429000"/>
            <a:ext cx="11484000" cy="137223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200" dirty="0"/>
              <a:t>The red shiny …</a:t>
            </a:r>
            <a:endParaRPr lang="en-AU" sz="7200"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52680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66C74-6E53-6268-8B3C-888321931B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854508-4F42-14F1-8CB3-E4EEEE5A6904}"/>
              </a:ext>
            </a:extLst>
          </p:cNvPr>
          <p:cNvSpPr>
            <a:spLocks noGrp="1"/>
          </p:cNvSpPr>
          <p:nvPr>
            <p:ph type="title"/>
          </p:nvPr>
        </p:nvSpPr>
        <p:spPr/>
        <p:txBody>
          <a:bodyPr/>
          <a:lstStyle/>
          <a:p>
            <a:r>
              <a:rPr lang="en-US" dirty="0"/>
              <a:t>Warm up (2)</a:t>
            </a:r>
            <a:endParaRPr lang="en-AU" dirty="0"/>
          </a:p>
        </p:txBody>
      </p:sp>
      <p:sp>
        <p:nvSpPr>
          <p:cNvPr id="7" name="Text Placeholder 6">
            <a:extLst>
              <a:ext uri="{FF2B5EF4-FFF2-40B4-BE49-F238E27FC236}">
                <a16:creationId xmlns:a16="http://schemas.microsoft.com/office/drawing/2014/main" id="{5B1F2291-1370-4E58-AD88-A8374545385F}"/>
              </a:ext>
            </a:extLst>
          </p:cNvPr>
          <p:cNvSpPr>
            <a:spLocks noGrp="1"/>
          </p:cNvSpPr>
          <p:nvPr>
            <p:ph type="body" sz="quarter" idx="18"/>
          </p:nvPr>
        </p:nvSpPr>
        <p:spPr/>
        <p:txBody>
          <a:bodyPr/>
          <a:lstStyle/>
          <a:p>
            <a:r>
              <a:rPr lang="en-US" dirty="0"/>
              <a:t>Ordinary and extraordinary</a:t>
            </a:r>
            <a:endParaRPr lang="en-AU" dirty="0"/>
          </a:p>
        </p:txBody>
      </p:sp>
      <p:sp>
        <p:nvSpPr>
          <p:cNvPr id="8" name="Content Placeholder 7">
            <a:extLst>
              <a:ext uri="{FF2B5EF4-FFF2-40B4-BE49-F238E27FC236}">
                <a16:creationId xmlns:a16="http://schemas.microsoft.com/office/drawing/2014/main" id="{4880E62C-ACCF-CE51-601F-A9D1AE817F7F}"/>
              </a:ext>
            </a:extLst>
          </p:cNvPr>
          <p:cNvSpPr>
            <a:spLocks noGrp="1"/>
          </p:cNvSpPr>
          <p:nvPr>
            <p:ph idx="1"/>
          </p:nvPr>
        </p:nvSpPr>
        <p:spPr>
          <a:xfrm>
            <a:off x="360000" y="1620000"/>
            <a:ext cx="11484000" cy="1000370"/>
          </a:xfrm>
        </p:spPr>
        <p:txBody>
          <a:bodyPr/>
          <a:lstStyle/>
          <a:p>
            <a:r>
              <a:rPr lang="en-US" sz="3600" dirty="0"/>
              <a:t>Complete this noun group by adding an ‘</a:t>
            </a:r>
            <a:r>
              <a:rPr lang="en-US" sz="3600" dirty="0">
                <a:solidFill>
                  <a:schemeClr val="accent2"/>
                </a:solidFill>
              </a:rPr>
              <a:t>extraordinary</a:t>
            </a:r>
            <a:r>
              <a:rPr lang="en-US" sz="3600" dirty="0"/>
              <a:t>’ noun</a:t>
            </a:r>
            <a:endParaRPr lang="en-AU" sz="3600" dirty="0"/>
          </a:p>
        </p:txBody>
      </p:sp>
      <p:sp>
        <p:nvSpPr>
          <p:cNvPr id="9" name="Content Placeholder 7">
            <a:extLst>
              <a:ext uri="{FF2B5EF4-FFF2-40B4-BE49-F238E27FC236}">
                <a16:creationId xmlns:a16="http://schemas.microsoft.com/office/drawing/2014/main" id="{2741D8D3-5BCC-7102-6880-9BB413A1CB5D}"/>
              </a:ext>
            </a:extLst>
          </p:cNvPr>
          <p:cNvSpPr txBox="1">
            <a:spLocks/>
          </p:cNvSpPr>
          <p:nvPr/>
        </p:nvSpPr>
        <p:spPr>
          <a:xfrm>
            <a:off x="360000" y="3429000"/>
            <a:ext cx="11484000" cy="137223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200" dirty="0"/>
              <a:t>The red shiny …</a:t>
            </a:r>
            <a:endParaRPr lang="en-AU" sz="7200" dirty="0"/>
          </a:p>
        </p:txBody>
      </p:sp>
      <p:sp>
        <p:nvSpPr>
          <p:cNvPr id="3" name="Slide Number Placeholder 2">
            <a:extLst>
              <a:ext uri="{FF2B5EF4-FFF2-40B4-BE49-F238E27FC236}">
                <a16:creationId xmlns:a16="http://schemas.microsoft.com/office/drawing/2014/main" id="{0E4D05F0-4F73-97C6-A2B0-CEC2033A9D0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9479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2197-7716-63B5-1360-8A21B19F10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0B5B82-0E2D-B96E-D66B-2C3BD00D5B93}"/>
              </a:ext>
            </a:extLst>
          </p:cNvPr>
          <p:cNvSpPr>
            <a:spLocks noGrp="1"/>
          </p:cNvSpPr>
          <p:nvPr>
            <p:ph type="title"/>
          </p:nvPr>
        </p:nvSpPr>
        <p:spPr/>
        <p:txBody>
          <a:bodyPr/>
          <a:lstStyle/>
          <a:p>
            <a:r>
              <a:rPr lang="en-AU">
                <a:latin typeface="+mj-lt"/>
                <a:cs typeface="Arial"/>
              </a:rPr>
              <a:t>Warm up (3)</a:t>
            </a:r>
            <a:endParaRPr lang="en-AU">
              <a:latin typeface="+mj-lt"/>
            </a:endParaRPr>
          </a:p>
        </p:txBody>
      </p:sp>
      <p:sp>
        <p:nvSpPr>
          <p:cNvPr id="6" name="Text Placeholder 5">
            <a:extLst>
              <a:ext uri="{FF2B5EF4-FFF2-40B4-BE49-F238E27FC236}">
                <a16:creationId xmlns:a16="http://schemas.microsoft.com/office/drawing/2014/main" id="{1E4E6C07-6E78-1A8D-FF99-1871C997BDFD}"/>
              </a:ext>
            </a:extLst>
          </p:cNvPr>
          <p:cNvSpPr>
            <a:spLocks noGrp="1"/>
          </p:cNvSpPr>
          <p:nvPr>
            <p:ph type="body" sz="quarter" idx="18"/>
          </p:nvPr>
        </p:nvSpPr>
        <p:spPr/>
        <p:txBody>
          <a:bodyPr/>
          <a:lstStyle/>
          <a:p>
            <a:r>
              <a:rPr lang="en-US" dirty="0"/>
              <a:t>Grammar features</a:t>
            </a:r>
            <a:endParaRPr lang="en-AU" dirty="0"/>
          </a:p>
        </p:txBody>
      </p:sp>
      <p:sp>
        <p:nvSpPr>
          <p:cNvPr id="13" name="Text Placeholder 12">
            <a:extLst>
              <a:ext uri="{FF2B5EF4-FFF2-40B4-BE49-F238E27FC236}">
                <a16:creationId xmlns:a16="http://schemas.microsoft.com/office/drawing/2014/main" id="{3A9BC2EE-CE4B-87A7-4B8C-1EDACB40960C}"/>
              </a:ext>
            </a:extLst>
          </p:cNvPr>
          <p:cNvSpPr>
            <a:spLocks noGrp="1"/>
          </p:cNvSpPr>
          <p:nvPr>
            <p:ph idx="1"/>
          </p:nvPr>
        </p:nvSpPr>
        <p:spPr>
          <a:xfrm>
            <a:off x="1044000" y="2402007"/>
            <a:ext cx="10080000" cy="2674962"/>
          </a:xfrm>
        </p:spPr>
        <p:txBody>
          <a:bodyPr/>
          <a:lstStyle/>
          <a:p>
            <a:r>
              <a:rPr lang="en-AU" sz="7200" dirty="0">
                <a:latin typeface="+mj-lt"/>
                <a:cs typeface="Arial"/>
              </a:rPr>
              <a:t>The red shiny …</a:t>
            </a:r>
          </a:p>
        </p:txBody>
      </p:sp>
      <p:sp>
        <p:nvSpPr>
          <p:cNvPr id="7" name="TextBox 6" descr="A red box highlighting the word 'red' as an adjective.">
            <a:extLst>
              <a:ext uri="{FF2B5EF4-FFF2-40B4-BE49-F238E27FC236}">
                <a16:creationId xmlns:a16="http://schemas.microsoft.com/office/drawing/2014/main" id="{76A7BEDB-4942-BF7D-FC34-DC5EE2923373}"/>
              </a:ext>
            </a:extLst>
          </p:cNvPr>
          <p:cNvSpPr txBox="1"/>
          <p:nvPr/>
        </p:nvSpPr>
        <p:spPr>
          <a:xfrm>
            <a:off x="3040750" y="4125407"/>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9" name="TextBox 8" descr="A red box highlighting the word 'shiny' as an adjective.">
            <a:extLst>
              <a:ext uri="{FF2B5EF4-FFF2-40B4-BE49-F238E27FC236}">
                <a16:creationId xmlns:a16="http://schemas.microsoft.com/office/drawing/2014/main" id="{32934F48-6F1B-BAA1-0ECB-559922594DBD}"/>
              </a:ext>
            </a:extLst>
          </p:cNvPr>
          <p:cNvSpPr txBox="1"/>
          <p:nvPr/>
        </p:nvSpPr>
        <p:spPr>
          <a:xfrm>
            <a:off x="5037500" y="4125407"/>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11" name="TextBox 10" descr="A blue box explaining that a noun must be added to the empty space.">
            <a:extLst>
              <a:ext uri="{FF2B5EF4-FFF2-40B4-BE49-F238E27FC236}">
                <a16:creationId xmlns:a16="http://schemas.microsoft.com/office/drawing/2014/main" id="{B376255A-4DB0-B26B-8586-03171D2F3ED1}"/>
              </a:ext>
            </a:extLst>
          </p:cNvPr>
          <p:cNvSpPr txBox="1"/>
          <p:nvPr/>
        </p:nvSpPr>
        <p:spPr>
          <a:xfrm>
            <a:off x="9079897" y="4035128"/>
            <a:ext cx="723900" cy="324600"/>
          </a:xfrm>
          <a:prstGeom prst="rect">
            <a:avLst/>
          </a:prstGeom>
          <a:solidFill>
            <a:schemeClr val="accent4">
              <a:lumMod val="90000"/>
            </a:schemeClr>
          </a:solidFill>
        </p:spPr>
        <p:txBody>
          <a:bodyPr wrap="none" lIns="0" tIns="0" rIns="0" bIns="0" rtlCol="0">
            <a:noAutofit/>
          </a:bodyPr>
          <a:lstStyle/>
          <a:p>
            <a:pPr algn="ctr"/>
            <a:r>
              <a:rPr lang="en-AU" sz="1800" dirty="0"/>
              <a:t>noun</a:t>
            </a:r>
          </a:p>
        </p:txBody>
      </p:sp>
      <p:sp>
        <p:nvSpPr>
          <p:cNvPr id="2" name="Rectangle: Rounded Corners 1" descr="Blank space to add an adjective.">
            <a:extLst>
              <a:ext uri="{FF2B5EF4-FFF2-40B4-BE49-F238E27FC236}">
                <a16:creationId xmlns:a16="http://schemas.microsoft.com/office/drawing/2014/main" id="{D9FD63BE-A8F3-0835-E481-6F576634FA57}"/>
              </a:ext>
            </a:extLst>
          </p:cNvPr>
          <p:cNvSpPr/>
          <p:nvPr/>
        </p:nvSpPr>
        <p:spPr>
          <a:xfrm>
            <a:off x="8243882" y="2983099"/>
            <a:ext cx="2391739" cy="820523"/>
          </a:xfrm>
          <a:prstGeom prst="roundRect">
            <a:avLst/>
          </a:prstGeom>
          <a:noFill/>
          <a:ln w="57150">
            <a:solidFill>
              <a:srgbClr val="002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9541C9E-29FB-675D-B0DD-DBFB8343666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24242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237D0-0923-DB63-D798-F9F050319E6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DAA06B-BF5B-AB5E-08C1-40137E5D1CFB}"/>
              </a:ext>
            </a:extLst>
          </p:cNvPr>
          <p:cNvSpPr>
            <a:spLocks noGrp="1"/>
          </p:cNvSpPr>
          <p:nvPr>
            <p:ph type="ctrTitle"/>
          </p:nvPr>
        </p:nvSpPr>
        <p:spPr/>
        <p:txBody>
          <a:bodyPr/>
          <a:lstStyle/>
          <a:p>
            <a:r>
              <a:rPr lang="en-US">
                <a:cs typeface="Arial" panose="020B0604020202020204" pitchFamily="34" charset="0"/>
              </a:rPr>
              <a:t>Gradual release of responsibility</a:t>
            </a:r>
            <a:endParaRPr lang="en-AU">
              <a:cs typeface="Arial" panose="020B0604020202020204" pitchFamily="34" charset="0"/>
            </a:endParaRPr>
          </a:p>
        </p:txBody>
      </p:sp>
    </p:spTree>
    <p:extLst>
      <p:ext uri="{BB962C8B-B14F-4D97-AF65-F5344CB8AC3E}">
        <p14:creationId xmlns:p14="http://schemas.microsoft.com/office/powerpoint/2010/main" val="41016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7D9FDE-EB30-0A44-EB97-CAD57B211F18}"/>
              </a:ext>
            </a:extLst>
          </p:cNvPr>
          <p:cNvSpPr>
            <a:spLocks noGrp="1"/>
          </p:cNvSpPr>
          <p:nvPr>
            <p:ph type="title"/>
          </p:nvPr>
        </p:nvSpPr>
        <p:spPr/>
        <p:txBody>
          <a:bodyPr/>
          <a:lstStyle/>
          <a:p>
            <a:r>
              <a:rPr lang="en-US" dirty="0">
                <a:cs typeface="Arial"/>
              </a:rPr>
              <a:t>Tiers of vocabulary (1) </a:t>
            </a:r>
            <a:endParaRPr lang="en-US" dirty="0"/>
          </a:p>
        </p:txBody>
      </p:sp>
      <p:sp>
        <p:nvSpPr>
          <p:cNvPr id="4" name="Text Placeholder 3">
            <a:extLst>
              <a:ext uri="{FF2B5EF4-FFF2-40B4-BE49-F238E27FC236}">
                <a16:creationId xmlns:a16="http://schemas.microsoft.com/office/drawing/2014/main" id="{6377E3BC-E497-8105-229B-4BD5F347ABB6}"/>
              </a:ext>
            </a:extLst>
          </p:cNvPr>
          <p:cNvSpPr>
            <a:spLocks noGrp="1"/>
          </p:cNvSpPr>
          <p:nvPr>
            <p:ph type="body" sz="quarter" idx="18"/>
          </p:nvPr>
        </p:nvSpPr>
        <p:spPr/>
        <p:txBody>
          <a:bodyPr/>
          <a:lstStyle/>
          <a:p>
            <a:r>
              <a:rPr lang="en-US">
                <a:cs typeface="Arial"/>
              </a:rPr>
              <a:t>Tier 1, 2 and 3 words </a:t>
            </a:r>
            <a:endParaRPr lang="en-US"/>
          </a:p>
        </p:txBody>
      </p:sp>
      <p:grpSp>
        <p:nvGrpSpPr>
          <p:cNvPr id="8" name="Group 7" descr="A link to a department video, 'Three tier framework for considering vocabulary.">
            <a:extLst>
              <a:ext uri="{FF2B5EF4-FFF2-40B4-BE49-F238E27FC236}">
                <a16:creationId xmlns:a16="http://schemas.microsoft.com/office/drawing/2014/main" id="{AFE2F207-8168-9AA5-12AB-496553DE7B31}"/>
              </a:ext>
            </a:extLst>
          </p:cNvPr>
          <p:cNvGrpSpPr/>
          <p:nvPr/>
        </p:nvGrpSpPr>
        <p:grpSpPr>
          <a:xfrm>
            <a:off x="2184089" y="1578514"/>
            <a:ext cx="8350619" cy="4490961"/>
            <a:chOff x="2184089" y="1578514"/>
            <a:chExt cx="8350619" cy="4490961"/>
          </a:xfrm>
        </p:grpSpPr>
        <p:pic>
          <p:nvPicPr>
            <p:cNvPr id="9" name="Picture 8" descr="A link to a department video, 'Three tier framework for considering vocabulary.">
              <a:hlinkClick r:id="rId3"/>
              <a:extLst>
                <a:ext uri="{FF2B5EF4-FFF2-40B4-BE49-F238E27FC236}">
                  <a16:creationId xmlns:a16="http://schemas.microsoft.com/office/drawing/2014/main" id="{2D3ABBF3-9950-B0AB-7998-3FE55141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4089" y="1578514"/>
              <a:ext cx="8350619" cy="4490961"/>
            </a:xfrm>
            <a:prstGeom prst="rect">
              <a:avLst/>
            </a:prstGeom>
          </p:spPr>
        </p:pic>
        <p:grpSp>
          <p:nvGrpSpPr>
            <p:cNvPr id="7" name="Group 6">
              <a:extLst>
                <a:ext uri="{FF2B5EF4-FFF2-40B4-BE49-F238E27FC236}">
                  <a16:creationId xmlns:a16="http://schemas.microsoft.com/office/drawing/2014/main" id="{F5508B0A-7EF7-483C-87DD-4AAC33A5E471}"/>
                </a:ext>
              </a:extLst>
            </p:cNvPr>
            <p:cNvGrpSpPr/>
            <p:nvPr/>
          </p:nvGrpSpPr>
          <p:grpSpPr>
            <a:xfrm>
              <a:off x="4852182" y="2953158"/>
              <a:ext cx="3014432" cy="1741672"/>
              <a:chOff x="7783674" y="3388576"/>
              <a:chExt cx="3014432" cy="1741672"/>
            </a:xfrm>
          </p:grpSpPr>
          <p:sp>
            <p:nvSpPr>
              <p:cNvPr id="6" name="Oval 5">
                <a:extLst>
                  <a:ext uri="{FF2B5EF4-FFF2-40B4-BE49-F238E27FC236}">
                    <a16:creationId xmlns:a16="http://schemas.microsoft.com/office/drawing/2014/main" id="{34B00E17-67C3-C735-4D0C-067361FC180A}"/>
                  </a:ext>
                </a:extLst>
              </p:cNvPr>
              <p:cNvSpPr/>
              <p:nvPr/>
            </p:nvSpPr>
            <p:spPr>
              <a:xfrm>
                <a:off x="8586951" y="3555473"/>
                <a:ext cx="1407878" cy="14078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 descr="Play button icon">
                <a:hlinkClick r:id="rId3"/>
                <a:extLst>
                  <a:ext uri="{FF2B5EF4-FFF2-40B4-BE49-F238E27FC236}">
                    <a16:creationId xmlns:a16="http://schemas.microsoft.com/office/drawing/2014/main" id="{B109654E-97DE-0242-2529-0E50798BD409}"/>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7783674" y="3388576"/>
                <a:ext cx="3014432" cy="1741672"/>
              </a:xfrm>
              <a:prstGeom prst="rect">
                <a:avLst/>
              </a:prstGeom>
              <a:noFill/>
            </p:spPr>
          </p:pic>
        </p:grpSp>
      </p:grpSp>
      <p:sp>
        <p:nvSpPr>
          <p:cNvPr id="2" name="Slide Number Placeholder 1">
            <a:extLst>
              <a:ext uri="{FF2B5EF4-FFF2-40B4-BE49-F238E27FC236}">
                <a16:creationId xmlns:a16="http://schemas.microsoft.com/office/drawing/2014/main" id="{2835BCF5-8B08-BB14-7407-B7A8C84B79E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55338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11704-C2D0-0D74-2730-270BA04E4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F7A31-94AF-3EA4-C2BA-9007F1EFD932}"/>
              </a:ext>
            </a:extLst>
          </p:cNvPr>
          <p:cNvSpPr>
            <a:spLocks noGrp="1"/>
          </p:cNvSpPr>
          <p:nvPr>
            <p:ph type="title"/>
          </p:nvPr>
        </p:nvSpPr>
        <p:spPr/>
        <p:txBody>
          <a:bodyPr/>
          <a:lstStyle/>
          <a:p>
            <a:r>
              <a:rPr lang="en-US" dirty="0">
                <a:cs typeface="Arial"/>
              </a:rPr>
              <a:t>Tiers of vocabulary (2) </a:t>
            </a:r>
            <a:endParaRPr lang="en-AU" dirty="0">
              <a:cs typeface="Arial"/>
            </a:endParaRPr>
          </a:p>
        </p:txBody>
      </p:sp>
      <p:sp>
        <p:nvSpPr>
          <p:cNvPr id="5" name="Text Placeholder 4">
            <a:extLst>
              <a:ext uri="{FF2B5EF4-FFF2-40B4-BE49-F238E27FC236}">
                <a16:creationId xmlns:a16="http://schemas.microsoft.com/office/drawing/2014/main" id="{6244CDD7-7EBF-5B3C-4CB2-4DC32E90DE41}"/>
              </a:ext>
            </a:extLst>
          </p:cNvPr>
          <p:cNvSpPr>
            <a:spLocks noGrp="1"/>
          </p:cNvSpPr>
          <p:nvPr>
            <p:ph type="body" sz="quarter" idx="18"/>
          </p:nvPr>
        </p:nvSpPr>
        <p:spPr/>
        <p:txBody>
          <a:bodyPr/>
          <a:lstStyle/>
          <a:p>
            <a:r>
              <a:rPr lang="en-US">
                <a:cs typeface="Arial"/>
              </a:rPr>
              <a:t>Tier 1, 2 and 3 words in the text ‘The Marron’</a:t>
            </a:r>
            <a:endParaRPr lang="en-US"/>
          </a:p>
        </p:txBody>
      </p:sp>
      <p:grpSp>
        <p:nvGrpSpPr>
          <p:cNvPr id="8" name="Group 7" descr="The image displays a triangular diagram with three tiers colored in different shades of blue, illustrating levels of specificity in language vocabulary. The topmost section, in the darkest blue, is labeled &quot;Tier 3&quot; and contains no word examples. The middle section, a slightly lighter blue, is labeled &quot;Tier 2&quot; and includes the word examples: potential, trivia, patients, varying, amongst, lolling, imagined, middle-class diseases, shellfish. The bottom section, in the lightest blue, is labeled &quot;Tier 1&quot; and features the words: evening, take-away, guests, see, late, doctor, me, them, black, street. A red arrow runs alongside the triangle from bottom to top, with the word &quot;Common&quot; at the base and &quot;Specific&quot; at the top.">
            <a:extLst>
              <a:ext uri="{FF2B5EF4-FFF2-40B4-BE49-F238E27FC236}">
                <a16:creationId xmlns:a16="http://schemas.microsoft.com/office/drawing/2014/main" id="{8CBFEC61-C99E-5596-36E4-8A08A480491C}"/>
              </a:ext>
            </a:extLst>
          </p:cNvPr>
          <p:cNvGrpSpPr/>
          <p:nvPr/>
        </p:nvGrpSpPr>
        <p:grpSpPr>
          <a:xfrm>
            <a:off x="511817" y="1292535"/>
            <a:ext cx="6942607" cy="5128955"/>
            <a:chOff x="500528" y="1145394"/>
            <a:chExt cx="6942607" cy="5128955"/>
          </a:xfrm>
        </p:grpSpPr>
        <p:sp>
          <p:nvSpPr>
            <p:cNvPr id="11" name="Isosceles Triangle 10">
              <a:extLst>
                <a:ext uri="{FF2B5EF4-FFF2-40B4-BE49-F238E27FC236}">
                  <a16:creationId xmlns:a16="http://schemas.microsoft.com/office/drawing/2014/main" id="{241676C6-E227-24A0-2D1B-9012AC381F90}"/>
                </a:ext>
              </a:extLst>
            </p:cNvPr>
            <p:cNvSpPr/>
            <p:nvPr/>
          </p:nvSpPr>
          <p:spPr>
            <a:xfrm>
              <a:off x="3679362" y="1477961"/>
              <a:ext cx="2131891" cy="1723920"/>
            </a:xfrm>
            <a:prstGeom prst="triangle">
              <a:avLst/>
            </a:prstGeom>
            <a:solidFill>
              <a:srgbClr val="1D5AA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AU" sz="1800" b="1" dirty="0"/>
                <a:t>Tier 3</a:t>
              </a:r>
            </a:p>
          </p:txBody>
        </p:sp>
        <p:sp>
          <p:nvSpPr>
            <p:cNvPr id="12" name="Trapezium 11">
              <a:extLst>
                <a:ext uri="{FF2B5EF4-FFF2-40B4-BE49-F238E27FC236}">
                  <a16:creationId xmlns:a16="http://schemas.microsoft.com/office/drawing/2014/main" id="{EF2FCCBE-0680-3BF3-D444-2D2A406E910A}"/>
                </a:ext>
              </a:extLst>
            </p:cNvPr>
            <p:cNvSpPr/>
            <p:nvPr/>
          </p:nvSpPr>
          <p:spPr>
            <a:xfrm>
              <a:off x="2586787" y="3084059"/>
              <a:ext cx="4319337" cy="1909346"/>
            </a:xfrm>
            <a:prstGeom prst="trapezoid">
              <a:avLst>
                <a:gd name="adj" fmla="val 60938"/>
              </a:avLst>
            </a:prstGeom>
            <a:solidFill>
              <a:srgbClr val="397DC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252000" rtlCol="0" anchor="b" anchorCtr="0"/>
            <a:lstStyle/>
            <a:p>
              <a:pPr algn="ctr">
                <a:lnSpc>
                  <a:spcPct val="150000"/>
                </a:lnSpc>
              </a:pPr>
              <a:r>
                <a:rPr lang="en-AU" sz="1800" b="1" dirty="0">
                  <a:solidFill>
                    <a:srgbClr val="000000"/>
                  </a:solidFill>
                </a:rPr>
                <a:t>Tier 2</a:t>
              </a:r>
            </a:p>
            <a:p>
              <a:pPr algn="ctr">
                <a:lnSpc>
                  <a:spcPct val="150000"/>
                </a:lnSpc>
              </a:pPr>
              <a:r>
                <a:rPr lang="en-AU" sz="1200" dirty="0">
                  <a:solidFill>
                    <a:srgbClr val="000000"/>
                  </a:solidFill>
                </a:rPr>
                <a:t>potential</a:t>
              </a:r>
              <a:endParaRPr lang="en-AU" sz="1200" dirty="0">
                <a:solidFill>
                  <a:srgbClr val="000000"/>
                </a:solidFill>
                <a:cs typeface="Arial"/>
              </a:endParaRPr>
            </a:p>
            <a:p>
              <a:pPr algn="ctr">
                <a:lnSpc>
                  <a:spcPct val="150000"/>
                </a:lnSpc>
              </a:pPr>
              <a:r>
                <a:rPr lang="en-AU" sz="1200" dirty="0">
                  <a:solidFill>
                    <a:srgbClr val="000000"/>
                  </a:solidFill>
                </a:rPr>
                <a:t>trivia, patients, </a:t>
              </a:r>
              <a:endParaRPr lang="en-AU" sz="1200" dirty="0">
                <a:solidFill>
                  <a:srgbClr val="000000"/>
                </a:solidFill>
                <a:cs typeface="Arial"/>
              </a:endParaRPr>
            </a:p>
            <a:p>
              <a:pPr algn="ctr">
                <a:lnSpc>
                  <a:spcPct val="150000"/>
                </a:lnSpc>
              </a:pPr>
              <a:r>
                <a:rPr lang="en-AU" sz="1200" dirty="0">
                  <a:solidFill>
                    <a:srgbClr val="000000"/>
                  </a:solidFill>
                </a:rPr>
                <a:t>varying, amongst, lolling, imagined, middle-class diseases, shellfish</a:t>
              </a:r>
            </a:p>
          </p:txBody>
        </p:sp>
        <p:sp>
          <p:nvSpPr>
            <p:cNvPr id="13" name="Trapezium 12">
              <a:extLst>
                <a:ext uri="{FF2B5EF4-FFF2-40B4-BE49-F238E27FC236}">
                  <a16:creationId xmlns:a16="http://schemas.microsoft.com/office/drawing/2014/main" id="{18EEED2E-8777-B449-FDB9-A4B9693FFC14}"/>
                </a:ext>
              </a:extLst>
            </p:cNvPr>
            <p:cNvSpPr/>
            <p:nvPr/>
          </p:nvSpPr>
          <p:spPr>
            <a:xfrm>
              <a:off x="2040956" y="4993405"/>
              <a:ext cx="5402179" cy="874678"/>
            </a:xfrm>
            <a:prstGeom prst="trapezoid">
              <a:avLst>
                <a:gd name="adj" fmla="val 60938"/>
              </a:avLst>
            </a:prstGeom>
            <a:solidFill>
              <a:srgbClr val="66A9E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800" b="1" dirty="0">
                  <a:solidFill>
                    <a:schemeClr val="accent1"/>
                  </a:solidFill>
                </a:rPr>
                <a:t>Tier 1</a:t>
              </a:r>
              <a:endParaRPr lang="en-AU" sz="1800" b="1" dirty="0">
                <a:solidFill>
                  <a:schemeClr val="accent1"/>
                </a:solidFill>
                <a:cs typeface="Arial"/>
              </a:endParaRPr>
            </a:p>
            <a:p>
              <a:pPr algn="ctr"/>
              <a:r>
                <a:rPr lang="en-AU" sz="1200" dirty="0">
                  <a:solidFill>
                    <a:schemeClr val="accent1"/>
                  </a:solidFill>
                </a:rPr>
                <a:t>evening, take-away, guests, see, late, doctor, me, them, black, street</a:t>
              </a:r>
              <a:endParaRPr lang="en-AU" sz="1200" dirty="0">
                <a:solidFill>
                  <a:schemeClr val="accent1"/>
                </a:solidFill>
                <a:cs typeface="Arial"/>
              </a:endParaRPr>
            </a:p>
          </p:txBody>
        </p:sp>
        <p:sp>
          <p:nvSpPr>
            <p:cNvPr id="15" name="Arrow: Up-Down 14">
              <a:extLst>
                <a:ext uri="{FF2B5EF4-FFF2-40B4-BE49-F238E27FC236}">
                  <a16:creationId xmlns:a16="http://schemas.microsoft.com/office/drawing/2014/main" id="{4FE078F8-2925-B1B1-D64C-E6F6BE944B61}"/>
                </a:ext>
              </a:extLst>
            </p:cNvPr>
            <p:cNvSpPr/>
            <p:nvPr/>
          </p:nvSpPr>
          <p:spPr>
            <a:xfrm rot="1856738">
              <a:off x="2749723" y="1145394"/>
              <a:ext cx="433137" cy="5128955"/>
            </a:xfrm>
            <a:prstGeom prst="up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B771621-B8C8-ADF0-09EA-8E1FA45FF11D}"/>
                </a:ext>
              </a:extLst>
            </p:cNvPr>
            <p:cNvSpPr txBox="1"/>
            <p:nvPr/>
          </p:nvSpPr>
          <p:spPr>
            <a:xfrm>
              <a:off x="2966291" y="1549624"/>
              <a:ext cx="880574" cy="409074"/>
            </a:xfrm>
            <a:prstGeom prst="rect">
              <a:avLst/>
            </a:prstGeom>
            <a:noFill/>
          </p:spPr>
          <p:txBody>
            <a:bodyPr wrap="square" lIns="0" tIns="0" rIns="0" bIns="0" rtlCol="0">
              <a:noAutofit/>
            </a:bodyPr>
            <a:lstStyle/>
            <a:p>
              <a:pPr algn="l"/>
              <a:r>
                <a:rPr lang="en-AU" sz="1800" dirty="0"/>
                <a:t>Specific </a:t>
              </a:r>
            </a:p>
          </p:txBody>
        </p:sp>
        <p:sp>
          <p:nvSpPr>
            <p:cNvPr id="19" name="TextBox 18">
              <a:extLst>
                <a:ext uri="{FF2B5EF4-FFF2-40B4-BE49-F238E27FC236}">
                  <a16:creationId xmlns:a16="http://schemas.microsoft.com/office/drawing/2014/main" id="{BE1B0953-CA04-9172-AB38-72DC311CA81B}"/>
                </a:ext>
              </a:extLst>
            </p:cNvPr>
            <p:cNvSpPr txBox="1"/>
            <p:nvPr/>
          </p:nvSpPr>
          <p:spPr>
            <a:xfrm>
              <a:off x="500528" y="5611601"/>
              <a:ext cx="961305" cy="409074"/>
            </a:xfrm>
            <a:prstGeom prst="rect">
              <a:avLst/>
            </a:prstGeom>
            <a:noFill/>
          </p:spPr>
          <p:txBody>
            <a:bodyPr wrap="square" lIns="0" tIns="0" rIns="0" bIns="0" rtlCol="0">
              <a:noAutofit/>
            </a:bodyPr>
            <a:lstStyle/>
            <a:p>
              <a:pPr algn="l"/>
              <a:r>
                <a:rPr lang="en-AU" sz="1800" dirty="0"/>
                <a:t>Common </a:t>
              </a:r>
            </a:p>
          </p:txBody>
        </p:sp>
      </p:grpSp>
      <p:sp>
        <p:nvSpPr>
          <p:cNvPr id="17" name="TextBox 16">
            <a:extLst>
              <a:ext uri="{FF2B5EF4-FFF2-40B4-BE49-F238E27FC236}">
                <a16:creationId xmlns:a16="http://schemas.microsoft.com/office/drawing/2014/main" id="{E0CDC6F6-3E83-CE9C-6B02-442B3C7E38CE}"/>
              </a:ext>
            </a:extLst>
          </p:cNvPr>
          <p:cNvSpPr txBox="1"/>
          <p:nvPr/>
        </p:nvSpPr>
        <p:spPr>
          <a:xfrm>
            <a:off x="7623962" y="1458761"/>
            <a:ext cx="4220038" cy="3365024"/>
          </a:xfrm>
          <a:prstGeom prst="rect">
            <a:avLst/>
          </a:prstGeom>
          <a:noFill/>
        </p:spPr>
        <p:txBody>
          <a:bodyPr wrap="square">
            <a:spAutoFit/>
          </a:bodyPr>
          <a:lstStyle/>
          <a:p>
            <a:pPr>
              <a:lnSpc>
                <a:spcPct val="150000"/>
              </a:lnSpc>
              <a:spcAft>
                <a:spcPts val="1200"/>
              </a:spcAft>
            </a:pPr>
            <a:r>
              <a:rPr lang="en-AU" sz="1800" b="0" i="1" dirty="0">
                <a:solidFill>
                  <a:srgbClr val="000000"/>
                </a:solidFill>
                <a:effectLst/>
              </a:rPr>
              <a:t>Amongst the evening's take-away diners, potential trivia guests lolling into the pub, and the late night patients off to see the Johnston Street doctor with varying imagined and real middle-class diseases, amongst them all, and Georgia and me, walking down the street was a shiny black shellfish.</a:t>
            </a:r>
            <a:endParaRPr lang="en-AU" sz="1800" i="1" dirty="0"/>
          </a:p>
        </p:txBody>
      </p:sp>
      <p:sp>
        <p:nvSpPr>
          <p:cNvPr id="4" name="Slide Number Placeholder 3">
            <a:extLst>
              <a:ext uri="{FF2B5EF4-FFF2-40B4-BE49-F238E27FC236}">
                <a16:creationId xmlns:a16="http://schemas.microsoft.com/office/drawing/2014/main" id="{18A1537F-608E-C836-1106-0BC42C999C7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19128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5" name="Text Placeholder 4">
            <a:extLst>
              <a:ext uri="{FF2B5EF4-FFF2-40B4-BE49-F238E27FC236}">
                <a16:creationId xmlns:a16="http://schemas.microsoft.com/office/drawing/2014/main" id="{172AABA2-92C2-6884-7811-99D10B623A54}"/>
              </a:ext>
            </a:extLst>
          </p:cNvPr>
          <p:cNvSpPr>
            <a:spLocks noGrp="1"/>
          </p:cNvSpPr>
          <p:nvPr>
            <p:ph type="body" sz="quarter" idx="19"/>
          </p:nvPr>
        </p:nvSpPr>
        <p:spPr/>
        <p:txBody>
          <a:bodyPr/>
          <a:lstStyle/>
          <a:p>
            <a:pPr marL="342900" indent="-342900">
              <a:buFont typeface="Arial"/>
              <a:buChar char="•"/>
            </a:pPr>
            <a:r>
              <a:rPr lang="en-AU" sz="1800" dirty="0">
                <a:ea typeface="+mn-lt"/>
                <a:cs typeface="+mn-lt"/>
              </a:rPr>
              <a:t>This resource is not a teaching and learning program. It should be used in conjunction with ‘Reading to write: Transition to English Studies’ – 11.1</a:t>
            </a:r>
          </a:p>
          <a:p>
            <a:pPr marL="342900" indent="-342900">
              <a:buFont typeface="Arial"/>
              <a:buChar char="•"/>
            </a:pPr>
            <a:r>
              <a:rPr lang="en-AU" sz="1800" dirty="0">
                <a:solidFill>
                  <a:srgbClr val="22272B"/>
                </a:solidFill>
                <a:cs typeface="Arial"/>
              </a:rPr>
              <a:t>Classroom teachers are encouraged to </a:t>
            </a:r>
            <a:r>
              <a:rPr lang="en-AU" sz="1800" b="1" dirty="0">
                <a:solidFill>
                  <a:srgbClr val="22272B"/>
                </a:solidFill>
                <a:cs typeface="Arial"/>
              </a:rPr>
              <a:t>add and adapt</a:t>
            </a:r>
            <a:r>
              <a:rPr lang="en-AU" sz="1800" dirty="0">
                <a:solidFill>
                  <a:srgbClr val="22272B"/>
                </a:solidFill>
                <a:cs typeface="Arial"/>
              </a:rPr>
              <a:t> slides as required to meet the needs of their students.</a:t>
            </a:r>
          </a:p>
          <a:p>
            <a:pPr marL="342900" indent="-342900">
              <a:buFont typeface="Arial"/>
              <a:buChar char="•"/>
            </a:pPr>
            <a:r>
              <a:rPr lang="en-AU" sz="1800" dirty="0">
                <a:solidFill>
                  <a:srgbClr val="22272B"/>
                </a:solidFill>
                <a:cs typeface="Arial"/>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cs typeface="Arial"/>
              </a:rPr>
              <a:t>To convert the PowerPoint to Google Slides:</a:t>
            </a:r>
          </a:p>
          <a:p>
            <a:pPr marL="913765" lvl="1" indent="-457200">
              <a:spcAft>
                <a:spcPts val="1200"/>
              </a:spcAft>
              <a:buFont typeface="+mj-lt"/>
              <a:buAutoNum type="arabicPeriod"/>
            </a:pPr>
            <a:r>
              <a:rPr lang="en-AU" dirty="0">
                <a:solidFill>
                  <a:srgbClr val="22272B"/>
                </a:solidFill>
                <a:cs typeface="Arial"/>
              </a:rPr>
              <a:t>Upload the file into Google Drive and open it.</a:t>
            </a:r>
          </a:p>
          <a:p>
            <a:pPr marL="913765" lvl="1" indent="-457200">
              <a:spcAft>
                <a:spcPts val="1200"/>
              </a:spcAft>
              <a:buFont typeface="+mj-lt"/>
              <a:buAutoNum type="arabicPeriod"/>
            </a:pPr>
            <a:r>
              <a:rPr lang="en-AU" dirty="0">
                <a:solidFill>
                  <a:srgbClr val="22272B"/>
                </a:solidFill>
                <a:cs typeface="Arial"/>
              </a:rPr>
              <a:t>Go to File &gt; Save as Google Slides.</a:t>
            </a:r>
          </a:p>
          <a:p>
            <a:pPr marL="456565" lvl="1">
              <a:spcAft>
                <a:spcPts val="1200"/>
              </a:spcAft>
            </a:pPr>
            <a:r>
              <a:rPr lang="en-AU" dirty="0">
                <a:solidFill>
                  <a:srgbClr val="22272B"/>
                </a:solidFill>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5386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58F8-192F-0FD4-66EC-A75F82BEF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F2659-EA0F-531C-83FE-911B2FBA7F9B}"/>
              </a:ext>
            </a:extLst>
          </p:cNvPr>
          <p:cNvSpPr>
            <a:spLocks noGrp="1"/>
          </p:cNvSpPr>
          <p:nvPr>
            <p:ph type="title"/>
          </p:nvPr>
        </p:nvSpPr>
        <p:spPr/>
        <p:txBody>
          <a:bodyPr/>
          <a:lstStyle/>
          <a:p>
            <a:r>
              <a:rPr lang="en-US" dirty="0">
                <a:cs typeface="Arial"/>
              </a:rPr>
              <a:t>Tiers of vocabulary (3) </a:t>
            </a:r>
            <a:endParaRPr lang="en-AU" dirty="0">
              <a:cs typeface="Arial"/>
            </a:endParaRPr>
          </a:p>
        </p:txBody>
      </p:sp>
      <p:sp>
        <p:nvSpPr>
          <p:cNvPr id="5" name="Text Placeholder 4">
            <a:extLst>
              <a:ext uri="{FF2B5EF4-FFF2-40B4-BE49-F238E27FC236}">
                <a16:creationId xmlns:a16="http://schemas.microsoft.com/office/drawing/2014/main" id="{EC7DF52D-3E42-B8CD-858D-7EF2316F3BE4}"/>
              </a:ext>
            </a:extLst>
          </p:cNvPr>
          <p:cNvSpPr>
            <a:spLocks noGrp="1"/>
          </p:cNvSpPr>
          <p:nvPr>
            <p:ph type="body" sz="quarter" idx="18"/>
          </p:nvPr>
        </p:nvSpPr>
        <p:spPr/>
        <p:txBody>
          <a:bodyPr/>
          <a:lstStyle/>
          <a:p>
            <a:r>
              <a:rPr lang="en-US" dirty="0">
                <a:cs typeface="Arial"/>
              </a:rPr>
              <a:t>Tier 1, 2 and 3 words in the text ‘The Marron’</a:t>
            </a:r>
            <a:endParaRPr lang="en-US" dirty="0"/>
          </a:p>
        </p:txBody>
      </p:sp>
      <p:grpSp>
        <p:nvGrpSpPr>
          <p:cNvPr id="6" name="Group 5" descr="The image displays a triangular diagram with three tiers colored in different shades of blue, illustrating levels of specificity in language vocabulary. The topmost section, in the darkest blue, is labeled &quot;Tier 3&quot; and contains the word examples: vegetarian and crustacean. The middle section, a slightly lighter blue, is labeled &quot;Tier 2&quot; and includes the word examples: remains, recite, catalogue, ethical and lifestyle. The bottom section, in the lightest blue, is labeled &quot;Tier 1&quot; and features the words: day, reasons, choice, pretty, sure, simple matter. A red arrow runs alongside the triangle from bottom to top, with the word &quot;Common&quot; at the base and &quot;Specific&quot; at the top.">
            <a:extLst>
              <a:ext uri="{FF2B5EF4-FFF2-40B4-BE49-F238E27FC236}">
                <a16:creationId xmlns:a16="http://schemas.microsoft.com/office/drawing/2014/main" id="{2B95DECC-313E-49F7-3992-CD71505F54B7}"/>
              </a:ext>
            </a:extLst>
          </p:cNvPr>
          <p:cNvGrpSpPr/>
          <p:nvPr/>
        </p:nvGrpSpPr>
        <p:grpSpPr>
          <a:xfrm>
            <a:off x="500528" y="1292535"/>
            <a:ext cx="6947018" cy="5128955"/>
            <a:chOff x="500528" y="1145394"/>
            <a:chExt cx="6947018" cy="5128955"/>
          </a:xfrm>
        </p:grpSpPr>
        <p:sp>
          <p:nvSpPr>
            <p:cNvPr id="11" name="Isosceles Triangle 10">
              <a:extLst>
                <a:ext uri="{FF2B5EF4-FFF2-40B4-BE49-F238E27FC236}">
                  <a16:creationId xmlns:a16="http://schemas.microsoft.com/office/drawing/2014/main" id="{C8D7289C-71C9-8E91-3532-96F07205F4F0}"/>
                </a:ext>
              </a:extLst>
            </p:cNvPr>
            <p:cNvSpPr/>
            <p:nvPr/>
          </p:nvSpPr>
          <p:spPr>
            <a:xfrm>
              <a:off x="3703320" y="1477961"/>
              <a:ext cx="2107933" cy="1723920"/>
            </a:xfrm>
            <a:prstGeom prst="triangl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288000" rtlCol="0" anchor="b"/>
            <a:lstStyle/>
            <a:p>
              <a:pPr algn="ctr"/>
              <a:r>
                <a:rPr lang="en-AU" sz="1800" b="1" dirty="0"/>
                <a:t>Tier 3</a:t>
              </a:r>
            </a:p>
            <a:p>
              <a:pPr algn="ctr">
                <a:lnSpc>
                  <a:spcPct val="150000"/>
                </a:lnSpc>
              </a:pPr>
              <a:r>
                <a:rPr lang="en-AU" sz="1200" dirty="0">
                  <a:solidFill>
                    <a:schemeClr val="bg1"/>
                  </a:solidFill>
                </a:rPr>
                <a:t>vegetarian crustacean</a:t>
              </a:r>
              <a:endParaRPr lang="en-AU" dirty="0"/>
            </a:p>
          </p:txBody>
        </p:sp>
        <p:sp>
          <p:nvSpPr>
            <p:cNvPr id="12" name="Trapezium 11">
              <a:extLst>
                <a:ext uri="{FF2B5EF4-FFF2-40B4-BE49-F238E27FC236}">
                  <a16:creationId xmlns:a16="http://schemas.microsoft.com/office/drawing/2014/main" id="{320ADFA3-DB68-1B6C-C1A5-06C3BEB57D45}"/>
                </a:ext>
              </a:extLst>
            </p:cNvPr>
            <p:cNvSpPr/>
            <p:nvPr/>
          </p:nvSpPr>
          <p:spPr>
            <a:xfrm>
              <a:off x="2598821" y="3107823"/>
              <a:ext cx="4319337" cy="1909346"/>
            </a:xfrm>
            <a:prstGeom prst="trapezoid">
              <a:avLst>
                <a:gd name="adj" fmla="val 60938"/>
              </a:avLst>
            </a:prstGeom>
            <a:solidFill>
              <a:srgbClr val="397D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solidFill>
                    <a:srgbClr val="000000"/>
                  </a:solidFill>
                </a:rPr>
                <a:t>Tier 2</a:t>
              </a:r>
            </a:p>
            <a:p>
              <a:pPr algn="ctr">
                <a:lnSpc>
                  <a:spcPct val="150000"/>
                </a:lnSpc>
              </a:pPr>
              <a:r>
                <a:rPr lang="en-AU" sz="1400" dirty="0">
                  <a:solidFill>
                    <a:srgbClr val="000000"/>
                  </a:solidFill>
                </a:rPr>
                <a:t>remains</a:t>
              </a:r>
            </a:p>
            <a:p>
              <a:pPr algn="ctr">
                <a:lnSpc>
                  <a:spcPct val="150000"/>
                </a:lnSpc>
              </a:pPr>
              <a:r>
                <a:rPr lang="en-AU" sz="1400" dirty="0">
                  <a:solidFill>
                    <a:srgbClr val="000000"/>
                  </a:solidFill>
                </a:rPr>
                <a:t>recite</a:t>
              </a:r>
            </a:p>
            <a:p>
              <a:pPr algn="ctr">
                <a:lnSpc>
                  <a:spcPct val="150000"/>
                </a:lnSpc>
              </a:pPr>
              <a:r>
                <a:rPr lang="en-AU" sz="1400" dirty="0">
                  <a:solidFill>
                    <a:srgbClr val="000000"/>
                  </a:solidFill>
                </a:rPr>
                <a:t>catalogue</a:t>
              </a:r>
            </a:p>
            <a:p>
              <a:pPr algn="ctr">
                <a:lnSpc>
                  <a:spcPct val="150000"/>
                </a:lnSpc>
              </a:pPr>
              <a:r>
                <a:rPr lang="en-AU" sz="1400" dirty="0">
                  <a:solidFill>
                    <a:srgbClr val="000000"/>
                  </a:solidFill>
                </a:rPr>
                <a:t>ethical</a:t>
              </a:r>
            </a:p>
            <a:p>
              <a:pPr algn="ctr">
                <a:lnSpc>
                  <a:spcPct val="150000"/>
                </a:lnSpc>
              </a:pPr>
              <a:r>
                <a:rPr lang="en-AU" sz="1400" dirty="0">
                  <a:solidFill>
                    <a:srgbClr val="000000"/>
                  </a:solidFill>
                </a:rPr>
                <a:t>lifestyle</a:t>
              </a:r>
              <a:endParaRPr lang="en-AU" sz="2000" dirty="0">
                <a:solidFill>
                  <a:srgbClr val="000000"/>
                </a:solidFill>
              </a:endParaRPr>
            </a:p>
            <a:p>
              <a:pPr algn="ctr"/>
              <a:endParaRPr lang="en-AU" dirty="0">
                <a:solidFill>
                  <a:srgbClr val="000000"/>
                </a:solidFill>
              </a:endParaRPr>
            </a:p>
          </p:txBody>
        </p:sp>
        <p:sp>
          <p:nvSpPr>
            <p:cNvPr id="13" name="Trapezium 12">
              <a:extLst>
                <a:ext uri="{FF2B5EF4-FFF2-40B4-BE49-F238E27FC236}">
                  <a16:creationId xmlns:a16="http://schemas.microsoft.com/office/drawing/2014/main" id="{0BA5CD9E-8A29-620C-4379-652E826E24CA}"/>
                </a:ext>
              </a:extLst>
            </p:cNvPr>
            <p:cNvSpPr/>
            <p:nvPr/>
          </p:nvSpPr>
          <p:spPr>
            <a:xfrm>
              <a:off x="2045367" y="5017169"/>
              <a:ext cx="5402179" cy="874678"/>
            </a:xfrm>
            <a:prstGeom prst="trapezoid">
              <a:avLst>
                <a:gd name="adj" fmla="val 60938"/>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1"/>
                </a:solidFill>
              </a:endParaRPr>
            </a:p>
            <a:p>
              <a:pPr algn="ctr"/>
              <a:r>
                <a:rPr lang="en-AU" sz="1800" b="1" dirty="0">
                  <a:solidFill>
                    <a:schemeClr val="accent1"/>
                  </a:solidFill>
                </a:rPr>
                <a:t>Tier 1</a:t>
              </a:r>
            </a:p>
            <a:p>
              <a:pPr algn="ctr"/>
              <a:r>
                <a:rPr lang="en-AU" sz="1400" dirty="0">
                  <a:solidFill>
                    <a:schemeClr val="accent1"/>
                  </a:solidFill>
                </a:rPr>
                <a:t>day, reasons, choice, pretty sure, simple matter</a:t>
              </a:r>
            </a:p>
            <a:p>
              <a:pPr algn="ctr"/>
              <a:endParaRPr lang="en-AU" sz="1000" dirty="0">
                <a:solidFill>
                  <a:schemeClr val="accent1"/>
                </a:solidFill>
              </a:endParaRPr>
            </a:p>
            <a:p>
              <a:pPr algn="ctr"/>
              <a:endParaRPr lang="en-AU" dirty="0">
                <a:solidFill>
                  <a:schemeClr val="accent1"/>
                </a:solidFill>
              </a:endParaRPr>
            </a:p>
          </p:txBody>
        </p:sp>
        <p:sp>
          <p:nvSpPr>
            <p:cNvPr id="15" name="Arrow: Up-Down 14">
              <a:extLst>
                <a:ext uri="{FF2B5EF4-FFF2-40B4-BE49-F238E27FC236}">
                  <a16:creationId xmlns:a16="http://schemas.microsoft.com/office/drawing/2014/main" id="{88010135-55F1-7051-22F5-51734E14048B}"/>
                </a:ext>
              </a:extLst>
            </p:cNvPr>
            <p:cNvSpPr/>
            <p:nvPr/>
          </p:nvSpPr>
          <p:spPr>
            <a:xfrm rot="1856738">
              <a:off x="2749723" y="1145394"/>
              <a:ext cx="433137" cy="5128955"/>
            </a:xfrm>
            <a:prstGeom prst="up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FCE7FB45-EE65-8491-FFC0-821D11A188DD}"/>
                </a:ext>
              </a:extLst>
            </p:cNvPr>
            <p:cNvSpPr txBox="1"/>
            <p:nvPr/>
          </p:nvSpPr>
          <p:spPr>
            <a:xfrm>
              <a:off x="2966291" y="1549624"/>
              <a:ext cx="880574" cy="409074"/>
            </a:xfrm>
            <a:prstGeom prst="rect">
              <a:avLst/>
            </a:prstGeom>
            <a:noFill/>
          </p:spPr>
          <p:txBody>
            <a:bodyPr wrap="square" lIns="0" tIns="0" rIns="0" bIns="0" rtlCol="0">
              <a:noAutofit/>
            </a:bodyPr>
            <a:lstStyle/>
            <a:p>
              <a:pPr algn="l"/>
              <a:r>
                <a:rPr lang="en-AU" sz="1800"/>
                <a:t>Specific </a:t>
              </a:r>
            </a:p>
          </p:txBody>
        </p:sp>
        <p:sp>
          <p:nvSpPr>
            <p:cNvPr id="19" name="TextBox 18">
              <a:extLst>
                <a:ext uri="{FF2B5EF4-FFF2-40B4-BE49-F238E27FC236}">
                  <a16:creationId xmlns:a16="http://schemas.microsoft.com/office/drawing/2014/main" id="{3CAF05D4-4EFE-BFEF-4764-01386C77A8C7}"/>
                </a:ext>
              </a:extLst>
            </p:cNvPr>
            <p:cNvSpPr txBox="1"/>
            <p:nvPr/>
          </p:nvSpPr>
          <p:spPr>
            <a:xfrm>
              <a:off x="500528" y="5611601"/>
              <a:ext cx="961305" cy="409074"/>
            </a:xfrm>
            <a:prstGeom prst="rect">
              <a:avLst/>
            </a:prstGeom>
            <a:noFill/>
          </p:spPr>
          <p:txBody>
            <a:bodyPr wrap="square" lIns="0" tIns="0" rIns="0" bIns="0" rtlCol="0">
              <a:noAutofit/>
            </a:bodyPr>
            <a:lstStyle/>
            <a:p>
              <a:pPr algn="l"/>
              <a:r>
                <a:rPr lang="en-AU" sz="1800" dirty="0"/>
                <a:t>Common </a:t>
              </a:r>
            </a:p>
          </p:txBody>
        </p:sp>
      </p:grpSp>
      <p:sp>
        <p:nvSpPr>
          <p:cNvPr id="17" name="TextBox 16">
            <a:extLst>
              <a:ext uri="{FF2B5EF4-FFF2-40B4-BE49-F238E27FC236}">
                <a16:creationId xmlns:a16="http://schemas.microsoft.com/office/drawing/2014/main" id="{7C4B0836-455B-D628-E3AC-A891E37DF5C6}"/>
              </a:ext>
            </a:extLst>
          </p:cNvPr>
          <p:cNvSpPr txBox="1"/>
          <p:nvPr/>
        </p:nvSpPr>
        <p:spPr>
          <a:xfrm>
            <a:off x="7689126" y="1696765"/>
            <a:ext cx="3794874" cy="3266985"/>
          </a:xfrm>
          <a:prstGeom prst="rect">
            <a:avLst/>
          </a:prstGeom>
          <a:noFill/>
        </p:spPr>
        <p:txBody>
          <a:bodyPr wrap="square">
            <a:spAutoFit/>
          </a:bodyPr>
          <a:lstStyle/>
          <a:p>
            <a:pPr>
              <a:lnSpc>
                <a:spcPct val="150000"/>
              </a:lnSpc>
              <a:spcAft>
                <a:spcPts val="1200"/>
              </a:spcAft>
            </a:pPr>
            <a:r>
              <a:rPr lang="en-AU" sz="2000" b="0" i="1" dirty="0">
                <a:solidFill>
                  <a:srgbClr val="000000"/>
                </a:solidFill>
                <a:effectLst/>
              </a:rPr>
              <a:t>‘To this day, Georgia remains a vegetarian. And though she can recite a catalogue of ethical reasons informing her lifestyle choice, I'm pretty sure it's a simple matter of crustacean-trauma.’ </a:t>
            </a:r>
            <a:endParaRPr lang="en-AU" sz="2000" i="1" dirty="0"/>
          </a:p>
        </p:txBody>
      </p:sp>
      <p:sp>
        <p:nvSpPr>
          <p:cNvPr id="4" name="Slide Number Placeholder 3">
            <a:extLst>
              <a:ext uri="{FF2B5EF4-FFF2-40B4-BE49-F238E27FC236}">
                <a16:creationId xmlns:a16="http://schemas.microsoft.com/office/drawing/2014/main" id="{80B07E20-8C69-84C0-C49D-8D646471363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16575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FF928-9D64-53AD-B36E-62680F8E18C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0C97AD1-F872-DD7F-C2D1-CC9C70780905}"/>
              </a:ext>
            </a:extLst>
          </p:cNvPr>
          <p:cNvSpPr>
            <a:spLocks noGrp="1"/>
          </p:cNvSpPr>
          <p:nvPr>
            <p:ph type="title"/>
          </p:nvPr>
        </p:nvSpPr>
        <p:spPr/>
        <p:txBody>
          <a:bodyPr/>
          <a:lstStyle/>
          <a:p>
            <a:r>
              <a:rPr lang="en-US" dirty="0"/>
              <a:t>Precise language (1)</a:t>
            </a:r>
            <a:endParaRPr lang="en-AU" dirty="0"/>
          </a:p>
        </p:txBody>
      </p:sp>
      <p:sp>
        <p:nvSpPr>
          <p:cNvPr id="11" name="Text Placeholder 10">
            <a:extLst>
              <a:ext uri="{FF2B5EF4-FFF2-40B4-BE49-F238E27FC236}">
                <a16:creationId xmlns:a16="http://schemas.microsoft.com/office/drawing/2014/main" id="{294178EB-E8A2-5BF4-8851-61C696DA047F}"/>
              </a:ext>
            </a:extLst>
          </p:cNvPr>
          <p:cNvSpPr>
            <a:spLocks noGrp="1"/>
          </p:cNvSpPr>
          <p:nvPr>
            <p:ph type="body" sz="quarter" idx="18"/>
          </p:nvPr>
        </p:nvSpPr>
        <p:spPr/>
        <p:txBody>
          <a:bodyPr/>
          <a:lstStyle/>
          <a:p>
            <a:r>
              <a:rPr lang="en-US" dirty="0"/>
              <a:t>Adjective choices</a:t>
            </a:r>
            <a:endParaRPr lang="en-AU" dirty="0"/>
          </a:p>
        </p:txBody>
      </p:sp>
      <p:sp>
        <p:nvSpPr>
          <p:cNvPr id="10" name="Content Placeholder 9">
            <a:extLst>
              <a:ext uri="{FF2B5EF4-FFF2-40B4-BE49-F238E27FC236}">
                <a16:creationId xmlns:a16="http://schemas.microsoft.com/office/drawing/2014/main" id="{6C3D01C7-640E-C391-4450-0B663F6B213F}"/>
              </a:ext>
            </a:extLst>
          </p:cNvPr>
          <p:cNvSpPr>
            <a:spLocks noGrp="1"/>
          </p:cNvSpPr>
          <p:nvPr>
            <p:ph idx="1"/>
          </p:nvPr>
        </p:nvSpPr>
        <p:spPr>
          <a:xfrm>
            <a:off x="360000" y="1620000"/>
            <a:ext cx="11484000" cy="702286"/>
          </a:xfrm>
        </p:spPr>
        <p:txBody>
          <a:bodyPr/>
          <a:lstStyle/>
          <a:p>
            <a:r>
              <a:rPr lang="en-US" sz="2000" dirty="0"/>
              <a:t>Identify the adjective(s) in the phrase</a:t>
            </a:r>
            <a:endParaRPr lang="en-AU" sz="2000" dirty="0"/>
          </a:p>
        </p:txBody>
      </p:sp>
      <p:sp>
        <p:nvSpPr>
          <p:cNvPr id="15" name="Content Placeholder 9">
            <a:extLst>
              <a:ext uri="{FF2B5EF4-FFF2-40B4-BE49-F238E27FC236}">
                <a16:creationId xmlns:a16="http://schemas.microsoft.com/office/drawing/2014/main" id="{1ECBAFAE-C773-1195-1B86-E72AE5376DD4}"/>
              </a:ext>
            </a:extLst>
          </p:cNvPr>
          <p:cNvSpPr txBox="1">
            <a:spLocks/>
          </p:cNvSpPr>
          <p:nvPr/>
        </p:nvSpPr>
        <p:spPr>
          <a:xfrm>
            <a:off x="360000" y="26614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The shiny red balloon</a:t>
            </a:r>
            <a:endParaRPr lang="en-AU" sz="3600" dirty="0"/>
          </a:p>
        </p:txBody>
      </p:sp>
      <p:sp>
        <p:nvSpPr>
          <p:cNvPr id="14" name="Content Placeholder 9">
            <a:extLst>
              <a:ext uri="{FF2B5EF4-FFF2-40B4-BE49-F238E27FC236}">
                <a16:creationId xmlns:a16="http://schemas.microsoft.com/office/drawing/2014/main" id="{F4CAD34A-17DC-BBDD-2937-DDA42CA3520C}"/>
              </a:ext>
            </a:extLst>
          </p:cNvPr>
          <p:cNvSpPr txBox="1">
            <a:spLocks/>
          </p:cNvSpPr>
          <p:nvPr/>
        </p:nvSpPr>
        <p:spPr>
          <a:xfrm>
            <a:off x="360000" y="37028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What happens when ‘red’ is replaced with ‘crimson’?</a:t>
            </a:r>
            <a:endParaRPr lang="en-AU" sz="2000" dirty="0"/>
          </a:p>
        </p:txBody>
      </p:sp>
      <p:sp>
        <p:nvSpPr>
          <p:cNvPr id="16" name="Content Placeholder 9">
            <a:extLst>
              <a:ext uri="{FF2B5EF4-FFF2-40B4-BE49-F238E27FC236}">
                <a16:creationId xmlns:a16="http://schemas.microsoft.com/office/drawing/2014/main" id="{CB37B51A-A469-D9C3-2337-EAB526307484}"/>
              </a:ext>
            </a:extLst>
          </p:cNvPr>
          <p:cNvSpPr txBox="1">
            <a:spLocks/>
          </p:cNvSpPr>
          <p:nvPr/>
        </p:nvSpPr>
        <p:spPr>
          <a:xfrm>
            <a:off x="360000" y="47442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The shiny crimson balloon</a:t>
            </a:r>
            <a:endParaRPr lang="en-AU" sz="3600" dirty="0"/>
          </a:p>
        </p:txBody>
      </p:sp>
      <p:sp>
        <p:nvSpPr>
          <p:cNvPr id="17" name="Slide Number Placeholder 16">
            <a:extLst>
              <a:ext uri="{FF2B5EF4-FFF2-40B4-BE49-F238E27FC236}">
                <a16:creationId xmlns:a16="http://schemas.microsoft.com/office/drawing/2014/main" id="{D6A3CAD2-E9BE-5E04-5193-91B85A67B9A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5937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68501-51E2-1910-2D36-A969EFAD553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F1228EB-9974-A687-027B-719082EE3DA5}"/>
              </a:ext>
            </a:extLst>
          </p:cNvPr>
          <p:cNvSpPr>
            <a:spLocks noGrp="1"/>
          </p:cNvSpPr>
          <p:nvPr>
            <p:ph type="title"/>
          </p:nvPr>
        </p:nvSpPr>
        <p:spPr>
          <a:xfrm>
            <a:off x="360000" y="360000"/>
            <a:ext cx="10080000" cy="545601"/>
          </a:xfrm>
        </p:spPr>
        <p:txBody>
          <a:bodyPr/>
          <a:lstStyle/>
          <a:p>
            <a:r>
              <a:rPr lang="en-US" dirty="0"/>
              <a:t>Precise language (2)</a:t>
            </a:r>
            <a:endParaRPr lang="en-AU" dirty="0"/>
          </a:p>
        </p:txBody>
      </p:sp>
      <p:sp>
        <p:nvSpPr>
          <p:cNvPr id="11" name="Text Placeholder 10">
            <a:extLst>
              <a:ext uri="{FF2B5EF4-FFF2-40B4-BE49-F238E27FC236}">
                <a16:creationId xmlns:a16="http://schemas.microsoft.com/office/drawing/2014/main" id="{40DC6C63-A6CA-FA6B-7359-007EB5D3A39B}"/>
              </a:ext>
            </a:extLst>
          </p:cNvPr>
          <p:cNvSpPr>
            <a:spLocks noGrp="1"/>
          </p:cNvSpPr>
          <p:nvPr>
            <p:ph type="body" sz="quarter" idx="18"/>
          </p:nvPr>
        </p:nvSpPr>
        <p:spPr>
          <a:xfrm>
            <a:off x="360000" y="982520"/>
            <a:ext cx="10080000" cy="310015"/>
          </a:xfrm>
        </p:spPr>
        <p:txBody>
          <a:bodyPr/>
          <a:lstStyle/>
          <a:p>
            <a:r>
              <a:rPr lang="en-US" dirty="0"/>
              <a:t>Adjective choices</a:t>
            </a:r>
            <a:endParaRPr lang="en-AU" dirty="0"/>
          </a:p>
        </p:txBody>
      </p:sp>
      <p:sp>
        <p:nvSpPr>
          <p:cNvPr id="10" name="Content Placeholder 9">
            <a:extLst>
              <a:ext uri="{FF2B5EF4-FFF2-40B4-BE49-F238E27FC236}">
                <a16:creationId xmlns:a16="http://schemas.microsoft.com/office/drawing/2014/main" id="{542DFDF0-4EC7-3401-FFE4-490F011BE932}"/>
              </a:ext>
            </a:extLst>
          </p:cNvPr>
          <p:cNvSpPr txBox="1">
            <a:spLocks/>
          </p:cNvSpPr>
          <p:nvPr/>
        </p:nvSpPr>
        <p:spPr>
          <a:xfrm>
            <a:off x="360000" y="1620000"/>
            <a:ext cx="11484000" cy="70228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This noun group uses the common adjective ‘red’ to describe the balloon</a:t>
            </a:r>
          </a:p>
        </p:txBody>
      </p:sp>
      <p:sp>
        <p:nvSpPr>
          <p:cNvPr id="15" name="Content Placeholder 9">
            <a:extLst>
              <a:ext uri="{FF2B5EF4-FFF2-40B4-BE49-F238E27FC236}">
                <a16:creationId xmlns:a16="http://schemas.microsoft.com/office/drawing/2014/main" id="{CC6FEC6F-7F6B-7E4B-13B8-96A4924A32CC}"/>
              </a:ext>
            </a:extLst>
          </p:cNvPr>
          <p:cNvSpPr txBox="1">
            <a:spLocks/>
          </p:cNvSpPr>
          <p:nvPr/>
        </p:nvSpPr>
        <p:spPr>
          <a:xfrm>
            <a:off x="360000" y="26614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The shiny </a:t>
            </a:r>
            <a:r>
              <a:rPr lang="en-US" sz="3600" dirty="0">
                <a:solidFill>
                  <a:schemeClr val="tx2"/>
                </a:solidFill>
              </a:rPr>
              <a:t>red</a:t>
            </a:r>
            <a:r>
              <a:rPr lang="en-US" sz="3600" dirty="0"/>
              <a:t> balloon</a:t>
            </a:r>
            <a:endParaRPr lang="en-AU" sz="3600" dirty="0"/>
          </a:p>
        </p:txBody>
      </p:sp>
      <p:sp>
        <p:nvSpPr>
          <p:cNvPr id="14" name="Content Placeholder 9">
            <a:extLst>
              <a:ext uri="{FF2B5EF4-FFF2-40B4-BE49-F238E27FC236}">
                <a16:creationId xmlns:a16="http://schemas.microsoft.com/office/drawing/2014/main" id="{1D401BE2-84F8-F47D-7300-B93856AA118B}"/>
              </a:ext>
            </a:extLst>
          </p:cNvPr>
          <p:cNvSpPr txBox="1">
            <a:spLocks/>
          </p:cNvSpPr>
          <p:nvPr/>
        </p:nvSpPr>
        <p:spPr>
          <a:xfrm>
            <a:off x="360000" y="37028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This noun group replaces ‘red’ with a more precise adjective to describe the balloon</a:t>
            </a:r>
          </a:p>
        </p:txBody>
      </p:sp>
      <p:sp>
        <p:nvSpPr>
          <p:cNvPr id="16" name="Content Placeholder 9">
            <a:extLst>
              <a:ext uri="{FF2B5EF4-FFF2-40B4-BE49-F238E27FC236}">
                <a16:creationId xmlns:a16="http://schemas.microsoft.com/office/drawing/2014/main" id="{4B007AF1-043A-EE2E-4183-3DC72C25D50A}"/>
              </a:ext>
            </a:extLst>
          </p:cNvPr>
          <p:cNvSpPr txBox="1">
            <a:spLocks/>
          </p:cNvSpPr>
          <p:nvPr/>
        </p:nvSpPr>
        <p:spPr>
          <a:xfrm>
            <a:off x="360000" y="47442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The shiny </a:t>
            </a:r>
            <a:r>
              <a:rPr lang="en-US" sz="3600" dirty="0">
                <a:solidFill>
                  <a:schemeClr val="tx2"/>
                </a:solidFill>
              </a:rPr>
              <a:t>crimson</a:t>
            </a:r>
            <a:r>
              <a:rPr lang="en-US" sz="3600" dirty="0"/>
              <a:t> balloon</a:t>
            </a:r>
            <a:endParaRPr lang="en-AU" sz="3600" dirty="0"/>
          </a:p>
        </p:txBody>
      </p:sp>
      <p:sp>
        <p:nvSpPr>
          <p:cNvPr id="18" name="Slide Number Placeholder 2">
            <a:extLst>
              <a:ext uri="{FF2B5EF4-FFF2-40B4-BE49-F238E27FC236}">
                <a16:creationId xmlns:a16="http://schemas.microsoft.com/office/drawing/2014/main" id="{3FB33061-CEE6-1A2E-07F9-9D377154E50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1708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656A-3C0F-0C1D-4091-3B9027CFEF7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19A2B05-82B6-6A11-EED6-D62CDBFBA2F2}"/>
              </a:ext>
            </a:extLst>
          </p:cNvPr>
          <p:cNvSpPr>
            <a:spLocks noGrp="1"/>
          </p:cNvSpPr>
          <p:nvPr>
            <p:ph type="title"/>
          </p:nvPr>
        </p:nvSpPr>
        <p:spPr>
          <a:xfrm>
            <a:off x="512400" y="512400"/>
            <a:ext cx="10080000" cy="545601"/>
          </a:xfrm>
        </p:spPr>
        <p:txBody>
          <a:bodyPr/>
          <a:lstStyle/>
          <a:p>
            <a:r>
              <a:rPr lang="en-US" dirty="0"/>
              <a:t>Precise language (3)</a:t>
            </a:r>
            <a:endParaRPr lang="en-AU" dirty="0"/>
          </a:p>
        </p:txBody>
      </p:sp>
      <p:sp>
        <p:nvSpPr>
          <p:cNvPr id="11" name="Text Placeholder 10">
            <a:extLst>
              <a:ext uri="{FF2B5EF4-FFF2-40B4-BE49-F238E27FC236}">
                <a16:creationId xmlns:a16="http://schemas.microsoft.com/office/drawing/2014/main" id="{CDF808A2-FFB4-5E05-F50B-E783C651B093}"/>
              </a:ext>
            </a:extLst>
          </p:cNvPr>
          <p:cNvSpPr>
            <a:spLocks noGrp="1"/>
          </p:cNvSpPr>
          <p:nvPr>
            <p:ph type="body" sz="quarter" idx="18"/>
          </p:nvPr>
        </p:nvSpPr>
        <p:spPr>
          <a:xfrm>
            <a:off x="512400" y="1134920"/>
            <a:ext cx="10080000" cy="310015"/>
          </a:xfrm>
        </p:spPr>
        <p:txBody>
          <a:bodyPr/>
          <a:lstStyle/>
          <a:p>
            <a:r>
              <a:rPr lang="en-US" dirty="0"/>
              <a:t>Adjective choices</a:t>
            </a:r>
            <a:endParaRPr lang="en-AU" dirty="0"/>
          </a:p>
        </p:txBody>
      </p:sp>
      <p:sp>
        <p:nvSpPr>
          <p:cNvPr id="10" name="Content Placeholder 9">
            <a:extLst>
              <a:ext uri="{FF2B5EF4-FFF2-40B4-BE49-F238E27FC236}">
                <a16:creationId xmlns:a16="http://schemas.microsoft.com/office/drawing/2014/main" id="{BD6FB3B8-DDE5-AE88-4855-6A8799A85D83}"/>
              </a:ext>
            </a:extLst>
          </p:cNvPr>
          <p:cNvSpPr txBox="1">
            <a:spLocks/>
          </p:cNvSpPr>
          <p:nvPr/>
        </p:nvSpPr>
        <p:spPr>
          <a:xfrm>
            <a:off x="512400" y="1772400"/>
            <a:ext cx="11484000" cy="70228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This noun group replaces ‘red’ with a more precise adjective that is not related to colour to describe the balloon</a:t>
            </a:r>
          </a:p>
        </p:txBody>
      </p:sp>
      <p:sp>
        <p:nvSpPr>
          <p:cNvPr id="15" name="Content Placeholder 9">
            <a:extLst>
              <a:ext uri="{FF2B5EF4-FFF2-40B4-BE49-F238E27FC236}">
                <a16:creationId xmlns:a16="http://schemas.microsoft.com/office/drawing/2014/main" id="{5A293AD0-BEA1-06E2-A6F8-13A06100AC0E}"/>
              </a:ext>
            </a:extLst>
          </p:cNvPr>
          <p:cNvSpPr txBox="1">
            <a:spLocks/>
          </p:cNvSpPr>
          <p:nvPr/>
        </p:nvSpPr>
        <p:spPr>
          <a:xfrm>
            <a:off x="512400" y="28138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 The shiny </a:t>
            </a:r>
            <a:r>
              <a:rPr lang="en-US" sz="3600" dirty="0">
                <a:solidFill>
                  <a:schemeClr val="tx2"/>
                </a:solidFill>
              </a:rPr>
              <a:t>helium-inflated</a:t>
            </a:r>
            <a:r>
              <a:rPr lang="en-US" sz="3600" dirty="0"/>
              <a:t> balloon </a:t>
            </a:r>
          </a:p>
        </p:txBody>
      </p:sp>
      <p:sp>
        <p:nvSpPr>
          <p:cNvPr id="14" name="Content Placeholder 9">
            <a:extLst>
              <a:ext uri="{FF2B5EF4-FFF2-40B4-BE49-F238E27FC236}">
                <a16:creationId xmlns:a16="http://schemas.microsoft.com/office/drawing/2014/main" id="{15AFD413-61E0-183F-6B5B-3025806479E3}"/>
              </a:ext>
            </a:extLst>
          </p:cNvPr>
          <p:cNvSpPr txBox="1">
            <a:spLocks/>
          </p:cNvSpPr>
          <p:nvPr/>
        </p:nvSpPr>
        <p:spPr>
          <a:xfrm>
            <a:off x="512400" y="38552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This noun group combines the identified precise adjectives to describe the balloon</a:t>
            </a:r>
          </a:p>
        </p:txBody>
      </p:sp>
      <p:sp>
        <p:nvSpPr>
          <p:cNvPr id="16" name="Content Placeholder 9">
            <a:extLst>
              <a:ext uri="{FF2B5EF4-FFF2-40B4-BE49-F238E27FC236}">
                <a16:creationId xmlns:a16="http://schemas.microsoft.com/office/drawing/2014/main" id="{5FBCF1F9-AD50-8D2D-8397-5CC495CC0568}"/>
              </a:ext>
            </a:extLst>
          </p:cNvPr>
          <p:cNvSpPr txBox="1">
            <a:spLocks/>
          </p:cNvSpPr>
          <p:nvPr/>
        </p:nvSpPr>
        <p:spPr>
          <a:xfrm>
            <a:off x="512400" y="4896600"/>
            <a:ext cx="11484000" cy="7022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3600" dirty="0"/>
              <a:t> The shiny </a:t>
            </a:r>
            <a:r>
              <a:rPr lang="en-AU" sz="3600" dirty="0">
                <a:solidFill>
                  <a:schemeClr val="tx2"/>
                </a:solidFill>
              </a:rPr>
              <a:t>crimson helium-inflated</a:t>
            </a:r>
            <a:r>
              <a:rPr lang="en-AU" sz="3600" dirty="0"/>
              <a:t> balloon </a:t>
            </a:r>
          </a:p>
        </p:txBody>
      </p:sp>
      <p:sp>
        <p:nvSpPr>
          <p:cNvPr id="3" name="Slide Number Placeholder 2">
            <a:extLst>
              <a:ext uri="{FF2B5EF4-FFF2-40B4-BE49-F238E27FC236}">
                <a16:creationId xmlns:a16="http://schemas.microsoft.com/office/drawing/2014/main" id="{C6FA9F2E-8C2A-403C-199D-382875C2FB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8077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77F6-7092-DC8E-516A-281DEA6FB96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EF3FC06-7F5C-9E5A-09F8-115D1EC27203}"/>
              </a:ext>
              <a:ext uri="{C183D7F6-B498-43B3-948B-1728B52AA6E4}">
                <adec:decorative xmlns:adec="http://schemas.microsoft.com/office/drawing/2017/decorative" val="1"/>
              </a:ext>
            </a:extLst>
          </p:cNvPr>
          <p:cNvGrpSpPr/>
          <p:nvPr/>
        </p:nvGrpSpPr>
        <p:grpSpPr>
          <a:xfrm>
            <a:off x="3469473" y="2209081"/>
            <a:ext cx="5188666" cy="3570556"/>
            <a:chOff x="3469473" y="2209081"/>
            <a:chExt cx="5188666" cy="3570556"/>
          </a:xfrm>
        </p:grpSpPr>
        <p:cxnSp>
          <p:nvCxnSpPr>
            <p:cNvPr id="6" name="Google Shape;125;p17">
              <a:extLst>
                <a:ext uri="{FF2B5EF4-FFF2-40B4-BE49-F238E27FC236}">
                  <a16:creationId xmlns:a16="http://schemas.microsoft.com/office/drawing/2014/main" id="{F9497D77-9B85-4029-608A-D4543A45BFD6}"/>
                </a:ext>
                <a:ext uri="{C183D7F6-B498-43B3-948B-1728B52AA6E4}">
                  <adec:decorative xmlns:adec="http://schemas.microsoft.com/office/drawing/2017/decorative" val="1"/>
                </a:ext>
              </a:extLst>
            </p:cNvPr>
            <p:cNvCxnSpPr/>
            <p:nvPr/>
          </p:nvCxnSpPr>
          <p:spPr>
            <a:xfrm>
              <a:off x="3469473" y="3983080"/>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33" name="Google Shape;126;p17">
              <a:extLst>
                <a:ext uri="{FF2B5EF4-FFF2-40B4-BE49-F238E27FC236}">
                  <a16:creationId xmlns:a16="http://schemas.microsoft.com/office/drawing/2014/main" id="{6B0E1642-F4FE-48CE-4D46-AF13484EE951}"/>
                </a:ext>
                <a:ext uri="{C183D7F6-B498-43B3-948B-1728B52AA6E4}">
                  <adec:decorative xmlns:adec="http://schemas.microsoft.com/office/drawing/2017/decorative" val="1"/>
                </a:ext>
              </a:extLst>
            </p:cNvPr>
            <p:cNvCxnSpPr/>
            <p:nvPr/>
          </p:nvCxnSpPr>
          <p:spPr>
            <a:xfrm rot="10800000" flipH="1">
              <a:off x="6983962" y="3983202"/>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34" name="Google Shape;127;p17">
              <a:extLst>
                <a:ext uri="{FF2B5EF4-FFF2-40B4-BE49-F238E27FC236}">
                  <a16:creationId xmlns:a16="http://schemas.microsoft.com/office/drawing/2014/main" id="{F83C9BED-0D76-C27C-F166-7B7CB1FD28F1}"/>
                </a:ext>
                <a:ext uri="{C183D7F6-B498-43B3-948B-1728B52AA6E4}">
                  <adec:decorative xmlns:adec="http://schemas.microsoft.com/office/drawing/2017/decorative" val="1"/>
                </a:ext>
              </a:extLst>
            </p:cNvPr>
            <p:cNvCxnSpPr>
              <a:stCxn id="4" idx="4"/>
            </p:cNvCxnSpPr>
            <p:nvPr/>
          </p:nvCxnSpPr>
          <p:spPr>
            <a:xfrm>
              <a:off x="6063945" y="4730545"/>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35" name="Google Shape;128;p17">
              <a:extLst>
                <a:ext uri="{FF2B5EF4-FFF2-40B4-BE49-F238E27FC236}">
                  <a16:creationId xmlns:a16="http://schemas.microsoft.com/office/drawing/2014/main" id="{CDB0C045-86A1-4207-7DF9-D31EB2DD6B18}"/>
                </a:ext>
                <a:ext uri="{C183D7F6-B498-43B3-948B-1728B52AA6E4}">
                  <adec:decorative xmlns:adec="http://schemas.microsoft.com/office/drawing/2017/decorative" val="1"/>
                </a:ext>
              </a:extLst>
            </p:cNvPr>
            <p:cNvCxnSpPr>
              <a:stCxn id="4" idx="0"/>
              <a:endCxn id="42" idx="4"/>
            </p:cNvCxnSpPr>
            <p:nvPr/>
          </p:nvCxnSpPr>
          <p:spPr>
            <a:xfrm rot="10800000">
              <a:off x="6044639" y="2209081"/>
              <a:ext cx="19306" cy="1026508"/>
            </a:xfrm>
            <a:prstGeom prst="straightConnector1">
              <a:avLst/>
            </a:prstGeom>
            <a:noFill/>
            <a:ln w="19050" cap="flat" cmpd="sng">
              <a:solidFill>
                <a:srgbClr val="007A8A"/>
              </a:solidFill>
              <a:prstDash val="solid"/>
              <a:round/>
              <a:headEnd type="none" w="med" len="med"/>
              <a:tailEnd type="none" w="med" len="med"/>
            </a:ln>
          </p:spPr>
        </p:cxnSp>
        <p:cxnSp>
          <p:nvCxnSpPr>
            <p:cNvPr id="36" name="Google Shape;130;p17">
              <a:extLst>
                <a:ext uri="{FF2B5EF4-FFF2-40B4-BE49-F238E27FC236}">
                  <a16:creationId xmlns:a16="http://schemas.microsoft.com/office/drawing/2014/main" id="{E58B842A-4BCA-F7B9-C9E2-4D6C7EAFB566}"/>
                </a:ext>
                <a:ext uri="{C183D7F6-B498-43B3-948B-1728B52AA6E4}">
                  <adec:decorative xmlns:adec="http://schemas.microsoft.com/office/drawing/2017/decorative" val="1"/>
                </a:ext>
              </a:extLst>
            </p:cNvPr>
            <p:cNvCxnSpPr>
              <a:endCxn id="46" idx="7"/>
            </p:cNvCxnSpPr>
            <p:nvPr/>
          </p:nvCxnSpPr>
          <p:spPr>
            <a:xfrm flipH="1">
              <a:off x="4031568" y="4511536"/>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37" name="Google Shape;132;p17">
              <a:extLst>
                <a:ext uri="{FF2B5EF4-FFF2-40B4-BE49-F238E27FC236}">
                  <a16:creationId xmlns:a16="http://schemas.microsoft.com/office/drawing/2014/main" id="{D96B1359-A718-7C11-35A7-20495636F838}"/>
                </a:ext>
                <a:ext uri="{C183D7F6-B498-43B3-948B-1728B52AA6E4}">
                  <adec:decorative xmlns:adec="http://schemas.microsoft.com/office/drawing/2017/decorative" val="1"/>
                </a:ext>
              </a:extLst>
            </p:cNvPr>
            <p:cNvCxnSpPr>
              <a:cxnSpLocks/>
              <a:stCxn id="4" idx="1"/>
              <a:endCxn id="40" idx="5"/>
            </p:cNvCxnSpPr>
            <p:nvPr/>
          </p:nvCxnSpPr>
          <p:spPr>
            <a:xfrm rot="10800000">
              <a:off x="4027758" y="2817779"/>
              <a:ext cx="1385676" cy="636741"/>
            </a:xfrm>
            <a:prstGeom prst="straightConnector1">
              <a:avLst/>
            </a:prstGeom>
            <a:noFill/>
            <a:ln w="19050" cap="flat" cmpd="sng">
              <a:solidFill>
                <a:srgbClr val="007A8A"/>
              </a:solidFill>
              <a:prstDash val="solid"/>
              <a:round/>
              <a:headEnd type="none" w="med" len="med"/>
              <a:tailEnd type="none" w="med" len="med"/>
            </a:ln>
          </p:spPr>
        </p:cxnSp>
        <p:cxnSp>
          <p:nvCxnSpPr>
            <p:cNvPr id="38" name="Google Shape;134;p17">
              <a:extLst>
                <a:ext uri="{FF2B5EF4-FFF2-40B4-BE49-F238E27FC236}">
                  <a16:creationId xmlns:a16="http://schemas.microsoft.com/office/drawing/2014/main" id="{AED092BE-0BB6-6C11-6C2B-F7E81C31AA0C}"/>
                </a:ext>
                <a:ext uri="{C183D7F6-B498-43B3-948B-1728B52AA6E4}">
                  <adec:decorative xmlns:adec="http://schemas.microsoft.com/office/drawing/2017/decorative" val="1"/>
                </a:ext>
              </a:extLst>
            </p:cNvPr>
            <p:cNvCxnSpPr>
              <a:endCxn id="47" idx="1"/>
            </p:cNvCxnSpPr>
            <p:nvPr/>
          </p:nvCxnSpPr>
          <p:spPr>
            <a:xfrm>
              <a:off x="6732810" y="4500218"/>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39" name="Google Shape;136;p17">
              <a:extLst>
                <a:ext uri="{FF2B5EF4-FFF2-40B4-BE49-F238E27FC236}">
                  <a16:creationId xmlns:a16="http://schemas.microsoft.com/office/drawing/2014/main" id="{35D5D8A1-7020-780C-BC43-9ADCFFC45D6C}"/>
                </a:ext>
                <a:ext uri="{C183D7F6-B498-43B3-948B-1728B52AA6E4}">
                  <adec:decorative xmlns:adec="http://schemas.microsoft.com/office/drawing/2017/decorative" val="1"/>
                </a:ext>
              </a:extLst>
            </p:cNvPr>
            <p:cNvCxnSpPr>
              <a:endCxn id="43" idx="3"/>
            </p:cNvCxnSpPr>
            <p:nvPr/>
          </p:nvCxnSpPr>
          <p:spPr>
            <a:xfrm rot="10800000" flipH="1">
              <a:off x="6775793" y="2817643"/>
              <a:ext cx="1342693" cy="704495"/>
            </a:xfrm>
            <a:prstGeom prst="straightConnector1">
              <a:avLst/>
            </a:prstGeom>
            <a:noFill/>
            <a:ln w="19050" cap="flat" cmpd="sng">
              <a:solidFill>
                <a:srgbClr val="007A8A"/>
              </a:solidFill>
              <a:prstDash val="solid"/>
              <a:round/>
              <a:headEnd type="none" w="med" len="med"/>
              <a:tailEnd type="none" w="med" len="med"/>
            </a:ln>
          </p:spPr>
        </p:cxnSp>
      </p:grpSp>
      <p:sp>
        <p:nvSpPr>
          <p:cNvPr id="3" name="Title 2">
            <a:extLst>
              <a:ext uri="{FF2B5EF4-FFF2-40B4-BE49-F238E27FC236}">
                <a16:creationId xmlns:a16="http://schemas.microsoft.com/office/drawing/2014/main" id="{BA879FEA-24B9-BE3E-8C71-AF29797C173C}"/>
              </a:ext>
            </a:extLst>
          </p:cNvPr>
          <p:cNvSpPr>
            <a:spLocks noGrp="1"/>
          </p:cNvSpPr>
          <p:nvPr>
            <p:ph type="title"/>
          </p:nvPr>
        </p:nvSpPr>
        <p:spPr/>
        <p:txBody>
          <a:bodyPr/>
          <a:lstStyle/>
          <a:p>
            <a:r>
              <a:rPr lang="en-AU">
                <a:latin typeface="+mj-lt"/>
                <a:cs typeface="Arial"/>
              </a:rPr>
              <a:t>Spider map</a:t>
            </a:r>
            <a:endParaRPr lang="en-AU">
              <a:latin typeface="+mj-lt"/>
            </a:endParaRPr>
          </a:p>
        </p:txBody>
      </p:sp>
      <p:sp>
        <p:nvSpPr>
          <p:cNvPr id="4" name="Google Shape;124;p17" descr="Subject ">
            <a:extLst>
              <a:ext uri="{FF2B5EF4-FFF2-40B4-BE49-F238E27FC236}">
                <a16:creationId xmlns:a16="http://schemas.microsoft.com/office/drawing/2014/main" id="{DB1AD120-D252-4E0A-D033-EF5B36F6291A}"/>
              </a:ext>
            </a:extLst>
          </p:cNvPr>
          <p:cNvSpPr/>
          <p:nvPr/>
        </p:nvSpPr>
        <p:spPr>
          <a:xfrm>
            <a:off x="5143985" y="3235588"/>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a:sym typeface="Montserrat"/>
              </a:rPr>
              <a:t>Precise language 'red'.</a:t>
            </a:r>
            <a:endParaRPr lang="en" sz="2000" b="1" dirty="0">
              <a:latin typeface="+mj-lt"/>
              <a:cs typeface="Arial" panose="020B0604020202020204" pitchFamily="34" charset="0"/>
            </a:endParaRPr>
          </a:p>
        </p:txBody>
      </p:sp>
      <p:sp>
        <p:nvSpPr>
          <p:cNvPr id="40" name="Google Shape;133;p17" descr="Idea bubble">
            <a:extLst>
              <a:ext uri="{FF2B5EF4-FFF2-40B4-BE49-F238E27FC236}">
                <a16:creationId xmlns:a16="http://schemas.microsoft.com/office/drawing/2014/main" id="{21350580-E40E-6FB3-08A2-EE25ECA06ED8}"/>
              </a:ext>
            </a:extLst>
          </p:cNvPr>
          <p:cNvSpPr/>
          <p:nvPr/>
        </p:nvSpPr>
        <p:spPr>
          <a:xfrm>
            <a:off x="2506758" y="220450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a:solidFill>
                  <a:schemeClr val="tx2"/>
                </a:solidFill>
                <a:cs typeface="Arial" panose="020B0604020202020204" pitchFamily="34" charset="0"/>
                <a:sym typeface="Montserrat Medium"/>
              </a:rPr>
              <a:t>crimson</a:t>
            </a:r>
          </a:p>
        </p:txBody>
      </p:sp>
      <p:sp>
        <p:nvSpPr>
          <p:cNvPr id="42" name="Google Shape;129;p17">
            <a:extLst>
              <a:ext uri="{FF2B5EF4-FFF2-40B4-BE49-F238E27FC236}">
                <a16:creationId xmlns:a16="http://schemas.microsoft.com/office/drawing/2014/main" id="{6D30706A-4C65-EC3A-F2E4-034BE53E62AE}"/>
              </a:ext>
            </a:extLst>
          </p:cNvPr>
          <p:cNvSpPr/>
          <p:nvPr/>
        </p:nvSpPr>
        <p:spPr>
          <a:xfrm>
            <a:off x="5153555" y="149089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chemeClr val="tx2"/>
                </a:solidFill>
                <a:cs typeface="Arial" panose="020B0604020202020204" pitchFamily="34" charset="0"/>
                <a:sym typeface="Montserrat Medium"/>
              </a:rPr>
              <a:t>helium-inflated</a:t>
            </a:r>
          </a:p>
        </p:txBody>
      </p:sp>
      <p:sp>
        <p:nvSpPr>
          <p:cNvPr id="43" name="Google Shape;137;p17">
            <a:extLst>
              <a:ext uri="{FF2B5EF4-FFF2-40B4-BE49-F238E27FC236}">
                <a16:creationId xmlns:a16="http://schemas.microsoft.com/office/drawing/2014/main" id="{A7294939-2426-74A6-1C10-48F6EB7B045F}"/>
              </a:ext>
            </a:extLst>
          </p:cNvPr>
          <p:cNvSpPr/>
          <p:nvPr/>
        </p:nvSpPr>
        <p:spPr>
          <a:xfrm>
            <a:off x="7857518" y="220450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5" name="Google Shape;140;p17">
            <a:extLst>
              <a:ext uri="{FF2B5EF4-FFF2-40B4-BE49-F238E27FC236}">
                <a16:creationId xmlns:a16="http://schemas.microsoft.com/office/drawing/2014/main" id="{21335A08-A1B9-6016-95E0-1C762A3F95C6}"/>
              </a:ext>
            </a:extLst>
          </p:cNvPr>
          <p:cNvSpPr/>
          <p:nvPr/>
        </p:nvSpPr>
        <p:spPr>
          <a:xfrm>
            <a:off x="8658000" y="361665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7" name="Google Shape;135;p17">
            <a:extLst>
              <a:ext uri="{FF2B5EF4-FFF2-40B4-BE49-F238E27FC236}">
                <a16:creationId xmlns:a16="http://schemas.microsoft.com/office/drawing/2014/main" id="{8F1D7156-10DB-56E8-412A-5175C25198CE}"/>
              </a:ext>
            </a:extLst>
          </p:cNvPr>
          <p:cNvSpPr/>
          <p:nvPr/>
        </p:nvSpPr>
        <p:spPr>
          <a:xfrm>
            <a:off x="7857518" y="516799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4" name="Google Shape;139;p17">
            <a:extLst>
              <a:ext uri="{FF2B5EF4-FFF2-40B4-BE49-F238E27FC236}">
                <a16:creationId xmlns:a16="http://schemas.microsoft.com/office/drawing/2014/main" id="{BEA7073B-5C1D-AC39-4307-E728A1CF2564}"/>
              </a:ext>
            </a:extLst>
          </p:cNvPr>
          <p:cNvSpPr/>
          <p:nvPr/>
        </p:nvSpPr>
        <p:spPr>
          <a:xfrm>
            <a:off x="5173063" y="577966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6" name="Google Shape;131;p17">
            <a:extLst>
              <a:ext uri="{FF2B5EF4-FFF2-40B4-BE49-F238E27FC236}">
                <a16:creationId xmlns:a16="http://schemas.microsoft.com/office/drawing/2014/main" id="{0FECF9D9-DB96-9563-A87C-7B8F2E02EB8F}"/>
              </a:ext>
            </a:extLst>
          </p:cNvPr>
          <p:cNvSpPr/>
          <p:nvPr/>
        </p:nvSpPr>
        <p:spPr>
          <a:xfrm>
            <a:off x="2510536" y="500191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34C9C1FA-B1FF-13F5-31F3-31BF1A7CB5D4}"/>
              </a:ext>
            </a:extLst>
          </p:cNvPr>
          <p:cNvSpPr/>
          <p:nvPr/>
        </p:nvSpPr>
        <p:spPr>
          <a:xfrm>
            <a:off x="1687651" y="363346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 name="Slide Number Placeholder 1">
            <a:extLst>
              <a:ext uri="{FF2B5EF4-FFF2-40B4-BE49-F238E27FC236}">
                <a16:creationId xmlns:a16="http://schemas.microsoft.com/office/drawing/2014/main" id="{745B4C89-47D8-3C00-151D-3C34352A7A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289870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EA6E9BF-DD41-FEC9-F937-612E76B51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41679-4E24-F4EF-45A3-20A451E4E080}"/>
              </a:ext>
            </a:extLst>
          </p:cNvPr>
          <p:cNvSpPr>
            <a:spLocks noGrp="1"/>
          </p:cNvSpPr>
          <p:nvPr>
            <p:ph type="title"/>
          </p:nvPr>
        </p:nvSpPr>
        <p:spPr/>
        <p:txBody>
          <a:bodyPr/>
          <a:lstStyle/>
          <a:p>
            <a:r>
              <a:rPr lang="en-AU">
                <a:cs typeface="Arial"/>
              </a:rPr>
              <a:t>Examples of essential terminology (1)</a:t>
            </a:r>
          </a:p>
        </p:txBody>
      </p:sp>
      <p:sp>
        <p:nvSpPr>
          <p:cNvPr id="5" name="Text Placeholder 4">
            <a:extLst>
              <a:ext uri="{FF2B5EF4-FFF2-40B4-BE49-F238E27FC236}">
                <a16:creationId xmlns:a16="http://schemas.microsoft.com/office/drawing/2014/main" id="{EDC1558B-C8B9-D58C-E7F0-78F5226F96D7}"/>
              </a:ext>
            </a:extLst>
          </p:cNvPr>
          <p:cNvSpPr>
            <a:spLocks noGrp="1"/>
          </p:cNvSpPr>
          <p:nvPr>
            <p:ph type="body" sz="quarter" idx="18"/>
          </p:nvPr>
        </p:nvSpPr>
        <p:spPr/>
        <p:txBody>
          <a:bodyPr/>
          <a:lstStyle/>
          <a:p>
            <a:r>
              <a:rPr lang="en-AU">
                <a:cs typeface="Arial"/>
              </a:rPr>
              <a:t>Nouns in the text 'The Marron' </a:t>
            </a:r>
            <a:endParaRPr lang="en-AU">
              <a:cs typeface="Arial" panose="020B0604020202020204" pitchFamily="34" charset="0"/>
            </a:endParaRPr>
          </a:p>
        </p:txBody>
      </p:sp>
      <p:sp>
        <p:nvSpPr>
          <p:cNvPr id="14" name="Rectangle: Rounded Corners 13">
            <a:extLst>
              <a:ext uri="{FF2B5EF4-FFF2-40B4-BE49-F238E27FC236}">
                <a16:creationId xmlns:a16="http://schemas.microsoft.com/office/drawing/2014/main" id="{782B5FD8-36B5-AAF8-2B52-0B442EDDFF79}"/>
              </a:ext>
            </a:extLst>
          </p:cNvPr>
          <p:cNvSpPr/>
          <p:nvPr/>
        </p:nvSpPr>
        <p:spPr>
          <a:xfrm>
            <a:off x="360000" y="2359465"/>
            <a:ext cx="2681972" cy="3725479"/>
          </a:xfrm>
          <a:prstGeom prst="roundRect">
            <a:avLst/>
          </a:prstGeom>
          <a:solidFill>
            <a:schemeClr val="accent4"/>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tx1"/>
                </a:solidFill>
                <a:latin typeface="+mj-lt"/>
              </a:rPr>
              <a:t>Common</a:t>
            </a:r>
          </a:p>
          <a:p>
            <a:pPr>
              <a:lnSpc>
                <a:spcPct val="150000"/>
              </a:lnSpc>
              <a:spcAft>
                <a:spcPts val="1200"/>
              </a:spcAft>
            </a:pPr>
            <a:r>
              <a:rPr lang="en-AU" dirty="0">
                <a:solidFill>
                  <a:schemeClr val="tx1"/>
                </a:solidFill>
              </a:rPr>
              <a:t>school</a:t>
            </a:r>
            <a:endParaRPr lang="en-AU" dirty="0">
              <a:solidFill>
                <a:schemeClr val="tx1"/>
              </a:solidFill>
              <a:cs typeface="Arial"/>
            </a:endParaRPr>
          </a:p>
          <a:p>
            <a:pPr>
              <a:lnSpc>
                <a:spcPct val="150000"/>
              </a:lnSpc>
              <a:spcAft>
                <a:spcPts val="1200"/>
              </a:spcAft>
            </a:pPr>
            <a:r>
              <a:rPr lang="en-AU" dirty="0">
                <a:solidFill>
                  <a:schemeClr val="tx1"/>
                </a:solidFill>
              </a:rPr>
              <a:t>street</a:t>
            </a:r>
            <a:endParaRPr lang="en-AU" dirty="0">
              <a:solidFill>
                <a:schemeClr val="tx1"/>
              </a:solidFill>
              <a:cs typeface="Arial"/>
            </a:endParaRPr>
          </a:p>
        </p:txBody>
      </p:sp>
      <p:sp>
        <p:nvSpPr>
          <p:cNvPr id="15" name="Rectangle: Rounded Corners 14">
            <a:extLst>
              <a:ext uri="{FF2B5EF4-FFF2-40B4-BE49-F238E27FC236}">
                <a16:creationId xmlns:a16="http://schemas.microsoft.com/office/drawing/2014/main" id="{A5E526AA-3E13-F66B-45DD-F88B6D11CD4E}"/>
              </a:ext>
            </a:extLst>
          </p:cNvPr>
          <p:cNvSpPr/>
          <p:nvPr/>
        </p:nvSpPr>
        <p:spPr>
          <a:xfrm>
            <a:off x="3328371" y="2359465"/>
            <a:ext cx="2625069" cy="370147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tx1"/>
                </a:solidFill>
                <a:latin typeface="+mj-lt"/>
              </a:rPr>
              <a:t>Proper</a:t>
            </a:r>
            <a:endParaRPr lang="en-AU" sz="3200" dirty="0">
              <a:solidFill>
                <a:schemeClr val="tx1"/>
              </a:solidFill>
            </a:endParaRPr>
          </a:p>
          <a:p>
            <a:pPr>
              <a:lnSpc>
                <a:spcPct val="150000"/>
              </a:lnSpc>
              <a:spcAft>
                <a:spcPts val="1200"/>
              </a:spcAft>
            </a:pPr>
            <a:r>
              <a:rPr lang="en-AU" dirty="0">
                <a:solidFill>
                  <a:schemeClr val="tx1"/>
                </a:solidFill>
              </a:rPr>
              <a:t>Georgia</a:t>
            </a:r>
            <a:endParaRPr lang="en-AU" dirty="0">
              <a:solidFill>
                <a:schemeClr val="tx1"/>
              </a:solidFill>
              <a:cs typeface="Arial"/>
            </a:endParaRPr>
          </a:p>
          <a:p>
            <a:pPr>
              <a:lnSpc>
                <a:spcPct val="150000"/>
              </a:lnSpc>
              <a:spcAft>
                <a:spcPts val="1200"/>
              </a:spcAft>
            </a:pPr>
            <a:r>
              <a:rPr lang="en-AU" dirty="0">
                <a:solidFill>
                  <a:schemeClr val="tx1"/>
                </a:solidFill>
              </a:rPr>
              <a:t>Annandale</a:t>
            </a:r>
            <a:endParaRPr lang="en-AU" dirty="0">
              <a:solidFill>
                <a:schemeClr val="tx1"/>
              </a:solidFill>
              <a:cs typeface="Arial"/>
            </a:endParaRPr>
          </a:p>
        </p:txBody>
      </p:sp>
      <p:sp>
        <p:nvSpPr>
          <p:cNvPr id="17" name="Rectangle: Rounded Corners 16">
            <a:extLst>
              <a:ext uri="{FF2B5EF4-FFF2-40B4-BE49-F238E27FC236}">
                <a16:creationId xmlns:a16="http://schemas.microsoft.com/office/drawing/2014/main" id="{B416AA9C-AD3F-D340-1D66-B1FA67B75F45}"/>
              </a:ext>
            </a:extLst>
          </p:cNvPr>
          <p:cNvSpPr/>
          <p:nvPr/>
        </p:nvSpPr>
        <p:spPr>
          <a:xfrm>
            <a:off x="6239839" y="2359465"/>
            <a:ext cx="2672992" cy="370147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bg1"/>
                </a:solidFill>
                <a:latin typeface="+mj-lt"/>
                <a:cs typeface="Arial"/>
              </a:rPr>
              <a:t>Collective</a:t>
            </a:r>
            <a:endParaRPr lang="en-AU" sz="3200" dirty="0">
              <a:solidFill>
                <a:schemeClr val="bg1"/>
              </a:solidFill>
              <a:cs typeface="Arial"/>
            </a:endParaRPr>
          </a:p>
          <a:p>
            <a:pPr>
              <a:lnSpc>
                <a:spcPct val="150000"/>
              </a:lnSpc>
              <a:spcAft>
                <a:spcPts val="1200"/>
              </a:spcAft>
            </a:pPr>
            <a:r>
              <a:rPr lang="en-AU" dirty="0">
                <a:solidFill>
                  <a:schemeClr val="bg1"/>
                </a:solidFill>
                <a:cs typeface="Arial"/>
              </a:rPr>
              <a:t>comrades</a:t>
            </a:r>
          </a:p>
          <a:p>
            <a:pPr>
              <a:lnSpc>
                <a:spcPct val="150000"/>
              </a:lnSpc>
              <a:spcAft>
                <a:spcPts val="1200"/>
              </a:spcAft>
            </a:pPr>
            <a:r>
              <a:rPr lang="en-AU" dirty="0">
                <a:solidFill>
                  <a:schemeClr val="bg1"/>
                </a:solidFill>
                <a:cs typeface="Arial"/>
              </a:rPr>
              <a:t>diners</a:t>
            </a:r>
          </a:p>
        </p:txBody>
      </p:sp>
      <p:sp>
        <p:nvSpPr>
          <p:cNvPr id="16" name="Rectangle: Rounded Corners 15">
            <a:extLst>
              <a:ext uri="{FF2B5EF4-FFF2-40B4-BE49-F238E27FC236}">
                <a16:creationId xmlns:a16="http://schemas.microsoft.com/office/drawing/2014/main" id="{0B5099C3-8C20-F9F4-630F-9C8986B8DF9B}"/>
              </a:ext>
            </a:extLst>
          </p:cNvPr>
          <p:cNvSpPr/>
          <p:nvPr/>
        </p:nvSpPr>
        <p:spPr>
          <a:xfrm>
            <a:off x="9199230" y="2359465"/>
            <a:ext cx="2644770" cy="370147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bg1"/>
                </a:solidFill>
                <a:latin typeface="+mj-lt"/>
              </a:rPr>
              <a:t>Abstract</a:t>
            </a:r>
            <a:endParaRPr lang="en-AU" sz="3200" dirty="0">
              <a:solidFill>
                <a:schemeClr val="bg1"/>
              </a:solidFill>
              <a:cs typeface="Arial"/>
            </a:endParaRPr>
          </a:p>
          <a:p>
            <a:pPr>
              <a:lnSpc>
                <a:spcPct val="150000"/>
              </a:lnSpc>
              <a:spcAft>
                <a:spcPts val="1200"/>
              </a:spcAft>
            </a:pPr>
            <a:r>
              <a:rPr lang="en-AU" dirty="0">
                <a:solidFill>
                  <a:schemeClr val="bg1"/>
                </a:solidFill>
                <a:cs typeface="Arial"/>
              </a:rPr>
              <a:t>freedom</a:t>
            </a:r>
          </a:p>
          <a:p>
            <a:pPr>
              <a:lnSpc>
                <a:spcPct val="150000"/>
              </a:lnSpc>
              <a:spcAft>
                <a:spcPts val="1200"/>
              </a:spcAft>
            </a:pPr>
            <a:r>
              <a:rPr lang="en-AU" dirty="0">
                <a:solidFill>
                  <a:schemeClr val="bg1"/>
                </a:solidFill>
                <a:cs typeface="Arial"/>
              </a:rPr>
              <a:t>bliss</a:t>
            </a:r>
          </a:p>
        </p:txBody>
      </p:sp>
      <p:sp>
        <p:nvSpPr>
          <p:cNvPr id="4" name="Slide Number Placeholder 3">
            <a:extLst>
              <a:ext uri="{FF2B5EF4-FFF2-40B4-BE49-F238E27FC236}">
                <a16:creationId xmlns:a16="http://schemas.microsoft.com/office/drawing/2014/main" id="{8041146E-0BC5-A532-7E16-BA6205E4F34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240972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C6E7-EAB9-55A0-95D4-782953C910D6}"/>
              </a:ext>
            </a:extLst>
          </p:cNvPr>
          <p:cNvSpPr>
            <a:spLocks noGrp="1"/>
          </p:cNvSpPr>
          <p:nvPr>
            <p:ph type="title"/>
          </p:nvPr>
        </p:nvSpPr>
        <p:spPr/>
        <p:txBody>
          <a:bodyPr/>
          <a:lstStyle/>
          <a:p>
            <a:r>
              <a:rPr lang="en-US">
                <a:cs typeface="Arial"/>
              </a:rPr>
              <a:t>Text search </a:t>
            </a:r>
            <a:endParaRPr lang="en-US"/>
          </a:p>
        </p:txBody>
      </p:sp>
      <p:sp>
        <p:nvSpPr>
          <p:cNvPr id="5" name="Text Placeholder 4">
            <a:extLst>
              <a:ext uri="{FF2B5EF4-FFF2-40B4-BE49-F238E27FC236}">
                <a16:creationId xmlns:a16="http://schemas.microsoft.com/office/drawing/2014/main" id="{1CEDB33C-06F5-299A-87AD-FA7B7B2C1640}"/>
              </a:ext>
            </a:extLst>
          </p:cNvPr>
          <p:cNvSpPr>
            <a:spLocks noGrp="1"/>
          </p:cNvSpPr>
          <p:nvPr>
            <p:ph type="body" sz="quarter" idx="18"/>
          </p:nvPr>
        </p:nvSpPr>
        <p:spPr/>
        <p:txBody>
          <a:bodyPr/>
          <a:lstStyle/>
          <a:p>
            <a:r>
              <a:rPr lang="en-AU"/>
              <a:t>Nouns in the text 'The Marron' </a:t>
            </a:r>
            <a:endParaRPr lang="en-US"/>
          </a:p>
        </p:txBody>
      </p:sp>
      <p:sp>
        <p:nvSpPr>
          <p:cNvPr id="3" name="Content Placeholder 2">
            <a:extLst>
              <a:ext uri="{FF2B5EF4-FFF2-40B4-BE49-F238E27FC236}">
                <a16:creationId xmlns:a16="http://schemas.microsoft.com/office/drawing/2014/main" id="{9A604FC0-EC99-0428-7715-7145123468C6}"/>
              </a:ext>
            </a:extLst>
          </p:cNvPr>
          <p:cNvSpPr>
            <a:spLocks noGrp="1"/>
          </p:cNvSpPr>
          <p:nvPr>
            <p:ph idx="1"/>
          </p:nvPr>
        </p:nvSpPr>
        <p:spPr>
          <a:xfrm>
            <a:off x="360000" y="1620000"/>
            <a:ext cx="11484000" cy="412000"/>
          </a:xfrm>
        </p:spPr>
        <p:txBody>
          <a:bodyPr vert="horz" lIns="0" tIns="0" rIns="0" bIns="0" rtlCol="0" anchor="t">
            <a:noAutofit/>
          </a:bodyPr>
          <a:lstStyle/>
          <a:p>
            <a:r>
              <a:rPr lang="en-US" dirty="0">
                <a:cs typeface="Arial"/>
              </a:rPr>
              <a:t>In pairs, highlight your assigned type of noun in the text 'The Marron'.</a:t>
            </a:r>
          </a:p>
        </p:txBody>
      </p:sp>
      <p:sp>
        <p:nvSpPr>
          <p:cNvPr id="6" name="Rectangle: Rounded Corners 5">
            <a:extLst>
              <a:ext uri="{FF2B5EF4-FFF2-40B4-BE49-F238E27FC236}">
                <a16:creationId xmlns:a16="http://schemas.microsoft.com/office/drawing/2014/main" id="{3C8F616D-3C9F-1FB4-69C6-9609DCF2144B}"/>
              </a:ext>
            </a:extLst>
          </p:cNvPr>
          <p:cNvSpPr/>
          <p:nvPr/>
        </p:nvSpPr>
        <p:spPr>
          <a:xfrm>
            <a:off x="360000" y="2359465"/>
            <a:ext cx="2681972" cy="3725479"/>
          </a:xfrm>
          <a:prstGeom prst="roundRect">
            <a:avLst/>
          </a:prstGeom>
          <a:solidFill>
            <a:schemeClr val="accent4"/>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tx1"/>
                </a:solidFill>
                <a:latin typeface="+mj-lt"/>
              </a:rPr>
              <a:t>Common</a:t>
            </a:r>
          </a:p>
          <a:p>
            <a:pPr>
              <a:lnSpc>
                <a:spcPct val="150000"/>
              </a:lnSpc>
              <a:spcAft>
                <a:spcPts val="1200"/>
              </a:spcAft>
            </a:pPr>
            <a:r>
              <a:rPr lang="en-AU" b="1" dirty="0">
                <a:solidFill>
                  <a:schemeClr val="tx1"/>
                </a:solidFill>
                <a:latin typeface="+mj-lt"/>
              </a:rPr>
              <a:t>Examples</a:t>
            </a:r>
            <a:endParaRPr lang="en-AU" sz="3200" b="1" dirty="0">
              <a:solidFill>
                <a:schemeClr val="tx1"/>
              </a:solidFill>
              <a:latin typeface="+mj-lt"/>
            </a:endParaRPr>
          </a:p>
          <a:p>
            <a:pPr>
              <a:lnSpc>
                <a:spcPct val="150000"/>
              </a:lnSpc>
              <a:spcAft>
                <a:spcPts val="1200"/>
              </a:spcAft>
            </a:pPr>
            <a:r>
              <a:rPr lang="en-AU" dirty="0">
                <a:solidFill>
                  <a:schemeClr val="tx1"/>
                </a:solidFill>
              </a:rPr>
              <a:t>school</a:t>
            </a:r>
            <a:endParaRPr lang="en-AU" dirty="0">
              <a:solidFill>
                <a:schemeClr val="tx1"/>
              </a:solidFill>
              <a:cs typeface="Arial"/>
            </a:endParaRPr>
          </a:p>
          <a:p>
            <a:pPr>
              <a:lnSpc>
                <a:spcPct val="150000"/>
              </a:lnSpc>
              <a:spcAft>
                <a:spcPts val="1200"/>
              </a:spcAft>
            </a:pPr>
            <a:r>
              <a:rPr lang="en-AU" dirty="0">
                <a:solidFill>
                  <a:schemeClr val="tx1"/>
                </a:solidFill>
              </a:rPr>
              <a:t>street</a:t>
            </a:r>
            <a:endParaRPr lang="en-AU" dirty="0">
              <a:solidFill>
                <a:schemeClr val="tx1"/>
              </a:solidFill>
              <a:cs typeface="Arial"/>
            </a:endParaRPr>
          </a:p>
        </p:txBody>
      </p:sp>
      <p:sp>
        <p:nvSpPr>
          <p:cNvPr id="8" name="Rectangle: Rounded Corners 7">
            <a:extLst>
              <a:ext uri="{FF2B5EF4-FFF2-40B4-BE49-F238E27FC236}">
                <a16:creationId xmlns:a16="http://schemas.microsoft.com/office/drawing/2014/main" id="{CC0D53AC-F0BA-F2F2-AECF-9B2540C77AAD}"/>
              </a:ext>
            </a:extLst>
          </p:cNvPr>
          <p:cNvSpPr/>
          <p:nvPr/>
        </p:nvSpPr>
        <p:spPr>
          <a:xfrm>
            <a:off x="3328371" y="2359465"/>
            <a:ext cx="2625069" cy="370147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tx1"/>
                </a:solidFill>
                <a:latin typeface="+mj-lt"/>
              </a:rPr>
              <a:t>Proper</a:t>
            </a:r>
          </a:p>
          <a:p>
            <a:pPr>
              <a:lnSpc>
                <a:spcPct val="150000"/>
              </a:lnSpc>
              <a:spcAft>
                <a:spcPts val="1200"/>
              </a:spcAft>
            </a:pPr>
            <a:r>
              <a:rPr kumimoji="0" lang="en-AU" sz="2400" b="1" i="0" u="none" strike="noStrike" kern="1200" cap="none" spc="0" normalizeH="0" baseline="0" noProof="0" dirty="0">
                <a:ln>
                  <a:noFill/>
                </a:ln>
                <a:solidFill>
                  <a:srgbClr val="22272B"/>
                </a:solidFill>
                <a:effectLst/>
                <a:uLnTx/>
                <a:uFillTx/>
                <a:latin typeface="Arial" panose="020B0604020202020204"/>
                <a:ea typeface="+mn-ea"/>
                <a:cs typeface="+mn-cs"/>
              </a:rPr>
              <a:t>Examples</a:t>
            </a:r>
            <a:endParaRPr lang="en-AU" sz="3200" dirty="0">
              <a:solidFill>
                <a:schemeClr val="tx1"/>
              </a:solidFill>
            </a:endParaRPr>
          </a:p>
          <a:p>
            <a:pPr>
              <a:lnSpc>
                <a:spcPct val="150000"/>
              </a:lnSpc>
              <a:spcAft>
                <a:spcPts val="1200"/>
              </a:spcAft>
            </a:pPr>
            <a:r>
              <a:rPr lang="en-AU" dirty="0">
                <a:solidFill>
                  <a:schemeClr val="tx1"/>
                </a:solidFill>
              </a:rPr>
              <a:t>Georgia</a:t>
            </a:r>
            <a:endParaRPr lang="en-AU" dirty="0">
              <a:solidFill>
                <a:schemeClr val="tx1"/>
              </a:solidFill>
              <a:cs typeface="Arial"/>
            </a:endParaRPr>
          </a:p>
          <a:p>
            <a:pPr>
              <a:lnSpc>
                <a:spcPct val="150000"/>
              </a:lnSpc>
              <a:spcAft>
                <a:spcPts val="1200"/>
              </a:spcAft>
            </a:pPr>
            <a:r>
              <a:rPr lang="en-AU" dirty="0">
                <a:solidFill>
                  <a:schemeClr val="tx1"/>
                </a:solidFill>
              </a:rPr>
              <a:t>Annandale</a:t>
            </a:r>
            <a:endParaRPr lang="en-AU" dirty="0">
              <a:solidFill>
                <a:schemeClr val="tx1"/>
              </a:solidFill>
              <a:cs typeface="Arial"/>
            </a:endParaRPr>
          </a:p>
        </p:txBody>
      </p:sp>
      <p:sp>
        <p:nvSpPr>
          <p:cNvPr id="12" name="Rectangle: Rounded Corners 11">
            <a:extLst>
              <a:ext uri="{FF2B5EF4-FFF2-40B4-BE49-F238E27FC236}">
                <a16:creationId xmlns:a16="http://schemas.microsoft.com/office/drawing/2014/main" id="{E8B85406-2278-8E79-EAB9-D4BADE21248D}"/>
              </a:ext>
            </a:extLst>
          </p:cNvPr>
          <p:cNvSpPr/>
          <p:nvPr/>
        </p:nvSpPr>
        <p:spPr>
          <a:xfrm>
            <a:off x="6239839" y="2359465"/>
            <a:ext cx="2672992" cy="370147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bg1"/>
                </a:solidFill>
                <a:latin typeface="+mj-lt"/>
                <a:cs typeface="Arial"/>
              </a:rPr>
              <a:t>Collective</a:t>
            </a:r>
            <a:endParaRPr lang="en-AU" sz="3200" dirty="0">
              <a:solidFill>
                <a:schemeClr val="bg1"/>
              </a:solidFill>
              <a:latin typeface="+mj-lt"/>
              <a:cs typeface="Arial"/>
            </a:endParaRPr>
          </a:p>
          <a:p>
            <a:pPr>
              <a:lnSpc>
                <a:spcPct val="150000"/>
              </a:lnSpc>
              <a:spcAft>
                <a:spcPts val="1200"/>
              </a:spcAft>
            </a:pPr>
            <a:r>
              <a:rPr kumimoji="0" lang="en-AU" sz="2400" b="1" i="0" u="none" strike="noStrike" kern="1200" cap="none" spc="0" normalizeH="0" baseline="0" noProof="0" dirty="0">
                <a:ln>
                  <a:noFill/>
                </a:ln>
                <a:solidFill>
                  <a:schemeClr val="bg1"/>
                </a:solidFill>
                <a:effectLst/>
                <a:uLnTx/>
                <a:uFillTx/>
                <a:latin typeface="Arial" panose="020B0604020202020204"/>
                <a:ea typeface="+mn-ea"/>
                <a:cs typeface="+mn-cs"/>
              </a:rPr>
              <a:t>Examples</a:t>
            </a:r>
            <a:endParaRPr lang="en-AU" sz="3200" dirty="0">
              <a:solidFill>
                <a:schemeClr val="bg1"/>
              </a:solidFill>
              <a:cs typeface="Arial"/>
            </a:endParaRPr>
          </a:p>
          <a:p>
            <a:pPr>
              <a:lnSpc>
                <a:spcPct val="150000"/>
              </a:lnSpc>
              <a:spcAft>
                <a:spcPts val="1200"/>
              </a:spcAft>
            </a:pPr>
            <a:r>
              <a:rPr lang="en-AU" dirty="0">
                <a:solidFill>
                  <a:schemeClr val="bg1"/>
                </a:solidFill>
                <a:cs typeface="Arial"/>
              </a:rPr>
              <a:t>comrades</a:t>
            </a:r>
          </a:p>
          <a:p>
            <a:pPr>
              <a:lnSpc>
                <a:spcPct val="150000"/>
              </a:lnSpc>
              <a:spcAft>
                <a:spcPts val="1200"/>
              </a:spcAft>
            </a:pPr>
            <a:r>
              <a:rPr lang="en-AU" dirty="0">
                <a:solidFill>
                  <a:schemeClr val="bg1"/>
                </a:solidFill>
                <a:cs typeface="Arial"/>
              </a:rPr>
              <a:t>diners</a:t>
            </a:r>
          </a:p>
        </p:txBody>
      </p:sp>
      <p:sp>
        <p:nvSpPr>
          <p:cNvPr id="10" name="Rectangle: Rounded Corners 9">
            <a:extLst>
              <a:ext uri="{FF2B5EF4-FFF2-40B4-BE49-F238E27FC236}">
                <a16:creationId xmlns:a16="http://schemas.microsoft.com/office/drawing/2014/main" id="{D903C3C1-EEDB-F710-08DC-6E3040E967B3}"/>
              </a:ext>
            </a:extLst>
          </p:cNvPr>
          <p:cNvSpPr/>
          <p:nvPr/>
        </p:nvSpPr>
        <p:spPr>
          <a:xfrm>
            <a:off x="9199230" y="2359465"/>
            <a:ext cx="2644770" cy="370147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spcAft>
                <a:spcPts val="1200"/>
              </a:spcAft>
            </a:pPr>
            <a:r>
              <a:rPr lang="en-AU" sz="3200" b="1" dirty="0">
                <a:solidFill>
                  <a:schemeClr val="bg1"/>
                </a:solidFill>
                <a:latin typeface="+mj-lt"/>
              </a:rPr>
              <a:t>Abstract</a:t>
            </a:r>
            <a:endParaRPr lang="en-US" sz="3200" dirty="0">
              <a:solidFill>
                <a:schemeClr val="bg1"/>
              </a:solidFill>
              <a:latin typeface="+mj-lt"/>
              <a:cs typeface="Arial"/>
            </a:endParaRPr>
          </a:p>
          <a:p>
            <a:pPr>
              <a:lnSpc>
                <a:spcPct val="150000"/>
              </a:lnSpc>
              <a:spcAft>
                <a:spcPts val="1200"/>
              </a:spcAft>
            </a:pPr>
            <a:r>
              <a:rPr kumimoji="0" lang="en-AU" sz="2400" b="1" i="0" u="none" strike="noStrike" kern="1200" cap="none" spc="0" normalizeH="0" baseline="0" noProof="0" dirty="0">
                <a:ln>
                  <a:noFill/>
                </a:ln>
                <a:solidFill>
                  <a:schemeClr val="bg1"/>
                </a:solidFill>
                <a:effectLst/>
                <a:uLnTx/>
                <a:uFillTx/>
                <a:latin typeface="Arial" panose="020B0604020202020204"/>
                <a:ea typeface="+mn-ea"/>
                <a:cs typeface="+mn-cs"/>
              </a:rPr>
              <a:t>Examples</a:t>
            </a:r>
            <a:endParaRPr lang="en-AU" sz="3200" dirty="0">
              <a:solidFill>
                <a:schemeClr val="bg1"/>
              </a:solidFill>
              <a:cs typeface="Arial"/>
            </a:endParaRPr>
          </a:p>
          <a:p>
            <a:pPr>
              <a:lnSpc>
                <a:spcPct val="150000"/>
              </a:lnSpc>
              <a:spcAft>
                <a:spcPts val="1200"/>
              </a:spcAft>
            </a:pPr>
            <a:r>
              <a:rPr lang="en-AU" dirty="0">
                <a:solidFill>
                  <a:schemeClr val="bg1"/>
                </a:solidFill>
                <a:cs typeface="Arial"/>
              </a:rPr>
              <a:t>freedom</a:t>
            </a:r>
          </a:p>
          <a:p>
            <a:pPr>
              <a:lnSpc>
                <a:spcPct val="150000"/>
              </a:lnSpc>
              <a:spcAft>
                <a:spcPts val="1200"/>
              </a:spcAft>
            </a:pPr>
            <a:r>
              <a:rPr lang="en-AU" dirty="0">
                <a:solidFill>
                  <a:schemeClr val="bg1"/>
                </a:solidFill>
                <a:cs typeface="Arial"/>
              </a:rPr>
              <a:t>bliss</a:t>
            </a:r>
          </a:p>
        </p:txBody>
      </p:sp>
      <p:sp>
        <p:nvSpPr>
          <p:cNvPr id="4" name="Slide Number Placeholder 3">
            <a:extLst>
              <a:ext uri="{FF2B5EF4-FFF2-40B4-BE49-F238E27FC236}">
                <a16:creationId xmlns:a16="http://schemas.microsoft.com/office/drawing/2014/main" id="{5BE20401-0C9E-B731-0690-174FA8E165F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404933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3A1EABF-5BBA-9926-64C3-EA6CC421B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4065F-D3DC-DF48-C3D3-88747746742A}"/>
              </a:ext>
            </a:extLst>
          </p:cNvPr>
          <p:cNvSpPr>
            <a:spLocks noGrp="1"/>
          </p:cNvSpPr>
          <p:nvPr>
            <p:ph type="title"/>
          </p:nvPr>
        </p:nvSpPr>
        <p:spPr/>
        <p:txBody>
          <a:bodyPr/>
          <a:lstStyle/>
          <a:p>
            <a:r>
              <a:rPr lang="en-AU" dirty="0">
                <a:cs typeface="Arial"/>
              </a:rPr>
              <a:t>Text search – answers</a:t>
            </a:r>
          </a:p>
        </p:txBody>
      </p:sp>
      <p:sp>
        <p:nvSpPr>
          <p:cNvPr id="5" name="Text Placeholder 4">
            <a:extLst>
              <a:ext uri="{FF2B5EF4-FFF2-40B4-BE49-F238E27FC236}">
                <a16:creationId xmlns:a16="http://schemas.microsoft.com/office/drawing/2014/main" id="{9BBD3E2C-5436-B01F-C574-6E09D6335477}"/>
              </a:ext>
            </a:extLst>
          </p:cNvPr>
          <p:cNvSpPr>
            <a:spLocks noGrp="1"/>
          </p:cNvSpPr>
          <p:nvPr>
            <p:ph type="body" sz="quarter" idx="18"/>
          </p:nvPr>
        </p:nvSpPr>
        <p:spPr/>
        <p:txBody>
          <a:bodyPr/>
          <a:lstStyle/>
          <a:p>
            <a:r>
              <a:rPr lang="en-AU">
                <a:cs typeface="Arial"/>
              </a:rPr>
              <a:t>Nouns in the text 'The Marron' </a:t>
            </a:r>
            <a:endParaRPr lang="en-AU">
              <a:cs typeface="Arial" panose="020B0604020202020204" pitchFamily="34" charset="0"/>
            </a:endParaRPr>
          </a:p>
        </p:txBody>
      </p:sp>
      <p:sp>
        <p:nvSpPr>
          <p:cNvPr id="3" name="TextBox 2">
            <a:extLst>
              <a:ext uri="{FF2B5EF4-FFF2-40B4-BE49-F238E27FC236}">
                <a16:creationId xmlns:a16="http://schemas.microsoft.com/office/drawing/2014/main" id="{5B2142F1-EF06-F2DC-828E-F26D1F61C977}"/>
              </a:ext>
            </a:extLst>
          </p:cNvPr>
          <p:cNvSpPr txBox="1"/>
          <p:nvPr/>
        </p:nvSpPr>
        <p:spPr>
          <a:xfrm>
            <a:off x="360000" y="1551871"/>
            <a:ext cx="11315700" cy="3642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sz="1800" dirty="0"/>
              <a:t>You may have found these nouns... what other nouns did you find? </a:t>
            </a:r>
            <a:endParaRPr lang="en-US" dirty="0"/>
          </a:p>
        </p:txBody>
      </p:sp>
      <p:sp>
        <p:nvSpPr>
          <p:cNvPr id="11" name="Rectangle: Rounded Corners 10">
            <a:extLst>
              <a:ext uri="{FF2B5EF4-FFF2-40B4-BE49-F238E27FC236}">
                <a16:creationId xmlns:a16="http://schemas.microsoft.com/office/drawing/2014/main" id="{F8FF6239-2574-8805-F308-D443FDB38DFD}"/>
              </a:ext>
            </a:extLst>
          </p:cNvPr>
          <p:cNvSpPr/>
          <p:nvPr/>
        </p:nvSpPr>
        <p:spPr>
          <a:xfrm>
            <a:off x="360000" y="2061029"/>
            <a:ext cx="2681972" cy="4634971"/>
          </a:xfrm>
          <a:prstGeom prst="roundRect">
            <a:avLst/>
          </a:prstGeom>
          <a:solidFill>
            <a:schemeClr val="accent4"/>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a:lnSpc>
                <a:spcPct val="150000"/>
              </a:lnSpc>
              <a:spcAft>
                <a:spcPts val="1200"/>
              </a:spcAft>
            </a:pPr>
            <a:r>
              <a:rPr lang="en-AU" sz="2000" b="1" dirty="0">
                <a:solidFill>
                  <a:schemeClr val="tx1"/>
                </a:solidFill>
                <a:latin typeface="+mj-lt"/>
              </a:rPr>
              <a:t>Common</a:t>
            </a:r>
            <a:endParaRPr lang="en-AU" sz="3200" b="1" dirty="0">
              <a:solidFill>
                <a:schemeClr val="tx1"/>
              </a:solidFill>
              <a:latin typeface="+mj-lt"/>
            </a:endParaRPr>
          </a:p>
          <a:p>
            <a:pPr>
              <a:lnSpc>
                <a:spcPct val="150000"/>
              </a:lnSpc>
              <a:spcAft>
                <a:spcPts val="1200"/>
              </a:spcAft>
            </a:pPr>
            <a:r>
              <a:rPr lang="en-AU" sz="1800" dirty="0">
                <a:solidFill>
                  <a:schemeClr val="tx1"/>
                </a:solidFill>
              </a:rPr>
              <a:t>creature</a:t>
            </a:r>
          </a:p>
          <a:p>
            <a:pPr>
              <a:lnSpc>
                <a:spcPct val="150000"/>
              </a:lnSpc>
              <a:spcAft>
                <a:spcPts val="1200"/>
              </a:spcAft>
            </a:pPr>
            <a:r>
              <a:rPr lang="en-AU" sz="1800" dirty="0">
                <a:solidFill>
                  <a:schemeClr val="tx1"/>
                </a:solidFill>
              </a:rPr>
              <a:t>shellfish</a:t>
            </a:r>
          </a:p>
          <a:p>
            <a:pPr>
              <a:lnSpc>
                <a:spcPct val="150000"/>
              </a:lnSpc>
              <a:spcAft>
                <a:spcPts val="1200"/>
              </a:spcAft>
            </a:pPr>
            <a:r>
              <a:rPr lang="en-AU" sz="1800" dirty="0">
                <a:solidFill>
                  <a:schemeClr val="tx1"/>
                </a:solidFill>
              </a:rPr>
              <a:t>journey</a:t>
            </a:r>
          </a:p>
          <a:p>
            <a:pPr>
              <a:lnSpc>
                <a:spcPct val="150000"/>
              </a:lnSpc>
              <a:spcAft>
                <a:spcPts val="1200"/>
              </a:spcAft>
            </a:pPr>
            <a:r>
              <a:rPr lang="en-AU" sz="1800" dirty="0">
                <a:solidFill>
                  <a:schemeClr val="tx1"/>
                </a:solidFill>
              </a:rPr>
              <a:t>hair</a:t>
            </a:r>
          </a:p>
          <a:p>
            <a:pPr>
              <a:lnSpc>
                <a:spcPct val="150000"/>
              </a:lnSpc>
              <a:spcAft>
                <a:spcPts val="1200"/>
              </a:spcAft>
            </a:pPr>
            <a:r>
              <a:rPr lang="en-AU" sz="1800" dirty="0">
                <a:solidFill>
                  <a:schemeClr val="tx1"/>
                </a:solidFill>
              </a:rPr>
              <a:t>man</a:t>
            </a:r>
          </a:p>
          <a:p>
            <a:pPr>
              <a:lnSpc>
                <a:spcPct val="150000"/>
              </a:lnSpc>
              <a:spcAft>
                <a:spcPts val="1200"/>
              </a:spcAft>
            </a:pPr>
            <a:r>
              <a:rPr lang="en-AU" sz="1800" dirty="0">
                <a:solidFill>
                  <a:schemeClr val="tx1"/>
                </a:solidFill>
              </a:rPr>
              <a:t>finger</a:t>
            </a:r>
          </a:p>
          <a:p>
            <a:pPr>
              <a:lnSpc>
                <a:spcPct val="150000"/>
              </a:lnSpc>
              <a:spcAft>
                <a:spcPts val="1200"/>
              </a:spcAft>
            </a:pPr>
            <a:r>
              <a:rPr lang="en-AU" sz="1800" dirty="0">
                <a:solidFill>
                  <a:schemeClr val="tx1"/>
                </a:solidFill>
              </a:rPr>
              <a:t>chicken</a:t>
            </a:r>
            <a:endParaRPr lang="en-AU" dirty="0">
              <a:solidFill>
                <a:schemeClr val="tx1"/>
              </a:solidFill>
            </a:endParaRPr>
          </a:p>
        </p:txBody>
      </p:sp>
      <p:sp>
        <p:nvSpPr>
          <p:cNvPr id="16" name="Rectangle: Rounded Corners 15">
            <a:extLst>
              <a:ext uri="{FF2B5EF4-FFF2-40B4-BE49-F238E27FC236}">
                <a16:creationId xmlns:a16="http://schemas.microsoft.com/office/drawing/2014/main" id="{22B1D691-9FD1-A30D-6883-9B28BD97E464}"/>
              </a:ext>
            </a:extLst>
          </p:cNvPr>
          <p:cNvSpPr/>
          <p:nvPr/>
        </p:nvSpPr>
        <p:spPr>
          <a:xfrm>
            <a:off x="3132445" y="2061028"/>
            <a:ext cx="2681972" cy="4634971"/>
          </a:xfrm>
          <a:prstGeom prst="roundRect">
            <a:avLst/>
          </a:prstGeom>
          <a:solidFill>
            <a:schemeClr val="accent3"/>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1"/>
          <a:lstStyle/>
          <a:p>
            <a:pPr>
              <a:lnSpc>
                <a:spcPct val="150000"/>
              </a:lnSpc>
              <a:spcAft>
                <a:spcPts val="1200"/>
              </a:spcAft>
            </a:pPr>
            <a:r>
              <a:rPr lang="en-AU" sz="2000" b="1" dirty="0">
                <a:solidFill>
                  <a:schemeClr val="tx1"/>
                </a:solidFill>
                <a:latin typeface="+mj-lt"/>
              </a:rPr>
              <a:t>Proper</a:t>
            </a:r>
            <a:endParaRPr lang="en-AU" sz="3200" b="1" dirty="0">
              <a:solidFill>
                <a:schemeClr val="tx1"/>
              </a:solidFill>
              <a:latin typeface="+mj-lt"/>
            </a:endParaRPr>
          </a:p>
          <a:p>
            <a:pPr>
              <a:lnSpc>
                <a:spcPct val="150000"/>
              </a:lnSpc>
              <a:spcAft>
                <a:spcPts val="1200"/>
              </a:spcAft>
            </a:pPr>
            <a:r>
              <a:rPr lang="en-AU" sz="1800" dirty="0">
                <a:solidFill>
                  <a:schemeClr val="tx1"/>
                </a:solidFill>
              </a:rPr>
              <a:t>Mamma</a:t>
            </a:r>
          </a:p>
          <a:p>
            <a:pPr>
              <a:lnSpc>
                <a:spcPct val="150000"/>
              </a:lnSpc>
              <a:spcAft>
                <a:spcPts val="1200"/>
              </a:spcAft>
            </a:pPr>
            <a:r>
              <a:rPr lang="en-AU" sz="1800" dirty="0">
                <a:solidFill>
                  <a:schemeClr val="tx1"/>
                </a:solidFill>
              </a:rPr>
              <a:t>Glebe Town Hall</a:t>
            </a:r>
          </a:p>
          <a:p>
            <a:pPr>
              <a:lnSpc>
                <a:spcPct val="150000"/>
              </a:lnSpc>
              <a:spcAft>
                <a:spcPts val="1200"/>
              </a:spcAft>
            </a:pPr>
            <a:r>
              <a:rPr lang="en-AU" sz="1800" dirty="0">
                <a:solidFill>
                  <a:schemeClr val="tx1"/>
                </a:solidFill>
              </a:rPr>
              <a:t>Salvador Dali</a:t>
            </a:r>
          </a:p>
          <a:p>
            <a:pPr>
              <a:lnSpc>
                <a:spcPct val="150000"/>
              </a:lnSpc>
              <a:spcAft>
                <a:spcPts val="1200"/>
              </a:spcAft>
            </a:pPr>
            <a:r>
              <a:rPr lang="en-AU" sz="1800" dirty="0">
                <a:solidFill>
                  <a:schemeClr val="tx1"/>
                </a:solidFill>
              </a:rPr>
              <a:t>Booth Street</a:t>
            </a:r>
          </a:p>
          <a:p>
            <a:pPr>
              <a:lnSpc>
                <a:spcPct val="150000"/>
              </a:lnSpc>
              <a:spcAft>
                <a:spcPts val="1200"/>
              </a:spcAft>
            </a:pPr>
            <a:r>
              <a:rPr lang="en-AU" sz="1800" dirty="0">
                <a:solidFill>
                  <a:schemeClr val="tx1"/>
                </a:solidFill>
              </a:rPr>
              <a:t>Trafalgar Street</a:t>
            </a:r>
          </a:p>
          <a:p>
            <a:pPr>
              <a:lnSpc>
                <a:spcPct val="150000"/>
              </a:lnSpc>
              <a:spcAft>
                <a:spcPts val="1200"/>
              </a:spcAft>
            </a:pPr>
            <a:r>
              <a:rPr lang="en-AU" sz="1800" dirty="0">
                <a:solidFill>
                  <a:schemeClr val="tx1"/>
                </a:solidFill>
              </a:rPr>
              <a:t>Hunter Baillie Church</a:t>
            </a:r>
          </a:p>
        </p:txBody>
      </p:sp>
      <p:sp>
        <p:nvSpPr>
          <p:cNvPr id="17" name="Rectangle: Rounded Corners 16">
            <a:extLst>
              <a:ext uri="{FF2B5EF4-FFF2-40B4-BE49-F238E27FC236}">
                <a16:creationId xmlns:a16="http://schemas.microsoft.com/office/drawing/2014/main" id="{59E745E7-E9E8-EBCC-1DD7-B6B814E7353D}"/>
              </a:ext>
            </a:extLst>
          </p:cNvPr>
          <p:cNvSpPr/>
          <p:nvPr/>
        </p:nvSpPr>
        <p:spPr>
          <a:xfrm>
            <a:off x="5904890" y="2061027"/>
            <a:ext cx="2681972" cy="4634971"/>
          </a:xfrm>
          <a:prstGeom prst="roundRect">
            <a:avLst/>
          </a:prstGeom>
          <a:solidFill>
            <a:schemeClr val="accent2"/>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1"/>
          <a:lstStyle/>
          <a:p>
            <a:pPr>
              <a:lnSpc>
                <a:spcPct val="150000"/>
              </a:lnSpc>
              <a:spcAft>
                <a:spcPts val="1200"/>
              </a:spcAft>
            </a:pPr>
            <a:r>
              <a:rPr lang="en-AU" sz="2000" b="1" dirty="0">
                <a:solidFill>
                  <a:schemeClr val="bg1"/>
                </a:solidFill>
                <a:latin typeface="+mj-lt"/>
              </a:rPr>
              <a:t>Collective</a:t>
            </a:r>
            <a:endParaRPr lang="en-AU" b="1" dirty="0">
              <a:solidFill>
                <a:schemeClr val="bg1"/>
              </a:solidFill>
              <a:latin typeface="+mj-lt"/>
            </a:endParaRPr>
          </a:p>
          <a:p>
            <a:pPr>
              <a:lnSpc>
                <a:spcPct val="150000"/>
              </a:lnSpc>
              <a:spcAft>
                <a:spcPts val="1200"/>
              </a:spcAft>
            </a:pPr>
            <a:r>
              <a:rPr lang="en-AU" sz="1800" dirty="0">
                <a:solidFill>
                  <a:schemeClr val="bg1"/>
                </a:solidFill>
              </a:rPr>
              <a:t>guests</a:t>
            </a:r>
          </a:p>
          <a:p>
            <a:pPr>
              <a:lnSpc>
                <a:spcPct val="150000"/>
              </a:lnSpc>
              <a:spcAft>
                <a:spcPts val="1200"/>
              </a:spcAft>
            </a:pPr>
            <a:r>
              <a:rPr lang="en-AU" sz="1800" dirty="0">
                <a:solidFill>
                  <a:schemeClr val="bg1"/>
                </a:solidFill>
              </a:rPr>
              <a:t>patients</a:t>
            </a:r>
          </a:p>
          <a:p>
            <a:pPr>
              <a:lnSpc>
                <a:spcPct val="150000"/>
              </a:lnSpc>
              <a:spcAft>
                <a:spcPts val="1200"/>
              </a:spcAft>
            </a:pPr>
            <a:r>
              <a:rPr lang="en-AU" sz="1800" dirty="0">
                <a:solidFill>
                  <a:schemeClr val="bg1"/>
                </a:solidFill>
              </a:rPr>
              <a:t>children</a:t>
            </a:r>
          </a:p>
          <a:p>
            <a:pPr>
              <a:lnSpc>
                <a:spcPct val="150000"/>
              </a:lnSpc>
              <a:spcAft>
                <a:spcPts val="1200"/>
              </a:spcAft>
            </a:pPr>
            <a:r>
              <a:rPr lang="en-AU" sz="1800" dirty="0">
                <a:solidFill>
                  <a:schemeClr val="bg1"/>
                </a:solidFill>
              </a:rPr>
              <a:t>kids</a:t>
            </a:r>
          </a:p>
          <a:p>
            <a:pPr>
              <a:lnSpc>
                <a:spcPct val="150000"/>
              </a:lnSpc>
              <a:spcAft>
                <a:spcPts val="1200"/>
              </a:spcAft>
            </a:pPr>
            <a:r>
              <a:rPr lang="en-AU" sz="1800" dirty="0">
                <a:solidFill>
                  <a:schemeClr val="bg1"/>
                </a:solidFill>
              </a:rPr>
              <a:t>apartment blocks</a:t>
            </a:r>
          </a:p>
          <a:p>
            <a:pPr>
              <a:lnSpc>
                <a:spcPct val="150000"/>
              </a:lnSpc>
              <a:spcAft>
                <a:spcPts val="1200"/>
              </a:spcAft>
            </a:pPr>
            <a:r>
              <a:rPr lang="en-AU" sz="1800" dirty="0">
                <a:solidFill>
                  <a:schemeClr val="bg1"/>
                </a:solidFill>
              </a:rPr>
              <a:t>years</a:t>
            </a:r>
          </a:p>
          <a:p>
            <a:pPr>
              <a:lnSpc>
                <a:spcPct val="150000"/>
              </a:lnSpc>
              <a:spcAft>
                <a:spcPts val="1200"/>
              </a:spcAft>
            </a:pPr>
            <a:r>
              <a:rPr lang="en-AU" sz="1800" dirty="0">
                <a:solidFill>
                  <a:schemeClr val="bg1"/>
                </a:solidFill>
              </a:rPr>
              <a:t>catalogue</a:t>
            </a:r>
          </a:p>
        </p:txBody>
      </p:sp>
      <p:sp>
        <p:nvSpPr>
          <p:cNvPr id="18" name="Rectangle: Rounded Corners 17">
            <a:extLst>
              <a:ext uri="{FF2B5EF4-FFF2-40B4-BE49-F238E27FC236}">
                <a16:creationId xmlns:a16="http://schemas.microsoft.com/office/drawing/2014/main" id="{4EF4D85D-82B2-93A0-355B-D99A02AB94C2}"/>
              </a:ext>
            </a:extLst>
          </p:cNvPr>
          <p:cNvSpPr/>
          <p:nvPr/>
        </p:nvSpPr>
        <p:spPr>
          <a:xfrm>
            <a:off x="8677335" y="2061026"/>
            <a:ext cx="2681972" cy="463497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a:lnSpc>
                <a:spcPct val="150000"/>
              </a:lnSpc>
              <a:spcAft>
                <a:spcPts val="1200"/>
              </a:spcAft>
            </a:pPr>
            <a:r>
              <a:rPr lang="en-AU" sz="2000" b="1" dirty="0">
                <a:solidFill>
                  <a:schemeClr val="bg1"/>
                </a:solidFill>
                <a:latin typeface="+mj-lt"/>
              </a:rPr>
              <a:t>Abstract</a:t>
            </a:r>
            <a:endParaRPr lang="en-AU" sz="3200" b="1" dirty="0">
              <a:solidFill>
                <a:schemeClr val="bg1"/>
              </a:solidFill>
              <a:latin typeface="+mj-lt"/>
            </a:endParaRPr>
          </a:p>
          <a:p>
            <a:pPr>
              <a:lnSpc>
                <a:spcPct val="150000"/>
              </a:lnSpc>
              <a:spcAft>
                <a:spcPts val="1200"/>
              </a:spcAft>
            </a:pPr>
            <a:r>
              <a:rPr lang="en-AU" sz="1800" dirty="0">
                <a:solidFill>
                  <a:schemeClr val="bg1"/>
                </a:solidFill>
              </a:rPr>
              <a:t>opportunity</a:t>
            </a:r>
          </a:p>
          <a:p>
            <a:pPr>
              <a:lnSpc>
                <a:spcPct val="150000"/>
              </a:lnSpc>
              <a:spcAft>
                <a:spcPts val="1200"/>
              </a:spcAft>
            </a:pPr>
            <a:r>
              <a:rPr lang="en-AU" sz="1800" dirty="0">
                <a:solidFill>
                  <a:schemeClr val="bg1"/>
                </a:solidFill>
              </a:rPr>
              <a:t>mind</a:t>
            </a:r>
          </a:p>
          <a:p>
            <a:pPr>
              <a:lnSpc>
                <a:spcPct val="150000"/>
              </a:lnSpc>
              <a:spcAft>
                <a:spcPts val="1200"/>
              </a:spcAft>
            </a:pPr>
            <a:r>
              <a:rPr lang="en-AU" sz="1800" dirty="0">
                <a:solidFill>
                  <a:schemeClr val="bg1"/>
                </a:solidFill>
              </a:rPr>
              <a:t>adventure</a:t>
            </a:r>
          </a:p>
          <a:p>
            <a:pPr>
              <a:lnSpc>
                <a:spcPct val="150000"/>
              </a:lnSpc>
              <a:spcAft>
                <a:spcPts val="1200"/>
              </a:spcAft>
            </a:pPr>
            <a:r>
              <a:rPr lang="en-AU" sz="1800" dirty="0">
                <a:solidFill>
                  <a:schemeClr val="bg1"/>
                </a:solidFill>
              </a:rPr>
              <a:t>protest</a:t>
            </a:r>
          </a:p>
          <a:p>
            <a:pPr>
              <a:lnSpc>
                <a:spcPct val="150000"/>
              </a:lnSpc>
              <a:spcAft>
                <a:spcPts val="1200"/>
              </a:spcAft>
            </a:pPr>
            <a:r>
              <a:rPr lang="en-AU" sz="1800" dirty="0">
                <a:solidFill>
                  <a:schemeClr val="bg1"/>
                </a:solidFill>
              </a:rPr>
              <a:t>wishes</a:t>
            </a:r>
          </a:p>
          <a:p>
            <a:pPr>
              <a:lnSpc>
                <a:spcPct val="150000"/>
              </a:lnSpc>
              <a:spcAft>
                <a:spcPts val="1200"/>
              </a:spcAft>
            </a:pPr>
            <a:r>
              <a:rPr lang="en-AU" sz="1800" dirty="0">
                <a:solidFill>
                  <a:schemeClr val="bg1"/>
                </a:solidFill>
              </a:rPr>
              <a:t>joy</a:t>
            </a:r>
          </a:p>
          <a:p>
            <a:pPr>
              <a:lnSpc>
                <a:spcPct val="150000"/>
              </a:lnSpc>
              <a:spcAft>
                <a:spcPts val="1200"/>
              </a:spcAft>
            </a:pPr>
            <a:r>
              <a:rPr lang="en-AU" sz="1800" dirty="0">
                <a:solidFill>
                  <a:schemeClr val="bg1"/>
                </a:solidFill>
              </a:rPr>
              <a:t>moment</a:t>
            </a:r>
          </a:p>
        </p:txBody>
      </p:sp>
      <p:sp>
        <p:nvSpPr>
          <p:cNvPr id="4" name="Slide Number Placeholder 3">
            <a:extLst>
              <a:ext uri="{FF2B5EF4-FFF2-40B4-BE49-F238E27FC236}">
                <a16:creationId xmlns:a16="http://schemas.microsoft.com/office/drawing/2014/main" id="{50B84F4E-F8B1-8689-EFE3-ECF6A7589D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201552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358D-479D-4CB8-D1B3-069578D30228}"/>
              </a:ext>
            </a:extLst>
          </p:cNvPr>
          <p:cNvSpPr>
            <a:spLocks noGrp="1"/>
          </p:cNvSpPr>
          <p:nvPr>
            <p:ph type="title"/>
          </p:nvPr>
        </p:nvSpPr>
        <p:spPr>
          <a:xfrm>
            <a:off x="360000" y="360000"/>
            <a:ext cx="10080000" cy="545601"/>
          </a:xfrm>
        </p:spPr>
        <p:txBody>
          <a:bodyPr/>
          <a:lstStyle/>
          <a:p>
            <a:r>
              <a:rPr lang="en-US" dirty="0">
                <a:cs typeface="Arial"/>
              </a:rPr>
              <a:t>Describing nouns</a:t>
            </a:r>
            <a:endParaRPr lang="en-US" dirty="0"/>
          </a:p>
        </p:txBody>
      </p:sp>
      <p:sp>
        <p:nvSpPr>
          <p:cNvPr id="5" name="Text Placeholder 4">
            <a:extLst>
              <a:ext uri="{FF2B5EF4-FFF2-40B4-BE49-F238E27FC236}">
                <a16:creationId xmlns:a16="http://schemas.microsoft.com/office/drawing/2014/main" id="{3E80CF1C-199C-D3F9-3318-4DFCB8BC5D06}"/>
              </a:ext>
            </a:extLst>
          </p:cNvPr>
          <p:cNvSpPr>
            <a:spLocks noGrp="1"/>
          </p:cNvSpPr>
          <p:nvPr>
            <p:ph type="body" sz="quarter" idx="18"/>
          </p:nvPr>
        </p:nvSpPr>
        <p:spPr>
          <a:xfrm>
            <a:off x="360000" y="982520"/>
            <a:ext cx="10080000" cy="310015"/>
          </a:xfrm>
        </p:spPr>
        <p:txBody>
          <a:bodyPr/>
          <a:lstStyle/>
          <a:p>
            <a:r>
              <a:rPr lang="en-US">
                <a:cs typeface="Arial"/>
              </a:rPr>
              <a:t>Adjectives for precision and clarity</a:t>
            </a:r>
            <a:endParaRPr lang="en-US"/>
          </a:p>
        </p:txBody>
      </p:sp>
      <p:sp>
        <p:nvSpPr>
          <p:cNvPr id="3" name="TextBox 2">
            <a:extLst>
              <a:ext uri="{FF2B5EF4-FFF2-40B4-BE49-F238E27FC236}">
                <a16:creationId xmlns:a16="http://schemas.microsoft.com/office/drawing/2014/main" id="{693848B1-665C-E91F-A9C0-DD49F25E32A7}"/>
              </a:ext>
            </a:extLst>
          </p:cNvPr>
          <p:cNvSpPr txBox="1"/>
          <p:nvPr/>
        </p:nvSpPr>
        <p:spPr>
          <a:xfrm>
            <a:off x="360000" y="1634698"/>
            <a:ext cx="10388566" cy="711908"/>
          </a:xfrm>
          <a:prstGeom prst="rect">
            <a:avLst/>
          </a:prstGeom>
          <a:noFill/>
        </p:spPr>
        <p:txBody>
          <a:bodyPr wrap="square" lIns="0" tIns="0" rIns="0" bIns="0" rtlCol="0">
            <a:noAutofit/>
          </a:bodyPr>
          <a:lstStyle/>
          <a:p>
            <a:pPr algn="l"/>
            <a:r>
              <a:rPr lang="en-AU" sz="2000" dirty="0"/>
              <a:t>How can we describe these nouns to provide precision and clarity using precise adjectives? </a:t>
            </a:r>
          </a:p>
        </p:txBody>
      </p:sp>
      <p:grpSp>
        <p:nvGrpSpPr>
          <p:cNvPr id="17" name="Group 16" descr="A blank space for an adjective to be added.">
            <a:extLst>
              <a:ext uri="{FF2B5EF4-FFF2-40B4-BE49-F238E27FC236}">
                <a16:creationId xmlns:a16="http://schemas.microsoft.com/office/drawing/2014/main" id="{134A8ADA-1BFC-58F1-DEDC-60592BC0A140}"/>
              </a:ext>
            </a:extLst>
          </p:cNvPr>
          <p:cNvGrpSpPr/>
          <p:nvPr/>
        </p:nvGrpSpPr>
        <p:grpSpPr>
          <a:xfrm>
            <a:off x="1455435" y="2772968"/>
            <a:ext cx="2391739" cy="1279134"/>
            <a:chOff x="1455435" y="2772968"/>
            <a:chExt cx="2391739" cy="1279134"/>
          </a:xfrm>
        </p:grpSpPr>
        <p:sp>
          <p:nvSpPr>
            <p:cNvPr id="7" name="Rectangle: Rounded Corners 6" descr="A blank space to enter an adjective.">
              <a:extLst>
                <a:ext uri="{FF2B5EF4-FFF2-40B4-BE49-F238E27FC236}">
                  <a16:creationId xmlns:a16="http://schemas.microsoft.com/office/drawing/2014/main" id="{9335F341-B518-CD28-339D-A370540FE2B1}"/>
                </a:ext>
              </a:extLst>
            </p:cNvPr>
            <p:cNvSpPr/>
            <p:nvPr/>
          </p:nvSpPr>
          <p:spPr>
            <a:xfrm>
              <a:off x="1455435" y="2772968"/>
              <a:ext cx="2391739" cy="820523"/>
            </a:xfrm>
            <a:prstGeom prst="roundRect">
              <a:avLst/>
            </a:prstGeom>
            <a:noFill/>
            <a:ln w="57150">
              <a:solidFill>
                <a:srgbClr val="002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C92EEC-6533-7984-C0E7-3EBFA53EF9C6}"/>
                </a:ext>
              </a:extLst>
            </p:cNvPr>
            <p:cNvSpPr txBox="1"/>
            <p:nvPr/>
          </p:nvSpPr>
          <p:spPr>
            <a:xfrm>
              <a:off x="2108400" y="3727502"/>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grpSp>
      <p:grpSp>
        <p:nvGrpSpPr>
          <p:cNvPr id="23" name="Group 22" descr="A blank space for an adjective to be added.">
            <a:extLst>
              <a:ext uri="{FF2B5EF4-FFF2-40B4-BE49-F238E27FC236}">
                <a16:creationId xmlns:a16="http://schemas.microsoft.com/office/drawing/2014/main" id="{70AE6993-E80B-AB85-45A9-EA8053542E61}"/>
              </a:ext>
            </a:extLst>
          </p:cNvPr>
          <p:cNvGrpSpPr/>
          <p:nvPr/>
        </p:nvGrpSpPr>
        <p:grpSpPr>
          <a:xfrm>
            <a:off x="4528834" y="2772968"/>
            <a:ext cx="2391739" cy="1279134"/>
            <a:chOff x="4528834" y="2772968"/>
            <a:chExt cx="2391739" cy="1279134"/>
          </a:xfrm>
        </p:grpSpPr>
        <p:sp>
          <p:nvSpPr>
            <p:cNvPr id="8" name="Rectangle: Rounded Corners 7" descr="A blank space to enter an adjective.">
              <a:extLst>
                <a:ext uri="{FF2B5EF4-FFF2-40B4-BE49-F238E27FC236}">
                  <a16:creationId xmlns:a16="http://schemas.microsoft.com/office/drawing/2014/main" id="{FFC7C11F-5F23-5F3F-B828-AE869DCF65DB}"/>
                </a:ext>
              </a:extLst>
            </p:cNvPr>
            <p:cNvSpPr/>
            <p:nvPr/>
          </p:nvSpPr>
          <p:spPr>
            <a:xfrm>
              <a:off x="4528834" y="2772968"/>
              <a:ext cx="2391739" cy="820523"/>
            </a:xfrm>
            <a:prstGeom prst="roundRect">
              <a:avLst/>
            </a:prstGeom>
            <a:noFill/>
            <a:ln w="57150">
              <a:solidFill>
                <a:srgbClr val="002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81DD9AC-12FF-98BD-59DC-EBCDB3BBD54D}"/>
                </a:ext>
              </a:extLst>
            </p:cNvPr>
            <p:cNvSpPr txBox="1"/>
            <p:nvPr/>
          </p:nvSpPr>
          <p:spPr>
            <a:xfrm>
              <a:off x="5181800" y="3727502"/>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grpSp>
      <p:grpSp>
        <p:nvGrpSpPr>
          <p:cNvPr id="25" name="Group 24" descr="Patients. This is an example of a collective noun.">
            <a:extLst>
              <a:ext uri="{FF2B5EF4-FFF2-40B4-BE49-F238E27FC236}">
                <a16:creationId xmlns:a16="http://schemas.microsoft.com/office/drawing/2014/main" id="{FEFC5542-220D-0BE5-EE32-DE81CB214F65}"/>
              </a:ext>
            </a:extLst>
          </p:cNvPr>
          <p:cNvGrpSpPr/>
          <p:nvPr/>
        </p:nvGrpSpPr>
        <p:grpSpPr>
          <a:xfrm>
            <a:off x="7853594" y="2808847"/>
            <a:ext cx="2190292" cy="1226450"/>
            <a:chOff x="7853594" y="2808847"/>
            <a:chExt cx="2190292" cy="1226450"/>
          </a:xfrm>
        </p:grpSpPr>
        <p:sp>
          <p:nvSpPr>
            <p:cNvPr id="11" name="TextBox 10">
              <a:extLst>
                <a:ext uri="{FF2B5EF4-FFF2-40B4-BE49-F238E27FC236}">
                  <a16:creationId xmlns:a16="http://schemas.microsoft.com/office/drawing/2014/main" id="{22749A2E-F7FE-E71A-4543-0AA89C1403D4}"/>
                </a:ext>
              </a:extLst>
            </p:cNvPr>
            <p:cNvSpPr txBox="1"/>
            <p:nvPr/>
          </p:nvSpPr>
          <p:spPr>
            <a:xfrm>
              <a:off x="7853594" y="2808847"/>
              <a:ext cx="2190292"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4800" dirty="0">
                  <a:cs typeface="Arial"/>
                </a:rPr>
                <a:t>patients</a:t>
              </a:r>
              <a:endParaRPr lang="en-US" sz="1800" dirty="0">
                <a:cs typeface="Arial" panose="020B0604020202020204"/>
              </a:endParaRPr>
            </a:p>
          </p:txBody>
        </p:sp>
        <p:sp>
          <p:nvSpPr>
            <p:cNvPr id="24" name="TextBox 23">
              <a:extLst>
                <a:ext uri="{FF2B5EF4-FFF2-40B4-BE49-F238E27FC236}">
                  <a16:creationId xmlns:a16="http://schemas.microsoft.com/office/drawing/2014/main" id="{F51C8AD2-C407-75BE-5BD4-4A14218ED87A}"/>
                </a:ext>
              </a:extLst>
            </p:cNvPr>
            <p:cNvSpPr txBox="1"/>
            <p:nvPr/>
          </p:nvSpPr>
          <p:spPr>
            <a:xfrm>
              <a:off x="8040690" y="3723397"/>
              <a:ext cx="1816100" cy="311900"/>
            </a:xfrm>
            <a:prstGeom prst="rect">
              <a:avLst/>
            </a:prstGeom>
            <a:solidFill>
              <a:schemeClr val="accent4">
                <a:lumMod val="90000"/>
              </a:schemeClr>
            </a:solidFill>
          </p:spPr>
          <p:txBody>
            <a:bodyPr wrap="none" lIns="0" tIns="0" rIns="0" bIns="0" rtlCol="0" anchor="t">
              <a:noAutofit/>
            </a:bodyPr>
            <a:lstStyle/>
            <a:p>
              <a:pPr algn="ctr"/>
              <a:r>
                <a:rPr lang="en-AU" sz="1800" dirty="0"/>
                <a:t>collective noun</a:t>
              </a:r>
            </a:p>
          </p:txBody>
        </p:sp>
      </p:grpSp>
      <p:grpSp>
        <p:nvGrpSpPr>
          <p:cNvPr id="19" name="Group 18" descr="A blank space for an adjective to be added.">
            <a:extLst>
              <a:ext uri="{FF2B5EF4-FFF2-40B4-BE49-F238E27FC236}">
                <a16:creationId xmlns:a16="http://schemas.microsoft.com/office/drawing/2014/main" id="{3B0723B8-548E-0DEB-414C-1A4B37A390D3}"/>
              </a:ext>
            </a:extLst>
          </p:cNvPr>
          <p:cNvGrpSpPr/>
          <p:nvPr/>
        </p:nvGrpSpPr>
        <p:grpSpPr>
          <a:xfrm>
            <a:off x="1455434" y="4411268"/>
            <a:ext cx="2391739" cy="1444234"/>
            <a:chOff x="1455434" y="4411268"/>
            <a:chExt cx="2391739" cy="1444234"/>
          </a:xfrm>
        </p:grpSpPr>
        <p:sp>
          <p:nvSpPr>
            <p:cNvPr id="9" name="Rectangle: Rounded Corners 8" descr="A blank space to enter an adjective.">
              <a:extLst>
                <a:ext uri="{FF2B5EF4-FFF2-40B4-BE49-F238E27FC236}">
                  <a16:creationId xmlns:a16="http://schemas.microsoft.com/office/drawing/2014/main" id="{D3D67016-0D6B-CFDE-0C48-C75CC21B1809}"/>
                </a:ext>
              </a:extLst>
            </p:cNvPr>
            <p:cNvSpPr/>
            <p:nvPr/>
          </p:nvSpPr>
          <p:spPr>
            <a:xfrm>
              <a:off x="1455434" y="4411268"/>
              <a:ext cx="2391739" cy="820523"/>
            </a:xfrm>
            <a:prstGeom prst="roundRect">
              <a:avLst/>
            </a:prstGeom>
            <a:noFill/>
            <a:ln w="57150">
              <a:solidFill>
                <a:srgbClr val="002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C37FD5C-D2D5-D64F-5276-77D020595C97}"/>
                </a:ext>
              </a:extLst>
            </p:cNvPr>
            <p:cNvSpPr txBox="1"/>
            <p:nvPr/>
          </p:nvSpPr>
          <p:spPr>
            <a:xfrm>
              <a:off x="2108400" y="5530902"/>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grpSp>
      <p:grpSp>
        <p:nvGrpSpPr>
          <p:cNvPr id="21" name="Group 20" descr="A blank space for an adjective to be added.">
            <a:extLst>
              <a:ext uri="{FF2B5EF4-FFF2-40B4-BE49-F238E27FC236}">
                <a16:creationId xmlns:a16="http://schemas.microsoft.com/office/drawing/2014/main" id="{1F15163D-B664-AB5C-33C0-7F657CBC81AE}"/>
              </a:ext>
            </a:extLst>
          </p:cNvPr>
          <p:cNvGrpSpPr/>
          <p:nvPr/>
        </p:nvGrpSpPr>
        <p:grpSpPr>
          <a:xfrm>
            <a:off x="4528834" y="4411268"/>
            <a:ext cx="2391739" cy="1444234"/>
            <a:chOff x="4528834" y="4411268"/>
            <a:chExt cx="2391739" cy="1444234"/>
          </a:xfrm>
        </p:grpSpPr>
        <p:sp>
          <p:nvSpPr>
            <p:cNvPr id="10" name="Rectangle: Rounded Corners 9" descr="A blank space to enter an adjective.">
              <a:extLst>
                <a:ext uri="{FF2B5EF4-FFF2-40B4-BE49-F238E27FC236}">
                  <a16:creationId xmlns:a16="http://schemas.microsoft.com/office/drawing/2014/main" id="{DDDE290D-ED3E-9139-582F-A93EC1E3B892}"/>
                </a:ext>
              </a:extLst>
            </p:cNvPr>
            <p:cNvSpPr/>
            <p:nvPr/>
          </p:nvSpPr>
          <p:spPr>
            <a:xfrm>
              <a:off x="4528834" y="4411268"/>
              <a:ext cx="2391739" cy="820523"/>
            </a:xfrm>
            <a:prstGeom prst="roundRect">
              <a:avLst/>
            </a:prstGeom>
            <a:noFill/>
            <a:ln w="57150">
              <a:solidFill>
                <a:srgbClr val="002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BF6BB2A-BD62-B745-66FB-2B540E389A80}"/>
                </a:ext>
              </a:extLst>
            </p:cNvPr>
            <p:cNvSpPr txBox="1"/>
            <p:nvPr/>
          </p:nvSpPr>
          <p:spPr>
            <a:xfrm>
              <a:off x="5181800" y="5530902"/>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grpSp>
      <p:grpSp>
        <p:nvGrpSpPr>
          <p:cNvPr id="26" name="Group 25" descr="Protest. An example of an abstract noun.">
            <a:extLst>
              <a:ext uri="{FF2B5EF4-FFF2-40B4-BE49-F238E27FC236}">
                <a16:creationId xmlns:a16="http://schemas.microsoft.com/office/drawing/2014/main" id="{EA932636-2A03-782A-238B-242A0183BAD7}"/>
              </a:ext>
            </a:extLst>
          </p:cNvPr>
          <p:cNvGrpSpPr/>
          <p:nvPr/>
        </p:nvGrpSpPr>
        <p:grpSpPr>
          <a:xfrm>
            <a:off x="7853594" y="4459847"/>
            <a:ext cx="1943549" cy="1392699"/>
            <a:chOff x="7853594" y="4459847"/>
            <a:chExt cx="1943549" cy="1392699"/>
          </a:xfrm>
        </p:grpSpPr>
        <p:sp>
          <p:nvSpPr>
            <p:cNvPr id="12" name="TextBox 11">
              <a:extLst>
                <a:ext uri="{FF2B5EF4-FFF2-40B4-BE49-F238E27FC236}">
                  <a16:creationId xmlns:a16="http://schemas.microsoft.com/office/drawing/2014/main" id="{5F01626C-948A-290F-1350-014AC739A03C}"/>
                </a:ext>
              </a:extLst>
            </p:cNvPr>
            <p:cNvSpPr txBox="1"/>
            <p:nvPr/>
          </p:nvSpPr>
          <p:spPr>
            <a:xfrm>
              <a:off x="7853594" y="4459847"/>
              <a:ext cx="1943549"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4800" dirty="0">
                  <a:cs typeface="Arial"/>
                </a:rPr>
                <a:t>protest</a:t>
              </a:r>
              <a:endParaRPr lang="en-US" sz="1800" dirty="0">
                <a:cs typeface="Arial" panose="020B0604020202020204"/>
              </a:endParaRPr>
            </a:p>
          </p:txBody>
        </p:sp>
        <p:sp>
          <p:nvSpPr>
            <p:cNvPr id="22" name="TextBox 21">
              <a:extLst>
                <a:ext uri="{FF2B5EF4-FFF2-40B4-BE49-F238E27FC236}">
                  <a16:creationId xmlns:a16="http://schemas.microsoft.com/office/drawing/2014/main" id="{720E2EE2-FA0F-2740-C85B-DAB97A1EF6BB}"/>
                </a:ext>
              </a:extLst>
            </p:cNvPr>
            <p:cNvSpPr txBox="1"/>
            <p:nvPr/>
          </p:nvSpPr>
          <p:spPr>
            <a:xfrm>
              <a:off x="8095118" y="5515246"/>
              <a:ext cx="1460500" cy="337300"/>
            </a:xfrm>
            <a:prstGeom prst="rect">
              <a:avLst/>
            </a:prstGeom>
            <a:solidFill>
              <a:schemeClr val="accent4">
                <a:lumMod val="90000"/>
              </a:schemeClr>
            </a:solidFill>
          </p:spPr>
          <p:txBody>
            <a:bodyPr wrap="none" lIns="0" tIns="0" rIns="0" bIns="0" rtlCol="0" anchor="t">
              <a:noAutofit/>
            </a:bodyPr>
            <a:lstStyle/>
            <a:p>
              <a:pPr algn="ctr"/>
              <a:r>
                <a:rPr lang="en-AU" sz="1800" dirty="0"/>
                <a:t>abstract noun</a:t>
              </a:r>
            </a:p>
          </p:txBody>
        </p:sp>
      </p:grpSp>
      <p:sp>
        <p:nvSpPr>
          <p:cNvPr id="4" name="Slide Number Placeholder 3">
            <a:extLst>
              <a:ext uri="{FF2B5EF4-FFF2-40B4-BE49-F238E27FC236}">
                <a16:creationId xmlns:a16="http://schemas.microsoft.com/office/drawing/2014/main" id="{C1B2D45A-C74C-0B49-C3E8-FA0708BC5D6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092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Definitions of essential terminology (3)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a:cs typeface="Arial" panose="020B0604020202020204" pitchFamily="34" charset="0"/>
              </a:rPr>
              <a:t>Noun group</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vert="horz" lIns="0" tIns="0" rIns="0" bIns="0" rtlCol="0" anchor="t">
            <a:noAutofit/>
          </a:bodyPr>
          <a:lstStyle/>
          <a:p>
            <a:r>
              <a:rPr lang="en-AU" sz="2000" b="1" dirty="0">
                <a:cs typeface="Arial" panose="020B0604020202020204" pitchFamily="34" charset="0"/>
              </a:rPr>
              <a:t>Noun group </a:t>
            </a:r>
            <a:r>
              <a:rPr lang="en-AU" sz="2000" dirty="0">
                <a:cs typeface="Arial" panose="020B0604020202020204" pitchFamily="34" charset="0"/>
              </a:rPr>
              <a:t>– a noun group is a group of words relating to, or building on, a noun. </a:t>
            </a:r>
            <a:r>
              <a:rPr lang="en-US" sz="2000" dirty="0">
                <a:cs typeface="Arial" panose="020B0604020202020204" pitchFamily="34" charset="0"/>
              </a:rPr>
              <a:t>Noun groups usually begin with an article (the, a or an) or determiner (this, that, these, those, my, your, his, her, their, its or our) and may have more than one adjective. They may also include adjectival phrases or adjectival clauses to add further description, explanation or detail.</a:t>
            </a:r>
            <a:endParaRPr lang="en-US" sz="2000"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304740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66921-762A-23EC-8F61-5B501216552E}"/>
              </a:ext>
            </a:extLst>
          </p:cNvPr>
          <p:cNvSpPr>
            <a:spLocks noGrp="1"/>
          </p:cNvSpPr>
          <p:nvPr>
            <p:ph type="title"/>
          </p:nvPr>
        </p:nvSpPr>
        <p:spPr/>
        <p:txBody>
          <a:bodyPr/>
          <a:lstStyle/>
          <a:p>
            <a:r>
              <a:rPr lang="en-AU"/>
              <a:t>Text complexity details </a:t>
            </a:r>
          </a:p>
        </p:txBody>
      </p:sp>
      <p:sp>
        <p:nvSpPr>
          <p:cNvPr id="7" name="Text Placeholder 6">
            <a:extLst>
              <a:ext uri="{FF2B5EF4-FFF2-40B4-BE49-F238E27FC236}">
                <a16:creationId xmlns:a16="http://schemas.microsoft.com/office/drawing/2014/main" id="{1EEE8BA3-267F-3246-B211-ADA299C2CD65}"/>
              </a:ext>
            </a:extLst>
          </p:cNvPr>
          <p:cNvSpPr>
            <a:spLocks noGrp="1"/>
          </p:cNvSpPr>
          <p:nvPr>
            <p:ph type="body" sz="quarter" idx="19"/>
          </p:nvPr>
        </p:nvSpPr>
        <p:spPr/>
        <p:txBody>
          <a:bodyPr/>
          <a:lstStyle/>
          <a:p>
            <a:r>
              <a:rPr lang="en-AU" dirty="0">
                <a:solidFill>
                  <a:srgbClr val="000000"/>
                </a:solidFill>
                <a:ea typeface="Arial" panose="020B0604020202020204" pitchFamily="34" charset="0"/>
              </a:rPr>
              <a:t>This hybrid text contains a range of sentence structures, including complex sentences with several subordinate clauses, and the inclusion of some Japanese words. The text offers multiple reading paths through images that supplement and extend meaning of the text which aligns to the complex level of the Text Complexity scale as per ‘Literacy: About the general capability’ document which can be downloaded on the </a:t>
            </a:r>
            <a:r>
              <a:rPr lang="en-AU" dirty="0">
                <a:solidFill>
                  <a:srgbClr val="000000"/>
                </a:solidFill>
                <a:ea typeface="Arial" panose="020B0604020202020204" pitchFamily="34" charset="0"/>
                <a:hlinkClick r:id="rId2"/>
              </a:rPr>
              <a:t>General capabilities downloads </a:t>
            </a:r>
            <a:r>
              <a:rPr lang="en-AU" dirty="0">
                <a:solidFill>
                  <a:srgbClr val="000000"/>
                </a:solidFill>
                <a:ea typeface="Arial" panose="020B0604020202020204" pitchFamily="34" charset="0"/>
              </a:rPr>
              <a:t>page of the Australian Curriculum webpage.  (Appendix 2: Text complexity).  </a:t>
            </a:r>
          </a:p>
          <a:p>
            <a:r>
              <a:rPr lang="en-AU" dirty="0">
                <a:solidFill>
                  <a:srgbClr val="000000"/>
                </a:solidFill>
                <a:ea typeface="Arial" panose="020B0604020202020204" pitchFamily="34" charset="0"/>
              </a:rPr>
              <a:t>The text helps meet the </a:t>
            </a:r>
            <a:r>
              <a:rPr lang="en-AU" dirty="0">
                <a:solidFill>
                  <a:srgbClr val="000000"/>
                </a:solidFill>
                <a:ea typeface="Arial" panose="020B0604020202020204" pitchFamily="34" charset="0"/>
                <a:hlinkClick r:id="rId3"/>
              </a:rPr>
              <a:t>Text requirements </a:t>
            </a:r>
            <a:r>
              <a:rPr lang="en-AU" dirty="0">
                <a:solidFill>
                  <a:srgbClr val="000000"/>
                </a:solidFill>
                <a:ea typeface="Arial" panose="020B0604020202020204" pitchFamily="34" charset="0"/>
              </a:rPr>
              <a:t>for the </a:t>
            </a:r>
            <a:r>
              <a:rPr lang="en-AU" dirty="0">
                <a:solidFill>
                  <a:srgbClr val="000000"/>
                </a:solidFill>
                <a:ea typeface="Arial" panose="020B0604020202020204" pitchFamily="34" charset="0"/>
                <a:hlinkClick r:id="rId4"/>
              </a:rPr>
              <a:t>English Studies 11–12 Syllabus </a:t>
            </a:r>
            <a:r>
              <a:rPr lang="en-AU" dirty="0">
                <a:solidFill>
                  <a:srgbClr val="000000"/>
                </a:solidFill>
                <a:ea typeface="Arial" panose="020B0604020202020204" pitchFamily="34" charset="0"/>
              </a:rPr>
              <a:t>as students are provided the opportunity to engage with an Australian text that explores popular and youth cultures. This text also provides an opportunity for students to engage with integrated modes of reading and viewing and representing.</a:t>
            </a:r>
          </a:p>
        </p:txBody>
      </p:sp>
      <p:sp>
        <p:nvSpPr>
          <p:cNvPr id="3" name="Slide Number Placeholder 2">
            <a:extLst>
              <a:ext uri="{FF2B5EF4-FFF2-40B4-BE49-F238E27FC236}">
                <a16:creationId xmlns:a16="http://schemas.microsoft.com/office/drawing/2014/main" id="{B4142E44-C5CE-F1BD-3DE4-7C1FE5E29051}"/>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624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A4E8-CDAC-404D-9116-94E3027BC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86493-CD08-1D3A-5B18-E1E8317754B3}"/>
              </a:ext>
            </a:extLst>
          </p:cNvPr>
          <p:cNvSpPr>
            <a:spLocks noGrp="1"/>
          </p:cNvSpPr>
          <p:nvPr>
            <p:ph type="title"/>
          </p:nvPr>
        </p:nvSpPr>
        <p:spPr/>
        <p:txBody>
          <a:bodyPr/>
          <a:lstStyle/>
          <a:p>
            <a:r>
              <a:rPr lang="en-AU" dirty="0">
                <a:cs typeface="Arial"/>
              </a:rPr>
              <a:t>Examples of essential terminology (2) </a:t>
            </a:r>
          </a:p>
        </p:txBody>
      </p:sp>
      <p:sp>
        <p:nvSpPr>
          <p:cNvPr id="5" name="Text Placeholder 4">
            <a:extLst>
              <a:ext uri="{FF2B5EF4-FFF2-40B4-BE49-F238E27FC236}">
                <a16:creationId xmlns:a16="http://schemas.microsoft.com/office/drawing/2014/main" id="{BA16772F-D09E-735B-266C-B509E017BA21}"/>
              </a:ext>
            </a:extLst>
          </p:cNvPr>
          <p:cNvSpPr>
            <a:spLocks noGrp="1"/>
          </p:cNvSpPr>
          <p:nvPr>
            <p:ph type="body" sz="quarter" idx="18"/>
          </p:nvPr>
        </p:nvSpPr>
        <p:spPr/>
        <p:txBody>
          <a:bodyPr/>
          <a:lstStyle/>
          <a:p>
            <a:r>
              <a:rPr lang="en-AU" dirty="0">
                <a:cs typeface="Arial"/>
              </a:rPr>
              <a:t>Noun groups in the text 'The Marron' </a:t>
            </a:r>
          </a:p>
        </p:txBody>
      </p:sp>
      <p:sp>
        <p:nvSpPr>
          <p:cNvPr id="3" name="Content Placeholder 2">
            <a:extLst>
              <a:ext uri="{FF2B5EF4-FFF2-40B4-BE49-F238E27FC236}">
                <a16:creationId xmlns:a16="http://schemas.microsoft.com/office/drawing/2014/main" id="{69D13CD0-4EE2-55C5-832A-C73D8898FB2F}"/>
              </a:ext>
            </a:extLst>
          </p:cNvPr>
          <p:cNvSpPr>
            <a:spLocks noGrp="1"/>
          </p:cNvSpPr>
          <p:nvPr>
            <p:ph idx="1"/>
          </p:nvPr>
        </p:nvSpPr>
        <p:spPr>
          <a:xfrm>
            <a:off x="354000" y="2404334"/>
            <a:ext cx="11484000" cy="1024666"/>
          </a:xfrm>
        </p:spPr>
        <p:txBody>
          <a:bodyPr vert="horz" lIns="0" tIns="0" rIns="0" bIns="0" rtlCol="0" anchor="t">
            <a:noAutofit/>
          </a:bodyPr>
          <a:lstStyle/>
          <a:p>
            <a:pPr algn="ctr">
              <a:spcAft>
                <a:spcPts val="600"/>
              </a:spcAft>
            </a:pPr>
            <a:r>
              <a:rPr lang="en-AU" sz="4000" dirty="0">
                <a:latin typeface="Arial"/>
                <a:cs typeface="Arial"/>
              </a:rPr>
              <a:t>a  shiny  black  shellfish</a:t>
            </a:r>
            <a:endParaRPr lang="en-US" sz="4000" dirty="0"/>
          </a:p>
        </p:txBody>
      </p:sp>
      <p:sp>
        <p:nvSpPr>
          <p:cNvPr id="6" name="TextBox 5" descr="A green box highlighting 'a' as an article.">
            <a:extLst>
              <a:ext uri="{FF2B5EF4-FFF2-40B4-BE49-F238E27FC236}">
                <a16:creationId xmlns:a16="http://schemas.microsoft.com/office/drawing/2014/main" id="{D0E68577-6809-B591-2926-DCA6018DA5B4}"/>
              </a:ext>
            </a:extLst>
          </p:cNvPr>
          <p:cNvSpPr txBox="1"/>
          <p:nvPr/>
        </p:nvSpPr>
        <p:spPr>
          <a:xfrm>
            <a:off x="3224930" y="3301002"/>
            <a:ext cx="723900" cy="324600"/>
          </a:xfrm>
          <a:prstGeom prst="rect">
            <a:avLst/>
          </a:prstGeom>
          <a:solidFill>
            <a:srgbClr val="EDF9E0"/>
          </a:solidFill>
        </p:spPr>
        <p:txBody>
          <a:bodyPr wrap="none" lIns="0" tIns="0" rIns="0" bIns="0" rtlCol="0">
            <a:noAutofit/>
          </a:bodyPr>
          <a:lstStyle/>
          <a:p>
            <a:pPr algn="ctr"/>
            <a:r>
              <a:rPr lang="en-AU" sz="1800" dirty="0"/>
              <a:t>article</a:t>
            </a:r>
          </a:p>
        </p:txBody>
      </p:sp>
      <p:sp>
        <p:nvSpPr>
          <p:cNvPr id="8" name="TextBox 7" descr="A red box highlighting 'shiny' as an adjective.">
            <a:extLst>
              <a:ext uri="{FF2B5EF4-FFF2-40B4-BE49-F238E27FC236}">
                <a16:creationId xmlns:a16="http://schemas.microsoft.com/office/drawing/2014/main" id="{FACE1A7D-783E-70A4-9C6C-80F8F22BEAE6}"/>
              </a:ext>
            </a:extLst>
          </p:cNvPr>
          <p:cNvSpPr txBox="1"/>
          <p:nvPr/>
        </p:nvSpPr>
        <p:spPr>
          <a:xfrm>
            <a:off x="4058624" y="3301002"/>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9" name="TextBox 8" descr="A red box highlighting 'black' as an adjective.">
            <a:extLst>
              <a:ext uri="{FF2B5EF4-FFF2-40B4-BE49-F238E27FC236}">
                <a16:creationId xmlns:a16="http://schemas.microsoft.com/office/drawing/2014/main" id="{3DC7054B-8EE7-AD82-208A-DDC81EE8D186}"/>
              </a:ext>
            </a:extLst>
          </p:cNvPr>
          <p:cNvSpPr txBox="1"/>
          <p:nvPr/>
        </p:nvSpPr>
        <p:spPr>
          <a:xfrm>
            <a:off x="5556250" y="3301002"/>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10" name="TextBox 9" descr="A blue box highlighting 'shellfish' as a noun.">
            <a:extLst>
              <a:ext uri="{FF2B5EF4-FFF2-40B4-BE49-F238E27FC236}">
                <a16:creationId xmlns:a16="http://schemas.microsoft.com/office/drawing/2014/main" id="{EBCFB7BB-A838-3934-51D6-11771B60D617}"/>
              </a:ext>
            </a:extLst>
          </p:cNvPr>
          <p:cNvSpPr txBox="1"/>
          <p:nvPr/>
        </p:nvSpPr>
        <p:spPr>
          <a:xfrm>
            <a:off x="7511000" y="3301002"/>
            <a:ext cx="723900" cy="324600"/>
          </a:xfrm>
          <a:prstGeom prst="rect">
            <a:avLst/>
          </a:prstGeom>
          <a:solidFill>
            <a:schemeClr val="accent4">
              <a:lumMod val="90000"/>
            </a:schemeClr>
          </a:solidFill>
        </p:spPr>
        <p:txBody>
          <a:bodyPr wrap="none" lIns="0" tIns="0" rIns="0" bIns="0" rtlCol="0">
            <a:noAutofit/>
          </a:bodyPr>
          <a:lstStyle/>
          <a:p>
            <a:pPr algn="ctr"/>
            <a:r>
              <a:rPr lang="en-AU" sz="1800"/>
              <a:t>noun</a:t>
            </a:r>
          </a:p>
        </p:txBody>
      </p:sp>
      <p:sp>
        <p:nvSpPr>
          <p:cNvPr id="11" name="TextBox 10">
            <a:extLst>
              <a:ext uri="{FF2B5EF4-FFF2-40B4-BE49-F238E27FC236}">
                <a16:creationId xmlns:a16="http://schemas.microsoft.com/office/drawing/2014/main" id="{11EFDB2B-5182-BB2E-F919-A592F015A48B}"/>
              </a:ext>
            </a:extLst>
          </p:cNvPr>
          <p:cNvSpPr txBox="1"/>
          <p:nvPr/>
        </p:nvSpPr>
        <p:spPr>
          <a:xfrm>
            <a:off x="2442415" y="3973002"/>
            <a:ext cx="7341874"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4000" dirty="0"/>
              <a:t>a  miniature  top  hat  and  cane</a:t>
            </a:r>
            <a:endParaRPr lang="en-US" sz="4000" dirty="0"/>
          </a:p>
        </p:txBody>
      </p:sp>
      <p:sp>
        <p:nvSpPr>
          <p:cNvPr id="14" name="TextBox 13" descr="A green box highlighting 'a' as an article.">
            <a:extLst>
              <a:ext uri="{FF2B5EF4-FFF2-40B4-BE49-F238E27FC236}">
                <a16:creationId xmlns:a16="http://schemas.microsoft.com/office/drawing/2014/main" id="{3418E9A3-A805-9561-2A09-F37CF6A22D74}"/>
              </a:ext>
            </a:extLst>
          </p:cNvPr>
          <p:cNvSpPr txBox="1"/>
          <p:nvPr/>
        </p:nvSpPr>
        <p:spPr>
          <a:xfrm>
            <a:off x="2204774" y="4669587"/>
            <a:ext cx="723900" cy="324600"/>
          </a:xfrm>
          <a:prstGeom prst="rect">
            <a:avLst/>
          </a:prstGeom>
          <a:solidFill>
            <a:srgbClr val="EDF9E0"/>
          </a:solidFill>
        </p:spPr>
        <p:txBody>
          <a:bodyPr wrap="none" lIns="0" tIns="0" rIns="0" bIns="0" rtlCol="0">
            <a:noAutofit/>
          </a:bodyPr>
          <a:lstStyle/>
          <a:p>
            <a:pPr algn="ctr"/>
            <a:r>
              <a:rPr lang="en-AU" sz="1800" dirty="0"/>
              <a:t>article</a:t>
            </a:r>
          </a:p>
        </p:txBody>
      </p:sp>
      <p:sp>
        <p:nvSpPr>
          <p:cNvPr id="16" name="TextBox 15" descr="A red box highlighting 'minature' as an adjective.">
            <a:extLst>
              <a:ext uri="{FF2B5EF4-FFF2-40B4-BE49-F238E27FC236}">
                <a16:creationId xmlns:a16="http://schemas.microsoft.com/office/drawing/2014/main" id="{C1CFBC6F-1298-1E7C-6423-9EFCFD36CF0D}"/>
              </a:ext>
            </a:extLst>
          </p:cNvPr>
          <p:cNvSpPr txBox="1"/>
          <p:nvPr/>
        </p:nvSpPr>
        <p:spPr>
          <a:xfrm>
            <a:off x="3536226" y="4669587"/>
            <a:ext cx="1079500"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18" name="TextBox 17" descr="A blue box highlighting 'top hat' as a noun.">
            <a:extLst>
              <a:ext uri="{FF2B5EF4-FFF2-40B4-BE49-F238E27FC236}">
                <a16:creationId xmlns:a16="http://schemas.microsoft.com/office/drawing/2014/main" id="{32CA7EEF-F1E4-53E8-3642-E1CC93086082}"/>
              </a:ext>
            </a:extLst>
          </p:cNvPr>
          <p:cNvSpPr txBox="1"/>
          <p:nvPr/>
        </p:nvSpPr>
        <p:spPr>
          <a:xfrm>
            <a:off x="5649712" y="4669587"/>
            <a:ext cx="1342126" cy="324600"/>
          </a:xfrm>
          <a:prstGeom prst="rect">
            <a:avLst/>
          </a:prstGeom>
          <a:solidFill>
            <a:schemeClr val="accent4">
              <a:lumMod val="90000"/>
            </a:schemeClr>
          </a:solidFill>
        </p:spPr>
        <p:txBody>
          <a:bodyPr wrap="none" lIns="0" tIns="0" rIns="0" bIns="0" rtlCol="0">
            <a:noAutofit/>
          </a:bodyPr>
          <a:lstStyle/>
          <a:p>
            <a:pPr algn="ctr"/>
            <a:r>
              <a:rPr lang="en-AU" sz="1800"/>
              <a:t>noun</a:t>
            </a:r>
          </a:p>
        </p:txBody>
      </p:sp>
      <p:sp>
        <p:nvSpPr>
          <p:cNvPr id="20" name="TextBox 19" descr="A blue box highlighting 'cane' as a noun.">
            <a:extLst>
              <a:ext uri="{FF2B5EF4-FFF2-40B4-BE49-F238E27FC236}">
                <a16:creationId xmlns:a16="http://schemas.microsoft.com/office/drawing/2014/main" id="{15F99BA7-C517-427B-66C6-5EB80F25BA3E}"/>
              </a:ext>
            </a:extLst>
          </p:cNvPr>
          <p:cNvSpPr txBox="1"/>
          <p:nvPr/>
        </p:nvSpPr>
        <p:spPr>
          <a:xfrm>
            <a:off x="8709287" y="4669587"/>
            <a:ext cx="723900" cy="324600"/>
          </a:xfrm>
          <a:prstGeom prst="rect">
            <a:avLst/>
          </a:prstGeom>
          <a:solidFill>
            <a:schemeClr val="accent4">
              <a:lumMod val="90000"/>
            </a:schemeClr>
          </a:solidFill>
        </p:spPr>
        <p:txBody>
          <a:bodyPr wrap="none" lIns="0" tIns="0" rIns="0" bIns="0" rtlCol="0">
            <a:noAutofit/>
          </a:bodyPr>
          <a:lstStyle/>
          <a:p>
            <a:pPr algn="ctr"/>
            <a:r>
              <a:rPr lang="en-AU" sz="1800" dirty="0"/>
              <a:t>noun</a:t>
            </a:r>
          </a:p>
        </p:txBody>
      </p:sp>
      <p:sp>
        <p:nvSpPr>
          <p:cNvPr id="4" name="Slide Number Placeholder 3">
            <a:extLst>
              <a:ext uri="{FF2B5EF4-FFF2-40B4-BE49-F238E27FC236}">
                <a16:creationId xmlns:a16="http://schemas.microsoft.com/office/drawing/2014/main" id="{2E39E8C2-4762-5244-2DC7-7186805CDA6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414236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4" grpId="0" animBg="1"/>
      <p:bldP spid="16" grpId="0" animBg="1"/>
      <p:bldP spid="18"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a:rPr>
              <a:t>Checking for understanding</a:t>
            </a:r>
            <a:r>
              <a:rPr lang="en-US" baseline="0" dirty="0">
                <a:cs typeface="Arial"/>
              </a:rPr>
              <a:t> (1)</a:t>
            </a:r>
            <a:endParaRPr lang="en-AU" dirty="0">
              <a:cs typeface="Arial"/>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B919B-D6FD-2B46-5726-455FD12CE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FEB34-92B9-144F-2A36-E2FBBC8BA914}"/>
              </a:ext>
            </a:extLst>
          </p:cNvPr>
          <p:cNvSpPr>
            <a:spLocks noGrp="1"/>
          </p:cNvSpPr>
          <p:nvPr>
            <p:ph type="title"/>
          </p:nvPr>
        </p:nvSpPr>
        <p:spPr/>
        <p:txBody>
          <a:bodyPr/>
          <a:lstStyle/>
          <a:p>
            <a:r>
              <a:rPr lang="en-AU" dirty="0">
                <a:cs typeface="Arial"/>
              </a:rPr>
              <a:t>Checking for understanding (2)</a:t>
            </a:r>
          </a:p>
        </p:txBody>
      </p:sp>
      <p:sp>
        <p:nvSpPr>
          <p:cNvPr id="5" name="Text Placeholder 4">
            <a:extLst>
              <a:ext uri="{FF2B5EF4-FFF2-40B4-BE49-F238E27FC236}">
                <a16:creationId xmlns:a16="http://schemas.microsoft.com/office/drawing/2014/main" id="{2E369336-FC69-1359-242A-1A642638AE9D}"/>
              </a:ext>
            </a:extLst>
          </p:cNvPr>
          <p:cNvSpPr>
            <a:spLocks noGrp="1"/>
          </p:cNvSpPr>
          <p:nvPr>
            <p:ph type="body" sz="quarter" idx="18"/>
          </p:nvPr>
        </p:nvSpPr>
        <p:spPr/>
        <p:txBody>
          <a:bodyPr/>
          <a:lstStyle/>
          <a:p>
            <a:r>
              <a:rPr lang="en-AU">
                <a:cs typeface="Arial"/>
              </a:rPr>
              <a:t>Identify the noun groups</a:t>
            </a:r>
          </a:p>
        </p:txBody>
      </p:sp>
      <p:sp>
        <p:nvSpPr>
          <p:cNvPr id="3" name="Content Placeholder 2">
            <a:extLst>
              <a:ext uri="{FF2B5EF4-FFF2-40B4-BE49-F238E27FC236}">
                <a16:creationId xmlns:a16="http://schemas.microsoft.com/office/drawing/2014/main" id="{E90494A2-BD4E-FC22-3150-ACB97B00CFCE}"/>
              </a:ext>
            </a:extLst>
          </p:cNvPr>
          <p:cNvSpPr>
            <a:spLocks noGrp="1"/>
          </p:cNvSpPr>
          <p:nvPr>
            <p:ph idx="1"/>
          </p:nvPr>
        </p:nvSpPr>
        <p:spPr/>
        <p:txBody>
          <a:bodyPr vert="horz" lIns="0" tIns="0" rIns="0" bIns="0" rtlCol="0" anchor="ctr" anchorCtr="1">
            <a:noAutofit/>
          </a:bodyPr>
          <a:lstStyle/>
          <a:p>
            <a:pPr algn="ctr"/>
            <a:r>
              <a:rPr lang="en-AU" sz="4000" dirty="0">
                <a:cs typeface="Arial"/>
              </a:rPr>
              <a:t>A tall, suited man with oily hair and little eyes had stepped out of his shiny black car. </a:t>
            </a:r>
            <a:endParaRPr lang="en-US" sz="4000" dirty="0"/>
          </a:p>
        </p:txBody>
      </p:sp>
      <p:sp>
        <p:nvSpPr>
          <p:cNvPr id="4" name="Slide Number Placeholder 3">
            <a:extLst>
              <a:ext uri="{FF2B5EF4-FFF2-40B4-BE49-F238E27FC236}">
                <a16:creationId xmlns:a16="http://schemas.microsoft.com/office/drawing/2014/main" id="{E24A7895-A8DB-1144-2C6D-09A2E38511A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291372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14379-DA7C-A633-DB36-7C041E5F6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CBB01-6F94-75CE-942E-3DCB56C81EFF}"/>
              </a:ext>
            </a:extLst>
          </p:cNvPr>
          <p:cNvSpPr>
            <a:spLocks noGrp="1"/>
          </p:cNvSpPr>
          <p:nvPr>
            <p:ph type="title"/>
          </p:nvPr>
        </p:nvSpPr>
        <p:spPr/>
        <p:txBody>
          <a:bodyPr/>
          <a:lstStyle/>
          <a:p>
            <a:r>
              <a:rPr lang="en-AU" dirty="0">
                <a:cs typeface="Arial"/>
              </a:rPr>
              <a:t>Checking for understanding – answers (1)</a:t>
            </a:r>
          </a:p>
        </p:txBody>
      </p:sp>
      <p:sp>
        <p:nvSpPr>
          <p:cNvPr id="5" name="Text Placeholder 4">
            <a:extLst>
              <a:ext uri="{FF2B5EF4-FFF2-40B4-BE49-F238E27FC236}">
                <a16:creationId xmlns:a16="http://schemas.microsoft.com/office/drawing/2014/main" id="{EA2D7339-D497-EBDE-75CE-4735E0130A2C}"/>
              </a:ext>
            </a:extLst>
          </p:cNvPr>
          <p:cNvSpPr>
            <a:spLocks noGrp="1"/>
          </p:cNvSpPr>
          <p:nvPr>
            <p:ph type="body" sz="quarter" idx="18"/>
          </p:nvPr>
        </p:nvSpPr>
        <p:spPr/>
        <p:txBody>
          <a:bodyPr/>
          <a:lstStyle/>
          <a:p>
            <a:r>
              <a:rPr lang="en-AU">
                <a:cs typeface="Arial"/>
              </a:rPr>
              <a:t>Identify the noun groups</a:t>
            </a:r>
          </a:p>
        </p:txBody>
      </p:sp>
      <p:sp>
        <p:nvSpPr>
          <p:cNvPr id="3" name="Content Placeholder 2">
            <a:extLst>
              <a:ext uri="{FF2B5EF4-FFF2-40B4-BE49-F238E27FC236}">
                <a16:creationId xmlns:a16="http://schemas.microsoft.com/office/drawing/2014/main" id="{05DC7923-1EAE-3B73-43C1-560AE98DA123}"/>
              </a:ext>
            </a:extLst>
          </p:cNvPr>
          <p:cNvSpPr>
            <a:spLocks noGrp="1"/>
          </p:cNvSpPr>
          <p:nvPr>
            <p:ph idx="1"/>
          </p:nvPr>
        </p:nvSpPr>
        <p:spPr/>
        <p:txBody>
          <a:bodyPr vert="horz" lIns="0" tIns="0" rIns="0" bIns="0" rtlCol="0" anchor="ctr" anchorCtr="1">
            <a:noAutofit/>
          </a:bodyPr>
          <a:lstStyle/>
          <a:p>
            <a:pPr algn="ctr"/>
            <a:r>
              <a:rPr lang="en-AU" sz="4000" dirty="0">
                <a:highlight>
                  <a:srgbClr val="00FF00"/>
                </a:highlight>
                <a:cs typeface="Arial"/>
              </a:rPr>
              <a:t>A</a:t>
            </a:r>
            <a:r>
              <a:rPr lang="en-AU" sz="4000" dirty="0">
                <a:highlight>
                  <a:srgbClr val="FF00FF"/>
                </a:highlight>
                <a:cs typeface="Arial"/>
              </a:rPr>
              <a:t> tall, suited</a:t>
            </a:r>
            <a:r>
              <a:rPr lang="en-AU" sz="4000" dirty="0">
                <a:highlight>
                  <a:srgbClr val="00FFFF"/>
                </a:highlight>
                <a:cs typeface="Arial"/>
              </a:rPr>
              <a:t> man</a:t>
            </a:r>
            <a:r>
              <a:rPr lang="en-AU" sz="4000" dirty="0">
                <a:cs typeface="Arial"/>
              </a:rPr>
              <a:t> with </a:t>
            </a:r>
            <a:r>
              <a:rPr lang="en-AU" sz="4000" dirty="0">
                <a:highlight>
                  <a:srgbClr val="FF00FF"/>
                </a:highlight>
                <a:cs typeface="Arial"/>
              </a:rPr>
              <a:t>oily</a:t>
            </a:r>
            <a:r>
              <a:rPr lang="en-AU" sz="4000" dirty="0">
                <a:highlight>
                  <a:srgbClr val="00FFFF"/>
                </a:highlight>
                <a:cs typeface="Arial"/>
              </a:rPr>
              <a:t> hair</a:t>
            </a:r>
            <a:r>
              <a:rPr lang="en-AU" sz="4000" dirty="0">
                <a:cs typeface="Arial"/>
              </a:rPr>
              <a:t> and </a:t>
            </a:r>
            <a:r>
              <a:rPr lang="en-AU" sz="4000" dirty="0">
                <a:highlight>
                  <a:srgbClr val="FF00FF"/>
                </a:highlight>
                <a:cs typeface="Arial"/>
              </a:rPr>
              <a:t>little</a:t>
            </a:r>
            <a:r>
              <a:rPr lang="en-AU" sz="4000" dirty="0">
                <a:highlight>
                  <a:srgbClr val="00FFFF"/>
                </a:highlight>
                <a:cs typeface="Arial"/>
              </a:rPr>
              <a:t> eyes</a:t>
            </a:r>
            <a:r>
              <a:rPr lang="en-AU" sz="4000" dirty="0">
                <a:cs typeface="Arial"/>
              </a:rPr>
              <a:t> had stepped out of </a:t>
            </a:r>
            <a:r>
              <a:rPr lang="en-AU" sz="4000" dirty="0">
                <a:highlight>
                  <a:srgbClr val="00FF00"/>
                </a:highlight>
                <a:cs typeface="Arial"/>
              </a:rPr>
              <a:t>his</a:t>
            </a:r>
            <a:r>
              <a:rPr lang="en-AU" sz="4000" dirty="0">
                <a:highlight>
                  <a:srgbClr val="FF00FF"/>
                </a:highlight>
                <a:cs typeface="Arial"/>
              </a:rPr>
              <a:t> shiny black</a:t>
            </a:r>
            <a:r>
              <a:rPr lang="en-AU" sz="4000" dirty="0">
                <a:highlight>
                  <a:srgbClr val="00FFFF"/>
                </a:highlight>
                <a:cs typeface="Arial"/>
              </a:rPr>
              <a:t> car</a:t>
            </a:r>
            <a:r>
              <a:rPr lang="en-AU" sz="4000" dirty="0">
                <a:cs typeface="Arial"/>
              </a:rPr>
              <a:t>. </a:t>
            </a:r>
            <a:endParaRPr lang="en-US" sz="4000" dirty="0"/>
          </a:p>
        </p:txBody>
      </p:sp>
      <p:sp>
        <p:nvSpPr>
          <p:cNvPr id="4" name="Slide Number Placeholder 3">
            <a:extLst>
              <a:ext uri="{FF2B5EF4-FFF2-40B4-BE49-F238E27FC236}">
                <a16:creationId xmlns:a16="http://schemas.microsoft.com/office/drawing/2014/main" id="{0E92720B-04B9-7612-03B6-90F12C2E1C3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247127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09152-7C07-80E7-F92E-E1F267CC03C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652B99-5D9B-7F60-B0A7-30EAC6606606}"/>
              </a:ext>
            </a:extLst>
          </p:cNvPr>
          <p:cNvSpPr>
            <a:spLocks noGrp="1"/>
          </p:cNvSpPr>
          <p:nvPr>
            <p:ph type="ctrTitle"/>
          </p:nvPr>
        </p:nvSpPr>
        <p:spPr/>
        <p:txBody>
          <a:bodyPr/>
          <a:lstStyle/>
          <a:p>
            <a:r>
              <a:rPr lang="en-US" dirty="0">
                <a:cs typeface="Arial"/>
              </a:rPr>
              <a:t>Types of noun groups (1)</a:t>
            </a:r>
            <a:endParaRPr lang="en-US" dirty="0">
              <a:cs typeface="Arial" panose="020B0604020202020204" pitchFamily="34" charset="0"/>
            </a:endParaRPr>
          </a:p>
        </p:txBody>
      </p:sp>
    </p:spTree>
    <p:extLst>
      <p:ext uri="{BB962C8B-B14F-4D97-AF65-F5344CB8AC3E}">
        <p14:creationId xmlns:p14="http://schemas.microsoft.com/office/powerpoint/2010/main" val="356320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24FDC-4742-E423-C842-60C8739E291D}"/>
              </a:ext>
            </a:extLst>
          </p:cNvPr>
          <p:cNvSpPr>
            <a:spLocks noGrp="1"/>
          </p:cNvSpPr>
          <p:nvPr>
            <p:ph type="title"/>
          </p:nvPr>
        </p:nvSpPr>
        <p:spPr/>
        <p:txBody>
          <a:bodyPr/>
          <a:lstStyle/>
          <a:p>
            <a:r>
              <a:rPr lang="en-AU" dirty="0">
                <a:cs typeface="Arial"/>
              </a:rPr>
              <a:t>Types of noun groups (2)</a:t>
            </a:r>
            <a:endParaRPr lang="en-US" dirty="0"/>
          </a:p>
        </p:txBody>
      </p:sp>
      <p:sp>
        <p:nvSpPr>
          <p:cNvPr id="4" name="Text Placeholder 3">
            <a:extLst>
              <a:ext uri="{FF2B5EF4-FFF2-40B4-BE49-F238E27FC236}">
                <a16:creationId xmlns:a16="http://schemas.microsoft.com/office/drawing/2014/main" id="{082AD804-E8D0-1BF9-51E1-4C877A1DEDEB}"/>
              </a:ext>
            </a:extLst>
          </p:cNvPr>
          <p:cNvSpPr>
            <a:spLocks noGrp="1"/>
          </p:cNvSpPr>
          <p:nvPr>
            <p:ph type="body" sz="quarter" idx="18"/>
          </p:nvPr>
        </p:nvSpPr>
        <p:spPr>
          <a:xfrm>
            <a:off x="360000" y="982520"/>
            <a:ext cx="10080000" cy="310015"/>
          </a:xfrm>
        </p:spPr>
        <p:txBody>
          <a:bodyPr/>
          <a:lstStyle/>
          <a:p>
            <a:r>
              <a:rPr lang="en-AU" dirty="0">
                <a:cs typeface="Arial"/>
              </a:rPr>
              <a:t>Succinct noun groups</a:t>
            </a:r>
            <a:endParaRPr lang="en-US" dirty="0"/>
          </a:p>
        </p:txBody>
      </p:sp>
      <p:sp>
        <p:nvSpPr>
          <p:cNvPr id="5" name="Content Placeholder 4">
            <a:extLst>
              <a:ext uri="{FF2B5EF4-FFF2-40B4-BE49-F238E27FC236}">
                <a16:creationId xmlns:a16="http://schemas.microsoft.com/office/drawing/2014/main" id="{D09CDE3D-89A0-1B69-0B73-79B47CC5C16C}"/>
              </a:ext>
            </a:extLst>
          </p:cNvPr>
          <p:cNvSpPr>
            <a:spLocks noGrp="1"/>
          </p:cNvSpPr>
          <p:nvPr>
            <p:ph sz="quarter" idx="4294967295"/>
          </p:nvPr>
        </p:nvSpPr>
        <p:spPr>
          <a:xfrm>
            <a:off x="360000" y="1656306"/>
            <a:ext cx="11120896" cy="3756025"/>
          </a:xfrm>
        </p:spPr>
        <p:txBody>
          <a:bodyPr vert="horz" lIns="0" tIns="0" rIns="0" bIns="0" rtlCol="0" anchor="t">
            <a:noAutofit/>
          </a:bodyPr>
          <a:lstStyle/>
          <a:p>
            <a:r>
              <a:rPr lang="en-AU" dirty="0">
                <a:latin typeface="Arial"/>
                <a:cs typeface="Arial"/>
              </a:rPr>
              <a:t>A noun group can be a single noun. </a:t>
            </a:r>
            <a:r>
              <a:rPr lang="en-AU" b="1" dirty="0">
                <a:latin typeface="Arial"/>
                <a:cs typeface="Arial"/>
              </a:rPr>
              <a:t>For example, ‘bag', ‘eyes’</a:t>
            </a:r>
          </a:p>
          <a:p>
            <a:endParaRPr lang="en-AU" sz="100" b="1" dirty="0"/>
          </a:p>
          <a:p>
            <a:r>
              <a:rPr lang="en-AU" dirty="0">
                <a:latin typeface="Arial"/>
                <a:cs typeface="Arial"/>
              </a:rPr>
              <a:t>A noun group can also contain a single proper noun. </a:t>
            </a:r>
            <a:r>
              <a:rPr lang="en-AU" b="1" dirty="0">
                <a:latin typeface="Arial"/>
                <a:cs typeface="Arial"/>
              </a:rPr>
              <a:t>For example, 'Georgia', ‘Annandale’</a:t>
            </a:r>
          </a:p>
          <a:p>
            <a:endParaRPr lang="en-AU" sz="100" b="1" dirty="0"/>
          </a:p>
          <a:p>
            <a:r>
              <a:rPr lang="en-AU" dirty="0">
                <a:latin typeface="Arial"/>
                <a:cs typeface="Arial"/>
              </a:rPr>
              <a:t>A noun group may also just contain an article or determiner and a noun. </a:t>
            </a:r>
            <a:r>
              <a:rPr lang="en-AU" b="1" dirty="0">
                <a:latin typeface="Arial"/>
                <a:cs typeface="Arial"/>
              </a:rPr>
              <a:t>For example, 'the bag', ‘his eyes’ </a:t>
            </a:r>
          </a:p>
          <a:p>
            <a:endParaRPr lang="en-AU" sz="100" b="1" dirty="0">
              <a:latin typeface="Arial"/>
              <a:cs typeface="Arial"/>
            </a:endParaRPr>
          </a:p>
          <a:p>
            <a:r>
              <a:rPr lang="en-AU" dirty="0">
                <a:latin typeface="Arial"/>
                <a:cs typeface="Arial"/>
              </a:rPr>
              <a:t>A noun group can also contain an article or determiner, an adjective and a noun. </a:t>
            </a:r>
            <a:r>
              <a:rPr lang="en-AU" b="1" dirty="0">
                <a:latin typeface="Arial"/>
                <a:cs typeface="Arial"/>
              </a:rPr>
              <a:t>For example, ‘the shopping bag’, ‘his little eyes'</a:t>
            </a:r>
          </a:p>
        </p:txBody>
      </p:sp>
      <p:sp>
        <p:nvSpPr>
          <p:cNvPr id="7" name="Rectangle: Rounded Corners 6">
            <a:extLst>
              <a:ext uri="{FF2B5EF4-FFF2-40B4-BE49-F238E27FC236}">
                <a16:creationId xmlns:a16="http://schemas.microsoft.com/office/drawing/2014/main" id="{71835BAE-CB07-32D5-CDF0-680C5695D10C}"/>
              </a:ext>
              <a:ext uri="{C183D7F6-B498-43B3-948B-1728B52AA6E4}">
                <adec:decorative xmlns:adec="http://schemas.microsoft.com/office/drawing/2017/decorative" val="0"/>
              </a:ext>
            </a:extLst>
          </p:cNvPr>
          <p:cNvSpPr/>
          <p:nvPr/>
        </p:nvSpPr>
        <p:spPr>
          <a:xfrm>
            <a:off x="360000" y="5602679"/>
            <a:ext cx="11367543" cy="545601"/>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AU" sz="2400">
                <a:solidFill>
                  <a:schemeClr val="accent1"/>
                </a:solidFill>
                <a:cs typeface="Arial"/>
              </a:rPr>
              <a:t> </a:t>
            </a:r>
            <a:r>
              <a:rPr lang="en-AU">
                <a:solidFill>
                  <a:srgbClr val="22272B"/>
                </a:solidFill>
                <a:cs typeface="Arial"/>
              </a:rPr>
              <a:t>These are succinct noun groups. Succinct noun groups add simplicity to writing.</a:t>
            </a:r>
            <a:endParaRPr lang="en-US">
              <a:solidFill>
                <a:schemeClr val="accent1"/>
              </a:solidFill>
              <a:cs typeface="Arial"/>
            </a:endParaRPr>
          </a:p>
          <a:p>
            <a:pPr marL="342900" indent="-342900">
              <a:buFont typeface="Arial" panose="020B0604020202020204" pitchFamily="34" charset="0"/>
              <a:buChar char="•"/>
            </a:pPr>
            <a:endParaRPr lang="en-AU" sz="1800">
              <a:solidFill>
                <a:schemeClr val="accent1"/>
              </a:solidFill>
              <a:cs typeface="Arial" panose="020B0604020202020204" pitchFamily="34" charset="0"/>
            </a:endParaRPr>
          </a:p>
        </p:txBody>
      </p:sp>
      <p:sp>
        <p:nvSpPr>
          <p:cNvPr id="2" name="Slide Number Placeholder 1">
            <a:extLst>
              <a:ext uri="{FF2B5EF4-FFF2-40B4-BE49-F238E27FC236}">
                <a16:creationId xmlns:a16="http://schemas.microsoft.com/office/drawing/2014/main" id="{245F762A-8091-1662-A4E4-C8C8567911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212680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15879-B437-32E2-C427-16284BB079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80DC31-B83C-CA62-5533-D49ED8F05B25}"/>
              </a:ext>
            </a:extLst>
          </p:cNvPr>
          <p:cNvSpPr>
            <a:spLocks noGrp="1"/>
          </p:cNvSpPr>
          <p:nvPr>
            <p:ph type="title"/>
          </p:nvPr>
        </p:nvSpPr>
        <p:spPr/>
        <p:txBody>
          <a:bodyPr/>
          <a:lstStyle/>
          <a:p>
            <a:r>
              <a:rPr lang="en-AU" dirty="0">
                <a:cs typeface="Arial"/>
              </a:rPr>
              <a:t>Types of noun groups (3)</a:t>
            </a:r>
            <a:endParaRPr lang="en-US" dirty="0"/>
          </a:p>
        </p:txBody>
      </p:sp>
      <p:sp>
        <p:nvSpPr>
          <p:cNvPr id="4" name="Text Placeholder 3">
            <a:extLst>
              <a:ext uri="{FF2B5EF4-FFF2-40B4-BE49-F238E27FC236}">
                <a16:creationId xmlns:a16="http://schemas.microsoft.com/office/drawing/2014/main" id="{ACA347DB-FD70-990C-8E08-2241CD29D075}"/>
              </a:ext>
            </a:extLst>
          </p:cNvPr>
          <p:cNvSpPr>
            <a:spLocks noGrp="1"/>
          </p:cNvSpPr>
          <p:nvPr>
            <p:ph type="body" sz="quarter" idx="18"/>
          </p:nvPr>
        </p:nvSpPr>
        <p:spPr/>
        <p:txBody>
          <a:bodyPr/>
          <a:lstStyle/>
          <a:p>
            <a:r>
              <a:rPr lang="en-AU" dirty="0">
                <a:cs typeface="Arial"/>
              </a:rPr>
              <a:t>Elaborated noun groups</a:t>
            </a:r>
            <a:endParaRPr lang="en-US" dirty="0"/>
          </a:p>
        </p:txBody>
      </p:sp>
      <p:sp>
        <p:nvSpPr>
          <p:cNvPr id="17" name="TextBox 16">
            <a:extLst>
              <a:ext uri="{FF2B5EF4-FFF2-40B4-BE49-F238E27FC236}">
                <a16:creationId xmlns:a16="http://schemas.microsoft.com/office/drawing/2014/main" id="{64B56907-D209-ADE9-4A18-BFB7CAA40189}"/>
              </a:ext>
            </a:extLst>
          </p:cNvPr>
          <p:cNvSpPr txBox="1"/>
          <p:nvPr/>
        </p:nvSpPr>
        <p:spPr>
          <a:xfrm>
            <a:off x="360000" y="1554290"/>
            <a:ext cx="11628800" cy="2189767"/>
          </a:xfrm>
          <a:prstGeom prst="rect">
            <a:avLst/>
          </a:prstGeom>
          <a:noFill/>
        </p:spPr>
        <p:txBody>
          <a:bodyPr wrap="square">
            <a:sp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22272B"/>
                </a:solidFill>
                <a:effectLst/>
                <a:uLnTx/>
                <a:uFillTx/>
                <a:ea typeface="+mn-ea"/>
                <a:cs typeface="Arial"/>
              </a:rPr>
              <a:t>Elaborated noun groups</a:t>
            </a:r>
            <a:r>
              <a:rPr kumimoji="0" lang="en-AU" sz="2000" b="0" i="0" u="none" strike="noStrike" kern="1200" cap="none" spc="0" normalizeH="0" baseline="0" noProof="0" dirty="0">
                <a:ln>
                  <a:noFill/>
                </a:ln>
                <a:solidFill>
                  <a:srgbClr val="22272B"/>
                </a:solidFill>
                <a:effectLst/>
                <a:uLnTx/>
                <a:uFillTx/>
                <a:ea typeface="+mn-ea"/>
                <a:cs typeface="Arial"/>
              </a:rPr>
              <a:t> are complex structures in English grammar that consist of a main noun along with </a:t>
            </a:r>
            <a:r>
              <a:rPr kumimoji="0" lang="en-AU" sz="2000" b="1" i="0" u="none" strike="noStrike" kern="1200" cap="none" spc="0" normalizeH="0" baseline="0" noProof="0" dirty="0">
                <a:ln>
                  <a:noFill/>
                </a:ln>
                <a:solidFill>
                  <a:srgbClr val="22272B"/>
                </a:solidFill>
                <a:effectLst/>
                <a:uLnTx/>
                <a:uFillTx/>
                <a:ea typeface="+mn-ea"/>
                <a:cs typeface="Arial"/>
              </a:rPr>
              <a:t>additional words or phrases that modify or describe the noun in more detail. </a:t>
            </a:r>
            <a:endParaRPr kumimoji="0" lang="en-US" sz="2000" b="1" i="0" u="none" strike="noStrike" kern="1200" cap="none" spc="0" normalizeH="0" baseline="0" noProof="0" dirty="0">
              <a:ln>
                <a:noFill/>
              </a:ln>
              <a:solidFill>
                <a:srgbClr val="22272B"/>
              </a:solidFill>
              <a:effectLst/>
              <a:uLnTx/>
              <a:uFillTx/>
              <a:ea typeface="+mn-ea"/>
              <a:cs typeface="Arial"/>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ea typeface="+mn-ea"/>
                <a:cs typeface="Arial"/>
              </a:rPr>
              <a:t>These groups help to provide more information about the noun, making the meaning more specific.</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ea typeface="+mn-ea"/>
                <a:cs typeface="Arial"/>
              </a:rPr>
              <a:t>Examples of elaborated noun groups in ‘The Marron’ are</a:t>
            </a:r>
          </a:p>
        </p:txBody>
      </p:sp>
      <p:sp>
        <p:nvSpPr>
          <p:cNvPr id="19" name="TextBox 18">
            <a:extLst>
              <a:ext uri="{FF2B5EF4-FFF2-40B4-BE49-F238E27FC236}">
                <a16:creationId xmlns:a16="http://schemas.microsoft.com/office/drawing/2014/main" id="{87F01204-E446-B704-2172-8AA7086E3DFF}"/>
              </a:ext>
            </a:extLst>
          </p:cNvPr>
          <p:cNvSpPr txBox="1"/>
          <p:nvPr/>
        </p:nvSpPr>
        <p:spPr>
          <a:xfrm>
            <a:off x="2910042" y="3932562"/>
            <a:ext cx="6096000" cy="577850"/>
          </a:xfrm>
          <a:prstGeom prst="rect">
            <a:avLst/>
          </a:prstGeom>
          <a:noFill/>
        </p:spPr>
        <p:txBody>
          <a:bodyPr wrap="square">
            <a:spAutoFit/>
          </a:bodyPr>
          <a:lstStyle/>
          <a:p>
            <a:pPr algn="ctr">
              <a:lnSpc>
                <a:spcPct val="150000"/>
              </a:lnSpc>
              <a:spcAft>
                <a:spcPts val="1200"/>
              </a:spcAft>
            </a:pPr>
            <a:r>
              <a:rPr lang="en-AU" dirty="0">
                <a:cs typeface="Arial"/>
              </a:rPr>
              <a:t>‘his   long   index   finger.’</a:t>
            </a:r>
          </a:p>
        </p:txBody>
      </p:sp>
      <p:sp>
        <p:nvSpPr>
          <p:cNvPr id="6" name="TextBox 5" descr="A green box highlighting 'his' as a determiner.">
            <a:extLst>
              <a:ext uri="{FF2B5EF4-FFF2-40B4-BE49-F238E27FC236}">
                <a16:creationId xmlns:a16="http://schemas.microsoft.com/office/drawing/2014/main" id="{17869856-A27A-41E8-19E4-0BF28348C187}"/>
              </a:ext>
            </a:extLst>
          </p:cNvPr>
          <p:cNvSpPr txBox="1"/>
          <p:nvPr/>
        </p:nvSpPr>
        <p:spPr>
          <a:xfrm>
            <a:off x="3592511" y="4597944"/>
            <a:ext cx="1241746" cy="324600"/>
          </a:xfrm>
          <a:prstGeom prst="rect">
            <a:avLst/>
          </a:prstGeom>
          <a:solidFill>
            <a:srgbClr val="EDF9E0"/>
          </a:solidFill>
        </p:spPr>
        <p:txBody>
          <a:bodyPr wrap="none" lIns="0" tIns="0" rIns="0" bIns="0" rtlCol="0">
            <a:noAutofit/>
          </a:bodyPr>
          <a:lstStyle/>
          <a:p>
            <a:pPr algn="ctr"/>
            <a:r>
              <a:rPr lang="en-AU" sz="1800" dirty="0"/>
              <a:t>determiner</a:t>
            </a:r>
          </a:p>
        </p:txBody>
      </p:sp>
      <p:sp>
        <p:nvSpPr>
          <p:cNvPr id="7" name="TextBox 6" descr="A red box highlighting 'long' as an adjective.">
            <a:extLst>
              <a:ext uri="{FF2B5EF4-FFF2-40B4-BE49-F238E27FC236}">
                <a16:creationId xmlns:a16="http://schemas.microsoft.com/office/drawing/2014/main" id="{5BD8DA18-CA9A-7BCC-88F6-6A6CDB7C4581}"/>
              </a:ext>
            </a:extLst>
          </p:cNvPr>
          <p:cNvSpPr txBox="1"/>
          <p:nvPr/>
        </p:nvSpPr>
        <p:spPr>
          <a:xfrm>
            <a:off x="4834257" y="4597944"/>
            <a:ext cx="911906"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8" name="TextBox 7" descr="A red box highlighting 'index' as an adjective.">
            <a:extLst>
              <a:ext uri="{FF2B5EF4-FFF2-40B4-BE49-F238E27FC236}">
                <a16:creationId xmlns:a16="http://schemas.microsoft.com/office/drawing/2014/main" id="{11A8ECD5-B8E3-BC82-17B8-D1EF5A9C7F2E}"/>
              </a:ext>
            </a:extLst>
          </p:cNvPr>
          <p:cNvSpPr txBox="1"/>
          <p:nvPr/>
        </p:nvSpPr>
        <p:spPr>
          <a:xfrm>
            <a:off x="5807568" y="4597944"/>
            <a:ext cx="911906"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16" name="TextBox 15" descr="A blue box highlighting 'finger' as a noun.">
            <a:extLst>
              <a:ext uri="{FF2B5EF4-FFF2-40B4-BE49-F238E27FC236}">
                <a16:creationId xmlns:a16="http://schemas.microsoft.com/office/drawing/2014/main" id="{02374A83-7335-3A1F-4B44-E4E1EE428BAE}"/>
              </a:ext>
            </a:extLst>
          </p:cNvPr>
          <p:cNvSpPr txBox="1"/>
          <p:nvPr/>
        </p:nvSpPr>
        <p:spPr>
          <a:xfrm>
            <a:off x="6825508" y="4597944"/>
            <a:ext cx="723900" cy="324600"/>
          </a:xfrm>
          <a:prstGeom prst="rect">
            <a:avLst/>
          </a:prstGeom>
          <a:solidFill>
            <a:schemeClr val="accent4">
              <a:lumMod val="90000"/>
            </a:schemeClr>
          </a:solidFill>
        </p:spPr>
        <p:txBody>
          <a:bodyPr wrap="none" lIns="0" tIns="0" rIns="0" bIns="0" rtlCol="0">
            <a:noAutofit/>
          </a:bodyPr>
          <a:lstStyle/>
          <a:p>
            <a:pPr algn="ctr"/>
            <a:r>
              <a:rPr lang="en-AU" sz="1800" dirty="0"/>
              <a:t>noun</a:t>
            </a:r>
          </a:p>
        </p:txBody>
      </p:sp>
      <p:sp>
        <p:nvSpPr>
          <p:cNvPr id="5" name="Content Placeholder 4">
            <a:extLst>
              <a:ext uri="{FF2B5EF4-FFF2-40B4-BE49-F238E27FC236}">
                <a16:creationId xmlns:a16="http://schemas.microsoft.com/office/drawing/2014/main" id="{D9F164BC-127D-370E-D79B-E6AD2C80F79E}"/>
              </a:ext>
            </a:extLst>
          </p:cNvPr>
          <p:cNvSpPr>
            <a:spLocks noGrp="1"/>
          </p:cNvSpPr>
          <p:nvPr>
            <p:ph sz="quarter" idx="4294967295"/>
          </p:nvPr>
        </p:nvSpPr>
        <p:spPr>
          <a:xfrm>
            <a:off x="2527300" y="5251194"/>
            <a:ext cx="7845426" cy="624286"/>
          </a:xfrm>
        </p:spPr>
        <p:txBody>
          <a:bodyPr vert="horz" lIns="0" tIns="0" rIns="0" bIns="0" rtlCol="0" anchor="t">
            <a:noAutofit/>
          </a:bodyPr>
          <a:lstStyle/>
          <a:p>
            <a:pPr algn="ctr"/>
            <a:r>
              <a:rPr lang="en-AU" sz="2400" dirty="0">
                <a:cs typeface="Arial"/>
              </a:rPr>
              <a:t>‘a  handsome  creature  with  significant  black  pincers’</a:t>
            </a:r>
          </a:p>
        </p:txBody>
      </p:sp>
      <p:sp>
        <p:nvSpPr>
          <p:cNvPr id="13" name="TextBox 12" descr="A green box highlighting 'a' as an article.">
            <a:extLst>
              <a:ext uri="{FF2B5EF4-FFF2-40B4-BE49-F238E27FC236}">
                <a16:creationId xmlns:a16="http://schemas.microsoft.com/office/drawing/2014/main" id="{16EFD246-99CA-9D90-36C8-70029D01C871}"/>
              </a:ext>
            </a:extLst>
          </p:cNvPr>
          <p:cNvSpPr txBox="1"/>
          <p:nvPr/>
        </p:nvSpPr>
        <p:spPr>
          <a:xfrm>
            <a:off x="2502106" y="5959547"/>
            <a:ext cx="815872" cy="324600"/>
          </a:xfrm>
          <a:prstGeom prst="rect">
            <a:avLst/>
          </a:prstGeom>
          <a:solidFill>
            <a:srgbClr val="EDF9E0"/>
          </a:solidFill>
        </p:spPr>
        <p:txBody>
          <a:bodyPr wrap="none" lIns="0" tIns="0" rIns="0" bIns="0" rtlCol="0">
            <a:noAutofit/>
          </a:bodyPr>
          <a:lstStyle/>
          <a:p>
            <a:pPr algn="ctr"/>
            <a:r>
              <a:rPr lang="en-AU" sz="1800" dirty="0"/>
              <a:t>article</a:t>
            </a:r>
          </a:p>
        </p:txBody>
      </p:sp>
      <p:sp>
        <p:nvSpPr>
          <p:cNvPr id="9" name="TextBox 8" descr="A red box highlighting 'handsome' as an adjective.">
            <a:extLst>
              <a:ext uri="{FF2B5EF4-FFF2-40B4-BE49-F238E27FC236}">
                <a16:creationId xmlns:a16="http://schemas.microsoft.com/office/drawing/2014/main" id="{386A2739-B748-F193-94DC-1EEDCD3E47A0}"/>
              </a:ext>
            </a:extLst>
          </p:cNvPr>
          <p:cNvSpPr txBox="1"/>
          <p:nvPr/>
        </p:nvSpPr>
        <p:spPr>
          <a:xfrm>
            <a:off x="3452819" y="5959547"/>
            <a:ext cx="911906"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15" name="TextBox 14" descr="A blue box highlighting 'creature' as a noun.">
            <a:extLst>
              <a:ext uri="{FF2B5EF4-FFF2-40B4-BE49-F238E27FC236}">
                <a16:creationId xmlns:a16="http://schemas.microsoft.com/office/drawing/2014/main" id="{1B69C2E3-88C6-45E9-CC52-A403008F9B74}"/>
              </a:ext>
            </a:extLst>
          </p:cNvPr>
          <p:cNvSpPr txBox="1"/>
          <p:nvPr/>
        </p:nvSpPr>
        <p:spPr>
          <a:xfrm>
            <a:off x="4955100" y="5962732"/>
            <a:ext cx="723900" cy="324600"/>
          </a:xfrm>
          <a:prstGeom prst="rect">
            <a:avLst/>
          </a:prstGeom>
          <a:solidFill>
            <a:schemeClr val="accent4">
              <a:lumMod val="90000"/>
            </a:schemeClr>
          </a:solidFill>
        </p:spPr>
        <p:txBody>
          <a:bodyPr wrap="none" lIns="0" tIns="0" rIns="0" bIns="0" rtlCol="0">
            <a:noAutofit/>
          </a:bodyPr>
          <a:lstStyle/>
          <a:p>
            <a:pPr algn="ctr"/>
            <a:r>
              <a:rPr lang="en-AU" sz="1800" dirty="0"/>
              <a:t>noun</a:t>
            </a:r>
          </a:p>
        </p:txBody>
      </p:sp>
      <p:sp>
        <p:nvSpPr>
          <p:cNvPr id="11" name="TextBox 10" descr="A red box highlighting 'significant' as an adjective.">
            <a:extLst>
              <a:ext uri="{FF2B5EF4-FFF2-40B4-BE49-F238E27FC236}">
                <a16:creationId xmlns:a16="http://schemas.microsoft.com/office/drawing/2014/main" id="{532C0C27-2573-1780-552A-6434CA807C0B}"/>
              </a:ext>
            </a:extLst>
          </p:cNvPr>
          <p:cNvSpPr txBox="1"/>
          <p:nvPr/>
        </p:nvSpPr>
        <p:spPr>
          <a:xfrm>
            <a:off x="6995360" y="5959547"/>
            <a:ext cx="911906"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10" name="TextBox 9" descr="A red box highlighting 'black' as an adjective.">
            <a:extLst>
              <a:ext uri="{FF2B5EF4-FFF2-40B4-BE49-F238E27FC236}">
                <a16:creationId xmlns:a16="http://schemas.microsoft.com/office/drawing/2014/main" id="{66E9E4FB-B0E2-7EED-1405-645CD11095A5}"/>
              </a:ext>
            </a:extLst>
          </p:cNvPr>
          <p:cNvSpPr txBox="1"/>
          <p:nvPr/>
        </p:nvSpPr>
        <p:spPr>
          <a:xfrm>
            <a:off x="8227831" y="5959547"/>
            <a:ext cx="911906" cy="324600"/>
          </a:xfrm>
          <a:prstGeom prst="rect">
            <a:avLst/>
          </a:prstGeom>
          <a:solidFill>
            <a:srgbClr val="FBDBE7"/>
          </a:solidFill>
        </p:spPr>
        <p:txBody>
          <a:bodyPr wrap="none" lIns="0" tIns="0" rIns="0" bIns="0" rtlCol="0">
            <a:noAutofit/>
          </a:bodyPr>
          <a:lstStyle/>
          <a:p>
            <a:pPr algn="ctr"/>
            <a:r>
              <a:rPr lang="en-AU" sz="1800" dirty="0"/>
              <a:t>adjective</a:t>
            </a:r>
          </a:p>
        </p:txBody>
      </p:sp>
      <p:sp>
        <p:nvSpPr>
          <p:cNvPr id="14" name="TextBox 13" descr="A blue box highlighting 'pincers' as a noun.">
            <a:extLst>
              <a:ext uri="{FF2B5EF4-FFF2-40B4-BE49-F238E27FC236}">
                <a16:creationId xmlns:a16="http://schemas.microsoft.com/office/drawing/2014/main" id="{A7D8D2D0-B109-7051-6BBC-646F05C43A19}"/>
              </a:ext>
            </a:extLst>
          </p:cNvPr>
          <p:cNvSpPr txBox="1"/>
          <p:nvPr/>
        </p:nvSpPr>
        <p:spPr>
          <a:xfrm>
            <a:off x="9298377" y="5959547"/>
            <a:ext cx="723900" cy="324600"/>
          </a:xfrm>
          <a:prstGeom prst="rect">
            <a:avLst/>
          </a:prstGeom>
          <a:solidFill>
            <a:schemeClr val="accent4">
              <a:lumMod val="90000"/>
            </a:schemeClr>
          </a:solidFill>
        </p:spPr>
        <p:txBody>
          <a:bodyPr wrap="none" lIns="0" tIns="0" rIns="0" bIns="0" rtlCol="0">
            <a:noAutofit/>
          </a:bodyPr>
          <a:lstStyle/>
          <a:p>
            <a:pPr algn="ctr"/>
            <a:r>
              <a:rPr lang="en-AU" sz="1800" dirty="0"/>
              <a:t>noun</a:t>
            </a:r>
          </a:p>
        </p:txBody>
      </p:sp>
      <p:sp>
        <p:nvSpPr>
          <p:cNvPr id="2" name="Slide Number Placeholder 1">
            <a:extLst>
              <a:ext uri="{FF2B5EF4-FFF2-40B4-BE49-F238E27FC236}">
                <a16:creationId xmlns:a16="http://schemas.microsoft.com/office/drawing/2014/main" id="{15640BB6-01C2-52DF-7F7C-AD6E713807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60206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P spid="13" grpId="0" animBg="1"/>
      <p:bldP spid="9" grpId="0" animBg="1"/>
      <p:bldP spid="15" grpId="0" animBg="1"/>
      <p:bldP spid="11" grpId="0" animBg="1"/>
      <p:bldP spid="10"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4DAC-683E-A27D-4A5E-0281D7231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7E587-6AD8-F2F0-8C18-8E12ED28FF87}"/>
              </a:ext>
            </a:extLst>
          </p:cNvPr>
          <p:cNvSpPr>
            <a:spLocks noGrp="1"/>
          </p:cNvSpPr>
          <p:nvPr>
            <p:ph type="title"/>
          </p:nvPr>
        </p:nvSpPr>
        <p:spPr/>
        <p:txBody>
          <a:bodyPr/>
          <a:lstStyle/>
          <a:p>
            <a:r>
              <a:rPr lang="en-AU" dirty="0">
                <a:cs typeface="Arial"/>
              </a:rPr>
              <a:t>Checking for understanding (3)</a:t>
            </a:r>
          </a:p>
        </p:txBody>
      </p:sp>
      <p:sp>
        <p:nvSpPr>
          <p:cNvPr id="5" name="Text Placeholder 4">
            <a:extLst>
              <a:ext uri="{FF2B5EF4-FFF2-40B4-BE49-F238E27FC236}">
                <a16:creationId xmlns:a16="http://schemas.microsoft.com/office/drawing/2014/main" id="{4E288A06-AAD8-C8D6-63B0-0CF98D71270D}"/>
              </a:ext>
            </a:extLst>
          </p:cNvPr>
          <p:cNvSpPr>
            <a:spLocks noGrp="1"/>
          </p:cNvSpPr>
          <p:nvPr>
            <p:ph type="body" sz="quarter" idx="18"/>
          </p:nvPr>
        </p:nvSpPr>
        <p:spPr/>
        <p:txBody>
          <a:bodyPr/>
          <a:lstStyle/>
          <a:p>
            <a:r>
              <a:rPr lang="en-AU">
                <a:cs typeface="Arial"/>
              </a:rPr>
              <a:t>Identify the succinct and elaborated noun groups</a:t>
            </a:r>
          </a:p>
        </p:txBody>
      </p:sp>
      <p:sp>
        <p:nvSpPr>
          <p:cNvPr id="3" name="Content Placeholder 2">
            <a:extLst>
              <a:ext uri="{FF2B5EF4-FFF2-40B4-BE49-F238E27FC236}">
                <a16:creationId xmlns:a16="http://schemas.microsoft.com/office/drawing/2014/main" id="{01319620-4E1E-9700-A9E7-7AA5030F128F}"/>
              </a:ext>
            </a:extLst>
          </p:cNvPr>
          <p:cNvSpPr>
            <a:spLocks noGrp="1"/>
          </p:cNvSpPr>
          <p:nvPr>
            <p:ph idx="1"/>
          </p:nvPr>
        </p:nvSpPr>
        <p:spPr/>
        <p:txBody>
          <a:bodyPr vert="horz" lIns="0" tIns="0" rIns="0" bIns="0" rtlCol="0" anchor="ctr" anchorCtr="1">
            <a:noAutofit/>
          </a:bodyPr>
          <a:lstStyle/>
          <a:p>
            <a:pPr algn="ctr"/>
            <a:r>
              <a:rPr lang="en-AU" sz="4000" dirty="0">
                <a:cs typeface="Arial"/>
              </a:rPr>
              <a:t>‘The tall man bent down and stroked the back of the creature with his long index finger.’ </a:t>
            </a:r>
            <a:endParaRPr lang="en-US" sz="4000" dirty="0"/>
          </a:p>
        </p:txBody>
      </p:sp>
      <p:sp>
        <p:nvSpPr>
          <p:cNvPr id="4" name="Slide Number Placeholder 3">
            <a:extLst>
              <a:ext uri="{FF2B5EF4-FFF2-40B4-BE49-F238E27FC236}">
                <a16:creationId xmlns:a16="http://schemas.microsoft.com/office/drawing/2014/main" id="{11DE5AC8-4266-56A3-4C2F-3CD2078CF16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37484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A2C6-0F50-1B0F-E909-650CD239B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ED509-A9FF-FBF4-A6DF-DB470AF8AC38}"/>
              </a:ext>
            </a:extLst>
          </p:cNvPr>
          <p:cNvSpPr>
            <a:spLocks noGrp="1"/>
          </p:cNvSpPr>
          <p:nvPr>
            <p:ph type="title"/>
          </p:nvPr>
        </p:nvSpPr>
        <p:spPr/>
        <p:txBody>
          <a:bodyPr/>
          <a:lstStyle/>
          <a:p>
            <a:r>
              <a:rPr lang="en-AU" dirty="0">
                <a:cs typeface="Arial"/>
              </a:rPr>
              <a:t>Checking for understanding – answers (2)</a:t>
            </a:r>
          </a:p>
        </p:txBody>
      </p:sp>
      <p:sp>
        <p:nvSpPr>
          <p:cNvPr id="5" name="Text Placeholder 4">
            <a:extLst>
              <a:ext uri="{FF2B5EF4-FFF2-40B4-BE49-F238E27FC236}">
                <a16:creationId xmlns:a16="http://schemas.microsoft.com/office/drawing/2014/main" id="{A7D969D4-CAD9-9717-2ACE-BF7F0E62148C}"/>
              </a:ext>
            </a:extLst>
          </p:cNvPr>
          <p:cNvSpPr>
            <a:spLocks noGrp="1"/>
          </p:cNvSpPr>
          <p:nvPr>
            <p:ph type="body" sz="quarter" idx="18"/>
          </p:nvPr>
        </p:nvSpPr>
        <p:spPr/>
        <p:txBody>
          <a:bodyPr/>
          <a:lstStyle/>
          <a:p>
            <a:r>
              <a:rPr lang="en-AU">
                <a:cs typeface="Arial"/>
              </a:rPr>
              <a:t>Identify the succinct and elaborated noun groups</a:t>
            </a:r>
          </a:p>
        </p:txBody>
      </p:sp>
      <p:sp>
        <p:nvSpPr>
          <p:cNvPr id="3" name="Content Placeholder 2">
            <a:extLst>
              <a:ext uri="{FF2B5EF4-FFF2-40B4-BE49-F238E27FC236}">
                <a16:creationId xmlns:a16="http://schemas.microsoft.com/office/drawing/2014/main" id="{BF3A64C4-0267-A70F-A669-410D696C986C}"/>
              </a:ext>
            </a:extLst>
          </p:cNvPr>
          <p:cNvSpPr>
            <a:spLocks noGrp="1"/>
          </p:cNvSpPr>
          <p:nvPr>
            <p:ph idx="1"/>
          </p:nvPr>
        </p:nvSpPr>
        <p:spPr/>
        <p:txBody>
          <a:bodyPr vert="horz" lIns="0" tIns="0" rIns="0" bIns="0" rtlCol="0" anchor="ctr" anchorCtr="1">
            <a:noAutofit/>
          </a:bodyPr>
          <a:lstStyle/>
          <a:p>
            <a:pPr algn="ctr"/>
            <a:r>
              <a:rPr lang="en-AU" sz="4000" dirty="0">
                <a:cs typeface="Arial"/>
              </a:rPr>
              <a:t>‘</a:t>
            </a:r>
            <a:r>
              <a:rPr lang="en-AU" sz="4000" dirty="0">
                <a:highlight>
                  <a:srgbClr val="FFFF00"/>
                </a:highlight>
                <a:cs typeface="Arial"/>
              </a:rPr>
              <a:t>The tall man </a:t>
            </a:r>
            <a:r>
              <a:rPr lang="en-AU" sz="4000" dirty="0">
                <a:cs typeface="Arial"/>
              </a:rPr>
              <a:t>bent down and stroked </a:t>
            </a:r>
            <a:r>
              <a:rPr lang="en-AU" sz="4000" u="sng" dirty="0">
                <a:highlight>
                  <a:srgbClr val="FFFF00"/>
                </a:highlight>
                <a:cs typeface="Arial"/>
              </a:rPr>
              <a:t>the back </a:t>
            </a:r>
            <a:r>
              <a:rPr lang="en-AU" sz="4000" u="sng" dirty="0">
                <a:cs typeface="Arial"/>
              </a:rPr>
              <a:t>of </a:t>
            </a:r>
            <a:r>
              <a:rPr lang="en-AU" sz="4000" u="sng" dirty="0">
                <a:highlight>
                  <a:srgbClr val="FFFF00"/>
                </a:highlight>
                <a:cs typeface="Arial"/>
              </a:rPr>
              <a:t>the creature </a:t>
            </a:r>
            <a:r>
              <a:rPr lang="en-AU" sz="4000" dirty="0">
                <a:cs typeface="Arial"/>
              </a:rPr>
              <a:t>with </a:t>
            </a:r>
            <a:r>
              <a:rPr lang="en-AU" sz="4000" dirty="0">
                <a:highlight>
                  <a:srgbClr val="FF00FF"/>
                </a:highlight>
                <a:cs typeface="Arial"/>
              </a:rPr>
              <a:t>his long index finger</a:t>
            </a:r>
            <a:r>
              <a:rPr lang="en-AU" sz="4000" dirty="0">
                <a:cs typeface="Arial"/>
              </a:rPr>
              <a:t>.’ </a:t>
            </a:r>
            <a:endParaRPr lang="en-US" sz="4000" dirty="0"/>
          </a:p>
        </p:txBody>
      </p:sp>
      <p:sp>
        <p:nvSpPr>
          <p:cNvPr id="4" name="Slide Number Placeholder 3">
            <a:extLst>
              <a:ext uri="{FF2B5EF4-FFF2-40B4-BE49-F238E27FC236}">
                <a16:creationId xmlns:a16="http://schemas.microsoft.com/office/drawing/2014/main" id="{28B7C633-7C21-D869-37B8-BCB782D2DE5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53658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9D4E7-08F5-ECC5-3D8F-8201D94A98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CF5B11-9700-DD4C-E0D1-052514E7FF54}"/>
              </a:ext>
            </a:extLst>
          </p:cNvPr>
          <p:cNvSpPr>
            <a:spLocks noGrp="1"/>
          </p:cNvSpPr>
          <p:nvPr>
            <p:ph type="title"/>
          </p:nvPr>
        </p:nvSpPr>
        <p:spPr/>
        <p:txBody>
          <a:bodyPr/>
          <a:lstStyle/>
          <a:p>
            <a:r>
              <a:rPr lang="en-AU">
                <a:latin typeface="+mj-lt"/>
              </a:rPr>
              <a:t>Venn diagram</a:t>
            </a:r>
          </a:p>
        </p:txBody>
      </p:sp>
      <p:sp>
        <p:nvSpPr>
          <p:cNvPr id="8" name="Google Shape;85;p15">
            <a:extLst>
              <a:ext uri="{FF2B5EF4-FFF2-40B4-BE49-F238E27FC236}">
                <a16:creationId xmlns:a16="http://schemas.microsoft.com/office/drawing/2014/main" id="{FE652011-54ED-FFF8-F47D-5993077D6B0B}"/>
              </a:ext>
            </a:extLst>
          </p:cNvPr>
          <p:cNvSpPr txBox="1"/>
          <p:nvPr/>
        </p:nvSpPr>
        <p:spPr>
          <a:xfrm>
            <a:off x="5366688" y="3089825"/>
            <a:ext cx="1504400" cy="1020486"/>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AU" sz="2800" b="1" kern="0">
                <a:latin typeface="+mj-lt"/>
                <a:ea typeface="Montserrat"/>
                <a:cs typeface="Arial" panose="020B0604020202020204" pitchFamily="34" charset="0"/>
                <a:sym typeface="Montserrat"/>
              </a:rPr>
              <a:t>Marron</a:t>
            </a:r>
            <a:endParaRPr sz="2800" b="1" kern="0">
              <a:latin typeface="+mj-lt"/>
              <a:ea typeface="Montserrat"/>
              <a:cs typeface="Arial" panose="020B0604020202020204" pitchFamily="34" charset="0"/>
              <a:sym typeface="Montserrat"/>
            </a:endParaRPr>
          </a:p>
        </p:txBody>
      </p:sp>
      <p:grpSp>
        <p:nvGrpSpPr>
          <p:cNvPr id="4" name="Group 3" descr="Succinct noun group">
            <a:extLst>
              <a:ext uri="{FF2B5EF4-FFF2-40B4-BE49-F238E27FC236}">
                <a16:creationId xmlns:a16="http://schemas.microsoft.com/office/drawing/2014/main" id="{436CFA30-0056-CA97-2A9B-0E14E3DBE775}"/>
              </a:ext>
            </a:extLst>
          </p:cNvPr>
          <p:cNvGrpSpPr/>
          <p:nvPr/>
        </p:nvGrpSpPr>
        <p:grpSpPr>
          <a:xfrm>
            <a:off x="1653639" y="1066693"/>
            <a:ext cx="5471315" cy="5304126"/>
            <a:chOff x="1653639" y="1066693"/>
            <a:chExt cx="5471315" cy="5304126"/>
          </a:xfrm>
        </p:grpSpPr>
        <p:sp>
          <p:nvSpPr>
            <p:cNvPr id="5" name="Google Shape;79;p15" descr="Venn object 1">
              <a:extLst>
                <a:ext uri="{FF2B5EF4-FFF2-40B4-BE49-F238E27FC236}">
                  <a16:creationId xmlns:a16="http://schemas.microsoft.com/office/drawing/2014/main" id="{CF997A79-6513-DDEA-8F6B-11DDB5D91A8F}"/>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3CEA2AD7-A800-80A0-510B-3A8833539799}"/>
                </a:ext>
              </a:extLst>
            </p:cNvPr>
            <p:cNvSpPr/>
            <p:nvPr/>
          </p:nvSpPr>
          <p:spPr>
            <a:xfrm>
              <a:off x="3061956" y="1066693"/>
              <a:ext cx="2654679"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Succinct noun group</a:t>
              </a:r>
            </a:p>
          </p:txBody>
        </p:sp>
      </p:grpSp>
      <p:sp>
        <p:nvSpPr>
          <p:cNvPr id="15" name="TextBox 14">
            <a:extLst>
              <a:ext uri="{FF2B5EF4-FFF2-40B4-BE49-F238E27FC236}">
                <a16:creationId xmlns:a16="http://schemas.microsoft.com/office/drawing/2014/main" id="{0B2EFE97-5555-F863-3F74-5921D5849DE9}"/>
              </a:ext>
            </a:extLst>
          </p:cNvPr>
          <p:cNvSpPr txBox="1"/>
          <p:nvPr/>
        </p:nvSpPr>
        <p:spPr>
          <a:xfrm>
            <a:off x="2989745" y="3092813"/>
            <a:ext cx="2123077" cy="1014511"/>
          </a:xfrm>
          <a:prstGeom prst="rect">
            <a:avLst/>
          </a:prstGeom>
          <a:noFill/>
        </p:spPr>
        <p:txBody>
          <a:bodyPr wrap="square" lIns="0" tIns="0" rIns="0" bIns="0" rtlCol="0">
            <a:noAutofit/>
          </a:bodyPr>
          <a:lstStyle/>
          <a:p>
            <a:pPr algn="l">
              <a:lnSpc>
                <a:spcPct val="150000"/>
              </a:lnSpc>
              <a:spcAft>
                <a:spcPts val="1200"/>
              </a:spcAft>
            </a:pPr>
            <a:r>
              <a:rPr lang="en-AU" sz="1800" dirty="0"/>
              <a:t>the shellfish</a:t>
            </a:r>
          </a:p>
          <a:p>
            <a:pPr algn="l">
              <a:lnSpc>
                <a:spcPct val="150000"/>
              </a:lnSpc>
              <a:spcAft>
                <a:spcPts val="1200"/>
              </a:spcAft>
            </a:pPr>
            <a:r>
              <a:rPr lang="en-AU" sz="1800" dirty="0"/>
              <a:t>this thing</a:t>
            </a:r>
          </a:p>
        </p:txBody>
      </p:sp>
      <p:grpSp>
        <p:nvGrpSpPr>
          <p:cNvPr id="12" name="Group 11" descr="Elaborated noun group">
            <a:extLst>
              <a:ext uri="{FF2B5EF4-FFF2-40B4-BE49-F238E27FC236}">
                <a16:creationId xmlns:a16="http://schemas.microsoft.com/office/drawing/2014/main" id="{5585135B-6F69-C83A-91C4-B67C34BD8BD1}"/>
              </a:ext>
            </a:extLst>
          </p:cNvPr>
          <p:cNvGrpSpPr/>
          <p:nvPr/>
        </p:nvGrpSpPr>
        <p:grpSpPr>
          <a:xfrm>
            <a:off x="5067046" y="1038350"/>
            <a:ext cx="5471315" cy="5270473"/>
            <a:chOff x="5012233" y="1100346"/>
            <a:chExt cx="5471315" cy="5270473"/>
          </a:xfrm>
        </p:grpSpPr>
        <p:sp>
          <p:nvSpPr>
            <p:cNvPr id="10" name="Google Shape;79;p15" descr="Venn object 1">
              <a:extLst>
                <a:ext uri="{FF2B5EF4-FFF2-40B4-BE49-F238E27FC236}">
                  <a16:creationId xmlns:a16="http://schemas.microsoft.com/office/drawing/2014/main" id="{35486F4F-3CA2-E33F-F281-5258E829EEDA}"/>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10CFE34F-9B11-257B-1A3B-3ABF4ABF1DA5}"/>
                </a:ext>
              </a:extLst>
            </p:cNvPr>
            <p:cNvSpPr/>
            <p:nvPr/>
          </p:nvSpPr>
          <p:spPr>
            <a:xfrm>
              <a:off x="6420554" y="1100346"/>
              <a:ext cx="2862897"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Elaborated noun group</a:t>
              </a:r>
            </a:p>
          </p:txBody>
        </p:sp>
      </p:grpSp>
      <p:sp>
        <p:nvSpPr>
          <p:cNvPr id="16" name="TextBox 15">
            <a:extLst>
              <a:ext uri="{FF2B5EF4-FFF2-40B4-BE49-F238E27FC236}">
                <a16:creationId xmlns:a16="http://schemas.microsoft.com/office/drawing/2014/main" id="{597DD8B8-37F2-9549-8962-21A280AE1CCF}"/>
              </a:ext>
            </a:extLst>
          </p:cNvPr>
          <p:cNvSpPr txBox="1"/>
          <p:nvPr/>
        </p:nvSpPr>
        <p:spPr>
          <a:xfrm>
            <a:off x="7489406" y="3094604"/>
            <a:ext cx="3016459" cy="1010928"/>
          </a:xfrm>
          <a:prstGeom prst="rect">
            <a:avLst/>
          </a:prstGeom>
          <a:noFill/>
        </p:spPr>
        <p:txBody>
          <a:bodyPr wrap="square" lIns="0" tIns="0" rIns="0" bIns="0" rtlCol="0">
            <a:noAutofit/>
          </a:bodyPr>
          <a:lstStyle/>
          <a:p>
            <a:pPr algn="l">
              <a:lnSpc>
                <a:spcPct val="150000"/>
              </a:lnSpc>
              <a:spcAft>
                <a:spcPts val="1200"/>
              </a:spcAft>
            </a:pPr>
            <a:r>
              <a:rPr lang="en-AU" sz="1800" dirty="0"/>
              <a:t>A shiny black shellfish</a:t>
            </a:r>
          </a:p>
          <a:p>
            <a:pPr algn="l">
              <a:lnSpc>
                <a:spcPct val="150000"/>
              </a:lnSpc>
              <a:spcAft>
                <a:spcPts val="1200"/>
              </a:spcAft>
            </a:pPr>
            <a:r>
              <a:rPr lang="en-AU" sz="1800" dirty="0"/>
              <a:t>A shellfish in Annandale</a:t>
            </a:r>
          </a:p>
        </p:txBody>
      </p:sp>
      <p:sp>
        <p:nvSpPr>
          <p:cNvPr id="2" name="Slide Number Placeholder 1">
            <a:extLst>
              <a:ext uri="{FF2B5EF4-FFF2-40B4-BE49-F238E27FC236}">
                <a16:creationId xmlns:a16="http://schemas.microsoft.com/office/drawing/2014/main" id="{8D32C82C-145B-61EE-3CBE-DF7FF45AEC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39</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84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476F8-BD73-F495-02E0-0E35D53DE8D7}"/>
              </a:ext>
            </a:extLst>
          </p:cNvPr>
          <p:cNvSpPr>
            <a:spLocks noGrp="1"/>
          </p:cNvSpPr>
          <p:nvPr>
            <p:ph type="title"/>
          </p:nvPr>
        </p:nvSpPr>
        <p:spPr/>
        <p:txBody>
          <a:bodyPr/>
          <a:lstStyle/>
          <a:p>
            <a:r>
              <a:rPr lang="en-AU"/>
              <a:t>Licence agreement details</a:t>
            </a:r>
          </a:p>
        </p:txBody>
      </p:sp>
      <p:sp>
        <p:nvSpPr>
          <p:cNvPr id="7" name="Text Placeholder 6">
            <a:extLst>
              <a:ext uri="{FF2B5EF4-FFF2-40B4-BE49-F238E27FC236}">
                <a16:creationId xmlns:a16="http://schemas.microsoft.com/office/drawing/2014/main" id="{31F94E37-4D60-2856-3677-9AC3EE1ACEC8}"/>
              </a:ext>
            </a:extLst>
          </p:cNvPr>
          <p:cNvSpPr>
            <a:spLocks noGrp="1"/>
          </p:cNvSpPr>
          <p:nvPr>
            <p:ph type="body" sz="quarter" idx="19"/>
          </p:nvPr>
        </p:nvSpPr>
        <p:spPr/>
        <p:txBody>
          <a:bodyPr/>
          <a:lstStyle/>
          <a:p>
            <a:r>
              <a:rPr lang="en-AU" dirty="0">
                <a:ea typeface="Calibri" panose="020F0502020204030204" pitchFamily="34" charset="0"/>
              </a:rPr>
              <a:t>Norton-Lodge Z (2015) ‘The Marron’ in </a:t>
            </a:r>
            <a:r>
              <a:rPr lang="en-AU" i="1" dirty="0">
                <a:ea typeface="Calibri" panose="020F0502020204030204" pitchFamily="34" charset="0"/>
              </a:rPr>
              <a:t>Almost Sincerely</a:t>
            </a:r>
            <a:r>
              <a:rPr lang="en-AU" dirty="0">
                <a:ea typeface="Calibri" panose="020F0502020204030204" pitchFamily="34" charset="0"/>
              </a:rPr>
              <a:t>, The </a:t>
            </a:r>
            <a:r>
              <a:rPr lang="en-AU" dirty="0" err="1">
                <a:ea typeface="Calibri" panose="020F0502020204030204" pitchFamily="34" charset="0"/>
              </a:rPr>
              <a:t>Giramondo</a:t>
            </a:r>
            <a:r>
              <a:rPr lang="en-AU" dirty="0">
                <a:ea typeface="Calibri" panose="020F0502020204030204" pitchFamily="34" charset="0"/>
              </a:rPr>
              <a:t> Publishing Company Pty Ltd, Artarmon.  ISBN: 9781922146854. </a:t>
            </a:r>
          </a:p>
          <a:p>
            <a:r>
              <a:rPr lang="en-AU" dirty="0">
                <a:ea typeface="Calibri" panose="020F0502020204030204" pitchFamily="34" charset="0"/>
              </a:rPr>
              <a:t>Reproduced and made available for copying and communication by NSW Department of Education for its educational purposes with the permission of The </a:t>
            </a:r>
            <a:r>
              <a:rPr lang="en-AU" dirty="0" err="1">
                <a:ea typeface="Calibri" panose="020F0502020204030204" pitchFamily="34" charset="0"/>
              </a:rPr>
              <a:t>Giramondo</a:t>
            </a:r>
            <a:r>
              <a:rPr lang="en-AU" dirty="0">
                <a:ea typeface="Calibri" panose="020F0502020204030204" pitchFamily="34" charset="0"/>
              </a:rPr>
              <a:t> Publishing Company Pty Ltd.</a:t>
            </a:r>
          </a:p>
        </p:txBody>
      </p:sp>
      <p:sp>
        <p:nvSpPr>
          <p:cNvPr id="3" name="Slide Number Placeholder 2">
            <a:extLst>
              <a:ext uri="{FF2B5EF4-FFF2-40B4-BE49-F238E27FC236}">
                <a16:creationId xmlns:a16="http://schemas.microsoft.com/office/drawing/2014/main" id="{59B58B6A-D897-F678-7C38-2CBEB93C64C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3678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C6AE-4F0F-33BA-5FAA-AA642E87B9EC}"/>
              </a:ext>
            </a:extLst>
          </p:cNvPr>
          <p:cNvSpPr>
            <a:spLocks noGrp="1"/>
          </p:cNvSpPr>
          <p:nvPr>
            <p:ph type="title"/>
          </p:nvPr>
        </p:nvSpPr>
        <p:spPr/>
        <p:txBody>
          <a:bodyPr/>
          <a:lstStyle/>
          <a:p>
            <a:r>
              <a:rPr lang="en-US"/>
              <a:t>What is the effect of noun groups? </a:t>
            </a:r>
            <a:endParaRPr lang="en-AU"/>
          </a:p>
        </p:txBody>
      </p:sp>
      <p:sp>
        <p:nvSpPr>
          <p:cNvPr id="4" name="Text Placeholder 3">
            <a:extLst>
              <a:ext uri="{FF2B5EF4-FFF2-40B4-BE49-F238E27FC236}">
                <a16:creationId xmlns:a16="http://schemas.microsoft.com/office/drawing/2014/main" id="{D2784F97-913D-66FC-A543-A34AD01BFBD2}"/>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a:t>Identify noun groups that convey meaning </a:t>
            </a:r>
          </a:p>
        </p:txBody>
      </p:sp>
      <p:sp>
        <p:nvSpPr>
          <p:cNvPr id="5" name="Content Placeholder 4">
            <a:extLst>
              <a:ext uri="{FF2B5EF4-FFF2-40B4-BE49-F238E27FC236}">
                <a16:creationId xmlns:a16="http://schemas.microsoft.com/office/drawing/2014/main" id="{17986540-124A-5393-6548-7E9617515F8C}"/>
              </a:ext>
            </a:extLst>
          </p:cNvPr>
          <p:cNvSpPr>
            <a:spLocks noGrp="1"/>
          </p:cNvSpPr>
          <p:nvPr>
            <p:ph idx="1"/>
          </p:nvPr>
        </p:nvSpPr>
        <p:spPr>
          <a:xfrm>
            <a:off x="360000" y="1620000"/>
            <a:ext cx="5736000" cy="4536000"/>
          </a:xfrm>
        </p:spPr>
        <p:txBody>
          <a:bodyPr/>
          <a:lstStyle/>
          <a:p>
            <a:pPr lvl="0">
              <a:lnSpc>
                <a:spcPct val="150000"/>
              </a:lnSpc>
              <a:spcBef>
                <a:spcPts val="1200"/>
              </a:spcBef>
            </a:pPr>
            <a:r>
              <a:rPr lang="en-AU" sz="2000" b="0" i="0" dirty="0">
                <a:solidFill>
                  <a:srgbClr val="000000"/>
                </a:solidFill>
                <a:effectLst/>
                <a:latin typeface="+mn-lt"/>
              </a:rPr>
              <a:t>It walked with a sense of purpose, as though it should have been carrying </a:t>
            </a:r>
            <a:r>
              <a:rPr lang="en-AU" sz="2000" b="1" i="0" dirty="0">
                <a:solidFill>
                  <a:srgbClr val="000000"/>
                </a:solidFill>
                <a:effectLst/>
                <a:latin typeface="+mn-lt"/>
              </a:rPr>
              <a:t>a miniature top hat and cane. </a:t>
            </a:r>
            <a:endParaRPr lang="en-AU" sz="2000" b="1" dirty="0">
              <a:effectLst/>
              <a:latin typeface="+mn-lt"/>
              <a:ea typeface="Calibri" panose="020F0502020204030204" pitchFamily="34" charset="0"/>
            </a:endParaRPr>
          </a:p>
        </p:txBody>
      </p:sp>
      <p:sp>
        <p:nvSpPr>
          <p:cNvPr id="7" name="Rectangle: Rounded Corners 6">
            <a:extLst>
              <a:ext uri="{FF2B5EF4-FFF2-40B4-BE49-F238E27FC236}">
                <a16:creationId xmlns:a16="http://schemas.microsoft.com/office/drawing/2014/main" id="{9C66D3E4-C2E8-E594-7B20-2A597162B6A8}"/>
              </a:ext>
            </a:extLst>
          </p:cNvPr>
          <p:cNvSpPr/>
          <p:nvPr/>
        </p:nvSpPr>
        <p:spPr>
          <a:xfrm>
            <a:off x="6213764" y="1620000"/>
            <a:ext cx="5630236" cy="4536000"/>
          </a:xfrm>
          <a:prstGeom prst="roundRect">
            <a:avLst>
              <a:gd name="adj" fmla="val 9157"/>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2272B"/>
                </a:solidFill>
                <a:effectLst/>
                <a:uLnTx/>
                <a:uFillTx/>
                <a:latin typeface="Arial" panose="020B0604020202020204"/>
                <a:ea typeface="+mn-ea"/>
                <a:cs typeface="+mn-cs"/>
              </a:rPr>
              <a:t>This noun group gives us more information about the shellfish, implying that it may possess human-like traits such as elegance and style or a unique personality that sounds out.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2272B"/>
                </a:solidFill>
                <a:effectLst/>
                <a:uLnTx/>
                <a:uFillTx/>
                <a:latin typeface="Arial" panose="020B0604020202020204"/>
                <a:ea typeface="+mn-ea"/>
                <a:cs typeface="+mn-cs"/>
              </a:rPr>
              <a:t>Without it, we are unable to develop a clear image of the shellfish or gain an insight into its personal characteristics. </a:t>
            </a:r>
          </a:p>
        </p:txBody>
      </p:sp>
      <p:sp>
        <p:nvSpPr>
          <p:cNvPr id="3" name="Slide Number Placeholder 2">
            <a:extLst>
              <a:ext uri="{FF2B5EF4-FFF2-40B4-BE49-F238E27FC236}">
                <a16:creationId xmlns:a16="http://schemas.microsoft.com/office/drawing/2014/main" id="{B6CDC238-2C54-8465-E2F9-9418500701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1625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1F075D-033D-AFB6-E40B-CB904A9961D7}"/>
              </a:ext>
            </a:extLst>
          </p:cNvPr>
          <p:cNvSpPr>
            <a:spLocks noGrp="1"/>
          </p:cNvSpPr>
          <p:nvPr>
            <p:ph type="title"/>
          </p:nvPr>
        </p:nvSpPr>
        <p:spPr/>
        <p:txBody>
          <a:bodyPr/>
          <a:lstStyle/>
          <a:p>
            <a:r>
              <a:rPr lang="en-AU" dirty="0"/>
              <a:t>Writing with clarity and precision</a:t>
            </a:r>
          </a:p>
        </p:txBody>
      </p:sp>
      <p:sp>
        <p:nvSpPr>
          <p:cNvPr id="9" name="Text Placeholder 8">
            <a:extLst>
              <a:ext uri="{FF2B5EF4-FFF2-40B4-BE49-F238E27FC236}">
                <a16:creationId xmlns:a16="http://schemas.microsoft.com/office/drawing/2014/main" id="{57C33C42-9577-F372-0E9D-FB2574419EDD}"/>
              </a:ext>
            </a:extLst>
          </p:cNvPr>
          <p:cNvSpPr>
            <a:spLocks noGrp="1"/>
          </p:cNvSpPr>
          <p:nvPr>
            <p:ph type="body" sz="quarter" idx="18"/>
          </p:nvPr>
        </p:nvSpPr>
        <p:spPr/>
        <p:txBody>
          <a:bodyPr/>
          <a:lstStyle/>
          <a:p>
            <a:r>
              <a:rPr lang="en-AU" dirty="0"/>
              <a:t>Elaborated noun groups </a:t>
            </a:r>
          </a:p>
        </p:txBody>
      </p:sp>
      <p:sp>
        <p:nvSpPr>
          <p:cNvPr id="10" name="Text Placeholder 4">
            <a:extLst>
              <a:ext uri="{FF2B5EF4-FFF2-40B4-BE49-F238E27FC236}">
                <a16:creationId xmlns:a16="http://schemas.microsoft.com/office/drawing/2014/main" id="{F4B41CD5-82D7-EDC6-F118-A98056F3ED94}"/>
              </a:ext>
            </a:extLst>
          </p:cNvPr>
          <p:cNvSpPr txBox="1">
            <a:spLocks/>
          </p:cNvSpPr>
          <p:nvPr/>
        </p:nvSpPr>
        <p:spPr>
          <a:xfrm>
            <a:off x="360001" y="1500350"/>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2"/>
                </a:solidFill>
                <a:cs typeface="Arial"/>
              </a:rPr>
              <a:t>Re-write this sentence removing words (the adjectives) from the elaborated noun groups creating less descriptive sentences . The first example in the sentence has been done for you.</a:t>
            </a:r>
            <a:endParaRPr lang="en-US" sz="1800" b="1" dirty="0">
              <a:solidFill>
                <a:schemeClr val="accent2"/>
              </a:solidFill>
              <a:cs typeface="Arial"/>
            </a:endParaRPr>
          </a:p>
          <a:p>
            <a:r>
              <a:rPr lang="en-US" sz="1800" b="1" dirty="0">
                <a:solidFill>
                  <a:srgbClr val="22272B"/>
                </a:solidFill>
                <a:cs typeface="Arial"/>
              </a:rPr>
              <a:t>Example sentence with elaborated noun groups</a:t>
            </a:r>
          </a:p>
          <a:p>
            <a:r>
              <a:rPr lang="en-AU" sz="1800" i="1" dirty="0">
                <a:solidFill>
                  <a:srgbClr val="000000"/>
                </a:solidFill>
              </a:rPr>
              <a:t>Amongst the evening's take-away diners, potential trivia guests lolling into the pub, and the late night patients off to see the Johnston Street doctor with varying imagined and real middle-class diseases, amongst them all, and Georgia and me, walking down the street was a shiny black shellfish.   </a:t>
            </a:r>
            <a:endParaRPr lang="en-US" sz="1800" i="1" dirty="0">
              <a:solidFill>
                <a:srgbClr val="22272B"/>
              </a:solidFill>
              <a:cs typeface="Arial"/>
            </a:endParaRPr>
          </a:p>
          <a:p>
            <a:r>
              <a:rPr lang="en-US" sz="1800" b="1" dirty="0">
                <a:solidFill>
                  <a:srgbClr val="22272B"/>
                </a:solidFill>
                <a:cs typeface="Arial"/>
              </a:rPr>
              <a:t>The sentence with words removed from elaborated noun groups</a:t>
            </a:r>
          </a:p>
          <a:p>
            <a:r>
              <a:rPr lang="en-AU" sz="1800" b="1" dirty="0">
                <a:solidFill>
                  <a:srgbClr val="000000"/>
                </a:solidFill>
                <a:cs typeface="Arial"/>
              </a:rPr>
              <a:t> </a:t>
            </a:r>
            <a:r>
              <a:rPr lang="en-AU" sz="1800" i="1" dirty="0">
                <a:solidFill>
                  <a:srgbClr val="000000"/>
                </a:solidFill>
              </a:rPr>
              <a:t>Amongst the diners, guests lolling into the pub, and patients off to see the doctor with diseases, amongst them all, and Georgia and me, walking down the street was a shellfish.</a:t>
            </a:r>
            <a:r>
              <a:rPr lang="en-AU" sz="1800" dirty="0">
                <a:solidFill>
                  <a:srgbClr val="000000"/>
                </a:solidFill>
              </a:rPr>
              <a:t>   </a:t>
            </a:r>
          </a:p>
          <a:p>
            <a:r>
              <a:rPr lang="en-US" sz="1800" dirty="0">
                <a:solidFill>
                  <a:schemeClr val="accent2"/>
                </a:solidFill>
                <a:cs typeface="Arial"/>
              </a:rPr>
              <a:t>What is the impact on the reader without the elaborated noun groups in this sentence?</a:t>
            </a:r>
          </a:p>
        </p:txBody>
      </p:sp>
      <p:sp>
        <p:nvSpPr>
          <p:cNvPr id="2" name="Slide Number Placeholder 1">
            <a:extLst>
              <a:ext uri="{FF2B5EF4-FFF2-40B4-BE49-F238E27FC236}">
                <a16:creationId xmlns:a16="http://schemas.microsoft.com/office/drawing/2014/main" id="{39769C7A-F6D7-1C10-AF13-96475D93C6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73468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a:rPr>
              <a:t>Annotating ‘The Marron’ (1)</a:t>
            </a:r>
            <a:endParaRPr lang="en-AU" dirty="0"/>
          </a:p>
        </p:txBody>
      </p:sp>
    </p:spTree>
    <p:extLst>
      <p:ext uri="{BB962C8B-B14F-4D97-AF65-F5344CB8AC3E}">
        <p14:creationId xmlns:p14="http://schemas.microsoft.com/office/powerpoint/2010/main" val="300014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A4F931-B292-1DD0-02E2-7C375FFE3C48}"/>
              </a:ext>
            </a:extLst>
          </p:cNvPr>
          <p:cNvSpPr>
            <a:spLocks noGrp="1"/>
          </p:cNvSpPr>
          <p:nvPr>
            <p:ph type="title"/>
          </p:nvPr>
        </p:nvSpPr>
        <p:spPr/>
        <p:txBody>
          <a:bodyPr/>
          <a:lstStyle/>
          <a:p>
            <a:r>
              <a:rPr lang="en-AU" dirty="0"/>
              <a:t>Annotating ‘The Marron’ (2)</a:t>
            </a:r>
          </a:p>
        </p:txBody>
      </p:sp>
      <p:sp>
        <p:nvSpPr>
          <p:cNvPr id="7" name="Text Placeholder 6">
            <a:extLst>
              <a:ext uri="{FF2B5EF4-FFF2-40B4-BE49-F238E27FC236}">
                <a16:creationId xmlns:a16="http://schemas.microsoft.com/office/drawing/2014/main" id="{A2AF2D82-51D6-A457-5D7E-344232837906}"/>
              </a:ext>
            </a:extLst>
          </p:cNvPr>
          <p:cNvSpPr>
            <a:spLocks noGrp="1"/>
          </p:cNvSpPr>
          <p:nvPr>
            <p:ph type="body" sz="quarter" idx="18"/>
          </p:nvPr>
        </p:nvSpPr>
        <p:spPr/>
        <p:txBody>
          <a:bodyPr/>
          <a:lstStyle/>
          <a:p>
            <a:r>
              <a:rPr lang="en-AU" dirty="0"/>
              <a:t>Succinct noun groups and elaborated noun groups</a:t>
            </a:r>
          </a:p>
        </p:txBody>
      </p:sp>
      <p:sp>
        <p:nvSpPr>
          <p:cNvPr id="10" name="Text Placeholder 4">
            <a:extLst>
              <a:ext uri="{FF2B5EF4-FFF2-40B4-BE49-F238E27FC236}">
                <a16:creationId xmlns:a16="http://schemas.microsoft.com/office/drawing/2014/main" id="{AB0D2A02-CCB6-1F52-160B-05CD1BF76EA1}"/>
              </a:ext>
            </a:extLst>
          </p:cNvPr>
          <p:cNvSpPr txBox="1">
            <a:spLocks/>
          </p:cNvSpPr>
          <p:nvPr/>
        </p:nvSpPr>
        <p:spPr>
          <a:xfrm>
            <a:off x="354000" y="1593680"/>
            <a:ext cx="11490000" cy="413171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cs typeface="Arial"/>
              </a:rPr>
              <a:t>This section has been annotated for character description using </a:t>
            </a:r>
            <a:r>
              <a:rPr lang="en-US" sz="1600" i="1" dirty="0">
                <a:solidFill>
                  <a:schemeClr val="accent2"/>
                </a:solidFill>
                <a:cs typeface="Arial"/>
              </a:rPr>
              <a:t>succinct noun groups </a:t>
            </a:r>
            <a:r>
              <a:rPr lang="en-US" sz="1600" dirty="0">
                <a:cs typeface="Arial"/>
              </a:rPr>
              <a:t>and</a:t>
            </a:r>
            <a:r>
              <a:rPr lang="en-US" sz="1600" i="1" dirty="0">
                <a:solidFill>
                  <a:schemeClr val="accent2"/>
                </a:solidFill>
                <a:cs typeface="Arial"/>
              </a:rPr>
              <a:t> </a:t>
            </a:r>
            <a:r>
              <a:rPr lang="en-US" sz="1600" b="1" dirty="0">
                <a:cs typeface="Arial"/>
              </a:rPr>
              <a:t>elaborated noun groups.</a:t>
            </a:r>
          </a:p>
          <a:p>
            <a:r>
              <a:rPr lang="en-AU" sz="1600" i="1" dirty="0">
                <a:solidFill>
                  <a:schemeClr val="accent2"/>
                </a:solidFill>
                <a:cs typeface="Arial"/>
              </a:rPr>
              <a:t>One evening </a:t>
            </a:r>
            <a:r>
              <a:rPr lang="en-AU" sz="1600" dirty="0">
                <a:solidFill>
                  <a:srgbClr val="000000"/>
                </a:solidFill>
                <a:cs typeface="Arial"/>
              </a:rPr>
              <a:t>at </a:t>
            </a:r>
            <a:r>
              <a:rPr lang="en-AU" sz="1600" b="1" dirty="0">
                <a:solidFill>
                  <a:srgbClr val="000000"/>
                </a:solidFill>
                <a:cs typeface="Arial"/>
              </a:rPr>
              <a:t>the age of ten</a:t>
            </a:r>
            <a:r>
              <a:rPr lang="en-AU" sz="1600" dirty="0">
                <a:solidFill>
                  <a:srgbClr val="000000"/>
                </a:solidFill>
                <a:cs typeface="Arial"/>
              </a:rPr>
              <a:t>, </a:t>
            </a:r>
            <a:r>
              <a:rPr lang="en-AU" sz="1600" i="1" dirty="0">
                <a:solidFill>
                  <a:schemeClr val="accent2"/>
                </a:solidFill>
                <a:cs typeface="Arial"/>
              </a:rPr>
              <a:t>Georgia</a:t>
            </a:r>
            <a:r>
              <a:rPr lang="en-AU" sz="1600" dirty="0">
                <a:solidFill>
                  <a:srgbClr val="000000"/>
                </a:solidFill>
                <a:cs typeface="Arial"/>
              </a:rPr>
              <a:t> had been assigned </a:t>
            </a:r>
            <a:r>
              <a:rPr lang="en-AU" sz="1600" b="1" dirty="0">
                <a:solidFill>
                  <a:srgbClr val="000000"/>
                </a:solidFill>
                <a:cs typeface="Arial"/>
              </a:rPr>
              <a:t>hunting and gathering duties</a:t>
            </a:r>
            <a:r>
              <a:rPr lang="en-AU" sz="1600" dirty="0">
                <a:solidFill>
                  <a:srgbClr val="000000"/>
                </a:solidFill>
                <a:cs typeface="Arial"/>
              </a:rPr>
              <a:t>. Up until I finished </a:t>
            </a:r>
            <a:r>
              <a:rPr lang="en-AU" sz="1600" i="1" dirty="0">
                <a:solidFill>
                  <a:schemeClr val="accent2"/>
                </a:solidFill>
                <a:cs typeface="Arial"/>
              </a:rPr>
              <a:t>Year Six</a:t>
            </a:r>
            <a:r>
              <a:rPr lang="en-AU" sz="1600" dirty="0">
                <a:solidFill>
                  <a:srgbClr val="000000"/>
                </a:solidFill>
                <a:cs typeface="Arial"/>
              </a:rPr>
              <a:t>, </a:t>
            </a:r>
            <a:r>
              <a:rPr lang="en-AU" sz="1600" i="1" dirty="0">
                <a:solidFill>
                  <a:schemeClr val="accent2"/>
                </a:solidFill>
                <a:cs typeface="Arial"/>
              </a:rPr>
              <a:t>Mamma </a:t>
            </a:r>
            <a:r>
              <a:rPr lang="en-AU" sz="1600" dirty="0">
                <a:solidFill>
                  <a:srgbClr val="000000"/>
                </a:solidFill>
                <a:cs typeface="Arial"/>
              </a:rPr>
              <a:t>had insisted on walking me to school in </a:t>
            </a:r>
            <a:r>
              <a:rPr lang="en-AU" sz="1600" i="1" dirty="0">
                <a:solidFill>
                  <a:schemeClr val="accent2"/>
                </a:solidFill>
                <a:cs typeface="Arial"/>
              </a:rPr>
              <a:t>the mornings </a:t>
            </a:r>
            <a:r>
              <a:rPr lang="en-AU" sz="1600" dirty="0">
                <a:solidFill>
                  <a:srgbClr val="000000"/>
                </a:solidFill>
                <a:cs typeface="Arial"/>
              </a:rPr>
              <a:t>and picking me up in </a:t>
            </a:r>
            <a:r>
              <a:rPr lang="en-AU" sz="1600" i="1" dirty="0">
                <a:solidFill>
                  <a:schemeClr val="accent2"/>
                </a:solidFill>
                <a:cs typeface="Arial"/>
              </a:rPr>
              <a:t>the afternoons</a:t>
            </a:r>
            <a:r>
              <a:rPr lang="en-AU" sz="1600" dirty="0">
                <a:solidFill>
                  <a:srgbClr val="000000"/>
                </a:solidFill>
                <a:cs typeface="Arial"/>
              </a:rPr>
              <a:t>. This was </a:t>
            </a:r>
            <a:r>
              <a:rPr lang="en-AU" sz="1600" i="1" dirty="0">
                <a:solidFill>
                  <a:schemeClr val="accent2"/>
                </a:solidFill>
                <a:cs typeface="Arial"/>
              </a:rPr>
              <a:t>a school </a:t>
            </a:r>
            <a:r>
              <a:rPr lang="en-AU" sz="1600" dirty="0">
                <a:solidFill>
                  <a:srgbClr val="000000"/>
                </a:solidFill>
                <a:cs typeface="Arial"/>
              </a:rPr>
              <a:t>that could be seen perfectly well from </a:t>
            </a:r>
            <a:r>
              <a:rPr lang="en-AU" sz="1600" b="1" dirty="0">
                <a:solidFill>
                  <a:srgbClr val="000000"/>
                </a:solidFill>
                <a:cs typeface="Arial"/>
              </a:rPr>
              <a:t>the vantage point of our house</a:t>
            </a:r>
            <a:r>
              <a:rPr lang="en-AU" sz="1600" dirty="0">
                <a:solidFill>
                  <a:srgbClr val="000000"/>
                </a:solidFill>
                <a:cs typeface="Arial"/>
              </a:rPr>
              <a:t>. She also used to watch me playing </a:t>
            </a:r>
            <a:r>
              <a:rPr lang="en-AU" sz="1600" dirty="0">
                <a:cs typeface="Arial"/>
              </a:rPr>
              <a:t>in</a:t>
            </a:r>
            <a:r>
              <a:rPr lang="en-AU" sz="1600" i="1" dirty="0">
                <a:solidFill>
                  <a:schemeClr val="accent2"/>
                </a:solidFill>
                <a:cs typeface="Arial"/>
              </a:rPr>
              <a:t> the park</a:t>
            </a:r>
            <a:r>
              <a:rPr lang="en-AU" sz="1600" dirty="0">
                <a:solidFill>
                  <a:srgbClr val="000000"/>
                </a:solidFill>
                <a:cs typeface="Arial"/>
              </a:rPr>
              <a:t>, from </a:t>
            </a:r>
            <a:r>
              <a:rPr lang="en-AU" sz="1600" b="1" dirty="0">
                <a:solidFill>
                  <a:srgbClr val="000000"/>
                </a:solidFill>
                <a:cs typeface="Arial"/>
              </a:rPr>
              <a:t>the window in the lounge room</a:t>
            </a:r>
            <a:r>
              <a:rPr lang="en-AU" sz="1600" dirty="0">
                <a:solidFill>
                  <a:srgbClr val="000000"/>
                </a:solidFill>
                <a:cs typeface="Arial"/>
              </a:rPr>
              <a:t>, and would make </a:t>
            </a:r>
            <a:r>
              <a:rPr lang="en-AU" sz="1600" i="1" dirty="0">
                <a:solidFill>
                  <a:schemeClr val="accent2"/>
                </a:solidFill>
                <a:cs typeface="Arial"/>
              </a:rPr>
              <a:t>me</a:t>
            </a:r>
            <a:r>
              <a:rPr lang="en-AU" sz="1600" dirty="0">
                <a:solidFill>
                  <a:srgbClr val="000000"/>
                </a:solidFill>
                <a:cs typeface="Arial"/>
              </a:rPr>
              <a:t> come inside ours before any of my comrades were summoned for dinner. Somewhat predictably Georgia's world was a lot more relaxed than mine, and, at the age of ten she was deemed perfectly capable of </a:t>
            </a:r>
            <a:r>
              <a:rPr lang="en-AU" sz="1600" b="1" dirty="0">
                <a:solidFill>
                  <a:srgbClr val="000000"/>
                </a:solidFill>
                <a:cs typeface="Arial"/>
              </a:rPr>
              <a:t>the financial and physical responsibilities </a:t>
            </a:r>
            <a:r>
              <a:rPr lang="en-AU" sz="1600" dirty="0">
                <a:solidFill>
                  <a:srgbClr val="000000"/>
                </a:solidFill>
                <a:cs typeface="Arial"/>
              </a:rPr>
              <a:t>involved in </a:t>
            </a:r>
            <a:r>
              <a:rPr lang="en-AU" sz="1600" i="1" dirty="0">
                <a:solidFill>
                  <a:schemeClr val="accent2"/>
                </a:solidFill>
                <a:cs typeface="Arial"/>
              </a:rPr>
              <a:t>a solo trip </a:t>
            </a:r>
            <a:r>
              <a:rPr lang="en-AU" sz="1600" dirty="0">
                <a:solidFill>
                  <a:srgbClr val="000000"/>
                </a:solidFill>
                <a:cs typeface="Arial"/>
              </a:rPr>
              <a:t>to </a:t>
            </a:r>
            <a:r>
              <a:rPr lang="en-AU" sz="1600" i="1" dirty="0">
                <a:solidFill>
                  <a:schemeClr val="accent2"/>
                </a:solidFill>
                <a:cs typeface="Arial"/>
              </a:rPr>
              <a:t>the</a:t>
            </a:r>
            <a:r>
              <a:rPr lang="en-AU" sz="1600" dirty="0">
                <a:solidFill>
                  <a:srgbClr val="000000"/>
                </a:solidFill>
                <a:cs typeface="Arial"/>
              </a:rPr>
              <a:t> </a:t>
            </a:r>
            <a:r>
              <a:rPr lang="en-AU" sz="1600" i="1" dirty="0">
                <a:solidFill>
                  <a:schemeClr val="accent2"/>
                </a:solidFill>
                <a:cs typeface="Arial"/>
              </a:rPr>
              <a:t>fish-and chip-shop. </a:t>
            </a:r>
            <a:r>
              <a:rPr lang="en-AU" sz="1600" dirty="0">
                <a:solidFill>
                  <a:srgbClr val="000000"/>
                </a:solidFill>
                <a:cs typeface="Arial"/>
              </a:rPr>
              <a:t>I was sixteen at the time, and wading through </a:t>
            </a:r>
            <a:r>
              <a:rPr lang="en-AU" sz="1600" b="1" dirty="0">
                <a:solidFill>
                  <a:srgbClr val="000000"/>
                </a:solidFill>
                <a:cs typeface="Arial"/>
              </a:rPr>
              <a:t>an entirely new swamp</a:t>
            </a:r>
            <a:r>
              <a:rPr lang="en-AU" sz="1600" dirty="0">
                <a:solidFill>
                  <a:srgbClr val="000000"/>
                </a:solidFill>
                <a:cs typeface="Arial"/>
              </a:rPr>
              <a:t> of </a:t>
            </a:r>
            <a:r>
              <a:rPr lang="en-AU" sz="1600" b="1" dirty="0">
                <a:solidFill>
                  <a:srgbClr val="000000"/>
                </a:solidFill>
                <a:cs typeface="Arial"/>
              </a:rPr>
              <a:t>Mamma's overprotective tendencies</a:t>
            </a:r>
            <a:r>
              <a:rPr lang="en-AU" sz="1600" dirty="0">
                <a:solidFill>
                  <a:srgbClr val="000000"/>
                </a:solidFill>
                <a:cs typeface="Arial"/>
              </a:rPr>
              <a:t>. At any rate, </a:t>
            </a:r>
            <a:r>
              <a:rPr lang="en-AU" sz="1600" i="1" dirty="0">
                <a:solidFill>
                  <a:schemeClr val="accent2"/>
                </a:solidFill>
                <a:cs typeface="Arial"/>
              </a:rPr>
              <a:t>the unfairness </a:t>
            </a:r>
            <a:r>
              <a:rPr lang="en-AU" sz="1600" dirty="0">
                <a:solidFill>
                  <a:srgbClr val="000000"/>
                </a:solidFill>
                <a:cs typeface="Arial"/>
              </a:rPr>
              <a:t>was not lost on me, and out of pettiness I insisted on going with her. Whilst it promised no particular joy to me, minimising Georgia's freedom was a little pleasure unto itself. And it was on </a:t>
            </a:r>
            <a:r>
              <a:rPr lang="en-AU" sz="1600" i="1" dirty="0">
                <a:solidFill>
                  <a:schemeClr val="accent2"/>
                </a:solidFill>
                <a:cs typeface="Arial"/>
              </a:rPr>
              <a:t>this particular adventure </a:t>
            </a:r>
            <a:r>
              <a:rPr lang="en-AU" sz="1600" dirty="0">
                <a:solidFill>
                  <a:srgbClr val="000000"/>
                </a:solidFill>
                <a:cs typeface="Arial"/>
              </a:rPr>
              <a:t>that Georgia and I happened upon </a:t>
            </a:r>
            <a:r>
              <a:rPr lang="en-AU" sz="1600" i="1" dirty="0">
                <a:solidFill>
                  <a:schemeClr val="accent2"/>
                </a:solidFill>
                <a:cs typeface="Arial"/>
              </a:rPr>
              <a:t>a shellfish </a:t>
            </a:r>
            <a:r>
              <a:rPr lang="en-AU" sz="1600" dirty="0">
                <a:solidFill>
                  <a:srgbClr val="000000"/>
                </a:solidFill>
                <a:cs typeface="Arial"/>
              </a:rPr>
              <a:t>walking down </a:t>
            </a:r>
            <a:r>
              <a:rPr lang="en-AU" sz="1600" i="1" dirty="0">
                <a:solidFill>
                  <a:schemeClr val="accent2"/>
                </a:solidFill>
                <a:cs typeface="Arial"/>
              </a:rPr>
              <a:t>the street.</a:t>
            </a:r>
            <a:endParaRPr lang="en-US" sz="1600" i="1" dirty="0">
              <a:solidFill>
                <a:schemeClr val="accent2"/>
              </a:solidFill>
              <a:cs typeface="Arial"/>
            </a:endParaRPr>
          </a:p>
        </p:txBody>
      </p:sp>
      <p:sp>
        <p:nvSpPr>
          <p:cNvPr id="2" name="Slide Number Placeholder 1">
            <a:extLst>
              <a:ext uri="{FF2B5EF4-FFF2-40B4-BE49-F238E27FC236}">
                <a16:creationId xmlns:a16="http://schemas.microsoft.com/office/drawing/2014/main" id="{275607F2-DF5F-80CC-A5C7-AF869EE045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18648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A809F2-C391-DF1E-3BB1-20731F970FF0}"/>
              </a:ext>
            </a:extLst>
          </p:cNvPr>
          <p:cNvSpPr>
            <a:spLocks noGrp="1"/>
          </p:cNvSpPr>
          <p:nvPr>
            <p:ph type="title"/>
          </p:nvPr>
        </p:nvSpPr>
        <p:spPr/>
        <p:txBody>
          <a:bodyPr/>
          <a:lstStyle/>
          <a:p>
            <a:r>
              <a:rPr lang="en-US" dirty="0">
                <a:cs typeface="Arial"/>
              </a:rPr>
              <a:t>Applying understanding of noun groups </a:t>
            </a:r>
            <a:endParaRPr lang="en-AU" dirty="0"/>
          </a:p>
        </p:txBody>
      </p:sp>
      <p:sp>
        <p:nvSpPr>
          <p:cNvPr id="9" name="Text Placeholder 8">
            <a:extLst>
              <a:ext uri="{FF2B5EF4-FFF2-40B4-BE49-F238E27FC236}">
                <a16:creationId xmlns:a16="http://schemas.microsoft.com/office/drawing/2014/main" id="{81683619-AB46-0168-F97F-5A2153DEF713}"/>
              </a:ext>
            </a:extLst>
          </p:cNvPr>
          <p:cNvSpPr>
            <a:spLocks noGrp="1"/>
          </p:cNvSpPr>
          <p:nvPr>
            <p:ph type="body" sz="quarter" idx="18"/>
          </p:nvPr>
        </p:nvSpPr>
        <p:spPr/>
        <p:txBody>
          <a:bodyPr/>
          <a:lstStyle/>
          <a:p>
            <a:r>
              <a:rPr lang="en-US" dirty="0">
                <a:cs typeface="Arial"/>
              </a:rPr>
              <a:t>Consolidating your understanding</a:t>
            </a:r>
            <a:endParaRPr lang="en-US" dirty="0"/>
          </a:p>
        </p:txBody>
      </p:sp>
      <p:sp>
        <p:nvSpPr>
          <p:cNvPr id="10" name="Text Placeholder 4">
            <a:extLst>
              <a:ext uri="{FF2B5EF4-FFF2-40B4-BE49-F238E27FC236}">
                <a16:creationId xmlns:a16="http://schemas.microsoft.com/office/drawing/2014/main" id="{0BBAA535-8ED8-36C6-4319-8400DB2A11E2}"/>
              </a:ext>
            </a:extLst>
          </p:cNvPr>
          <p:cNvSpPr txBox="1">
            <a:spLocks/>
          </p:cNvSpPr>
          <p:nvPr/>
        </p:nvSpPr>
        <p:spPr>
          <a:xfrm>
            <a:off x="360000" y="1558636"/>
            <a:ext cx="3790182" cy="4675608"/>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cs typeface="Arial"/>
              </a:rPr>
              <a:t>Develop elaborated noun groups for each of the stimulus images that show an extraordinary event in an ordinary setting. </a:t>
            </a:r>
          </a:p>
          <a:p>
            <a:r>
              <a:rPr lang="en-US" sz="1800" dirty="0">
                <a:cs typeface="Arial"/>
              </a:rPr>
              <a:t>Choose one of the images to inspire a short piece of imaginative writing (100 words). In your writing, you need to apply elaborated noun groups to add precision and detail in your descriptions.</a:t>
            </a:r>
          </a:p>
        </p:txBody>
      </p:sp>
      <p:pic>
        <p:nvPicPr>
          <p:cNvPr id="1028" name="Picture 4" descr="red and black ride on toy car">
            <a:extLst>
              <a:ext uri="{FF2B5EF4-FFF2-40B4-BE49-F238E27FC236}">
                <a16:creationId xmlns:a16="http://schemas.microsoft.com/office/drawing/2014/main" id="{11CD026B-2272-DC03-4C45-3149335DDB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4235" y="982521"/>
            <a:ext cx="3313287" cy="49682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115086-8369-89FD-62C2-9B3C589FC327}"/>
              </a:ext>
            </a:extLst>
          </p:cNvPr>
          <p:cNvSpPr txBox="1"/>
          <p:nvPr/>
        </p:nvSpPr>
        <p:spPr>
          <a:xfrm>
            <a:off x="4394235" y="6075203"/>
            <a:ext cx="274320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b="0" i="0" dirty="0">
                <a:solidFill>
                  <a:srgbClr val="111111"/>
                </a:solidFill>
                <a:effectLst/>
              </a:rPr>
              <a:t>Photo by </a:t>
            </a:r>
            <a:r>
              <a:rPr lang="en-AU" sz="1200" b="0" i="0" dirty="0">
                <a:effectLst/>
                <a:hlinkClick r:id="rId4"/>
              </a:rPr>
              <a:t>john crozier</a:t>
            </a:r>
            <a:r>
              <a:rPr lang="en-AU" sz="1200" b="0" i="0" dirty="0">
                <a:solidFill>
                  <a:srgbClr val="111111"/>
                </a:solidFill>
                <a:effectLst/>
              </a:rPr>
              <a:t> on </a:t>
            </a:r>
            <a:r>
              <a:rPr lang="en-AU" sz="1200" b="0" i="0" dirty="0" err="1">
                <a:effectLst/>
                <a:hlinkClick r:id="rId5"/>
              </a:rPr>
              <a:t>Unsplash</a:t>
            </a:r>
            <a:endParaRPr lang="en-US" sz="1200" dirty="0"/>
          </a:p>
        </p:txBody>
      </p:sp>
      <p:pic>
        <p:nvPicPr>
          <p:cNvPr id="1032" name="Picture 8" descr="a woman sitting on a bed suspended from a tree">
            <a:extLst>
              <a:ext uri="{FF2B5EF4-FFF2-40B4-BE49-F238E27FC236}">
                <a16:creationId xmlns:a16="http://schemas.microsoft.com/office/drawing/2014/main" id="{54E550CD-4EB8-FD97-264A-3B2305E2D3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48370" y="982520"/>
            <a:ext cx="3313287" cy="49699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CFDD2D7-9A23-3018-C895-933E458FDEEB}"/>
              </a:ext>
            </a:extLst>
          </p:cNvPr>
          <p:cNvSpPr txBox="1"/>
          <p:nvPr/>
        </p:nvSpPr>
        <p:spPr>
          <a:xfrm>
            <a:off x="8148370" y="6075203"/>
            <a:ext cx="3313287"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t>Photo by </a:t>
            </a:r>
            <a:r>
              <a:rPr lang="en-AU" sz="1200" dirty="0">
                <a:solidFill>
                  <a:srgbClr val="111111"/>
                </a:solidFill>
                <a:hlinkClick r:id="rId7"/>
              </a:rPr>
              <a:t>Getty images </a:t>
            </a:r>
            <a:r>
              <a:rPr lang="en-AU" sz="1200" dirty="0">
                <a:solidFill>
                  <a:srgbClr val="111111"/>
                </a:solidFill>
              </a:rPr>
              <a:t>for</a:t>
            </a:r>
            <a:r>
              <a:rPr lang="en-US" sz="1200" dirty="0"/>
              <a:t> </a:t>
            </a:r>
            <a:r>
              <a:rPr lang="en-US" sz="1200" u="sng" dirty="0" err="1">
                <a:solidFill>
                  <a:srgbClr val="146CFD"/>
                </a:solidFill>
                <a:ea typeface="Calibri"/>
                <a:cs typeface="Calibri"/>
                <a:hlinkClick r:id="rId8"/>
              </a:rPr>
              <a:t>Unsplash</a:t>
            </a:r>
            <a:r>
              <a:rPr lang="en-US" sz="1200" dirty="0"/>
              <a:t> </a:t>
            </a:r>
          </a:p>
        </p:txBody>
      </p:sp>
      <p:sp>
        <p:nvSpPr>
          <p:cNvPr id="2" name="Slide Number Placeholder 1">
            <a:extLst>
              <a:ext uri="{FF2B5EF4-FFF2-40B4-BE49-F238E27FC236}">
                <a16:creationId xmlns:a16="http://schemas.microsoft.com/office/drawing/2014/main" id="{8491F148-E911-5271-7B42-CEB1A6A753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5082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Returning to the learning intentions and success criteria</a:t>
            </a:r>
            <a:endParaRPr lang="en-AU">
              <a:cs typeface="Arial" panose="020B0604020202020204" pitchFamily="34" charset="0"/>
            </a:endParaRPr>
          </a:p>
        </p:txBody>
      </p:sp>
    </p:spTree>
    <p:extLst>
      <p:ext uri="{BB962C8B-B14F-4D97-AF65-F5344CB8AC3E}">
        <p14:creationId xmlns:p14="http://schemas.microsoft.com/office/powerpoint/2010/main" val="278448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a:t>
            </a:r>
            <a:r>
              <a:rPr lang="en-AU" dirty="0">
                <a:cs typeface="Arial" panose="020B0604020202020204" pitchFamily="34" charset="0"/>
              </a:rPr>
              <a:t>(2)</a:t>
            </a:r>
            <a:endParaRPr lang="en-AU" dirty="0"/>
          </a:p>
        </p:txBody>
      </p:sp>
      <p:sp>
        <p:nvSpPr>
          <p:cNvPr id="6" name="Text Placeholder 5">
            <a:extLst>
              <a:ext uri="{FF2B5EF4-FFF2-40B4-BE49-F238E27FC236}">
                <a16:creationId xmlns:a16="http://schemas.microsoft.com/office/drawing/2014/main" id="{0C1F4563-0C65-8384-9CF5-DD3C4C9AD962}"/>
              </a:ext>
            </a:extLst>
          </p:cNvPr>
          <p:cNvSpPr>
            <a:spLocks noGrp="1"/>
          </p:cNvSpPr>
          <p:nvPr>
            <p:ph type="body" sz="quarter" idx="19"/>
          </p:nvPr>
        </p:nvSpPr>
        <p:spPr>
          <a:xfrm>
            <a:off x="360000" y="1790206"/>
            <a:ext cx="11484000" cy="4491058"/>
          </a:xfrm>
        </p:spPr>
        <p:txBody>
          <a:bodyPr vert="horz" lIns="0" tIns="0" rIns="0" bIns="0" rtlCol="0" anchor="t">
            <a:noAutofit/>
          </a:bodyPr>
          <a:lstStyle/>
          <a:p>
            <a:pPr marL="0" marR="0" lvl="0" indent="0" algn="l" defTabSz="609585" rtl="0" eaLnBrk="1" fontAlgn="auto" latinLnBrk="0" hangingPunct="1">
              <a:spcBef>
                <a:spcPts val="0"/>
              </a:spcBef>
              <a:buClrTx/>
              <a:buSzTx/>
              <a:buFontTx/>
              <a:buNone/>
              <a:tabLst/>
              <a:defRPr/>
            </a:pPr>
            <a:r>
              <a:rPr kumimoji="0" lang="en-AU" b="1" u="none" strike="noStrike" kern="1200" cap="none" spc="0" normalizeH="0" baseline="0" noProof="0" dirty="0">
                <a:ln>
                  <a:noFill/>
                </a:ln>
                <a:solidFill>
                  <a:schemeClr val="accent1"/>
                </a:solidFill>
                <a:effectLst/>
                <a:uLnTx/>
                <a:uFillTx/>
                <a:latin typeface="+mj-lt"/>
                <a:cs typeface="Arial"/>
              </a:rPr>
              <a:t>We are learning to</a:t>
            </a:r>
            <a:endParaRPr kumimoji="0" lang="en-AU" u="none" strike="noStrike" kern="1200" cap="none" spc="0" normalizeH="0" baseline="0" noProof="0" dirty="0">
              <a:ln>
                <a:noFill/>
              </a:ln>
              <a:solidFill>
                <a:schemeClr val="accent1"/>
              </a:solidFill>
              <a:effectLst/>
              <a:uLnTx/>
              <a:uFillTx/>
              <a:latin typeface="+mj-lt"/>
              <a:ea typeface="+mn-lt"/>
              <a:cs typeface="Arial"/>
            </a:endParaRPr>
          </a:p>
          <a:p>
            <a:pPr marL="342900" indent="-342900">
              <a:buFont typeface="Arial" panose="020B0604020202020204" pitchFamily="34" charset="0"/>
              <a:buChar char="•"/>
            </a:pPr>
            <a:r>
              <a:rPr lang="en-AU" dirty="0">
                <a:cs typeface="Arial" panose="020B0604020202020204" pitchFamily="34" charset="0"/>
              </a:rPr>
              <a:t>understand how codes and conventions of language are used to create representations in texts</a:t>
            </a:r>
          </a:p>
          <a:p>
            <a:pPr marL="342900" indent="-342900">
              <a:buFont typeface="Arial" panose="020B0604020202020204" pitchFamily="34" charset="0"/>
              <a:buChar char="•"/>
            </a:pPr>
            <a:r>
              <a:rPr lang="en-AU" dirty="0">
                <a:cs typeface="Arial" panose="020B0604020202020204" pitchFamily="34" charset="0"/>
              </a:rPr>
              <a:t>be able to create ordinary and extraordinary representations through noun groups</a:t>
            </a:r>
          </a:p>
          <a:p>
            <a:pPr marL="342900" indent="-342900">
              <a:buFont typeface="Arial" panose="020B0604020202020204" pitchFamily="34" charset="0"/>
              <a:buChar char="•"/>
            </a:pPr>
            <a:r>
              <a:rPr lang="en-AU" dirty="0">
                <a:cs typeface="Arial" panose="020B0604020202020204" pitchFamily="34" charset="0"/>
              </a:rPr>
              <a:t>understand how noun groups can be used to add detail and precision to writing.</a:t>
            </a:r>
            <a:endParaRPr kumimoji="0" lang="en-AU" u="none" strike="noStrike" kern="1200" cap="none" spc="0" normalizeH="0" baseline="0" noProof="0" dirty="0">
              <a:ln>
                <a:noFill/>
              </a:ln>
              <a:effectLst/>
              <a:uLnTx/>
              <a:uFillTx/>
              <a:cs typeface="Arial" panose="020B0604020202020204" pitchFamily="34" charset="0"/>
            </a:endParaRPr>
          </a:p>
          <a:p>
            <a:pPr marL="0" marR="0" lvl="0" indent="0" algn="l" defTabSz="609585" rtl="0" eaLnBrk="1" fontAlgn="auto" latinLnBrk="0" hangingPunct="1">
              <a:spcBef>
                <a:spcPts val="0"/>
              </a:spcBef>
              <a:buClrTx/>
              <a:buSzTx/>
              <a:buFontTx/>
              <a:buNone/>
              <a:tabLst/>
              <a:defRPr/>
            </a:pPr>
            <a:r>
              <a:rPr kumimoji="0" lang="en-AU" b="1" u="none" strike="noStrike" kern="1200" cap="none" spc="0" normalizeH="0" baseline="0" noProof="0" dirty="0">
                <a:ln>
                  <a:noFill/>
                </a:ln>
                <a:solidFill>
                  <a:schemeClr val="accent1"/>
                </a:solidFill>
                <a:effectLst/>
                <a:uLnTx/>
                <a:uFillTx/>
                <a:latin typeface="+mj-lt"/>
                <a:cs typeface="Arial"/>
              </a:rPr>
              <a:t>We can</a:t>
            </a:r>
          </a:p>
          <a:p>
            <a:pPr marL="342900" indent="-342900" algn="l" rtl="0" fontAlgn="base">
              <a:buFont typeface="Arial" panose="020B0604020202020204" pitchFamily="34" charset="0"/>
              <a:buChar char="•"/>
            </a:pPr>
            <a:r>
              <a:rPr lang="en-AU" b="0" i="0" u="none" strike="noStrike" dirty="0">
                <a:solidFill>
                  <a:srgbClr val="22272B"/>
                </a:solidFill>
                <a:effectLst/>
              </a:rPr>
              <a:t>[classroom teacher to insert success criteria]</a:t>
            </a:r>
            <a:r>
              <a:rPr lang="en-US" b="0" i="0" dirty="0">
                <a:solidFill>
                  <a:srgbClr val="22272B"/>
                </a:solidFill>
                <a:effectLst/>
              </a:rPr>
              <a:t>​</a:t>
            </a:r>
          </a:p>
          <a:p>
            <a:pPr marL="342900" indent="-342900" algn="l" rtl="0" fontAlgn="base">
              <a:buFont typeface="Arial" panose="020B0604020202020204" pitchFamily="34" charset="0"/>
              <a:buChar char="•"/>
            </a:pPr>
            <a:r>
              <a:rPr lang="en-AU" b="0" i="0" u="none" strike="noStrike" dirty="0">
                <a:solidFill>
                  <a:srgbClr val="22272B"/>
                </a:solidFill>
                <a:effectLst/>
              </a:rPr>
              <a:t>[classroom teacher to insert success criteria]</a:t>
            </a:r>
            <a:r>
              <a:rPr lang="en-US" b="0" i="0" dirty="0">
                <a:solidFill>
                  <a:srgbClr val="22272B"/>
                </a:solidFill>
                <a:effectLst/>
              </a:rPr>
              <a:t>​</a:t>
            </a:r>
          </a:p>
          <a:p>
            <a:pPr marL="342900" indent="-342900" algn="l" rtl="0" fontAlgn="base">
              <a:buFont typeface="Arial" panose="020B0604020202020204" pitchFamily="34" charset="0"/>
              <a:buChar char="•"/>
            </a:pPr>
            <a:r>
              <a:rPr lang="en-AU" b="0" i="0" u="none" strike="noStrike" dirty="0">
                <a:solidFill>
                  <a:srgbClr val="22272B"/>
                </a:solidFill>
                <a:effectLst/>
              </a:rPr>
              <a:t>[classroom teacher to insert success criteria].</a:t>
            </a:r>
            <a:endParaRPr lang="en-AU" b="0" i="0" dirty="0">
              <a:solidFill>
                <a:srgbClr val="22272B"/>
              </a:solidFill>
              <a:effectLs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46</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98621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1957C-2123-3F76-2C5D-D4C5A6B57045}"/>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792DA8A-38C7-FBC3-2A91-22026080EEC9}"/>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B5BC76F0-7CCE-3950-834B-6C6A88EA49D1}"/>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56CEAB1-E6ED-FC1D-3E07-59B9A826B31F}"/>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995B5C2-5472-7946-B3FC-E2F7273F514A}"/>
              </a:ext>
            </a:extLst>
          </p:cNvPr>
          <p:cNvSpPr>
            <a:spLocks noGrp="1"/>
          </p:cNvSpPr>
          <p:nvPr>
            <p:ph type="title"/>
          </p:nvPr>
        </p:nvSpPr>
        <p:spPr/>
        <p:txBody>
          <a:bodyPr/>
          <a:lstStyle/>
          <a:p>
            <a:r>
              <a:rPr lang="en-AU" dirty="0">
                <a:latin typeface="+mj-lt"/>
              </a:rPr>
              <a:t>3-2-1 things I learned today</a:t>
            </a:r>
          </a:p>
        </p:txBody>
      </p:sp>
      <p:sp>
        <p:nvSpPr>
          <p:cNvPr id="21" name="Google Shape;91;p15">
            <a:extLst>
              <a:ext uri="{FF2B5EF4-FFF2-40B4-BE49-F238E27FC236}">
                <a16:creationId xmlns:a16="http://schemas.microsoft.com/office/drawing/2014/main" id="{06D831B3-582D-2916-65CD-947478E74926}"/>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141C1427-8766-9A8E-7D71-CFCDA0ED52DA}"/>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a:latin typeface="+mn-lt"/>
              <a:sym typeface="Montserrat"/>
            </a:endParaRPr>
          </a:p>
        </p:txBody>
      </p:sp>
      <p:sp>
        <p:nvSpPr>
          <p:cNvPr id="19" name="Google Shape;93;p15">
            <a:extLst>
              <a:ext uri="{FF2B5EF4-FFF2-40B4-BE49-F238E27FC236}">
                <a16:creationId xmlns:a16="http://schemas.microsoft.com/office/drawing/2014/main" id="{068DF553-D116-3F38-9B92-1D33897C33E3}"/>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8CB3CC4A-3EA8-0FB7-2184-E70A80F0DFFA}"/>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D719ABA4-E498-4182-4818-653A7304D77D}"/>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849129E-DCDE-A82A-4C85-81E80D4A63DA}"/>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5763AC07-FC2D-6CD6-9559-44F69585B286}"/>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CAD945E8-4CC9-8712-2473-4CDA047325C2}"/>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CD2C6A88-C5E0-7142-C276-45D60A7E3D03}"/>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9FB66A7E-CEE3-EFCA-46F7-1E82C21AF46C}"/>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3</a:t>
            </a:r>
          </a:p>
        </p:txBody>
      </p:sp>
      <p:sp>
        <p:nvSpPr>
          <p:cNvPr id="6" name="Oval 5">
            <a:extLst>
              <a:ext uri="{FF2B5EF4-FFF2-40B4-BE49-F238E27FC236}">
                <a16:creationId xmlns:a16="http://schemas.microsoft.com/office/drawing/2014/main" id="{21B0E80D-F25F-76DF-DA0A-E46CDD3ADA3A}"/>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2</a:t>
            </a:r>
          </a:p>
        </p:txBody>
      </p:sp>
      <p:sp>
        <p:nvSpPr>
          <p:cNvPr id="7" name="Oval 6">
            <a:extLst>
              <a:ext uri="{FF2B5EF4-FFF2-40B4-BE49-F238E27FC236}">
                <a16:creationId xmlns:a16="http://schemas.microsoft.com/office/drawing/2014/main" id="{4CB1AE8F-0569-6B64-ED62-08461C9B21C5}"/>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1</a:t>
            </a:r>
          </a:p>
        </p:txBody>
      </p:sp>
      <p:sp>
        <p:nvSpPr>
          <p:cNvPr id="2" name="Slide Number Placeholder 1">
            <a:extLst>
              <a:ext uri="{FF2B5EF4-FFF2-40B4-BE49-F238E27FC236}">
                <a16:creationId xmlns:a16="http://schemas.microsoft.com/office/drawing/2014/main" id="{EE9F7B6E-1512-C972-40F0-AFAA68A414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47</a:t>
            </a:fld>
            <a:endParaRPr lang="en-AU"/>
          </a:p>
        </p:txBody>
      </p:sp>
    </p:spTree>
    <p:extLst>
      <p:ext uri="{BB962C8B-B14F-4D97-AF65-F5344CB8AC3E}">
        <p14:creationId xmlns:p14="http://schemas.microsoft.com/office/powerpoint/2010/main" val="272533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D150-ADA8-DFA9-72B6-39B26D7733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506EE1-5CCE-25B5-55FE-BCFAC857C70F}"/>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C5983DE0-2061-A351-2813-7C8F6C1FF318}"/>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1ABAD8D9-7338-01E8-4CB2-04B49EA11DF4}"/>
              </a:ext>
            </a:extLst>
          </p:cNvPr>
          <p:cNvSpPr>
            <a:spLocks noGrp="1"/>
          </p:cNvSpPr>
          <p:nvPr>
            <p:ph idx="1"/>
          </p:nvPr>
        </p:nvSpPr>
        <p:spPr>
          <a:xfrm>
            <a:off x="360000" y="3235338"/>
            <a:ext cx="11484000" cy="3460662"/>
          </a:xfrm>
        </p:spPr>
        <p:txBody>
          <a:bodyPr/>
          <a:lstStyle/>
          <a:p>
            <a:r>
              <a:rPr lang="en-AU" dirty="0">
                <a:latin typeface="+mn-lt"/>
                <a:hlinkClick r:id="rId6"/>
              </a:rPr>
              <a:t>English Studies 11–12 </a:t>
            </a:r>
            <a:r>
              <a:rPr lang="en-AU" dirty="0">
                <a:latin typeface="+mn-lt"/>
              </a:rPr>
              <a:t>© Syllabus NSW Education Standards Authority (NESA) for and on behalf of the Crown in right of the State of New South Wales, 2024.</a:t>
            </a:r>
          </a:p>
          <a:p>
            <a:r>
              <a:rPr lang="en-AU" dirty="0"/>
              <a:t>Australian Education Research Organisation (AERO) (2024a) </a:t>
            </a:r>
            <a:r>
              <a:rPr lang="en-AU" dirty="0">
                <a:hlinkClick r:id="rId7"/>
              </a:rPr>
              <a:t>Explain learning objectives</a:t>
            </a:r>
            <a:r>
              <a:rPr lang="en-AU" dirty="0"/>
              <a:t>, AERO, accessed 16 April 2024.</a:t>
            </a:r>
          </a:p>
          <a:p>
            <a:r>
              <a:rPr lang="en-AU" dirty="0"/>
              <a:t>AERO (Australian Education Research Organisation) (2024b) </a:t>
            </a:r>
            <a:r>
              <a:rPr lang="en-AU" dirty="0">
                <a:hlinkClick r:id="rId8"/>
              </a:rPr>
              <a:t>Why explicit instruction works</a:t>
            </a:r>
            <a:r>
              <a:rPr lang="en-AU" dirty="0"/>
              <a:t>, AERO website, accessed 16 April 2024.</a:t>
            </a:r>
          </a:p>
          <a:p>
            <a:r>
              <a:rPr lang="en-AU" dirty="0"/>
              <a:t>Black P and Wiliam D (2018) ‘</a:t>
            </a:r>
            <a:r>
              <a:rPr lang="en-AU" dirty="0">
                <a:hlinkClick r:id="rId9"/>
              </a:rPr>
              <a:t>Classroom assessment and pedagogy</a:t>
            </a:r>
            <a:r>
              <a:rPr lang="en-AU" dirty="0"/>
              <a:t>’, Assessment in Education Principles Policy and Practice, 25(1):1–25.</a:t>
            </a:r>
          </a:p>
          <a:p>
            <a:r>
              <a:rPr lang="en-AU" dirty="0"/>
              <a:t>CESE (Centre for Education Statistics and Evaluation) (2017) </a:t>
            </a:r>
            <a:r>
              <a:rPr lang="en-AU" dirty="0">
                <a:hlinkClick r:id="rId10"/>
              </a:rPr>
              <a:t>Cognitive load theory: Research that teachers really need to understand</a:t>
            </a:r>
            <a:r>
              <a:rPr lang="en-AU" dirty="0"/>
              <a:t>, NSW Department of Education, accessed 16 April 2024.</a:t>
            </a:r>
          </a:p>
          <a:p>
            <a:r>
              <a:rPr lang="en-AU" dirty="0"/>
              <a:t>Clarke S (2014) Outstanding formative assessment: culture and practice, Hodder Education, Great Britain.</a:t>
            </a:r>
          </a:p>
          <a:p>
            <a:r>
              <a:rPr lang="en-AU" dirty="0"/>
              <a:t>Clarke S, Timperley H, Hattie J (2003) Unlocking formative assessment: Practical strategies for enhancing students’ learning in the primary and intermediate classroom, Hodder Moa Beckett, Auckland NZ, 2003.</a:t>
            </a:r>
          </a:p>
        </p:txBody>
      </p:sp>
      <p:sp>
        <p:nvSpPr>
          <p:cNvPr id="2" name="Slide Number Placeholder 1">
            <a:extLst>
              <a:ext uri="{FF2B5EF4-FFF2-40B4-BE49-F238E27FC236}">
                <a16:creationId xmlns:a16="http://schemas.microsoft.com/office/drawing/2014/main" id="{C9C0BE08-F2BD-2C42-7CA1-27DB7505CE1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13134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(2)</a:t>
            </a:r>
          </a:p>
        </p:txBody>
      </p:sp>
      <p:sp>
        <p:nvSpPr>
          <p:cNvPr id="9" name="Content Placeholder 3">
            <a:extLst>
              <a:ext uri="{FF2B5EF4-FFF2-40B4-BE49-F238E27FC236}">
                <a16:creationId xmlns:a16="http://schemas.microsoft.com/office/drawing/2014/main" id="{B7C07B50-96D9-2E35-E2CE-3139F6377F08}"/>
              </a:ext>
            </a:extLst>
          </p:cNvPr>
          <p:cNvSpPr txBox="1">
            <a:spLocks/>
          </p:cNvSpPr>
          <p:nvPr/>
        </p:nvSpPr>
        <p:spPr>
          <a:xfrm>
            <a:off x="360000" y="1167547"/>
            <a:ext cx="11484000" cy="346066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t>Griffin P (2018) Assessment for teaching, Cambridge University Press. </a:t>
            </a:r>
          </a:p>
          <a:p>
            <a:r>
              <a:rPr lang="en-AU" sz="1200" dirty="0"/>
              <a:t>NESA (NSW Education Standards Authority) (n.d.) </a:t>
            </a:r>
            <a:r>
              <a:rPr lang="en-AU" sz="1200" dirty="0">
                <a:hlinkClick r:id="rId3"/>
              </a:rPr>
              <a:t>Collaborative curriculum planning</a:t>
            </a:r>
            <a:r>
              <a:rPr lang="en-AU" sz="1200" dirty="0"/>
              <a:t>, NESA website, accessed 19 May 2025.</a:t>
            </a:r>
          </a:p>
          <a:p>
            <a:r>
              <a:rPr lang="en-AU" sz="1200" dirty="0">
                <a:ea typeface="Calibri" panose="020F0502020204030204" pitchFamily="34" charset="0"/>
              </a:rPr>
              <a:t>Norton-Lodge Z (2015) ‘The Marron’ in </a:t>
            </a:r>
            <a:r>
              <a:rPr lang="en-AU" sz="1200" i="1" dirty="0">
                <a:ea typeface="Calibri" panose="020F0502020204030204" pitchFamily="34" charset="0"/>
              </a:rPr>
              <a:t>Almost Sincerely</a:t>
            </a:r>
            <a:r>
              <a:rPr lang="en-AU" sz="1200" dirty="0">
                <a:ea typeface="Calibri" panose="020F0502020204030204" pitchFamily="34" charset="0"/>
              </a:rPr>
              <a:t>, The </a:t>
            </a:r>
            <a:r>
              <a:rPr lang="en-AU" sz="1200" dirty="0" err="1">
                <a:ea typeface="Calibri" panose="020F0502020204030204" pitchFamily="34" charset="0"/>
              </a:rPr>
              <a:t>Giramondo</a:t>
            </a:r>
            <a:r>
              <a:rPr lang="en-AU" sz="1200" dirty="0">
                <a:ea typeface="Calibri" panose="020F0502020204030204" pitchFamily="34" charset="0"/>
              </a:rPr>
              <a:t> Publishing Company Pty Ltd, Artarmon. ISBN 9781922146854 Reproduced and made available for copying and communication by NSW Department of Education for its educational purposes with the permission of The </a:t>
            </a:r>
            <a:r>
              <a:rPr lang="en-AU" sz="1200" dirty="0" err="1">
                <a:ea typeface="Calibri" panose="020F0502020204030204" pitchFamily="34" charset="0"/>
              </a:rPr>
              <a:t>Giramondo</a:t>
            </a:r>
            <a:r>
              <a:rPr lang="en-AU" sz="1200" dirty="0">
                <a:ea typeface="Calibri" panose="020F0502020204030204" pitchFamily="34" charset="0"/>
              </a:rPr>
              <a:t> Publishing Company Pty Ltd.</a:t>
            </a:r>
            <a:endParaRPr lang="en-AU" sz="1200" dirty="0"/>
          </a:p>
          <a:p>
            <a:r>
              <a:rPr lang="en-AU" sz="1200" dirty="0"/>
              <a:t>State of New South Wales (Department of Education) (2024.) </a:t>
            </a:r>
            <a:r>
              <a:rPr lang="en-AU" sz="1200" dirty="0">
                <a:hlinkClick r:id="rId4"/>
              </a:rPr>
              <a:t>Explicit teaching strategies</a:t>
            </a:r>
            <a:r>
              <a:rPr lang="en-AU" sz="1200" dirty="0"/>
              <a:t>, NSW Department of Education website, accessed 5 April 2024. </a:t>
            </a:r>
          </a:p>
          <a:p>
            <a:r>
              <a:rPr lang="en-AU" sz="1200" dirty="0"/>
              <a:t>State of New South Wales (Department of Education) (2024) the </a:t>
            </a:r>
            <a:r>
              <a:rPr lang="en-AU" sz="1200" dirty="0">
                <a:hlinkClick r:id="rId5"/>
              </a:rPr>
              <a:t>Explicit teaching – Driving learning and engagement</a:t>
            </a:r>
            <a:r>
              <a:rPr lang="en-AU" sz="1200" dirty="0"/>
              <a:t>, Centre for Education Statistics and Evaluation website, accessed 5 April 2024. </a:t>
            </a:r>
          </a:p>
          <a:p>
            <a:r>
              <a:rPr lang="en-AU" sz="1200" dirty="0"/>
              <a:t>State of New South Wales (Department of Education) (n.d.) </a:t>
            </a:r>
            <a:r>
              <a:rPr lang="en-AU" sz="1200" dirty="0">
                <a:hlinkClick r:id="rId6"/>
              </a:rPr>
              <a:t>Digital Learning Selector</a:t>
            </a:r>
            <a:r>
              <a:rPr lang="en-AU" sz="1200" dirty="0"/>
              <a:t>, NSW Department of Education website, accessed 5 April 2024. </a:t>
            </a:r>
          </a:p>
          <a:p>
            <a:r>
              <a:rPr lang="en-AU" sz="1200" dirty="0"/>
              <a:t>Wiliam D (2014) ‘</a:t>
            </a:r>
            <a:r>
              <a:rPr lang="en-AU" sz="1200" dirty="0">
                <a:hlinkClick r:id="rId7"/>
              </a:rPr>
              <a:t>The right questions, the right way </a:t>
            </a:r>
            <a:r>
              <a:rPr lang="en-AU" sz="1200" dirty="0"/>
              <a:t>’, Educational Leadership, 71(6).</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409325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6" name="Text Placeholder 5">
            <a:extLst>
              <a:ext uri="{FF2B5EF4-FFF2-40B4-BE49-F238E27FC236}">
                <a16:creationId xmlns:a16="http://schemas.microsoft.com/office/drawing/2014/main" id="{6E13364E-149D-F707-0F5E-32F73E2C2E7A}"/>
              </a:ext>
            </a:extLst>
          </p:cNvPr>
          <p:cNvSpPr>
            <a:spLocks noGrp="1"/>
          </p:cNvSpPr>
          <p:nvPr>
            <p:ph type="body" sz="quarter" idx="19"/>
          </p:nvPr>
        </p:nvSpPr>
        <p:spPr/>
        <p:txBody>
          <a:bodyPr/>
          <a:lstStyle/>
          <a:p>
            <a:r>
              <a:rPr lang="en-AU" b="1" dirty="0">
                <a:solidFill>
                  <a:schemeClr val="accent1"/>
                </a:solidFill>
                <a:latin typeface="+mj-lt"/>
                <a:cs typeface="Arial"/>
              </a:rPr>
              <a:t>We are learning to</a:t>
            </a:r>
            <a:endParaRPr lang="en-AU" b="1" dirty="0">
              <a:solidFill>
                <a:schemeClr val="accent1"/>
              </a:solidFill>
              <a:latin typeface="+mj-lt"/>
              <a:ea typeface="+mn-lt"/>
              <a:cs typeface="Arial" panose="020B0604020202020204" pitchFamily="34" charset="0"/>
            </a:endParaRPr>
          </a:p>
          <a:p>
            <a:pPr marL="342900" indent="-342900">
              <a:buFont typeface="Arial" panose="020B0604020202020204" pitchFamily="34" charset="0"/>
              <a:buChar char="•"/>
            </a:pPr>
            <a:r>
              <a:rPr lang="en-AU" dirty="0">
                <a:cs typeface="Arial"/>
              </a:rPr>
              <a:t>understand how codes and conventions of language are used to create representations in texts</a:t>
            </a:r>
          </a:p>
          <a:p>
            <a:pPr marL="342900" indent="-342900">
              <a:buFont typeface="Arial" panose="020B0604020202020204" pitchFamily="34" charset="0"/>
              <a:buChar char="•"/>
            </a:pPr>
            <a:r>
              <a:rPr lang="en-AU" dirty="0">
                <a:cs typeface="Arial"/>
              </a:rPr>
              <a:t>be able to create ordinary and extraordinary representations through noun groups</a:t>
            </a:r>
          </a:p>
          <a:p>
            <a:pPr marL="342900" indent="-342900">
              <a:buFont typeface="Arial" panose="020B0604020202020204" pitchFamily="34" charset="0"/>
              <a:buChar char="•"/>
            </a:pPr>
            <a:r>
              <a:rPr lang="en-AU" dirty="0">
                <a:cs typeface="Arial"/>
              </a:rPr>
              <a:t>understand how noun groups can be used to add detail and precision to writing.</a:t>
            </a:r>
            <a:endParaRPr lang="en-AU" dirty="0">
              <a:solidFill>
                <a:srgbClr val="22272B"/>
              </a:solidFill>
              <a:cs typeface="Arial"/>
            </a:endParaRPr>
          </a:p>
          <a:p>
            <a:r>
              <a:rPr lang="en-AU" b="1" dirty="0">
                <a:solidFill>
                  <a:schemeClr val="accent1"/>
                </a:solidFill>
                <a:latin typeface="+mj-lt"/>
                <a:cs typeface="Arial"/>
              </a:rPr>
              <a:t>We can</a:t>
            </a:r>
            <a:endParaRPr lang="en-US" dirty="0">
              <a:solidFill>
                <a:schemeClr val="accent1"/>
              </a:solidFill>
              <a:latin typeface="+mj-lt"/>
              <a:cs typeface="Arial" panose="020B0604020202020204" pitchFamily="34" charset="0"/>
            </a:endParaRPr>
          </a:p>
          <a:p>
            <a:pPr marL="342900" indent="-342900">
              <a:buFont typeface="Arial"/>
              <a:buChar char="•"/>
            </a:pPr>
            <a:r>
              <a:rPr lang="en-AU" dirty="0">
                <a:cs typeface="Arial"/>
              </a:rPr>
              <a:t>[classroom teacher to insert sample success criteria]</a:t>
            </a:r>
            <a:endParaRPr lang="en-US" dirty="0">
              <a:cs typeface="Arial"/>
            </a:endParaRPr>
          </a:p>
          <a:p>
            <a:pPr marL="342900" indent="-342900">
              <a:buFont typeface="Arial"/>
              <a:buChar char="•"/>
            </a:pPr>
            <a:r>
              <a:rPr lang="en-AU" dirty="0">
                <a:ea typeface="+mn-lt"/>
                <a:cs typeface="Arial"/>
              </a:rPr>
              <a:t>[classroom teacher to insert sample success criteria]</a:t>
            </a:r>
            <a:endParaRPr lang="en-US" dirty="0">
              <a:ea typeface="+mn-lt"/>
              <a:cs typeface="Arial"/>
            </a:endParaRPr>
          </a:p>
          <a:p>
            <a:pPr marL="342900" indent="-342900">
              <a:buFont typeface="Arial"/>
              <a:buChar char="•"/>
            </a:pPr>
            <a:r>
              <a:rPr lang="en-AU" dirty="0">
                <a:ea typeface="+mn-lt"/>
                <a:cs typeface="Arial"/>
              </a:rPr>
              <a:t>[classroom teacher to insert sample success criteria].</a:t>
            </a:r>
            <a:endParaRPr lang="en-AU" dirty="0">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Phase 4, sequence 4 – Connecting learning  </a:t>
            </a:r>
            <a:endParaRPr lang="en-AU">
              <a:cs typeface="Arial" panose="020B0604020202020204" pitchFamily="34" charset="0"/>
            </a:endParaRPr>
          </a:p>
        </p:txBody>
      </p:sp>
    </p:spTree>
    <p:extLst>
      <p:ext uri="{BB962C8B-B14F-4D97-AF65-F5344CB8AC3E}">
        <p14:creationId xmlns:p14="http://schemas.microsoft.com/office/powerpoint/2010/main" val="29053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ED31C-947B-F218-7DC4-6AF531E8832D}"/>
              </a:ext>
            </a:extLst>
          </p:cNvPr>
          <p:cNvSpPr>
            <a:spLocks noGrp="1"/>
          </p:cNvSpPr>
          <p:nvPr>
            <p:ph type="title"/>
          </p:nvPr>
        </p:nvSpPr>
        <p:spPr/>
        <p:txBody>
          <a:bodyPr/>
          <a:lstStyle/>
          <a:p>
            <a:r>
              <a:rPr lang="en-AU"/>
              <a:t>Representing events</a:t>
            </a:r>
          </a:p>
        </p:txBody>
      </p:sp>
      <p:sp>
        <p:nvSpPr>
          <p:cNvPr id="4" name="Text Placeholder 3">
            <a:extLst>
              <a:ext uri="{FF2B5EF4-FFF2-40B4-BE49-F238E27FC236}">
                <a16:creationId xmlns:a16="http://schemas.microsoft.com/office/drawing/2014/main" id="{F09C623F-BD0B-F556-5B7B-49041D0A2A43}"/>
              </a:ext>
            </a:extLst>
          </p:cNvPr>
          <p:cNvSpPr>
            <a:spLocks noGrp="1"/>
          </p:cNvSpPr>
          <p:nvPr>
            <p:ph type="body" sz="quarter" idx="18"/>
          </p:nvPr>
        </p:nvSpPr>
        <p:spPr/>
        <p:txBody>
          <a:bodyPr/>
          <a:lstStyle/>
          <a:p>
            <a:r>
              <a:rPr lang="en-AU"/>
              <a:t>Ordinary and extraordinary</a:t>
            </a:r>
          </a:p>
        </p:txBody>
      </p:sp>
      <p:pic>
        <p:nvPicPr>
          <p:cNvPr id="1026" name="Picture 2" descr="moon eclipse">
            <a:extLst>
              <a:ext uri="{FF2B5EF4-FFF2-40B4-BE49-F238E27FC236}">
                <a16:creationId xmlns:a16="http://schemas.microsoft.com/office/drawing/2014/main" id="{C1E37B24-D815-6DA2-0FA8-06D598CAC9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000" y="1641616"/>
            <a:ext cx="5503235" cy="3667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6B9E36-6B91-5BD5-DD12-BBEEC7F51D14}"/>
              </a:ext>
            </a:extLst>
          </p:cNvPr>
          <p:cNvSpPr txBox="1"/>
          <p:nvPr/>
        </p:nvSpPr>
        <p:spPr>
          <a:xfrm>
            <a:off x="360000" y="5350045"/>
            <a:ext cx="3137988" cy="276999"/>
          </a:xfrm>
          <a:prstGeom prst="rect">
            <a:avLst/>
          </a:prstGeom>
          <a:noFill/>
        </p:spPr>
        <p:txBody>
          <a:bodyPr wrap="square">
            <a:spAutoFit/>
          </a:bodyPr>
          <a:lstStyle/>
          <a:p>
            <a:r>
              <a:rPr lang="en-AU" sz="1200" b="0" i="0" dirty="0">
                <a:solidFill>
                  <a:srgbClr val="000000"/>
                </a:solidFill>
                <a:effectLst/>
              </a:rPr>
              <a:t>Photo by </a:t>
            </a:r>
            <a:r>
              <a:rPr lang="en-AU" sz="1200" b="0" i="0" dirty="0" err="1">
                <a:solidFill>
                  <a:srgbClr val="767676"/>
                </a:solidFill>
                <a:effectLst/>
                <a:hlinkClick r:id="rId4"/>
              </a:rPr>
              <a:t>Jongsun</a:t>
            </a:r>
            <a:r>
              <a:rPr lang="en-AU" sz="1200" b="0" i="0" dirty="0">
                <a:solidFill>
                  <a:srgbClr val="767676"/>
                </a:solidFill>
                <a:effectLst/>
                <a:hlinkClick r:id="rId4"/>
              </a:rPr>
              <a:t> Lee</a:t>
            </a:r>
            <a:r>
              <a:rPr lang="en-AU" sz="1200" b="0" i="0" dirty="0">
                <a:solidFill>
                  <a:srgbClr val="000000"/>
                </a:solidFill>
                <a:effectLst/>
              </a:rPr>
              <a:t> on </a:t>
            </a:r>
            <a:r>
              <a:rPr lang="en-AU" sz="1200" b="0" i="0" dirty="0" err="1">
                <a:solidFill>
                  <a:srgbClr val="767676"/>
                </a:solidFill>
                <a:effectLst/>
                <a:hlinkClick r:id="rId5"/>
              </a:rPr>
              <a:t>Unsplash</a:t>
            </a:r>
            <a:endParaRPr lang="en-AU" sz="1200" dirty="0"/>
          </a:p>
        </p:txBody>
      </p:sp>
      <p:pic>
        <p:nvPicPr>
          <p:cNvPr id="1028" name="Picture 4" descr="a full moon in the sky">
            <a:extLst>
              <a:ext uri="{FF2B5EF4-FFF2-40B4-BE49-F238E27FC236}">
                <a16:creationId xmlns:a16="http://schemas.microsoft.com/office/drawing/2014/main" id="{D6D22060-EA41-F18F-049B-E0311AE3A52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66519" y="1641616"/>
            <a:ext cx="4441583" cy="3667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400C675-6ACA-5FFE-8823-B5A088E253B1}"/>
              </a:ext>
            </a:extLst>
          </p:cNvPr>
          <p:cNvSpPr txBox="1"/>
          <p:nvPr/>
        </p:nvSpPr>
        <p:spPr>
          <a:xfrm>
            <a:off x="6466519" y="5350045"/>
            <a:ext cx="3632200" cy="276999"/>
          </a:xfrm>
          <a:prstGeom prst="rect">
            <a:avLst/>
          </a:prstGeom>
          <a:noFill/>
        </p:spPr>
        <p:txBody>
          <a:bodyPr wrap="square">
            <a:spAutoFit/>
          </a:bodyPr>
          <a:lstStyle/>
          <a:p>
            <a:r>
              <a:rPr lang="en-AU" sz="1200" b="0" i="0">
                <a:solidFill>
                  <a:srgbClr val="000000"/>
                </a:solidFill>
                <a:effectLst/>
              </a:rPr>
              <a:t>Photo by </a:t>
            </a:r>
            <a:r>
              <a:rPr lang="en-AU" sz="1200" b="0" i="0">
                <a:solidFill>
                  <a:srgbClr val="767676"/>
                </a:solidFill>
                <a:effectLst/>
                <a:hlinkClick r:id="rId7"/>
              </a:rPr>
              <a:t>Kym MacKinnon</a:t>
            </a:r>
            <a:r>
              <a:rPr lang="en-AU" sz="1200" b="0" i="0">
                <a:solidFill>
                  <a:srgbClr val="000000"/>
                </a:solidFill>
                <a:effectLst/>
              </a:rPr>
              <a:t> on </a:t>
            </a:r>
            <a:r>
              <a:rPr lang="en-AU" sz="1200" b="0" i="0">
                <a:solidFill>
                  <a:srgbClr val="767676"/>
                </a:solidFill>
                <a:effectLst/>
                <a:hlinkClick r:id="rId8"/>
              </a:rPr>
              <a:t>Unsplash</a:t>
            </a:r>
            <a:endParaRPr lang="en-AU" sz="1200"/>
          </a:p>
        </p:txBody>
      </p:sp>
      <p:sp>
        <p:nvSpPr>
          <p:cNvPr id="2" name="Slide Number Placeholder 1">
            <a:extLst>
              <a:ext uri="{FF2B5EF4-FFF2-40B4-BE49-F238E27FC236}">
                <a16:creationId xmlns:a16="http://schemas.microsoft.com/office/drawing/2014/main" id="{9389FE75-CB89-A6B0-C1B1-6B85D5EAB9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52834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50A2B-DEC6-F1DF-D854-A890DD519AB3}"/>
              </a:ext>
            </a:extLst>
          </p:cNvPr>
          <p:cNvSpPr>
            <a:spLocks noGrp="1"/>
          </p:cNvSpPr>
          <p:nvPr>
            <p:ph type="title"/>
          </p:nvPr>
        </p:nvSpPr>
        <p:spPr/>
        <p:txBody>
          <a:bodyPr/>
          <a:lstStyle/>
          <a:p>
            <a:r>
              <a:rPr lang="en-AU" dirty="0"/>
              <a:t>Ordinary and extraordinary (1)</a:t>
            </a:r>
          </a:p>
        </p:txBody>
      </p:sp>
      <p:sp>
        <p:nvSpPr>
          <p:cNvPr id="4" name="Text Placeholder 3">
            <a:extLst>
              <a:ext uri="{FF2B5EF4-FFF2-40B4-BE49-F238E27FC236}">
                <a16:creationId xmlns:a16="http://schemas.microsoft.com/office/drawing/2014/main" id="{D8CEF4F9-5DDC-D276-0310-07E7CC020C79}"/>
              </a:ext>
            </a:extLst>
          </p:cNvPr>
          <p:cNvSpPr>
            <a:spLocks noGrp="1"/>
          </p:cNvSpPr>
          <p:nvPr>
            <p:ph type="body" sz="quarter" idx="18"/>
          </p:nvPr>
        </p:nvSpPr>
        <p:spPr/>
        <p:txBody>
          <a:bodyPr/>
          <a:lstStyle/>
          <a:p>
            <a:r>
              <a:rPr lang="en-AU" dirty="0"/>
              <a:t>Freyer diagram </a:t>
            </a:r>
          </a:p>
        </p:txBody>
      </p:sp>
      <p:sp>
        <p:nvSpPr>
          <p:cNvPr id="8" name="Freeform: Shape 7">
            <a:extLst>
              <a:ext uri="{FF2B5EF4-FFF2-40B4-BE49-F238E27FC236}">
                <a16:creationId xmlns:a16="http://schemas.microsoft.com/office/drawing/2014/main" id="{CA423D9B-FB76-5CC6-8E24-A8B3076499B7}"/>
              </a:ext>
            </a:extLst>
          </p:cNvPr>
          <p:cNvSpPr/>
          <p:nvPr/>
        </p:nvSpPr>
        <p:spPr>
          <a:xfrm>
            <a:off x="347999" y="1669312"/>
            <a:ext cx="5785549" cy="2301948"/>
          </a:xfrm>
          <a:custGeom>
            <a:avLst/>
            <a:gdLst>
              <a:gd name="connsiteX0" fmla="*/ 0 w 2301948"/>
              <a:gd name="connsiteY0" fmla="*/ 0 h 5785548"/>
              <a:gd name="connsiteX1" fmla="*/ 1918282 w 2301948"/>
              <a:gd name="connsiteY1" fmla="*/ 0 h 5785548"/>
              <a:gd name="connsiteX2" fmla="*/ 2301948 w 2301948"/>
              <a:gd name="connsiteY2" fmla="*/ 383666 h 5785548"/>
              <a:gd name="connsiteX3" fmla="*/ 2301948 w 2301948"/>
              <a:gd name="connsiteY3" fmla="*/ 5785548 h 5785548"/>
              <a:gd name="connsiteX4" fmla="*/ 0 w 2301948"/>
              <a:gd name="connsiteY4" fmla="*/ 5785548 h 5785548"/>
              <a:gd name="connsiteX5" fmla="*/ 0 w 2301948"/>
              <a:gd name="connsiteY5" fmla="*/ 0 h 578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948" h="5785548">
                <a:moveTo>
                  <a:pt x="0" y="5785547"/>
                </a:moveTo>
                <a:lnTo>
                  <a:pt x="0" y="964279"/>
                </a:lnTo>
                <a:cubicBezTo>
                  <a:pt x="0" y="431723"/>
                  <a:pt x="68345" y="1"/>
                  <a:pt x="152653" y="1"/>
                </a:cubicBezTo>
                <a:lnTo>
                  <a:pt x="2301948" y="1"/>
                </a:lnTo>
                <a:lnTo>
                  <a:pt x="2301948" y="5785547"/>
                </a:lnTo>
                <a:lnTo>
                  <a:pt x="0" y="57855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705" tIns="298704" rIns="298704" bIns="874191" numCol="1" spcCol="1270" anchor="ctr" anchorCtr="1">
            <a:noAutofit/>
          </a:bodyPr>
          <a:lstStyle/>
          <a:p>
            <a:pPr marL="0" lvl="0" indent="0" defTabSz="1866900">
              <a:lnSpc>
                <a:spcPct val="90000"/>
              </a:lnSpc>
              <a:spcBef>
                <a:spcPct val="0"/>
              </a:spcBef>
              <a:spcAft>
                <a:spcPct val="35000"/>
              </a:spcAft>
              <a:buNone/>
            </a:pPr>
            <a:r>
              <a:rPr lang="en-AU" b="1" kern="1200" dirty="0">
                <a:latin typeface="+mj-lt"/>
              </a:rPr>
              <a:t>Definition </a:t>
            </a:r>
          </a:p>
        </p:txBody>
      </p:sp>
      <p:sp>
        <p:nvSpPr>
          <p:cNvPr id="9" name="Freeform: Shape 8">
            <a:extLst>
              <a:ext uri="{FF2B5EF4-FFF2-40B4-BE49-F238E27FC236}">
                <a16:creationId xmlns:a16="http://schemas.microsoft.com/office/drawing/2014/main" id="{FF4047A1-CCA7-4C9B-93BE-DBF82EFD9644}"/>
              </a:ext>
            </a:extLst>
          </p:cNvPr>
          <p:cNvSpPr/>
          <p:nvPr/>
        </p:nvSpPr>
        <p:spPr>
          <a:xfrm>
            <a:off x="6133548" y="1669312"/>
            <a:ext cx="5785548" cy="2301948"/>
          </a:xfrm>
          <a:custGeom>
            <a:avLst/>
            <a:gdLst>
              <a:gd name="connsiteX0" fmla="*/ 0 w 5785548"/>
              <a:gd name="connsiteY0" fmla="*/ 0 h 2301948"/>
              <a:gd name="connsiteX1" fmla="*/ 5401882 w 5785548"/>
              <a:gd name="connsiteY1" fmla="*/ 0 h 2301948"/>
              <a:gd name="connsiteX2" fmla="*/ 5785548 w 5785548"/>
              <a:gd name="connsiteY2" fmla="*/ 383666 h 2301948"/>
              <a:gd name="connsiteX3" fmla="*/ 5785548 w 5785548"/>
              <a:gd name="connsiteY3" fmla="*/ 2301948 h 2301948"/>
              <a:gd name="connsiteX4" fmla="*/ 0 w 5785548"/>
              <a:gd name="connsiteY4" fmla="*/ 2301948 h 2301948"/>
              <a:gd name="connsiteX5" fmla="*/ 0 w 5785548"/>
              <a:gd name="connsiteY5" fmla="*/ 0 h 23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5548" h="2301948">
                <a:moveTo>
                  <a:pt x="0" y="0"/>
                </a:moveTo>
                <a:lnTo>
                  <a:pt x="5401882" y="0"/>
                </a:lnTo>
                <a:cubicBezTo>
                  <a:pt x="5613775" y="0"/>
                  <a:pt x="5785548" y="171773"/>
                  <a:pt x="5785548" y="383666"/>
                </a:cubicBezTo>
                <a:lnTo>
                  <a:pt x="5785548" y="2301948"/>
                </a:lnTo>
                <a:lnTo>
                  <a:pt x="0" y="23019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704" tIns="298704" rIns="298704" bIns="874191" numCol="1" spcCol="1270" anchor="ctr" anchorCtr="1">
            <a:noAutofit/>
          </a:bodyPr>
          <a:lstStyle/>
          <a:p>
            <a:pPr marL="0" lvl="0" indent="0" defTabSz="1866900">
              <a:lnSpc>
                <a:spcPct val="90000"/>
              </a:lnSpc>
              <a:spcBef>
                <a:spcPct val="0"/>
              </a:spcBef>
              <a:spcAft>
                <a:spcPct val="35000"/>
              </a:spcAft>
              <a:buNone/>
            </a:pPr>
            <a:r>
              <a:rPr lang="en-AU" b="1" kern="1200">
                <a:latin typeface="+mj-lt"/>
              </a:rPr>
              <a:t>Facts and characteristics </a:t>
            </a:r>
          </a:p>
        </p:txBody>
      </p:sp>
      <p:sp>
        <p:nvSpPr>
          <p:cNvPr id="10" name="Freeform: Shape 9">
            <a:extLst>
              <a:ext uri="{FF2B5EF4-FFF2-40B4-BE49-F238E27FC236}">
                <a16:creationId xmlns:a16="http://schemas.microsoft.com/office/drawing/2014/main" id="{21D049CF-30FC-11E4-A094-3EB0693428E7}"/>
              </a:ext>
            </a:extLst>
          </p:cNvPr>
          <p:cNvSpPr/>
          <p:nvPr/>
        </p:nvSpPr>
        <p:spPr>
          <a:xfrm>
            <a:off x="348000" y="3971259"/>
            <a:ext cx="5785549" cy="2301949"/>
          </a:xfrm>
          <a:custGeom>
            <a:avLst/>
            <a:gdLst>
              <a:gd name="connsiteX0" fmla="*/ 0 w 5785548"/>
              <a:gd name="connsiteY0" fmla="*/ 0 h 2301948"/>
              <a:gd name="connsiteX1" fmla="*/ 5401882 w 5785548"/>
              <a:gd name="connsiteY1" fmla="*/ 0 h 2301948"/>
              <a:gd name="connsiteX2" fmla="*/ 5785548 w 5785548"/>
              <a:gd name="connsiteY2" fmla="*/ 383666 h 2301948"/>
              <a:gd name="connsiteX3" fmla="*/ 5785548 w 5785548"/>
              <a:gd name="connsiteY3" fmla="*/ 2301948 h 2301948"/>
              <a:gd name="connsiteX4" fmla="*/ 0 w 5785548"/>
              <a:gd name="connsiteY4" fmla="*/ 2301948 h 2301948"/>
              <a:gd name="connsiteX5" fmla="*/ 0 w 5785548"/>
              <a:gd name="connsiteY5" fmla="*/ 0 h 23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5548" h="2301948">
                <a:moveTo>
                  <a:pt x="5785548" y="2301947"/>
                </a:moveTo>
                <a:lnTo>
                  <a:pt x="383666" y="2301947"/>
                </a:lnTo>
                <a:cubicBezTo>
                  <a:pt x="171773" y="2301947"/>
                  <a:pt x="0" y="2130174"/>
                  <a:pt x="0" y="1918281"/>
                </a:cubicBezTo>
                <a:lnTo>
                  <a:pt x="0" y="1"/>
                </a:lnTo>
                <a:lnTo>
                  <a:pt x="5785548" y="1"/>
                </a:lnTo>
                <a:lnTo>
                  <a:pt x="5785548" y="23019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703" tIns="874192" rIns="298705" bIns="298704" numCol="1" spcCol="1270" anchor="ctr" anchorCtr="1">
            <a:noAutofit/>
          </a:bodyPr>
          <a:lstStyle/>
          <a:p>
            <a:pPr marL="0" lvl="0" indent="0" defTabSz="1866900">
              <a:lnSpc>
                <a:spcPct val="90000"/>
              </a:lnSpc>
              <a:spcBef>
                <a:spcPct val="0"/>
              </a:spcBef>
              <a:spcAft>
                <a:spcPct val="35000"/>
              </a:spcAft>
              <a:buNone/>
            </a:pPr>
            <a:r>
              <a:rPr lang="en-AU" b="1" kern="1200">
                <a:latin typeface="+mj-lt"/>
              </a:rPr>
              <a:t>Examples</a:t>
            </a:r>
          </a:p>
        </p:txBody>
      </p:sp>
      <p:sp>
        <p:nvSpPr>
          <p:cNvPr id="11" name="Freeform: Shape 10">
            <a:extLst>
              <a:ext uri="{FF2B5EF4-FFF2-40B4-BE49-F238E27FC236}">
                <a16:creationId xmlns:a16="http://schemas.microsoft.com/office/drawing/2014/main" id="{6D0296BF-78C4-FD2D-D1B1-79835A93443F}"/>
              </a:ext>
            </a:extLst>
          </p:cNvPr>
          <p:cNvSpPr/>
          <p:nvPr/>
        </p:nvSpPr>
        <p:spPr>
          <a:xfrm>
            <a:off x="6133548" y="3971260"/>
            <a:ext cx="5785548" cy="2301948"/>
          </a:xfrm>
          <a:custGeom>
            <a:avLst/>
            <a:gdLst>
              <a:gd name="connsiteX0" fmla="*/ 0 w 2301948"/>
              <a:gd name="connsiteY0" fmla="*/ 0 h 5785548"/>
              <a:gd name="connsiteX1" fmla="*/ 1918282 w 2301948"/>
              <a:gd name="connsiteY1" fmla="*/ 0 h 5785548"/>
              <a:gd name="connsiteX2" fmla="*/ 2301948 w 2301948"/>
              <a:gd name="connsiteY2" fmla="*/ 383666 h 5785548"/>
              <a:gd name="connsiteX3" fmla="*/ 2301948 w 2301948"/>
              <a:gd name="connsiteY3" fmla="*/ 5785548 h 5785548"/>
              <a:gd name="connsiteX4" fmla="*/ 0 w 2301948"/>
              <a:gd name="connsiteY4" fmla="*/ 5785548 h 5785548"/>
              <a:gd name="connsiteX5" fmla="*/ 0 w 2301948"/>
              <a:gd name="connsiteY5" fmla="*/ 0 h 578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948" h="5785548">
                <a:moveTo>
                  <a:pt x="2301948" y="1"/>
                </a:moveTo>
                <a:lnTo>
                  <a:pt x="2301948" y="4821269"/>
                </a:lnTo>
                <a:cubicBezTo>
                  <a:pt x="2301948" y="5353825"/>
                  <a:pt x="2233603" y="5785547"/>
                  <a:pt x="2149295" y="5785547"/>
                </a:cubicBezTo>
                <a:lnTo>
                  <a:pt x="0" y="5785547"/>
                </a:lnTo>
                <a:lnTo>
                  <a:pt x="0" y="1"/>
                </a:lnTo>
                <a:lnTo>
                  <a:pt x="230194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705" tIns="874191" rIns="298703" bIns="298704" numCol="1" spcCol="1270" anchor="ctr" anchorCtr="1">
            <a:noAutofit/>
          </a:bodyPr>
          <a:lstStyle/>
          <a:p>
            <a:pPr marL="0" lvl="0" indent="0" defTabSz="1866900">
              <a:lnSpc>
                <a:spcPct val="90000"/>
              </a:lnSpc>
              <a:spcBef>
                <a:spcPct val="0"/>
              </a:spcBef>
              <a:spcAft>
                <a:spcPct val="35000"/>
              </a:spcAft>
              <a:buNone/>
            </a:pPr>
            <a:r>
              <a:rPr lang="en-AU" b="1" kern="1200" dirty="0">
                <a:latin typeface="+mj-lt"/>
              </a:rPr>
              <a:t>Non-examples</a:t>
            </a:r>
          </a:p>
        </p:txBody>
      </p:sp>
      <p:sp>
        <p:nvSpPr>
          <p:cNvPr id="12" name="Freeform: Shape 11">
            <a:extLst>
              <a:ext uri="{FF2B5EF4-FFF2-40B4-BE49-F238E27FC236}">
                <a16:creationId xmlns:a16="http://schemas.microsoft.com/office/drawing/2014/main" id="{D8B74299-0EC3-3B66-0222-AE0926694200}"/>
              </a:ext>
            </a:extLst>
          </p:cNvPr>
          <p:cNvSpPr/>
          <p:nvPr/>
        </p:nvSpPr>
        <p:spPr>
          <a:xfrm>
            <a:off x="4397883" y="3395773"/>
            <a:ext cx="3471329" cy="1150974"/>
          </a:xfrm>
          <a:custGeom>
            <a:avLst/>
            <a:gdLst>
              <a:gd name="connsiteX0" fmla="*/ 0 w 3471329"/>
              <a:gd name="connsiteY0" fmla="*/ 191833 h 1150974"/>
              <a:gd name="connsiteX1" fmla="*/ 191833 w 3471329"/>
              <a:gd name="connsiteY1" fmla="*/ 0 h 1150974"/>
              <a:gd name="connsiteX2" fmla="*/ 3279496 w 3471329"/>
              <a:gd name="connsiteY2" fmla="*/ 0 h 1150974"/>
              <a:gd name="connsiteX3" fmla="*/ 3471329 w 3471329"/>
              <a:gd name="connsiteY3" fmla="*/ 191833 h 1150974"/>
              <a:gd name="connsiteX4" fmla="*/ 3471329 w 3471329"/>
              <a:gd name="connsiteY4" fmla="*/ 959141 h 1150974"/>
              <a:gd name="connsiteX5" fmla="*/ 3279496 w 3471329"/>
              <a:gd name="connsiteY5" fmla="*/ 1150974 h 1150974"/>
              <a:gd name="connsiteX6" fmla="*/ 191833 w 3471329"/>
              <a:gd name="connsiteY6" fmla="*/ 1150974 h 1150974"/>
              <a:gd name="connsiteX7" fmla="*/ 0 w 3471329"/>
              <a:gd name="connsiteY7" fmla="*/ 959141 h 1150974"/>
              <a:gd name="connsiteX8" fmla="*/ 0 w 3471329"/>
              <a:gd name="connsiteY8" fmla="*/ 191833 h 115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1329" h="1150974">
                <a:moveTo>
                  <a:pt x="0" y="191833"/>
                </a:moveTo>
                <a:cubicBezTo>
                  <a:pt x="0" y="85887"/>
                  <a:pt x="85887" y="0"/>
                  <a:pt x="191833" y="0"/>
                </a:cubicBezTo>
                <a:lnTo>
                  <a:pt x="3279496" y="0"/>
                </a:lnTo>
                <a:cubicBezTo>
                  <a:pt x="3385442" y="0"/>
                  <a:pt x="3471329" y="85887"/>
                  <a:pt x="3471329" y="191833"/>
                </a:cubicBezTo>
                <a:lnTo>
                  <a:pt x="3471329" y="959141"/>
                </a:lnTo>
                <a:cubicBezTo>
                  <a:pt x="3471329" y="1065087"/>
                  <a:pt x="3385442" y="1150974"/>
                  <a:pt x="3279496" y="1150974"/>
                </a:cubicBezTo>
                <a:lnTo>
                  <a:pt x="191833" y="1150974"/>
                </a:lnTo>
                <a:cubicBezTo>
                  <a:pt x="85887" y="1150974"/>
                  <a:pt x="0" y="1065087"/>
                  <a:pt x="0" y="959141"/>
                </a:cubicBezTo>
                <a:lnTo>
                  <a:pt x="0" y="191833"/>
                </a:lnTo>
                <a:close/>
              </a:path>
            </a:pathLst>
          </a:custGeom>
          <a:solidFill>
            <a:schemeClr val="bg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16206" tIns="216206" rIns="216206" bIns="216206" numCol="1" spcCol="1270" anchor="ctr" anchorCtr="0">
            <a:noAutofit/>
          </a:bodyPr>
          <a:lstStyle/>
          <a:p>
            <a:pPr marL="0" lvl="0" indent="0" algn="ctr" defTabSz="1866900">
              <a:lnSpc>
                <a:spcPct val="90000"/>
              </a:lnSpc>
              <a:spcBef>
                <a:spcPct val="0"/>
              </a:spcBef>
              <a:spcAft>
                <a:spcPct val="35000"/>
              </a:spcAft>
              <a:buNone/>
            </a:pPr>
            <a:r>
              <a:rPr lang="en-AU" sz="3600" b="1" kern="1200" dirty="0">
                <a:solidFill>
                  <a:schemeClr val="accent1"/>
                </a:solidFill>
              </a:rPr>
              <a:t>Ordinary </a:t>
            </a:r>
          </a:p>
        </p:txBody>
      </p:sp>
      <p:sp>
        <p:nvSpPr>
          <p:cNvPr id="2" name="Slide Number Placeholder 1">
            <a:extLst>
              <a:ext uri="{FF2B5EF4-FFF2-40B4-BE49-F238E27FC236}">
                <a16:creationId xmlns:a16="http://schemas.microsoft.com/office/drawing/2014/main" id="{AC49AECB-87B4-A0DC-2795-787B3BB79A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16992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7A595-FF7F-4B8D-BCAC-9BE3FFD4DCA2}">
  <ds:schemaRefs>
    <ds:schemaRef ds:uri="http://schemas.microsoft.com/sharepoint/v3/contenttype/forms"/>
  </ds:schemaRefs>
</ds:datastoreItem>
</file>

<file path=customXml/itemProps2.xml><?xml version="1.0" encoding="utf-8"?>
<ds:datastoreItem xmlns:ds="http://schemas.openxmlformats.org/officeDocument/2006/customXml" ds:itemID="{3C0C020D-A1E8-4C84-8F78-D1A32AD319C5}">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094ce8ca-8c20-4eb0-bb23-b47a1c76b753"/>
    <ds:schemaRef ds:uri="98740c54-966f-451d-a76c-e38eb7fddd55"/>
    <ds:schemaRef ds:uri="http://purl.org/dc/terms/"/>
  </ds:schemaRefs>
</ds:datastoreItem>
</file>

<file path=customXml/itemProps3.xml><?xml version="1.0" encoding="utf-8"?>
<ds:datastoreItem xmlns:ds="http://schemas.openxmlformats.org/officeDocument/2006/customXml" ds:itemID="{D62266CA-DE57-4CC5-8906-3682C4662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TotalTime>
  <Words>9065</Words>
  <Application>Microsoft Office PowerPoint</Application>
  <PresentationFormat>Widescreen</PresentationFormat>
  <Paragraphs>811</Paragraphs>
  <Slides>50</Slides>
  <Notes>48</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Montserrat</vt:lpstr>
      <vt:lpstr>Aptos</vt:lpstr>
      <vt:lpstr>Roboto</vt:lpstr>
      <vt:lpstr>Public Sans Light</vt:lpstr>
      <vt:lpstr>Public Sans</vt:lpstr>
      <vt:lpstr>Symbol</vt:lpstr>
      <vt:lpstr>Arial</vt:lpstr>
      <vt:lpstr>Times New Roman</vt:lpstr>
      <vt:lpstr>Calibri</vt:lpstr>
      <vt:lpstr>NSWG Corporate</vt:lpstr>
      <vt:lpstr>Text annotations – ‘The Marron’ – Zoe Norton-Lodge</vt:lpstr>
      <vt:lpstr>Instructions for use</vt:lpstr>
      <vt:lpstr>Text complexity details </vt:lpstr>
      <vt:lpstr>Licence agreement details</vt:lpstr>
      <vt:lpstr>Sharing learning intentions and success criteria</vt:lpstr>
      <vt:lpstr>Learning intentions and success criteria</vt:lpstr>
      <vt:lpstr>Phase 4, sequence 4 – Connecting learning  </vt:lpstr>
      <vt:lpstr>Representing events</vt:lpstr>
      <vt:lpstr>Ordinary and extraordinary (1)</vt:lpstr>
      <vt:lpstr>Ordinary and extraordinary (2)</vt:lpstr>
      <vt:lpstr>Statement to cause thinking</vt:lpstr>
      <vt:lpstr>Definitions of essential terminology (1) </vt:lpstr>
      <vt:lpstr>Definitions of essential terminology (2)</vt:lpstr>
      <vt:lpstr>Warm up (1)</vt:lpstr>
      <vt:lpstr>Warm up (2)</vt:lpstr>
      <vt:lpstr>Warm up (3)</vt:lpstr>
      <vt:lpstr>Gradual release of responsibility</vt:lpstr>
      <vt:lpstr>Tiers of vocabulary (1) </vt:lpstr>
      <vt:lpstr>Tiers of vocabulary (2) </vt:lpstr>
      <vt:lpstr>Tiers of vocabulary (3) </vt:lpstr>
      <vt:lpstr>Precise language (1)</vt:lpstr>
      <vt:lpstr>Precise language (2)</vt:lpstr>
      <vt:lpstr>Precise language (3)</vt:lpstr>
      <vt:lpstr>Spider map</vt:lpstr>
      <vt:lpstr>Examples of essential terminology (1)</vt:lpstr>
      <vt:lpstr>Text search </vt:lpstr>
      <vt:lpstr>Text search – answers</vt:lpstr>
      <vt:lpstr>Describing nouns</vt:lpstr>
      <vt:lpstr>Definitions of essential terminology (3) </vt:lpstr>
      <vt:lpstr>Examples of essential terminology (2) </vt:lpstr>
      <vt:lpstr>Checking for understanding (1)</vt:lpstr>
      <vt:lpstr>Checking for understanding (2)</vt:lpstr>
      <vt:lpstr>Checking for understanding – answers (1)</vt:lpstr>
      <vt:lpstr>Types of noun groups (1)</vt:lpstr>
      <vt:lpstr>Types of noun groups (2)</vt:lpstr>
      <vt:lpstr>Types of noun groups (3)</vt:lpstr>
      <vt:lpstr>Checking for understanding (3)</vt:lpstr>
      <vt:lpstr>Checking for understanding – answers (2)</vt:lpstr>
      <vt:lpstr>Venn diagram</vt:lpstr>
      <vt:lpstr>What is the effect of noun groups? </vt:lpstr>
      <vt:lpstr>Writing with clarity and precision</vt:lpstr>
      <vt:lpstr>Annotating ‘The Marron’ (1)</vt:lpstr>
      <vt:lpstr>Annotating ‘The Marron’ (2)</vt:lpstr>
      <vt:lpstr>Applying understanding of noun groups </vt:lpstr>
      <vt:lpstr>Returning to the learning intentions and success criteria</vt:lpstr>
      <vt:lpstr>Learning intentions and success criteria (2)</vt:lpstr>
      <vt:lpstr>3-2-1 things I learned today</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annotations – ‘The Marron’ – Zoe Norton-Lodge – 11.1 Transition to English Studies</dc:title>
  <dc:creator>NSW Department of Education</dc:creator>
  <dcterms:created xsi:type="dcterms:W3CDTF">2025-08-07T00:24:05Z</dcterms:created>
  <dcterms:modified xsi:type="dcterms:W3CDTF">2025-08-11T02:52:13Z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2025-08-07T00:24:23Z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1e10bb37-10b9-47e0-8063-507f49590b02</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