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40"/>
  </p:notesMasterIdLst>
  <p:handoutMasterIdLst>
    <p:handoutMasterId r:id="rId41"/>
  </p:handoutMasterIdLst>
  <p:sldIdLst>
    <p:sldId id="26530" r:id="rId5"/>
    <p:sldId id="26505" r:id="rId6"/>
    <p:sldId id="26546" r:id="rId7"/>
    <p:sldId id="26513" r:id="rId8"/>
    <p:sldId id="26515" r:id="rId9"/>
    <p:sldId id="26548" r:id="rId10"/>
    <p:sldId id="26552" r:id="rId11"/>
    <p:sldId id="26551" r:id="rId12"/>
    <p:sldId id="26549" r:id="rId13"/>
    <p:sldId id="26532" r:id="rId14"/>
    <p:sldId id="26533" r:id="rId15"/>
    <p:sldId id="26506" r:id="rId16"/>
    <p:sldId id="26558" r:id="rId17"/>
    <p:sldId id="26557" r:id="rId18"/>
    <p:sldId id="26534" r:id="rId19"/>
    <p:sldId id="26535" r:id="rId20"/>
    <p:sldId id="26514" r:id="rId21"/>
    <p:sldId id="26536" r:id="rId22"/>
    <p:sldId id="26537" r:id="rId23"/>
    <p:sldId id="26538" r:id="rId24"/>
    <p:sldId id="26539" r:id="rId25"/>
    <p:sldId id="26540" r:id="rId26"/>
    <p:sldId id="26541" r:id="rId27"/>
    <p:sldId id="26543" r:id="rId28"/>
    <p:sldId id="26394" r:id="rId29"/>
    <p:sldId id="26553" r:id="rId30"/>
    <p:sldId id="26555" r:id="rId31"/>
    <p:sldId id="26556" r:id="rId32"/>
    <p:sldId id="26516" r:id="rId33"/>
    <p:sldId id="26545" r:id="rId34"/>
    <p:sldId id="26395" r:id="rId35"/>
    <p:sldId id="26517" r:id="rId36"/>
    <p:sldId id="26518" r:id="rId37"/>
    <p:sldId id="26559" r:id="rId38"/>
    <p:sldId id="26510" r:id="rId39"/>
  </p:sldIdLst>
  <p:sldSz cx="12192000" cy="6858000"/>
  <p:notesSz cx="6858000" cy="9144000"/>
  <p:embeddedFontLst>
    <p:embeddedFont>
      <p:font typeface="Public Sans" pitchFamily="2" charset="0"/>
      <p:regular r:id="rId42"/>
      <p:bold r:id="rId43"/>
      <p:italic r:id="rId44"/>
      <p:boldItalic r:id="rId45"/>
    </p:embeddedFont>
    <p:embeddedFont>
      <p:font typeface="Public Sans Light" pitchFamily="2" charset="0"/>
      <p:regular r:id="rId46"/>
      <p:italic r:id="rId47"/>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7AD4B447-7F0D-42AF-0FDE-FAE33A397EB1}" name="Danielle De Redder" initials="DD" userId="S::Danielle.deRedder@det.nsw.edu.au::90c2f8e5-e57e-4891-92e6-f485cbc59344" providerId="AD"/>
  <p188:author id="{B2A4FB5E-56CE-5477-FD71-344E511ADB2E}" name="Tina Seckold" initials="TS" userId="S::tina.seckold@det.nsw.edu.au::a9a07086-eed4-4be1-92c9-41980dbbde72" providerId="AD"/>
  <p188:author id="{591D627A-CA51-3CA4-C049-D92FDE42A1FD}" name="Chloe Sheehan" initials="CS" userId="S::Chloe.Nicol12@det.nsw.edu.au::bb699023-8008-4f87-83a4-7dc694ddcb8f" providerId="AD"/>
  <p188:author id="{D02A9D7F-57B1-B101-768D-9F9CCB42179F}" name="Francesca Gazzola" initials="FG" userId="S::FRANCESCA.GAZZOLA@det.nsw.edu.au::eb71f741-dadb-429a-b279-0f7afbe3ada0" providerId="AD"/>
  <p188:author id="{3912BE91-9AD9-4177-800B-C0871BA72363}" name="Jacquie McWilliam" initials="JM" userId="S::Jacqueline.McWilliam@det.nsw.edu.au::b2c2c0a0-0b64-455c-9e32-28e2d097ad57" providerId="AD"/>
  <p188:author id="{99B8BD98-85EF-FCE0-AAC3-506F8E5FCCC9}" name="Erin McShane" initials="EM" userId="S::Erin.Grainger@det.nsw.edu.au::8fe256b9-80bb-415e-a1ff-70be07c1d6fe" providerId="AD"/>
  <p188:author id="{5D9A84EA-88A3-C9A9-52AF-AACDF0031BA4}" name="Tom Gyenes" initials="TG" userId="S::THOMAS.GYENES@det.nsw.edu.au::3f8fdeb7-5d44-4d3f-9372-de9698ef45d6" providerId="AD"/>
  <p188:author id="{A29880FB-22F1-2FCE-171F-45F93F7D7947}" name="Christopher Farlow" initials="CF" userId="S::Christopher.Farlow2@det.nsw.edu.au::1d6e7c80-f391-4c69-991c-b443ceeb1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EBEBEB"/>
    <a:srgbClr val="FFFFFF"/>
    <a:srgbClr val="00296C"/>
    <a:srgbClr val="146CFD"/>
    <a:srgbClr val="0070C0"/>
    <a:srgbClr val="CBEDFD"/>
    <a:srgbClr val="002664"/>
    <a:srgbClr val="0046B8"/>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AD971-F474-4F68-9D4C-262309C3251F}" v="1" dt="2025-08-11T02:50:30.056"/>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autoAdjust="0"/>
    <p:restoredTop sz="94641" autoAdjust="0"/>
  </p:normalViewPr>
  <p:slideViewPr>
    <p:cSldViewPr snapToGrid="0">
      <p:cViewPr varScale="1">
        <p:scale>
          <a:sx n="114" d="100"/>
          <a:sy n="114" d="100"/>
        </p:scale>
        <p:origin x="114" y="168"/>
      </p:cViewPr>
      <p:guideLst>
        <p:guide orient="horz" pos="2160"/>
        <p:guide pos="3863"/>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font" Target="fonts/font1.fntdata"/><Relationship Id="rId47" Type="http://schemas.openxmlformats.org/officeDocument/2006/relationships/font" Target="fonts/font6.fntdata"/><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font" Target="fonts/font4.fntdata"/><Relationship Id="rId53" Type="http://schemas.microsoft.com/office/2018/10/relationships/authors" Target="author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font" Target="fonts/font3.fntdata"/><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font" Target="fonts/font2.fntdata"/><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font" Target="fonts/font5.fntdata"/><Relationship Id="rId20" Type="http://schemas.openxmlformats.org/officeDocument/2006/relationships/slide" Target="slides/slide16.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11/08/2025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11/08/2025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education.nsw.gov.au/teaching-and-learning/curriculum/literacy-and-numeracy/teaching-and-learning-resources/literacy/secondary-literacy"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ion.nsw.gov.au/content/dam/main-education/documents/teaching-and-learning/curriculum/explicit-teaching/explicit-teaching-technique-guide-lisc-sharing.pdf"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ion.nsw.gov.au/content/dam/main-education/documents/teaching-and-learning/curriculum/explicit-teaching/explicit-teaching-technique-guide-lisc-planning.pdf"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933589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Teacher note: </a:t>
            </a:r>
            <a:r>
              <a:rPr lang="en-AU" dirty="0">
                <a:latin typeface="Arial" panose="020B0604020202020204" pitchFamily="34" charset="0"/>
                <a:cs typeface="Arial" panose="020B0604020202020204" pitchFamily="34" charset="0"/>
              </a:rPr>
              <a:t>students should experiment with using a variety of verbs in their writing. Have students identify the verbs in the sample text and find better verbs to replace them with. Ensure that the sentence is adapted so that the new verb makes sense in context.</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1472889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Teacher note: </a:t>
            </a:r>
            <a:r>
              <a:rPr lang="en-AU" dirty="0">
                <a:latin typeface="Arial" panose="020B0604020202020204" pitchFamily="34" charset="0"/>
                <a:cs typeface="Arial" panose="020B0604020202020204" pitchFamily="34" charset="0"/>
              </a:rPr>
              <a:t>students can provide other examples for the verbs and discuss whether they are better.</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3862582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Teachers note:</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12</a:t>
            </a:fld>
            <a:endParaRPr lang="en-AU"/>
          </a:p>
        </p:txBody>
      </p:sp>
    </p:spTree>
    <p:extLst>
      <p:ext uri="{BB962C8B-B14F-4D97-AF65-F5344CB8AC3E}">
        <p14:creationId xmlns:p14="http://schemas.microsoft.com/office/powerpoint/2010/main" val="3480285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Public Sans"/>
              </a:rPr>
              <a:t>Teacher note</a:t>
            </a:r>
            <a:r>
              <a:rPr lang="en-US" dirty="0">
                <a:latin typeface="Public Sans"/>
              </a:rPr>
              <a:t>: this slide revisits </a:t>
            </a:r>
            <a:r>
              <a:rPr lang="en-AU" dirty="0">
                <a:latin typeface="Public Sans"/>
              </a:rPr>
              <a:t>Phase 3 – creating a personal voice through sentence variation </a:t>
            </a:r>
            <a:r>
              <a:rPr lang="en-US" dirty="0">
                <a:latin typeface="Public Sans"/>
              </a:rPr>
              <a:t>and provides revision of simple, compound and complex sentence structures. The answers for this slide are provided on the next slide. </a:t>
            </a:r>
            <a:endParaRPr lang="en-AU" dirty="0">
              <a:latin typeface="Public Sans"/>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13</a:t>
            </a:fld>
            <a:endParaRPr lang="en-AU"/>
          </a:p>
        </p:txBody>
      </p:sp>
    </p:spTree>
    <p:extLst>
      <p:ext uri="{BB962C8B-B14F-4D97-AF65-F5344CB8AC3E}">
        <p14:creationId xmlns:p14="http://schemas.microsoft.com/office/powerpoint/2010/main" val="3053238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46C3A-FE64-37B0-423E-AEB0D13B8F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D51367-3ACF-A084-1373-C91827839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B29972-B85C-9AE5-16A0-BCBDB93DE3EE}"/>
              </a:ext>
            </a:extLst>
          </p:cNvPr>
          <p:cNvSpPr>
            <a:spLocks noGrp="1"/>
          </p:cNvSpPr>
          <p:nvPr>
            <p:ph type="body" idx="1"/>
          </p:nvPr>
        </p:nvSpPr>
        <p:spPr/>
        <p:txBody>
          <a:bodyPr/>
          <a:lstStyle/>
          <a:p>
            <a:r>
              <a:rPr lang="en-US" b="1" dirty="0">
                <a:latin typeface="Public Sans"/>
              </a:rPr>
              <a:t>Teacher note</a:t>
            </a:r>
            <a:r>
              <a:rPr lang="en-US" dirty="0">
                <a:latin typeface="Public Sans"/>
              </a:rPr>
              <a:t>: if students require additional revision of simple, compound and complex sentence structures see </a:t>
            </a:r>
            <a:r>
              <a:rPr lang="en-AU" dirty="0">
                <a:latin typeface="Public Sans"/>
              </a:rPr>
              <a:t>Phase 3 – creating a personal voice through sentence variation slide deck.</a:t>
            </a:r>
            <a:endParaRPr lang="en-AU" b="1" dirty="0">
              <a:latin typeface="Public Sans"/>
            </a:endParaRPr>
          </a:p>
          <a:p>
            <a:r>
              <a:rPr lang="en-US" b="1" dirty="0">
                <a:latin typeface="Public Sans"/>
              </a:rPr>
              <a:t>Student note:</a:t>
            </a:r>
            <a:r>
              <a:rPr lang="en-US" b="0" dirty="0">
                <a:latin typeface="Public Sans"/>
              </a:rPr>
              <a:t> </a:t>
            </a:r>
            <a:r>
              <a:rPr lang="en-AU" dirty="0">
                <a:latin typeface="Public Sans"/>
              </a:rPr>
              <a:t>What needs changing in your writing? What would be the improved impact of your writing by experimenting with sentence variation?</a:t>
            </a:r>
            <a:endParaRPr lang="en-US" dirty="0">
              <a:latin typeface="Public Sans"/>
            </a:endParaRPr>
          </a:p>
          <a:p>
            <a:endParaRPr lang="en-US" dirty="0"/>
          </a:p>
          <a:p>
            <a:endParaRPr lang="en-US" dirty="0">
              <a:latin typeface="Public Sans"/>
            </a:endParaRPr>
          </a:p>
        </p:txBody>
      </p:sp>
      <p:sp>
        <p:nvSpPr>
          <p:cNvPr id="4" name="Slide Number Placeholder 3">
            <a:extLst>
              <a:ext uri="{FF2B5EF4-FFF2-40B4-BE49-F238E27FC236}">
                <a16:creationId xmlns:a16="http://schemas.microsoft.com/office/drawing/2014/main" id="{CB8A0817-698E-6526-8E39-E0043EF7960C}"/>
              </a:ext>
            </a:extLst>
          </p:cNvPr>
          <p:cNvSpPr>
            <a:spLocks noGrp="1"/>
          </p:cNvSpPr>
          <p:nvPr>
            <p:ph type="sldNum" sz="quarter" idx="5"/>
          </p:nvPr>
        </p:nvSpPr>
        <p:spPr/>
        <p:txBody>
          <a:bodyPr/>
          <a:lstStyle/>
          <a:p>
            <a:fld id="{B07158C4-A119-4B78-9DE8-A50001BC31DC}" type="slidenum">
              <a:rPr lang="en-AU" smtClean="0"/>
              <a:pPr/>
              <a:t>14</a:t>
            </a:fld>
            <a:endParaRPr lang="en-AU"/>
          </a:p>
        </p:txBody>
      </p:sp>
    </p:spTree>
    <p:extLst>
      <p:ext uri="{BB962C8B-B14F-4D97-AF65-F5344CB8AC3E}">
        <p14:creationId xmlns:p14="http://schemas.microsoft.com/office/powerpoint/2010/main" val="3526841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latin typeface="Calibri"/>
                <a:cs typeface="Calibri"/>
              </a:rPr>
              <a:t>Teacher note: </a:t>
            </a:r>
            <a:r>
              <a:rPr lang="en-US" b="0" dirty="0">
                <a:latin typeface="Calibri"/>
                <a:cs typeface="Calibri"/>
              </a:rPr>
              <a:t>the model on the screen is adapted from the ‘</a:t>
            </a:r>
            <a:r>
              <a:rPr lang="en-AU" sz="1800" dirty="0">
                <a:effectLst/>
                <a:latin typeface="Arial" panose="020B0604020202020204" pitchFamily="34" charset="0"/>
                <a:ea typeface="Calibri" panose="020F0502020204030204" pitchFamily="34" charset="0"/>
              </a:rPr>
              <a:t>student assessment samples.’ </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sz="1800" b="0" dirty="0">
                <a:effectLst/>
                <a:latin typeface="Arial" panose="020B0604020202020204" pitchFamily="34" charset="0"/>
                <a:ea typeface="Calibri" panose="020F0502020204030204" pitchFamily="34" charset="0"/>
                <a:cs typeface="Calibri"/>
              </a:rPr>
              <a:t>Students should experiment with combining sentences using conjunctions (FANBOYS) or (AAAWWUBBIS). </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sz="1800" b="0" dirty="0">
                <a:effectLst/>
                <a:latin typeface="Arial" panose="020B0604020202020204" pitchFamily="34" charset="0"/>
                <a:ea typeface="Calibri" panose="020F0502020204030204" pitchFamily="34" charset="0"/>
                <a:cs typeface="Calibri"/>
              </a:rPr>
              <a:t>Students share their sentences. </a:t>
            </a:r>
            <a:r>
              <a:rPr lang="en-US" b="0" dirty="0">
                <a:latin typeface="Calibri"/>
                <a:cs typeface="Calibri"/>
              </a:rPr>
              <a:t>There may be variations among the students, and this can provide a springboard into discussions about the choices made and how these impact on the overall effect of the sentence.</a:t>
            </a:r>
          </a:p>
          <a:p>
            <a:pPr>
              <a:defRPr/>
            </a:pP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15</a:t>
            </a:fld>
            <a:endParaRPr lang="en-AU"/>
          </a:p>
        </p:txBody>
      </p:sp>
    </p:spTree>
    <p:extLst>
      <p:ext uri="{BB962C8B-B14F-4D97-AF65-F5344CB8AC3E}">
        <p14:creationId xmlns:p14="http://schemas.microsoft.com/office/powerpoint/2010/main" val="464000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latin typeface="Calibri"/>
                <a:cs typeface="Calibri"/>
              </a:rPr>
              <a:t>Teacher note: </a:t>
            </a:r>
            <a:r>
              <a:rPr lang="en-US" b="0" dirty="0">
                <a:latin typeface="Calibri"/>
                <a:cs typeface="Calibri"/>
              </a:rPr>
              <a:t>read the sample text to the students. The model on the screen is adapted from the ‘</a:t>
            </a:r>
            <a:r>
              <a:rPr lang="en-AU" sz="1800" dirty="0">
                <a:effectLst/>
                <a:latin typeface="Arial" panose="020B0604020202020204" pitchFamily="34" charset="0"/>
                <a:ea typeface="Calibri" panose="020F0502020204030204" pitchFamily="34" charset="0"/>
              </a:rPr>
              <a:t>student assessment samples.’</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b="0" dirty="0">
              <a:latin typeface="Calibri"/>
              <a:cs typeface="Calibri"/>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b="0" dirty="0">
                <a:latin typeface="Calibri"/>
                <a:cs typeface="Calibri"/>
              </a:rPr>
              <a:t>Ask students to identify the conjunctions that have been used and whether some sentences have changed a lot. Explore these changes.</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b="0" dirty="0">
                <a:latin typeface="Calibri"/>
                <a:cs typeface="Calibri"/>
              </a:rPr>
              <a:t>Encourage students to combine sentences from their own text. </a:t>
            </a: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16</a:t>
            </a:fld>
            <a:endParaRPr lang="en-AU"/>
          </a:p>
        </p:txBody>
      </p:sp>
    </p:spTree>
    <p:extLst>
      <p:ext uri="{BB962C8B-B14F-4D97-AF65-F5344CB8AC3E}">
        <p14:creationId xmlns:p14="http://schemas.microsoft.com/office/powerpoint/2010/main" val="14489935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Teacher note: </a:t>
            </a:r>
            <a:r>
              <a:rPr lang="en-AU" dirty="0">
                <a:latin typeface="Arial" panose="020B0604020202020204" pitchFamily="34" charset="0"/>
                <a:cs typeface="Arial" panose="020B0604020202020204" pitchFamily="34" charset="0"/>
              </a:rPr>
              <a:t>this slide has been used to identify the explicit teaching learning strategy and should be deleted or hidden when using in a classroom setting. The strategy of gradual release of responsibility is a flexible process moving between modelled, guided and independent teaching practice responsive to student learning. Students should be supported to move between each practice based on their capabilities and requirements. </a:t>
            </a:r>
          </a:p>
          <a:p>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Teachers deliver a structured and sequenced approach to explicitly teaching new content. Learning is most effective when teachers break new information down and teach it explicitly using explanation, demonstration and modelling. This is especially relevant when students are new to an area (AERO 2024).</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17</a:t>
            </a:fld>
            <a:endParaRPr lang="en-AU"/>
          </a:p>
        </p:txBody>
      </p:sp>
    </p:spTree>
    <p:extLst>
      <p:ext uri="{BB962C8B-B14F-4D97-AF65-F5344CB8AC3E}">
        <p14:creationId xmlns:p14="http://schemas.microsoft.com/office/powerpoint/2010/main" val="747300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600" b="1" dirty="0"/>
              <a:t>Teacher note: </a:t>
            </a:r>
            <a:r>
              <a:rPr lang="en-US" sz="1600" dirty="0"/>
              <a:t>as previously mentioned, it can be challenging for students to move beyond writing short, simple sentences, however, some students run into trouble in their attempts to elaborate leading to run-on sentences. Shrinking sentences can help students to understand that ‘bigger isn’t better’ and that with precision and clarity of expression, comes power. In the example on the screen, ‘using ‘rugged’ and ‘weather-beaten</a:t>
            </a:r>
            <a:r>
              <a:rPr lang="en-US" sz="1600" b="1" dirty="0"/>
              <a:t>’ is </a:t>
            </a:r>
            <a:r>
              <a:rPr lang="en-US" sz="1600" dirty="0"/>
              <a:t>basically tautological and we can see that ‘sumptuous’ is unnecessary because a ‘banquet’ by its very nature is sumptuous. There are more succinct ways to express ‘adolescent boy’ and ‘with hunger’ and so the sentence becomes: </a:t>
            </a:r>
            <a:r>
              <a:rPr lang="en-AU" dirty="0"/>
              <a:t>‘The rugged teen gazed hungrily at the banquet.’</a:t>
            </a:r>
          </a:p>
          <a:p>
            <a:pPr>
              <a:defRPr/>
            </a:pPr>
            <a:endParaRPr lang="en-US" sz="1600" dirty="0"/>
          </a:p>
          <a:p>
            <a:pPr>
              <a:defRPr/>
            </a:pPr>
            <a:r>
              <a:rPr lang="en-US" sz="1600" dirty="0"/>
              <a:t>This strategy may be particularly useful during the revising and editing stage of the writing process because it requires students to interrogate their work and engage with each chosen word to ensure that their intended meaning is clear and that none of the words are surplus to requirements. Highlight for students, sentences requiring ‘shrinking’. </a:t>
            </a: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18</a:t>
            </a:fld>
            <a:endParaRPr lang="en-AU"/>
          </a:p>
        </p:txBody>
      </p:sp>
    </p:spTree>
    <p:extLst>
      <p:ext uri="{BB962C8B-B14F-4D97-AF65-F5344CB8AC3E}">
        <p14:creationId xmlns:p14="http://schemas.microsoft.com/office/powerpoint/2010/main" val="2109346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dirty="0"/>
              <a:t>an exaggerated form of sentence shrinking is reducing a whole text to a seven-word story.</a:t>
            </a:r>
            <a:r>
              <a:rPr lang="en-AU" b="1" dirty="0"/>
              <a:t> </a:t>
            </a:r>
            <a:r>
              <a:rPr lang="en-AU" b="0" dirty="0"/>
              <a:t>Using this strategy, Mary Shelley’s </a:t>
            </a:r>
            <a:r>
              <a:rPr lang="en-AU" b="0" i="1" dirty="0"/>
              <a:t>Frankenstein </a:t>
            </a:r>
            <a:r>
              <a:rPr lang="en-AU" b="0" i="0" dirty="0"/>
              <a:t>becomes: </a:t>
            </a:r>
            <a:r>
              <a:rPr lang="en-AU" dirty="0"/>
              <a:t>Gifted doctor gives life but loses everything’.</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pPr>
              <a:defRPr/>
            </a:pPr>
            <a:r>
              <a:rPr lang="en-AU" dirty="0"/>
              <a:t>This strategy can be used in a range of contexts – not only does it support students to be succinct in their expression, it can help them to express a personal response to a text by articulating their interpretation of it. </a:t>
            </a:r>
          </a:p>
          <a:p>
            <a:pPr>
              <a:defRPr/>
            </a:pPr>
            <a:endParaRPr lang="en-AU" dirty="0"/>
          </a:p>
          <a:p>
            <a:pPr>
              <a:defRPr/>
            </a:pPr>
            <a:r>
              <a:rPr lang="en-AU" dirty="0"/>
              <a:t>Ask students if they know which text the second example represents. (Macbeth - Shakespearean play).</a:t>
            </a:r>
          </a:p>
          <a:p>
            <a:pPr>
              <a:defRPr/>
            </a:pPr>
            <a:endParaRPr lang="en-AU" dirty="0"/>
          </a:p>
          <a:p>
            <a:pPr>
              <a:defRPr/>
            </a:pPr>
            <a:r>
              <a:rPr lang="en-AU" dirty="0"/>
              <a:t>Students could use this strategy to summarise their ideas.</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19</a:t>
            </a:fld>
            <a:endParaRPr lang="en-AU"/>
          </a:p>
        </p:txBody>
      </p:sp>
    </p:spTree>
    <p:extLst>
      <p:ext uri="{BB962C8B-B14F-4D97-AF65-F5344CB8AC3E}">
        <p14:creationId xmlns:p14="http://schemas.microsoft.com/office/powerpoint/2010/main" val="3415219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base" latinLnBrk="0" hangingPunct="1">
              <a:lnSpc>
                <a:spcPct val="100000"/>
              </a:lnSpc>
              <a:spcBef>
                <a:spcPts val="0"/>
              </a:spcBef>
              <a:spcAft>
                <a:spcPts val="0"/>
              </a:spcAft>
              <a:buClrTx/>
              <a:buSzTx/>
              <a:buFontTx/>
              <a:buNone/>
              <a:tabLst/>
              <a:defRPr/>
            </a:pPr>
            <a:r>
              <a:rPr lang="en-AU" sz="1600" b="1" i="0" u="none" strike="noStrike" dirty="0">
                <a:solidFill>
                  <a:srgbClr val="000000"/>
                </a:solidFill>
                <a:effectLst/>
                <a:latin typeface="Public Sans" pitchFamily="2" charset="0"/>
              </a:rPr>
              <a:t>Teacher note: </a:t>
            </a:r>
            <a:r>
              <a:rPr lang="en-AU" sz="1600" b="0" i="0" u="none" strike="noStrike" dirty="0">
                <a:solidFill>
                  <a:srgbClr val="000000"/>
                </a:solidFill>
                <a:effectLst/>
                <a:latin typeface="Public Sans" pitchFamily="2" charset="0"/>
              </a:rPr>
              <a:t>the purpose of this PowerPoint is to provide support the editing process. This PowerPoint is not intended to be used sequentially. Teachers should select relevant areas to focus on depending on student needs. Strategies to support students to provide feedback have also been included. </a:t>
            </a:r>
          </a:p>
          <a:p>
            <a:endParaRPr lang="en-AU" b="1" dirty="0"/>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1" dirty="0">
              <a:latin typeface="Arial" panose="020B0604020202020204" pitchFamily="34" charset="0"/>
              <a:cs typeface="Arial" panose="020B0604020202020204" pitchFamily="34" charset="0"/>
            </a:endParaRPr>
          </a:p>
          <a:p>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008813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18C3D-0011-23EB-C982-3966AC57C8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6C2DA9-EAAE-D4C0-8C12-963ABA1B4B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36DDFD-280B-E4B0-72B0-FF62741B5EEB}"/>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6EF4CD3-8A9B-6B95-E142-01DDD41869A5}"/>
              </a:ext>
            </a:extLst>
          </p:cNvPr>
          <p:cNvSpPr>
            <a:spLocks noGrp="1"/>
          </p:cNvSpPr>
          <p:nvPr>
            <p:ph type="sldNum" sz="quarter" idx="5"/>
          </p:nvPr>
        </p:nvSpPr>
        <p:spPr/>
        <p:txBody>
          <a:bodyPr/>
          <a:lstStyle/>
          <a:p>
            <a:fld id="{B07158C4-A119-4B78-9DE8-A50001BC31DC}" type="slidenum">
              <a:rPr lang="en-AU" smtClean="0"/>
              <a:pPr/>
              <a:t>20</a:t>
            </a:fld>
            <a:endParaRPr lang="en-AU"/>
          </a:p>
        </p:txBody>
      </p:sp>
    </p:spTree>
    <p:extLst>
      <p:ext uri="{BB962C8B-B14F-4D97-AF65-F5344CB8AC3E}">
        <p14:creationId xmlns:p14="http://schemas.microsoft.com/office/powerpoint/2010/main" val="3320845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dirty="0"/>
              <a:t>the because, but, so strategy, taken from the work of Hochman and Wexler (2017) is a very easy one to implement that can encourage the creation of complex sentences for students across a range of Stages. We would use ‘Because’ to explain why something is true, </a:t>
            </a:r>
            <a:r>
              <a:rPr lang="en-AU" b="1" dirty="0"/>
              <a:t> ‘</a:t>
            </a:r>
            <a:r>
              <a:rPr lang="en-AU" b="0" dirty="0"/>
              <a:t>but’ to indicate a change of direction and ‘so’ to explain cause and effect.</a:t>
            </a:r>
          </a:p>
          <a:p>
            <a:endParaRPr lang="en-AU" b="0" dirty="0"/>
          </a:p>
          <a:p>
            <a:r>
              <a:rPr lang="en-AU" b="0" dirty="0"/>
              <a:t>Students should experiment with this strategy in their own work.</a:t>
            </a:r>
          </a:p>
          <a:p>
            <a:endParaRPr lang="en-AU" b="0" dirty="0"/>
          </a:p>
          <a:p>
            <a:endParaRPr lang="en-AU" b="0" dirty="0"/>
          </a:p>
          <a:p>
            <a:pPr>
              <a:defRPr/>
            </a:pP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21</a:t>
            </a:fld>
            <a:endParaRPr lang="en-AU"/>
          </a:p>
        </p:txBody>
      </p:sp>
    </p:spTree>
    <p:extLst>
      <p:ext uri="{BB962C8B-B14F-4D97-AF65-F5344CB8AC3E}">
        <p14:creationId xmlns:p14="http://schemas.microsoft.com/office/powerpoint/2010/main" val="17271755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dirty="0"/>
              <a:t>another strategy that can be used to build students’ complex sentence creation and control of syntax is the explicit teaching of appositives. The definition of an appositive is on the screen. Identify that this is added information about the noun that goes in between commas. </a:t>
            </a:r>
          </a:p>
          <a:p>
            <a:endParaRPr lang="en-AU" dirty="0"/>
          </a:p>
          <a:p>
            <a:r>
              <a:rPr lang="en-AU" b="0" dirty="0"/>
              <a:t>Students should experiment with using appositives in their own work.</a:t>
            </a:r>
          </a:p>
          <a:p>
            <a:endParaRPr lang="en-AU" b="0" dirty="0"/>
          </a:p>
          <a:p>
            <a:pPr>
              <a:defRPr/>
            </a:pP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22</a:t>
            </a:fld>
            <a:endParaRPr lang="en-AU"/>
          </a:p>
        </p:txBody>
      </p:sp>
    </p:spTree>
    <p:extLst>
      <p:ext uri="{BB962C8B-B14F-4D97-AF65-F5344CB8AC3E}">
        <p14:creationId xmlns:p14="http://schemas.microsoft.com/office/powerpoint/2010/main" val="25610563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1" i="0" dirty="0">
                <a:solidFill>
                  <a:srgbClr val="333333"/>
                </a:solidFill>
                <a:effectLst/>
                <a:latin typeface="Public Sans" pitchFamily="2" charset="0"/>
              </a:rPr>
              <a:t>Teacher note: </a:t>
            </a:r>
            <a:r>
              <a:rPr lang="en-AU" b="0" i="0" dirty="0">
                <a:solidFill>
                  <a:srgbClr val="333333"/>
                </a:solidFill>
                <a:effectLst/>
                <a:latin typeface="Public Sans" pitchFamily="2" charset="0"/>
              </a:rPr>
              <a:t>‘This does that' is a strategy that teachers can use to support their students' writing. Also known as the Seldon Method: Bubble Theory, the strategy can be used to explicitly teach students to explore texts and to create their own effective complex sentences. The strategy improves students’ confidence in their ability to write and provides a tool to create complex sentences that reflect analysis and depth of thought.</a:t>
            </a:r>
          </a:p>
          <a:p>
            <a:pPr algn="l"/>
            <a:endParaRPr lang="en-AU" b="0" i="0" dirty="0">
              <a:solidFill>
                <a:srgbClr val="333333"/>
              </a:solidFill>
              <a:effectLst/>
              <a:latin typeface="Public Sans" pitchFamily="2" charset="0"/>
            </a:endParaRPr>
          </a:p>
          <a:p>
            <a:pPr algn="l"/>
            <a:r>
              <a:rPr lang="en-AU" b="0" i="0" dirty="0">
                <a:solidFill>
                  <a:srgbClr val="333333"/>
                </a:solidFill>
                <a:effectLst/>
                <a:latin typeface="Public Sans" pitchFamily="2" charset="0"/>
              </a:rPr>
              <a:t>A more thorough exploration of how to use this strategy is available on the department’s website. </a:t>
            </a:r>
          </a:p>
          <a:p>
            <a:pPr algn="l"/>
            <a:r>
              <a:rPr lang="en-AU" dirty="0">
                <a:hlinkClick r:id="rId3"/>
              </a:rPr>
              <a:t>Literacy in secondary schools (nsw.gov.au)</a:t>
            </a:r>
            <a:endParaRPr lang="en-AU" dirty="0"/>
          </a:p>
          <a:p>
            <a:pPr algn="l"/>
            <a:endParaRPr lang="en-AU" b="0" i="0" dirty="0">
              <a:solidFill>
                <a:srgbClr val="333333"/>
              </a:solidFill>
              <a:effectLst/>
              <a:latin typeface="Public Sans" pitchFamily="2" charset="0"/>
            </a:endParaRPr>
          </a:p>
          <a:p>
            <a:pPr algn="l"/>
            <a:r>
              <a:rPr lang="en-AU" b="0" i="0" dirty="0">
                <a:solidFill>
                  <a:srgbClr val="333333"/>
                </a:solidFill>
                <a:effectLst/>
                <a:latin typeface="Public Sans" pitchFamily="2" charset="0"/>
              </a:rPr>
              <a:t>Ask students to identify the components of this  example and whether it could be developed further. Students use this strategy in their own work.</a:t>
            </a:r>
          </a:p>
          <a:p>
            <a:pPr>
              <a:defRPr/>
            </a:pP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23</a:t>
            </a:fld>
            <a:endParaRPr lang="en-AU"/>
          </a:p>
        </p:txBody>
      </p:sp>
    </p:spTree>
    <p:extLst>
      <p:ext uri="{BB962C8B-B14F-4D97-AF65-F5344CB8AC3E}">
        <p14:creationId xmlns:p14="http://schemas.microsoft.com/office/powerpoint/2010/main" val="17673846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latin typeface="Calibri"/>
                <a:cs typeface="Calibri"/>
              </a:rPr>
              <a:t>Teacher note: </a:t>
            </a:r>
            <a:r>
              <a:rPr lang="en-US" b="0" dirty="0">
                <a:latin typeface="Calibri"/>
                <a:cs typeface="Calibri"/>
              </a:rPr>
              <a:t>the model on the screen is adapted from the ‘</a:t>
            </a:r>
            <a:r>
              <a:rPr lang="en-AU" sz="1800" dirty="0">
                <a:effectLst/>
                <a:latin typeface="Arial" panose="020B0604020202020204" pitchFamily="34" charset="0"/>
                <a:ea typeface="Calibri" panose="020F0502020204030204" pitchFamily="34" charset="0"/>
              </a:rPr>
              <a:t>student assessment samples.’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sz="1800" dirty="0">
              <a:effectLst/>
              <a:latin typeface="Arial" panose="020B0604020202020204" pitchFamily="34" charset="0"/>
              <a:ea typeface="Calibri" panose="020F0502020204030204" pitchFamily="34" charset="0"/>
            </a:endParaRPr>
          </a:p>
          <a:p>
            <a:r>
              <a:rPr lang="en-US" b="0" dirty="0">
                <a:latin typeface="Calibri"/>
                <a:cs typeface="Calibri"/>
              </a:rPr>
              <a:t>Provide students with a list of transitions and draw their attention to these words and phrases when reading texts in class. Often it is the linking words and phrases that are missing in students’ writing and explicitly teaching these and highlighting where they appear in model texts can support students to combine their ideas and teach them how to indicate to the reader the relationship between sentences and paragraphs. As students engage with model texts, discuss the signposting that is being done by the transition and linking words. </a:t>
            </a:r>
          </a:p>
          <a:p>
            <a:endParaRPr lang="en-US" b="0" dirty="0">
              <a:latin typeface="Calibri"/>
              <a:cs typeface="Calibri"/>
            </a:endParaRPr>
          </a:p>
          <a:p>
            <a:r>
              <a:rPr lang="en-US" b="0" dirty="0">
                <a:latin typeface="Calibri"/>
                <a:cs typeface="Calibri"/>
              </a:rPr>
              <a:t>Students should experiment with this in their own work.</a:t>
            </a:r>
          </a:p>
          <a:p>
            <a:endParaRPr lang="en-US" b="0" dirty="0">
              <a:latin typeface="Calibri"/>
              <a:cs typeface="Calibri"/>
            </a:endParaRPr>
          </a:p>
          <a:p>
            <a:r>
              <a:rPr lang="en-US" b="0" dirty="0">
                <a:latin typeface="Calibri"/>
                <a:cs typeface="Calibri"/>
              </a:rPr>
              <a: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b="0" dirty="0">
              <a:latin typeface="Calibri"/>
              <a:cs typeface="Calibri"/>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24</a:t>
            </a:fld>
            <a:endParaRPr lang="en-AU"/>
          </a:p>
        </p:txBody>
      </p:sp>
    </p:spTree>
    <p:extLst>
      <p:ext uri="{BB962C8B-B14F-4D97-AF65-F5344CB8AC3E}">
        <p14:creationId xmlns:p14="http://schemas.microsoft.com/office/powerpoint/2010/main" val="24453488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Public Sans"/>
              </a:rPr>
              <a:t>Teacher note: </a:t>
            </a:r>
            <a:r>
              <a:rPr lang="en-AU" b="0" dirty="0">
                <a:latin typeface="Public Sans"/>
              </a:rPr>
              <a:t>the focus of this </a:t>
            </a:r>
            <a:r>
              <a:rPr lang="en-AU" dirty="0">
                <a:latin typeface="Public Sans"/>
              </a:rPr>
              <a:t>editing activity is on using appropriate punctuation. </a:t>
            </a:r>
            <a:endParaRPr lang="en-AU" b="1" dirty="0">
              <a:latin typeface="Public Sans"/>
            </a:endParaRPr>
          </a:p>
          <a:p>
            <a:endParaRPr lang="en-AU" b="1" dirty="0">
              <a:latin typeface="Public Sans"/>
            </a:endParaRPr>
          </a:p>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25</a:t>
            </a:fld>
            <a:endParaRPr lang="en-AU"/>
          </a:p>
        </p:txBody>
      </p:sp>
    </p:spTree>
    <p:extLst>
      <p:ext uri="{BB962C8B-B14F-4D97-AF65-F5344CB8AC3E}">
        <p14:creationId xmlns:p14="http://schemas.microsoft.com/office/powerpoint/2010/main" val="32508439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1200"/>
              </a:spcAft>
            </a:pPr>
            <a:r>
              <a:rPr lang="en-AU" b="1" dirty="0">
                <a:latin typeface="Public Sans"/>
              </a:rPr>
              <a:t>Teacher note</a:t>
            </a:r>
            <a:r>
              <a:rPr lang="en-AU" dirty="0">
                <a:latin typeface="Public Sans"/>
              </a:rPr>
              <a:t>: this slide should be used to support students to revisit the use of punctuation before editing their own work. </a:t>
            </a:r>
            <a:endParaRPr lang="en-US" dirty="0">
              <a:latin typeface="Public Sans"/>
            </a:endParaRPr>
          </a:p>
          <a:p>
            <a:pPr>
              <a:lnSpc>
                <a:spcPct val="150000"/>
              </a:lnSpc>
              <a:spcAft>
                <a:spcPts val="1200"/>
              </a:spcAft>
            </a:pPr>
            <a:endParaRPr lang="en-AU" dirty="0">
              <a:latin typeface="Public Sans"/>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26</a:t>
            </a:fld>
            <a:endParaRPr lang="en-AU"/>
          </a:p>
        </p:txBody>
      </p:sp>
    </p:spTree>
    <p:extLst>
      <p:ext uri="{BB962C8B-B14F-4D97-AF65-F5344CB8AC3E}">
        <p14:creationId xmlns:p14="http://schemas.microsoft.com/office/powerpoint/2010/main" val="10394595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0FDD6-3BAD-ECD0-28F7-E4E4BC4FE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E2B8D4-C9B2-DA36-860A-2048E80A95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466A3-D09E-E567-315D-122B016D44FB}"/>
              </a:ext>
            </a:extLst>
          </p:cNvPr>
          <p:cNvSpPr>
            <a:spLocks noGrp="1"/>
          </p:cNvSpPr>
          <p:nvPr>
            <p:ph type="body" idx="1"/>
          </p:nvPr>
        </p:nvSpPr>
        <p:spPr/>
        <p:txBody>
          <a:bodyPr/>
          <a:lstStyle/>
          <a:p>
            <a:pPr>
              <a:lnSpc>
                <a:spcPct val="150000"/>
              </a:lnSpc>
              <a:spcAft>
                <a:spcPts val="1200"/>
              </a:spcAft>
              <a:defRPr/>
            </a:pPr>
            <a:r>
              <a:rPr lang="en-AU" b="1" dirty="0">
                <a:latin typeface="Public Sans"/>
              </a:rPr>
              <a:t>Teacher note</a:t>
            </a:r>
            <a:r>
              <a:rPr lang="en-AU" dirty="0">
                <a:latin typeface="Public Sans"/>
              </a:rPr>
              <a:t>: </a:t>
            </a:r>
            <a:r>
              <a:rPr lang="en-AU" sz="1600" b="0" dirty="0">
                <a:latin typeface="Arial"/>
                <a:cs typeface="Arial"/>
              </a:rPr>
              <a:t>this slide should be used to support students to edit their own work.</a:t>
            </a:r>
            <a:r>
              <a:rPr lang="en-AU" dirty="0">
                <a:latin typeface="Arial"/>
                <a:cs typeface="Arial"/>
              </a:rPr>
              <a:t> The teacher can lead this activity and co construct the correct text or allow students to work in pairs to  complete the activity. After correcting the </a:t>
            </a:r>
            <a:r>
              <a:rPr lang="en-AU" sz="1600" b="0" dirty="0">
                <a:latin typeface="Arial"/>
                <a:cs typeface="Arial"/>
              </a:rPr>
              <a:t>model text, students should apply their understanding to their own text. </a:t>
            </a:r>
          </a:p>
          <a:p>
            <a:pPr marL="0" marR="0" lvl="0" indent="0" algn="l" defTabSz="1219170" rtl="0" eaLnBrk="1" fontAlgn="auto" latinLnBrk="0" hangingPunct="1">
              <a:lnSpc>
                <a:spcPct val="150000"/>
              </a:lnSpc>
              <a:spcBef>
                <a:spcPts val="0"/>
              </a:spcBef>
              <a:spcAft>
                <a:spcPts val="1200"/>
              </a:spcAft>
              <a:buClrTx/>
              <a:buSzTx/>
              <a:buFontTx/>
              <a:buNone/>
              <a:tabLst/>
              <a:defRPr/>
            </a:pPr>
            <a:endParaRPr lang="en-AU" sz="1600" b="0" dirty="0">
              <a:latin typeface="Arial"/>
              <a:cs typeface="Arial"/>
            </a:endParaRPr>
          </a:p>
          <a:p>
            <a:pPr marL="0" marR="0" lvl="0" indent="0" algn="l" defTabSz="1219170" rtl="0" eaLnBrk="1" fontAlgn="auto" latinLnBrk="0" hangingPunct="1">
              <a:lnSpc>
                <a:spcPct val="150000"/>
              </a:lnSpc>
              <a:spcBef>
                <a:spcPts val="0"/>
              </a:spcBef>
              <a:spcAft>
                <a:spcPts val="1200"/>
              </a:spcAft>
              <a:buClrTx/>
              <a:buSzTx/>
              <a:buFontTx/>
              <a:buNone/>
              <a:tabLst/>
              <a:defRPr/>
            </a:pPr>
            <a:endParaRPr lang="en-AU" sz="1600" b="0" dirty="0">
              <a:latin typeface="Arial"/>
              <a:cs typeface="Arial"/>
            </a:endParaRPr>
          </a:p>
          <a:p>
            <a:pPr marL="0" marR="0" lvl="0" indent="0" algn="l" defTabSz="1219170" rtl="0" eaLnBrk="1" fontAlgn="auto" latinLnBrk="0" hangingPunct="1">
              <a:lnSpc>
                <a:spcPct val="150000"/>
              </a:lnSpc>
              <a:spcBef>
                <a:spcPts val="0"/>
              </a:spcBef>
              <a:spcAft>
                <a:spcPts val="1200"/>
              </a:spcAft>
              <a:buClrTx/>
              <a:buSzTx/>
              <a:buFontTx/>
              <a:buNone/>
              <a:tabLst/>
              <a:defRPr/>
            </a:pPr>
            <a:endParaRPr lang="en-AU" sz="1600" b="0" dirty="0">
              <a:latin typeface="Arial"/>
              <a:cs typeface="Arial"/>
            </a:endParaRPr>
          </a:p>
        </p:txBody>
      </p:sp>
      <p:sp>
        <p:nvSpPr>
          <p:cNvPr id="4" name="Slide Number Placeholder 3">
            <a:extLst>
              <a:ext uri="{FF2B5EF4-FFF2-40B4-BE49-F238E27FC236}">
                <a16:creationId xmlns:a16="http://schemas.microsoft.com/office/drawing/2014/main" id="{5A7C56CA-E453-4FA4-C549-C95E147E5FCE}"/>
              </a:ext>
            </a:extLst>
          </p:cNvPr>
          <p:cNvSpPr>
            <a:spLocks noGrp="1"/>
          </p:cNvSpPr>
          <p:nvPr>
            <p:ph type="sldNum" sz="quarter" idx="5"/>
          </p:nvPr>
        </p:nvSpPr>
        <p:spPr/>
        <p:txBody>
          <a:bodyPr/>
          <a:lstStyle/>
          <a:p>
            <a:fld id="{B07158C4-A119-4B78-9DE8-A50001BC31DC}" type="slidenum">
              <a:rPr lang="en-AU" smtClean="0"/>
              <a:pPr/>
              <a:t>27</a:t>
            </a:fld>
            <a:endParaRPr lang="en-AU"/>
          </a:p>
        </p:txBody>
      </p:sp>
    </p:spTree>
    <p:extLst>
      <p:ext uri="{BB962C8B-B14F-4D97-AF65-F5344CB8AC3E}">
        <p14:creationId xmlns:p14="http://schemas.microsoft.com/office/powerpoint/2010/main" val="27002881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CFC68-0AE6-3AD4-71FC-FE8D659340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98F2E1-F863-61F8-9145-2D7F8ADC7E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B5750A-D73C-75C4-959F-E285B9D24F0B}"/>
              </a:ext>
            </a:extLst>
          </p:cNvPr>
          <p:cNvSpPr>
            <a:spLocks noGrp="1"/>
          </p:cNvSpPr>
          <p:nvPr>
            <p:ph type="body" idx="1"/>
          </p:nvPr>
        </p:nvSpPr>
        <p:spPr/>
        <p:txBody>
          <a:bodyPr/>
          <a:lstStyle/>
          <a:p>
            <a:pPr>
              <a:lnSpc>
                <a:spcPct val="150000"/>
              </a:lnSpc>
              <a:spcAft>
                <a:spcPts val="1200"/>
              </a:spcAft>
              <a:defRPr/>
            </a:pPr>
            <a:r>
              <a:rPr lang="en-AU" b="1" dirty="0">
                <a:latin typeface="Public Sans"/>
              </a:rPr>
              <a:t>Teacher note</a:t>
            </a:r>
            <a:r>
              <a:rPr lang="en-AU" dirty="0">
                <a:latin typeface="Public Sans"/>
              </a:rPr>
              <a:t>: teacher leads the check and correct process and reinforces the use and purpose of the punctuation applied encouraging students to experiment with punctuation for effect in their own work. </a:t>
            </a:r>
            <a:endParaRPr lang="en-US" dirty="0"/>
          </a:p>
          <a:p>
            <a:pPr>
              <a:defRPr/>
            </a:pPr>
            <a:r>
              <a:rPr lang="en-US" b="1" dirty="0">
                <a:latin typeface="Public Sans"/>
              </a:rPr>
              <a:t>Student note:</a:t>
            </a:r>
            <a:r>
              <a:rPr lang="en-US" dirty="0">
                <a:latin typeface="Public Sans"/>
              </a:rPr>
              <a:t>  </a:t>
            </a:r>
            <a:r>
              <a:rPr lang="en-AU" dirty="0">
                <a:latin typeface="Public Sans"/>
              </a:rPr>
              <a:t> What</a:t>
            </a:r>
            <a:r>
              <a:rPr lang="en-AU" dirty="0">
                <a:latin typeface="Public Sans"/>
                <a:cs typeface="Arial"/>
              </a:rPr>
              <a:t> needs changing in your writing? What would be the improved impact of your writing by experimenting with the punctuation?</a:t>
            </a:r>
            <a:endParaRPr lang="en-AU" dirty="0"/>
          </a:p>
          <a:p>
            <a:pPr>
              <a:lnSpc>
                <a:spcPct val="150000"/>
              </a:lnSpc>
              <a:spcAft>
                <a:spcPts val="1200"/>
              </a:spcAft>
              <a:defRPr/>
            </a:pPr>
            <a:endParaRPr lang="en-AU" dirty="0">
              <a:latin typeface="Arial"/>
              <a:cs typeface="Arial"/>
            </a:endParaRPr>
          </a:p>
        </p:txBody>
      </p:sp>
      <p:sp>
        <p:nvSpPr>
          <p:cNvPr id="4" name="Slide Number Placeholder 3">
            <a:extLst>
              <a:ext uri="{FF2B5EF4-FFF2-40B4-BE49-F238E27FC236}">
                <a16:creationId xmlns:a16="http://schemas.microsoft.com/office/drawing/2014/main" id="{9FC165C5-4D59-C146-2954-5B8BC3DB2522}"/>
              </a:ext>
            </a:extLst>
          </p:cNvPr>
          <p:cNvSpPr>
            <a:spLocks noGrp="1"/>
          </p:cNvSpPr>
          <p:nvPr>
            <p:ph type="sldNum" sz="quarter" idx="5"/>
          </p:nvPr>
        </p:nvSpPr>
        <p:spPr/>
        <p:txBody>
          <a:bodyPr/>
          <a:lstStyle/>
          <a:p>
            <a:fld id="{B07158C4-A119-4B78-9DE8-A50001BC31DC}" type="slidenum">
              <a:rPr lang="en-AU" smtClean="0"/>
              <a:pPr/>
              <a:t>28</a:t>
            </a:fld>
            <a:endParaRPr lang="en-AU"/>
          </a:p>
        </p:txBody>
      </p:sp>
    </p:spTree>
    <p:extLst>
      <p:ext uri="{BB962C8B-B14F-4D97-AF65-F5344CB8AC3E}">
        <p14:creationId xmlns:p14="http://schemas.microsoft.com/office/powerpoint/2010/main" val="13498001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Teacher note: </a:t>
            </a:r>
            <a:r>
              <a:rPr lang="en-AU" b="0" dirty="0">
                <a:latin typeface="Arial" panose="020B0604020202020204" pitchFamily="34" charset="0"/>
                <a:cs typeface="Arial" panose="020B0604020202020204" pitchFamily="34" charset="0"/>
              </a:rPr>
              <a:t>this slide has been used to identify the explicit teaching learning strategy of using effective feedback and should be deleted or hidden when using in a classroom setting. </a:t>
            </a:r>
          </a:p>
          <a:p>
            <a:endParaRPr lang="en-AU" b="0" dirty="0">
              <a:latin typeface="Arial" panose="020B0604020202020204" pitchFamily="34" charset="0"/>
              <a:cs typeface="Arial" panose="020B0604020202020204" pitchFamily="34" charset="0"/>
            </a:endParaRPr>
          </a:p>
          <a:p>
            <a:r>
              <a:rPr lang="en-AU" b="0" dirty="0">
                <a:latin typeface="Arial" panose="020B0604020202020204" pitchFamily="34" charset="0"/>
                <a:cs typeface="Arial" panose="020B0604020202020204" pitchFamily="34" charset="0"/>
              </a:rPr>
              <a:t>Feedback is most useful when it is aligned to the learning intentions and success criteria of a lesson or learning experience (Clarke, Timperley and Hattie 2023). It is most effective when delivered during learning (Clarke 2014). </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29</a:t>
            </a:fld>
            <a:endParaRPr lang="en-AU"/>
          </a:p>
        </p:txBody>
      </p:sp>
    </p:spTree>
    <p:extLst>
      <p:ext uri="{BB962C8B-B14F-4D97-AF65-F5344CB8AC3E}">
        <p14:creationId xmlns:p14="http://schemas.microsoft.com/office/powerpoint/2010/main" val="3589403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6C149-46A3-9B57-1776-61D874E92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1B921-94D5-87E8-DC67-3040F50A0B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B48AD-9BEE-9627-2E6B-81D1787C5C96}"/>
              </a:ext>
            </a:extLst>
          </p:cNvPr>
          <p:cNvSpPr>
            <a:spLocks noGrp="1"/>
          </p:cNvSpPr>
          <p:nvPr>
            <p:ph type="body" idx="1"/>
          </p:nvPr>
        </p:nvSpPr>
        <p:spPr/>
        <p:txBody>
          <a:bodyPr/>
          <a:lstStyle/>
          <a:p>
            <a:r>
              <a:rPr lang="en-AU" sz="1600" b="1" dirty="0">
                <a:latin typeface="+mn-lt"/>
                <a:cs typeface="Arial"/>
              </a:rPr>
              <a:t>Teacher note</a:t>
            </a:r>
            <a:r>
              <a:rPr lang="en-AU" sz="1600" dirty="0">
                <a:latin typeface="+mn-lt"/>
                <a:cs typeface="Arial"/>
              </a:rPr>
              <a:t>: this slide has been used to identify the explicit teaching strategies</a:t>
            </a:r>
            <a:r>
              <a:rPr lang="en-AU" sz="1600" dirty="0">
                <a:solidFill>
                  <a:schemeClr val="tx1"/>
                </a:solidFill>
                <a:latin typeface="+mn-lt"/>
              </a:rPr>
              <a:t> sharing learning intentions and sharing success criteria.</a:t>
            </a:r>
            <a:r>
              <a:rPr lang="en-AU" dirty="0">
                <a:latin typeface="+mn-lt"/>
              </a:rPr>
              <a:t> </a:t>
            </a:r>
            <a:r>
              <a:rPr lang="en-AU" sz="1600" dirty="0">
                <a:solidFill>
                  <a:schemeClr val="tx1"/>
                </a:solidFill>
                <a:latin typeface="+mn-lt"/>
              </a:rPr>
              <a:t>This slide</a:t>
            </a:r>
            <a:r>
              <a:rPr lang="en-AU" sz="1600" dirty="0">
                <a:solidFill>
                  <a:srgbClr val="000000"/>
                </a:solidFill>
                <a:latin typeface="+mn-lt"/>
                <a:cs typeface="Arial"/>
              </a:rPr>
              <a:t> </a:t>
            </a:r>
            <a:r>
              <a:rPr lang="en-AU" dirty="0">
                <a:solidFill>
                  <a:srgbClr val="000000"/>
                </a:solidFill>
                <a:latin typeface="+mn-lt"/>
                <a:cs typeface="Arial"/>
              </a:rPr>
              <a:t>could</a:t>
            </a:r>
            <a:r>
              <a:rPr lang="en-AU" dirty="0">
                <a:latin typeface="+mn-lt"/>
                <a:cs typeface="Arial"/>
              </a:rPr>
              <a:t> </a:t>
            </a:r>
            <a:r>
              <a:rPr lang="en-AU" sz="1600" dirty="0">
                <a:latin typeface="+mn-lt"/>
                <a:cs typeface="Arial"/>
              </a:rPr>
              <a:t>be deleted or hidden when </a:t>
            </a:r>
            <a:r>
              <a:rPr lang="en-AU" dirty="0">
                <a:latin typeface="+mn-lt"/>
                <a:cs typeface="Arial"/>
              </a:rPr>
              <a:t>using this content in</a:t>
            </a:r>
            <a:r>
              <a:rPr lang="en-AU" sz="1600" dirty="0">
                <a:latin typeface="+mn-lt"/>
                <a:cs typeface="Arial"/>
              </a:rPr>
              <a:t> a classroom setting.</a:t>
            </a:r>
            <a:r>
              <a:rPr lang="en-AU" dirty="0">
                <a:latin typeface="+mn-lt"/>
                <a:cs typeface="Arial"/>
              </a:rPr>
              <a:t> Alternatively, the teacher could discuss the educational benefit of the process of sharing learning intentions and success criteria and discussing the significance of this learning process. </a:t>
            </a:r>
            <a:r>
              <a:rPr lang="en-AU" sz="1600" dirty="0">
                <a:latin typeface="+mn-lt"/>
                <a:cs typeface="Arial"/>
              </a:rPr>
              <a:t> </a:t>
            </a:r>
            <a:endParaRPr lang="en-US" sz="1600" dirty="0">
              <a:latin typeface="+mn-lt"/>
              <a:cs typeface="Arial"/>
            </a:endParaRPr>
          </a:p>
          <a:p>
            <a:endParaRPr lang="en-AU" sz="1600" dirty="0">
              <a:latin typeface="+mn-lt"/>
              <a:cs typeface="Arial"/>
            </a:endParaRPr>
          </a:p>
          <a:p>
            <a:pPr marL="285750" indent="-285750">
              <a:buFont typeface="Arial"/>
              <a:buChar char="•"/>
            </a:pPr>
            <a:r>
              <a:rPr lang="en-AU" sz="1600" dirty="0">
                <a:solidFill>
                  <a:schemeClr val="tx1"/>
                </a:solidFill>
                <a:latin typeface="+mn-lt"/>
                <a:cs typeface="Arial"/>
              </a:rPr>
              <a:t>Sharing learning intentions allows a teacher to effectively communicate the learning goal with students. They allow students to connect new learning to existing knowledge, skills and understanding. </a:t>
            </a:r>
          </a:p>
          <a:p>
            <a:pPr marL="285750" indent="-285750">
              <a:buFont typeface="Arial"/>
              <a:buChar char="•"/>
            </a:pPr>
            <a:r>
              <a:rPr lang="en-AU" sz="1600" dirty="0">
                <a:solidFill>
                  <a:schemeClr val="tx1"/>
                </a:solidFill>
                <a:latin typeface="+mn-lt"/>
                <a:cs typeface="Arial"/>
              </a:rPr>
              <a:t>When learning intentions are used with success criteria, students have a clear idea of the learning goal and how to get there (AERO 2024). </a:t>
            </a:r>
          </a:p>
          <a:p>
            <a:pPr marL="285750" indent="-285750">
              <a:buFont typeface="Arial"/>
              <a:buChar char="•"/>
            </a:pPr>
            <a:r>
              <a:rPr lang="en-AU" sz="1600" dirty="0">
                <a:solidFill>
                  <a:schemeClr val="tx1"/>
                </a:solidFill>
                <a:latin typeface="+mn-lt"/>
                <a:cs typeface="Arial"/>
              </a:rPr>
              <a:t>The success criteria</a:t>
            </a:r>
            <a:r>
              <a:rPr lang="en-AU" sz="1600" b="1" dirty="0">
                <a:solidFill>
                  <a:schemeClr val="tx1"/>
                </a:solidFill>
                <a:latin typeface="+mn-lt"/>
                <a:cs typeface="Arial"/>
              </a:rPr>
              <a:t> </a:t>
            </a:r>
            <a:r>
              <a:rPr lang="en-AU" sz="1600" dirty="0">
                <a:solidFill>
                  <a:schemeClr val="tx1"/>
                </a:solidFill>
                <a:latin typeface="+mn-lt"/>
                <a:cs typeface="Arial"/>
              </a:rPr>
              <a:t>break the learning intention into smaller and more manageable actions. They show students what they must do, say, make, create or perform to demonstrate their learning (Griffin 2018).</a:t>
            </a:r>
          </a:p>
          <a:p>
            <a:pPr marL="285750" indent="-285750">
              <a:buFont typeface="Arial"/>
              <a:buChar char="•"/>
              <a:defRPr/>
            </a:pPr>
            <a:r>
              <a:rPr lang="en-AU" sz="1600" i="0" dirty="0">
                <a:solidFill>
                  <a:schemeClr val="tx1"/>
                </a:solidFill>
                <a:effectLst/>
                <a:latin typeface="+mn-lt"/>
                <a:cs typeface="Arial"/>
              </a:rPr>
              <a:t>Success criteria</a:t>
            </a:r>
            <a:r>
              <a:rPr lang="en-AU" sz="1600" i="0" dirty="0">
                <a:solidFill>
                  <a:schemeClr val="tx1"/>
                </a:solidFill>
                <a:effectLst/>
                <a:latin typeface="+mn-lt"/>
              </a:rPr>
              <a:t> are communicated to students in ways they understand. Teachers use their expertise to guide student thinking and often model and use exemplars to show students what success 'looks like’ </a:t>
            </a:r>
            <a:r>
              <a:rPr lang="en-AU" sz="1600" dirty="0">
                <a:solidFill>
                  <a:schemeClr val="tx1"/>
                </a:solidFill>
                <a:latin typeface="+mn-lt"/>
                <a:cs typeface="Arial"/>
              </a:rPr>
              <a:t>(DoE 2025).</a:t>
            </a:r>
            <a:r>
              <a:rPr lang="en-AU" sz="1600" i="0" dirty="0">
                <a:solidFill>
                  <a:schemeClr val="tx1"/>
                </a:solidFill>
                <a:effectLst/>
                <a:latin typeface="+mn-lt"/>
              </a:rPr>
              <a:t> </a:t>
            </a:r>
            <a:endParaRPr lang="en-AU" sz="1600" i="0" dirty="0">
              <a:solidFill>
                <a:schemeClr val="tx1"/>
              </a:solidFill>
              <a:effectLst/>
              <a:latin typeface="+mn-lt"/>
              <a:cs typeface="Arial"/>
            </a:endParaRPr>
          </a:p>
          <a:p>
            <a:pPr marL="285750" marR="0" lvl="0" indent="-285750" algn="l" defTabSz="1219170" rtl="0" eaLnBrk="1" fontAlgn="auto" latinLnBrk="0" hangingPunct="1">
              <a:lnSpc>
                <a:spcPct val="100000"/>
              </a:lnSpc>
              <a:spcBef>
                <a:spcPts val="0"/>
              </a:spcBef>
              <a:spcAft>
                <a:spcPts val="0"/>
              </a:spcAft>
              <a:buClrTx/>
              <a:buSzTx/>
              <a:buFont typeface="Arial"/>
              <a:buChar char="•"/>
              <a:tabLst/>
              <a:defRPr/>
            </a:pPr>
            <a:r>
              <a:rPr lang="en-AU" sz="1600" dirty="0">
                <a:solidFill>
                  <a:schemeClr val="tx1"/>
                </a:solidFill>
                <a:latin typeface="+mn-lt"/>
                <a:cs typeface="Arial"/>
              </a:rPr>
              <a:t>The sample learning intentions and success criteria (LISC) on the following slide are aligned to the syllabus. </a:t>
            </a:r>
            <a:endParaRPr lang="en-AU" sz="1600" dirty="0">
              <a:solidFill>
                <a:schemeClr val="tx1"/>
              </a:solidFill>
              <a:latin typeface="+mn-lt"/>
            </a:endParaRPr>
          </a:p>
          <a:p>
            <a:pPr marL="285750" marR="0" lvl="0" indent="-285750" algn="l" defTabSz="1219170">
              <a:lnSpc>
                <a:spcPct val="100000"/>
              </a:lnSpc>
              <a:spcBef>
                <a:spcPts val="0"/>
              </a:spcBef>
              <a:spcAft>
                <a:spcPts val="0"/>
              </a:spcAft>
              <a:buClrTx/>
              <a:buSzTx/>
              <a:buFont typeface="Arial"/>
              <a:buChar char="•"/>
              <a:tabLst/>
              <a:defRPr/>
            </a:pPr>
            <a:r>
              <a:rPr lang="en-AU" sz="1600" dirty="0">
                <a:solidFill>
                  <a:schemeClr val="tx1"/>
                </a:solidFill>
                <a:latin typeface="+mn-lt"/>
              </a:rPr>
              <a:t>When designing LISC for students working above or below stage level, or towards Life Skills outcomes, draw on the </a:t>
            </a:r>
            <a:r>
              <a:rPr lang="en-AU" dirty="0">
                <a:latin typeface="+mn-lt"/>
              </a:rPr>
              <a:t>collaborative</a:t>
            </a:r>
            <a:r>
              <a:rPr lang="en-AU" sz="1600" dirty="0">
                <a:solidFill>
                  <a:schemeClr val="tx1"/>
                </a:solidFill>
                <a:latin typeface="+mn-lt"/>
              </a:rPr>
              <a:t> curriculum planning</a:t>
            </a:r>
            <a:r>
              <a:rPr lang="en-AU" sz="1600" i="0" u="none" strike="noStrike" dirty="0">
                <a:solidFill>
                  <a:schemeClr val="tx1"/>
                </a:solidFill>
                <a:effectLst/>
                <a:latin typeface="+mn-lt"/>
                <a:cs typeface="Arial"/>
              </a:rPr>
              <a:t> p</a:t>
            </a:r>
            <a:r>
              <a:rPr lang="en-AU" sz="1600" u="none" dirty="0">
                <a:solidFill>
                  <a:schemeClr val="tx1"/>
                </a:solidFill>
                <a:latin typeface="+mn-lt"/>
              </a:rPr>
              <a:t>rocess </a:t>
            </a:r>
            <a:r>
              <a:rPr lang="en-AU" sz="1600" dirty="0">
                <a:solidFill>
                  <a:schemeClr val="tx1"/>
                </a:solidFill>
                <a:latin typeface="+mn-lt"/>
              </a:rPr>
              <a:t>to ensure LISC is differentiated and aligned with the relevant syllabus outcomes. </a:t>
            </a:r>
            <a:endParaRPr lang="en-AU" sz="1600" dirty="0">
              <a:solidFill>
                <a:schemeClr val="tx1"/>
              </a:solidFill>
              <a:latin typeface="+mn-lt"/>
              <a:cs typeface="Arial"/>
            </a:endParaRPr>
          </a:p>
          <a:p>
            <a:endParaRPr lang="en-AU" dirty="0">
              <a:latin typeface="+mn-lt"/>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latin typeface="+mn-lt"/>
                <a:cs typeface="Arial"/>
              </a:rPr>
              <a:t>For more </a:t>
            </a:r>
            <a:r>
              <a:rPr lang="en-AU" b="0" dirty="0">
                <a:latin typeface="+mn-lt"/>
                <a:cs typeface="Arial"/>
              </a:rPr>
              <a:t>information, see:</a:t>
            </a:r>
            <a:endParaRPr lang="en-AU" b="0" strike="sngStrike" dirty="0">
              <a:latin typeface="+mn-lt"/>
              <a:cs typeface="Arial"/>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AITSL: </a:t>
            </a:r>
            <a:r>
              <a:rPr lang="en-AU" b="0" dirty="0">
                <a:latin typeface="+mn-lt"/>
                <a:cs typeface="Arial"/>
              </a:rPr>
              <a:t>https://www.aitsl.edu.au/docs/default-source/feedback/aitsl-learning-intentions-and-success-criteria-strategy.pdf?sfvrsn=382dec3c_2</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Sharing learning intentions:  </a:t>
            </a:r>
            <a:r>
              <a:rPr lang="en-AU" dirty="0">
                <a:latin typeface="+mn-lt"/>
                <a:cs typeface="Arial"/>
              </a:rPr>
              <a:t>https://education.nsw.gov.au/teaching-and-learning/curriculum/explicit-teaching/explicit-teaching-strategies/sharing-learning-intentions </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Sharing success criteria: </a:t>
            </a:r>
            <a:r>
              <a:rPr lang="en-AU" b="0" dirty="0">
                <a:latin typeface="+mn-lt"/>
                <a:cs typeface="Arial"/>
              </a:rPr>
              <a:t>https://education.nsw.gov.au/teaching-and-learning/curriculum/explicit-teaching/explicit-teaching-strategies/sharing-success-criteria</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Collaborative curriculum planning: </a:t>
            </a:r>
            <a:r>
              <a:rPr lang="en-AU" b="0" dirty="0">
                <a:latin typeface="+mn-lt"/>
                <a:cs typeface="Arial"/>
              </a:rPr>
              <a:t>https://educationstandards.nsw.edu.au/wps/portal/nesa/k-10/diversity-in-learning/special-education/collaborative-curriculum-planning</a:t>
            </a:r>
            <a:endParaRPr lang="en-AU" b="0" dirty="0">
              <a:latin typeface="+mn-lt"/>
            </a:endParaRPr>
          </a:p>
        </p:txBody>
      </p:sp>
      <p:sp>
        <p:nvSpPr>
          <p:cNvPr id="4" name="Slide Number Placeholder 3">
            <a:extLst>
              <a:ext uri="{FF2B5EF4-FFF2-40B4-BE49-F238E27FC236}">
                <a16:creationId xmlns:a16="http://schemas.microsoft.com/office/drawing/2014/main" id="{6BD29712-9759-6D95-0683-D58E6D4D7136}"/>
              </a:ext>
            </a:extLst>
          </p:cNvPr>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2219474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dirty="0"/>
              <a:t>e</a:t>
            </a:r>
            <a:r>
              <a:rPr lang="en-AU" b="0" dirty="0">
                <a:latin typeface="Public Sans"/>
              </a:rPr>
              <a:t>xplore the strategies provided to identify which would work best with your class. </a:t>
            </a: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30</a:t>
            </a:fld>
            <a:endParaRPr lang="en-AU"/>
          </a:p>
        </p:txBody>
      </p:sp>
    </p:spTree>
    <p:extLst>
      <p:ext uri="{BB962C8B-B14F-4D97-AF65-F5344CB8AC3E}">
        <p14:creationId xmlns:p14="http://schemas.microsoft.com/office/powerpoint/2010/main" val="40614868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Teachers note: </a:t>
            </a:r>
            <a:r>
              <a:rPr lang="en-AU" dirty="0">
                <a:latin typeface="Arial" panose="020B0604020202020204" pitchFamily="34" charset="0"/>
                <a:cs typeface="Arial" panose="020B0604020202020204" pitchFamily="34" charset="0"/>
              </a:rPr>
              <a:t>this slide has been used to identify the explicit teaching learning strategy of using effective questioning and should be deleted or hidden when used in a classroom setting. A hinge question is a question that assists the teacher in determining whether they should progress with the lesson content or revisit the content or skill to support student progress. If students cannot adequately respond to this type of question, they should be provided with either whole class instruction in another delivery mode or example, or if only some students are lacking confidence, they could be assisted individually when the class move on to the next stage of gradual release of responsibility.</a:t>
            </a:r>
          </a:p>
          <a:p>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Effective questioning strategies cause all students to think. This creates high engagement classroom environments which improve student achievement (Black and Wiliam 2018).</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31</a:t>
            </a:fld>
            <a:endParaRPr lang="en-AU"/>
          </a:p>
        </p:txBody>
      </p:sp>
    </p:spTree>
    <p:extLst>
      <p:ext uri="{BB962C8B-B14F-4D97-AF65-F5344CB8AC3E}">
        <p14:creationId xmlns:p14="http://schemas.microsoft.com/office/powerpoint/2010/main" val="4309389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Teacher note: </a:t>
            </a:r>
            <a:r>
              <a:rPr lang="en-AU" b="0" dirty="0">
                <a:latin typeface="Arial" panose="020B0604020202020204" pitchFamily="34" charset="0"/>
                <a:cs typeface="Arial" panose="020B0604020202020204" pitchFamily="34" charset="0"/>
              </a:rPr>
              <a:t>this slide has been used to identify the explicit teaching learning strategy of using effective questioning and should be deleted or hidden when using in a classroom setting. If students cannot adequately respond to this type of question, they should be provided with either whole class instruction in another delivery mode or example, or if only some students are lacking confidence, they could be assisted individually when the class move on to the next stage of learning. </a:t>
            </a:r>
          </a:p>
          <a:p>
            <a:endParaRPr lang="en-AU" b="0" dirty="0">
              <a:latin typeface="Arial" panose="020B0604020202020204" pitchFamily="34" charset="0"/>
              <a:cs typeface="Arial" panose="020B0604020202020204" pitchFamily="34" charset="0"/>
            </a:endParaRPr>
          </a:p>
          <a:p>
            <a:r>
              <a:rPr lang="en-AU" b="0" dirty="0">
                <a:latin typeface="Arial" panose="020B0604020202020204" pitchFamily="34" charset="0"/>
                <a:cs typeface="Arial" panose="020B0604020202020204" pitchFamily="34" charset="0"/>
              </a:rPr>
              <a:t>Teachers analyse the information they collect to make evidence-based instructional decisions. This includes when to move between modelled, guided and independent practice.</a:t>
            </a:r>
          </a:p>
          <a:p>
            <a:endParaRPr lang="en-AU" b="0" dirty="0">
              <a:latin typeface="Arial" panose="020B0604020202020204" pitchFamily="34" charset="0"/>
              <a:cs typeface="Arial" panose="020B0604020202020204" pitchFamily="34" charset="0"/>
            </a:endParaRPr>
          </a:p>
          <a:p>
            <a:r>
              <a:rPr lang="en-AU" b="0" dirty="0">
                <a:latin typeface="Arial" panose="020B0604020202020204" pitchFamily="34" charset="0"/>
                <a:cs typeface="Arial" panose="020B0604020202020204" pitchFamily="34" charset="0"/>
              </a:rPr>
              <a:t>Checking understanding requires teachers to collect the responses of all students (William 2014).</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32</a:t>
            </a:fld>
            <a:endParaRPr lang="en-AU"/>
          </a:p>
        </p:txBody>
      </p:sp>
    </p:spTree>
    <p:extLst>
      <p:ext uri="{BB962C8B-B14F-4D97-AF65-F5344CB8AC3E}">
        <p14:creationId xmlns:p14="http://schemas.microsoft.com/office/powerpoint/2010/main" val="21933443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33</a:t>
            </a:fld>
            <a:endParaRPr lang="en-AU"/>
          </a:p>
        </p:txBody>
      </p:sp>
    </p:spTree>
    <p:extLst>
      <p:ext uri="{BB962C8B-B14F-4D97-AF65-F5344CB8AC3E}">
        <p14:creationId xmlns:p14="http://schemas.microsoft.com/office/powerpoint/2010/main" val="41088033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1A35F-9EF7-103F-0BB3-3D7D57F5FC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41AB78-DE30-3752-660B-4FCE064C7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F8EE28-85A6-9CFD-7D25-84BDA40B198A}"/>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D34CFD73-8899-DD75-8E72-252466C5D079}"/>
              </a:ext>
            </a:extLst>
          </p:cNvPr>
          <p:cNvSpPr>
            <a:spLocks noGrp="1"/>
          </p:cNvSpPr>
          <p:nvPr>
            <p:ph type="sldNum" sz="quarter" idx="5"/>
          </p:nvPr>
        </p:nvSpPr>
        <p:spPr/>
        <p:txBody>
          <a:bodyPr/>
          <a:lstStyle/>
          <a:p>
            <a:fld id="{B07158C4-A119-4B78-9DE8-A50001BC31DC}" type="slidenum">
              <a:rPr lang="en-AU" smtClean="0"/>
              <a:pPr/>
              <a:t>34</a:t>
            </a:fld>
            <a:endParaRPr lang="en-AU"/>
          </a:p>
        </p:txBody>
      </p:sp>
    </p:spTree>
    <p:extLst>
      <p:ext uri="{BB962C8B-B14F-4D97-AF65-F5344CB8AC3E}">
        <p14:creationId xmlns:p14="http://schemas.microsoft.com/office/powerpoint/2010/main" val="20254777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35</a:t>
            </a:fld>
            <a:endParaRPr lang="en-AU"/>
          </a:p>
        </p:txBody>
      </p:sp>
    </p:spTree>
    <p:extLst>
      <p:ext uri="{BB962C8B-B14F-4D97-AF65-F5344CB8AC3E}">
        <p14:creationId xmlns:p14="http://schemas.microsoft.com/office/powerpoint/2010/main" val="1810535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dirty="0"/>
              <a:t>adapt the provided learning intention and below sample success criteria, as required, to suit the needs of your students. </a:t>
            </a:r>
            <a:endParaRPr lang="en-US" dirty="0"/>
          </a:p>
          <a:p>
            <a:endParaRPr lang="en-AU" dirty="0">
              <a:latin typeface="Public Sans"/>
            </a:endParaRPr>
          </a:p>
          <a:p>
            <a:pPr marL="285750" indent="-285750">
              <a:buFont typeface="Calibri"/>
              <a:buChar char="-"/>
            </a:pPr>
            <a:r>
              <a:rPr lang="en-AU" i="1" dirty="0">
                <a:latin typeface="Public Sans"/>
              </a:rPr>
              <a:t>use writing strategies to refine my work</a:t>
            </a:r>
            <a:endParaRPr lang="en-US" i="1" dirty="0">
              <a:latin typeface="Public Sans"/>
            </a:endParaRPr>
          </a:p>
          <a:p>
            <a:pPr marL="285750" indent="-285750">
              <a:buFont typeface="Calibri"/>
              <a:buChar char="-"/>
            </a:pPr>
            <a:r>
              <a:rPr lang="en-AU" i="1" dirty="0">
                <a:latin typeface="Public Sans"/>
              </a:rPr>
              <a:t>provide feedback on other’s work</a:t>
            </a:r>
            <a:endParaRPr lang="en-US" i="1" dirty="0">
              <a:latin typeface="Public Sans"/>
            </a:endParaRPr>
          </a:p>
          <a:p>
            <a:pPr marL="285750" indent="-285750">
              <a:buFont typeface="Calibri"/>
              <a:buChar char="-"/>
            </a:pPr>
            <a:r>
              <a:rPr lang="en-AU" i="1" dirty="0">
                <a:latin typeface="Public Sans"/>
              </a:rPr>
              <a:t>seek feedback on own work.</a:t>
            </a:r>
            <a:endParaRPr lang="en-US" dirty="0"/>
          </a:p>
          <a:p>
            <a:pPr algn="ctr"/>
            <a:endParaRPr lang="en-AU" i="1" dirty="0">
              <a:latin typeface="Public Sans"/>
            </a:endParaRPr>
          </a:p>
          <a:p>
            <a:pPr marL="285750" indent="-285750">
              <a:buFont typeface="Arial" panose="020B0604020202020204" pitchFamily="34" charset="0"/>
              <a:buChar char="•"/>
            </a:pPr>
            <a:r>
              <a:rPr lang="en-AU" dirty="0">
                <a:latin typeface="Public Sans"/>
              </a:rPr>
              <a:t>LISC is usually shared first or early in the lesson and is explained by the teacher who checks for understanding (DoE 2025). </a:t>
            </a:r>
          </a:p>
          <a:p>
            <a:pPr marL="285750" indent="-285750">
              <a:buFont typeface="Arial" panose="020B0604020202020204" pitchFamily="34" charset="0"/>
              <a:buChar char="•"/>
            </a:pPr>
            <a:r>
              <a:rPr lang="en-AU" dirty="0">
                <a:latin typeface="Public Sans"/>
              </a:rPr>
              <a:t>LISC is referred to regularly to check for understanding, provide feedback or as a self-assessment tool (Wiliam and Leahy 2015). </a:t>
            </a:r>
          </a:p>
          <a:p>
            <a:pPr marL="285750" indent="-285750">
              <a:buFont typeface="Arial" panose="020B0604020202020204" pitchFamily="34" charset="0"/>
              <a:buChar char="•"/>
            </a:pPr>
            <a:r>
              <a:rPr lang="en-AU" dirty="0">
                <a:latin typeface="Public Sans"/>
              </a:rPr>
              <a:t>Learning intentions and success criteria can be supported by exemplars, such as 'What A Good One Looks Like' (WAGOLL) or exemplars to demonstrate success criteria (Clarke 2021).</a:t>
            </a:r>
          </a:p>
          <a:p>
            <a:endParaRPr lang="en-AU" dirty="0">
              <a:latin typeface="Public Sans"/>
            </a:endParaRPr>
          </a:p>
          <a:p>
            <a:r>
              <a:rPr lang="en-AU" dirty="0">
                <a:latin typeface="Public Sans"/>
              </a:rPr>
              <a:t>For more information, see:</a:t>
            </a:r>
          </a:p>
          <a:p>
            <a:r>
              <a:rPr lang="en-AU" b="1" dirty="0">
                <a:latin typeface="Public Sans"/>
              </a:rPr>
              <a:t>Sharing learning intentions and success criteria: </a:t>
            </a:r>
            <a:r>
              <a:rPr lang="en-AU" dirty="0">
                <a:latin typeface="Public Sans"/>
                <a:hlinkClick r:id="rId3"/>
              </a:rPr>
              <a:t>https://education.nsw.gov.au/content/dam/main-education/documents/teaching-and-learning/curriculum/explicit-teaching/explicit-teaching-technique-guide-lisc-sharing.pdf</a:t>
            </a:r>
            <a:r>
              <a:rPr lang="en-AU" dirty="0">
                <a:latin typeface="Public Sans"/>
              </a:rPr>
              <a:t> </a:t>
            </a:r>
          </a:p>
          <a:p>
            <a:r>
              <a:rPr lang="en-AU" b="1" dirty="0">
                <a:latin typeface="Public Sans"/>
              </a:rPr>
              <a:t>Planning learning intentions and success criteria: </a:t>
            </a:r>
            <a:r>
              <a:rPr lang="en-AU" dirty="0">
                <a:latin typeface="Public Sans"/>
                <a:hlinkClick r:id="rId4"/>
              </a:rPr>
              <a:t>https://education.nsw.gov.au/content/dam/main-education/documents/teaching-and-learning/curriculum/explicit-teaching/explicit-teaching-technique-guide-lisc-planning.pdf</a:t>
            </a:r>
            <a:endParaRPr lang="en-AU" dirty="0">
              <a:latin typeface="Public Sans"/>
            </a:endParaRPr>
          </a:p>
          <a:p>
            <a:endParaRPr lang="en-AU"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4</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Teachers note: </a:t>
            </a:r>
            <a:r>
              <a:rPr lang="en-AU" dirty="0">
                <a:latin typeface="Arial" panose="020B0604020202020204" pitchFamily="34" charset="0"/>
                <a:cs typeface="Arial" panose="020B0604020202020204" pitchFamily="34" charset="0"/>
              </a:rPr>
              <a:t>this slide has been used to identify the explicit teaching and learning strategy and should be deleted or hidden when using in a classroom setting. </a:t>
            </a:r>
          </a:p>
          <a:p>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Chunking learning into manageable components reduces demand on students’ working memory. Sequencing those chunks in a logical progression supports students to incorporate new information into their mental model, or schema (AERO 2024a).</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200423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Public Sans"/>
              </a:rPr>
              <a:t>Teacher note: </a:t>
            </a:r>
            <a:r>
              <a:rPr lang="en-AU" dirty="0">
                <a:latin typeface="Public Sans"/>
              </a:rPr>
              <a:t>students should experiment with using a variety of succinct nouns in their writing. Have students identify the nouns in the sample text and find better nouns to replace them with. Ensure that the sentence is adapted so that the new noun makes sense in context.</a:t>
            </a:r>
            <a:endParaRPr lang="en-US" dirty="0">
              <a:solidFill>
                <a:srgbClr val="444444"/>
              </a:solidFill>
              <a:latin typeface="Public Sans"/>
            </a:endParaRPr>
          </a:p>
          <a:p>
            <a:endParaRPr lang="en-AU" dirty="0">
              <a:solidFill>
                <a:srgbClr val="444444"/>
              </a:solidFill>
            </a:endParaRPr>
          </a:p>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873631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5CDBC-F2AE-3F2B-9AD2-3B625095C0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D7B254-0DEF-CA6A-D1F8-3452924A9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C6B62D-5723-695E-D702-760FD7728396}"/>
              </a:ext>
            </a:extLst>
          </p:cNvPr>
          <p:cNvSpPr>
            <a:spLocks noGrp="1"/>
          </p:cNvSpPr>
          <p:nvPr>
            <p:ph type="body" idx="1"/>
          </p:nvPr>
        </p:nvSpPr>
        <p:spPr/>
        <p:txBody>
          <a:bodyPr/>
          <a:lstStyle/>
          <a:p>
            <a:r>
              <a:rPr lang="en-AU" b="1" dirty="0">
                <a:latin typeface="Public Sans"/>
              </a:rPr>
              <a:t>Teacher note: </a:t>
            </a:r>
            <a:r>
              <a:rPr lang="en-AU" dirty="0">
                <a:latin typeface="Public Sans"/>
              </a:rPr>
              <a:t>students can provide other examples for the verbs and discuss whether they are better</a:t>
            </a:r>
            <a:endParaRPr lang="en-US" dirty="0">
              <a:solidFill>
                <a:srgbClr val="444444"/>
              </a:solidFill>
              <a:latin typeface="Public Sans"/>
            </a:endParaRPr>
          </a:p>
          <a:p>
            <a:endParaRPr lang="en-US" dirty="0">
              <a:latin typeface="Calibri"/>
              <a:ea typeface="Calibri"/>
              <a:cs typeface="Calibri"/>
            </a:endParaRPr>
          </a:p>
        </p:txBody>
      </p:sp>
      <p:sp>
        <p:nvSpPr>
          <p:cNvPr id="4" name="Slide Number Placeholder 3">
            <a:extLst>
              <a:ext uri="{FF2B5EF4-FFF2-40B4-BE49-F238E27FC236}">
                <a16:creationId xmlns:a16="http://schemas.microsoft.com/office/drawing/2014/main" id="{83427402-CA83-9675-03F5-D0A2D3D8C739}"/>
              </a:ext>
            </a:extLst>
          </p:cNvPr>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3091982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84D69-B847-897A-7AED-21993D6068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C1FAA-AFAB-4364-A9CD-C688FB60C9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9F48CC-471E-AF14-F03E-D80AD6170EFB}"/>
              </a:ext>
            </a:extLst>
          </p:cNvPr>
          <p:cNvSpPr>
            <a:spLocks noGrp="1"/>
          </p:cNvSpPr>
          <p:nvPr>
            <p:ph type="body" idx="1"/>
          </p:nvPr>
        </p:nvSpPr>
        <p:spPr/>
        <p:txBody>
          <a:bodyPr/>
          <a:lstStyle/>
          <a:p>
            <a:r>
              <a:rPr lang="en-AU" b="1" dirty="0">
                <a:latin typeface="Public Sans"/>
              </a:rPr>
              <a:t>Teacher note: </a:t>
            </a:r>
            <a:r>
              <a:rPr lang="en-AU" dirty="0">
                <a:latin typeface="Public Sans"/>
              </a:rPr>
              <a:t>Succinct noun groups like </a:t>
            </a:r>
            <a:r>
              <a:rPr lang="en-AU" i="1" dirty="0">
                <a:latin typeface="Public Sans"/>
              </a:rPr>
              <a:t>sections about playing with friends</a:t>
            </a:r>
            <a:r>
              <a:rPr lang="en-AU" dirty="0">
                <a:latin typeface="Public Sans"/>
              </a:rPr>
              <a:t>, </a:t>
            </a:r>
            <a:r>
              <a:rPr lang="en-AU" i="1" dirty="0">
                <a:latin typeface="Public Sans"/>
              </a:rPr>
              <a:t>gaming as a form of escape</a:t>
            </a:r>
            <a:r>
              <a:rPr lang="en-AU" dirty="0">
                <a:latin typeface="Public Sans"/>
              </a:rPr>
              <a:t>, and </a:t>
            </a:r>
            <a:r>
              <a:rPr lang="en-AU" i="1" dirty="0">
                <a:latin typeface="Public Sans"/>
              </a:rPr>
              <a:t>emotional detail, </a:t>
            </a:r>
            <a:r>
              <a:rPr lang="en-AU" dirty="0">
                <a:latin typeface="Public Sans"/>
              </a:rPr>
              <a:t>replace longer, more casual phrases. The structure is more cohesive, reducing repetition (e.g., avoiding repeated 'they said'/'they also'). It maintains the original meaning but expresses it more clearly and concisely.</a:t>
            </a:r>
            <a:endParaRPr lang="en-US" dirty="0">
              <a:latin typeface="Public Sans"/>
            </a:endParaRPr>
          </a:p>
          <a:p>
            <a:r>
              <a:rPr lang="en-AU" dirty="0">
                <a:latin typeface="Public Sans"/>
              </a:rPr>
              <a:t>.</a:t>
            </a:r>
            <a:endParaRPr lang="en-US" dirty="0">
              <a:latin typeface="Public Sans"/>
            </a:endParaRPr>
          </a:p>
          <a:p>
            <a:endParaRPr lang="en-AU" dirty="0">
              <a:solidFill>
                <a:srgbClr val="444444"/>
              </a:solidFill>
            </a:endParaRPr>
          </a:p>
          <a:p>
            <a:endParaRPr lang="en-US" dirty="0">
              <a:latin typeface="Calibri"/>
              <a:ea typeface="Calibri"/>
              <a:cs typeface="Calibri"/>
            </a:endParaRPr>
          </a:p>
        </p:txBody>
      </p:sp>
      <p:sp>
        <p:nvSpPr>
          <p:cNvPr id="4" name="Slide Number Placeholder 3">
            <a:extLst>
              <a:ext uri="{FF2B5EF4-FFF2-40B4-BE49-F238E27FC236}">
                <a16:creationId xmlns:a16="http://schemas.microsoft.com/office/drawing/2014/main" id="{98973059-21EB-DEF2-02C2-A94848C5219B}"/>
              </a:ext>
            </a:extLst>
          </p:cNvPr>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942908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Public Sans"/>
              </a:rPr>
              <a:t>Teacher note: </a:t>
            </a:r>
            <a:r>
              <a:rPr lang="en-AU" dirty="0">
                <a:latin typeface="Public Sans"/>
              </a:rPr>
              <a:t>Key Improvements Using Elaborate Noun Groups: </a:t>
            </a:r>
            <a:endParaRPr lang="en-US" dirty="0">
              <a:latin typeface="Public Sans"/>
            </a:endParaRPr>
          </a:p>
          <a:p>
            <a:pPr marL="285750" indent="-285750">
              <a:buFont typeface="Arial"/>
              <a:buChar char="•"/>
            </a:pPr>
            <a:r>
              <a:rPr lang="en-AU" i="1" dirty="0">
                <a:latin typeface="Public Sans"/>
              </a:rPr>
              <a:t>feedback on my narrative </a:t>
            </a:r>
            <a:r>
              <a:rPr lang="en-AU" dirty="0">
                <a:latin typeface="Public Sans"/>
              </a:rPr>
              <a:t>replaces </a:t>
            </a:r>
            <a:r>
              <a:rPr lang="en-AU" i="1" dirty="0">
                <a:latin typeface="Public Sans"/>
              </a:rPr>
              <a:t>feedback </a:t>
            </a:r>
            <a:r>
              <a:rPr lang="en-AU" dirty="0">
                <a:latin typeface="Public Sans"/>
              </a:rPr>
              <a:t>is</a:t>
            </a:r>
            <a:r>
              <a:rPr lang="en-AU" i="1" dirty="0">
                <a:latin typeface="Public Sans"/>
              </a:rPr>
              <a:t> </a:t>
            </a:r>
            <a:r>
              <a:rPr lang="en-AU" dirty="0">
                <a:latin typeface="Public Sans"/>
              </a:rPr>
              <a:t>more specific. </a:t>
            </a:r>
            <a:endParaRPr lang="en-US" dirty="0">
              <a:latin typeface="Public Sans"/>
            </a:endParaRPr>
          </a:p>
          <a:p>
            <a:pPr marL="285750" indent="-285750">
              <a:buFont typeface="Arial"/>
              <a:buChar char="•"/>
            </a:pPr>
            <a:r>
              <a:rPr lang="en-AU" i="1" dirty="0">
                <a:latin typeface="Public Sans"/>
              </a:rPr>
              <a:t>sections describing my experiences</a:t>
            </a:r>
            <a:r>
              <a:rPr lang="en-AU" dirty="0">
                <a:latin typeface="Public Sans"/>
              </a:rPr>
              <a:t> instead of </a:t>
            </a:r>
            <a:r>
              <a:rPr lang="en-AU" i="1" dirty="0">
                <a:latin typeface="Public Sans"/>
              </a:rPr>
              <a:t>the parts </a:t>
            </a:r>
            <a:r>
              <a:rPr lang="en-AU" dirty="0">
                <a:latin typeface="Public Sans"/>
              </a:rPr>
              <a:t>adds detail and clarity.</a:t>
            </a:r>
            <a:endParaRPr lang="en-US" dirty="0">
              <a:latin typeface="Public Sans"/>
            </a:endParaRPr>
          </a:p>
          <a:p>
            <a:pPr marL="285750" indent="-285750">
              <a:buFont typeface="Arial"/>
              <a:buChar char="•"/>
            </a:pPr>
            <a:r>
              <a:rPr lang="en-AU" i="1" dirty="0">
                <a:latin typeface="Public Sans"/>
              </a:rPr>
              <a:t>cooperative games with friends</a:t>
            </a:r>
            <a:r>
              <a:rPr lang="en-AU" dirty="0">
                <a:latin typeface="Public Sans"/>
              </a:rPr>
              <a:t> replaces the simpler</a:t>
            </a:r>
            <a:r>
              <a:rPr lang="en-AU" i="1" dirty="0">
                <a:latin typeface="Public Sans"/>
              </a:rPr>
              <a:t> playing with friends</a:t>
            </a:r>
            <a:r>
              <a:rPr lang="en-AU" dirty="0">
                <a:latin typeface="Public Sans"/>
              </a:rPr>
              <a:t>.</a:t>
            </a:r>
          </a:p>
          <a:p>
            <a:pPr marL="285750" indent="-285750">
              <a:buFont typeface="Arial"/>
              <a:buChar char="•"/>
            </a:pPr>
            <a:r>
              <a:rPr lang="en-AU" i="1" dirty="0">
                <a:latin typeface="Public Sans"/>
              </a:rPr>
              <a:t>role of gaming as a personal escape from everyday stress </a:t>
            </a:r>
            <a:r>
              <a:rPr lang="en-AU" dirty="0">
                <a:latin typeface="Public Sans"/>
              </a:rPr>
              <a:t>elaborates on </a:t>
            </a:r>
            <a:r>
              <a:rPr lang="en-AU" i="1" dirty="0">
                <a:latin typeface="Public Sans"/>
              </a:rPr>
              <a:t>how gaming helps me escape.</a:t>
            </a:r>
          </a:p>
          <a:p>
            <a:pPr marL="285750" indent="-285750">
              <a:buFont typeface="Arial"/>
              <a:buChar char="•"/>
            </a:pPr>
            <a:r>
              <a:rPr lang="en-AU" i="1" dirty="0">
                <a:latin typeface="Public Sans"/>
              </a:rPr>
              <a:t>specific emotional details</a:t>
            </a:r>
            <a:r>
              <a:rPr lang="en-AU" dirty="0">
                <a:latin typeface="Public Sans"/>
              </a:rPr>
              <a:t> instead of just </a:t>
            </a:r>
            <a:r>
              <a:rPr lang="en-AU" i="1" dirty="0">
                <a:latin typeface="Public Sans"/>
              </a:rPr>
              <a:t>more detail about my feelings.</a:t>
            </a:r>
          </a:p>
          <a:p>
            <a:pPr marL="285750" indent="-285750">
              <a:buFont typeface="Arial"/>
              <a:buChar char="•"/>
            </a:pPr>
            <a:r>
              <a:rPr lang="en-AU" i="1" dirty="0">
                <a:latin typeface="Public Sans"/>
              </a:rPr>
              <a:t>sense of empowerment</a:t>
            </a:r>
            <a:r>
              <a:rPr lang="en-AU" dirty="0">
                <a:latin typeface="Public Sans"/>
              </a:rPr>
              <a:t> and </a:t>
            </a:r>
            <a:r>
              <a:rPr lang="en-AU" i="1" dirty="0">
                <a:latin typeface="Public Sans"/>
              </a:rPr>
              <a:t>personal growth </a:t>
            </a:r>
            <a:r>
              <a:rPr lang="en-AU" dirty="0">
                <a:latin typeface="Public Sans"/>
              </a:rPr>
              <a:t>replace the casual phrases about feeling strong or learning from losing.</a:t>
            </a:r>
          </a:p>
          <a:p>
            <a:endParaRPr lang="en-AU" dirty="0">
              <a:latin typeface="Public Sans"/>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340774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356856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345732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a:t>Meet the [KLA] team</a:t>
            </a:r>
            <a:endParaRPr lang="en-AU"/>
          </a:p>
        </p:txBody>
      </p:sp>
    </p:spTree>
    <p:extLst>
      <p:ext uri="{BB962C8B-B14F-4D97-AF65-F5344CB8AC3E}">
        <p14:creationId xmlns:p14="http://schemas.microsoft.com/office/powerpoint/2010/main" val="546842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a:t>[KLA] Curriculum team</a:t>
            </a:r>
            <a:endParaRPr lang="en-AU"/>
          </a:p>
        </p:txBody>
      </p:sp>
    </p:spTree>
    <p:extLst>
      <p:ext uri="{BB962C8B-B14F-4D97-AF65-F5344CB8AC3E}">
        <p14:creationId xmlns:p14="http://schemas.microsoft.com/office/powerpoint/2010/main" val="262720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a:t>[KLA] Curriculum team</a:t>
            </a:r>
            <a:endParaRPr lang="en-AU"/>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1193410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363389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a:p>
        </p:txBody>
      </p:sp>
    </p:spTree>
    <p:extLst>
      <p:ext uri="{BB962C8B-B14F-4D97-AF65-F5344CB8AC3E}">
        <p14:creationId xmlns:p14="http://schemas.microsoft.com/office/powerpoint/2010/main" val="4249278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a:t>Document image</a:t>
            </a:r>
          </a:p>
        </p:txBody>
      </p:sp>
    </p:spTree>
    <p:extLst>
      <p:ext uri="{BB962C8B-B14F-4D97-AF65-F5344CB8AC3E}">
        <p14:creationId xmlns:p14="http://schemas.microsoft.com/office/powerpoint/2010/main" val="4148319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31444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a:t>– Author (</a:t>
            </a:r>
            <a:r>
              <a:rPr lang="en-US" err="1"/>
              <a:t>YYYY:page</a:t>
            </a:r>
            <a:r>
              <a:rPr lang="en-US"/>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2971782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7628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401839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37084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78210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118935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120016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759513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title</a:t>
            </a:r>
            <a:endParaRPr lang="en-AU"/>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a:t>
            </a:r>
            <a:endParaRPr lang="en-AU"/>
          </a:p>
        </p:txBody>
      </p:sp>
    </p:spTree>
    <p:extLst>
      <p:ext uri="{BB962C8B-B14F-4D97-AF65-F5344CB8AC3E}">
        <p14:creationId xmlns:p14="http://schemas.microsoft.com/office/powerpoint/2010/main" val="1787055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2522913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3836558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1922215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781487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1"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661" r:id="rId1"/>
    <p:sldLayoutId id="2147483703" r:id="rId2"/>
    <p:sldLayoutId id="2147483702" r:id="rId3"/>
    <p:sldLayoutId id="2147483728" r:id="rId4"/>
    <p:sldLayoutId id="2147483729" r:id="rId5"/>
    <p:sldLayoutId id="2147483731" r:id="rId6"/>
    <p:sldLayoutId id="2147483730" r:id="rId7"/>
    <p:sldLayoutId id="2147483732" r:id="rId8"/>
    <p:sldLayoutId id="2147483740" r:id="rId9"/>
    <p:sldLayoutId id="2147483715" r:id="rId10"/>
    <p:sldLayoutId id="2147483736" r:id="rId11"/>
    <p:sldLayoutId id="2147483737" r:id="rId12"/>
    <p:sldLayoutId id="2147483738" r:id="rId13"/>
    <p:sldLayoutId id="2147483716" r:id="rId14"/>
    <p:sldLayoutId id="2147483717" r:id="rId15"/>
    <p:sldLayoutId id="2147483718" r:id="rId16"/>
    <p:sldLayoutId id="2147483719" r:id="rId17"/>
    <p:sldLayoutId id="2147483742" r:id="rId18"/>
    <p:sldLayoutId id="2147483720" r:id="rId19"/>
    <p:sldLayoutId id="2147483733" r:id="rId20"/>
    <p:sldLayoutId id="2147483721" r:id="rId21"/>
    <p:sldLayoutId id="2147483734" r:id="rId22"/>
    <p:sldLayoutId id="2147483722" r:id="rId23"/>
    <p:sldLayoutId id="2147483735" r:id="rId24"/>
    <p:sldLayoutId id="2147483723" r:id="rId25"/>
    <p:sldLayoutId id="2147483724" r:id="rId26"/>
    <p:sldLayoutId id="2147483725" r:id="rId27"/>
    <p:sldLayoutId id="2147483743" r:id="rId28"/>
    <p:sldLayoutId id="2147483744"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hyperlink" Target="https://unsplash.com/photos/black-pen-on-white-paper-5RkPbcmo7r8?utm_content=creditCopyText&amp;utm_medium=referral&amp;utm_source=unsplash" TargetMode="External"/><Relationship Id="rId4" Type="http://schemas.openxmlformats.org/officeDocument/2006/relationships/hyperlink" Target="https://unsplash.com/@silveirinhajuan"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14.xml"/><Relationship Id="rId5" Type="http://schemas.openxmlformats.org/officeDocument/2006/relationships/hyperlink" Target="https://app.education.nsw.gov.au/digital-learning-selector/LearningActivity/Card/547?clearCache=db023e87-a875-a7f8-421d-5939dd709745" TargetMode="External"/><Relationship Id="rId4" Type="http://schemas.openxmlformats.org/officeDocument/2006/relationships/hyperlink" Target="https://app.education.nsw.gov.au/digital-learning-selector/LearningActivity/Card/549?clearCache=b457892c-e847-ce89-94c2-b9af7d474c7e"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8" Type="http://schemas.openxmlformats.org/officeDocument/2006/relationships/hyperlink" Target="https://www.researchgate.net/publication/323964092_Classroom_assessment_and_pedagogy" TargetMode="External"/><Relationship Id="rId3" Type="http://schemas.openxmlformats.org/officeDocument/2006/relationships/hyperlink" Target="https://educationstandards.nsw.edu.au/wps/portal/nesa/mini-footer/copyright" TargetMode="External"/><Relationship Id="rId7" Type="http://schemas.openxmlformats.org/officeDocument/2006/relationships/hyperlink" Target="https://www.edresearch.edu.au/summaries-explainers/explainers/explicit-instruction" TargetMode="External"/><Relationship Id="rId2" Type="http://schemas.openxmlformats.org/officeDocument/2006/relationships/notesSlide" Target="../notesSlides/notesSlide33.xml"/><Relationship Id="rId1" Type="http://schemas.openxmlformats.org/officeDocument/2006/relationships/slideLayout" Target="../slideLayouts/slideLayout28.xml"/><Relationship Id="rId6" Type="http://schemas.openxmlformats.org/officeDocument/2006/relationships/hyperlink" Target="https://www.edresearch.edu.au/guides-resources/practice-guides/explain-learning-objectives"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 Id="rId9" Type="http://schemas.openxmlformats.org/officeDocument/2006/relationships/hyperlink" Target="https://education.nsw.gov.au/about-us/education-data-and-research/cese/publications/literature-reviews/cognitive-load-theory"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curriculum.nsw.edu.au/learning-areas/english/english-studies-11-12-2024/glossary" TargetMode="External"/><Relationship Id="rId7" Type="http://schemas.openxmlformats.org/officeDocument/2006/relationships/hyperlink" Target="https://www.ascd.org/el/articles/the-right-questions-the-right-way" TargetMode="External"/><Relationship Id="rId2" Type="http://schemas.openxmlformats.org/officeDocument/2006/relationships/notesSlide" Target="../notesSlides/notesSlide34.xml"/><Relationship Id="rId1" Type="http://schemas.openxmlformats.org/officeDocument/2006/relationships/slideLayout" Target="../slideLayouts/slideLayout26.xml"/><Relationship Id="rId6" Type="http://schemas.openxmlformats.org/officeDocument/2006/relationships/hyperlink" Target="https://app.education.nsw.gov.au/digital-learning-selector/LearningActivity/Browser?cache_id=f77b0" TargetMode="External"/><Relationship Id="rId5" Type="http://schemas.openxmlformats.org/officeDocument/2006/relationships/hyperlink" Target="https://education.nsw.gov.au/about-us/education-data-and-research/cese/publications/research-reports/what-works-best-2020-update/explicit-teaching-driving-learning-and-engagement" TargetMode="External"/><Relationship Id="rId4" Type="http://schemas.openxmlformats.org/officeDocument/2006/relationships/hyperlink" Target="https://education.nsw.gov.au/teaching-and-learning/curriculum/explicit-teaching/explicit-teaching-strategies"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35.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998069-8808-F7B7-147A-0D45AF051C4E}"/>
              </a:ext>
            </a:extLst>
          </p:cNvPr>
          <p:cNvSpPr>
            <a:spLocks noGrp="1"/>
          </p:cNvSpPr>
          <p:nvPr>
            <p:ph type="title"/>
          </p:nvPr>
        </p:nvSpPr>
        <p:spPr/>
        <p:txBody>
          <a:bodyPr/>
          <a:lstStyle/>
          <a:p>
            <a:r>
              <a:rPr lang="en-AU">
                <a:latin typeface="+mj-lt"/>
              </a:rPr>
              <a:t>Instructions for use</a:t>
            </a:r>
          </a:p>
        </p:txBody>
      </p:sp>
      <p:sp>
        <p:nvSpPr>
          <p:cNvPr id="6" name="Picture Placeholder 6">
            <a:extLst>
              <a:ext uri="{FF2B5EF4-FFF2-40B4-BE49-F238E27FC236}">
                <a16:creationId xmlns:a16="http://schemas.microsoft.com/office/drawing/2014/main" id="{41E659CE-3503-CAAB-868D-643BC7328B29}"/>
              </a:ext>
            </a:extLst>
          </p:cNvPr>
          <p:cNvSpPr txBox="1">
            <a:spLocks/>
          </p:cNvSpPr>
          <p:nvPr/>
        </p:nvSpPr>
        <p:spPr>
          <a:xfrm>
            <a:off x="360025" y="1862942"/>
            <a:ext cx="11483975" cy="4498975"/>
          </a:xfrm>
          <a:prstGeom prst="rect">
            <a:avLst/>
          </a:prstGeom>
        </p:spPr>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a:buChar char="•"/>
            </a:pPr>
            <a:r>
              <a:rPr lang="en-AU" sz="1800" dirty="0">
                <a:ea typeface="+mn-lt"/>
                <a:cs typeface="+mn-lt"/>
              </a:rPr>
              <a:t>This resource is not a teaching and learning program. It should be used in conjunction with ‘Reading to write: Transition to English Studies’ – 11.1.</a:t>
            </a:r>
            <a:endParaRPr lang="en-AU" sz="1800" dirty="0">
              <a:solidFill>
                <a:srgbClr val="22272B"/>
              </a:solidFill>
            </a:endParaRPr>
          </a:p>
          <a:p>
            <a:pPr marL="342900" indent="-342900">
              <a:buFont typeface="Arial"/>
              <a:buChar char="•"/>
            </a:pPr>
            <a:r>
              <a:rPr lang="en-AU" sz="1800" dirty="0">
                <a:solidFill>
                  <a:srgbClr val="22272B"/>
                </a:solidFill>
              </a:rPr>
              <a:t>Classroom teachers are encouraged to </a:t>
            </a:r>
            <a:r>
              <a:rPr lang="en-AU" sz="1800" b="1" dirty="0">
                <a:solidFill>
                  <a:srgbClr val="22272B"/>
                </a:solidFill>
              </a:rPr>
              <a:t>add and adapt</a:t>
            </a:r>
            <a:r>
              <a:rPr lang="en-AU" sz="1800" dirty="0">
                <a:solidFill>
                  <a:srgbClr val="22272B"/>
                </a:solidFill>
              </a:rPr>
              <a:t> slides as required to meet the needs of their students.</a:t>
            </a:r>
          </a:p>
          <a:p>
            <a:pPr marL="342900" indent="-342900">
              <a:buFont typeface="Arial"/>
              <a:buChar char="•"/>
            </a:pPr>
            <a:r>
              <a:rPr lang="en-AU" sz="1800" dirty="0">
                <a:solidFill>
                  <a:srgbClr val="22272B"/>
                </a:solidFill>
              </a:rPr>
              <a:t>Save a copy of the file to make changes to the slide deck. Go to File &gt; Download a Copy (this downloads a copy to the computer to edit in the PowerPoint app).</a:t>
            </a:r>
          </a:p>
          <a:p>
            <a:pPr marL="342900" indent="-342900">
              <a:buFont typeface="Arial"/>
              <a:buChar char="•"/>
            </a:pPr>
            <a:r>
              <a:rPr lang="en-AU" sz="1800" dirty="0">
                <a:solidFill>
                  <a:srgbClr val="22272B"/>
                </a:solidFill>
              </a:rPr>
              <a:t>To convert the PowerPoint to Google Slides:</a:t>
            </a:r>
          </a:p>
          <a:p>
            <a:pPr marL="913765" lvl="1" indent="-457200">
              <a:buFont typeface="+mj-lt"/>
              <a:buAutoNum type="arabicPeriod"/>
            </a:pPr>
            <a:r>
              <a:rPr lang="en-AU" dirty="0">
                <a:solidFill>
                  <a:srgbClr val="22272B"/>
                </a:solidFill>
              </a:rPr>
              <a:t>Upload the file into Google Drive and open it.</a:t>
            </a:r>
          </a:p>
          <a:p>
            <a:pPr marL="913765" lvl="1" indent="-457200">
              <a:buFont typeface="+mj-lt"/>
              <a:buAutoNum type="arabicPeriod"/>
            </a:pPr>
            <a:r>
              <a:rPr lang="en-AU" dirty="0">
                <a:solidFill>
                  <a:srgbClr val="22272B"/>
                </a:solidFill>
              </a:rPr>
              <a:t>Go to </a:t>
            </a:r>
            <a:r>
              <a:rPr lang="en-AU" b="1" dirty="0">
                <a:solidFill>
                  <a:srgbClr val="22272B"/>
                </a:solidFill>
              </a:rPr>
              <a:t>File &gt; Save as Google Slides</a:t>
            </a:r>
            <a:r>
              <a:rPr lang="en-AU" dirty="0">
                <a:solidFill>
                  <a:srgbClr val="22272B"/>
                </a:solidFill>
              </a:rPr>
              <a:t>.</a:t>
            </a:r>
          </a:p>
          <a:p>
            <a:pPr marL="456565" lvl="1"/>
            <a:r>
              <a:rPr lang="en-AU" dirty="0">
                <a:solidFill>
                  <a:srgbClr val="22272B"/>
                </a:solidFill>
              </a:rPr>
              <a:t>(Note – conversion may cause formatting changes in the slides.)</a:t>
            </a:r>
          </a:p>
        </p:txBody>
      </p:sp>
      <p:sp>
        <p:nvSpPr>
          <p:cNvPr id="2" name="Slide Number Placeholder 1">
            <a:extLst>
              <a:ext uri="{FF2B5EF4-FFF2-40B4-BE49-F238E27FC236}">
                <a16:creationId xmlns:a16="http://schemas.microsoft.com/office/drawing/2014/main" id="{CD087911-6789-4356-F538-4C4ABF1219E6}"/>
              </a:ext>
              <a:ext uri="{C183D7F6-B498-43B3-948B-1728B52AA6E4}">
                <adec:decorative xmlns:adec="http://schemas.microsoft.com/office/drawing/2017/decorative" val="1"/>
              </a:ext>
            </a:extLst>
          </p:cNvPr>
          <p:cNvSpPr>
            <a:spLocks noGrp="1"/>
          </p:cNvSpPr>
          <p:nvPr>
            <p:ph type="sldNum" sz="quarter" idx="14"/>
          </p:nvPr>
        </p:nvSpPr>
        <p:spPr/>
        <p:txBody>
          <a:bodyPr/>
          <a:lstStyle/>
          <a:p>
            <a:fld id="{10A01DC5-1685-4615-8240-15192985C6A2}" type="slidenum">
              <a:rPr lang="en-AU" smtClean="0"/>
              <a:t>1</a:t>
            </a:fld>
            <a:endParaRPr lang="en-AU"/>
          </a:p>
        </p:txBody>
      </p:sp>
    </p:spTree>
    <p:extLst>
      <p:ext uri="{BB962C8B-B14F-4D97-AF65-F5344CB8AC3E}">
        <p14:creationId xmlns:p14="http://schemas.microsoft.com/office/powerpoint/2010/main" val="1683805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5D22C03-51EA-2794-EBA6-40B83F2991CD}"/>
              </a:ext>
            </a:extLst>
          </p:cNvPr>
          <p:cNvSpPr>
            <a:spLocks noGrp="1"/>
          </p:cNvSpPr>
          <p:nvPr>
            <p:ph type="title"/>
          </p:nvPr>
        </p:nvSpPr>
        <p:spPr/>
        <p:txBody>
          <a:bodyPr/>
          <a:lstStyle/>
          <a:p>
            <a:r>
              <a:rPr lang="en-US" dirty="0">
                <a:cs typeface="Arial"/>
              </a:rPr>
              <a:t>Verb choice (1)</a:t>
            </a:r>
            <a:endParaRPr lang="en-AU" dirty="0"/>
          </a:p>
        </p:txBody>
      </p:sp>
      <p:sp>
        <p:nvSpPr>
          <p:cNvPr id="12" name="Text Placeholder 11">
            <a:extLst>
              <a:ext uri="{FF2B5EF4-FFF2-40B4-BE49-F238E27FC236}">
                <a16:creationId xmlns:a16="http://schemas.microsoft.com/office/drawing/2014/main" id="{92B9A181-1A64-7086-4E4A-3D3090485FFE}"/>
              </a:ext>
            </a:extLst>
          </p:cNvPr>
          <p:cNvSpPr>
            <a:spLocks noGrp="1"/>
          </p:cNvSpPr>
          <p:nvPr>
            <p:ph type="body" sz="quarter" idx="18"/>
          </p:nvPr>
        </p:nvSpPr>
        <p:spPr/>
        <p:txBody>
          <a:bodyPr/>
          <a:lstStyle/>
          <a:p>
            <a:r>
              <a:rPr lang="en-AU"/>
              <a:t>Identifying and replacing verbs</a:t>
            </a:r>
          </a:p>
        </p:txBody>
      </p:sp>
      <p:sp>
        <p:nvSpPr>
          <p:cNvPr id="11" name="Content Placeholder 10">
            <a:extLst>
              <a:ext uri="{FF2B5EF4-FFF2-40B4-BE49-F238E27FC236}">
                <a16:creationId xmlns:a16="http://schemas.microsoft.com/office/drawing/2014/main" id="{2D2351A6-77D3-3442-E0BA-27509FCE7DF3}"/>
              </a:ext>
            </a:extLst>
          </p:cNvPr>
          <p:cNvSpPr>
            <a:spLocks noGrp="1"/>
          </p:cNvSpPr>
          <p:nvPr>
            <p:ph idx="1"/>
          </p:nvPr>
        </p:nvSpPr>
        <p:spPr/>
        <p:txBody>
          <a:bodyPr/>
          <a:lstStyle/>
          <a:p>
            <a:r>
              <a:rPr lang="en-AU" dirty="0"/>
              <a:t>Writing my poem, I Game, was a </a:t>
            </a:r>
            <a:r>
              <a:rPr lang="en-AU" dirty="0" err="1"/>
              <a:t>jerney</a:t>
            </a:r>
            <a:r>
              <a:rPr lang="en-AU" dirty="0"/>
              <a:t> for me. At first, I wasn't sure how to begin. I thought about what gaming meant to me and how it connects to my life. I brainstormed by listing things I feel when I play games, such as feeling powerful when I win or happy when I'm with friends online. This helped me decide what ideas I wanted to include in my poem.</a:t>
            </a:r>
          </a:p>
        </p:txBody>
      </p:sp>
      <p:sp>
        <p:nvSpPr>
          <p:cNvPr id="2" name="Slide Number Placeholder 1">
            <a:extLst>
              <a:ext uri="{FF2B5EF4-FFF2-40B4-BE49-F238E27FC236}">
                <a16:creationId xmlns:a16="http://schemas.microsoft.com/office/drawing/2014/main" id="{258CB5AE-B93C-EE22-7DE6-4CE01CE8B3EE}"/>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10</a:t>
            </a:fld>
            <a:endParaRPr lang="en-AU"/>
          </a:p>
        </p:txBody>
      </p:sp>
    </p:spTree>
    <p:extLst>
      <p:ext uri="{BB962C8B-B14F-4D97-AF65-F5344CB8AC3E}">
        <p14:creationId xmlns:p14="http://schemas.microsoft.com/office/powerpoint/2010/main" val="2829964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75C2-5A72-4737-7E23-627A00117BF2}"/>
              </a:ext>
            </a:extLst>
          </p:cNvPr>
          <p:cNvSpPr>
            <a:spLocks noGrp="1"/>
          </p:cNvSpPr>
          <p:nvPr>
            <p:ph type="title"/>
          </p:nvPr>
        </p:nvSpPr>
        <p:spPr/>
        <p:txBody>
          <a:bodyPr/>
          <a:lstStyle/>
          <a:p>
            <a:r>
              <a:rPr lang="en-AU" dirty="0"/>
              <a:t>Verb choice (2)</a:t>
            </a:r>
          </a:p>
        </p:txBody>
      </p:sp>
      <p:sp>
        <p:nvSpPr>
          <p:cNvPr id="5" name="Text Placeholder 4">
            <a:extLst>
              <a:ext uri="{FF2B5EF4-FFF2-40B4-BE49-F238E27FC236}">
                <a16:creationId xmlns:a16="http://schemas.microsoft.com/office/drawing/2014/main" id="{1EC0B9C6-C9CE-8ACC-5F5D-AC8AB54D8C1D}"/>
              </a:ext>
            </a:extLst>
          </p:cNvPr>
          <p:cNvSpPr>
            <a:spLocks noGrp="1"/>
          </p:cNvSpPr>
          <p:nvPr>
            <p:ph type="body" sz="quarter" idx="18"/>
          </p:nvPr>
        </p:nvSpPr>
        <p:spPr/>
        <p:txBody>
          <a:bodyPr/>
          <a:lstStyle/>
          <a:p>
            <a:r>
              <a:rPr lang="en-AU"/>
              <a:t>Identifying and replacing verbs </a:t>
            </a:r>
          </a:p>
        </p:txBody>
      </p:sp>
      <p:sp>
        <p:nvSpPr>
          <p:cNvPr id="3" name="Content Placeholder 2">
            <a:extLst>
              <a:ext uri="{FF2B5EF4-FFF2-40B4-BE49-F238E27FC236}">
                <a16:creationId xmlns:a16="http://schemas.microsoft.com/office/drawing/2014/main" id="{7906D938-7DBE-070E-2407-530C66E00111}"/>
              </a:ext>
            </a:extLst>
          </p:cNvPr>
          <p:cNvSpPr>
            <a:spLocks noGrp="1"/>
          </p:cNvSpPr>
          <p:nvPr>
            <p:ph idx="1"/>
          </p:nvPr>
        </p:nvSpPr>
        <p:spPr/>
        <p:txBody>
          <a:bodyPr/>
          <a:lstStyle/>
          <a:p>
            <a:r>
              <a:rPr lang="en-AU" dirty="0">
                <a:solidFill>
                  <a:schemeClr val="tx2"/>
                </a:solidFill>
              </a:rPr>
              <a:t>Writing </a:t>
            </a:r>
            <a:r>
              <a:rPr lang="en-AU" dirty="0"/>
              <a:t>my poem, I Game, </a:t>
            </a:r>
            <a:r>
              <a:rPr lang="en-AU" dirty="0">
                <a:solidFill>
                  <a:schemeClr val="tx2"/>
                </a:solidFill>
              </a:rPr>
              <a:t>was </a:t>
            </a:r>
            <a:r>
              <a:rPr lang="en-AU" dirty="0"/>
              <a:t>a </a:t>
            </a:r>
            <a:r>
              <a:rPr lang="en-AU" dirty="0" err="1"/>
              <a:t>jerney</a:t>
            </a:r>
            <a:r>
              <a:rPr lang="en-AU" dirty="0"/>
              <a:t> for me. At first, I </a:t>
            </a:r>
            <a:r>
              <a:rPr lang="en-AU" dirty="0">
                <a:solidFill>
                  <a:schemeClr val="tx2"/>
                </a:solidFill>
              </a:rPr>
              <a:t>wasn't </a:t>
            </a:r>
            <a:r>
              <a:rPr lang="en-AU" dirty="0"/>
              <a:t>sure how to begin. I thought about what gaming </a:t>
            </a:r>
            <a:r>
              <a:rPr lang="en-AU" dirty="0">
                <a:solidFill>
                  <a:schemeClr val="tx2"/>
                </a:solidFill>
              </a:rPr>
              <a:t>meant </a:t>
            </a:r>
            <a:r>
              <a:rPr lang="en-AU" dirty="0"/>
              <a:t>to me and how it </a:t>
            </a:r>
            <a:r>
              <a:rPr lang="en-AU" dirty="0">
                <a:solidFill>
                  <a:schemeClr val="tx2"/>
                </a:solidFill>
              </a:rPr>
              <a:t>connects </a:t>
            </a:r>
            <a:r>
              <a:rPr lang="en-AU" dirty="0"/>
              <a:t>to my life. I </a:t>
            </a:r>
            <a:r>
              <a:rPr lang="en-AU" dirty="0">
                <a:solidFill>
                  <a:schemeClr val="tx2"/>
                </a:solidFill>
              </a:rPr>
              <a:t>brainstormed</a:t>
            </a:r>
            <a:r>
              <a:rPr lang="en-AU" dirty="0"/>
              <a:t> by </a:t>
            </a:r>
            <a:r>
              <a:rPr lang="en-AU" dirty="0">
                <a:solidFill>
                  <a:schemeClr val="tx2"/>
                </a:solidFill>
              </a:rPr>
              <a:t>listing </a:t>
            </a:r>
            <a:r>
              <a:rPr lang="en-AU" dirty="0"/>
              <a:t>things I </a:t>
            </a:r>
            <a:r>
              <a:rPr lang="en-AU" dirty="0">
                <a:solidFill>
                  <a:schemeClr val="tx2"/>
                </a:solidFill>
              </a:rPr>
              <a:t>feel </a:t>
            </a:r>
            <a:r>
              <a:rPr lang="en-AU" dirty="0"/>
              <a:t>when I </a:t>
            </a:r>
            <a:r>
              <a:rPr lang="en-AU" dirty="0">
                <a:solidFill>
                  <a:schemeClr val="tx2"/>
                </a:solidFill>
              </a:rPr>
              <a:t>play</a:t>
            </a:r>
            <a:r>
              <a:rPr lang="en-AU" dirty="0"/>
              <a:t> games, such as </a:t>
            </a:r>
            <a:r>
              <a:rPr lang="en-AU" dirty="0">
                <a:solidFill>
                  <a:schemeClr val="tx2"/>
                </a:solidFill>
              </a:rPr>
              <a:t>feeling</a:t>
            </a:r>
            <a:r>
              <a:rPr lang="en-AU" dirty="0"/>
              <a:t> powerful when I win or happy when I'</a:t>
            </a:r>
            <a:r>
              <a:rPr lang="en-AU" dirty="0">
                <a:solidFill>
                  <a:schemeClr val="tx2"/>
                </a:solidFill>
              </a:rPr>
              <a:t>m </a:t>
            </a:r>
            <a:r>
              <a:rPr lang="en-AU" dirty="0"/>
              <a:t>with friends online. This helped me </a:t>
            </a:r>
            <a:r>
              <a:rPr lang="en-AU" dirty="0">
                <a:solidFill>
                  <a:schemeClr val="tx2"/>
                </a:solidFill>
              </a:rPr>
              <a:t>decide </a:t>
            </a:r>
            <a:r>
              <a:rPr lang="en-AU" dirty="0"/>
              <a:t>what ideas I </a:t>
            </a:r>
            <a:r>
              <a:rPr lang="en-AU" dirty="0">
                <a:solidFill>
                  <a:schemeClr val="tx2"/>
                </a:solidFill>
              </a:rPr>
              <a:t>wanted </a:t>
            </a:r>
            <a:r>
              <a:rPr lang="en-AU" dirty="0"/>
              <a:t>to </a:t>
            </a:r>
            <a:r>
              <a:rPr lang="en-AU" dirty="0">
                <a:solidFill>
                  <a:schemeClr val="tx2"/>
                </a:solidFill>
              </a:rPr>
              <a:t>include</a:t>
            </a:r>
            <a:r>
              <a:rPr lang="en-AU" dirty="0"/>
              <a:t> in my poem.</a:t>
            </a:r>
          </a:p>
        </p:txBody>
      </p:sp>
      <p:sp>
        <p:nvSpPr>
          <p:cNvPr id="4" name="Slide Number Placeholder 3">
            <a:extLst>
              <a:ext uri="{FF2B5EF4-FFF2-40B4-BE49-F238E27FC236}">
                <a16:creationId xmlns:a16="http://schemas.microsoft.com/office/drawing/2014/main" id="{521237AB-429E-61D3-E915-5F6FC3451D4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11</a:t>
            </a:fld>
            <a:endParaRPr lang="en-AU"/>
          </a:p>
        </p:txBody>
      </p:sp>
    </p:spTree>
    <p:extLst>
      <p:ext uri="{BB962C8B-B14F-4D97-AF65-F5344CB8AC3E}">
        <p14:creationId xmlns:p14="http://schemas.microsoft.com/office/powerpoint/2010/main" val="641397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latin typeface="+mj-lt"/>
              </a:rPr>
              <a:t>Editing strategy – sentence variation</a:t>
            </a:r>
          </a:p>
        </p:txBody>
      </p:sp>
    </p:spTree>
    <p:extLst>
      <p:ext uri="{BB962C8B-B14F-4D97-AF65-F5344CB8AC3E}">
        <p14:creationId xmlns:p14="http://schemas.microsoft.com/office/powerpoint/2010/main" val="3484532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A43D0-0123-CFAC-65CB-34D1622F1196}"/>
              </a:ext>
            </a:extLst>
          </p:cNvPr>
          <p:cNvSpPr>
            <a:spLocks noGrp="1"/>
          </p:cNvSpPr>
          <p:nvPr>
            <p:ph type="title"/>
          </p:nvPr>
        </p:nvSpPr>
        <p:spPr/>
        <p:txBody>
          <a:bodyPr/>
          <a:lstStyle/>
          <a:p>
            <a:r>
              <a:rPr lang="en-US" dirty="0"/>
              <a:t>Sentence variation in the core text (1)</a:t>
            </a:r>
            <a:endParaRPr lang="en-AU" dirty="0"/>
          </a:p>
        </p:txBody>
      </p:sp>
      <p:sp>
        <p:nvSpPr>
          <p:cNvPr id="5" name="Text Placeholder 4">
            <a:extLst>
              <a:ext uri="{FF2B5EF4-FFF2-40B4-BE49-F238E27FC236}">
                <a16:creationId xmlns:a16="http://schemas.microsoft.com/office/drawing/2014/main" id="{D0DDE836-620A-F1C0-B914-20F0CAC79060}"/>
              </a:ext>
            </a:extLst>
          </p:cNvPr>
          <p:cNvSpPr>
            <a:spLocks noGrp="1"/>
          </p:cNvSpPr>
          <p:nvPr>
            <p:ph type="body" sz="quarter" idx="18"/>
          </p:nvPr>
        </p:nvSpPr>
        <p:spPr/>
        <p:txBody>
          <a:bodyPr/>
          <a:lstStyle/>
          <a:p>
            <a:r>
              <a:rPr lang="en-US"/>
              <a:t>‘What the doctor recommended’ by Queenie Chan</a:t>
            </a:r>
            <a:endParaRPr lang="en-AU"/>
          </a:p>
        </p:txBody>
      </p:sp>
      <p:sp>
        <p:nvSpPr>
          <p:cNvPr id="3" name="Content Placeholder 2">
            <a:extLst>
              <a:ext uri="{FF2B5EF4-FFF2-40B4-BE49-F238E27FC236}">
                <a16:creationId xmlns:a16="http://schemas.microsoft.com/office/drawing/2014/main" id="{2A3D453A-F383-B766-F9DE-EE5C00651AD7}"/>
              </a:ext>
            </a:extLst>
          </p:cNvPr>
          <p:cNvSpPr>
            <a:spLocks noGrp="1"/>
          </p:cNvSpPr>
          <p:nvPr>
            <p:ph idx="1"/>
          </p:nvPr>
        </p:nvSpPr>
        <p:spPr/>
        <p:txBody>
          <a:bodyPr/>
          <a:lstStyle/>
          <a:p>
            <a:r>
              <a:rPr lang="en-US" dirty="0"/>
              <a:t>Identify the simple, compound and complex sentences used in the extract from </a:t>
            </a:r>
            <a:r>
              <a:rPr lang="en-US" b="1" dirty="0"/>
              <a:t>Core text 2 – ‘What the doctor recommended’ by Queenie Chan.</a:t>
            </a:r>
          </a:p>
          <a:p>
            <a:r>
              <a:rPr lang="en-AU" dirty="0"/>
              <a:t>The endings were not always happy, and the patients Black Jack cured sometimes didn’t really want to be cured. </a:t>
            </a:r>
          </a:p>
          <a:p>
            <a:r>
              <a:rPr lang="en-AU" dirty="0"/>
              <a:t>In short, these were stories about humanity. People who behaved in unpredictable ways, as people often do, for reasons they sometimes don’t fully understand themselves. </a:t>
            </a:r>
          </a:p>
          <a:p>
            <a:r>
              <a:rPr lang="en-AU" dirty="0"/>
              <a:t>Some of them were honourable and some of them were weak, but all of them had reasons I could comprehend and even feel sympathetic towards. </a:t>
            </a:r>
          </a:p>
        </p:txBody>
      </p:sp>
      <p:sp>
        <p:nvSpPr>
          <p:cNvPr id="4" name="Slide Number Placeholder 3">
            <a:extLst>
              <a:ext uri="{FF2B5EF4-FFF2-40B4-BE49-F238E27FC236}">
                <a16:creationId xmlns:a16="http://schemas.microsoft.com/office/drawing/2014/main" id="{4591BC8D-4779-C211-C16C-59ACDACFE4C1}"/>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13</a:t>
            </a:fld>
            <a:endParaRPr lang="en-AU"/>
          </a:p>
        </p:txBody>
      </p:sp>
    </p:spTree>
    <p:extLst>
      <p:ext uri="{BB962C8B-B14F-4D97-AF65-F5344CB8AC3E}">
        <p14:creationId xmlns:p14="http://schemas.microsoft.com/office/powerpoint/2010/main" val="87803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236F5-B6D8-1800-2A38-1CC40A8FCD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6B851-1421-7376-6D97-831CA4A9C65A}"/>
              </a:ext>
            </a:extLst>
          </p:cNvPr>
          <p:cNvSpPr>
            <a:spLocks noGrp="1"/>
          </p:cNvSpPr>
          <p:nvPr>
            <p:ph type="title"/>
          </p:nvPr>
        </p:nvSpPr>
        <p:spPr/>
        <p:txBody>
          <a:bodyPr/>
          <a:lstStyle/>
          <a:p>
            <a:r>
              <a:rPr lang="en-US" dirty="0"/>
              <a:t>Sentence variation in the core text (2)</a:t>
            </a:r>
            <a:endParaRPr lang="en-AU" dirty="0"/>
          </a:p>
        </p:txBody>
      </p:sp>
      <p:sp>
        <p:nvSpPr>
          <p:cNvPr id="5" name="Text Placeholder 4">
            <a:extLst>
              <a:ext uri="{FF2B5EF4-FFF2-40B4-BE49-F238E27FC236}">
                <a16:creationId xmlns:a16="http://schemas.microsoft.com/office/drawing/2014/main" id="{36E6F544-B1DD-9C35-3613-EBBEADD0C6F9}"/>
              </a:ext>
            </a:extLst>
          </p:cNvPr>
          <p:cNvSpPr>
            <a:spLocks noGrp="1"/>
          </p:cNvSpPr>
          <p:nvPr>
            <p:ph type="body" sz="quarter" idx="18"/>
          </p:nvPr>
        </p:nvSpPr>
        <p:spPr/>
        <p:txBody>
          <a:bodyPr/>
          <a:lstStyle/>
          <a:p>
            <a:r>
              <a:rPr lang="en-US"/>
              <a:t>‘What the doctor recommended’ by Queenie Chan</a:t>
            </a:r>
            <a:endParaRPr lang="en-AU"/>
          </a:p>
        </p:txBody>
      </p:sp>
      <p:sp>
        <p:nvSpPr>
          <p:cNvPr id="3" name="Content Placeholder 2">
            <a:extLst>
              <a:ext uri="{FF2B5EF4-FFF2-40B4-BE49-F238E27FC236}">
                <a16:creationId xmlns:a16="http://schemas.microsoft.com/office/drawing/2014/main" id="{54A4EEEB-A9DD-FB16-FB65-874ABF748182}"/>
              </a:ext>
            </a:extLst>
          </p:cNvPr>
          <p:cNvSpPr>
            <a:spLocks noGrp="1"/>
          </p:cNvSpPr>
          <p:nvPr>
            <p:ph idx="1"/>
          </p:nvPr>
        </p:nvSpPr>
        <p:spPr/>
        <p:txBody>
          <a:bodyPr/>
          <a:lstStyle/>
          <a:p>
            <a:r>
              <a:rPr lang="en-US" dirty="0"/>
              <a:t>Identify the </a:t>
            </a:r>
            <a:r>
              <a:rPr lang="en-US" dirty="0">
                <a:highlight>
                  <a:srgbClr val="F6ACB6"/>
                </a:highlight>
              </a:rPr>
              <a:t>simple</a:t>
            </a:r>
            <a:r>
              <a:rPr lang="en-US" dirty="0"/>
              <a:t>, </a:t>
            </a:r>
            <a:r>
              <a:rPr lang="en-US" dirty="0">
                <a:highlight>
                  <a:srgbClr val="CBEDFD"/>
                </a:highlight>
              </a:rPr>
              <a:t>compound</a:t>
            </a:r>
            <a:r>
              <a:rPr lang="en-US" dirty="0"/>
              <a:t> and </a:t>
            </a:r>
            <a:r>
              <a:rPr lang="en-US" dirty="0">
                <a:highlight>
                  <a:srgbClr val="CDD3D6"/>
                </a:highlight>
              </a:rPr>
              <a:t>complex</a:t>
            </a:r>
            <a:r>
              <a:rPr lang="en-US" dirty="0"/>
              <a:t> sentences used in the extract from </a:t>
            </a:r>
            <a:r>
              <a:rPr lang="en-US" b="1" dirty="0"/>
              <a:t>Core text 2 – ‘What the doctor recommended’ by Queenie Chan.</a:t>
            </a:r>
          </a:p>
          <a:p>
            <a:r>
              <a:rPr lang="en-AU" dirty="0">
                <a:highlight>
                  <a:srgbClr val="CBEDFD"/>
                </a:highlight>
              </a:rPr>
              <a:t>The endings were not always happy, and the patients Black Jack cured sometimes didn’t really want to be cured. </a:t>
            </a:r>
          </a:p>
          <a:p>
            <a:r>
              <a:rPr lang="en-AU" dirty="0">
                <a:highlight>
                  <a:srgbClr val="F6ACB6"/>
                </a:highlight>
              </a:rPr>
              <a:t>In short, these were stories about humanity</a:t>
            </a:r>
            <a:r>
              <a:rPr lang="en-AU" dirty="0"/>
              <a:t>. </a:t>
            </a:r>
            <a:r>
              <a:rPr lang="en-AU" dirty="0">
                <a:highlight>
                  <a:srgbClr val="CDD3D6"/>
                </a:highlight>
              </a:rPr>
              <a:t>People who behaved in unpredictable ways, as people often do, for reasons they sometimes don’t fully understand themselves. </a:t>
            </a:r>
          </a:p>
          <a:p>
            <a:r>
              <a:rPr lang="en-AU" dirty="0">
                <a:highlight>
                  <a:srgbClr val="CBEDFD"/>
                </a:highlight>
              </a:rPr>
              <a:t>Some of them were honourable and some of them were weak, but all of them had reasons I could comprehend and even feel sympathetic towards. </a:t>
            </a:r>
          </a:p>
        </p:txBody>
      </p:sp>
      <p:sp>
        <p:nvSpPr>
          <p:cNvPr id="4" name="Slide Number Placeholder 3">
            <a:extLst>
              <a:ext uri="{FF2B5EF4-FFF2-40B4-BE49-F238E27FC236}">
                <a16:creationId xmlns:a16="http://schemas.microsoft.com/office/drawing/2014/main" id="{836E2DF7-EDAC-2793-E1EB-E2F245BD02FC}"/>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14</a:t>
            </a:fld>
            <a:endParaRPr lang="en-AU"/>
          </a:p>
        </p:txBody>
      </p:sp>
    </p:spTree>
    <p:extLst>
      <p:ext uri="{BB962C8B-B14F-4D97-AF65-F5344CB8AC3E}">
        <p14:creationId xmlns:p14="http://schemas.microsoft.com/office/powerpoint/2010/main" val="4239899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7E101-2AE1-2056-3B3B-73A21DBE08BC}"/>
              </a:ext>
            </a:extLst>
          </p:cNvPr>
          <p:cNvSpPr>
            <a:spLocks noGrp="1"/>
          </p:cNvSpPr>
          <p:nvPr>
            <p:ph type="title"/>
          </p:nvPr>
        </p:nvSpPr>
        <p:spPr/>
        <p:txBody>
          <a:bodyPr/>
          <a:lstStyle/>
          <a:p>
            <a:r>
              <a:rPr lang="en-AU" dirty="0"/>
              <a:t>Syntax (1)</a:t>
            </a:r>
          </a:p>
        </p:txBody>
      </p:sp>
      <p:sp>
        <p:nvSpPr>
          <p:cNvPr id="5" name="Text Placeholder 4">
            <a:extLst>
              <a:ext uri="{FF2B5EF4-FFF2-40B4-BE49-F238E27FC236}">
                <a16:creationId xmlns:a16="http://schemas.microsoft.com/office/drawing/2014/main" id="{99E7AD5B-72BF-C02D-E86A-D97E20062BD8}"/>
              </a:ext>
            </a:extLst>
          </p:cNvPr>
          <p:cNvSpPr>
            <a:spLocks noGrp="1"/>
          </p:cNvSpPr>
          <p:nvPr>
            <p:ph type="body" sz="quarter" idx="18"/>
          </p:nvPr>
        </p:nvSpPr>
        <p:spPr/>
        <p:txBody>
          <a:bodyPr/>
          <a:lstStyle/>
          <a:p>
            <a:r>
              <a:rPr lang="en-AU"/>
              <a:t>Sentence combining </a:t>
            </a:r>
          </a:p>
        </p:txBody>
      </p:sp>
      <p:sp>
        <p:nvSpPr>
          <p:cNvPr id="3" name="Content Placeholder 2">
            <a:extLst>
              <a:ext uri="{FF2B5EF4-FFF2-40B4-BE49-F238E27FC236}">
                <a16:creationId xmlns:a16="http://schemas.microsoft.com/office/drawing/2014/main" id="{E5E7FFE2-DF71-94AD-9A02-76D2688477AB}"/>
              </a:ext>
            </a:extLst>
          </p:cNvPr>
          <p:cNvSpPr>
            <a:spLocks noGrp="1"/>
          </p:cNvSpPr>
          <p:nvPr>
            <p:ph idx="1"/>
          </p:nvPr>
        </p:nvSpPr>
        <p:spPr/>
        <p:txBody>
          <a:bodyPr/>
          <a:lstStyle/>
          <a:p>
            <a:r>
              <a:rPr lang="en-AU" dirty="0"/>
              <a:t>I wrote a poem called I Game. I didn’t know what to do. I thought about how I like gaming. It means a lot to me. I started with a brainstorm. I thought about how it makes me feel. I feel powerful when I win. I am happy when I play with my friends online. This helped me. I wrote my poem.</a:t>
            </a:r>
          </a:p>
        </p:txBody>
      </p:sp>
      <p:sp>
        <p:nvSpPr>
          <p:cNvPr id="4" name="Slide Number Placeholder 3">
            <a:extLst>
              <a:ext uri="{FF2B5EF4-FFF2-40B4-BE49-F238E27FC236}">
                <a16:creationId xmlns:a16="http://schemas.microsoft.com/office/drawing/2014/main" id="{3720A291-AD72-1056-DC39-41C7F9729F42}"/>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15</a:t>
            </a:fld>
            <a:endParaRPr lang="en-AU"/>
          </a:p>
        </p:txBody>
      </p:sp>
    </p:spTree>
    <p:extLst>
      <p:ext uri="{BB962C8B-B14F-4D97-AF65-F5344CB8AC3E}">
        <p14:creationId xmlns:p14="http://schemas.microsoft.com/office/powerpoint/2010/main" val="3598765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39DD0-9955-8B61-AB10-CA46B5728DD5}"/>
              </a:ext>
            </a:extLst>
          </p:cNvPr>
          <p:cNvSpPr>
            <a:spLocks noGrp="1"/>
          </p:cNvSpPr>
          <p:nvPr>
            <p:ph type="title"/>
          </p:nvPr>
        </p:nvSpPr>
        <p:spPr/>
        <p:txBody>
          <a:bodyPr/>
          <a:lstStyle/>
          <a:p>
            <a:r>
              <a:rPr lang="en-AU" dirty="0"/>
              <a:t>Syntax</a:t>
            </a:r>
            <a:r>
              <a:rPr lang="en-AU" baseline="0" dirty="0"/>
              <a:t> (2)</a:t>
            </a:r>
            <a:r>
              <a:rPr lang="en-AU" dirty="0"/>
              <a:t>	</a:t>
            </a:r>
          </a:p>
        </p:txBody>
      </p:sp>
      <p:sp>
        <p:nvSpPr>
          <p:cNvPr id="5" name="Text Placeholder 4">
            <a:extLst>
              <a:ext uri="{FF2B5EF4-FFF2-40B4-BE49-F238E27FC236}">
                <a16:creationId xmlns:a16="http://schemas.microsoft.com/office/drawing/2014/main" id="{AF54C3C8-FCB4-505F-5A2E-582CF4149068}"/>
              </a:ext>
            </a:extLst>
          </p:cNvPr>
          <p:cNvSpPr>
            <a:spLocks noGrp="1"/>
          </p:cNvSpPr>
          <p:nvPr>
            <p:ph type="body" sz="quarter" idx="18"/>
          </p:nvPr>
        </p:nvSpPr>
        <p:spPr/>
        <p:txBody>
          <a:bodyPr/>
          <a:lstStyle/>
          <a:p>
            <a:r>
              <a:rPr lang="en-AU"/>
              <a:t>Sentence combining</a:t>
            </a:r>
          </a:p>
        </p:txBody>
      </p:sp>
      <p:sp>
        <p:nvSpPr>
          <p:cNvPr id="3" name="Content Placeholder 2">
            <a:extLst>
              <a:ext uri="{FF2B5EF4-FFF2-40B4-BE49-F238E27FC236}">
                <a16:creationId xmlns:a16="http://schemas.microsoft.com/office/drawing/2014/main" id="{56B45E97-5304-AFF3-771E-8F24A96C6EA3}"/>
              </a:ext>
            </a:extLst>
          </p:cNvPr>
          <p:cNvSpPr>
            <a:spLocks noGrp="1"/>
          </p:cNvSpPr>
          <p:nvPr>
            <p:ph idx="1"/>
          </p:nvPr>
        </p:nvSpPr>
        <p:spPr/>
        <p:txBody>
          <a:bodyPr/>
          <a:lstStyle/>
          <a:p>
            <a:r>
              <a:rPr lang="en-AU" dirty="0"/>
              <a:t>Writing my poem, I Game, was a </a:t>
            </a:r>
            <a:r>
              <a:rPr lang="en-AU" dirty="0" err="1"/>
              <a:t>jerney</a:t>
            </a:r>
            <a:r>
              <a:rPr lang="en-AU" dirty="0"/>
              <a:t> for me. At first, I wasn't sure how to begin. I thought about what gaming meant to me and how it connects to my life. I brainstormed by listing things I feel when I play games, such as feeling powerful when I win or happy when I'm with friends online. This helped me decide what ideas I wanted to include in my poem.</a:t>
            </a:r>
          </a:p>
        </p:txBody>
      </p:sp>
      <p:sp>
        <p:nvSpPr>
          <p:cNvPr id="4" name="Slide Number Placeholder 3">
            <a:extLst>
              <a:ext uri="{FF2B5EF4-FFF2-40B4-BE49-F238E27FC236}">
                <a16:creationId xmlns:a16="http://schemas.microsoft.com/office/drawing/2014/main" id="{5A010FE6-E6D5-886E-CD7F-B8DE53BFCB92}"/>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16</a:t>
            </a:fld>
            <a:endParaRPr lang="en-AU"/>
          </a:p>
        </p:txBody>
      </p:sp>
    </p:spTree>
    <p:extLst>
      <p:ext uri="{BB962C8B-B14F-4D97-AF65-F5344CB8AC3E}">
        <p14:creationId xmlns:p14="http://schemas.microsoft.com/office/powerpoint/2010/main" val="2910317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dirty="0"/>
              <a:t> Sentence shrinking (1)</a:t>
            </a:r>
          </a:p>
        </p:txBody>
      </p:sp>
    </p:spTree>
    <p:extLst>
      <p:ext uri="{BB962C8B-B14F-4D97-AF65-F5344CB8AC3E}">
        <p14:creationId xmlns:p14="http://schemas.microsoft.com/office/powerpoint/2010/main" val="4122924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97E7A-FBAF-332D-F708-8B5C0F6A09F1}"/>
              </a:ext>
            </a:extLst>
          </p:cNvPr>
          <p:cNvSpPr>
            <a:spLocks noGrp="1"/>
          </p:cNvSpPr>
          <p:nvPr>
            <p:ph type="title"/>
          </p:nvPr>
        </p:nvSpPr>
        <p:spPr/>
        <p:txBody>
          <a:bodyPr/>
          <a:lstStyle/>
          <a:p>
            <a:r>
              <a:rPr lang="en-AU" dirty="0"/>
              <a:t>Syntax (3)</a:t>
            </a:r>
          </a:p>
        </p:txBody>
      </p:sp>
      <p:sp>
        <p:nvSpPr>
          <p:cNvPr id="5" name="Text Placeholder 4">
            <a:extLst>
              <a:ext uri="{FF2B5EF4-FFF2-40B4-BE49-F238E27FC236}">
                <a16:creationId xmlns:a16="http://schemas.microsoft.com/office/drawing/2014/main" id="{2E510679-672F-CB48-6CB9-8B9C2D2CD639}"/>
              </a:ext>
            </a:extLst>
          </p:cNvPr>
          <p:cNvSpPr>
            <a:spLocks noGrp="1"/>
          </p:cNvSpPr>
          <p:nvPr>
            <p:ph type="body" sz="quarter" idx="18"/>
          </p:nvPr>
        </p:nvSpPr>
        <p:spPr/>
        <p:txBody>
          <a:bodyPr/>
          <a:lstStyle/>
          <a:p>
            <a:r>
              <a:rPr lang="en-AU"/>
              <a:t>Sentence shrinking</a:t>
            </a:r>
          </a:p>
        </p:txBody>
      </p:sp>
      <p:sp>
        <p:nvSpPr>
          <p:cNvPr id="3" name="Content Placeholder 2">
            <a:extLst>
              <a:ext uri="{FF2B5EF4-FFF2-40B4-BE49-F238E27FC236}">
                <a16:creationId xmlns:a16="http://schemas.microsoft.com/office/drawing/2014/main" id="{007A383F-2E36-BEDB-A9CD-01F6E92A66DA}"/>
              </a:ext>
            </a:extLst>
          </p:cNvPr>
          <p:cNvSpPr>
            <a:spLocks noGrp="1"/>
          </p:cNvSpPr>
          <p:nvPr>
            <p:ph idx="1"/>
          </p:nvPr>
        </p:nvSpPr>
        <p:spPr/>
        <p:txBody>
          <a:bodyPr/>
          <a:lstStyle/>
          <a:p>
            <a:pPr marL="285750" indent="-285750">
              <a:buFont typeface="Arial" panose="020B0604020202020204" pitchFamily="34" charset="0"/>
              <a:buChar char="•"/>
            </a:pPr>
            <a:r>
              <a:rPr lang="en-AU" dirty="0"/>
              <a:t>The rugged, weather-beaten adolescent boy gazed with hunger and adoration at the sumptuous banquet.</a:t>
            </a:r>
          </a:p>
          <a:p>
            <a:pPr marL="285750" indent="-285750">
              <a:buFont typeface="Arial" panose="020B0604020202020204" pitchFamily="34" charset="0"/>
              <a:buChar char="•"/>
            </a:pPr>
            <a:r>
              <a:rPr lang="en-AU" dirty="0"/>
              <a:t>‘The rugged teen gazed hungrily at the banquet.’</a:t>
            </a:r>
          </a:p>
          <a:p>
            <a:pPr marL="285750" indent="-285750">
              <a:buFont typeface="Arial" panose="020B0604020202020204" pitchFamily="34" charset="0"/>
              <a:buChar char="•"/>
            </a:pPr>
            <a:r>
              <a:rPr lang="en-AU" dirty="0"/>
              <a:t>‘So unchanging was the dull old house, the yellow light in the darkened room, the faded spectre in the chair by the dressing-table glass, that I felt as if the stopping of clocks had stopped Time in that mysterious place, and, while I and everything else outside it grew older, it stood still.’ (from </a:t>
            </a:r>
            <a:r>
              <a:rPr lang="en-AU" i="1" dirty="0"/>
              <a:t>Great Expectations)</a:t>
            </a:r>
          </a:p>
        </p:txBody>
      </p:sp>
      <p:cxnSp>
        <p:nvCxnSpPr>
          <p:cNvPr id="13" name="Straight Connector 12" descr="A red line crossing out the phrase, 'weather beaten'.">
            <a:extLst>
              <a:ext uri="{FF2B5EF4-FFF2-40B4-BE49-F238E27FC236}">
                <a16:creationId xmlns:a16="http://schemas.microsoft.com/office/drawing/2014/main" id="{C54A7AC2-A265-1AD8-DE5B-7F1EA3D144DC}"/>
              </a:ext>
            </a:extLst>
          </p:cNvPr>
          <p:cNvCxnSpPr>
            <a:cxnSpLocks/>
          </p:cNvCxnSpPr>
          <p:nvPr/>
        </p:nvCxnSpPr>
        <p:spPr>
          <a:xfrm>
            <a:off x="1925782" y="1895702"/>
            <a:ext cx="1479155"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Rounded Corners 7" descr="A red box highlighting the phrase, 'adolescent boy gazed'.">
            <a:extLst>
              <a:ext uri="{FF2B5EF4-FFF2-40B4-BE49-F238E27FC236}">
                <a16:creationId xmlns:a16="http://schemas.microsoft.com/office/drawing/2014/main" id="{F7EC77D3-3633-6765-727D-DE58CB5E874E}"/>
              </a:ext>
            </a:extLst>
          </p:cNvPr>
          <p:cNvSpPr/>
          <p:nvPr/>
        </p:nvSpPr>
        <p:spPr>
          <a:xfrm>
            <a:off x="3544220" y="1696922"/>
            <a:ext cx="2303127" cy="310012"/>
          </a:xfrm>
          <a:prstGeom prst="roundRect">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Rounded Corners 8" descr="A red box highlighting the phrase, 'hunger and'.">
            <a:extLst>
              <a:ext uri="{FF2B5EF4-FFF2-40B4-BE49-F238E27FC236}">
                <a16:creationId xmlns:a16="http://schemas.microsoft.com/office/drawing/2014/main" id="{C05EAA5C-140A-5403-AED5-9C60C679A433}"/>
              </a:ext>
            </a:extLst>
          </p:cNvPr>
          <p:cNvSpPr/>
          <p:nvPr/>
        </p:nvSpPr>
        <p:spPr>
          <a:xfrm>
            <a:off x="6344655" y="1696922"/>
            <a:ext cx="1247271" cy="310012"/>
          </a:xfrm>
          <a:prstGeom prst="roundRect">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2" name="Straight Connector 11" descr="A red line crossing out the phrase, 'adoration at'.">
            <a:extLst>
              <a:ext uri="{FF2B5EF4-FFF2-40B4-BE49-F238E27FC236}">
                <a16:creationId xmlns:a16="http://schemas.microsoft.com/office/drawing/2014/main" id="{F06E0860-EC63-714B-31FA-567779AAE84E}"/>
              </a:ext>
            </a:extLst>
          </p:cNvPr>
          <p:cNvCxnSpPr>
            <a:cxnSpLocks/>
          </p:cNvCxnSpPr>
          <p:nvPr/>
        </p:nvCxnSpPr>
        <p:spPr>
          <a:xfrm>
            <a:off x="7712971" y="1895702"/>
            <a:ext cx="997527"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descr="A red line crossing out the phrase, 'sumptuous banquet'.">
            <a:extLst>
              <a:ext uri="{FF2B5EF4-FFF2-40B4-BE49-F238E27FC236}">
                <a16:creationId xmlns:a16="http://schemas.microsoft.com/office/drawing/2014/main" id="{6FF0225F-B3FB-9DAD-312C-8B790950E3E3}"/>
              </a:ext>
            </a:extLst>
          </p:cNvPr>
          <p:cNvCxnSpPr>
            <a:cxnSpLocks/>
          </p:cNvCxnSpPr>
          <p:nvPr/>
        </p:nvCxnSpPr>
        <p:spPr>
          <a:xfrm>
            <a:off x="9265045" y="1898346"/>
            <a:ext cx="1858955"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0F58A103-244B-BC42-09A4-8254CEBB319E}"/>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18</a:t>
            </a:fld>
            <a:endParaRPr lang="en-AU"/>
          </a:p>
        </p:txBody>
      </p:sp>
    </p:spTree>
    <p:extLst>
      <p:ext uri="{BB962C8B-B14F-4D97-AF65-F5344CB8AC3E}">
        <p14:creationId xmlns:p14="http://schemas.microsoft.com/office/powerpoint/2010/main" val="27567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8BDB9-6869-51A1-E354-64C1A52DD740}"/>
              </a:ext>
            </a:extLst>
          </p:cNvPr>
          <p:cNvSpPr>
            <a:spLocks noGrp="1"/>
          </p:cNvSpPr>
          <p:nvPr>
            <p:ph type="title"/>
          </p:nvPr>
        </p:nvSpPr>
        <p:spPr/>
        <p:txBody>
          <a:bodyPr/>
          <a:lstStyle/>
          <a:p>
            <a:r>
              <a:rPr lang="en-AU" dirty="0"/>
              <a:t>Syntax</a:t>
            </a:r>
            <a:r>
              <a:rPr lang="en-AU" baseline="0" dirty="0"/>
              <a:t> (4)</a:t>
            </a:r>
            <a:endParaRPr lang="en-AU" dirty="0"/>
          </a:p>
        </p:txBody>
      </p:sp>
      <p:sp>
        <p:nvSpPr>
          <p:cNvPr id="5" name="Text Placeholder 4">
            <a:extLst>
              <a:ext uri="{FF2B5EF4-FFF2-40B4-BE49-F238E27FC236}">
                <a16:creationId xmlns:a16="http://schemas.microsoft.com/office/drawing/2014/main" id="{4DEF4394-B6E6-1532-5DDE-C2AA85A2B9F8}"/>
              </a:ext>
            </a:extLst>
          </p:cNvPr>
          <p:cNvSpPr>
            <a:spLocks noGrp="1"/>
          </p:cNvSpPr>
          <p:nvPr>
            <p:ph type="body" sz="quarter" idx="18"/>
          </p:nvPr>
        </p:nvSpPr>
        <p:spPr/>
        <p:txBody>
          <a:bodyPr/>
          <a:lstStyle/>
          <a:p>
            <a:r>
              <a:rPr lang="en-AU"/>
              <a:t>Sentence shrinking</a:t>
            </a:r>
          </a:p>
        </p:txBody>
      </p:sp>
      <p:sp>
        <p:nvSpPr>
          <p:cNvPr id="3" name="Content Placeholder 2">
            <a:extLst>
              <a:ext uri="{FF2B5EF4-FFF2-40B4-BE49-F238E27FC236}">
                <a16:creationId xmlns:a16="http://schemas.microsoft.com/office/drawing/2014/main" id="{42D6A2CF-88DF-25E0-6606-3FA520E5C874}"/>
              </a:ext>
            </a:extLst>
          </p:cNvPr>
          <p:cNvSpPr>
            <a:spLocks noGrp="1"/>
          </p:cNvSpPr>
          <p:nvPr>
            <p:ph idx="1"/>
          </p:nvPr>
        </p:nvSpPr>
        <p:spPr/>
        <p:txBody>
          <a:bodyPr/>
          <a:lstStyle/>
          <a:p>
            <a:r>
              <a:rPr lang="en-AU" sz="1800" dirty="0"/>
              <a:t>Seven-word stories:</a:t>
            </a:r>
          </a:p>
          <a:p>
            <a:pPr marL="285750" indent="-285750">
              <a:buFont typeface="Arial" panose="020B0604020202020204" pitchFamily="34" charset="0"/>
              <a:buChar char="•"/>
            </a:pPr>
            <a:r>
              <a:rPr lang="en-AU" sz="1800" dirty="0"/>
              <a:t>‘Gifted doctor gives life but loses everything’.</a:t>
            </a:r>
          </a:p>
          <a:p>
            <a:pPr marL="285750" indent="-285750">
              <a:buFont typeface="Arial" panose="020B0604020202020204" pitchFamily="34" charset="0"/>
              <a:buChar char="•"/>
            </a:pPr>
            <a:r>
              <a:rPr lang="en-AU" sz="1800" dirty="0"/>
              <a:t>‘Ambitious man’s rise to power leads to tragedy’</a:t>
            </a:r>
          </a:p>
        </p:txBody>
      </p:sp>
      <p:sp>
        <p:nvSpPr>
          <p:cNvPr id="4" name="Slide Number Placeholder 3">
            <a:extLst>
              <a:ext uri="{FF2B5EF4-FFF2-40B4-BE49-F238E27FC236}">
                <a16:creationId xmlns:a16="http://schemas.microsoft.com/office/drawing/2014/main" id="{C13E747C-D5A3-245B-0847-DA9894959050}"/>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19</a:t>
            </a:fld>
            <a:endParaRPr lang="en-AU"/>
          </a:p>
        </p:txBody>
      </p:sp>
    </p:spTree>
    <p:extLst>
      <p:ext uri="{BB962C8B-B14F-4D97-AF65-F5344CB8AC3E}">
        <p14:creationId xmlns:p14="http://schemas.microsoft.com/office/powerpoint/2010/main" val="269297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8">
            <a:extLst>
              <a:ext uri="{FF2B5EF4-FFF2-40B4-BE49-F238E27FC236}">
                <a16:creationId xmlns:a16="http://schemas.microsoft.com/office/drawing/2014/main" id="{DB22F20A-1302-A30A-5C33-C905585FEB1A}"/>
              </a:ext>
              <a:ext uri="{C183D7F6-B498-43B3-948B-1728B52AA6E4}">
                <adec:decorative xmlns:adec="http://schemas.microsoft.com/office/drawing/2017/decorative" val="1"/>
              </a:ext>
            </a:extLst>
          </p:cNvPr>
          <p:cNvSpPr txBox="1">
            <a:spLocks/>
          </p:cNvSpPr>
          <p:nvPr/>
        </p:nvSpPr>
        <p:spPr>
          <a:xfrm>
            <a:off x="539999" y="299702"/>
            <a:ext cx="2516966" cy="309898"/>
          </a:xfrm>
          <a:prstGeom prst="rect">
            <a:avLst/>
          </a:prstGeom>
        </p:spPr>
        <p:txBody>
          <a:bodyPr vert="horz" lIns="0" tIns="0" rIns="0" bIns="0" rtlCol="0" anchor="t">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accent4"/>
                </a:solidFill>
                <a:latin typeface="+mj-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2000" b="0" kern="1200">
                <a:solidFill>
                  <a:schemeClr val="bg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2000" kern="1200">
                <a:solidFill>
                  <a:schemeClr val="bg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2000" kern="1200">
                <a:solidFill>
                  <a:schemeClr val="bg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2000" kern="1200">
                <a:solidFill>
                  <a:schemeClr val="bg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sz="1400" dirty="0">
                <a:solidFill>
                  <a:schemeClr val="bg1"/>
                </a:solidFill>
              </a:rPr>
              <a:t>NSW Department of Education</a:t>
            </a:r>
          </a:p>
        </p:txBody>
      </p:sp>
      <p:sp>
        <p:nvSpPr>
          <p:cNvPr id="5" name="Title 4">
            <a:extLst>
              <a:ext uri="{FF2B5EF4-FFF2-40B4-BE49-F238E27FC236}">
                <a16:creationId xmlns:a16="http://schemas.microsoft.com/office/drawing/2014/main" id="{8954C611-9676-A234-C048-DCF38864050C}"/>
              </a:ext>
            </a:extLst>
          </p:cNvPr>
          <p:cNvSpPr>
            <a:spLocks noGrp="1"/>
          </p:cNvSpPr>
          <p:nvPr>
            <p:ph type="ctrTitle"/>
          </p:nvPr>
        </p:nvSpPr>
        <p:spPr>
          <a:xfrm>
            <a:off x="539999" y="1530002"/>
            <a:ext cx="6255979" cy="2033997"/>
          </a:xfrm>
        </p:spPr>
        <p:txBody>
          <a:bodyPr/>
          <a:lstStyle/>
          <a:p>
            <a:r>
              <a:rPr lang="en-AU" dirty="0">
                <a:ea typeface="Times New Roman" panose="02020603050405020304" pitchFamily="18" charset="0"/>
              </a:rPr>
              <a:t>Phase 6 – Supporting editing</a:t>
            </a:r>
            <a:endParaRPr lang="en-AU" dirty="0"/>
          </a:p>
        </p:txBody>
      </p:sp>
      <p:sp>
        <p:nvSpPr>
          <p:cNvPr id="9" name="Text Placeholder 8">
            <a:extLst>
              <a:ext uri="{FF2B5EF4-FFF2-40B4-BE49-F238E27FC236}">
                <a16:creationId xmlns:a16="http://schemas.microsoft.com/office/drawing/2014/main" id="{0364B24F-90B1-1E79-4FD7-4744B243765F}"/>
              </a:ext>
            </a:extLst>
          </p:cNvPr>
          <p:cNvSpPr>
            <a:spLocks noGrp="1"/>
          </p:cNvSpPr>
          <p:nvPr>
            <p:ph type="body" sz="quarter" idx="10"/>
          </p:nvPr>
        </p:nvSpPr>
        <p:spPr/>
        <p:txBody>
          <a:bodyPr/>
          <a:lstStyle/>
          <a:p>
            <a:r>
              <a:rPr lang="en-AU" dirty="0"/>
              <a:t>Stage 6 – English Studies – Year 11</a:t>
            </a:r>
          </a:p>
        </p:txBody>
      </p:sp>
      <p:sp>
        <p:nvSpPr>
          <p:cNvPr id="20" name="Text Placeholder 19">
            <a:extLst>
              <a:ext uri="{FF2B5EF4-FFF2-40B4-BE49-F238E27FC236}">
                <a16:creationId xmlns:a16="http://schemas.microsoft.com/office/drawing/2014/main" id="{94A107F0-5FED-453B-24F8-8502BC2C6380}"/>
              </a:ext>
            </a:extLst>
          </p:cNvPr>
          <p:cNvSpPr>
            <a:spLocks noGrp="1"/>
          </p:cNvSpPr>
          <p:nvPr>
            <p:ph type="body" sz="quarter" idx="16"/>
          </p:nvPr>
        </p:nvSpPr>
        <p:spPr/>
        <p:txBody>
          <a:bodyPr/>
          <a:lstStyle/>
          <a:p>
            <a:r>
              <a:rPr lang="en-AU" dirty="0"/>
              <a:t>‘Reading to write: Transition to English Studies’</a:t>
            </a:r>
          </a:p>
        </p:txBody>
      </p:sp>
      <p:sp>
        <p:nvSpPr>
          <p:cNvPr id="24" name="Text Placeholder 23">
            <a:extLst>
              <a:ext uri="{FF2B5EF4-FFF2-40B4-BE49-F238E27FC236}">
                <a16:creationId xmlns:a16="http://schemas.microsoft.com/office/drawing/2014/main" id="{3A3FCEBC-9DF3-5FDE-AE3C-C7B4FAD4F3F4}"/>
              </a:ext>
            </a:extLst>
          </p:cNvPr>
          <p:cNvSpPr>
            <a:spLocks noGrp="1"/>
          </p:cNvSpPr>
          <p:nvPr>
            <p:ph type="body" sz="quarter" idx="14"/>
          </p:nvPr>
        </p:nvSpPr>
        <p:spPr/>
        <p:txBody>
          <a:bodyPr/>
          <a:lstStyle/>
          <a:p>
            <a:r>
              <a:rPr lang="en-US" dirty="0"/>
              <a:t>Term 1</a:t>
            </a:r>
            <a:endParaRPr lang="en-AU" dirty="0"/>
          </a:p>
        </p:txBody>
      </p:sp>
      <p:pic>
        <p:nvPicPr>
          <p:cNvPr id="18" name="Picture Placeholder 5">
            <a:extLst>
              <a:ext uri="{FF2B5EF4-FFF2-40B4-BE49-F238E27FC236}">
                <a16:creationId xmlns:a16="http://schemas.microsoft.com/office/drawing/2014/main" id="{7FE0E948-B6FF-3132-5144-49C5E1E4E3B6}"/>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a:xfrm>
            <a:off x="7128000" y="0"/>
            <a:ext cx="5064000" cy="6490447"/>
          </a:xfrm>
        </p:spPr>
      </p:pic>
      <p:sp>
        <p:nvSpPr>
          <p:cNvPr id="19" name="TextBox 18">
            <a:extLst>
              <a:ext uri="{FF2B5EF4-FFF2-40B4-BE49-F238E27FC236}">
                <a16:creationId xmlns:a16="http://schemas.microsoft.com/office/drawing/2014/main" id="{04B137AE-E584-412F-1283-E54CC18375C8}"/>
              </a:ext>
              <a:ext uri="{C183D7F6-B498-43B3-948B-1728B52AA6E4}">
                <adec:decorative xmlns:adec="http://schemas.microsoft.com/office/drawing/2017/decorative" val="1"/>
              </a:ext>
            </a:extLst>
          </p:cNvPr>
          <p:cNvSpPr txBox="1"/>
          <p:nvPr/>
        </p:nvSpPr>
        <p:spPr>
          <a:xfrm>
            <a:off x="7277997" y="6624999"/>
            <a:ext cx="3891505" cy="169277"/>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t>A pen on a book Photo Juan</a:t>
            </a:r>
            <a:r>
              <a:rPr lang="en-US" sz="1100" dirty="0">
                <a:solidFill>
                  <a:schemeClr val="accent1"/>
                </a:solidFill>
              </a:rPr>
              <a:t> </a:t>
            </a:r>
            <a:r>
              <a:rPr lang="en-US" sz="1100" dirty="0">
                <a:solidFill>
                  <a:srgbClr val="FFFFFF"/>
                </a:solidFill>
                <a:hlinkClick r:id="rId4"/>
              </a:rPr>
              <a:t>Silveira</a:t>
            </a:r>
            <a:r>
              <a:rPr lang="en-US" sz="1100" dirty="0">
                <a:solidFill>
                  <a:srgbClr val="FFFFFF"/>
                </a:solidFill>
              </a:rPr>
              <a:t> </a:t>
            </a:r>
            <a:r>
              <a:rPr lang="en-US" sz="1100" dirty="0"/>
              <a:t>on </a:t>
            </a:r>
            <a:r>
              <a:rPr lang="en-US" sz="1100" dirty="0" err="1">
                <a:hlinkClick r:id="rId5"/>
              </a:rPr>
              <a:t>Unsplash</a:t>
            </a:r>
            <a:endParaRPr lang="en-US" sz="1100" dirty="0">
              <a:cs typeface="Arial" panose="020B0604020202020204"/>
            </a:endParaRPr>
          </a:p>
        </p:txBody>
      </p:sp>
    </p:spTree>
    <p:extLst>
      <p:ext uri="{BB962C8B-B14F-4D97-AF65-F5344CB8AC3E}">
        <p14:creationId xmlns:p14="http://schemas.microsoft.com/office/powerpoint/2010/main" val="221226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1CD32-7951-D398-8E6B-DA2DE449022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240BEDE-736F-C4AA-4FFD-0296B6A34F79}"/>
              </a:ext>
            </a:extLst>
          </p:cNvPr>
          <p:cNvSpPr>
            <a:spLocks noGrp="1"/>
          </p:cNvSpPr>
          <p:nvPr>
            <p:ph type="ctrTitle"/>
          </p:nvPr>
        </p:nvSpPr>
        <p:spPr/>
        <p:txBody>
          <a:bodyPr/>
          <a:lstStyle/>
          <a:p>
            <a:r>
              <a:rPr lang="en-AU" dirty="0"/>
              <a:t> Sentence signposting (2)</a:t>
            </a:r>
          </a:p>
        </p:txBody>
      </p:sp>
    </p:spTree>
    <p:extLst>
      <p:ext uri="{BB962C8B-B14F-4D97-AF65-F5344CB8AC3E}">
        <p14:creationId xmlns:p14="http://schemas.microsoft.com/office/powerpoint/2010/main" val="4209177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A5957-A98B-0D30-AD0B-79AEF6097414}"/>
              </a:ext>
            </a:extLst>
          </p:cNvPr>
          <p:cNvSpPr>
            <a:spLocks noGrp="1"/>
          </p:cNvSpPr>
          <p:nvPr>
            <p:ph type="title"/>
          </p:nvPr>
        </p:nvSpPr>
        <p:spPr/>
        <p:txBody>
          <a:bodyPr/>
          <a:lstStyle/>
          <a:p>
            <a:r>
              <a:rPr lang="en-AU" dirty="0"/>
              <a:t>Syntax (5)</a:t>
            </a:r>
          </a:p>
        </p:txBody>
      </p:sp>
      <p:sp>
        <p:nvSpPr>
          <p:cNvPr id="5" name="Text Placeholder 4">
            <a:extLst>
              <a:ext uri="{FF2B5EF4-FFF2-40B4-BE49-F238E27FC236}">
                <a16:creationId xmlns:a16="http://schemas.microsoft.com/office/drawing/2014/main" id="{FD675ECD-3966-8B64-5BF3-A6C2DB838328}"/>
              </a:ext>
            </a:extLst>
          </p:cNvPr>
          <p:cNvSpPr>
            <a:spLocks noGrp="1"/>
          </p:cNvSpPr>
          <p:nvPr>
            <p:ph type="body" sz="quarter" idx="18"/>
          </p:nvPr>
        </p:nvSpPr>
        <p:spPr/>
        <p:txBody>
          <a:bodyPr/>
          <a:lstStyle/>
          <a:p>
            <a:r>
              <a:rPr lang="en-AU" dirty="0"/>
              <a:t>The power of basic conjunctions </a:t>
            </a:r>
          </a:p>
        </p:txBody>
      </p:sp>
      <p:sp>
        <p:nvSpPr>
          <p:cNvPr id="3" name="Content Placeholder 2">
            <a:extLst>
              <a:ext uri="{FF2B5EF4-FFF2-40B4-BE49-F238E27FC236}">
                <a16:creationId xmlns:a16="http://schemas.microsoft.com/office/drawing/2014/main" id="{F710B85F-2765-7BE1-763D-800C52E60328}"/>
              </a:ext>
            </a:extLst>
          </p:cNvPr>
          <p:cNvSpPr>
            <a:spLocks noGrp="1"/>
          </p:cNvSpPr>
          <p:nvPr>
            <p:ph idx="1"/>
          </p:nvPr>
        </p:nvSpPr>
        <p:spPr/>
        <p:txBody>
          <a:bodyPr/>
          <a:lstStyle/>
          <a:p>
            <a:r>
              <a:rPr lang="en-AU" sz="1800" dirty="0">
                <a:effectLst/>
                <a:ea typeface="Calibri" panose="020F0502020204030204" pitchFamily="34" charset="0"/>
              </a:rPr>
              <a:t>I asked my friends for feedback. They liked the parts where I talked about playing with friends and how gaming helps me escape. </a:t>
            </a:r>
          </a:p>
          <a:p>
            <a:r>
              <a:rPr lang="en-AU" dirty="0">
                <a:ea typeface="Calibri" panose="020F0502020204030204" pitchFamily="34" charset="0"/>
              </a:rPr>
              <a:t>They liked the parts where I talked about gaming because …</a:t>
            </a:r>
          </a:p>
          <a:p>
            <a:r>
              <a:rPr lang="en-AU" dirty="0">
                <a:ea typeface="Calibri" panose="020F0502020204030204" pitchFamily="34" charset="0"/>
              </a:rPr>
              <a:t>They liked the parts where I talked about gaming but …</a:t>
            </a:r>
          </a:p>
          <a:p>
            <a:r>
              <a:rPr lang="en-AU" dirty="0">
                <a:ea typeface="Calibri" panose="020F0502020204030204" pitchFamily="34" charset="0"/>
              </a:rPr>
              <a:t>They liked the parts where I talked about gaming so …</a:t>
            </a:r>
          </a:p>
        </p:txBody>
      </p:sp>
      <p:sp>
        <p:nvSpPr>
          <p:cNvPr id="4" name="Slide Number Placeholder 3">
            <a:extLst>
              <a:ext uri="{FF2B5EF4-FFF2-40B4-BE49-F238E27FC236}">
                <a16:creationId xmlns:a16="http://schemas.microsoft.com/office/drawing/2014/main" id="{08EAC2F4-D974-3A71-2A8D-506974A87207}"/>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21</a:t>
            </a:fld>
            <a:endParaRPr lang="en-AU"/>
          </a:p>
        </p:txBody>
      </p:sp>
    </p:spTree>
    <p:extLst>
      <p:ext uri="{BB962C8B-B14F-4D97-AF65-F5344CB8AC3E}">
        <p14:creationId xmlns:p14="http://schemas.microsoft.com/office/powerpoint/2010/main" val="198635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3681-3E92-3853-649F-CD94E63259ED}"/>
              </a:ext>
            </a:extLst>
          </p:cNvPr>
          <p:cNvSpPr>
            <a:spLocks noGrp="1"/>
          </p:cNvSpPr>
          <p:nvPr>
            <p:ph type="title"/>
          </p:nvPr>
        </p:nvSpPr>
        <p:spPr/>
        <p:txBody>
          <a:bodyPr/>
          <a:lstStyle/>
          <a:p>
            <a:r>
              <a:rPr lang="en-AU" dirty="0"/>
              <a:t>Syntax (6)</a:t>
            </a:r>
          </a:p>
        </p:txBody>
      </p:sp>
      <p:sp>
        <p:nvSpPr>
          <p:cNvPr id="5" name="Text Placeholder 4">
            <a:extLst>
              <a:ext uri="{FF2B5EF4-FFF2-40B4-BE49-F238E27FC236}">
                <a16:creationId xmlns:a16="http://schemas.microsoft.com/office/drawing/2014/main" id="{13D4AE67-C72D-0FEA-CDF9-D1AA2E742D2B}"/>
              </a:ext>
            </a:extLst>
          </p:cNvPr>
          <p:cNvSpPr>
            <a:spLocks noGrp="1"/>
          </p:cNvSpPr>
          <p:nvPr>
            <p:ph type="body" sz="quarter" idx="18"/>
          </p:nvPr>
        </p:nvSpPr>
        <p:spPr/>
        <p:txBody>
          <a:bodyPr/>
          <a:lstStyle/>
          <a:p>
            <a:r>
              <a:rPr lang="en-AU"/>
              <a:t>Appositives</a:t>
            </a:r>
          </a:p>
        </p:txBody>
      </p:sp>
      <p:sp>
        <p:nvSpPr>
          <p:cNvPr id="3" name="Content Placeholder 2">
            <a:extLst>
              <a:ext uri="{FF2B5EF4-FFF2-40B4-BE49-F238E27FC236}">
                <a16:creationId xmlns:a16="http://schemas.microsoft.com/office/drawing/2014/main" id="{B6556019-020F-54EE-78B2-9D6E49DA7971}"/>
              </a:ext>
            </a:extLst>
          </p:cNvPr>
          <p:cNvSpPr>
            <a:spLocks noGrp="1"/>
          </p:cNvSpPr>
          <p:nvPr>
            <p:ph idx="1"/>
          </p:nvPr>
        </p:nvSpPr>
        <p:spPr/>
        <p:txBody>
          <a:bodyPr/>
          <a:lstStyle/>
          <a:p>
            <a:r>
              <a:rPr lang="en-AU" b="1" dirty="0"/>
              <a:t>Definition – </a:t>
            </a:r>
            <a:r>
              <a:rPr lang="en-AU" dirty="0"/>
              <a:t>a noun or pronoun that is positioned beside another noun or pronoun to explain or identify it. An appositive often includes modifiers (NESA 2022).</a:t>
            </a:r>
          </a:p>
          <a:p>
            <a:r>
              <a:rPr lang="en-AU" b="1" dirty="0"/>
              <a:t>Example – </a:t>
            </a:r>
            <a:r>
              <a:rPr lang="en-AU" dirty="0"/>
              <a:t>Paris</a:t>
            </a:r>
            <a:r>
              <a:rPr lang="en-AU" b="1" dirty="0">
                <a:solidFill>
                  <a:schemeClr val="tx2"/>
                </a:solidFill>
              </a:rPr>
              <a:t>, the capital city of France, </a:t>
            </a:r>
            <a:r>
              <a:rPr lang="en-AU" dirty="0"/>
              <a:t>will host the 2024 Olympic Games.</a:t>
            </a:r>
          </a:p>
        </p:txBody>
      </p:sp>
      <p:sp>
        <p:nvSpPr>
          <p:cNvPr id="4" name="Slide Number Placeholder 3">
            <a:extLst>
              <a:ext uri="{FF2B5EF4-FFF2-40B4-BE49-F238E27FC236}">
                <a16:creationId xmlns:a16="http://schemas.microsoft.com/office/drawing/2014/main" id="{1EE99647-2DF6-A1D4-3558-ADFBA40F7F25}"/>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22</a:t>
            </a:fld>
            <a:endParaRPr lang="en-AU"/>
          </a:p>
        </p:txBody>
      </p:sp>
    </p:spTree>
    <p:extLst>
      <p:ext uri="{BB962C8B-B14F-4D97-AF65-F5344CB8AC3E}">
        <p14:creationId xmlns:p14="http://schemas.microsoft.com/office/powerpoint/2010/main" val="2719753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B569-19D6-78CD-27F2-A461B8C7F908}"/>
              </a:ext>
            </a:extLst>
          </p:cNvPr>
          <p:cNvSpPr>
            <a:spLocks noGrp="1"/>
          </p:cNvSpPr>
          <p:nvPr>
            <p:ph type="title"/>
          </p:nvPr>
        </p:nvSpPr>
        <p:spPr/>
        <p:txBody>
          <a:bodyPr/>
          <a:lstStyle/>
          <a:p>
            <a:r>
              <a:rPr lang="en-AU" dirty="0"/>
              <a:t>Syntax (7)</a:t>
            </a:r>
          </a:p>
        </p:txBody>
      </p:sp>
      <p:sp>
        <p:nvSpPr>
          <p:cNvPr id="5" name="Text Placeholder 4">
            <a:extLst>
              <a:ext uri="{FF2B5EF4-FFF2-40B4-BE49-F238E27FC236}">
                <a16:creationId xmlns:a16="http://schemas.microsoft.com/office/drawing/2014/main" id="{76818149-35A1-5568-76E3-D4EB7DF1FFFD}"/>
              </a:ext>
            </a:extLst>
          </p:cNvPr>
          <p:cNvSpPr>
            <a:spLocks noGrp="1"/>
          </p:cNvSpPr>
          <p:nvPr>
            <p:ph type="body" sz="quarter" idx="18"/>
          </p:nvPr>
        </p:nvSpPr>
        <p:spPr/>
        <p:txBody>
          <a:bodyPr/>
          <a:lstStyle/>
          <a:p>
            <a:r>
              <a:rPr lang="en-AU" dirty="0"/>
              <a:t>The Seldon method – bubble theory</a:t>
            </a:r>
          </a:p>
        </p:txBody>
      </p:sp>
      <p:sp>
        <p:nvSpPr>
          <p:cNvPr id="8" name="Text Placeholder 4">
            <a:extLst>
              <a:ext uri="{FF2B5EF4-FFF2-40B4-BE49-F238E27FC236}">
                <a16:creationId xmlns:a16="http://schemas.microsoft.com/office/drawing/2014/main" id="{94F1926E-6822-1C1E-125D-E574BB39F469}"/>
              </a:ext>
            </a:extLst>
          </p:cNvPr>
          <p:cNvSpPr txBox="1">
            <a:spLocks/>
          </p:cNvSpPr>
          <p:nvPr/>
        </p:nvSpPr>
        <p:spPr>
          <a:xfrm>
            <a:off x="360000" y="1798820"/>
            <a:ext cx="2488305" cy="1322595"/>
          </a:xfrm>
          <a:prstGeom prst="roundRect">
            <a:avLst/>
          </a:prstGeom>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lt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lt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lt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lt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l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r>
              <a:rPr lang="en-AU"/>
              <a:t>This (technique)</a:t>
            </a:r>
          </a:p>
        </p:txBody>
      </p:sp>
      <p:sp>
        <p:nvSpPr>
          <p:cNvPr id="9" name="Text Placeholder 4">
            <a:extLst>
              <a:ext uri="{FF2B5EF4-FFF2-40B4-BE49-F238E27FC236}">
                <a16:creationId xmlns:a16="http://schemas.microsoft.com/office/drawing/2014/main" id="{6C92FB51-EA82-D254-1702-76CFF51F1A87}"/>
              </a:ext>
            </a:extLst>
          </p:cNvPr>
          <p:cNvSpPr txBox="1">
            <a:spLocks/>
          </p:cNvSpPr>
          <p:nvPr/>
        </p:nvSpPr>
        <p:spPr>
          <a:xfrm>
            <a:off x="3173287" y="1798817"/>
            <a:ext cx="2488304" cy="1322597"/>
          </a:xfrm>
          <a:prstGeom prst="roundRect">
            <a:avLst/>
          </a:prstGeom>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chorCtr="1">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1800" b="0" kern="1200">
                <a:solidFill>
                  <a:schemeClr val="lt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lt1"/>
                </a:solidFill>
                <a:latin typeface="+mn-lt"/>
                <a:ea typeface="+mn-ea"/>
                <a:cs typeface="+mn-cs"/>
              </a:defRPr>
            </a:lvl2pPr>
            <a:lvl3pPr marL="285750"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3pPr>
            <a:lvl4pPr marL="801688"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4pPr>
            <a:lvl5pPr marL="465750"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r>
              <a:rPr lang="en-AU" sz="2000"/>
              <a:t>does that (verb and effect)</a:t>
            </a:r>
          </a:p>
        </p:txBody>
      </p:sp>
      <p:sp>
        <p:nvSpPr>
          <p:cNvPr id="11" name="Text Placeholder 4">
            <a:extLst>
              <a:ext uri="{FF2B5EF4-FFF2-40B4-BE49-F238E27FC236}">
                <a16:creationId xmlns:a16="http://schemas.microsoft.com/office/drawing/2014/main" id="{04D1F239-12CF-9F3A-CAB9-7A6A30F4A8D7}"/>
              </a:ext>
            </a:extLst>
          </p:cNvPr>
          <p:cNvSpPr txBox="1">
            <a:spLocks/>
          </p:cNvSpPr>
          <p:nvPr/>
        </p:nvSpPr>
        <p:spPr>
          <a:xfrm>
            <a:off x="5986573" y="1798819"/>
            <a:ext cx="2690206" cy="1322595"/>
          </a:xfrm>
          <a:prstGeom prst="roundRect">
            <a:avLst/>
          </a:prstGeom>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chorCtr="1">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1800" b="0" kern="1200">
                <a:solidFill>
                  <a:schemeClr val="lt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lt1"/>
                </a:solidFill>
                <a:latin typeface="+mn-lt"/>
                <a:ea typeface="+mn-ea"/>
                <a:cs typeface="+mn-cs"/>
              </a:defRPr>
            </a:lvl2pPr>
            <a:lvl3pPr marL="285750"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3pPr>
            <a:lvl4pPr marL="801688"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4pPr>
            <a:lvl5pPr marL="465750"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r>
              <a:rPr lang="en-AU" sz="2000"/>
              <a:t>doing that (</a:t>
            </a:r>
            <a:r>
              <a:rPr lang="en-AU" sz="2000" err="1"/>
              <a:t>verb+ing</a:t>
            </a:r>
            <a:r>
              <a:rPr lang="en-AU" sz="2000"/>
              <a:t> and effect) </a:t>
            </a:r>
          </a:p>
        </p:txBody>
      </p:sp>
      <p:sp>
        <p:nvSpPr>
          <p:cNvPr id="12" name="Text Placeholder 4">
            <a:extLst>
              <a:ext uri="{FF2B5EF4-FFF2-40B4-BE49-F238E27FC236}">
                <a16:creationId xmlns:a16="http://schemas.microsoft.com/office/drawing/2014/main" id="{DEAA660C-041A-0B94-EA43-52410AC528D6}"/>
              </a:ext>
            </a:extLst>
          </p:cNvPr>
          <p:cNvSpPr txBox="1">
            <a:spLocks/>
          </p:cNvSpPr>
          <p:nvPr/>
        </p:nvSpPr>
        <p:spPr>
          <a:xfrm>
            <a:off x="9001760" y="1798819"/>
            <a:ext cx="2580640" cy="1322595"/>
          </a:xfrm>
          <a:prstGeom prst="roundRect">
            <a:avLst/>
          </a:prstGeom>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chorCtr="1">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1800" b="0" kern="1200">
                <a:solidFill>
                  <a:schemeClr val="lt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lt1"/>
                </a:solidFill>
                <a:latin typeface="+mn-lt"/>
                <a:ea typeface="+mn-ea"/>
                <a:cs typeface="+mn-cs"/>
              </a:defRPr>
            </a:lvl2pPr>
            <a:lvl3pPr marL="285750"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3pPr>
            <a:lvl4pPr marL="801688"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4pPr>
            <a:lvl5pPr marL="465750" indent="-285750" algn="l" defTabSz="914377" rtl="0" eaLnBrk="1" latinLnBrk="0" hangingPunct="1">
              <a:lnSpc>
                <a:spcPct val="150000"/>
              </a:lnSpc>
              <a:spcBef>
                <a:spcPts val="0"/>
              </a:spcBef>
              <a:spcAft>
                <a:spcPts val="600"/>
              </a:spcAft>
              <a:buFont typeface="Arial" panose="020B0604020202020204" pitchFamily="34" charset="0"/>
              <a:buChar char="•"/>
              <a:defRPr sz="1800" b="0" kern="1200">
                <a:solidFill>
                  <a:schemeClr val="l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r>
              <a:rPr lang="en-AU" sz="2000"/>
              <a:t>and doing that. (</a:t>
            </a:r>
            <a:r>
              <a:rPr lang="en-AU" sz="2000" err="1"/>
              <a:t>verb+ing</a:t>
            </a:r>
            <a:r>
              <a:rPr lang="en-AU" sz="2000"/>
              <a:t> and effect).</a:t>
            </a:r>
          </a:p>
        </p:txBody>
      </p:sp>
      <p:sp>
        <p:nvSpPr>
          <p:cNvPr id="13" name="Rectangle: Rounded Corners 12">
            <a:extLst>
              <a:ext uri="{FF2B5EF4-FFF2-40B4-BE49-F238E27FC236}">
                <a16:creationId xmlns:a16="http://schemas.microsoft.com/office/drawing/2014/main" id="{22EED3DA-3519-BA75-0AEB-8362C66B4E72}"/>
              </a:ext>
            </a:extLst>
          </p:cNvPr>
          <p:cNvSpPr/>
          <p:nvPr/>
        </p:nvSpPr>
        <p:spPr>
          <a:xfrm>
            <a:off x="1648253" y="3826607"/>
            <a:ext cx="8676640" cy="1984200"/>
          </a:xfrm>
          <a:prstGeom prst="roundRect">
            <a:avLst/>
          </a:prstGeom>
          <a:solidFill>
            <a:schemeClr val="accent4"/>
          </a:solidFill>
        </p:spPr>
        <p:style>
          <a:lnRef idx="3">
            <a:schemeClr val="lt1"/>
          </a:lnRef>
          <a:fillRef idx="1">
            <a:schemeClr val="accent3"/>
          </a:fillRef>
          <a:effectRef idx="1">
            <a:schemeClr val="accent3"/>
          </a:effectRef>
          <a:fontRef idx="minor">
            <a:schemeClr val="lt1"/>
          </a:fontRef>
        </p:style>
        <p:txBody>
          <a:bodyPr rtlCol="0" anchor="ctr"/>
          <a:lstStyle/>
          <a:p>
            <a:pPr>
              <a:lnSpc>
                <a:spcPct val="150000"/>
              </a:lnSpc>
              <a:spcAft>
                <a:spcPts val="1200"/>
              </a:spcAft>
            </a:pPr>
            <a:r>
              <a:rPr lang="en-AU" sz="2000">
                <a:solidFill>
                  <a:schemeClr val="tx1"/>
                </a:solidFill>
                <a:effectLst/>
                <a:ea typeface="Calibri" panose="020F0502020204030204" pitchFamily="34" charset="0"/>
              </a:rPr>
              <a:t>After getting feedback, I worked on making my thoughts clearer and fixing spelling mistakes. I reread my poem a few times and changed some lines to make it sound better. </a:t>
            </a:r>
          </a:p>
        </p:txBody>
      </p:sp>
      <p:sp>
        <p:nvSpPr>
          <p:cNvPr id="4" name="Slide Number Placeholder 3">
            <a:extLst>
              <a:ext uri="{FF2B5EF4-FFF2-40B4-BE49-F238E27FC236}">
                <a16:creationId xmlns:a16="http://schemas.microsoft.com/office/drawing/2014/main" id="{AD036A87-1D08-EEC5-F165-B0F30240F8B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23</a:t>
            </a:fld>
            <a:endParaRPr lang="en-AU"/>
          </a:p>
        </p:txBody>
      </p:sp>
    </p:spTree>
    <p:extLst>
      <p:ext uri="{BB962C8B-B14F-4D97-AF65-F5344CB8AC3E}">
        <p14:creationId xmlns:p14="http://schemas.microsoft.com/office/powerpoint/2010/main" val="586331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E9791-1EBB-CB76-4A9E-043003791183}"/>
              </a:ext>
            </a:extLst>
          </p:cNvPr>
          <p:cNvSpPr>
            <a:spLocks noGrp="1"/>
          </p:cNvSpPr>
          <p:nvPr>
            <p:ph type="title"/>
          </p:nvPr>
        </p:nvSpPr>
        <p:spPr/>
        <p:txBody>
          <a:bodyPr/>
          <a:lstStyle/>
          <a:p>
            <a:r>
              <a:rPr lang="en-AU"/>
              <a:t>Text structure</a:t>
            </a:r>
          </a:p>
        </p:txBody>
      </p:sp>
      <p:sp>
        <p:nvSpPr>
          <p:cNvPr id="5" name="Text Placeholder 4">
            <a:extLst>
              <a:ext uri="{FF2B5EF4-FFF2-40B4-BE49-F238E27FC236}">
                <a16:creationId xmlns:a16="http://schemas.microsoft.com/office/drawing/2014/main" id="{B5D16D04-A705-4425-079C-C0BA7B18D42B}"/>
              </a:ext>
            </a:extLst>
          </p:cNvPr>
          <p:cNvSpPr>
            <a:spLocks noGrp="1"/>
          </p:cNvSpPr>
          <p:nvPr>
            <p:ph type="body" sz="quarter" idx="18"/>
          </p:nvPr>
        </p:nvSpPr>
        <p:spPr/>
        <p:txBody>
          <a:bodyPr/>
          <a:lstStyle/>
          <a:p>
            <a:r>
              <a:rPr lang="en-AU"/>
              <a:t>Patterns of organisation</a:t>
            </a:r>
          </a:p>
        </p:txBody>
      </p:sp>
      <p:graphicFrame>
        <p:nvGraphicFramePr>
          <p:cNvPr id="6" name="Table 5">
            <a:extLst>
              <a:ext uri="{FF2B5EF4-FFF2-40B4-BE49-F238E27FC236}">
                <a16:creationId xmlns:a16="http://schemas.microsoft.com/office/drawing/2014/main" id="{B9486E63-1C60-2845-D9D2-7B3FBF416804}"/>
              </a:ext>
            </a:extLst>
          </p:cNvPr>
          <p:cNvGraphicFramePr>
            <a:graphicFrameLocks noGrp="1"/>
          </p:cNvGraphicFramePr>
          <p:nvPr>
            <p:extLst>
              <p:ext uri="{D42A27DB-BD31-4B8C-83A1-F6EECF244321}">
                <p14:modId xmlns:p14="http://schemas.microsoft.com/office/powerpoint/2010/main" val="3267533637"/>
              </p:ext>
            </p:extLst>
          </p:nvPr>
        </p:nvGraphicFramePr>
        <p:xfrm>
          <a:off x="360000" y="1630711"/>
          <a:ext cx="11484000" cy="2798070"/>
        </p:xfrm>
        <a:graphic>
          <a:graphicData uri="http://schemas.openxmlformats.org/drawingml/2006/table">
            <a:tbl>
              <a:tblPr firstRow="1" bandRow="1">
                <a:tableStyleId>{B301B821-A1FF-4177-AEE7-76D212191A09}</a:tableStyleId>
              </a:tblPr>
              <a:tblGrid>
                <a:gridCol w="3828000">
                  <a:extLst>
                    <a:ext uri="{9D8B030D-6E8A-4147-A177-3AD203B41FA5}">
                      <a16:colId xmlns:a16="http://schemas.microsoft.com/office/drawing/2014/main" val="2018201759"/>
                    </a:ext>
                  </a:extLst>
                </a:gridCol>
                <a:gridCol w="3828000">
                  <a:extLst>
                    <a:ext uri="{9D8B030D-6E8A-4147-A177-3AD203B41FA5}">
                      <a16:colId xmlns:a16="http://schemas.microsoft.com/office/drawing/2014/main" val="1321824802"/>
                    </a:ext>
                  </a:extLst>
                </a:gridCol>
                <a:gridCol w="3828000">
                  <a:extLst>
                    <a:ext uri="{9D8B030D-6E8A-4147-A177-3AD203B41FA5}">
                      <a16:colId xmlns:a16="http://schemas.microsoft.com/office/drawing/2014/main" val="765288393"/>
                    </a:ext>
                  </a:extLst>
                </a:gridCol>
              </a:tblGrid>
              <a:tr h="620749">
                <a:tc>
                  <a:txBody>
                    <a:bodyPr/>
                    <a:lstStyle/>
                    <a:p>
                      <a:pPr marL="180000">
                        <a:lnSpc>
                          <a:spcPct val="150000"/>
                        </a:lnSpc>
                        <a:spcAft>
                          <a:spcPts val="1200"/>
                        </a:spcAft>
                      </a:pPr>
                      <a:r>
                        <a:rPr lang="en-AU" sz="2000" dirty="0"/>
                        <a:t>Introduce or add on</a:t>
                      </a:r>
                      <a:endParaRPr lang="en-AU" sz="2000" dirty="0">
                        <a:latin typeface="+mj-lt"/>
                      </a:endParaRPr>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a:lnSpc>
                          <a:spcPct val="150000"/>
                        </a:lnSpc>
                        <a:spcAft>
                          <a:spcPts val="1200"/>
                        </a:spcAft>
                      </a:pPr>
                      <a:r>
                        <a:rPr lang="en-AU" sz="2000" dirty="0"/>
                        <a:t>Contrast / oppose</a:t>
                      </a:r>
                      <a:endParaRPr lang="en-AU" sz="2000" dirty="0">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a:lnSpc>
                          <a:spcPct val="150000"/>
                        </a:lnSpc>
                        <a:spcAft>
                          <a:spcPts val="1200"/>
                        </a:spcAft>
                      </a:pPr>
                      <a:r>
                        <a:rPr lang="en-AU" sz="2000" dirty="0"/>
                        <a:t>Cause and effect</a:t>
                      </a:r>
                      <a:endParaRPr lang="en-AU" sz="2000" dirty="0">
                        <a:latin typeface="+mj-lt"/>
                      </a:endParaRPr>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76761751"/>
                  </a:ext>
                </a:extLst>
              </a:tr>
              <a:tr h="2177321">
                <a:tc>
                  <a:txBody>
                    <a:bodyPr/>
                    <a:lstStyle/>
                    <a:p>
                      <a:pPr marL="180000" marR="0" lvl="0" indent="0" algn="l" defTabSz="914377" rtl="0" eaLnBrk="1" fontAlgn="auto" latinLnBrk="0" hangingPunct="1">
                        <a:lnSpc>
                          <a:spcPct val="150000"/>
                        </a:lnSpc>
                        <a:spcBef>
                          <a:spcPts val="0"/>
                        </a:spcBef>
                        <a:spcAft>
                          <a:spcPts val="1200"/>
                        </a:spcAft>
                        <a:buClrTx/>
                        <a:buSzTx/>
                        <a:buFontTx/>
                        <a:buNone/>
                        <a:tabLst/>
                        <a:defRPr/>
                      </a:pPr>
                      <a:r>
                        <a:rPr lang="en-AU" sz="2000" kern="1200" dirty="0">
                          <a:solidFill>
                            <a:schemeClr val="tx1"/>
                          </a:solidFill>
                          <a:effectLst/>
                        </a:rPr>
                        <a:t>In the end, I was proud of my poem. It reflects my experiences with gaming and how it shapes who I am.</a:t>
                      </a:r>
                      <a:endParaRPr lang="en-AU" sz="2000" dirty="0"/>
                    </a:p>
                  </a:txBody>
                  <a:tcPr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80000" marR="0" lvl="0" indent="0" algn="l" defTabSz="914377" rtl="0" eaLnBrk="1" fontAlgn="auto" latinLnBrk="0" hangingPunct="1">
                        <a:lnSpc>
                          <a:spcPct val="150000"/>
                        </a:lnSpc>
                        <a:spcBef>
                          <a:spcPts val="0"/>
                        </a:spcBef>
                        <a:spcAft>
                          <a:spcPts val="1200"/>
                        </a:spcAft>
                        <a:buClrTx/>
                        <a:buSzTx/>
                        <a:buFontTx/>
                        <a:buNone/>
                        <a:tabLst/>
                        <a:defRPr/>
                      </a:pPr>
                      <a:r>
                        <a:rPr lang="en-AU" sz="2000" b="0" kern="1200" dirty="0">
                          <a:solidFill>
                            <a:schemeClr val="tx1"/>
                          </a:solidFill>
                          <a:effectLst/>
                        </a:rPr>
                        <a:t>However, the peer feedback suggested, I need to improve how I explain emotions and key ideas more clearly. </a:t>
                      </a:r>
                      <a:endParaRPr lang="en-AU" sz="2000" b="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80000" marR="0" lvl="0" indent="0" algn="l" defTabSz="914377" rtl="0" eaLnBrk="1" fontAlgn="auto" latinLnBrk="0" hangingPunct="1">
                        <a:lnSpc>
                          <a:spcPct val="150000"/>
                        </a:lnSpc>
                        <a:spcBef>
                          <a:spcPts val="0"/>
                        </a:spcBef>
                        <a:spcAft>
                          <a:spcPts val="1200"/>
                        </a:spcAft>
                        <a:buClrTx/>
                        <a:buSzTx/>
                        <a:buFontTx/>
                        <a:buNone/>
                        <a:tabLst/>
                        <a:defRPr/>
                      </a:pPr>
                      <a:r>
                        <a:rPr lang="en-AU" sz="2000" kern="1200" dirty="0">
                          <a:solidFill>
                            <a:schemeClr val="tx1"/>
                          </a:solidFill>
                          <a:effectLst/>
                        </a:rPr>
                        <a:t>I chose this poem to be marked because it was the only one I had actually finished</a:t>
                      </a:r>
                      <a:endParaRPr lang="en-AU" sz="2000" dirty="0"/>
                    </a:p>
                  </a:txBody>
                  <a:tcPr anchor="ctr">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8025943"/>
                  </a:ext>
                </a:extLst>
              </a:tr>
            </a:tbl>
          </a:graphicData>
        </a:graphic>
      </p:graphicFrame>
      <p:sp>
        <p:nvSpPr>
          <p:cNvPr id="4" name="Slide Number Placeholder 3">
            <a:extLst>
              <a:ext uri="{FF2B5EF4-FFF2-40B4-BE49-F238E27FC236}">
                <a16:creationId xmlns:a16="http://schemas.microsoft.com/office/drawing/2014/main" id="{0D87BFE1-D29D-CAC4-F678-166752703E8B}"/>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24</a:t>
            </a:fld>
            <a:endParaRPr lang="en-AU"/>
          </a:p>
        </p:txBody>
      </p:sp>
    </p:spTree>
    <p:extLst>
      <p:ext uri="{BB962C8B-B14F-4D97-AF65-F5344CB8AC3E}">
        <p14:creationId xmlns:p14="http://schemas.microsoft.com/office/powerpoint/2010/main" val="3499408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t>Editing strategy</a:t>
            </a:r>
          </a:p>
        </p:txBody>
      </p:sp>
    </p:spTree>
    <p:extLst>
      <p:ext uri="{BB962C8B-B14F-4D97-AF65-F5344CB8AC3E}">
        <p14:creationId xmlns:p14="http://schemas.microsoft.com/office/powerpoint/2010/main" val="1340061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139B7-C3E8-F5F3-556A-3550AE26728E}"/>
              </a:ext>
            </a:extLst>
          </p:cNvPr>
          <p:cNvSpPr>
            <a:spLocks noGrp="1"/>
          </p:cNvSpPr>
          <p:nvPr>
            <p:ph type="title"/>
          </p:nvPr>
        </p:nvSpPr>
        <p:spPr/>
        <p:txBody>
          <a:bodyPr/>
          <a:lstStyle/>
          <a:p>
            <a:r>
              <a:rPr lang="en-GB">
                <a:cs typeface="Arial"/>
              </a:rPr>
              <a:t>Checking for accuracy </a:t>
            </a:r>
            <a:endParaRPr lang="en-GB"/>
          </a:p>
        </p:txBody>
      </p:sp>
      <p:sp>
        <p:nvSpPr>
          <p:cNvPr id="5" name="Text Placeholder 4">
            <a:extLst>
              <a:ext uri="{FF2B5EF4-FFF2-40B4-BE49-F238E27FC236}">
                <a16:creationId xmlns:a16="http://schemas.microsoft.com/office/drawing/2014/main" id="{8B6E04C6-DF18-62D1-112F-2DE8EBCAC5A3}"/>
              </a:ext>
            </a:extLst>
          </p:cNvPr>
          <p:cNvSpPr>
            <a:spLocks noGrp="1"/>
          </p:cNvSpPr>
          <p:nvPr>
            <p:ph type="body" sz="quarter" idx="18"/>
          </p:nvPr>
        </p:nvSpPr>
        <p:spPr/>
        <p:txBody>
          <a:bodyPr/>
          <a:lstStyle/>
          <a:p>
            <a:r>
              <a:rPr lang="en-GB">
                <a:cs typeface="Arial"/>
              </a:rPr>
              <a:t>What punctuation should you be looking for beyond capital letters and full stops? </a:t>
            </a:r>
            <a:endParaRPr lang="en-GB"/>
          </a:p>
        </p:txBody>
      </p:sp>
      <p:graphicFrame>
        <p:nvGraphicFramePr>
          <p:cNvPr id="9" name="Content Placeholder 8">
            <a:extLst>
              <a:ext uri="{FF2B5EF4-FFF2-40B4-BE49-F238E27FC236}">
                <a16:creationId xmlns:a16="http://schemas.microsoft.com/office/drawing/2014/main" id="{70306AE9-965D-3A29-6AEF-CA7088AD8262}"/>
              </a:ext>
            </a:extLst>
          </p:cNvPr>
          <p:cNvGraphicFramePr>
            <a:graphicFrameLocks noGrp="1"/>
          </p:cNvGraphicFramePr>
          <p:nvPr>
            <p:ph idx="1"/>
            <p:extLst>
              <p:ext uri="{D42A27DB-BD31-4B8C-83A1-F6EECF244321}">
                <p14:modId xmlns:p14="http://schemas.microsoft.com/office/powerpoint/2010/main" val="2449995390"/>
              </p:ext>
            </p:extLst>
          </p:nvPr>
        </p:nvGraphicFramePr>
        <p:xfrm>
          <a:off x="354013" y="1453997"/>
          <a:ext cx="11483974" cy="4706620"/>
        </p:xfrm>
        <a:graphic>
          <a:graphicData uri="http://schemas.openxmlformats.org/drawingml/2006/table">
            <a:tbl>
              <a:tblPr firstRow="1" bandRow="1">
                <a:tableStyleId>{B301B821-A1FF-4177-AEE7-76D212191A09}</a:tableStyleId>
              </a:tblPr>
              <a:tblGrid>
                <a:gridCol w="5741987">
                  <a:extLst>
                    <a:ext uri="{9D8B030D-6E8A-4147-A177-3AD203B41FA5}">
                      <a16:colId xmlns:a16="http://schemas.microsoft.com/office/drawing/2014/main" val="3066636931"/>
                    </a:ext>
                  </a:extLst>
                </a:gridCol>
                <a:gridCol w="5741987">
                  <a:extLst>
                    <a:ext uri="{9D8B030D-6E8A-4147-A177-3AD203B41FA5}">
                      <a16:colId xmlns:a16="http://schemas.microsoft.com/office/drawing/2014/main" val="3386113303"/>
                    </a:ext>
                  </a:extLst>
                </a:gridCol>
              </a:tblGrid>
              <a:tr h="365760">
                <a:tc>
                  <a:txBody>
                    <a:bodyPr/>
                    <a:lstStyle/>
                    <a:p>
                      <a:pPr marL="180000">
                        <a:lnSpc>
                          <a:spcPct val="150000"/>
                        </a:lnSpc>
                        <a:spcAft>
                          <a:spcPts val="1200"/>
                        </a:spcAft>
                      </a:pPr>
                      <a:r>
                        <a:rPr lang="en-GB" dirty="0"/>
                        <a:t>Punctuation </a:t>
                      </a:r>
                      <a:endParaRPr lang="en-GB" dirty="0">
                        <a:latin typeface="+mj-lt"/>
                      </a:endParaRPr>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a:lnSpc>
                          <a:spcPct val="150000"/>
                        </a:lnSpc>
                        <a:spcAft>
                          <a:spcPts val="1200"/>
                        </a:spcAft>
                      </a:pPr>
                      <a:r>
                        <a:rPr lang="en-GB" dirty="0"/>
                        <a:t>Use </a:t>
                      </a:r>
                      <a:endParaRPr lang="en-GB" dirty="0">
                        <a:latin typeface="+mj-lt"/>
                      </a:endParaRPr>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69076829"/>
                  </a:ext>
                </a:extLst>
              </a:tr>
              <a:tr h="370840">
                <a:tc>
                  <a:txBody>
                    <a:bodyPr/>
                    <a:lstStyle/>
                    <a:p>
                      <a:pPr marL="180000">
                        <a:lnSpc>
                          <a:spcPct val="150000"/>
                        </a:lnSpc>
                        <a:spcAft>
                          <a:spcPts val="1200"/>
                        </a:spcAft>
                      </a:pPr>
                      <a:r>
                        <a:rPr lang="en-GB" sz="1600"/>
                        <a:t>Quotation marks </a:t>
                      </a:r>
                      <a:endParaRPr lang="en-GB" sz="1600">
                        <a:latin typeface="+mn-lt"/>
                      </a:endParaRPr>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lvl="0" indent="0" algn="l">
                        <a:lnSpc>
                          <a:spcPct val="150000"/>
                        </a:lnSpc>
                        <a:spcBef>
                          <a:spcPts val="0"/>
                        </a:spcBef>
                        <a:spcAft>
                          <a:spcPts val="1200"/>
                        </a:spcAft>
                        <a:buNone/>
                      </a:pPr>
                      <a:r>
                        <a:rPr lang="en-GB" sz="1600" b="0" u="none" strike="noStrike" noProof="0" dirty="0">
                          <a:solidFill>
                            <a:srgbClr val="000000"/>
                          </a:solidFill>
                        </a:rPr>
                        <a:t>are used to show where the direct speech begins and ends </a:t>
                      </a:r>
                      <a:endParaRPr lang="en-US" sz="1600" dirty="0">
                        <a:latin typeface="+mn-lt"/>
                      </a:endParaRPr>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8688450"/>
                  </a:ext>
                </a:extLst>
              </a:tr>
              <a:tr h="370840">
                <a:tc>
                  <a:txBody>
                    <a:bodyPr/>
                    <a:lstStyle/>
                    <a:p>
                      <a:pPr marL="180000">
                        <a:lnSpc>
                          <a:spcPct val="150000"/>
                        </a:lnSpc>
                        <a:spcAft>
                          <a:spcPts val="1200"/>
                        </a:spcAft>
                      </a:pPr>
                      <a:r>
                        <a:rPr lang="en-GB" sz="1600" dirty="0"/>
                        <a:t>Apostrophe (contraction) </a:t>
                      </a:r>
                      <a:endParaRPr lang="en-GB" sz="1600" dirty="0">
                        <a:latin typeface="+mn-lt"/>
                      </a:endParaRPr>
                    </a:p>
                  </a:txBody>
                  <a:tcP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lvl="0">
                        <a:lnSpc>
                          <a:spcPct val="150000"/>
                        </a:lnSpc>
                        <a:spcAft>
                          <a:spcPts val="1200"/>
                        </a:spcAft>
                        <a:buNone/>
                      </a:pPr>
                      <a:r>
                        <a:rPr lang="en-GB" sz="1600" b="0" u="none" strike="noStrike" noProof="0" dirty="0">
                          <a:solidFill>
                            <a:srgbClr val="000000"/>
                          </a:solidFill>
                        </a:rPr>
                        <a:t>is a shortened form of one or 2 words. In a contraction, an apostrophe takes the place of the missing letter or letters </a:t>
                      </a:r>
                      <a:endParaRPr lang="en-US" sz="1600" dirty="0">
                        <a:latin typeface="+mn-lt"/>
                      </a:endParaRPr>
                    </a:p>
                  </a:txBody>
                  <a:tcP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60120756"/>
                  </a:ext>
                </a:extLst>
              </a:tr>
              <a:tr h="370840">
                <a:tc>
                  <a:txBody>
                    <a:bodyPr/>
                    <a:lstStyle/>
                    <a:p>
                      <a:pPr marL="180000">
                        <a:lnSpc>
                          <a:spcPct val="150000"/>
                        </a:lnSpc>
                        <a:spcAft>
                          <a:spcPts val="1200"/>
                        </a:spcAft>
                      </a:pPr>
                      <a:r>
                        <a:rPr lang="en-GB" sz="1600"/>
                        <a:t>Exclamation mark</a:t>
                      </a:r>
                      <a:endParaRPr lang="en-GB" sz="1600">
                        <a:latin typeface="+mn-lt"/>
                      </a:endParaRPr>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lvl="0">
                        <a:lnSpc>
                          <a:spcPct val="150000"/>
                        </a:lnSpc>
                        <a:spcAft>
                          <a:spcPts val="1200"/>
                        </a:spcAft>
                        <a:buNone/>
                      </a:pPr>
                      <a:r>
                        <a:rPr lang="en-GB" sz="1600" b="0" u="none" strike="noStrike" noProof="0" dirty="0">
                          <a:solidFill>
                            <a:srgbClr val="000000"/>
                          </a:solidFill>
                        </a:rPr>
                        <a:t>is used at the end of an exclamatory sentence that express a strong emotion, such as surprise, excitement or fear</a:t>
                      </a:r>
                      <a:endParaRPr lang="en-US" sz="1600" dirty="0">
                        <a:latin typeface="+mn-lt"/>
                      </a:endParaRPr>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2384336"/>
                  </a:ext>
                </a:extLst>
              </a:tr>
              <a:tr h="370840">
                <a:tc>
                  <a:txBody>
                    <a:bodyPr/>
                    <a:lstStyle/>
                    <a:p>
                      <a:pPr marL="180000">
                        <a:lnSpc>
                          <a:spcPct val="150000"/>
                        </a:lnSpc>
                        <a:spcAft>
                          <a:spcPts val="1200"/>
                        </a:spcAft>
                      </a:pPr>
                      <a:r>
                        <a:rPr lang="en-GB" sz="1600" dirty="0"/>
                        <a:t>Comma</a:t>
                      </a:r>
                      <a:endParaRPr lang="en-GB" sz="1600" dirty="0">
                        <a:latin typeface="+mn-lt"/>
                      </a:endParaRPr>
                    </a:p>
                  </a:txBody>
                  <a:tcP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80000" lvl="0">
                        <a:lnSpc>
                          <a:spcPct val="150000"/>
                        </a:lnSpc>
                        <a:spcAft>
                          <a:spcPts val="1200"/>
                        </a:spcAft>
                        <a:buNone/>
                      </a:pPr>
                      <a:r>
                        <a:rPr lang="en-GB" sz="1600" b="0" u="none" strike="noStrike" noProof="0" dirty="0">
                          <a:solidFill>
                            <a:srgbClr val="000000"/>
                          </a:solidFill>
                        </a:rPr>
                        <a:t>shows separation between parts of a sentence, such as clauses or phrases, Commas are also used to separate words, phrases or numbers in a series </a:t>
                      </a:r>
                      <a:endParaRPr lang="en-US" sz="1600" dirty="0">
                        <a:latin typeface="+mn-lt"/>
                      </a:endParaRPr>
                    </a:p>
                  </a:txBody>
                  <a:tcP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3575581"/>
                  </a:ext>
                </a:extLst>
              </a:tr>
              <a:tr h="370840">
                <a:tc>
                  <a:txBody>
                    <a:bodyPr/>
                    <a:lstStyle/>
                    <a:p>
                      <a:pPr marL="180000">
                        <a:lnSpc>
                          <a:spcPct val="150000"/>
                        </a:lnSpc>
                        <a:spcAft>
                          <a:spcPts val="1200"/>
                        </a:spcAft>
                      </a:pPr>
                      <a:r>
                        <a:rPr lang="en-GB" sz="1600"/>
                        <a:t>Question Mark</a:t>
                      </a:r>
                      <a:endParaRPr lang="en-GB" sz="1600">
                        <a:latin typeface="+mn-lt"/>
                      </a:endParaRPr>
                    </a:p>
                  </a:txBody>
                  <a:tcP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80000" lvl="0">
                        <a:lnSpc>
                          <a:spcPct val="150000"/>
                        </a:lnSpc>
                        <a:spcAft>
                          <a:spcPts val="1200"/>
                        </a:spcAft>
                        <a:buNone/>
                      </a:pPr>
                      <a:r>
                        <a:rPr lang="en-GB" sz="1600" b="0" u="none" strike="noStrike" noProof="0" dirty="0">
                          <a:solidFill>
                            <a:srgbClr val="000000"/>
                          </a:solidFill>
                        </a:rPr>
                        <a:t>Is used to identify a direct question. Many direct questions start with interrogative pronouns, such as </a:t>
                      </a:r>
                      <a:r>
                        <a:rPr lang="en-GB" sz="1600" b="0" u="none" strike="noStrike" noProof="0" dirty="0"/>
                        <a:t>when</a:t>
                      </a:r>
                      <a:r>
                        <a:rPr lang="en-GB" sz="1600" b="0" u="none" strike="noStrike" noProof="0" dirty="0">
                          <a:solidFill>
                            <a:srgbClr val="000000"/>
                          </a:solidFill>
                        </a:rPr>
                        <a:t>, </a:t>
                      </a:r>
                      <a:r>
                        <a:rPr lang="en-GB" sz="1600" b="0" u="none" strike="noStrike" noProof="0" dirty="0"/>
                        <a:t>who</a:t>
                      </a:r>
                      <a:r>
                        <a:rPr lang="en-GB" sz="1600" b="0" u="none" strike="noStrike" noProof="0" dirty="0">
                          <a:solidFill>
                            <a:srgbClr val="000000"/>
                          </a:solidFill>
                        </a:rPr>
                        <a:t>, </a:t>
                      </a:r>
                      <a:r>
                        <a:rPr lang="en-GB" sz="1600" b="0" u="none" strike="noStrike" noProof="0" dirty="0"/>
                        <a:t>where</a:t>
                      </a:r>
                      <a:r>
                        <a:rPr lang="en-GB" sz="1600" b="0" u="none" strike="noStrike" noProof="0" dirty="0">
                          <a:solidFill>
                            <a:srgbClr val="000000"/>
                          </a:solidFill>
                        </a:rPr>
                        <a:t>, </a:t>
                      </a:r>
                      <a:r>
                        <a:rPr lang="en-GB" sz="1600" b="0" u="none" strike="noStrike" noProof="0" dirty="0"/>
                        <a:t>why</a:t>
                      </a:r>
                      <a:r>
                        <a:rPr lang="en-GB" sz="1600" b="0" u="none" strike="noStrike" noProof="0" dirty="0">
                          <a:solidFill>
                            <a:srgbClr val="000000"/>
                          </a:solidFill>
                        </a:rPr>
                        <a:t> and </a:t>
                      </a:r>
                      <a:r>
                        <a:rPr lang="en-GB" sz="1600" b="0" u="none" strike="noStrike" noProof="0" dirty="0"/>
                        <a:t>how.</a:t>
                      </a:r>
                      <a:endParaRPr lang="en-GB" sz="1600" b="0" i="0" u="none" strike="noStrike" noProof="0" dirty="0">
                        <a:solidFill>
                          <a:srgbClr val="000000"/>
                        </a:solidFill>
                        <a:latin typeface="+mn-lt"/>
                      </a:endParaRPr>
                    </a:p>
                  </a:txBody>
                  <a:tcPr>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04914031"/>
                  </a:ext>
                </a:extLst>
              </a:tr>
            </a:tbl>
          </a:graphicData>
        </a:graphic>
      </p:graphicFrame>
      <p:sp>
        <p:nvSpPr>
          <p:cNvPr id="4" name="Slide Number Placeholder 3">
            <a:extLst>
              <a:ext uri="{FF2B5EF4-FFF2-40B4-BE49-F238E27FC236}">
                <a16:creationId xmlns:a16="http://schemas.microsoft.com/office/drawing/2014/main" id="{15239461-A6A8-A284-4E59-E94DB9DA2DA9}"/>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26</a:t>
            </a:fld>
            <a:endParaRPr lang="en-AU"/>
          </a:p>
        </p:txBody>
      </p:sp>
    </p:spTree>
    <p:extLst>
      <p:ext uri="{BB962C8B-B14F-4D97-AF65-F5344CB8AC3E}">
        <p14:creationId xmlns:p14="http://schemas.microsoft.com/office/powerpoint/2010/main" val="3281362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425C3-97FE-111C-8C29-4722382E7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106AF-C1B7-CE11-76FA-03B2AD768AEA}"/>
              </a:ext>
            </a:extLst>
          </p:cNvPr>
          <p:cNvSpPr>
            <a:spLocks noGrp="1"/>
          </p:cNvSpPr>
          <p:nvPr>
            <p:ph type="title"/>
          </p:nvPr>
        </p:nvSpPr>
        <p:spPr/>
        <p:txBody>
          <a:bodyPr/>
          <a:lstStyle/>
          <a:p>
            <a:r>
              <a:rPr lang="en-AU" dirty="0">
                <a:cs typeface="Arial"/>
              </a:rPr>
              <a:t>Checking punctuation (1)</a:t>
            </a:r>
          </a:p>
        </p:txBody>
      </p:sp>
      <p:sp>
        <p:nvSpPr>
          <p:cNvPr id="5" name="Text Placeholder 4">
            <a:extLst>
              <a:ext uri="{FF2B5EF4-FFF2-40B4-BE49-F238E27FC236}">
                <a16:creationId xmlns:a16="http://schemas.microsoft.com/office/drawing/2014/main" id="{01508431-EBB9-4FE8-DD5B-CEB1F143FF6C}"/>
              </a:ext>
            </a:extLst>
          </p:cNvPr>
          <p:cNvSpPr>
            <a:spLocks noGrp="1"/>
          </p:cNvSpPr>
          <p:nvPr>
            <p:ph type="body" sz="quarter" idx="18"/>
          </p:nvPr>
        </p:nvSpPr>
        <p:spPr/>
        <p:txBody>
          <a:bodyPr/>
          <a:lstStyle/>
          <a:p>
            <a:r>
              <a:rPr lang="en-AU" sz="2000" baseline="0">
                <a:solidFill>
                  <a:srgbClr val="146CFD"/>
                </a:solidFill>
                <a:latin typeface="Arial"/>
              </a:rPr>
              <a:t>What punctuation is missing from this extract?</a:t>
            </a:r>
            <a:endParaRPr lang="en-AU"/>
          </a:p>
        </p:txBody>
      </p:sp>
      <p:graphicFrame>
        <p:nvGraphicFramePr>
          <p:cNvPr id="6" name="Table 5">
            <a:extLst>
              <a:ext uri="{FF2B5EF4-FFF2-40B4-BE49-F238E27FC236}">
                <a16:creationId xmlns:a16="http://schemas.microsoft.com/office/drawing/2014/main" id="{0F88DC65-0578-1C4C-09FE-12F3E701F5CB}"/>
              </a:ext>
            </a:extLst>
          </p:cNvPr>
          <p:cNvGraphicFramePr>
            <a:graphicFrameLocks noGrp="1"/>
          </p:cNvGraphicFramePr>
          <p:nvPr>
            <p:extLst>
              <p:ext uri="{D42A27DB-BD31-4B8C-83A1-F6EECF244321}">
                <p14:modId xmlns:p14="http://schemas.microsoft.com/office/powerpoint/2010/main" val="3599311691"/>
              </p:ext>
            </p:extLst>
          </p:nvPr>
        </p:nvGraphicFramePr>
        <p:xfrm>
          <a:off x="337333" y="1940317"/>
          <a:ext cx="11517334" cy="3631128"/>
        </p:xfrm>
        <a:graphic>
          <a:graphicData uri="http://schemas.openxmlformats.org/drawingml/2006/table">
            <a:tbl>
              <a:tblPr firstRow="1" bandRow="1">
                <a:tableStyleId>{B301B821-A1FF-4177-AEE7-76D212191A09}</a:tableStyleId>
              </a:tblPr>
              <a:tblGrid>
                <a:gridCol w="11517334">
                  <a:extLst>
                    <a:ext uri="{9D8B030D-6E8A-4147-A177-3AD203B41FA5}">
                      <a16:colId xmlns:a16="http://schemas.microsoft.com/office/drawing/2014/main" val="2018201759"/>
                    </a:ext>
                  </a:extLst>
                </a:gridCol>
              </a:tblGrid>
              <a:tr h="567380">
                <a:tc>
                  <a:txBody>
                    <a:bodyPr/>
                    <a:lstStyle/>
                    <a:p>
                      <a:r>
                        <a:rPr lang="en-AU" sz="1800" dirty="0"/>
                        <a:t>Model text</a:t>
                      </a:r>
                      <a:endParaRPr lang="en-AU" sz="1800" dirty="0">
                        <a:latin typeface="+mj-lt"/>
                      </a:endParaRPr>
                    </a:p>
                  </a:txBody>
                  <a:tcPr anchor="ctr">
                    <a:lnB w="12700" cmpd="sng">
                      <a:noFill/>
                    </a:lnB>
                  </a:tcPr>
                </a:tc>
                <a:extLst>
                  <a:ext uri="{0D108BD9-81ED-4DB2-BD59-A6C34878D82A}">
                    <a16:rowId xmlns:a16="http://schemas.microsoft.com/office/drawing/2014/main" val="1676761751"/>
                  </a:ext>
                </a:extLst>
              </a:tr>
              <a:tr h="1990124">
                <a:tc>
                  <a:txBody>
                    <a:bodyPr/>
                    <a:lstStyle/>
                    <a:p>
                      <a:pPr lvl="0" algn="l">
                        <a:lnSpc>
                          <a:spcPct val="150000"/>
                        </a:lnSpc>
                        <a:spcBef>
                          <a:spcPts val="0"/>
                        </a:spcBef>
                        <a:spcAft>
                          <a:spcPts val="1200"/>
                        </a:spcAft>
                        <a:buNone/>
                      </a:pPr>
                      <a:r>
                        <a:rPr lang="en-AU" sz="1600" b="0" u="none" strike="noStrike" kern="1200" noProof="0" dirty="0">
                          <a:solidFill>
                            <a:schemeClr val="tx1"/>
                          </a:solidFill>
                          <a:effectLst/>
                        </a:rPr>
                        <a:t>the thing exploded not just a little splatter on the finger </a:t>
                      </a:r>
                      <a:r>
                        <a:rPr lang="en-AU" sz="1600" b="0" u="none" strike="noStrike" kern="1200" noProof="0" dirty="0" err="1">
                          <a:solidFill>
                            <a:schemeClr val="tx1"/>
                          </a:solidFill>
                          <a:effectLst/>
                        </a:rPr>
                        <a:t>im</a:t>
                      </a:r>
                      <a:r>
                        <a:rPr lang="en-AU" sz="1600" b="0" u="none" strike="noStrike" kern="1200" noProof="0" dirty="0">
                          <a:solidFill>
                            <a:schemeClr val="tx1"/>
                          </a:solidFill>
                          <a:effectLst/>
                        </a:rPr>
                        <a:t> talking full-blown sauce eruption it went in my eye down me shirt even got some in my ear legit looked like id just copped it some kid yelled </a:t>
                      </a:r>
                      <a:r>
                        <a:rPr lang="en-AU" sz="1600" b="0" u="none" strike="noStrike" kern="1200" noProof="0" dirty="0" err="1">
                          <a:solidFill>
                            <a:schemeClr val="tx1"/>
                          </a:solidFill>
                          <a:effectLst/>
                        </a:rPr>
                        <a:t>hes</a:t>
                      </a:r>
                      <a:r>
                        <a:rPr lang="en-AU" sz="1600" b="0" u="none" strike="noStrike" kern="1200" noProof="0" dirty="0">
                          <a:solidFill>
                            <a:schemeClr val="tx1"/>
                          </a:solidFill>
                          <a:effectLst/>
                        </a:rPr>
                        <a:t> bleeding and everyone cracked up</a:t>
                      </a:r>
                    </a:p>
                    <a:p>
                      <a:pPr lvl="0" algn="l">
                        <a:lnSpc>
                          <a:spcPct val="150000"/>
                        </a:lnSpc>
                        <a:spcBef>
                          <a:spcPts val="0"/>
                        </a:spcBef>
                        <a:spcAft>
                          <a:spcPts val="1200"/>
                        </a:spcAft>
                        <a:buNone/>
                      </a:pPr>
                      <a:r>
                        <a:rPr lang="en-AU" sz="1600" b="0" u="none" strike="noStrike" kern="1200" noProof="0" dirty="0">
                          <a:solidFill>
                            <a:schemeClr val="tx1"/>
                          </a:solidFill>
                          <a:effectLst/>
                        </a:rPr>
                        <a:t>normally id </a:t>
                      </a:r>
                      <a:r>
                        <a:rPr lang="en-AU" sz="1600" b="0" u="none" strike="noStrike" kern="1200" noProof="0" dirty="0" err="1">
                          <a:solidFill>
                            <a:schemeClr val="tx1"/>
                          </a:solidFill>
                          <a:effectLst/>
                        </a:rPr>
                        <a:t>wanna</a:t>
                      </a:r>
                      <a:r>
                        <a:rPr lang="en-AU" sz="1600" b="0" u="none" strike="noStrike" kern="1200" noProof="0" dirty="0">
                          <a:solidFill>
                            <a:schemeClr val="tx1"/>
                          </a:solidFill>
                          <a:effectLst/>
                        </a:rPr>
                        <a:t> leg it just vanish a younger version of myself </a:t>
                      </a:r>
                      <a:r>
                        <a:rPr lang="en-AU" sz="1600" b="0" u="none" strike="noStrike" kern="1200" noProof="0" dirty="0" err="1">
                          <a:solidFill>
                            <a:schemeClr val="tx1"/>
                          </a:solidFill>
                          <a:effectLst/>
                        </a:rPr>
                        <a:t>wouldve</a:t>
                      </a:r>
                      <a:r>
                        <a:rPr lang="en-AU" sz="1600" b="0" u="none" strike="noStrike" kern="1200" noProof="0" dirty="0">
                          <a:solidFill>
                            <a:schemeClr val="tx1"/>
                          </a:solidFill>
                          <a:effectLst/>
                        </a:rPr>
                        <a:t> stood there crying till ma came and helped but I </a:t>
                      </a:r>
                      <a:r>
                        <a:rPr lang="en-AU" sz="1600" b="0" u="none" strike="noStrike" kern="1200" noProof="0" dirty="0" err="1">
                          <a:solidFill>
                            <a:schemeClr val="tx1"/>
                          </a:solidFill>
                          <a:effectLst/>
                        </a:rPr>
                        <a:t>dunno</a:t>
                      </a:r>
                      <a:r>
                        <a:rPr lang="en-AU" sz="1600" b="0" u="none" strike="noStrike" kern="1200" noProof="0" dirty="0">
                          <a:solidFill>
                            <a:schemeClr val="tx1"/>
                          </a:solidFill>
                          <a:effectLst/>
                        </a:rPr>
                        <a:t> </a:t>
                      </a:r>
                      <a:r>
                        <a:rPr lang="en-AU" sz="1600" b="0" u="none" strike="noStrike" kern="1200" noProof="0" dirty="0" err="1">
                          <a:solidFill>
                            <a:schemeClr val="tx1"/>
                          </a:solidFill>
                          <a:effectLst/>
                        </a:rPr>
                        <a:t>somethin</a:t>
                      </a:r>
                      <a:r>
                        <a:rPr lang="en-AU" sz="1600" b="0" u="none" strike="noStrike" kern="1200" noProof="0" dirty="0">
                          <a:solidFill>
                            <a:schemeClr val="tx1"/>
                          </a:solidFill>
                          <a:effectLst/>
                        </a:rPr>
                        <a:t> shifted this tiny girl came up to me and goes better than ruining a pie </a:t>
                      </a:r>
                      <a:r>
                        <a:rPr lang="en-AU" sz="1600" b="0" u="none" strike="noStrike" kern="1200" noProof="0" dirty="0" err="1">
                          <a:solidFill>
                            <a:schemeClr val="tx1"/>
                          </a:solidFill>
                          <a:effectLst/>
                        </a:rPr>
                        <a:t>youll</a:t>
                      </a:r>
                      <a:r>
                        <a:rPr lang="en-AU" sz="1600" b="0" u="none" strike="noStrike" kern="1200" noProof="0" dirty="0">
                          <a:solidFill>
                            <a:schemeClr val="tx1"/>
                          </a:solidFill>
                          <a:effectLst/>
                        </a:rPr>
                        <a:t> be ok then walked off laughing</a:t>
                      </a:r>
                    </a:p>
                    <a:p>
                      <a:pPr lvl="0" algn="l">
                        <a:lnSpc>
                          <a:spcPct val="150000"/>
                        </a:lnSpc>
                        <a:spcBef>
                          <a:spcPts val="0"/>
                        </a:spcBef>
                        <a:spcAft>
                          <a:spcPts val="1200"/>
                        </a:spcAft>
                        <a:buNone/>
                      </a:pPr>
                      <a:r>
                        <a:rPr lang="en-AU" sz="1600" b="0" u="none" strike="noStrike" kern="1200" noProof="0" dirty="0">
                          <a:solidFill>
                            <a:schemeClr val="tx1"/>
                          </a:solidFill>
                          <a:effectLst/>
                        </a:rPr>
                        <a:t>and that stuck in my head</a:t>
                      </a:r>
                    </a:p>
                    <a:p>
                      <a:pPr lvl="0" algn="l">
                        <a:lnSpc>
                          <a:spcPct val="150000"/>
                        </a:lnSpc>
                        <a:spcBef>
                          <a:spcPts val="0"/>
                        </a:spcBef>
                        <a:spcAft>
                          <a:spcPts val="1200"/>
                        </a:spcAft>
                        <a:buNone/>
                      </a:pPr>
                      <a:r>
                        <a:rPr lang="en-AU" sz="1600" b="0" u="none" strike="noStrike" kern="1200" noProof="0" dirty="0" err="1">
                          <a:solidFill>
                            <a:schemeClr val="tx1"/>
                          </a:solidFill>
                          <a:effectLst/>
                        </a:rPr>
                        <a:t>i</a:t>
                      </a:r>
                      <a:r>
                        <a:rPr lang="en-AU" sz="1600" b="0" u="none" strike="noStrike" kern="1200" noProof="0" dirty="0">
                          <a:solidFill>
                            <a:schemeClr val="tx1"/>
                          </a:solidFill>
                          <a:effectLst/>
                        </a:rPr>
                        <a:t> mean it was just sauce right but it </a:t>
                      </a:r>
                      <a:r>
                        <a:rPr lang="en-AU" sz="1600" b="0" u="none" strike="noStrike" kern="1200" noProof="0" dirty="0" err="1">
                          <a:solidFill>
                            <a:schemeClr val="tx1"/>
                          </a:solidFill>
                          <a:effectLst/>
                        </a:rPr>
                        <a:t>kinda</a:t>
                      </a:r>
                      <a:r>
                        <a:rPr lang="en-AU" sz="1600" b="0" u="none" strike="noStrike" kern="1200" noProof="0" dirty="0">
                          <a:solidFill>
                            <a:schemeClr val="tx1"/>
                          </a:solidFill>
                          <a:effectLst/>
                        </a:rPr>
                        <a:t> made me realise I had been trying to be invisible for a few years always worrying about </a:t>
                      </a:r>
                      <a:r>
                        <a:rPr lang="en-AU" sz="1600" b="0" u="none" strike="noStrike" kern="1200" noProof="0" dirty="0" err="1">
                          <a:solidFill>
                            <a:schemeClr val="tx1"/>
                          </a:solidFill>
                          <a:effectLst/>
                        </a:rPr>
                        <a:t>lookin</a:t>
                      </a:r>
                      <a:r>
                        <a:rPr lang="en-AU" sz="1600" b="0" u="none" strike="noStrike" kern="1200" noProof="0" dirty="0">
                          <a:solidFill>
                            <a:schemeClr val="tx1"/>
                          </a:solidFill>
                          <a:effectLst/>
                        </a:rPr>
                        <a:t> dumb or stuffing things up but that moment </a:t>
                      </a:r>
                      <a:r>
                        <a:rPr lang="en-AU" sz="1600" b="0" u="none" strike="noStrike" kern="1200" noProof="0" dirty="0" err="1">
                          <a:solidFill>
                            <a:schemeClr val="tx1"/>
                          </a:solidFill>
                          <a:effectLst/>
                        </a:rPr>
                        <a:t>i</a:t>
                      </a:r>
                      <a:r>
                        <a:rPr lang="en-AU" sz="1600" b="0" u="none" strike="noStrike" kern="1200" noProof="0" dirty="0">
                          <a:solidFill>
                            <a:schemeClr val="tx1"/>
                          </a:solidFill>
                          <a:effectLst/>
                        </a:rPr>
                        <a:t> looked like a total mess and it was </a:t>
                      </a:r>
                      <a:r>
                        <a:rPr lang="en-AU" sz="1600" b="0" u="none" strike="noStrike" kern="1200" noProof="0" dirty="0" err="1">
                          <a:solidFill>
                            <a:schemeClr val="tx1"/>
                          </a:solidFill>
                          <a:effectLst/>
                        </a:rPr>
                        <a:t>kinda</a:t>
                      </a:r>
                      <a:r>
                        <a:rPr lang="en-AU" sz="1600" b="0" u="none" strike="noStrike" kern="1200" noProof="0" dirty="0">
                          <a:solidFill>
                            <a:schemeClr val="tx1"/>
                          </a:solidFill>
                          <a:effectLst/>
                        </a:rPr>
                        <a:t> fine</a:t>
                      </a:r>
                      <a:endParaRPr lang="en-AU" sz="1600" b="0" i="0" u="none" strike="noStrike" kern="1200" noProof="0" dirty="0">
                        <a:solidFill>
                          <a:schemeClr val="tx1"/>
                        </a:solidFill>
                        <a:effectLst/>
                        <a:latin typeface="+mn-lt"/>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8025943"/>
                  </a:ext>
                </a:extLst>
              </a:tr>
            </a:tbl>
          </a:graphicData>
        </a:graphic>
      </p:graphicFrame>
      <p:sp>
        <p:nvSpPr>
          <p:cNvPr id="4" name="Slide Number Placeholder 3">
            <a:extLst>
              <a:ext uri="{FF2B5EF4-FFF2-40B4-BE49-F238E27FC236}">
                <a16:creationId xmlns:a16="http://schemas.microsoft.com/office/drawing/2014/main" id="{551E2ECD-DC82-8078-63FA-D095300A1CCE}"/>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27</a:t>
            </a:fld>
            <a:endParaRPr lang="en-AU"/>
          </a:p>
        </p:txBody>
      </p:sp>
    </p:spTree>
    <p:extLst>
      <p:ext uri="{BB962C8B-B14F-4D97-AF65-F5344CB8AC3E}">
        <p14:creationId xmlns:p14="http://schemas.microsoft.com/office/powerpoint/2010/main" val="2433061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EA490-9C2B-C0C1-0F5B-F7B31B351C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D57C2-07F1-1201-BA5A-AD4006825677}"/>
              </a:ext>
            </a:extLst>
          </p:cNvPr>
          <p:cNvSpPr>
            <a:spLocks noGrp="1"/>
          </p:cNvSpPr>
          <p:nvPr>
            <p:ph type="title"/>
          </p:nvPr>
        </p:nvSpPr>
        <p:spPr/>
        <p:txBody>
          <a:bodyPr/>
          <a:lstStyle/>
          <a:p>
            <a:r>
              <a:rPr lang="en-AU" dirty="0">
                <a:cs typeface="Arial"/>
              </a:rPr>
              <a:t>Checking punctuation (2)</a:t>
            </a:r>
          </a:p>
        </p:txBody>
      </p:sp>
      <p:sp>
        <p:nvSpPr>
          <p:cNvPr id="5" name="Text Placeholder 4">
            <a:extLst>
              <a:ext uri="{FF2B5EF4-FFF2-40B4-BE49-F238E27FC236}">
                <a16:creationId xmlns:a16="http://schemas.microsoft.com/office/drawing/2014/main" id="{CF963239-2F60-D5AA-E685-2B7A16C7867D}"/>
              </a:ext>
            </a:extLst>
          </p:cNvPr>
          <p:cNvSpPr>
            <a:spLocks noGrp="1"/>
          </p:cNvSpPr>
          <p:nvPr>
            <p:ph type="body" sz="quarter" idx="18"/>
          </p:nvPr>
        </p:nvSpPr>
        <p:spPr/>
        <p:txBody>
          <a:bodyPr/>
          <a:lstStyle/>
          <a:p>
            <a:r>
              <a:rPr lang="en-AU">
                <a:cs typeface="Arial"/>
              </a:rPr>
              <a:t>Accurate punctuation </a:t>
            </a:r>
          </a:p>
        </p:txBody>
      </p:sp>
      <p:graphicFrame>
        <p:nvGraphicFramePr>
          <p:cNvPr id="6" name="Table 5">
            <a:extLst>
              <a:ext uri="{FF2B5EF4-FFF2-40B4-BE49-F238E27FC236}">
                <a16:creationId xmlns:a16="http://schemas.microsoft.com/office/drawing/2014/main" id="{60BEFC79-88D9-D751-3404-DF19CF1075FD}"/>
              </a:ext>
            </a:extLst>
          </p:cNvPr>
          <p:cNvGraphicFramePr>
            <a:graphicFrameLocks noGrp="1"/>
          </p:cNvGraphicFramePr>
          <p:nvPr>
            <p:extLst>
              <p:ext uri="{D42A27DB-BD31-4B8C-83A1-F6EECF244321}">
                <p14:modId xmlns:p14="http://schemas.microsoft.com/office/powerpoint/2010/main" val="1281649644"/>
              </p:ext>
            </p:extLst>
          </p:nvPr>
        </p:nvGraphicFramePr>
        <p:xfrm>
          <a:off x="360000" y="1796881"/>
          <a:ext cx="11517334" cy="3996888"/>
        </p:xfrm>
        <a:graphic>
          <a:graphicData uri="http://schemas.openxmlformats.org/drawingml/2006/table">
            <a:tbl>
              <a:tblPr firstRow="1" bandRow="1">
                <a:tableStyleId>{B301B821-A1FF-4177-AEE7-76D212191A09}</a:tableStyleId>
              </a:tblPr>
              <a:tblGrid>
                <a:gridCol w="11517334">
                  <a:extLst>
                    <a:ext uri="{9D8B030D-6E8A-4147-A177-3AD203B41FA5}">
                      <a16:colId xmlns:a16="http://schemas.microsoft.com/office/drawing/2014/main" val="2018201759"/>
                    </a:ext>
                  </a:extLst>
                </a:gridCol>
              </a:tblGrid>
              <a:tr h="567380">
                <a:tc>
                  <a:txBody>
                    <a:bodyPr/>
                    <a:lstStyle/>
                    <a:p>
                      <a:r>
                        <a:rPr lang="en-AU" sz="1800" dirty="0"/>
                        <a:t>Model text</a:t>
                      </a:r>
                      <a:endParaRPr lang="en-AU" sz="1800" dirty="0">
                        <a:latin typeface="+mj-lt"/>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76761751"/>
                  </a:ext>
                </a:extLst>
              </a:tr>
              <a:tr h="1990124">
                <a:tc>
                  <a:txBody>
                    <a:bodyPr/>
                    <a:lstStyle/>
                    <a:p>
                      <a:pPr lvl="0" algn="l">
                        <a:lnSpc>
                          <a:spcPct val="150000"/>
                        </a:lnSpc>
                        <a:spcBef>
                          <a:spcPts val="0"/>
                        </a:spcBef>
                        <a:spcAft>
                          <a:spcPts val="1200"/>
                        </a:spcAft>
                        <a:buNone/>
                      </a:pPr>
                      <a:r>
                        <a:rPr lang="en-AU" sz="1600" b="0" u="none" strike="noStrike" kern="1200" noProof="0" dirty="0">
                          <a:solidFill>
                            <a:schemeClr val="tx1"/>
                          </a:solidFill>
                          <a:effectLst/>
                        </a:rPr>
                        <a:t>The thing exploded. Not just a little splatter on the finger. I’m talking full-blown sauce eruption. It went in my eye, down me shirt, even got some in my ear. Legit looked like I’d just copped it. Some kid yelled ‘he’s bleeding!’ and everyone cracked up.</a:t>
                      </a:r>
                    </a:p>
                    <a:p>
                      <a:pPr lvl="0" algn="l">
                        <a:lnSpc>
                          <a:spcPct val="150000"/>
                        </a:lnSpc>
                        <a:spcBef>
                          <a:spcPts val="0"/>
                        </a:spcBef>
                        <a:spcAft>
                          <a:spcPts val="1200"/>
                        </a:spcAft>
                        <a:buNone/>
                      </a:pPr>
                      <a:r>
                        <a:rPr lang="en-AU" sz="1600" b="0" u="none" strike="noStrike" kern="1200" noProof="0" dirty="0">
                          <a:solidFill>
                            <a:schemeClr val="tx1"/>
                          </a:solidFill>
                          <a:effectLst/>
                        </a:rPr>
                        <a:t>Normally I’d </a:t>
                      </a:r>
                      <a:r>
                        <a:rPr lang="en-AU" sz="1600" b="0" u="none" strike="noStrike" kern="1200" noProof="0" dirty="0" err="1">
                          <a:solidFill>
                            <a:schemeClr val="tx1"/>
                          </a:solidFill>
                          <a:effectLst/>
                        </a:rPr>
                        <a:t>wanna</a:t>
                      </a:r>
                      <a:r>
                        <a:rPr lang="en-AU" sz="1600" b="0" u="none" strike="noStrike" kern="1200" noProof="0" dirty="0">
                          <a:solidFill>
                            <a:schemeClr val="tx1"/>
                          </a:solidFill>
                          <a:effectLst/>
                        </a:rPr>
                        <a:t> leg it, just vanish. A younger version of myself would’ve stood there crying till Ma came and helped. But I </a:t>
                      </a:r>
                      <a:r>
                        <a:rPr lang="en-AU" sz="1600" b="0" u="none" strike="noStrike" kern="1200" noProof="0" dirty="0" err="1">
                          <a:solidFill>
                            <a:schemeClr val="tx1"/>
                          </a:solidFill>
                          <a:effectLst/>
                        </a:rPr>
                        <a:t>dunno</a:t>
                      </a:r>
                      <a:r>
                        <a:rPr lang="en-AU" sz="1600" b="0" u="none" strike="noStrike" kern="1200" noProof="0" dirty="0">
                          <a:solidFill>
                            <a:schemeClr val="tx1"/>
                          </a:solidFill>
                          <a:effectLst/>
                        </a:rPr>
                        <a:t>, </a:t>
                      </a:r>
                      <a:r>
                        <a:rPr lang="en-AU" sz="1600" b="0" u="none" strike="noStrike" kern="1200" noProof="0" dirty="0" err="1">
                          <a:solidFill>
                            <a:schemeClr val="tx1"/>
                          </a:solidFill>
                          <a:effectLst/>
                        </a:rPr>
                        <a:t>somethin</a:t>
                      </a:r>
                      <a:r>
                        <a:rPr lang="en-AU" sz="1600" b="0" u="none" strike="noStrike" kern="1200" noProof="0" dirty="0">
                          <a:solidFill>
                            <a:schemeClr val="tx1"/>
                          </a:solidFill>
                          <a:effectLst/>
                        </a:rPr>
                        <a:t> shifted. This tiny girl came up to me and goes, “better than ruining a pie – you’ll be ok” then walked off laughing.</a:t>
                      </a:r>
                    </a:p>
                    <a:p>
                      <a:pPr lvl="0" algn="l">
                        <a:lnSpc>
                          <a:spcPct val="150000"/>
                        </a:lnSpc>
                        <a:spcBef>
                          <a:spcPts val="0"/>
                        </a:spcBef>
                        <a:spcAft>
                          <a:spcPts val="1200"/>
                        </a:spcAft>
                        <a:buNone/>
                      </a:pPr>
                      <a:r>
                        <a:rPr lang="en-AU" sz="1600" b="0" u="none" strike="noStrike" kern="1200" noProof="0" dirty="0">
                          <a:solidFill>
                            <a:schemeClr val="tx1"/>
                          </a:solidFill>
                          <a:effectLst/>
                        </a:rPr>
                        <a:t>And that stuck in my head.</a:t>
                      </a:r>
                    </a:p>
                    <a:p>
                      <a:pPr lvl="0" algn="l">
                        <a:lnSpc>
                          <a:spcPct val="150000"/>
                        </a:lnSpc>
                        <a:spcBef>
                          <a:spcPts val="0"/>
                        </a:spcBef>
                        <a:spcAft>
                          <a:spcPts val="1200"/>
                        </a:spcAft>
                        <a:buNone/>
                      </a:pPr>
                      <a:r>
                        <a:rPr lang="en-AU" sz="1600" b="0" u="none" strike="noStrike" kern="1200" noProof="0" dirty="0">
                          <a:solidFill>
                            <a:schemeClr val="tx1"/>
                          </a:solidFill>
                          <a:effectLst/>
                        </a:rPr>
                        <a:t>I mean, it was just sauce, right? But it </a:t>
                      </a:r>
                      <a:r>
                        <a:rPr lang="en-AU" sz="1600" b="0" u="none" strike="noStrike" kern="1200" noProof="0" dirty="0" err="1">
                          <a:solidFill>
                            <a:schemeClr val="tx1"/>
                          </a:solidFill>
                          <a:effectLst/>
                        </a:rPr>
                        <a:t>kinda</a:t>
                      </a:r>
                      <a:r>
                        <a:rPr lang="en-AU" sz="1600" b="0" u="none" strike="noStrike" kern="1200" noProof="0" dirty="0">
                          <a:solidFill>
                            <a:schemeClr val="tx1"/>
                          </a:solidFill>
                          <a:effectLst/>
                        </a:rPr>
                        <a:t> made me realise I had been trying to be invisible for a few years. Always worrying about </a:t>
                      </a:r>
                      <a:r>
                        <a:rPr lang="en-AU" sz="1600" b="0" u="none" strike="noStrike" kern="1200" noProof="0" dirty="0" err="1">
                          <a:solidFill>
                            <a:schemeClr val="tx1"/>
                          </a:solidFill>
                          <a:effectLst/>
                        </a:rPr>
                        <a:t>lookin</a:t>
                      </a:r>
                      <a:r>
                        <a:rPr lang="en-AU" sz="1600" b="0" u="none" strike="noStrike" kern="1200" noProof="0" dirty="0">
                          <a:solidFill>
                            <a:schemeClr val="tx1"/>
                          </a:solidFill>
                          <a:effectLst/>
                        </a:rPr>
                        <a:t> dumb or stuffing things up. But that moment? I looked like a total mess and it was </a:t>
                      </a:r>
                      <a:r>
                        <a:rPr lang="en-AU" sz="1600" b="0" u="none" strike="noStrike" kern="1200" noProof="0" dirty="0" err="1">
                          <a:solidFill>
                            <a:schemeClr val="tx1"/>
                          </a:solidFill>
                          <a:effectLst/>
                        </a:rPr>
                        <a:t>kinda</a:t>
                      </a:r>
                      <a:r>
                        <a:rPr lang="en-AU" sz="1600" b="0" u="none" strike="noStrike" kern="1200" noProof="0" dirty="0">
                          <a:solidFill>
                            <a:schemeClr val="tx1"/>
                          </a:solidFill>
                          <a:effectLst/>
                        </a:rPr>
                        <a:t>… fine.</a:t>
                      </a:r>
                      <a:endParaRPr lang="en-AU" sz="1600" b="0" i="0" u="none" strike="noStrike" kern="1200" noProof="0" dirty="0">
                        <a:solidFill>
                          <a:schemeClr val="tx1"/>
                        </a:solidFill>
                        <a:effectLst/>
                        <a:latin typeface="+mn-lt"/>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8025943"/>
                  </a:ext>
                </a:extLst>
              </a:tr>
            </a:tbl>
          </a:graphicData>
        </a:graphic>
      </p:graphicFrame>
      <p:sp>
        <p:nvSpPr>
          <p:cNvPr id="4" name="Slide Number Placeholder 3">
            <a:extLst>
              <a:ext uri="{FF2B5EF4-FFF2-40B4-BE49-F238E27FC236}">
                <a16:creationId xmlns:a16="http://schemas.microsoft.com/office/drawing/2014/main" id="{5AF26A18-83C8-075F-D1E1-FEABCB90E7C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28</a:t>
            </a:fld>
            <a:endParaRPr lang="en-AU"/>
          </a:p>
        </p:txBody>
      </p:sp>
    </p:spTree>
    <p:extLst>
      <p:ext uri="{BB962C8B-B14F-4D97-AF65-F5344CB8AC3E}">
        <p14:creationId xmlns:p14="http://schemas.microsoft.com/office/powerpoint/2010/main" val="4273054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t>Using effective feedback</a:t>
            </a:r>
          </a:p>
        </p:txBody>
      </p:sp>
    </p:spTree>
    <p:extLst>
      <p:ext uri="{BB962C8B-B14F-4D97-AF65-F5344CB8AC3E}">
        <p14:creationId xmlns:p14="http://schemas.microsoft.com/office/powerpoint/2010/main" val="2973658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9CBAB-02A3-0366-BB9E-AA65AF74BC7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ABD39FD-BD1B-39FB-D967-57727A708D08}"/>
              </a:ext>
            </a:extLst>
          </p:cNvPr>
          <p:cNvSpPr>
            <a:spLocks noGrp="1"/>
          </p:cNvSpPr>
          <p:nvPr>
            <p:ph type="ctrTitle"/>
          </p:nvPr>
        </p:nvSpPr>
        <p:spPr/>
        <p:txBody>
          <a:bodyPr/>
          <a:lstStyle/>
          <a:p>
            <a:r>
              <a:rPr lang="en-AU"/>
              <a:t>Sharing learning intentions and success criteria</a:t>
            </a:r>
          </a:p>
        </p:txBody>
      </p:sp>
    </p:spTree>
    <p:extLst>
      <p:ext uri="{BB962C8B-B14F-4D97-AF65-F5344CB8AC3E}">
        <p14:creationId xmlns:p14="http://schemas.microsoft.com/office/powerpoint/2010/main" val="3198534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86BA5-3459-5E0D-8F8A-92F9C432BC07}"/>
              </a:ext>
            </a:extLst>
          </p:cNvPr>
          <p:cNvSpPr>
            <a:spLocks noGrp="1"/>
          </p:cNvSpPr>
          <p:nvPr>
            <p:ph type="title"/>
          </p:nvPr>
        </p:nvSpPr>
        <p:spPr/>
        <p:txBody>
          <a:bodyPr/>
          <a:lstStyle/>
          <a:p>
            <a:r>
              <a:rPr lang="en-AU"/>
              <a:t>Strategies</a:t>
            </a:r>
          </a:p>
        </p:txBody>
      </p:sp>
      <p:pic>
        <p:nvPicPr>
          <p:cNvPr id="7" name="Picture 2">
            <a:extLst>
              <a:ext uri="{FF2B5EF4-FFF2-40B4-BE49-F238E27FC236}">
                <a16:creationId xmlns:a16="http://schemas.microsoft.com/office/drawing/2014/main" id="{367D2E93-EF54-1BFD-102C-D9A7ABE36DF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a:ext>
            </a:extLst>
          </a:blip>
          <a:stretch>
            <a:fillRect/>
          </a:stretch>
        </p:blipFill>
        <p:spPr bwMode="auto">
          <a:xfrm>
            <a:off x="812123" y="1607874"/>
            <a:ext cx="4499998" cy="4499998"/>
          </a:xfrm>
          <a:prstGeom prst="rect">
            <a:avLst/>
          </a:prstGeom>
          <a:solidFill>
            <a:srgbClr val="FFFFFF"/>
          </a:solidFill>
        </p:spPr>
      </p:pic>
      <p:sp>
        <p:nvSpPr>
          <p:cNvPr id="8" name="Content Placeholder 4">
            <a:extLst>
              <a:ext uri="{FF2B5EF4-FFF2-40B4-BE49-F238E27FC236}">
                <a16:creationId xmlns:a16="http://schemas.microsoft.com/office/drawing/2014/main" id="{840591EB-E263-3A56-6E8F-0F8D806C2D9A}"/>
              </a:ext>
            </a:extLst>
          </p:cNvPr>
          <p:cNvSpPr txBox="1">
            <a:spLocks/>
          </p:cNvSpPr>
          <p:nvPr/>
        </p:nvSpPr>
        <p:spPr>
          <a:xfrm>
            <a:off x="6364512" y="1670627"/>
            <a:ext cx="5015365" cy="3774845"/>
          </a:xfrm>
          <a:prstGeom prst="rect">
            <a:avLst/>
          </a:prstGeom>
        </p:spPr>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18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chemeClr val="accent2"/>
                </a:solidFill>
                <a:hlinkClick r:id="rId4">
                  <a:extLst>
                    <a:ext uri="{A12FA001-AC4F-418D-AE19-62706E023703}">
                      <ahyp:hlinkClr xmlns:ahyp="http://schemas.microsoft.com/office/drawing/2018/hyperlinkcolor" val="tx"/>
                    </a:ext>
                  </a:extLst>
                </a:hlinkClick>
              </a:rPr>
              <a:t>Peer feedback</a:t>
            </a:r>
            <a:endParaRPr lang="en-AU" dirty="0">
              <a:solidFill>
                <a:schemeClr val="accent2"/>
              </a:solidFill>
            </a:endParaRPr>
          </a:p>
          <a:p>
            <a:r>
              <a:rPr lang="en-AU" dirty="0">
                <a:hlinkClick r:id="rId5"/>
              </a:rPr>
              <a:t>Peer discussion and conferencing</a:t>
            </a:r>
            <a:r>
              <a:rPr lang="en-AU" dirty="0"/>
              <a:t> – also known as – accountable talk, chat stations, pinwheel discussion, scheduled chat</a:t>
            </a:r>
          </a:p>
        </p:txBody>
      </p:sp>
      <p:sp>
        <p:nvSpPr>
          <p:cNvPr id="3" name="Slide Number Placeholder 2">
            <a:extLst>
              <a:ext uri="{FF2B5EF4-FFF2-40B4-BE49-F238E27FC236}">
                <a16:creationId xmlns:a16="http://schemas.microsoft.com/office/drawing/2014/main" id="{4ABF4E7C-350E-79D5-FCBE-F2389A26BD25}"/>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30</a:t>
            </a:fld>
            <a:endParaRPr lang="en-AU"/>
          </a:p>
        </p:txBody>
      </p:sp>
    </p:spTree>
    <p:extLst>
      <p:ext uri="{BB962C8B-B14F-4D97-AF65-F5344CB8AC3E}">
        <p14:creationId xmlns:p14="http://schemas.microsoft.com/office/powerpoint/2010/main" val="4035249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t>Using effective questioning</a:t>
            </a:r>
          </a:p>
        </p:txBody>
      </p:sp>
    </p:spTree>
    <p:extLst>
      <p:ext uri="{BB962C8B-B14F-4D97-AF65-F5344CB8AC3E}">
        <p14:creationId xmlns:p14="http://schemas.microsoft.com/office/powerpoint/2010/main" val="1619824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t>Checking for understanding</a:t>
            </a:r>
          </a:p>
        </p:txBody>
      </p:sp>
    </p:spTree>
    <p:extLst>
      <p:ext uri="{BB962C8B-B14F-4D97-AF65-F5344CB8AC3E}">
        <p14:creationId xmlns:p14="http://schemas.microsoft.com/office/powerpoint/2010/main" val="26667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t>References (1)</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484765"/>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1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1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1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1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1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1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100" b="0" i="0" u="none" strike="noStrike" kern="1200" cap="none" spc="0" normalizeH="0" baseline="0" noProof="0" dirty="0">
                <a:ln>
                  <a:noFill/>
                </a:ln>
                <a:solidFill>
                  <a:srgbClr val="CBEDFD"/>
                </a:solidFill>
                <a:effectLst/>
                <a:uLnTx/>
                <a:uFillTx/>
                <a:ea typeface="+mn-ea"/>
                <a:cs typeface="+mn-cs"/>
              </a:rPr>
              <a:t> </a:t>
            </a:r>
            <a:r>
              <a:rPr kumimoji="0" lang="en-AU" sz="11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100" b="0" i="0" u="none" strike="noStrike" kern="1200" cap="none" spc="0" normalizeH="0" baseline="0" noProof="0" dirty="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100" b="0" i="0" u="none" strike="noStrike" kern="1200" cap="none" spc="0" normalizeH="0" baseline="0" noProof="0" dirty="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a:xfrm>
            <a:off x="360000" y="3325338"/>
            <a:ext cx="11484000" cy="3280662"/>
          </a:xfrm>
        </p:spPr>
        <p:txBody>
          <a:bodyPr/>
          <a:lstStyle/>
          <a:p>
            <a:r>
              <a:rPr lang="en-AU" dirty="0"/>
              <a:t>Australian Education Research Organisation (AERO) (2024a) </a:t>
            </a:r>
            <a:r>
              <a:rPr lang="en-AU" dirty="0">
                <a:hlinkClick r:id="rId6"/>
              </a:rPr>
              <a:t>Explain learning objectives</a:t>
            </a:r>
            <a:r>
              <a:rPr lang="en-AU" dirty="0"/>
              <a:t>, AERO, accessed 16 April 2024.</a:t>
            </a:r>
          </a:p>
          <a:p>
            <a:r>
              <a:rPr lang="en-AU" dirty="0"/>
              <a:t>AERO (Australian Education Research Organisation) (2024b) </a:t>
            </a:r>
            <a:r>
              <a:rPr lang="en-AU" dirty="0">
                <a:hlinkClick r:id="rId7"/>
              </a:rPr>
              <a:t>Why explicit instruction works</a:t>
            </a:r>
            <a:r>
              <a:rPr lang="en-AU" dirty="0"/>
              <a:t>, AERO website, accessed 16 April 2024.</a:t>
            </a:r>
          </a:p>
          <a:p>
            <a:r>
              <a:rPr lang="en-AU" dirty="0"/>
              <a:t>Black P and Wiliam D (2018) ‘</a:t>
            </a:r>
            <a:r>
              <a:rPr lang="en-AU" dirty="0">
                <a:hlinkClick r:id="rId8"/>
              </a:rPr>
              <a:t>Classroom assessment and pedagogy</a:t>
            </a:r>
            <a:r>
              <a:rPr lang="en-AU" dirty="0"/>
              <a:t>’, Assessment in Education Principles Policy and Practice, 25(1):1–25.</a:t>
            </a:r>
          </a:p>
          <a:p>
            <a:r>
              <a:rPr lang="en-AU" dirty="0"/>
              <a:t>CESE (Centre for Education Statistics and Evaluation) (2017) </a:t>
            </a:r>
            <a:r>
              <a:rPr lang="en-AU" dirty="0">
                <a:hlinkClick r:id="rId9"/>
              </a:rPr>
              <a:t>Cognitive load theory: Research that teachers really need to understand</a:t>
            </a:r>
            <a:r>
              <a:rPr lang="en-AU" dirty="0"/>
              <a:t>, NSW Department of Education, accessed 16 April 2024.</a:t>
            </a:r>
          </a:p>
          <a:p>
            <a:r>
              <a:rPr lang="en-AU" dirty="0"/>
              <a:t>Clarke S (2014) Outstanding formative assessment: culture and practice, Hodder Education, Great Britain.</a:t>
            </a:r>
          </a:p>
          <a:p>
            <a:r>
              <a:rPr lang="en-AU" dirty="0"/>
              <a:t>Clarke S, Timperley H, Hattie J (2003) Unlocking formative assessment: Practical strategies for enhancing students’ learning in the primary and intermediate classroom, Hodder Moa Beckett, Auckland NZ, 2003.</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33</a:t>
            </a:fld>
            <a:endParaRPr lang="en-AU"/>
          </a:p>
        </p:txBody>
      </p:sp>
    </p:spTree>
    <p:extLst>
      <p:ext uri="{BB962C8B-B14F-4D97-AF65-F5344CB8AC3E}">
        <p14:creationId xmlns:p14="http://schemas.microsoft.com/office/powerpoint/2010/main" val="283560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8FD5F22D-1BAD-2773-1A33-098F34B22A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C6F9701-7406-7930-CD1D-E3FA3E03412A}"/>
              </a:ext>
            </a:extLst>
          </p:cNvPr>
          <p:cNvSpPr>
            <a:spLocks noGrp="1"/>
          </p:cNvSpPr>
          <p:nvPr>
            <p:ph type="title"/>
          </p:nvPr>
        </p:nvSpPr>
        <p:spPr/>
        <p:txBody>
          <a:bodyPr/>
          <a:lstStyle/>
          <a:p>
            <a:r>
              <a:rPr lang="en-AU" dirty="0"/>
              <a:t>References (2)</a:t>
            </a:r>
          </a:p>
        </p:txBody>
      </p:sp>
      <p:sp>
        <p:nvSpPr>
          <p:cNvPr id="9" name="Content Placeholder 3">
            <a:extLst>
              <a:ext uri="{FF2B5EF4-FFF2-40B4-BE49-F238E27FC236}">
                <a16:creationId xmlns:a16="http://schemas.microsoft.com/office/drawing/2014/main" id="{65E7F433-D1A7-43FA-6698-3EE9A956C9F8}"/>
              </a:ext>
            </a:extLst>
          </p:cNvPr>
          <p:cNvSpPr txBox="1">
            <a:spLocks/>
          </p:cNvSpPr>
          <p:nvPr/>
        </p:nvSpPr>
        <p:spPr>
          <a:xfrm>
            <a:off x="360000" y="1395652"/>
            <a:ext cx="11484000" cy="2927351"/>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sz="1100"/>
              <a:t>Griffin P (2018) Assessment for teaching, Cambridge University Press. </a:t>
            </a:r>
          </a:p>
          <a:p>
            <a:r>
              <a:rPr lang="en-AU" sz="1100"/>
              <a:t>NESA (NSW Education Standards Authority) (2024) </a:t>
            </a:r>
            <a:r>
              <a:rPr lang="en-AU" sz="1100">
                <a:hlinkClick r:id="rId3"/>
              </a:rPr>
              <a:t>'Glossary’, </a:t>
            </a:r>
            <a:r>
              <a:rPr lang="en-AU" sz="1100"/>
              <a:t>NESA website, accessed 25 July 2025.</a:t>
            </a:r>
          </a:p>
          <a:p>
            <a:r>
              <a:rPr lang="en-AU" sz="1100"/>
              <a:t>State of New South Wales (Department of Education) (2024.) </a:t>
            </a:r>
            <a:r>
              <a:rPr lang="en-AU" sz="1100">
                <a:hlinkClick r:id="rId4">
                  <a:extLst>
                    <a:ext uri="{A12FA001-AC4F-418D-AE19-62706E023703}">
                      <ahyp:hlinkClr xmlns:ahyp="http://schemas.microsoft.com/office/drawing/2018/hyperlinkcolor" val="tx"/>
                    </a:ext>
                  </a:extLst>
                </a:hlinkClick>
              </a:rPr>
              <a:t>Explicit teaching strategies</a:t>
            </a:r>
            <a:r>
              <a:rPr lang="en-AU" sz="1100"/>
              <a:t>, NSW Department of Education website, accessed 5 April 2024. </a:t>
            </a:r>
          </a:p>
          <a:p>
            <a:r>
              <a:rPr lang="en-AU" sz="1100"/>
              <a:t>State of New South Wales (Department of Education) (2024) the </a:t>
            </a:r>
            <a:r>
              <a:rPr lang="en-AU" sz="1100">
                <a:hlinkClick r:id="rId5">
                  <a:extLst>
                    <a:ext uri="{A12FA001-AC4F-418D-AE19-62706E023703}">
                      <ahyp:hlinkClr xmlns:ahyp="http://schemas.microsoft.com/office/drawing/2018/hyperlinkcolor" val="tx"/>
                    </a:ext>
                  </a:extLst>
                </a:hlinkClick>
              </a:rPr>
              <a:t>Explicit teaching – Driving learning and engagement</a:t>
            </a:r>
            <a:r>
              <a:rPr lang="en-AU" sz="1100"/>
              <a:t>, Centre for Education Statistics and Evaluation website, accessed 5 April 2024. </a:t>
            </a:r>
          </a:p>
          <a:p>
            <a:r>
              <a:rPr lang="en-AU" sz="1100"/>
              <a:t>State of New South Wales (Department of Education) (n.d.) </a:t>
            </a:r>
            <a:r>
              <a:rPr lang="en-AU" sz="1100">
                <a:hlinkClick r:id="rId6">
                  <a:extLst>
                    <a:ext uri="{A12FA001-AC4F-418D-AE19-62706E023703}">
                      <ahyp:hlinkClr xmlns:ahyp="http://schemas.microsoft.com/office/drawing/2018/hyperlinkcolor" val="tx"/>
                    </a:ext>
                  </a:extLst>
                </a:hlinkClick>
              </a:rPr>
              <a:t>Digital Learning Selector</a:t>
            </a:r>
            <a:r>
              <a:rPr lang="en-AU" sz="1100"/>
              <a:t>, NSW Department of Education website, accessed 5 April 2024. </a:t>
            </a:r>
          </a:p>
          <a:p>
            <a:r>
              <a:rPr lang="en-AU" sz="1100"/>
              <a:t>Wiliam D (2014) ‘</a:t>
            </a:r>
            <a:r>
              <a:rPr lang="en-AU" sz="1100">
                <a:hlinkClick r:id="rId7">
                  <a:extLst>
                    <a:ext uri="{A12FA001-AC4F-418D-AE19-62706E023703}">
                      <ahyp:hlinkClr xmlns:ahyp="http://schemas.microsoft.com/office/drawing/2018/hyperlinkcolor" val="tx"/>
                    </a:ext>
                  </a:extLst>
                </a:hlinkClick>
              </a:rPr>
              <a:t>The right questions, the right way </a:t>
            </a:r>
            <a:r>
              <a:rPr lang="en-AU" sz="1100"/>
              <a:t>’, Educational Leadership, 71(6).</a:t>
            </a:r>
            <a:endParaRPr lang="en-AU" sz="1000"/>
          </a:p>
          <a:p>
            <a:pPr>
              <a:lnSpc>
                <a:spcPct val="100000"/>
              </a:lnSpc>
            </a:pPr>
            <a:endParaRPr lang="en-AU" sz="1000" dirty="0"/>
          </a:p>
        </p:txBody>
      </p:sp>
      <p:sp>
        <p:nvSpPr>
          <p:cNvPr id="2" name="Slide Number Placeholder 1">
            <a:extLst>
              <a:ext uri="{FF2B5EF4-FFF2-40B4-BE49-F238E27FC236}">
                <a16:creationId xmlns:a16="http://schemas.microsoft.com/office/drawing/2014/main" id="{02EC8412-7795-5D28-1DCA-96FFE92013B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34</a:t>
            </a:fld>
            <a:endParaRPr lang="en-AU"/>
          </a:p>
        </p:txBody>
      </p:sp>
    </p:spTree>
    <p:extLst>
      <p:ext uri="{BB962C8B-B14F-4D97-AF65-F5344CB8AC3E}">
        <p14:creationId xmlns:p14="http://schemas.microsoft.com/office/powerpoint/2010/main" val="3478906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2025</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2025.</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algn="l">
              <a:lnSpc>
                <a:spcPct val="150000"/>
              </a:lnSpc>
              <a:spcAft>
                <a:spcPts val="600"/>
              </a:spcAft>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1996487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a:t>Learning intentions and success criteria</a:t>
            </a:r>
          </a:p>
        </p:txBody>
      </p:sp>
      <p:sp>
        <p:nvSpPr>
          <p:cNvPr id="6" name="Text Placeholder 5">
            <a:extLst>
              <a:ext uri="{FF2B5EF4-FFF2-40B4-BE49-F238E27FC236}">
                <a16:creationId xmlns:a16="http://schemas.microsoft.com/office/drawing/2014/main" id="{FF62F595-0C1C-45D2-967A-5F5F88649CD7}"/>
              </a:ext>
            </a:extLst>
          </p:cNvPr>
          <p:cNvSpPr>
            <a:spLocks noGrp="1"/>
          </p:cNvSpPr>
          <p:nvPr>
            <p:ph type="body" sz="quarter" idx="19"/>
          </p:nvPr>
        </p:nvSpPr>
        <p:spPr/>
        <p:txBody>
          <a:bodyPr/>
          <a:lstStyle/>
          <a:p>
            <a:r>
              <a:rPr lang="en-AU" b="1" dirty="0">
                <a:solidFill>
                  <a:schemeClr val="accent1"/>
                </a:solidFill>
                <a:latin typeface="+mj-lt"/>
                <a:cs typeface="Arial" panose="020B0604020202020204" pitchFamily="34" charset="0"/>
              </a:rPr>
              <a:t>We are learning to</a:t>
            </a:r>
            <a:endParaRPr lang="en-AU" b="1" dirty="0">
              <a:solidFill>
                <a:schemeClr val="accent1"/>
              </a:solidFill>
              <a:latin typeface="+mj-lt"/>
              <a:ea typeface="+mn-lt"/>
              <a:cs typeface="Arial" panose="020B0604020202020204" pitchFamily="34" charset="0"/>
            </a:endParaRPr>
          </a:p>
          <a:p>
            <a:pPr marL="342900" indent="-342900">
              <a:buFont typeface="Arial" panose="020B0604020202020204" pitchFamily="34" charset="0"/>
              <a:buChar char="•"/>
            </a:pPr>
            <a:r>
              <a:rPr lang="en-AU" dirty="0">
                <a:cs typeface="Arial" panose="020B0604020202020204" pitchFamily="34" charset="0"/>
              </a:rPr>
              <a:t>refine writing compositions by focusing on one skill at a time</a:t>
            </a:r>
          </a:p>
          <a:p>
            <a:pPr marL="342900" indent="-342900">
              <a:buFont typeface="Arial" panose="020B0604020202020204" pitchFamily="34" charset="0"/>
              <a:buChar char="•"/>
            </a:pPr>
            <a:r>
              <a:rPr lang="en-AU" dirty="0">
                <a:cs typeface="Arial" panose="020B0604020202020204" pitchFamily="34" charset="0"/>
              </a:rPr>
              <a:t>engage effectively in collaborative feedback. </a:t>
            </a:r>
          </a:p>
          <a:p>
            <a:r>
              <a:rPr lang="en-AU" b="1" dirty="0">
                <a:solidFill>
                  <a:schemeClr val="accent1"/>
                </a:solidFill>
                <a:latin typeface="+mj-lt"/>
                <a:cs typeface="Arial" panose="020B0604020202020204" pitchFamily="34" charset="0"/>
              </a:rPr>
              <a:t>We can</a:t>
            </a:r>
            <a:endParaRPr lang="en-US" dirty="0">
              <a:solidFill>
                <a:schemeClr val="accent1"/>
              </a:solidFill>
              <a:latin typeface="+mj-lt"/>
              <a:cs typeface="Arial" panose="020B0604020202020204" pitchFamily="34" charset="0"/>
            </a:endParaRPr>
          </a:p>
          <a:p>
            <a:pPr marL="342900" indent="-342900">
              <a:buFont typeface="Public Sans"/>
              <a:buChar char="•"/>
            </a:pPr>
            <a:r>
              <a:rPr lang="en-AU" dirty="0">
                <a:cs typeface="Arial"/>
              </a:rPr>
              <a:t>[classroom teacher to insert sample success criteria]</a:t>
            </a:r>
            <a:endParaRPr lang="en-US" dirty="0">
              <a:cs typeface="Arial"/>
            </a:endParaRPr>
          </a:p>
          <a:p>
            <a:pPr marL="342900" indent="-342900">
              <a:buFont typeface="Public Sans"/>
              <a:buChar char="•"/>
            </a:pPr>
            <a:r>
              <a:rPr lang="en-AU" dirty="0">
                <a:ea typeface="+mn-lt"/>
                <a:cs typeface="Arial"/>
              </a:rPr>
              <a:t>[classroom teacher to insert sample success criteria]</a:t>
            </a:r>
            <a:endParaRPr lang="en-US" dirty="0">
              <a:ea typeface="+mn-lt"/>
              <a:cs typeface="Arial"/>
            </a:endParaRPr>
          </a:p>
          <a:p>
            <a:pPr marL="342900" indent="-342900">
              <a:buFont typeface="Public Sans"/>
              <a:buChar char="•"/>
            </a:pPr>
            <a:r>
              <a:rPr lang="en-AU" dirty="0">
                <a:ea typeface="+mn-lt"/>
                <a:cs typeface="Arial"/>
              </a:rPr>
              <a:t>[classroom teacher to insert sample success criteria].</a:t>
            </a:r>
            <a:endParaRPr lang="en-AU" dirty="0">
              <a:cs typeface="Arial"/>
            </a:endParaRPr>
          </a:p>
          <a:p>
            <a:endParaRPr lang="en-AU" dirty="0"/>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4"/>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1041699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t>Chunking and sequencing learning</a:t>
            </a:r>
          </a:p>
        </p:txBody>
      </p:sp>
    </p:spTree>
    <p:extLst>
      <p:ext uri="{BB962C8B-B14F-4D97-AF65-F5344CB8AC3E}">
        <p14:creationId xmlns:p14="http://schemas.microsoft.com/office/powerpoint/2010/main" val="397598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5FBC2-D5F3-D708-1C12-5A61D0952FCD}"/>
              </a:ext>
            </a:extLst>
          </p:cNvPr>
          <p:cNvSpPr>
            <a:spLocks noGrp="1"/>
          </p:cNvSpPr>
          <p:nvPr>
            <p:ph type="title"/>
          </p:nvPr>
        </p:nvSpPr>
        <p:spPr/>
        <p:txBody>
          <a:bodyPr/>
          <a:lstStyle/>
          <a:p>
            <a:r>
              <a:rPr lang="en-GB" dirty="0">
                <a:cs typeface="Arial"/>
              </a:rPr>
              <a:t>Succinct and elaborated noun groups (1)</a:t>
            </a:r>
            <a:endParaRPr lang="en-GB" dirty="0"/>
          </a:p>
        </p:txBody>
      </p:sp>
      <p:sp>
        <p:nvSpPr>
          <p:cNvPr id="5" name="Text Placeholder 4">
            <a:extLst>
              <a:ext uri="{FF2B5EF4-FFF2-40B4-BE49-F238E27FC236}">
                <a16:creationId xmlns:a16="http://schemas.microsoft.com/office/drawing/2014/main" id="{74872AE1-E469-D045-4534-F8D9741898A9}"/>
              </a:ext>
            </a:extLst>
          </p:cNvPr>
          <p:cNvSpPr>
            <a:spLocks noGrp="1"/>
          </p:cNvSpPr>
          <p:nvPr>
            <p:ph type="body" sz="quarter" idx="18"/>
          </p:nvPr>
        </p:nvSpPr>
        <p:spPr/>
        <p:txBody>
          <a:bodyPr/>
          <a:lstStyle/>
          <a:p>
            <a:r>
              <a:rPr lang="en-AU">
                <a:cs typeface="Arial"/>
              </a:rPr>
              <a:t>Identifying and replacing nouns with succinct noun groups</a:t>
            </a:r>
            <a:endParaRPr lang="en-US"/>
          </a:p>
        </p:txBody>
      </p:sp>
      <p:sp>
        <p:nvSpPr>
          <p:cNvPr id="3" name="Content Placeholder 2">
            <a:extLst>
              <a:ext uri="{FF2B5EF4-FFF2-40B4-BE49-F238E27FC236}">
                <a16:creationId xmlns:a16="http://schemas.microsoft.com/office/drawing/2014/main" id="{4958F939-E8B9-6B4D-6C38-ED1F8EBB2522}"/>
              </a:ext>
            </a:extLst>
          </p:cNvPr>
          <p:cNvSpPr>
            <a:spLocks noGrp="1"/>
          </p:cNvSpPr>
          <p:nvPr>
            <p:ph idx="1"/>
          </p:nvPr>
        </p:nvSpPr>
        <p:spPr/>
        <p:txBody>
          <a:bodyPr vert="horz" lIns="0" tIns="0" rIns="0" bIns="0" rtlCol="0" anchor="t">
            <a:noAutofit/>
          </a:bodyPr>
          <a:lstStyle/>
          <a:p>
            <a:r>
              <a:rPr lang="en-AU" dirty="0">
                <a:solidFill>
                  <a:srgbClr val="000000"/>
                </a:solidFill>
                <a:cs typeface="Arial"/>
              </a:rPr>
              <a:t>I asked my friends for feedback. They liked the parts where I talked about playing with friends and how gaming helps me escape. They said it was relatable, which made me feel good. They also suggested I add more detail about my feelings. So, I went back and expanded on how I feel when I game, like when I feel strong or when I learn from losing.</a:t>
            </a:r>
            <a:endParaRPr lang="en-GB" dirty="0">
              <a:solidFill>
                <a:srgbClr val="000000"/>
              </a:solidFill>
              <a:cs typeface="Arial"/>
            </a:endParaRPr>
          </a:p>
        </p:txBody>
      </p:sp>
      <p:sp>
        <p:nvSpPr>
          <p:cNvPr id="4" name="Slide Number Placeholder 3">
            <a:extLst>
              <a:ext uri="{FF2B5EF4-FFF2-40B4-BE49-F238E27FC236}">
                <a16:creationId xmlns:a16="http://schemas.microsoft.com/office/drawing/2014/main" id="{629D8A8B-7D69-0E6D-67FA-42D3A239F1A7}"/>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3907447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40CFF-FF88-D6B9-C34E-167ECD669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D0F87D-A59B-8B05-FF36-261A672969A5}"/>
              </a:ext>
            </a:extLst>
          </p:cNvPr>
          <p:cNvSpPr>
            <a:spLocks noGrp="1"/>
          </p:cNvSpPr>
          <p:nvPr>
            <p:ph type="title"/>
          </p:nvPr>
        </p:nvSpPr>
        <p:spPr/>
        <p:txBody>
          <a:bodyPr/>
          <a:lstStyle/>
          <a:p>
            <a:r>
              <a:rPr lang="en-GB" dirty="0">
                <a:cs typeface="Arial"/>
              </a:rPr>
              <a:t>Succinct and elaborated noun groups (2)</a:t>
            </a:r>
            <a:endParaRPr lang="en-GB" dirty="0"/>
          </a:p>
        </p:txBody>
      </p:sp>
      <p:sp>
        <p:nvSpPr>
          <p:cNvPr id="5" name="Text Placeholder 4">
            <a:extLst>
              <a:ext uri="{FF2B5EF4-FFF2-40B4-BE49-F238E27FC236}">
                <a16:creationId xmlns:a16="http://schemas.microsoft.com/office/drawing/2014/main" id="{44703FA9-07BD-1D8E-1E8F-BB35A5CD6456}"/>
              </a:ext>
            </a:extLst>
          </p:cNvPr>
          <p:cNvSpPr>
            <a:spLocks noGrp="1"/>
          </p:cNvSpPr>
          <p:nvPr>
            <p:ph type="body" sz="quarter" idx="18"/>
          </p:nvPr>
        </p:nvSpPr>
        <p:spPr/>
        <p:txBody>
          <a:bodyPr/>
          <a:lstStyle/>
          <a:p>
            <a:r>
              <a:rPr lang="en-AU">
                <a:cs typeface="Arial"/>
              </a:rPr>
              <a:t>Improving writing using succinct noun groups</a:t>
            </a:r>
            <a:endParaRPr lang="en-US">
              <a:cs typeface="Arial"/>
            </a:endParaRPr>
          </a:p>
        </p:txBody>
      </p:sp>
      <p:sp>
        <p:nvSpPr>
          <p:cNvPr id="3" name="Content Placeholder 2">
            <a:extLst>
              <a:ext uri="{FF2B5EF4-FFF2-40B4-BE49-F238E27FC236}">
                <a16:creationId xmlns:a16="http://schemas.microsoft.com/office/drawing/2014/main" id="{A58F83FC-C15A-99D3-6EBD-7485E2991196}"/>
              </a:ext>
            </a:extLst>
          </p:cNvPr>
          <p:cNvSpPr>
            <a:spLocks noGrp="1"/>
          </p:cNvSpPr>
          <p:nvPr>
            <p:ph idx="1"/>
          </p:nvPr>
        </p:nvSpPr>
        <p:spPr/>
        <p:txBody>
          <a:bodyPr vert="horz" lIns="0" tIns="0" rIns="0" bIns="0" rtlCol="0" anchor="t">
            <a:noAutofit/>
          </a:bodyPr>
          <a:lstStyle/>
          <a:p>
            <a:r>
              <a:rPr lang="en-AU" dirty="0">
                <a:solidFill>
                  <a:srgbClr val="000000"/>
                </a:solidFill>
                <a:cs typeface="Arial"/>
              </a:rPr>
              <a:t>I asked my</a:t>
            </a:r>
            <a:r>
              <a:rPr lang="en-AU" dirty="0">
                <a:solidFill>
                  <a:srgbClr val="FF0000"/>
                </a:solidFill>
                <a:cs typeface="Arial"/>
              </a:rPr>
              <a:t> friends</a:t>
            </a:r>
            <a:r>
              <a:rPr lang="en-AU" dirty="0">
                <a:solidFill>
                  <a:srgbClr val="000000"/>
                </a:solidFill>
                <a:cs typeface="Arial"/>
              </a:rPr>
              <a:t> for</a:t>
            </a:r>
            <a:r>
              <a:rPr lang="en-AU" dirty="0">
                <a:solidFill>
                  <a:srgbClr val="FF0000"/>
                </a:solidFill>
                <a:cs typeface="Arial"/>
              </a:rPr>
              <a:t> feedback</a:t>
            </a:r>
            <a:r>
              <a:rPr lang="en-AU" dirty="0">
                <a:solidFill>
                  <a:srgbClr val="000000"/>
                </a:solidFill>
                <a:cs typeface="Arial"/>
              </a:rPr>
              <a:t>. They liked the </a:t>
            </a:r>
            <a:r>
              <a:rPr lang="en-AU" dirty="0">
                <a:solidFill>
                  <a:srgbClr val="FF0000"/>
                </a:solidFill>
                <a:cs typeface="Arial"/>
              </a:rPr>
              <a:t>parts </a:t>
            </a:r>
            <a:r>
              <a:rPr lang="en-AU" dirty="0">
                <a:solidFill>
                  <a:srgbClr val="000000"/>
                </a:solidFill>
                <a:cs typeface="Arial"/>
              </a:rPr>
              <a:t>where I talked about </a:t>
            </a:r>
            <a:r>
              <a:rPr lang="en-AU" dirty="0">
                <a:cs typeface="Arial"/>
              </a:rPr>
              <a:t>playing </a:t>
            </a:r>
            <a:r>
              <a:rPr lang="en-AU" dirty="0">
                <a:solidFill>
                  <a:srgbClr val="000000"/>
                </a:solidFill>
                <a:cs typeface="Arial"/>
              </a:rPr>
              <a:t>with </a:t>
            </a:r>
            <a:r>
              <a:rPr lang="en-AU" dirty="0">
                <a:solidFill>
                  <a:srgbClr val="FF0000"/>
                </a:solidFill>
                <a:cs typeface="Arial"/>
              </a:rPr>
              <a:t>friends</a:t>
            </a:r>
            <a:r>
              <a:rPr lang="en-AU" dirty="0">
                <a:solidFill>
                  <a:srgbClr val="000000"/>
                </a:solidFill>
                <a:cs typeface="Arial"/>
              </a:rPr>
              <a:t> and how </a:t>
            </a:r>
            <a:r>
              <a:rPr lang="en-AU" dirty="0">
                <a:solidFill>
                  <a:srgbClr val="FF0000"/>
                </a:solidFill>
                <a:cs typeface="Arial"/>
              </a:rPr>
              <a:t>gaming</a:t>
            </a:r>
            <a:r>
              <a:rPr lang="en-AU" dirty="0">
                <a:solidFill>
                  <a:srgbClr val="000000"/>
                </a:solidFill>
                <a:cs typeface="Arial"/>
              </a:rPr>
              <a:t> helps me escape. They said it was relatable, which made</a:t>
            </a:r>
            <a:r>
              <a:rPr lang="en-AU" dirty="0">
                <a:solidFill>
                  <a:srgbClr val="FF0000"/>
                </a:solidFill>
                <a:cs typeface="Arial"/>
              </a:rPr>
              <a:t> me</a:t>
            </a:r>
            <a:r>
              <a:rPr lang="en-AU" dirty="0">
                <a:solidFill>
                  <a:srgbClr val="000000"/>
                </a:solidFill>
                <a:cs typeface="Arial"/>
              </a:rPr>
              <a:t> feel </a:t>
            </a:r>
            <a:r>
              <a:rPr lang="en-AU" dirty="0">
                <a:solidFill>
                  <a:srgbClr val="FF0000"/>
                </a:solidFill>
                <a:cs typeface="Arial"/>
              </a:rPr>
              <a:t>good</a:t>
            </a:r>
            <a:r>
              <a:rPr lang="en-AU" dirty="0">
                <a:solidFill>
                  <a:srgbClr val="000000"/>
                </a:solidFill>
                <a:cs typeface="Arial"/>
              </a:rPr>
              <a:t>. They also suggested</a:t>
            </a:r>
            <a:r>
              <a:rPr lang="en-AU" dirty="0">
                <a:solidFill>
                  <a:srgbClr val="FF0000"/>
                </a:solidFill>
                <a:cs typeface="Arial"/>
              </a:rPr>
              <a:t> I </a:t>
            </a:r>
            <a:r>
              <a:rPr lang="en-AU" dirty="0">
                <a:solidFill>
                  <a:srgbClr val="000000"/>
                </a:solidFill>
                <a:cs typeface="Arial"/>
              </a:rPr>
              <a:t>add more </a:t>
            </a:r>
            <a:r>
              <a:rPr lang="en-AU" dirty="0">
                <a:solidFill>
                  <a:srgbClr val="FF0000"/>
                </a:solidFill>
                <a:cs typeface="Arial"/>
              </a:rPr>
              <a:t>detail</a:t>
            </a:r>
            <a:r>
              <a:rPr lang="en-AU" dirty="0">
                <a:solidFill>
                  <a:srgbClr val="000000"/>
                </a:solidFill>
                <a:cs typeface="Arial"/>
              </a:rPr>
              <a:t> about my </a:t>
            </a:r>
            <a:r>
              <a:rPr lang="en-AU" dirty="0">
                <a:solidFill>
                  <a:srgbClr val="FF0000"/>
                </a:solidFill>
                <a:cs typeface="Arial"/>
              </a:rPr>
              <a:t>feelings</a:t>
            </a:r>
            <a:r>
              <a:rPr lang="en-AU" dirty="0">
                <a:solidFill>
                  <a:srgbClr val="000000"/>
                </a:solidFill>
                <a:cs typeface="Arial"/>
              </a:rPr>
              <a:t>. So,</a:t>
            </a:r>
            <a:r>
              <a:rPr lang="en-AU" dirty="0">
                <a:solidFill>
                  <a:srgbClr val="FF0000"/>
                </a:solidFill>
                <a:cs typeface="Arial"/>
              </a:rPr>
              <a:t> I </a:t>
            </a:r>
            <a:r>
              <a:rPr lang="en-AU" dirty="0">
                <a:solidFill>
                  <a:srgbClr val="000000"/>
                </a:solidFill>
                <a:cs typeface="Arial"/>
              </a:rPr>
              <a:t>went back and expanded on how I feel when</a:t>
            </a:r>
            <a:r>
              <a:rPr lang="en-AU" dirty="0">
                <a:solidFill>
                  <a:srgbClr val="FF0000"/>
                </a:solidFill>
                <a:cs typeface="Arial"/>
              </a:rPr>
              <a:t> I game</a:t>
            </a:r>
            <a:r>
              <a:rPr lang="en-AU" dirty="0">
                <a:solidFill>
                  <a:srgbClr val="000000"/>
                </a:solidFill>
                <a:cs typeface="Arial"/>
              </a:rPr>
              <a:t>, like when </a:t>
            </a:r>
            <a:r>
              <a:rPr lang="en-AU" dirty="0">
                <a:solidFill>
                  <a:srgbClr val="FF0000"/>
                </a:solidFill>
                <a:cs typeface="Arial"/>
              </a:rPr>
              <a:t>I</a:t>
            </a:r>
            <a:r>
              <a:rPr lang="en-AU" dirty="0">
                <a:solidFill>
                  <a:srgbClr val="000000"/>
                </a:solidFill>
                <a:cs typeface="Arial"/>
              </a:rPr>
              <a:t> feel strong or when</a:t>
            </a:r>
            <a:r>
              <a:rPr lang="en-AU" dirty="0">
                <a:solidFill>
                  <a:srgbClr val="FF0000"/>
                </a:solidFill>
                <a:cs typeface="Arial"/>
              </a:rPr>
              <a:t> I</a:t>
            </a:r>
            <a:r>
              <a:rPr lang="en-AU" dirty="0">
                <a:solidFill>
                  <a:srgbClr val="000000"/>
                </a:solidFill>
                <a:cs typeface="Arial"/>
              </a:rPr>
              <a:t> learn from </a:t>
            </a:r>
            <a:r>
              <a:rPr lang="en-AU" dirty="0">
                <a:solidFill>
                  <a:srgbClr val="FF0000"/>
                </a:solidFill>
                <a:cs typeface="Arial"/>
              </a:rPr>
              <a:t>losing.</a:t>
            </a:r>
            <a:endParaRPr lang="en-GB" dirty="0">
              <a:solidFill>
                <a:srgbClr val="FF0000"/>
              </a:solidFill>
              <a:cs typeface="Arial"/>
            </a:endParaRPr>
          </a:p>
        </p:txBody>
      </p:sp>
      <p:sp>
        <p:nvSpPr>
          <p:cNvPr id="4" name="Slide Number Placeholder 3">
            <a:extLst>
              <a:ext uri="{FF2B5EF4-FFF2-40B4-BE49-F238E27FC236}">
                <a16:creationId xmlns:a16="http://schemas.microsoft.com/office/drawing/2014/main" id="{2F139275-A5E1-AC24-4F88-3DFF8FF8FE54}"/>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7</a:t>
            </a:fld>
            <a:endParaRPr lang="en-AU"/>
          </a:p>
        </p:txBody>
      </p:sp>
    </p:spTree>
    <p:extLst>
      <p:ext uri="{BB962C8B-B14F-4D97-AF65-F5344CB8AC3E}">
        <p14:creationId xmlns:p14="http://schemas.microsoft.com/office/powerpoint/2010/main" val="203039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FD594-4AE1-CF59-EC39-622EAA1937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CE0A10-B2D8-CE88-B058-C5CCE38D3AA0}"/>
              </a:ext>
            </a:extLst>
          </p:cNvPr>
          <p:cNvSpPr>
            <a:spLocks noGrp="1"/>
          </p:cNvSpPr>
          <p:nvPr>
            <p:ph type="title"/>
          </p:nvPr>
        </p:nvSpPr>
        <p:spPr/>
        <p:txBody>
          <a:bodyPr/>
          <a:lstStyle/>
          <a:p>
            <a:r>
              <a:rPr lang="en-GB" dirty="0">
                <a:cs typeface="Arial"/>
              </a:rPr>
              <a:t>Succinct and elaborated noun groups (3)</a:t>
            </a:r>
            <a:endParaRPr lang="en-GB" dirty="0"/>
          </a:p>
        </p:txBody>
      </p:sp>
      <p:sp>
        <p:nvSpPr>
          <p:cNvPr id="5" name="Text Placeholder 4">
            <a:extLst>
              <a:ext uri="{FF2B5EF4-FFF2-40B4-BE49-F238E27FC236}">
                <a16:creationId xmlns:a16="http://schemas.microsoft.com/office/drawing/2014/main" id="{D82B1260-3A5F-CD23-C6EA-1C791B3F32BE}"/>
              </a:ext>
            </a:extLst>
          </p:cNvPr>
          <p:cNvSpPr>
            <a:spLocks noGrp="1"/>
          </p:cNvSpPr>
          <p:nvPr>
            <p:ph type="body" sz="quarter" idx="18"/>
          </p:nvPr>
        </p:nvSpPr>
        <p:spPr/>
        <p:txBody>
          <a:bodyPr/>
          <a:lstStyle/>
          <a:p>
            <a:r>
              <a:rPr lang="en-AU">
                <a:cs typeface="Arial"/>
              </a:rPr>
              <a:t>Improving writing using succinct noun groups</a:t>
            </a:r>
            <a:endParaRPr lang="en-US"/>
          </a:p>
        </p:txBody>
      </p:sp>
      <p:sp>
        <p:nvSpPr>
          <p:cNvPr id="3" name="Content Placeholder 2">
            <a:extLst>
              <a:ext uri="{FF2B5EF4-FFF2-40B4-BE49-F238E27FC236}">
                <a16:creationId xmlns:a16="http://schemas.microsoft.com/office/drawing/2014/main" id="{004830A3-53CD-5CB5-C14D-D8AE77B29AE0}"/>
              </a:ext>
            </a:extLst>
          </p:cNvPr>
          <p:cNvSpPr>
            <a:spLocks noGrp="1"/>
          </p:cNvSpPr>
          <p:nvPr>
            <p:ph idx="1"/>
          </p:nvPr>
        </p:nvSpPr>
        <p:spPr/>
        <p:txBody>
          <a:bodyPr vert="horz" lIns="0" tIns="0" rIns="0" bIns="0" rtlCol="0" anchor="t">
            <a:noAutofit/>
          </a:bodyPr>
          <a:lstStyle/>
          <a:p>
            <a:r>
              <a:rPr lang="en-GB" dirty="0">
                <a:solidFill>
                  <a:srgbClr val="000000"/>
                </a:solidFill>
                <a:ea typeface="+mn-lt"/>
                <a:cs typeface="+mn-lt"/>
              </a:rPr>
              <a:t>Reworked sample including succinct noun groups</a:t>
            </a:r>
            <a:endParaRPr lang="en-GB" dirty="0">
              <a:solidFill>
                <a:srgbClr val="22272B"/>
              </a:solidFill>
              <a:ea typeface="+mn-lt"/>
              <a:cs typeface="+mn-lt"/>
            </a:endParaRPr>
          </a:p>
          <a:p>
            <a:r>
              <a:rPr lang="en-GB" dirty="0">
                <a:solidFill>
                  <a:srgbClr val="000000"/>
                </a:solidFill>
                <a:ea typeface="+mn-lt"/>
                <a:cs typeface="+mn-lt"/>
              </a:rPr>
              <a:t>I asked my friends for feedback, and they </a:t>
            </a:r>
            <a:r>
              <a:rPr lang="en-AU" dirty="0">
                <a:solidFill>
                  <a:srgbClr val="000000"/>
                </a:solidFill>
                <a:ea typeface="+mn-lt"/>
                <a:cs typeface="+mn-lt"/>
              </a:rPr>
              <a:t>liked </a:t>
            </a:r>
            <a:r>
              <a:rPr lang="en-GB" dirty="0">
                <a:solidFill>
                  <a:srgbClr val="FF0000"/>
                </a:solidFill>
                <a:ea typeface="+mn-lt"/>
                <a:cs typeface="+mn-lt"/>
              </a:rPr>
              <a:t>sections about playing with friends</a:t>
            </a:r>
            <a:r>
              <a:rPr lang="en-GB" dirty="0">
                <a:solidFill>
                  <a:srgbClr val="000000"/>
                </a:solidFill>
                <a:ea typeface="+mn-lt"/>
                <a:cs typeface="+mn-lt"/>
              </a:rPr>
              <a:t> and using </a:t>
            </a:r>
            <a:r>
              <a:rPr lang="en-GB" dirty="0">
                <a:solidFill>
                  <a:srgbClr val="FF0000"/>
                </a:solidFill>
                <a:ea typeface="+mn-lt"/>
                <a:cs typeface="+mn-lt"/>
              </a:rPr>
              <a:t>gaming as a form of escape.</a:t>
            </a:r>
            <a:r>
              <a:rPr lang="en-AU" dirty="0">
                <a:solidFill>
                  <a:srgbClr val="000000"/>
                </a:solidFill>
                <a:ea typeface="+mn-lt"/>
                <a:cs typeface="+mn-lt"/>
              </a:rPr>
              <a:t>They said it was relatable, which made me feel good</a:t>
            </a:r>
            <a:r>
              <a:rPr lang="en-GB" dirty="0">
                <a:solidFill>
                  <a:srgbClr val="000000"/>
                </a:solidFill>
                <a:ea typeface="+mn-lt"/>
                <a:cs typeface="+mn-lt"/>
              </a:rPr>
              <a:t>. </a:t>
            </a:r>
            <a:r>
              <a:rPr lang="en-AU" dirty="0">
                <a:solidFill>
                  <a:srgbClr val="000000"/>
                </a:solidFill>
                <a:ea typeface="+mn-lt"/>
                <a:cs typeface="+mn-lt"/>
              </a:rPr>
              <a:t>They also suggested</a:t>
            </a:r>
            <a:r>
              <a:rPr lang="en-GB" dirty="0">
                <a:solidFill>
                  <a:srgbClr val="000000"/>
                </a:solidFill>
                <a:ea typeface="+mn-lt"/>
                <a:cs typeface="+mn-lt"/>
              </a:rPr>
              <a:t> adding more </a:t>
            </a:r>
            <a:r>
              <a:rPr lang="en-GB" dirty="0">
                <a:solidFill>
                  <a:srgbClr val="FF0000"/>
                </a:solidFill>
                <a:ea typeface="+mn-lt"/>
                <a:cs typeface="+mn-lt"/>
              </a:rPr>
              <a:t>emotional detail.</a:t>
            </a:r>
            <a:r>
              <a:rPr lang="en-GB" dirty="0">
                <a:solidFill>
                  <a:srgbClr val="000000"/>
                </a:solidFill>
                <a:ea typeface="+mn-lt"/>
                <a:cs typeface="+mn-lt"/>
              </a:rPr>
              <a:t> </a:t>
            </a:r>
            <a:r>
              <a:rPr lang="en-AU" dirty="0">
                <a:solidFill>
                  <a:srgbClr val="000000"/>
                </a:solidFill>
                <a:ea typeface="+mn-lt"/>
                <a:cs typeface="+mn-lt"/>
              </a:rPr>
              <a:t>So, I went back and expanded on how I feel when I game, like when I feel strong or when I learn from losing.</a:t>
            </a:r>
          </a:p>
        </p:txBody>
      </p:sp>
      <p:sp>
        <p:nvSpPr>
          <p:cNvPr id="4" name="Slide Number Placeholder 3">
            <a:extLst>
              <a:ext uri="{FF2B5EF4-FFF2-40B4-BE49-F238E27FC236}">
                <a16:creationId xmlns:a16="http://schemas.microsoft.com/office/drawing/2014/main" id="{68B4102A-FCA3-BA6C-B63C-D911D10AB0D2}"/>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8</a:t>
            </a:fld>
            <a:endParaRPr lang="en-AU"/>
          </a:p>
        </p:txBody>
      </p:sp>
    </p:spTree>
    <p:extLst>
      <p:ext uri="{BB962C8B-B14F-4D97-AF65-F5344CB8AC3E}">
        <p14:creationId xmlns:p14="http://schemas.microsoft.com/office/powerpoint/2010/main" val="4264149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2E303-08B4-E4D4-8BAD-CEF004ABC059}"/>
              </a:ext>
            </a:extLst>
          </p:cNvPr>
          <p:cNvSpPr>
            <a:spLocks noGrp="1"/>
          </p:cNvSpPr>
          <p:nvPr>
            <p:ph type="title"/>
          </p:nvPr>
        </p:nvSpPr>
        <p:spPr/>
        <p:txBody>
          <a:bodyPr/>
          <a:lstStyle/>
          <a:p>
            <a:r>
              <a:rPr lang="en-GB" dirty="0">
                <a:cs typeface="Arial"/>
              </a:rPr>
              <a:t>Elaborated nouns</a:t>
            </a:r>
            <a:endParaRPr lang="en-GB" dirty="0"/>
          </a:p>
        </p:txBody>
      </p:sp>
      <p:sp>
        <p:nvSpPr>
          <p:cNvPr id="5" name="Text Placeholder 4">
            <a:extLst>
              <a:ext uri="{FF2B5EF4-FFF2-40B4-BE49-F238E27FC236}">
                <a16:creationId xmlns:a16="http://schemas.microsoft.com/office/drawing/2014/main" id="{859C9F11-A537-3D84-8C0F-C41EAAFCB96D}"/>
              </a:ext>
            </a:extLst>
          </p:cNvPr>
          <p:cNvSpPr>
            <a:spLocks noGrp="1"/>
          </p:cNvSpPr>
          <p:nvPr>
            <p:ph type="body" sz="quarter" idx="18"/>
          </p:nvPr>
        </p:nvSpPr>
        <p:spPr/>
        <p:txBody>
          <a:bodyPr/>
          <a:lstStyle/>
          <a:p>
            <a:r>
              <a:rPr lang="en-AU">
                <a:cs typeface="Arial"/>
              </a:rPr>
              <a:t>Improving writing using elaborated noun groups</a:t>
            </a:r>
            <a:endParaRPr lang="en-US"/>
          </a:p>
        </p:txBody>
      </p:sp>
      <p:sp>
        <p:nvSpPr>
          <p:cNvPr id="3" name="Content Placeholder 2">
            <a:extLst>
              <a:ext uri="{FF2B5EF4-FFF2-40B4-BE49-F238E27FC236}">
                <a16:creationId xmlns:a16="http://schemas.microsoft.com/office/drawing/2014/main" id="{7D36000A-1E27-72B6-7F73-8B03E1BE91A1}"/>
              </a:ext>
            </a:extLst>
          </p:cNvPr>
          <p:cNvSpPr>
            <a:spLocks noGrp="1"/>
          </p:cNvSpPr>
          <p:nvPr>
            <p:ph idx="1"/>
          </p:nvPr>
        </p:nvSpPr>
        <p:spPr/>
        <p:txBody>
          <a:bodyPr vert="horz" lIns="0" tIns="0" rIns="0" bIns="0" rtlCol="0" anchor="t">
            <a:noAutofit/>
          </a:bodyPr>
          <a:lstStyle/>
          <a:p>
            <a:r>
              <a:rPr lang="en-GB" dirty="0">
                <a:solidFill>
                  <a:srgbClr val="000000"/>
                </a:solidFill>
                <a:ea typeface="+mn-lt"/>
                <a:cs typeface="+mn-lt"/>
              </a:rPr>
              <a:t>I asked my friends for feedback </a:t>
            </a:r>
            <a:r>
              <a:rPr lang="en-GB" dirty="0">
                <a:solidFill>
                  <a:srgbClr val="FF0000"/>
                </a:solidFill>
                <a:ea typeface="+mn-lt"/>
                <a:cs typeface="+mn-lt"/>
              </a:rPr>
              <a:t>on my narrative</a:t>
            </a:r>
            <a:r>
              <a:rPr lang="en-GB" dirty="0">
                <a:solidFill>
                  <a:srgbClr val="000000"/>
                </a:solidFill>
                <a:ea typeface="+mn-lt"/>
                <a:cs typeface="+mn-lt"/>
              </a:rPr>
              <a:t>. They liked the </a:t>
            </a:r>
            <a:r>
              <a:rPr lang="en-GB" dirty="0">
                <a:solidFill>
                  <a:srgbClr val="FF0000"/>
                </a:solidFill>
                <a:ea typeface="+mn-lt"/>
                <a:cs typeface="+mn-lt"/>
              </a:rPr>
              <a:t>sections describing my experiences</a:t>
            </a:r>
            <a:r>
              <a:rPr lang="en-GB" dirty="0">
                <a:solidFill>
                  <a:srgbClr val="000000"/>
                </a:solidFill>
                <a:ea typeface="+mn-lt"/>
                <a:cs typeface="+mn-lt"/>
              </a:rPr>
              <a:t> playing </a:t>
            </a:r>
            <a:r>
              <a:rPr lang="en-GB" dirty="0">
                <a:solidFill>
                  <a:srgbClr val="FF0000"/>
                </a:solidFill>
                <a:ea typeface="+mn-lt"/>
                <a:cs typeface="+mn-lt"/>
              </a:rPr>
              <a:t>cooperative games</a:t>
            </a:r>
            <a:r>
              <a:rPr lang="en-GB" dirty="0">
                <a:ea typeface="+mn-lt"/>
                <a:cs typeface="+mn-lt"/>
              </a:rPr>
              <a:t> with friends </a:t>
            </a:r>
            <a:r>
              <a:rPr lang="en-GB" dirty="0">
                <a:solidFill>
                  <a:srgbClr val="000000"/>
                </a:solidFill>
                <a:ea typeface="+mn-lt"/>
                <a:cs typeface="+mn-lt"/>
              </a:rPr>
              <a:t>and the </a:t>
            </a:r>
            <a:r>
              <a:rPr lang="en-GB" dirty="0">
                <a:solidFill>
                  <a:srgbClr val="FF0000"/>
                </a:solidFill>
                <a:ea typeface="+mn-lt"/>
                <a:cs typeface="+mn-lt"/>
              </a:rPr>
              <a:t>role of gaming as a personal escape from everyday stress</a:t>
            </a:r>
            <a:r>
              <a:rPr lang="en-GB" dirty="0">
                <a:solidFill>
                  <a:srgbClr val="000000"/>
                </a:solidFill>
                <a:ea typeface="+mn-lt"/>
                <a:cs typeface="+mn-lt"/>
              </a:rPr>
              <a:t>. T</a:t>
            </a:r>
            <a:r>
              <a:rPr lang="en-AU" dirty="0">
                <a:solidFill>
                  <a:srgbClr val="000000"/>
                </a:solidFill>
                <a:ea typeface="+mn-lt"/>
                <a:cs typeface="+mn-lt"/>
              </a:rPr>
              <a:t>They said it was relatable, which made me feel good. They also suggested</a:t>
            </a:r>
            <a:r>
              <a:rPr lang="en-GB" dirty="0">
                <a:solidFill>
                  <a:srgbClr val="000000"/>
                </a:solidFill>
                <a:ea typeface="+mn-lt"/>
                <a:cs typeface="+mn-lt"/>
              </a:rPr>
              <a:t> </a:t>
            </a:r>
            <a:r>
              <a:rPr lang="en-AU" dirty="0">
                <a:solidFill>
                  <a:srgbClr val="000000"/>
                </a:solidFill>
                <a:ea typeface="+mn-lt"/>
                <a:cs typeface="+mn-lt"/>
              </a:rPr>
              <a:t>I add</a:t>
            </a:r>
            <a:r>
              <a:rPr lang="en-GB" dirty="0">
                <a:solidFill>
                  <a:srgbClr val="000000"/>
                </a:solidFill>
                <a:ea typeface="+mn-lt"/>
                <a:cs typeface="+mn-lt"/>
              </a:rPr>
              <a:t> </a:t>
            </a:r>
            <a:r>
              <a:rPr lang="en-GB" dirty="0">
                <a:solidFill>
                  <a:srgbClr val="FF0000"/>
                </a:solidFill>
                <a:ea typeface="+mn-lt"/>
                <a:cs typeface="+mn-lt"/>
              </a:rPr>
              <a:t>specific emotional details</a:t>
            </a:r>
            <a:r>
              <a:rPr lang="en-GB" dirty="0">
                <a:solidFill>
                  <a:srgbClr val="000000"/>
                </a:solidFill>
                <a:ea typeface="+mn-lt"/>
                <a:cs typeface="+mn-lt"/>
              </a:rPr>
              <a:t>. </a:t>
            </a:r>
            <a:r>
              <a:rPr lang="en-AU" dirty="0">
                <a:solidFill>
                  <a:srgbClr val="000000"/>
                </a:solidFill>
                <a:ea typeface="+mn-lt"/>
                <a:cs typeface="+mn-lt"/>
              </a:rPr>
              <a:t>So, I went back and expanded on how I feel when I game, like such as the </a:t>
            </a:r>
            <a:r>
              <a:rPr lang="en-AU" dirty="0">
                <a:solidFill>
                  <a:srgbClr val="FF0000"/>
                </a:solidFill>
                <a:ea typeface="+mn-lt"/>
                <a:cs typeface="+mn-lt"/>
              </a:rPr>
              <a:t>sense of empowerment</a:t>
            </a:r>
            <a:r>
              <a:rPr lang="en-AU" dirty="0">
                <a:solidFill>
                  <a:srgbClr val="000000"/>
                </a:solidFill>
                <a:ea typeface="+mn-lt"/>
                <a:cs typeface="+mn-lt"/>
              </a:rPr>
              <a:t> I feel during successful gameplay and the </a:t>
            </a:r>
            <a:r>
              <a:rPr lang="en-AU" dirty="0">
                <a:solidFill>
                  <a:srgbClr val="FF0000"/>
                </a:solidFill>
                <a:ea typeface="+mn-lt"/>
                <a:cs typeface="+mn-lt"/>
              </a:rPr>
              <a:t>personal growth</a:t>
            </a:r>
            <a:r>
              <a:rPr lang="en-AU" dirty="0">
                <a:solidFill>
                  <a:srgbClr val="000000"/>
                </a:solidFill>
                <a:ea typeface="+mn-lt"/>
                <a:cs typeface="+mn-lt"/>
              </a:rPr>
              <a:t> when I feel strong or when I learn from losing.</a:t>
            </a:r>
            <a:endParaRPr lang="en-GB" dirty="0">
              <a:solidFill>
                <a:srgbClr val="000000"/>
              </a:solidFill>
              <a:ea typeface="+mn-lt"/>
              <a:cs typeface="+mn-lt"/>
            </a:endParaRPr>
          </a:p>
        </p:txBody>
      </p:sp>
      <p:sp>
        <p:nvSpPr>
          <p:cNvPr id="4" name="Slide Number Placeholder 3">
            <a:extLst>
              <a:ext uri="{FF2B5EF4-FFF2-40B4-BE49-F238E27FC236}">
                <a16:creationId xmlns:a16="http://schemas.microsoft.com/office/drawing/2014/main" id="{9091103C-A259-9BB4-D84C-9D0309D2AD18}"/>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9</a:t>
            </a:fld>
            <a:endParaRPr lang="en-AU"/>
          </a:p>
        </p:txBody>
      </p:sp>
    </p:spTree>
    <p:extLst>
      <p:ext uri="{BB962C8B-B14F-4D97-AF65-F5344CB8AC3E}">
        <p14:creationId xmlns:p14="http://schemas.microsoft.com/office/powerpoint/2010/main" val="1866795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orporate-curriculum-template-2025-v1.0" id="{FC8BAFFB-2C09-494F-87C1-09505A000DA0}" vid="{33523A18-BCC1-42D6-8839-D7DD68359B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C20BCFB223D4189F17F47419ECBA2" ma:contentTypeVersion="16" ma:contentTypeDescription="Create a new document." ma:contentTypeScope="" ma:versionID="bd9d83f4f7a921f66e63e4f31d495b0d">
  <xsd:schema xmlns:xsd="http://www.w3.org/2001/XMLSchema" xmlns:xs="http://www.w3.org/2001/XMLSchema" xmlns:p="http://schemas.microsoft.com/office/2006/metadata/properties" xmlns:ns2="98740c54-966f-451d-a76c-e38eb7fddd55" xmlns:ns3="094ce8ca-8c20-4eb0-bb23-b47a1c76b753" targetNamespace="http://schemas.microsoft.com/office/2006/metadata/properties" ma:root="true" ma:fieldsID="e5cf10fac62e9c3b0af7a5100ae284e5" ns2:_="" ns3:_="">
    <xsd:import namespace="98740c54-966f-451d-a76c-e38eb7fddd55"/>
    <xsd:import namespace="094ce8ca-8c20-4eb0-bb23-b47a1c76b75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740c54-966f-451d-a76c-e38eb7fddd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4ce8ca-8c20-4eb0-bb23-b47a1c76b753"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8740c54-966f-451d-a76c-e38eb7fddd5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840A85-BEF7-4D2D-96F5-58DF2066E2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740c54-966f-451d-a76c-e38eb7fddd55"/>
    <ds:schemaRef ds:uri="094ce8ca-8c20-4eb0-bb23-b47a1c76b7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5D73BF-8172-4AEA-940C-E2D3E266CBF1}">
  <ds:schemaRefs>
    <ds:schemaRef ds:uri="http://schemas.microsoft.com/office/2006/documentManagement/types"/>
    <ds:schemaRef ds:uri="http://purl.org/dc/elements/1.1/"/>
    <ds:schemaRef ds:uri="98740c54-966f-451d-a76c-e38eb7fddd55"/>
    <ds:schemaRef ds:uri="http://purl.org/dc/terms/"/>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094ce8ca-8c20-4eb0-bb23-b47a1c76b753"/>
  </ds:schemaRefs>
</ds:datastoreItem>
</file>

<file path=customXml/itemProps3.xml><?xml version="1.0" encoding="utf-8"?>
<ds:datastoreItem xmlns:ds="http://schemas.openxmlformats.org/officeDocument/2006/customXml" ds:itemID="{ABD40355-D93D-435A-A8F2-5569814A1E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5504</Words>
  <Application>Microsoft Office PowerPoint</Application>
  <PresentationFormat>Widescreen</PresentationFormat>
  <Paragraphs>332</Paragraphs>
  <Slides>35</Slides>
  <Notes>35</Notes>
  <HiddenSlides>7</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Public Sans Light</vt:lpstr>
      <vt:lpstr>Public Sans</vt:lpstr>
      <vt:lpstr>Arial</vt:lpstr>
      <vt:lpstr>Times New Roman</vt:lpstr>
      <vt:lpstr>Calibri</vt:lpstr>
      <vt:lpstr>NSWG Corporate</vt:lpstr>
      <vt:lpstr>Instructions for use</vt:lpstr>
      <vt:lpstr>Phase 6 – Supporting editing</vt:lpstr>
      <vt:lpstr>Sharing learning intentions and success criteria</vt:lpstr>
      <vt:lpstr>Learning intentions and success criteria</vt:lpstr>
      <vt:lpstr>Chunking and sequencing learning</vt:lpstr>
      <vt:lpstr>Succinct and elaborated noun groups (1)</vt:lpstr>
      <vt:lpstr>Succinct and elaborated noun groups (2)</vt:lpstr>
      <vt:lpstr>Succinct and elaborated noun groups (3)</vt:lpstr>
      <vt:lpstr>Elaborated nouns</vt:lpstr>
      <vt:lpstr>Verb choice (1)</vt:lpstr>
      <vt:lpstr>Verb choice (2)</vt:lpstr>
      <vt:lpstr>Editing strategy – sentence variation</vt:lpstr>
      <vt:lpstr>Sentence variation in the core text (1)</vt:lpstr>
      <vt:lpstr>Sentence variation in the core text (2)</vt:lpstr>
      <vt:lpstr>Syntax (1)</vt:lpstr>
      <vt:lpstr>Syntax (2) </vt:lpstr>
      <vt:lpstr> Sentence shrinking (1)</vt:lpstr>
      <vt:lpstr>Syntax (3)</vt:lpstr>
      <vt:lpstr>Syntax (4)</vt:lpstr>
      <vt:lpstr> Sentence signposting (2)</vt:lpstr>
      <vt:lpstr>Syntax (5)</vt:lpstr>
      <vt:lpstr>Syntax (6)</vt:lpstr>
      <vt:lpstr>Syntax (7)</vt:lpstr>
      <vt:lpstr>Text structure</vt:lpstr>
      <vt:lpstr>Editing strategy</vt:lpstr>
      <vt:lpstr>Checking for accuracy </vt:lpstr>
      <vt:lpstr>Checking punctuation (1)</vt:lpstr>
      <vt:lpstr>Checking punctuation (2)</vt:lpstr>
      <vt:lpstr>Using effective feedback</vt:lpstr>
      <vt:lpstr>Strategies</vt:lpstr>
      <vt:lpstr>Using effective questioning</vt:lpstr>
      <vt:lpstr>Checking for understanding</vt:lpstr>
      <vt:lpstr>References (1)</vt:lpstr>
      <vt:lpstr>References (2)</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Phase 6 – Supporting editing – 11.1 Transition to English Studies</dc:title>
  <dc:creator>NSW Department of Education</dc:creator>
  <dcterms:created xsi:type="dcterms:W3CDTF">2025-08-06T22:35:19Z</dcterms:created>
  <dcterms:modified xsi:type="dcterms:W3CDTF">2025-08-11T02:50:38Z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2025-08-06T22:35:42Z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591cb91c-0e7c-4f61-b160-4324041c03f0</vt:lpwstr>
  </property>
  <property fmtid="{D5CDD505-2E9C-101B-9397-08002B2CF9AE}" pid="8" name="MSIP_Label_b603dfd7-d93a-4381-a340-2995d8282205_ContentBits">
    <vt:lpwstr>0</vt:lpwstr>
  </property>
  <property fmtid="{D5CDD505-2E9C-101B-9397-08002B2CF9AE}" pid="9" name="MSIP_Label_b603dfd7-d93a-4381-a340-2995d8282205_Tag">
    <vt:lpwstr>10, 3, 0, 1</vt:lpwstr>
  </property>
  <property fmtid="{D5CDD505-2E9C-101B-9397-08002B2CF9AE}" pid="10" name="ContentTypeId">
    <vt:lpwstr>0x010100C6BC20BCFB223D4189F17F47419ECBA2</vt:lpwstr>
  </property>
  <property fmtid="{D5CDD505-2E9C-101B-9397-08002B2CF9AE}" pid="11" name="MediaServiceImageTags">
    <vt:lpwstr/>
  </property>
</Properties>
</file>