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9"/>
  </p:notesMasterIdLst>
  <p:handoutMasterIdLst>
    <p:handoutMasterId r:id="rId50"/>
  </p:handoutMasterIdLst>
  <p:sldIdLst>
    <p:sldId id="26530" r:id="rId5"/>
    <p:sldId id="26399" r:id="rId6"/>
    <p:sldId id="26531" r:id="rId7"/>
    <p:sldId id="26403" r:id="rId8"/>
    <p:sldId id="26445" r:id="rId9"/>
    <p:sldId id="26442" r:id="rId10"/>
    <p:sldId id="26452" r:id="rId11"/>
    <p:sldId id="26425" r:id="rId12"/>
    <p:sldId id="26454" r:id="rId13"/>
    <p:sldId id="26485" r:id="rId14"/>
    <p:sldId id="26455" r:id="rId15"/>
    <p:sldId id="26427" r:id="rId16"/>
    <p:sldId id="26426" r:id="rId17"/>
    <p:sldId id="26407" r:id="rId18"/>
    <p:sldId id="26432" r:id="rId19"/>
    <p:sldId id="26433" r:id="rId20"/>
    <p:sldId id="26413" r:id="rId21"/>
    <p:sldId id="26436" r:id="rId22"/>
    <p:sldId id="26437" r:id="rId23"/>
    <p:sldId id="26416" r:id="rId24"/>
    <p:sldId id="26438" r:id="rId25"/>
    <p:sldId id="26439" r:id="rId26"/>
    <p:sldId id="26404" r:id="rId27"/>
    <p:sldId id="26431" r:id="rId28"/>
    <p:sldId id="26430" r:id="rId29"/>
    <p:sldId id="26447" r:id="rId30"/>
    <p:sldId id="26449" r:id="rId31"/>
    <p:sldId id="26450" r:id="rId32"/>
    <p:sldId id="26419" r:id="rId33"/>
    <p:sldId id="26440" r:id="rId34"/>
    <p:sldId id="26441" r:id="rId35"/>
    <p:sldId id="26410" r:id="rId36"/>
    <p:sldId id="26434" r:id="rId37"/>
    <p:sldId id="26435" r:id="rId38"/>
    <p:sldId id="26401" r:id="rId39"/>
    <p:sldId id="26428" r:id="rId40"/>
    <p:sldId id="26429" r:id="rId41"/>
    <p:sldId id="26461" r:id="rId42"/>
    <p:sldId id="26457" r:id="rId43"/>
    <p:sldId id="26444" r:id="rId44"/>
    <p:sldId id="26443" r:id="rId45"/>
    <p:sldId id="360" r:id="rId46"/>
    <p:sldId id="26532" r:id="rId47"/>
    <p:sldId id="26534" r:id="rId48"/>
  </p:sldIdLst>
  <p:sldSz cx="12192000" cy="6858000"/>
  <p:notesSz cx="6858000" cy="9144000"/>
  <p:embeddedFontLst>
    <p:embeddedFont>
      <p:font typeface="Public Sans" pitchFamily="2" charset="0"/>
      <p:regular r:id="rId51"/>
      <p:bold r:id="rId52"/>
      <p:italic r:id="rId53"/>
      <p:boldItalic r:id="rId54"/>
    </p:embeddedFont>
    <p:embeddedFont>
      <p:font typeface="Public Sans Light" pitchFamily="2" charset="0"/>
      <p:regular r:id="rId55"/>
      <p:italic r:id="rId5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82D3E25-634B-5491-737F-A8863CAD57EF}" name="Keira Brooks" initials="KB" userId="S::KEIRA.BROOKS@det.nsw.edu.au::e2ff3e5f-4c54-49fe-9545-a0ddbe9b96a3"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B162B-71A3-43B4-A4BB-3E76C641ED03}" v="1" dt="2025-08-11T02:44:33.93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01" autoAdjust="0"/>
    <p:restoredTop sz="94660"/>
  </p:normalViewPr>
  <p:slideViewPr>
    <p:cSldViewPr snapToGrid="0">
      <p:cViewPr varScale="1">
        <p:scale>
          <a:sx n="93" d="100"/>
          <a:sy n="93" d="100"/>
        </p:scale>
        <p:origin x="90" y="62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1C1F11D1-7BE5-4D82-950E-91D4362DC70E}"/>
    <pc:docChg chg="modSld">
      <pc:chgData name="Christopher Farlow" userId="1d6e7c80-f391-4c69-991c-b443ceeb1639" providerId="ADAL" clId="{1C1F11D1-7BE5-4D82-950E-91D4362DC70E}" dt="2025-08-10T23:30:53.592" v="1" actId="13244"/>
      <pc:docMkLst>
        <pc:docMk/>
      </pc:docMkLst>
      <pc:sldChg chg="modSp mod">
        <pc:chgData name="Christopher Farlow" userId="1d6e7c80-f391-4c69-991c-b443ceeb1639" providerId="ADAL" clId="{1C1F11D1-7BE5-4D82-950E-91D4362DC70E}" dt="2025-08-10T23:30:53.592" v="1" actId="13244"/>
        <pc:sldMkLst>
          <pc:docMk/>
          <pc:sldMk cId="3927573865" sldId="26399"/>
        </pc:sldMkLst>
        <pc:spChg chg="mod ord">
          <ac:chgData name="Christopher Farlow" userId="1d6e7c80-f391-4c69-991c-b443ceeb1639" providerId="ADAL" clId="{1C1F11D1-7BE5-4D82-950E-91D4362DC70E}" dt="2025-08-10T23:30:53.592" v="1" actId="13244"/>
          <ac:spMkLst>
            <pc:docMk/>
            <pc:sldMk cId="3927573865" sldId="26399"/>
            <ac:spMk id="4" creationId="{E4F97C24-4A12-3E1E-8BF2-076C6CB05B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nsplash.com/photos/white-and-gray-seagulls-at-flight-EROxfjSym1g"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unsplash.com/s/photos/images-with-salience" TargetMode="External"/><Relationship Id="rId4" Type="http://schemas.openxmlformats.org/officeDocument/2006/relationships/hyperlink" Target="https://unsplash.com/@silverkaka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splash.com/photos/palm-tree-near-seashore-Siuwr3uCir0"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unsplash.com/s/photos/images-with-salience" TargetMode="External"/><Relationship Id="rId4" Type="http://schemas.openxmlformats.org/officeDocument/2006/relationships/hyperlink" Target="https://unsplash.com/@mvdheuve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nsplash.com/photos/a-close-up-of-a-flower-0hnoU-0iVi0"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unsplash.com/s/photos/images-with-salience" TargetMode="External"/><Relationship Id="rId4" Type="http://schemas.openxmlformats.org/officeDocument/2006/relationships/hyperlink" Target="https://unsplash.com/@dareartwork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splash.com/photos/girl-in-blue-and-white-stripe-tank-top-sitting-on-brown-wooden-chair-9kc9l8ZMvW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unsplash.com/s/photos/images-with-salience" TargetMode="External"/><Relationship Id="rId4" Type="http://schemas.openxmlformats.org/officeDocument/2006/relationships/hyperlink" Target="https://unsplash.com/@jair0g0nza"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nsplash.com/photos/turned-on-krispy-kreme-doughnuts-neon-signage-32WRbvCpAWo"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unsplash.com/s/photos/images-with-salience" TargetMode="External"/><Relationship Id="rId4" Type="http://schemas.openxmlformats.org/officeDocument/2006/relationships/hyperlink" Target="https://unsplash.com/@corygazai"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ducationstandards.nsw.edu.au/wps/portal/nesa/k-10/diversity-in-learning/special-education/collaborative-curriculum-planning" TargetMode="Externa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unsplash.com/photos/girl-in-blue-and-white-stripe-tank-top-sitting-on-brown-wooden-chair-9kc9l8ZMvWs"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unsplash.com/s/photos/images-with-salience" TargetMode="External"/><Relationship Id="rId4" Type="http://schemas.openxmlformats.org/officeDocument/2006/relationships/hyperlink" Target="https://unsplash.com/@jair0g0nza"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nsplash.com/photos/people-sitting-on-bench-under-brown-leaf-trees-during-daytime-Wp1x2j3nRjY"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unsplash.com/s/photos/images-with-salience" TargetMode="External"/><Relationship Id="rId4" Type="http://schemas.openxmlformats.org/officeDocument/2006/relationships/hyperlink" Target="https://unsplash.com/@anvesh1616"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unsplash.com/photos/gray-concrete-bridge-and-waterfalls-during-daytime-cssvEZacHvQ"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unsplash.com/s/photos/images-with-salience" TargetMode="External"/><Relationship Id="rId4" Type="http://schemas.openxmlformats.org/officeDocument/2006/relationships/hyperlink" Target="https://unsplash.com/@blakeverdoorn"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543?clearCache=94d1db04-90f5-1438-5912-6440bc3e69a3"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543"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cognitive-load-theory-in-practic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nsplash.com/s/photos/images-with-salience" TargetMode="External"/><Relationship Id="rId5" Type="http://schemas.openxmlformats.org/officeDocument/2006/relationships/hyperlink" Target="https://unsplash.com/@jamie452" TargetMode="External"/><Relationship Id="rId4" Type="http://schemas.openxmlformats.org/officeDocument/2006/relationships/hyperlink" Target="https://unsplash.com/photos/photography-of-man-looking-sunset-in-front-of-green-leafed-trees-3s8Svzyj4o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F1509-3552-99B1-24AE-389DB8C84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F3806-1496-5F64-02F9-C6C521D20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6B1A7-8948-B5C6-32D1-AE3E72A860C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juxtaposition.</a:t>
            </a:r>
            <a:endParaRPr lang="en-AU" b="1" dirty="0"/>
          </a:p>
        </p:txBody>
      </p:sp>
      <p:sp>
        <p:nvSpPr>
          <p:cNvPr id="4" name="Slide Number Placeholder 3">
            <a:extLst>
              <a:ext uri="{FF2B5EF4-FFF2-40B4-BE49-F238E27FC236}">
                <a16:creationId xmlns:a16="http://schemas.microsoft.com/office/drawing/2014/main" id="{AAD9B77A-73FE-F518-28D7-CE2B3C8AAB7E}"/>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04231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juxtaposition.</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37232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r>
              <a:rPr lang="en-US" dirty="0">
                <a:latin typeface="Public Sans"/>
              </a:rPr>
              <a:t> t</a:t>
            </a:r>
            <a:r>
              <a:rPr lang="en-AU" dirty="0">
                <a:latin typeface="Public Sans"/>
              </a:rPr>
              <a: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prior knowledge of visual literacy elements and techniques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technique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endParaRPr lang="en-AU"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56131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r>
              <a:rPr lang="en-US" dirty="0">
                <a:latin typeface="Public Sans"/>
              </a:rPr>
              <a:t> t</a:t>
            </a:r>
            <a:r>
              <a:rPr lang="en-AU" dirty="0">
                <a:latin typeface="Public Sans"/>
              </a:rPr>
              <a: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0" indent="0">
              <a:buFont typeface="Arial"/>
              <a:buNone/>
            </a:pPr>
            <a:endParaRPr lang="en-AU" dirty="0">
              <a:latin typeface="Public Sans"/>
            </a:endParaRPr>
          </a:p>
          <a:p>
            <a:pPr marL="0" indent="0">
              <a:buFont typeface="Arial"/>
              <a:buNone/>
            </a:pPr>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endParaRPr lang="en-AU" dirty="0"/>
          </a:p>
          <a:p>
            <a:pPr marL="285750" indent="-285750">
              <a:buFont typeface="Arial"/>
              <a:buChar char="•"/>
            </a:pPr>
            <a:r>
              <a:rPr lang="en-AU" dirty="0">
                <a:latin typeface="Public Sans"/>
              </a:rPr>
              <a:t>consider creating a worksheet to accompany to be filled in </a:t>
            </a:r>
            <a:endParaRPr lang="en-US" dirty="0">
              <a:latin typeface="Public Sans"/>
            </a:endParaRPr>
          </a:p>
          <a:p>
            <a:pPr marL="285750" indent="-285750">
              <a:buFont typeface="Arial"/>
              <a:buChar char="•"/>
            </a:pPr>
            <a:r>
              <a:rPr lang="en-AU" dirty="0">
                <a:latin typeface="Public Sans"/>
              </a:rPr>
              <a:t>have text animated so it appears one at a time </a:t>
            </a:r>
            <a:endParaRPr lang="en-US" dirty="0">
              <a:latin typeface="Public Sans"/>
            </a:endParaRPr>
          </a:p>
          <a:p>
            <a:pPr marL="285750" indent="-285750">
              <a:buFont typeface="Arial"/>
              <a:buChar char="•"/>
            </a:pPr>
            <a:r>
              <a:rPr lang="en-AU" dirty="0">
                <a:latin typeface="Public Sans"/>
              </a:rPr>
              <a:t>present orally and visually </a:t>
            </a:r>
          </a:p>
          <a:p>
            <a:pPr marL="285750" indent="-285750">
              <a:buFont typeface="Public Sans"/>
              <a:buChar char="•"/>
            </a:pPr>
            <a:endParaRPr lang="en-AU" dirty="0">
              <a:latin typeface="Public Sans"/>
            </a:endParaRPr>
          </a:p>
          <a:p>
            <a:r>
              <a:rPr lang="en-AU" b="1" dirty="0">
                <a:latin typeface="Public Sans"/>
              </a:rPr>
              <a:t>Instructions</a:t>
            </a:r>
            <a:r>
              <a:rPr lang="en-AU" dirty="0">
                <a:latin typeface="Public Sans"/>
              </a:rPr>
              <a:t>:</a:t>
            </a:r>
            <a:endParaRPr lang="en-US"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emphasises, represents, conveys, demonstrates, suggests etc.</a:t>
            </a:r>
            <a:endParaRPr lang="en-US" dirty="0">
              <a:latin typeface="Public Sans"/>
            </a:endParaRPr>
          </a:p>
          <a:p>
            <a:endParaRPr lang="en-US" dirty="0">
              <a:latin typeface="Public Sans"/>
            </a:endParaRPr>
          </a:p>
          <a:p>
            <a:r>
              <a:rPr lang="en-US" dirty="0">
                <a:latin typeface="Public Sans"/>
              </a:rPr>
              <a:t>Example: </a:t>
            </a:r>
            <a:r>
              <a:rPr lang="en-AU" dirty="0">
                <a:latin typeface="Public Sans"/>
              </a:rPr>
              <a:t>The deliberate juxtaposition of painted tiles with broken brick </a:t>
            </a:r>
            <a:r>
              <a:rPr lang="en-AU" b="1" dirty="0">
                <a:latin typeface="Public Sans"/>
              </a:rPr>
              <a:t>illustrates</a:t>
            </a:r>
            <a:r>
              <a:rPr lang="en-AU" dirty="0">
                <a:latin typeface="Public Sans"/>
              </a:rPr>
              <a:t> the fragility of the tile.  </a:t>
            </a:r>
            <a:r>
              <a:rPr lang="en-AU" b="1" dirty="0">
                <a:latin typeface="Public Sans"/>
              </a:rPr>
              <a:t> </a:t>
            </a:r>
          </a:p>
          <a:p>
            <a:r>
              <a:rPr lang="en-AU" dirty="0">
                <a:latin typeface="Public Sans"/>
              </a:rPr>
              <a:t>Considering the needs of your students and cognitive load, you may edit/reduce the questions on screen and/or animate text to appear a section at a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72828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symbolism and motif.</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984793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pPr marL="285750" indent="-285750">
              <a:buFont typeface="Public Sans"/>
              <a:buChar char="•"/>
            </a:pPr>
            <a:endParaRPr lang="en-AU"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prior knowledge of visual literacy devices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device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endParaRPr lang="en-AU" dirty="0">
              <a:latin typeface="Public Sans"/>
            </a:endParaRPr>
          </a:p>
          <a:p>
            <a:r>
              <a:rPr lang="en-AU" b="1" dirty="0">
                <a:latin typeface="Public Sans"/>
              </a:rPr>
              <a:t>Image: </a:t>
            </a:r>
            <a:r>
              <a:rPr lang="en-US" dirty="0">
                <a:latin typeface="Public Sans"/>
                <a:hlinkClick r:id="rId3"/>
              </a:rPr>
              <a:t>white-and-gray-seagulls-at-flight</a:t>
            </a:r>
            <a:r>
              <a:rPr lang="en-US" dirty="0">
                <a:latin typeface="Public Sans"/>
              </a:rPr>
              <a:t> by </a:t>
            </a:r>
            <a:r>
              <a:rPr lang="en-US" dirty="0">
                <a:latin typeface="Public Sans"/>
                <a:hlinkClick r:id="rId4"/>
              </a:rPr>
              <a:t>Karin </a:t>
            </a:r>
            <a:r>
              <a:rPr lang="en-US" dirty="0" err="1">
                <a:latin typeface="Public Sans"/>
                <a:hlinkClick r:id="rId4"/>
              </a:rPr>
              <a:t>Hiselius</a:t>
            </a:r>
            <a:r>
              <a:rPr lang="en-US" dirty="0">
                <a:latin typeface="Public Sans"/>
              </a:rPr>
              <a:t> licensed through </a:t>
            </a:r>
            <a:r>
              <a:rPr lang="en-US" dirty="0" err="1">
                <a:latin typeface="Public Sans"/>
                <a:hlinkClick r:id="rId5"/>
              </a:rPr>
              <a:t>Unsplash</a:t>
            </a:r>
            <a:r>
              <a:rPr lang="en-US" dirty="0">
                <a:latin typeface="Public Sans"/>
              </a:rPr>
              <a:t> creative common.</a:t>
            </a:r>
            <a:endParaRPr lang="en-US" dirty="0"/>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5169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pPr marL="285750" indent="-285750">
              <a:buFont typeface="Public Sans"/>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p>
          <a:p>
            <a:pPr marL="285750" indent="-285750">
              <a:buFont typeface="Arial" panose="020B0604020202020204" pitchFamily="34" charset="0"/>
              <a:buChar char="•"/>
            </a:pPr>
            <a:r>
              <a:rPr lang="en-AU" dirty="0">
                <a:latin typeface="Public Sans"/>
              </a:rPr>
              <a:t>consider creating a worksheet to accompany to be filled in </a:t>
            </a:r>
            <a:endParaRPr lang="en-US" dirty="0">
              <a:latin typeface="Public Sans"/>
            </a:endParaRPr>
          </a:p>
          <a:p>
            <a:pPr marL="285750" indent="-285750">
              <a:buFont typeface="Arial" panose="020B0604020202020204" pitchFamily="34" charset="0"/>
              <a:buChar char="•"/>
            </a:pPr>
            <a:r>
              <a:rPr lang="en-AU" dirty="0">
                <a:latin typeface="Public Sans"/>
              </a:rPr>
              <a:t>have text animated so it appears one at a time </a:t>
            </a:r>
            <a:endParaRPr lang="en-US" dirty="0">
              <a:latin typeface="Public Sans"/>
            </a:endParaRPr>
          </a:p>
          <a:p>
            <a:pPr marL="285750" indent="-285750">
              <a:buFont typeface="Arial" panose="020B0604020202020204" pitchFamily="34" charset="0"/>
              <a:buChar char="•"/>
            </a:pPr>
            <a:r>
              <a:rPr lang="en-AU" dirty="0"/>
              <a:t>present orally and visually.</a:t>
            </a:r>
          </a:p>
          <a:p>
            <a:pPr marL="285750" indent="-285750">
              <a:buFont typeface="Public Sans"/>
              <a:buChar char="•"/>
            </a:pPr>
            <a:endParaRPr lang="en-AU"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emphasises, represents, conveys, demonstrates, suggests etc</a:t>
            </a:r>
            <a:endParaRPr lang="en-US" dirty="0">
              <a:latin typeface="Public Sans"/>
            </a:endParaRPr>
          </a:p>
          <a:p>
            <a:endParaRPr lang="en-US" dirty="0">
              <a:latin typeface="Public Sans"/>
            </a:endParaRPr>
          </a:p>
          <a:p>
            <a:r>
              <a:rPr lang="en-US" dirty="0">
                <a:latin typeface="Public Sans"/>
              </a:rPr>
              <a:t>Example: </a:t>
            </a:r>
            <a:r>
              <a:rPr lang="en-AU" dirty="0">
                <a:latin typeface="Public Sans"/>
              </a:rPr>
              <a:t>The deliberate use of birds in flight in this image could symbolise freedom </a:t>
            </a:r>
            <a:r>
              <a:rPr lang="en-AU" b="1" dirty="0">
                <a:latin typeface="Public Sans"/>
              </a:rPr>
              <a:t>signifying </a:t>
            </a:r>
            <a:r>
              <a:rPr lang="en-AU" dirty="0">
                <a:latin typeface="Public Sans"/>
              </a:rPr>
              <a:t>the ability to take to the skies at will.</a:t>
            </a:r>
            <a:endParaRPr lang="en-AU" b="1" dirty="0">
              <a:latin typeface="Public Sans"/>
            </a:endParaRPr>
          </a:p>
          <a:p>
            <a:endParaRPr lang="en-US" dirty="0"/>
          </a:p>
          <a:p>
            <a:r>
              <a:rPr lang="en-AU" dirty="0">
                <a:latin typeface="Public Sans"/>
              </a:rPr>
              <a:t>Considering the needs of your students and cognitive load, you may edit/reduce the questions on screen and/or animate text to appear a section at a time.</a:t>
            </a:r>
            <a:endParaRPr lang="en-US" dirty="0">
              <a:latin typeface="Public Sans"/>
            </a:endParaRPr>
          </a:p>
          <a:p>
            <a:endParaRPr lang="en-AU"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179903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a:t>
            </a:r>
            <a:r>
              <a:rPr lang="en-US" b="0" dirty="0" err="1"/>
              <a:t>colour</a:t>
            </a:r>
            <a:r>
              <a:rPr lang="en-US" b="0" dirty="0"/>
              <a:t> palette.</a:t>
            </a:r>
            <a:endParaRPr lang="en-AU" b="1" dirty="0"/>
          </a:p>
          <a:p>
            <a:endParaRPr lang="en-AU"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04761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pPr marL="285750" indent="-285750">
              <a:buFont typeface="Public Sans"/>
              <a:buChar char="•"/>
            </a:pPr>
            <a:endParaRPr lang="en-AU"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prior knowledge of visual devices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device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endParaRPr lang="en-AU" dirty="0">
              <a:latin typeface="Public Sans"/>
            </a:endParaRPr>
          </a:p>
          <a:p>
            <a:r>
              <a:rPr lang="en-AU" b="1" dirty="0">
                <a:latin typeface="Public Sans"/>
              </a:rPr>
              <a:t>Link:</a:t>
            </a:r>
            <a:r>
              <a:rPr lang="en-AU" dirty="0">
                <a:latin typeface="Public Sans"/>
              </a:rPr>
              <a:t> </a:t>
            </a:r>
            <a:r>
              <a:rPr lang="en-US" dirty="0">
                <a:latin typeface="Public Sans"/>
                <a:hlinkClick r:id="rId3"/>
              </a:rPr>
              <a:t>'palm tree near seashore photo'</a:t>
            </a:r>
            <a:r>
              <a:rPr lang="en-US" dirty="0">
                <a:latin typeface="Public Sans"/>
              </a:rPr>
              <a:t> by </a:t>
            </a:r>
            <a:r>
              <a:rPr lang="en-US" dirty="0">
                <a:latin typeface="Public Sans"/>
                <a:hlinkClick r:id="rId4"/>
              </a:rPr>
              <a:t>Maarten van den Heuvel</a:t>
            </a:r>
            <a:r>
              <a:rPr lang="en-US" dirty="0">
                <a:latin typeface="Public Sans"/>
              </a:rPr>
              <a:t> licensed through </a:t>
            </a:r>
            <a:r>
              <a:rPr lang="en-US" dirty="0" err="1">
                <a:latin typeface="Public Sans"/>
                <a:hlinkClick r:id="rId5"/>
              </a:rPr>
              <a:t>Unsplash</a:t>
            </a:r>
            <a:r>
              <a:rPr lang="en-US" dirty="0">
                <a:latin typeface="Public Sans"/>
              </a:rPr>
              <a:t> creative common.</a:t>
            </a:r>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495809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pPr marL="285750" indent="-285750">
              <a:buFont typeface="Public Sans"/>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p>
          <a:p>
            <a:pPr marL="285750" indent="-285750">
              <a:buFont typeface="Arial" panose="020B0604020202020204" pitchFamily="34" charset="0"/>
              <a:buChar char="•"/>
            </a:pPr>
            <a:r>
              <a:rPr lang="en-AU" dirty="0"/>
              <a:t>consider creating a worksheet to accompany to be filled in </a:t>
            </a:r>
            <a:endParaRPr lang="en-US" dirty="0"/>
          </a:p>
          <a:p>
            <a:pPr marL="285750" indent="-285750">
              <a:buFont typeface="Arial" panose="020B0604020202020204" pitchFamily="34" charset="0"/>
              <a:buChar char="•"/>
            </a:pPr>
            <a:r>
              <a:rPr lang="en-AU" dirty="0"/>
              <a:t>have text animated so it appears one at a time </a:t>
            </a:r>
            <a:endParaRPr lang="en-US" dirty="0"/>
          </a:p>
          <a:p>
            <a:pPr marL="285750" indent="-285750">
              <a:buFont typeface="Arial" panose="020B0604020202020204" pitchFamily="34" charset="0"/>
              <a:buChar char="•"/>
            </a:pPr>
            <a:r>
              <a:rPr lang="en-AU" dirty="0"/>
              <a:t>present orally and visually. </a:t>
            </a:r>
            <a:endParaRPr lang="en-US" dirty="0"/>
          </a:p>
          <a:p>
            <a:r>
              <a:rPr lang="en-AU" dirty="0">
                <a:latin typeface="Public Sans"/>
              </a:rPr>
              <a:t> </a:t>
            </a:r>
            <a:endParaRPr lang="en-US"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emphasises, represents, conveys, demonstrates, suggests etc</a:t>
            </a:r>
            <a:endParaRPr lang="en-US" dirty="0">
              <a:latin typeface="Public Sans"/>
            </a:endParaRPr>
          </a:p>
          <a:p>
            <a:endParaRPr lang="en-US" dirty="0">
              <a:latin typeface="Public Sans"/>
            </a:endParaRPr>
          </a:p>
          <a:p>
            <a:r>
              <a:rPr lang="en-US" dirty="0">
                <a:latin typeface="Public Sans"/>
              </a:rPr>
              <a:t>Example: </a:t>
            </a:r>
            <a:r>
              <a:rPr lang="en-AU" dirty="0">
                <a:latin typeface="Public Sans"/>
              </a:rPr>
              <a:t>The deliberate use of colour choice in this image </a:t>
            </a:r>
            <a:r>
              <a:rPr lang="en-AU" b="1" dirty="0">
                <a:latin typeface="Public Sans"/>
              </a:rPr>
              <a:t>reflects </a:t>
            </a:r>
            <a:r>
              <a:rPr lang="en-AU" dirty="0">
                <a:latin typeface="Public Sans"/>
              </a:rPr>
              <a:t>colours associated with the beach and relaxation or leisure. </a:t>
            </a:r>
          </a:p>
          <a:p>
            <a:r>
              <a:rPr lang="en-AU" dirty="0">
                <a:latin typeface="Public Sans"/>
              </a:rPr>
              <a:t>Considering the needs of your students and cognitive load, you may edit/reduce the questions on screen and/or animate text to appear a section at a time.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45864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Teacher note: </a:t>
            </a:r>
            <a:r>
              <a:rPr lang="en-AU" dirty="0">
                <a:latin typeface="Public Sans"/>
              </a:rPr>
              <a:t>the purpose of this PowerPoint is to provide support for </a:t>
            </a:r>
            <a:r>
              <a:rPr lang="en-AU" b="1" dirty="0">
                <a:latin typeface="Public Sans"/>
              </a:rPr>
              <a:t>Phase 3, sequence 1 – engaging with a hybrid text</a:t>
            </a:r>
            <a:r>
              <a:rPr lang="en-AU" b="0" dirty="0">
                <a:latin typeface="Public Sans"/>
              </a:rPr>
              <a:t>. It</a:t>
            </a:r>
            <a:r>
              <a:rPr lang="en-AU" dirty="0">
                <a:latin typeface="Public Sans"/>
              </a:rPr>
              <a:t> should be used to address gaps in student knowledge that are identified through the pre-test in </a:t>
            </a:r>
            <a:r>
              <a:rPr lang="en-AU" sz="1800" b="1" dirty="0">
                <a:effectLst/>
                <a:latin typeface="Arial" panose="020B0604020202020204" pitchFamily="34" charset="0"/>
                <a:ea typeface="Calibri" panose="020F0502020204030204" pitchFamily="34" charset="0"/>
              </a:rPr>
              <a:t>Phase 3, activity 1 – activating prior knowledge of visual language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contrast.</a:t>
            </a:r>
            <a:endParaRPr lang="en-AU" b="1" dirty="0"/>
          </a:p>
          <a:p>
            <a:endParaRPr lang="en-AU"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246930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endParaRPr lang="en-AU" b="1"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prior knowledge of visual devices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device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endParaRPr lang="en-AU" b="1" dirty="0">
              <a:latin typeface="Public Sans"/>
            </a:endParaRPr>
          </a:p>
          <a:p>
            <a:r>
              <a:rPr lang="en-AU" b="1" dirty="0">
                <a:latin typeface="Public Sans"/>
              </a:rPr>
              <a:t>Image: </a:t>
            </a:r>
            <a:r>
              <a:rPr lang="en-US" dirty="0">
                <a:latin typeface="Public Sans"/>
                <a:hlinkClick r:id="rId3"/>
              </a:rPr>
              <a:t>'a close up of a flower</a:t>
            </a:r>
            <a:r>
              <a:rPr lang="en-US" dirty="0">
                <a:latin typeface="Public Sans"/>
              </a:rPr>
              <a:t>' by </a:t>
            </a:r>
            <a:r>
              <a:rPr lang="en-US" dirty="0">
                <a:latin typeface="Public Sans"/>
                <a:hlinkClick r:id="rId4"/>
              </a:rPr>
              <a:t>Dare Artworks </a:t>
            </a:r>
            <a:r>
              <a:rPr lang="en-US" dirty="0">
                <a:latin typeface="Public Sans"/>
              </a:rPr>
              <a:t>licensed through </a:t>
            </a:r>
            <a:r>
              <a:rPr lang="en-US" dirty="0" err="1">
                <a:latin typeface="Public Sans"/>
                <a:hlinkClick r:id="rId5"/>
              </a:rPr>
              <a:t>Unsplash</a:t>
            </a:r>
            <a:r>
              <a:rPr lang="en-US" dirty="0">
                <a:latin typeface="Public Sans"/>
              </a:rPr>
              <a:t> creative common.</a:t>
            </a:r>
            <a:endParaRPr lang="en-US" dirty="0"/>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99847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p>
          <a:p>
            <a:pPr marL="285750" indent="-285750">
              <a:buFont typeface="Arial" panose="020B0604020202020204" pitchFamily="34" charset="0"/>
              <a:buChar char="•"/>
            </a:pPr>
            <a:r>
              <a:rPr lang="en-AU" dirty="0"/>
              <a:t>consider creating a worksheet to accompany to be filled in </a:t>
            </a:r>
            <a:endParaRPr lang="en-US" dirty="0"/>
          </a:p>
          <a:p>
            <a:pPr marL="285750" indent="-285750">
              <a:buFont typeface="Arial" panose="020B0604020202020204" pitchFamily="34" charset="0"/>
              <a:buChar char="•"/>
            </a:pPr>
            <a:r>
              <a:rPr lang="en-AU" dirty="0"/>
              <a:t>have text animated so it appears one at a time </a:t>
            </a:r>
            <a:endParaRPr lang="en-US" dirty="0"/>
          </a:p>
          <a:p>
            <a:pPr marL="285750" indent="-285750">
              <a:buFont typeface="Arial" panose="020B0604020202020204" pitchFamily="34" charset="0"/>
              <a:buChar char="•"/>
            </a:pPr>
            <a:r>
              <a:rPr lang="en-AU" dirty="0"/>
              <a:t>present orally and visually. </a:t>
            </a:r>
            <a:endParaRPr lang="en-US" dirty="0"/>
          </a:p>
          <a:p>
            <a:r>
              <a:rPr lang="en-AU" dirty="0">
                <a:latin typeface="Public Sans"/>
              </a:rPr>
              <a:t> </a:t>
            </a:r>
            <a:endParaRPr lang="en-US"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emphasizes, represents, conveys, demonstrates, suggests etc</a:t>
            </a:r>
            <a:endParaRPr lang="en-US" dirty="0">
              <a:latin typeface="Public Sans"/>
            </a:endParaRPr>
          </a:p>
          <a:p>
            <a:endParaRPr lang="en-US" dirty="0">
              <a:latin typeface="Public Sans"/>
            </a:endParaRPr>
          </a:p>
          <a:p>
            <a:r>
              <a:rPr lang="en-US" dirty="0">
                <a:latin typeface="Public Sans"/>
              </a:rPr>
              <a:t>Example: </a:t>
            </a:r>
            <a:r>
              <a:rPr lang="en-AU" dirty="0">
                <a:latin typeface="Public Sans"/>
              </a:rPr>
              <a:t>The deliberate use of contrast in this image </a:t>
            </a:r>
            <a:r>
              <a:rPr lang="en-AU" b="1" dirty="0">
                <a:latin typeface="Public Sans"/>
              </a:rPr>
              <a:t>highlights </a:t>
            </a:r>
            <a:r>
              <a:rPr lang="en-AU" dirty="0">
                <a:latin typeface="Public Sans"/>
              </a:rPr>
              <a:t>the colourful and still living landscape hidden underneath the snow.</a:t>
            </a:r>
          </a:p>
          <a:p>
            <a:endParaRPr lang="en-AU" dirty="0">
              <a:latin typeface="Public Sans"/>
            </a:endParaRPr>
          </a:p>
          <a:p>
            <a:r>
              <a:rPr lang="en-AU" dirty="0">
                <a:latin typeface="Public Sans"/>
              </a:rPr>
              <a:t>Considering the needs of your students and cognitive load, you may edit/reduce the questions on screen and/or animate text to appear a section at a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389192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salience.</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425620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pPr marL="285750" indent="-285750">
              <a:buFont typeface="Public Sans"/>
              <a:buChar char="•"/>
            </a:pPr>
            <a:endParaRPr lang="en-AU"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prior knowledge of visual devices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device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endParaRPr lang="en-AU" b="1" dirty="0">
              <a:latin typeface="Public Sans"/>
            </a:endParaRPr>
          </a:p>
          <a:p>
            <a:r>
              <a:rPr lang="en-AU" b="1" dirty="0">
                <a:latin typeface="Public Sans"/>
              </a:rPr>
              <a:t>Image: </a:t>
            </a:r>
            <a:r>
              <a:rPr lang="en-US" dirty="0">
                <a:latin typeface="Calibri"/>
                <a:cs typeface="Calibri"/>
                <a:hlinkClick r:id="rId3"/>
              </a:rPr>
              <a:t>'child playing in playground'</a:t>
            </a:r>
            <a:r>
              <a:rPr lang="en-US" dirty="0">
                <a:latin typeface="Calibri"/>
                <a:cs typeface="Calibri"/>
              </a:rPr>
              <a:t> by </a:t>
            </a:r>
            <a:r>
              <a:rPr lang="en-US" dirty="0">
                <a:latin typeface="Calibri"/>
                <a:cs typeface="Calibri"/>
                <a:hlinkClick r:id="rId4"/>
              </a:rPr>
              <a:t>Jairo Gonzalez</a:t>
            </a:r>
            <a:r>
              <a:rPr lang="en-US" dirty="0">
                <a:latin typeface="Calibri"/>
                <a:cs typeface="Calibri"/>
              </a:rPr>
              <a:t> licensed through </a:t>
            </a:r>
            <a:r>
              <a:rPr lang="en-US" dirty="0" err="1">
                <a:latin typeface="Calibri"/>
                <a:cs typeface="Calibri"/>
                <a:hlinkClick r:id="rId5"/>
              </a:rPr>
              <a:t>Unsplash</a:t>
            </a:r>
            <a:r>
              <a:rPr lang="en-US" dirty="0">
                <a:latin typeface="Calibri"/>
                <a:cs typeface="Calibri"/>
              </a:rPr>
              <a:t> creative common.</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249360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p>
          <a:p>
            <a:pPr marL="285750" indent="-285750">
              <a:buFont typeface="Arial" panose="020B0604020202020204" pitchFamily="34" charset="0"/>
              <a:buChar char="•"/>
            </a:pPr>
            <a:r>
              <a:rPr lang="en-AU" dirty="0"/>
              <a:t>consider creating a worksheet to accompany to be filled in </a:t>
            </a:r>
            <a:endParaRPr lang="en-US" dirty="0"/>
          </a:p>
          <a:p>
            <a:pPr marL="285750" indent="-285750">
              <a:buFont typeface="Arial" panose="020B0604020202020204" pitchFamily="34" charset="0"/>
              <a:buChar char="•"/>
            </a:pPr>
            <a:r>
              <a:rPr lang="en-AU" dirty="0"/>
              <a:t>have text animated so it appears one at a time </a:t>
            </a:r>
            <a:endParaRPr lang="en-US" dirty="0"/>
          </a:p>
          <a:p>
            <a:pPr marL="285750" indent="-285750">
              <a:buFont typeface="Arial" panose="020B0604020202020204" pitchFamily="34" charset="0"/>
              <a:buChar char="•"/>
            </a:pPr>
            <a:r>
              <a:rPr lang="en-AU" dirty="0"/>
              <a:t>present orally and visually. </a:t>
            </a:r>
            <a:endParaRPr lang="en-US" dirty="0"/>
          </a:p>
          <a:p>
            <a:endParaRPr lang="en-AU" dirty="0"/>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emphasises, represents, conveys, demonstrates, suggests etc</a:t>
            </a:r>
          </a:p>
          <a:p>
            <a:endParaRPr lang="en-US" dirty="0">
              <a:latin typeface="Calibri"/>
              <a:cs typeface="Calibri"/>
            </a:endParaRPr>
          </a:p>
          <a:p>
            <a:r>
              <a:rPr lang="en-US" dirty="0">
                <a:latin typeface="Public Sans"/>
              </a:rPr>
              <a:t>Example: </a:t>
            </a:r>
            <a:r>
              <a:rPr lang="en-US" i="0" dirty="0">
                <a:latin typeface="Public Sans"/>
              </a:rPr>
              <a:t>The intended purpose of the composer using the play equipment as salience draws the eye of the viewer directly to the child, </a:t>
            </a:r>
            <a:r>
              <a:rPr lang="en-US" b="1" i="0" dirty="0">
                <a:latin typeface="Public Sans"/>
              </a:rPr>
              <a:t>revealing</a:t>
            </a:r>
            <a:r>
              <a:rPr lang="en-US" i="0" dirty="0">
                <a:latin typeface="Public Sans"/>
              </a:rPr>
              <a:t> the main focus of the image.</a:t>
            </a:r>
          </a:p>
          <a:p>
            <a:endParaRPr lang="en-US" i="1" dirty="0">
              <a:latin typeface="Public Sans"/>
            </a:endParaRPr>
          </a:p>
          <a:p>
            <a:r>
              <a:rPr lang="en-AU" dirty="0">
                <a:latin typeface="Public Sans"/>
              </a:rPr>
              <a:t>Considering the needs of your students and cognitive load, you may edit/reduce the questions on screen and/or animate text to appear a section at a time.</a:t>
            </a:r>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606827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layout.</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782606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prior knowledge of visual devices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device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r>
              <a:rPr lang="en-AU" dirty="0">
                <a:latin typeface="Public Sans"/>
              </a:rPr>
              <a:t>Resource: </a:t>
            </a:r>
            <a:endParaRPr lang="en-US" dirty="0">
              <a:latin typeface="Public Sans"/>
            </a:endParaRPr>
          </a:p>
          <a:p>
            <a:r>
              <a:rPr lang="en-US" dirty="0">
                <a:latin typeface="Public Sans"/>
                <a:hlinkClick r:id="rId3"/>
              </a:rPr>
              <a:t>'turned on </a:t>
            </a:r>
            <a:r>
              <a:rPr lang="en-US" dirty="0" err="1">
                <a:latin typeface="Public Sans"/>
                <a:hlinkClick r:id="rId3"/>
              </a:rPr>
              <a:t>krispy</a:t>
            </a:r>
            <a:r>
              <a:rPr lang="en-US" dirty="0">
                <a:latin typeface="Public Sans"/>
                <a:hlinkClick r:id="rId3"/>
              </a:rPr>
              <a:t> </a:t>
            </a:r>
            <a:r>
              <a:rPr lang="en-US" dirty="0" err="1">
                <a:latin typeface="Public Sans"/>
                <a:hlinkClick r:id="rId3"/>
              </a:rPr>
              <a:t>kreme</a:t>
            </a:r>
            <a:r>
              <a:rPr lang="en-US" dirty="0">
                <a:latin typeface="Public Sans"/>
                <a:hlinkClick r:id="rId3"/>
              </a:rPr>
              <a:t> doughnut neon signage'</a:t>
            </a:r>
            <a:r>
              <a:rPr lang="en-US" dirty="0">
                <a:latin typeface="Public Sans"/>
              </a:rPr>
              <a:t> by </a:t>
            </a:r>
            <a:r>
              <a:rPr lang="en-US" dirty="0">
                <a:latin typeface="Public Sans"/>
                <a:hlinkClick r:id="rId4"/>
              </a:rPr>
              <a:t>Cory Gazaille</a:t>
            </a:r>
            <a:r>
              <a:rPr lang="en-US" dirty="0">
                <a:latin typeface="Public Sans"/>
              </a:rPr>
              <a:t> licensed through </a:t>
            </a:r>
            <a:r>
              <a:rPr lang="en-US" dirty="0" err="1">
                <a:latin typeface="Public Sans"/>
                <a:hlinkClick r:id="rId5"/>
              </a:rPr>
              <a:t>Unsplash</a:t>
            </a:r>
            <a:r>
              <a:rPr lang="en-US" dirty="0">
                <a:latin typeface="Public Sans"/>
              </a:rPr>
              <a:t> creative common.</a:t>
            </a:r>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332470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p>
          <a:p>
            <a:pPr marL="285750" indent="-285750">
              <a:buFont typeface="Arial" panose="020B0604020202020204" pitchFamily="34" charset="0"/>
              <a:buChar char="•"/>
            </a:pPr>
            <a:r>
              <a:rPr lang="en-AU" dirty="0"/>
              <a:t>consider creating a worksheet to accompany to be filled in </a:t>
            </a:r>
            <a:endParaRPr lang="en-US" dirty="0"/>
          </a:p>
          <a:p>
            <a:pPr marL="285750" indent="-285750">
              <a:buFont typeface="Arial" panose="020B0604020202020204" pitchFamily="34" charset="0"/>
              <a:buChar char="•"/>
            </a:pPr>
            <a:r>
              <a:rPr lang="en-AU" dirty="0"/>
              <a:t>have text animated so it appears one at a time </a:t>
            </a:r>
            <a:endParaRPr lang="en-US" dirty="0"/>
          </a:p>
          <a:p>
            <a:pPr marL="285750" indent="-285750">
              <a:buFont typeface="Arial" panose="020B0604020202020204" pitchFamily="34" charset="0"/>
              <a:buChar char="•"/>
            </a:pPr>
            <a:r>
              <a:rPr lang="en-AU" dirty="0"/>
              <a:t>present orally and visually. </a:t>
            </a:r>
            <a:endParaRPr lang="en-US" dirty="0"/>
          </a:p>
          <a:p>
            <a:endParaRPr lang="en-AU" dirty="0"/>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emphasizes, represents, conveys, demonstrates, suggests etc</a:t>
            </a:r>
            <a:endParaRPr lang="en-US" dirty="0">
              <a:latin typeface="Public Sans"/>
            </a:endParaRPr>
          </a:p>
          <a:p>
            <a:endParaRPr lang="en-US" dirty="0">
              <a:latin typeface="Public Sans"/>
            </a:endParaRPr>
          </a:p>
          <a:p>
            <a:r>
              <a:rPr lang="en-US" dirty="0">
                <a:latin typeface="Public Sans"/>
              </a:rPr>
              <a:t>Example: The intended purpose of the composer using the bright </a:t>
            </a:r>
            <a:r>
              <a:rPr lang="en-US" dirty="0" err="1">
                <a:latin typeface="Public Sans"/>
              </a:rPr>
              <a:t>colours</a:t>
            </a:r>
            <a:r>
              <a:rPr lang="en-US" dirty="0">
                <a:latin typeface="Public Sans"/>
              </a:rPr>
              <a:t> of the sign in contrast to the dark surrounding highlights the central focus of the image.</a:t>
            </a:r>
          </a:p>
          <a:p>
            <a:endParaRPr lang="en-AU" dirty="0">
              <a:latin typeface="Public Sans"/>
            </a:endParaRPr>
          </a:p>
          <a:p>
            <a:r>
              <a:rPr lang="en-AU" dirty="0">
                <a:latin typeface="Public Sans"/>
              </a:rPr>
              <a:t>Considering the needs of your students and cognitive load, you may edit/reduce the questions on screen and/or animate text to appear a section at a time.</a:t>
            </a:r>
            <a:endParaRPr lang="en-US" dirty="0">
              <a:latin typeface="Public Sans"/>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151361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vector.</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36125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a:t>
            </a:r>
            <a:r>
              <a:rPr lang="en-AU" dirty="0">
                <a:latin typeface="Public Sans"/>
              </a:rPr>
              <a:t>: this slide has been used to identify the explicit teaching strategies sharing learning intentions and sharing success criteria. This slide could be deleted or hidden when using this content in a classroom setting. Alternatively, the teacher could discuss the educational benefit of the process of sharing learning intentions and success criteria and discussing the significance of this learning process.  </a:t>
            </a:r>
            <a:endParaRPr lang="en-AU" b="1" dirty="0">
              <a:latin typeface="Public Sans"/>
            </a:endParaRPr>
          </a:p>
          <a:p>
            <a:endParaRPr lang="en-AU" dirty="0">
              <a:latin typeface="Public Sans"/>
            </a:endParaRPr>
          </a:p>
          <a:p>
            <a:pPr marL="285750" indent="-285750">
              <a:buFont typeface="Arial"/>
              <a:buChar char="•"/>
            </a:pPr>
            <a:r>
              <a:rPr lang="en-AU" dirty="0">
                <a:latin typeface="Public Sans"/>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dirty="0">
                <a:latin typeface="Public Sans"/>
              </a:rPr>
              <a:t>When learning intentions are used with success criteria, students have a clear idea of the learning goal and how to get there (AERO 2024). </a:t>
            </a:r>
          </a:p>
          <a:p>
            <a:pPr marL="285750" indent="-285750">
              <a:buFont typeface="Arial"/>
              <a:buChar char="•"/>
            </a:pPr>
            <a:r>
              <a:rPr lang="en-AU" dirty="0">
                <a:latin typeface="Public Sans"/>
              </a:rPr>
              <a:t>The success criteria</a:t>
            </a:r>
            <a:r>
              <a:rPr lang="en-AU" b="1" dirty="0">
                <a:latin typeface="Public Sans"/>
              </a:rPr>
              <a:t> </a:t>
            </a:r>
            <a:r>
              <a:rPr lang="en-AU" dirty="0">
                <a:latin typeface="Public Sans"/>
              </a:rPr>
              <a:t>break the learning intention into smaller and more manageable actions. They show students what they must do, say, make, create or perform to demonstrate their learning (Griffin 2018).</a:t>
            </a:r>
          </a:p>
          <a:p>
            <a:pPr marL="285750" indent="-285750">
              <a:buFont typeface="Arial"/>
              <a:buChar char="•"/>
            </a:pPr>
            <a:r>
              <a:rPr lang="en-AU" dirty="0">
                <a:latin typeface="Public Sans"/>
              </a:rPr>
              <a:t>Success criteria are communicated to students in ways they understand. Teachers use their expertise to guide student thinking and often model and use exemplars to show students what success 'looks like’ (DoE 2025). </a:t>
            </a:r>
          </a:p>
          <a:p>
            <a:pPr marL="285750" indent="-285750">
              <a:buFont typeface="Arial"/>
              <a:buChar char="•"/>
            </a:pPr>
            <a:r>
              <a:rPr lang="en-AU" dirty="0">
                <a:latin typeface="Public Sans"/>
              </a:rPr>
              <a:t>The sample learning intentions and success criteria (LISC) on the following slide are aligned to the syllabus. </a:t>
            </a:r>
          </a:p>
          <a:p>
            <a:pPr marL="285750" indent="-285750">
              <a:buFont typeface="Arial"/>
              <a:buChar char="•"/>
            </a:pPr>
            <a:r>
              <a:rPr lang="en-AU" dirty="0">
                <a:latin typeface="Public Sans"/>
              </a:rPr>
              <a:t>When designing LISC for students working above or below stage level, or towards Life Skills outcomes, draw on the collaborative curriculum planning process to ensure LISC is differentiated and aligned with the relevant syllabus outcomes. </a:t>
            </a:r>
          </a:p>
          <a:p>
            <a:endParaRPr lang="en-AU" dirty="0">
              <a:latin typeface="Public Sans"/>
            </a:endParaRPr>
          </a:p>
          <a:p>
            <a:r>
              <a:rPr lang="en-AU" dirty="0">
                <a:latin typeface="Public Sans"/>
              </a:rPr>
              <a:t>For more information, see:</a:t>
            </a:r>
          </a:p>
          <a:p>
            <a:r>
              <a:rPr lang="en-AU" b="1" dirty="0">
                <a:latin typeface="Public Sans"/>
              </a:rPr>
              <a:t>AITSL: </a:t>
            </a:r>
            <a:r>
              <a:rPr lang="en-AU" dirty="0">
                <a:latin typeface="Public Sans"/>
                <a:hlinkClick r:id="rId3"/>
              </a:rPr>
              <a:t>https://www.aitsl.edu.au/docs/default-source/feedback/aitsl-learning-intentions-and-success-criteria-strategy.pdf?sfvrsn=382dec3c_2</a:t>
            </a:r>
            <a:endParaRPr lang="en-AU" dirty="0">
              <a:latin typeface="Public Sans"/>
            </a:endParaRPr>
          </a:p>
          <a:p>
            <a:r>
              <a:rPr lang="en-AU" b="1" dirty="0">
                <a:latin typeface="Public Sans"/>
              </a:rPr>
              <a:t>Sharing learning intentions:  </a:t>
            </a:r>
            <a:r>
              <a:rPr lang="en-AU" dirty="0">
                <a:latin typeface="Public Sans"/>
                <a:hlinkClick r:id="rId4"/>
              </a:rPr>
              <a:t>https://education.nsw.gov.au/teaching-and-learning/curriculum/explicit-teaching/explicit-teaching-strategies/sharing-learning-intentions</a:t>
            </a:r>
            <a:r>
              <a:rPr lang="en-AU" dirty="0">
                <a:latin typeface="Public Sans"/>
              </a:rPr>
              <a:t> </a:t>
            </a:r>
          </a:p>
          <a:p>
            <a:r>
              <a:rPr lang="en-AU" b="1" dirty="0">
                <a:latin typeface="Public Sans"/>
              </a:rPr>
              <a:t>Sharing success criteria: </a:t>
            </a:r>
            <a:r>
              <a:rPr lang="en-AU" dirty="0">
                <a:latin typeface="Public Sans"/>
                <a:hlinkClick r:id="rId5"/>
              </a:rPr>
              <a:t>https://education.nsw.gov.au/teaching-and-learning/curriculum/explicit-teaching/explicit-teaching-strategies/sharing-success-criteria</a:t>
            </a:r>
            <a:endParaRPr lang="en-AU" dirty="0">
              <a:latin typeface="Public Sans"/>
            </a:endParaRPr>
          </a:p>
          <a:p>
            <a:r>
              <a:rPr lang="en-AU" b="1" dirty="0">
                <a:latin typeface="Public Sans"/>
              </a:rPr>
              <a:t>Collaborative curriculum planning: </a:t>
            </a:r>
            <a:r>
              <a:rPr lang="en-AU" dirty="0">
                <a:latin typeface="Public Sans"/>
                <a:hlinkClick r:id="rId6"/>
              </a:rPr>
              <a:t>https://educationstandards.nsw.edu.au/wps/portal/nesa/k-10/diversity-in-learning/special-education/collaborative-curriculum-planning</a:t>
            </a:r>
            <a:endParaRPr lang="en-AU"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prior knowledge of visual devices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device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r>
              <a:rPr lang="en-AU" dirty="0">
                <a:latin typeface="Public Sans"/>
              </a:rPr>
              <a:t>Resource: </a:t>
            </a:r>
            <a:endParaRPr lang="en-US" dirty="0">
              <a:latin typeface="Public Sans"/>
            </a:endParaRPr>
          </a:p>
          <a:p>
            <a:r>
              <a:rPr lang="en-US" dirty="0">
                <a:latin typeface="Public Sans"/>
                <a:hlinkClick r:id="rId3"/>
              </a:rPr>
              <a:t>'child playing in playground'</a:t>
            </a:r>
            <a:r>
              <a:rPr lang="en-US" dirty="0">
                <a:latin typeface="Public Sans"/>
              </a:rPr>
              <a:t> by </a:t>
            </a:r>
            <a:r>
              <a:rPr lang="en-US" dirty="0">
                <a:latin typeface="Public Sans"/>
                <a:hlinkClick r:id="rId4"/>
              </a:rPr>
              <a:t>Jairo Gonzalez</a:t>
            </a:r>
            <a:r>
              <a:rPr lang="en-US" dirty="0">
                <a:latin typeface="Public Sans"/>
              </a:rPr>
              <a:t> licensed through </a:t>
            </a:r>
            <a:r>
              <a:rPr lang="en-US" dirty="0" err="1">
                <a:latin typeface="Public Sans"/>
                <a:hlinkClick r:id="rId5"/>
              </a:rPr>
              <a:t>Unsplash</a:t>
            </a:r>
            <a:r>
              <a:rPr lang="en-US" dirty="0">
                <a:latin typeface="Public Sans"/>
              </a:rPr>
              <a:t> creative common.</a:t>
            </a:r>
            <a:endParaRPr lang="en-US" dirty="0"/>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3956327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p>
          <a:p>
            <a:pPr marL="285750" indent="-285750">
              <a:buFont typeface="Arial" panose="020B0604020202020204" pitchFamily="34" charset="0"/>
              <a:buChar char="•"/>
            </a:pPr>
            <a:r>
              <a:rPr lang="en-AU" dirty="0"/>
              <a:t>consider creating a worksheet to accompany to be filled in </a:t>
            </a:r>
            <a:endParaRPr lang="en-US" dirty="0"/>
          </a:p>
          <a:p>
            <a:pPr marL="285750" indent="-285750">
              <a:buFont typeface="Arial" panose="020B0604020202020204" pitchFamily="34" charset="0"/>
              <a:buChar char="•"/>
            </a:pPr>
            <a:r>
              <a:rPr lang="en-AU" dirty="0"/>
              <a:t>have text animated so it appears one at a time </a:t>
            </a:r>
            <a:endParaRPr lang="en-US" dirty="0"/>
          </a:p>
          <a:p>
            <a:pPr marL="285750" indent="-285750">
              <a:buFont typeface="Arial" panose="020B0604020202020204" pitchFamily="34" charset="0"/>
              <a:buChar char="•"/>
            </a:pPr>
            <a:r>
              <a:rPr lang="en-AU" dirty="0"/>
              <a:t>present orally and visually. </a:t>
            </a:r>
            <a:endParaRPr lang="en-US" dirty="0"/>
          </a:p>
          <a:p>
            <a:endParaRPr lang="en-AU" dirty="0"/>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emphasises, represents, conveys, demonstrates, suggests etc</a:t>
            </a:r>
            <a:endParaRPr lang="en-US" dirty="0">
              <a:latin typeface="Public Sans"/>
            </a:endParaRPr>
          </a:p>
          <a:p>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Public Sans"/>
              </a:rPr>
              <a:t>Example: Increase of difficulty in this example showing combinations of techniques and elements - The intended purpose of the composer using play equipment as framing as well as a vector </a:t>
            </a:r>
            <a:r>
              <a:rPr lang="en-US" b="1" dirty="0">
                <a:latin typeface="Public Sans"/>
              </a:rPr>
              <a:t>reveals </a:t>
            </a:r>
            <a:r>
              <a:rPr lang="en-US" dirty="0">
                <a:latin typeface="Public Sans"/>
              </a:rPr>
              <a:t>a clear reading path from the foreground to the background of the image to where the child is.</a:t>
            </a:r>
          </a:p>
          <a:p>
            <a:endParaRPr lang="en-US" dirty="0"/>
          </a:p>
          <a:p>
            <a:r>
              <a:rPr lang="en-AU" dirty="0">
                <a:latin typeface="Public Sans"/>
              </a:rPr>
              <a:t>Considering the needs of your students and cognitive load, you may edit/reduce the questions on screen and/or animate text to appear a section at a time.</a:t>
            </a:r>
            <a:endParaRPr lang="en-US" dirty="0">
              <a:latin typeface="Public Sans"/>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590015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reading path.</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574318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r>
              <a:rPr lang="en-AU" b="1" dirty="0">
                <a:latin typeface="Public Sans"/>
              </a:rPr>
              <a:t>Instructions:</a:t>
            </a:r>
            <a:endParaRPr lang="en-US" dirty="0"/>
          </a:p>
          <a:p>
            <a:r>
              <a:rPr lang="en-AU" dirty="0">
                <a:latin typeface="Public Sans"/>
              </a:rPr>
              <a:t>The teacher uses this opportunity to assess students' prior knowledge of visual devices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device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r>
              <a:rPr lang="en-AU" dirty="0">
                <a:latin typeface="Public Sans"/>
              </a:rPr>
              <a:t>Resource: </a:t>
            </a:r>
            <a:endParaRPr lang="en-US" dirty="0">
              <a:latin typeface="Public Sans"/>
            </a:endParaRPr>
          </a:p>
          <a:p>
            <a:r>
              <a:rPr lang="en-US" dirty="0">
                <a:latin typeface="Public Sans"/>
                <a:hlinkClick r:id="rId3"/>
              </a:rPr>
              <a:t>'people sitting on bench under brown leaf trees during daytime'</a:t>
            </a:r>
            <a:r>
              <a:rPr lang="en-US" dirty="0">
                <a:latin typeface="Public Sans"/>
              </a:rPr>
              <a:t> by </a:t>
            </a:r>
            <a:r>
              <a:rPr lang="en-US" dirty="0">
                <a:latin typeface="Public Sans"/>
                <a:hlinkClick r:id="rId4"/>
              </a:rPr>
              <a:t>Anvesh</a:t>
            </a:r>
            <a:r>
              <a:rPr lang="en-US" dirty="0">
                <a:latin typeface="Public Sans"/>
              </a:rPr>
              <a:t> licensed through </a:t>
            </a:r>
            <a:r>
              <a:rPr lang="en-US" dirty="0" err="1">
                <a:latin typeface="Public Sans"/>
                <a:hlinkClick r:id="rId5"/>
              </a:rPr>
              <a:t>Unsplash</a:t>
            </a:r>
            <a:r>
              <a:rPr lang="en-US" dirty="0">
                <a:latin typeface="Public Sans"/>
              </a:rPr>
              <a:t> creative common.</a:t>
            </a:r>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535921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p>
          <a:p>
            <a:pPr marL="285750" indent="-285750">
              <a:buFont typeface="Arial" panose="020B0604020202020204" pitchFamily="34" charset="0"/>
              <a:buChar char="•"/>
            </a:pPr>
            <a:r>
              <a:rPr lang="en-AU" dirty="0"/>
              <a:t>consider creating a worksheet to accompany to be filled in </a:t>
            </a:r>
            <a:endParaRPr lang="en-US" dirty="0"/>
          </a:p>
          <a:p>
            <a:pPr marL="285750" indent="-285750">
              <a:buFont typeface="Arial" panose="020B0604020202020204" pitchFamily="34" charset="0"/>
              <a:buChar char="•"/>
            </a:pPr>
            <a:r>
              <a:rPr lang="en-AU" dirty="0"/>
              <a:t>have text animated so it appears one at a time </a:t>
            </a:r>
            <a:endParaRPr lang="en-US" dirty="0"/>
          </a:p>
          <a:p>
            <a:pPr marL="285750" indent="-285750">
              <a:buFont typeface="Arial" panose="020B0604020202020204" pitchFamily="34" charset="0"/>
              <a:buChar char="•"/>
            </a:pPr>
            <a:r>
              <a:rPr lang="en-AU" dirty="0"/>
              <a:t>present orally and visually. </a:t>
            </a:r>
            <a:endParaRPr lang="en-US" dirty="0"/>
          </a:p>
          <a:p>
            <a:endParaRPr lang="en-AU" dirty="0"/>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emphasizes, represents, conveys, demonstrates, suggests etc</a:t>
            </a:r>
            <a:endParaRPr lang="en-US" dirty="0"/>
          </a:p>
          <a:p>
            <a:r>
              <a:rPr lang="en-US" dirty="0">
                <a:latin typeface="Public Sans"/>
              </a:rPr>
              <a:t>Example: The intended purpose of the composer using the pathway as a vector </a:t>
            </a:r>
            <a:r>
              <a:rPr lang="en-US" b="1" dirty="0">
                <a:latin typeface="Public Sans"/>
              </a:rPr>
              <a:t>highlights</a:t>
            </a:r>
            <a:r>
              <a:rPr lang="en-US" dirty="0">
                <a:latin typeface="Public Sans"/>
              </a:rPr>
              <a:t> a clear reading path from the foreground to the background of the image.</a:t>
            </a:r>
          </a:p>
          <a:p>
            <a:r>
              <a:rPr lang="en-AU" dirty="0">
                <a:latin typeface="Public Sans"/>
              </a:rPr>
              <a:t>Considering the needs of your students and cognitive load, you may edit/reduce the questions on screen and/or animate text to appear a section at a time.</a:t>
            </a:r>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46954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the following slides include a definition, example and activity for framing.</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289038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build the metalanguage of students</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r>
              <a:rPr lang="en-AU" b="1" dirty="0">
                <a:latin typeface="Public Sans"/>
              </a:rPr>
              <a:t>Instructions</a:t>
            </a:r>
            <a:r>
              <a:rPr lang="en-AU" dirty="0">
                <a:latin typeface="Public Sans"/>
              </a:rPr>
              <a:t>:</a:t>
            </a:r>
            <a:endParaRPr lang="en-US" dirty="0"/>
          </a:p>
          <a:p>
            <a:r>
              <a:rPr lang="en-AU" dirty="0">
                <a:latin typeface="Public Sans"/>
              </a:rPr>
              <a:t>The teacher uses this opportunity to assess students' prior knowledge of visual devices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asking students to add to the definitions of these terms </a:t>
            </a:r>
            <a:endParaRPr lang="en-US" dirty="0">
              <a:latin typeface="Public Sans"/>
            </a:endParaRPr>
          </a:p>
          <a:p>
            <a:pPr marL="285750" indent="-285750">
              <a:buFont typeface="Public Sans"/>
              <a:buChar char="•"/>
            </a:pPr>
            <a:r>
              <a:rPr lang="en-AU" dirty="0">
                <a:latin typeface="Public Sans"/>
              </a:rPr>
              <a:t>asking students for an example of the device and where that example may authentically exist in another text they know</a:t>
            </a:r>
            <a:endParaRPr lang="en-US" dirty="0">
              <a:latin typeface="Public Sans"/>
            </a:endParaRPr>
          </a:p>
          <a:p>
            <a:pPr marL="285750" indent="-285750">
              <a:buFont typeface="Public Sans"/>
              <a:buChar char="•"/>
            </a:pPr>
            <a:r>
              <a:rPr lang="en-AU" dirty="0">
                <a:latin typeface="Public Sans"/>
              </a:rPr>
              <a:t>initiate discussions of purpose and impact to build the field for the following slide</a:t>
            </a:r>
            <a:endParaRPr lang="en-US" dirty="0">
              <a:latin typeface="Public Sans"/>
            </a:endParaRPr>
          </a:p>
          <a:p>
            <a:r>
              <a:rPr lang="en-AU" dirty="0">
                <a:latin typeface="Public Sans"/>
              </a:rPr>
              <a:t>Resource: </a:t>
            </a:r>
            <a:endParaRPr lang="en-US" dirty="0">
              <a:latin typeface="Public Sans"/>
            </a:endParaRPr>
          </a:p>
          <a:p>
            <a:r>
              <a:rPr lang="en-US" dirty="0">
                <a:latin typeface="Public Sans"/>
                <a:hlinkClick r:id="rId3"/>
              </a:rPr>
              <a:t>'grey concrete bridge and waterfalls during daytime'</a:t>
            </a:r>
            <a:r>
              <a:rPr lang="en-US" dirty="0">
                <a:latin typeface="Public Sans"/>
              </a:rPr>
              <a:t> by </a:t>
            </a:r>
            <a:r>
              <a:rPr lang="en-US" dirty="0">
                <a:latin typeface="Public Sans"/>
                <a:hlinkClick r:id="rId4"/>
              </a:rPr>
              <a:t>Blake Verdoorn</a:t>
            </a:r>
            <a:r>
              <a:rPr lang="en-US" dirty="0">
                <a:latin typeface="Public Sans"/>
              </a:rPr>
              <a:t> licensed through </a:t>
            </a:r>
            <a:r>
              <a:rPr lang="en-US" dirty="0" err="1">
                <a:latin typeface="Public Sans"/>
                <a:hlinkClick r:id="rId5"/>
              </a:rPr>
              <a:t>Unsplash</a:t>
            </a:r>
            <a:r>
              <a:rPr lang="en-US" dirty="0">
                <a:latin typeface="Public Sans"/>
              </a:rPr>
              <a:t> creative common.</a:t>
            </a:r>
            <a:endParaRPr lang="en-US" dirty="0"/>
          </a:p>
          <a:p>
            <a:endParaRPr lang="en-US" dirty="0">
              <a:latin typeface="Public Sans"/>
            </a:endParaRP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080677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endParaRPr lang="en-US" dirty="0">
              <a:latin typeface="Public Sans"/>
            </a:endParaRPr>
          </a:p>
          <a:p>
            <a:pPr marL="285750" indent="-285750">
              <a:buFont typeface="Public Sans"/>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Public Sans"/>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p>
          <a:p>
            <a:pPr marL="285750" indent="-285750">
              <a:buFont typeface="Arial" panose="020B0604020202020204" pitchFamily="34" charset="0"/>
              <a:buChar char="•"/>
            </a:pPr>
            <a:r>
              <a:rPr lang="en-AU" dirty="0"/>
              <a:t>consider creating a worksheet to accompany to be filled in </a:t>
            </a:r>
            <a:endParaRPr lang="en-US" dirty="0"/>
          </a:p>
          <a:p>
            <a:pPr marL="285750" indent="-285750">
              <a:buFont typeface="Arial" panose="020B0604020202020204" pitchFamily="34" charset="0"/>
              <a:buChar char="•"/>
            </a:pPr>
            <a:r>
              <a:rPr lang="en-AU" dirty="0"/>
              <a:t>have text animated so it appears one at a time </a:t>
            </a:r>
            <a:endParaRPr lang="en-US" dirty="0"/>
          </a:p>
          <a:p>
            <a:pPr marL="285750" indent="-285750">
              <a:buFont typeface="Arial" panose="020B0604020202020204" pitchFamily="34" charset="0"/>
              <a:buChar char="•"/>
            </a:pPr>
            <a:r>
              <a:rPr lang="en-AU" dirty="0"/>
              <a:t>present orally and visually. </a:t>
            </a:r>
            <a:endParaRPr lang="en-US" dirty="0"/>
          </a:p>
          <a:p>
            <a:endParaRPr lang="en-AU" dirty="0"/>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endParaRPr lang="en-US" dirty="0">
              <a:latin typeface="Public Sans"/>
            </a:endParaRP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emphasizes, represents, conveys, demonstrates, suggests etc</a:t>
            </a:r>
            <a:endParaRPr lang="en-US" dirty="0">
              <a:latin typeface="Public Sans"/>
            </a:endParaRPr>
          </a:p>
          <a:p>
            <a:endParaRPr lang="en-US" dirty="0">
              <a:latin typeface="Public Sans"/>
            </a:endParaRPr>
          </a:p>
          <a:p>
            <a:r>
              <a:rPr lang="en-US" dirty="0">
                <a:latin typeface="Public Sans"/>
              </a:rPr>
              <a:t>Example: Increase of difficulty in this example showing combinations of techniques and elements - The intended purpose of the composer using the forest to framing the waterfall and the bridge</a:t>
            </a:r>
            <a:r>
              <a:rPr lang="en-US" b="1" dirty="0">
                <a:latin typeface="Public Sans"/>
              </a:rPr>
              <a:t> depicts </a:t>
            </a:r>
            <a:r>
              <a:rPr lang="en-US" dirty="0">
                <a:latin typeface="Public Sans"/>
              </a:rPr>
              <a:t>the central focus of image in the background.</a:t>
            </a:r>
          </a:p>
          <a:p>
            <a:endParaRPr lang="en-AU" dirty="0">
              <a:latin typeface="Public Sans"/>
            </a:endParaRPr>
          </a:p>
          <a:p>
            <a:r>
              <a:rPr lang="en-AU" dirty="0">
                <a:latin typeface="Public Sans"/>
              </a:rPr>
              <a:t>Considering the needs of your students and cognitive load, you may edit/reduce the questions on screen and/or animate text to appear a section at a time.</a:t>
            </a:r>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2755253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dirty="0"/>
          </a:p>
          <a:p>
            <a:r>
              <a:rPr lang="en-AU" b="0" dirty="0"/>
              <a:t>Teachers analyse the information they collect to make evidence-based instructional decisions. This includes when to move between modelled, guided and independent practice.</a:t>
            </a:r>
          </a:p>
          <a:p>
            <a:endParaRPr lang="en-AU" b="0" dirty="0"/>
          </a:p>
          <a:p>
            <a:r>
              <a:rPr lang="en-AU" b="0" dirty="0"/>
              <a:t>Checking understanding requires teachers to collect the responses of all students (William 2014).</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2193344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Teacher notes: </a:t>
            </a:r>
            <a:r>
              <a:rPr lang="en-US" dirty="0">
                <a:latin typeface="Calibri"/>
                <a:ea typeface="Calibri"/>
                <a:cs typeface="Calibri"/>
              </a:rPr>
              <a:t>Use the "Your Turn" activity on the following slide as an exit ticket to check for student understanding. </a:t>
            </a:r>
          </a:p>
          <a:p>
            <a:endParaRPr lang="en-US" dirty="0">
              <a:latin typeface="Calibri"/>
              <a:cs typeface="Calibri"/>
            </a:endParaRPr>
          </a:p>
          <a:p>
            <a:r>
              <a:rPr lang="en-US" dirty="0">
                <a:latin typeface="Public Sans"/>
              </a:rPr>
              <a:t>Exit tickets are a formative assessment tool that require students to respond to a few key questions or prompts at the end of a lesson. They:</a:t>
            </a:r>
          </a:p>
          <a:p>
            <a:pPr marL="285750" indent="-285750">
              <a:buFont typeface="Arial"/>
              <a:buChar char="•"/>
            </a:pPr>
            <a:r>
              <a:rPr lang="en-US" dirty="0">
                <a:latin typeface="Public Sans"/>
              </a:rPr>
              <a:t>enable educators to quickly assess students' understanding of a concept</a:t>
            </a:r>
          </a:p>
          <a:p>
            <a:pPr marL="285750" indent="-285750">
              <a:buFont typeface="Arial"/>
              <a:buChar char="•"/>
            </a:pPr>
            <a:r>
              <a:rPr lang="en-US" dirty="0">
                <a:latin typeface="Public Sans"/>
              </a:rPr>
              <a:t>help students reflect on what they have learned and review their performance</a:t>
            </a:r>
          </a:p>
          <a:p>
            <a:pPr marL="285750" indent="-285750">
              <a:buFont typeface="Arial"/>
              <a:buChar char="•"/>
            </a:pPr>
            <a:r>
              <a:rPr lang="en-US" dirty="0">
                <a:latin typeface="Public Sans"/>
                <a:hlinkClick r:id="rId3"/>
              </a:rPr>
              <a:t>A number of exit ticket templates are available on the departments Digital learning selector</a:t>
            </a:r>
            <a:r>
              <a:rPr lang="en-US" dirty="0">
                <a:latin typeface="Public Sans"/>
              </a:rPr>
              <a:t>, print and distribute these to students.</a:t>
            </a:r>
            <a:endParaRPr lang="en-US" dirty="0">
              <a:hlinkClick r:id="rId3"/>
            </a:endParaRPr>
          </a:p>
          <a:p>
            <a:endParaRPr lang="en-US" dirty="0">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425608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adapt the provided learning intention and below sample success criteria, as required, to suit the needs of your students. </a:t>
            </a:r>
            <a:endParaRPr lang="en-US" dirty="0">
              <a:latin typeface="Public Sans"/>
            </a:endParaRPr>
          </a:p>
          <a:p>
            <a:endParaRPr lang="en-AU" dirty="0">
              <a:latin typeface="Public Sans"/>
            </a:endParaRPr>
          </a:p>
          <a:p>
            <a:pPr marL="285750" indent="-285750" algn="ctr">
              <a:lnSpc>
                <a:spcPct val="150000"/>
              </a:lnSpc>
              <a:buFont typeface="Arial"/>
              <a:buChar char="•"/>
            </a:pPr>
            <a:r>
              <a:rPr lang="en-AU" i="1" dirty="0">
                <a:latin typeface="Public Sans"/>
              </a:rPr>
              <a:t>identify and correctly label visual elements and techniques</a:t>
            </a:r>
            <a:endParaRPr lang="en-US" i="1" dirty="0"/>
          </a:p>
          <a:p>
            <a:pPr marL="285750" indent="-285750" algn="ctr">
              <a:lnSpc>
                <a:spcPct val="150000"/>
              </a:lnSpc>
              <a:buFont typeface="Arial"/>
              <a:buChar char="•"/>
            </a:pPr>
            <a:r>
              <a:rPr lang="en-AU" i="1" dirty="0">
                <a:latin typeface="Public Sans"/>
              </a:rPr>
              <a:t>discuss, using evidence, the impact of the choice of visual element and feature has on the viewer.</a:t>
            </a:r>
            <a:endParaRPr lang="en-US" i="1" dirty="0">
              <a:latin typeface="Public Sans"/>
            </a:endParaRPr>
          </a:p>
          <a:p>
            <a:pPr algn="ctr"/>
            <a:endParaRPr lang="en-AU" i="1" dirty="0">
              <a:latin typeface="Public Sans"/>
            </a:endParaRPr>
          </a:p>
          <a:p>
            <a:pPr marL="285750" indent="-285750">
              <a:buFont typeface="Arial"/>
              <a:buChar char="•"/>
            </a:pPr>
            <a:r>
              <a:rPr lang="en-AU" dirty="0">
                <a:latin typeface="Public Sans"/>
              </a:rPr>
              <a:t>LISC is usually shared first or early in the lesson and is explained by the teacher who checks for understanding (DoE 2025). </a:t>
            </a:r>
          </a:p>
          <a:p>
            <a:pPr marL="285750" indent="-285750">
              <a:buFont typeface="Arial"/>
              <a:buChar char="•"/>
            </a:pPr>
            <a:r>
              <a:rPr lang="en-AU" dirty="0">
                <a:latin typeface="Public Sans"/>
              </a:rPr>
              <a:t>LISC is referred to regularly to check for understanding, provide feedback or as a self-assessment tool (Wiliam and Leahy 2015). </a:t>
            </a:r>
          </a:p>
          <a:p>
            <a:pPr marL="285750" indent="-285750">
              <a:buFont typeface="Arial"/>
              <a:buChar char="•"/>
            </a:pPr>
            <a:r>
              <a:rPr lang="en-AU" dirty="0">
                <a:latin typeface="Public Sans"/>
              </a:rPr>
              <a:t>Learning intentions and success criteria can be supported by exemplars, such as 'What A Good One Looks Like' (WAGOLL) or exemplars to demonstrate success criteria (Clarke 2021).</a:t>
            </a:r>
          </a:p>
          <a:p>
            <a:endParaRPr lang="en-AU" dirty="0">
              <a:latin typeface="Public Sans"/>
            </a:endParaRPr>
          </a:p>
          <a:p>
            <a:r>
              <a:rPr lang="en-AU" dirty="0">
                <a:latin typeface="Public Sans"/>
              </a:rPr>
              <a:t>For more information, see:</a:t>
            </a:r>
          </a:p>
          <a:p>
            <a:r>
              <a:rPr lang="en-AU" b="1" dirty="0">
                <a:latin typeface="Public Sans"/>
              </a:rPr>
              <a:t>Sharing learning intentions and success criteria: </a:t>
            </a:r>
            <a:r>
              <a:rPr lang="en-AU" dirty="0">
                <a:latin typeface="Public Sans"/>
                <a:hlinkClick r:id="rId3"/>
              </a:rPr>
              <a:t>https://education.nsw.gov.au/content/dam/main-education/documents/teaching-and-learning/curriculum/explicit-teaching/explicit-teaching-technique-guide-lisc-sharing.pdf</a:t>
            </a:r>
            <a:r>
              <a:rPr lang="en-AU" dirty="0">
                <a:latin typeface="Public Sans"/>
              </a:rPr>
              <a:t> </a:t>
            </a:r>
          </a:p>
          <a:p>
            <a:r>
              <a:rPr lang="en-AU" b="1" dirty="0">
                <a:latin typeface="Public Sans"/>
              </a:rPr>
              <a:t>Planning learning intentions and success criteria: </a:t>
            </a:r>
            <a:r>
              <a:rPr lang="en-AU" dirty="0">
                <a:latin typeface="Public Sans"/>
                <a:hlinkClick r:id="rId4"/>
              </a:rPr>
              <a:t>https://education.nsw.gov.au/content/dam/main-education/documents/teaching-and-learning/curriculum/explicit-teaching/explicit-teaching-technique-guide-lisc-planning.pdf</a:t>
            </a:r>
            <a:endParaRPr lang="en-AU" dirty="0">
              <a:latin typeface="Public Sans"/>
            </a:endParaRPr>
          </a:p>
          <a:p>
            <a:endParaRPr lang="en-AU" b="1" dirty="0">
              <a:latin typeface="Public Sans"/>
            </a:endParaRPr>
          </a:p>
          <a:p>
            <a:endParaRPr lang="en-AU" b="1" dirty="0">
              <a:cs typeface="Calibri"/>
            </a:endParaRPr>
          </a:p>
          <a:p>
            <a:pPr marL="342900" marR="0" lvl="0" indent="-342900" algn="l" defTabSz="1219170" rtl="0" eaLnBrk="1" fontAlgn="auto" latinLnBrk="0" hangingPunct="1">
              <a:lnSpc>
                <a:spcPct val="150000"/>
              </a:lnSpc>
              <a:spcBef>
                <a:spcPts val="0"/>
              </a:spcBef>
              <a:spcAft>
                <a:spcPts val="0"/>
              </a:spcAft>
              <a:buClrTx/>
              <a:buSzTx/>
              <a:buFont typeface="Arial"/>
              <a:buChar char="•"/>
              <a:tabLst/>
              <a:defRPr/>
            </a:pPr>
            <a:endParaRPr lang="en-AU" dirty="0">
              <a:latin typeface="Arial"/>
              <a:cs typeface="Arial"/>
            </a:endParaRPr>
          </a:p>
          <a:p>
            <a:endParaRPr lang="en-AU" sz="1600"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3156811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notes: </a:t>
            </a:r>
            <a:r>
              <a:rPr lang="en-US" dirty="0">
                <a:latin typeface="Calibri"/>
                <a:cs typeface="Calibri"/>
              </a:rPr>
              <a:t>this slide and the following can be used in a variety of ways depending on the needs of the class. </a:t>
            </a:r>
            <a:endParaRPr lang="en-US" dirty="0"/>
          </a:p>
          <a:p>
            <a:endParaRPr lang="en-US" dirty="0">
              <a:latin typeface="Calibri"/>
              <a:cs typeface="Calibri"/>
            </a:endParaRPr>
          </a:p>
          <a:p>
            <a:r>
              <a:rPr lang="en-US" dirty="0">
                <a:latin typeface="Calibri"/>
                <a:cs typeface="Calibri"/>
              </a:rPr>
              <a:t>A class still developing their skills in expressing ideas using visual elements and features may look at the next slide first and use these as a model to construct or co-construct additional sentences. The teacher may use the gradual release of responsibility model, showing the class how to discuss one of the images as an "I do" before moving to "we do" and "you do" to encourage growing independence and confidence expressing ideas. </a:t>
            </a:r>
            <a:endParaRPr lang="en-US" dirty="0">
              <a:cs typeface="Calibri"/>
            </a:endParaRPr>
          </a:p>
          <a:p>
            <a:endParaRPr lang="en-US" dirty="0">
              <a:latin typeface="Calibri"/>
              <a:cs typeface="Calibri"/>
            </a:endParaRPr>
          </a:p>
          <a:p>
            <a:r>
              <a:rPr lang="en-US" dirty="0">
                <a:latin typeface="Calibri"/>
                <a:cs typeface="Calibri"/>
              </a:rPr>
              <a:t>Examples of potential sentences are provided on the next slide.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4174262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these examples may be provided to students to help them self-assess their sentences, could be provided to students as a cloze passage with a word bank or used by the teacher as examples of what students might write to support marking of the Exit Tickets.</a:t>
            </a:r>
            <a:br>
              <a:rPr lang="en-AU" dirty="0">
                <a:latin typeface="Public Sans"/>
              </a:rPr>
            </a:br>
            <a:br>
              <a:rPr lang="en-AU" dirty="0">
                <a:latin typeface="Public Sans"/>
              </a:rPr>
            </a:br>
            <a:r>
              <a:rPr lang="en-AU" dirty="0">
                <a:latin typeface="Public Sans"/>
              </a:rPr>
              <a:t>A range of exit tickets can be adapted from: the </a:t>
            </a:r>
            <a:r>
              <a:rPr lang="en-AU" dirty="0">
                <a:hlinkClick r:id="rId3"/>
              </a:rPr>
              <a:t>Exit tickets</a:t>
            </a:r>
            <a:r>
              <a:rPr lang="en-AU" dirty="0">
                <a:latin typeface="Public Sans"/>
              </a:rPr>
              <a:t> card on the Digital Learning Selector (https://app.education.nsw.gov.au/digital-learning-selector/LearningActivity/Card/543)</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1737484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endParaRPr lang="en-US" dirty="0"/>
          </a:p>
          <a:p>
            <a:endParaRPr lang="en-AU" dirty="0"/>
          </a:p>
          <a:p>
            <a:r>
              <a:rPr lang="en-AU" dirty="0"/>
              <a:t>Teachers analyse the information they collect to make evidence-based instructional decisions. This includes when to move between modelled, guided and independent practice.</a:t>
            </a:r>
            <a:endParaRPr lang="en-US" dirty="0"/>
          </a:p>
          <a:p>
            <a:endParaRPr lang="en-AU" dirty="0"/>
          </a:p>
          <a:p>
            <a:r>
              <a:rPr lang="en-AU" dirty="0"/>
              <a:t>Checking understanding requires teachers to collect the responses of all students (William 2014).</a:t>
            </a:r>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54485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Public Sans"/>
              </a:rPr>
              <a:t>This section aligns with the activities under the '</a:t>
            </a:r>
            <a:r>
              <a:rPr lang="en-AU" b="1" dirty="0">
                <a:latin typeface="Public Sans"/>
              </a:rPr>
              <a:t>examining visual texts to understand codes and conventions' </a:t>
            </a:r>
            <a:r>
              <a:rPr lang="en-AU" dirty="0">
                <a:latin typeface="Public Sans"/>
              </a:rPr>
              <a:t>section of</a:t>
            </a:r>
            <a:r>
              <a:rPr lang="en-AU" b="1" dirty="0">
                <a:latin typeface="Public Sans"/>
              </a:rPr>
              <a:t> Phase 1, sequence 2 – Exploring how visual texts convey information. </a:t>
            </a:r>
            <a:endParaRPr lang="en-AU" b="1" i="1" dirty="0"/>
          </a:p>
          <a:p>
            <a:endParaRPr lang="en-AU" b="1" dirty="0">
              <a:latin typeface="Public Sans"/>
            </a:endParaRPr>
          </a:p>
          <a:p>
            <a:r>
              <a:rPr lang="en-AU" b="1" dirty="0">
                <a:latin typeface="Public Sans"/>
              </a:rPr>
              <a:t>Teacher notes:</a:t>
            </a:r>
            <a:endParaRPr lang="en-US" dirty="0"/>
          </a:p>
          <a:p>
            <a:r>
              <a:rPr lang="en-AU" dirty="0">
                <a:latin typeface="Public Sans"/>
              </a:rPr>
              <a:t>The purpose of this activity to is to:</a:t>
            </a:r>
            <a:endParaRPr lang="en-US" dirty="0"/>
          </a:p>
          <a:p>
            <a:pPr marL="285750" indent="-285750">
              <a:buFont typeface="Arial"/>
              <a:buChar char="•"/>
            </a:pPr>
            <a:r>
              <a:rPr lang="en-AU" dirty="0">
                <a:latin typeface="Public Sans"/>
              </a:rPr>
              <a:t>build the metalanguage of students</a:t>
            </a:r>
            <a:endParaRPr lang="en-US" dirty="0"/>
          </a:p>
          <a:p>
            <a:pPr marL="285750" indent="-285750">
              <a:buFont typeface="Arial"/>
              <a:buChar char="•"/>
            </a:pPr>
            <a:endParaRPr lang="en-AU" dirty="0">
              <a:latin typeface="Public Sans"/>
            </a:endParaRPr>
          </a:p>
          <a:p>
            <a:r>
              <a:rPr lang="en-AU" b="1" dirty="0">
                <a:latin typeface="Public Sans"/>
              </a:rPr>
              <a:t>Instructions:</a:t>
            </a:r>
          </a:p>
          <a:p>
            <a:r>
              <a:rPr lang="en-AU" dirty="0">
                <a:latin typeface="Public Sans"/>
              </a:rPr>
              <a:t>The teacher uses this opportunity to assess students' prior knowledge of visual devices by:</a:t>
            </a:r>
            <a:endParaRPr lang="en-AU" dirty="0"/>
          </a:p>
          <a:p>
            <a:pPr marL="285750" indent="-285750">
              <a:buFont typeface="Arial"/>
              <a:buChar char="•"/>
            </a:pPr>
            <a:r>
              <a:rPr lang="en-AU" dirty="0">
                <a:latin typeface="Public Sans"/>
              </a:rPr>
              <a:t>asking students to brainstorm visual codes and conventions prior to displaying this list</a:t>
            </a:r>
          </a:p>
          <a:p>
            <a:pPr marL="285750" indent="-285750">
              <a:buFont typeface="Arial"/>
              <a:buChar char="•"/>
            </a:pPr>
            <a:r>
              <a:rPr lang="en-AU" dirty="0">
                <a:latin typeface="Public Sans"/>
              </a:rPr>
              <a:t>displaying the slide and reading the terms</a:t>
            </a:r>
            <a:endParaRPr lang="en-AU" dirty="0"/>
          </a:p>
          <a:p>
            <a:pPr marL="285750" indent="-285750">
              <a:buFont typeface="Arial"/>
              <a:buChar char="•"/>
            </a:pPr>
            <a:r>
              <a:rPr lang="en-AU" dirty="0">
                <a:latin typeface="Public Sans"/>
              </a:rPr>
              <a:t>asking students for definitions of these terms </a:t>
            </a:r>
            <a:endParaRPr lang="en-AU" dirty="0"/>
          </a:p>
          <a:p>
            <a:pPr marL="285750" indent="-285750">
              <a:buFont typeface="Arial"/>
              <a:buChar char="•"/>
            </a:pPr>
            <a:r>
              <a:rPr lang="en-AU" dirty="0">
                <a:latin typeface="Public Sans"/>
              </a:rPr>
              <a:t>asking students for an example of the device and where that example may authentically exist.</a:t>
            </a:r>
          </a:p>
          <a:p>
            <a:pPr marL="285750" indent="-285750">
              <a:buFont typeface="Arial"/>
              <a:buChar char="•"/>
            </a:pP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sz="1800" b="1" dirty="0">
                <a:solidFill>
                  <a:srgbClr val="000000"/>
                </a:solidFill>
                <a:effectLst/>
                <a:latin typeface="Arial" panose="020B0604020202020204" pitchFamily="34" charset="0"/>
                <a:ea typeface="Calibri" panose="020F0502020204030204" pitchFamily="34" charset="0"/>
              </a:rPr>
              <a:t>Student note:</a:t>
            </a:r>
            <a:r>
              <a:rPr lang="en-AU" sz="1800" dirty="0">
                <a:solidFill>
                  <a:srgbClr val="000000"/>
                </a:solidFill>
                <a:effectLst/>
                <a:latin typeface="Arial" panose="020B0604020202020204" pitchFamily="34" charset="0"/>
                <a:ea typeface="Calibri" panose="020F0502020204030204" pitchFamily="34" charset="0"/>
              </a:rPr>
              <a:t> metalanguage is the technical term used to describe and discuss how language and texts function. Using metalanguage adds sophistication to your writing through the expansion of technical vocabulary.</a:t>
            </a:r>
            <a:endParaRPr lang="en-AU" sz="1800" dirty="0">
              <a:effectLst/>
              <a:latin typeface="Arial" panose="020B0604020202020204" pitchFamily="34" charset="0"/>
              <a:ea typeface="Calibri" panose="020F0502020204030204" pitchFamily="34" charset="0"/>
            </a:endParaRPr>
          </a:p>
          <a:p>
            <a:pPr marL="285750" indent="-285750">
              <a:buFont typeface="Arial"/>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4240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include a definition, example and activity for foreground and background.</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69619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cs typeface="Calibri"/>
              </a:rPr>
              <a:t>Teacher notes:</a:t>
            </a:r>
          </a:p>
          <a:p>
            <a:r>
              <a:rPr lang="en-AU" dirty="0">
                <a:latin typeface="Public Sans"/>
              </a:rPr>
              <a:t>The purpose of this activity to is to:</a:t>
            </a:r>
            <a:endParaRPr lang="en-US" dirty="0">
              <a:latin typeface="Public Sans"/>
            </a:endParaRPr>
          </a:p>
          <a:p>
            <a:pPr marL="285750" indent="-285750">
              <a:buFont typeface="Arial" panose="020B0604020202020204" pitchFamily="34" charset="0"/>
              <a:buChar char="•"/>
            </a:pPr>
            <a:r>
              <a:rPr lang="en-AU" dirty="0">
                <a:latin typeface="Public Sans"/>
              </a:rPr>
              <a:t>build the metalanguage of students</a:t>
            </a:r>
            <a:endParaRPr lang="en-US" dirty="0">
              <a:latin typeface="Public Sans"/>
            </a:endParaRPr>
          </a:p>
          <a:p>
            <a:pPr marL="285750" indent="-285750">
              <a:buFont typeface="Arial" panose="020B0604020202020204" pitchFamily="34" charset="0"/>
              <a:buChar char="•"/>
            </a:pPr>
            <a:r>
              <a:rPr lang="en-AU" dirty="0">
                <a:latin typeface="Public Sans"/>
              </a:rPr>
              <a:t>to revisit, consolidate prior learning or to support new learning through explicit teaching of chunking information.</a:t>
            </a:r>
            <a:endParaRPr lang="en-US" dirty="0">
              <a:latin typeface="Public Sans"/>
            </a:endParaRPr>
          </a:p>
          <a:p>
            <a:pPr marL="285750" indent="-285750">
              <a:buFont typeface="Calibri"/>
              <a:buChar char="-"/>
            </a:pPr>
            <a:endParaRPr lang="en-AU"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prior knowledge of visual devices by:</a:t>
            </a:r>
          </a:p>
          <a:p>
            <a:pPr marL="285750" indent="-285750">
              <a:buFont typeface="Arial" panose="020B0604020202020204" pitchFamily="34" charset="0"/>
              <a:buChar char="•"/>
            </a:pPr>
            <a:r>
              <a:rPr lang="en-AU" dirty="0">
                <a:latin typeface="Public Sans"/>
              </a:rPr>
              <a:t>displaying the slide and reading the information</a:t>
            </a:r>
          </a:p>
          <a:p>
            <a:pPr marL="285750" indent="-285750">
              <a:buFont typeface="Arial" panose="020B0604020202020204" pitchFamily="34" charset="0"/>
              <a:buChar char="•"/>
            </a:pPr>
            <a:r>
              <a:rPr lang="en-AU" dirty="0">
                <a:latin typeface="Public Sans"/>
              </a:rPr>
              <a:t>asking students to add to the definitions of these terms </a:t>
            </a:r>
          </a:p>
          <a:p>
            <a:pPr marL="285750" indent="-285750">
              <a:buFont typeface="Arial" panose="020B0604020202020204" pitchFamily="34" charset="0"/>
              <a:buChar char="•"/>
            </a:pPr>
            <a:r>
              <a:rPr lang="en-AU" dirty="0">
                <a:latin typeface="Public Sans"/>
              </a:rPr>
              <a:t>asking students for an example of the device and where that example may authentically exist in another text they know</a:t>
            </a:r>
          </a:p>
          <a:p>
            <a:pPr marL="285750" indent="-285750">
              <a:buFont typeface="Arial" panose="020B0604020202020204" pitchFamily="34" charset="0"/>
              <a:buChar char="•"/>
            </a:pPr>
            <a:r>
              <a:rPr lang="en-AU" dirty="0">
                <a:latin typeface="Public Sans"/>
              </a:rPr>
              <a:t>initiate discussions of purpose and impact to build the field for the following slide</a:t>
            </a:r>
          </a:p>
          <a:p>
            <a:pPr marL="285750" indent="-285750">
              <a:buFont typeface="Calibri"/>
              <a:buChar char="-"/>
            </a:pPr>
            <a:endParaRPr lang="en-AU" dirty="0">
              <a:latin typeface="Public Sans"/>
            </a:endParaRPr>
          </a:p>
          <a:p>
            <a:r>
              <a:rPr lang="en-AU" dirty="0">
                <a:latin typeface="Public Sans"/>
              </a:rPr>
              <a:t>Teachers should be mindful of their students' cognitive load, (</a:t>
            </a:r>
            <a:r>
              <a:rPr lang="en-AU" dirty="0">
                <a:latin typeface="Public Sans"/>
                <a:hlinkClick r:id="rId3"/>
              </a:rPr>
              <a:t>https://education.nsw.gov.au/about-us/education-data-and-research/cese/publications/practical-guides-for-educators/cognitive-load-theory-in-practice</a:t>
            </a:r>
            <a:r>
              <a:rPr lang="en-AU" dirty="0">
                <a:latin typeface="Public Sans"/>
              </a:rPr>
              <a:t> ) and may like to consider how to use these slides in the following ways:</a:t>
            </a:r>
            <a:endParaRPr lang="en-AU" dirty="0"/>
          </a:p>
          <a:p>
            <a:pPr marL="285750" indent="-285750">
              <a:buFont typeface="Arial" panose="020B0604020202020204" pitchFamily="34" charset="0"/>
              <a:buChar char="•"/>
            </a:pPr>
            <a:r>
              <a:rPr lang="en-AU" dirty="0">
                <a:latin typeface="Public Sans"/>
              </a:rPr>
              <a:t>consider creating a worksheet to accompany to be filled in </a:t>
            </a:r>
          </a:p>
          <a:p>
            <a:pPr marL="285750" indent="-285750">
              <a:buFont typeface="Arial" panose="020B0604020202020204" pitchFamily="34" charset="0"/>
              <a:buChar char="•"/>
            </a:pPr>
            <a:r>
              <a:rPr lang="en-AU" dirty="0">
                <a:latin typeface="Public Sans"/>
              </a:rPr>
              <a:t>have text animated so it appears one at a time </a:t>
            </a:r>
          </a:p>
          <a:p>
            <a:pPr marL="285750" indent="-285750">
              <a:buFont typeface="Arial" panose="020B0604020202020204" pitchFamily="34" charset="0"/>
              <a:buChar char="•"/>
            </a:pPr>
            <a:r>
              <a:rPr lang="en-AU" dirty="0">
                <a:latin typeface="Public Sans"/>
              </a:rPr>
              <a:t>present orally and visually </a:t>
            </a:r>
            <a:endParaRPr lang="en-AU" dirty="0"/>
          </a:p>
          <a:p>
            <a:endParaRPr lang="en-AU" dirty="0">
              <a:latin typeface="Public Sans"/>
            </a:endParaRPr>
          </a:p>
          <a:p>
            <a:r>
              <a:rPr lang="en-AU" b="1" dirty="0">
                <a:latin typeface="Public Sans"/>
              </a:rPr>
              <a:t>Image: </a:t>
            </a:r>
            <a:r>
              <a:rPr lang="en-US" dirty="0">
                <a:latin typeface="Public Sans"/>
                <a:cs typeface="Calibri"/>
                <a:hlinkClick r:id="rId4"/>
              </a:rPr>
              <a:t>'man</a:t>
            </a:r>
            <a:r>
              <a:rPr lang="en-US" dirty="0">
                <a:latin typeface="Public Sans"/>
                <a:hlinkClick r:id="rId4"/>
              </a:rPr>
              <a:t> looking sunset in front of green leafed trees'  –</a:t>
            </a:r>
            <a:r>
              <a:rPr lang="en-US" dirty="0">
                <a:latin typeface="Public Sans"/>
                <a:ea typeface="Calibri"/>
                <a:cs typeface="Calibri"/>
                <a:hlinkClick r:id="rId4"/>
              </a:rPr>
              <a:t> </a:t>
            </a:r>
            <a:r>
              <a:rPr lang="en-US" dirty="0">
                <a:latin typeface="Calibri"/>
                <a:ea typeface="Calibri"/>
                <a:cs typeface="Calibri"/>
              </a:rPr>
              <a:t> </a:t>
            </a:r>
            <a:r>
              <a:rPr lang="en-US" dirty="0">
                <a:latin typeface="Calibri"/>
                <a:cs typeface="Calibri"/>
              </a:rPr>
              <a:t>by </a:t>
            </a:r>
            <a:r>
              <a:rPr lang="en-US" dirty="0">
                <a:latin typeface="Calibri"/>
                <a:cs typeface="Calibri"/>
                <a:hlinkClick r:id="rId5"/>
              </a:rPr>
              <a:t>Jamie Street</a:t>
            </a:r>
            <a:r>
              <a:rPr lang="en-US" dirty="0">
                <a:latin typeface="Calibri"/>
                <a:cs typeface="Calibri"/>
              </a:rPr>
              <a:t> </a:t>
            </a:r>
            <a:r>
              <a:rPr lang="en-US" dirty="0">
                <a:latin typeface="Public Sans"/>
              </a:rPr>
              <a:t>licensed through </a:t>
            </a:r>
            <a:r>
              <a:rPr lang="en-US" dirty="0" err="1">
                <a:latin typeface="Public Sans"/>
                <a:hlinkClick r:id="rId6"/>
              </a:rPr>
              <a:t>Unsplash</a:t>
            </a:r>
            <a:r>
              <a:rPr lang="en-US" dirty="0">
                <a:latin typeface="Public Sans"/>
              </a:rPr>
              <a:t> creative common.</a:t>
            </a:r>
            <a:endParaRPr lang="en-US" dirty="0"/>
          </a:p>
          <a:p>
            <a:endParaRPr lang="en-US" dirty="0">
              <a:latin typeface="Calibri"/>
              <a:ea typeface="Calibri"/>
              <a:cs typeface="Calibri"/>
            </a:endParaRP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38449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notes:</a:t>
            </a:r>
            <a:endParaRPr lang="en-US" dirty="0">
              <a:latin typeface="Public Sans"/>
            </a:endParaRPr>
          </a:p>
          <a:p>
            <a:r>
              <a:rPr lang="en-AU" dirty="0">
                <a:latin typeface="Public Sans"/>
              </a:rPr>
              <a:t>The purpose of this activity to is to:</a:t>
            </a:r>
            <a:endParaRPr lang="en-US" dirty="0">
              <a:latin typeface="Public Sans"/>
            </a:endParaRPr>
          </a:p>
          <a:p>
            <a:pPr marL="285750" indent="-285750">
              <a:buFont typeface="Public Sans"/>
              <a:buChar char="•"/>
            </a:pPr>
            <a:r>
              <a:rPr lang="en-AU" dirty="0">
                <a:latin typeface="Public Sans"/>
              </a:rPr>
              <a:t>model critical thinking in regard to purpose and impact of composer's choices and support students' thinking beyond retelling of content (what they see in the visual text) </a:t>
            </a:r>
          </a:p>
          <a:p>
            <a:pPr marL="285750" indent="-285750">
              <a:buFont typeface="Public Sans"/>
              <a:buChar char="•"/>
            </a:pPr>
            <a:r>
              <a:rPr lang="en-AU" dirty="0">
                <a:latin typeface="Public Sans"/>
              </a:rPr>
              <a:t>to revisit, consolidate prior learning or to support new learning through explicit teaching of chunking information </a:t>
            </a:r>
            <a:endParaRPr lang="en-US" dirty="0">
              <a:latin typeface="Public Sans"/>
            </a:endParaRPr>
          </a:p>
          <a:p>
            <a:pPr marL="285750" indent="-285750">
              <a:buFont typeface="Public Sans"/>
              <a:buChar char="•"/>
            </a:pPr>
            <a:endParaRPr lang="en-AU" dirty="0">
              <a:latin typeface="Public Sans"/>
            </a:endParaRPr>
          </a:p>
          <a:p>
            <a:r>
              <a:rPr lang="en-AU" b="1" dirty="0">
                <a:latin typeface="Public Sans"/>
              </a:rPr>
              <a:t>Instructions:</a:t>
            </a:r>
            <a:endParaRPr lang="en-US" b="1" dirty="0">
              <a:latin typeface="Public Sans"/>
            </a:endParaRPr>
          </a:p>
          <a:p>
            <a:r>
              <a:rPr lang="en-AU" dirty="0">
                <a:latin typeface="Public Sans"/>
              </a:rPr>
              <a:t>The teacher uses this opportunity to assess students' critical thinking by:</a:t>
            </a:r>
            <a:endParaRPr lang="en-US" dirty="0">
              <a:latin typeface="Public Sans"/>
            </a:endParaRPr>
          </a:p>
          <a:p>
            <a:pPr marL="285750" indent="-285750">
              <a:buFont typeface="Public Sans"/>
              <a:buChar char="•"/>
            </a:pPr>
            <a:r>
              <a:rPr lang="en-AU" dirty="0">
                <a:latin typeface="Public Sans"/>
              </a:rPr>
              <a:t>displaying the slide and reading the information</a:t>
            </a:r>
            <a:endParaRPr lang="en-US" dirty="0">
              <a:latin typeface="Public Sans"/>
            </a:endParaRPr>
          </a:p>
          <a:p>
            <a:pPr marL="285750" indent="-285750">
              <a:buFont typeface="Public Sans"/>
              <a:buChar char="•"/>
            </a:pPr>
            <a:r>
              <a:rPr lang="en-AU" dirty="0">
                <a:latin typeface="Public Sans"/>
              </a:rPr>
              <a:t>co writing sentence stems for a structured response</a:t>
            </a:r>
          </a:p>
          <a:p>
            <a:pPr marL="285750" indent="-285750">
              <a:buFont typeface="Public Sans"/>
              <a:buChar char="•"/>
            </a:pPr>
            <a:r>
              <a:rPr lang="en-AU" dirty="0">
                <a:latin typeface="Public Sans"/>
              </a:rPr>
              <a:t>introducing or revisiting verbs to replace 'shows' that describe actions related to the composer's intent such as: illustrates, reveals, indicates, reflects, portrays, depicts, signifies, highlights, emphasizes, represents, conveys, demonstrates, suggests etc</a:t>
            </a:r>
            <a:endParaRPr lang="en-AU" dirty="0"/>
          </a:p>
          <a:p>
            <a:r>
              <a:rPr lang="en-AU" dirty="0">
                <a:latin typeface="Public Sans"/>
              </a:rPr>
              <a:t>Example response:  The deliberate placement of the man in the foreground of this image</a:t>
            </a:r>
            <a:r>
              <a:rPr lang="en-AU" b="1" dirty="0">
                <a:latin typeface="Public Sans"/>
              </a:rPr>
              <a:t> </a:t>
            </a:r>
            <a:r>
              <a:rPr lang="en-AU" dirty="0">
                <a:latin typeface="Public Sans"/>
              </a:rPr>
              <a:t>by the composer,</a:t>
            </a:r>
            <a:r>
              <a:rPr lang="en-AU" b="1" dirty="0">
                <a:latin typeface="Public Sans"/>
              </a:rPr>
              <a:t> emphasises </a:t>
            </a:r>
            <a:r>
              <a:rPr lang="en-AU" dirty="0">
                <a:latin typeface="Public Sans"/>
              </a:rPr>
              <a:t>that he is the focus of the image witnessing the sunset. </a:t>
            </a:r>
          </a:p>
          <a:p>
            <a:endParaRPr lang="en-AU" dirty="0"/>
          </a:p>
          <a:p>
            <a:pPr>
              <a:buFont typeface="Public Sans"/>
            </a:pPr>
            <a:r>
              <a:rPr lang="en-AU" dirty="0">
                <a:latin typeface="Public Sans"/>
              </a:rPr>
              <a:t>Considering the needs of your students and cognitive load, you may edit/reduce the questions on screen and/or animate text to appear a section at a time.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65516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hyperlink" Target="https://unsplash.com/s/photos/images-with-salience" TargetMode="External"/><Relationship Id="rId4" Type="http://schemas.openxmlformats.org/officeDocument/2006/relationships/hyperlink" Target="https://unsplash.com/@foxfox?utm_content=creditCopyText&amp;utm_medium=referral&amp;utm_source=unsplas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hyperlink" Target="https://unsplash.com/s/photos/images-with-salience" TargetMode="External"/><Relationship Id="rId4" Type="http://schemas.openxmlformats.org/officeDocument/2006/relationships/hyperlink" Target="https://unsplash.com/@foxfox?utm_content=creditCopyText&amp;utm_medium=referral&amp;utm_source=unsplash"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silverkakan" TargetMode="External"/><Relationship Id="rId4" Type="http://schemas.openxmlformats.org/officeDocument/2006/relationships/hyperlink" Target="https://unsplash.com/photos/white-and-gray-seagulls-at-flight-EROxfjSym1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silverkakan" TargetMode="External"/><Relationship Id="rId4" Type="http://schemas.openxmlformats.org/officeDocument/2006/relationships/hyperlink" Target="https://unsplash.com/photos/white-and-gray-seagulls-at-flight-EROxfjSym1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mvdheuvel" TargetMode="External"/><Relationship Id="rId4" Type="http://schemas.openxmlformats.org/officeDocument/2006/relationships/hyperlink" Target="https://unsplash.com/photos/palm-tree-near-seashore-Siuwr3uCir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mvdheuvel" TargetMode="External"/><Relationship Id="rId4" Type="http://schemas.openxmlformats.org/officeDocument/2006/relationships/hyperlink" Target="https://unsplash.com/photos/palm-tree-near-seashore-Siuwr3uCir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dareartworks" TargetMode="External"/><Relationship Id="rId4" Type="http://schemas.openxmlformats.org/officeDocument/2006/relationships/hyperlink" Target="https://unsplash.com/photos/a-close-up-of-a-flower-0hnoU-0iVi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dareartworks" TargetMode="External"/><Relationship Id="rId4" Type="http://schemas.openxmlformats.org/officeDocument/2006/relationships/hyperlink" Target="https://unsplash.com/photos/a-close-up-of-a-flower-0hnoU-0iVi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jair0g0nza" TargetMode="External"/><Relationship Id="rId4" Type="http://schemas.openxmlformats.org/officeDocument/2006/relationships/hyperlink" Target="https://unsplash.com/photos/girl-in-blue-and-white-stripe-tank-top-sitting-on-brown-wooden-chair-9kc9l8ZMvW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jair0g0nza" TargetMode="External"/><Relationship Id="rId4" Type="http://schemas.openxmlformats.org/officeDocument/2006/relationships/hyperlink" Target="https://unsplash.com/photos/girl-in-blue-and-white-stripe-tank-top-sitting-on-brown-wooden-chair-9kc9l8ZMvW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corygazai" TargetMode="External"/><Relationship Id="rId4" Type="http://schemas.openxmlformats.org/officeDocument/2006/relationships/hyperlink" Target="https://unsplash.com/photos/turned-on-krispy-kreme-doughnuts-neon-signage-32WRbvCpAW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corygazai" TargetMode="External"/><Relationship Id="rId4" Type="http://schemas.openxmlformats.org/officeDocument/2006/relationships/hyperlink" Target="https://unsplash.com/photos/turned-on-krispy-kreme-doughnuts-neon-signage-32WRbvCpAWo"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jair0g0nza" TargetMode="External"/><Relationship Id="rId4" Type="http://schemas.openxmlformats.org/officeDocument/2006/relationships/hyperlink" Target="https://unsplash.com/photos/girl-in-blue-and-white-stripe-tank-top-sitting-on-brown-wooden-chair-9kc9l8ZMvW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jair0g0nza" TargetMode="External"/><Relationship Id="rId4" Type="http://schemas.openxmlformats.org/officeDocument/2006/relationships/hyperlink" Target="https://unsplash.com/photos/girl-in-blue-and-white-stripe-tank-top-sitting-on-brown-wooden-chair-9kc9l8ZMvW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anvesh1616" TargetMode="External"/><Relationship Id="rId4" Type="http://schemas.openxmlformats.org/officeDocument/2006/relationships/hyperlink" Target="https://unsplash.com/photos/people-sitting-on-bench-under-brown-leaf-trees-during-daytime-Wp1x2j3nRj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anvesh1616" TargetMode="External"/><Relationship Id="rId4" Type="http://schemas.openxmlformats.org/officeDocument/2006/relationships/hyperlink" Target="https://unsplash.com/photos/people-sitting-on-bench-under-brown-leaf-trees-during-daytime-Wp1x2j3nRjY"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blakeverdoorn" TargetMode="External"/><Relationship Id="rId4" Type="http://schemas.openxmlformats.org/officeDocument/2006/relationships/hyperlink" Target="https://unsplash.com/photos/gray-concrete-bridge-and-waterfalls-during-daytime-cssvEZacHvQ"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blakeverdoorn" TargetMode="External"/><Relationship Id="rId4" Type="http://schemas.openxmlformats.org/officeDocument/2006/relationships/hyperlink" Target="https://unsplash.com/photos/gray-concrete-bridge-and-waterfalls-during-daytime-cssvEZacHvQ"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jair0g0nza" TargetMode="External"/><Relationship Id="rId4" Type="http://schemas.openxmlformats.org/officeDocument/2006/relationships/hyperlink" Target="https://unsplash.com/photos/girl-in-blue-and-white-stripe-tank-top-sitting-on-brown-wooden-chair-9kc9l8ZMvW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42.xml"/><Relationship Id="rId1" Type="http://schemas.openxmlformats.org/officeDocument/2006/relationships/slideLayout" Target="../slideLayouts/slideLayout28.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10" Type="http://schemas.openxmlformats.org/officeDocument/2006/relationships/hyperlink" Target="https://unsplash.com/"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app.education.nsw.gov.au/rap/resource/access/3e05f587-d7cb-4e4d-bcfe-323c4a421766/1"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explicit-teaching-strategies" TargetMode="External"/><Relationship Id="rId3" Type="http://schemas.openxmlformats.org/officeDocument/2006/relationships/hyperlink" Target="https://www.edresearch.edu.au/guides-resources/practice-guides/explain-learning-objectives" TargetMode="External"/><Relationship Id="rId7" Type="http://schemas.openxmlformats.org/officeDocument/2006/relationships/hyperlink" Target="https://educationstandards.nsw.edu.au/wps/portal/nesa/k-10/diversity-in-learning/special-education/collaborative-curriculum-planning"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 Id="rId6" Type="http://schemas.openxmlformats.org/officeDocument/2006/relationships/hyperlink" Target="https://education.nsw.gov.au/about-us/education-data-and-research/cese/publications/literature-reviews/cognitive-load-theory" TargetMode="External"/><Relationship Id="rId11" Type="http://schemas.openxmlformats.org/officeDocument/2006/relationships/hyperlink" Target="https://www.ascd.org/el/articles/the-right-questions-the-right-way" TargetMode="External"/><Relationship Id="rId5" Type="http://schemas.openxmlformats.org/officeDocument/2006/relationships/hyperlink" Target="https://www.researchgate.net/publication/323964092_Classroom_assessment_and_pedagogy" TargetMode="External"/><Relationship Id="rId10" Type="http://schemas.openxmlformats.org/officeDocument/2006/relationships/hyperlink" Target="https://app.education.nsw.gov.au/digital-learning-selector/LearningActivity/Browser?cache_id=f77b0" TargetMode="External"/><Relationship Id="rId4" Type="http://schemas.openxmlformats.org/officeDocument/2006/relationships/hyperlink" Target="https://www.edresearch.edu.au/summaries-explainers/explainers/explicit-instruction" TargetMode="External"/><Relationship Id="rId9" Type="http://schemas.openxmlformats.org/officeDocument/2006/relationships/hyperlink" Target="https://education.nsw.gov.au/about-us/education-data-and-research/cese/publications/research-reports/what-works-best-2020-update/explicit-teaching-driving-learning-and-engageme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jamie452" TargetMode="External"/><Relationship Id="rId4" Type="http://schemas.openxmlformats.org/officeDocument/2006/relationships/hyperlink" Target="https://unsplash.com/photos/photography-of-man-looking-sunset-in-front-of-green-leafed-trees-3s8Svzyj4o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hyperlink" Target="https://unsplash.com/s/photos/images-with-salience" TargetMode="External"/><Relationship Id="rId5" Type="http://schemas.openxmlformats.org/officeDocument/2006/relationships/hyperlink" Target="https://unsplash.com/@jamie452" TargetMode="External"/><Relationship Id="rId4" Type="http://schemas.openxmlformats.org/officeDocument/2006/relationships/hyperlink" Target="https://unsplash.com/photos/photography-of-man-looking-sunset-in-front-of-green-leafed-trees-3s8Svzyj4o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t>Instructions for use</a:t>
            </a:r>
          </a:p>
        </p:txBody>
      </p:sp>
      <p:sp>
        <p:nvSpPr>
          <p:cNvPr id="6" name="Picture Placeholder 6">
            <a:extLst>
              <a:ext uri="{FF2B5EF4-FFF2-40B4-BE49-F238E27FC236}">
                <a16:creationId xmlns:a16="http://schemas.microsoft.com/office/drawing/2014/main" id="{41E659CE-3503-CAAB-868D-643BC7328B29}"/>
              </a:ext>
            </a:extLst>
          </p:cNvPr>
          <p:cNvSpPr txBox="1">
            <a:spLocks/>
          </p:cNvSpPr>
          <p:nvPr/>
        </p:nvSpPr>
        <p:spPr>
          <a:xfrm>
            <a:off x="360025" y="1855025"/>
            <a:ext cx="11483975" cy="449897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en-AU" sz="1800" dirty="0">
                <a:ea typeface="+mn-lt"/>
                <a:cs typeface="+mn-lt"/>
              </a:rPr>
              <a:t>This resource is not a teaching and learning program. It should be used in conjunction with </a:t>
            </a:r>
            <a:r>
              <a:rPr lang="en-AU" sz="1800" dirty="0">
                <a:ea typeface="+mn-lt"/>
                <a:cs typeface="Arial"/>
              </a:rPr>
              <a:t>‘Reading to write: Transition to English Studies’ – 11.1.</a:t>
            </a:r>
            <a:endParaRPr lang="en-AU" sz="1800" dirty="0">
              <a:solidFill>
                <a:srgbClr val="22272B"/>
              </a:solidFill>
            </a:endParaRPr>
          </a:p>
          <a:p>
            <a:pPr marL="342900" indent="-342900">
              <a:buFont typeface="Arial"/>
              <a:buChar char="•"/>
            </a:pPr>
            <a:r>
              <a:rPr lang="en-AU" sz="1800" dirty="0">
                <a:solidFill>
                  <a:srgbClr val="22272B"/>
                </a:solidFill>
                <a:cs typeface="Arial"/>
              </a:rPr>
              <a:t>Classroom teachers are encouraged to </a:t>
            </a:r>
            <a:r>
              <a:rPr lang="en-AU" sz="1800" b="1" dirty="0">
                <a:solidFill>
                  <a:srgbClr val="22272B"/>
                </a:solidFill>
                <a:cs typeface="Arial"/>
              </a:rPr>
              <a:t>add and adapt</a:t>
            </a:r>
            <a:r>
              <a:rPr lang="en-AU" sz="1800" dirty="0">
                <a:solidFill>
                  <a:srgbClr val="22272B"/>
                </a:solidFill>
                <a:cs typeface="Arial"/>
              </a:rPr>
              <a:t> slides as required to meet the needs of their students.</a:t>
            </a:r>
          </a:p>
          <a:p>
            <a:pPr marL="342900" indent="-342900">
              <a:buFont typeface="Arial"/>
              <a:buChar char="•"/>
            </a:pPr>
            <a:r>
              <a:rPr lang="en-AU" sz="1800" dirty="0">
                <a:solidFill>
                  <a:srgbClr val="22272B"/>
                </a:solidFill>
                <a:cs typeface="Arial"/>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cs typeface="Arial"/>
              </a:rPr>
              <a:t>To convert the PowerPoint to Google Slides:</a:t>
            </a:r>
          </a:p>
          <a:p>
            <a:pPr marL="913765" lvl="1" indent="-457200">
              <a:spcAft>
                <a:spcPts val="1200"/>
              </a:spcAft>
              <a:buFont typeface="+mj-lt"/>
              <a:buAutoNum type="arabicPeriod"/>
            </a:pPr>
            <a:r>
              <a:rPr lang="en-AU" dirty="0">
                <a:solidFill>
                  <a:srgbClr val="22272B"/>
                </a:solidFill>
                <a:cs typeface="Arial"/>
              </a:rPr>
              <a:t>Upload the file into Google Drive and open it.</a:t>
            </a:r>
          </a:p>
          <a:p>
            <a:pPr marL="913765" lvl="1" indent="-457200">
              <a:spcAft>
                <a:spcPts val="1200"/>
              </a:spcAft>
              <a:buFont typeface="+mj-lt"/>
              <a:buAutoNum type="arabicPeriod"/>
            </a:pPr>
            <a:r>
              <a:rPr lang="en-AU" dirty="0">
                <a:solidFill>
                  <a:srgbClr val="22272B"/>
                </a:solidFill>
                <a:cs typeface="Arial"/>
              </a:rPr>
              <a:t>Go to File &gt; Save as Google Slides.</a:t>
            </a:r>
          </a:p>
          <a:p>
            <a:pPr marL="456565" lvl="1">
              <a:spcAft>
                <a:spcPts val="1200"/>
              </a:spcAft>
            </a:pPr>
            <a:r>
              <a:rPr lang="en-AU" dirty="0">
                <a:solidFill>
                  <a:srgbClr val="22272B"/>
                </a:solidFill>
                <a:cs typeface="Aria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6613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F625-D6C6-927A-46B3-5932DEF477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70675B7-CC18-7188-D3E5-D063E95C9E52}"/>
              </a:ext>
            </a:extLst>
          </p:cNvPr>
          <p:cNvSpPr>
            <a:spLocks noGrp="1"/>
          </p:cNvSpPr>
          <p:nvPr>
            <p:ph type="ctrTitle"/>
          </p:nvPr>
        </p:nvSpPr>
        <p:spPr/>
        <p:txBody>
          <a:bodyPr/>
          <a:lstStyle/>
          <a:p>
            <a:r>
              <a:rPr lang="en-AU">
                <a:cs typeface="Arial"/>
              </a:rPr>
              <a:t>Juxtaposition</a:t>
            </a:r>
            <a:endParaRPr lang="en-AU"/>
          </a:p>
        </p:txBody>
      </p:sp>
    </p:spTree>
    <p:extLst>
      <p:ext uri="{BB962C8B-B14F-4D97-AF65-F5344CB8AC3E}">
        <p14:creationId xmlns:p14="http://schemas.microsoft.com/office/powerpoint/2010/main" val="41242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title"/>
          </p:nvPr>
        </p:nvSpPr>
        <p:spPr/>
        <p:txBody>
          <a:bodyPr anchor="t">
            <a:normAutofit/>
          </a:bodyPr>
          <a:lstStyle/>
          <a:p>
            <a:r>
              <a:rPr lang="en-AU" dirty="0"/>
              <a:t>Juxtaposition (1)</a:t>
            </a:r>
          </a:p>
        </p:txBody>
      </p:sp>
      <p:pic>
        <p:nvPicPr>
          <p:cNvPr id="2" name="Picture Placeholder 8" descr="yellow and blue floral ceramic tiles. The tiles are broken in the bottom right hand corner exposing the brickwork beneath it.">
            <a:extLst>
              <a:ext uri="{FF2B5EF4-FFF2-40B4-BE49-F238E27FC236}">
                <a16:creationId xmlns:a16="http://schemas.microsoft.com/office/drawing/2014/main" id="{34E626C2-1D11-95ED-6E8E-D406307262B0}"/>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p:blipFill>
        <p:spPr>
          <a:xfrm>
            <a:off x="354013" y="1909763"/>
            <a:ext cx="11483975" cy="4210050"/>
          </a:xfrm>
        </p:spPr>
      </p:pic>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14"/>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21344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cs typeface="Arial"/>
              </a:rPr>
              <a:t>Juxtaposition (2) </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Definition and activity</a:t>
            </a:r>
            <a:endParaRPr lang="en-US">
              <a:latin typeface="+mj-lt"/>
            </a:endParaRP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3" y="1497013"/>
            <a:ext cx="5795508"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Juxtaposition is the placement of things side by side or close together to emphasise similarity or difference. </a:t>
            </a:r>
            <a:endParaRPr lang="en-AU"/>
          </a:p>
          <a:p>
            <a:r>
              <a:rPr lang="en-AU">
                <a:cs typeface="Arial"/>
              </a:rPr>
              <a:t>Look at the image and identify what is being juxtaposed.</a:t>
            </a:r>
            <a:endParaRPr lang="en-AU" dirty="0"/>
          </a:p>
        </p:txBody>
      </p:sp>
      <p:pic>
        <p:nvPicPr>
          <p:cNvPr id="13" name="Picture Placeholder 8" descr="yellow and blue floral ceramic tiles. The tiles are broken in the bottom right hand corner exposing the brickwork beneath it.">
            <a:extLst>
              <a:ext uri="{FF2B5EF4-FFF2-40B4-BE49-F238E27FC236}">
                <a16:creationId xmlns:a16="http://schemas.microsoft.com/office/drawing/2014/main" id="{A1ADCFA1-A362-ED02-77AC-2939C128493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55871" y="1497013"/>
            <a:ext cx="5507038" cy="4814518"/>
          </a:xfrm>
          <a:prstGeom prst="rect">
            <a:avLst/>
          </a:prstGeom>
        </p:spPr>
      </p:pic>
      <p:sp>
        <p:nvSpPr>
          <p:cNvPr id="14" name="TextBox 13">
            <a:extLst>
              <a:ext uri="{FF2B5EF4-FFF2-40B4-BE49-F238E27FC236}">
                <a16:creationId xmlns:a16="http://schemas.microsoft.com/office/drawing/2014/main" id="{FC3DA48B-31F4-E3A7-16E5-3A042182A6A4}"/>
              </a:ext>
            </a:extLst>
          </p:cNvPr>
          <p:cNvSpPr txBox="1"/>
          <p:nvPr/>
        </p:nvSpPr>
        <p:spPr>
          <a:xfrm>
            <a:off x="6155871" y="6418584"/>
            <a:ext cx="5507038" cy="242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dirty="0">
                <a:cs typeface="Arial"/>
              </a:rPr>
              <a:t>Photo by </a:t>
            </a:r>
            <a:r>
              <a:rPr lang="en-US" sz="1200" dirty="0">
                <a:cs typeface="Arial"/>
                <a:hlinkClick r:id="rId4"/>
              </a:rPr>
              <a:t>Natalia Y.</a:t>
            </a:r>
            <a:r>
              <a:rPr lang="en-US" sz="1200" dirty="0">
                <a:cs typeface="Arial"/>
              </a:rPr>
              <a:t> licensed through </a:t>
            </a:r>
            <a:r>
              <a:rPr lang="en-US" sz="1200" dirty="0" err="1">
                <a:cs typeface="Arial"/>
                <a:hlinkClick r:id="rId5"/>
              </a:rPr>
              <a:t>Unsplash</a:t>
            </a:r>
            <a:r>
              <a:rPr lang="en-US" sz="1200" dirty="0">
                <a:cs typeface="Arial"/>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55936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cs typeface="Arial"/>
              </a:rPr>
              <a:t>Juxtaposition (3) </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cs typeface="Arial"/>
              </a:rPr>
              <a:t>Extension </a:t>
            </a:r>
            <a:endParaRPr lang="en-AU" dirty="0">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0" y="1567086"/>
            <a:ext cx="5736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What is the intended purpose of juxtaposing painted tiles with the exposed brick? </a:t>
            </a:r>
          </a:p>
          <a:p>
            <a:r>
              <a:rPr lang="en-AU">
                <a:cs typeface="Arial"/>
              </a:rPr>
              <a:t>How does this deliberate juxtaposition influence the viewer's understanding of the composer's message or meaning?</a:t>
            </a:r>
            <a:endParaRPr lang="en-AU" dirty="0">
              <a:cs typeface="Arial"/>
            </a:endParaRPr>
          </a:p>
        </p:txBody>
      </p:sp>
      <p:pic>
        <p:nvPicPr>
          <p:cNvPr id="10" name="Picture Placeholder 8" descr="yellow and blue floral ceramic tiles. The tiles are broken in the bottom right hand corner exposing the brickwork beneath it.">
            <a:extLst>
              <a:ext uri="{FF2B5EF4-FFF2-40B4-BE49-F238E27FC236}">
                <a16:creationId xmlns:a16="http://schemas.microsoft.com/office/drawing/2014/main" id="{79B9AF37-D1DF-2BAF-214D-C664D51002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55871" y="1497013"/>
            <a:ext cx="5507038" cy="4814518"/>
          </a:xfrm>
          <a:prstGeom prst="rect">
            <a:avLst/>
          </a:prstGeom>
        </p:spPr>
      </p:pic>
      <p:sp>
        <p:nvSpPr>
          <p:cNvPr id="14" name="TextBox 13">
            <a:extLst>
              <a:ext uri="{FF2B5EF4-FFF2-40B4-BE49-F238E27FC236}">
                <a16:creationId xmlns:a16="http://schemas.microsoft.com/office/drawing/2014/main" id="{9D5AD360-B693-EB97-9A2C-D6F93BF881F7}"/>
              </a:ext>
            </a:extLst>
          </p:cNvPr>
          <p:cNvSpPr txBox="1"/>
          <p:nvPr/>
        </p:nvSpPr>
        <p:spPr>
          <a:xfrm>
            <a:off x="6155871" y="6418584"/>
            <a:ext cx="5507038" cy="242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dirty="0">
                <a:cs typeface="Arial"/>
              </a:rPr>
              <a:t>Photo by </a:t>
            </a:r>
            <a:r>
              <a:rPr lang="en-US" sz="1200" dirty="0">
                <a:cs typeface="Arial"/>
                <a:hlinkClick r:id="rId4"/>
              </a:rPr>
              <a:t>Natalia Y.</a:t>
            </a:r>
            <a:r>
              <a:rPr lang="en-US" sz="1200" dirty="0">
                <a:cs typeface="Arial"/>
              </a:rPr>
              <a:t> licensed through </a:t>
            </a:r>
            <a:r>
              <a:rPr lang="en-US" sz="1200" dirty="0" err="1">
                <a:cs typeface="Arial"/>
                <a:hlinkClick r:id="rId5"/>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39978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Symbolism and motif </a:t>
            </a:r>
            <a:endParaRPr lang="en-AU"/>
          </a:p>
        </p:txBody>
      </p:sp>
    </p:spTree>
    <p:extLst>
      <p:ext uri="{BB962C8B-B14F-4D97-AF65-F5344CB8AC3E}">
        <p14:creationId xmlns:p14="http://schemas.microsoft.com/office/powerpoint/2010/main" val="208202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cs typeface="Arial"/>
              </a:rPr>
              <a:t>Symbolism and motif (1) </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Definition and Activity</a:t>
            </a:r>
            <a:endParaRPr lang="en-US">
              <a:latin typeface="+mj-lt"/>
            </a:endParaRP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3" y="1497013"/>
            <a:ext cx="5507038"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cs typeface="Arial"/>
              </a:rPr>
              <a:t>Symbolism – </a:t>
            </a:r>
            <a:r>
              <a:rPr lang="en-AU">
                <a:cs typeface="Arial"/>
              </a:rPr>
              <a:t>a word or concrete object that represents something else, especially an object representing something that is abstract.</a:t>
            </a:r>
          </a:p>
          <a:p>
            <a:r>
              <a:rPr lang="en-AU" b="1">
                <a:cs typeface="Arial"/>
              </a:rPr>
              <a:t>Motif –</a:t>
            </a:r>
            <a:r>
              <a:rPr lang="en-AU">
                <a:cs typeface="Arial"/>
              </a:rPr>
              <a:t> an element that is repeated in a text. It may also be repeated and woven throughout a text such as colour as a motif.</a:t>
            </a:r>
          </a:p>
          <a:p>
            <a:r>
              <a:rPr lang="en-AU">
                <a:cs typeface="Arial"/>
              </a:rPr>
              <a:t>Look at the image and identify what could this be a symbol of OR what is motif being used. </a:t>
            </a:r>
            <a:endParaRPr lang="en-AU" dirty="0"/>
          </a:p>
        </p:txBody>
      </p:sp>
      <p:pic>
        <p:nvPicPr>
          <p:cNvPr id="13" name="Picture Placeholder 10" descr="A group of seagulls flying in the sky with strom clouds in the background.">
            <a:extLst>
              <a:ext uri="{FF2B5EF4-FFF2-40B4-BE49-F238E27FC236}">
                <a16:creationId xmlns:a16="http://schemas.microsoft.com/office/drawing/2014/main" id="{775A2A60-6BB5-36FC-0526-83239A0132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228006"/>
            <a:ext cx="5507038" cy="4814518"/>
          </a:xfrm>
          <a:prstGeom prst="rect">
            <a:avLst/>
          </a:prstGeom>
        </p:spPr>
      </p:pic>
      <p:sp>
        <p:nvSpPr>
          <p:cNvPr id="14" name="TextBox 13">
            <a:extLst>
              <a:ext uri="{FF2B5EF4-FFF2-40B4-BE49-F238E27FC236}">
                <a16:creationId xmlns:a16="http://schemas.microsoft.com/office/drawing/2014/main" id="{82148BEC-759B-019B-36B7-0E5FB2568B00}"/>
              </a:ext>
            </a:extLst>
          </p:cNvPr>
          <p:cNvSpPr txBox="1"/>
          <p:nvPr/>
        </p:nvSpPr>
        <p:spPr>
          <a:xfrm>
            <a:off x="6096000" y="6148461"/>
            <a:ext cx="550703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white-and-gray-seagulls-at-flight</a:t>
            </a:r>
            <a:r>
              <a:rPr lang="en-US" sz="1200" dirty="0">
                <a:cs typeface="Arial"/>
              </a:rPr>
              <a:t> by </a:t>
            </a:r>
            <a:r>
              <a:rPr lang="en-US" sz="1200" u="sng" dirty="0">
                <a:solidFill>
                  <a:srgbClr val="146CFD"/>
                </a:solidFill>
                <a:ea typeface="Calibri"/>
                <a:cs typeface="Calibri"/>
                <a:hlinkClick r:id="rId5"/>
              </a:rPr>
              <a:t>Karin </a:t>
            </a:r>
            <a:r>
              <a:rPr lang="en-US" sz="1200" u="sng" dirty="0" err="1">
                <a:solidFill>
                  <a:srgbClr val="146CFD"/>
                </a:solidFill>
                <a:ea typeface="Calibri"/>
                <a:cs typeface="Calibri"/>
                <a:hlinkClick r:id="rId5"/>
              </a:rPr>
              <a:t>Hiselius</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25000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cs typeface="Arial"/>
              </a:rPr>
              <a:t>Symbolism and motif (2) </a:t>
            </a:r>
            <a:endParaRPr lang="en-AU"/>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cs typeface="Arial"/>
              </a:rPr>
              <a:t>Extension </a:t>
            </a:r>
            <a:endParaRPr lang="en-AU" dirty="0">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0" y="1567086"/>
            <a:ext cx="5328106"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a:cs typeface="Arial"/>
              </a:rPr>
              <a:t>What is the intended purpose of the use of the </a:t>
            </a:r>
            <a:r>
              <a:rPr lang="en-AU" sz="1800" b="1">
                <a:cs typeface="Arial"/>
              </a:rPr>
              <a:t>symbol </a:t>
            </a:r>
            <a:r>
              <a:rPr lang="en-AU" sz="1800">
                <a:cs typeface="Arial"/>
              </a:rPr>
              <a:t>of in the image? </a:t>
            </a:r>
            <a:endParaRPr lang="en-AU" sz="1800"/>
          </a:p>
          <a:p>
            <a:pPr marL="342900" indent="-342900">
              <a:spcAft>
                <a:spcPts val="600"/>
              </a:spcAft>
              <a:buFont typeface="Arial" panose="020B0604020202020204" pitchFamily="34" charset="0"/>
              <a:buChar char="•"/>
            </a:pPr>
            <a:r>
              <a:rPr lang="en-AU" sz="1800">
                <a:cs typeface="Arial"/>
              </a:rPr>
              <a:t>How does this deliberate use influence the viewer's understanding of the composer's message or meaning?</a:t>
            </a:r>
            <a:endParaRPr lang="en-AU" sz="1800"/>
          </a:p>
          <a:p>
            <a:pPr>
              <a:spcAft>
                <a:spcPts val="600"/>
              </a:spcAft>
            </a:pPr>
            <a:r>
              <a:rPr lang="en-AU" sz="1800">
                <a:cs typeface="Arial"/>
              </a:rPr>
              <a:t>OR</a:t>
            </a:r>
          </a:p>
          <a:p>
            <a:pPr>
              <a:spcAft>
                <a:spcPts val="600"/>
              </a:spcAft>
            </a:pPr>
            <a:r>
              <a:rPr lang="en-AU" sz="1800">
                <a:cs typeface="Arial"/>
              </a:rPr>
              <a:t>What is the intended purpose of the use of </a:t>
            </a:r>
            <a:r>
              <a:rPr lang="en-AU" sz="1800" b="1">
                <a:cs typeface="Arial"/>
              </a:rPr>
              <a:t>motif </a:t>
            </a:r>
            <a:r>
              <a:rPr lang="en-AU" sz="1800">
                <a:cs typeface="Arial"/>
              </a:rPr>
              <a:t>of in the image? </a:t>
            </a:r>
          </a:p>
          <a:p>
            <a:pPr marL="342900" indent="-342900">
              <a:spcAft>
                <a:spcPts val="600"/>
              </a:spcAft>
              <a:buFont typeface="Arial" panose="020B0604020202020204" pitchFamily="34" charset="0"/>
              <a:buChar char="•"/>
            </a:pPr>
            <a:r>
              <a:rPr lang="en-AU" sz="1800">
                <a:cs typeface="Arial"/>
              </a:rPr>
              <a:t>How does this deliberate use influence the viewer's understanding of the composer's message or meaning?</a:t>
            </a:r>
            <a:endParaRPr lang="en-AU" sz="1800" dirty="0"/>
          </a:p>
        </p:txBody>
      </p:sp>
      <p:pic>
        <p:nvPicPr>
          <p:cNvPr id="10" name="Picture Placeholder 10" descr="A group of seagulls flying in the sky with strom clouds in the background.">
            <a:extLst>
              <a:ext uri="{FF2B5EF4-FFF2-40B4-BE49-F238E27FC236}">
                <a16:creationId xmlns:a16="http://schemas.microsoft.com/office/drawing/2014/main" id="{4C4F78EB-E02F-BB46-D447-E14A7300D1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228006"/>
            <a:ext cx="5507038" cy="4814518"/>
          </a:xfrm>
          <a:prstGeom prst="rect">
            <a:avLst/>
          </a:prstGeom>
        </p:spPr>
      </p:pic>
      <p:sp>
        <p:nvSpPr>
          <p:cNvPr id="14" name="TextBox 13">
            <a:extLst>
              <a:ext uri="{FF2B5EF4-FFF2-40B4-BE49-F238E27FC236}">
                <a16:creationId xmlns:a16="http://schemas.microsoft.com/office/drawing/2014/main" id="{FBB0A6AA-123E-89C7-9780-5CF3EE056062}"/>
              </a:ext>
            </a:extLst>
          </p:cNvPr>
          <p:cNvSpPr txBox="1"/>
          <p:nvPr/>
        </p:nvSpPr>
        <p:spPr>
          <a:xfrm>
            <a:off x="6096000" y="6148461"/>
            <a:ext cx="550703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white-and-gray-seagulls-at-flight</a:t>
            </a:r>
            <a:r>
              <a:rPr lang="en-US" sz="1200" dirty="0">
                <a:cs typeface="Arial"/>
              </a:rPr>
              <a:t> by </a:t>
            </a:r>
            <a:r>
              <a:rPr lang="en-US" sz="1200" u="sng" dirty="0">
                <a:solidFill>
                  <a:srgbClr val="146CFD"/>
                </a:solidFill>
                <a:ea typeface="Calibri"/>
                <a:cs typeface="Calibri"/>
                <a:hlinkClick r:id="rId5"/>
              </a:rPr>
              <a:t>Karin </a:t>
            </a:r>
            <a:r>
              <a:rPr lang="en-US" sz="1200" u="sng" dirty="0" err="1">
                <a:solidFill>
                  <a:srgbClr val="146CFD"/>
                </a:solidFill>
                <a:ea typeface="Calibri"/>
                <a:cs typeface="Calibri"/>
                <a:hlinkClick r:id="rId5"/>
              </a:rPr>
              <a:t>Hiselius</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9569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cs typeface="Arial"/>
              </a:rPr>
              <a:t>Colour palette</a:t>
            </a:r>
            <a:endParaRPr lang="en-AU" err="1"/>
          </a:p>
        </p:txBody>
      </p:sp>
    </p:spTree>
    <p:extLst>
      <p:ext uri="{BB962C8B-B14F-4D97-AF65-F5344CB8AC3E}">
        <p14:creationId xmlns:p14="http://schemas.microsoft.com/office/powerpoint/2010/main" val="60495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t>Colour palette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latin typeface="+mj-lt"/>
              </a:rPr>
              <a:t>Definition and activity</a:t>
            </a:r>
            <a:endParaRPr lang="en-US" dirty="0">
              <a:latin typeface="+mj-lt"/>
            </a:endParaRP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3" y="1497013"/>
            <a:ext cx="5582976"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Colour palette refers to a range of colours often used deliberately in visual texts for symbolic meaning.</a:t>
            </a:r>
          </a:p>
          <a:p>
            <a:r>
              <a:rPr lang="en-AU"/>
              <a:t>Look at the image and identify what colours may have been used for symbolic meaning. </a:t>
            </a:r>
            <a:endParaRPr lang="en-AU" dirty="0"/>
          </a:p>
        </p:txBody>
      </p:sp>
      <p:pic>
        <p:nvPicPr>
          <p:cNvPr id="13" name="Picture Placeholder 9" descr="Palm trees on a beach with crystal clear water and a blue sky.">
            <a:extLst>
              <a:ext uri="{FF2B5EF4-FFF2-40B4-BE49-F238E27FC236}">
                <a16:creationId xmlns:a16="http://schemas.microsoft.com/office/drawing/2014/main" id="{6E4B7A06-EAEE-003C-6E60-42D19042BD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17528" y="1105537"/>
            <a:ext cx="5507038" cy="4814518"/>
          </a:xfrm>
          <a:prstGeom prst="rect">
            <a:avLst/>
          </a:prstGeom>
        </p:spPr>
      </p:pic>
      <p:sp>
        <p:nvSpPr>
          <p:cNvPr id="14" name="TextBox 13">
            <a:extLst>
              <a:ext uri="{FF2B5EF4-FFF2-40B4-BE49-F238E27FC236}">
                <a16:creationId xmlns:a16="http://schemas.microsoft.com/office/drawing/2014/main" id="{76389BF1-62E5-7D47-C30F-A14A6664D9BC}"/>
              </a:ext>
            </a:extLst>
          </p:cNvPr>
          <p:cNvSpPr txBox="1"/>
          <p:nvPr/>
        </p:nvSpPr>
        <p:spPr>
          <a:xfrm>
            <a:off x="6317528" y="5996178"/>
            <a:ext cx="5514109"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US" sz="1200" u="sng" dirty="0">
                <a:solidFill>
                  <a:srgbClr val="146CFD"/>
                </a:solidFill>
                <a:ea typeface="Calibri"/>
                <a:cs typeface="Arial" panose="020B0604020202020204" pitchFamily="34" charset="0"/>
                <a:hlinkClick r:id="rId4"/>
              </a:rPr>
              <a:t>'palm tree near seashore photo'</a:t>
            </a:r>
            <a:r>
              <a:rPr lang="en-US" sz="1200" dirty="0">
                <a:cs typeface="Arial" panose="020B0604020202020204" pitchFamily="34" charset="0"/>
              </a:rPr>
              <a:t> by </a:t>
            </a:r>
            <a:r>
              <a:rPr lang="en-US" sz="1200" u="sng" dirty="0">
                <a:solidFill>
                  <a:srgbClr val="146CFD"/>
                </a:solidFill>
                <a:ea typeface="Calibri"/>
                <a:cs typeface="Arial" panose="020B0604020202020204" pitchFamily="34" charset="0"/>
                <a:hlinkClick r:id="rId5"/>
              </a:rPr>
              <a:t>Maarten van den Heuvel</a:t>
            </a:r>
            <a:r>
              <a:rPr lang="en-US" sz="1200" dirty="0">
                <a:cs typeface="Arial" panose="020B0604020202020204" pitchFamily="34" charset="0"/>
              </a:rPr>
              <a:t> licensed through </a:t>
            </a:r>
            <a:r>
              <a:rPr lang="en-US" sz="1200" u="sng" dirty="0" err="1">
                <a:solidFill>
                  <a:srgbClr val="146CFD"/>
                </a:solidFill>
                <a:ea typeface="Calibri"/>
                <a:cs typeface="Arial" panose="020B0604020202020204" pitchFamily="34" charset="0"/>
                <a:hlinkClick r:id="rId6"/>
              </a:rPr>
              <a:t>Unsplash</a:t>
            </a:r>
            <a:r>
              <a:rPr lang="en-US" sz="1200" dirty="0">
                <a:cs typeface="Arial" panose="020B0604020202020204" pitchFamily="34" charset="0"/>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18</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8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cs typeface="Arial"/>
              </a:rPr>
              <a:t>Colour palette (2)</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Extension </a:t>
            </a:r>
            <a:endParaRPr lang="en-AU">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0" y="1567086"/>
            <a:ext cx="5507039"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What is the intended purpose of the </a:t>
            </a:r>
            <a:r>
              <a:rPr lang="en-AU" b="1">
                <a:cs typeface="Arial"/>
              </a:rPr>
              <a:t>colour palette</a:t>
            </a:r>
            <a:r>
              <a:rPr lang="en-AU">
                <a:cs typeface="Arial"/>
              </a:rPr>
              <a:t>? </a:t>
            </a:r>
            <a:endParaRPr lang="en-AU"/>
          </a:p>
          <a:p>
            <a:r>
              <a:rPr lang="en-AU">
                <a:cs typeface="Arial"/>
              </a:rPr>
              <a:t>How does this deliberate use influence the viewer's understanding of the composer's message or meaning?</a:t>
            </a:r>
            <a:endParaRPr lang="en-AU" dirty="0"/>
          </a:p>
        </p:txBody>
      </p:sp>
      <p:pic>
        <p:nvPicPr>
          <p:cNvPr id="10" name="Picture Placeholder 9" descr="Palm trees on a beach with crystal clear water and a blue sky.">
            <a:extLst>
              <a:ext uri="{FF2B5EF4-FFF2-40B4-BE49-F238E27FC236}">
                <a16:creationId xmlns:a16="http://schemas.microsoft.com/office/drawing/2014/main" id="{E9633820-B020-C76B-913F-47273C066B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17528" y="1105537"/>
            <a:ext cx="5507038" cy="4814518"/>
          </a:xfrm>
          <a:prstGeom prst="rect">
            <a:avLst/>
          </a:prstGeom>
        </p:spPr>
      </p:pic>
      <p:sp>
        <p:nvSpPr>
          <p:cNvPr id="14" name="TextBox 13">
            <a:extLst>
              <a:ext uri="{FF2B5EF4-FFF2-40B4-BE49-F238E27FC236}">
                <a16:creationId xmlns:a16="http://schemas.microsoft.com/office/drawing/2014/main" id="{3ECDFC33-D472-42F5-DD03-EDB28AE01D5D}"/>
              </a:ext>
            </a:extLst>
          </p:cNvPr>
          <p:cNvSpPr txBox="1"/>
          <p:nvPr/>
        </p:nvSpPr>
        <p:spPr>
          <a:xfrm>
            <a:off x="6317528" y="5996178"/>
            <a:ext cx="5514109"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US" sz="1200" u="sng" dirty="0">
                <a:solidFill>
                  <a:srgbClr val="146CFD"/>
                </a:solidFill>
                <a:ea typeface="Calibri"/>
                <a:cs typeface="Arial" panose="020B0604020202020204" pitchFamily="34" charset="0"/>
                <a:hlinkClick r:id="rId4"/>
              </a:rPr>
              <a:t>'palm tree near seashore photo'</a:t>
            </a:r>
            <a:r>
              <a:rPr lang="en-US" sz="1200" dirty="0">
                <a:cs typeface="Arial" panose="020B0604020202020204" pitchFamily="34" charset="0"/>
              </a:rPr>
              <a:t> by </a:t>
            </a:r>
            <a:r>
              <a:rPr lang="en-US" sz="1200" u="sng" dirty="0">
                <a:solidFill>
                  <a:srgbClr val="146CFD"/>
                </a:solidFill>
                <a:ea typeface="Calibri"/>
                <a:cs typeface="Arial" panose="020B0604020202020204" pitchFamily="34" charset="0"/>
                <a:hlinkClick r:id="rId5"/>
              </a:rPr>
              <a:t>Maarten van den Heuvel</a:t>
            </a:r>
            <a:r>
              <a:rPr lang="en-US" sz="1200" dirty="0">
                <a:cs typeface="Arial" panose="020B0604020202020204" pitchFamily="34" charset="0"/>
              </a:rPr>
              <a:t> licensed through </a:t>
            </a:r>
            <a:r>
              <a:rPr lang="en-US" sz="1200" u="sng" dirty="0" err="1">
                <a:solidFill>
                  <a:srgbClr val="146CFD"/>
                </a:solidFill>
                <a:ea typeface="Calibri"/>
                <a:cs typeface="Arial" panose="020B0604020202020204" pitchFamily="34" charset="0"/>
                <a:hlinkClick r:id="rId6"/>
              </a:rPr>
              <a:t>Unsplash</a:t>
            </a:r>
            <a:r>
              <a:rPr lang="en-US" sz="1200" dirty="0">
                <a:cs typeface="Arial" panose="020B0604020202020204" pitchFamily="34" charset="0"/>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28204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E4F97C24-4A12-3E1E-8BF2-076C6CB05BBC}"/>
              </a:ext>
              <a:ext uri="{C183D7F6-B498-43B3-948B-1728B52AA6E4}">
                <adec:decorative xmlns:adec="http://schemas.microsoft.com/office/drawing/2017/decorative" val="1"/>
              </a:ext>
            </a:extLst>
          </p:cNvPr>
          <p:cNvSpPr txBox="1">
            <a:spLocks/>
          </p:cNvSpPr>
          <p:nvPr/>
        </p:nvSpPr>
        <p:spPr>
          <a:xfrm>
            <a:off x="540000" y="381012"/>
            <a:ext cx="2496712" cy="30761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a:solidFill>
                  <a:schemeClr val="bg1"/>
                </a:solidFill>
                <a:cs typeface="Arial"/>
              </a:rPr>
              <a:t>NSW Department of Education</a:t>
            </a:r>
            <a:endParaRPr lang="en-US" sz="1400" dirty="0">
              <a:solidFill>
                <a:schemeClr val="bg1"/>
              </a:solidFill>
            </a:endParaRPr>
          </a:p>
        </p:txBody>
      </p:sp>
      <p:sp>
        <p:nvSpPr>
          <p:cNvPr id="14" name="Title 13">
            <a:extLst>
              <a:ext uri="{FF2B5EF4-FFF2-40B4-BE49-F238E27FC236}">
                <a16:creationId xmlns:a16="http://schemas.microsoft.com/office/drawing/2014/main" id="{4CADD386-9205-12F0-293C-722B40CA66BF}"/>
              </a:ext>
            </a:extLst>
          </p:cNvPr>
          <p:cNvSpPr>
            <a:spLocks noGrp="1"/>
          </p:cNvSpPr>
          <p:nvPr>
            <p:ph type="ctrTitle"/>
          </p:nvPr>
        </p:nvSpPr>
        <p:spPr/>
        <p:txBody>
          <a:bodyPr/>
          <a:lstStyle/>
          <a:p>
            <a:r>
              <a:rPr lang="en-AU" dirty="0">
                <a:cs typeface="Arial"/>
              </a:rPr>
              <a:t>Phase 3 – Visual metalanguage revision </a:t>
            </a:r>
            <a:endParaRPr lang="en-AU" dirty="0"/>
          </a:p>
        </p:txBody>
      </p:sp>
      <p:sp>
        <p:nvSpPr>
          <p:cNvPr id="15" name="Text Placeholder 14">
            <a:extLst>
              <a:ext uri="{FF2B5EF4-FFF2-40B4-BE49-F238E27FC236}">
                <a16:creationId xmlns:a16="http://schemas.microsoft.com/office/drawing/2014/main" id="{F13DE0B2-FBB3-A98C-87FC-F9FCAD23E95B}"/>
              </a:ext>
            </a:extLst>
          </p:cNvPr>
          <p:cNvSpPr>
            <a:spLocks noGrp="1"/>
          </p:cNvSpPr>
          <p:nvPr>
            <p:ph type="body" sz="quarter" idx="10"/>
          </p:nvPr>
        </p:nvSpPr>
        <p:spPr/>
        <p:txBody>
          <a:bodyPr/>
          <a:lstStyle/>
          <a:p>
            <a:r>
              <a:rPr lang="en-AU" dirty="0">
                <a:cs typeface="Arial"/>
              </a:rPr>
              <a:t>Stage 6 – English Studies – 11.1</a:t>
            </a:r>
            <a:endParaRPr lang="en-US" dirty="0"/>
          </a:p>
        </p:txBody>
      </p:sp>
      <p:sp>
        <p:nvSpPr>
          <p:cNvPr id="19" name="Text Placeholder 18">
            <a:extLst>
              <a:ext uri="{FF2B5EF4-FFF2-40B4-BE49-F238E27FC236}">
                <a16:creationId xmlns:a16="http://schemas.microsoft.com/office/drawing/2014/main" id="{26022AF5-B22D-DCDC-F89C-125C80F8EDD0}"/>
              </a:ext>
            </a:extLst>
          </p:cNvPr>
          <p:cNvSpPr>
            <a:spLocks noGrp="1"/>
          </p:cNvSpPr>
          <p:nvPr>
            <p:ph type="body" sz="quarter" idx="16"/>
          </p:nvPr>
        </p:nvSpPr>
        <p:spPr/>
        <p:txBody>
          <a:bodyPr/>
          <a:lstStyle/>
          <a:p>
            <a:r>
              <a:rPr lang="en-AU" dirty="0">
                <a:cs typeface="Arial"/>
              </a:rPr>
              <a:t>'Reading to write: Transition to English Studies’ – Year 11</a:t>
            </a:r>
            <a:endParaRPr lang="en-US" dirty="0"/>
          </a:p>
        </p:txBody>
      </p:sp>
      <p:sp>
        <p:nvSpPr>
          <p:cNvPr id="2" name="Text Placeholder 1">
            <a:extLst>
              <a:ext uri="{FF2B5EF4-FFF2-40B4-BE49-F238E27FC236}">
                <a16:creationId xmlns:a16="http://schemas.microsoft.com/office/drawing/2014/main" id="{3FF48922-715A-EE06-3790-950616D2AA1E}"/>
              </a:ext>
            </a:extLst>
          </p:cNvPr>
          <p:cNvSpPr>
            <a:spLocks noGrp="1"/>
          </p:cNvSpPr>
          <p:nvPr>
            <p:ph type="body" sz="quarter" idx="14"/>
          </p:nvPr>
        </p:nvSpPr>
        <p:spPr/>
        <p:txBody>
          <a:bodyPr/>
          <a:lstStyle/>
          <a:p>
            <a:r>
              <a:rPr lang="en-US" dirty="0"/>
              <a:t>Term 1</a:t>
            </a:r>
            <a:endParaRPr lang="en-AU" dirty="0"/>
          </a:p>
        </p:txBody>
      </p:sp>
      <p:pic>
        <p:nvPicPr>
          <p:cNvPr id="20" name="Picture Placeholder 4">
            <a:extLst>
              <a:ext uri="{FF2B5EF4-FFF2-40B4-BE49-F238E27FC236}">
                <a16:creationId xmlns:a16="http://schemas.microsoft.com/office/drawing/2014/main" id="{15449012-72B3-E80D-D5A9-043920D7164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 r="16"/>
          <a:stretch/>
        </p:blipFill>
        <p:spPr>
          <a:prstGeom prst="rect">
            <a:avLst/>
          </a:prstGeom>
        </p:spPr>
      </p:pic>
    </p:spTree>
    <p:extLst>
      <p:ext uri="{BB962C8B-B14F-4D97-AF65-F5344CB8AC3E}">
        <p14:creationId xmlns:p14="http://schemas.microsoft.com/office/powerpoint/2010/main" val="392757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cs typeface="Arial"/>
              </a:rPr>
              <a:t>Contrast </a:t>
            </a:r>
            <a:endParaRPr lang="en-AU"/>
          </a:p>
        </p:txBody>
      </p:sp>
    </p:spTree>
    <p:extLst>
      <p:ext uri="{BB962C8B-B14F-4D97-AF65-F5344CB8AC3E}">
        <p14:creationId xmlns:p14="http://schemas.microsoft.com/office/powerpoint/2010/main" val="221278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cs typeface="Arial"/>
              </a:rPr>
              <a:t>Contrast (1)  </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Definition and activity</a:t>
            </a:r>
            <a:endParaRPr lang="en-US">
              <a:latin typeface="+mj-lt"/>
            </a:endParaRP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3" y="1497013"/>
            <a:ext cx="5507037"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Contrast is the consideration of the similarities and differences between (features of) texts. </a:t>
            </a:r>
          </a:p>
          <a:p>
            <a:r>
              <a:rPr lang="en-AU">
                <a:cs typeface="Arial"/>
              </a:rPr>
              <a:t>Look at the image and identify how the contrast is created. </a:t>
            </a:r>
            <a:endParaRPr lang="en-AU" dirty="0"/>
          </a:p>
        </p:txBody>
      </p:sp>
      <p:pic>
        <p:nvPicPr>
          <p:cNvPr id="13" name="Picture Placeholder 8" descr="A close up of a yellow flower.">
            <a:extLst>
              <a:ext uri="{FF2B5EF4-FFF2-40B4-BE49-F238E27FC236}">
                <a16:creationId xmlns:a16="http://schemas.microsoft.com/office/drawing/2014/main" id="{3863FFBD-5ABA-EB5A-154D-9E6BB66316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6960" y="1160731"/>
            <a:ext cx="5507038" cy="4814518"/>
          </a:xfrm>
          <a:prstGeom prst="rect">
            <a:avLst/>
          </a:prstGeom>
        </p:spPr>
      </p:pic>
      <p:sp>
        <p:nvSpPr>
          <p:cNvPr id="14" name="TextBox 13">
            <a:extLst>
              <a:ext uri="{FF2B5EF4-FFF2-40B4-BE49-F238E27FC236}">
                <a16:creationId xmlns:a16="http://schemas.microsoft.com/office/drawing/2014/main" id="{CB730C82-1230-F865-2D27-6CB586BA49B7}"/>
              </a:ext>
            </a:extLst>
          </p:cNvPr>
          <p:cNvSpPr txBox="1"/>
          <p:nvPr/>
        </p:nvSpPr>
        <p:spPr>
          <a:xfrm>
            <a:off x="6324599" y="6005557"/>
            <a:ext cx="5507037"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'a close up of a flower</a:t>
            </a:r>
            <a:r>
              <a:rPr lang="en-US" sz="1200" dirty="0">
                <a:cs typeface="Arial"/>
              </a:rPr>
              <a:t>' by </a:t>
            </a:r>
            <a:r>
              <a:rPr lang="en-US" sz="1200" u="sng" dirty="0">
                <a:solidFill>
                  <a:srgbClr val="146CFD"/>
                </a:solidFill>
                <a:ea typeface="Calibri"/>
                <a:cs typeface="Calibri"/>
                <a:hlinkClick r:id="rId5"/>
              </a:rPr>
              <a:t>Dare Artworks </a:t>
            </a:r>
            <a:r>
              <a:rPr lang="en-US" sz="1200" dirty="0">
                <a:cs typeface="Arial"/>
              </a:rPr>
              <a:t>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05971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cs typeface="Arial"/>
              </a:rPr>
              <a:t>Contrast (2)</a:t>
            </a:r>
            <a:endParaRPr lang="en-AU"/>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Extension </a:t>
            </a:r>
            <a:endParaRPr lang="en-AU">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1" y="1567086"/>
            <a:ext cx="5611592"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What is the intended purpose of the use of contrast to communicate an idea? </a:t>
            </a:r>
            <a:endParaRPr lang="en-AU"/>
          </a:p>
          <a:p>
            <a:r>
              <a:rPr lang="en-AU">
                <a:cs typeface="Arial"/>
              </a:rPr>
              <a:t>How does this deliberate use influence the viewer's understanding of the composer's message or meaning?</a:t>
            </a:r>
            <a:endParaRPr lang="en-AU" dirty="0"/>
          </a:p>
        </p:txBody>
      </p:sp>
      <p:pic>
        <p:nvPicPr>
          <p:cNvPr id="10" name="Picture Placeholder 8" descr="A close up of a yellow flower.">
            <a:extLst>
              <a:ext uri="{FF2B5EF4-FFF2-40B4-BE49-F238E27FC236}">
                <a16:creationId xmlns:a16="http://schemas.microsoft.com/office/drawing/2014/main" id="{6897E54F-FBAA-6582-09C6-C143A6C1EF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6960" y="1160731"/>
            <a:ext cx="5507038" cy="4814518"/>
          </a:xfrm>
          <a:prstGeom prst="rect">
            <a:avLst/>
          </a:prstGeom>
        </p:spPr>
      </p:pic>
      <p:sp>
        <p:nvSpPr>
          <p:cNvPr id="14" name="TextBox 13">
            <a:extLst>
              <a:ext uri="{FF2B5EF4-FFF2-40B4-BE49-F238E27FC236}">
                <a16:creationId xmlns:a16="http://schemas.microsoft.com/office/drawing/2014/main" id="{A87F6E96-1800-3B8F-180A-A4421FBA86D5}"/>
              </a:ext>
            </a:extLst>
          </p:cNvPr>
          <p:cNvSpPr txBox="1"/>
          <p:nvPr/>
        </p:nvSpPr>
        <p:spPr>
          <a:xfrm>
            <a:off x="6324599" y="6005557"/>
            <a:ext cx="5507037"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'a close up of a flower</a:t>
            </a:r>
            <a:r>
              <a:rPr lang="en-US" sz="1200" dirty="0">
                <a:cs typeface="Arial"/>
              </a:rPr>
              <a:t>' by </a:t>
            </a:r>
            <a:r>
              <a:rPr lang="en-US" sz="1200" u="sng" dirty="0">
                <a:solidFill>
                  <a:srgbClr val="146CFD"/>
                </a:solidFill>
                <a:ea typeface="Calibri"/>
                <a:cs typeface="Calibri"/>
                <a:hlinkClick r:id="rId5"/>
              </a:rPr>
              <a:t>Dare Artworks </a:t>
            </a:r>
            <a:r>
              <a:rPr lang="en-US" sz="1200" dirty="0">
                <a:cs typeface="Arial"/>
              </a:rPr>
              <a:t>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78161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Salience </a:t>
            </a:r>
            <a:endParaRPr lang="en-AU"/>
          </a:p>
        </p:txBody>
      </p:sp>
    </p:spTree>
    <p:extLst>
      <p:ext uri="{BB962C8B-B14F-4D97-AF65-F5344CB8AC3E}">
        <p14:creationId xmlns:p14="http://schemas.microsoft.com/office/powerpoint/2010/main" val="389362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cs typeface="Arial"/>
              </a:rPr>
              <a:t>Salience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solidFill>
                  <a:srgbClr val="146CFD"/>
                </a:solidFill>
                <a:latin typeface="+mj-lt"/>
                <a:cs typeface="Arial"/>
              </a:rPr>
              <a:t>Definition and activity</a:t>
            </a:r>
            <a:endParaRPr lang="en-US">
              <a:latin typeface="+mj-lt"/>
              <a:cs typeface="Arial"/>
            </a:endParaRP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3" y="1497013"/>
            <a:ext cx="5085696"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Salience refers to the importance given to a particular element. For example, the size, expression and foreground position of the object demands the viewer's attention.</a:t>
            </a:r>
          </a:p>
          <a:p>
            <a:r>
              <a:rPr lang="en-AU">
                <a:cs typeface="Arial"/>
              </a:rPr>
              <a:t>Look at the image and identify its salient feature(s).</a:t>
            </a:r>
            <a:endParaRPr lang="en-AU" dirty="0"/>
          </a:p>
        </p:txBody>
      </p:sp>
      <p:pic>
        <p:nvPicPr>
          <p:cNvPr id="13" name="Picture Placeholder 3" descr="A child playing in a playground">
            <a:extLst>
              <a:ext uri="{FF2B5EF4-FFF2-40B4-BE49-F238E27FC236}">
                <a16:creationId xmlns:a16="http://schemas.microsoft.com/office/drawing/2014/main" id="{6705F05B-F229-539E-E58F-C237F3A079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57191" y="1245423"/>
            <a:ext cx="5387788" cy="4774303"/>
          </a:xfrm>
          <a:prstGeom prst="rect">
            <a:avLst/>
          </a:prstGeom>
        </p:spPr>
      </p:pic>
      <p:sp>
        <p:nvSpPr>
          <p:cNvPr id="14" name="TextBox 13">
            <a:extLst>
              <a:ext uri="{FF2B5EF4-FFF2-40B4-BE49-F238E27FC236}">
                <a16:creationId xmlns:a16="http://schemas.microsoft.com/office/drawing/2014/main" id="{BF979C80-2C5B-A6FC-DD89-319ED858D0FC}"/>
              </a:ext>
            </a:extLst>
          </p:cNvPr>
          <p:cNvSpPr txBox="1"/>
          <p:nvPr/>
        </p:nvSpPr>
        <p:spPr>
          <a:xfrm>
            <a:off x="6157191" y="6176178"/>
            <a:ext cx="538778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'child playing in playground'</a:t>
            </a:r>
            <a:r>
              <a:rPr lang="en-US" sz="1200" dirty="0">
                <a:cs typeface="Arial"/>
              </a:rPr>
              <a:t> by </a:t>
            </a:r>
            <a:r>
              <a:rPr lang="en-US" sz="1200" u="sng" dirty="0">
                <a:solidFill>
                  <a:srgbClr val="146CFD"/>
                </a:solidFill>
                <a:ea typeface="Calibri"/>
                <a:cs typeface="Calibri"/>
                <a:hlinkClick r:id="rId5"/>
              </a:rPr>
              <a:t>Jairo Gonzalez</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96274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cs typeface="Arial"/>
              </a:rPr>
              <a:t>Salience (2)</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Extension activity</a:t>
            </a:r>
            <a:endParaRPr lang="en-AU">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1" y="1567086"/>
            <a:ext cx="4242822"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What is the intended purpose of the use of framing and gaze to create the salient image? </a:t>
            </a:r>
            <a:endParaRPr lang="en-US"/>
          </a:p>
          <a:p>
            <a:r>
              <a:rPr lang="en-AU">
                <a:cs typeface="Arial"/>
              </a:rPr>
              <a:t>How does this deliberate use influence the viewer's understanding of the composer's message or meaning?</a:t>
            </a:r>
            <a:endParaRPr lang="en-AU" dirty="0"/>
          </a:p>
        </p:txBody>
      </p:sp>
      <p:pic>
        <p:nvPicPr>
          <p:cNvPr id="10" name="Picture Placeholder 3" descr="A child playing in a playground">
            <a:extLst>
              <a:ext uri="{FF2B5EF4-FFF2-40B4-BE49-F238E27FC236}">
                <a16:creationId xmlns:a16="http://schemas.microsoft.com/office/drawing/2014/main" id="{A5AB8B60-F26B-EBC0-BC3C-CC281D624B5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57191" y="1245423"/>
            <a:ext cx="5387788" cy="4774303"/>
          </a:xfrm>
          <a:prstGeom prst="rect">
            <a:avLst/>
          </a:prstGeom>
        </p:spPr>
      </p:pic>
      <p:sp>
        <p:nvSpPr>
          <p:cNvPr id="14" name="TextBox 13">
            <a:extLst>
              <a:ext uri="{FF2B5EF4-FFF2-40B4-BE49-F238E27FC236}">
                <a16:creationId xmlns:a16="http://schemas.microsoft.com/office/drawing/2014/main" id="{7F2A625D-41BD-3C32-F09B-FF5C484C8944}"/>
              </a:ext>
            </a:extLst>
          </p:cNvPr>
          <p:cNvSpPr txBox="1"/>
          <p:nvPr/>
        </p:nvSpPr>
        <p:spPr>
          <a:xfrm>
            <a:off x="6157191" y="6176178"/>
            <a:ext cx="538778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'child playing in playground'</a:t>
            </a:r>
            <a:r>
              <a:rPr lang="en-US" sz="1200" dirty="0">
                <a:cs typeface="Arial"/>
              </a:rPr>
              <a:t> by </a:t>
            </a:r>
            <a:r>
              <a:rPr lang="en-US" sz="1200" u="sng" dirty="0">
                <a:solidFill>
                  <a:srgbClr val="146CFD"/>
                </a:solidFill>
                <a:ea typeface="Calibri"/>
                <a:cs typeface="Calibri"/>
                <a:hlinkClick r:id="rId5"/>
              </a:rPr>
              <a:t>Jairo Gonzalez</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8220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Layout</a:t>
            </a:r>
            <a:endParaRPr lang="en-US" dirty="0"/>
          </a:p>
        </p:txBody>
      </p:sp>
    </p:spTree>
    <p:extLst>
      <p:ext uri="{BB962C8B-B14F-4D97-AF65-F5344CB8AC3E}">
        <p14:creationId xmlns:p14="http://schemas.microsoft.com/office/powerpoint/2010/main" val="62809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cs typeface="Arial"/>
              </a:rPr>
              <a:t>Layout (1)</a:t>
            </a:r>
            <a:endParaRPr lang="en-AU"/>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cs typeface="Arial"/>
              </a:rPr>
              <a:t>Definition and activity</a:t>
            </a:r>
            <a:endParaRPr lang="en-US">
              <a:latin typeface="+mj-lt"/>
              <a:cs typeface="Arial"/>
            </a:endParaRP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4" y="1497013"/>
            <a:ext cx="4857096"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Layout is the placement and arrangement of elements</a:t>
            </a:r>
            <a:r>
              <a:rPr lang="en-AU" i="1">
                <a:cs typeface="Arial"/>
              </a:rPr>
              <a:t> </a:t>
            </a:r>
            <a:r>
              <a:rPr lang="en-AU">
                <a:cs typeface="Arial"/>
              </a:rPr>
              <a:t>in a visual text.</a:t>
            </a:r>
          </a:p>
          <a:p>
            <a:r>
              <a:rPr lang="en-AU">
                <a:cs typeface="Arial"/>
              </a:rPr>
              <a:t>Observe where various features of this visual text have been placed in the image.</a:t>
            </a:r>
            <a:endParaRPr lang="en-AU" dirty="0">
              <a:cs typeface="Arial"/>
            </a:endParaRPr>
          </a:p>
        </p:txBody>
      </p:sp>
      <p:pic>
        <p:nvPicPr>
          <p:cNvPr id="13" name="Picture Placeholder 3" descr="A bright neon sign on a dark street">
            <a:extLst>
              <a:ext uri="{FF2B5EF4-FFF2-40B4-BE49-F238E27FC236}">
                <a16:creationId xmlns:a16="http://schemas.microsoft.com/office/drawing/2014/main" id="{E64B9ADF-5EDF-67C2-AA84-324F0E30C1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6960" y="1268813"/>
            <a:ext cx="5336678" cy="4729013"/>
          </a:xfrm>
          <a:prstGeom prst="rect">
            <a:avLst/>
          </a:prstGeom>
        </p:spPr>
      </p:pic>
      <p:sp>
        <p:nvSpPr>
          <p:cNvPr id="14" name="TextBox 13">
            <a:extLst>
              <a:ext uri="{FF2B5EF4-FFF2-40B4-BE49-F238E27FC236}">
                <a16:creationId xmlns:a16="http://schemas.microsoft.com/office/drawing/2014/main" id="{C2DFF53A-EFA3-DD7C-C60E-528F15F89CB9}"/>
              </a:ext>
            </a:extLst>
          </p:cNvPr>
          <p:cNvSpPr txBox="1"/>
          <p:nvPr/>
        </p:nvSpPr>
        <p:spPr>
          <a:xfrm>
            <a:off x="6336960" y="6066309"/>
            <a:ext cx="550703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'turned on </a:t>
            </a:r>
            <a:r>
              <a:rPr lang="en-US" sz="1200" u="sng" dirty="0" err="1">
                <a:solidFill>
                  <a:srgbClr val="146CFD"/>
                </a:solidFill>
                <a:ea typeface="Calibri"/>
                <a:cs typeface="Calibri"/>
                <a:hlinkClick r:id="rId4"/>
              </a:rPr>
              <a:t>krispy</a:t>
            </a:r>
            <a:r>
              <a:rPr lang="en-US" sz="1200" u="sng" dirty="0">
                <a:solidFill>
                  <a:srgbClr val="146CFD"/>
                </a:solidFill>
                <a:ea typeface="Calibri"/>
                <a:cs typeface="Calibri"/>
                <a:hlinkClick r:id="rId4"/>
              </a:rPr>
              <a:t> </a:t>
            </a:r>
            <a:r>
              <a:rPr lang="en-US" sz="1200" u="sng" dirty="0" err="1">
                <a:solidFill>
                  <a:srgbClr val="146CFD"/>
                </a:solidFill>
                <a:ea typeface="Calibri"/>
                <a:cs typeface="Calibri"/>
                <a:hlinkClick r:id="rId4"/>
              </a:rPr>
              <a:t>kreme</a:t>
            </a:r>
            <a:r>
              <a:rPr lang="en-US" sz="1200" u="sng" dirty="0">
                <a:solidFill>
                  <a:srgbClr val="146CFD"/>
                </a:solidFill>
                <a:ea typeface="Calibri"/>
                <a:cs typeface="Calibri"/>
                <a:hlinkClick r:id="rId4"/>
              </a:rPr>
              <a:t> doughnut neon signage'</a:t>
            </a:r>
            <a:r>
              <a:rPr lang="en-US" sz="1200" dirty="0">
                <a:cs typeface="Arial"/>
              </a:rPr>
              <a:t> by </a:t>
            </a:r>
            <a:r>
              <a:rPr lang="en-US" sz="1200" u="sng" dirty="0">
                <a:solidFill>
                  <a:srgbClr val="146CFD"/>
                </a:solidFill>
                <a:ea typeface="Calibri"/>
                <a:cs typeface="Calibri"/>
                <a:hlinkClick r:id="rId5"/>
              </a:rPr>
              <a:t>Cory Gazaille</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162057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cs typeface="Arial"/>
              </a:rPr>
              <a:t>Layout (2)</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cs typeface="Arial"/>
              </a:rPr>
              <a:t>Extension Activity</a:t>
            </a:r>
            <a:endParaRPr lang="en-AU" dirty="0">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0" y="1567086"/>
            <a:ext cx="5396988"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What is the intended purpose of the use of lighting in the layout of this image? </a:t>
            </a:r>
            <a:endParaRPr lang="en-US"/>
          </a:p>
          <a:p>
            <a:r>
              <a:rPr lang="en-AU">
                <a:cs typeface="Arial"/>
              </a:rPr>
              <a:t>How does this deliberate use influence the viewer's understanding of the composer's message or meaning?</a:t>
            </a:r>
            <a:endParaRPr lang="en-AU" dirty="0"/>
          </a:p>
        </p:txBody>
      </p:sp>
      <p:pic>
        <p:nvPicPr>
          <p:cNvPr id="10" name="Picture Placeholder 3" descr="A bright neon sign on a dark street">
            <a:extLst>
              <a:ext uri="{FF2B5EF4-FFF2-40B4-BE49-F238E27FC236}">
                <a16:creationId xmlns:a16="http://schemas.microsoft.com/office/drawing/2014/main" id="{2E9AA3B0-8606-BD14-50A5-77E862F35FB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6960" y="1268813"/>
            <a:ext cx="5336678" cy="4729013"/>
          </a:xfrm>
          <a:prstGeom prst="rect">
            <a:avLst/>
          </a:prstGeom>
        </p:spPr>
      </p:pic>
      <p:sp>
        <p:nvSpPr>
          <p:cNvPr id="14" name="TextBox 13">
            <a:extLst>
              <a:ext uri="{FF2B5EF4-FFF2-40B4-BE49-F238E27FC236}">
                <a16:creationId xmlns:a16="http://schemas.microsoft.com/office/drawing/2014/main" id="{8C3CBF49-ADC4-C748-15CC-814D8109F74B}"/>
              </a:ext>
            </a:extLst>
          </p:cNvPr>
          <p:cNvSpPr txBox="1"/>
          <p:nvPr/>
        </p:nvSpPr>
        <p:spPr>
          <a:xfrm>
            <a:off x="6336960" y="6066309"/>
            <a:ext cx="550703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'turned on </a:t>
            </a:r>
            <a:r>
              <a:rPr lang="en-US" sz="1200" u="sng" dirty="0" err="1">
                <a:solidFill>
                  <a:srgbClr val="146CFD"/>
                </a:solidFill>
                <a:ea typeface="Calibri"/>
                <a:cs typeface="Calibri"/>
                <a:hlinkClick r:id="rId4"/>
              </a:rPr>
              <a:t>krispy</a:t>
            </a:r>
            <a:r>
              <a:rPr lang="en-US" sz="1200" u="sng" dirty="0">
                <a:solidFill>
                  <a:srgbClr val="146CFD"/>
                </a:solidFill>
                <a:ea typeface="Calibri"/>
                <a:cs typeface="Calibri"/>
                <a:hlinkClick r:id="rId4"/>
              </a:rPr>
              <a:t> </a:t>
            </a:r>
            <a:r>
              <a:rPr lang="en-US" sz="1200" u="sng" dirty="0" err="1">
                <a:solidFill>
                  <a:srgbClr val="146CFD"/>
                </a:solidFill>
                <a:ea typeface="Calibri"/>
                <a:cs typeface="Calibri"/>
                <a:hlinkClick r:id="rId4"/>
              </a:rPr>
              <a:t>kreme</a:t>
            </a:r>
            <a:r>
              <a:rPr lang="en-US" sz="1200" u="sng" dirty="0">
                <a:solidFill>
                  <a:srgbClr val="146CFD"/>
                </a:solidFill>
                <a:ea typeface="Calibri"/>
                <a:cs typeface="Calibri"/>
                <a:hlinkClick r:id="rId4"/>
              </a:rPr>
              <a:t> doughnut neon signage'</a:t>
            </a:r>
            <a:r>
              <a:rPr lang="en-US" sz="1200" dirty="0">
                <a:cs typeface="Arial"/>
              </a:rPr>
              <a:t> by </a:t>
            </a:r>
            <a:r>
              <a:rPr lang="en-US" sz="1200" u="sng" dirty="0">
                <a:solidFill>
                  <a:srgbClr val="146CFD"/>
                </a:solidFill>
                <a:ea typeface="Calibri"/>
                <a:cs typeface="Calibri"/>
                <a:hlinkClick r:id="rId5"/>
              </a:rPr>
              <a:t>Cory Gazaille</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7955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Vector</a:t>
            </a:r>
            <a:endParaRPr lang="en-AU"/>
          </a:p>
        </p:txBody>
      </p:sp>
    </p:spTree>
    <p:extLst>
      <p:ext uri="{BB962C8B-B14F-4D97-AF65-F5344CB8AC3E}">
        <p14:creationId xmlns:p14="http://schemas.microsoft.com/office/powerpoint/2010/main" val="298649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Sharing learning intentions and success criteria</a:t>
            </a:r>
          </a:p>
        </p:txBody>
      </p:sp>
    </p:spTree>
    <p:extLst>
      <p:ext uri="{BB962C8B-B14F-4D97-AF65-F5344CB8AC3E}">
        <p14:creationId xmlns:p14="http://schemas.microsoft.com/office/powerpoint/2010/main" val="164653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cs typeface="Arial"/>
              </a:rPr>
              <a:t>Vector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Definition and activity</a:t>
            </a:r>
            <a:endParaRPr lang="en-US">
              <a:latin typeface="+mj-lt"/>
            </a:endParaRPr>
          </a:p>
        </p:txBody>
      </p:sp>
      <p:sp>
        <p:nvSpPr>
          <p:cNvPr id="11" name="Content Placeholder 7">
            <a:extLst>
              <a:ext uri="{FF2B5EF4-FFF2-40B4-BE49-F238E27FC236}">
                <a16:creationId xmlns:a16="http://schemas.microsoft.com/office/drawing/2014/main" id="{D9C1C5BB-3771-F56A-20EA-EB68C055F45C}"/>
              </a:ext>
            </a:extLst>
          </p:cNvPr>
          <p:cNvSpPr txBox="1">
            <a:spLocks/>
          </p:cNvSpPr>
          <p:nvPr/>
        </p:nvSpPr>
        <p:spPr>
          <a:xfrm>
            <a:off x="360363" y="1497013"/>
            <a:ext cx="5043844"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Vector refers to lines (real or implied) which direct a viewer's attention to a focal point in a visual text.  </a:t>
            </a:r>
          </a:p>
          <a:p>
            <a:r>
              <a:rPr lang="en-AU">
                <a:cs typeface="Arial"/>
              </a:rPr>
              <a:t>Look at the image and identify what features may have been used as a vector.</a:t>
            </a:r>
            <a:endParaRPr lang="en-AU" dirty="0"/>
          </a:p>
        </p:txBody>
      </p:sp>
      <p:pic>
        <p:nvPicPr>
          <p:cNvPr id="12" name="Picture Placeholder 3" descr="A child playing in a playground">
            <a:extLst>
              <a:ext uri="{FF2B5EF4-FFF2-40B4-BE49-F238E27FC236}">
                <a16:creationId xmlns:a16="http://schemas.microsoft.com/office/drawing/2014/main" id="{E013CC0E-B227-06CC-D50C-44E70B369B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80033" y="1226697"/>
            <a:ext cx="5507038" cy="4879975"/>
          </a:xfrm>
          <a:prstGeom prst="rect">
            <a:avLst/>
          </a:prstGeom>
        </p:spPr>
      </p:pic>
      <p:sp>
        <p:nvSpPr>
          <p:cNvPr id="13" name="TextBox 12">
            <a:extLst>
              <a:ext uri="{FF2B5EF4-FFF2-40B4-BE49-F238E27FC236}">
                <a16:creationId xmlns:a16="http://schemas.microsoft.com/office/drawing/2014/main" id="{EFCB47FA-01F6-E0AA-6C4A-6FAAA891AD22}"/>
              </a:ext>
            </a:extLst>
          </p:cNvPr>
          <p:cNvSpPr txBox="1"/>
          <p:nvPr/>
        </p:nvSpPr>
        <p:spPr>
          <a:xfrm>
            <a:off x="5980033" y="6176178"/>
            <a:ext cx="550703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'child playing in playground'</a:t>
            </a:r>
            <a:r>
              <a:rPr lang="en-US" sz="1200" dirty="0">
                <a:cs typeface="Arial"/>
              </a:rPr>
              <a:t> by </a:t>
            </a:r>
            <a:r>
              <a:rPr lang="en-US" sz="1200" u="sng" dirty="0">
                <a:solidFill>
                  <a:srgbClr val="146CFD"/>
                </a:solidFill>
                <a:ea typeface="Calibri"/>
                <a:cs typeface="Calibri"/>
                <a:hlinkClick r:id="rId5"/>
              </a:rPr>
              <a:t>Jairo Gonzalez</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177184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cs typeface="Arial"/>
              </a:rPr>
              <a:t>Vector (2)</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Extension </a:t>
            </a:r>
            <a:endParaRPr lang="en-AU">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0" y="1567086"/>
            <a:ext cx="51264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What is the intended purpose of the use of the features of salience and framing as a vector? </a:t>
            </a:r>
            <a:endParaRPr lang="en-AU"/>
          </a:p>
          <a:p>
            <a:r>
              <a:rPr lang="en-AU">
                <a:cs typeface="Arial"/>
              </a:rPr>
              <a:t>How does this deliberate use influence the viewer's understanding of the composer's message or meaning?</a:t>
            </a:r>
            <a:endParaRPr lang="en-AU" dirty="0"/>
          </a:p>
        </p:txBody>
      </p:sp>
      <p:pic>
        <p:nvPicPr>
          <p:cNvPr id="10" name="Picture Placeholder 3" descr="A child playing in a playground">
            <a:extLst>
              <a:ext uri="{FF2B5EF4-FFF2-40B4-BE49-F238E27FC236}">
                <a16:creationId xmlns:a16="http://schemas.microsoft.com/office/drawing/2014/main" id="{3EC1D8FE-8B0E-DA62-D6F6-71463133A0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80033" y="1226697"/>
            <a:ext cx="5507038" cy="4879975"/>
          </a:xfrm>
          <a:prstGeom prst="rect">
            <a:avLst/>
          </a:prstGeom>
        </p:spPr>
      </p:pic>
      <p:sp>
        <p:nvSpPr>
          <p:cNvPr id="14" name="TextBox 13">
            <a:extLst>
              <a:ext uri="{FF2B5EF4-FFF2-40B4-BE49-F238E27FC236}">
                <a16:creationId xmlns:a16="http://schemas.microsoft.com/office/drawing/2014/main" id="{D6B8F912-2C03-8B93-3109-1334E23DCBEC}"/>
              </a:ext>
            </a:extLst>
          </p:cNvPr>
          <p:cNvSpPr txBox="1"/>
          <p:nvPr/>
        </p:nvSpPr>
        <p:spPr>
          <a:xfrm>
            <a:off x="5980033" y="6176178"/>
            <a:ext cx="550703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'child playing in playground'</a:t>
            </a:r>
            <a:r>
              <a:rPr lang="en-US" sz="1200" dirty="0">
                <a:cs typeface="Arial"/>
              </a:rPr>
              <a:t> by </a:t>
            </a:r>
            <a:r>
              <a:rPr lang="en-US" sz="1200" u="sng" dirty="0">
                <a:solidFill>
                  <a:srgbClr val="146CFD"/>
                </a:solidFill>
                <a:ea typeface="Calibri"/>
                <a:cs typeface="Calibri"/>
                <a:hlinkClick r:id="rId5"/>
              </a:rPr>
              <a:t>Jairo Gonzalez</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150757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cs typeface="Arial"/>
              </a:rPr>
              <a:t>Reading path </a:t>
            </a:r>
            <a:endParaRPr lang="en-AU"/>
          </a:p>
        </p:txBody>
      </p:sp>
    </p:spTree>
    <p:extLst>
      <p:ext uri="{BB962C8B-B14F-4D97-AF65-F5344CB8AC3E}">
        <p14:creationId xmlns:p14="http://schemas.microsoft.com/office/powerpoint/2010/main" val="22385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cs typeface="Arial"/>
              </a:rPr>
              <a:t>Reading path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Definition and activity</a:t>
            </a:r>
            <a:endParaRPr lang="en-US">
              <a:latin typeface="+mj-lt"/>
            </a:endParaRP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3" y="1497013"/>
            <a:ext cx="4589589"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Reading path refers to the movement of a viewer's gaze around a visual text. This movement can be demonstrated by lines of sight  or vectors.</a:t>
            </a:r>
          </a:p>
          <a:p>
            <a:r>
              <a:rPr lang="en-AU">
                <a:cs typeface="Arial"/>
              </a:rPr>
              <a:t>Look at the image and identify what elements have been used to create a reading path.</a:t>
            </a:r>
            <a:endParaRPr lang="en-AU" dirty="0"/>
          </a:p>
        </p:txBody>
      </p:sp>
      <p:pic>
        <p:nvPicPr>
          <p:cNvPr id="13" name="Picture Placeholder 3" descr="A person sitting on bench under brown leaf trees during daytime">
            <a:extLst>
              <a:ext uri="{FF2B5EF4-FFF2-40B4-BE49-F238E27FC236}">
                <a16:creationId xmlns:a16="http://schemas.microsoft.com/office/drawing/2014/main" id="{F0F86EF5-84EF-7A51-7256-081A6100A55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163343"/>
            <a:ext cx="5507038" cy="4879975"/>
          </a:xfrm>
          <a:prstGeom prst="rect">
            <a:avLst/>
          </a:prstGeom>
        </p:spPr>
      </p:pic>
      <p:sp>
        <p:nvSpPr>
          <p:cNvPr id="14" name="TextBox 13">
            <a:extLst>
              <a:ext uri="{FF2B5EF4-FFF2-40B4-BE49-F238E27FC236}">
                <a16:creationId xmlns:a16="http://schemas.microsoft.com/office/drawing/2014/main" id="{9CFE12C1-F196-F08F-202A-5C1340C7FA6A}"/>
              </a:ext>
            </a:extLst>
          </p:cNvPr>
          <p:cNvSpPr txBox="1"/>
          <p:nvPr/>
        </p:nvSpPr>
        <p:spPr>
          <a:xfrm>
            <a:off x="6096000" y="6171778"/>
            <a:ext cx="5494337"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'people sitting on bench under brown leaf trees during daytime'</a:t>
            </a:r>
            <a:r>
              <a:rPr lang="en-US" sz="1200" dirty="0">
                <a:cs typeface="Arial"/>
              </a:rPr>
              <a:t> by </a:t>
            </a:r>
            <a:r>
              <a:rPr lang="en-US" sz="1200" u="sng" dirty="0">
                <a:solidFill>
                  <a:srgbClr val="146CFD"/>
                </a:solidFill>
                <a:ea typeface="Calibri"/>
                <a:cs typeface="Calibri"/>
                <a:hlinkClick r:id="rId5"/>
              </a:rPr>
              <a:t>Anvesh</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59795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cs typeface="Arial"/>
              </a:rPr>
              <a:t>Reading path (2)</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Extension </a:t>
            </a:r>
            <a:endParaRPr lang="en-AU">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0" y="1567086"/>
            <a:ext cx="4869546"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Consider the image and select a visual element to analyse. </a:t>
            </a:r>
          </a:p>
          <a:p>
            <a:r>
              <a:rPr lang="en-AU">
                <a:cs typeface="Arial"/>
              </a:rPr>
              <a:t>What is the intended purpose of the use of … in the image to create a reading path? </a:t>
            </a:r>
            <a:endParaRPr lang="en-AU"/>
          </a:p>
          <a:p>
            <a:r>
              <a:rPr lang="en-AU">
                <a:cs typeface="Arial"/>
              </a:rPr>
              <a:t>How does this deliberate use influence the viewer's understanding of the composer's message or meaning?</a:t>
            </a:r>
            <a:endParaRPr lang="en-AU" dirty="0"/>
          </a:p>
        </p:txBody>
      </p:sp>
      <p:pic>
        <p:nvPicPr>
          <p:cNvPr id="10" name="Picture Placeholder 3" descr="A person sitting on bench under brown leaf trees during daytime">
            <a:extLst>
              <a:ext uri="{FF2B5EF4-FFF2-40B4-BE49-F238E27FC236}">
                <a16:creationId xmlns:a16="http://schemas.microsoft.com/office/drawing/2014/main" id="{CDD2574E-EB10-8951-1FAF-48CE0CA41C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163343"/>
            <a:ext cx="5507038" cy="4879975"/>
          </a:xfrm>
          <a:prstGeom prst="rect">
            <a:avLst/>
          </a:prstGeom>
        </p:spPr>
      </p:pic>
      <p:sp>
        <p:nvSpPr>
          <p:cNvPr id="14" name="TextBox 13">
            <a:extLst>
              <a:ext uri="{FF2B5EF4-FFF2-40B4-BE49-F238E27FC236}">
                <a16:creationId xmlns:a16="http://schemas.microsoft.com/office/drawing/2014/main" id="{82E8F604-492E-4E08-2DFA-127FE1FB4A81}"/>
              </a:ext>
            </a:extLst>
          </p:cNvPr>
          <p:cNvSpPr txBox="1"/>
          <p:nvPr/>
        </p:nvSpPr>
        <p:spPr>
          <a:xfrm>
            <a:off x="6096000" y="6171778"/>
            <a:ext cx="5494337"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'people sitting on bench under brown leaf trees during daytime'</a:t>
            </a:r>
            <a:r>
              <a:rPr lang="en-US" sz="1200" dirty="0">
                <a:cs typeface="Arial"/>
              </a:rPr>
              <a:t> by </a:t>
            </a:r>
            <a:r>
              <a:rPr lang="en-US" sz="1200" u="sng" dirty="0">
                <a:solidFill>
                  <a:srgbClr val="146CFD"/>
                </a:solidFill>
                <a:ea typeface="Calibri"/>
                <a:cs typeface="Calibri"/>
                <a:hlinkClick r:id="rId5"/>
              </a:rPr>
              <a:t>Anvesh</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311680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Framing</a:t>
            </a:r>
            <a:endParaRPr lang="en-AU"/>
          </a:p>
        </p:txBody>
      </p:sp>
    </p:spTree>
    <p:extLst>
      <p:ext uri="{BB962C8B-B14F-4D97-AF65-F5344CB8AC3E}">
        <p14:creationId xmlns:p14="http://schemas.microsoft.com/office/powerpoint/2010/main" val="2885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cs typeface="Arial"/>
              </a:rPr>
              <a:t>Framing (1) </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cs typeface="Arial"/>
              </a:rPr>
              <a:t>Definition and activity</a:t>
            </a:r>
            <a:endParaRPr lang="en-US">
              <a:latin typeface="+mj-lt"/>
              <a:cs typeface="Arial"/>
            </a:endParaRP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3" y="1497013"/>
            <a:ext cx="4417120" cy="48799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Framing is the use of the camera to incorporate aspects of the action in a scene. This provides social distance in a visual text. For example, close up, medium and long shot.</a:t>
            </a:r>
          </a:p>
          <a:p>
            <a:r>
              <a:rPr lang="en-AU">
                <a:cs typeface="Arial"/>
              </a:rPr>
              <a:t>Look at the image and identify how the image is framed.</a:t>
            </a:r>
            <a:endParaRPr lang="en-AU" dirty="0"/>
          </a:p>
        </p:txBody>
      </p:sp>
      <p:pic>
        <p:nvPicPr>
          <p:cNvPr id="13" name="Picture Placeholder 3" descr="grey concrete bridge and waterfalls during daytime">
            <a:extLst>
              <a:ext uri="{FF2B5EF4-FFF2-40B4-BE49-F238E27FC236}">
                <a16:creationId xmlns:a16="http://schemas.microsoft.com/office/drawing/2014/main" id="{92F591EA-86DA-E93E-CAD7-395761863E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83071" y="1497013"/>
            <a:ext cx="5087270" cy="4508004"/>
          </a:xfrm>
          <a:prstGeom prst="rect">
            <a:avLst/>
          </a:prstGeom>
        </p:spPr>
      </p:pic>
      <p:sp>
        <p:nvSpPr>
          <p:cNvPr id="14" name="TextBox 13">
            <a:extLst>
              <a:ext uri="{FF2B5EF4-FFF2-40B4-BE49-F238E27FC236}">
                <a16:creationId xmlns:a16="http://schemas.microsoft.com/office/drawing/2014/main" id="{8F86B63D-FE5F-72AC-0CA4-9DD910A6C680}"/>
              </a:ext>
            </a:extLst>
          </p:cNvPr>
          <p:cNvSpPr txBox="1"/>
          <p:nvPr/>
        </p:nvSpPr>
        <p:spPr>
          <a:xfrm>
            <a:off x="6383071" y="6036316"/>
            <a:ext cx="5087270"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US" sz="1200" u="sng" dirty="0">
                <a:solidFill>
                  <a:srgbClr val="146CFD"/>
                </a:solidFill>
                <a:ea typeface="Calibri"/>
                <a:cs typeface="Calibri"/>
                <a:hlinkClick r:id="rId4"/>
              </a:rPr>
              <a:t>'grey concrete bridge and waterfalls during daytime'</a:t>
            </a:r>
            <a:r>
              <a:rPr lang="en-US" sz="1200" dirty="0">
                <a:cs typeface="Arial"/>
              </a:rPr>
              <a:t> by </a:t>
            </a:r>
            <a:r>
              <a:rPr lang="en-US" sz="1200" u="sng" dirty="0">
                <a:solidFill>
                  <a:srgbClr val="146CFD"/>
                </a:solidFill>
                <a:ea typeface="Calibri"/>
                <a:cs typeface="Calibri"/>
                <a:hlinkClick r:id="rId5"/>
              </a:rPr>
              <a:t>Blake Verdoorn</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17234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cs typeface="Arial"/>
              </a:rPr>
              <a:t>Framing (2)</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cs typeface="Arial"/>
              </a:rPr>
              <a:t>Extension </a:t>
            </a:r>
            <a:endParaRPr lang="en-AU" dirty="0">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0" y="1567086"/>
            <a:ext cx="4766804"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cs typeface="Arial"/>
              </a:rPr>
              <a:t>What is the intended purpose of the framing in this image? </a:t>
            </a:r>
            <a:endParaRPr lang="en-US"/>
          </a:p>
          <a:p>
            <a:r>
              <a:rPr lang="en-AU">
                <a:cs typeface="Arial"/>
              </a:rPr>
              <a:t>How does this deliberate framing influence the viewer's understanding of the composer's message or meaning?</a:t>
            </a:r>
            <a:endParaRPr lang="en-AU" dirty="0"/>
          </a:p>
        </p:txBody>
      </p:sp>
      <p:pic>
        <p:nvPicPr>
          <p:cNvPr id="10" name="Picture Placeholder 3" descr="grey concrete bridge and waterfalls during daytime">
            <a:extLst>
              <a:ext uri="{FF2B5EF4-FFF2-40B4-BE49-F238E27FC236}">
                <a16:creationId xmlns:a16="http://schemas.microsoft.com/office/drawing/2014/main" id="{270EB69B-7700-20A3-5592-F3047D40280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83071" y="1497013"/>
            <a:ext cx="5087270" cy="4508004"/>
          </a:xfrm>
          <a:prstGeom prst="rect">
            <a:avLst/>
          </a:prstGeom>
        </p:spPr>
      </p:pic>
      <p:sp>
        <p:nvSpPr>
          <p:cNvPr id="14" name="TextBox 13">
            <a:extLst>
              <a:ext uri="{FF2B5EF4-FFF2-40B4-BE49-F238E27FC236}">
                <a16:creationId xmlns:a16="http://schemas.microsoft.com/office/drawing/2014/main" id="{07FB3149-520F-E70A-BD89-85E86D55174B}"/>
              </a:ext>
            </a:extLst>
          </p:cNvPr>
          <p:cNvSpPr txBox="1"/>
          <p:nvPr/>
        </p:nvSpPr>
        <p:spPr>
          <a:xfrm>
            <a:off x="6383071" y="6036316"/>
            <a:ext cx="5087270"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US" sz="1200" u="sng" dirty="0">
                <a:solidFill>
                  <a:srgbClr val="146CFD"/>
                </a:solidFill>
                <a:ea typeface="Calibri"/>
                <a:cs typeface="Calibri"/>
                <a:hlinkClick r:id="rId4"/>
              </a:rPr>
              <a:t>'grey concrete bridge and waterfalls during daytime'</a:t>
            </a:r>
            <a:r>
              <a:rPr lang="en-US" sz="1200" dirty="0">
                <a:cs typeface="Arial"/>
              </a:rPr>
              <a:t> by </a:t>
            </a:r>
            <a:r>
              <a:rPr lang="en-US" sz="1200" u="sng" dirty="0">
                <a:solidFill>
                  <a:srgbClr val="146CFD"/>
                </a:solidFill>
                <a:ea typeface="Calibri"/>
                <a:cs typeface="Calibri"/>
                <a:hlinkClick r:id="rId5"/>
              </a:rPr>
              <a:t>Blake Verdoorn</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390847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Checking for understanding</a:t>
            </a:r>
          </a:p>
        </p:txBody>
      </p:sp>
    </p:spTree>
    <p:extLst>
      <p:ext uri="{BB962C8B-B14F-4D97-AF65-F5344CB8AC3E}">
        <p14:creationId xmlns:p14="http://schemas.microsoft.com/office/powerpoint/2010/main" val="19472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cs typeface="Arial"/>
              </a:rPr>
              <a:t>Exit Ticket </a:t>
            </a:r>
            <a:endParaRPr lang="en-AU"/>
          </a:p>
        </p:txBody>
      </p:sp>
    </p:spTree>
    <p:extLst>
      <p:ext uri="{BB962C8B-B14F-4D97-AF65-F5344CB8AC3E}">
        <p14:creationId xmlns:p14="http://schemas.microsoft.com/office/powerpoint/2010/main" val="106850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Learning intentions and success criteria</a:t>
            </a:r>
          </a:p>
        </p:txBody>
      </p:sp>
      <p:sp>
        <p:nvSpPr>
          <p:cNvPr id="6" name="Text Placeholder 5">
            <a:extLst>
              <a:ext uri="{FF2B5EF4-FFF2-40B4-BE49-F238E27FC236}">
                <a16:creationId xmlns:a16="http://schemas.microsoft.com/office/drawing/2014/main" id="{24F02622-BAA2-4775-BEF8-40439E08BF71}"/>
              </a:ext>
            </a:extLst>
          </p:cNvPr>
          <p:cNvSpPr>
            <a:spLocks noGrp="1"/>
          </p:cNvSpPr>
          <p:nvPr>
            <p:ph type="body" sz="quarter" idx="19"/>
          </p:nvPr>
        </p:nvSpPr>
        <p:spPr/>
        <p:txBody>
          <a:bodyPr/>
          <a:lstStyle/>
          <a:p>
            <a:r>
              <a:rPr lang="en-AU" b="1" dirty="0">
                <a:solidFill>
                  <a:schemeClr val="accent1"/>
                </a:solidFill>
                <a:latin typeface="+mj-lt"/>
                <a:cs typeface="Arial"/>
              </a:rPr>
              <a:t>We are learning to</a:t>
            </a:r>
            <a:endParaRPr lang="en-AU" b="1" dirty="0">
              <a:solidFill>
                <a:schemeClr val="accent1"/>
              </a:solidFill>
              <a:latin typeface="+mj-lt"/>
              <a:ea typeface="+mn-lt"/>
              <a:cs typeface="Arial"/>
            </a:endParaRPr>
          </a:p>
          <a:p>
            <a:pPr marL="342900" indent="-342900">
              <a:buFont typeface="Arial" panose="020B0604020202020204" pitchFamily="34" charset="0"/>
              <a:buChar char="•"/>
            </a:pPr>
            <a:r>
              <a:rPr lang="en-AU" dirty="0">
                <a:cs typeface="Arial"/>
              </a:rPr>
              <a:t>understand how visual texts are acts of representations</a:t>
            </a:r>
          </a:p>
          <a:p>
            <a:pPr marL="342900" indent="-342900">
              <a:buFont typeface="Arial" panose="020B0604020202020204" pitchFamily="34" charset="0"/>
              <a:buChar char="•"/>
            </a:pPr>
            <a:r>
              <a:rPr lang="en-AU" dirty="0">
                <a:cs typeface="Arial"/>
              </a:rPr>
              <a:t>identify the purpose of a visual text by recognising familiar codes and conventions.</a:t>
            </a:r>
            <a:endParaRPr lang="en-AU" dirty="0">
              <a:cs typeface="Arial" panose="020B0604020202020204" pitchFamily="34" charset="0"/>
            </a:endParaRPr>
          </a:p>
          <a:p>
            <a:r>
              <a:rPr lang="en-AU" b="1" dirty="0">
                <a:solidFill>
                  <a:schemeClr val="accent1"/>
                </a:solidFill>
                <a:latin typeface="+mj-lt"/>
                <a:cs typeface="Arial"/>
              </a:rPr>
              <a:t>We can</a:t>
            </a:r>
            <a:endParaRPr lang="en-AU" dirty="0">
              <a:solidFill>
                <a:srgbClr val="22272B"/>
              </a:solidFill>
              <a:latin typeface="+mj-lt"/>
              <a:cs typeface="Arial"/>
            </a:endParaRPr>
          </a:p>
          <a:p>
            <a:pPr marL="342900" indent="-342900">
              <a:buFont typeface="Arial"/>
              <a:buChar char="•"/>
            </a:pPr>
            <a:r>
              <a:rPr lang="en-AU" dirty="0">
                <a:solidFill>
                  <a:srgbClr val="22272B"/>
                </a:solidFill>
                <a:cs typeface="Arial"/>
              </a:rPr>
              <a:t>[classroom teacher to insert sample success criteria]</a:t>
            </a:r>
            <a:endParaRPr lang="en-AU" dirty="0"/>
          </a:p>
          <a:p>
            <a:pPr marL="342900" indent="-342900">
              <a:buFont typeface="Arial"/>
              <a:buChar char="•"/>
              <a:defRPr/>
            </a:pPr>
            <a:r>
              <a:rPr lang="en-AU" dirty="0">
                <a:solidFill>
                  <a:srgbClr val="22272B"/>
                </a:solidFill>
                <a:ea typeface="+mn-lt"/>
                <a:cs typeface="Arial"/>
              </a:rPr>
              <a:t>[</a:t>
            </a:r>
            <a:r>
              <a:rPr lang="en-AU" dirty="0">
                <a:solidFill>
                  <a:srgbClr val="22272B"/>
                </a:solidFill>
                <a:cs typeface="Arial"/>
              </a:rPr>
              <a:t>classroom teacher to insert sample success criteria]</a:t>
            </a:r>
            <a:endParaRPr lang="en-AU" dirty="0"/>
          </a:p>
          <a:p>
            <a:pPr marL="342900" indent="-342900">
              <a:buFont typeface="Arial"/>
              <a:buChar char="•"/>
              <a:defRPr/>
            </a:pPr>
            <a:r>
              <a:rPr lang="en-AU" dirty="0">
                <a:solidFill>
                  <a:srgbClr val="22272B"/>
                </a:solidFill>
                <a:ea typeface="+mn-lt"/>
                <a:cs typeface="Arial"/>
              </a:rPr>
              <a:t>[</a:t>
            </a:r>
            <a:r>
              <a:rPr lang="en-AU" dirty="0">
                <a:solidFill>
                  <a:srgbClr val="22272B"/>
                </a:solidFill>
                <a:cs typeface="Arial"/>
              </a:rPr>
              <a:t>classroom teacher to insert sample success criteria].</a:t>
            </a:r>
            <a:endParaRPr lang="en-AU"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603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t>Your turn </a:t>
            </a:r>
          </a:p>
        </p:txBody>
      </p:sp>
      <p:sp>
        <p:nvSpPr>
          <p:cNvPr id="16" name="Text Placeholder 11">
            <a:extLst>
              <a:ext uri="{FF2B5EF4-FFF2-40B4-BE49-F238E27FC236}">
                <a16:creationId xmlns:a16="http://schemas.microsoft.com/office/drawing/2014/main" id="{02C3478F-FB08-D7AF-5F27-8D143FA97D4C}"/>
              </a:ext>
            </a:extLst>
          </p:cNvPr>
          <p:cNvSpPr txBox="1">
            <a:spLocks/>
          </p:cNvSpPr>
          <p:nvPr/>
        </p:nvSpPr>
        <p:spPr>
          <a:xfrm>
            <a:off x="377789" y="982520"/>
            <a:ext cx="11484000" cy="941079"/>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cs typeface="Arial"/>
              </a:rPr>
              <a:t>Choose from the selection of images to construct 2–3 sentences of your own explaining how visual devices are used in the image. </a:t>
            </a:r>
          </a:p>
          <a:p>
            <a:pPr marL="457200" indent="-457200">
              <a:buFont typeface="Arial" panose="020B0604020202020204" pitchFamily="34" charset="0"/>
              <a:buAutoNum type="arabicPeriod"/>
            </a:pPr>
            <a:endParaRPr lang="en-AU" dirty="0">
              <a:cs typeface="Arial"/>
            </a:endParaRPr>
          </a:p>
          <a:p>
            <a:pPr marL="457200" indent="-457200">
              <a:buFont typeface="Arial" panose="020B0604020202020204" pitchFamily="34" charset="0"/>
              <a:buAutoNum type="arabicPeriod"/>
            </a:pPr>
            <a:endParaRPr lang="en-AU" dirty="0">
              <a:cs typeface="Arial"/>
            </a:endParaRPr>
          </a:p>
          <a:p>
            <a:pPr marL="457200" indent="-457200">
              <a:buFont typeface="Arial" panose="020B0604020202020204" pitchFamily="34" charset="0"/>
              <a:buAutoNum type="arabicPeriod"/>
            </a:pPr>
            <a:endParaRPr lang="en-AU" dirty="0">
              <a:cs typeface="Arial"/>
            </a:endParaRPr>
          </a:p>
          <a:p>
            <a:endParaRPr lang="en-AU" dirty="0">
              <a:cs typeface="Arial"/>
            </a:endParaRPr>
          </a:p>
        </p:txBody>
      </p:sp>
      <p:pic>
        <p:nvPicPr>
          <p:cNvPr id="17" name="Picture 16" descr="A person looking at the sunset">
            <a:extLst>
              <a:ext uri="{FF2B5EF4-FFF2-40B4-BE49-F238E27FC236}">
                <a16:creationId xmlns:a16="http://schemas.microsoft.com/office/drawing/2014/main" id="{87449CF0-4901-B6CC-D2E5-4035DA31E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345" y="2092550"/>
            <a:ext cx="2425893" cy="2119973"/>
          </a:xfrm>
          <a:prstGeom prst="rect">
            <a:avLst/>
          </a:prstGeom>
        </p:spPr>
      </p:pic>
      <p:pic>
        <p:nvPicPr>
          <p:cNvPr id="18" name="Picture 17" descr="grey concrete bridge and waterfalls during daytime">
            <a:extLst>
              <a:ext uri="{FF2B5EF4-FFF2-40B4-BE49-F238E27FC236}">
                <a16:creationId xmlns:a16="http://schemas.microsoft.com/office/drawing/2014/main" id="{9BAD0E50-3E19-CF56-D4DF-C3525C30A0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5571" y="2092550"/>
            <a:ext cx="2392920" cy="2119973"/>
          </a:xfrm>
          <a:prstGeom prst="rect">
            <a:avLst/>
          </a:prstGeom>
        </p:spPr>
      </p:pic>
      <p:pic>
        <p:nvPicPr>
          <p:cNvPr id="19" name="Picture 18" descr="A child playing in a playground">
            <a:extLst>
              <a:ext uri="{FF2B5EF4-FFF2-40B4-BE49-F238E27FC236}">
                <a16:creationId xmlns:a16="http://schemas.microsoft.com/office/drawing/2014/main" id="{052E8F84-A15D-5AC9-8862-22E92826A0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8798" y="2092550"/>
            <a:ext cx="2392921" cy="2120276"/>
          </a:xfrm>
          <a:prstGeom prst="rect">
            <a:avLst/>
          </a:prstGeom>
        </p:spPr>
      </p:pic>
      <p:pic>
        <p:nvPicPr>
          <p:cNvPr id="20" name="Picture 19" descr="A person sitting on bench under brown leaf trees during daytime">
            <a:extLst>
              <a:ext uri="{FF2B5EF4-FFF2-40B4-BE49-F238E27FC236}">
                <a16:creationId xmlns:a16="http://schemas.microsoft.com/office/drawing/2014/main" id="{4294031F-55A9-3B48-B51A-36EFAE2055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29051" y="2092550"/>
            <a:ext cx="2579584" cy="2119973"/>
          </a:xfrm>
          <a:prstGeom prst="rect">
            <a:avLst/>
          </a:prstGeom>
        </p:spPr>
      </p:pic>
      <p:pic>
        <p:nvPicPr>
          <p:cNvPr id="21" name="Picture 20" descr="A bright neon sign on a dark street">
            <a:extLst>
              <a:ext uri="{FF2B5EF4-FFF2-40B4-BE49-F238E27FC236}">
                <a16:creationId xmlns:a16="http://schemas.microsoft.com/office/drawing/2014/main" id="{A002ACA6-5806-87E9-9F26-16B9724442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2346" y="4359931"/>
            <a:ext cx="2425892" cy="2149184"/>
          </a:xfrm>
          <a:prstGeom prst="rect">
            <a:avLst/>
          </a:prstGeom>
        </p:spPr>
      </p:pic>
      <p:pic>
        <p:nvPicPr>
          <p:cNvPr id="22" name="Picture 21" descr="A close up of a yellow flower.">
            <a:extLst>
              <a:ext uri="{FF2B5EF4-FFF2-40B4-BE49-F238E27FC236}">
                <a16:creationId xmlns:a16="http://schemas.microsoft.com/office/drawing/2014/main" id="{3FE5328F-DC35-0796-5EA9-6B855097AB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95572" y="4376458"/>
            <a:ext cx="2392920" cy="2132657"/>
          </a:xfrm>
          <a:prstGeom prst="rect">
            <a:avLst/>
          </a:prstGeom>
        </p:spPr>
      </p:pic>
      <p:pic>
        <p:nvPicPr>
          <p:cNvPr id="23" name="Picture Placeholder 9" descr="Palm trees on a beach with crystal clear water and a blue sky.">
            <a:extLst>
              <a:ext uri="{FF2B5EF4-FFF2-40B4-BE49-F238E27FC236}">
                <a16:creationId xmlns:a16="http://schemas.microsoft.com/office/drawing/2014/main" id="{3AB8A0BD-6CFE-1C09-4DA5-77B6C3BD12F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119789" y="4376457"/>
            <a:ext cx="2392920" cy="2132657"/>
          </a:xfrm>
          <a:prstGeom prst="rect">
            <a:avLst/>
          </a:prstGeom>
        </p:spPr>
      </p:pic>
      <p:pic>
        <p:nvPicPr>
          <p:cNvPr id="24" name="Picture Placeholder 8" descr="yellow and blue floral ceramic tiles. The tiles are broken in the bottom right hand corner exposing the brickwork beneath it.">
            <a:extLst>
              <a:ext uri="{FF2B5EF4-FFF2-40B4-BE49-F238E27FC236}">
                <a16:creationId xmlns:a16="http://schemas.microsoft.com/office/drawing/2014/main" id="{AE7E3384-5F47-8A13-FFCD-C83595624CD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761250" y="4381474"/>
            <a:ext cx="2547385" cy="211991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70140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cs typeface="Arial"/>
              </a:rPr>
              <a:t>Explaining visual devices – examples </a:t>
            </a:r>
            <a:endParaRPr lang="en-US"/>
          </a:p>
        </p:txBody>
      </p:sp>
      <p:sp>
        <p:nvSpPr>
          <p:cNvPr id="8" name="Text Placeholder 11">
            <a:extLst>
              <a:ext uri="{FF2B5EF4-FFF2-40B4-BE49-F238E27FC236}">
                <a16:creationId xmlns:a16="http://schemas.microsoft.com/office/drawing/2014/main" id="{02C3478F-FB08-D7AF-5F27-8D143FA97D4C}"/>
              </a:ext>
            </a:extLst>
          </p:cNvPr>
          <p:cNvSpPr txBox="1">
            <a:spLocks/>
          </p:cNvSpPr>
          <p:nvPr/>
        </p:nvSpPr>
        <p:spPr>
          <a:xfrm>
            <a:off x="360001" y="1567086"/>
            <a:ext cx="6541132"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AU">
                <a:cs typeface="Arial"/>
              </a:rPr>
              <a:t>The </a:t>
            </a:r>
            <a:r>
              <a:rPr lang="en-AU" b="1">
                <a:cs typeface="Arial"/>
              </a:rPr>
              <a:t>salient </a:t>
            </a:r>
            <a:r>
              <a:rPr lang="en-AU">
                <a:cs typeface="Arial"/>
              </a:rPr>
              <a:t>object in this image is the child in the </a:t>
            </a:r>
            <a:r>
              <a:rPr lang="en-AU" b="1">
                <a:cs typeface="Arial"/>
              </a:rPr>
              <a:t>background</a:t>
            </a:r>
            <a:r>
              <a:rPr lang="en-AU">
                <a:cs typeface="Arial"/>
              </a:rPr>
              <a:t>. </a:t>
            </a:r>
          </a:p>
          <a:p>
            <a:pPr marL="457200" indent="-457200">
              <a:buFont typeface="Arial" panose="020B0604020202020204" pitchFamily="34" charset="0"/>
              <a:buAutoNum type="arabicPeriod"/>
            </a:pPr>
            <a:r>
              <a:rPr lang="en-AU">
                <a:cs typeface="Arial"/>
              </a:rPr>
              <a:t>The </a:t>
            </a:r>
            <a:r>
              <a:rPr lang="en-AU" b="1">
                <a:cs typeface="Arial"/>
              </a:rPr>
              <a:t>vector </a:t>
            </a:r>
            <a:r>
              <a:rPr lang="en-AU">
                <a:cs typeface="Arial"/>
              </a:rPr>
              <a:t>lines of the swirling metal create a </a:t>
            </a:r>
            <a:r>
              <a:rPr lang="en-AU" b="1">
                <a:cs typeface="Arial"/>
              </a:rPr>
              <a:t>reading pathway</a:t>
            </a:r>
            <a:r>
              <a:rPr lang="en-AU">
                <a:cs typeface="Arial"/>
              </a:rPr>
              <a:t> where the viewer's eye is drawn to the girl. </a:t>
            </a:r>
          </a:p>
          <a:p>
            <a:pPr marL="457200" indent="-457200">
              <a:buFont typeface="Arial" panose="020B0604020202020204" pitchFamily="34" charset="0"/>
              <a:buAutoNum type="arabicPeriod"/>
            </a:pPr>
            <a:r>
              <a:rPr lang="en-AU">
                <a:cs typeface="Arial"/>
              </a:rPr>
              <a:t>The girl is </a:t>
            </a:r>
            <a:r>
              <a:rPr lang="en-AU" b="1">
                <a:cs typeface="Arial"/>
              </a:rPr>
              <a:t>framed </a:t>
            </a:r>
            <a:r>
              <a:rPr lang="en-AU">
                <a:cs typeface="Arial"/>
              </a:rPr>
              <a:t>in the centre of the piece by the metal circles.</a:t>
            </a:r>
            <a:endParaRPr lang="en-AU" dirty="0">
              <a:cs typeface="Arial"/>
            </a:endParaRPr>
          </a:p>
        </p:txBody>
      </p:sp>
      <p:pic>
        <p:nvPicPr>
          <p:cNvPr id="9" name="Picture Placeholder 3" descr="A child playing in a playground">
            <a:extLst>
              <a:ext uri="{FF2B5EF4-FFF2-40B4-BE49-F238E27FC236}">
                <a16:creationId xmlns:a16="http://schemas.microsoft.com/office/drawing/2014/main" id="{1610AAE0-5BF5-CE3D-7053-146EBF5AB05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77177" y="1567086"/>
            <a:ext cx="4654460" cy="4124476"/>
          </a:xfrm>
          <a:prstGeom prst="rect">
            <a:avLst/>
          </a:prstGeom>
        </p:spPr>
      </p:pic>
      <p:sp>
        <p:nvSpPr>
          <p:cNvPr id="10" name="TextBox 9">
            <a:extLst>
              <a:ext uri="{FF2B5EF4-FFF2-40B4-BE49-F238E27FC236}">
                <a16:creationId xmlns:a16="http://schemas.microsoft.com/office/drawing/2014/main" id="{1D4FA06B-04FC-1C8F-2077-6DB6AB021D03}"/>
              </a:ext>
            </a:extLst>
          </p:cNvPr>
          <p:cNvSpPr txBox="1"/>
          <p:nvPr/>
        </p:nvSpPr>
        <p:spPr>
          <a:xfrm>
            <a:off x="7176495" y="5864394"/>
            <a:ext cx="4654460"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Calibri"/>
                <a:hlinkClick r:id="rId4"/>
              </a:rPr>
              <a:t>'child playing in playground'</a:t>
            </a:r>
            <a:r>
              <a:rPr lang="en-US" sz="1200" dirty="0">
                <a:cs typeface="Arial"/>
              </a:rPr>
              <a:t> by </a:t>
            </a:r>
            <a:r>
              <a:rPr lang="en-US" sz="1200" u="sng" dirty="0">
                <a:solidFill>
                  <a:srgbClr val="146CFD"/>
                </a:solidFill>
                <a:ea typeface="Calibri"/>
                <a:cs typeface="Calibri"/>
                <a:hlinkClick r:id="rId5"/>
              </a:rPr>
              <a:t>Jairo Gonzalez</a:t>
            </a:r>
            <a:r>
              <a:rPr lang="en-US" sz="1200" dirty="0">
                <a:cs typeface="Arial"/>
              </a:rPr>
              <a:t> licensed through </a:t>
            </a:r>
            <a:r>
              <a:rPr lang="en-US" sz="1200" u="sng" dirty="0" err="1">
                <a:solidFill>
                  <a:srgbClr val="146CFD"/>
                </a:solidFill>
                <a:ea typeface="Calibri"/>
                <a:cs typeface="Calibri"/>
                <a:hlinkClick r:id="rId6"/>
              </a:rPr>
              <a:t>Unsplash</a:t>
            </a:r>
            <a:r>
              <a:rPr lang="en-US" sz="1200" dirty="0">
                <a:cs typeface="Arial"/>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58672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cs typeface="Arial" panose="020B0604020202020204" pitchFamily="34" charset="0"/>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cs typeface="Arial" panose="020B0604020202020204" pitchFamily="34" charset="0"/>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cs typeface="Arial" panose="020B0604020202020204" pitchFamily="34" charset="0"/>
              </a:rPr>
              <a:t> </a:t>
            </a:r>
            <a:r>
              <a:rPr kumimoji="0" lang="en-AU" sz="1100" b="0" i="0" u="none" strike="noStrike" kern="1200" cap="none" spc="0" normalizeH="0" baseline="0" noProof="0" dirty="0">
                <a:ln>
                  <a:noFill/>
                </a:ln>
                <a:solidFill>
                  <a:srgbClr val="FFFFFF"/>
                </a:solidFill>
                <a:effectLst/>
                <a:uLnTx/>
                <a:uFillTx/>
                <a:cs typeface="Arial" panose="020B0604020202020204" pitchFamily="34" charset="0"/>
              </a:rPr>
              <a:t>and the NSW Curriculum website </a:t>
            </a:r>
            <a:r>
              <a:rPr kumimoji="0" lang="en-AU" sz="1100" b="0" i="0" u="none" strike="noStrike" kern="1200" cap="none" spc="0" normalizeH="0" baseline="0" noProof="0" dirty="0">
                <a:ln>
                  <a:noFill/>
                </a:ln>
                <a:solidFill>
                  <a:srgbClr val="CBEDFD"/>
                </a:solidFill>
                <a:effectLst/>
                <a:uLnTx/>
                <a:uFillTx/>
                <a:cs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72001" y="3397878"/>
            <a:ext cx="11484000" cy="2439321"/>
          </a:xfrm>
        </p:spPr>
        <p:txBody>
          <a:bodyPr vert="horz" lIns="0" tIns="0" rIns="0" bIns="0" rtlCol="0" anchor="t">
            <a:noAutofit/>
          </a:bodyPr>
          <a:lstStyle/>
          <a:p>
            <a:r>
              <a:rPr lang="en-AU" dirty="0"/>
              <a:t>English 2024 © Syllabus NSW Education Standards Authority (NESA) for and on behalf of the Crown in right of the State of New South Wales, 2022.</a:t>
            </a:r>
          </a:p>
          <a:p>
            <a:r>
              <a:rPr lang="en-AU" dirty="0"/>
              <a:t>AERO (Australian Education Research Organisation)  (2024a) </a:t>
            </a:r>
            <a:r>
              <a:rPr lang="en-AU" dirty="0">
                <a:hlinkClick r:id="rId6"/>
              </a:rPr>
              <a:t>Explain learning objectives</a:t>
            </a:r>
            <a:r>
              <a:rPr lang="en-AU" dirty="0"/>
              <a:t>, AERO, accessed 16 April 2024.</a:t>
            </a:r>
          </a:p>
          <a:p>
            <a:r>
              <a:rPr lang="en-AU" dirty="0"/>
              <a:t>AERO (Australian Education Research Organisation) (2024b) </a:t>
            </a:r>
            <a:r>
              <a:rPr lang="en-AU" dirty="0">
                <a:hlinkClick r:id="rId7"/>
              </a:rPr>
              <a:t>Why explicit instruction works</a:t>
            </a:r>
            <a:r>
              <a:rPr lang="en-AU" dirty="0"/>
              <a:t>, AERO website, accessed 16 April 2024.</a:t>
            </a:r>
          </a:p>
          <a:p>
            <a:r>
              <a:rPr lang="en-AU" dirty="0"/>
              <a:t>CESE (Centre for Education Statistics and Evaluation) (2017) </a:t>
            </a:r>
            <a:r>
              <a:rPr lang="en-AU" dirty="0">
                <a:hlinkClick r:id="rId8"/>
              </a:rPr>
              <a:t>Cognitive load theory: Research that teachers really need to understand</a:t>
            </a:r>
            <a:r>
              <a:rPr lang="en-AU" dirty="0"/>
              <a:t>, NSW Department of Education, accessed 16 April 2024.</a:t>
            </a:r>
          </a:p>
          <a:p>
            <a:r>
              <a:rPr lang="en-AU" dirty="0"/>
              <a:t>State of New South Wales (Department of Education)© , 2023, </a:t>
            </a:r>
            <a:r>
              <a:rPr lang="en-AU" dirty="0">
                <a:hlinkClick r:id="rId9"/>
              </a:rPr>
              <a:t>Syllabus Bites – Visual Literacy</a:t>
            </a:r>
            <a:r>
              <a:rPr lang="en-AU" dirty="0"/>
              <a:t> (website), accessed 31 October 2024.</a:t>
            </a:r>
          </a:p>
          <a:p>
            <a:r>
              <a:rPr lang="en-US" dirty="0" err="1">
                <a:hlinkClick r:id="rId10"/>
              </a:rPr>
              <a:t>Unsplash</a:t>
            </a:r>
            <a:r>
              <a:rPr lang="en-US" dirty="0"/>
              <a:t> (website), accessed 31/10/2024.</a:t>
            </a: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42</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(2)</a:t>
            </a:r>
          </a:p>
        </p:txBody>
      </p:sp>
      <p:sp>
        <p:nvSpPr>
          <p:cNvPr id="9" name="Content Placeholder 3">
            <a:extLst>
              <a:ext uri="{FF2B5EF4-FFF2-40B4-BE49-F238E27FC236}">
                <a16:creationId xmlns:a16="http://schemas.microsoft.com/office/drawing/2014/main" id="{B7C07B50-96D9-2E35-E2CE-3139F6377F08}"/>
              </a:ext>
            </a:extLst>
          </p:cNvPr>
          <p:cNvSpPr txBox="1">
            <a:spLocks/>
          </p:cNvSpPr>
          <p:nvPr/>
        </p:nvSpPr>
        <p:spPr>
          <a:xfrm>
            <a:off x="360000" y="1111758"/>
            <a:ext cx="11484000" cy="506107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200" dirty="0"/>
              <a:t>Australian Education Research Organisation (AERO) (2024a) </a:t>
            </a:r>
            <a:r>
              <a:rPr lang="en-AU" sz="1200" dirty="0">
                <a:hlinkClick r:id="rId3"/>
              </a:rPr>
              <a:t>Explain learning objectives</a:t>
            </a:r>
            <a:r>
              <a:rPr lang="en-AU" sz="1200" dirty="0"/>
              <a:t>, AERO, accessed 16 April 2024.</a:t>
            </a:r>
          </a:p>
          <a:p>
            <a:pPr>
              <a:spcAft>
                <a:spcPts val="600"/>
              </a:spcAft>
            </a:pPr>
            <a:r>
              <a:rPr lang="en-AU" sz="1200" dirty="0"/>
              <a:t>AERO (Australian Education Research Organisation) (2024b) </a:t>
            </a:r>
            <a:r>
              <a:rPr lang="en-AU" sz="1200" dirty="0">
                <a:hlinkClick r:id="rId4"/>
              </a:rPr>
              <a:t>Why explicit instruction works</a:t>
            </a:r>
            <a:r>
              <a:rPr lang="en-AU" sz="1200" dirty="0"/>
              <a:t>, AERO website, accessed 16 April 2024.</a:t>
            </a:r>
          </a:p>
          <a:p>
            <a:pPr>
              <a:spcAft>
                <a:spcPts val="600"/>
              </a:spcAft>
            </a:pPr>
            <a:r>
              <a:rPr lang="en-AU" sz="1200" dirty="0"/>
              <a:t>Black P and Wiliam D (2018) ‘</a:t>
            </a:r>
            <a:r>
              <a:rPr lang="en-AU" sz="1200" dirty="0">
                <a:hlinkClick r:id="rId5"/>
              </a:rPr>
              <a:t>Classroom assessment and pedagogy</a:t>
            </a:r>
            <a:r>
              <a:rPr lang="en-AU" sz="1200" dirty="0"/>
              <a:t>’, Assessment in Education Principles Policy and Practice, 25(1):1–25.</a:t>
            </a:r>
          </a:p>
          <a:p>
            <a:pPr>
              <a:spcAft>
                <a:spcPts val="600"/>
              </a:spcAft>
            </a:pPr>
            <a:r>
              <a:rPr lang="en-AU" sz="1200" dirty="0"/>
              <a:t>CESE (Centre for Education Statistics and Evaluation) (2017) </a:t>
            </a:r>
            <a:r>
              <a:rPr lang="en-AU" sz="1200" dirty="0">
                <a:hlinkClick r:id="rId6"/>
              </a:rPr>
              <a:t>Cognitive load theory: Research that teachers really need to understand</a:t>
            </a:r>
            <a:r>
              <a:rPr lang="en-AU" sz="1200" dirty="0"/>
              <a:t>, NSW Department of Education, accessed 16 April 2024.</a:t>
            </a:r>
          </a:p>
          <a:p>
            <a:pPr>
              <a:spcAft>
                <a:spcPts val="600"/>
              </a:spcAft>
            </a:pPr>
            <a:r>
              <a:rPr lang="en-AU" sz="1200" dirty="0"/>
              <a:t>Clarke S (2014) Outstanding formative assessment: culture and practice, Hodder Education, Great Britain.</a:t>
            </a:r>
          </a:p>
          <a:p>
            <a:pPr>
              <a:spcAft>
                <a:spcPts val="600"/>
              </a:spcAft>
            </a:pPr>
            <a:r>
              <a:rPr lang="en-AU" sz="1200" dirty="0"/>
              <a:t>Clarke S, Timperley H, Hattie J (2003) Unlocking formative assessment: Practical strategies for enhancing students’ learning in the primary and intermediate classroom, Hodder Moa Beckett, Auckland NZ, 2003.</a:t>
            </a:r>
          </a:p>
          <a:p>
            <a:pPr>
              <a:spcAft>
                <a:spcPts val="600"/>
              </a:spcAft>
            </a:pPr>
            <a:r>
              <a:rPr lang="en-AU" sz="1200" dirty="0"/>
              <a:t>Griffin P (2018) Assessment for teaching, Cambridge University Press. </a:t>
            </a:r>
          </a:p>
          <a:p>
            <a:pPr>
              <a:spcAft>
                <a:spcPts val="600"/>
              </a:spcAft>
            </a:pPr>
            <a:r>
              <a:rPr lang="en-AU" sz="1200" dirty="0"/>
              <a:t>NESA (NSW Education Standards Authority) (n.d.) </a:t>
            </a:r>
            <a:r>
              <a:rPr lang="en-AU" sz="1200" dirty="0">
                <a:hlinkClick r:id="rId7"/>
              </a:rPr>
              <a:t>Collaborative curriculum planning</a:t>
            </a:r>
            <a:r>
              <a:rPr lang="en-AU" sz="1200" dirty="0"/>
              <a:t>, NESA website, accessed 19 May 2025.</a:t>
            </a:r>
          </a:p>
          <a:p>
            <a:pPr>
              <a:spcAft>
                <a:spcPts val="600"/>
              </a:spcAft>
            </a:pPr>
            <a:r>
              <a:rPr lang="en-AU" sz="1200" dirty="0"/>
              <a:t>State of New South Wales (Department of Education) (2024.) </a:t>
            </a:r>
            <a:r>
              <a:rPr lang="en-AU" sz="1200" dirty="0">
                <a:hlinkClick r:id="rId8"/>
              </a:rPr>
              <a:t>Explicit teaching strategies</a:t>
            </a:r>
            <a:r>
              <a:rPr lang="en-AU" sz="1200" dirty="0"/>
              <a:t>, NSW Department of Education website, accessed 5 April 2024. </a:t>
            </a:r>
          </a:p>
          <a:p>
            <a:pPr>
              <a:spcAft>
                <a:spcPts val="600"/>
              </a:spcAft>
            </a:pPr>
            <a:r>
              <a:rPr lang="en-AU" sz="1200" dirty="0"/>
              <a:t>State of New South Wales (Department of Education) (2024) the </a:t>
            </a:r>
            <a:r>
              <a:rPr lang="en-AU" sz="1200" dirty="0">
                <a:hlinkClick r:id="rId9"/>
              </a:rPr>
              <a:t>Explicit teaching – Driving learning and engagement</a:t>
            </a:r>
            <a:r>
              <a:rPr lang="en-AU" sz="1200" dirty="0"/>
              <a:t>, Centre for Education Statistics and Evaluation website, accessed 5 April 2024. </a:t>
            </a:r>
          </a:p>
          <a:p>
            <a:pPr>
              <a:spcAft>
                <a:spcPts val="600"/>
              </a:spcAft>
            </a:pPr>
            <a:r>
              <a:rPr lang="en-AU" sz="1200" dirty="0"/>
              <a:t>State of New South Wales (Department of Education) (n.d.) </a:t>
            </a:r>
            <a:r>
              <a:rPr lang="en-AU" sz="1200" dirty="0">
                <a:hlinkClick r:id="rId10"/>
              </a:rPr>
              <a:t>Digital Learning Selector</a:t>
            </a:r>
            <a:r>
              <a:rPr lang="en-AU" sz="1200" dirty="0"/>
              <a:t>, NSW Department of Education website, accessed 5 April 2024. </a:t>
            </a:r>
          </a:p>
          <a:p>
            <a:pPr>
              <a:spcAft>
                <a:spcPts val="600"/>
              </a:spcAft>
            </a:pPr>
            <a:r>
              <a:rPr lang="en-AU" sz="1200" dirty="0"/>
              <a:t>Wiliam D (2014) ‘</a:t>
            </a:r>
            <a:r>
              <a:rPr lang="en-AU" sz="1200" dirty="0">
                <a:hlinkClick r:id="rId11"/>
              </a:rPr>
              <a:t>The right questions, the right way </a:t>
            </a:r>
            <a:r>
              <a:rPr lang="en-AU" sz="1200" dirty="0"/>
              <a:t>’, Educational Leadership, 71(6).</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43</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tabLst>
                <a:tab pos="534988" algn="l"/>
              </a:tabLs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cs typeface="Arial"/>
              </a:rPr>
              <a:t>Checking for understanding of visual literacy metalanguage </a:t>
            </a:r>
            <a:endParaRPr lang="en-AU"/>
          </a:p>
        </p:txBody>
      </p:sp>
    </p:spTree>
    <p:extLst>
      <p:ext uri="{BB962C8B-B14F-4D97-AF65-F5344CB8AC3E}">
        <p14:creationId xmlns:p14="http://schemas.microsoft.com/office/powerpoint/2010/main" val="12527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a:cs typeface="Arial"/>
              </a:rPr>
              <a:t>Codes and conventions of visual texts</a:t>
            </a:r>
            <a:endParaRPr lang="en-AU"/>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cs typeface="Arial"/>
              </a:rPr>
              <a:t>Metalanguage of visual texts</a:t>
            </a:r>
            <a:endParaRPr lang="en-AU">
              <a:latin typeface="+mj-lt"/>
            </a:endParaRPr>
          </a:p>
        </p:txBody>
      </p:sp>
      <p:sp>
        <p:nvSpPr>
          <p:cNvPr id="9" name="Content Placeholder 7">
            <a:extLst>
              <a:ext uri="{FF2B5EF4-FFF2-40B4-BE49-F238E27FC236}">
                <a16:creationId xmlns:a16="http://schemas.microsoft.com/office/drawing/2014/main" id="{D9C1C5BB-3771-F56A-20EA-EB68C055F45C}"/>
              </a:ext>
            </a:extLst>
          </p:cNvPr>
          <p:cNvSpPr txBox="1">
            <a:spLocks/>
          </p:cNvSpPr>
          <p:nvPr/>
        </p:nvSpPr>
        <p:spPr>
          <a:xfrm>
            <a:off x="360000" y="1685169"/>
            <a:ext cx="11483998" cy="3487662"/>
          </a:xfrm>
          <a:prstGeom prst="rect">
            <a:avLst/>
          </a:prstGeom>
        </p:spPr>
        <p:txBody>
          <a:bodyPr vert="horz" lIns="0" tIns="0" rIns="0" bIns="0" numCol="2"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cs typeface="Arial"/>
              </a:rPr>
              <a:t>Foreground and background</a:t>
            </a:r>
          </a:p>
          <a:p>
            <a:pPr marL="342900" indent="-342900">
              <a:buFont typeface="Arial" panose="020B0604020202020204" pitchFamily="34" charset="0"/>
              <a:buChar char="•"/>
            </a:pPr>
            <a:r>
              <a:rPr lang="en-AU">
                <a:cs typeface="Arial"/>
              </a:rPr>
              <a:t>Juxtaposition</a:t>
            </a:r>
            <a:endParaRPr lang="en-US">
              <a:cs typeface="Arial"/>
            </a:endParaRPr>
          </a:p>
          <a:p>
            <a:pPr marL="342900" indent="-342900">
              <a:buFont typeface="Arial" panose="020B0604020202020204" pitchFamily="34" charset="0"/>
              <a:buChar char="•"/>
            </a:pPr>
            <a:r>
              <a:rPr lang="en-AU">
                <a:cs typeface="Arial"/>
              </a:rPr>
              <a:t>Symbolism and motif</a:t>
            </a:r>
            <a:endParaRPr lang="en-US">
              <a:cs typeface="Arial"/>
            </a:endParaRPr>
          </a:p>
          <a:p>
            <a:pPr marL="342900" indent="-342900">
              <a:buFont typeface="Arial" panose="020B0604020202020204" pitchFamily="34" charset="0"/>
              <a:buChar char="•"/>
            </a:pPr>
            <a:r>
              <a:rPr lang="en-AU">
                <a:cs typeface="Arial"/>
              </a:rPr>
              <a:t>Colour palette</a:t>
            </a:r>
            <a:endParaRPr lang="en-US"/>
          </a:p>
          <a:p>
            <a:pPr marL="342900" indent="-342900">
              <a:buFont typeface="Arial" panose="020B0604020202020204" pitchFamily="34" charset="0"/>
              <a:buChar char="•"/>
            </a:pPr>
            <a:r>
              <a:rPr lang="en-AU">
                <a:cs typeface="Arial"/>
              </a:rPr>
              <a:t>Contrast</a:t>
            </a:r>
          </a:p>
          <a:p>
            <a:pPr marL="342900" indent="-342900">
              <a:buFont typeface="Arial" panose="020B0604020202020204" pitchFamily="34" charset="0"/>
              <a:buChar char="•"/>
            </a:pPr>
            <a:r>
              <a:rPr lang="en-AU">
                <a:cs typeface="Arial"/>
              </a:rPr>
              <a:t>Salience</a:t>
            </a:r>
            <a:r>
              <a:rPr lang="en-US">
                <a:cs typeface="Arial"/>
              </a:rPr>
              <a:t>​</a:t>
            </a:r>
          </a:p>
          <a:p>
            <a:pPr marL="342900" indent="-342900">
              <a:buFont typeface="Arial" panose="020B0604020202020204" pitchFamily="34" charset="0"/>
              <a:buChar char="•"/>
            </a:pPr>
            <a:r>
              <a:rPr lang="en-AU">
                <a:cs typeface="Arial"/>
              </a:rPr>
              <a:t>Layout</a:t>
            </a:r>
            <a:r>
              <a:rPr lang="en-US">
                <a:cs typeface="Arial"/>
              </a:rPr>
              <a:t>​</a:t>
            </a:r>
          </a:p>
          <a:p>
            <a:pPr marL="342900" indent="-342900">
              <a:buFont typeface="Arial" panose="020B0604020202020204" pitchFamily="34" charset="0"/>
              <a:buChar char="•"/>
            </a:pPr>
            <a:r>
              <a:rPr lang="en-AU">
                <a:cs typeface="Arial"/>
              </a:rPr>
              <a:t>Reading path</a:t>
            </a:r>
            <a:r>
              <a:rPr lang="en-US">
                <a:cs typeface="Arial"/>
              </a:rPr>
              <a:t>​</a:t>
            </a:r>
          </a:p>
          <a:p>
            <a:pPr marL="342900" indent="-342900">
              <a:buFont typeface="Arial" panose="020B0604020202020204" pitchFamily="34" charset="0"/>
              <a:buChar char="•"/>
            </a:pPr>
            <a:r>
              <a:rPr lang="en-AU">
                <a:cs typeface="Arial"/>
              </a:rPr>
              <a:t>Vectors</a:t>
            </a:r>
            <a:r>
              <a:rPr lang="en-US">
                <a:cs typeface="Arial"/>
              </a:rPr>
              <a:t>​</a:t>
            </a:r>
          </a:p>
          <a:p>
            <a:pPr marL="342900" indent="-342900">
              <a:buFont typeface="Arial" panose="020B0604020202020204" pitchFamily="34" charset="0"/>
              <a:buChar char="•"/>
            </a:pPr>
            <a:r>
              <a:rPr lang="en-AU">
                <a:cs typeface="Arial"/>
              </a:rPr>
              <a:t>Framing </a:t>
            </a:r>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8610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Foreground and background </a:t>
            </a:r>
            <a:endParaRPr lang="en-AU"/>
          </a:p>
        </p:txBody>
      </p:sp>
    </p:spTree>
    <p:extLst>
      <p:ext uri="{BB962C8B-B14F-4D97-AF65-F5344CB8AC3E}">
        <p14:creationId xmlns:p14="http://schemas.microsoft.com/office/powerpoint/2010/main" val="76238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t>Foreground and background (1) </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Definition and activity</a:t>
            </a:r>
          </a:p>
        </p:txBody>
      </p:sp>
      <p:sp>
        <p:nvSpPr>
          <p:cNvPr id="12" name="Content Placeholder 7">
            <a:extLst>
              <a:ext uri="{FF2B5EF4-FFF2-40B4-BE49-F238E27FC236}">
                <a16:creationId xmlns:a16="http://schemas.microsoft.com/office/drawing/2014/main" id="{D9C1C5BB-3771-F56A-20EA-EB68C055F45C}"/>
              </a:ext>
            </a:extLst>
          </p:cNvPr>
          <p:cNvSpPr txBox="1">
            <a:spLocks/>
          </p:cNvSpPr>
          <p:nvPr/>
        </p:nvSpPr>
        <p:spPr>
          <a:xfrm>
            <a:off x="360363" y="1562471"/>
            <a:ext cx="5735637" cy="4814518"/>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Foreground –</a:t>
            </a:r>
            <a:r>
              <a:rPr lang="en-AU"/>
              <a:t> The part of the image that appears closest to the viewer.</a:t>
            </a:r>
          </a:p>
          <a:p>
            <a:r>
              <a:rPr lang="en-AU" b="1"/>
              <a:t>Background – </a:t>
            </a:r>
            <a:r>
              <a:rPr lang="en-AU"/>
              <a:t>The area furthest from the viewer, behind the subject, or in the distance.</a:t>
            </a:r>
          </a:p>
          <a:p>
            <a:endParaRPr lang="en-AU"/>
          </a:p>
          <a:p>
            <a:r>
              <a:rPr lang="en-AU"/>
              <a:t>Look at the image and identify what is in the foreground and what is positioned in the background.</a:t>
            </a:r>
            <a:endParaRPr lang="en-AU" dirty="0"/>
          </a:p>
        </p:txBody>
      </p:sp>
      <p:pic>
        <p:nvPicPr>
          <p:cNvPr id="13" name="Picture Placeholder 3" descr="A person looking at the sunset">
            <a:extLst>
              <a:ext uri="{FF2B5EF4-FFF2-40B4-BE49-F238E27FC236}">
                <a16:creationId xmlns:a16="http://schemas.microsoft.com/office/drawing/2014/main" id="{C4CEB442-2619-41D4-4B3A-E6C3A575A4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6960" y="1209039"/>
            <a:ext cx="5507038" cy="4814518"/>
          </a:xfrm>
          <a:prstGeom prst="rect">
            <a:avLst/>
          </a:prstGeom>
        </p:spPr>
      </p:pic>
      <p:sp>
        <p:nvSpPr>
          <p:cNvPr id="14" name="TextBox 13">
            <a:extLst>
              <a:ext uri="{FF2B5EF4-FFF2-40B4-BE49-F238E27FC236}">
                <a16:creationId xmlns:a16="http://schemas.microsoft.com/office/drawing/2014/main" id="{1397B92F-9045-C37D-1F6B-3C9F28E50AC2}"/>
              </a:ext>
            </a:extLst>
          </p:cNvPr>
          <p:cNvSpPr txBox="1"/>
          <p:nvPr/>
        </p:nvSpPr>
        <p:spPr>
          <a:xfrm>
            <a:off x="6336960" y="6113557"/>
            <a:ext cx="550703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Arial" panose="020B0604020202020204" pitchFamily="34" charset="0"/>
                <a:hlinkClick r:id="rId4"/>
              </a:rPr>
              <a:t>'man looking sunset in front of green leafed trees' – </a:t>
            </a:r>
            <a:r>
              <a:rPr lang="en-US" sz="1200" dirty="0">
                <a:cs typeface="Arial" panose="020B0604020202020204" pitchFamily="34" charset="0"/>
              </a:rPr>
              <a:t> by </a:t>
            </a:r>
            <a:r>
              <a:rPr lang="en-US" sz="1200" u="sng" dirty="0">
                <a:solidFill>
                  <a:srgbClr val="146CFD"/>
                </a:solidFill>
                <a:ea typeface="Calibri"/>
                <a:cs typeface="Arial" panose="020B0604020202020204" pitchFamily="34" charset="0"/>
                <a:hlinkClick r:id="rId5"/>
              </a:rPr>
              <a:t>Jamie Street</a:t>
            </a:r>
            <a:r>
              <a:rPr lang="en-US" sz="1200" dirty="0">
                <a:cs typeface="Arial" panose="020B0604020202020204" pitchFamily="34" charset="0"/>
              </a:rPr>
              <a:t> licensed through </a:t>
            </a:r>
            <a:r>
              <a:rPr lang="en-US" sz="1200" u="sng" dirty="0" err="1">
                <a:solidFill>
                  <a:srgbClr val="146CFD"/>
                </a:solidFill>
                <a:ea typeface="Calibri"/>
                <a:cs typeface="Arial" panose="020B0604020202020204" pitchFamily="34" charset="0"/>
                <a:hlinkClick r:id="rId6"/>
              </a:rPr>
              <a:t>Unsplash</a:t>
            </a:r>
            <a:r>
              <a:rPr lang="en-US" sz="1200" dirty="0">
                <a:cs typeface="Arial" panose="020B0604020202020204" pitchFamily="34" charset="0"/>
              </a:rPr>
              <a:t> creative common.</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8</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63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cs typeface="Arial"/>
              </a:rPr>
              <a:t>Foreground and background (2)</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Deeper thinking  </a:t>
            </a:r>
            <a:endParaRPr lang="en-AU">
              <a:latin typeface="+mj-lt"/>
            </a:endParaRPr>
          </a:p>
        </p:txBody>
      </p:sp>
      <p:sp>
        <p:nvSpPr>
          <p:cNvPr id="9" name="Text Placeholder 11">
            <a:extLst>
              <a:ext uri="{FF2B5EF4-FFF2-40B4-BE49-F238E27FC236}">
                <a16:creationId xmlns:a16="http://schemas.microsoft.com/office/drawing/2014/main" id="{02C3478F-FB08-D7AF-5F27-8D143FA97D4C}"/>
              </a:ext>
            </a:extLst>
          </p:cNvPr>
          <p:cNvSpPr txBox="1">
            <a:spLocks/>
          </p:cNvSpPr>
          <p:nvPr/>
        </p:nvSpPr>
        <p:spPr>
          <a:xfrm>
            <a:off x="360001" y="1567086"/>
            <a:ext cx="5736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cs typeface="Arial"/>
              </a:rPr>
              <a:t>What is the intended purpose of placing this object in the </a:t>
            </a:r>
            <a:r>
              <a:rPr lang="en-AU" sz="1800" b="1">
                <a:cs typeface="Arial"/>
              </a:rPr>
              <a:t>foreground</a:t>
            </a:r>
            <a:r>
              <a:rPr lang="en-AU" sz="1800">
                <a:cs typeface="Arial"/>
              </a:rPr>
              <a:t>? </a:t>
            </a:r>
            <a:endParaRPr lang="en-AU" sz="1800"/>
          </a:p>
          <a:p>
            <a:pPr marL="342900" indent="-342900">
              <a:buFont typeface="Arial" panose="020B0604020202020204" pitchFamily="34" charset="0"/>
              <a:buChar char="•"/>
            </a:pPr>
            <a:r>
              <a:rPr lang="en-AU" sz="1800">
                <a:cs typeface="Arial"/>
              </a:rPr>
              <a:t>How does this deliberate placement influence the viewer's understanding of the composer's message or meaning?</a:t>
            </a:r>
            <a:endParaRPr lang="en-AU" sz="1800"/>
          </a:p>
          <a:p>
            <a:r>
              <a:rPr lang="en-AU" sz="1800">
                <a:cs typeface="Arial"/>
              </a:rPr>
              <a:t>What is the intended purpose of placing this object in the </a:t>
            </a:r>
            <a:r>
              <a:rPr lang="en-AU" sz="1800" b="1">
                <a:cs typeface="Arial"/>
              </a:rPr>
              <a:t>background</a:t>
            </a:r>
            <a:r>
              <a:rPr lang="en-AU" sz="1800">
                <a:cs typeface="Arial"/>
              </a:rPr>
              <a:t>? </a:t>
            </a:r>
            <a:endParaRPr lang="en-AU" sz="1800">
              <a:solidFill>
                <a:srgbClr val="000000"/>
              </a:solidFill>
              <a:cs typeface="Arial"/>
            </a:endParaRPr>
          </a:p>
          <a:p>
            <a:pPr marL="342900" indent="-342900">
              <a:buFont typeface="Arial" panose="020B0604020202020204" pitchFamily="34" charset="0"/>
              <a:buChar char="•"/>
            </a:pPr>
            <a:r>
              <a:rPr lang="en-AU" sz="1800">
                <a:cs typeface="Arial"/>
              </a:rPr>
              <a:t>How does this deliberate placement influence the viewer's understanding of the composer's message or meaning?</a:t>
            </a:r>
            <a:endParaRPr lang="en-AU" sz="1800" dirty="0">
              <a:solidFill>
                <a:srgbClr val="000000"/>
              </a:solidFill>
              <a:cs typeface="Arial"/>
            </a:endParaRPr>
          </a:p>
        </p:txBody>
      </p:sp>
      <p:pic>
        <p:nvPicPr>
          <p:cNvPr id="10" name="Picture Placeholder 3" descr="A person looking at the sunset">
            <a:extLst>
              <a:ext uri="{FF2B5EF4-FFF2-40B4-BE49-F238E27FC236}">
                <a16:creationId xmlns:a16="http://schemas.microsoft.com/office/drawing/2014/main" id="{E9C41D12-C601-83C6-CC03-B57E7C6914D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6960" y="1209039"/>
            <a:ext cx="5507038" cy="4814518"/>
          </a:xfrm>
          <a:prstGeom prst="rect">
            <a:avLst/>
          </a:prstGeom>
        </p:spPr>
      </p:pic>
      <p:sp>
        <p:nvSpPr>
          <p:cNvPr id="14" name="TextBox 13">
            <a:extLst>
              <a:ext uri="{FF2B5EF4-FFF2-40B4-BE49-F238E27FC236}">
                <a16:creationId xmlns:a16="http://schemas.microsoft.com/office/drawing/2014/main" id="{A1DA0193-40B7-F248-B889-6C293F8CADA7}"/>
              </a:ext>
            </a:extLst>
          </p:cNvPr>
          <p:cNvSpPr txBox="1"/>
          <p:nvPr/>
        </p:nvSpPr>
        <p:spPr>
          <a:xfrm>
            <a:off x="6336960" y="6113557"/>
            <a:ext cx="5507038" cy="5198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200" u="sng" dirty="0">
                <a:solidFill>
                  <a:srgbClr val="146CFD"/>
                </a:solidFill>
                <a:ea typeface="Calibri"/>
                <a:cs typeface="Arial" panose="020B0604020202020204" pitchFamily="34" charset="0"/>
                <a:hlinkClick r:id="rId4"/>
              </a:rPr>
              <a:t>'man looking sunset in front of green leafed trees' – </a:t>
            </a:r>
            <a:r>
              <a:rPr lang="en-US" sz="1200" dirty="0">
                <a:cs typeface="Arial" panose="020B0604020202020204" pitchFamily="34" charset="0"/>
              </a:rPr>
              <a:t> by </a:t>
            </a:r>
            <a:r>
              <a:rPr lang="en-US" sz="1200" u="sng" dirty="0">
                <a:solidFill>
                  <a:srgbClr val="146CFD"/>
                </a:solidFill>
                <a:ea typeface="Calibri"/>
                <a:cs typeface="Arial" panose="020B0604020202020204" pitchFamily="34" charset="0"/>
                <a:hlinkClick r:id="rId5"/>
              </a:rPr>
              <a:t>Jamie Street</a:t>
            </a:r>
            <a:r>
              <a:rPr lang="en-US" sz="1200" dirty="0">
                <a:cs typeface="Arial" panose="020B0604020202020204" pitchFamily="34" charset="0"/>
              </a:rPr>
              <a:t> licensed through </a:t>
            </a:r>
            <a:r>
              <a:rPr lang="en-US" sz="1200" u="sng" dirty="0" err="1">
                <a:solidFill>
                  <a:srgbClr val="146CFD"/>
                </a:solidFill>
                <a:ea typeface="Calibri"/>
                <a:cs typeface="Arial" panose="020B0604020202020204" pitchFamily="34" charset="0"/>
                <a:hlinkClick r:id="rId6"/>
              </a:rPr>
              <a:t>Unsplash</a:t>
            </a:r>
            <a:r>
              <a:rPr lang="en-US" sz="1200" dirty="0">
                <a:cs typeface="Arial" panose="020B0604020202020204" pitchFamily="34" charset="0"/>
              </a:rPr>
              <a:t> creative common.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5642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4A121C-1644-456A-80F3-7E811406AF9A}">
  <ds:schemaRefs>
    <ds:schemaRef ds:uri="http://schemas.microsoft.com/sharepoint/v3/contenttype/forms"/>
  </ds:schemaRefs>
</ds:datastoreItem>
</file>

<file path=customXml/itemProps2.xml><?xml version="1.0" encoding="utf-8"?>
<ds:datastoreItem xmlns:ds="http://schemas.openxmlformats.org/officeDocument/2006/customXml" ds:itemID="{C1F0C0DF-A2F8-4CA5-B707-FA42178D9CEC}">
  <ds:schemaRefs>
    <ds:schemaRef ds:uri="094ce8ca-8c20-4eb0-bb23-b47a1c76b753"/>
    <ds:schemaRef ds:uri="http://purl.org/dc/elements/1.1/"/>
    <ds:schemaRef ds:uri="98740c54-966f-451d-a76c-e38eb7fddd55"/>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FD83F43-AD04-4709-B014-801B7F3B9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8035</Words>
  <Application>Microsoft Office PowerPoint</Application>
  <PresentationFormat>Widescreen</PresentationFormat>
  <Paragraphs>660</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Public Sans Light</vt:lpstr>
      <vt:lpstr>Public Sans</vt:lpstr>
      <vt:lpstr>Arial</vt:lpstr>
      <vt:lpstr>Times New Roman</vt:lpstr>
      <vt:lpstr>Calibri</vt:lpstr>
      <vt:lpstr>NSWG Corporate</vt:lpstr>
      <vt:lpstr>Instructions for use</vt:lpstr>
      <vt:lpstr>Phase 3 – Visual metalanguage revision </vt:lpstr>
      <vt:lpstr>Sharing learning intentions and success criteria</vt:lpstr>
      <vt:lpstr>Learning intentions and success criteria</vt:lpstr>
      <vt:lpstr>Checking for understanding of visual literacy metalanguage </vt:lpstr>
      <vt:lpstr>Codes and conventions of visual texts</vt:lpstr>
      <vt:lpstr>Foreground and background </vt:lpstr>
      <vt:lpstr>Foreground and background (1) </vt:lpstr>
      <vt:lpstr>Foreground and background (2)</vt:lpstr>
      <vt:lpstr>Juxtaposition</vt:lpstr>
      <vt:lpstr>Juxtaposition (1)</vt:lpstr>
      <vt:lpstr>Juxtaposition (2) </vt:lpstr>
      <vt:lpstr>Juxtaposition (3) </vt:lpstr>
      <vt:lpstr>Symbolism and motif </vt:lpstr>
      <vt:lpstr>Symbolism and motif (1) </vt:lpstr>
      <vt:lpstr>Symbolism and motif (2) </vt:lpstr>
      <vt:lpstr>Colour palette</vt:lpstr>
      <vt:lpstr>Colour palette (1)</vt:lpstr>
      <vt:lpstr>Colour palette (2)</vt:lpstr>
      <vt:lpstr>Contrast </vt:lpstr>
      <vt:lpstr>Contrast (1)  </vt:lpstr>
      <vt:lpstr>Contrast (2)</vt:lpstr>
      <vt:lpstr>Salience </vt:lpstr>
      <vt:lpstr>Salience (1)</vt:lpstr>
      <vt:lpstr>Salience (2)</vt:lpstr>
      <vt:lpstr>Layout</vt:lpstr>
      <vt:lpstr>Layout (1)</vt:lpstr>
      <vt:lpstr>Layout (2)</vt:lpstr>
      <vt:lpstr>Vector</vt:lpstr>
      <vt:lpstr>Vector (1)</vt:lpstr>
      <vt:lpstr>Vector (2)</vt:lpstr>
      <vt:lpstr>Reading path </vt:lpstr>
      <vt:lpstr>Reading path (1)</vt:lpstr>
      <vt:lpstr>Reading path (2)</vt:lpstr>
      <vt:lpstr>Framing</vt:lpstr>
      <vt:lpstr>Framing (1) </vt:lpstr>
      <vt:lpstr>Framing (2)</vt:lpstr>
      <vt:lpstr>Checking for understanding</vt:lpstr>
      <vt:lpstr>Exit Ticket </vt:lpstr>
      <vt:lpstr>Your turn </vt:lpstr>
      <vt:lpstr>Explaining visual devices – examples </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 – Visual metalanguage revision – 11.1 Transition to English Studies</dc:title>
  <dc:creator>NSW Department of Education</dc:creator>
  <dcterms:created xsi:type="dcterms:W3CDTF">2025-08-06T02:07:46Z</dcterms:created>
  <dcterms:modified xsi:type="dcterms:W3CDTF">2025-08-11T02:44:44Z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2025-08-06T02:08:06Z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d9d75643-5654-4075-9a80-d9569ce788ca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y fmtid="{D5CDD505-2E9C-101B-9397-08002B2CF9AE}" pid="11" name="MediaServiceImageTags">
    <vt:lpwstr/>
  </property>
</Properties>
</file>