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9"/>
  </p:notesMasterIdLst>
  <p:handoutMasterIdLst>
    <p:handoutMasterId r:id="rId40"/>
  </p:handoutMasterIdLst>
  <p:sldIdLst>
    <p:sldId id="26535" r:id="rId5"/>
    <p:sldId id="26539" r:id="rId6"/>
    <p:sldId id="26540" r:id="rId7"/>
    <p:sldId id="26530" r:id="rId8"/>
    <p:sldId id="26491" r:id="rId9"/>
    <p:sldId id="26383" r:id="rId10"/>
    <p:sldId id="26532" r:id="rId11"/>
    <p:sldId id="26425" r:id="rId12"/>
    <p:sldId id="26433" r:id="rId13"/>
    <p:sldId id="26474" r:id="rId14"/>
    <p:sldId id="26475" r:id="rId15"/>
    <p:sldId id="26476" r:id="rId16"/>
    <p:sldId id="26477" r:id="rId17"/>
    <p:sldId id="26486" r:id="rId18"/>
    <p:sldId id="26479" r:id="rId19"/>
    <p:sldId id="26533" r:id="rId20"/>
    <p:sldId id="26447" r:id="rId21"/>
    <p:sldId id="26478" r:id="rId22"/>
    <p:sldId id="26480" r:id="rId23"/>
    <p:sldId id="26481" r:id="rId24"/>
    <p:sldId id="26482" r:id="rId25"/>
    <p:sldId id="26534" r:id="rId26"/>
    <p:sldId id="26483" r:id="rId27"/>
    <p:sldId id="26488" r:id="rId28"/>
    <p:sldId id="26494" r:id="rId29"/>
    <p:sldId id="26495" r:id="rId30"/>
    <p:sldId id="26496" r:id="rId31"/>
    <p:sldId id="26484" r:id="rId32"/>
    <p:sldId id="26490" r:id="rId33"/>
    <p:sldId id="26492" r:id="rId34"/>
    <p:sldId id="26493" r:id="rId35"/>
    <p:sldId id="360" r:id="rId36"/>
    <p:sldId id="26518" r:id="rId37"/>
    <p:sldId id="26510" r:id="rId38"/>
  </p:sldIdLst>
  <p:sldSz cx="12192000" cy="6858000"/>
  <p:notesSz cx="6858000" cy="9144000"/>
  <p:embeddedFontLst>
    <p:embeddedFont>
      <p:font typeface="Public Sans" pitchFamily="2" charset="0"/>
      <p:regular r:id="rId41"/>
      <p:bold r:id="rId42"/>
      <p:italic r:id="rId43"/>
      <p:boldItalic r:id="rId44"/>
    </p:embeddedFont>
    <p:embeddedFont>
      <p:font typeface="Public Sans Light" pitchFamily="2" charset="0"/>
      <p:regular r:id="rId45"/>
      <p:italic r:id="rId46"/>
    </p:embeddedFont>
    <p:embeddedFont>
      <p:font typeface="Roboto" panose="02000000000000000000" pitchFamily="2" charset="0"/>
      <p:regular r:id="rId47"/>
      <p:bold r:id="rId48"/>
      <p:italic r:id="rId49"/>
      <p:boldItalic r:id="rId5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F82D3E25-634B-5491-737F-A8863CAD57EF}" name="Keira Brooks" initials="KB" userId="S::KEIRA.BROOKS@det.nsw.edu.au::e2ff3e5f-4c54-49fe-9545-a0ddbe9b96a3" providerId="AD"/>
  <p188:author id="{7AD4B447-7F0D-42AF-0FDE-FAE33A397EB1}" name="Danielle De Redder" initials="DD" userId="S::Danielle.deRedder@det.nsw.edu.au::90c2f8e5-e57e-4891-92e6-f485cbc59344" providerId="AD"/>
  <p188:author id="{B2A4FB5E-56CE-5477-FD71-344E511ADB2E}" name="Tina Seckold" initials="TS" userId="S::tina.seckold@det.nsw.edu.au::a9a07086-eed4-4be1-92c9-41980dbbde72" providerId="AD"/>
  <p188:author id="{D02A9D7F-57B1-B101-768D-9F9CCB42179F}" name="Francesca Gazzola" initials="FG" userId="S::FRANCESCA.GAZZOLA@det.nsw.edu.au::eb71f741-dadb-429a-b279-0f7afbe3ada0" providerId="AD"/>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857DF69C-BAFE-7FF2-20A4-C22B1099C4C0}" name="Francesca Gazzola" initials="FG" userId="S::francesca.gazzola@det.nsw.edu.au::eb71f741-dadb-429a-b279-0f7afbe3ada0" providerId="AD"/>
  <p188:author id="{2E061C9E-48B1-4FB5-8096-444BEAB0748B}" name="Erin McShane" initials="EM" userId="S::erin.grainger@det.nsw.edu.au::8fe256b9-80bb-415e-a1ff-70be07c1d6fe" providerId="AD"/>
  <p188:author id="{5D9A84EA-88A3-C9A9-52AF-AACDF0031BA4}" name="Tom Gyenes" initials="TG" userId="S::THOMAS.GYENES@det.nsw.edu.au::3f8fdeb7-5d44-4d3f-9372-de9698ef45d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6179E-5992-4E6C-9DA2-CDFE1613C300}" v="1" dt="2025-08-11T02:48:55.12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18" autoAdjust="0"/>
  </p:normalViewPr>
  <p:slideViewPr>
    <p:cSldViewPr snapToGrid="0">
      <p:cViewPr varScale="1">
        <p:scale>
          <a:sx n="79" d="100"/>
          <a:sy n="79" d="100"/>
        </p:scale>
        <p:origin x="1470" y="96"/>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98B44-6F22-0A57-C093-0C89E3481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8C404-32F1-EA8F-0842-A008ED108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36B1B-A5EB-A52F-2C76-5410227D5D51}"/>
              </a:ext>
            </a:extLst>
          </p:cNvPr>
          <p:cNvSpPr>
            <a:spLocks noGrp="1"/>
          </p:cNvSpPr>
          <p:nvPr>
            <p:ph type="body" idx="1"/>
          </p:nvPr>
        </p:nvSpPr>
        <p:spPr/>
        <p:txBody>
          <a:bodyPr/>
          <a:lstStyle/>
          <a:p>
            <a:pPr algn="l" rtl="0" fontAlgn="base"/>
            <a:r>
              <a:rPr lang="en-AU" b="1" i="0" u="none" strike="noStrike" dirty="0">
                <a:solidFill>
                  <a:srgbClr val="000000"/>
                </a:solidFill>
                <a:effectLst/>
                <a:latin typeface="Public Sans" pitchFamily="2" charset="0"/>
              </a:rPr>
              <a:t>Teacher note: </a:t>
            </a:r>
            <a:r>
              <a:rPr lang="en-AU" b="0" i="0" u="none" strike="noStrike" dirty="0">
                <a:solidFill>
                  <a:srgbClr val="000000"/>
                </a:solidFill>
                <a:effectLst/>
                <a:latin typeface="Public Sans" pitchFamily="2" charset="0"/>
              </a:rPr>
              <a:t>the purpose of this PowerPoint is to provide support for </a:t>
            </a:r>
            <a:r>
              <a:rPr lang="en-AU" b="1" i="0" u="none" strike="noStrike" dirty="0">
                <a:solidFill>
                  <a:srgbClr val="000000"/>
                </a:solidFill>
                <a:effectLst/>
                <a:highlight>
                  <a:srgbClr val="FFFF00"/>
                </a:highlight>
                <a:latin typeface="Arial" panose="020B0604020202020204" pitchFamily="34" charset="0"/>
              </a:rPr>
              <a:t>Phase 3, sequence 6 – understanding grammar and its impact on communication.</a:t>
            </a:r>
            <a:endParaRPr lang="en-AU" b="0" i="0" dirty="0">
              <a:solidFill>
                <a:srgbClr val="444444"/>
              </a:solidFill>
              <a:effectLst/>
              <a:latin typeface="Calibri" panose="020F0502020204030204" pitchFamily="34" charset="0"/>
            </a:endParaRPr>
          </a:p>
          <a:p>
            <a:pPr algn="l" rtl="0" fontAlgn="base"/>
            <a:r>
              <a:rPr lang="en-AU" b="0" i="0" u="none" strike="noStrike" dirty="0">
                <a:solidFill>
                  <a:srgbClr val="000000"/>
                </a:solidFill>
                <a:effectLst/>
                <a:latin typeface="Public Sans" pitchFamily="2" charset="0"/>
              </a:rPr>
              <a:t>It should be used in conjunction with the program and the resource booklet.</a:t>
            </a:r>
            <a:endParaRPr lang="en-AU" b="0" i="0" dirty="0">
              <a:solidFill>
                <a:srgbClr val="444444"/>
              </a:solidFill>
              <a:effectLst/>
              <a:latin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5B7F81A8-58C4-7EC3-B1C8-FAFE522BE4FF}"/>
              </a:ext>
            </a:extLst>
          </p:cNvPr>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44949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4. </a:t>
            </a:r>
            <a:r>
              <a:rPr lang="en-AU" b="0" i="0" u="none" strike="noStrike" dirty="0">
                <a:solidFill>
                  <a:srgbClr val="000000"/>
                </a:solidFill>
                <a:effectLst/>
                <a:latin typeface="Public Sans" pitchFamily="2" charset="0"/>
              </a:rPr>
              <a:t>S</a:t>
            </a:r>
            <a:r>
              <a:rPr lang="en-AU" dirty="0"/>
              <a:t>tudents often get confused about irregular verbs. Spend some time explaining this to the class. A good way of clarifying this to students is to explain that a verb is an action word and therefore, ‘to be’ is the act of ‘being’ and ‘to have’ is the act of ‘having’ something.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55780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4. </a:t>
            </a:r>
            <a:r>
              <a:rPr lang="en-AU" b="0" dirty="0"/>
              <a:t>E</a:t>
            </a:r>
            <a:r>
              <a:rPr lang="en-AU" dirty="0"/>
              <a:t>xplain the importance of subject-verb agreement to the class using the notes on the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67789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19496-1C21-AC40-96F6-5B90BDB3E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7BF6B-795A-D4AD-1F30-C2C3E1680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87FE0-ED20-D744-D3E6-D8A995B91003}"/>
              </a:ext>
            </a:extLst>
          </p:cNvPr>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a:t>
            </a:r>
            <a:r>
              <a:rPr lang="en-AU" sz="1800" b="1" dirty="0">
                <a:effectLst/>
                <a:latin typeface="Arial" panose="020B0604020202020204" pitchFamily="34" charset="0"/>
                <a:ea typeface="Calibri" panose="020F0502020204030204" pitchFamily="34" charset="0"/>
              </a:rPr>
              <a:t>6 – understanding grammar and its impact on communication</a:t>
            </a:r>
            <a:r>
              <a:rPr lang="en-AU" b="1" i="0" u="none" strike="noStrike" dirty="0">
                <a:solidFill>
                  <a:srgbClr val="000000"/>
                </a:solidFill>
                <a:effectLst/>
                <a:latin typeface="Public Sans" pitchFamily="2" charset="0"/>
              </a:rPr>
              <a:t>.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dirty="0"/>
          </a:p>
          <a:p>
            <a:r>
              <a:rPr lang="en-AU" b="0" dirty="0"/>
              <a:t>Teachers analyse the information they collect to make evidence-based instructional decisions. This includes when to move between modelled, guided and independent practice.</a:t>
            </a:r>
          </a:p>
          <a:p>
            <a:endParaRPr lang="en-AU" b="0" dirty="0"/>
          </a:p>
          <a:p>
            <a:r>
              <a:rPr lang="en-AU" b="0" dirty="0"/>
              <a:t>Checking understanding requires teachers to collect the responses of all students (William 2014).</a:t>
            </a:r>
          </a:p>
          <a:p>
            <a:endParaRPr lang="en-AU" dirty="0"/>
          </a:p>
        </p:txBody>
      </p:sp>
      <p:sp>
        <p:nvSpPr>
          <p:cNvPr id="4" name="Slide Number Placeholder 3">
            <a:extLst>
              <a:ext uri="{FF2B5EF4-FFF2-40B4-BE49-F238E27FC236}">
                <a16:creationId xmlns:a16="http://schemas.microsoft.com/office/drawing/2014/main" id="{6D75861B-D5C5-F5F7-E344-A8DB5913A159}"/>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46018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Arial"/>
                <a:cs typeface="Arial"/>
              </a:rPr>
              <a:t>Teacher note: </a:t>
            </a:r>
            <a:r>
              <a:rPr lang="en-AU" b="0" i="0" u="none" strike="noStrike" dirty="0">
                <a:solidFill>
                  <a:srgbClr val="000000"/>
                </a:solidFill>
                <a:effectLst/>
                <a:latin typeface="Public Sans"/>
              </a:rPr>
              <a:t>this slide is to be used in conjunction with/to support </a:t>
            </a:r>
            <a:r>
              <a:rPr lang="en-AU" b="1" i="0" u="none" strike="noStrike" dirty="0">
                <a:solidFill>
                  <a:srgbClr val="000000"/>
                </a:solidFill>
                <a:effectLst/>
                <a:latin typeface="Public Sans"/>
              </a:rPr>
              <a:t>Phase 3, sequence </a:t>
            </a:r>
            <a:r>
              <a:rPr lang="en-AU" sz="1800" b="1" dirty="0">
                <a:effectLst/>
                <a:latin typeface="Arial" panose="020B0604020202020204" pitchFamily="34" charset="0"/>
                <a:ea typeface="Calibri" panose="020F0502020204030204" pitchFamily="34" charset="0"/>
              </a:rPr>
              <a:t>6 – understanding grammar and its impact on communication.</a:t>
            </a:r>
            <a:r>
              <a:rPr lang="en-AU" b="1" i="0" u="none" strike="noStrike" dirty="0">
                <a:solidFill>
                  <a:srgbClr val="000000"/>
                </a:solidFill>
                <a:effectLst/>
                <a:latin typeface="Public Sans"/>
              </a:rPr>
              <a:t> </a:t>
            </a:r>
            <a:r>
              <a:rPr lang="en-AU" b="0" i="0" u="none" strike="noStrike" dirty="0">
                <a:solidFill>
                  <a:srgbClr val="000000"/>
                </a:solidFill>
                <a:effectLst/>
                <a:latin typeface="Public Sans"/>
              </a:rPr>
              <a:t>U</a:t>
            </a:r>
            <a:r>
              <a:rPr lang="en-AU" b="0" dirty="0">
                <a:latin typeface="Arial"/>
                <a:cs typeface="Arial"/>
              </a:rPr>
              <a:t>se a gradual release of responsibility approach in this activity. </a:t>
            </a:r>
            <a:r>
              <a:rPr lang="en-AU" sz="1800" dirty="0">
                <a:latin typeface="Arial"/>
                <a:ea typeface="Calibri"/>
                <a:cs typeface="Arial"/>
              </a:rPr>
              <a:t>Begin this activity with an introductory explanation that </a:t>
            </a:r>
            <a:r>
              <a:rPr lang="en-AU" sz="1800" dirty="0">
                <a:solidFill>
                  <a:srgbClr val="000000"/>
                </a:solidFill>
                <a:latin typeface="Arial"/>
                <a:ea typeface="Calibri"/>
                <a:cs typeface="Arial"/>
              </a:rPr>
              <a:t>the activity examples are taken from </a:t>
            </a:r>
            <a:r>
              <a:rPr lang="en-AU" sz="1800" b="1" dirty="0">
                <a:solidFill>
                  <a:srgbClr val="000000"/>
                </a:solidFill>
                <a:latin typeface="Arial"/>
                <a:ea typeface="Calibri"/>
                <a:cs typeface="Arial"/>
              </a:rPr>
              <a:t>Core text 2 – ‘</a:t>
            </a:r>
            <a:r>
              <a:rPr lang="en-AU" b="1" dirty="0">
                <a:solidFill>
                  <a:srgbClr val="000000"/>
                </a:solidFill>
                <a:latin typeface="Arial"/>
                <a:cs typeface="Arial"/>
              </a:rPr>
              <a:t>What the doctor recommended’ by Queenie Chan. </a:t>
            </a:r>
            <a:r>
              <a:rPr lang="en-AU" dirty="0">
                <a:solidFill>
                  <a:srgbClr val="000000"/>
                </a:solidFill>
                <a:latin typeface="Arial"/>
                <a:cs typeface="Arial"/>
              </a:rPr>
              <a:t>Remind students that the author blends writing styles for a personal and discursive exploration in the written text supported by narrative and recount in the manga frames and dialogue boxes. It is important to highlight the purpose of the writer is to examine a subject from both intellectual and emotional angles, reflect on personal stakes or identity within the issue and invite readers to think critically and feel empathetically.</a:t>
            </a:r>
            <a:endParaRPr lang="en-AU" dirty="0">
              <a:latin typeface="Arial"/>
              <a:ea typeface="Roboto"/>
              <a:cs typeface="Arial"/>
            </a:endParaRPr>
          </a:p>
          <a:p>
            <a:pPr marL="285750" indent="-285750">
              <a:buFont typeface="Arial"/>
              <a:buChar char="•"/>
              <a:defRPr/>
            </a:pPr>
            <a:r>
              <a:rPr lang="en-AU" b="0" dirty="0">
                <a:latin typeface="Arial"/>
                <a:cs typeface="Arial"/>
              </a:rPr>
              <a:t>Model using a think-aloud for the first example, such as </a:t>
            </a:r>
            <a:r>
              <a:rPr lang="en-AU" b="0" i="0" dirty="0">
                <a:solidFill>
                  <a:srgbClr val="000000"/>
                </a:solidFill>
                <a:effectLst/>
                <a:latin typeface="Roboto"/>
                <a:ea typeface="Roboto"/>
                <a:cs typeface="Roboto"/>
              </a:rPr>
              <a:t>‘Alright, let's take a look at this sentence together: 'people loves seeing themselves reflected in fiction.’ First, I notice the subject of the sentence is 'people.' This is a plural noun because it refers to more than one person. Now, when we have a plural subject, we need to use the correct form of the verb that agrees with it. Here, the verb is 'loves.' But wait—'loves' is actually the singular form of the verb 'love,' which we would use with a singular subject, like 'he' or 'she’ like ‘Queenie Chan LOVES manga’ Queenie Chan = one person so she ‘loves’ manga.  Since 'people' is plural, we need to change 'loves' to 'love' to make sure the verb agrees with the subject. So, the corrected sentence should read: 'people love seeing themselves reflected in fiction. 'This way, the subject and verb are in agreement, and the sentence sounds correct.”</a:t>
            </a:r>
            <a:endParaRPr lang="en-AU" dirty="0">
              <a:solidFill>
                <a:srgbClr val="000000"/>
              </a:solidFill>
              <a:latin typeface="Arial"/>
              <a:ea typeface="Roboto"/>
              <a:cs typeface="Arial"/>
            </a:endParaRPr>
          </a:p>
          <a:p>
            <a:pPr marL="285750" indent="-285750">
              <a:buFont typeface="Arial"/>
              <a:buChar char="•"/>
            </a:pPr>
            <a:r>
              <a:rPr lang="en-AU" b="0" i="0" dirty="0">
                <a:solidFill>
                  <a:srgbClr val="000000"/>
                </a:solidFill>
                <a:effectLst/>
                <a:latin typeface="Roboto"/>
                <a:ea typeface="Roboto"/>
                <a:cs typeface="Roboto"/>
              </a:rPr>
              <a:t>Use the second extract for guided instruction. Ask students what the subject is (‘I). Is it singular or plural? (singular). Guide students to the verbs – ‘were’ and ‘weren’t’. Ask them if this ‘sounds’ correct. What about if they were to change the subject to plural, for example, ‘Queenie and I pretend we were happy…’? Students should recognise that the verbs need to change to ‘was’ and wasn’t’. </a:t>
            </a:r>
            <a:endParaRPr lang="en-AU" dirty="0">
              <a:solidFill>
                <a:srgbClr val="000000"/>
              </a:solidFill>
              <a:latin typeface="Roboto"/>
              <a:ea typeface="Roboto"/>
              <a:cs typeface="Roboto"/>
            </a:endParaRPr>
          </a:p>
          <a:p>
            <a:pPr marL="285750" indent="-285750">
              <a:buFont typeface="Arial"/>
              <a:buChar char="•"/>
            </a:pPr>
            <a:r>
              <a:rPr lang="en-AU" b="0" i="0" dirty="0">
                <a:solidFill>
                  <a:srgbClr val="000000"/>
                </a:solidFill>
                <a:effectLst/>
                <a:latin typeface="Roboto"/>
                <a:ea typeface="Roboto"/>
                <a:cs typeface="Roboto"/>
              </a:rPr>
              <a:t>If students are ready for independent practice, they can complete the last extracts themselves. Students may not move to independent practice at all – it is appropriate to move between modelled and guided instructions if appropriate for your class. </a:t>
            </a:r>
          </a:p>
          <a:p>
            <a:endParaRPr lang="en-AU" b="0" i="0" dirty="0">
              <a:solidFill>
                <a:srgbClr val="333333"/>
              </a:solidFill>
              <a:effectLst/>
              <a:latin typeface="Arial"/>
            </a:endParaRPr>
          </a:p>
          <a:p>
            <a:pPr marL="342900" indent="-342900" algn="l">
              <a:buFont typeface="Arial" panose="020B0604020202020204" pitchFamily="34" charset="0"/>
              <a:buChar char="•"/>
            </a:pPr>
            <a:endParaRPr lang="en-AU" b="0" i="0" dirty="0">
              <a:solidFill>
                <a:srgbClr val="000000"/>
              </a:solidFill>
              <a:effectLst/>
              <a:latin typeface="Roboto" panose="02000000000000000000" pitchFamily="2" charset="0"/>
            </a:endParaRPr>
          </a:p>
          <a:p>
            <a:pPr marL="342900" indent="-342900" algn="l">
              <a:buFont typeface="Arial" panose="020B0604020202020204" pitchFamily="34" charset="0"/>
              <a:buChar char="•"/>
            </a:pPr>
            <a:endParaRPr lang="en-AU" b="0" i="0" dirty="0">
              <a:solidFill>
                <a:srgbClr val="000000"/>
              </a:solidFill>
              <a:effectLst/>
              <a:latin typeface="Roboto" panose="02000000000000000000" pitchFamily="2" charset="0"/>
            </a:endParaRPr>
          </a:p>
          <a:p>
            <a:pPr marL="342900" indent="-342900" algn="l">
              <a:buFont typeface="Arial" panose="020F0302020204030204"/>
              <a:buChar char="•"/>
            </a:pPr>
            <a:endParaRPr lang="en-AU" b="0" i="0" dirty="0">
              <a:solidFill>
                <a:srgbClr val="000000"/>
              </a:solidFill>
              <a:effectLst/>
              <a:latin typeface="Roboto" panose="02000000000000000000" pitchFamily="2" charset="0"/>
              <a:ea typeface="Roboto" panose="02000000000000000000" pitchFamily="2" charset="0"/>
            </a:endParaRPr>
          </a:p>
          <a:p>
            <a:pPr algn="l"/>
            <a:endParaRPr lang="en-AU" b="0" i="0" dirty="0">
              <a:solidFill>
                <a:srgbClr val="000000"/>
              </a:solidFill>
              <a:effectLst/>
              <a:latin typeface="Roboto" panose="02000000000000000000" pitchFamily="2" charset="0"/>
            </a:endParaRPr>
          </a:p>
          <a:p>
            <a:pPr algn="l"/>
            <a:endParaRPr lang="en-AU" b="0" i="0" dirty="0">
              <a:solidFill>
                <a:srgbClr val="000000"/>
              </a:solidFill>
              <a:effectLst/>
              <a:latin typeface="Roboto" panose="02000000000000000000" pitchFamily="2" charset="0"/>
            </a:endParaRP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03474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2F750-852F-3DD7-E503-493F3CE87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E940F-AA1E-653F-2DA3-5BF4DAC91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7A818-1558-A481-EC02-6368F564A742}"/>
              </a:ext>
            </a:extLst>
          </p:cNvPr>
          <p:cNvSpPr>
            <a:spLocks noGrp="1"/>
          </p:cNvSpPr>
          <p:nvPr>
            <p:ph type="body" idx="1"/>
          </p:nvPr>
        </p:nvSpPr>
        <p:spPr/>
        <p:txBody>
          <a:bodyPr/>
          <a:lstStyle/>
          <a:p>
            <a:pPr algn="l">
              <a:buNone/>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a:t>
            </a:r>
            <a:r>
              <a:rPr lang="en-AU" sz="1800" b="1" dirty="0">
                <a:effectLst/>
                <a:latin typeface="Arial" panose="020B0604020202020204" pitchFamily="34" charset="0"/>
                <a:ea typeface="Calibri" panose="020F0502020204030204" pitchFamily="34" charset="0"/>
              </a:rPr>
              <a:t>6 – understanding grammar and its impact on communication</a:t>
            </a:r>
            <a:r>
              <a:rPr lang="en-AU" b="1" i="0" u="none" strike="noStrike" dirty="0">
                <a:solidFill>
                  <a:srgbClr val="000000"/>
                </a:solidFill>
                <a:effectLst/>
                <a:latin typeface="Public Sans" pitchFamily="2" charset="0"/>
              </a:rPr>
              <a:t>. </a:t>
            </a:r>
            <a:r>
              <a:rPr lang="en-AU" b="0" dirty="0"/>
              <a:t>Possible answers for the previous activity.</a:t>
            </a:r>
            <a:endParaRPr lang="en-AU" b="0" i="0" dirty="0">
              <a:solidFill>
                <a:srgbClr val="000000"/>
              </a:solidFill>
              <a:effectLst/>
              <a:latin typeface="Roboto" panose="02000000000000000000" pitchFamily="2" charset="0"/>
            </a:endParaRPr>
          </a:p>
          <a:p>
            <a:pPr marL="342900" indent="-342900" algn="l">
              <a:buFont typeface="Arial" panose="020B0604020202020204" pitchFamily="34" charset="0"/>
              <a:buChar char="•"/>
            </a:pPr>
            <a:endParaRPr lang="en-AU" b="0" i="0" dirty="0">
              <a:solidFill>
                <a:srgbClr val="000000"/>
              </a:solidFill>
              <a:effectLst/>
              <a:latin typeface="Roboto" panose="02000000000000000000" pitchFamily="2" charset="0"/>
            </a:endParaRPr>
          </a:p>
          <a:p>
            <a:pPr marL="342900" indent="-342900" algn="l">
              <a:buFont typeface="Arial" panose="020B0604020202020204" pitchFamily="34" charset="0"/>
              <a:buChar char="•"/>
            </a:pPr>
            <a:endParaRPr lang="en-AU" b="0" i="0" dirty="0">
              <a:solidFill>
                <a:srgbClr val="000000"/>
              </a:solidFill>
              <a:effectLst/>
              <a:latin typeface="Roboto" panose="02000000000000000000" pitchFamily="2" charset="0"/>
            </a:endParaRPr>
          </a:p>
          <a:p>
            <a:pPr marL="342900" indent="-342900" algn="l">
              <a:buFont typeface="+mj-lt"/>
              <a:buAutoNum type="arabicPeriod"/>
            </a:pPr>
            <a:endParaRPr lang="en-AU" b="0" i="0" dirty="0">
              <a:solidFill>
                <a:srgbClr val="000000"/>
              </a:solidFill>
              <a:effectLst/>
              <a:latin typeface="Roboto" panose="02000000000000000000" pitchFamily="2" charset="0"/>
            </a:endParaRPr>
          </a:p>
          <a:p>
            <a:pPr algn="l"/>
            <a:endParaRPr lang="en-AU" b="0" i="0" dirty="0">
              <a:solidFill>
                <a:srgbClr val="000000"/>
              </a:solidFill>
              <a:effectLst/>
              <a:latin typeface="Roboto" panose="02000000000000000000" pitchFamily="2" charset="0"/>
            </a:endParaRPr>
          </a:p>
          <a:p>
            <a:pPr algn="l"/>
            <a:endParaRPr lang="en-AU" b="0" i="0" dirty="0">
              <a:solidFill>
                <a:srgbClr val="000000"/>
              </a:solidFill>
              <a:effectLst/>
              <a:latin typeface="Roboto" panose="02000000000000000000" pitchFamily="2" charset="0"/>
            </a:endParaRPr>
          </a:p>
          <a:p>
            <a:endParaRPr lang="en-AU" b="1" dirty="0"/>
          </a:p>
        </p:txBody>
      </p:sp>
      <p:sp>
        <p:nvSpPr>
          <p:cNvPr id="4" name="Slide Number Placeholder 3">
            <a:extLst>
              <a:ext uri="{FF2B5EF4-FFF2-40B4-BE49-F238E27FC236}">
                <a16:creationId xmlns:a16="http://schemas.microsoft.com/office/drawing/2014/main" id="{22FF5C38-5BB9-57A3-BA32-B9AE8C12938B}"/>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298914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B86C9-6736-6E73-073B-B51479899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18A-FB40-C47C-4439-6BE166D7EB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A47D1-6542-3A72-3922-2F01FD110405}"/>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a:t>
            </a:r>
            <a:r>
              <a:rPr lang="en-AU" dirty="0"/>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6 – understanding grammar and its impact on communication </a:t>
            </a:r>
            <a:r>
              <a:rPr lang="en-AU" dirty="0"/>
              <a:t>This section continues to support student understanding of subject-verb agreement. There are hidden slides that provide further explanation of different tenses. These may be used for teacher reference.</a:t>
            </a:r>
          </a:p>
        </p:txBody>
      </p:sp>
      <p:sp>
        <p:nvSpPr>
          <p:cNvPr id="4" name="Slide Number Placeholder 3">
            <a:extLst>
              <a:ext uri="{FF2B5EF4-FFF2-40B4-BE49-F238E27FC236}">
                <a16:creationId xmlns:a16="http://schemas.microsoft.com/office/drawing/2014/main" id="{E075237C-DA07-1181-42D6-E993946995CA}"/>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767898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4. </a:t>
            </a:r>
            <a:r>
              <a:rPr lang="en-AU" b="0" i="0" u="none" strike="noStrike" dirty="0">
                <a:solidFill>
                  <a:srgbClr val="000000"/>
                </a:solidFill>
                <a:effectLst/>
                <a:latin typeface="Public Sans" pitchFamily="2" charset="0"/>
              </a:rPr>
              <a:t>P</a:t>
            </a:r>
            <a:r>
              <a:rPr lang="en-AU" dirty="0"/>
              <a:t>oint out that there are 3 main verb tenses and explain this to students.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065018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4. </a:t>
            </a:r>
            <a:r>
              <a:rPr lang="en-AU" b="0" i="0" u="none" strike="noStrike" dirty="0">
                <a:solidFill>
                  <a:srgbClr val="000000"/>
                </a:solidFill>
                <a:effectLst/>
                <a:latin typeface="Public Sans" pitchFamily="2" charset="0"/>
              </a:rPr>
              <a:t>T</a:t>
            </a:r>
            <a:r>
              <a:rPr lang="en-AU" dirty="0"/>
              <a:t>his concept is confusing to students and may need the use of several examples to clarify. When looking at the example from the text, point out that ‘have sensed’ uses the auxiliary verb ‘have’ in conjunction with the past tense verb ‘sensed’. The use of perfect tense here, indicates that the ‘sensing’ of something happened prior to him saying his speech.</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20339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4. </a:t>
            </a:r>
            <a:r>
              <a:rPr lang="en-AU" b="0" i="0" u="none" strike="noStrike" dirty="0">
                <a:solidFill>
                  <a:srgbClr val="000000"/>
                </a:solidFill>
                <a:effectLst/>
                <a:latin typeface="Public Sans" pitchFamily="2" charset="0"/>
              </a:rPr>
              <a:t>E</a:t>
            </a:r>
            <a:r>
              <a:rPr lang="en-AU" dirty="0"/>
              <a:t>xplain continuous tense to the class. In the example, point out that the contraction ‘he’s’ is ‘he is’ and ‘is’ is the auxiliary verb. The verb ‘pitching’ uses an ‘- </a:t>
            </a:r>
            <a:r>
              <a:rPr lang="en-AU" dirty="0" err="1"/>
              <a:t>ing</a:t>
            </a:r>
            <a:r>
              <a:rPr lang="en-AU" dirty="0"/>
              <a:t>’ ending and it could be ongoing. Therefore, this is an example of continuous tense.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058871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4. </a:t>
            </a:r>
            <a:r>
              <a:rPr lang="en-AU" b="0" i="0" u="none" strike="noStrike" dirty="0">
                <a:solidFill>
                  <a:srgbClr val="000000"/>
                </a:solidFill>
                <a:effectLst/>
                <a:latin typeface="Public Sans" pitchFamily="2" charset="0"/>
              </a:rPr>
              <a:t>T</a:t>
            </a:r>
            <a:r>
              <a:rPr lang="en-AU" dirty="0"/>
              <a:t>his tense may need to be passed over if too difficult for the class to understand. Explain that it uses the past tense verbs ‘have been’ or ‘had been’ with an ‘- </a:t>
            </a:r>
            <a:r>
              <a:rPr lang="en-AU" dirty="0" err="1"/>
              <a:t>ing</a:t>
            </a:r>
            <a:r>
              <a:rPr lang="en-AU" dirty="0"/>
              <a:t>’ verb.</a:t>
            </a:r>
          </a:p>
          <a:p>
            <a:r>
              <a:rPr lang="en-AU" dirty="0"/>
              <a:t>The example uses the perfect continuous tense of ‘had been using’ and the verb ‘writing’.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73224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a:t>
            </a:r>
            <a:r>
              <a:rPr lang="en-AU" sz="1800" b="1" dirty="0">
                <a:effectLst/>
                <a:latin typeface="Arial" panose="020B0604020202020204" pitchFamily="34" charset="0"/>
                <a:ea typeface="Calibri" panose="020F0502020204030204" pitchFamily="34" charset="0"/>
              </a:rPr>
              <a:t>6 – understanding grammar and its impact on communication. </a:t>
            </a:r>
            <a:r>
              <a:rPr lang="en-AU" b="0" i="0" u="none" strike="noStrike" dirty="0">
                <a:solidFill>
                  <a:srgbClr val="000000"/>
                </a:solidFill>
                <a:effectLst/>
                <a:latin typeface="Public Sans" pitchFamily="2" charset="0"/>
              </a:rPr>
              <a:t>T</a:t>
            </a:r>
            <a:r>
              <a:rPr lang="en-AU" b="0" dirty="0"/>
              <a: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dirty="0"/>
          </a:p>
          <a:p>
            <a:r>
              <a:rPr lang="en-AU" b="0" dirty="0"/>
              <a:t>Teachers analyse the information they collect to make evidence-based instructional decisions. This includes when to move between modelled, guided and independent practice.</a:t>
            </a:r>
          </a:p>
          <a:p>
            <a:endParaRPr lang="en-AU" b="0" dirty="0"/>
          </a:p>
          <a:p>
            <a:r>
              <a:rPr lang="en-AU" b="0" dirty="0"/>
              <a:t>Checking understanding requires teachers to collect the responses of all students (William 2014).</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193344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a:t>
            </a:r>
            <a:r>
              <a:rPr lang="en-AU" sz="1800" b="1" dirty="0">
                <a:effectLst/>
                <a:latin typeface="Arial" panose="020B0604020202020204" pitchFamily="34" charset="0"/>
                <a:ea typeface="Calibri" panose="020F0502020204030204" pitchFamily="34" charset="0"/>
              </a:rPr>
              <a:t>6 – understanding grammar and its impact on communication</a:t>
            </a:r>
            <a:r>
              <a:rPr lang="en-AU" b="1" i="0" u="none" strike="noStrike" dirty="0">
                <a:solidFill>
                  <a:srgbClr val="000000"/>
                </a:solidFill>
                <a:effectLst/>
                <a:latin typeface="Public Sans" pitchFamily="2" charset="0"/>
              </a:rPr>
              <a:t>. </a:t>
            </a:r>
            <a:r>
              <a:rPr lang="en-AU" b="0" i="0" u="none" strike="noStrike" dirty="0">
                <a:solidFill>
                  <a:srgbClr val="000000"/>
                </a:solidFill>
                <a:effectLst/>
                <a:latin typeface="Public Sans" pitchFamily="2" charset="0"/>
              </a:rPr>
              <a:t>S</a:t>
            </a:r>
            <a:r>
              <a:rPr lang="en-AU" dirty="0"/>
              <a:t>upport students to change the tense of the selected passage.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721096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a:t>
            </a:r>
            <a:r>
              <a:rPr lang="en-AU" sz="1800" b="1" dirty="0">
                <a:effectLst/>
                <a:latin typeface="Arial" panose="020B0604020202020204" pitchFamily="34" charset="0"/>
                <a:ea typeface="Calibri" panose="020F0502020204030204" pitchFamily="34" charset="0"/>
              </a:rPr>
              <a:t>6 – understanding grammar and its impact on communication</a:t>
            </a:r>
            <a:r>
              <a:rPr lang="en-AU" b="1" i="0" u="none" strike="noStrike" dirty="0">
                <a:solidFill>
                  <a:srgbClr val="000000"/>
                </a:solidFill>
                <a:effectLst/>
                <a:latin typeface="Public Sans" pitchFamily="2" charset="0"/>
              </a:rPr>
              <a:t>. </a:t>
            </a:r>
            <a:r>
              <a:rPr lang="en-AU" b="0" i="0" u="none" strike="noStrike" dirty="0">
                <a:solidFill>
                  <a:srgbClr val="000000"/>
                </a:solidFill>
                <a:effectLst/>
                <a:latin typeface="Public Sans" pitchFamily="2" charset="0"/>
              </a:rPr>
              <a:t>S</a:t>
            </a:r>
            <a:r>
              <a:rPr lang="en-AU" dirty="0"/>
              <a:t>uggested responses for the tense activity. Discuss which is the best tense to use and why.</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4039266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65C93-B92B-7215-2C26-B77775338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C4EE2-066A-EA10-2B9A-E4436213F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DD1DE-205E-8C19-FEC0-617CB688E2C0}"/>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a:t>
            </a:r>
            <a:r>
              <a:rPr lang="en-AU" dirty="0"/>
              <a:t>: </a:t>
            </a:r>
            <a:r>
              <a:rPr lang="en-AU" b="1" dirty="0"/>
              <a:t>Core text 2 – ‘What the doctor recommended’ by Queenie Chan </a:t>
            </a:r>
            <a:r>
              <a:rPr lang="en-AU" b="0" dirty="0"/>
              <a:t>can be used as a model for how to use past and present tense in reflective writing. This will support students to complete Part B of the assessment task.</a:t>
            </a:r>
            <a:endParaRPr lang="en-AU" b="1" dirty="0"/>
          </a:p>
        </p:txBody>
      </p:sp>
      <p:sp>
        <p:nvSpPr>
          <p:cNvPr id="4" name="Slide Number Placeholder 3">
            <a:extLst>
              <a:ext uri="{FF2B5EF4-FFF2-40B4-BE49-F238E27FC236}">
                <a16:creationId xmlns:a16="http://schemas.microsoft.com/office/drawing/2014/main" id="{B2F33C80-34C3-B172-9EED-C603B2D19EB6}"/>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398703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discuss with students how tense is being used in the 2 extracts from the core text. Highlight to students that in the first extract, past tense is being used to reflect on the relationship the narrator has with Cousin Munn as she looks back on her perspective of him. Past tense is used to convey the ‘story’ of the text. In the second extract, she moves into present tense as she communicates a lesson she has learned from her reflection. P</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58137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B4382-E310-E8A6-CF17-E4FF61392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F7A19-4AD5-7DCC-AFA2-7A1C570A1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33DF1-4776-DDE8-43B7-71500F5EB9B2}"/>
              </a:ext>
            </a:extLst>
          </p:cNvPr>
          <p:cNvSpPr>
            <a:spLocks noGrp="1"/>
          </p:cNvSpPr>
          <p:nvPr>
            <p:ph type="body" idx="1"/>
          </p:nvPr>
        </p:nvSpPr>
        <p:spPr/>
        <p:txBody>
          <a:bodyPr/>
          <a:lstStyle/>
          <a:p>
            <a:r>
              <a:rPr lang="en-AU" b="1" dirty="0"/>
              <a:t>Teacher note: </a:t>
            </a:r>
            <a:r>
              <a:rPr lang="en-AU" b="0" dirty="0"/>
              <a:t>use these extracts to support students to consolidate their understanding of the use of tense in the core text. You may use the ‘we do’ stage of the gradual release of responsibility to identify the tense used in each of the extracts and locate the verbs that reflect this. Remind students that they will be required to write a reflection in Part B of the assessment task.</a:t>
            </a:r>
          </a:p>
          <a:p>
            <a:endParaRPr lang="en-AU" b="0" dirty="0"/>
          </a:p>
          <a:p>
            <a:r>
              <a:rPr lang="en-AU" dirty="0"/>
              <a:t>‘Years later, when I </a:t>
            </a:r>
            <a:r>
              <a:rPr lang="en-AU" b="1" dirty="0"/>
              <a:t>became</a:t>
            </a:r>
            <a:r>
              <a:rPr lang="en-AU" dirty="0"/>
              <a:t> a professional manga artist, I </a:t>
            </a:r>
            <a:r>
              <a:rPr lang="en-AU" b="1" dirty="0"/>
              <a:t>would</a:t>
            </a:r>
            <a:r>
              <a:rPr lang="en-AU" b="0" dirty="0"/>
              <a:t> always </a:t>
            </a:r>
            <a:r>
              <a:rPr lang="en-AU" b="1" dirty="0"/>
              <a:t>remember </a:t>
            </a:r>
            <a:r>
              <a:rPr lang="en-AU" dirty="0"/>
              <a:t>the valuable lesson of Black Jack. Not just now that I </a:t>
            </a:r>
            <a:r>
              <a:rPr lang="en-AU" b="1" dirty="0"/>
              <a:t>was</a:t>
            </a:r>
            <a:r>
              <a:rPr lang="en-AU" dirty="0"/>
              <a:t> on the other side of that door, producing books that </a:t>
            </a:r>
            <a:r>
              <a:rPr lang="en-AU" b="1" dirty="0"/>
              <a:t>knocked</a:t>
            </a:r>
            <a:r>
              <a:rPr lang="en-AU" dirty="0"/>
              <a:t> on the doors of readers – but that I </a:t>
            </a:r>
            <a:r>
              <a:rPr lang="en-AU" b="1" dirty="0"/>
              <a:t>was</a:t>
            </a:r>
            <a:r>
              <a:rPr lang="en-AU" dirty="0"/>
              <a:t> once a reluctant reader myself.’</a:t>
            </a:r>
          </a:p>
          <a:p>
            <a:endParaRPr lang="en-AU" dirty="0"/>
          </a:p>
          <a:p>
            <a:r>
              <a:rPr lang="en-AU" dirty="0"/>
              <a:t>‘’So many things </a:t>
            </a:r>
            <a:r>
              <a:rPr lang="en-AU" b="1" dirty="0"/>
              <a:t>can seem </a:t>
            </a:r>
            <a:r>
              <a:rPr lang="en-AU" dirty="0"/>
              <a:t>dull at first glance. So many things </a:t>
            </a:r>
            <a:r>
              <a:rPr lang="en-AU" b="1" dirty="0"/>
              <a:t>can make </a:t>
            </a:r>
            <a:r>
              <a:rPr lang="en-AU" dirty="0"/>
              <a:t>you roll your eyes and thin…</a:t>
            </a:r>
            <a:r>
              <a:rPr lang="en-AU" i="1" dirty="0"/>
              <a:t>really? </a:t>
            </a:r>
            <a:r>
              <a:rPr lang="en-AU" dirty="0"/>
              <a:t>So many things </a:t>
            </a:r>
            <a:r>
              <a:rPr lang="en-AU" b="1" dirty="0"/>
              <a:t>can turn </a:t>
            </a:r>
            <a:r>
              <a:rPr lang="en-AU" dirty="0"/>
              <a:t>someone away from </a:t>
            </a:r>
            <a:r>
              <a:rPr lang="en-AU" b="1" dirty="0"/>
              <a:t>cracking open </a:t>
            </a:r>
            <a:r>
              <a:rPr lang="en-AU" dirty="0"/>
              <a:t>a new book, and most of all, the people whose job it is to </a:t>
            </a:r>
            <a:r>
              <a:rPr lang="en-AU" b="1" dirty="0"/>
              <a:t>introduce</a:t>
            </a:r>
            <a:r>
              <a:rPr lang="en-AU" dirty="0"/>
              <a:t> books to others </a:t>
            </a:r>
            <a:r>
              <a:rPr lang="en-AU" b="1" dirty="0"/>
              <a:t>can </a:t>
            </a:r>
            <a:r>
              <a:rPr lang="en-AU" dirty="0"/>
              <a:t>sometimes </a:t>
            </a:r>
            <a:r>
              <a:rPr lang="en-AU" b="1" dirty="0"/>
              <a:t>give</a:t>
            </a:r>
            <a:r>
              <a:rPr lang="en-AU" dirty="0"/>
              <a:t> the wrong sales pitch.’</a:t>
            </a:r>
          </a:p>
          <a:p>
            <a:endParaRPr lang="en-AU" b="1" dirty="0"/>
          </a:p>
        </p:txBody>
      </p:sp>
      <p:sp>
        <p:nvSpPr>
          <p:cNvPr id="4" name="Slide Number Placeholder 3">
            <a:extLst>
              <a:ext uri="{FF2B5EF4-FFF2-40B4-BE49-F238E27FC236}">
                <a16:creationId xmlns:a16="http://schemas.microsoft.com/office/drawing/2014/main" id="{A68D8E55-6DB9-B194-73B0-3FC1F5B8149A}"/>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851101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a:t>
            </a:r>
            <a:r>
              <a:rPr lang="en-AU" sz="1800" b="1" dirty="0">
                <a:effectLst/>
                <a:latin typeface="Arial" panose="020B0604020202020204" pitchFamily="34" charset="0"/>
                <a:ea typeface="Calibri" panose="020F0502020204030204" pitchFamily="34" charset="0"/>
              </a:rPr>
              <a:t>6 – understanding grammar and its impact on communication</a:t>
            </a:r>
            <a:r>
              <a:rPr lang="en-AU" b="1" i="0" u="none" strike="noStrike" dirty="0">
                <a:solidFill>
                  <a:srgbClr val="000000"/>
                </a:solidFill>
                <a:effectLst/>
                <a:latin typeface="Public Sans" pitchFamily="2" charset="0"/>
              </a:rPr>
              <a:t>. </a:t>
            </a:r>
            <a:r>
              <a:rPr lang="en-AU" b="0" i="0" u="none" strike="noStrike" dirty="0">
                <a:solidFill>
                  <a:srgbClr val="000000"/>
                </a:solidFill>
                <a:effectLst/>
                <a:latin typeface="Public Sans" pitchFamily="2" charset="0"/>
              </a:rPr>
              <a:t>R</a:t>
            </a:r>
            <a:r>
              <a:rPr lang="en-AU" dirty="0"/>
              <a:t>eview the clues for how to identify the different tenses. Students can work in pairs to find examples of each tense.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565347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F00DF-96F8-852E-DFA0-8FE9054EE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978FF-08C3-F8B8-BDE7-8A6DE6A32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9F308-4DEC-F3EB-1258-48D2E57FCB4E}"/>
              </a:ext>
            </a:extLst>
          </p:cNvPr>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4. </a:t>
            </a:r>
            <a:r>
              <a:rPr lang="en-AU" b="0" i="0" u="none" strike="noStrike" dirty="0">
                <a:solidFill>
                  <a:srgbClr val="000000"/>
                </a:solidFill>
                <a:effectLst/>
                <a:latin typeface="Public Sans" pitchFamily="2" charset="0"/>
              </a:rPr>
              <a:t>S</a:t>
            </a:r>
            <a:r>
              <a:rPr lang="en-AU" dirty="0"/>
              <a:t>uggested responses – these are just one example.</a:t>
            </a:r>
          </a:p>
        </p:txBody>
      </p:sp>
      <p:sp>
        <p:nvSpPr>
          <p:cNvPr id="4" name="Slide Number Placeholder 3">
            <a:extLst>
              <a:ext uri="{FF2B5EF4-FFF2-40B4-BE49-F238E27FC236}">
                <a16:creationId xmlns:a16="http://schemas.microsoft.com/office/drawing/2014/main" id="{8418CE4F-4F2F-C42D-39DC-49F53DD97200}"/>
              </a:ext>
            </a:extLst>
          </p:cNvPr>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667136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 </a:t>
            </a:r>
            <a:r>
              <a:rPr lang="en-AU" dirty="0">
                <a:latin typeface="Arial"/>
                <a:cs typeface="Arial"/>
              </a:rPr>
              <a:t>this slide is to be used in conjunction with/to support </a:t>
            </a:r>
            <a:r>
              <a:rPr lang="en-AU" b="1" dirty="0">
                <a:latin typeface="Arial"/>
                <a:cs typeface="Arial"/>
              </a:rPr>
              <a:t>Phase 3, sequence </a:t>
            </a:r>
            <a:r>
              <a:rPr lang="en-AU" sz="1800" b="1" dirty="0">
                <a:effectLst/>
                <a:latin typeface="Arial" panose="020B0604020202020204" pitchFamily="34" charset="0"/>
                <a:ea typeface="Calibri" panose="020F0502020204030204" pitchFamily="34" charset="0"/>
              </a:rPr>
              <a:t>6 – understanding grammar and its impact on communication. </a:t>
            </a:r>
            <a:r>
              <a:rPr lang="en-AU" dirty="0">
                <a:latin typeface="Arial"/>
                <a:cs typeface="Arial"/>
              </a:rPr>
              <a:t>Students can complete the exit ticket to monitor their understanding of subject-verb agreement and tense</a:t>
            </a:r>
            <a:endParaRPr lang="en-US" dirty="0">
              <a:solidFill>
                <a:srgbClr val="444444"/>
              </a:solidFill>
              <a:latin typeface="Arial"/>
              <a:cs typeface="Arial"/>
            </a:endParaRPr>
          </a:p>
          <a:p>
            <a:endParaRPr lang="en-AU" dirty="0">
              <a:solidFill>
                <a:srgbClr val="444444"/>
              </a:solidFill>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1640641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dirty="0">
                <a:latin typeface="+mn-lt"/>
                <a:cs typeface="Arial"/>
              </a:rPr>
              <a:t>Teacher note</a:t>
            </a:r>
            <a:r>
              <a:rPr lang="en-AU" sz="1600" dirty="0">
                <a:latin typeface="+mn-lt"/>
                <a:cs typeface="Arial"/>
              </a:rPr>
              <a:t>: this slide has been used to identify the explicit teaching strategies</a:t>
            </a:r>
            <a:r>
              <a:rPr lang="en-AU" sz="1600" dirty="0">
                <a:solidFill>
                  <a:schemeClr val="tx1"/>
                </a:solidFill>
                <a:latin typeface="+mn-lt"/>
              </a:rPr>
              <a:t> sharing learning intentions and sharing success criteria.</a:t>
            </a:r>
            <a:r>
              <a:rPr lang="en-AU" dirty="0">
                <a:latin typeface="+mn-lt"/>
              </a:rPr>
              <a:t> </a:t>
            </a:r>
            <a:r>
              <a:rPr lang="en-AU" sz="1600" dirty="0">
                <a:solidFill>
                  <a:schemeClr val="tx1"/>
                </a:solidFill>
                <a:latin typeface="+mn-lt"/>
              </a:rPr>
              <a:t>This slide</a:t>
            </a:r>
            <a:r>
              <a:rPr lang="en-AU" sz="1600" dirty="0">
                <a:solidFill>
                  <a:srgbClr val="000000"/>
                </a:solidFill>
                <a:latin typeface="+mn-lt"/>
                <a:cs typeface="Arial"/>
              </a:rPr>
              <a:t> </a:t>
            </a:r>
            <a:r>
              <a:rPr lang="en-AU" dirty="0">
                <a:solidFill>
                  <a:srgbClr val="000000"/>
                </a:solidFill>
                <a:latin typeface="+mn-lt"/>
                <a:cs typeface="Arial"/>
              </a:rPr>
              <a:t>could</a:t>
            </a:r>
            <a:r>
              <a:rPr lang="en-AU" dirty="0">
                <a:latin typeface="+mn-lt"/>
                <a:cs typeface="Arial"/>
              </a:rPr>
              <a:t> </a:t>
            </a:r>
            <a:r>
              <a:rPr lang="en-AU" sz="1600" dirty="0">
                <a:latin typeface="+mn-lt"/>
                <a:cs typeface="Arial"/>
              </a:rPr>
              <a:t>be deleted or hidden when </a:t>
            </a:r>
            <a:r>
              <a:rPr lang="en-AU" dirty="0">
                <a:latin typeface="+mn-lt"/>
                <a:cs typeface="Arial"/>
              </a:rPr>
              <a:t>using this content in</a:t>
            </a:r>
            <a:r>
              <a:rPr lang="en-AU" sz="1600" dirty="0">
                <a:latin typeface="+mn-lt"/>
                <a:cs typeface="Arial"/>
              </a:rPr>
              <a:t> a classroom setting.</a:t>
            </a:r>
            <a:r>
              <a:rPr lang="en-AU" dirty="0">
                <a:latin typeface="+mn-lt"/>
                <a:cs typeface="Arial"/>
              </a:rPr>
              <a:t> Alternatively, the teacher could discuss the educational benefit of the process of sharing learning intentions and success criteria and discussing the significance of this learning process. </a:t>
            </a:r>
            <a:r>
              <a:rPr lang="en-AU" sz="1600" dirty="0">
                <a:latin typeface="+mn-lt"/>
                <a:cs typeface="Arial"/>
              </a:rPr>
              <a:t> </a:t>
            </a:r>
            <a:endParaRPr lang="en-US" sz="1600" dirty="0">
              <a:latin typeface="+mn-lt"/>
              <a:cs typeface="Arial"/>
            </a:endParaRPr>
          </a:p>
          <a:p>
            <a:endParaRPr lang="en-AU" sz="1600" dirty="0">
              <a:latin typeface="+mn-lt"/>
              <a:cs typeface="Arial"/>
            </a:endParaRPr>
          </a:p>
          <a:p>
            <a:pPr marL="285750" indent="-285750">
              <a:buFont typeface="Arial"/>
              <a:buChar char="•"/>
            </a:pPr>
            <a:r>
              <a:rPr lang="en-AU" sz="1600" dirty="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mn-lt"/>
                <a:cs typeface="Arial"/>
              </a:rPr>
              <a:t>The success criteria</a:t>
            </a:r>
            <a:r>
              <a:rPr lang="en-AU" sz="1600" b="1" dirty="0">
                <a:solidFill>
                  <a:schemeClr val="tx1"/>
                </a:solidFill>
                <a:latin typeface="+mn-lt"/>
                <a:cs typeface="Arial"/>
              </a:rPr>
              <a:t> </a:t>
            </a:r>
            <a:r>
              <a:rPr lang="en-AU" sz="1600" dirty="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mn-lt"/>
                <a:cs typeface="Arial"/>
              </a:rPr>
              <a:t>Success criteria</a:t>
            </a:r>
            <a:r>
              <a:rPr lang="en-AU" sz="1600" i="0" dirty="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dirty="0">
                <a:solidFill>
                  <a:schemeClr val="tx1"/>
                </a:solidFill>
                <a:latin typeface="+mn-lt"/>
                <a:cs typeface="Arial"/>
              </a:rPr>
              <a:t>(DoE 2025).</a:t>
            </a:r>
            <a:r>
              <a:rPr lang="en-AU" sz="1600" i="0" dirty="0">
                <a:solidFill>
                  <a:schemeClr val="tx1"/>
                </a:solidFill>
                <a:effectLst/>
                <a:latin typeface="+mn-lt"/>
              </a:rPr>
              <a:t> </a:t>
            </a:r>
            <a:endParaRPr lang="en-AU" sz="1600" i="0" dirty="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mn-lt"/>
                <a:cs typeface="Arial"/>
              </a:rPr>
              <a:t>The sample learning intentions and success criteria (LISC) on the following slide are aligned to the syllabus. </a:t>
            </a:r>
            <a:endParaRPr lang="en-AU" sz="1600" dirty="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mn-lt"/>
              </a:rPr>
              <a:t>When designing LISC for students working above or below stage level, or towards Life Skills outcomes, draw on the </a:t>
            </a:r>
            <a:r>
              <a:rPr lang="en-AU" dirty="0">
                <a:latin typeface="+mn-lt"/>
              </a:rPr>
              <a:t>collaborative</a:t>
            </a:r>
            <a:r>
              <a:rPr lang="en-AU" sz="1600" dirty="0">
                <a:solidFill>
                  <a:schemeClr val="tx1"/>
                </a:solidFill>
                <a:latin typeface="+mn-lt"/>
              </a:rPr>
              <a:t> curriculum planning</a:t>
            </a:r>
            <a:r>
              <a:rPr lang="en-AU" sz="1600" i="0" u="none" strike="noStrike" dirty="0">
                <a:solidFill>
                  <a:schemeClr val="tx1"/>
                </a:solidFill>
                <a:effectLst/>
                <a:latin typeface="+mn-lt"/>
                <a:cs typeface="Arial"/>
              </a:rPr>
              <a:t> p</a:t>
            </a:r>
            <a:r>
              <a:rPr lang="en-AU" sz="1600" u="none" dirty="0">
                <a:solidFill>
                  <a:schemeClr val="tx1"/>
                </a:solidFill>
                <a:latin typeface="+mn-lt"/>
              </a:rPr>
              <a:t>rocess </a:t>
            </a:r>
            <a:r>
              <a:rPr lang="en-AU" sz="1600" dirty="0">
                <a:solidFill>
                  <a:schemeClr val="tx1"/>
                </a:solidFill>
                <a:latin typeface="+mn-lt"/>
              </a:rPr>
              <a:t>to ensure LISC is differentiated and aligned with the relevant syllabus outcomes. </a:t>
            </a:r>
            <a:endParaRPr lang="en-AU" sz="1600" dirty="0">
              <a:solidFill>
                <a:schemeClr val="tx1"/>
              </a:solidFill>
              <a:latin typeface="+mn-lt"/>
              <a:cs typeface="Arial"/>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cs typeface="Arial"/>
              </a:rPr>
              <a:t>For more </a:t>
            </a:r>
            <a:r>
              <a:rPr lang="en-AU" b="0" dirty="0">
                <a:latin typeface="+mn-lt"/>
                <a:cs typeface="Arial"/>
              </a:rPr>
              <a:t>information, see:</a:t>
            </a:r>
            <a:endParaRPr lang="en-AU" b="0" strike="sngStrike" dirty="0">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AITSL: </a:t>
            </a:r>
            <a:r>
              <a:rPr lang="en-AU" b="0" dirty="0">
                <a:latin typeface="+mn-lt"/>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learning intentions:  </a:t>
            </a:r>
            <a:r>
              <a:rPr lang="en-AU" dirty="0">
                <a:latin typeface="+mn-lt"/>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success criteria: </a:t>
            </a:r>
            <a:r>
              <a:rPr lang="en-AU" b="0" dirty="0">
                <a:latin typeface="+mn-lt"/>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Collaborative curriculum planning: </a:t>
            </a:r>
            <a:r>
              <a:rPr lang="en-AU" b="0" dirty="0">
                <a:latin typeface="+mn-lt"/>
                <a:cs typeface="Arial"/>
              </a:rPr>
              <a:t>https://educationstandards.nsw.edu.au/wps/portal/nesa/k-10/diversity-in-learning/special-education/collaborative-curriculum-planning</a:t>
            </a:r>
            <a:endParaRPr lang="en-AU" b="0" dirty="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rgbClr val="444444"/>
                </a:solidFill>
              </a:rPr>
              <a:t>Teacher note: </a:t>
            </a:r>
            <a:r>
              <a:rPr lang="en-AU" dirty="0">
                <a:solidFill>
                  <a:srgbClr val="444444"/>
                </a:solidFill>
              </a:rPr>
              <a:t>adapt the provided learning intention and below sample success criteria, as required, to suit the needs of your students. </a:t>
            </a:r>
            <a:endParaRPr lang="en-US" dirty="0">
              <a:solidFill>
                <a:srgbClr val="444444"/>
              </a:solidFill>
            </a:endParaRPr>
          </a:p>
          <a:p>
            <a:endParaRPr lang="en-AU" dirty="0">
              <a:solidFill>
                <a:srgbClr val="444444"/>
              </a:solidFill>
              <a:latin typeface="Arial"/>
              <a:cs typeface="Arial"/>
            </a:endParaRPr>
          </a:p>
          <a:p>
            <a:pPr marL="285750" indent="-285750">
              <a:buFontTx/>
              <a:buChar char="-"/>
            </a:pPr>
            <a:r>
              <a:rPr lang="en-AU" i="1" dirty="0">
                <a:solidFill>
                  <a:srgbClr val="444444"/>
                </a:solidFill>
                <a:latin typeface="Arial"/>
                <a:cs typeface="Arial"/>
              </a:rPr>
              <a:t>edit the subject-verb agreement in modified extracts from the core text </a:t>
            </a:r>
            <a:endParaRPr lang="en-US" i="1" dirty="0">
              <a:solidFill>
                <a:srgbClr val="444444"/>
              </a:solidFill>
              <a:latin typeface="Arial"/>
              <a:cs typeface="Arial"/>
            </a:endParaRPr>
          </a:p>
          <a:p>
            <a:pPr marL="285750" indent="-285750">
              <a:buFontTx/>
              <a:buChar char="-"/>
            </a:pPr>
            <a:r>
              <a:rPr lang="en-AU" i="1" dirty="0">
                <a:solidFill>
                  <a:srgbClr val="444444"/>
                </a:solidFill>
                <a:latin typeface="Arial"/>
                <a:cs typeface="Arial"/>
              </a:rPr>
              <a:t>edit the inconsistent tense in modified extracts from the core text </a:t>
            </a:r>
          </a:p>
          <a:p>
            <a:pPr marL="285750" indent="-285750">
              <a:buFontTx/>
              <a:buChar char="-"/>
            </a:pPr>
            <a:r>
              <a:rPr lang="en-AU" i="1" dirty="0">
                <a:solidFill>
                  <a:srgbClr val="444444"/>
                </a:solidFill>
                <a:latin typeface="Arial"/>
                <a:cs typeface="Arial"/>
              </a:rPr>
              <a:t>use tense appropriately in reflective writing.</a:t>
            </a:r>
            <a:endParaRPr lang="en-AU" i="1" dirty="0"/>
          </a:p>
          <a:p>
            <a:pPr>
              <a:lnSpc>
                <a:spcPct val="150000"/>
              </a:lnSpc>
              <a:spcBef>
                <a:spcPts val="1200"/>
              </a:spcBef>
              <a:spcAft>
                <a:spcPts val="600"/>
              </a:spcAft>
            </a:pPr>
            <a:endParaRPr lang="en-AU" dirty="0">
              <a:solidFill>
                <a:srgbClr val="444444"/>
              </a:solidFill>
              <a:latin typeface="Arial"/>
              <a:cs typeface="Arial"/>
            </a:endParaRPr>
          </a:p>
          <a:p>
            <a:pPr marL="285750" indent="-285750">
              <a:buFont typeface="Arial" panose="020B0604020202020204" pitchFamily="34" charset="0"/>
              <a:buChar char="•"/>
            </a:pPr>
            <a:r>
              <a:rPr lang="en-AU" dirty="0">
                <a:solidFill>
                  <a:srgbClr val="444444"/>
                </a:solidFill>
              </a:rPr>
              <a:t>LISC is usually shared first or early in the lesson and is explained by the teacher who checks for understanding (DoE 2025). </a:t>
            </a:r>
            <a:endParaRPr lang="en-US" dirty="0">
              <a:solidFill>
                <a:srgbClr val="444444"/>
              </a:solidFill>
            </a:endParaRPr>
          </a:p>
          <a:p>
            <a:pPr marL="285750" indent="-285750">
              <a:buFont typeface="Arial" panose="020B0604020202020204" pitchFamily="34" charset="0"/>
              <a:buChar char="•"/>
            </a:pPr>
            <a:r>
              <a:rPr lang="en-AU" dirty="0">
                <a:solidFill>
                  <a:srgbClr val="444444"/>
                </a:solidFill>
              </a:rPr>
              <a:t>LISC is referred to regularly to check for understanding, provide feedback or as a self-assessment tool (Wiliam and Leahy 2015). </a:t>
            </a:r>
            <a:endParaRPr lang="en-US" dirty="0">
              <a:solidFill>
                <a:srgbClr val="444444"/>
              </a:solidFill>
            </a:endParaRPr>
          </a:p>
          <a:p>
            <a:pPr marL="285750" indent="-285750">
              <a:buFont typeface="Arial" panose="020B0604020202020204" pitchFamily="34" charset="0"/>
              <a:buChar char="•"/>
            </a:pPr>
            <a:r>
              <a:rPr lang="en-AU" dirty="0">
                <a:solidFill>
                  <a:srgbClr val="444444"/>
                </a:solidFill>
              </a:rPr>
              <a:t>Learning intentions and success criteria can be supported by exemplars, such as 'What A Good One Looks Like' (WAGOLL) or exemplars to demonstrate success criteria (Clarke 2021).</a:t>
            </a:r>
            <a:endParaRPr lang="en-US" dirty="0">
              <a:solidFill>
                <a:srgbClr val="444444"/>
              </a:solidFill>
            </a:endParaRPr>
          </a:p>
          <a:p>
            <a:endParaRPr lang="en-AU" dirty="0">
              <a:solidFill>
                <a:srgbClr val="444444"/>
              </a:solidFill>
            </a:endParaRPr>
          </a:p>
          <a:p>
            <a:r>
              <a:rPr lang="en-AU" dirty="0">
                <a:solidFill>
                  <a:srgbClr val="444444"/>
                </a:solidFill>
              </a:rPr>
              <a:t>For more information, see:</a:t>
            </a:r>
            <a:endParaRPr lang="en-US" dirty="0">
              <a:solidFill>
                <a:srgbClr val="444444"/>
              </a:solidFill>
            </a:endParaRPr>
          </a:p>
          <a:p>
            <a:r>
              <a:rPr lang="en-AU" b="1" dirty="0">
                <a:solidFill>
                  <a:srgbClr val="444444"/>
                </a:solidFill>
              </a:rPr>
              <a:t>Sharing learning intentions and success criteria: </a:t>
            </a:r>
            <a:r>
              <a:rPr lang="en-AU" dirty="0">
                <a:solidFill>
                  <a:srgbClr val="444444"/>
                </a:solidFill>
                <a:hlinkClick r:id="rId3"/>
              </a:rPr>
              <a:t>https://education.nsw.gov.au/content/dam/main-education/documents/teaching-and-learning/curriculum/explicit-teaching/explicit-teaching-technique-guide-lisc-sharing.pdf</a:t>
            </a:r>
            <a:r>
              <a:rPr lang="en-AU" dirty="0">
                <a:solidFill>
                  <a:srgbClr val="444444"/>
                </a:solidFill>
              </a:rPr>
              <a:t> </a:t>
            </a:r>
            <a:endParaRPr lang="en-US" dirty="0">
              <a:solidFill>
                <a:srgbClr val="444444"/>
              </a:solidFill>
            </a:endParaRPr>
          </a:p>
          <a:p>
            <a:r>
              <a:rPr lang="en-AU" b="1" dirty="0">
                <a:solidFill>
                  <a:srgbClr val="444444"/>
                </a:solidFill>
              </a:rPr>
              <a:t>Planning learning intentions and success criteria: </a:t>
            </a:r>
            <a:r>
              <a:rPr lang="en-AU" dirty="0">
                <a:solidFill>
                  <a:srgbClr val="444444"/>
                </a:solidFill>
                <a:hlinkClick r:id="rId4"/>
              </a:rPr>
              <a:t>https://education.nsw.gov.au/content/dam/main-education/documents/teaching-and-learning/curriculum/explicit-teaching/explicit-teaching-technique-guide-lisc-planning.pdf</a:t>
            </a:r>
            <a:endParaRPr lang="en-AU" dirty="0">
              <a:solidFill>
                <a:srgbClr val="444444"/>
              </a:solidFill>
            </a:endParaRPr>
          </a:p>
          <a:p>
            <a:pPr algn="l"/>
            <a:endParaRPr lang="en-AU" b="0" i="0" dirty="0">
              <a:solidFill>
                <a:srgbClr val="444444"/>
              </a:solidFill>
              <a:effectLst/>
              <a:latin typeface="Arial"/>
            </a:endParaRPr>
          </a:p>
          <a:p>
            <a:pPr algn="l" rtl="0" fontAlgn="base"/>
            <a:endParaRPr lang="en-AU" b="0" i="0" dirty="0">
              <a:solidFill>
                <a:srgbClr val="444444"/>
              </a:solidFill>
              <a:effectLst/>
              <a:latin typeface="Arial"/>
              <a:cs typeface="Arial"/>
            </a:endParaRPr>
          </a:p>
          <a:p>
            <a:pPr marL="342900" indent="-342900" algn="l" rtl="0">
              <a:lnSpc>
                <a:spcPct val="150000"/>
              </a:lnSpc>
              <a:spcBef>
                <a:spcPts val="1200"/>
              </a:spcBef>
              <a:spcAft>
                <a:spcPts val="600"/>
              </a:spcAft>
              <a:buFont typeface="Calibri" panose="05050102010706020507" pitchFamily="18" charset="2"/>
              <a:buChar char="-"/>
            </a:pPr>
            <a:endParaRPr lang="en-AU" sz="1800" b="0" i="0" dirty="0">
              <a:solidFill>
                <a:srgbClr val="000000"/>
              </a:solidFill>
              <a:effectLst/>
              <a:ea typeface="Calibri" panose="020F0502020204030204" pitchFamily="34" charset="0"/>
            </a:endParaRPr>
          </a:p>
          <a:p>
            <a:pPr lvl="0"/>
            <a:endParaRPr lang="en-AU" b="1" dirty="0">
              <a:effectLst/>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has been used to identify the explicit teaching and learning strategy and should be deleted or hidden when using in a classroom setting. </a:t>
            </a:r>
          </a:p>
          <a:p>
            <a:endParaRPr lang="en-AU" dirty="0"/>
          </a:p>
          <a:p>
            <a:r>
              <a:rPr lang="en-AU" dirty="0"/>
              <a:t>Chunking learning into manageable components reduces demand on students’ working memory. Sequencing those chunks in a logical progression supports students to incorporate new information into their mental model, or schema (AERO 2024a).</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0042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there are a number of slides included in this deck that have been hidden because the content may lead to cognitive overload for students. These slides are designed to support the delivery of the grammar content and are a valuable resource for teachers. Use your professional judgement when deciding whether to use these slides with students.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89865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2FCB8-40E9-53C0-0CA2-5E1DA4AF3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0F1F0-E753-5234-6D3F-FE16A4346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F8497-106A-E952-44C1-B731EC900AE4}"/>
              </a:ext>
            </a:extLst>
          </p:cNvPr>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a:t>
            </a:r>
            <a:r>
              <a:rPr lang="en-AU" sz="1800" b="1" dirty="0">
                <a:effectLst/>
                <a:latin typeface="Arial" panose="020B0604020202020204" pitchFamily="34" charset="0"/>
                <a:ea typeface="Calibri" panose="020F0502020204030204" pitchFamily="34" charset="0"/>
              </a:rPr>
              <a:t>6 – understanding grammar and its impact on communication</a:t>
            </a:r>
            <a:r>
              <a:rPr lang="en-AU" b="1" i="0" u="none" strike="noStrike" dirty="0">
                <a:solidFill>
                  <a:srgbClr val="000000"/>
                </a:solidFill>
                <a:effectLst/>
                <a:latin typeface="Public Sans" pitchFamily="2" charset="0"/>
              </a:rPr>
              <a:t>. </a:t>
            </a:r>
            <a:r>
              <a:rPr lang="en-AU" b="0" i="0" u="none" strike="noStrike" dirty="0">
                <a:solidFill>
                  <a:srgbClr val="000000"/>
                </a:solidFill>
                <a:effectLst/>
                <a:latin typeface="Public Sans" pitchFamily="2" charset="0"/>
              </a:rPr>
              <a:t>M</a:t>
            </a:r>
            <a:r>
              <a:rPr lang="en-AU" b="0" dirty="0"/>
              <a:t>ake connections to prior learning. In the PowerPoint </a:t>
            </a:r>
            <a:r>
              <a:rPr lang="en-AU" b="1" dirty="0"/>
              <a:t>Phase 3 – sentence variation </a:t>
            </a:r>
            <a:r>
              <a:rPr lang="en-AU" b="0" dirty="0"/>
              <a:t>students developed their understanding that a sentence is comprised of a subject and a predicate. They also developed understanding that a sentence must contain a verb.</a:t>
            </a:r>
          </a:p>
          <a:p>
            <a:endParaRPr lang="en-AU" b="1" dirty="0"/>
          </a:p>
        </p:txBody>
      </p:sp>
      <p:sp>
        <p:nvSpPr>
          <p:cNvPr id="4" name="Slide Number Placeholder 3">
            <a:extLst>
              <a:ext uri="{FF2B5EF4-FFF2-40B4-BE49-F238E27FC236}">
                <a16:creationId xmlns:a16="http://schemas.microsoft.com/office/drawing/2014/main" id="{656B416C-A9C1-377A-B744-CDEA16946B1F}"/>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664436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4. </a:t>
            </a:r>
            <a:r>
              <a:rPr lang="en-AU" b="0" i="0" u="none" strike="noStrike" dirty="0">
                <a:solidFill>
                  <a:srgbClr val="000000"/>
                </a:solidFill>
                <a:effectLst/>
                <a:latin typeface="Public Sans" pitchFamily="2" charset="0"/>
              </a:rPr>
              <a:t>I</a:t>
            </a:r>
            <a:r>
              <a:rPr lang="en-AU" dirty="0"/>
              <a:t>dentify the meaning of singular subject and singular verb using the information on the slide. For the singular verb example, point out the following:</a:t>
            </a:r>
          </a:p>
          <a:p>
            <a:pPr marL="285750" indent="-285750">
              <a:buFont typeface="Arial" panose="020B0604020202020204" pitchFamily="34" charset="0"/>
              <a:buChar char="•"/>
            </a:pPr>
            <a:r>
              <a:rPr lang="en-AU" dirty="0"/>
              <a:t>‘He’s’ is a contraction of ‘he is’ so the subject is ‘he’ and the verb is ‘is’.</a:t>
            </a:r>
          </a:p>
          <a:p>
            <a:pPr marL="285750" indent="-285750">
              <a:buFont typeface="Arial" panose="020B0604020202020204" pitchFamily="34" charset="0"/>
              <a:buChar char="•"/>
            </a:pPr>
            <a:r>
              <a:rPr lang="en-AU" dirty="0"/>
              <a:t>‘Looks’ is the singular verb as the subject is assumed to be ‘it’. We can tell by using the information from the previous sentence.</a:t>
            </a:r>
          </a:p>
          <a:p>
            <a:pPr marL="285750" indent="-285750">
              <a:buFont typeface="Arial" panose="020B0604020202020204" pitchFamily="34" charset="0"/>
              <a:buChar char="•"/>
            </a:pPr>
            <a:r>
              <a:rPr lang="en-AU" dirty="0"/>
              <a:t>‘the world’ is the subject and ‘gained’ is the past tense singular verb.</a:t>
            </a:r>
          </a:p>
          <a:p>
            <a:pPr marL="285750" indent="-285750">
              <a:buFont typeface="Arial" panose="020B0604020202020204" pitchFamily="34" charset="0"/>
              <a:buChar char="•"/>
            </a:pPr>
            <a:r>
              <a:rPr lang="en-AU" dirty="0"/>
              <a:t>:lost’ is the verb and it is linked to the earlier subject in this sentence – ‘the world’.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7915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4. </a:t>
            </a:r>
            <a:r>
              <a:rPr lang="en-AU" b="0" i="0" u="none" strike="noStrike" dirty="0">
                <a:solidFill>
                  <a:srgbClr val="000000"/>
                </a:solidFill>
                <a:effectLst/>
                <a:latin typeface="Public Sans" pitchFamily="2" charset="0"/>
              </a:rPr>
              <a:t>W</a:t>
            </a:r>
            <a:r>
              <a:rPr lang="en-AU" dirty="0"/>
              <a:t>hen we speak about more than one thing, it is referred to as a plural subject. Therefore, to have subject-verb agreement, we need to use a plural verb. Work through the examples of plural verbs with the class. Use the example from the text to identify how verb-agreement is used in the text.</a:t>
            </a:r>
          </a:p>
          <a:p>
            <a:endParaRPr lang="en-AU" dirty="0"/>
          </a:p>
          <a:p>
            <a:r>
              <a:rPr lang="en-AU" dirty="0"/>
              <a:t>Point out that the verbs in this example are ‘modal verbs’ (</a:t>
            </a:r>
            <a:r>
              <a:rPr lang="en-AU" b="0" i="0" dirty="0">
                <a:solidFill>
                  <a:srgbClr val="111111"/>
                </a:solidFill>
                <a:effectLst/>
                <a:latin typeface="Roboto" panose="02000000000000000000" pitchFamily="2" charset="0"/>
              </a:rPr>
              <a:t>must, shall, will, should, would, can, could, may, and might) </a:t>
            </a:r>
            <a:r>
              <a:rPr lang="en-AU" dirty="0"/>
              <a:t>and are often used with a main verb. In this example:</a:t>
            </a:r>
          </a:p>
          <a:p>
            <a:pPr marL="285750" indent="-285750">
              <a:buFont typeface="Arial" panose="020B0604020202020204" pitchFamily="34" charset="0"/>
              <a:buChar char="•"/>
            </a:pPr>
            <a:r>
              <a:rPr lang="en-AU" dirty="0"/>
              <a:t>‘would’ is the modal verb</a:t>
            </a:r>
          </a:p>
          <a:p>
            <a:pPr marL="285750" indent="-285750">
              <a:buFont typeface="Arial" panose="020B0604020202020204" pitchFamily="34" charset="0"/>
              <a:buChar char="•"/>
            </a:pPr>
            <a:r>
              <a:rPr lang="en-AU" dirty="0"/>
              <a:t>‘return is the main verb</a:t>
            </a:r>
          </a:p>
          <a:p>
            <a:pPr marL="285750" indent="-285750">
              <a:buFont typeface="Arial" panose="020B0604020202020204" pitchFamily="34" charset="0"/>
              <a:buChar char="•"/>
            </a:pPr>
            <a:r>
              <a:rPr lang="en-AU" dirty="0"/>
              <a:t>‘wake’ is the main verb</a:t>
            </a:r>
          </a:p>
          <a:p>
            <a:pPr marL="285750" indent="-285750">
              <a:buFont typeface="Arial" panose="020B0604020202020204" pitchFamily="34" charset="0"/>
              <a:buChar char="•"/>
            </a:pPr>
            <a:r>
              <a:rPr lang="en-AU" dirty="0"/>
              <a:t>‘find’ is a main verb.</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57439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unsplash.com/photos/black-pen-on-white-paper-5RkPbcmo7r8?utm_content=creditCopyText&amp;utm_medium=referral&amp;utm_source=unsplash" TargetMode="External"/><Relationship Id="rId4" Type="http://schemas.openxmlformats.org/officeDocument/2006/relationships/hyperlink" Target="https://unsplash.com/@benjamin_1017?utm_content=creditCopyText&amp;utm_medium=referral&amp;utm_source=unsplas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v9.australiancurriculum.edu.au/downloads/general-capabilities" TargetMode="External"/><Relationship Id="rId2" Type="http://schemas.openxmlformats.org/officeDocument/2006/relationships/hyperlink" Target="https://v9.australiancurriculum.edu.au/downloads/general-capabilities#accordion-afa194f119-item-6336db4ee7" TargetMode="External"/><Relationship Id="rId1" Type="http://schemas.openxmlformats.org/officeDocument/2006/relationships/slideLayout" Target="../slideLayouts/slideLayout19.xml"/><Relationship Id="rId5" Type="http://schemas.openxmlformats.org/officeDocument/2006/relationships/hyperlink" Target="https://curriculum.nsw.edu.au/learning-areas/english/english-studies-11-12-2024/overview/course" TargetMode="External"/><Relationship Id="rId4" Type="http://schemas.openxmlformats.org/officeDocument/2006/relationships/hyperlink" Target="https://curriculum.nsw.edu.au/learning-areas/english/english-studies-11-12-2024/overview/course#:~:text=elective%20focus%20areas.-,Text%20requirements,-There%20are%20no"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guides-resources/practice-guides/explain-learning-objectives" TargetMode="External"/><Relationship Id="rId12" Type="http://schemas.openxmlformats.org/officeDocument/2006/relationships/hyperlink" Target="https://education.nsw.gov.au/teaching-and-learning/curriculum/explicit-teaching/explicit-teaching-strategies" TargetMode="External"/><Relationship Id="rId2" Type="http://schemas.openxmlformats.org/officeDocument/2006/relationships/notesSlide" Target="../notesSlides/notesSlide29.xml"/><Relationship Id="rId1" Type="http://schemas.openxmlformats.org/officeDocument/2006/relationships/slideLayout" Target="../slideLayouts/slideLayout28.xml"/><Relationship Id="rId6" Type="http://schemas.openxmlformats.org/officeDocument/2006/relationships/hyperlink" Target="https://curriculum.nsw.edu.au/learning-areas/english/english-studies-11-12-2024/overview/course" TargetMode="External"/><Relationship Id="rId11" Type="http://schemas.openxmlformats.org/officeDocument/2006/relationships/hyperlink" Target="https://curriculum.nsw.edu.au/resources/glossary"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about-us/education-data-and-research/cese/publications/literature-reviews/cognitive-load-theor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researchgate.net/publication/323964092_Classroom_assessment_and_pedagogy"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education.nsw.gov.au/teaching-and-learning/curriculum/explicit-teaching/explicit-teaching-strategies" TargetMode="External"/><Relationship Id="rId3" Type="http://schemas.openxmlformats.org/officeDocument/2006/relationships/hyperlink" Target="https://www.edresearch.edu.au/guides-resources/practice-guides/explain-learning-objectives" TargetMode="External"/><Relationship Id="rId7" Type="http://schemas.openxmlformats.org/officeDocument/2006/relationships/hyperlink" Target="https://educationstandards.nsw.edu.au/wps/portal/nesa/k-10/diversity-in-learning/special-education/collaborative-curriculum-planning"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hyperlink" Target="https://education.nsw.gov.au/about-us/education-data-and-research/cese/publications/literature-reviews/cognitive-load-theory" TargetMode="External"/><Relationship Id="rId11" Type="http://schemas.openxmlformats.org/officeDocument/2006/relationships/hyperlink" Target="https://www.ascd.org/el/articles/the-right-questions-the-right-way" TargetMode="External"/><Relationship Id="rId5" Type="http://schemas.openxmlformats.org/officeDocument/2006/relationships/hyperlink" Target="https://www.researchgate.net/publication/323964092_Classroom_assessment_and_pedagogy" TargetMode="External"/><Relationship Id="rId10" Type="http://schemas.openxmlformats.org/officeDocument/2006/relationships/hyperlink" Target="https://app.education.nsw.gov.au/digital-learning-selector/LearningActivity/Browser?cache_id=f77b0" TargetMode="External"/><Relationship Id="rId4" Type="http://schemas.openxmlformats.org/officeDocument/2006/relationships/hyperlink" Target="https://www.edresearch.edu.au/summaries-explainers/explainers/explicit-instruction" TargetMode="External"/><Relationship Id="rId9" Type="http://schemas.openxmlformats.org/officeDocument/2006/relationships/hyperlink" Target="https://education.nsw.gov.au/about-us/education-data-and-research/cese/publications/research-reports/what-works-best-2020-update/explicit-teaching-driving-learning-and-engagemen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67A2A-269B-DC1A-0E11-B7B8371C5D30}"/>
            </a:ext>
          </a:extLst>
        </p:cNvPr>
        <p:cNvGrpSpPr/>
        <p:nvPr/>
      </p:nvGrpSpPr>
      <p:grpSpPr>
        <a:xfrm>
          <a:off x="0" y="0"/>
          <a:ext cx="0" cy="0"/>
          <a:chOff x="0" y="0"/>
          <a:chExt cx="0" cy="0"/>
        </a:xfrm>
      </p:grpSpPr>
      <p:sp>
        <p:nvSpPr>
          <p:cNvPr id="8" name="Footer Placeholder 1">
            <a:extLst>
              <a:ext uri="{FF2B5EF4-FFF2-40B4-BE49-F238E27FC236}">
                <a16:creationId xmlns:a16="http://schemas.microsoft.com/office/drawing/2014/main" id="{E5CCCAE6-B823-BADD-1464-AF2E7DA33F79}"/>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latin typeface="+mn-lt"/>
              </a:rPr>
              <a:t>NSW Department of Education</a:t>
            </a:r>
            <a:endParaRPr lang="en-AU">
              <a:latin typeface="+mn-lt"/>
            </a:endParaRPr>
          </a:p>
        </p:txBody>
      </p:sp>
      <p:sp>
        <p:nvSpPr>
          <p:cNvPr id="20" name="Title 19">
            <a:extLst>
              <a:ext uri="{FF2B5EF4-FFF2-40B4-BE49-F238E27FC236}">
                <a16:creationId xmlns:a16="http://schemas.microsoft.com/office/drawing/2014/main" id="{641C6A80-A48E-8FD2-A665-9AAA69DD6899}"/>
              </a:ext>
            </a:extLst>
          </p:cNvPr>
          <p:cNvSpPr>
            <a:spLocks noGrp="1"/>
          </p:cNvSpPr>
          <p:nvPr>
            <p:ph type="ctrTitle"/>
          </p:nvPr>
        </p:nvSpPr>
        <p:spPr/>
        <p:txBody>
          <a:bodyPr/>
          <a:lstStyle/>
          <a:p>
            <a:r>
              <a:rPr lang="en-AU" dirty="0"/>
              <a:t>Phase 3 – Subject –verb agreement and use of tense</a:t>
            </a:r>
          </a:p>
        </p:txBody>
      </p:sp>
      <p:sp>
        <p:nvSpPr>
          <p:cNvPr id="21" name="Text Placeholder 20">
            <a:extLst>
              <a:ext uri="{FF2B5EF4-FFF2-40B4-BE49-F238E27FC236}">
                <a16:creationId xmlns:a16="http://schemas.microsoft.com/office/drawing/2014/main" id="{A4604790-AE93-7CBC-7ED3-8FD2E67E4AAE}"/>
              </a:ext>
            </a:extLst>
          </p:cNvPr>
          <p:cNvSpPr>
            <a:spLocks noGrp="1"/>
          </p:cNvSpPr>
          <p:nvPr>
            <p:ph type="body" sz="quarter" idx="10"/>
          </p:nvPr>
        </p:nvSpPr>
        <p:spPr/>
        <p:txBody>
          <a:bodyPr/>
          <a:lstStyle/>
          <a:p>
            <a:r>
              <a:rPr lang="en-AU" dirty="0"/>
              <a:t>Stage 6 – English Studies – Year 11</a:t>
            </a:r>
          </a:p>
          <a:p>
            <a:endParaRPr lang="en-AU" dirty="0"/>
          </a:p>
        </p:txBody>
      </p:sp>
      <p:sp>
        <p:nvSpPr>
          <p:cNvPr id="25" name="Text Placeholder 24">
            <a:extLst>
              <a:ext uri="{FF2B5EF4-FFF2-40B4-BE49-F238E27FC236}">
                <a16:creationId xmlns:a16="http://schemas.microsoft.com/office/drawing/2014/main" id="{3DE918A4-85B8-845D-245B-2B71453A7927}"/>
              </a:ext>
            </a:extLst>
          </p:cNvPr>
          <p:cNvSpPr>
            <a:spLocks noGrp="1"/>
          </p:cNvSpPr>
          <p:nvPr>
            <p:ph type="body" sz="quarter" idx="16"/>
          </p:nvPr>
        </p:nvSpPr>
        <p:spPr/>
        <p:txBody>
          <a:bodyPr/>
          <a:lstStyle/>
          <a:p>
            <a:r>
              <a:rPr lang="en-AU" dirty="0"/>
              <a:t>‘Reading to write: Transition to English Studies’ – Year 11</a:t>
            </a:r>
          </a:p>
        </p:txBody>
      </p:sp>
      <p:sp>
        <p:nvSpPr>
          <p:cNvPr id="2" name="Text Placeholder 1">
            <a:extLst>
              <a:ext uri="{FF2B5EF4-FFF2-40B4-BE49-F238E27FC236}">
                <a16:creationId xmlns:a16="http://schemas.microsoft.com/office/drawing/2014/main" id="{9B958EB5-ECF5-1085-4676-EFE9FD0E63EB}"/>
              </a:ext>
            </a:extLst>
          </p:cNvPr>
          <p:cNvSpPr>
            <a:spLocks noGrp="1"/>
          </p:cNvSpPr>
          <p:nvPr>
            <p:ph type="body" sz="quarter" idx="14"/>
          </p:nvPr>
        </p:nvSpPr>
        <p:spPr/>
        <p:txBody>
          <a:bodyPr/>
          <a:lstStyle/>
          <a:p>
            <a:r>
              <a:rPr lang="en-US" dirty="0"/>
              <a:t>Term 1</a:t>
            </a:r>
            <a:endParaRPr lang="en-AU" dirty="0"/>
          </a:p>
        </p:txBody>
      </p:sp>
      <p:pic>
        <p:nvPicPr>
          <p:cNvPr id="26" name="Picture Placeholder 1">
            <a:extLst>
              <a:ext uri="{FF2B5EF4-FFF2-40B4-BE49-F238E27FC236}">
                <a16:creationId xmlns:a16="http://schemas.microsoft.com/office/drawing/2014/main" id="{1F84895E-4498-A0F0-C426-182472C59468}"/>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0" b="8994"/>
          <a:stretch>
            <a:fillRect/>
          </a:stretch>
        </p:blipFill>
        <p:spPr>
          <a:xfrm>
            <a:off x="7128000" y="0"/>
            <a:ext cx="5064000" cy="6241774"/>
          </a:xfrm>
          <a:prstGeom prst="rect">
            <a:avLst/>
          </a:prstGeom>
          <a:noFill/>
        </p:spPr>
      </p:pic>
      <p:sp>
        <p:nvSpPr>
          <p:cNvPr id="27" name="TextBox 26">
            <a:extLst>
              <a:ext uri="{FF2B5EF4-FFF2-40B4-BE49-F238E27FC236}">
                <a16:creationId xmlns:a16="http://schemas.microsoft.com/office/drawing/2014/main" id="{107290D2-D7AF-35F6-B1D8-87D241341EFD}"/>
              </a:ext>
              <a:ext uri="{C183D7F6-B498-43B3-948B-1728B52AA6E4}">
                <adec:decorative xmlns:adec="http://schemas.microsoft.com/office/drawing/2017/decorative" val="1"/>
              </a:ext>
            </a:extLst>
          </p:cNvPr>
          <p:cNvSpPr txBox="1"/>
          <p:nvPr/>
        </p:nvSpPr>
        <p:spPr>
          <a:xfrm>
            <a:off x="7331076" y="6426200"/>
            <a:ext cx="4608236" cy="1833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dirty="0"/>
              <a:t>Photo by </a:t>
            </a:r>
            <a:r>
              <a:rPr lang="en-US" sz="1200" dirty="0">
                <a:hlinkClick r:id="rId4"/>
              </a:rPr>
              <a:t>Zhuo Cheng you</a:t>
            </a:r>
            <a:r>
              <a:rPr lang="en-US" sz="1200" dirty="0"/>
              <a:t> on </a:t>
            </a:r>
            <a:r>
              <a:rPr lang="en-US" sz="1200" dirty="0" err="1">
                <a:hlinkClick r:id="rId5"/>
              </a:rPr>
              <a:t>Unsplash</a:t>
            </a:r>
            <a:endParaRPr lang="en-US" sz="1200" dirty="0">
              <a:cs typeface="Arial" panose="020B0604020202020204"/>
            </a:endParaRPr>
          </a:p>
        </p:txBody>
      </p:sp>
    </p:spTree>
    <p:extLst>
      <p:ext uri="{BB962C8B-B14F-4D97-AF65-F5344CB8AC3E}">
        <p14:creationId xmlns:p14="http://schemas.microsoft.com/office/powerpoint/2010/main" val="7876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A8459-901A-4ED8-88BA-9E944E9EE913}"/>
              </a:ext>
            </a:extLst>
          </p:cNvPr>
          <p:cNvSpPr>
            <a:spLocks noGrp="1"/>
          </p:cNvSpPr>
          <p:nvPr>
            <p:ph type="title"/>
          </p:nvPr>
        </p:nvSpPr>
        <p:spPr/>
        <p:txBody>
          <a:bodyPr/>
          <a:lstStyle/>
          <a:p>
            <a:r>
              <a:rPr lang="en-AU" dirty="0"/>
              <a:t>Rule 1 – a single subject has a single verb</a:t>
            </a:r>
          </a:p>
        </p:txBody>
      </p:sp>
      <p:sp>
        <p:nvSpPr>
          <p:cNvPr id="9" name="Text Placeholder 4">
            <a:extLst>
              <a:ext uri="{FF2B5EF4-FFF2-40B4-BE49-F238E27FC236}">
                <a16:creationId xmlns:a16="http://schemas.microsoft.com/office/drawing/2014/main" id="{B353C6B7-F566-FC85-6F4A-27128A7166B5}"/>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If the</a:t>
            </a:r>
            <a:r>
              <a:rPr lang="en-AU" dirty="0">
                <a:solidFill>
                  <a:schemeClr val="accent1"/>
                </a:solidFill>
              </a:rPr>
              <a:t> </a:t>
            </a:r>
            <a:r>
              <a:rPr lang="en-AU" b="1" dirty="0">
                <a:solidFill>
                  <a:schemeClr val="accent1"/>
                </a:solidFill>
              </a:rPr>
              <a:t>subject</a:t>
            </a:r>
            <a:r>
              <a:rPr lang="en-AU" dirty="0">
                <a:solidFill>
                  <a:schemeClr val="accent1"/>
                </a:solidFill>
              </a:rPr>
              <a:t> </a:t>
            </a:r>
            <a:r>
              <a:rPr lang="en-AU" dirty="0"/>
              <a:t>is one thing, it is a </a:t>
            </a:r>
            <a:r>
              <a:rPr lang="en-AU" b="1" dirty="0">
                <a:solidFill>
                  <a:schemeClr val="accent1"/>
                </a:solidFill>
              </a:rPr>
              <a:t>singular subject. </a:t>
            </a:r>
          </a:p>
          <a:p>
            <a:r>
              <a:rPr lang="en-AU" dirty="0"/>
              <a:t>We can usually identify this by the use of the words ‘the’ or ‘a’ in front of the </a:t>
            </a:r>
            <a:r>
              <a:rPr lang="en-AU" b="1" dirty="0">
                <a:solidFill>
                  <a:schemeClr val="accent1"/>
                </a:solidFill>
              </a:rPr>
              <a:t>subject. </a:t>
            </a:r>
            <a:r>
              <a:rPr lang="en-AU" dirty="0"/>
              <a:t>Another example of a </a:t>
            </a:r>
            <a:r>
              <a:rPr lang="en-AU" b="1" dirty="0">
                <a:solidFill>
                  <a:schemeClr val="accent1"/>
                </a:solidFill>
              </a:rPr>
              <a:t>singular subject </a:t>
            </a:r>
            <a:r>
              <a:rPr lang="en-AU" dirty="0"/>
              <a:t>is when we talk about individual people. For example, ‘Munn’ or ‘Black Jack’ are the names of characters from </a:t>
            </a:r>
            <a:r>
              <a:rPr lang="en-AU" i="1" dirty="0"/>
              <a:t>What the Doctor Recommended by </a:t>
            </a:r>
            <a:r>
              <a:rPr lang="en-AU" dirty="0"/>
              <a:t>Queenie Chan.</a:t>
            </a:r>
          </a:p>
          <a:p>
            <a:r>
              <a:rPr lang="en-AU" dirty="0">
                <a:solidFill>
                  <a:srgbClr val="4A4A4A"/>
                </a:solidFill>
              </a:rPr>
              <a:t>A </a:t>
            </a:r>
            <a:r>
              <a:rPr lang="en-AU" b="1" dirty="0">
                <a:solidFill>
                  <a:schemeClr val="accent1"/>
                </a:solidFill>
              </a:rPr>
              <a:t>subject </a:t>
            </a:r>
            <a:r>
              <a:rPr lang="en-AU" dirty="0"/>
              <a:t>will come before a phrase beginning with ’of’. This is a key rule for understanding </a:t>
            </a:r>
            <a:r>
              <a:rPr lang="en-AU" b="1" dirty="0"/>
              <a:t>subject</a:t>
            </a:r>
            <a:r>
              <a:rPr lang="en-AU" dirty="0"/>
              <a:t>s.</a:t>
            </a:r>
          </a:p>
          <a:p>
            <a:r>
              <a:rPr lang="en-AU" dirty="0"/>
              <a:t>A </a:t>
            </a:r>
            <a:r>
              <a:rPr lang="en-AU" b="1" dirty="0">
                <a:solidFill>
                  <a:schemeClr val="tx2"/>
                </a:solidFill>
              </a:rPr>
              <a:t>singular verb</a:t>
            </a:r>
            <a:r>
              <a:rPr lang="en-AU" dirty="0"/>
              <a:t> is used when one person or </a:t>
            </a:r>
            <a:r>
              <a:rPr lang="en-AU" b="1" dirty="0">
                <a:solidFill>
                  <a:schemeClr val="accent1"/>
                </a:solidFill>
              </a:rPr>
              <a:t>subject </a:t>
            </a:r>
            <a:r>
              <a:rPr lang="en-AU" dirty="0"/>
              <a:t>is doing the action. They usually have an ‘s’ or ‘ed’ on the end. For example, ‘(</a:t>
            </a:r>
            <a:r>
              <a:rPr lang="en-AU" b="1" dirty="0">
                <a:solidFill>
                  <a:schemeClr val="accent1"/>
                </a:solidFill>
              </a:rPr>
              <a:t>He</a:t>
            </a:r>
            <a:r>
              <a:rPr lang="en-AU" b="1" dirty="0">
                <a:solidFill>
                  <a:schemeClr val="tx2"/>
                </a:solidFill>
              </a:rPr>
              <a:t>’s </a:t>
            </a:r>
            <a:r>
              <a:rPr lang="en-AU" dirty="0"/>
              <a:t>actually a really good salesman. </a:t>
            </a:r>
            <a:r>
              <a:rPr lang="en-AU" b="1" dirty="0">
                <a:solidFill>
                  <a:schemeClr val="tx2"/>
                </a:solidFill>
              </a:rPr>
              <a:t>Looks</a:t>
            </a:r>
            <a:r>
              <a:rPr lang="en-AU" dirty="0"/>
              <a:t> like </a:t>
            </a:r>
            <a:r>
              <a:rPr lang="en-AU" b="1" dirty="0">
                <a:solidFill>
                  <a:schemeClr val="accent1"/>
                </a:solidFill>
              </a:rPr>
              <a:t>the world </a:t>
            </a:r>
            <a:r>
              <a:rPr lang="en-AU" b="1" dirty="0">
                <a:solidFill>
                  <a:schemeClr val="tx2"/>
                </a:solidFill>
              </a:rPr>
              <a:t>gained</a:t>
            </a:r>
            <a:r>
              <a:rPr lang="en-AU" dirty="0"/>
              <a:t> a good doctor, but </a:t>
            </a:r>
            <a:r>
              <a:rPr lang="en-AU" b="1" dirty="0">
                <a:solidFill>
                  <a:schemeClr val="tx2"/>
                </a:solidFill>
              </a:rPr>
              <a:t>lost </a:t>
            </a:r>
            <a:r>
              <a:rPr lang="en-AU" dirty="0"/>
              <a:t>a potential cult leader.)</a:t>
            </a:r>
          </a:p>
        </p:txBody>
      </p:sp>
      <p:sp>
        <p:nvSpPr>
          <p:cNvPr id="2" name="Slide Number Placeholder 1">
            <a:extLst>
              <a:ext uri="{FF2B5EF4-FFF2-40B4-BE49-F238E27FC236}">
                <a16:creationId xmlns:a16="http://schemas.microsoft.com/office/drawing/2014/main" id="{A0185DF0-8B78-EF84-75A3-20C01C102ED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39557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F3A579-38C3-551F-5203-13CA22B52556}"/>
              </a:ext>
            </a:extLst>
          </p:cNvPr>
          <p:cNvSpPr>
            <a:spLocks noGrp="1"/>
          </p:cNvSpPr>
          <p:nvPr>
            <p:ph type="title"/>
          </p:nvPr>
        </p:nvSpPr>
        <p:spPr/>
        <p:txBody>
          <a:bodyPr/>
          <a:lstStyle/>
          <a:p>
            <a:r>
              <a:rPr lang="en-AU" dirty="0"/>
              <a:t>Rule 2 – a plural subject has a plural verb </a:t>
            </a:r>
          </a:p>
        </p:txBody>
      </p:sp>
      <p:sp>
        <p:nvSpPr>
          <p:cNvPr id="9" name="Text Placeholder 4">
            <a:extLst>
              <a:ext uri="{FF2B5EF4-FFF2-40B4-BE49-F238E27FC236}">
                <a16:creationId xmlns:a16="http://schemas.microsoft.com/office/drawing/2014/main" id="{4633557E-E203-CAA2-B67A-25D8F89CFD65}"/>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When we have more than one thing it is a </a:t>
            </a:r>
            <a:r>
              <a:rPr lang="en-AU" b="1" dirty="0">
                <a:solidFill>
                  <a:schemeClr val="accent1"/>
                </a:solidFill>
              </a:rPr>
              <a:t>plural subject</a:t>
            </a:r>
            <a:r>
              <a:rPr lang="en-AU" dirty="0"/>
              <a:t>.</a:t>
            </a:r>
          </a:p>
          <a:p>
            <a:r>
              <a:rPr lang="en-AU" dirty="0"/>
              <a:t>For correct </a:t>
            </a:r>
            <a:r>
              <a:rPr lang="en-AU" b="1" dirty="0">
                <a:solidFill>
                  <a:schemeClr val="accent1"/>
                </a:solidFill>
              </a:rPr>
              <a:t>subject</a:t>
            </a:r>
            <a:r>
              <a:rPr lang="en-AU" dirty="0"/>
              <a:t>-</a:t>
            </a:r>
            <a:r>
              <a:rPr lang="en-AU" b="1" dirty="0">
                <a:solidFill>
                  <a:schemeClr val="tx2"/>
                </a:solidFill>
              </a:rPr>
              <a:t>verb</a:t>
            </a:r>
            <a:r>
              <a:rPr lang="en-AU" dirty="0">
                <a:solidFill>
                  <a:schemeClr val="tx2"/>
                </a:solidFill>
              </a:rPr>
              <a:t> </a:t>
            </a:r>
            <a:r>
              <a:rPr lang="en-AU" dirty="0"/>
              <a:t>agreement, we would use a </a:t>
            </a:r>
            <a:r>
              <a:rPr lang="en-AU" b="1" dirty="0">
                <a:solidFill>
                  <a:schemeClr val="tx2"/>
                </a:solidFill>
              </a:rPr>
              <a:t>plural verb.</a:t>
            </a:r>
          </a:p>
          <a:p>
            <a:r>
              <a:rPr lang="en-AU" b="1" dirty="0">
                <a:solidFill>
                  <a:schemeClr val="tx2"/>
                </a:solidFill>
              </a:rPr>
              <a:t>Plural verbs </a:t>
            </a:r>
            <a:r>
              <a:rPr lang="en-AU" dirty="0"/>
              <a:t>are words such as: </a:t>
            </a:r>
            <a:r>
              <a:rPr lang="en-AU" dirty="0">
                <a:solidFill>
                  <a:srgbClr val="000000"/>
                </a:solidFill>
              </a:rPr>
              <a:t>are, have, do, were, write, play and eat.</a:t>
            </a:r>
          </a:p>
          <a:p>
            <a:pPr marL="457200" indent="-457200">
              <a:buFont typeface="+mj-lt"/>
              <a:buAutoNum type="arabicPeriod"/>
            </a:pPr>
            <a:r>
              <a:rPr lang="en-AU" dirty="0">
                <a:solidFill>
                  <a:srgbClr val="000000"/>
                </a:solidFill>
              </a:rPr>
              <a:t>Look at the examples of subject-verb agreement from the text.</a:t>
            </a:r>
          </a:p>
          <a:p>
            <a:r>
              <a:rPr lang="en-AU" b="1" dirty="0">
                <a:solidFill>
                  <a:schemeClr val="accent1"/>
                </a:solidFill>
              </a:rPr>
              <a:t>We</a:t>
            </a:r>
            <a:r>
              <a:rPr lang="en-AU" dirty="0"/>
              <a:t> </a:t>
            </a:r>
            <a:r>
              <a:rPr lang="en-AU" b="1" dirty="0">
                <a:solidFill>
                  <a:schemeClr val="tx2"/>
                </a:solidFill>
              </a:rPr>
              <a:t>would return </a:t>
            </a:r>
            <a:r>
              <a:rPr lang="en-AU" dirty="0"/>
              <a:t>from our shopping trip, and my </a:t>
            </a:r>
            <a:r>
              <a:rPr lang="en-AU" b="1" dirty="0">
                <a:solidFill>
                  <a:schemeClr val="accent1"/>
                </a:solidFill>
              </a:rPr>
              <a:t>parents</a:t>
            </a:r>
            <a:r>
              <a:rPr lang="en-AU" dirty="0"/>
              <a:t> </a:t>
            </a:r>
            <a:r>
              <a:rPr lang="en-AU" b="1" dirty="0">
                <a:solidFill>
                  <a:schemeClr val="tx2"/>
                </a:solidFill>
              </a:rPr>
              <a:t>would wake </a:t>
            </a:r>
            <a:r>
              <a:rPr lang="en-AU" dirty="0"/>
              <a:t>to </a:t>
            </a:r>
            <a:r>
              <a:rPr lang="en-AU" b="1" dirty="0">
                <a:solidFill>
                  <a:schemeClr val="tx2"/>
                </a:solidFill>
              </a:rPr>
              <a:t>find </a:t>
            </a:r>
            <a:r>
              <a:rPr lang="en-AU" dirty="0"/>
              <a:t>the hotel room wall to wall with all my new manga and video game purchases.)</a:t>
            </a:r>
            <a:endParaRPr lang="en-AU" dirty="0">
              <a:solidFill>
                <a:srgbClr val="000000"/>
              </a:solidFill>
            </a:endParaRPr>
          </a:p>
        </p:txBody>
      </p:sp>
      <p:sp>
        <p:nvSpPr>
          <p:cNvPr id="2" name="Slide Number Placeholder 1">
            <a:extLst>
              <a:ext uri="{FF2B5EF4-FFF2-40B4-BE49-F238E27FC236}">
                <a16:creationId xmlns:a16="http://schemas.microsoft.com/office/drawing/2014/main" id="{C1C78D0B-5C7A-BAFB-AC63-020EBEFA602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03059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313661-C1B7-8B0F-4C22-E909470BF768}"/>
              </a:ext>
            </a:extLst>
          </p:cNvPr>
          <p:cNvSpPr>
            <a:spLocks noGrp="1"/>
          </p:cNvSpPr>
          <p:nvPr>
            <p:ph type="title"/>
          </p:nvPr>
        </p:nvSpPr>
        <p:spPr/>
        <p:txBody>
          <a:bodyPr/>
          <a:lstStyle/>
          <a:p>
            <a:r>
              <a:rPr lang="en-AU" dirty="0"/>
              <a:t>Rule 3 – irregular or auxiliary verbs</a:t>
            </a:r>
          </a:p>
        </p:txBody>
      </p:sp>
      <p:sp>
        <p:nvSpPr>
          <p:cNvPr id="10" name="Text Placeholder 4">
            <a:extLst>
              <a:ext uri="{FF2B5EF4-FFF2-40B4-BE49-F238E27FC236}">
                <a16:creationId xmlns:a16="http://schemas.microsoft.com/office/drawing/2014/main" id="{C8174AAC-7A58-6FF2-E35A-01B849CB8642}"/>
              </a:ext>
            </a:extLst>
          </p:cNvPr>
          <p:cNvSpPr txBox="1">
            <a:spLocks/>
          </p:cNvSpPr>
          <p:nvPr/>
        </p:nvSpPr>
        <p:spPr>
          <a:xfrm>
            <a:off x="360000" y="1376587"/>
            <a:ext cx="11484000" cy="149361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solidFill>
                  <a:schemeClr val="tx2"/>
                </a:solidFill>
              </a:rPr>
              <a:t>Irregular verbs </a:t>
            </a:r>
            <a:r>
              <a:rPr lang="en-AU" dirty="0">
                <a:solidFill>
                  <a:srgbClr val="000000"/>
                </a:solidFill>
              </a:rPr>
              <a:t>are </a:t>
            </a:r>
            <a:r>
              <a:rPr lang="en-AU" b="1" dirty="0">
                <a:solidFill>
                  <a:schemeClr val="tx2"/>
                </a:solidFill>
              </a:rPr>
              <a:t>verbs </a:t>
            </a:r>
            <a:r>
              <a:rPr lang="en-AU" dirty="0">
                <a:solidFill>
                  <a:srgbClr val="000000"/>
                </a:solidFill>
              </a:rPr>
              <a:t>that change form in the past tense. They are not very common but can be confusing. Sometimes, we may not recognise that these words are actually </a:t>
            </a:r>
            <a:r>
              <a:rPr lang="en-AU" b="1" dirty="0">
                <a:solidFill>
                  <a:schemeClr val="tx2"/>
                </a:solidFill>
              </a:rPr>
              <a:t>verbs. </a:t>
            </a:r>
            <a:r>
              <a:rPr lang="en-AU" dirty="0"/>
              <a:t>The </a:t>
            </a:r>
            <a:r>
              <a:rPr lang="en-AU" b="1" dirty="0">
                <a:solidFill>
                  <a:schemeClr val="tx2"/>
                </a:solidFill>
              </a:rPr>
              <a:t>singular </a:t>
            </a:r>
            <a:r>
              <a:rPr lang="en-AU" dirty="0"/>
              <a:t>and</a:t>
            </a:r>
            <a:r>
              <a:rPr lang="en-AU" b="1" dirty="0">
                <a:solidFill>
                  <a:schemeClr val="tx2"/>
                </a:solidFill>
              </a:rPr>
              <a:t> plural verb </a:t>
            </a:r>
            <a:r>
              <a:rPr lang="en-AU" dirty="0"/>
              <a:t>forms can also be called </a:t>
            </a:r>
            <a:r>
              <a:rPr lang="en-AU" b="1" dirty="0">
                <a:solidFill>
                  <a:schemeClr val="tx2"/>
                </a:solidFill>
              </a:rPr>
              <a:t>auxiliary verbs.</a:t>
            </a:r>
          </a:p>
        </p:txBody>
      </p:sp>
      <p:graphicFrame>
        <p:nvGraphicFramePr>
          <p:cNvPr id="11" name="Table 10">
            <a:extLst>
              <a:ext uri="{FF2B5EF4-FFF2-40B4-BE49-F238E27FC236}">
                <a16:creationId xmlns:a16="http://schemas.microsoft.com/office/drawing/2014/main" id="{64AD78D7-7F75-81C4-D335-21F40A5AA2F4}"/>
              </a:ext>
            </a:extLst>
          </p:cNvPr>
          <p:cNvGraphicFramePr>
            <a:graphicFrameLocks noGrp="1"/>
          </p:cNvGraphicFramePr>
          <p:nvPr>
            <p:extLst>
              <p:ext uri="{D42A27DB-BD31-4B8C-83A1-F6EECF244321}">
                <p14:modId xmlns:p14="http://schemas.microsoft.com/office/powerpoint/2010/main" val="2403675308"/>
              </p:ext>
            </p:extLst>
          </p:nvPr>
        </p:nvGraphicFramePr>
        <p:xfrm>
          <a:off x="354000" y="3277716"/>
          <a:ext cx="11484000" cy="2384283"/>
        </p:xfrm>
        <a:graphic>
          <a:graphicData uri="http://schemas.openxmlformats.org/drawingml/2006/table">
            <a:tbl>
              <a:tblPr firstRow="1" bandRow="1">
                <a:tableStyleId>{B301B821-A1FF-4177-AEE7-76D212191A09}</a:tableStyleId>
              </a:tblPr>
              <a:tblGrid>
                <a:gridCol w="3828000">
                  <a:extLst>
                    <a:ext uri="{9D8B030D-6E8A-4147-A177-3AD203B41FA5}">
                      <a16:colId xmlns:a16="http://schemas.microsoft.com/office/drawing/2014/main" val="422498575"/>
                    </a:ext>
                  </a:extLst>
                </a:gridCol>
                <a:gridCol w="3828000">
                  <a:extLst>
                    <a:ext uri="{9D8B030D-6E8A-4147-A177-3AD203B41FA5}">
                      <a16:colId xmlns:a16="http://schemas.microsoft.com/office/drawing/2014/main" val="2957162392"/>
                    </a:ext>
                  </a:extLst>
                </a:gridCol>
                <a:gridCol w="3828000">
                  <a:extLst>
                    <a:ext uri="{9D8B030D-6E8A-4147-A177-3AD203B41FA5}">
                      <a16:colId xmlns:a16="http://schemas.microsoft.com/office/drawing/2014/main" val="2883313849"/>
                    </a:ext>
                  </a:extLst>
                </a:gridCol>
              </a:tblGrid>
              <a:tr h="794761">
                <a:tc>
                  <a:txBody>
                    <a:bodyPr/>
                    <a:lstStyle/>
                    <a:p>
                      <a:pPr marL="180000">
                        <a:lnSpc>
                          <a:spcPct val="150000"/>
                        </a:lnSpc>
                        <a:spcAft>
                          <a:spcPts val="1200"/>
                        </a:spcAft>
                      </a:pPr>
                      <a:r>
                        <a:rPr lang="en-AU" sz="2000" dirty="0"/>
                        <a:t>Base</a:t>
                      </a:r>
                      <a:endParaRPr lang="en-AU" sz="2000"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sz="2000" dirty="0"/>
                        <a:t>Singular verb</a:t>
                      </a:r>
                      <a:endParaRPr lang="en-AU"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sz="2000" dirty="0"/>
                        <a:t>Plural verb</a:t>
                      </a:r>
                      <a:endParaRPr lang="en-AU" sz="2000"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143023"/>
                  </a:ext>
                </a:extLst>
              </a:tr>
              <a:tr h="794761">
                <a:tc>
                  <a:txBody>
                    <a:bodyPr/>
                    <a:lstStyle/>
                    <a:p>
                      <a:pPr marL="180000">
                        <a:lnSpc>
                          <a:spcPct val="150000"/>
                        </a:lnSpc>
                        <a:spcAft>
                          <a:spcPts val="1200"/>
                        </a:spcAft>
                      </a:pPr>
                      <a:r>
                        <a:rPr lang="en-AU" sz="2000" dirty="0"/>
                        <a:t>to be</a:t>
                      </a:r>
                      <a:endParaRPr lang="en-AU" sz="2000"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sz="2000" dirty="0"/>
                        <a:t>is</a:t>
                      </a:r>
                      <a:endParaRPr lang="en-AU" sz="20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sz="2000" dirty="0"/>
                        <a:t>are</a:t>
                      </a:r>
                      <a:endParaRPr lang="en-AU" sz="2000"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8789526"/>
                  </a:ext>
                </a:extLst>
              </a:tr>
              <a:tr h="794761">
                <a:tc>
                  <a:txBody>
                    <a:bodyPr/>
                    <a:lstStyle/>
                    <a:p>
                      <a:pPr marL="180000">
                        <a:lnSpc>
                          <a:spcPct val="150000"/>
                        </a:lnSpc>
                        <a:spcAft>
                          <a:spcPts val="1200"/>
                        </a:spcAft>
                      </a:pPr>
                      <a:r>
                        <a:rPr lang="en-AU" sz="2000" dirty="0"/>
                        <a:t>to have</a:t>
                      </a:r>
                      <a:endParaRPr lang="en-AU" sz="2000"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nSpc>
                          <a:spcPct val="150000"/>
                        </a:lnSpc>
                        <a:spcAft>
                          <a:spcPts val="1200"/>
                        </a:spcAft>
                      </a:pPr>
                      <a:r>
                        <a:rPr lang="en-AU" sz="2000" dirty="0"/>
                        <a:t>has</a:t>
                      </a:r>
                      <a:endParaRPr lang="en-AU" sz="2000"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nSpc>
                          <a:spcPct val="150000"/>
                        </a:lnSpc>
                        <a:spcAft>
                          <a:spcPts val="1200"/>
                        </a:spcAft>
                      </a:pPr>
                      <a:r>
                        <a:rPr lang="en-AU" sz="2000" dirty="0"/>
                        <a:t>have</a:t>
                      </a:r>
                      <a:endParaRPr lang="en-AU" sz="2000"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4068472"/>
                  </a:ext>
                </a:extLst>
              </a:tr>
            </a:tbl>
          </a:graphicData>
        </a:graphic>
      </p:graphicFrame>
      <p:sp>
        <p:nvSpPr>
          <p:cNvPr id="2" name="Slide Number Placeholder 1">
            <a:extLst>
              <a:ext uri="{FF2B5EF4-FFF2-40B4-BE49-F238E27FC236}">
                <a16:creationId xmlns:a16="http://schemas.microsoft.com/office/drawing/2014/main" id="{95C6049B-19C2-8435-8BCD-C46B548F1C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6769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BB50C-F9BB-5065-B1F7-A5B54BFE8152}"/>
              </a:ext>
            </a:extLst>
          </p:cNvPr>
          <p:cNvSpPr>
            <a:spLocks noGrp="1"/>
          </p:cNvSpPr>
          <p:nvPr>
            <p:ph type="title"/>
          </p:nvPr>
        </p:nvSpPr>
        <p:spPr/>
        <p:txBody>
          <a:bodyPr/>
          <a:lstStyle/>
          <a:p>
            <a:r>
              <a:rPr lang="en-AU" dirty="0"/>
              <a:t>Why is subject-verb agreement important?</a:t>
            </a:r>
          </a:p>
        </p:txBody>
      </p:sp>
      <p:sp>
        <p:nvSpPr>
          <p:cNvPr id="9" name="Text Placeholder 4">
            <a:extLst>
              <a:ext uri="{FF2B5EF4-FFF2-40B4-BE49-F238E27FC236}">
                <a16:creationId xmlns:a16="http://schemas.microsoft.com/office/drawing/2014/main" id="{ACDFE150-F57D-7F38-1183-39DF8CB394EC}"/>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Correct </a:t>
            </a:r>
            <a:r>
              <a:rPr lang="en-AU" b="1" dirty="0">
                <a:solidFill>
                  <a:schemeClr val="accent1"/>
                </a:solidFill>
              </a:rPr>
              <a:t>subject</a:t>
            </a:r>
            <a:r>
              <a:rPr lang="en-AU" dirty="0"/>
              <a:t>-</a:t>
            </a:r>
            <a:r>
              <a:rPr lang="en-AU" b="1" dirty="0">
                <a:solidFill>
                  <a:schemeClr val="tx2"/>
                </a:solidFill>
              </a:rPr>
              <a:t>verb </a:t>
            </a:r>
            <a:r>
              <a:rPr lang="en-AU" dirty="0"/>
              <a:t>agreement allows your work to:</a:t>
            </a:r>
          </a:p>
          <a:p>
            <a:pPr marL="457200" indent="-457200">
              <a:buFont typeface="Arial" panose="020B0604020202020204" pitchFamily="34" charset="0"/>
              <a:buChar char="•"/>
            </a:pPr>
            <a:r>
              <a:rPr lang="en-AU" dirty="0"/>
              <a:t>be clear – it ensures your ideas are not ambiguous</a:t>
            </a:r>
          </a:p>
          <a:p>
            <a:pPr marL="457200" indent="-457200">
              <a:buFont typeface="Arial" panose="020B0604020202020204" pitchFamily="34" charset="0"/>
              <a:buChar char="•"/>
            </a:pPr>
            <a:r>
              <a:rPr lang="en-AU" dirty="0"/>
              <a:t>sound professional – it shows you know how to construct correct sentences.</a:t>
            </a:r>
          </a:p>
          <a:p>
            <a:pPr marL="457200" indent="-457200">
              <a:buFont typeface="Arial" panose="020B0604020202020204" pitchFamily="34" charset="0"/>
              <a:buChar char="•"/>
            </a:pPr>
            <a:r>
              <a:rPr lang="en-AU" dirty="0"/>
              <a:t>be credible – correct grammar gives you authority as a writer.</a:t>
            </a:r>
          </a:p>
        </p:txBody>
      </p:sp>
      <p:sp>
        <p:nvSpPr>
          <p:cNvPr id="2" name="Slide Number Placeholder 1">
            <a:extLst>
              <a:ext uri="{FF2B5EF4-FFF2-40B4-BE49-F238E27FC236}">
                <a16:creationId xmlns:a16="http://schemas.microsoft.com/office/drawing/2014/main" id="{EE652C21-28BF-864E-EC1B-6B91F8DDC9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24284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2DCBA-903C-53AF-514D-62C64F2FBBF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5753FB0-957F-B533-EFA4-0A3C5FB54464}"/>
              </a:ext>
            </a:extLst>
          </p:cNvPr>
          <p:cNvSpPr>
            <a:spLocks noGrp="1"/>
          </p:cNvSpPr>
          <p:nvPr>
            <p:ph type="ctrTitle"/>
          </p:nvPr>
        </p:nvSpPr>
        <p:spPr/>
        <p:txBody>
          <a:bodyPr/>
          <a:lstStyle/>
          <a:p>
            <a:r>
              <a:rPr lang="en-AU" dirty="0"/>
              <a:t>Checking for understanding </a:t>
            </a:r>
            <a:r>
              <a:rPr lang="en-AU" dirty="0">
                <a:solidFill>
                  <a:schemeClr val="accent1"/>
                </a:solidFill>
              </a:rPr>
              <a:t>(1)</a:t>
            </a:r>
          </a:p>
        </p:txBody>
      </p:sp>
    </p:spTree>
    <p:extLst>
      <p:ext uri="{BB962C8B-B14F-4D97-AF65-F5344CB8AC3E}">
        <p14:creationId xmlns:p14="http://schemas.microsoft.com/office/powerpoint/2010/main" val="421313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A75FA-6297-8826-445D-C4A6B1BB41DB}"/>
              </a:ext>
            </a:extLst>
          </p:cNvPr>
          <p:cNvSpPr>
            <a:spLocks noGrp="1"/>
          </p:cNvSpPr>
          <p:nvPr>
            <p:ph type="title"/>
          </p:nvPr>
        </p:nvSpPr>
        <p:spPr/>
        <p:txBody>
          <a:bodyPr/>
          <a:lstStyle/>
          <a:p>
            <a:r>
              <a:rPr lang="en-AU">
                <a:cs typeface="Arial"/>
              </a:rPr>
              <a:t>Activity 1</a:t>
            </a:r>
          </a:p>
        </p:txBody>
      </p:sp>
      <p:sp>
        <p:nvSpPr>
          <p:cNvPr id="4" name="Text Placeholder 3">
            <a:extLst>
              <a:ext uri="{FF2B5EF4-FFF2-40B4-BE49-F238E27FC236}">
                <a16:creationId xmlns:a16="http://schemas.microsoft.com/office/drawing/2014/main" id="{C63DF85D-1A63-C3D8-AACC-4A69BB75BB38}"/>
              </a:ext>
            </a:extLst>
          </p:cNvPr>
          <p:cNvSpPr>
            <a:spLocks noGrp="1"/>
          </p:cNvSpPr>
          <p:nvPr>
            <p:ph type="body" sz="quarter" idx="18"/>
          </p:nvPr>
        </p:nvSpPr>
        <p:spPr/>
        <p:txBody>
          <a:bodyPr/>
          <a:lstStyle/>
          <a:p>
            <a:r>
              <a:rPr lang="en-AU" dirty="0"/>
              <a:t>Subject-verb agreement </a:t>
            </a:r>
          </a:p>
        </p:txBody>
      </p:sp>
      <p:sp>
        <p:nvSpPr>
          <p:cNvPr id="8" name="Text Placeholder 4">
            <a:extLst>
              <a:ext uri="{FF2B5EF4-FFF2-40B4-BE49-F238E27FC236}">
                <a16:creationId xmlns:a16="http://schemas.microsoft.com/office/drawing/2014/main" id="{ED7A9420-057C-EA4B-4A23-AD18C31A84CC}"/>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Correct the subject-verb agreement in the following extracts:</a:t>
            </a:r>
          </a:p>
          <a:p>
            <a:pPr marL="457200" indent="-457200">
              <a:buFont typeface="+mj-lt"/>
              <a:buAutoNum type="arabicPeriod"/>
            </a:pPr>
            <a:r>
              <a:rPr lang="en-AU" dirty="0"/>
              <a:t>‘people loves seeing themselves reflected in fiction.’</a:t>
            </a:r>
          </a:p>
          <a:p>
            <a:pPr marL="457200" indent="-457200">
              <a:buFont typeface="+mj-lt"/>
              <a:buAutoNum type="arabicPeriod"/>
            </a:pPr>
            <a:r>
              <a:rPr lang="en-AU" dirty="0"/>
              <a:t>‘I pretend I were happy and interested in Black Jack, but really, I weren’t.’</a:t>
            </a:r>
          </a:p>
          <a:p>
            <a:pPr marL="457200" indent="-457200">
              <a:buFont typeface="+mj-lt"/>
              <a:buAutoNum type="arabicPeriod"/>
            </a:pPr>
            <a:r>
              <a:rPr lang="en-AU" dirty="0"/>
              <a:t>‘My favourite manga was Dragon Ball Z and Dragon Quest at that time (I were obsessed), and my mind were preoccupied by high-stakes mid-air battles …’</a:t>
            </a:r>
          </a:p>
          <a:p>
            <a:pPr marL="457200" indent="-457200">
              <a:buFont typeface="+mj-lt"/>
              <a:buAutoNum type="arabicPeriod"/>
            </a:pPr>
            <a:r>
              <a:rPr lang="en-AU" dirty="0"/>
              <a:t>‘Some of them was honourable and some of them was weak …’</a:t>
            </a:r>
          </a:p>
          <a:p>
            <a:pPr marL="457200" indent="-457200">
              <a:buFont typeface="+mj-lt"/>
              <a:buAutoNum type="arabicPeriod"/>
            </a:pPr>
            <a:r>
              <a:rPr lang="en-AU" dirty="0"/>
              <a:t>‘Years later, when I become a professional manga artist, I would always remembers the valuable lesson of Black Jack.’</a:t>
            </a:r>
          </a:p>
          <a:p>
            <a:pPr marL="457200" indent="-457200">
              <a:buFont typeface="+mj-lt"/>
              <a:buAutoNum type="arabicPeriod"/>
            </a:pPr>
            <a:endParaRPr lang="en-AU" dirty="0"/>
          </a:p>
        </p:txBody>
      </p:sp>
      <p:sp>
        <p:nvSpPr>
          <p:cNvPr id="2" name="Slide Number Placeholder 1">
            <a:extLst>
              <a:ext uri="{FF2B5EF4-FFF2-40B4-BE49-F238E27FC236}">
                <a16:creationId xmlns:a16="http://schemas.microsoft.com/office/drawing/2014/main" id="{E5ED1A95-FB74-EB27-DED4-71A438CEDA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72536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99D2-C1EB-FA85-5E0B-4ACF70CB16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88F4F3-0499-2493-83C5-23359A28AA11}"/>
              </a:ext>
            </a:extLst>
          </p:cNvPr>
          <p:cNvSpPr>
            <a:spLocks noGrp="1"/>
          </p:cNvSpPr>
          <p:nvPr>
            <p:ph type="title"/>
          </p:nvPr>
        </p:nvSpPr>
        <p:spPr/>
        <p:txBody>
          <a:bodyPr/>
          <a:lstStyle/>
          <a:p>
            <a:r>
              <a:rPr lang="en-AU" dirty="0"/>
              <a:t>Activity 1 – answers</a:t>
            </a:r>
          </a:p>
        </p:txBody>
      </p:sp>
      <p:sp>
        <p:nvSpPr>
          <p:cNvPr id="4" name="Text Placeholder 3">
            <a:extLst>
              <a:ext uri="{FF2B5EF4-FFF2-40B4-BE49-F238E27FC236}">
                <a16:creationId xmlns:a16="http://schemas.microsoft.com/office/drawing/2014/main" id="{034BF924-31F4-C74A-8BE0-CE049CB64B47}"/>
              </a:ext>
            </a:extLst>
          </p:cNvPr>
          <p:cNvSpPr>
            <a:spLocks noGrp="1"/>
          </p:cNvSpPr>
          <p:nvPr>
            <p:ph type="body" sz="quarter" idx="18"/>
          </p:nvPr>
        </p:nvSpPr>
        <p:spPr/>
        <p:txBody>
          <a:bodyPr/>
          <a:lstStyle/>
          <a:p>
            <a:r>
              <a:rPr lang="en-AU" dirty="0"/>
              <a:t>Subject-verb agreement </a:t>
            </a:r>
          </a:p>
        </p:txBody>
      </p:sp>
      <p:sp>
        <p:nvSpPr>
          <p:cNvPr id="8" name="Text Placeholder 4">
            <a:extLst>
              <a:ext uri="{FF2B5EF4-FFF2-40B4-BE49-F238E27FC236}">
                <a16:creationId xmlns:a16="http://schemas.microsoft.com/office/drawing/2014/main" id="{80C7BC6A-EB5B-0BEB-DF33-5B871FABA288}"/>
              </a:ext>
            </a:extLst>
          </p:cNvPr>
          <p:cNvSpPr txBox="1">
            <a:spLocks/>
          </p:cNvSpPr>
          <p:nvPr/>
        </p:nvSpPr>
        <p:spPr>
          <a:xfrm>
            <a:off x="360000" y="1567086"/>
            <a:ext cx="11484000"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cs typeface="Arial"/>
              </a:rPr>
              <a:t>Correct the subject-verb agreement in the following extracts:</a:t>
            </a:r>
          </a:p>
          <a:p>
            <a:pPr marL="457200" indent="-457200">
              <a:buFont typeface="+mj-lt"/>
              <a:buAutoNum type="arabicPeriod"/>
            </a:pPr>
            <a:r>
              <a:rPr lang="en-AU" dirty="0">
                <a:cs typeface="Arial"/>
              </a:rPr>
              <a:t>‘people </a:t>
            </a:r>
            <a:r>
              <a:rPr lang="en-AU" strike="sngStrike" dirty="0">
                <a:cs typeface="Arial"/>
              </a:rPr>
              <a:t>loves</a:t>
            </a:r>
            <a:r>
              <a:rPr lang="en-AU" dirty="0">
                <a:cs typeface="Arial"/>
              </a:rPr>
              <a:t> </a:t>
            </a:r>
            <a:r>
              <a:rPr lang="en-AU" dirty="0">
                <a:solidFill>
                  <a:srgbClr val="FF0000"/>
                </a:solidFill>
                <a:cs typeface="Arial"/>
              </a:rPr>
              <a:t>love</a:t>
            </a:r>
            <a:r>
              <a:rPr lang="en-AU" dirty="0">
                <a:cs typeface="Arial"/>
              </a:rPr>
              <a:t> seeing themselves reflected in fiction.’</a:t>
            </a:r>
            <a:endParaRPr lang="en-AU" dirty="0"/>
          </a:p>
          <a:p>
            <a:pPr marL="457200" indent="-457200">
              <a:buFont typeface="+mj-lt"/>
              <a:buAutoNum type="arabicPeriod"/>
            </a:pPr>
            <a:r>
              <a:rPr lang="en-AU" dirty="0">
                <a:cs typeface="Arial"/>
              </a:rPr>
              <a:t>‘I pretend I </a:t>
            </a:r>
            <a:r>
              <a:rPr lang="en-AU" strike="sngStrike" dirty="0">
                <a:cs typeface="Arial"/>
              </a:rPr>
              <a:t>were</a:t>
            </a:r>
            <a:r>
              <a:rPr lang="en-AU" dirty="0">
                <a:solidFill>
                  <a:srgbClr val="FF0000"/>
                </a:solidFill>
                <a:cs typeface="Arial"/>
              </a:rPr>
              <a:t> was </a:t>
            </a:r>
            <a:r>
              <a:rPr lang="en-AU" dirty="0">
                <a:cs typeface="Arial"/>
              </a:rPr>
              <a:t>happy and interested in Black Jack, but really, I </a:t>
            </a:r>
            <a:r>
              <a:rPr lang="en-AU" strike="sngStrike" dirty="0">
                <a:cs typeface="Arial"/>
              </a:rPr>
              <a:t>weren’t</a:t>
            </a:r>
            <a:r>
              <a:rPr lang="en-AU" dirty="0">
                <a:solidFill>
                  <a:srgbClr val="FF0000"/>
                </a:solidFill>
                <a:cs typeface="Arial"/>
              </a:rPr>
              <a:t> wasn’t</a:t>
            </a:r>
            <a:r>
              <a:rPr lang="en-AU" dirty="0">
                <a:cs typeface="Arial"/>
              </a:rPr>
              <a:t>.’</a:t>
            </a:r>
            <a:endParaRPr lang="en-AU" dirty="0"/>
          </a:p>
          <a:p>
            <a:pPr marL="457200" indent="-457200">
              <a:buFont typeface="+mj-lt"/>
              <a:buAutoNum type="arabicPeriod"/>
            </a:pPr>
            <a:r>
              <a:rPr lang="en-AU" dirty="0">
                <a:cs typeface="Arial"/>
              </a:rPr>
              <a:t>‘My favourite manga </a:t>
            </a:r>
            <a:r>
              <a:rPr lang="en-AU" strike="sngStrike" dirty="0">
                <a:cs typeface="Arial"/>
              </a:rPr>
              <a:t>was</a:t>
            </a:r>
            <a:r>
              <a:rPr lang="en-AU" dirty="0">
                <a:solidFill>
                  <a:srgbClr val="FF0000"/>
                </a:solidFill>
                <a:cs typeface="Arial"/>
              </a:rPr>
              <a:t> were </a:t>
            </a:r>
            <a:r>
              <a:rPr lang="en-AU" dirty="0">
                <a:cs typeface="Arial"/>
              </a:rPr>
              <a:t>Dragon Ball Z and Dragon Quest at that time (I </a:t>
            </a:r>
            <a:r>
              <a:rPr lang="en-AU" strike="sngStrike" dirty="0">
                <a:cs typeface="Arial"/>
              </a:rPr>
              <a:t>were</a:t>
            </a:r>
            <a:r>
              <a:rPr lang="en-AU" dirty="0">
                <a:cs typeface="Arial"/>
              </a:rPr>
              <a:t> </a:t>
            </a:r>
            <a:r>
              <a:rPr lang="en-AU" dirty="0">
                <a:solidFill>
                  <a:srgbClr val="FF0000"/>
                </a:solidFill>
                <a:cs typeface="Arial"/>
              </a:rPr>
              <a:t>was</a:t>
            </a:r>
            <a:r>
              <a:rPr lang="en-AU" dirty="0">
                <a:cs typeface="Arial"/>
              </a:rPr>
              <a:t> obsessed), and my mind </a:t>
            </a:r>
            <a:r>
              <a:rPr lang="en-AU" strike="sngStrike" dirty="0">
                <a:cs typeface="Arial"/>
              </a:rPr>
              <a:t>were</a:t>
            </a:r>
            <a:r>
              <a:rPr lang="en-AU" dirty="0">
                <a:cs typeface="Arial"/>
              </a:rPr>
              <a:t> </a:t>
            </a:r>
            <a:r>
              <a:rPr lang="en-AU" dirty="0">
                <a:solidFill>
                  <a:srgbClr val="FF0000"/>
                </a:solidFill>
                <a:cs typeface="Arial"/>
              </a:rPr>
              <a:t>was</a:t>
            </a:r>
            <a:r>
              <a:rPr lang="en-AU" dirty="0">
                <a:cs typeface="Arial"/>
              </a:rPr>
              <a:t> preoccupied by high-stakes mid-air battles …’</a:t>
            </a:r>
          </a:p>
          <a:p>
            <a:pPr marL="457200" indent="-457200">
              <a:buFont typeface="+mj-lt"/>
              <a:buAutoNum type="arabicPeriod"/>
            </a:pPr>
            <a:r>
              <a:rPr lang="en-AU" dirty="0">
                <a:cs typeface="Arial"/>
              </a:rPr>
              <a:t>‘Some of them </a:t>
            </a:r>
            <a:r>
              <a:rPr lang="en-AU" strike="sngStrike" dirty="0">
                <a:cs typeface="Arial"/>
              </a:rPr>
              <a:t>was</a:t>
            </a:r>
            <a:r>
              <a:rPr lang="en-AU" dirty="0">
                <a:cs typeface="Arial"/>
              </a:rPr>
              <a:t> </a:t>
            </a:r>
            <a:r>
              <a:rPr lang="en-AU" dirty="0">
                <a:solidFill>
                  <a:srgbClr val="FF0000"/>
                </a:solidFill>
                <a:cs typeface="Arial"/>
              </a:rPr>
              <a:t>were</a:t>
            </a:r>
            <a:r>
              <a:rPr lang="en-AU" dirty="0">
                <a:cs typeface="Arial"/>
              </a:rPr>
              <a:t> honourable and some of them </a:t>
            </a:r>
            <a:r>
              <a:rPr lang="en-AU" strike="sngStrike" dirty="0">
                <a:cs typeface="Arial"/>
              </a:rPr>
              <a:t>was</a:t>
            </a:r>
            <a:r>
              <a:rPr lang="en-AU" dirty="0">
                <a:cs typeface="Arial"/>
              </a:rPr>
              <a:t> </a:t>
            </a:r>
            <a:r>
              <a:rPr lang="en-AU" dirty="0">
                <a:solidFill>
                  <a:srgbClr val="FF0000"/>
                </a:solidFill>
                <a:cs typeface="Arial"/>
              </a:rPr>
              <a:t>were </a:t>
            </a:r>
            <a:r>
              <a:rPr lang="en-AU" dirty="0">
                <a:cs typeface="Arial"/>
              </a:rPr>
              <a:t>weak …’</a:t>
            </a:r>
          </a:p>
          <a:p>
            <a:pPr marL="457200" indent="-457200">
              <a:buFont typeface="+mj-lt"/>
              <a:buAutoNum type="arabicPeriod"/>
            </a:pPr>
            <a:r>
              <a:rPr lang="en-AU" dirty="0">
                <a:cs typeface="Arial"/>
              </a:rPr>
              <a:t>‘Years later, when I become </a:t>
            </a:r>
            <a:r>
              <a:rPr lang="en-AU" dirty="0">
                <a:solidFill>
                  <a:srgbClr val="FF0000"/>
                </a:solidFill>
                <a:cs typeface="Arial"/>
              </a:rPr>
              <a:t>became</a:t>
            </a:r>
            <a:r>
              <a:rPr lang="en-AU" dirty="0">
                <a:cs typeface="Arial"/>
              </a:rPr>
              <a:t> a professional manga artist, I would always remembers the valuable lesson of Black Jack.’</a:t>
            </a:r>
          </a:p>
        </p:txBody>
      </p:sp>
      <p:sp>
        <p:nvSpPr>
          <p:cNvPr id="2" name="Slide Number Placeholder 1">
            <a:extLst>
              <a:ext uri="{FF2B5EF4-FFF2-40B4-BE49-F238E27FC236}">
                <a16:creationId xmlns:a16="http://schemas.microsoft.com/office/drawing/2014/main" id="{58498447-8B52-D827-2A6B-831FCF952ED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86360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CD9C2-6C31-C0CB-2D73-727D0833890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3024BB-4F22-605F-BA65-FEAD340AC0D7}"/>
              </a:ext>
            </a:extLst>
          </p:cNvPr>
          <p:cNvSpPr>
            <a:spLocks noGrp="1"/>
          </p:cNvSpPr>
          <p:nvPr>
            <p:ph type="ctrTitle"/>
          </p:nvPr>
        </p:nvSpPr>
        <p:spPr/>
        <p:txBody>
          <a:bodyPr/>
          <a:lstStyle/>
          <a:p>
            <a:r>
              <a:rPr lang="en-US" dirty="0"/>
              <a:t>Verb tense </a:t>
            </a:r>
            <a:r>
              <a:rPr lang="en-US" dirty="0">
                <a:solidFill>
                  <a:schemeClr val="accent1"/>
                </a:solidFill>
              </a:rPr>
              <a:t>(1)</a:t>
            </a:r>
          </a:p>
        </p:txBody>
      </p:sp>
    </p:spTree>
    <p:extLst>
      <p:ext uri="{BB962C8B-B14F-4D97-AF65-F5344CB8AC3E}">
        <p14:creationId xmlns:p14="http://schemas.microsoft.com/office/powerpoint/2010/main" val="302907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F6BBDC-3E3A-0839-3ED9-B86CC19E808D}"/>
              </a:ext>
            </a:extLst>
          </p:cNvPr>
          <p:cNvSpPr>
            <a:spLocks noGrp="1"/>
          </p:cNvSpPr>
          <p:nvPr>
            <p:ph type="title"/>
          </p:nvPr>
        </p:nvSpPr>
        <p:spPr/>
        <p:txBody>
          <a:bodyPr/>
          <a:lstStyle/>
          <a:p>
            <a:r>
              <a:rPr lang="en-AU" dirty="0"/>
              <a:t>Verb tense (2)</a:t>
            </a:r>
          </a:p>
        </p:txBody>
      </p:sp>
      <p:sp>
        <p:nvSpPr>
          <p:cNvPr id="4" name="Text Placeholder 3">
            <a:extLst>
              <a:ext uri="{FF2B5EF4-FFF2-40B4-BE49-F238E27FC236}">
                <a16:creationId xmlns:a16="http://schemas.microsoft.com/office/drawing/2014/main" id="{22F7D2F1-A59F-3416-1A4A-7B521D5AD6D5}"/>
              </a:ext>
            </a:extLst>
          </p:cNvPr>
          <p:cNvSpPr>
            <a:spLocks noGrp="1"/>
          </p:cNvSpPr>
          <p:nvPr>
            <p:ph type="body" sz="quarter" idx="18"/>
          </p:nvPr>
        </p:nvSpPr>
        <p:spPr/>
        <p:txBody>
          <a:bodyPr/>
          <a:lstStyle/>
          <a:p>
            <a:r>
              <a:rPr lang="en-AU"/>
              <a:t>What is it?</a:t>
            </a:r>
          </a:p>
        </p:txBody>
      </p:sp>
      <p:sp>
        <p:nvSpPr>
          <p:cNvPr id="8" name="Text Placeholder 4">
            <a:extLst>
              <a:ext uri="{FF2B5EF4-FFF2-40B4-BE49-F238E27FC236}">
                <a16:creationId xmlns:a16="http://schemas.microsoft.com/office/drawing/2014/main" id="{ED166C4B-6142-1B4C-CFA8-7A38FEBD39F2}"/>
              </a:ext>
            </a:extLst>
          </p:cNvPr>
          <p:cNvSpPr txBox="1">
            <a:spLocks/>
          </p:cNvSpPr>
          <p:nvPr/>
        </p:nvSpPr>
        <p:spPr>
          <a:xfrm>
            <a:off x="360000" y="1567086"/>
            <a:ext cx="11484000"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cs typeface="Arial"/>
              </a:rPr>
              <a:t>We have all heard about past, present and future tense. But what exactly is it?</a:t>
            </a:r>
          </a:p>
          <a:p>
            <a:r>
              <a:rPr lang="en-AU" b="1" dirty="0">
                <a:solidFill>
                  <a:schemeClr val="tx2"/>
                </a:solidFill>
                <a:cs typeface="Arial"/>
              </a:rPr>
              <a:t>Verb tense </a:t>
            </a:r>
            <a:r>
              <a:rPr lang="en-AU" dirty="0">
                <a:cs typeface="Arial"/>
              </a:rPr>
              <a:t>shows when an action has taken place.</a:t>
            </a:r>
          </a:p>
          <a:p>
            <a:r>
              <a:rPr lang="en-AU" dirty="0">
                <a:cs typeface="Arial"/>
              </a:rPr>
              <a:t>There are 3 commonly used  tenses:</a:t>
            </a:r>
          </a:p>
          <a:p>
            <a:pPr marL="342900" indent="-342900">
              <a:buFont typeface="Arial" panose="020B0604020202020204" pitchFamily="34" charset="0"/>
              <a:buChar char="•"/>
            </a:pPr>
            <a:r>
              <a:rPr lang="en-AU" dirty="0">
                <a:cs typeface="Arial"/>
              </a:rPr>
              <a:t>Past tense – this is when something has already happened</a:t>
            </a:r>
          </a:p>
          <a:p>
            <a:pPr marL="342900" indent="-342900">
              <a:buFont typeface="Arial" panose="020B0604020202020204" pitchFamily="34" charset="0"/>
              <a:buChar char="•"/>
            </a:pPr>
            <a:r>
              <a:rPr lang="en-AU" dirty="0">
                <a:cs typeface="Arial"/>
              </a:rPr>
              <a:t>Present tense – is when something is happening now</a:t>
            </a:r>
          </a:p>
          <a:p>
            <a:pPr marL="342900" indent="-342900">
              <a:buFont typeface="Arial" panose="020B0604020202020204" pitchFamily="34" charset="0"/>
              <a:buChar char="•"/>
            </a:pPr>
            <a:r>
              <a:rPr lang="en-AU" dirty="0">
                <a:cs typeface="Arial"/>
              </a:rPr>
              <a:t>Future tense – is when something will happen in the future.</a:t>
            </a:r>
          </a:p>
          <a:p>
            <a:r>
              <a:rPr lang="en-AU" dirty="0">
                <a:cs typeface="Arial"/>
              </a:rPr>
              <a:t>When we write imaginatively, it is easiest to write in past tense. When we write analytically, we use the present tense when referring to texts.</a:t>
            </a:r>
          </a:p>
        </p:txBody>
      </p:sp>
      <p:sp>
        <p:nvSpPr>
          <p:cNvPr id="2" name="Slide Number Placeholder 1">
            <a:extLst>
              <a:ext uri="{FF2B5EF4-FFF2-40B4-BE49-F238E27FC236}">
                <a16:creationId xmlns:a16="http://schemas.microsoft.com/office/drawing/2014/main" id="{E8F1DB09-198A-FFCC-9858-FF9A28A45A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40038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26CF4E-CF57-2732-C9A3-38B22D81E2D7}"/>
              </a:ext>
            </a:extLst>
          </p:cNvPr>
          <p:cNvSpPr>
            <a:spLocks noGrp="1"/>
          </p:cNvSpPr>
          <p:nvPr>
            <p:ph type="title"/>
          </p:nvPr>
        </p:nvSpPr>
        <p:spPr/>
        <p:txBody>
          <a:bodyPr/>
          <a:lstStyle/>
          <a:p>
            <a:r>
              <a:rPr lang="en-AU"/>
              <a:t>Perfect tense</a:t>
            </a:r>
          </a:p>
        </p:txBody>
      </p:sp>
      <p:sp>
        <p:nvSpPr>
          <p:cNvPr id="4" name="Text Placeholder 3">
            <a:extLst>
              <a:ext uri="{FF2B5EF4-FFF2-40B4-BE49-F238E27FC236}">
                <a16:creationId xmlns:a16="http://schemas.microsoft.com/office/drawing/2014/main" id="{2D64ED57-FB53-AE61-16FC-70A526CEB64A}"/>
              </a:ext>
            </a:extLst>
          </p:cNvPr>
          <p:cNvSpPr>
            <a:spLocks noGrp="1"/>
          </p:cNvSpPr>
          <p:nvPr>
            <p:ph type="body" sz="quarter" idx="18"/>
          </p:nvPr>
        </p:nvSpPr>
        <p:spPr/>
        <p:txBody>
          <a:bodyPr/>
          <a:lstStyle/>
          <a:p>
            <a:r>
              <a:rPr lang="en-AU"/>
              <a:t>Perfect, continuous and perfect continuous tense</a:t>
            </a:r>
          </a:p>
        </p:txBody>
      </p:sp>
      <p:sp>
        <p:nvSpPr>
          <p:cNvPr id="8" name="Text Placeholder 4">
            <a:extLst>
              <a:ext uri="{FF2B5EF4-FFF2-40B4-BE49-F238E27FC236}">
                <a16:creationId xmlns:a16="http://schemas.microsoft.com/office/drawing/2014/main" id="{118C9728-A22A-4DDB-B06E-3C0E2FABEDF1}"/>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Perfect tense is used to show an action that started in the past and continues to the present. It links the present with the past.</a:t>
            </a:r>
          </a:p>
          <a:p>
            <a:r>
              <a:rPr lang="en-AU"/>
              <a:t>It often uses the </a:t>
            </a:r>
            <a:r>
              <a:rPr lang="en-AU" b="1">
                <a:solidFill>
                  <a:schemeClr val="tx2"/>
                </a:solidFill>
              </a:rPr>
              <a:t>auxiliary verb </a:t>
            </a:r>
            <a:r>
              <a:rPr lang="en-AU"/>
              <a:t>‘have’ or ‘has’. </a:t>
            </a:r>
          </a:p>
          <a:p>
            <a:pPr marL="457200" indent="-457200">
              <a:buFont typeface="+mj-lt"/>
              <a:buAutoNum type="arabicPeriod"/>
            </a:pPr>
            <a:r>
              <a:rPr lang="en-AU"/>
              <a:t>Look at the example of perfect tense from the text.</a:t>
            </a:r>
          </a:p>
          <a:p>
            <a:r>
              <a:rPr lang="en-AU"/>
              <a:t> Of course, Cousin Munn must </a:t>
            </a:r>
            <a:r>
              <a:rPr lang="en-AU" b="1">
                <a:solidFill>
                  <a:schemeClr val="tx2"/>
                </a:solidFill>
              </a:rPr>
              <a:t>have sensed </a:t>
            </a:r>
            <a:r>
              <a:rPr lang="en-AU"/>
              <a:t>this, because he rolled out his famous sales pitch. </a:t>
            </a:r>
          </a:p>
        </p:txBody>
      </p:sp>
      <p:sp>
        <p:nvSpPr>
          <p:cNvPr id="2" name="Slide Number Placeholder 1">
            <a:extLst>
              <a:ext uri="{FF2B5EF4-FFF2-40B4-BE49-F238E27FC236}">
                <a16:creationId xmlns:a16="http://schemas.microsoft.com/office/drawing/2014/main" id="{4935EA44-94E9-3597-F340-2AEC913CEBC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72316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66921-762A-23EC-8F61-5B501216552E}"/>
              </a:ext>
            </a:extLst>
          </p:cNvPr>
          <p:cNvSpPr>
            <a:spLocks noGrp="1"/>
          </p:cNvSpPr>
          <p:nvPr>
            <p:ph type="title"/>
          </p:nvPr>
        </p:nvSpPr>
        <p:spPr/>
        <p:txBody>
          <a:bodyPr/>
          <a:lstStyle/>
          <a:p>
            <a:r>
              <a:rPr lang="en-AU"/>
              <a:t>Text complexity details </a:t>
            </a:r>
          </a:p>
        </p:txBody>
      </p:sp>
      <p:sp>
        <p:nvSpPr>
          <p:cNvPr id="7" name="Text Placeholder 6">
            <a:extLst>
              <a:ext uri="{FF2B5EF4-FFF2-40B4-BE49-F238E27FC236}">
                <a16:creationId xmlns:a16="http://schemas.microsoft.com/office/drawing/2014/main" id="{1A922C1E-46E7-6676-EE31-6AEAD620EDF3}"/>
              </a:ext>
            </a:extLst>
          </p:cNvPr>
          <p:cNvSpPr>
            <a:spLocks noGrp="1"/>
          </p:cNvSpPr>
          <p:nvPr>
            <p:ph type="body" sz="quarter" idx="19"/>
          </p:nvPr>
        </p:nvSpPr>
        <p:spPr/>
        <p:txBody>
          <a:bodyPr/>
          <a:lstStyle/>
          <a:p>
            <a:r>
              <a:rPr lang="en-AU" dirty="0">
                <a:solidFill>
                  <a:srgbClr val="000000"/>
                </a:solidFill>
                <a:ea typeface="Arial" panose="020B0604020202020204" pitchFamily="34" charset="0"/>
              </a:rPr>
              <a:t>This print text contains extended noun groups and examples of complex punctuation. Throughout the text, inferred and implicit meanings support the development of the main idea which aligns to the complex level of the Text Complexity scale as per the ‘Literacy: About the general capability’ document which can be downloaded on the </a:t>
            </a:r>
            <a:r>
              <a:rPr lang="en-AU" u="sng" dirty="0">
                <a:solidFill>
                  <a:srgbClr val="2F5496"/>
                </a:solidFill>
                <a:ea typeface="Arial" panose="020B0604020202020204" pitchFamily="34" charset="0"/>
                <a:hlinkClick r:id="rId2"/>
              </a:rPr>
              <a:t>General capabilities downloads</a:t>
            </a:r>
            <a:r>
              <a:rPr lang="en-AU" dirty="0">
                <a:solidFill>
                  <a:srgbClr val="000000"/>
                </a:solidFill>
                <a:ea typeface="Arial" panose="020B0604020202020204" pitchFamily="34" charset="0"/>
              </a:rPr>
              <a:t> page of the </a:t>
            </a:r>
            <a:r>
              <a:rPr lang="en-AU" u="sng" dirty="0">
                <a:solidFill>
                  <a:srgbClr val="2F5496"/>
                </a:solidFill>
                <a:ea typeface="Arial" panose="020B0604020202020204" pitchFamily="34" charset="0"/>
                <a:hlinkClick r:id="rId3"/>
              </a:rPr>
              <a:t>Australian Curriculum</a:t>
            </a:r>
            <a:r>
              <a:rPr lang="en-AU" dirty="0">
                <a:solidFill>
                  <a:srgbClr val="000000"/>
                </a:solidFill>
                <a:ea typeface="Arial" panose="020B0604020202020204" pitchFamily="34" charset="0"/>
              </a:rPr>
              <a:t> webpage.  (Appendix 2: Text complexity).</a:t>
            </a:r>
            <a:endParaRPr lang="en-AU" dirty="0">
              <a:ea typeface="Calibri" panose="020F0502020204030204" pitchFamily="34" charset="0"/>
            </a:endParaRPr>
          </a:p>
          <a:p>
            <a:r>
              <a:rPr lang="en-AU" dirty="0">
                <a:solidFill>
                  <a:srgbClr val="000000"/>
                </a:solidFill>
                <a:ea typeface="Arial" panose="020B0604020202020204" pitchFamily="34" charset="0"/>
              </a:rPr>
              <a:t>The text helps </a:t>
            </a:r>
            <a:r>
              <a:rPr lang="en-AU" u="sng" dirty="0">
                <a:solidFill>
                  <a:srgbClr val="2F5496"/>
                </a:solidFill>
                <a:ea typeface="Arial" panose="020B0604020202020204" pitchFamily="34" charset="0"/>
                <a:hlinkClick r:id="rId4"/>
              </a:rPr>
              <a:t>Text requirements</a:t>
            </a:r>
            <a:r>
              <a:rPr lang="en-AU" dirty="0">
                <a:solidFill>
                  <a:srgbClr val="000000"/>
                </a:solidFill>
                <a:ea typeface="Arial" panose="020B0604020202020204" pitchFamily="34" charset="0"/>
              </a:rPr>
              <a:t> </a:t>
            </a:r>
            <a:r>
              <a:rPr lang="en-AU" dirty="0">
                <a:ea typeface="Arial" panose="020B0604020202020204" pitchFamily="34" charset="0"/>
              </a:rPr>
              <a:t>for the </a:t>
            </a:r>
            <a:r>
              <a:rPr lang="en-AU" u="sng" dirty="0">
                <a:solidFill>
                  <a:srgbClr val="2F5496"/>
                </a:solidFill>
                <a:ea typeface="Arial" panose="020B0604020202020204" pitchFamily="34" charset="0"/>
                <a:hlinkClick r:id="rId5"/>
              </a:rPr>
              <a:t>English Studies 11–12 Syllabus</a:t>
            </a:r>
            <a:r>
              <a:rPr lang="en-AU" dirty="0">
                <a:ea typeface="Arial" panose="020B0604020202020204" pitchFamily="34" charset="0"/>
              </a:rPr>
              <a:t> </a:t>
            </a:r>
            <a:r>
              <a:rPr lang="en-AU" dirty="0">
                <a:solidFill>
                  <a:srgbClr val="000000"/>
                </a:solidFill>
                <a:ea typeface="Arial" panose="020B0604020202020204" pitchFamily="34" charset="0"/>
              </a:rPr>
              <a:t>as students are provided the opportunity to engage with an Australian prose fiction text. </a:t>
            </a:r>
            <a:endParaRPr lang="en-AU" dirty="0">
              <a:ea typeface="Calibri" panose="020F0502020204030204" pitchFamily="34" charset="0"/>
            </a:endParaRPr>
          </a:p>
        </p:txBody>
      </p:sp>
      <p:sp>
        <p:nvSpPr>
          <p:cNvPr id="3" name="Slide Number Placeholder 2">
            <a:extLst>
              <a:ext uri="{FF2B5EF4-FFF2-40B4-BE49-F238E27FC236}">
                <a16:creationId xmlns:a16="http://schemas.microsoft.com/office/drawing/2014/main" id="{B4142E44-C5CE-F1BD-3DE4-7C1FE5E29051}"/>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624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FE57B-9DE7-E085-5C2E-433784CD1498}"/>
              </a:ext>
            </a:extLst>
          </p:cNvPr>
          <p:cNvSpPr>
            <a:spLocks noGrp="1"/>
          </p:cNvSpPr>
          <p:nvPr>
            <p:ph type="title"/>
          </p:nvPr>
        </p:nvSpPr>
        <p:spPr/>
        <p:txBody>
          <a:bodyPr/>
          <a:lstStyle/>
          <a:p>
            <a:r>
              <a:rPr lang="en-AU"/>
              <a:t>Continuous tense</a:t>
            </a:r>
          </a:p>
        </p:txBody>
      </p:sp>
      <p:sp>
        <p:nvSpPr>
          <p:cNvPr id="4" name="Text Placeholder 3">
            <a:extLst>
              <a:ext uri="{FF2B5EF4-FFF2-40B4-BE49-F238E27FC236}">
                <a16:creationId xmlns:a16="http://schemas.microsoft.com/office/drawing/2014/main" id="{0A62A739-C71C-85EA-1F95-A817D116FFA7}"/>
              </a:ext>
            </a:extLst>
          </p:cNvPr>
          <p:cNvSpPr>
            <a:spLocks noGrp="1"/>
          </p:cNvSpPr>
          <p:nvPr>
            <p:ph type="body" sz="quarter" idx="18"/>
          </p:nvPr>
        </p:nvSpPr>
        <p:spPr/>
        <p:txBody>
          <a:bodyPr/>
          <a:lstStyle/>
          <a:p>
            <a:r>
              <a:rPr lang="en-AU"/>
              <a:t>Perfect, continuous and perfect continuous tense</a:t>
            </a:r>
          </a:p>
        </p:txBody>
      </p:sp>
      <p:sp>
        <p:nvSpPr>
          <p:cNvPr id="8" name="Text Placeholder 4">
            <a:extLst>
              <a:ext uri="{FF2B5EF4-FFF2-40B4-BE49-F238E27FC236}">
                <a16:creationId xmlns:a16="http://schemas.microsoft.com/office/drawing/2014/main" id="{00B1F0A2-6F45-60BC-C039-0939C103F416}"/>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Continuous tense is used for when an action continues for a period of time.</a:t>
            </a:r>
          </a:p>
          <a:p>
            <a:r>
              <a:rPr lang="en-AU" dirty="0"/>
              <a:t>It generally uses the </a:t>
            </a:r>
            <a:r>
              <a:rPr lang="en-AU" b="1" dirty="0">
                <a:solidFill>
                  <a:schemeClr val="tx2"/>
                </a:solidFill>
              </a:rPr>
              <a:t>auxiliary verb </a:t>
            </a:r>
            <a:r>
              <a:rPr lang="en-AU" dirty="0"/>
              <a:t>‘to be’ with an </a:t>
            </a:r>
            <a:r>
              <a:rPr lang="en-AU" b="1" dirty="0">
                <a:solidFill>
                  <a:schemeClr val="tx2"/>
                </a:solidFill>
              </a:rPr>
              <a:t>‘– </a:t>
            </a:r>
            <a:r>
              <a:rPr lang="en-AU" b="1" dirty="0" err="1">
                <a:solidFill>
                  <a:schemeClr val="tx2"/>
                </a:solidFill>
              </a:rPr>
              <a:t>ing</a:t>
            </a:r>
            <a:r>
              <a:rPr lang="en-AU" b="1" dirty="0">
                <a:solidFill>
                  <a:schemeClr val="tx2"/>
                </a:solidFill>
              </a:rPr>
              <a:t>’ verb.</a:t>
            </a:r>
          </a:p>
          <a:p>
            <a:pPr marL="457200" indent="-457200">
              <a:buFont typeface="+mj-lt"/>
              <a:buAutoNum type="arabicPeriod"/>
            </a:pPr>
            <a:r>
              <a:rPr lang="en-AU" dirty="0"/>
              <a:t>Look at the example of continuous tense from the text.</a:t>
            </a:r>
          </a:p>
          <a:p>
            <a:r>
              <a:rPr lang="en-AU" dirty="0"/>
              <a:t>… he will sell it to you like he</a:t>
            </a:r>
            <a:r>
              <a:rPr lang="en-AU" b="1" dirty="0">
                <a:solidFill>
                  <a:schemeClr val="tx2"/>
                </a:solidFill>
              </a:rPr>
              <a:t>’s</a:t>
            </a:r>
            <a:r>
              <a:rPr lang="en-AU" dirty="0"/>
              <a:t> a guru </a:t>
            </a:r>
            <a:r>
              <a:rPr lang="en-AU" b="1" dirty="0">
                <a:solidFill>
                  <a:schemeClr val="tx2"/>
                </a:solidFill>
              </a:rPr>
              <a:t>pitching</a:t>
            </a:r>
            <a:r>
              <a:rPr lang="en-AU" dirty="0"/>
              <a:t> spiritual enlightenment.</a:t>
            </a:r>
          </a:p>
        </p:txBody>
      </p:sp>
      <p:sp>
        <p:nvSpPr>
          <p:cNvPr id="2" name="Slide Number Placeholder 1">
            <a:extLst>
              <a:ext uri="{FF2B5EF4-FFF2-40B4-BE49-F238E27FC236}">
                <a16:creationId xmlns:a16="http://schemas.microsoft.com/office/drawing/2014/main" id="{673388B9-5156-F75D-1400-33991F71D7B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212177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4D3B60-EEF7-F8A3-C852-300A37E6D60B}"/>
              </a:ext>
            </a:extLst>
          </p:cNvPr>
          <p:cNvSpPr>
            <a:spLocks noGrp="1"/>
          </p:cNvSpPr>
          <p:nvPr>
            <p:ph type="title"/>
          </p:nvPr>
        </p:nvSpPr>
        <p:spPr/>
        <p:txBody>
          <a:bodyPr/>
          <a:lstStyle/>
          <a:p>
            <a:r>
              <a:rPr lang="en-AU" dirty="0"/>
              <a:t>Perfect continuous tense </a:t>
            </a:r>
          </a:p>
        </p:txBody>
      </p:sp>
      <p:sp>
        <p:nvSpPr>
          <p:cNvPr id="4" name="Text Placeholder 3">
            <a:extLst>
              <a:ext uri="{FF2B5EF4-FFF2-40B4-BE49-F238E27FC236}">
                <a16:creationId xmlns:a16="http://schemas.microsoft.com/office/drawing/2014/main" id="{A6CF5958-55EF-43F2-9757-A69A946CF407}"/>
              </a:ext>
            </a:extLst>
          </p:cNvPr>
          <p:cNvSpPr>
            <a:spLocks noGrp="1"/>
          </p:cNvSpPr>
          <p:nvPr>
            <p:ph type="body" sz="quarter" idx="18"/>
          </p:nvPr>
        </p:nvSpPr>
        <p:spPr/>
        <p:txBody>
          <a:bodyPr/>
          <a:lstStyle/>
          <a:p>
            <a:r>
              <a:rPr lang="en-AU"/>
              <a:t>Perfect, continuous and perfect continuous tense</a:t>
            </a:r>
          </a:p>
        </p:txBody>
      </p:sp>
      <p:sp>
        <p:nvSpPr>
          <p:cNvPr id="8" name="Text Placeholder 4">
            <a:extLst>
              <a:ext uri="{FF2B5EF4-FFF2-40B4-BE49-F238E27FC236}">
                <a16:creationId xmlns:a16="http://schemas.microsoft.com/office/drawing/2014/main" id="{CFE4C510-7C9D-EB65-0339-C6E9799974FD}"/>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Perfect continuous tense is a combination of perfect tense and continuous tense.</a:t>
            </a:r>
          </a:p>
          <a:p>
            <a:r>
              <a:rPr lang="en-AU" dirty="0"/>
              <a:t>It usually uses </a:t>
            </a:r>
            <a:r>
              <a:rPr lang="en-AU" b="1" dirty="0">
                <a:solidFill>
                  <a:schemeClr val="tx2"/>
                </a:solidFill>
              </a:rPr>
              <a:t>past tense verbs</a:t>
            </a:r>
            <a:r>
              <a:rPr lang="en-AU" dirty="0"/>
              <a:t> such as – have had and had been with an </a:t>
            </a:r>
            <a:r>
              <a:rPr lang="en-AU" b="1" dirty="0">
                <a:solidFill>
                  <a:schemeClr val="tx2"/>
                </a:solidFill>
              </a:rPr>
              <a:t>‘ – </a:t>
            </a:r>
            <a:r>
              <a:rPr lang="en-AU" b="1" dirty="0" err="1">
                <a:solidFill>
                  <a:schemeClr val="tx2"/>
                </a:solidFill>
              </a:rPr>
              <a:t>ing</a:t>
            </a:r>
            <a:r>
              <a:rPr lang="en-AU" b="1" dirty="0">
                <a:solidFill>
                  <a:schemeClr val="tx2"/>
                </a:solidFill>
              </a:rPr>
              <a:t>’ verb.</a:t>
            </a:r>
          </a:p>
          <a:p>
            <a:pPr marL="457200" indent="-457200">
              <a:buFont typeface="+mj-lt"/>
              <a:buAutoNum type="arabicPeriod"/>
            </a:pPr>
            <a:r>
              <a:rPr lang="en-AU" dirty="0"/>
              <a:t>Look at the example of perfect continuous tense about the text.</a:t>
            </a:r>
          </a:p>
          <a:p>
            <a:r>
              <a:rPr lang="en-AU" dirty="0"/>
              <a:t>Queenie Chan </a:t>
            </a:r>
            <a:r>
              <a:rPr lang="en-AU" b="1" dirty="0">
                <a:solidFill>
                  <a:schemeClr val="tx2"/>
                </a:solidFill>
              </a:rPr>
              <a:t>had been using </a:t>
            </a:r>
            <a:r>
              <a:rPr lang="en-AU" dirty="0"/>
              <a:t>Manga when </a:t>
            </a:r>
            <a:r>
              <a:rPr lang="en-AU" b="1" dirty="0">
                <a:solidFill>
                  <a:schemeClr val="tx2"/>
                </a:solidFill>
              </a:rPr>
              <a:t>writing</a:t>
            </a:r>
            <a:r>
              <a:rPr lang="en-AU" dirty="0"/>
              <a:t> her text ‘What the Doctor Recommended’. </a:t>
            </a:r>
          </a:p>
        </p:txBody>
      </p:sp>
      <p:sp>
        <p:nvSpPr>
          <p:cNvPr id="2" name="Slide Number Placeholder 1">
            <a:extLst>
              <a:ext uri="{FF2B5EF4-FFF2-40B4-BE49-F238E27FC236}">
                <a16:creationId xmlns:a16="http://schemas.microsoft.com/office/drawing/2014/main" id="{27ECEBD0-A186-2A52-F9E2-E57B7F70F50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106438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Checking for understanding </a:t>
            </a:r>
            <a:r>
              <a:rPr lang="en-AU" dirty="0">
                <a:solidFill>
                  <a:schemeClr val="accent1"/>
                </a:solidFill>
              </a:rPr>
              <a:t>(2)</a:t>
            </a:r>
          </a:p>
        </p:txBody>
      </p:sp>
    </p:spTree>
    <p:extLst>
      <p:ext uri="{BB962C8B-B14F-4D97-AF65-F5344CB8AC3E}">
        <p14:creationId xmlns:p14="http://schemas.microsoft.com/office/powerpoint/2010/main" val="156576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98702D-6A48-21D6-3731-4EEAAF184E17}"/>
              </a:ext>
            </a:extLst>
          </p:cNvPr>
          <p:cNvSpPr>
            <a:spLocks noGrp="1"/>
          </p:cNvSpPr>
          <p:nvPr>
            <p:ph type="title"/>
          </p:nvPr>
        </p:nvSpPr>
        <p:spPr/>
        <p:txBody>
          <a:bodyPr/>
          <a:lstStyle/>
          <a:p>
            <a:r>
              <a:rPr lang="en-AU"/>
              <a:t>Activity 2</a:t>
            </a:r>
          </a:p>
        </p:txBody>
      </p:sp>
      <p:sp>
        <p:nvSpPr>
          <p:cNvPr id="4" name="Text Placeholder 3">
            <a:extLst>
              <a:ext uri="{FF2B5EF4-FFF2-40B4-BE49-F238E27FC236}">
                <a16:creationId xmlns:a16="http://schemas.microsoft.com/office/drawing/2014/main" id="{D75E9B64-EED1-790A-1BB9-F27D5F83979E}"/>
              </a:ext>
            </a:extLst>
          </p:cNvPr>
          <p:cNvSpPr>
            <a:spLocks noGrp="1"/>
          </p:cNvSpPr>
          <p:nvPr>
            <p:ph type="body" sz="quarter" idx="18"/>
          </p:nvPr>
        </p:nvSpPr>
        <p:spPr/>
        <p:txBody>
          <a:bodyPr/>
          <a:lstStyle/>
          <a:p>
            <a:r>
              <a:rPr lang="en-AU"/>
              <a:t>Experimenting with tense </a:t>
            </a:r>
          </a:p>
        </p:txBody>
      </p:sp>
      <p:sp>
        <p:nvSpPr>
          <p:cNvPr id="8" name="Text Placeholder 4">
            <a:extLst>
              <a:ext uri="{FF2B5EF4-FFF2-40B4-BE49-F238E27FC236}">
                <a16:creationId xmlns:a16="http://schemas.microsoft.com/office/drawing/2014/main" id="{A27B1CD2-5E43-3C63-FFAC-15FD7AD7BB12}"/>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a:t>Read the passage from the text. </a:t>
            </a:r>
          </a:p>
          <a:p>
            <a:pPr marL="457200" indent="-457200">
              <a:buFont typeface="+mj-lt"/>
              <a:buAutoNum type="arabicPeriod"/>
            </a:pPr>
            <a:r>
              <a:rPr lang="en-AU"/>
              <a:t>What tense is it in?</a:t>
            </a:r>
          </a:p>
          <a:p>
            <a:r>
              <a:rPr lang="en-AU">
                <a:solidFill>
                  <a:schemeClr val="tx2"/>
                </a:solidFill>
              </a:rPr>
              <a:t>I gave Cousin Munn a huge smile, thanked him, and then shoved Black Jack right to the bottom of my reading pile. </a:t>
            </a:r>
          </a:p>
          <a:p>
            <a:pPr marL="457200" indent="-457200">
              <a:buFont typeface="+mj-lt"/>
              <a:buAutoNum type="arabicPeriod" startAt="3"/>
            </a:pPr>
            <a:r>
              <a:rPr lang="en-AU"/>
              <a:t>Rewrite it to make it present tense.</a:t>
            </a:r>
          </a:p>
          <a:p>
            <a:pPr marL="457200" indent="-457200">
              <a:buFont typeface="+mj-lt"/>
              <a:buAutoNum type="arabicPeriod" startAt="3"/>
            </a:pPr>
            <a:r>
              <a:rPr lang="en-AU"/>
              <a:t>Now rewrite it to make it future tense.</a:t>
            </a:r>
          </a:p>
          <a:p>
            <a:r>
              <a:rPr lang="en-AU"/>
              <a:t>What is the impact on the meaning when you change the tense? What is the impact on the voice of the writer?</a:t>
            </a:r>
          </a:p>
          <a:p>
            <a:endParaRPr lang="en-AU"/>
          </a:p>
          <a:p>
            <a:endParaRPr lang="en-AU"/>
          </a:p>
          <a:p>
            <a:endParaRPr lang="en-AU"/>
          </a:p>
          <a:p>
            <a:endParaRPr lang="en-AU" dirty="0"/>
          </a:p>
        </p:txBody>
      </p:sp>
      <p:sp>
        <p:nvSpPr>
          <p:cNvPr id="2" name="Slide Number Placeholder 1">
            <a:extLst>
              <a:ext uri="{FF2B5EF4-FFF2-40B4-BE49-F238E27FC236}">
                <a16:creationId xmlns:a16="http://schemas.microsoft.com/office/drawing/2014/main" id="{2DDAC635-A0F7-A68B-CBC0-D2A4DFEC4A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386294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79157-C808-D9C4-B00E-D5635BA5E6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1E2D1E-5DE4-84C3-ED8B-6B654C5CC00F}"/>
              </a:ext>
            </a:extLst>
          </p:cNvPr>
          <p:cNvSpPr>
            <a:spLocks noGrp="1"/>
          </p:cNvSpPr>
          <p:nvPr>
            <p:ph type="title"/>
          </p:nvPr>
        </p:nvSpPr>
        <p:spPr/>
        <p:txBody>
          <a:bodyPr/>
          <a:lstStyle/>
          <a:p>
            <a:r>
              <a:rPr lang="en-AU" dirty="0"/>
              <a:t>Activity 2 – answers</a:t>
            </a:r>
          </a:p>
        </p:txBody>
      </p:sp>
      <p:sp>
        <p:nvSpPr>
          <p:cNvPr id="11" name="Text Placeholder 10">
            <a:extLst>
              <a:ext uri="{FF2B5EF4-FFF2-40B4-BE49-F238E27FC236}">
                <a16:creationId xmlns:a16="http://schemas.microsoft.com/office/drawing/2014/main" id="{6360B207-CA5D-1AEB-0575-CDF3188D88F9}"/>
              </a:ext>
            </a:extLst>
          </p:cNvPr>
          <p:cNvSpPr>
            <a:spLocks noGrp="1"/>
          </p:cNvSpPr>
          <p:nvPr>
            <p:ph type="body" sz="quarter" idx="18"/>
          </p:nvPr>
        </p:nvSpPr>
        <p:spPr/>
        <p:txBody>
          <a:bodyPr/>
          <a:lstStyle/>
          <a:p>
            <a:r>
              <a:rPr lang="en-AU" dirty="0"/>
              <a:t>Experimenting with tense </a:t>
            </a:r>
          </a:p>
        </p:txBody>
      </p:sp>
      <p:graphicFrame>
        <p:nvGraphicFramePr>
          <p:cNvPr id="8" name="Table 7">
            <a:extLst>
              <a:ext uri="{FF2B5EF4-FFF2-40B4-BE49-F238E27FC236}">
                <a16:creationId xmlns:a16="http://schemas.microsoft.com/office/drawing/2014/main" id="{08581B65-DD1E-871B-DDEF-849E5BE2C511}"/>
              </a:ext>
            </a:extLst>
          </p:cNvPr>
          <p:cNvGraphicFramePr>
            <a:graphicFrameLocks noGrp="1"/>
          </p:cNvGraphicFramePr>
          <p:nvPr>
            <p:extLst>
              <p:ext uri="{D42A27DB-BD31-4B8C-83A1-F6EECF244321}">
                <p14:modId xmlns:p14="http://schemas.microsoft.com/office/powerpoint/2010/main" val="2193156359"/>
              </p:ext>
            </p:extLst>
          </p:nvPr>
        </p:nvGraphicFramePr>
        <p:xfrm>
          <a:off x="360000" y="1496467"/>
          <a:ext cx="11484000" cy="3340356"/>
        </p:xfrm>
        <a:graphic>
          <a:graphicData uri="http://schemas.openxmlformats.org/drawingml/2006/table">
            <a:tbl>
              <a:tblPr firstRow="1" bandRow="1">
                <a:tableStyleId>{B301B821-A1FF-4177-AEE7-76D212191A09}</a:tableStyleId>
              </a:tblPr>
              <a:tblGrid>
                <a:gridCol w="2388931">
                  <a:extLst>
                    <a:ext uri="{9D8B030D-6E8A-4147-A177-3AD203B41FA5}">
                      <a16:colId xmlns:a16="http://schemas.microsoft.com/office/drawing/2014/main" val="3805096396"/>
                    </a:ext>
                  </a:extLst>
                </a:gridCol>
                <a:gridCol w="9095069">
                  <a:extLst>
                    <a:ext uri="{9D8B030D-6E8A-4147-A177-3AD203B41FA5}">
                      <a16:colId xmlns:a16="http://schemas.microsoft.com/office/drawing/2014/main" val="2859942553"/>
                    </a:ext>
                  </a:extLst>
                </a:gridCol>
              </a:tblGrid>
              <a:tr h="370840">
                <a:tc>
                  <a:txBody>
                    <a:bodyPr/>
                    <a:lstStyle/>
                    <a:p>
                      <a:pPr marL="180000">
                        <a:lnSpc>
                          <a:spcPct val="150000"/>
                        </a:lnSpc>
                        <a:spcAft>
                          <a:spcPts val="1200"/>
                        </a:spcAft>
                      </a:pPr>
                      <a:r>
                        <a:rPr lang="en-AU" sz="2000" dirty="0"/>
                        <a:t>Tense</a:t>
                      </a:r>
                      <a:endParaRPr lang="en-AU" sz="2000"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sz="2000" dirty="0"/>
                        <a:t>Passage</a:t>
                      </a:r>
                      <a:endParaRPr lang="en-AU" sz="2000"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20113399"/>
                  </a:ext>
                </a:extLst>
              </a:tr>
              <a:tr h="370840">
                <a:tc>
                  <a:txBody>
                    <a:bodyPr/>
                    <a:lstStyle/>
                    <a:p>
                      <a:pPr marL="180000">
                        <a:lnSpc>
                          <a:spcPct val="150000"/>
                        </a:lnSpc>
                        <a:spcAft>
                          <a:spcPts val="1200"/>
                        </a:spcAft>
                      </a:pPr>
                      <a:r>
                        <a:rPr lang="en-AU" sz="2000" dirty="0"/>
                        <a:t>Past tense</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marR="0" lvl="0" indent="0" algn="l" defTabSz="914377" rtl="0" eaLnBrk="1" fontAlgn="auto" latinLnBrk="0" hangingPunct="1">
                        <a:lnSpc>
                          <a:spcPct val="150000"/>
                        </a:lnSpc>
                        <a:spcBef>
                          <a:spcPts val="0"/>
                        </a:spcBef>
                        <a:spcAft>
                          <a:spcPts val="1200"/>
                        </a:spcAft>
                        <a:buClrTx/>
                        <a:buSzTx/>
                        <a:buFontTx/>
                        <a:buNone/>
                        <a:tabLst/>
                        <a:defRPr/>
                      </a:pPr>
                      <a:r>
                        <a:rPr lang="en-AU" sz="2000" dirty="0">
                          <a:solidFill>
                            <a:schemeClr val="tx2"/>
                          </a:solidFill>
                        </a:rPr>
                        <a:t>I gave Cousin Munn a huge smile, thanked him, and then shoved Black Jack right to the bottom of my reading pile. </a:t>
                      </a:r>
                      <a:endParaRPr lang="en-AU" sz="20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0623031"/>
                  </a:ext>
                </a:extLst>
              </a:tr>
              <a:tr h="370840">
                <a:tc>
                  <a:txBody>
                    <a:bodyPr/>
                    <a:lstStyle/>
                    <a:p>
                      <a:pPr marL="180000">
                        <a:lnSpc>
                          <a:spcPct val="150000"/>
                        </a:lnSpc>
                        <a:spcAft>
                          <a:spcPts val="1200"/>
                        </a:spcAft>
                      </a:pPr>
                      <a:r>
                        <a:rPr lang="en-AU" sz="2000" dirty="0"/>
                        <a:t>Present tense</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sz="2000" dirty="0"/>
                        <a:t>I give Cousin Munn a huge smile, thank him, and shove Black Jack right to the bottom of my reading pile.</a:t>
                      </a: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4059885"/>
                  </a:ext>
                </a:extLst>
              </a:tr>
              <a:tr h="370840">
                <a:tc>
                  <a:txBody>
                    <a:bodyPr/>
                    <a:lstStyle/>
                    <a:p>
                      <a:pPr marL="180000">
                        <a:lnSpc>
                          <a:spcPct val="150000"/>
                        </a:lnSpc>
                        <a:spcAft>
                          <a:spcPts val="1200"/>
                        </a:spcAft>
                      </a:pPr>
                      <a:r>
                        <a:rPr lang="en-AU" sz="2000"/>
                        <a:t>Future tense</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nSpc>
                          <a:spcPct val="150000"/>
                        </a:lnSpc>
                        <a:spcAft>
                          <a:spcPts val="1200"/>
                        </a:spcAft>
                      </a:pPr>
                      <a:r>
                        <a:rPr lang="en-AU" sz="2000" dirty="0"/>
                        <a:t>I will give Cousin Munn a huge smile, thank him, and then I will shove Black Jack to the bottom of my reading pile.</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359278"/>
                  </a:ext>
                </a:extLst>
              </a:tr>
            </a:tbl>
          </a:graphicData>
        </a:graphic>
      </p:graphicFrame>
      <p:sp>
        <p:nvSpPr>
          <p:cNvPr id="9" name="Text Placeholder 4">
            <a:extLst>
              <a:ext uri="{FF2B5EF4-FFF2-40B4-BE49-F238E27FC236}">
                <a16:creationId xmlns:a16="http://schemas.microsoft.com/office/drawing/2014/main" id="{59C540FF-FD10-5F65-BF6C-6C1EA488B967}"/>
              </a:ext>
            </a:extLst>
          </p:cNvPr>
          <p:cNvSpPr txBox="1">
            <a:spLocks/>
          </p:cNvSpPr>
          <p:nvPr/>
        </p:nvSpPr>
        <p:spPr>
          <a:xfrm>
            <a:off x="360000" y="5144916"/>
            <a:ext cx="10310454" cy="106299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latin typeface="+mj-lt"/>
              </a:rPr>
              <a:t>Discussion</a:t>
            </a:r>
          </a:p>
          <a:p>
            <a:r>
              <a:rPr lang="en-AU" dirty="0">
                <a:latin typeface="+mn-lt"/>
              </a:rPr>
              <a:t>Which do you think is the best tense for this type of text? Why?</a:t>
            </a:r>
          </a:p>
          <a:p>
            <a:endParaRPr lang="en-AU" dirty="0"/>
          </a:p>
          <a:p>
            <a:endParaRPr lang="en-AU" dirty="0"/>
          </a:p>
        </p:txBody>
      </p:sp>
      <p:sp>
        <p:nvSpPr>
          <p:cNvPr id="2" name="Slide Number Placeholder 1">
            <a:extLst>
              <a:ext uri="{FF2B5EF4-FFF2-40B4-BE49-F238E27FC236}">
                <a16:creationId xmlns:a16="http://schemas.microsoft.com/office/drawing/2014/main" id="{5451A34F-DB17-F198-81BE-E0A6AA08790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384746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30378-0AB1-8EB2-5BDD-0CAAD384678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434FCBA-3C60-9FEB-6AC9-FDA570F74965}"/>
              </a:ext>
            </a:extLst>
          </p:cNvPr>
          <p:cNvSpPr>
            <a:spLocks noGrp="1"/>
          </p:cNvSpPr>
          <p:nvPr>
            <p:ph type="ctrTitle"/>
          </p:nvPr>
        </p:nvSpPr>
        <p:spPr/>
        <p:txBody>
          <a:bodyPr/>
          <a:lstStyle/>
          <a:p>
            <a:r>
              <a:rPr lang="en-US" dirty="0"/>
              <a:t>Using tense in reflective writing </a:t>
            </a:r>
          </a:p>
        </p:txBody>
      </p:sp>
    </p:spTree>
    <p:extLst>
      <p:ext uri="{BB962C8B-B14F-4D97-AF65-F5344CB8AC3E}">
        <p14:creationId xmlns:p14="http://schemas.microsoft.com/office/powerpoint/2010/main" val="393745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F0506F-3B14-0F39-FCD2-ED7E4E0F0D0C}"/>
              </a:ext>
            </a:extLst>
          </p:cNvPr>
          <p:cNvSpPr>
            <a:spLocks noGrp="1"/>
          </p:cNvSpPr>
          <p:nvPr>
            <p:ph type="title"/>
          </p:nvPr>
        </p:nvSpPr>
        <p:spPr>
          <a:xfrm>
            <a:off x="360000" y="360000"/>
            <a:ext cx="10080000" cy="545601"/>
          </a:xfrm>
        </p:spPr>
        <p:txBody>
          <a:bodyPr/>
          <a:lstStyle/>
          <a:p>
            <a:r>
              <a:rPr lang="en-AU" dirty="0"/>
              <a:t>Reflection in the core text (1)</a:t>
            </a:r>
          </a:p>
        </p:txBody>
      </p:sp>
      <p:sp>
        <p:nvSpPr>
          <p:cNvPr id="4" name="Text Placeholder 3">
            <a:extLst>
              <a:ext uri="{FF2B5EF4-FFF2-40B4-BE49-F238E27FC236}">
                <a16:creationId xmlns:a16="http://schemas.microsoft.com/office/drawing/2014/main" id="{E29592D3-72FD-D140-44CE-42228350AE1D}"/>
              </a:ext>
            </a:extLst>
          </p:cNvPr>
          <p:cNvSpPr>
            <a:spLocks noGrp="1"/>
          </p:cNvSpPr>
          <p:nvPr>
            <p:ph type="body" sz="quarter" idx="18"/>
          </p:nvPr>
        </p:nvSpPr>
        <p:spPr>
          <a:xfrm>
            <a:off x="360000" y="982520"/>
            <a:ext cx="10080000" cy="310015"/>
          </a:xfrm>
        </p:spPr>
        <p:txBody>
          <a:bodyPr/>
          <a:lstStyle/>
          <a:p>
            <a:r>
              <a:rPr lang="en-AU" dirty="0"/>
              <a:t>Using tense in reflective writing </a:t>
            </a:r>
          </a:p>
        </p:txBody>
      </p:sp>
      <p:sp>
        <p:nvSpPr>
          <p:cNvPr id="8" name="Text Placeholder 4">
            <a:extLst>
              <a:ext uri="{FF2B5EF4-FFF2-40B4-BE49-F238E27FC236}">
                <a16:creationId xmlns:a16="http://schemas.microsoft.com/office/drawing/2014/main" id="{217DF9F3-9DF2-DC3D-9129-8A3E78F10070}"/>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‘As an overly seriously ten year old, I </a:t>
            </a:r>
            <a:r>
              <a:rPr lang="en-AU" dirty="0">
                <a:solidFill>
                  <a:srgbClr val="FF0000"/>
                </a:solidFill>
              </a:rPr>
              <a:t>looked </a:t>
            </a:r>
            <a:r>
              <a:rPr lang="en-AU" dirty="0"/>
              <a:t>up to Cousin Munn (</a:t>
            </a:r>
            <a:r>
              <a:rPr lang="en-AU" i="1" dirty="0"/>
              <a:t>the man!)</a:t>
            </a:r>
            <a:r>
              <a:rPr lang="en-AU" dirty="0"/>
              <a:t> as an arbiter of good taste. I </a:t>
            </a:r>
            <a:r>
              <a:rPr lang="en-AU" dirty="0">
                <a:solidFill>
                  <a:srgbClr val="FF0000"/>
                </a:solidFill>
              </a:rPr>
              <a:t>knew</a:t>
            </a:r>
            <a:r>
              <a:rPr lang="en-AU" dirty="0"/>
              <a:t> that whenever he </a:t>
            </a:r>
            <a:r>
              <a:rPr lang="en-AU" dirty="0">
                <a:solidFill>
                  <a:srgbClr val="FF0000"/>
                </a:solidFill>
              </a:rPr>
              <a:t>pointed</a:t>
            </a:r>
            <a:r>
              <a:rPr lang="en-AU" dirty="0"/>
              <a:t> his finger at anything pop culture related, there </a:t>
            </a:r>
            <a:r>
              <a:rPr lang="en-AU" dirty="0">
                <a:solidFill>
                  <a:srgbClr val="FF0000"/>
                </a:solidFill>
              </a:rPr>
              <a:t>was</a:t>
            </a:r>
            <a:r>
              <a:rPr lang="en-AU" dirty="0"/>
              <a:t> bound to be something fun and interesting in that direction.’</a:t>
            </a:r>
          </a:p>
          <a:p>
            <a:endParaRPr lang="en-AU" dirty="0"/>
          </a:p>
          <a:p>
            <a:r>
              <a:rPr lang="en-AU" dirty="0"/>
              <a:t>‘Well, </a:t>
            </a:r>
            <a:r>
              <a:rPr lang="en-AU" dirty="0">
                <a:solidFill>
                  <a:srgbClr val="FF0000"/>
                </a:solidFill>
              </a:rPr>
              <a:t>it’s</a:t>
            </a:r>
            <a:r>
              <a:rPr lang="en-AU" dirty="0"/>
              <a:t> no surprise that a doctor would recommend a manga about a doctor; people </a:t>
            </a:r>
            <a:r>
              <a:rPr lang="en-AU" dirty="0">
                <a:solidFill>
                  <a:srgbClr val="FF0000"/>
                </a:solidFill>
              </a:rPr>
              <a:t>love</a:t>
            </a:r>
            <a:r>
              <a:rPr lang="en-AU" dirty="0"/>
              <a:t> </a:t>
            </a:r>
            <a:r>
              <a:rPr lang="en-AU" dirty="0">
                <a:solidFill>
                  <a:srgbClr val="FF0000"/>
                </a:solidFill>
              </a:rPr>
              <a:t>seeing</a:t>
            </a:r>
            <a:r>
              <a:rPr lang="en-AU" dirty="0"/>
              <a:t> themselves reflected in fiction.’</a:t>
            </a:r>
          </a:p>
        </p:txBody>
      </p:sp>
      <p:sp>
        <p:nvSpPr>
          <p:cNvPr id="2" name="Slide Number Placeholder 1">
            <a:extLst>
              <a:ext uri="{FF2B5EF4-FFF2-40B4-BE49-F238E27FC236}">
                <a16:creationId xmlns:a16="http://schemas.microsoft.com/office/drawing/2014/main" id="{A4390900-B690-FDA0-878D-F79C5D5B01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284692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ACA65-67EB-84A2-7CB4-0295B129A2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186A17-04A0-B051-97D8-8ADA03335214}"/>
              </a:ext>
            </a:extLst>
          </p:cNvPr>
          <p:cNvSpPr>
            <a:spLocks noGrp="1"/>
          </p:cNvSpPr>
          <p:nvPr>
            <p:ph type="title"/>
          </p:nvPr>
        </p:nvSpPr>
        <p:spPr>
          <a:xfrm>
            <a:off x="360000" y="360000"/>
            <a:ext cx="10080000" cy="545601"/>
          </a:xfrm>
        </p:spPr>
        <p:txBody>
          <a:bodyPr/>
          <a:lstStyle/>
          <a:p>
            <a:r>
              <a:rPr lang="en-AU" dirty="0"/>
              <a:t>Reflection in the core text </a:t>
            </a:r>
          </a:p>
        </p:txBody>
      </p:sp>
      <p:sp>
        <p:nvSpPr>
          <p:cNvPr id="4" name="Text Placeholder 3">
            <a:extLst>
              <a:ext uri="{FF2B5EF4-FFF2-40B4-BE49-F238E27FC236}">
                <a16:creationId xmlns:a16="http://schemas.microsoft.com/office/drawing/2014/main" id="{95D7B8C2-6BC0-53FD-22DE-5D0E7F2D1018}"/>
              </a:ext>
            </a:extLst>
          </p:cNvPr>
          <p:cNvSpPr>
            <a:spLocks noGrp="1"/>
          </p:cNvSpPr>
          <p:nvPr>
            <p:ph type="body" sz="quarter" idx="18"/>
          </p:nvPr>
        </p:nvSpPr>
        <p:spPr>
          <a:xfrm>
            <a:off x="360000" y="982520"/>
            <a:ext cx="10080000" cy="310015"/>
          </a:xfrm>
        </p:spPr>
        <p:txBody>
          <a:bodyPr/>
          <a:lstStyle/>
          <a:p>
            <a:r>
              <a:rPr lang="en-AU" dirty="0"/>
              <a:t>Using tense in reflective writing </a:t>
            </a:r>
          </a:p>
        </p:txBody>
      </p:sp>
      <p:sp>
        <p:nvSpPr>
          <p:cNvPr id="8" name="Text Placeholder 4">
            <a:extLst>
              <a:ext uri="{FF2B5EF4-FFF2-40B4-BE49-F238E27FC236}">
                <a16:creationId xmlns:a16="http://schemas.microsoft.com/office/drawing/2014/main" id="{73D70A90-5AF9-DD8C-AF94-4554145B81C7}"/>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‘Years later, when I became a professional manga artist, I would always remember the valuable lesson of Black Jack. Not just now that I was on the other side of that door, producing books that knocked on the doors of readers – but that I was once a reluctant reader myself.’</a:t>
            </a:r>
          </a:p>
          <a:p>
            <a:endParaRPr lang="en-AU" dirty="0"/>
          </a:p>
          <a:p>
            <a:r>
              <a:rPr lang="en-AU" dirty="0"/>
              <a:t>‘’So many things can seem dull at first glance. So many things can make you roll your eyes and thin…</a:t>
            </a:r>
            <a:r>
              <a:rPr lang="en-AU" i="1" dirty="0"/>
              <a:t>really? </a:t>
            </a:r>
            <a:r>
              <a:rPr lang="en-AU" dirty="0"/>
              <a:t>So many things can turn someone away from cracking open a new book, and most of all, the people whose job it is to introduce books to others can sometimes give the wrong sales pitch.’</a:t>
            </a:r>
          </a:p>
        </p:txBody>
      </p:sp>
      <p:sp>
        <p:nvSpPr>
          <p:cNvPr id="2" name="Slide Number Placeholder 1">
            <a:extLst>
              <a:ext uri="{FF2B5EF4-FFF2-40B4-BE49-F238E27FC236}">
                <a16:creationId xmlns:a16="http://schemas.microsoft.com/office/drawing/2014/main" id="{EC4FF541-F03B-500F-1332-F5F38C01846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43649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8920AE-3EF9-3A08-DA2F-2C549018C0F0}"/>
              </a:ext>
            </a:extLst>
          </p:cNvPr>
          <p:cNvSpPr>
            <a:spLocks noGrp="1"/>
          </p:cNvSpPr>
          <p:nvPr>
            <p:ph type="title"/>
          </p:nvPr>
        </p:nvSpPr>
        <p:spPr/>
        <p:txBody>
          <a:bodyPr/>
          <a:lstStyle/>
          <a:p>
            <a:r>
              <a:rPr lang="en-AU" dirty="0"/>
              <a:t>Activity 3</a:t>
            </a:r>
          </a:p>
        </p:txBody>
      </p:sp>
      <p:sp>
        <p:nvSpPr>
          <p:cNvPr id="4" name="Text Placeholder 3">
            <a:extLst>
              <a:ext uri="{FF2B5EF4-FFF2-40B4-BE49-F238E27FC236}">
                <a16:creationId xmlns:a16="http://schemas.microsoft.com/office/drawing/2014/main" id="{86332266-B019-03F8-BBD0-31E398A6D911}"/>
              </a:ext>
            </a:extLst>
          </p:cNvPr>
          <p:cNvSpPr>
            <a:spLocks noGrp="1"/>
          </p:cNvSpPr>
          <p:nvPr>
            <p:ph type="body" sz="quarter" idx="18"/>
          </p:nvPr>
        </p:nvSpPr>
        <p:spPr/>
        <p:txBody>
          <a:bodyPr/>
          <a:lstStyle/>
          <a:p>
            <a:r>
              <a:rPr lang="en-AU"/>
              <a:t>Identifying examples of tense</a:t>
            </a:r>
          </a:p>
        </p:txBody>
      </p:sp>
      <p:sp>
        <p:nvSpPr>
          <p:cNvPr id="9" name="Text Placeholder 4">
            <a:extLst>
              <a:ext uri="{FF2B5EF4-FFF2-40B4-BE49-F238E27FC236}">
                <a16:creationId xmlns:a16="http://schemas.microsoft.com/office/drawing/2014/main" id="{F6757F89-473F-FA64-6083-5912A587A3BF}"/>
              </a:ext>
            </a:extLst>
          </p:cNvPr>
          <p:cNvSpPr txBox="1">
            <a:spLocks/>
          </p:cNvSpPr>
          <p:nvPr/>
        </p:nvSpPr>
        <p:spPr>
          <a:xfrm>
            <a:off x="360000" y="1567087"/>
            <a:ext cx="11484000" cy="109167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t>Find an example of each of the first 2 tenses from the text.</a:t>
            </a:r>
          </a:p>
          <a:p>
            <a:pPr marL="457200" indent="-457200">
              <a:buFont typeface="+mj-lt"/>
              <a:buAutoNum type="arabicPeriod"/>
            </a:pPr>
            <a:r>
              <a:rPr lang="en-AU" dirty="0"/>
              <a:t>Change the example into from the text into perfect continuous tense.</a:t>
            </a:r>
          </a:p>
        </p:txBody>
      </p:sp>
      <p:graphicFrame>
        <p:nvGraphicFramePr>
          <p:cNvPr id="10" name="Table 9">
            <a:extLst>
              <a:ext uri="{FF2B5EF4-FFF2-40B4-BE49-F238E27FC236}">
                <a16:creationId xmlns:a16="http://schemas.microsoft.com/office/drawing/2014/main" id="{79A449E8-5826-3840-E225-033BFC818CDE}"/>
              </a:ext>
            </a:extLst>
          </p:cNvPr>
          <p:cNvGraphicFramePr>
            <a:graphicFrameLocks noGrp="1"/>
          </p:cNvGraphicFramePr>
          <p:nvPr>
            <p:extLst>
              <p:ext uri="{D42A27DB-BD31-4B8C-83A1-F6EECF244321}">
                <p14:modId xmlns:p14="http://schemas.microsoft.com/office/powerpoint/2010/main" val="1594111517"/>
              </p:ext>
            </p:extLst>
          </p:nvPr>
        </p:nvGraphicFramePr>
        <p:xfrm>
          <a:off x="360000" y="2933315"/>
          <a:ext cx="11483999" cy="3478096"/>
        </p:xfrm>
        <a:graphic>
          <a:graphicData uri="http://schemas.openxmlformats.org/drawingml/2006/table">
            <a:tbl>
              <a:tblPr firstRow="1" bandRow="1">
                <a:tableStyleId>{B301B821-A1FF-4177-AEE7-76D212191A09}</a:tableStyleId>
              </a:tblPr>
              <a:tblGrid>
                <a:gridCol w="2291984">
                  <a:extLst>
                    <a:ext uri="{9D8B030D-6E8A-4147-A177-3AD203B41FA5}">
                      <a16:colId xmlns:a16="http://schemas.microsoft.com/office/drawing/2014/main" val="847567072"/>
                    </a:ext>
                  </a:extLst>
                </a:gridCol>
                <a:gridCol w="3084068">
                  <a:extLst>
                    <a:ext uri="{9D8B030D-6E8A-4147-A177-3AD203B41FA5}">
                      <a16:colId xmlns:a16="http://schemas.microsoft.com/office/drawing/2014/main" val="239786094"/>
                    </a:ext>
                  </a:extLst>
                </a:gridCol>
                <a:gridCol w="6107947">
                  <a:extLst>
                    <a:ext uri="{9D8B030D-6E8A-4147-A177-3AD203B41FA5}">
                      <a16:colId xmlns:a16="http://schemas.microsoft.com/office/drawing/2014/main" val="2847822898"/>
                    </a:ext>
                  </a:extLst>
                </a:gridCol>
              </a:tblGrid>
              <a:tr h="475816">
                <a:tc>
                  <a:txBody>
                    <a:bodyPr/>
                    <a:lstStyle/>
                    <a:p>
                      <a:pPr marL="180000">
                        <a:lnSpc>
                          <a:spcPct val="150000"/>
                        </a:lnSpc>
                        <a:spcAft>
                          <a:spcPts val="1200"/>
                        </a:spcAft>
                      </a:pPr>
                      <a:r>
                        <a:rPr lang="en-AU" dirty="0"/>
                        <a:t>Tense</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Clue to identify it</a:t>
                      </a:r>
                      <a:endParaRPr lang="en-AU"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Example from the text</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8282659"/>
                  </a:ext>
                </a:extLst>
              </a:tr>
              <a:tr h="821271">
                <a:tc>
                  <a:txBody>
                    <a:bodyPr/>
                    <a:lstStyle/>
                    <a:p>
                      <a:pPr marL="180000">
                        <a:lnSpc>
                          <a:spcPct val="150000"/>
                        </a:lnSpc>
                        <a:spcAft>
                          <a:spcPts val="1200"/>
                        </a:spcAft>
                      </a:pPr>
                      <a:r>
                        <a:rPr lang="en-AU" dirty="0"/>
                        <a:t>Perfect tense </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a:t>uses the </a:t>
                      </a:r>
                      <a:r>
                        <a:rPr lang="en-AU" b="1">
                          <a:solidFill>
                            <a:schemeClr val="tx2"/>
                          </a:solidFill>
                        </a:rPr>
                        <a:t>auxiliary verb </a:t>
                      </a:r>
                      <a:r>
                        <a:rPr lang="en-AU"/>
                        <a:t>‘have’ or ‘has’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endParaRPr lang="en-AU"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1898463"/>
                  </a:ext>
                </a:extLst>
              </a:tr>
              <a:tr h="821271">
                <a:tc>
                  <a:txBody>
                    <a:bodyPr/>
                    <a:lstStyle/>
                    <a:p>
                      <a:pPr marL="180000">
                        <a:lnSpc>
                          <a:spcPct val="150000"/>
                        </a:lnSpc>
                        <a:spcAft>
                          <a:spcPts val="1200"/>
                        </a:spcAft>
                      </a:pPr>
                      <a:r>
                        <a:rPr lang="en-AU" dirty="0"/>
                        <a:t>Continuous tense</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marR="0" lvl="0" indent="0" algn="l" defTabSz="914377" rtl="0" eaLnBrk="1" fontAlgn="auto" latinLnBrk="0" hangingPunct="1">
                        <a:lnSpc>
                          <a:spcPct val="150000"/>
                        </a:lnSpc>
                        <a:spcBef>
                          <a:spcPts val="0"/>
                        </a:spcBef>
                        <a:spcAft>
                          <a:spcPts val="1200"/>
                        </a:spcAft>
                        <a:buClrTx/>
                        <a:buSzTx/>
                        <a:buFontTx/>
                        <a:buNone/>
                        <a:tabLst/>
                        <a:defRPr/>
                      </a:pPr>
                      <a:r>
                        <a:rPr lang="en-AU" dirty="0"/>
                        <a:t>uses the </a:t>
                      </a:r>
                      <a:r>
                        <a:rPr lang="en-AU" b="1" dirty="0">
                          <a:solidFill>
                            <a:schemeClr val="tx2"/>
                          </a:solidFill>
                        </a:rPr>
                        <a:t>auxiliary verb </a:t>
                      </a:r>
                      <a:r>
                        <a:rPr lang="en-AU" dirty="0"/>
                        <a:t>‘to be’ with an </a:t>
                      </a:r>
                      <a:r>
                        <a:rPr lang="en-AU" b="1" dirty="0">
                          <a:solidFill>
                            <a:schemeClr val="tx2"/>
                          </a:solidFill>
                        </a:rPr>
                        <a:t>‘– </a:t>
                      </a:r>
                      <a:r>
                        <a:rPr lang="en-AU" b="1" dirty="0" err="1">
                          <a:solidFill>
                            <a:schemeClr val="tx2"/>
                          </a:solidFill>
                        </a:rPr>
                        <a:t>ing</a:t>
                      </a:r>
                      <a:r>
                        <a:rPr lang="en-AU" b="1" dirty="0">
                          <a:solidFill>
                            <a:schemeClr val="tx2"/>
                          </a:solidFill>
                        </a:rPr>
                        <a:t>’ verb</a:t>
                      </a:r>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endParaRPr lang="en-AU" dirty="0"/>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2228428"/>
                  </a:ext>
                </a:extLst>
              </a:tr>
              <a:tr h="1173245">
                <a:tc>
                  <a:txBody>
                    <a:bodyPr/>
                    <a:lstStyle/>
                    <a:p>
                      <a:pPr marL="180000">
                        <a:lnSpc>
                          <a:spcPct val="150000"/>
                        </a:lnSpc>
                        <a:spcAft>
                          <a:spcPts val="1200"/>
                        </a:spcAft>
                      </a:pPr>
                      <a:r>
                        <a:rPr lang="en-AU"/>
                        <a:t>Perfect continuous tense</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marR="0" lvl="0" indent="0" algn="l" defTabSz="914377" rtl="0" eaLnBrk="1" fontAlgn="auto" latinLnBrk="0" hangingPunct="1">
                        <a:lnSpc>
                          <a:spcPct val="150000"/>
                        </a:lnSpc>
                        <a:spcBef>
                          <a:spcPts val="0"/>
                        </a:spcBef>
                        <a:spcAft>
                          <a:spcPts val="1200"/>
                        </a:spcAft>
                        <a:buClrTx/>
                        <a:buSzTx/>
                        <a:buFontTx/>
                        <a:buNone/>
                        <a:tabLst/>
                        <a:defRPr/>
                      </a:pPr>
                      <a:r>
                        <a:rPr lang="en-AU" b="1" dirty="0">
                          <a:solidFill>
                            <a:schemeClr val="tx2"/>
                          </a:solidFill>
                        </a:rPr>
                        <a:t>past tense verbs</a:t>
                      </a:r>
                      <a:r>
                        <a:rPr lang="en-AU" dirty="0"/>
                        <a:t> such as – have had and had been with an </a:t>
                      </a:r>
                      <a:r>
                        <a:rPr lang="en-AU" b="1" dirty="0">
                          <a:solidFill>
                            <a:schemeClr val="tx2"/>
                          </a:solidFill>
                        </a:rPr>
                        <a:t>‘ – </a:t>
                      </a:r>
                      <a:r>
                        <a:rPr lang="en-AU" b="1" dirty="0" err="1">
                          <a:solidFill>
                            <a:schemeClr val="tx2"/>
                          </a:solidFill>
                        </a:rPr>
                        <a:t>ing</a:t>
                      </a:r>
                      <a:r>
                        <a:rPr lang="en-AU" b="1" dirty="0">
                          <a:solidFill>
                            <a:schemeClr val="tx2"/>
                          </a:solidFill>
                        </a:rPr>
                        <a:t>’ verb</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‘The crucial lesson I learned from reading Black Jack is that a good storyteller can make any story interesting.’</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1127591"/>
                  </a:ext>
                </a:extLst>
              </a:tr>
            </a:tbl>
          </a:graphicData>
        </a:graphic>
      </p:graphicFrame>
      <p:sp>
        <p:nvSpPr>
          <p:cNvPr id="2" name="Slide Number Placeholder 1">
            <a:extLst>
              <a:ext uri="{FF2B5EF4-FFF2-40B4-BE49-F238E27FC236}">
                <a16:creationId xmlns:a16="http://schemas.microsoft.com/office/drawing/2014/main" id="{DFBA067E-379F-29FD-1B8C-D6997BF326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40947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789C59F-3D5A-E670-95B1-11AAB10F8C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BBF118-7709-A97A-3A4F-208B44844B9C}"/>
              </a:ext>
            </a:extLst>
          </p:cNvPr>
          <p:cNvSpPr>
            <a:spLocks noGrp="1"/>
          </p:cNvSpPr>
          <p:nvPr>
            <p:ph type="title"/>
          </p:nvPr>
        </p:nvSpPr>
        <p:spPr/>
        <p:txBody>
          <a:bodyPr/>
          <a:lstStyle/>
          <a:p>
            <a:r>
              <a:rPr lang="en-AU" dirty="0"/>
              <a:t>Activity 3 – answers</a:t>
            </a:r>
          </a:p>
        </p:txBody>
      </p:sp>
      <p:sp>
        <p:nvSpPr>
          <p:cNvPr id="4" name="Text Placeholder 3">
            <a:extLst>
              <a:ext uri="{FF2B5EF4-FFF2-40B4-BE49-F238E27FC236}">
                <a16:creationId xmlns:a16="http://schemas.microsoft.com/office/drawing/2014/main" id="{303B5048-31EB-59AA-348F-6F65E841D1F6}"/>
              </a:ext>
            </a:extLst>
          </p:cNvPr>
          <p:cNvSpPr>
            <a:spLocks noGrp="1"/>
          </p:cNvSpPr>
          <p:nvPr>
            <p:ph type="body" sz="quarter" idx="18"/>
          </p:nvPr>
        </p:nvSpPr>
        <p:spPr/>
        <p:txBody>
          <a:bodyPr/>
          <a:lstStyle/>
          <a:p>
            <a:r>
              <a:rPr lang="en-AU"/>
              <a:t>Identifying examples of tense</a:t>
            </a:r>
          </a:p>
        </p:txBody>
      </p:sp>
      <p:sp>
        <p:nvSpPr>
          <p:cNvPr id="9" name="Text Placeholder 4">
            <a:extLst>
              <a:ext uri="{FF2B5EF4-FFF2-40B4-BE49-F238E27FC236}">
                <a16:creationId xmlns:a16="http://schemas.microsoft.com/office/drawing/2014/main" id="{518D79F0-4648-4FA7-BBCC-4F6EACFFEF79}"/>
              </a:ext>
            </a:extLst>
          </p:cNvPr>
          <p:cNvSpPr txBox="1">
            <a:spLocks/>
          </p:cNvSpPr>
          <p:nvPr/>
        </p:nvSpPr>
        <p:spPr>
          <a:xfrm>
            <a:off x="360000" y="1398085"/>
            <a:ext cx="11484000" cy="108174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Font typeface="+mj-lt"/>
              <a:buAutoNum type="arabicPeriod"/>
            </a:pPr>
            <a:r>
              <a:rPr lang="en-AU" dirty="0"/>
              <a:t>Find an example of each of the first 2 tenses from the text.</a:t>
            </a:r>
          </a:p>
          <a:p>
            <a:pPr marL="457200" indent="-457200">
              <a:spcAft>
                <a:spcPts val="600"/>
              </a:spcAft>
              <a:buFont typeface="+mj-lt"/>
              <a:buAutoNum type="arabicPeriod"/>
            </a:pPr>
            <a:r>
              <a:rPr lang="en-AU" dirty="0"/>
              <a:t>Change the example into from the text into perfect continuous tense.</a:t>
            </a:r>
          </a:p>
          <a:p>
            <a:pPr>
              <a:spcAft>
                <a:spcPts val="600"/>
              </a:spcAft>
            </a:pPr>
            <a:endParaRPr lang="en-AU" dirty="0"/>
          </a:p>
          <a:p>
            <a:pPr>
              <a:spcAft>
                <a:spcPts val="600"/>
              </a:spcAft>
            </a:pPr>
            <a:endParaRPr lang="en-AU" dirty="0"/>
          </a:p>
        </p:txBody>
      </p:sp>
      <p:graphicFrame>
        <p:nvGraphicFramePr>
          <p:cNvPr id="10" name="Table 9">
            <a:extLst>
              <a:ext uri="{FF2B5EF4-FFF2-40B4-BE49-F238E27FC236}">
                <a16:creationId xmlns:a16="http://schemas.microsoft.com/office/drawing/2014/main" id="{D83D7F20-D98C-BC78-DECB-64606B3587F4}"/>
              </a:ext>
            </a:extLst>
          </p:cNvPr>
          <p:cNvGraphicFramePr>
            <a:graphicFrameLocks noGrp="1"/>
          </p:cNvGraphicFramePr>
          <p:nvPr>
            <p:extLst>
              <p:ext uri="{D42A27DB-BD31-4B8C-83A1-F6EECF244321}">
                <p14:modId xmlns:p14="http://schemas.microsoft.com/office/powerpoint/2010/main" val="309423626"/>
              </p:ext>
            </p:extLst>
          </p:nvPr>
        </p:nvGraphicFramePr>
        <p:xfrm>
          <a:off x="360000" y="2541600"/>
          <a:ext cx="11484000" cy="3912625"/>
        </p:xfrm>
        <a:graphic>
          <a:graphicData uri="http://schemas.openxmlformats.org/drawingml/2006/table">
            <a:tbl>
              <a:tblPr firstRow="1" bandRow="1">
                <a:tableStyleId>{B301B821-A1FF-4177-AEE7-76D212191A09}</a:tableStyleId>
              </a:tblPr>
              <a:tblGrid>
                <a:gridCol w="2291984">
                  <a:extLst>
                    <a:ext uri="{9D8B030D-6E8A-4147-A177-3AD203B41FA5}">
                      <a16:colId xmlns:a16="http://schemas.microsoft.com/office/drawing/2014/main" val="847567072"/>
                    </a:ext>
                  </a:extLst>
                </a:gridCol>
                <a:gridCol w="3084068">
                  <a:extLst>
                    <a:ext uri="{9D8B030D-6E8A-4147-A177-3AD203B41FA5}">
                      <a16:colId xmlns:a16="http://schemas.microsoft.com/office/drawing/2014/main" val="239786094"/>
                    </a:ext>
                  </a:extLst>
                </a:gridCol>
                <a:gridCol w="6107948">
                  <a:extLst>
                    <a:ext uri="{9D8B030D-6E8A-4147-A177-3AD203B41FA5}">
                      <a16:colId xmlns:a16="http://schemas.microsoft.com/office/drawing/2014/main" val="2847822898"/>
                    </a:ext>
                  </a:extLst>
                </a:gridCol>
              </a:tblGrid>
              <a:tr h="354345">
                <a:tc>
                  <a:txBody>
                    <a:bodyPr/>
                    <a:lstStyle/>
                    <a:p>
                      <a:pPr marL="180000">
                        <a:lnSpc>
                          <a:spcPct val="150000"/>
                        </a:lnSpc>
                        <a:spcAft>
                          <a:spcPts val="1200"/>
                        </a:spcAft>
                      </a:pPr>
                      <a:r>
                        <a:rPr lang="en-AU" dirty="0"/>
                        <a:t>Tense</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Clue to identify it</a:t>
                      </a:r>
                      <a:endParaRPr lang="en-AU"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Example from the text</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8282659"/>
                  </a:ext>
                </a:extLst>
              </a:tr>
              <a:tr h="676838">
                <a:tc>
                  <a:txBody>
                    <a:bodyPr/>
                    <a:lstStyle/>
                    <a:p>
                      <a:pPr marL="180000">
                        <a:lnSpc>
                          <a:spcPct val="150000"/>
                        </a:lnSpc>
                        <a:spcAft>
                          <a:spcPts val="1200"/>
                        </a:spcAft>
                      </a:pPr>
                      <a:r>
                        <a:rPr lang="en-AU" dirty="0"/>
                        <a:t>Perfect tense </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a:t>uses the </a:t>
                      </a:r>
                      <a:r>
                        <a:rPr lang="en-AU" b="1">
                          <a:solidFill>
                            <a:schemeClr val="tx2"/>
                          </a:solidFill>
                        </a:rPr>
                        <a:t>auxiliary verb </a:t>
                      </a:r>
                      <a:r>
                        <a:rPr lang="en-AU"/>
                        <a:t>‘have’ or ‘has’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 but all of them </a:t>
                      </a:r>
                      <a:r>
                        <a:rPr lang="en-AU" b="1" dirty="0">
                          <a:solidFill>
                            <a:schemeClr val="tx2"/>
                          </a:solidFill>
                        </a:rPr>
                        <a:t>had</a:t>
                      </a:r>
                      <a:r>
                        <a:rPr lang="en-AU" dirty="0"/>
                        <a:t> </a:t>
                      </a:r>
                      <a:r>
                        <a:rPr lang="en-AU" b="1" dirty="0">
                          <a:solidFill>
                            <a:schemeClr val="tx2"/>
                          </a:solidFill>
                        </a:rPr>
                        <a:t>reasons</a:t>
                      </a:r>
                      <a:r>
                        <a:rPr lang="en-AU" dirty="0"/>
                        <a:t> I could comprehend and even feel sympathetic towards.’</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1898463"/>
                  </a:ext>
                </a:extLst>
              </a:tr>
              <a:tr h="999332">
                <a:tc>
                  <a:txBody>
                    <a:bodyPr/>
                    <a:lstStyle/>
                    <a:p>
                      <a:pPr marL="180000">
                        <a:lnSpc>
                          <a:spcPct val="150000"/>
                        </a:lnSpc>
                        <a:spcAft>
                          <a:spcPts val="1200"/>
                        </a:spcAft>
                      </a:pPr>
                      <a:r>
                        <a:rPr lang="en-AU" dirty="0"/>
                        <a:t>Continuous tense</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marR="0" lvl="0" indent="0" algn="l" defTabSz="914377" rtl="0" eaLnBrk="1" fontAlgn="auto" latinLnBrk="0" hangingPunct="1">
                        <a:lnSpc>
                          <a:spcPct val="150000"/>
                        </a:lnSpc>
                        <a:spcBef>
                          <a:spcPts val="0"/>
                        </a:spcBef>
                        <a:spcAft>
                          <a:spcPts val="1200"/>
                        </a:spcAft>
                        <a:buClrTx/>
                        <a:buSzTx/>
                        <a:buFontTx/>
                        <a:buNone/>
                        <a:tabLst/>
                        <a:defRPr/>
                      </a:pPr>
                      <a:r>
                        <a:rPr lang="en-AU" dirty="0"/>
                        <a:t>uses the </a:t>
                      </a:r>
                      <a:r>
                        <a:rPr lang="en-AU" b="1" dirty="0">
                          <a:solidFill>
                            <a:schemeClr val="tx2"/>
                          </a:solidFill>
                        </a:rPr>
                        <a:t>auxiliary verb </a:t>
                      </a:r>
                      <a:r>
                        <a:rPr lang="en-AU" dirty="0"/>
                        <a:t>‘to be’ with an </a:t>
                      </a:r>
                      <a:r>
                        <a:rPr lang="en-AU" b="1" dirty="0">
                          <a:solidFill>
                            <a:schemeClr val="tx2"/>
                          </a:solidFill>
                        </a:rPr>
                        <a:t>‘– </a:t>
                      </a:r>
                      <a:r>
                        <a:rPr lang="en-AU" b="1" dirty="0" err="1">
                          <a:solidFill>
                            <a:schemeClr val="tx2"/>
                          </a:solidFill>
                        </a:rPr>
                        <a:t>ing</a:t>
                      </a:r>
                      <a:r>
                        <a:rPr lang="en-AU" b="1" dirty="0">
                          <a:solidFill>
                            <a:schemeClr val="tx2"/>
                          </a:solidFill>
                        </a:rPr>
                        <a:t>’ verb</a:t>
                      </a:r>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 and if a story about a surgeon can </a:t>
                      </a:r>
                      <a:r>
                        <a:rPr lang="en-AU" b="1" dirty="0">
                          <a:solidFill>
                            <a:schemeClr val="tx2"/>
                          </a:solidFill>
                        </a:rPr>
                        <a:t>be interesting</a:t>
                      </a:r>
                      <a:r>
                        <a:rPr lang="en-AU" dirty="0"/>
                        <a:t>, so can a story about a fireman (Megumi no Daigo, for example).’</a:t>
                      </a: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2228428"/>
                  </a:ext>
                </a:extLst>
              </a:tr>
              <a:tr h="1321825">
                <a:tc>
                  <a:txBody>
                    <a:bodyPr/>
                    <a:lstStyle/>
                    <a:p>
                      <a:pPr marL="180000">
                        <a:lnSpc>
                          <a:spcPct val="150000"/>
                        </a:lnSpc>
                        <a:spcAft>
                          <a:spcPts val="1200"/>
                        </a:spcAft>
                      </a:pPr>
                      <a:r>
                        <a:rPr lang="en-AU"/>
                        <a:t>Perfect continuous tense</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marR="0" lvl="0" indent="0" algn="l" defTabSz="914377" rtl="0" eaLnBrk="1" fontAlgn="auto" latinLnBrk="0" hangingPunct="1">
                        <a:lnSpc>
                          <a:spcPct val="150000"/>
                        </a:lnSpc>
                        <a:spcBef>
                          <a:spcPts val="0"/>
                        </a:spcBef>
                        <a:spcAft>
                          <a:spcPts val="1200"/>
                        </a:spcAft>
                        <a:buClrTx/>
                        <a:buSzTx/>
                        <a:buFontTx/>
                        <a:buNone/>
                        <a:tabLst/>
                        <a:defRPr/>
                      </a:pPr>
                      <a:r>
                        <a:rPr lang="en-AU" b="1" dirty="0">
                          <a:solidFill>
                            <a:schemeClr val="tx2"/>
                          </a:solidFill>
                        </a:rPr>
                        <a:t>past tense verbs</a:t>
                      </a:r>
                      <a:r>
                        <a:rPr lang="en-AU" dirty="0"/>
                        <a:t> such as – have had and had been with an </a:t>
                      </a:r>
                      <a:r>
                        <a:rPr lang="en-AU" b="1" dirty="0">
                          <a:solidFill>
                            <a:schemeClr val="tx2"/>
                          </a:solidFill>
                        </a:rPr>
                        <a:t>‘ – </a:t>
                      </a:r>
                      <a:r>
                        <a:rPr lang="en-AU" b="1" dirty="0" err="1">
                          <a:solidFill>
                            <a:schemeClr val="tx2"/>
                          </a:solidFill>
                        </a:rPr>
                        <a:t>ing</a:t>
                      </a:r>
                      <a:r>
                        <a:rPr lang="en-AU" b="1" dirty="0">
                          <a:solidFill>
                            <a:schemeClr val="tx2"/>
                          </a:solidFill>
                        </a:rPr>
                        <a:t>’ verb</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nSpc>
                          <a:spcPct val="150000"/>
                        </a:lnSpc>
                        <a:spcAft>
                          <a:spcPts val="1200"/>
                        </a:spcAft>
                      </a:pPr>
                      <a:r>
                        <a:rPr lang="en-AU" dirty="0"/>
                        <a:t>‘The crucial lesson I </a:t>
                      </a:r>
                      <a:r>
                        <a:rPr lang="en-AU" b="1" dirty="0">
                          <a:solidFill>
                            <a:schemeClr val="tx2"/>
                          </a:solidFill>
                        </a:rPr>
                        <a:t>had been learning </a:t>
                      </a:r>
                      <a:r>
                        <a:rPr lang="en-AU" dirty="0"/>
                        <a:t>from reading Black Jack is that a good storyteller can make any story interesting.’</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1127591"/>
                  </a:ext>
                </a:extLst>
              </a:tr>
            </a:tbl>
          </a:graphicData>
        </a:graphic>
      </p:graphicFrame>
      <p:sp>
        <p:nvSpPr>
          <p:cNvPr id="2" name="Slide Number Placeholder 1">
            <a:extLst>
              <a:ext uri="{FF2B5EF4-FFF2-40B4-BE49-F238E27FC236}">
                <a16:creationId xmlns:a16="http://schemas.microsoft.com/office/drawing/2014/main" id="{EEEB02C1-E33C-13B1-A8F2-0B2B866BEE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307373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476F8-BD73-F495-02E0-0E35D53DE8D7}"/>
              </a:ext>
            </a:extLst>
          </p:cNvPr>
          <p:cNvSpPr>
            <a:spLocks noGrp="1"/>
          </p:cNvSpPr>
          <p:nvPr>
            <p:ph type="title"/>
          </p:nvPr>
        </p:nvSpPr>
        <p:spPr/>
        <p:txBody>
          <a:bodyPr/>
          <a:lstStyle/>
          <a:p>
            <a:r>
              <a:rPr lang="en-AU" dirty="0"/>
              <a:t>Licence agreement details</a:t>
            </a:r>
          </a:p>
        </p:txBody>
      </p:sp>
      <p:sp>
        <p:nvSpPr>
          <p:cNvPr id="7" name="Text Placeholder 6">
            <a:extLst>
              <a:ext uri="{FF2B5EF4-FFF2-40B4-BE49-F238E27FC236}">
                <a16:creationId xmlns:a16="http://schemas.microsoft.com/office/drawing/2014/main" id="{C3E781B6-57AF-D10F-87CE-2A8B40E8FC14}"/>
              </a:ext>
            </a:extLst>
          </p:cNvPr>
          <p:cNvSpPr>
            <a:spLocks noGrp="1"/>
          </p:cNvSpPr>
          <p:nvPr>
            <p:ph type="body" sz="quarter" idx="19"/>
          </p:nvPr>
        </p:nvSpPr>
        <p:spPr/>
        <p:txBody>
          <a:bodyPr/>
          <a:lstStyle/>
          <a:p>
            <a:r>
              <a:rPr lang="en-AU" dirty="0">
                <a:ea typeface="Calibri" panose="020F0502020204030204" pitchFamily="34" charset="0"/>
              </a:rPr>
              <a:t>Chan Q (2016) </a:t>
            </a:r>
            <a:r>
              <a:rPr lang="en-AU" i="1" dirty="0">
                <a:ea typeface="Calibri" panose="020F0502020204030204" pitchFamily="34" charset="0"/>
              </a:rPr>
              <a:t>‘What the doctor recommended’ </a:t>
            </a:r>
            <a:r>
              <a:rPr lang="en-AU" dirty="0">
                <a:ea typeface="Calibri" panose="020F0502020204030204" pitchFamily="34" charset="0"/>
              </a:rPr>
              <a:t>in Ridge J (ed) </a:t>
            </a:r>
            <a:r>
              <a:rPr lang="en-AU" i="1" dirty="0">
                <a:ea typeface="Calibri" panose="020F0502020204030204" pitchFamily="34" charset="0"/>
              </a:rPr>
              <a:t>The Book That Made Me</a:t>
            </a:r>
            <a:r>
              <a:rPr lang="en-AU" dirty="0">
                <a:ea typeface="Calibri" panose="020F0502020204030204" pitchFamily="34" charset="0"/>
              </a:rPr>
              <a:t>, Walker Books Australia Pty Ltd, Newtown.</a:t>
            </a:r>
          </a:p>
          <a:p>
            <a:r>
              <a:rPr lang="en-AU" dirty="0">
                <a:ea typeface="Calibri" panose="020F0502020204030204" pitchFamily="34" charset="0"/>
              </a:rPr>
              <a:t>Reproduced and made available for copying and communication by NSW Department of Education for its educational purposes with the permission of Queenie Chan.</a:t>
            </a:r>
          </a:p>
        </p:txBody>
      </p:sp>
      <p:sp>
        <p:nvSpPr>
          <p:cNvPr id="3" name="Slide Number Placeholder 2">
            <a:extLst>
              <a:ext uri="{FF2B5EF4-FFF2-40B4-BE49-F238E27FC236}">
                <a16:creationId xmlns:a16="http://schemas.microsoft.com/office/drawing/2014/main" id="{59B58B6A-D897-F678-7C38-2CBEB93C64C0}"/>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3678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81090-4A9E-0C53-7E3B-D38DEC4D6106}"/>
              </a:ext>
            </a:extLst>
          </p:cNvPr>
          <p:cNvSpPr>
            <a:spLocks noGrp="1"/>
          </p:cNvSpPr>
          <p:nvPr>
            <p:ph type="title"/>
          </p:nvPr>
        </p:nvSpPr>
        <p:spPr/>
        <p:txBody>
          <a:bodyPr/>
          <a:lstStyle/>
          <a:p>
            <a:r>
              <a:rPr lang="en-GB">
                <a:cs typeface="Arial"/>
              </a:rPr>
              <a:t>Exit Ticket</a:t>
            </a:r>
            <a:endParaRPr lang="en-GB"/>
          </a:p>
        </p:txBody>
      </p:sp>
      <p:sp>
        <p:nvSpPr>
          <p:cNvPr id="4" name="Text Placeholder 3">
            <a:extLst>
              <a:ext uri="{FF2B5EF4-FFF2-40B4-BE49-F238E27FC236}">
                <a16:creationId xmlns:a16="http://schemas.microsoft.com/office/drawing/2014/main" id="{67995935-0693-1CF5-8453-A98E77D37E4C}"/>
              </a:ext>
            </a:extLst>
          </p:cNvPr>
          <p:cNvSpPr>
            <a:spLocks noGrp="1"/>
          </p:cNvSpPr>
          <p:nvPr>
            <p:ph type="body" sz="quarter" idx="18"/>
          </p:nvPr>
        </p:nvSpPr>
        <p:spPr/>
        <p:txBody>
          <a:bodyPr/>
          <a:lstStyle/>
          <a:p>
            <a:r>
              <a:rPr lang="en-GB">
                <a:cs typeface="Arial"/>
              </a:rPr>
              <a:t>Reflective Writing </a:t>
            </a:r>
            <a:endParaRPr lang="en-GB"/>
          </a:p>
        </p:txBody>
      </p:sp>
      <p:sp>
        <p:nvSpPr>
          <p:cNvPr id="8" name="Text Placeholder 4">
            <a:extLst>
              <a:ext uri="{FF2B5EF4-FFF2-40B4-BE49-F238E27FC236}">
                <a16:creationId xmlns:a16="http://schemas.microsoft.com/office/drawing/2014/main" id="{E3BFF7A4-DD86-624B-FC30-0C4DBC536949}"/>
              </a:ext>
            </a:extLst>
          </p:cNvPr>
          <p:cNvSpPr txBox="1">
            <a:spLocks/>
          </p:cNvSpPr>
          <p:nvPr/>
        </p:nvSpPr>
        <p:spPr>
          <a:xfrm>
            <a:off x="360000" y="1567086"/>
            <a:ext cx="11484000"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a:cs typeface="Arial"/>
              </a:rPr>
              <a:t>Find 2 sentences in the core text written in the past tense and 2 sentences written in the present tense.</a:t>
            </a:r>
            <a:endParaRPr lang="en-US"/>
          </a:p>
          <a:p>
            <a:pPr marL="342900" indent="-342900">
              <a:buFont typeface="Arial" panose="020B0604020202020204" pitchFamily="34" charset="0"/>
              <a:buChar char="•"/>
            </a:pPr>
            <a:r>
              <a:rPr lang="en-GB">
                <a:cs typeface="Arial"/>
              </a:rPr>
              <a:t>Compose a reflection on what you have learned about developing a personal voice in your writing. Use past tense to explore things you have done or that you used to think. Use present tense to explain what you do now.</a:t>
            </a:r>
            <a:endParaRPr lang="en-US">
              <a:cs typeface="Arial"/>
            </a:endParaRPr>
          </a:p>
          <a:p>
            <a:pPr marL="342900" indent="-342900">
              <a:buFont typeface="Arial" panose="020B0604020202020204" pitchFamily="34" charset="0"/>
              <a:buChar char="•"/>
            </a:pPr>
            <a:r>
              <a:rPr lang="en-GB">
                <a:cs typeface="Arial"/>
              </a:rPr>
              <a:t>Use future tense to explain what you will do to continue developing your personal voice.</a:t>
            </a:r>
          </a:p>
          <a:p>
            <a:pPr marL="342900" indent="-342900">
              <a:buFont typeface="Arial" panose="020B0604020202020204" pitchFamily="34" charset="0"/>
              <a:buChar char="•"/>
            </a:pPr>
            <a:r>
              <a:rPr lang="en-GB">
                <a:cs typeface="Arial"/>
              </a:rPr>
              <a:t>Highlight each type of tense in a different colour to indicate past, present and future.</a:t>
            </a:r>
            <a:endParaRPr lang="en-GB" dirty="0">
              <a:cs typeface="Arial"/>
            </a:endParaRPr>
          </a:p>
        </p:txBody>
      </p:sp>
      <p:sp>
        <p:nvSpPr>
          <p:cNvPr id="2" name="Slide Number Placeholder 1">
            <a:extLst>
              <a:ext uri="{FF2B5EF4-FFF2-40B4-BE49-F238E27FC236}">
                <a16:creationId xmlns:a16="http://schemas.microsoft.com/office/drawing/2014/main" id="{48FAF15B-AEEC-9D62-886A-157F16A876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3636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793B9-0787-5CBB-2D8C-D000751354A1}"/>
              </a:ext>
            </a:extLst>
          </p:cNvPr>
          <p:cNvSpPr>
            <a:spLocks noGrp="1"/>
          </p:cNvSpPr>
          <p:nvPr>
            <p:ph type="title"/>
          </p:nvPr>
        </p:nvSpPr>
        <p:spPr/>
        <p:txBody>
          <a:bodyPr/>
          <a:lstStyle/>
          <a:p>
            <a:r>
              <a:rPr lang="en-US">
                <a:cs typeface="Arial"/>
              </a:rPr>
              <a:t>Sample reflection </a:t>
            </a:r>
            <a:endParaRPr lang="en-US"/>
          </a:p>
        </p:txBody>
      </p:sp>
      <p:sp>
        <p:nvSpPr>
          <p:cNvPr id="4" name="Text Placeholder 3">
            <a:extLst>
              <a:ext uri="{FF2B5EF4-FFF2-40B4-BE49-F238E27FC236}">
                <a16:creationId xmlns:a16="http://schemas.microsoft.com/office/drawing/2014/main" id="{41C6033E-A3F0-1FC1-A3D8-F5890B90B42E}"/>
              </a:ext>
            </a:extLst>
          </p:cNvPr>
          <p:cNvSpPr>
            <a:spLocks noGrp="1"/>
          </p:cNvSpPr>
          <p:nvPr>
            <p:ph type="body" sz="quarter" idx="18"/>
          </p:nvPr>
        </p:nvSpPr>
        <p:spPr/>
        <p:txBody>
          <a:bodyPr/>
          <a:lstStyle/>
          <a:p>
            <a:r>
              <a:rPr lang="en-AU" dirty="0">
                <a:cs typeface="Arial"/>
              </a:rPr>
              <a:t>Using Tense to Build My Writing Voice</a:t>
            </a:r>
          </a:p>
        </p:txBody>
      </p:sp>
      <p:sp>
        <p:nvSpPr>
          <p:cNvPr id="8" name="Text Placeholder 4">
            <a:extLst>
              <a:ext uri="{FF2B5EF4-FFF2-40B4-BE49-F238E27FC236}">
                <a16:creationId xmlns:a16="http://schemas.microsoft.com/office/drawing/2014/main" id="{202213F4-F38F-231C-4BDA-FDD688FE50EF}"/>
              </a:ext>
            </a:extLst>
          </p:cNvPr>
          <p:cNvSpPr txBox="1">
            <a:spLocks/>
          </p:cNvSpPr>
          <p:nvPr/>
        </p:nvSpPr>
        <p:spPr>
          <a:xfrm>
            <a:off x="360000" y="1643287"/>
            <a:ext cx="11484000" cy="455431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cs typeface="Arial"/>
              </a:rPr>
              <a:t>I </a:t>
            </a:r>
            <a:r>
              <a:rPr lang="en-US" sz="1600" dirty="0">
                <a:highlight>
                  <a:srgbClr val="FFFF00"/>
                </a:highlight>
                <a:cs typeface="Arial"/>
              </a:rPr>
              <a:t>used</a:t>
            </a:r>
            <a:r>
              <a:rPr lang="en-US" sz="1600" dirty="0">
                <a:cs typeface="Arial"/>
              </a:rPr>
              <a:t> to think that tense </a:t>
            </a:r>
            <a:r>
              <a:rPr lang="en-US" sz="1600" dirty="0">
                <a:highlight>
                  <a:srgbClr val="FFFF00"/>
                </a:highlight>
                <a:cs typeface="Arial"/>
              </a:rPr>
              <a:t>didn’t</a:t>
            </a:r>
            <a:r>
              <a:rPr lang="en-US" sz="1600" dirty="0">
                <a:cs typeface="Arial"/>
              </a:rPr>
              <a:t> really matter in writing. I often </a:t>
            </a:r>
            <a:r>
              <a:rPr lang="en-US" sz="1600" dirty="0">
                <a:highlight>
                  <a:srgbClr val="FFFF00"/>
                </a:highlight>
                <a:cs typeface="Arial"/>
              </a:rPr>
              <a:t>switched</a:t>
            </a:r>
            <a:r>
              <a:rPr lang="en-US" sz="1600" dirty="0">
                <a:cs typeface="Arial"/>
              </a:rPr>
              <a:t> between past and present without thinking about it. When I wrote stories or reflections, I sometimes got </a:t>
            </a:r>
            <a:r>
              <a:rPr lang="en-US" sz="1600" dirty="0">
                <a:highlight>
                  <a:srgbClr val="FFFF00"/>
                </a:highlight>
                <a:cs typeface="Arial"/>
              </a:rPr>
              <a:t>confused</a:t>
            </a:r>
            <a:r>
              <a:rPr lang="en-US" sz="1600" dirty="0">
                <a:cs typeface="Arial"/>
              </a:rPr>
              <a:t> about which tense I was </a:t>
            </a:r>
            <a:r>
              <a:rPr lang="en-US" sz="1600" dirty="0">
                <a:highlight>
                  <a:srgbClr val="FFFF00"/>
                </a:highlight>
                <a:cs typeface="Arial"/>
              </a:rPr>
              <a:t>supposed</a:t>
            </a:r>
            <a:r>
              <a:rPr lang="en-US" sz="1600" dirty="0">
                <a:cs typeface="Arial"/>
              </a:rPr>
              <a:t> to use. Because of that, my writing </a:t>
            </a:r>
            <a:r>
              <a:rPr lang="en-US" sz="1600" dirty="0">
                <a:highlight>
                  <a:srgbClr val="FFFF00"/>
                </a:highlight>
                <a:cs typeface="Arial"/>
              </a:rPr>
              <a:t>didn’t</a:t>
            </a:r>
            <a:r>
              <a:rPr lang="en-US" sz="1600" dirty="0">
                <a:cs typeface="Arial"/>
              </a:rPr>
              <a:t> always make sense, and it </a:t>
            </a:r>
            <a:r>
              <a:rPr lang="en-US" sz="1600" dirty="0">
                <a:highlight>
                  <a:srgbClr val="FFFF00"/>
                </a:highlight>
                <a:cs typeface="Arial"/>
              </a:rPr>
              <a:t>didn’t</a:t>
            </a:r>
            <a:r>
              <a:rPr lang="en-US" sz="1600" dirty="0">
                <a:cs typeface="Arial"/>
              </a:rPr>
              <a:t> sound like </a:t>
            </a:r>
            <a:r>
              <a:rPr lang="en-US" sz="1600" i="1" dirty="0">
                <a:cs typeface="Arial"/>
              </a:rPr>
              <a:t>me</a:t>
            </a:r>
            <a:r>
              <a:rPr lang="en-US" sz="1600" dirty="0">
                <a:cs typeface="Arial"/>
              </a:rPr>
              <a:t>. I </a:t>
            </a:r>
            <a:r>
              <a:rPr lang="en-US" sz="1600" dirty="0">
                <a:highlight>
                  <a:srgbClr val="FFFF00"/>
                </a:highlight>
                <a:cs typeface="Arial"/>
              </a:rPr>
              <a:t>thought</a:t>
            </a:r>
            <a:r>
              <a:rPr lang="en-US" sz="1600" dirty="0">
                <a:cs typeface="Arial"/>
              </a:rPr>
              <a:t> using past tense was the only way to tell a story, so I </a:t>
            </a:r>
            <a:r>
              <a:rPr lang="en-US" sz="1600" dirty="0">
                <a:highlight>
                  <a:srgbClr val="FFFF00"/>
                </a:highlight>
                <a:cs typeface="Arial"/>
              </a:rPr>
              <a:t>didn’t</a:t>
            </a:r>
            <a:r>
              <a:rPr lang="en-US" sz="1600" dirty="0">
                <a:cs typeface="Arial"/>
              </a:rPr>
              <a:t> try anything different.</a:t>
            </a:r>
            <a:endParaRPr lang="en-US" sz="1600" b="1" dirty="0">
              <a:cs typeface="Arial"/>
            </a:endParaRPr>
          </a:p>
          <a:p>
            <a:r>
              <a:rPr lang="en-US" sz="1600" dirty="0">
                <a:cs typeface="Arial"/>
              </a:rPr>
              <a:t>Now, I </a:t>
            </a:r>
            <a:r>
              <a:rPr lang="en-US" sz="1600" dirty="0">
                <a:highlight>
                  <a:srgbClr val="00FF00"/>
                </a:highlight>
                <a:cs typeface="Arial"/>
              </a:rPr>
              <a:t>understand</a:t>
            </a:r>
            <a:r>
              <a:rPr lang="en-US" sz="1600" dirty="0">
                <a:cs typeface="Arial"/>
              </a:rPr>
              <a:t> that tense </a:t>
            </a:r>
            <a:r>
              <a:rPr lang="en-US" sz="1600" dirty="0">
                <a:highlight>
                  <a:srgbClr val="00FF00"/>
                </a:highlight>
                <a:cs typeface="Arial"/>
              </a:rPr>
              <a:t>helps</a:t>
            </a:r>
            <a:r>
              <a:rPr lang="en-US" sz="1600" dirty="0">
                <a:cs typeface="Arial"/>
              </a:rPr>
              <a:t> </a:t>
            </a:r>
            <a:r>
              <a:rPr lang="en-US" sz="1600" dirty="0">
                <a:highlight>
                  <a:srgbClr val="00FF00"/>
                </a:highlight>
                <a:cs typeface="Arial"/>
              </a:rPr>
              <a:t>show</a:t>
            </a:r>
            <a:r>
              <a:rPr lang="en-US" sz="1600" dirty="0">
                <a:cs typeface="Arial"/>
              </a:rPr>
              <a:t> my personal voice. I </a:t>
            </a:r>
            <a:r>
              <a:rPr lang="en-US" sz="1600" dirty="0">
                <a:highlight>
                  <a:srgbClr val="00FF00"/>
                </a:highlight>
                <a:cs typeface="Arial"/>
              </a:rPr>
              <a:t>use</a:t>
            </a:r>
            <a:r>
              <a:rPr lang="en-US" sz="1600" dirty="0">
                <a:cs typeface="Arial"/>
              </a:rPr>
              <a:t> past tense when I’m </a:t>
            </a:r>
            <a:r>
              <a:rPr lang="en-US" sz="1600" dirty="0">
                <a:highlight>
                  <a:srgbClr val="00FF00"/>
                </a:highlight>
                <a:cs typeface="Arial"/>
              </a:rPr>
              <a:t>telling</a:t>
            </a:r>
            <a:r>
              <a:rPr lang="en-US" sz="1600" dirty="0">
                <a:cs typeface="Arial"/>
              </a:rPr>
              <a:t> a story that already happened. I </a:t>
            </a:r>
            <a:r>
              <a:rPr lang="en-US" sz="1600" dirty="0">
                <a:highlight>
                  <a:srgbClr val="00FF00"/>
                </a:highlight>
                <a:cs typeface="Arial"/>
              </a:rPr>
              <a:t>use</a:t>
            </a:r>
            <a:r>
              <a:rPr lang="en-US" sz="1600" dirty="0">
                <a:cs typeface="Arial"/>
              </a:rPr>
              <a:t> present tense when I </a:t>
            </a:r>
            <a:r>
              <a:rPr lang="en-US" sz="1600" dirty="0">
                <a:highlight>
                  <a:srgbClr val="00FF00"/>
                </a:highlight>
                <a:cs typeface="Arial"/>
              </a:rPr>
              <a:t>want</a:t>
            </a:r>
            <a:r>
              <a:rPr lang="en-US" sz="1600" dirty="0">
                <a:cs typeface="Arial"/>
              </a:rPr>
              <a:t> to </a:t>
            </a:r>
            <a:r>
              <a:rPr lang="en-US" sz="1600" dirty="0">
                <a:highlight>
                  <a:srgbClr val="00FF00"/>
                </a:highlight>
                <a:cs typeface="Arial"/>
              </a:rPr>
              <a:t>make</a:t>
            </a:r>
            <a:r>
              <a:rPr lang="en-US" sz="1600" dirty="0">
                <a:cs typeface="Arial"/>
              </a:rPr>
              <a:t> something </a:t>
            </a:r>
            <a:r>
              <a:rPr lang="en-US" sz="1600" dirty="0">
                <a:highlight>
                  <a:srgbClr val="00FF00"/>
                </a:highlight>
                <a:cs typeface="Arial"/>
              </a:rPr>
              <a:t>feel</a:t>
            </a:r>
            <a:r>
              <a:rPr lang="en-US" sz="1600" dirty="0">
                <a:cs typeface="Arial"/>
              </a:rPr>
              <a:t> like it’s </a:t>
            </a:r>
            <a:r>
              <a:rPr lang="en-US" sz="1600" dirty="0">
                <a:highlight>
                  <a:srgbClr val="00FF00"/>
                </a:highlight>
                <a:cs typeface="Arial"/>
              </a:rPr>
              <a:t>happening</a:t>
            </a:r>
            <a:r>
              <a:rPr lang="en-US" sz="1600" dirty="0">
                <a:cs typeface="Arial"/>
              </a:rPr>
              <a:t> right now. I </a:t>
            </a:r>
            <a:r>
              <a:rPr lang="en-US" sz="1600" dirty="0">
                <a:highlight>
                  <a:srgbClr val="00FF00"/>
                </a:highlight>
                <a:cs typeface="Arial"/>
              </a:rPr>
              <a:t>try</a:t>
            </a:r>
            <a:r>
              <a:rPr lang="en-US" sz="1600" dirty="0">
                <a:cs typeface="Arial"/>
              </a:rPr>
              <a:t> to </a:t>
            </a:r>
            <a:r>
              <a:rPr lang="en-US" sz="1600" dirty="0">
                <a:highlight>
                  <a:srgbClr val="00FF00"/>
                </a:highlight>
                <a:cs typeface="Arial"/>
              </a:rPr>
              <a:t>keep</a:t>
            </a:r>
            <a:r>
              <a:rPr lang="en-US" sz="1600" dirty="0">
                <a:cs typeface="Arial"/>
              </a:rPr>
              <a:t> my tense the same throughout a paragraph, so my writing is easier to </a:t>
            </a:r>
            <a:r>
              <a:rPr lang="en-US" sz="1600" dirty="0">
                <a:highlight>
                  <a:srgbClr val="00FF00"/>
                </a:highlight>
                <a:cs typeface="Arial"/>
              </a:rPr>
              <a:t>follow.</a:t>
            </a:r>
            <a:r>
              <a:rPr lang="en-US" sz="1600" dirty="0">
                <a:cs typeface="Arial"/>
              </a:rPr>
              <a:t> Tense </a:t>
            </a:r>
            <a:r>
              <a:rPr lang="en-US" sz="1600" dirty="0">
                <a:highlight>
                  <a:srgbClr val="00FF00"/>
                </a:highlight>
                <a:cs typeface="Arial"/>
              </a:rPr>
              <a:t>helps</a:t>
            </a:r>
            <a:r>
              <a:rPr lang="en-US" sz="1600" dirty="0">
                <a:cs typeface="Arial"/>
              </a:rPr>
              <a:t> me </a:t>
            </a:r>
            <a:r>
              <a:rPr lang="en-US" sz="1600" dirty="0">
                <a:highlight>
                  <a:srgbClr val="00FF00"/>
                </a:highlight>
                <a:cs typeface="Arial"/>
              </a:rPr>
              <a:t>show</a:t>
            </a:r>
            <a:r>
              <a:rPr lang="en-US" sz="1600" dirty="0">
                <a:cs typeface="Arial"/>
              </a:rPr>
              <a:t> how I </a:t>
            </a:r>
            <a:r>
              <a:rPr lang="en-US" sz="1600" dirty="0">
                <a:highlight>
                  <a:srgbClr val="00FF00"/>
                </a:highlight>
                <a:cs typeface="Arial"/>
              </a:rPr>
              <a:t>feel</a:t>
            </a:r>
            <a:r>
              <a:rPr lang="en-US" sz="1600" dirty="0">
                <a:cs typeface="Arial"/>
              </a:rPr>
              <a:t> and what I </a:t>
            </a:r>
            <a:r>
              <a:rPr lang="en-US" sz="1600" dirty="0">
                <a:highlight>
                  <a:srgbClr val="00FF00"/>
                </a:highlight>
                <a:cs typeface="Arial"/>
              </a:rPr>
              <a:t>want</a:t>
            </a:r>
            <a:r>
              <a:rPr lang="en-US" sz="1600" dirty="0">
                <a:cs typeface="Arial"/>
              </a:rPr>
              <a:t> my reader to</a:t>
            </a:r>
            <a:r>
              <a:rPr lang="en-US" sz="1600" dirty="0">
                <a:highlight>
                  <a:srgbClr val="00FF00"/>
                </a:highlight>
                <a:cs typeface="Arial"/>
              </a:rPr>
              <a:t> feel</a:t>
            </a:r>
            <a:r>
              <a:rPr lang="en-US" sz="1600" dirty="0">
                <a:cs typeface="Arial"/>
              </a:rPr>
              <a:t> too.</a:t>
            </a:r>
          </a:p>
          <a:p>
            <a:r>
              <a:rPr lang="en-US" sz="1600" dirty="0">
                <a:cs typeface="Arial"/>
              </a:rPr>
              <a:t>In the future, </a:t>
            </a:r>
            <a:r>
              <a:rPr lang="en-US" sz="1600" dirty="0">
                <a:highlight>
                  <a:srgbClr val="FF00FF"/>
                </a:highlight>
                <a:cs typeface="Arial"/>
              </a:rPr>
              <a:t>I will keep</a:t>
            </a:r>
            <a:r>
              <a:rPr lang="en-US" sz="1600" dirty="0">
                <a:cs typeface="Arial"/>
              </a:rPr>
              <a:t> practicing using tense in smart ways. </a:t>
            </a:r>
            <a:r>
              <a:rPr lang="en-US" sz="1600" dirty="0">
                <a:highlight>
                  <a:srgbClr val="FF00FF"/>
                </a:highlight>
                <a:cs typeface="Arial"/>
              </a:rPr>
              <a:t>I will try</a:t>
            </a:r>
            <a:r>
              <a:rPr lang="en-US" sz="1600" dirty="0">
                <a:cs typeface="Arial"/>
              </a:rPr>
              <a:t> writing more stories in the present tense to see how that changes the mood. </a:t>
            </a:r>
            <a:r>
              <a:rPr lang="en-US" sz="1600" dirty="0">
                <a:highlight>
                  <a:srgbClr val="FF00FF"/>
                </a:highlight>
                <a:cs typeface="Arial"/>
              </a:rPr>
              <a:t>I will</a:t>
            </a:r>
            <a:r>
              <a:rPr lang="en-US" sz="1600" dirty="0">
                <a:cs typeface="Arial"/>
              </a:rPr>
              <a:t> also</a:t>
            </a:r>
            <a:r>
              <a:rPr lang="en-US" sz="1600" dirty="0">
                <a:highlight>
                  <a:srgbClr val="FF00FF"/>
                </a:highlight>
                <a:cs typeface="Arial"/>
              </a:rPr>
              <a:t> pay</a:t>
            </a:r>
            <a:r>
              <a:rPr lang="en-US" sz="1600" dirty="0">
                <a:cs typeface="Arial"/>
              </a:rPr>
              <a:t> attention when I read books or watch videos, to see how tense is used. This </a:t>
            </a:r>
            <a:r>
              <a:rPr lang="en-US" sz="1600" dirty="0">
                <a:highlight>
                  <a:srgbClr val="FF00FF"/>
                </a:highlight>
                <a:cs typeface="Arial"/>
              </a:rPr>
              <a:t>will help</a:t>
            </a:r>
            <a:r>
              <a:rPr lang="en-US" sz="1600" dirty="0">
                <a:cs typeface="Arial"/>
              </a:rPr>
              <a:t> me </a:t>
            </a:r>
            <a:r>
              <a:rPr lang="en-US" sz="1600" dirty="0">
                <a:highlight>
                  <a:srgbClr val="FF00FF"/>
                </a:highlight>
                <a:cs typeface="Arial"/>
              </a:rPr>
              <a:t>make</a:t>
            </a:r>
            <a:r>
              <a:rPr lang="en-US" sz="1600" dirty="0">
                <a:cs typeface="Arial"/>
              </a:rPr>
              <a:t> my own writing sound stronger and more like me.</a:t>
            </a:r>
          </a:p>
          <a:p>
            <a:r>
              <a:rPr lang="en-US" sz="1600" dirty="0">
                <a:highlight>
                  <a:srgbClr val="FFFF00"/>
                </a:highlight>
                <a:cs typeface="Arial"/>
              </a:rPr>
              <a:t>Present tense</a:t>
            </a:r>
            <a:r>
              <a:rPr lang="en-US" sz="1600" dirty="0">
                <a:cs typeface="Arial"/>
              </a:rPr>
              <a:t>, </a:t>
            </a:r>
            <a:r>
              <a:rPr lang="en-US" sz="1600" dirty="0">
                <a:highlight>
                  <a:srgbClr val="00FF00"/>
                </a:highlight>
                <a:cs typeface="Arial"/>
              </a:rPr>
              <a:t>past tense</a:t>
            </a:r>
            <a:r>
              <a:rPr lang="en-US" sz="1600" dirty="0">
                <a:cs typeface="Arial"/>
              </a:rPr>
              <a:t>, </a:t>
            </a:r>
            <a:r>
              <a:rPr lang="en-US" sz="1600" dirty="0">
                <a:highlight>
                  <a:srgbClr val="FF00FF"/>
                </a:highlight>
                <a:cs typeface="Arial"/>
              </a:rPr>
              <a:t>future tense </a:t>
            </a:r>
          </a:p>
        </p:txBody>
      </p:sp>
      <p:sp>
        <p:nvSpPr>
          <p:cNvPr id="2" name="Slide Number Placeholder 1">
            <a:extLst>
              <a:ext uri="{FF2B5EF4-FFF2-40B4-BE49-F238E27FC236}">
                <a16:creationId xmlns:a16="http://schemas.microsoft.com/office/drawing/2014/main" id="{EE120D23-936C-C7BD-6A17-0576F6AD51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428610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hlinkClick r:id="rId6"/>
              </a:rPr>
              <a:t>English Studies 11–12 </a:t>
            </a:r>
            <a:r>
              <a:rPr lang="en-AU" dirty="0"/>
              <a:t>© Syllabus NSW Education Standards Authority (NESA) for and on behalf of the Crown in right of the State of New South Wales, 2024.</a:t>
            </a:r>
          </a:p>
          <a:p>
            <a:pPr>
              <a:lnSpc>
                <a:spcPct val="100000"/>
              </a:lnSpc>
              <a:spcBef>
                <a:spcPts val="600"/>
              </a:spcBef>
              <a:spcAft>
                <a:spcPts val="600"/>
              </a:spcAft>
            </a:pPr>
            <a:r>
              <a:rPr lang="en-AU" sz="1200" dirty="0">
                <a:cs typeface="Arial" panose="020B0604020202020204" pitchFamily="34" charset="0"/>
              </a:rPr>
              <a:t>AERO (Australian Education Research Organisation) (2024a) </a:t>
            </a:r>
            <a:r>
              <a:rPr lang="en-AU" sz="1200" dirty="0">
                <a:solidFill>
                  <a:srgbClr val="146CFD"/>
                </a:solidFill>
                <a:cs typeface="Arial" panose="020B0604020202020204" pitchFamily="34" charset="0"/>
                <a:hlinkClick r:id="rId7"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sz="1200" dirty="0">
                <a:cs typeface="Arial" panose="020B0604020202020204" pitchFamily="34" charset="0"/>
              </a:rPr>
              <a:t>, AERO website, accessed 16 April 2024.</a:t>
            </a:r>
          </a:p>
          <a:p>
            <a:pPr>
              <a:lnSpc>
                <a:spcPct val="100000"/>
              </a:lnSpc>
              <a:spcBef>
                <a:spcPts val="600"/>
              </a:spcBef>
              <a:spcAft>
                <a:spcPts val="600"/>
              </a:spcAft>
            </a:pPr>
            <a:r>
              <a:rPr lang="en-AU" sz="1200" dirty="0">
                <a:cs typeface="Arial" panose="020B0604020202020204" pitchFamily="34" charset="0"/>
              </a:rPr>
              <a:t>AERO (Australian Education Research Organisation) (2024b) </a:t>
            </a:r>
            <a:r>
              <a:rPr lang="en-AU" sz="1200" dirty="0">
                <a:cs typeface="Arial" panose="020B0604020202020204" pitchFamily="34" charset="0"/>
                <a:hlinkClick r:id="rId8"/>
              </a:rPr>
              <a:t>Why explicit instruction works</a:t>
            </a:r>
            <a:r>
              <a:rPr lang="en-AU" sz="1200" dirty="0">
                <a:cs typeface="Arial" panose="020B0604020202020204" pitchFamily="34" charset="0"/>
              </a:rPr>
              <a:t>, AERO website, accessed 16 April 2024.</a:t>
            </a:r>
          </a:p>
          <a:p>
            <a:pPr>
              <a:lnSpc>
                <a:spcPct val="100000"/>
              </a:lnSpc>
              <a:spcBef>
                <a:spcPts val="600"/>
              </a:spcBef>
              <a:spcAft>
                <a:spcPts val="600"/>
              </a:spcAft>
            </a:pPr>
            <a:r>
              <a:rPr lang="en-AU" sz="1200" dirty="0">
                <a:cs typeface="Arial" panose="020B0604020202020204" pitchFamily="34" charset="0"/>
              </a:rPr>
              <a:t>Black P and Wiliam D (2018) ‘</a:t>
            </a:r>
            <a:r>
              <a:rPr lang="en-AU" sz="1200" dirty="0">
                <a:cs typeface="Arial" panose="020B0604020202020204" pitchFamily="34" charset="0"/>
                <a:hlinkClick r:id="rId9"/>
              </a:rPr>
              <a:t>Classroom assessment and pedagogy</a:t>
            </a:r>
            <a:r>
              <a:rPr lang="en-AU" sz="1200" dirty="0">
                <a:cs typeface="Arial" panose="020B0604020202020204" pitchFamily="34" charset="0"/>
              </a:rPr>
              <a:t>’, Assessment in Education Principles Policy and Practice, 25(1):1–25.</a:t>
            </a:r>
          </a:p>
          <a:p>
            <a:pPr>
              <a:lnSpc>
                <a:spcPct val="100000"/>
              </a:lnSpc>
              <a:spcBef>
                <a:spcPts val="600"/>
              </a:spcBef>
              <a:spcAft>
                <a:spcPts val="600"/>
              </a:spcAft>
            </a:pPr>
            <a:r>
              <a:rPr lang="en-AU" sz="1200" dirty="0">
                <a:cs typeface="Arial" panose="020B0604020202020204" pitchFamily="34" charset="0"/>
              </a:rPr>
              <a:t>CESE (Centre for Education Statistics and Evaluation) (2017) </a:t>
            </a:r>
            <a:r>
              <a:rPr lang="en-AU" sz="1200" dirty="0">
                <a:cs typeface="Arial" panose="020B0604020202020204" pitchFamily="34" charset="0"/>
                <a:hlinkClick r:id="rId10"/>
              </a:rPr>
              <a:t>Cognitive load theory: Research that teachers really need to understand</a:t>
            </a:r>
            <a:r>
              <a:rPr lang="en-AU" sz="1200" dirty="0">
                <a:cs typeface="Arial" panose="020B0604020202020204" pitchFamily="34" charset="0"/>
              </a:rPr>
              <a:t>, NSW Department of Education, accessed 16 April 2024.</a:t>
            </a:r>
          </a:p>
          <a:p>
            <a:pPr>
              <a:lnSpc>
                <a:spcPct val="100000"/>
              </a:lnSpc>
              <a:spcBef>
                <a:spcPts val="600"/>
              </a:spcBef>
              <a:spcAft>
                <a:spcPts val="600"/>
              </a:spcAft>
            </a:pPr>
            <a:r>
              <a:rPr lang="en-AU" dirty="0"/>
              <a:t>Chan Q (2016) ‘What the doctor recommended’ in Ridge J (ed) The Book That Made Me, Walker Books Australia, Newtown.</a:t>
            </a:r>
            <a:endParaRPr lang="en-AU" sz="1200" dirty="0">
              <a:cs typeface="Arial" panose="020B0604020202020204" pitchFamily="34" charset="0"/>
            </a:endParaRPr>
          </a:p>
          <a:p>
            <a:pPr>
              <a:lnSpc>
                <a:spcPct val="100000"/>
              </a:lnSpc>
              <a:spcBef>
                <a:spcPts val="600"/>
              </a:spcBef>
              <a:spcAft>
                <a:spcPts val="600"/>
              </a:spcAft>
            </a:pPr>
            <a:r>
              <a:rPr lang="en-AU" sz="1200" dirty="0">
                <a:ea typeface="Arial" panose="020B0604020202020204" pitchFamily="34" charset="0"/>
                <a:cs typeface="Arial" panose="020B0604020202020204" pitchFamily="34" charset="0"/>
              </a:rPr>
              <a:t>NSW Education Standards Authority (NESA) (2024) </a:t>
            </a:r>
            <a:r>
              <a:rPr lang="en-AU" sz="1200" dirty="0">
                <a:ea typeface="Arial" panose="020B0604020202020204" pitchFamily="34" charset="0"/>
                <a:cs typeface="Arial" panose="020B0604020202020204" pitchFamily="34" charset="0"/>
                <a:hlinkClick r:id="rId11"/>
              </a:rPr>
              <a:t>‘Glossary’</a:t>
            </a:r>
            <a:r>
              <a:rPr lang="en-AU" sz="1200" dirty="0">
                <a:ea typeface="Arial" panose="020B0604020202020204" pitchFamily="34" charset="0"/>
                <a:cs typeface="Arial" panose="020B0604020202020204" pitchFamily="34" charset="0"/>
              </a:rPr>
              <a:t>, NSW Curriculum, NSW Education Standards Authority website, accessed 27 May 2024.</a:t>
            </a:r>
          </a:p>
          <a:p>
            <a:pPr>
              <a:lnSpc>
                <a:spcPct val="100000"/>
              </a:lnSpc>
              <a:spcBef>
                <a:spcPts val="600"/>
              </a:spcBef>
              <a:spcAft>
                <a:spcPts val="600"/>
              </a:spcAft>
            </a:pPr>
            <a:r>
              <a:rPr lang="en-AU" sz="1200" dirty="0">
                <a:cs typeface="Arial" panose="020B0604020202020204" pitchFamily="34" charset="0"/>
              </a:rPr>
              <a:t>State of New South Wales (Department of Education) (2024) </a:t>
            </a:r>
            <a:r>
              <a:rPr lang="en-AU" sz="1200" dirty="0">
                <a:cs typeface="Arial" panose="020B0604020202020204" pitchFamily="34" charset="0"/>
                <a:hlinkClick r:id="rId12"/>
              </a:rPr>
              <a:t>Explicit teaching strategies</a:t>
            </a:r>
            <a:r>
              <a:rPr lang="en-AU" sz="1200" dirty="0">
                <a:cs typeface="Arial" panose="020B0604020202020204" pitchFamily="34" charset="0"/>
              </a:rPr>
              <a:t>, NSW Department of Education website, accessed 5 April 2024. </a:t>
            </a:r>
          </a:p>
          <a:p>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(2)</a:t>
            </a:r>
          </a:p>
        </p:txBody>
      </p:sp>
      <p:sp>
        <p:nvSpPr>
          <p:cNvPr id="9" name="Content Placeholder 3">
            <a:extLst>
              <a:ext uri="{FF2B5EF4-FFF2-40B4-BE49-F238E27FC236}">
                <a16:creationId xmlns:a16="http://schemas.microsoft.com/office/drawing/2014/main" id="{B7C07B50-96D9-2E35-E2CE-3139F6377F08}"/>
              </a:ext>
            </a:extLst>
          </p:cNvPr>
          <p:cNvSpPr txBox="1">
            <a:spLocks/>
          </p:cNvSpPr>
          <p:nvPr/>
        </p:nvSpPr>
        <p:spPr>
          <a:xfrm>
            <a:off x="354000" y="1152538"/>
            <a:ext cx="11484000" cy="5032362"/>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200" dirty="0"/>
              <a:t>Australian Education Research Organisation (AERO) (2024a) </a:t>
            </a:r>
            <a:r>
              <a:rPr lang="en-AU" sz="1200" dirty="0">
                <a:hlinkClick r:id="rId3"/>
              </a:rPr>
              <a:t>Explain learning objectives</a:t>
            </a:r>
            <a:r>
              <a:rPr lang="en-AU" sz="1200" dirty="0"/>
              <a:t>, AERO, accessed 16 April 2024.</a:t>
            </a:r>
          </a:p>
          <a:p>
            <a:pPr>
              <a:spcAft>
                <a:spcPts val="600"/>
              </a:spcAft>
            </a:pPr>
            <a:r>
              <a:rPr lang="en-AU" sz="1200" dirty="0"/>
              <a:t>AERO (Australian Education Research Organisation) (2024b) </a:t>
            </a:r>
            <a:r>
              <a:rPr lang="en-AU" sz="1200" dirty="0">
                <a:hlinkClick r:id="rId4"/>
              </a:rPr>
              <a:t>Why explicit instruction works</a:t>
            </a:r>
            <a:r>
              <a:rPr lang="en-AU" sz="1200" dirty="0"/>
              <a:t>, AERO website, accessed 16 April 2024.</a:t>
            </a:r>
          </a:p>
          <a:p>
            <a:pPr>
              <a:spcAft>
                <a:spcPts val="600"/>
              </a:spcAft>
            </a:pPr>
            <a:r>
              <a:rPr lang="en-AU" sz="1200" dirty="0"/>
              <a:t>Black P and Wiliam D (2018) ‘</a:t>
            </a:r>
            <a:r>
              <a:rPr lang="en-AU" sz="1200" dirty="0">
                <a:hlinkClick r:id="rId5"/>
              </a:rPr>
              <a:t>Classroom assessment and pedagogy</a:t>
            </a:r>
            <a:r>
              <a:rPr lang="en-AU" sz="1200" dirty="0"/>
              <a:t>’, Assessment in Education Principles Policy and Practice, 25(1):1–25.</a:t>
            </a:r>
          </a:p>
          <a:p>
            <a:pPr>
              <a:spcAft>
                <a:spcPts val="600"/>
              </a:spcAft>
            </a:pPr>
            <a:r>
              <a:rPr lang="en-AU" sz="1200" dirty="0"/>
              <a:t>CESE (Centre for Education Statistics and Evaluation) (2017) </a:t>
            </a:r>
            <a:r>
              <a:rPr lang="en-AU" sz="1200" dirty="0">
                <a:hlinkClick r:id="rId6"/>
              </a:rPr>
              <a:t>Cognitive load theory: Research that teachers really need to understand</a:t>
            </a:r>
            <a:r>
              <a:rPr lang="en-AU" sz="1200" dirty="0"/>
              <a:t>, NSW Department of Education, accessed 16 April 2024.</a:t>
            </a:r>
          </a:p>
          <a:p>
            <a:pPr>
              <a:spcAft>
                <a:spcPts val="600"/>
              </a:spcAft>
            </a:pPr>
            <a:r>
              <a:rPr lang="en-AU" sz="1200" dirty="0"/>
              <a:t>Clarke S (2014) Outstanding formative assessment: culture and practice, Hodder Education, Great Britain.</a:t>
            </a:r>
          </a:p>
          <a:p>
            <a:pPr>
              <a:spcAft>
                <a:spcPts val="600"/>
              </a:spcAft>
            </a:pPr>
            <a:r>
              <a:rPr lang="en-AU" sz="1200" dirty="0"/>
              <a:t>Clarke S, Timperley H, Hattie J (2003) Unlocking formative assessment: Practical strategies for enhancing students’ learning in the primary and intermediate classroom, Hodder Moa Beckett, Auckland NZ, 2003.</a:t>
            </a:r>
          </a:p>
          <a:p>
            <a:pPr>
              <a:spcAft>
                <a:spcPts val="600"/>
              </a:spcAft>
            </a:pPr>
            <a:r>
              <a:rPr lang="en-AU" sz="1200" dirty="0"/>
              <a:t>Griffin P (2018) Assessment for teaching, Cambridge University Press. </a:t>
            </a:r>
          </a:p>
          <a:p>
            <a:pPr>
              <a:spcAft>
                <a:spcPts val="600"/>
              </a:spcAft>
            </a:pPr>
            <a:r>
              <a:rPr lang="en-AU" sz="1200" dirty="0"/>
              <a:t>NESA (NSW Education Standards Authority) (n.d.) </a:t>
            </a:r>
            <a:r>
              <a:rPr lang="en-AU" sz="1200" dirty="0">
                <a:hlinkClick r:id="rId7"/>
              </a:rPr>
              <a:t>Collaborative curriculum planning</a:t>
            </a:r>
            <a:r>
              <a:rPr lang="en-AU" sz="1200" dirty="0"/>
              <a:t>, NESA website, accessed 19 May 2025.</a:t>
            </a:r>
          </a:p>
          <a:p>
            <a:pPr>
              <a:spcAft>
                <a:spcPts val="600"/>
              </a:spcAft>
            </a:pPr>
            <a:r>
              <a:rPr lang="en-AU" sz="1200" dirty="0"/>
              <a:t>State of New South Wales (Department of Education) (2024.) </a:t>
            </a:r>
            <a:r>
              <a:rPr lang="en-AU" sz="1200" dirty="0">
                <a:hlinkClick r:id="rId8"/>
              </a:rPr>
              <a:t>Explicit teaching strategies</a:t>
            </a:r>
            <a:r>
              <a:rPr lang="en-AU" sz="1200" dirty="0"/>
              <a:t>, NSW Department of Education website, accessed 5 April 2024. </a:t>
            </a:r>
          </a:p>
          <a:p>
            <a:pPr>
              <a:spcAft>
                <a:spcPts val="600"/>
              </a:spcAft>
            </a:pPr>
            <a:r>
              <a:rPr lang="en-AU" sz="1200" dirty="0"/>
              <a:t>State of New South Wales (Department of Education) (2024) the </a:t>
            </a:r>
            <a:r>
              <a:rPr lang="en-AU" sz="1200" dirty="0">
                <a:hlinkClick r:id="rId9"/>
              </a:rPr>
              <a:t>Explicit teaching – Driving learning and engagement</a:t>
            </a:r>
            <a:r>
              <a:rPr lang="en-AU" sz="1200" dirty="0"/>
              <a:t>, Centre for Education Statistics and Evaluation website, accessed 5 April 2024. </a:t>
            </a:r>
          </a:p>
          <a:p>
            <a:pPr>
              <a:spcAft>
                <a:spcPts val="600"/>
              </a:spcAft>
            </a:pPr>
            <a:r>
              <a:rPr lang="en-AU" sz="1200" dirty="0"/>
              <a:t>State of New South Wales (Department of Education) (n.d.) </a:t>
            </a:r>
            <a:r>
              <a:rPr lang="en-AU" sz="1200" dirty="0">
                <a:hlinkClick r:id="rId10"/>
              </a:rPr>
              <a:t>Digital Learning Selector</a:t>
            </a:r>
            <a:r>
              <a:rPr lang="en-AU" sz="1200" dirty="0"/>
              <a:t>, NSW Department of Education website, accessed 5 April 2024. </a:t>
            </a:r>
          </a:p>
          <a:p>
            <a:pPr>
              <a:spcAft>
                <a:spcPts val="600"/>
              </a:spcAft>
            </a:pPr>
            <a:r>
              <a:rPr lang="en-AU" sz="1200" dirty="0"/>
              <a:t>Wiliam D (2014) ‘</a:t>
            </a:r>
            <a:r>
              <a:rPr lang="en-AU" sz="1200" dirty="0">
                <a:hlinkClick r:id="rId11"/>
              </a:rPr>
              <a:t>The right questions, the right way </a:t>
            </a:r>
            <a:r>
              <a:rPr lang="en-AU" sz="1200" dirty="0"/>
              <a:t>’, Educational Leadership, 71(6).</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2835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6" name="Picture Placeholder 6">
            <a:extLst>
              <a:ext uri="{FF2B5EF4-FFF2-40B4-BE49-F238E27FC236}">
                <a16:creationId xmlns:a16="http://schemas.microsoft.com/office/drawing/2014/main" id="{41E659CE-3503-CAAB-868D-643BC7328B29}"/>
              </a:ext>
            </a:extLst>
          </p:cNvPr>
          <p:cNvSpPr txBox="1">
            <a:spLocks/>
          </p:cNvSpPr>
          <p:nvPr/>
        </p:nvSpPr>
        <p:spPr>
          <a:xfrm>
            <a:off x="360025" y="1862942"/>
            <a:ext cx="11483975" cy="449897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r>
              <a:rPr lang="en-AU" sz="1800" dirty="0">
                <a:ea typeface="+mn-lt"/>
                <a:cs typeface="+mn-lt"/>
              </a:rPr>
              <a:t>This resource is not a teaching and learning program. It should be used in conjunction with (‘Reading to write: Transition to English Studies’ – 11.1)</a:t>
            </a:r>
            <a:endParaRPr lang="en-AU" sz="1800" dirty="0">
              <a:solidFill>
                <a:srgbClr val="22272B"/>
              </a:solidFill>
            </a:endParaRPr>
          </a:p>
          <a:p>
            <a:pPr marL="342900" indent="-342900">
              <a:buFont typeface="Arial"/>
              <a:buChar char="•"/>
            </a:pPr>
            <a:r>
              <a:rPr lang="en-AU" sz="1800" dirty="0">
                <a:solidFill>
                  <a:srgbClr val="22272B"/>
                </a:solidFill>
                <a:cs typeface="Arial"/>
              </a:rPr>
              <a:t>Classroom teachers are encouraged to </a:t>
            </a:r>
            <a:r>
              <a:rPr lang="en-AU" sz="1800" b="1" dirty="0">
                <a:solidFill>
                  <a:srgbClr val="22272B"/>
                </a:solidFill>
                <a:cs typeface="Arial"/>
              </a:rPr>
              <a:t>add and adapt</a:t>
            </a:r>
            <a:r>
              <a:rPr lang="en-AU" sz="1800" dirty="0">
                <a:solidFill>
                  <a:srgbClr val="22272B"/>
                </a:solidFill>
                <a:cs typeface="Arial"/>
              </a:rPr>
              <a:t> slides as required to meet the needs of their students.</a:t>
            </a:r>
          </a:p>
          <a:p>
            <a:pPr marL="342900" indent="-342900">
              <a:buFont typeface="Arial"/>
              <a:buChar char="•"/>
            </a:pPr>
            <a:r>
              <a:rPr lang="en-AU" sz="1800" dirty="0">
                <a:solidFill>
                  <a:srgbClr val="22272B"/>
                </a:solidFill>
                <a:cs typeface="Arial"/>
              </a:rPr>
              <a:t>Save a copy of the file to make changes to the slide deck. Go to File &gt; Download a Copy (this downloads a copy to the computer to edit in the PowerPoint app).</a:t>
            </a:r>
          </a:p>
          <a:p>
            <a:pPr marL="342900" indent="-342900">
              <a:buFont typeface="Arial"/>
              <a:buChar char="•"/>
            </a:pPr>
            <a:r>
              <a:rPr lang="en-AU" sz="1800" dirty="0">
                <a:solidFill>
                  <a:srgbClr val="22272B"/>
                </a:solidFill>
                <a:cs typeface="Arial"/>
              </a:rPr>
              <a:t>To convert the PowerPoint to Google Slides:</a:t>
            </a:r>
          </a:p>
          <a:p>
            <a:pPr marL="913765" lvl="1" indent="-457200">
              <a:spcAft>
                <a:spcPts val="1200"/>
              </a:spcAft>
              <a:buFont typeface="+mj-lt"/>
              <a:buAutoNum type="arabicPeriod"/>
            </a:pPr>
            <a:r>
              <a:rPr lang="en-AU" dirty="0">
                <a:solidFill>
                  <a:srgbClr val="22272B"/>
                </a:solidFill>
                <a:cs typeface="Arial"/>
              </a:rPr>
              <a:t>Upload the file into Google Drive and open it.</a:t>
            </a:r>
          </a:p>
          <a:p>
            <a:pPr marL="913765" lvl="1" indent="-457200">
              <a:spcAft>
                <a:spcPts val="1200"/>
              </a:spcAft>
              <a:buFont typeface="+mj-lt"/>
              <a:buAutoNum type="arabicPeriod"/>
            </a:pPr>
            <a:r>
              <a:rPr lang="en-AU" dirty="0">
                <a:solidFill>
                  <a:srgbClr val="22272B"/>
                </a:solidFill>
                <a:cs typeface="Arial"/>
              </a:rPr>
              <a:t>Go to File &gt; Save as Google Slides.</a:t>
            </a:r>
          </a:p>
          <a:p>
            <a:pPr marL="456565" lvl="1">
              <a:spcAft>
                <a:spcPts val="1200"/>
              </a:spcAft>
            </a:pPr>
            <a:r>
              <a:rPr lang="en-AU" dirty="0">
                <a:solidFill>
                  <a:srgbClr val="22272B"/>
                </a:solidFill>
                <a:cs typeface="Aria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03824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p:txBody>
          <a:bodyPr/>
          <a:lstStyle/>
          <a:p>
            <a:r>
              <a:rPr lang="en-AU"/>
              <a:t>Sharing learning intentions and success criteria</a:t>
            </a:r>
          </a:p>
        </p:txBody>
      </p:sp>
    </p:spTree>
    <p:extLst>
      <p:ext uri="{BB962C8B-B14F-4D97-AF65-F5344CB8AC3E}">
        <p14:creationId xmlns:p14="http://schemas.microsoft.com/office/powerpoint/2010/main" val="190719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6" name="Text Placeholder 5">
            <a:extLst>
              <a:ext uri="{FF2B5EF4-FFF2-40B4-BE49-F238E27FC236}">
                <a16:creationId xmlns:a16="http://schemas.microsoft.com/office/drawing/2014/main" id="{F2D0894B-87F3-1E20-A40C-6D28D76C8B41}"/>
              </a:ext>
            </a:extLst>
          </p:cNvPr>
          <p:cNvSpPr>
            <a:spLocks noGrp="1"/>
          </p:cNvSpPr>
          <p:nvPr>
            <p:ph type="body" sz="quarter" idx="19"/>
          </p:nvPr>
        </p:nvSpPr>
        <p:spPr/>
        <p:txBody>
          <a:bodyPr/>
          <a:lstStyle/>
          <a:p>
            <a:r>
              <a:rPr lang="en-AU" b="1" dirty="0">
                <a:solidFill>
                  <a:schemeClr val="accent1"/>
                </a:solidFill>
                <a:latin typeface="+mj-lt"/>
                <a:cs typeface="Arial"/>
              </a:rPr>
              <a:t>We are learning to</a:t>
            </a:r>
            <a:endParaRPr lang="en-AU" b="1" dirty="0">
              <a:solidFill>
                <a:schemeClr val="accent1"/>
              </a:solidFill>
              <a:latin typeface="+mj-lt"/>
              <a:ea typeface="+mn-lt"/>
              <a:cs typeface="Arial"/>
            </a:endParaRPr>
          </a:p>
          <a:p>
            <a:pPr marL="342900" indent="-342900">
              <a:buFont typeface="Arial" panose="020B0604020202020204" pitchFamily="34" charset="0"/>
              <a:buChar char="•"/>
            </a:pPr>
            <a:r>
              <a:rPr lang="en-AU" dirty="0"/>
              <a:t>understand how correct grammatical structures support clear communication</a:t>
            </a:r>
            <a:endParaRPr lang="en-AU" dirty="0">
              <a:cs typeface="Arial"/>
            </a:endParaRPr>
          </a:p>
          <a:p>
            <a:pPr marL="342900" indent="-342900">
              <a:buFont typeface="Arial" panose="020B0604020202020204" pitchFamily="34" charset="0"/>
              <a:buChar char="•"/>
            </a:pPr>
            <a:r>
              <a:rPr lang="en-AU" dirty="0">
                <a:cs typeface="Arial"/>
              </a:rPr>
              <a:t>understand how tense can support reflective writing by</a:t>
            </a:r>
            <a:r>
              <a:rPr lang="en-AU" dirty="0">
                <a:ea typeface="+mn-lt"/>
                <a:cs typeface="+mn-lt"/>
              </a:rPr>
              <a:t> demonstrating timing and sequence of events</a:t>
            </a:r>
            <a:endParaRPr lang="en-AU" dirty="0">
              <a:cs typeface="Arial" panose="020B0604020202020204" pitchFamily="34" charset="0"/>
            </a:endParaRPr>
          </a:p>
          <a:p>
            <a:r>
              <a:rPr lang="en-AU" b="1" dirty="0">
                <a:solidFill>
                  <a:schemeClr val="accent1"/>
                </a:solidFill>
                <a:latin typeface="+mj-lt"/>
                <a:cs typeface="Arial"/>
              </a:rPr>
              <a:t>We can</a:t>
            </a:r>
            <a:endParaRPr lang="en-US" dirty="0">
              <a:solidFill>
                <a:schemeClr val="accent1"/>
              </a:solidFill>
              <a:latin typeface="+mj-lt"/>
              <a:cs typeface="Arial"/>
            </a:endParaRPr>
          </a:p>
          <a:p>
            <a:pPr marL="342900" indent="-342900">
              <a:buFont typeface="Arial"/>
              <a:buChar char="•"/>
            </a:pPr>
            <a:r>
              <a:rPr lang="en-AU" dirty="0">
                <a:cs typeface="Arial"/>
              </a:rPr>
              <a:t>[classroom teacher to insert sample success criteria]</a:t>
            </a:r>
            <a:endParaRPr lang="en-US" dirty="0">
              <a:cs typeface="Arial"/>
            </a:endParaRPr>
          </a:p>
          <a:p>
            <a:pPr marL="342900" indent="-342900">
              <a:buFont typeface="Arial"/>
              <a:buChar char="•"/>
            </a:pPr>
            <a:r>
              <a:rPr lang="en-AU" dirty="0">
                <a:ea typeface="+mn-lt"/>
                <a:cs typeface="Arial"/>
              </a:rPr>
              <a:t>[classroom teacher to insert sample success criteria]</a:t>
            </a:r>
            <a:endParaRPr lang="en-US" dirty="0">
              <a:ea typeface="+mn-lt"/>
              <a:cs typeface="Arial"/>
            </a:endParaRPr>
          </a:p>
          <a:p>
            <a:pPr marL="342900" indent="-342900">
              <a:buFont typeface="Arial"/>
              <a:buChar char="•"/>
            </a:pPr>
            <a:r>
              <a:rPr lang="en-AU" dirty="0">
                <a:ea typeface="+mn-lt"/>
                <a:cs typeface="Arial"/>
              </a:rPr>
              <a:t>[classroom teacher to insert sample success criteria].</a:t>
            </a:r>
            <a:endParaRPr lang="en-AU" dirty="0">
              <a:cs typeface="Arial"/>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6489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Chunking and sequencing learning</a:t>
            </a:r>
          </a:p>
        </p:txBody>
      </p:sp>
    </p:spTree>
    <p:extLst>
      <p:ext uri="{BB962C8B-B14F-4D97-AF65-F5344CB8AC3E}">
        <p14:creationId xmlns:p14="http://schemas.microsoft.com/office/powerpoint/2010/main" val="112162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cs typeface="Arial"/>
              </a:rPr>
              <a:t>What is a subject-verb agreement?</a:t>
            </a:r>
            <a:endParaRPr lang="en-AU" dirty="0">
              <a:latin typeface="+mj-lt"/>
            </a:endParaRPr>
          </a:p>
        </p:txBody>
      </p:sp>
    </p:spTree>
    <p:extLst>
      <p:ext uri="{BB962C8B-B14F-4D97-AF65-F5344CB8AC3E}">
        <p14:creationId xmlns:p14="http://schemas.microsoft.com/office/powerpoint/2010/main" val="24314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CCFEF-7307-FF5F-B5D5-9D620D4E6B2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58848E2-BAE7-038C-BAA9-549F8D92A6D0}"/>
              </a:ext>
            </a:extLst>
          </p:cNvPr>
          <p:cNvSpPr>
            <a:spLocks noGrp="1"/>
          </p:cNvSpPr>
          <p:nvPr>
            <p:ph type="title"/>
          </p:nvPr>
        </p:nvSpPr>
        <p:spPr/>
        <p:txBody>
          <a:bodyPr/>
          <a:lstStyle/>
          <a:p>
            <a:r>
              <a:rPr lang="en-AU" dirty="0">
                <a:latin typeface="+mj-lt"/>
              </a:rPr>
              <a:t>Subject-verb agreement</a:t>
            </a:r>
          </a:p>
        </p:txBody>
      </p:sp>
      <p:sp>
        <p:nvSpPr>
          <p:cNvPr id="5" name="Text Placeholder 4">
            <a:extLst>
              <a:ext uri="{FF2B5EF4-FFF2-40B4-BE49-F238E27FC236}">
                <a16:creationId xmlns:a16="http://schemas.microsoft.com/office/drawing/2014/main" id="{AF8DAA6E-D249-1965-5270-707E0914740F}"/>
              </a:ext>
            </a:extLst>
          </p:cNvPr>
          <p:cNvSpPr>
            <a:spLocks noGrp="1"/>
          </p:cNvSpPr>
          <p:nvPr>
            <p:ph type="body" sz="quarter" idx="18"/>
          </p:nvPr>
        </p:nvSpPr>
        <p:spPr/>
        <p:txBody>
          <a:bodyPr/>
          <a:lstStyle/>
          <a:p>
            <a:r>
              <a:rPr lang="en-AU"/>
              <a:t>Understanding the terminology</a:t>
            </a:r>
          </a:p>
        </p:txBody>
      </p:sp>
      <p:sp>
        <p:nvSpPr>
          <p:cNvPr id="8" name="Text Placeholder 3">
            <a:extLst>
              <a:ext uri="{FF2B5EF4-FFF2-40B4-BE49-F238E27FC236}">
                <a16:creationId xmlns:a16="http://schemas.microsoft.com/office/drawing/2014/main" id="{1A42DFA7-AB02-0549-C980-429A655AE594}"/>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 </a:t>
            </a:r>
            <a:r>
              <a:rPr lang="en-AU" b="1" dirty="0">
                <a:solidFill>
                  <a:schemeClr val="accent1"/>
                </a:solidFill>
              </a:rPr>
              <a:t>subject</a:t>
            </a:r>
            <a:r>
              <a:rPr lang="en-AU" dirty="0"/>
              <a:t> is who or what we are talking about.</a:t>
            </a:r>
          </a:p>
          <a:p>
            <a:r>
              <a:rPr lang="en-AU" dirty="0"/>
              <a:t>A </a:t>
            </a:r>
            <a:r>
              <a:rPr lang="en-AU" b="1" dirty="0">
                <a:solidFill>
                  <a:schemeClr val="tx2"/>
                </a:solidFill>
              </a:rPr>
              <a:t>verb</a:t>
            </a:r>
            <a:r>
              <a:rPr lang="en-AU" dirty="0"/>
              <a:t> is a ‘doing’ word – it expresses an action, occurrence or a state of being.</a:t>
            </a:r>
          </a:p>
          <a:p>
            <a:r>
              <a:rPr lang="en-AU" dirty="0"/>
              <a:t>When we put the two words together with ‘agreement’, it means that both words match up or ‘go’ together.</a:t>
            </a:r>
          </a:p>
          <a:p>
            <a:r>
              <a:rPr lang="en-AU" dirty="0"/>
              <a:t>By identifying the correct </a:t>
            </a:r>
            <a:r>
              <a:rPr lang="en-AU" b="1" dirty="0">
                <a:solidFill>
                  <a:schemeClr val="accent1"/>
                </a:solidFill>
              </a:rPr>
              <a:t>subject</a:t>
            </a:r>
            <a:r>
              <a:rPr lang="en-AU" b="1" dirty="0"/>
              <a:t> </a:t>
            </a:r>
            <a:r>
              <a:rPr lang="en-AU" dirty="0"/>
              <a:t>and verb in a sentence, we can ensure we have correct </a:t>
            </a:r>
            <a:r>
              <a:rPr lang="en-AU" b="1" dirty="0"/>
              <a:t>subject</a:t>
            </a:r>
            <a:r>
              <a:rPr lang="en-AU" dirty="0"/>
              <a:t>-</a:t>
            </a:r>
            <a:r>
              <a:rPr lang="en-AU" b="1" dirty="0">
                <a:solidFill>
                  <a:schemeClr val="tx2"/>
                </a:solidFill>
              </a:rPr>
              <a:t>verb</a:t>
            </a:r>
            <a:r>
              <a:rPr lang="en-AU" dirty="0"/>
              <a:t> agreement.</a:t>
            </a:r>
          </a:p>
        </p:txBody>
      </p:sp>
      <p:sp>
        <p:nvSpPr>
          <p:cNvPr id="2" name="Slide Number Placeholder 1">
            <a:extLst>
              <a:ext uri="{FF2B5EF4-FFF2-40B4-BE49-F238E27FC236}">
                <a16:creationId xmlns:a16="http://schemas.microsoft.com/office/drawing/2014/main" id="{AF0F971F-0215-3B0A-E74E-C6233B5FED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92831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BDFF92-739D-4779-9664-0F88B8944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15F378-4CAF-44A5-99DB-E4F2D4BC21F6}">
  <ds:schemaRefs>
    <ds:schemaRef ds:uri="http://schemas.microsoft.com/sharepoint/v3/contenttype/forms"/>
  </ds:schemaRefs>
</ds:datastoreItem>
</file>

<file path=customXml/itemProps3.xml><?xml version="1.0" encoding="utf-8"?>
<ds:datastoreItem xmlns:ds="http://schemas.openxmlformats.org/officeDocument/2006/customXml" ds:itemID="{437802A8-5663-4949-85E6-E6ECDFB84C15}">
  <ds:schemaRefs>
    <ds:schemaRef ds:uri="http://purl.org/dc/elements/1.1/"/>
    <ds:schemaRef ds:uri="http://purl.org/dc/terms/"/>
    <ds:schemaRef ds:uri="094ce8ca-8c20-4eb0-bb23-b47a1c76b753"/>
    <ds:schemaRef ds:uri="http://www.w3.org/XML/1998/namespace"/>
    <ds:schemaRef ds:uri="98740c54-966f-451d-a76c-e38eb7fddd55"/>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6453</Words>
  <Application>Microsoft Office PowerPoint</Application>
  <PresentationFormat>Widescreen</PresentationFormat>
  <Paragraphs>370</Paragraphs>
  <Slides>34</Slides>
  <Notes>31</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Roboto</vt:lpstr>
      <vt:lpstr>Public Sans Light</vt:lpstr>
      <vt:lpstr>Public Sans</vt:lpstr>
      <vt:lpstr>Arial</vt:lpstr>
      <vt:lpstr>Times New Roman</vt:lpstr>
      <vt:lpstr>Calibri</vt:lpstr>
      <vt:lpstr>NSWG Corporate</vt:lpstr>
      <vt:lpstr>Phase 3 – Subject –verb agreement and use of tense</vt:lpstr>
      <vt:lpstr>Text complexity details </vt:lpstr>
      <vt:lpstr>Licence agreement details</vt:lpstr>
      <vt:lpstr>Instructions for use</vt:lpstr>
      <vt:lpstr>Sharing learning intentions and success criteria</vt:lpstr>
      <vt:lpstr>Learning intentions and success criteria</vt:lpstr>
      <vt:lpstr>Chunking and sequencing learning</vt:lpstr>
      <vt:lpstr>What is a subject-verb agreement?</vt:lpstr>
      <vt:lpstr>Subject-verb agreement</vt:lpstr>
      <vt:lpstr>Rule 1 – a single subject has a single verb</vt:lpstr>
      <vt:lpstr>Rule 2 – a plural subject has a plural verb </vt:lpstr>
      <vt:lpstr>Rule 3 – irregular or auxiliary verbs</vt:lpstr>
      <vt:lpstr>Why is subject-verb agreement important?</vt:lpstr>
      <vt:lpstr>Checking for understanding (1)</vt:lpstr>
      <vt:lpstr>Activity 1</vt:lpstr>
      <vt:lpstr>Activity 1 – answers</vt:lpstr>
      <vt:lpstr>Verb tense (1)</vt:lpstr>
      <vt:lpstr>Verb tense (2)</vt:lpstr>
      <vt:lpstr>Perfect tense</vt:lpstr>
      <vt:lpstr>Continuous tense</vt:lpstr>
      <vt:lpstr>Perfect continuous tense </vt:lpstr>
      <vt:lpstr>Checking for understanding (2)</vt:lpstr>
      <vt:lpstr>Activity 2</vt:lpstr>
      <vt:lpstr>Activity 2 – answers</vt:lpstr>
      <vt:lpstr>Using tense in reflective writing </vt:lpstr>
      <vt:lpstr>Reflection in the core text (1)</vt:lpstr>
      <vt:lpstr>Reflection in the core text </vt:lpstr>
      <vt:lpstr>Activity 3</vt:lpstr>
      <vt:lpstr>Activity 3 – answers</vt:lpstr>
      <vt:lpstr>Exit Ticket</vt:lpstr>
      <vt:lpstr>Sample reflection </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3 – Subject – verb agreement and use of tense – 11.1 Transition to English Studies</dc:title>
  <dc:creator>NSW Department of Education</dc:creator>
  <dcterms:created xsi:type="dcterms:W3CDTF">2025-08-06T02:40:07Z</dcterms:created>
  <dcterms:modified xsi:type="dcterms:W3CDTF">2025-08-11T02:49:02Z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2025-08-06T02:40:26Z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fbf09c86-3e64-4438-b505-e2cb1793fd88</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0x010100C6BC20BCFB223D4189F17F47419ECBA2</vt:lpwstr>
  </property>
  <property fmtid="{D5CDD505-2E9C-101B-9397-08002B2CF9AE}" pid="11" name="MediaServiceImageTags">
    <vt:lpwstr/>
  </property>
</Properties>
</file>