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5"/>
  </p:notesMasterIdLst>
  <p:handoutMasterIdLst>
    <p:handoutMasterId r:id="rId36"/>
  </p:handoutMasterIdLst>
  <p:sldIdLst>
    <p:sldId id="26381" r:id="rId5"/>
    <p:sldId id="26505" r:id="rId6"/>
    <p:sldId id="26539" r:id="rId7"/>
    <p:sldId id="26540" r:id="rId8"/>
    <p:sldId id="26529" r:id="rId9"/>
    <p:sldId id="26513" r:id="rId10"/>
    <p:sldId id="26394" r:id="rId11"/>
    <p:sldId id="26530" r:id="rId12"/>
    <p:sldId id="26531" r:id="rId13"/>
    <p:sldId id="26532" r:id="rId14"/>
    <p:sldId id="26447" r:id="rId15"/>
    <p:sldId id="26454" r:id="rId16"/>
    <p:sldId id="26455" r:id="rId17"/>
    <p:sldId id="26404" r:id="rId18"/>
    <p:sldId id="26472" r:id="rId19"/>
    <p:sldId id="26463" r:id="rId20"/>
    <p:sldId id="26462" r:id="rId21"/>
    <p:sldId id="26464" r:id="rId22"/>
    <p:sldId id="26465" r:id="rId23"/>
    <p:sldId id="26427" r:id="rId24"/>
    <p:sldId id="26478" r:id="rId25"/>
    <p:sldId id="26423" r:id="rId26"/>
    <p:sldId id="26429" r:id="rId27"/>
    <p:sldId id="26475" r:id="rId28"/>
    <p:sldId id="26403" r:id="rId29"/>
    <p:sldId id="26514" r:id="rId30"/>
    <p:sldId id="26415" r:id="rId31"/>
    <p:sldId id="26479" r:id="rId32"/>
    <p:sldId id="360" r:id="rId33"/>
    <p:sldId id="361" r:id="rId34"/>
  </p:sldIdLst>
  <p:sldSz cx="12192000" cy="6858000"/>
  <p:notesSz cx="6858000" cy="9144000"/>
  <p:embeddedFontLst>
    <p:embeddedFont>
      <p:font typeface="Malgun Gothic" panose="020B0503020000020004" pitchFamily="34" charset="-127"/>
      <p:regular r:id="rId37"/>
      <p:bold r:id="rId38"/>
    </p:embeddedFont>
    <p:embeddedFont>
      <p:font typeface="Public Sans" pitchFamily="2" charset="0"/>
      <p:regular r:id="rId39"/>
      <p:bold r:id="rId40"/>
      <p:italic r:id="rId41"/>
      <p:boldItalic r:id="rId42"/>
    </p:embeddedFont>
    <p:embeddedFont>
      <p:font typeface="Public Sans Light" pitchFamily="2" charset="0"/>
      <p:regular r:id="rId43"/>
      <p:italic r:id="rId44"/>
    </p:embeddedFont>
    <p:embeddedFont>
      <p:font typeface="Roboto" panose="02000000000000000000" pitchFamily="2" charset="0"/>
      <p:regular r:id="rId45"/>
      <p:bold r:id="rId46"/>
      <p:italic r:id="rId47"/>
      <p:boldItalic r:id="rId48"/>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C09F00C-20D2-0F67-4186-0AA3681B239B}" name="Dilara Ozserim" initials="DO" userId="Dilara Ozserim" providerId="None"/>
  <p188:author id="{F82D3E25-634B-5491-737F-A8863CAD57EF}" name="Keira Brooks" initials="KB" userId="S::KEIRA.BROOKS@det.nsw.edu.au::e2ff3e5f-4c54-49fe-9545-a0ddbe9b96a3" providerId="AD"/>
  <p188:author id="{55D7E37E-BB45-F066-5EBA-8C4391C58814}" name="Dilara Ozserim" initials="DO" userId="S::dilara.ozserim4@det.nsw.edu.au::a9018ce7-b14c-498b-927d-2970901ec373" providerId="AD"/>
  <p188:author id="{D02A9D7F-57B1-B101-768D-9F9CCB42179F}" name="Francesca Gazzola" initials="FG" userId="S::FRANCESCA.GAZZOLA@det.nsw.edu.au::eb71f741-dadb-429a-b279-0f7afbe3ada0" providerId="AD"/>
  <p188:author id="{3912BE91-9AD9-4177-800B-C0871BA72363}" name="Jacquie McWilliam" initials="JM" userId="S::Jacqueline.McWilliam@det.nsw.edu.au::b2c2c0a0-0b64-455c-9e32-28e2d097ad57" providerId="AD"/>
  <p188:author id="{99B8BD98-85EF-FCE0-AAC3-506F8E5FCCC9}" name="Erin McShane" initials="EM" userId="S::Erin.Grainger@det.nsw.edu.au::8fe256b9-80bb-415e-a1ff-70be07c1d6fe" providerId="AD"/>
  <p188:author id="{857DF69C-BAFE-7FF2-20A4-C22B1099C4C0}" name="Francesca Gazzola" initials="FG" userId="S::francesca.gazzola@det.nsw.edu.au::eb71f741-dadb-429a-b279-0f7afbe3ada0" providerId="AD"/>
  <p188:author id="{2E061C9E-48B1-4FB5-8096-444BEAB0748B}" name="Erin McShane" initials="EM" userId="S::erin.grainger@det.nsw.edu.au::8fe256b9-80bb-415e-a1ff-70be07c1d6fe" providerId="AD"/>
  <p188:author id="{5D9A84EA-88A3-C9A9-52AF-AACDF0031BA4}" name="Tom Gyenes" initials="TG" userId="S::THOMAS.GYENES@det.nsw.edu.au::3f8fdeb7-5d44-4d3f-9372-de9698ef45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DFD"/>
    <a:srgbClr val="CDD3D6"/>
    <a:srgbClr val="F6ACB6"/>
    <a:srgbClr val="EBEBEB"/>
    <a:srgbClr val="FFFFFF"/>
    <a:srgbClr val="00296C"/>
    <a:srgbClr val="146CFD"/>
    <a:srgbClr val="0070C0"/>
    <a:srgbClr val="002664"/>
    <a:srgbClr val="0046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B5D749-4A45-4C41-ACC6-F7719033379A}" v="1" dt="2025-08-11T02:46:38.920"/>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autoAdjust="0"/>
    <p:restoredTop sz="94641" autoAdjust="0"/>
  </p:normalViewPr>
  <p:slideViewPr>
    <p:cSldViewPr snapToGrid="0">
      <p:cViewPr varScale="1">
        <p:scale>
          <a:sx n="114" d="100"/>
          <a:sy n="114" d="100"/>
        </p:scale>
        <p:origin x="114" y="168"/>
      </p:cViewPr>
      <p:guideLst>
        <p:guide orient="horz" pos="2160"/>
        <p:guide pos="3863"/>
      </p:guideLst>
    </p:cSldViewPr>
  </p:slideViewPr>
  <p:outlineViewPr>
    <p:cViewPr>
      <p:scale>
        <a:sx n="33" d="100"/>
        <a:sy n="33" d="100"/>
      </p:scale>
      <p:origin x="0" y="-8694"/>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Farlow" userId="1d6e7c80-f391-4c69-991c-b443ceeb1639" providerId="ADAL" clId="{E7AFCCD7-6637-4EAA-91A4-A85C00FE13B8}"/>
    <pc:docChg chg="modSld">
      <pc:chgData name="Christopher Farlow" userId="1d6e7c80-f391-4c69-991c-b443ceeb1639" providerId="ADAL" clId="{E7AFCCD7-6637-4EAA-91A4-A85C00FE13B8}" dt="2025-08-10T23:33:42.289" v="1" actId="13244"/>
      <pc:docMkLst>
        <pc:docMk/>
      </pc:docMkLst>
      <pc:sldChg chg="modSp mod">
        <pc:chgData name="Christopher Farlow" userId="1d6e7c80-f391-4c69-991c-b443ceeb1639" providerId="ADAL" clId="{E7AFCCD7-6637-4EAA-91A4-A85C00FE13B8}" dt="2025-08-10T23:33:42.289" v="1" actId="13244"/>
        <pc:sldMkLst>
          <pc:docMk/>
          <pc:sldMk cId="2212264922" sldId="26505"/>
        </pc:sldMkLst>
        <pc:spChg chg="mod ord">
          <ac:chgData name="Christopher Farlow" userId="1d6e7c80-f391-4c69-991c-b443ceeb1639" providerId="ADAL" clId="{E7AFCCD7-6637-4EAA-91A4-A85C00FE13B8}" dt="2025-08-10T23:33:42.289" v="1" actId="13244"/>
          <ac:spMkLst>
            <pc:docMk/>
            <pc:sldMk cId="2212264922" sldId="26505"/>
            <ac:spMk id="3" creationId="{E4F97C24-4A12-3E1E-8BF2-076C6CB05BB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11/08/2025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11/08/2025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Teachers note: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a:t>
            </a:r>
            <a:r>
              <a:rPr lang="en-AU" b="0" dirty="0"/>
              <a:t>: </a:t>
            </a:r>
            <a:r>
              <a:rPr lang="en-AU" b="0" i="0" u="none" strike="noStrike" dirty="0">
                <a:solidFill>
                  <a:srgbClr val="000000"/>
                </a:solidFill>
                <a:effectLst/>
                <a:latin typeface="Public Sans" pitchFamily="2" charset="0"/>
              </a:rPr>
              <a:t>this slide is to be used in conjunction with/to support </a:t>
            </a:r>
            <a:r>
              <a:rPr lang="en-AU" b="1" i="0" u="none" strike="noStrike" dirty="0">
                <a:solidFill>
                  <a:srgbClr val="000000"/>
                </a:solidFill>
                <a:effectLst/>
                <a:latin typeface="Public Sans" pitchFamily="2" charset="0"/>
              </a:rPr>
              <a:t>Phase 3, sequence 3. </a:t>
            </a:r>
            <a:r>
              <a:rPr lang="en-AU" b="0" dirty="0"/>
              <a:t>A </a:t>
            </a:r>
            <a:r>
              <a:rPr lang="en-US" dirty="0">
                <a:solidFill>
                  <a:srgbClr val="000000"/>
                </a:solidFill>
                <a:latin typeface="Arial"/>
                <a:cs typeface="Arial"/>
              </a:rPr>
              <a:t>finite verb is a verb that has a subject, shows tense and can stand alone as the main verb in a sentence. A finite verb is important in a sentence and clause because it </a:t>
            </a:r>
            <a:r>
              <a:rPr lang="en-US" b="1" dirty="0">
                <a:solidFill>
                  <a:srgbClr val="000000"/>
                </a:solidFill>
                <a:latin typeface="Arial"/>
                <a:cs typeface="Arial"/>
              </a:rPr>
              <a:t>indicates the ‘action’ or ‘state’</a:t>
            </a:r>
            <a:r>
              <a:rPr lang="en-US" dirty="0">
                <a:solidFill>
                  <a:srgbClr val="000000"/>
                </a:solidFill>
                <a:latin typeface="Arial"/>
                <a:cs typeface="Arial"/>
              </a:rPr>
              <a:t> being performed by the subject and helps convey the time frame in which the action occurs (tense). </a:t>
            </a:r>
          </a:p>
          <a:p>
            <a:endParaRPr lang="en-AU" b="0" dirty="0"/>
          </a:p>
          <a:p>
            <a:r>
              <a:rPr lang="en-AU" b="0" dirty="0"/>
              <a:t>Explore the sample sentence from the core text ‘What the doctor recommended’, </a:t>
            </a:r>
            <a:r>
              <a:rPr lang="en-AU" b="0" i="1" dirty="0"/>
              <a:t>‘</a:t>
            </a:r>
            <a:r>
              <a:rPr lang="en-US" sz="1600" i="1" dirty="0">
                <a:latin typeface="Arial"/>
                <a:cs typeface="Arial"/>
              </a:rPr>
              <a:t>There </a:t>
            </a:r>
            <a:r>
              <a:rPr lang="en-US" sz="1600" i="1" dirty="0">
                <a:highlight>
                  <a:srgbClr val="F7B7CF"/>
                </a:highlight>
                <a:latin typeface="Arial"/>
                <a:cs typeface="Arial"/>
              </a:rPr>
              <a:t>was</a:t>
            </a:r>
            <a:r>
              <a:rPr lang="en-US" sz="1600" i="1" dirty="0">
                <a:latin typeface="Arial"/>
                <a:cs typeface="Arial"/>
              </a:rPr>
              <a:t> no room left in my mind for a quiet story about an unethical surgeon</a:t>
            </a:r>
            <a:r>
              <a:rPr lang="en-AU" b="0" i="1" dirty="0"/>
              <a:t>’. </a:t>
            </a:r>
            <a:r>
              <a:rPr lang="en-AU" b="0" i="0" dirty="0"/>
              <a:t>Identify the finite verb (was). </a:t>
            </a:r>
          </a:p>
          <a:p>
            <a:r>
              <a:rPr lang="en-AU" b="0" i="0" dirty="0">
                <a:solidFill>
                  <a:srgbClr val="000000"/>
                </a:solidFill>
                <a:effectLst/>
                <a:latin typeface="Roboto" panose="02000000000000000000" pitchFamily="2" charset="0"/>
              </a:rPr>
              <a:t>In this sentence, "was" is the past tense form of the verb "to be," and it indicates a state of being. It connects the subject "There" with "no room left in my mind for a quiet story about an unethical surgeon," providing information about the existence of room in the context described.</a:t>
            </a:r>
            <a:endParaRPr lang="en-AU" b="0" i="0" dirty="0"/>
          </a:p>
          <a:p>
            <a:endParaRPr lang="en-AU" b="0" i="0"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3068782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 </a:t>
            </a:r>
            <a:r>
              <a:rPr lang="en-AU" b="0" i="0" u="none" strike="noStrike" dirty="0">
                <a:solidFill>
                  <a:srgbClr val="000000"/>
                </a:solidFill>
                <a:effectLst/>
                <a:latin typeface="Public Sans" pitchFamily="2" charset="0"/>
              </a:rPr>
              <a:t>this slide is to be used in conjunction with/to support </a:t>
            </a:r>
            <a:r>
              <a:rPr lang="en-AU" b="1" i="0" u="none" strike="noStrike" dirty="0">
                <a:solidFill>
                  <a:srgbClr val="000000"/>
                </a:solidFill>
                <a:effectLst/>
                <a:latin typeface="Public Sans" pitchFamily="2" charset="0"/>
              </a:rPr>
              <a:t>Phase 3, sequence 3. </a:t>
            </a:r>
            <a:r>
              <a:rPr lang="en-AU" b="0" dirty="0"/>
              <a:t>The teacher defines a clause as ‘a clause in a sentence is a group of words that contains a subject and a verb. Clauses can be independent or dependent.’ </a:t>
            </a:r>
          </a:p>
          <a:p>
            <a:endParaRPr lang="en-AU" b="0" dirty="0"/>
          </a:p>
          <a:p>
            <a:pPr marL="285750" indent="-285750">
              <a:buFont typeface="Arial"/>
              <a:buChar char="•"/>
            </a:pPr>
            <a:r>
              <a:rPr lang="en-US" sz="1600" b="1" dirty="0">
                <a:solidFill>
                  <a:srgbClr val="000000"/>
                </a:solidFill>
                <a:latin typeface="Arial"/>
                <a:ea typeface="Roboto"/>
                <a:cs typeface="Roboto"/>
              </a:rPr>
              <a:t>Independent clauses</a:t>
            </a:r>
            <a:r>
              <a:rPr lang="en-US" sz="1600" dirty="0">
                <a:solidFill>
                  <a:srgbClr val="000000"/>
                </a:solidFill>
                <a:latin typeface="Arial"/>
                <a:ea typeface="Roboto"/>
                <a:cs typeface="Roboto"/>
              </a:rPr>
              <a:t> can stand alone as complete sentences because they express a complete thought (e.g., "She loves to read.").</a:t>
            </a:r>
            <a:endParaRPr lang="en-US" sz="1600" dirty="0">
              <a:latin typeface="Arial"/>
            </a:endParaRPr>
          </a:p>
          <a:p>
            <a:pPr marL="285750" indent="-285750">
              <a:buFont typeface="Arial"/>
              <a:buChar char="•"/>
            </a:pPr>
            <a:r>
              <a:rPr lang="en-US" sz="1600" b="1" dirty="0">
                <a:solidFill>
                  <a:srgbClr val="000000"/>
                </a:solidFill>
                <a:latin typeface="Arial"/>
                <a:ea typeface="Roboto"/>
                <a:cs typeface="Roboto"/>
              </a:rPr>
              <a:t>Dependent clauses</a:t>
            </a:r>
            <a:r>
              <a:rPr lang="en-US" sz="1600" dirty="0">
                <a:solidFill>
                  <a:srgbClr val="000000"/>
                </a:solidFill>
                <a:latin typeface="Arial"/>
                <a:ea typeface="Roboto"/>
                <a:cs typeface="Roboto"/>
              </a:rPr>
              <a:t> cannot stand alone as complete sentences and do not express a complete thought (e.g., "Because she loves to read..."). They usually provide additional information to the independent clause.</a:t>
            </a:r>
            <a:endParaRPr lang="en-US" sz="1600" dirty="0">
              <a:latin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1610146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200"/>
              </a:spcAft>
            </a:pPr>
            <a:r>
              <a:rPr lang="en-US" b="1" dirty="0">
                <a:latin typeface="Arial"/>
                <a:cs typeface="Arial"/>
              </a:rPr>
              <a:t>Teacher note: </a:t>
            </a:r>
            <a:r>
              <a:rPr lang="en-AU" b="0" i="0" u="none" strike="noStrike" dirty="0">
                <a:solidFill>
                  <a:srgbClr val="000000"/>
                </a:solidFill>
                <a:effectLst/>
                <a:latin typeface="Public Sans" pitchFamily="2" charset="0"/>
              </a:rPr>
              <a:t>this slide is to be used in conjunction with/to support </a:t>
            </a:r>
            <a:r>
              <a:rPr lang="en-AU" b="1" i="0" u="none" strike="noStrike" dirty="0">
                <a:solidFill>
                  <a:srgbClr val="000000"/>
                </a:solidFill>
                <a:effectLst/>
                <a:latin typeface="Public Sans" pitchFamily="2" charset="0"/>
              </a:rPr>
              <a:t>Phase 3, sequence 3. </a:t>
            </a:r>
            <a:r>
              <a:rPr lang="en-US" dirty="0">
                <a:latin typeface="Arial"/>
                <a:cs typeface="Arial"/>
              </a:rPr>
              <a:t>This simple sentence has been taken from the core text ‘What the doctor recommended’. </a:t>
            </a:r>
          </a:p>
          <a:p>
            <a:pPr>
              <a:lnSpc>
                <a:spcPct val="150000"/>
              </a:lnSpc>
              <a:spcAft>
                <a:spcPts val="1200"/>
              </a:spcAft>
            </a:pPr>
            <a:endParaRPr lang="en-US" dirty="0">
              <a:latin typeface="Arial"/>
              <a:cs typeface="Arial"/>
            </a:endParaRPr>
          </a:p>
          <a:p>
            <a:pPr>
              <a:lnSpc>
                <a:spcPct val="150000"/>
              </a:lnSpc>
              <a:spcAft>
                <a:spcPts val="1200"/>
              </a:spcAft>
            </a:pPr>
            <a:r>
              <a:rPr lang="en-US" dirty="0">
                <a:latin typeface="Arial"/>
                <a:cs typeface="Arial"/>
              </a:rPr>
              <a:t>The teacher might use a think aloud to explain this example Eg: this sentence demonstrates the definition as the sentence is a single independent clause as it conveys a complete thought in one straightforward statement. The sentence also contains the finite verb ‘was born’ indicating the action took place in the past. ‘I’ is the subject of the sentence, telling us the person performing the action.  </a:t>
            </a:r>
          </a:p>
          <a:p>
            <a:pPr>
              <a:lnSpc>
                <a:spcPct val="150000"/>
              </a:lnSpc>
              <a:spcAft>
                <a:spcPts val="1200"/>
              </a:spcAft>
            </a:pPr>
            <a:endParaRPr lang="en-US" dirty="0">
              <a:latin typeface="Arial"/>
              <a:cs typeface="Arial"/>
            </a:endParaRPr>
          </a:p>
          <a:p>
            <a:pPr>
              <a:lnSpc>
                <a:spcPct val="150000"/>
              </a:lnSpc>
              <a:spcAft>
                <a:spcPts val="1200"/>
              </a:spcAft>
            </a:pPr>
            <a:r>
              <a:rPr lang="en-US" dirty="0">
                <a:latin typeface="Arial"/>
                <a:cs typeface="Arial"/>
              </a:rPr>
              <a:t>The teacher might also point out that there are two prepositional phrases in the sentence: ‘in Hong Kong’ (specifying the location of the birth) and ‘in 1980’ (specifying the time of the birth). </a:t>
            </a:r>
          </a:p>
          <a:p>
            <a:pPr>
              <a:lnSpc>
                <a:spcPct val="150000"/>
              </a:lnSpc>
              <a:spcAft>
                <a:spcPts val="1200"/>
              </a:spcAft>
            </a:pPr>
            <a:endParaRPr lang="en-US" dirty="0">
              <a:latin typeface="Arial"/>
              <a:cs typeface="Arial"/>
            </a:endParaRPr>
          </a:p>
          <a:p>
            <a:pPr>
              <a:lnSpc>
                <a:spcPct val="150000"/>
              </a:lnSpc>
              <a:spcAft>
                <a:spcPts val="1200"/>
              </a:spcAft>
            </a:pPr>
            <a:r>
              <a:rPr lang="en-US" dirty="0">
                <a:latin typeface="Arial"/>
                <a:cs typeface="Arial"/>
              </a:rPr>
              <a:t>Note for students that ‘simple’ is not a value judgment. Simple sentences are clear, direct and can be very powerful.</a:t>
            </a:r>
            <a:endParaRPr lang="en-US" dirty="0"/>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3146811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3B9AE-B637-63FD-02A4-1BDE9BCEA1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D9F4E-116C-9AC7-1E26-2CB5C4870E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EAC4BE-1F70-3E8D-477C-4009E140E6C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a:t>
            </a:r>
            <a:r>
              <a:rPr lang="en-AU" dirty="0"/>
              <a:t>: </a:t>
            </a:r>
            <a:r>
              <a:rPr lang="en-AU" b="0" i="0" u="none" strike="noStrike" dirty="0">
                <a:solidFill>
                  <a:srgbClr val="000000"/>
                </a:solidFill>
                <a:effectLst/>
                <a:latin typeface="Public Sans" pitchFamily="2" charset="0"/>
              </a:rPr>
              <a:t>this slide is to be used in conjunction with/to support </a:t>
            </a:r>
            <a:r>
              <a:rPr lang="en-AU" b="1" i="0" u="none" strike="noStrike" dirty="0">
                <a:solidFill>
                  <a:srgbClr val="000000"/>
                </a:solidFill>
                <a:effectLst/>
                <a:latin typeface="Public Sans" pitchFamily="2" charset="0"/>
              </a:rPr>
              <a:t>Phase 3, sequence 3. </a:t>
            </a:r>
            <a:r>
              <a:rPr lang="en-AU" b="0" i="0" u="none" strike="noStrike" dirty="0">
                <a:solidFill>
                  <a:srgbClr val="000000"/>
                </a:solidFill>
                <a:effectLst/>
                <a:latin typeface="Public Sans" pitchFamily="2" charset="0"/>
              </a:rPr>
              <a:t>T</a:t>
            </a:r>
            <a:r>
              <a:rPr lang="en-AU" dirty="0"/>
              <a:t>his section will check or consolidate the foundational knowledge for compound sentences.</a:t>
            </a:r>
          </a:p>
          <a:p>
            <a:endParaRPr lang="en-AU" dirty="0"/>
          </a:p>
        </p:txBody>
      </p:sp>
      <p:sp>
        <p:nvSpPr>
          <p:cNvPr id="4" name="Slide Number Placeholder 3">
            <a:extLst>
              <a:ext uri="{FF2B5EF4-FFF2-40B4-BE49-F238E27FC236}">
                <a16:creationId xmlns:a16="http://schemas.microsoft.com/office/drawing/2014/main" id="{A544D0D7-5026-769F-7E65-9F427A6AB2FF}"/>
              </a:ext>
            </a:extLst>
          </p:cNvPr>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4287991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 </a:t>
            </a:r>
            <a:r>
              <a:rPr lang="en-AU" b="0" i="0" u="none" strike="noStrike" dirty="0">
                <a:solidFill>
                  <a:srgbClr val="000000"/>
                </a:solidFill>
                <a:effectLst/>
                <a:latin typeface="Public Sans" pitchFamily="2" charset="0"/>
              </a:rPr>
              <a:t>this slide is to be used in conjunction with/to support </a:t>
            </a:r>
            <a:r>
              <a:rPr lang="en-AU" b="1" i="0" u="none" strike="noStrike" dirty="0">
                <a:solidFill>
                  <a:srgbClr val="000000"/>
                </a:solidFill>
                <a:effectLst/>
                <a:latin typeface="Public Sans" pitchFamily="2" charset="0"/>
              </a:rPr>
              <a:t>Phase 3, sequence 3. </a:t>
            </a:r>
            <a:r>
              <a:rPr lang="en-AU" b="0" dirty="0"/>
              <a:t>The purpose of this activity is to activate student thinking about coordinating conjunctions and to provide teachers with an insight into students’ current understanding. Depending on class context, the teacher may choose to facilitate this as a whole class, small group or independent activity.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A possible approach to engage all students could be to have each question as a poster around the classroom and students responding to each question with a post it note. This will promote all students to participate and provide the teacher with a collective view of current student understanding.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*FANBOY image from English 3-6 – Compound Sentences poster: https://education.nsw.gov.au/content/dam/main-education/documents/teaching-and-learning/curriculum/english/english-3-6-sentence-forms-a3-posters-03-compound-sentences.pdf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30988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 </a:t>
            </a:r>
            <a:r>
              <a:rPr lang="en-AU" b="0" i="0" u="none" strike="noStrike" dirty="0">
                <a:solidFill>
                  <a:srgbClr val="000000"/>
                </a:solidFill>
                <a:effectLst/>
                <a:latin typeface="Public Sans" pitchFamily="2" charset="0"/>
              </a:rPr>
              <a:t>this slide is to be used in conjunction with/to support </a:t>
            </a:r>
            <a:r>
              <a:rPr lang="en-AU" b="1" i="0" u="none" strike="noStrike" dirty="0">
                <a:solidFill>
                  <a:srgbClr val="000000"/>
                </a:solidFill>
                <a:effectLst/>
                <a:latin typeface="Public Sans" pitchFamily="2" charset="0"/>
              </a:rPr>
              <a:t>Phase 3, sequence 3. </a:t>
            </a:r>
            <a:r>
              <a:rPr lang="en-AU" b="0" i="0" u="none" strike="noStrike" dirty="0">
                <a:solidFill>
                  <a:srgbClr val="000000"/>
                </a:solidFill>
                <a:effectLst/>
                <a:latin typeface="Public Sans" pitchFamily="2" charset="0"/>
              </a:rPr>
              <a:t>T</a:t>
            </a:r>
            <a:r>
              <a:rPr lang="en-AU" b="0" dirty="0"/>
              <a:t>he English K-12 syllabus glossary defines a coordinating conjunction as ‘a word or group of words that function to link two independent clauses within a sentence. Refer to any references made to coordinating conjunctions in the previous activity if applicable. </a:t>
            </a:r>
          </a:p>
          <a:p>
            <a:endParaRPr lang="en-AU" b="0" dirty="0"/>
          </a:p>
          <a:p>
            <a:r>
              <a:rPr lang="en-AU" b="0" dirty="0"/>
              <a:t>Explore the sample sentence from the core text ‘What the doctor recommended’, </a:t>
            </a:r>
            <a:r>
              <a:rPr lang="en-AU" b="0" i="1" dirty="0"/>
              <a:t>‘This started when I was ten years old, and it continues to this day’. </a:t>
            </a:r>
            <a:r>
              <a:rPr lang="en-AU" b="0" i="0" dirty="0"/>
              <a:t>Identify:</a:t>
            </a:r>
          </a:p>
          <a:p>
            <a:pPr marL="285750" indent="-285750">
              <a:buFont typeface="Arial" panose="020B0604020202020204" pitchFamily="34" charset="0"/>
              <a:buChar char="•"/>
            </a:pPr>
            <a:r>
              <a:rPr lang="en-AU" b="1" i="0" dirty="0"/>
              <a:t>independent clause 1: ‘</a:t>
            </a:r>
            <a:r>
              <a:rPr lang="en-AU" b="0" i="0" dirty="0"/>
              <a:t>This started when I was ten years old’ (this is a complete thought that can stand alone)</a:t>
            </a:r>
          </a:p>
          <a:p>
            <a:pPr marL="285750" indent="-285750">
              <a:buFont typeface="Arial" panose="020B0604020202020204" pitchFamily="34" charset="0"/>
              <a:buChar char="•"/>
            </a:pPr>
            <a:r>
              <a:rPr lang="en-AU" b="1" i="0" dirty="0"/>
              <a:t>coordinating conjunction</a:t>
            </a:r>
            <a:r>
              <a:rPr lang="en-AU" b="0" i="0" dirty="0"/>
              <a:t>: ‘and’ (connected two like ideas together)</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i="0" dirty="0"/>
              <a:t>independent clause 2: </a:t>
            </a:r>
            <a:r>
              <a:rPr lang="en-AU" b="0" i="0" dirty="0"/>
              <a:t>‘it continues to this day’ (this is a complete thought that can stand alone)</a:t>
            </a:r>
          </a:p>
          <a:p>
            <a:pPr marL="0" indent="0">
              <a:buFont typeface="Arial" panose="020B0604020202020204" pitchFamily="34" charset="0"/>
              <a:buNone/>
            </a:pPr>
            <a:endParaRPr lang="en-AU" b="0" i="0" dirty="0"/>
          </a:p>
          <a:p>
            <a:endParaRPr lang="en-AU" b="0" i="0"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2281678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 </a:t>
            </a:r>
            <a:r>
              <a:rPr lang="en-AU" b="0" i="0" u="none" strike="noStrike" dirty="0">
                <a:solidFill>
                  <a:srgbClr val="000000"/>
                </a:solidFill>
                <a:effectLst/>
                <a:latin typeface="Public Sans" pitchFamily="2" charset="0"/>
              </a:rPr>
              <a:t>this slide is to be used in conjunction with/to support </a:t>
            </a:r>
            <a:r>
              <a:rPr lang="en-AU" b="1" i="0" u="none" strike="noStrike" dirty="0">
                <a:solidFill>
                  <a:srgbClr val="000000"/>
                </a:solidFill>
                <a:effectLst/>
                <a:latin typeface="Public Sans" pitchFamily="2" charset="0"/>
              </a:rPr>
              <a:t>Phase 3, sequence 3. </a:t>
            </a:r>
            <a:r>
              <a:rPr lang="en-AU" b="0" i="0" u="none" strike="noStrike" dirty="0">
                <a:solidFill>
                  <a:srgbClr val="000000"/>
                </a:solidFill>
                <a:effectLst/>
                <a:latin typeface="Public Sans" pitchFamily="2" charset="0"/>
              </a:rPr>
              <a:t>T</a:t>
            </a:r>
            <a:r>
              <a:rPr lang="en-AU" b="0" dirty="0"/>
              <a:t>he teacher explores the different types of coordinating conjunctions and their purpose: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dirty="0"/>
          </a:p>
          <a:p>
            <a:pPr algn="l" fontAlgn="base">
              <a:buFont typeface="+mj-lt"/>
              <a:buNone/>
            </a:pPr>
            <a:r>
              <a:rPr lang="en-AU" b="1" i="0" dirty="0">
                <a:solidFill>
                  <a:srgbClr val="000000"/>
                </a:solidFill>
                <a:effectLst/>
                <a:latin typeface="Roboto" panose="02000000000000000000" pitchFamily="2" charset="0"/>
              </a:rPr>
              <a:t>For</a:t>
            </a:r>
            <a:r>
              <a:rPr lang="en-AU" b="0" i="0" dirty="0">
                <a:solidFill>
                  <a:srgbClr val="000000"/>
                </a:solidFill>
                <a:effectLst/>
                <a:latin typeface="Roboto" panose="02000000000000000000" pitchFamily="2" charset="0"/>
              </a:rPr>
              <a:t>: used to explain reasons or purposes. It indicates why something happens. </a:t>
            </a:r>
            <a:r>
              <a:rPr lang="en-AU" b="1" i="0" dirty="0">
                <a:solidFill>
                  <a:srgbClr val="000000"/>
                </a:solidFill>
                <a:effectLst/>
                <a:latin typeface="Roboto" panose="02000000000000000000" pitchFamily="2" charset="0"/>
              </a:rPr>
              <a:t>Example: </a:t>
            </a:r>
            <a:r>
              <a:rPr lang="en-AU" b="0" i="0" dirty="0">
                <a:solidFill>
                  <a:srgbClr val="000000"/>
                </a:solidFill>
                <a:effectLst/>
                <a:latin typeface="Roboto" panose="02000000000000000000" pitchFamily="2" charset="0"/>
              </a:rPr>
              <a:t>"I stayed home, for I was not feeling well."</a:t>
            </a:r>
          </a:p>
          <a:p>
            <a:pPr algn="l" fontAlgn="base">
              <a:buFont typeface="+mj-lt"/>
              <a:buNone/>
            </a:pPr>
            <a:r>
              <a:rPr lang="en-AU" b="1" i="0" dirty="0">
                <a:solidFill>
                  <a:srgbClr val="000000"/>
                </a:solidFill>
                <a:effectLst/>
                <a:latin typeface="Roboto" panose="02000000000000000000" pitchFamily="2" charset="0"/>
              </a:rPr>
              <a:t>And</a:t>
            </a:r>
            <a:r>
              <a:rPr lang="en-AU" b="0" i="0" dirty="0">
                <a:solidFill>
                  <a:srgbClr val="000000"/>
                </a:solidFill>
                <a:effectLst/>
                <a:latin typeface="Roboto" panose="02000000000000000000" pitchFamily="2" charset="0"/>
              </a:rPr>
              <a:t>: used to add information or connect similar ideas. </a:t>
            </a:r>
            <a:r>
              <a:rPr lang="en-AU" b="1" i="0" dirty="0">
                <a:solidFill>
                  <a:srgbClr val="000000"/>
                </a:solidFill>
                <a:effectLst/>
                <a:latin typeface="Roboto" panose="02000000000000000000" pitchFamily="2" charset="0"/>
              </a:rPr>
              <a:t>Example: </a:t>
            </a:r>
            <a:r>
              <a:rPr lang="en-AU" b="0" i="0" dirty="0">
                <a:solidFill>
                  <a:srgbClr val="000000"/>
                </a:solidFill>
                <a:effectLst/>
                <a:latin typeface="Roboto" panose="02000000000000000000" pitchFamily="2" charset="0"/>
              </a:rPr>
              <a:t>"I like coffee, and I also enjoy tea."</a:t>
            </a:r>
          </a:p>
          <a:p>
            <a:pPr algn="l" fontAlgn="base">
              <a:buFont typeface="+mj-lt"/>
              <a:buNone/>
            </a:pPr>
            <a:r>
              <a:rPr lang="en-AU" b="1" i="0" dirty="0">
                <a:solidFill>
                  <a:srgbClr val="000000"/>
                </a:solidFill>
                <a:effectLst/>
                <a:latin typeface="Roboto" panose="02000000000000000000" pitchFamily="2" charset="0"/>
              </a:rPr>
              <a:t>Nor</a:t>
            </a:r>
            <a:r>
              <a:rPr lang="en-AU" b="0" i="0" dirty="0">
                <a:solidFill>
                  <a:srgbClr val="000000"/>
                </a:solidFill>
                <a:effectLst/>
                <a:latin typeface="Roboto" panose="02000000000000000000" pitchFamily="2" charset="0"/>
              </a:rPr>
              <a:t>: used to present an alternative negative idea. It connects two negative clauses. </a:t>
            </a:r>
            <a:r>
              <a:rPr lang="en-AU" b="1" i="0" dirty="0">
                <a:solidFill>
                  <a:srgbClr val="000000"/>
                </a:solidFill>
                <a:effectLst/>
                <a:latin typeface="Roboto" panose="02000000000000000000" pitchFamily="2" charset="0"/>
              </a:rPr>
              <a:t>Example: </a:t>
            </a:r>
            <a:r>
              <a:rPr lang="en-AU" b="0" i="0" dirty="0">
                <a:solidFill>
                  <a:srgbClr val="000000"/>
                </a:solidFill>
                <a:effectLst/>
                <a:latin typeface="Roboto" panose="02000000000000000000" pitchFamily="2" charset="0"/>
              </a:rPr>
              <a:t>"She doesn’t like apples, nor does she like oranges."</a:t>
            </a:r>
          </a:p>
          <a:p>
            <a:pPr algn="l" fontAlgn="base">
              <a:buFont typeface="+mj-lt"/>
              <a:buNone/>
            </a:pPr>
            <a:r>
              <a:rPr lang="en-AU" b="1" i="0" dirty="0">
                <a:solidFill>
                  <a:srgbClr val="000000"/>
                </a:solidFill>
                <a:effectLst/>
                <a:latin typeface="Roboto" panose="02000000000000000000" pitchFamily="2" charset="0"/>
              </a:rPr>
              <a:t>But</a:t>
            </a:r>
            <a:r>
              <a:rPr lang="en-AU" b="0" i="0" dirty="0">
                <a:solidFill>
                  <a:srgbClr val="000000"/>
                </a:solidFill>
                <a:effectLst/>
                <a:latin typeface="Roboto" panose="02000000000000000000" pitchFamily="2" charset="0"/>
              </a:rPr>
              <a:t>: used to show contrast between two ideas or clauses. </a:t>
            </a:r>
            <a:r>
              <a:rPr lang="en-AU" b="1" i="0" dirty="0">
                <a:solidFill>
                  <a:srgbClr val="000000"/>
                </a:solidFill>
                <a:effectLst/>
                <a:latin typeface="Roboto" panose="02000000000000000000" pitchFamily="2" charset="0"/>
              </a:rPr>
              <a:t>Example: </a:t>
            </a:r>
            <a:r>
              <a:rPr lang="en-AU" b="0" i="0" dirty="0">
                <a:solidFill>
                  <a:srgbClr val="000000"/>
                </a:solidFill>
                <a:effectLst/>
                <a:latin typeface="Roboto" panose="02000000000000000000" pitchFamily="2" charset="0"/>
              </a:rPr>
              <a:t>"I wanted to go for a walk, but it started to rain."</a:t>
            </a:r>
          </a:p>
          <a:p>
            <a:pPr algn="l" fontAlgn="base">
              <a:buFont typeface="+mj-lt"/>
              <a:buNone/>
            </a:pPr>
            <a:r>
              <a:rPr lang="en-AU" b="1" i="0" dirty="0">
                <a:solidFill>
                  <a:srgbClr val="000000"/>
                </a:solidFill>
                <a:effectLst/>
                <a:latin typeface="Roboto" panose="02000000000000000000" pitchFamily="2" charset="0"/>
              </a:rPr>
              <a:t>Or</a:t>
            </a:r>
            <a:r>
              <a:rPr lang="en-AU" b="0" i="0" dirty="0">
                <a:solidFill>
                  <a:srgbClr val="000000"/>
                </a:solidFill>
                <a:effectLst/>
                <a:latin typeface="Roboto" panose="02000000000000000000" pitchFamily="2" charset="0"/>
              </a:rPr>
              <a:t>: used to present an alternative or choice between two ideas. </a:t>
            </a:r>
            <a:r>
              <a:rPr lang="en-AU" b="1" i="0" dirty="0">
                <a:solidFill>
                  <a:srgbClr val="000000"/>
                </a:solidFill>
                <a:effectLst/>
                <a:latin typeface="Roboto" panose="02000000000000000000" pitchFamily="2" charset="0"/>
              </a:rPr>
              <a:t>Example: </a:t>
            </a:r>
            <a:r>
              <a:rPr lang="en-AU" b="0" i="0" dirty="0">
                <a:solidFill>
                  <a:srgbClr val="000000"/>
                </a:solidFill>
                <a:effectLst/>
                <a:latin typeface="Roboto" panose="02000000000000000000" pitchFamily="2" charset="0"/>
              </a:rPr>
              <a:t>"Would you like tea, or would you prefer coffee?"</a:t>
            </a:r>
          </a:p>
          <a:p>
            <a:pPr algn="l" fontAlgn="base">
              <a:buFont typeface="+mj-lt"/>
              <a:buNone/>
            </a:pPr>
            <a:r>
              <a:rPr lang="en-AU" b="1" i="0" dirty="0">
                <a:solidFill>
                  <a:srgbClr val="000000"/>
                </a:solidFill>
                <a:effectLst/>
                <a:latin typeface="Roboto" panose="02000000000000000000" pitchFamily="2" charset="0"/>
              </a:rPr>
              <a:t>Yet</a:t>
            </a:r>
            <a:r>
              <a:rPr lang="en-AU" b="0" i="0" dirty="0">
                <a:solidFill>
                  <a:srgbClr val="000000"/>
                </a:solidFill>
                <a:effectLst/>
                <a:latin typeface="Roboto" panose="02000000000000000000" pitchFamily="2" charset="0"/>
              </a:rPr>
              <a:t>: used to introduce a contrasting idea, similar to "but," often suggesting an unexpected outcome. </a:t>
            </a:r>
            <a:r>
              <a:rPr lang="en-AU" b="1" i="0" dirty="0">
                <a:solidFill>
                  <a:srgbClr val="000000"/>
                </a:solidFill>
                <a:effectLst/>
                <a:latin typeface="Roboto" panose="02000000000000000000" pitchFamily="2" charset="0"/>
              </a:rPr>
              <a:t>Example: </a:t>
            </a:r>
            <a:r>
              <a:rPr lang="en-AU" b="0" i="0" dirty="0">
                <a:solidFill>
                  <a:srgbClr val="000000"/>
                </a:solidFill>
                <a:effectLst/>
                <a:latin typeface="Roboto" panose="02000000000000000000" pitchFamily="2" charset="0"/>
              </a:rPr>
              <a:t>"He is very talented, yet he remains humble."</a:t>
            </a:r>
          </a:p>
          <a:p>
            <a:pPr algn="l" fontAlgn="base">
              <a:buFont typeface="+mj-lt"/>
              <a:buNone/>
            </a:pPr>
            <a:r>
              <a:rPr lang="en-AU" b="1" i="0" dirty="0">
                <a:solidFill>
                  <a:srgbClr val="000000"/>
                </a:solidFill>
                <a:effectLst/>
                <a:latin typeface="Roboto" panose="02000000000000000000" pitchFamily="2" charset="0"/>
              </a:rPr>
              <a:t>So</a:t>
            </a:r>
            <a:r>
              <a:rPr lang="en-AU" b="0" i="0" dirty="0">
                <a:solidFill>
                  <a:srgbClr val="000000"/>
                </a:solidFill>
                <a:effectLst/>
                <a:latin typeface="Roboto" panose="02000000000000000000" pitchFamily="2" charset="0"/>
              </a:rPr>
              <a:t>: used to indicate a consequence or result. </a:t>
            </a:r>
            <a:r>
              <a:rPr lang="en-AU" b="1" i="0" dirty="0">
                <a:solidFill>
                  <a:srgbClr val="000000"/>
                </a:solidFill>
                <a:effectLst/>
                <a:latin typeface="Roboto" panose="02000000000000000000" pitchFamily="2" charset="0"/>
              </a:rPr>
              <a:t>Example: </a:t>
            </a:r>
            <a:r>
              <a:rPr lang="en-AU" b="0" i="0" dirty="0">
                <a:solidFill>
                  <a:srgbClr val="000000"/>
                </a:solidFill>
                <a:effectLst/>
                <a:latin typeface="Roboto" panose="02000000000000000000" pitchFamily="2" charset="0"/>
              </a:rPr>
              <a:t>"It was late, so I decided to go home.“</a:t>
            </a:r>
          </a:p>
          <a:p>
            <a:pPr algn="l" fontAlgn="base">
              <a:buFont typeface="+mj-lt"/>
              <a:buNone/>
            </a:pPr>
            <a:endParaRPr lang="en-AU" b="0" i="0" dirty="0">
              <a:solidFill>
                <a:srgbClr val="000000"/>
              </a:solidFill>
              <a:effectLst/>
              <a:latin typeface="Roboto" panose="02000000000000000000"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*FANBOY image from English 3-6 – Compound Sentences poster: https://education.nsw.gov.au/content/dam/main-education/documents/teaching-and-learning/curriculum/english/english-3-6-sentence-forms-a3-posters-03-compound-sentences.pdf </a:t>
            </a:r>
          </a:p>
          <a:p>
            <a:pPr algn="l" fontAlgn="base">
              <a:buFont typeface="+mj-lt"/>
              <a:buNone/>
            </a:pPr>
            <a:endParaRPr lang="en-AU" b="0" i="0" dirty="0">
              <a:solidFill>
                <a:srgbClr val="000000"/>
              </a:solidFill>
              <a:effectLst/>
              <a:latin typeface="Roboto" panose="02000000000000000000"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2193544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4D02E-8F11-5EE4-19DB-3B6BF2593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739D47-6631-98C1-FDDC-4B0F8CC2AB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56A6AB-9C59-AD3D-0F55-9B5F6AA5BCE5}"/>
              </a:ext>
            </a:extLst>
          </p:cNvPr>
          <p:cNvSpPr>
            <a:spLocks noGrp="1"/>
          </p:cNvSpPr>
          <p:nvPr>
            <p:ph type="body" idx="1"/>
          </p:nvPr>
        </p:nvSpPr>
        <p:spPr/>
        <p:txBody>
          <a:bodyPr/>
          <a:lstStyle/>
          <a:p>
            <a:pPr>
              <a:lnSpc>
                <a:spcPct val="150000"/>
              </a:lnSpc>
              <a:spcAft>
                <a:spcPts val="1200"/>
              </a:spcAft>
            </a:pPr>
            <a:r>
              <a:rPr lang="en-US" b="1" dirty="0">
                <a:latin typeface="Arial"/>
                <a:cs typeface="Arial"/>
              </a:rPr>
              <a:t>Teacher note: </a:t>
            </a:r>
            <a:r>
              <a:rPr lang="en-AU" b="0" i="0" u="none" strike="noStrike" dirty="0">
                <a:solidFill>
                  <a:srgbClr val="000000"/>
                </a:solidFill>
                <a:effectLst/>
                <a:latin typeface="Public Sans" pitchFamily="2" charset="0"/>
              </a:rPr>
              <a:t>this slide is to be used in conjunction with/to support </a:t>
            </a:r>
            <a:r>
              <a:rPr lang="en-AU" b="1" i="0" u="none" strike="noStrike" dirty="0">
                <a:solidFill>
                  <a:srgbClr val="000000"/>
                </a:solidFill>
                <a:effectLst/>
                <a:latin typeface="Public Sans" pitchFamily="2" charset="0"/>
              </a:rPr>
              <a:t>Phase 3, sequence 3. </a:t>
            </a:r>
            <a:r>
              <a:rPr lang="en-US" dirty="0">
                <a:latin typeface="Arial"/>
                <a:cs typeface="Arial"/>
              </a:rPr>
              <a:t>This compound sentence has been taken from the core text ‘What the doctor recommended’. </a:t>
            </a:r>
          </a:p>
          <a:p>
            <a:pPr>
              <a:lnSpc>
                <a:spcPct val="150000"/>
              </a:lnSpc>
              <a:spcAft>
                <a:spcPts val="1200"/>
              </a:spcAft>
            </a:pPr>
            <a:endParaRPr lang="en-US" dirty="0">
              <a:latin typeface="Arial"/>
              <a:cs typeface="Arial"/>
            </a:endParaRPr>
          </a:p>
          <a:p>
            <a:pPr>
              <a:lnSpc>
                <a:spcPct val="150000"/>
              </a:lnSpc>
              <a:spcAft>
                <a:spcPts val="1200"/>
              </a:spcAft>
            </a:pPr>
            <a:r>
              <a:rPr lang="en-US" dirty="0">
                <a:latin typeface="Arial"/>
                <a:cs typeface="Arial"/>
              </a:rPr>
              <a:t>The teacher might use a think aloud to explain this example ‘For example, in this sentence demonstrates the definition as the sentence contains 2 independent clauses that can stand alone as simple sentences. The 2 independent clauses are connected by the coordinating conjunction ‘but’ to show two contrasting ideas. A comma is used at the end of the first independent clause.’</a:t>
            </a:r>
          </a:p>
        </p:txBody>
      </p:sp>
      <p:sp>
        <p:nvSpPr>
          <p:cNvPr id="4" name="Slide Number Placeholder 3">
            <a:extLst>
              <a:ext uri="{FF2B5EF4-FFF2-40B4-BE49-F238E27FC236}">
                <a16:creationId xmlns:a16="http://schemas.microsoft.com/office/drawing/2014/main" id="{4CF0F905-162C-8981-05A0-803E134B836C}"/>
              </a:ext>
            </a:extLst>
          </p:cNvPr>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1508629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a:t>
            </a:r>
            <a:r>
              <a:rPr lang="en-AU" dirty="0"/>
              <a:t>: </a:t>
            </a:r>
            <a:r>
              <a:rPr lang="en-AU" b="0" i="0" u="none" strike="noStrike" dirty="0">
                <a:solidFill>
                  <a:srgbClr val="000000"/>
                </a:solidFill>
                <a:effectLst/>
                <a:latin typeface="Public Sans" pitchFamily="2" charset="0"/>
              </a:rPr>
              <a:t>this slide is to be used in conjunction with/to support </a:t>
            </a:r>
            <a:r>
              <a:rPr lang="en-AU" b="1" i="0" u="none" strike="noStrike" dirty="0">
                <a:solidFill>
                  <a:srgbClr val="000000"/>
                </a:solidFill>
                <a:effectLst/>
                <a:latin typeface="Public Sans" pitchFamily="2" charset="0"/>
              </a:rPr>
              <a:t>Phase 3, sequence 3. </a:t>
            </a:r>
            <a:r>
              <a:rPr lang="en-AU" b="0" i="0" u="none" strike="noStrike" dirty="0">
                <a:solidFill>
                  <a:srgbClr val="000000"/>
                </a:solidFill>
                <a:effectLst/>
                <a:latin typeface="Public Sans" pitchFamily="2" charset="0"/>
              </a:rPr>
              <a:t>T</a:t>
            </a:r>
            <a:r>
              <a:rPr lang="en-AU" dirty="0"/>
              <a:t>his section will check or consolidate the foundational knowledge for complex sentences.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604923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E7A70-7284-A716-733E-B6A5A3495E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5B040-2A06-7F6F-D555-6BC6113684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137200-C820-ED8D-66C6-8BB599221382}"/>
              </a:ext>
            </a:extLst>
          </p:cNvPr>
          <p:cNvSpPr>
            <a:spLocks noGrp="1"/>
          </p:cNvSpPr>
          <p:nvPr>
            <p:ph type="body" idx="1"/>
          </p:nvPr>
        </p:nvSpPr>
        <p:spPr/>
        <p:txBody>
          <a:bodyPr/>
          <a:lstStyle/>
          <a:p>
            <a:r>
              <a:rPr lang="en-AU" b="1" dirty="0"/>
              <a:t>Teacher note: </a:t>
            </a:r>
            <a:r>
              <a:rPr lang="en-AU" b="0" i="0" u="none" strike="noStrike" dirty="0">
                <a:solidFill>
                  <a:srgbClr val="000000"/>
                </a:solidFill>
                <a:effectLst/>
                <a:latin typeface="Public Sans" pitchFamily="2" charset="0"/>
              </a:rPr>
              <a:t>this slide is to be used in conjunction with/to support </a:t>
            </a:r>
            <a:r>
              <a:rPr lang="en-AU" b="1" i="0" u="none" strike="noStrike" dirty="0">
                <a:solidFill>
                  <a:srgbClr val="000000"/>
                </a:solidFill>
                <a:effectLst/>
                <a:latin typeface="Public Sans" pitchFamily="2" charset="0"/>
              </a:rPr>
              <a:t>Phase 3, sequence 3. </a:t>
            </a:r>
            <a:r>
              <a:rPr lang="en-AU" b="0" i="0" u="none" strike="noStrike" dirty="0">
                <a:solidFill>
                  <a:srgbClr val="000000"/>
                </a:solidFill>
                <a:effectLst/>
                <a:latin typeface="Public Sans" pitchFamily="2" charset="0"/>
              </a:rPr>
              <a:t>T</a:t>
            </a:r>
            <a:r>
              <a:rPr lang="en-AU" b="0" dirty="0"/>
              <a:t>he complex sentence </a:t>
            </a:r>
            <a:r>
              <a:rPr lang="en-AU" b="0" i="1" dirty="0"/>
              <a:t>‘As anyone who’s read manga will know, you can easily get through ten volumes of manga in a little under four hours”’ </a:t>
            </a:r>
            <a:r>
              <a:rPr lang="en-AU" b="0" dirty="0"/>
              <a:t>is an abstract from the core text ‘What the doctor recommended’. This complex sentence has been broken up into clauses for the purpose of this activity.  </a:t>
            </a:r>
          </a:p>
          <a:p>
            <a:endParaRPr lang="en-AU" dirty="0"/>
          </a:p>
          <a:p>
            <a:r>
              <a:rPr lang="en-AU" dirty="0"/>
              <a:t>Ask students to identify which option is an independent clause. Prompting questions could include:</a:t>
            </a:r>
          </a:p>
          <a:p>
            <a:pPr marL="285750" indent="-285750">
              <a:buFont typeface="Arial" panose="020B0604020202020204" pitchFamily="34" charset="0"/>
              <a:buChar char="•"/>
            </a:pPr>
            <a:r>
              <a:rPr lang="en-AU" b="0" i="0" dirty="0">
                <a:solidFill>
                  <a:srgbClr val="000000"/>
                </a:solidFill>
                <a:effectLst/>
                <a:latin typeface="Roboto" panose="02000000000000000000" pitchFamily="2" charset="0"/>
              </a:rPr>
              <a:t>Does this group of words express a complete thought? Why or why not?</a:t>
            </a:r>
          </a:p>
          <a:p>
            <a:pPr marL="285750" indent="-285750">
              <a:buFont typeface="Arial" panose="020B0604020202020204" pitchFamily="34" charset="0"/>
              <a:buChar char="•"/>
            </a:pPr>
            <a:r>
              <a:rPr lang="en-AU" b="0" i="0" dirty="0">
                <a:solidFill>
                  <a:srgbClr val="000000"/>
                </a:solidFill>
                <a:effectLst/>
                <a:latin typeface="Roboto" panose="02000000000000000000" pitchFamily="2" charset="0"/>
              </a:rPr>
              <a:t>Can you identify the subject and verb in this group of words? What makes you say that?</a:t>
            </a:r>
          </a:p>
          <a:p>
            <a:pPr marL="285750" indent="-285750">
              <a:buFont typeface="Arial" panose="020B0604020202020204" pitchFamily="34" charset="0"/>
              <a:buChar char="•"/>
            </a:pPr>
            <a:r>
              <a:rPr lang="en-AU" b="0" i="0" dirty="0">
                <a:solidFill>
                  <a:srgbClr val="000000"/>
                </a:solidFill>
                <a:effectLst/>
                <a:latin typeface="Roboto" panose="02000000000000000000" pitchFamily="2" charset="0"/>
              </a:rPr>
              <a:t>If you were to read this out loud, would it sound complete or leave you hanging? Why?</a:t>
            </a:r>
          </a:p>
          <a:p>
            <a:pPr marL="0" indent="0">
              <a:buFont typeface="Arial" panose="020B0604020202020204" pitchFamily="34" charset="0"/>
              <a:buNone/>
            </a:pPr>
            <a:endParaRPr lang="en-AU" b="0" i="0" dirty="0">
              <a:solidFill>
                <a:srgbClr val="000000"/>
              </a:solidFill>
              <a:effectLst/>
              <a:latin typeface="Roboto" panose="02000000000000000000" pitchFamily="2" charset="0"/>
            </a:endParaRPr>
          </a:p>
          <a:p>
            <a:pPr marL="0" indent="0">
              <a:buFont typeface="Arial" panose="020B0604020202020204" pitchFamily="34" charset="0"/>
              <a:buNone/>
            </a:pPr>
            <a:r>
              <a:rPr lang="en-AU" b="0" i="0" dirty="0">
                <a:solidFill>
                  <a:srgbClr val="000000"/>
                </a:solidFill>
                <a:effectLst/>
                <a:latin typeface="Roboto" panose="02000000000000000000" pitchFamily="2" charset="0"/>
              </a:rPr>
              <a:t>Guide students to understand ‘You can easily get through ten volumes of manga in a little under four hours’ is an independent clause as it contains a complete thought, a subject (You) and predicate (can easily get through ten volumes of manga in a little under four hours).</a:t>
            </a:r>
          </a:p>
          <a:p>
            <a:pPr marL="0" indent="0">
              <a:buFont typeface="Arial" panose="020B0604020202020204" pitchFamily="34" charset="0"/>
              <a:buNone/>
            </a:pPr>
            <a:endParaRPr lang="en-AU" b="0" i="0" dirty="0">
              <a:solidFill>
                <a:srgbClr val="000000"/>
              </a:solidFill>
              <a:effectLst/>
              <a:latin typeface="Roboto" panose="02000000000000000000" pitchFamily="2" charset="0"/>
            </a:endParaRPr>
          </a:p>
          <a:p>
            <a:pPr marL="0" indent="0">
              <a:buFont typeface="Arial" panose="020B0604020202020204" pitchFamily="34" charset="0"/>
              <a:buNone/>
            </a:pPr>
            <a:r>
              <a:rPr lang="en-AU" b="0" i="0" dirty="0">
                <a:solidFill>
                  <a:srgbClr val="000000"/>
                </a:solidFill>
                <a:effectLst/>
                <a:latin typeface="Roboto" panose="02000000000000000000" pitchFamily="2" charset="0"/>
              </a:rPr>
              <a:t>Explain ‘As anyone who’s ever read manga will know’ is a dependent clause as it does not provide a complete thought and the word ‘as’ at the beginning indicates the clause needs to depend on an independent clause to provide full meaning. </a:t>
            </a:r>
          </a:p>
          <a:p>
            <a:pPr marL="0" indent="0">
              <a:buFont typeface="Arial" panose="020B0604020202020204" pitchFamily="34" charset="0"/>
              <a:buNone/>
            </a:pPr>
            <a:endParaRPr lang="en-AU" b="0" i="0" dirty="0">
              <a:solidFill>
                <a:srgbClr val="000000"/>
              </a:solidFill>
              <a:effectLst/>
              <a:latin typeface="Roboto" panose="02000000000000000000" pitchFamily="2" charset="0"/>
            </a:endParaRPr>
          </a:p>
          <a:p>
            <a:pPr marL="0" indent="0">
              <a:buFont typeface="Arial" panose="020B0604020202020204" pitchFamily="34" charset="0"/>
              <a:buNone/>
            </a:pPr>
            <a:endParaRPr lang="en-AU" b="0" i="0" dirty="0">
              <a:solidFill>
                <a:srgbClr val="000000"/>
              </a:solidFill>
              <a:effectLst/>
              <a:latin typeface="Roboto" panose="02000000000000000000" pitchFamily="2" charset="0"/>
            </a:endParaRPr>
          </a:p>
          <a:p>
            <a:pPr>
              <a:buFont typeface="Arial"/>
            </a:pPr>
            <a:endParaRPr lang="en-AU" dirty="0"/>
          </a:p>
        </p:txBody>
      </p:sp>
      <p:sp>
        <p:nvSpPr>
          <p:cNvPr id="4" name="Slide Number Placeholder 3">
            <a:extLst>
              <a:ext uri="{FF2B5EF4-FFF2-40B4-BE49-F238E27FC236}">
                <a16:creationId xmlns:a16="http://schemas.microsoft.com/office/drawing/2014/main" id="{048B09C9-4E1D-4CC1-599B-D1090CECA60D}"/>
              </a:ext>
            </a:extLst>
          </p:cNvPr>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2983249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b="1" i="0" u="none" strike="noStrike" dirty="0">
                <a:solidFill>
                  <a:srgbClr val="000000"/>
                </a:solidFill>
                <a:effectLst/>
                <a:latin typeface="Public Sans" pitchFamily="2" charset="0"/>
              </a:rPr>
              <a:t>Teacher note: </a:t>
            </a:r>
            <a:r>
              <a:rPr lang="en-AU" b="0" i="0" u="none" strike="noStrike" dirty="0">
                <a:solidFill>
                  <a:srgbClr val="000000"/>
                </a:solidFill>
                <a:effectLst/>
                <a:latin typeface="Public Sans" pitchFamily="2" charset="0"/>
              </a:rPr>
              <a:t>the purpose of this PowerPoint is to provide support for </a:t>
            </a:r>
            <a:r>
              <a:rPr lang="en-AU" b="1" i="0" u="none" strike="noStrike" dirty="0">
                <a:solidFill>
                  <a:srgbClr val="000000"/>
                </a:solidFill>
                <a:effectLst/>
                <a:latin typeface="Arial" panose="020B0604020202020204" pitchFamily="34" charset="0"/>
              </a:rPr>
              <a:t>Phase 3, sequence 3 – using sentence structure to develop a personal writing voice.</a:t>
            </a:r>
            <a:endParaRPr lang="en-US" b="0" i="0" dirty="0">
              <a:solidFill>
                <a:srgbClr val="444444"/>
              </a:solidFill>
              <a:effectLst/>
              <a:latin typeface="Calibri" panose="020F0502020204030204" pitchFamily="34" charset="0"/>
            </a:endParaRPr>
          </a:p>
          <a:p>
            <a:pPr algn="l" rtl="0" fontAlgn="base"/>
            <a:r>
              <a:rPr lang="en-AU" b="0" i="0" dirty="0">
                <a:solidFill>
                  <a:srgbClr val="444444"/>
                </a:solidFill>
                <a:effectLst/>
                <a:latin typeface="Arial" panose="020B0604020202020204" pitchFamily="34" charset="0"/>
              </a:rPr>
              <a:t>​</a:t>
            </a:r>
            <a:endParaRPr lang="en-AU" b="0" i="0" dirty="0">
              <a:solidFill>
                <a:srgbClr val="444444"/>
              </a:solidFill>
              <a:effectLst/>
              <a:latin typeface="Calibri" panose="020F0502020204030204" pitchFamily="34" charset="0"/>
            </a:endParaRPr>
          </a:p>
          <a:p>
            <a:pPr algn="l" rtl="0" fontAlgn="base"/>
            <a:r>
              <a:rPr lang="en-AU" b="0" i="0" u="none" strike="noStrike" dirty="0">
                <a:solidFill>
                  <a:srgbClr val="000000"/>
                </a:solidFill>
                <a:effectLst/>
                <a:latin typeface="Public Sans" pitchFamily="2" charset="0"/>
              </a:rPr>
              <a:t>It should be used in conjunction with the program and the resource booklet. There are a number of hidden slides in this PowerPoint slide deck. These are educative and provide support for teachers in developing deeper understanding of grammatical rules and structures. You may choose to use these with students</a:t>
            </a:r>
            <a:r>
              <a:rPr lang="en-US" b="0" i="0" u="none" strike="noStrike" dirty="0">
                <a:solidFill>
                  <a:srgbClr val="000000"/>
                </a:solidFill>
                <a:effectLst/>
                <a:latin typeface="Public Sans" pitchFamily="2" charset="0"/>
              </a:rPr>
              <a:t>, but it is not necessary to achieve the learning intentions for this sequence. </a:t>
            </a:r>
            <a:endParaRPr lang="en-AU"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00881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200"/>
              </a:spcAft>
            </a:pPr>
            <a:r>
              <a:rPr lang="en-US" b="1" dirty="0">
                <a:latin typeface="Arial"/>
                <a:cs typeface="Arial"/>
              </a:rPr>
              <a:t>Teacher note:</a:t>
            </a:r>
            <a:r>
              <a:rPr lang="en-US" dirty="0">
                <a:latin typeface="Arial"/>
                <a:cs typeface="Arial"/>
              </a:rPr>
              <a:t> </a:t>
            </a:r>
            <a:r>
              <a:rPr lang="en-AU" b="0" i="0" u="none" strike="noStrike" dirty="0">
                <a:solidFill>
                  <a:srgbClr val="000000"/>
                </a:solidFill>
                <a:effectLst/>
                <a:latin typeface="Public Sans" pitchFamily="2" charset="0"/>
              </a:rPr>
              <a:t>this slide is to be used in conjunction with/to support </a:t>
            </a:r>
            <a:r>
              <a:rPr lang="en-AU" b="1" i="0" u="none" strike="noStrike" dirty="0">
                <a:solidFill>
                  <a:srgbClr val="000000"/>
                </a:solidFill>
                <a:effectLst/>
                <a:latin typeface="Public Sans" pitchFamily="2" charset="0"/>
              </a:rPr>
              <a:t>Phase 3, sequence 3. </a:t>
            </a:r>
            <a:r>
              <a:rPr lang="en-US" b="0" i="0" u="none" strike="noStrike" dirty="0">
                <a:solidFill>
                  <a:srgbClr val="000000"/>
                </a:solidFill>
                <a:effectLst/>
                <a:latin typeface="Arial"/>
                <a:cs typeface="Arial"/>
              </a:rPr>
              <a:t>T</a:t>
            </a:r>
            <a:r>
              <a:rPr lang="en-US" dirty="0">
                <a:latin typeface="Arial"/>
                <a:cs typeface="Arial"/>
              </a:rPr>
              <a:t>his complex sentence has been taken from the core text ‘What the doctor recommended’. </a:t>
            </a:r>
          </a:p>
          <a:p>
            <a:pPr>
              <a:lnSpc>
                <a:spcPct val="150000"/>
              </a:lnSpc>
              <a:spcAft>
                <a:spcPts val="1200"/>
              </a:spcAft>
            </a:pPr>
            <a:endParaRPr lang="en-US" dirty="0">
              <a:latin typeface="Arial"/>
              <a:cs typeface="Arial"/>
            </a:endParaRPr>
          </a:p>
          <a:p>
            <a:pPr>
              <a:lnSpc>
                <a:spcPct val="150000"/>
              </a:lnSpc>
              <a:spcAft>
                <a:spcPts val="1200"/>
              </a:spcAft>
            </a:pPr>
            <a:r>
              <a:rPr lang="en-US" dirty="0">
                <a:latin typeface="Arial"/>
                <a:cs typeface="Arial"/>
              </a:rPr>
              <a:t>The teacher might use a think aloud to explain this example Eg: This sentence demonstrates the definition of a complex sentence as the sentence contains an independent clause: ‘you can easily get through ten volumes of manga in a little under four hours' which can stand alone as a complete thought and it also contains a dependent clause ‘As anyone who’s ever read manga will know,' which cannot stand alone; it provides a condition but relies on the independent clause to make sense. In this sentence the subordinating conjunction is ‘as' which introduces the dependent clause. It </a:t>
            </a:r>
            <a:r>
              <a:rPr lang="en-AU" b="0" i="0" dirty="0">
                <a:solidFill>
                  <a:srgbClr val="000000"/>
                </a:solidFill>
                <a:effectLst/>
                <a:latin typeface="Roboto" panose="02000000000000000000" pitchFamily="2" charset="0"/>
              </a:rPr>
              <a:t>introduces a relationship between the dependent clause and the independent clause. In this case, it suggests that what follows in the independent clause is something that those familiar with manga would recognise or agree with.</a:t>
            </a:r>
            <a:endParaRPr lang="en-US" dirty="0"/>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873789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  </a:t>
            </a:r>
            <a:r>
              <a:rPr lang="en-AU" b="0" i="0" u="none" strike="noStrike">
                <a:solidFill>
                  <a:srgbClr val="000000"/>
                </a:solidFill>
                <a:effectLst/>
                <a:latin typeface="Public Sans" pitchFamily="2" charset="0"/>
              </a:rPr>
              <a:t>this slide is to be used in conjunction with/to support </a:t>
            </a:r>
            <a:r>
              <a:rPr lang="en-AU" b="1" i="0" u="none" strike="noStrike">
                <a:solidFill>
                  <a:srgbClr val="000000"/>
                </a:solidFill>
                <a:effectLst/>
                <a:latin typeface="Public Sans" pitchFamily="2" charset="0"/>
              </a:rPr>
              <a:t>Phase 3, sequence 3. </a:t>
            </a:r>
            <a:r>
              <a:rPr lang="en-AU" b="0" i="0" u="none" strike="noStrike">
                <a:solidFill>
                  <a:srgbClr val="000000"/>
                </a:solidFill>
                <a:effectLst/>
                <a:latin typeface="Public Sans" pitchFamily="2" charset="0"/>
              </a:rPr>
              <a:t>T</a:t>
            </a:r>
            <a:r>
              <a:rPr lang="en-AU"/>
              <a:t>he teacher uses explanations and examples to guide student understanding. Encourage questions and give time for practice in writing examples.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3635153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 </a:t>
            </a:r>
            <a:r>
              <a:rPr lang="en-AU" b="0" i="0" u="none" strike="noStrike" dirty="0">
                <a:solidFill>
                  <a:srgbClr val="000000"/>
                </a:solidFill>
                <a:effectLst/>
                <a:latin typeface="Public Sans" pitchFamily="2" charset="0"/>
              </a:rPr>
              <a:t>this slide is to be used in conjunction with/to support </a:t>
            </a:r>
            <a:r>
              <a:rPr lang="en-AU" b="1" i="0" u="none" strike="noStrike" dirty="0">
                <a:solidFill>
                  <a:srgbClr val="000000"/>
                </a:solidFill>
                <a:effectLst/>
                <a:latin typeface="Public Sans" pitchFamily="2" charset="0"/>
              </a:rPr>
              <a:t>Phase 3, sequence 3. </a:t>
            </a:r>
            <a:r>
              <a:rPr lang="en-AU" b="0" i="0" u="none" strike="noStrike" dirty="0">
                <a:solidFill>
                  <a:srgbClr val="000000"/>
                </a:solidFill>
                <a:effectLst/>
                <a:latin typeface="Public Sans" pitchFamily="2" charset="0"/>
              </a:rPr>
              <a:t>T</a:t>
            </a:r>
            <a:r>
              <a:rPr lang="en-AU" b="0" dirty="0"/>
              <a:t>he English K-12 syllabus glossary defines a subordinating conjunction as ‘a word or group of words that function to link a dependent clause to an independent clause. </a:t>
            </a:r>
          </a:p>
          <a:p>
            <a:endParaRPr lang="en-AU" b="0" dirty="0"/>
          </a:p>
          <a:p>
            <a:r>
              <a:rPr lang="en-AU" b="0" dirty="0"/>
              <a:t>*Subordinating conjunctions from: </a:t>
            </a:r>
          </a:p>
          <a:p>
            <a:r>
              <a:rPr lang="en-AU" b="0" dirty="0"/>
              <a:t>English 3-6 – Complex Sentences poster: https://education.nsw.gov.au/content/dam/main-education/documents/teaching-and-learning/curriculum/english/english-3-6-sentence-forms-a3-posters-04-complex-sentences.pdf</a:t>
            </a:r>
            <a:endParaRPr lang="en-AU"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3813878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Teacher note: </a:t>
            </a:r>
            <a:r>
              <a:rPr lang="en-AU" b="0" i="0" u="none" strike="noStrike" dirty="0">
                <a:solidFill>
                  <a:srgbClr val="000000"/>
                </a:solidFill>
                <a:effectLst/>
                <a:latin typeface="Public Sans" pitchFamily="2" charset="0"/>
              </a:rPr>
              <a:t>this slide is to be used in conjunction with/to support </a:t>
            </a:r>
            <a:r>
              <a:rPr lang="en-AU" b="1" i="0" u="none" strike="noStrike" dirty="0">
                <a:solidFill>
                  <a:srgbClr val="000000"/>
                </a:solidFill>
                <a:effectLst/>
                <a:latin typeface="Public Sans" pitchFamily="2" charset="0"/>
              </a:rPr>
              <a:t>Phase 3, sequence 3. </a:t>
            </a:r>
            <a:r>
              <a:rPr lang="en-US" b="0" i="0" u="none" strike="noStrike" dirty="0">
                <a:solidFill>
                  <a:srgbClr val="000000"/>
                </a:solidFill>
                <a:effectLst/>
                <a:latin typeface="Arial"/>
                <a:cs typeface="Arial"/>
              </a:rPr>
              <a:t>T</a:t>
            </a:r>
            <a:r>
              <a:rPr lang="en-US" dirty="0">
                <a:latin typeface="Arial"/>
                <a:cs typeface="Arial"/>
              </a:rPr>
              <a:t>his slide provides the definition of complex sentences. The teacher may prompt this information from students leveraging their knowledge of simple and compound sentences prior to showing the slide or simply show this slide and lead or guide a discussion of the information. The teacher may need to refer back to simple and compound definitions and examples to highlight the differences in a complex sentence. </a:t>
            </a:r>
          </a:p>
          <a:p>
            <a:endParaRPr lang="en-US" dirty="0"/>
          </a:p>
          <a:p>
            <a:r>
              <a:rPr lang="en-US" dirty="0"/>
              <a:t>The teacher explores the example text from the core text ‘What the doctor recommended’:</a:t>
            </a:r>
          </a:p>
          <a:p>
            <a:r>
              <a:rPr lang="en-AU" b="0" i="0" dirty="0"/>
              <a:t>Identify:</a:t>
            </a:r>
          </a:p>
          <a:p>
            <a:pPr marL="285750" indent="-285750">
              <a:buFont typeface="Arial" panose="020B0604020202020204" pitchFamily="34" charset="0"/>
              <a:buChar char="•"/>
            </a:pPr>
            <a:r>
              <a:rPr lang="en-AU" b="1" i="0" dirty="0"/>
              <a:t>dependent clause : ‘</a:t>
            </a:r>
            <a:r>
              <a:rPr lang="en-AU" b="0" i="0" dirty="0"/>
              <a:t>This started when I was ten years old’ (this is a not a complete thought and cannot stand alone)</a:t>
            </a:r>
          </a:p>
          <a:p>
            <a:pPr marL="285750" indent="-285750">
              <a:buFont typeface="Arial" panose="020B0604020202020204" pitchFamily="34" charset="0"/>
              <a:buChar char="•"/>
            </a:pPr>
            <a:r>
              <a:rPr lang="en-AU" b="1" i="0" dirty="0"/>
              <a:t>subordinating conjunction</a:t>
            </a:r>
            <a:r>
              <a:rPr lang="en-AU" b="0" i="0" dirty="0"/>
              <a:t>: ‘whenever’ (indicating time)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i="0" dirty="0"/>
              <a:t>independent clause: </a:t>
            </a:r>
            <a:r>
              <a:rPr lang="en-AU" b="0" i="0" dirty="0"/>
              <a:t>‘there was bound to be something fun and interesting in that direction’ (this is a complete thought that can stand alone)</a:t>
            </a:r>
          </a:p>
          <a:p>
            <a:endParaRPr lang="en-US" dirty="0"/>
          </a:p>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4125358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 </a:t>
            </a:r>
            <a:r>
              <a:rPr lang="en-AU" dirty="0">
                <a:latin typeface="Arial" panose="020B0604020202020204" pitchFamily="34" charset="0"/>
                <a:cs typeface="Arial" panose="020B0604020202020204" pitchFamily="34" charset="0"/>
              </a:rPr>
              <a:t>this slide has been used to identify the explicit teaching learning strategy and should be deleted or hidden when using in a classroom setting. The strategy of gradual release of responsibility is a flexible process moving between modelled, guided and independent teaching practice responsive to student learning. Students should be supported to move between each practice based on their capabilities and requirements. </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Teachers deliver a structured and sequenced approach to explicitly teaching new content. Learning is most effective when teachers break new information down and teach it explicitly using explanation, demonstration and modelling. This is especially relevant when students are new to an area (AERO 2024).</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74730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a:cs typeface="Calibri"/>
              </a:rPr>
              <a:t>Teacher note: </a:t>
            </a:r>
            <a:r>
              <a:rPr lang="en-AU" b="0" i="0" u="none" strike="noStrike" dirty="0">
                <a:solidFill>
                  <a:srgbClr val="000000"/>
                </a:solidFill>
                <a:effectLst/>
                <a:latin typeface="Public Sans" pitchFamily="2" charset="0"/>
              </a:rPr>
              <a:t>this slide is to be used in conjunction with/to support </a:t>
            </a:r>
            <a:r>
              <a:rPr lang="en-AU" b="1" i="0" u="none" strike="noStrike" dirty="0">
                <a:solidFill>
                  <a:srgbClr val="000000"/>
                </a:solidFill>
                <a:effectLst/>
                <a:latin typeface="Public Sans" pitchFamily="2" charset="0"/>
              </a:rPr>
              <a:t>Phase 3, sequence 5. </a:t>
            </a:r>
            <a:r>
              <a:rPr lang="en-US" b="0" i="0" u="none" strike="noStrike" dirty="0">
                <a:solidFill>
                  <a:srgbClr val="000000"/>
                </a:solidFill>
                <a:effectLst/>
                <a:latin typeface="Calibri"/>
                <a:cs typeface="Calibri"/>
              </a:rPr>
              <a:t>S</a:t>
            </a:r>
            <a:r>
              <a:rPr lang="en-US" b="0" dirty="0">
                <a:latin typeface="Calibri"/>
                <a:cs typeface="Calibri"/>
              </a:rPr>
              <a:t>tudents complete this activity in their resource booklet – </a:t>
            </a:r>
            <a:r>
              <a:rPr lang="en-US" b="1" dirty="0">
                <a:latin typeface="Calibri"/>
                <a:cs typeface="Calibri"/>
              </a:rPr>
              <a:t>Phase 3, activity 5 – experimenting with sentence structure. </a:t>
            </a:r>
            <a:r>
              <a:rPr lang="en-US" b="0" dirty="0">
                <a:latin typeface="Calibri"/>
                <a:cs typeface="Calibri"/>
              </a:rPr>
              <a:t>Model for students how to rewrite the first sentence as a series of simple sentences: ‘I will talk about a book. This book made me. I will first talk about my cousin Munn’. Provide guided instruction to complete the second sentence together as a class. Provide sentence starters such as ‘Munn was not …’ and ‘he gave me …’ and ‘I have been shaped …’ If or when ready, move students independent practice to complete rewriting the extract. </a:t>
            </a:r>
          </a:p>
          <a:p>
            <a:endParaRPr lang="en-US" b="0" dirty="0">
              <a:latin typeface="Calibri"/>
              <a:cs typeface="Calibri"/>
            </a:endParaRPr>
          </a:p>
          <a:p>
            <a:r>
              <a:rPr lang="en-US" b="1" dirty="0">
                <a:latin typeface="Calibri"/>
                <a:cs typeface="Calibri"/>
              </a:rPr>
              <a:t>Student note:</a:t>
            </a:r>
            <a:r>
              <a:rPr lang="en-US" b="0" dirty="0">
                <a:latin typeface="Calibri"/>
                <a:cs typeface="Calibri"/>
              </a:rPr>
              <a:t> what do you notice about the ‘voice’ that is used when you rewrote the extract in simple sentences? What did you notice about the sentence beginnings? When is it effective to use simple sentences?</a:t>
            </a:r>
            <a:endParaRPr lang="en-US" b="1" dirty="0">
              <a:latin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30613366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1EF92-2CA0-AE1A-ACB9-189087DCC2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72AC9E-2402-0B76-196B-045C04A5A8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C8B0B1-E038-B1D5-FB41-D1A1F2F9E44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Calibri"/>
                <a:cs typeface="Calibri"/>
              </a:rPr>
              <a:t>Teacher note: </a:t>
            </a:r>
            <a:r>
              <a:rPr lang="en-AU" b="0" i="0" u="none" strike="noStrike" dirty="0">
                <a:solidFill>
                  <a:srgbClr val="000000"/>
                </a:solidFill>
                <a:effectLst/>
                <a:latin typeface="Public Sans" pitchFamily="2" charset="0"/>
              </a:rPr>
              <a:t>this slide is to be used in conjunction with/to support </a:t>
            </a:r>
            <a:r>
              <a:rPr lang="en-AU" b="1" i="0" u="none" strike="noStrike" dirty="0">
                <a:solidFill>
                  <a:srgbClr val="000000"/>
                </a:solidFill>
                <a:effectLst/>
                <a:latin typeface="Public Sans" pitchFamily="2" charset="0"/>
              </a:rPr>
              <a:t>Phase 3, sequence 3. </a:t>
            </a:r>
            <a:r>
              <a:rPr lang="en-US" b="0" i="0" u="none" strike="noStrike" dirty="0">
                <a:solidFill>
                  <a:srgbClr val="000000"/>
                </a:solidFill>
                <a:effectLst/>
                <a:latin typeface="Calibri"/>
                <a:cs typeface="Calibri"/>
              </a:rPr>
              <a:t>S</a:t>
            </a:r>
            <a:r>
              <a:rPr lang="en-US" b="0" dirty="0">
                <a:latin typeface="Calibri"/>
                <a:cs typeface="Calibri"/>
              </a:rPr>
              <a:t>tudents complete this activity in their resource booklet – </a:t>
            </a:r>
            <a:r>
              <a:rPr lang="en-US" b="1" dirty="0">
                <a:latin typeface="Calibri"/>
                <a:cs typeface="Calibri"/>
              </a:rPr>
              <a:t>Phase 3, activity 6 – experimenting with sentence structure. </a:t>
            </a:r>
            <a:r>
              <a:rPr lang="en-US" b="0" dirty="0">
                <a:latin typeface="Calibri"/>
                <a:cs typeface="Calibri"/>
              </a:rPr>
              <a:t>Model for students how to rewrite the first 2 simple sentences: ‘Black Jack was a series of short stories with recurring characters’. Ask students to provide alternatives such as: ‘Black Jack was a series of short stories about/</a:t>
            </a:r>
            <a:r>
              <a:rPr lang="en-US" b="0" dirty="0" err="1">
                <a:latin typeface="Calibri"/>
                <a:cs typeface="Calibri"/>
              </a:rPr>
              <a:t>centred</a:t>
            </a:r>
            <a:r>
              <a:rPr lang="en-US" b="0" dirty="0">
                <a:latin typeface="Calibri"/>
                <a:cs typeface="Calibri"/>
              </a:rPr>
              <a:t> around/containing recurring characters’. Provide guided instruction to complete the second sentence together as a class. Provide sentence starters such as ‘When Munn called it …’ or ‘Munn called it riveting … and …’ If or when ready, move students independent practice to complete rewriting the extract. Students may require more guided instruction and modelled practice before moving into independent practice.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1" dirty="0">
              <a:latin typeface="Calibri"/>
              <a:cs typeface="Calibri"/>
            </a:endParaRPr>
          </a:p>
          <a:p>
            <a:endParaRPr lang="en-US" b="1" dirty="0">
              <a:latin typeface="Calibri"/>
              <a:cs typeface="Calibri"/>
            </a:endParaRPr>
          </a:p>
        </p:txBody>
      </p:sp>
      <p:sp>
        <p:nvSpPr>
          <p:cNvPr id="4" name="Slide Number Placeholder 3">
            <a:extLst>
              <a:ext uri="{FF2B5EF4-FFF2-40B4-BE49-F238E27FC236}">
                <a16:creationId xmlns:a16="http://schemas.microsoft.com/office/drawing/2014/main" id="{321D40DA-6DCC-1B5B-E1F6-2DDA87DC7481}"/>
              </a:ext>
            </a:extLst>
          </p:cNvPr>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200878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2916509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1002906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6C149-46A3-9B57-1776-61D874E922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1B921-94D5-87E8-DC67-3040F50A0B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1B48AD-9BEE-9627-2E6B-81D1787C5C96}"/>
              </a:ext>
            </a:extLst>
          </p:cNvPr>
          <p:cNvSpPr>
            <a:spLocks noGrp="1"/>
          </p:cNvSpPr>
          <p:nvPr>
            <p:ph type="body" idx="1"/>
          </p:nvPr>
        </p:nvSpPr>
        <p:spPr/>
        <p:txBody>
          <a:bodyPr/>
          <a:lstStyle/>
          <a:p>
            <a:r>
              <a:rPr lang="en-AU" sz="1600" b="1" dirty="0">
                <a:latin typeface="+mn-lt"/>
                <a:cs typeface="Arial"/>
              </a:rPr>
              <a:t>Teacher note</a:t>
            </a:r>
            <a:r>
              <a:rPr lang="en-AU" sz="1600" dirty="0">
                <a:latin typeface="+mn-lt"/>
                <a:cs typeface="Arial"/>
              </a:rPr>
              <a:t>: this slide has been used to identify the explicit teaching strategies</a:t>
            </a:r>
            <a:r>
              <a:rPr lang="en-AU" sz="1600" dirty="0">
                <a:solidFill>
                  <a:schemeClr val="tx1"/>
                </a:solidFill>
                <a:latin typeface="+mn-lt"/>
              </a:rPr>
              <a:t> sharing learning intentions and sharing success criteria.</a:t>
            </a:r>
            <a:r>
              <a:rPr lang="en-AU" dirty="0">
                <a:latin typeface="+mn-lt"/>
              </a:rPr>
              <a:t> </a:t>
            </a:r>
            <a:r>
              <a:rPr lang="en-AU" sz="1600" dirty="0">
                <a:solidFill>
                  <a:schemeClr val="tx1"/>
                </a:solidFill>
                <a:latin typeface="+mn-lt"/>
              </a:rPr>
              <a:t>This slide</a:t>
            </a:r>
            <a:r>
              <a:rPr lang="en-AU" sz="1600" dirty="0">
                <a:solidFill>
                  <a:srgbClr val="000000"/>
                </a:solidFill>
                <a:latin typeface="+mn-lt"/>
                <a:cs typeface="Arial"/>
              </a:rPr>
              <a:t> </a:t>
            </a:r>
            <a:r>
              <a:rPr lang="en-AU" dirty="0">
                <a:solidFill>
                  <a:srgbClr val="000000"/>
                </a:solidFill>
                <a:latin typeface="+mn-lt"/>
                <a:cs typeface="Arial"/>
              </a:rPr>
              <a:t>could</a:t>
            </a:r>
            <a:r>
              <a:rPr lang="en-AU" dirty="0">
                <a:latin typeface="+mn-lt"/>
                <a:cs typeface="Arial"/>
              </a:rPr>
              <a:t> </a:t>
            </a:r>
            <a:r>
              <a:rPr lang="en-AU" sz="1600" dirty="0">
                <a:latin typeface="+mn-lt"/>
                <a:cs typeface="Arial"/>
              </a:rPr>
              <a:t>be deleted or hidden when </a:t>
            </a:r>
            <a:r>
              <a:rPr lang="en-AU" dirty="0">
                <a:latin typeface="+mn-lt"/>
                <a:cs typeface="Arial"/>
              </a:rPr>
              <a:t>using this content in</a:t>
            </a:r>
            <a:r>
              <a:rPr lang="en-AU" sz="1600" dirty="0">
                <a:latin typeface="+mn-lt"/>
                <a:cs typeface="Arial"/>
              </a:rPr>
              <a:t> a classroom setting.</a:t>
            </a:r>
            <a:r>
              <a:rPr lang="en-AU" dirty="0">
                <a:latin typeface="+mn-lt"/>
                <a:cs typeface="Arial"/>
              </a:rPr>
              <a:t> Alternatively, the teacher could discuss the educational benefit of the process of sharing learning intentions and success criteria and discussing the significance of this learning process. </a:t>
            </a:r>
            <a:r>
              <a:rPr lang="en-AU" sz="1600" dirty="0">
                <a:latin typeface="+mn-lt"/>
                <a:cs typeface="Arial"/>
              </a:rPr>
              <a:t> </a:t>
            </a:r>
            <a:endParaRPr lang="en-US" sz="1600" dirty="0">
              <a:latin typeface="+mn-lt"/>
              <a:cs typeface="Arial"/>
            </a:endParaRPr>
          </a:p>
          <a:p>
            <a:endParaRPr lang="en-AU" sz="1600" dirty="0">
              <a:latin typeface="+mn-lt"/>
              <a:cs typeface="Arial"/>
            </a:endParaRPr>
          </a:p>
          <a:p>
            <a:pPr marL="285750" indent="-285750">
              <a:buFont typeface="Arial"/>
              <a:buChar char="•"/>
            </a:pPr>
            <a:r>
              <a:rPr lang="en-AU" sz="1600" dirty="0">
                <a:solidFill>
                  <a:schemeClr val="tx1"/>
                </a:solidFill>
                <a:latin typeface="+mn-lt"/>
                <a:cs typeface="Arial"/>
              </a:rPr>
              <a:t>Sharing learning intentions allows a teacher to effectively communicate the learning goal with students. They allow students to connect new learning to existing knowledge, skills and understanding. </a:t>
            </a:r>
          </a:p>
          <a:p>
            <a:pPr marL="285750" indent="-285750">
              <a:buFont typeface="Arial"/>
              <a:buChar char="•"/>
            </a:pPr>
            <a:r>
              <a:rPr lang="en-AU" sz="1600" dirty="0">
                <a:solidFill>
                  <a:schemeClr val="tx1"/>
                </a:solidFill>
                <a:latin typeface="+mn-lt"/>
                <a:cs typeface="Arial"/>
              </a:rPr>
              <a:t>When learning intentions are used with success criteria, students have a clear idea of the learning goal and how to get there (AERO 2024). </a:t>
            </a:r>
          </a:p>
          <a:p>
            <a:pPr marL="285750" indent="-285750">
              <a:buFont typeface="Arial"/>
              <a:buChar char="•"/>
            </a:pPr>
            <a:r>
              <a:rPr lang="en-AU" sz="1600" dirty="0">
                <a:solidFill>
                  <a:schemeClr val="tx1"/>
                </a:solidFill>
                <a:latin typeface="+mn-lt"/>
                <a:cs typeface="Arial"/>
              </a:rPr>
              <a:t>The success criteria</a:t>
            </a:r>
            <a:r>
              <a:rPr lang="en-AU" sz="1600" b="1" dirty="0">
                <a:solidFill>
                  <a:schemeClr val="tx1"/>
                </a:solidFill>
                <a:latin typeface="+mn-lt"/>
                <a:cs typeface="Arial"/>
              </a:rPr>
              <a:t> </a:t>
            </a:r>
            <a:r>
              <a:rPr lang="en-AU" sz="1600" dirty="0">
                <a:solidFill>
                  <a:schemeClr val="tx1"/>
                </a:solidFill>
                <a:latin typeface="+mn-lt"/>
                <a:cs typeface="Arial"/>
              </a:rPr>
              <a:t>break the learning intention into smaller and more manageable actions. They show students what they must do, say, make, create or perform to demonstrate their learning (Griffin 2018).</a:t>
            </a:r>
          </a:p>
          <a:p>
            <a:pPr marL="285750" indent="-285750">
              <a:buFont typeface="Arial"/>
              <a:buChar char="•"/>
              <a:defRPr/>
            </a:pPr>
            <a:r>
              <a:rPr lang="en-AU" sz="1600" i="0" dirty="0">
                <a:solidFill>
                  <a:schemeClr val="tx1"/>
                </a:solidFill>
                <a:effectLst/>
                <a:latin typeface="+mn-lt"/>
                <a:cs typeface="Arial"/>
              </a:rPr>
              <a:t>Success criteria</a:t>
            </a:r>
            <a:r>
              <a:rPr lang="en-AU" sz="1600" i="0" dirty="0">
                <a:solidFill>
                  <a:schemeClr val="tx1"/>
                </a:solidFill>
                <a:effectLst/>
                <a:latin typeface="+mn-lt"/>
              </a:rPr>
              <a:t> are communicated to students in ways they understand. Teachers use their expertise to guide student thinking and often model and use exemplars to show students what success 'looks like’ </a:t>
            </a:r>
            <a:r>
              <a:rPr lang="en-AU" sz="1600" dirty="0">
                <a:solidFill>
                  <a:schemeClr val="tx1"/>
                </a:solidFill>
                <a:latin typeface="+mn-lt"/>
                <a:cs typeface="Arial"/>
              </a:rPr>
              <a:t>(DoE 2025).</a:t>
            </a:r>
            <a:r>
              <a:rPr lang="en-AU" sz="1600" i="0" dirty="0">
                <a:solidFill>
                  <a:schemeClr val="tx1"/>
                </a:solidFill>
                <a:effectLst/>
                <a:latin typeface="+mn-lt"/>
              </a:rPr>
              <a:t> </a:t>
            </a:r>
            <a:endParaRPr lang="en-AU" sz="1600" i="0" dirty="0">
              <a:solidFill>
                <a:schemeClr val="tx1"/>
              </a:solidFill>
              <a:effectLst/>
              <a:latin typeface="+mn-lt"/>
              <a:cs typeface="Arial"/>
            </a:endParaRPr>
          </a:p>
          <a:p>
            <a:pPr marL="285750" marR="0" lvl="0" indent="-285750" algn="l" defTabSz="1219170" rtl="0" eaLnBrk="1" fontAlgn="auto" latinLnBrk="0" hangingPunct="1">
              <a:lnSpc>
                <a:spcPct val="100000"/>
              </a:lnSpc>
              <a:spcBef>
                <a:spcPts val="0"/>
              </a:spcBef>
              <a:spcAft>
                <a:spcPts val="0"/>
              </a:spcAft>
              <a:buClrTx/>
              <a:buSzTx/>
              <a:buFont typeface="Arial"/>
              <a:buChar char="•"/>
              <a:tabLst/>
              <a:defRPr/>
            </a:pPr>
            <a:r>
              <a:rPr lang="en-AU" sz="1600" dirty="0">
                <a:solidFill>
                  <a:schemeClr val="tx1"/>
                </a:solidFill>
                <a:latin typeface="+mn-lt"/>
                <a:cs typeface="Arial"/>
              </a:rPr>
              <a:t>The sample learning intentions and success criteria (LISC) on the following slide are aligned to the syllabus. </a:t>
            </a:r>
            <a:endParaRPr lang="en-AU" sz="1600" dirty="0">
              <a:solidFill>
                <a:schemeClr val="tx1"/>
              </a:solidFill>
              <a:latin typeface="+mn-lt"/>
            </a:endParaRPr>
          </a:p>
          <a:p>
            <a:pPr marL="285750" marR="0" lvl="0" indent="-285750" algn="l" defTabSz="1219170">
              <a:lnSpc>
                <a:spcPct val="100000"/>
              </a:lnSpc>
              <a:spcBef>
                <a:spcPts val="0"/>
              </a:spcBef>
              <a:spcAft>
                <a:spcPts val="0"/>
              </a:spcAft>
              <a:buClrTx/>
              <a:buSzTx/>
              <a:buFont typeface="Arial"/>
              <a:buChar char="•"/>
              <a:tabLst/>
              <a:defRPr/>
            </a:pPr>
            <a:r>
              <a:rPr lang="en-AU" sz="1600" dirty="0">
                <a:solidFill>
                  <a:schemeClr val="tx1"/>
                </a:solidFill>
                <a:latin typeface="+mn-lt"/>
              </a:rPr>
              <a:t>When designing LISC for students working above or below stage level, or towards Life Skills outcomes, draw on the </a:t>
            </a:r>
            <a:r>
              <a:rPr lang="en-AU" dirty="0">
                <a:latin typeface="+mn-lt"/>
              </a:rPr>
              <a:t>collaborative</a:t>
            </a:r>
            <a:r>
              <a:rPr lang="en-AU" sz="1600" dirty="0">
                <a:solidFill>
                  <a:schemeClr val="tx1"/>
                </a:solidFill>
                <a:latin typeface="+mn-lt"/>
              </a:rPr>
              <a:t> curriculum planning</a:t>
            </a:r>
            <a:r>
              <a:rPr lang="en-AU" sz="1600" i="0" u="none" strike="noStrike" dirty="0">
                <a:solidFill>
                  <a:schemeClr val="tx1"/>
                </a:solidFill>
                <a:effectLst/>
                <a:latin typeface="+mn-lt"/>
                <a:cs typeface="Arial"/>
              </a:rPr>
              <a:t> p</a:t>
            </a:r>
            <a:r>
              <a:rPr lang="en-AU" sz="1600" u="none" dirty="0">
                <a:solidFill>
                  <a:schemeClr val="tx1"/>
                </a:solidFill>
                <a:latin typeface="+mn-lt"/>
              </a:rPr>
              <a:t>rocess </a:t>
            </a:r>
            <a:r>
              <a:rPr lang="en-AU" sz="1600" dirty="0">
                <a:solidFill>
                  <a:schemeClr val="tx1"/>
                </a:solidFill>
                <a:latin typeface="+mn-lt"/>
              </a:rPr>
              <a:t>to ensure LISC is differentiated and aligned with the relevant syllabus outcomes. </a:t>
            </a:r>
            <a:endParaRPr lang="en-AU" sz="1600" dirty="0">
              <a:solidFill>
                <a:schemeClr val="tx1"/>
              </a:solidFill>
              <a:latin typeface="+mn-lt"/>
              <a:cs typeface="Arial"/>
            </a:endParaRPr>
          </a:p>
          <a:p>
            <a:endParaRPr lang="en-AU" dirty="0">
              <a:latin typeface="+mn-l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mn-lt"/>
                <a:cs typeface="Arial"/>
              </a:rPr>
              <a:t>For more </a:t>
            </a:r>
            <a:r>
              <a:rPr lang="en-AU" b="0" dirty="0">
                <a:latin typeface="+mn-lt"/>
                <a:cs typeface="Arial"/>
              </a:rPr>
              <a:t>information, see:</a:t>
            </a:r>
            <a:endParaRPr lang="en-AU" b="0" strike="sngStrike" dirty="0">
              <a:latin typeface="+mn-lt"/>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mn-lt"/>
                <a:cs typeface="Arial"/>
              </a:rPr>
              <a:t>AITSL: </a:t>
            </a:r>
            <a:r>
              <a:rPr lang="en-AU" b="0" dirty="0">
                <a:latin typeface="+mn-lt"/>
                <a:cs typeface="Arial"/>
              </a:rPr>
              <a:t>https://www.aitsl.edu.au/docs/default-source/feedback/aitsl-learning-intentions-and-success-criteria-strategy.pdf?sfvrsn=382dec3c_2</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mn-lt"/>
                <a:cs typeface="Arial"/>
              </a:rPr>
              <a:t>Sharing learning intentions:  </a:t>
            </a:r>
            <a:r>
              <a:rPr lang="en-AU" dirty="0">
                <a:latin typeface="+mn-lt"/>
                <a:cs typeface="Arial"/>
              </a:rPr>
              <a:t>https://education.nsw.gov.au/teaching-and-learning/curriculum/explicit-teaching/explicit-teaching-strategies/sharing-learning-intentions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mn-lt"/>
                <a:cs typeface="Arial"/>
              </a:rPr>
              <a:t>Sharing success criteria: </a:t>
            </a:r>
            <a:r>
              <a:rPr lang="en-AU" b="0" dirty="0">
                <a:latin typeface="+mn-lt"/>
                <a:cs typeface="Arial"/>
              </a:rPr>
              <a:t>https://education.nsw.gov.au/teaching-and-learning/curriculum/explicit-teaching/explicit-teaching-strategies/sharing-success-criteria</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mn-lt"/>
                <a:cs typeface="Arial"/>
              </a:rPr>
              <a:t>Collaborative curriculum planning: </a:t>
            </a:r>
            <a:r>
              <a:rPr lang="en-AU" b="0" dirty="0">
                <a:latin typeface="+mn-lt"/>
                <a:cs typeface="Arial"/>
              </a:rPr>
              <a:t>https://educationstandards.nsw.edu.au/wps/portal/nesa/k-10/diversity-in-learning/special-education/collaborative-curriculum-planning</a:t>
            </a:r>
            <a:endParaRPr lang="en-AU" b="0" dirty="0">
              <a:latin typeface="+mn-lt"/>
            </a:endParaRPr>
          </a:p>
        </p:txBody>
      </p:sp>
      <p:sp>
        <p:nvSpPr>
          <p:cNvPr id="4" name="Slide Number Placeholder 3">
            <a:extLst>
              <a:ext uri="{FF2B5EF4-FFF2-40B4-BE49-F238E27FC236}">
                <a16:creationId xmlns:a16="http://schemas.microsoft.com/office/drawing/2014/main" id="{6BD29712-9759-6D95-0683-D58E6D4D7136}"/>
              </a:ext>
            </a:extLst>
          </p:cNvPr>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3221947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mn-lt"/>
                <a:cs typeface="Arial"/>
              </a:rPr>
              <a:t>Teacher note:</a:t>
            </a:r>
            <a:r>
              <a:rPr lang="en-AU" b="1" strike="noStrike" dirty="0">
                <a:latin typeface="+mn-lt"/>
                <a:cs typeface="Arial"/>
              </a:rPr>
              <a:t> </a:t>
            </a:r>
            <a:r>
              <a:rPr lang="en-AU" b="0" strike="noStrike" dirty="0">
                <a:latin typeface="+mn-lt"/>
                <a:cs typeface="Arial"/>
              </a:rPr>
              <a:t>a</a:t>
            </a:r>
            <a:r>
              <a:rPr lang="en-AU" dirty="0">
                <a:latin typeface="+mn-lt"/>
                <a:cs typeface="Arial"/>
              </a:rPr>
              <a:t>dapt </a:t>
            </a:r>
            <a:r>
              <a:rPr lang="en-AU" b="0" dirty="0">
                <a:latin typeface="+mn-lt"/>
                <a:cs typeface="Arial"/>
              </a:rPr>
              <a:t>the provided learning intention and below sample success criteria, as required, </a:t>
            </a:r>
            <a:r>
              <a:rPr lang="en-AU" b="0" strike="noStrike" dirty="0">
                <a:latin typeface="+mn-lt"/>
                <a:cs typeface="Arial"/>
              </a:rPr>
              <a:t>to suit the needs of your students. </a:t>
            </a:r>
          </a:p>
          <a:p>
            <a:pPr marL="285750" indent="-285750">
              <a:buFont typeface="Arial" panose="020B0604020202020204" pitchFamily="34" charset="0"/>
              <a:buChar char="•"/>
              <a:defRPr/>
            </a:pPr>
            <a:endParaRPr lang="en-AU" b="0" strike="noStrike" dirty="0">
              <a:latin typeface="+mn-lt"/>
              <a:cs typeface="Arial"/>
            </a:endParaRPr>
          </a:p>
          <a:p>
            <a:pPr marL="0" lvl="0" indent="0">
              <a:lnSpc>
                <a:spcPct val="150000"/>
              </a:lnSpc>
              <a:spcBef>
                <a:spcPts val="1200"/>
              </a:spcBef>
              <a:spcAft>
                <a:spcPts val="600"/>
              </a:spcAft>
              <a:buFont typeface="Symbol" panose="05050102010706020507" pitchFamily="18" charset="2"/>
              <a:buNone/>
              <a:tabLst>
                <a:tab pos="228600" algn="l"/>
              </a:tabLst>
            </a:pPr>
            <a:r>
              <a:rPr lang="en-AU" sz="1800" dirty="0">
                <a:effectLst/>
                <a:latin typeface="Arial" panose="020B0604020202020204" pitchFamily="34" charset="0"/>
                <a:ea typeface="Calibri" panose="020F0502020204030204" pitchFamily="34" charset="0"/>
              </a:rPr>
              <a:t>- adapt an extract from the core text as a series of simple sentences</a:t>
            </a:r>
          </a:p>
          <a:p>
            <a:pPr marL="0" lvl="0" indent="0">
              <a:lnSpc>
                <a:spcPct val="150000"/>
              </a:lnSpc>
              <a:spcBef>
                <a:spcPts val="1200"/>
              </a:spcBef>
              <a:spcAft>
                <a:spcPts val="600"/>
              </a:spcAft>
              <a:buFont typeface="Symbol" panose="05050102010706020507" pitchFamily="18" charset="2"/>
              <a:buNone/>
              <a:tabLst>
                <a:tab pos="228600" algn="l"/>
              </a:tabLst>
            </a:pPr>
            <a:r>
              <a:rPr lang="en-AU" sz="1800" dirty="0">
                <a:effectLst/>
                <a:latin typeface="Arial" panose="020B0604020202020204" pitchFamily="34" charset="0"/>
                <a:ea typeface="Calibri" panose="020F0502020204030204" pitchFamily="34" charset="0"/>
              </a:rPr>
              <a:t>- combine simple sentences to create grammatically correct compound and complex sentences</a:t>
            </a:r>
          </a:p>
          <a:p>
            <a:pPr marL="0" lvl="0" indent="0">
              <a:lnSpc>
                <a:spcPct val="150000"/>
              </a:lnSpc>
              <a:spcBef>
                <a:spcPts val="1200"/>
              </a:spcBef>
              <a:spcAft>
                <a:spcPts val="600"/>
              </a:spcAft>
              <a:buFont typeface="Symbol" panose="05050102010706020507" pitchFamily="18" charset="2"/>
              <a:buNone/>
              <a:tabLst>
                <a:tab pos="228600" algn="l"/>
              </a:tabLst>
            </a:pPr>
            <a:r>
              <a:rPr lang="en-AU" sz="1800" dirty="0">
                <a:effectLst/>
                <a:latin typeface="Arial" panose="020B0604020202020204" pitchFamily="34" charset="0"/>
                <a:ea typeface="Calibri" panose="020F0502020204030204" pitchFamily="34" charset="0"/>
              </a:rPr>
              <a:t>- articulate the impact of sentence variation in a piece of writing.</a:t>
            </a:r>
          </a:p>
          <a:p>
            <a:pPr marL="0" marR="0" lvl="0" indent="0" algn="ctr"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1" dirty="0">
              <a:latin typeface="+mn-lt"/>
              <a:cs typeface="Arial"/>
            </a:endParaRPr>
          </a:p>
          <a:p>
            <a:pPr marL="171450" indent="-171450">
              <a:buFont typeface="Public Sans"/>
              <a:buChar char="•"/>
              <a:defRPr/>
            </a:pPr>
            <a:r>
              <a:rPr lang="en-AU" b="0" strike="noStrike" dirty="0">
                <a:latin typeface="+mn-lt"/>
                <a:cs typeface="Arial"/>
              </a:rPr>
              <a:t>LISC is usually shared first or early in the lesson</a:t>
            </a:r>
            <a:r>
              <a:rPr lang="en-AU" b="0" dirty="0">
                <a:latin typeface="+mn-lt"/>
                <a:cs typeface="Arial"/>
              </a:rPr>
              <a:t> and is explained by the teacher who checks for understanding (DoE 2025). </a:t>
            </a:r>
            <a:endParaRPr lang="en-AU" b="0" dirty="0">
              <a:latin typeface="+mn-lt"/>
            </a:endParaRPr>
          </a:p>
          <a:p>
            <a:pPr marL="171450" marR="0" lvl="0" indent="-171450" algn="l" defTabSz="1219170" rtl="0" eaLnBrk="1" fontAlgn="auto" latinLnBrk="0" hangingPunct="1">
              <a:lnSpc>
                <a:spcPct val="100000"/>
              </a:lnSpc>
              <a:spcBef>
                <a:spcPts val="0"/>
              </a:spcBef>
              <a:spcAft>
                <a:spcPts val="0"/>
              </a:spcAft>
              <a:buClrTx/>
              <a:buSzTx/>
              <a:buFont typeface="Public Sans"/>
              <a:buChar char="•"/>
              <a:tabLst/>
              <a:defRPr/>
            </a:pPr>
            <a:r>
              <a:rPr lang="en-AU" b="0" dirty="0">
                <a:latin typeface="+mn-lt"/>
              </a:rPr>
              <a:t>LISC is referred to regularly to check for understanding, provide feedback or as a self-assessment tool (Wiliam and Leahy 2015). </a:t>
            </a:r>
          </a:p>
          <a:p>
            <a:pPr marL="171450" indent="-171450">
              <a:buFont typeface="Public Sans"/>
              <a:buChar char="•"/>
              <a:defRPr/>
            </a:pPr>
            <a:r>
              <a:rPr lang="en-AU" b="0" dirty="0">
                <a:latin typeface="+mn-lt"/>
              </a:rPr>
              <a:t>Learning intentions and success criteria can be supported by exemplars, such as 'What A Good One Looks Like' (WAGOLL) or exemplars to demonstrate success criteria (Clarke 2021).</a:t>
            </a:r>
          </a:p>
          <a:p>
            <a:pPr marL="0" indent="0">
              <a:buFont typeface="Public Sans"/>
              <a:buNone/>
              <a:defRPr/>
            </a:pPr>
            <a:endParaRPr lang="en-AU" b="1" dirty="0">
              <a:latin typeface="+mn-lt"/>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b="0" dirty="0">
                <a:latin typeface="+mn-lt"/>
              </a:rPr>
              <a:t>For more information, see:</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b="1" dirty="0">
                <a:latin typeface="+mn-lt"/>
              </a:rPr>
              <a:t>Sharing learning intentions and success criteria: </a:t>
            </a:r>
            <a:r>
              <a:rPr lang="en-AU" b="0" dirty="0">
                <a:latin typeface="+mn-lt"/>
              </a:rPr>
              <a:t>https://education.nsw.gov.au/content/dam/main-education/documents/teaching-and-learning/curriculum/explicit-teaching/explicit-teaching-technique-guide-lisc-sharing.pdf </a:t>
            </a:r>
            <a:endParaRPr lang="en-AU" b="0" dirty="0">
              <a:latin typeface="+mn-lt"/>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mn-lt"/>
              </a:rPr>
              <a:t>Planning learning intentions and success criteria: </a:t>
            </a:r>
            <a:r>
              <a:rPr lang="en-AU" b="0" dirty="0">
                <a:latin typeface="+mn-lt"/>
              </a:rPr>
              <a:t>https://education.nsw.gov.au/content/dam/main-education/documents/teaching-and-learning/curriculum/explicit-teaching/explicit-teaching-technique-guide-lisc-planning.pdf</a:t>
            </a:r>
          </a:p>
          <a:p>
            <a:pPr>
              <a:defRPr/>
            </a:pPr>
            <a:endParaRPr lang="en-AU" dirty="0">
              <a:latin typeface="Public Sans"/>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6</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 </a:t>
            </a:r>
            <a:r>
              <a:rPr lang="en-AU" dirty="0">
                <a:latin typeface="Arial" panose="020B0604020202020204" pitchFamily="34" charset="0"/>
                <a:cs typeface="Arial" panose="020B0604020202020204" pitchFamily="34" charset="0"/>
              </a:rPr>
              <a:t>this slide has been used to identify the explicit teaching learning strategy and should be deleted or hidden when used in a classroom setting. The strategy of connecting learning involves making connections within and across learning. In this example, students are connecting learning about </a:t>
            </a:r>
            <a:r>
              <a:rPr lang="en-AU" b="1" dirty="0">
                <a:latin typeface="Arial" panose="020B0604020202020204" pitchFamily="34" charset="0"/>
                <a:cs typeface="Arial" panose="020B0604020202020204" pitchFamily="34" charset="0"/>
              </a:rPr>
              <a:t>Core text 1 – ‘I run’ by Melanie </a:t>
            </a:r>
            <a:r>
              <a:rPr lang="en-AU" b="1" dirty="0" err="1">
                <a:latin typeface="Arial" panose="020B0604020202020204" pitchFamily="34" charset="0"/>
                <a:cs typeface="Arial" panose="020B0604020202020204" pitchFamily="34" charset="0"/>
              </a:rPr>
              <a:t>Mununggurr</a:t>
            </a:r>
            <a:r>
              <a:rPr lang="en-AU" b="0" dirty="0">
                <a:latin typeface="Arial" panose="020B0604020202020204" pitchFamily="34" charset="0"/>
                <a:cs typeface="Arial" panose="020B0604020202020204" pitchFamily="34" charset="0"/>
              </a:rPr>
              <a:t> with </a:t>
            </a:r>
            <a:r>
              <a:rPr lang="en-AU" b="1" dirty="0">
                <a:latin typeface="Arial" panose="020B0604020202020204" pitchFamily="34" charset="0"/>
                <a:cs typeface="Arial" panose="020B0604020202020204" pitchFamily="34" charset="0"/>
              </a:rPr>
              <a:t>Core text 2 – ‘What the doctor recommended’ by Queenie Chan.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cs typeface="Arial" panose="020B0604020202020204" pitchFamily="34" charset="0"/>
            </a:endParaRPr>
          </a:p>
          <a:p>
            <a:pPr>
              <a:defRPr/>
            </a:pPr>
            <a:r>
              <a:rPr lang="en-AU" dirty="0">
                <a:latin typeface="Arial" panose="020B0604020202020204" pitchFamily="34" charset="0"/>
                <a:cs typeface="Arial" panose="020B0604020202020204" pitchFamily="34" charset="0"/>
              </a:rPr>
              <a:t>Teachers actively support students to make connections within and across knowledge, skills and understanding as well as to prior learning experiences. Learning is a change to long term memory. Long term memory is a network of overlapping information with many connections (AERO 2024a), which are called schemas (CESE 2017).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3250843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a:t>
            </a:r>
            <a:r>
              <a:rPr lang="en-US" b="0" dirty="0"/>
              <a:t> compare the use of sentence structure in the extracts on the slide. Read the extracts aloud and ask students to identify how the different sentence structures are used to create very distinct voices in the texts. They may note that:</a:t>
            </a:r>
          </a:p>
          <a:p>
            <a:pPr marL="285750" indent="-285750">
              <a:buFont typeface="Arial" panose="020B0604020202020204" pitchFamily="34" charset="0"/>
              <a:buChar char="•"/>
            </a:pPr>
            <a:r>
              <a:rPr lang="en-US" b="0" dirty="0"/>
              <a:t>the performance poetry extract is structured as one long sentence to create the rhythm that is a feature of performance poetry</a:t>
            </a:r>
          </a:p>
          <a:p>
            <a:pPr marL="285750" indent="-285750">
              <a:buFont typeface="Arial" panose="020B0604020202020204" pitchFamily="34" charset="0"/>
              <a:buChar char="•"/>
            </a:pPr>
            <a:r>
              <a:rPr lang="en-US" b="0" dirty="0"/>
              <a:t>the extract from the hybrid text uses sentence fragments purposefully to </a:t>
            </a:r>
            <a:r>
              <a:rPr lang="en-US" b="0" dirty="0" err="1"/>
              <a:t>emphasise</a:t>
            </a:r>
            <a:r>
              <a:rPr lang="en-US" b="0" dirty="0"/>
              <a:t> a point such as ‘A </a:t>
            </a:r>
            <a:r>
              <a:rPr lang="en-US" b="0" i="1" dirty="0"/>
              <a:t>surgeon</a:t>
            </a:r>
            <a:r>
              <a:rPr lang="en-US" b="0" i="0" dirty="0"/>
              <a:t>, in fact’</a:t>
            </a:r>
          </a:p>
          <a:p>
            <a:pPr marL="285750" indent="-285750">
              <a:buFont typeface="Arial" panose="020B0604020202020204" pitchFamily="34" charset="0"/>
              <a:buChar char="•"/>
            </a:pPr>
            <a:r>
              <a:rPr lang="en-US" b="0" i="0" dirty="0"/>
              <a:t>the purposeful use of the run-on sentence in the performance poem amplifies the emotion of the speaker</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t>the purposeful use of the truncated sentence in the hybrid text extract ‘Not a mad scientist, not Doctor Who, </a:t>
            </a:r>
            <a:r>
              <a:rPr lang="en-AU" sz="1600" dirty="0"/>
              <a:t>but a </a:t>
            </a:r>
            <a:r>
              <a:rPr lang="en-AU" sz="1600" i="1" dirty="0"/>
              <a:t>medical</a:t>
            </a:r>
            <a:r>
              <a:rPr lang="en-AU" sz="1600" dirty="0"/>
              <a:t> doctor’ indicates a turning point for the narrator.</a:t>
            </a:r>
          </a:p>
          <a:p>
            <a:pPr marL="285750" indent="-285750">
              <a:buFont typeface="Arial" panose="020B0604020202020204" pitchFamily="34" charset="0"/>
              <a:buChar char="•"/>
            </a:pPr>
            <a:endParaRPr lang="en-US" b="0" i="0" dirty="0"/>
          </a:p>
          <a:p>
            <a:pPr marL="285750" indent="-285750">
              <a:buFont typeface="Arial" panose="020B0604020202020204" pitchFamily="34" charset="0"/>
              <a:buChar char="•"/>
            </a:pPr>
            <a:endParaRPr lang="en-AU"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2490810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a:t>
            </a:r>
            <a:r>
              <a:rPr lang="en-US" dirty="0"/>
              <a:t>: if students require revision of simple, compound and complex sentence structures, unhide the slides that have been hidden in this PowerPoint deck. The answers for this slide are provided on the next slide.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3053238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46C3A-FE64-37B0-423E-AEB0D13B8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D51367-3ACF-A084-1373-C918278394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B29972-B85C-9AE5-16A0-BCBDB93DE3EE}"/>
              </a:ext>
            </a:extLst>
          </p:cNvPr>
          <p:cNvSpPr>
            <a:spLocks noGrp="1"/>
          </p:cNvSpPr>
          <p:nvPr>
            <p:ph type="body" idx="1"/>
          </p:nvPr>
        </p:nvSpPr>
        <p:spPr/>
        <p:txBody>
          <a:bodyPr/>
          <a:lstStyle/>
          <a:p>
            <a:r>
              <a:rPr lang="en-US" b="1" dirty="0"/>
              <a:t>Teacher note</a:t>
            </a:r>
            <a:r>
              <a:rPr lang="en-US" dirty="0"/>
              <a:t>: if students require revision of simple, compound and complex sentence structures, unhide the slides that have been hidden in this PowerPoint deck. </a:t>
            </a:r>
          </a:p>
          <a:p>
            <a:endParaRPr lang="en-US" dirty="0"/>
          </a:p>
          <a:p>
            <a:r>
              <a:rPr lang="en-US" b="1" dirty="0"/>
              <a:t>Student note:</a:t>
            </a:r>
            <a:r>
              <a:rPr lang="en-US" b="0" dirty="0"/>
              <a:t> what is the effect of the simple sentence that is used in between the compound and complex sentences? </a:t>
            </a:r>
            <a:endParaRPr lang="en-AU" b="1" dirty="0"/>
          </a:p>
        </p:txBody>
      </p:sp>
      <p:sp>
        <p:nvSpPr>
          <p:cNvPr id="4" name="Slide Number Placeholder 3">
            <a:extLst>
              <a:ext uri="{FF2B5EF4-FFF2-40B4-BE49-F238E27FC236}">
                <a16:creationId xmlns:a16="http://schemas.microsoft.com/office/drawing/2014/main" id="{CB8A0817-698E-6526-8E39-E0043EF7960C}"/>
              </a:ext>
            </a:extLst>
          </p:cNvPr>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3526841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B86C9-6736-6E73-073B-B514798990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E6918A-FB40-C47C-4439-6BE166D7EB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BA47D1-6542-3A72-3922-2F01FD11040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a:t>
            </a:r>
            <a:r>
              <a:rPr lang="en-AU" dirty="0"/>
              <a:t>: </a:t>
            </a:r>
            <a:r>
              <a:rPr lang="en-AU" b="0" i="0" u="none" strike="noStrike" dirty="0">
                <a:solidFill>
                  <a:srgbClr val="000000"/>
                </a:solidFill>
                <a:effectLst/>
                <a:latin typeface="Public Sans" pitchFamily="2" charset="0"/>
              </a:rPr>
              <a:t>this slide is to be used in conjunction with/to support </a:t>
            </a:r>
            <a:r>
              <a:rPr lang="en-AU" b="1" i="0" u="none" strike="noStrike" dirty="0">
                <a:solidFill>
                  <a:srgbClr val="000000"/>
                </a:solidFill>
                <a:effectLst/>
                <a:latin typeface="Public Sans" pitchFamily="2" charset="0"/>
              </a:rPr>
              <a:t>Phase 3, sequence 3. </a:t>
            </a:r>
            <a:r>
              <a:rPr lang="en-AU" b="0" i="0" u="none" strike="noStrike" dirty="0">
                <a:solidFill>
                  <a:srgbClr val="000000"/>
                </a:solidFill>
                <a:effectLst/>
                <a:latin typeface="Public Sans" pitchFamily="2" charset="0"/>
              </a:rPr>
              <a:t>T</a:t>
            </a:r>
            <a:r>
              <a:rPr lang="en-AU" dirty="0"/>
              <a:t>his section will check or consolidate the foundational knowledge for simple sentences.</a:t>
            </a:r>
          </a:p>
          <a:p>
            <a:endParaRPr lang="en-AU" dirty="0"/>
          </a:p>
        </p:txBody>
      </p:sp>
      <p:sp>
        <p:nvSpPr>
          <p:cNvPr id="4" name="Slide Number Placeholder 3">
            <a:extLst>
              <a:ext uri="{FF2B5EF4-FFF2-40B4-BE49-F238E27FC236}">
                <a16:creationId xmlns:a16="http://schemas.microsoft.com/office/drawing/2014/main" id="{E075237C-DA07-1181-42D6-E993946995CA}"/>
              </a:ext>
            </a:extLst>
          </p:cNvPr>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27678984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35685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34573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54684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26272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19341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36338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424927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414831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144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97178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762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401839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0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78210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1189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12001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75951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178705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25229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383655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92221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7814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728" r:id="rId4"/>
    <p:sldLayoutId id="2147483729" r:id="rId5"/>
    <p:sldLayoutId id="2147483731" r:id="rId6"/>
    <p:sldLayoutId id="2147483730" r:id="rId7"/>
    <p:sldLayoutId id="2147483732" r:id="rId8"/>
    <p:sldLayoutId id="2147483740" r:id="rId9"/>
    <p:sldLayoutId id="2147483715" r:id="rId10"/>
    <p:sldLayoutId id="2147483736" r:id="rId11"/>
    <p:sldLayoutId id="2147483737" r:id="rId12"/>
    <p:sldLayoutId id="2147483738" r:id="rId13"/>
    <p:sldLayoutId id="2147483716" r:id="rId14"/>
    <p:sldLayoutId id="2147483717" r:id="rId15"/>
    <p:sldLayoutId id="2147483718" r:id="rId16"/>
    <p:sldLayoutId id="2147483719" r:id="rId17"/>
    <p:sldLayoutId id="2147483742" r:id="rId18"/>
    <p:sldLayoutId id="2147483720" r:id="rId19"/>
    <p:sldLayoutId id="2147483733" r:id="rId20"/>
    <p:sldLayoutId id="2147483721" r:id="rId21"/>
    <p:sldLayoutId id="2147483734" r:id="rId22"/>
    <p:sldLayoutId id="2147483722" r:id="rId23"/>
    <p:sldLayoutId id="2147483735" r:id="rId24"/>
    <p:sldLayoutId id="2147483723" r:id="rId25"/>
    <p:sldLayoutId id="2147483724" r:id="rId26"/>
    <p:sldLayoutId id="2147483725" r:id="rId27"/>
    <p:sldLayoutId id="2147483743" r:id="rId28"/>
    <p:sldLayoutId id="2147483744"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s://unsplash.com/photos/black-pen-on-white-paper-5RkPbcmo7r8?utm_content=creditCopyText&amp;utm_medium=referral&amp;utm_source=unsplash" TargetMode="External"/><Relationship Id="rId4" Type="http://schemas.openxmlformats.org/officeDocument/2006/relationships/hyperlink" Target="https://unsplash.com/@benjamin_1017?utm_content=creditCopyText&amp;utm_medium=referral&amp;utm_source=unsplash"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hyperlink" Target="https://education.nsw.gov.au/content/dam/main-education/documents/teaching-and-learning/curriculum/english/english-3-6-sentence-forms-a3-posters-04-complex-sentences.pdf"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8" Type="http://schemas.openxmlformats.org/officeDocument/2006/relationships/hyperlink" Target="https://www.edresearch.edu.au/summaries-explainers/explainers/explicit-instruction"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edresearch.edu.au/guides-resources/practice-guides/explain-learning-objectives" TargetMode="External"/><Relationship Id="rId12" Type="http://schemas.openxmlformats.org/officeDocument/2006/relationships/hyperlink" Target="https://education.nsw.gov.au/teaching-and-learning/curriculum/explicit-teaching/explicit-teaching-strategies" TargetMode="External"/><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hyperlink" Target="https://curriculum.nsw.edu.au/learning-areas/english/english-studies-11-12-2024/overview/course" TargetMode="External"/><Relationship Id="rId11" Type="http://schemas.openxmlformats.org/officeDocument/2006/relationships/hyperlink" Target="https://curriculum.nsw.edu.au/resources/glossary" TargetMode="External"/><Relationship Id="rId5" Type="http://schemas.openxmlformats.org/officeDocument/2006/relationships/hyperlink" Target="https://curriculum.nsw.edu.au/" TargetMode="External"/><Relationship Id="rId10" Type="http://schemas.openxmlformats.org/officeDocument/2006/relationships/hyperlink" Target="https://education.nsw.gov.au/about-us/education-data-and-research/cese/publications/literature-reviews/cognitive-load-theory"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researchgate.net/publication/323964092_Classroom_assessment_and_pedagogy"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v9.australiancurriculum.edu.au/downloads/general-capabilities" TargetMode="External"/><Relationship Id="rId2" Type="http://schemas.openxmlformats.org/officeDocument/2006/relationships/hyperlink" Target="https://v9.australiancurriculum.edu.au/downloads/general-capabilities#accordion-afa194f119-item-6336db4ee7" TargetMode="External"/><Relationship Id="rId1" Type="http://schemas.openxmlformats.org/officeDocument/2006/relationships/slideLayout" Target="../slideLayouts/slideLayout19.xml"/><Relationship Id="rId5" Type="http://schemas.openxmlformats.org/officeDocument/2006/relationships/hyperlink" Target="https://curriculum.nsw.edu.au/learning-areas/english/english-studies-11-12-2024/overview/course" TargetMode="External"/><Relationship Id="rId4" Type="http://schemas.openxmlformats.org/officeDocument/2006/relationships/hyperlink" Target="https://curriculum.nsw.edu.au/learning-areas/english/english-studies-11-12-2024/overview/course#:~:text=elective%20focus%20areas.-,Text%20requirements,-There%20are%20no"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latin typeface="+mj-lt"/>
              </a:rPr>
              <a:t>Instructions for use</a:t>
            </a:r>
          </a:p>
        </p:txBody>
      </p:sp>
      <p:sp>
        <p:nvSpPr>
          <p:cNvPr id="5" name="Text Placeholder 4">
            <a:extLst>
              <a:ext uri="{FF2B5EF4-FFF2-40B4-BE49-F238E27FC236}">
                <a16:creationId xmlns:a16="http://schemas.microsoft.com/office/drawing/2014/main" id="{27D1828D-DF33-77F7-8EC4-8438542D58BF}"/>
              </a:ext>
            </a:extLst>
          </p:cNvPr>
          <p:cNvSpPr>
            <a:spLocks noGrp="1"/>
          </p:cNvSpPr>
          <p:nvPr>
            <p:ph type="body" sz="quarter" idx="19"/>
          </p:nvPr>
        </p:nvSpPr>
        <p:spPr/>
        <p:txBody>
          <a:bodyPr/>
          <a:lstStyle/>
          <a:p>
            <a:pPr marL="342900" indent="-342900">
              <a:buFont typeface="Arial"/>
              <a:buChar char="•"/>
            </a:pPr>
            <a:r>
              <a:rPr lang="en-AU" sz="1800" dirty="0">
                <a:ea typeface="+mn-lt"/>
                <a:cs typeface="+mn-lt"/>
              </a:rPr>
              <a:t>This resource is not a teaching and learning program. It should be used in conjunction with (‘Reading to write: Transition to English Studies’ – 11.1).</a:t>
            </a:r>
            <a:endParaRPr lang="en-AU" sz="1800" dirty="0">
              <a:solidFill>
                <a:srgbClr val="22272B"/>
              </a:solidFill>
            </a:endParaRPr>
          </a:p>
          <a:p>
            <a:pPr marL="342900" indent="-342900">
              <a:buFont typeface="Arial"/>
              <a:buChar char="•"/>
            </a:pPr>
            <a:r>
              <a:rPr lang="en-AU" sz="1800" dirty="0">
                <a:solidFill>
                  <a:srgbClr val="22272B"/>
                </a:solidFill>
              </a:rPr>
              <a:t>Classroom teachers are encouraged to </a:t>
            </a:r>
            <a:r>
              <a:rPr lang="en-AU" sz="1800" b="1" dirty="0">
                <a:solidFill>
                  <a:srgbClr val="22272B"/>
                </a:solidFill>
              </a:rPr>
              <a:t>add and adapt</a:t>
            </a:r>
            <a:r>
              <a:rPr lang="en-AU" sz="1800" dirty="0">
                <a:solidFill>
                  <a:srgbClr val="22272B"/>
                </a:solidFill>
              </a:rPr>
              <a:t> slides as required to meet the needs of their students.</a:t>
            </a:r>
          </a:p>
          <a:p>
            <a:pPr marL="342900" indent="-342900">
              <a:buFont typeface="Arial"/>
              <a:buChar char="•"/>
            </a:pPr>
            <a:r>
              <a:rPr lang="en-AU" sz="1800" dirty="0">
                <a:solidFill>
                  <a:srgbClr val="22272B"/>
                </a:solidFill>
              </a:rPr>
              <a:t>Save a copy of the file to make changes to the slide deck. Go to File &gt; Download a Copy (this downloads a copy to the computer to edit in the PowerPoint app).</a:t>
            </a:r>
          </a:p>
          <a:p>
            <a:pPr marL="342900" indent="-342900">
              <a:buFont typeface="Arial"/>
              <a:buChar char="•"/>
            </a:pPr>
            <a:r>
              <a:rPr lang="en-AU" sz="1800" dirty="0">
                <a:solidFill>
                  <a:srgbClr val="22272B"/>
                </a:solidFill>
              </a:rPr>
              <a:t>To convert the PowerPoint to Google Slides:</a:t>
            </a:r>
          </a:p>
          <a:p>
            <a:pPr marL="913765" lvl="1" indent="-457200">
              <a:spcAft>
                <a:spcPts val="1200"/>
              </a:spcAft>
              <a:buFont typeface="+mj-lt"/>
              <a:buAutoNum type="arabicPeriod"/>
            </a:pPr>
            <a:r>
              <a:rPr lang="en-AU" dirty="0">
                <a:solidFill>
                  <a:srgbClr val="22272B"/>
                </a:solidFill>
              </a:rPr>
              <a:t>Upload the file into Google Drive and open it.</a:t>
            </a:r>
          </a:p>
          <a:p>
            <a:pPr marL="913765" lvl="1" indent="-457200">
              <a:spcAft>
                <a:spcPts val="1200"/>
              </a:spcAft>
              <a:buFont typeface="+mj-lt"/>
              <a:buAutoNum type="arabicPeriod"/>
            </a:pPr>
            <a:r>
              <a:rPr lang="en-AU" dirty="0">
                <a:solidFill>
                  <a:srgbClr val="22272B"/>
                </a:solidFill>
              </a:rPr>
              <a:t>Go to File &gt; Save as Google Slides.</a:t>
            </a:r>
          </a:p>
          <a:p>
            <a:pPr marL="456565" lvl="1">
              <a:spcAft>
                <a:spcPts val="1200"/>
              </a:spcAft>
            </a:pPr>
            <a:r>
              <a:rPr lang="en-AU" dirty="0">
                <a:solidFill>
                  <a:srgbClr val="22272B"/>
                </a:solidFill>
              </a:rPr>
              <a:t>(Note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236F5-B6D8-1800-2A38-1CC40A8FCD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76B851-1421-7376-6D97-831CA4A9C65A}"/>
              </a:ext>
            </a:extLst>
          </p:cNvPr>
          <p:cNvSpPr>
            <a:spLocks noGrp="1"/>
          </p:cNvSpPr>
          <p:nvPr>
            <p:ph type="title"/>
          </p:nvPr>
        </p:nvSpPr>
        <p:spPr/>
        <p:txBody>
          <a:bodyPr/>
          <a:lstStyle/>
          <a:p>
            <a:r>
              <a:rPr lang="en-US" dirty="0"/>
              <a:t>Sentence variation in the core text (2)</a:t>
            </a:r>
            <a:endParaRPr lang="en-AU" dirty="0"/>
          </a:p>
        </p:txBody>
      </p:sp>
      <p:sp>
        <p:nvSpPr>
          <p:cNvPr id="5" name="Text Placeholder 4">
            <a:extLst>
              <a:ext uri="{FF2B5EF4-FFF2-40B4-BE49-F238E27FC236}">
                <a16:creationId xmlns:a16="http://schemas.microsoft.com/office/drawing/2014/main" id="{36E6F544-B1DD-9C35-3613-EBBEADD0C6F9}"/>
              </a:ext>
            </a:extLst>
          </p:cNvPr>
          <p:cNvSpPr>
            <a:spLocks noGrp="1"/>
          </p:cNvSpPr>
          <p:nvPr>
            <p:ph type="body" sz="quarter" idx="18"/>
          </p:nvPr>
        </p:nvSpPr>
        <p:spPr/>
        <p:txBody>
          <a:bodyPr/>
          <a:lstStyle/>
          <a:p>
            <a:r>
              <a:rPr lang="en-US"/>
              <a:t>‘What the doctor recommended’ by Queenie Chan </a:t>
            </a:r>
            <a:endParaRPr lang="en-AU"/>
          </a:p>
        </p:txBody>
      </p:sp>
      <p:sp>
        <p:nvSpPr>
          <p:cNvPr id="3" name="Content Placeholder 2">
            <a:extLst>
              <a:ext uri="{FF2B5EF4-FFF2-40B4-BE49-F238E27FC236}">
                <a16:creationId xmlns:a16="http://schemas.microsoft.com/office/drawing/2014/main" id="{54A4EEEB-A9DD-FB16-FB65-874ABF748182}"/>
              </a:ext>
            </a:extLst>
          </p:cNvPr>
          <p:cNvSpPr>
            <a:spLocks noGrp="1"/>
          </p:cNvSpPr>
          <p:nvPr>
            <p:ph idx="1"/>
          </p:nvPr>
        </p:nvSpPr>
        <p:spPr>
          <a:xfrm>
            <a:off x="360000" y="1800000"/>
            <a:ext cx="11484000" cy="4123575"/>
          </a:xfrm>
        </p:spPr>
        <p:txBody>
          <a:bodyPr/>
          <a:lstStyle/>
          <a:p>
            <a:r>
              <a:rPr lang="en-US" sz="2000" dirty="0"/>
              <a:t>Identify the </a:t>
            </a:r>
            <a:r>
              <a:rPr lang="en-US" sz="2000" dirty="0">
                <a:highlight>
                  <a:srgbClr val="F6ACB6"/>
                </a:highlight>
              </a:rPr>
              <a:t>simple</a:t>
            </a:r>
            <a:r>
              <a:rPr lang="en-US" sz="2000" dirty="0"/>
              <a:t>, </a:t>
            </a:r>
            <a:r>
              <a:rPr lang="en-US" sz="2000" dirty="0">
                <a:highlight>
                  <a:srgbClr val="CBEDFD"/>
                </a:highlight>
              </a:rPr>
              <a:t>compound</a:t>
            </a:r>
            <a:r>
              <a:rPr lang="en-US" sz="2000" dirty="0"/>
              <a:t> and </a:t>
            </a:r>
            <a:r>
              <a:rPr lang="en-US" sz="2000" dirty="0">
                <a:highlight>
                  <a:srgbClr val="CDD3D6"/>
                </a:highlight>
              </a:rPr>
              <a:t>complex</a:t>
            </a:r>
            <a:r>
              <a:rPr lang="en-US" sz="2000" dirty="0"/>
              <a:t> sentences used in the extract from </a:t>
            </a:r>
            <a:r>
              <a:rPr lang="en-US" sz="2000" b="1" dirty="0"/>
              <a:t>Core text 2 – ‘What the doctor recommended’ by Queenie Chan.</a:t>
            </a:r>
          </a:p>
          <a:p>
            <a:r>
              <a:rPr lang="en-AU" sz="2000" dirty="0">
                <a:highlight>
                  <a:srgbClr val="CBEDFD"/>
                </a:highlight>
              </a:rPr>
              <a:t>The endings were not always happy, and the patients Black Jack cured sometimes didn’t really want to be cured. </a:t>
            </a:r>
          </a:p>
          <a:p>
            <a:r>
              <a:rPr lang="en-AU" sz="2000" dirty="0">
                <a:highlight>
                  <a:srgbClr val="F6ACB6"/>
                </a:highlight>
              </a:rPr>
              <a:t>In short, these were stories about humanity</a:t>
            </a:r>
            <a:r>
              <a:rPr lang="en-AU" sz="2000" dirty="0"/>
              <a:t>. </a:t>
            </a:r>
            <a:r>
              <a:rPr lang="en-AU" sz="2000" dirty="0">
                <a:highlight>
                  <a:srgbClr val="CDD3D6"/>
                </a:highlight>
              </a:rPr>
              <a:t>People who behaved in unpredictable ways, as people often do, for reasons they sometimes don’t fully understand themselves. </a:t>
            </a:r>
          </a:p>
          <a:p>
            <a:r>
              <a:rPr lang="en-AU" sz="2000" dirty="0">
                <a:highlight>
                  <a:srgbClr val="CBEDFD"/>
                </a:highlight>
              </a:rPr>
              <a:t>Some of them were honourable and some of them were weak, but all of them had reasons I could comprehend and even feel sympathetic towards. </a:t>
            </a:r>
          </a:p>
        </p:txBody>
      </p:sp>
      <p:sp>
        <p:nvSpPr>
          <p:cNvPr id="4" name="Slide Number Placeholder 3">
            <a:extLst>
              <a:ext uri="{FF2B5EF4-FFF2-40B4-BE49-F238E27FC236}">
                <a16:creationId xmlns:a16="http://schemas.microsoft.com/office/drawing/2014/main" id="{836E2DF7-EDAC-2793-E1EB-E2F245BD02F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423989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F1CD9C2-6C31-C0CB-2D73-727D0833890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13024BB-4F22-605F-BA65-FEAD340AC0D7}"/>
              </a:ext>
            </a:extLst>
          </p:cNvPr>
          <p:cNvSpPr>
            <a:spLocks noGrp="1"/>
          </p:cNvSpPr>
          <p:nvPr>
            <p:ph type="ctrTitle"/>
          </p:nvPr>
        </p:nvSpPr>
        <p:spPr/>
        <p:txBody>
          <a:bodyPr/>
          <a:lstStyle/>
          <a:p>
            <a:r>
              <a:rPr lang="en-AU" dirty="0">
                <a:latin typeface="+mj-lt"/>
                <a:cs typeface="Arial"/>
              </a:rPr>
              <a:t>Simple sentences (1)</a:t>
            </a:r>
            <a:endParaRPr lang="en-US" dirty="0"/>
          </a:p>
        </p:txBody>
      </p:sp>
    </p:spTree>
    <p:extLst>
      <p:ext uri="{BB962C8B-B14F-4D97-AF65-F5344CB8AC3E}">
        <p14:creationId xmlns:p14="http://schemas.microsoft.com/office/powerpoint/2010/main" val="302907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B2752A-27C7-368C-C133-85034D499E35}"/>
              </a:ext>
            </a:extLst>
          </p:cNvPr>
          <p:cNvSpPr>
            <a:spLocks noGrp="1"/>
          </p:cNvSpPr>
          <p:nvPr>
            <p:ph type="title"/>
          </p:nvPr>
        </p:nvSpPr>
        <p:spPr/>
        <p:txBody>
          <a:bodyPr/>
          <a:lstStyle/>
          <a:p>
            <a:r>
              <a:rPr lang="en-US">
                <a:cs typeface="Arial"/>
              </a:rPr>
              <a:t>Finite verbs</a:t>
            </a:r>
            <a:endParaRPr lang="en-US"/>
          </a:p>
        </p:txBody>
      </p:sp>
      <p:sp>
        <p:nvSpPr>
          <p:cNvPr id="4" name="Text Placeholder 3">
            <a:extLst>
              <a:ext uri="{FF2B5EF4-FFF2-40B4-BE49-F238E27FC236}">
                <a16:creationId xmlns:a16="http://schemas.microsoft.com/office/drawing/2014/main" id="{7F7120F3-B6E5-243B-2068-449607BA343D}"/>
              </a:ext>
            </a:extLst>
          </p:cNvPr>
          <p:cNvSpPr>
            <a:spLocks noGrp="1"/>
          </p:cNvSpPr>
          <p:nvPr>
            <p:ph type="body" sz="quarter" idx="18"/>
          </p:nvPr>
        </p:nvSpPr>
        <p:spPr/>
        <p:txBody>
          <a:bodyPr/>
          <a:lstStyle/>
          <a:p>
            <a:r>
              <a:rPr lang="en-US">
                <a:cs typeface="Arial"/>
              </a:rPr>
              <a:t>Sentences 101</a:t>
            </a:r>
            <a:endParaRPr lang="en-US"/>
          </a:p>
        </p:txBody>
      </p:sp>
      <p:sp>
        <p:nvSpPr>
          <p:cNvPr id="11" name="Text Placeholder 4">
            <a:extLst>
              <a:ext uri="{FF2B5EF4-FFF2-40B4-BE49-F238E27FC236}">
                <a16:creationId xmlns:a16="http://schemas.microsoft.com/office/drawing/2014/main" id="{C9C1F766-B890-7844-C7C9-1B8669A1F171}"/>
              </a:ext>
            </a:extLst>
          </p:cNvPr>
          <p:cNvSpPr txBox="1">
            <a:spLocks/>
          </p:cNvSpPr>
          <p:nvPr/>
        </p:nvSpPr>
        <p:spPr>
          <a:xfrm>
            <a:off x="360000" y="1567086"/>
            <a:ext cx="11484000" cy="4807835"/>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0000"/>
                </a:solidFill>
                <a:cs typeface="Arial"/>
              </a:rPr>
              <a:t>A finite verb is a verb that has a subject, shows tense and can stand alone as the main verb in a sentence. A finite verb is important in a sentence and clause because it </a:t>
            </a:r>
            <a:r>
              <a:rPr lang="en-US" b="1" dirty="0">
                <a:solidFill>
                  <a:srgbClr val="000000"/>
                </a:solidFill>
                <a:cs typeface="Arial"/>
              </a:rPr>
              <a:t>indicates the ‘action’ or ‘state’</a:t>
            </a:r>
            <a:r>
              <a:rPr lang="en-US" dirty="0">
                <a:solidFill>
                  <a:srgbClr val="000000"/>
                </a:solidFill>
                <a:cs typeface="Arial"/>
              </a:rPr>
              <a:t> being performed by the subject and helps convey the time frame in which the action occurs (tense). </a:t>
            </a:r>
          </a:p>
          <a:p>
            <a:r>
              <a:rPr lang="en-US" sz="1800" dirty="0">
                <a:solidFill>
                  <a:schemeClr val="accent2"/>
                </a:solidFill>
                <a:highlight>
                  <a:srgbClr val="FFFFFF"/>
                </a:highlight>
                <a:cs typeface="Arial"/>
              </a:rPr>
              <a:t>Example from the text 'What the doctor recommended'</a:t>
            </a:r>
            <a:endParaRPr lang="en-US" sz="1800" dirty="0">
              <a:solidFill>
                <a:schemeClr val="accent2"/>
              </a:solidFill>
            </a:endParaRPr>
          </a:p>
          <a:p>
            <a:pPr algn="ctr"/>
            <a:r>
              <a:rPr lang="en-US" sz="3600" i="1" dirty="0">
                <a:cs typeface="Arial"/>
              </a:rPr>
              <a:t>There </a:t>
            </a:r>
            <a:r>
              <a:rPr lang="en-US" sz="3600" i="1" dirty="0">
                <a:highlight>
                  <a:srgbClr val="F7B7CF"/>
                </a:highlight>
                <a:cs typeface="Arial"/>
              </a:rPr>
              <a:t>was</a:t>
            </a:r>
            <a:r>
              <a:rPr lang="en-US" sz="3600" i="1" dirty="0">
                <a:cs typeface="Arial"/>
              </a:rPr>
              <a:t> no room left in my mind for a quiet story about an unethical surgeon.</a:t>
            </a:r>
          </a:p>
        </p:txBody>
      </p:sp>
      <p:sp>
        <p:nvSpPr>
          <p:cNvPr id="12" name="Rectangle 11" descr="1 finite verb has been highlighted in red, 'was'.">
            <a:extLst>
              <a:ext uri="{FF2B5EF4-FFF2-40B4-BE49-F238E27FC236}">
                <a16:creationId xmlns:a16="http://schemas.microsoft.com/office/drawing/2014/main" id="{4125AB3D-5CE8-25E4-8FC4-9BBA3CE401D0}"/>
              </a:ext>
            </a:extLst>
          </p:cNvPr>
          <p:cNvSpPr/>
          <p:nvPr/>
        </p:nvSpPr>
        <p:spPr>
          <a:xfrm>
            <a:off x="2021687" y="4937088"/>
            <a:ext cx="1350163" cy="215937"/>
          </a:xfrm>
          <a:prstGeom prst="rect">
            <a:avLst/>
          </a:prstGeom>
          <a:solidFill>
            <a:srgbClr val="F7B7C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b="1" dirty="0">
                <a:solidFill>
                  <a:schemeClr val="tx1"/>
                </a:solidFill>
                <a:cs typeface="Arial" panose="020B0604020202020204"/>
              </a:rPr>
              <a:t>finite verb</a:t>
            </a:r>
          </a:p>
        </p:txBody>
      </p:sp>
      <p:sp>
        <p:nvSpPr>
          <p:cNvPr id="2" name="Slide Number Placeholder 1">
            <a:extLst>
              <a:ext uri="{FF2B5EF4-FFF2-40B4-BE49-F238E27FC236}">
                <a16:creationId xmlns:a16="http://schemas.microsoft.com/office/drawing/2014/main" id="{238B0687-0BF3-2D86-16F2-0CE678314FB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30857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DD392AA-221E-C549-E2F3-1ACD987C404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22BA14E-2864-C061-53A6-BDF6CDCC5443}"/>
              </a:ext>
            </a:extLst>
          </p:cNvPr>
          <p:cNvSpPr>
            <a:spLocks noGrp="1"/>
          </p:cNvSpPr>
          <p:nvPr>
            <p:ph type="title"/>
          </p:nvPr>
        </p:nvSpPr>
        <p:spPr/>
        <p:txBody>
          <a:bodyPr/>
          <a:lstStyle/>
          <a:p>
            <a:r>
              <a:rPr lang="en-US">
                <a:cs typeface="Arial"/>
              </a:rPr>
              <a:t>Clauses</a:t>
            </a:r>
            <a:endParaRPr lang="en-US"/>
          </a:p>
        </p:txBody>
      </p:sp>
      <p:sp>
        <p:nvSpPr>
          <p:cNvPr id="4" name="Text Placeholder 3">
            <a:extLst>
              <a:ext uri="{FF2B5EF4-FFF2-40B4-BE49-F238E27FC236}">
                <a16:creationId xmlns:a16="http://schemas.microsoft.com/office/drawing/2014/main" id="{E6A66E3D-2264-2371-4C62-5584F920C866}"/>
              </a:ext>
            </a:extLst>
          </p:cNvPr>
          <p:cNvSpPr>
            <a:spLocks noGrp="1"/>
          </p:cNvSpPr>
          <p:nvPr>
            <p:ph type="body" sz="quarter" idx="18"/>
          </p:nvPr>
        </p:nvSpPr>
        <p:spPr/>
        <p:txBody>
          <a:bodyPr/>
          <a:lstStyle/>
          <a:p>
            <a:r>
              <a:rPr lang="en-US">
                <a:cs typeface="Arial"/>
              </a:rPr>
              <a:t>Sentences 101</a:t>
            </a:r>
            <a:endParaRPr lang="en-US"/>
          </a:p>
        </p:txBody>
      </p:sp>
      <p:sp>
        <p:nvSpPr>
          <p:cNvPr id="8" name="Text Placeholder 4">
            <a:extLst>
              <a:ext uri="{FF2B5EF4-FFF2-40B4-BE49-F238E27FC236}">
                <a16:creationId xmlns:a16="http://schemas.microsoft.com/office/drawing/2014/main" id="{A4E327ED-D94D-0A1D-F88F-5FED09387E3C}"/>
              </a:ext>
            </a:extLst>
          </p:cNvPr>
          <p:cNvSpPr txBox="1">
            <a:spLocks/>
          </p:cNvSpPr>
          <p:nvPr/>
        </p:nvSpPr>
        <p:spPr>
          <a:xfrm>
            <a:off x="360000" y="1567086"/>
            <a:ext cx="11484000" cy="4807835"/>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0000"/>
                </a:solidFill>
                <a:cs typeface="Arial"/>
              </a:rPr>
              <a:t>A clause in a sentence is a group of words that </a:t>
            </a:r>
            <a:r>
              <a:rPr lang="en-US" b="1" dirty="0">
                <a:solidFill>
                  <a:srgbClr val="000000"/>
                </a:solidFill>
                <a:cs typeface="Arial"/>
              </a:rPr>
              <a:t>contains a subject and a verb.</a:t>
            </a:r>
            <a:r>
              <a:rPr lang="en-US" dirty="0">
                <a:solidFill>
                  <a:srgbClr val="000000"/>
                </a:solidFill>
                <a:cs typeface="Arial"/>
              </a:rPr>
              <a:t> Clauses can be independent or dependent. </a:t>
            </a:r>
          </a:p>
          <a:p>
            <a:pPr marL="285750" indent="-285750">
              <a:buFont typeface="Arial"/>
              <a:buChar char="•"/>
            </a:pPr>
            <a:r>
              <a:rPr lang="en-US" b="1" dirty="0">
                <a:solidFill>
                  <a:srgbClr val="000000"/>
                </a:solidFill>
                <a:ea typeface="Roboto"/>
                <a:cs typeface="Roboto"/>
              </a:rPr>
              <a:t>Independent clauses</a:t>
            </a:r>
            <a:r>
              <a:rPr lang="en-US" dirty="0">
                <a:solidFill>
                  <a:srgbClr val="000000"/>
                </a:solidFill>
                <a:ea typeface="Roboto"/>
                <a:cs typeface="Roboto"/>
              </a:rPr>
              <a:t> can stand alone as complete sentences because they express a complete thought (e.g., "She loves to read.").</a:t>
            </a:r>
            <a:endParaRPr lang="en-US" dirty="0"/>
          </a:p>
          <a:p>
            <a:pPr marL="285750" indent="-285750">
              <a:buFont typeface="Arial"/>
              <a:buChar char="•"/>
            </a:pPr>
            <a:r>
              <a:rPr lang="en-US" b="1" dirty="0">
                <a:solidFill>
                  <a:srgbClr val="000000"/>
                </a:solidFill>
                <a:ea typeface="Roboto"/>
                <a:cs typeface="Roboto"/>
              </a:rPr>
              <a:t>Dependent clauses</a:t>
            </a:r>
            <a:r>
              <a:rPr lang="en-US" dirty="0">
                <a:solidFill>
                  <a:srgbClr val="000000"/>
                </a:solidFill>
                <a:ea typeface="Roboto"/>
                <a:cs typeface="Roboto"/>
              </a:rPr>
              <a:t> cannot stand alone as complete sentences and do not express a complete thought (e.g., "Because she loves to read..."). They usually provide additional information to the independent clause.</a:t>
            </a:r>
            <a:endParaRPr lang="en-US" dirty="0"/>
          </a:p>
        </p:txBody>
      </p:sp>
      <p:sp>
        <p:nvSpPr>
          <p:cNvPr id="2" name="Slide Number Placeholder 1">
            <a:extLst>
              <a:ext uri="{FF2B5EF4-FFF2-40B4-BE49-F238E27FC236}">
                <a16:creationId xmlns:a16="http://schemas.microsoft.com/office/drawing/2014/main" id="{B3AD37D4-3132-6818-73F9-44942335836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139869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0BCED8-50DF-43F1-4452-DC9086D460AE}"/>
              </a:ext>
            </a:extLst>
          </p:cNvPr>
          <p:cNvSpPr>
            <a:spLocks noGrp="1"/>
          </p:cNvSpPr>
          <p:nvPr>
            <p:ph type="title"/>
          </p:nvPr>
        </p:nvSpPr>
        <p:spPr/>
        <p:txBody>
          <a:bodyPr/>
          <a:lstStyle/>
          <a:p>
            <a:r>
              <a:rPr lang="en-US" dirty="0">
                <a:cs typeface="Arial"/>
              </a:rPr>
              <a:t>Simple sentences (2)</a:t>
            </a:r>
            <a:endParaRPr lang="en-US" dirty="0"/>
          </a:p>
        </p:txBody>
      </p:sp>
      <p:sp>
        <p:nvSpPr>
          <p:cNvPr id="4" name="Text Placeholder 3">
            <a:extLst>
              <a:ext uri="{FF2B5EF4-FFF2-40B4-BE49-F238E27FC236}">
                <a16:creationId xmlns:a16="http://schemas.microsoft.com/office/drawing/2014/main" id="{A1F15023-81DA-9220-4296-A3A7D6BE0DE4}"/>
              </a:ext>
            </a:extLst>
          </p:cNvPr>
          <p:cNvSpPr>
            <a:spLocks noGrp="1"/>
          </p:cNvSpPr>
          <p:nvPr>
            <p:ph type="body" sz="quarter" idx="18"/>
          </p:nvPr>
        </p:nvSpPr>
        <p:spPr/>
        <p:txBody>
          <a:bodyPr/>
          <a:lstStyle/>
          <a:p>
            <a:r>
              <a:rPr lang="en-US">
                <a:cs typeface="Arial"/>
              </a:rPr>
              <a:t>Definition and example</a:t>
            </a:r>
            <a:endParaRPr lang="en-US"/>
          </a:p>
        </p:txBody>
      </p:sp>
      <p:sp>
        <p:nvSpPr>
          <p:cNvPr id="10" name="Text Placeholder 4">
            <a:extLst>
              <a:ext uri="{FF2B5EF4-FFF2-40B4-BE49-F238E27FC236}">
                <a16:creationId xmlns:a16="http://schemas.microsoft.com/office/drawing/2014/main" id="{AA98F09E-7468-A176-0CB1-60F63C6DA303}"/>
              </a:ext>
            </a:extLst>
          </p:cNvPr>
          <p:cNvSpPr txBox="1">
            <a:spLocks/>
          </p:cNvSpPr>
          <p:nvPr/>
        </p:nvSpPr>
        <p:spPr>
          <a:xfrm>
            <a:off x="283526" y="1726380"/>
            <a:ext cx="5081690" cy="3213920"/>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n-lt"/>
                <a:cs typeface="Arial"/>
              </a:rPr>
              <a:t>A simple sentence has:</a:t>
            </a:r>
            <a:endParaRPr lang="en-US" dirty="0">
              <a:latin typeface="+mn-lt"/>
            </a:endParaRPr>
          </a:p>
          <a:p>
            <a:pPr marL="285750" indent="-285750">
              <a:buFont typeface="Arial" panose="020B0604020202020204" pitchFamily="34" charset="0"/>
              <a:buChar char="•"/>
            </a:pPr>
            <a:r>
              <a:rPr lang="en-US" dirty="0">
                <a:latin typeface="+mn-lt"/>
                <a:cs typeface="Arial"/>
              </a:rPr>
              <a:t>one independent (main) clause (a clause can stand alone as a complete sentence)</a:t>
            </a:r>
            <a:endParaRPr lang="en-US" dirty="0">
              <a:latin typeface="+mn-lt"/>
            </a:endParaRPr>
          </a:p>
          <a:p>
            <a:pPr marL="285750" indent="-285750">
              <a:buFont typeface="Arial" panose="020B0604020202020204" pitchFamily="34" charset="0"/>
              <a:buChar char="•"/>
            </a:pPr>
            <a:r>
              <a:rPr lang="en-US" dirty="0">
                <a:latin typeface="+mn-lt"/>
                <a:cs typeface="Arial"/>
              </a:rPr>
              <a:t>a finite </a:t>
            </a:r>
            <a:r>
              <a:rPr lang="en-US" dirty="0">
                <a:solidFill>
                  <a:schemeClr val="tx2"/>
                </a:solidFill>
                <a:latin typeface="+mn-lt"/>
                <a:cs typeface="Arial"/>
              </a:rPr>
              <a:t>verb</a:t>
            </a:r>
            <a:r>
              <a:rPr lang="en-US" dirty="0">
                <a:latin typeface="+mn-lt"/>
                <a:cs typeface="Arial"/>
              </a:rPr>
              <a:t> and its related subject (a finite verb shows tense, person or number)</a:t>
            </a:r>
            <a:endParaRPr lang="en-US" dirty="0">
              <a:latin typeface="+mn-lt"/>
            </a:endParaRPr>
          </a:p>
        </p:txBody>
      </p:sp>
      <p:sp>
        <p:nvSpPr>
          <p:cNvPr id="9" name="Text Placeholder 4">
            <a:extLst>
              <a:ext uri="{FF2B5EF4-FFF2-40B4-BE49-F238E27FC236}">
                <a16:creationId xmlns:a16="http://schemas.microsoft.com/office/drawing/2014/main" id="{249EABB0-CB64-71AA-BFA4-773E367712B1}"/>
              </a:ext>
            </a:extLst>
          </p:cNvPr>
          <p:cNvSpPr txBox="1">
            <a:spLocks/>
          </p:cNvSpPr>
          <p:nvPr/>
        </p:nvSpPr>
        <p:spPr>
          <a:xfrm>
            <a:off x="6261100" y="1726380"/>
            <a:ext cx="5582900" cy="3213920"/>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2"/>
                </a:solidFill>
                <a:cs typeface="Arial"/>
              </a:rPr>
              <a:t> Simple sentence from 'What the doctor recommended’ by Queenie Chan</a:t>
            </a:r>
            <a:r>
              <a:rPr lang="en-US" dirty="0">
                <a:cs typeface="Arial"/>
              </a:rPr>
              <a:t>:</a:t>
            </a:r>
            <a:endParaRPr lang="en-US" dirty="0"/>
          </a:p>
          <a:p>
            <a:r>
              <a:rPr lang="en-US" i="1" dirty="0">
                <a:cs typeface="Arial"/>
              </a:rPr>
              <a:t> 'I was born in Hong Kong, in 1980'.</a:t>
            </a:r>
            <a:endParaRPr lang="en-US" i="1" dirty="0"/>
          </a:p>
          <a:p>
            <a:pPr marL="285750" indent="-285750">
              <a:buFont typeface="Arial" panose="020B0604020202020204" pitchFamily="34" charset="0"/>
              <a:buChar char="•"/>
            </a:pPr>
            <a:r>
              <a:rPr lang="en-US" dirty="0">
                <a:cs typeface="Arial"/>
              </a:rPr>
              <a:t>the sentence is one independent clause (it can stand alone)</a:t>
            </a:r>
          </a:p>
          <a:p>
            <a:pPr marL="285750" indent="-285750">
              <a:buFont typeface="Arial" panose="020B0604020202020204" pitchFamily="34" charset="0"/>
              <a:buChar char="•"/>
            </a:pPr>
            <a:r>
              <a:rPr lang="en-US" dirty="0">
                <a:solidFill>
                  <a:schemeClr val="tx2"/>
                </a:solidFill>
                <a:cs typeface="Arial"/>
              </a:rPr>
              <a:t>‘was born' </a:t>
            </a:r>
            <a:r>
              <a:rPr lang="en-US" dirty="0">
                <a:cs typeface="Arial"/>
              </a:rPr>
              <a:t>is the finite </a:t>
            </a:r>
            <a:r>
              <a:rPr lang="en-US" dirty="0">
                <a:solidFill>
                  <a:schemeClr val="tx2"/>
                </a:solidFill>
                <a:cs typeface="Arial"/>
              </a:rPr>
              <a:t>verb</a:t>
            </a:r>
            <a:r>
              <a:rPr lang="en-US" dirty="0">
                <a:cs typeface="Arial"/>
              </a:rPr>
              <a:t>.</a:t>
            </a:r>
            <a:endParaRPr lang="en-US" dirty="0"/>
          </a:p>
        </p:txBody>
      </p:sp>
      <p:sp>
        <p:nvSpPr>
          <p:cNvPr id="2" name="Slide Number Placeholder 1">
            <a:extLst>
              <a:ext uri="{FF2B5EF4-FFF2-40B4-BE49-F238E27FC236}">
                <a16:creationId xmlns:a16="http://schemas.microsoft.com/office/drawing/2014/main" id="{7F667EFD-0BA7-2CEC-1D94-0894EC28CAB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409666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1879599-FF2D-1EF9-6BE9-F8932A474CD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851889F-3CA4-959B-8CC8-4459A57EFF16}"/>
              </a:ext>
            </a:extLst>
          </p:cNvPr>
          <p:cNvSpPr>
            <a:spLocks noGrp="1"/>
          </p:cNvSpPr>
          <p:nvPr>
            <p:ph type="ctrTitle"/>
          </p:nvPr>
        </p:nvSpPr>
        <p:spPr/>
        <p:txBody>
          <a:bodyPr/>
          <a:lstStyle/>
          <a:p>
            <a:r>
              <a:rPr lang="en-AU" dirty="0">
                <a:latin typeface="+mj-lt"/>
                <a:cs typeface="Arial"/>
              </a:rPr>
              <a:t>Compound sentences (1)</a:t>
            </a:r>
            <a:endParaRPr lang="en-US" dirty="0"/>
          </a:p>
        </p:txBody>
      </p:sp>
    </p:spTree>
    <p:extLst>
      <p:ext uri="{BB962C8B-B14F-4D97-AF65-F5344CB8AC3E}">
        <p14:creationId xmlns:p14="http://schemas.microsoft.com/office/powerpoint/2010/main" val="133812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109EF-7E11-32EC-0C98-98FC313B90B4}"/>
              </a:ext>
            </a:extLst>
          </p:cNvPr>
          <p:cNvSpPr>
            <a:spLocks noGrp="1"/>
          </p:cNvSpPr>
          <p:nvPr>
            <p:ph type="title"/>
          </p:nvPr>
        </p:nvSpPr>
        <p:spPr/>
        <p:txBody>
          <a:bodyPr anchor="t">
            <a:normAutofit/>
          </a:bodyPr>
          <a:lstStyle/>
          <a:p>
            <a:r>
              <a:rPr lang="en-AU" dirty="0"/>
              <a:t>Activating prior knowledge (1)</a:t>
            </a:r>
          </a:p>
        </p:txBody>
      </p:sp>
      <p:sp>
        <p:nvSpPr>
          <p:cNvPr id="12" name="Text Placeholder 3">
            <a:extLst>
              <a:ext uri="{FF2B5EF4-FFF2-40B4-BE49-F238E27FC236}">
                <a16:creationId xmlns:a16="http://schemas.microsoft.com/office/drawing/2014/main" id="{D021A60C-4F0B-E50B-5212-C11165BEB934}"/>
              </a:ext>
            </a:extLst>
          </p:cNvPr>
          <p:cNvSpPr>
            <a:spLocks noGrp="1"/>
          </p:cNvSpPr>
          <p:nvPr>
            <p:ph type="body" sz="quarter" idx="18"/>
          </p:nvPr>
        </p:nvSpPr>
        <p:spPr/>
        <p:txBody>
          <a:bodyPr/>
          <a:lstStyle/>
          <a:p>
            <a:r>
              <a:rPr lang="en-US"/>
              <a:t>FANBOYS</a:t>
            </a:r>
          </a:p>
        </p:txBody>
      </p:sp>
      <p:sp>
        <p:nvSpPr>
          <p:cNvPr id="7" name="Content Placeholder 4">
            <a:extLst>
              <a:ext uri="{FF2B5EF4-FFF2-40B4-BE49-F238E27FC236}">
                <a16:creationId xmlns:a16="http://schemas.microsoft.com/office/drawing/2014/main" id="{A07D5B6F-0155-F6BC-7B15-93AECBDB0094}"/>
              </a:ext>
            </a:extLst>
          </p:cNvPr>
          <p:cNvSpPr txBox="1">
            <a:spLocks/>
          </p:cNvSpPr>
          <p:nvPr/>
        </p:nvSpPr>
        <p:spPr>
          <a:xfrm>
            <a:off x="360363" y="1562470"/>
            <a:ext cx="4592637" cy="4953529"/>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What do you know about FANBOYS?</a:t>
            </a:r>
          </a:p>
          <a:p>
            <a:pPr marL="342900" indent="-342900">
              <a:buFont typeface="Arial" panose="020B0604020202020204" pitchFamily="34" charset="0"/>
              <a:buChar char="•"/>
            </a:pPr>
            <a:r>
              <a:rPr lang="en-US" dirty="0"/>
              <a:t>How do you think these types of words function in a sentence?</a:t>
            </a:r>
          </a:p>
          <a:p>
            <a:pPr marL="342900" indent="-342900">
              <a:buFont typeface="Arial" panose="020B0604020202020204" pitchFamily="34" charset="0"/>
              <a:buChar char="•"/>
            </a:pPr>
            <a:r>
              <a:rPr lang="en-US" dirty="0"/>
              <a:t>Can you provide an example of a sentence that uses one of these words?</a:t>
            </a:r>
          </a:p>
          <a:p>
            <a:pPr marL="342900" indent="-342900">
              <a:buFont typeface="Arial" panose="020B0604020202020204" pitchFamily="34" charset="0"/>
              <a:buChar char="•"/>
            </a:pPr>
            <a:r>
              <a:rPr lang="en-US" dirty="0"/>
              <a:t>What is the ‘grammar term’ for these types of words? </a:t>
            </a:r>
          </a:p>
          <a:p>
            <a:endParaRPr lang="en-US" dirty="0"/>
          </a:p>
          <a:p>
            <a:endParaRPr lang="en-US" dirty="0"/>
          </a:p>
        </p:txBody>
      </p:sp>
      <p:grpSp>
        <p:nvGrpSpPr>
          <p:cNvPr id="25" name="Group 24" descr="F – for">
            <a:extLst>
              <a:ext uri="{FF2B5EF4-FFF2-40B4-BE49-F238E27FC236}">
                <a16:creationId xmlns:a16="http://schemas.microsoft.com/office/drawing/2014/main" id="{680BB695-58D4-9FCE-BB14-5E4187794B53}"/>
              </a:ext>
            </a:extLst>
          </p:cNvPr>
          <p:cNvGrpSpPr/>
          <p:nvPr/>
        </p:nvGrpSpPr>
        <p:grpSpPr>
          <a:xfrm>
            <a:off x="5387447" y="1639389"/>
            <a:ext cx="2865615" cy="772716"/>
            <a:chOff x="5387447" y="1639389"/>
            <a:chExt cx="2865615" cy="772716"/>
          </a:xfrm>
        </p:grpSpPr>
        <p:sp>
          <p:nvSpPr>
            <p:cNvPr id="9" name="Rectangle: Rounded Corners 8">
              <a:extLst>
                <a:ext uri="{FF2B5EF4-FFF2-40B4-BE49-F238E27FC236}">
                  <a16:creationId xmlns:a16="http://schemas.microsoft.com/office/drawing/2014/main" id="{1064828F-BE82-A6D5-A197-304637C7110D}"/>
                </a:ext>
              </a:extLst>
            </p:cNvPr>
            <p:cNvSpPr/>
            <p:nvPr/>
          </p:nvSpPr>
          <p:spPr>
            <a:xfrm>
              <a:off x="5387447" y="1639389"/>
              <a:ext cx="779060" cy="7727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F</a:t>
              </a:r>
              <a:endParaRPr lang="en-AU" b="1" dirty="0"/>
            </a:p>
          </p:txBody>
        </p:sp>
        <p:sp>
          <p:nvSpPr>
            <p:cNvPr id="18" name="TextBox 17">
              <a:extLst>
                <a:ext uri="{FF2B5EF4-FFF2-40B4-BE49-F238E27FC236}">
                  <a16:creationId xmlns:a16="http://schemas.microsoft.com/office/drawing/2014/main" id="{DA4109F9-D3AB-48BE-A47D-6680E725E7C2}"/>
                </a:ext>
              </a:extLst>
            </p:cNvPr>
            <p:cNvSpPr txBox="1"/>
            <p:nvPr/>
          </p:nvSpPr>
          <p:spPr>
            <a:xfrm>
              <a:off x="6284565" y="1639389"/>
              <a:ext cx="1968497" cy="772716"/>
            </a:xfrm>
            <a:prstGeom prst="roundRect">
              <a:avLst/>
            </a:prstGeom>
            <a:solidFill>
              <a:schemeClr val="accent4"/>
            </a:solidFill>
          </p:spPr>
          <p:txBody>
            <a:bodyPr wrap="square" lIns="0" tIns="0" rIns="0" bIns="0" rtlCol="0" anchor="ctr">
              <a:noAutofit/>
            </a:bodyPr>
            <a:lstStyle/>
            <a:p>
              <a:pPr marL="180000"/>
              <a:r>
                <a:rPr lang="en-US" sz="2000" dirty="0">
                  <a:solidFill>
                    <a:schemeClr val="accent1"/>
                  </a:solidFill>
                </a:rPr>
                <a:t>for</a:t>
              </a:r>
              <a:endParaRPr lang="en-AU" sz="2000" dirty="0">
                <a:solidFill>
                  <a:schemeClr val="accent1"/>
                </a:solidFill>
              </a:endParaRPr>
            </a:p>
          </p:txBody>
        </p:sp>
      </p:grpSp>
      <p:grpSp>
        <p:nvGrpSpPr>
          <p:cNvPr id="26" name="Group 25" descr="A – and">
            <a:extLst>
              <a:ext uri="{FF2B5EF4-FFF2-40B4-BE49-F238E27FC236}">
                <a16:creationId xmlns:a16="http://schemas.microsoft.com/office/drawing/2014/main" id="{6C9AD114-B1EF-D582-382A-E7220E3C6E73}"/>
              </a:ext>
            </a:extLst>
          </p:cNvPr>
          <p:cNvGrpSpPr/>
          <p:nvPr/>
        </p:nvGrpSpPr>
        <p:grpSpPr>
          <a:xfrm>
            <a:off x="5387447" y="2603674"/>
            <a:ext cx="2865615" cy="772716"/>
            <a:chOff x="5387447" y="2603674"/>
            <a:chExt cx="2865615" cy="772716"/>
          </a:xfrm>
        </p:grpSpPr>
        <p:sp>
          <p:nvSpPr>
            <p:cNvPr id="10" name="Rectangle: Rounded Corners 9">
              <a:extLst>
                <a:ext uri="{FF2B5EF4-FFF2-40B4-BE49-F238E27FC236}">
                  <a16:creationId xmlns:a16="http://schemas.microsoft.com/office/drawing/2014/main" id="{77DE4065-D4E2-2C3B-CD4E-8F6BDDADFE55}"/>
                </a:ext>
              </a:extLst>
            </p:cNvPr>
            <p:cNvSpPr/>
            <p:nvPr/>
          </p:nvSpPr>
          <p:spPr>
            <a:xfrm>
              <a:off x="5387447" y="2603674"/>
              <a:ext cx="779060" cy="7727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A</a:t>
              </a:r>
              <a:endParaRPr lang="en-AU" b="1" dirty="0"/>
            </a:p>
          </p:txBody>
        </p:sp>
        <p:sp>
          <p:nvSpPr>
            <p:cNvPr id="19" name="TextBox 18">
              <a:extLst>
                <a:ext uri="{FF2B5EF4-FFF2-40B4-BE49-F238E27FC236}">
                  <a16:creationId xmlns:a16="http://schemas.microsoft.com/office/drawing/2014/main" id="{3EBAF12D-698D-546A-9206-DEDF9B5E4210}"/>
                </a:ext>
              </a:extLst>
            </p:cNvPr>
            <p:cNvSpPr txBox="1"/>
            <p:nvPr/>
          </p:nvSpPr>
          <p:spPr>
            <a:xfrm>
              <a:off x="6284565" y="2603674"/>
              <a:ext cx="1968497" cy="772716"/>
            </a:xfrm>
            <a:prstGeom prst="roundRect">
              <a:avLst/>
            </a:prstGeom>
            <a:solidFill>
              <a:schemeClr val="accent4"/>
            </a:solidFill>
          </p:spPr>
          <p:txBody>
            <a:bodyPr wrap="square" lIns="0" tIns="0" rIns="0" bIns="0" rtlCol="0" anchor="ctr">
              <a:noAutofit/>
            </a:bodyPr>
            <a:lstStyle/>
            <a:p>
              <a:pPr marL="180000"/>
              <a:r>
                <a:rPr lang="en-US" sz="2000" dirty="0">
                  <a:solidFill>
                    <a:schemeClr val="accent1"/>
                  </a:solidFill>
                </a:rPr>
                <a:t>and</a:t>
              </a:r>
              <a:endParaRPr lang="en-AU" sz="2000" dirty="0">
                <a:solidFill>
                  <a:schemeClr val="accent1"/>
                </a:solidFill>
              </a:endParaRPr>
            </a:p>
          </p:txBody>
        </p:sp>
      </p:grpSp>
      <p:grpSp>
        <p:nvGrpSpPr>
          <p:cNvPr id="27" name="Group 26" descr="N – nor">
            <a:extLst>
              <a:ext uri="{FF2B5EF4-FFF2-40B4-BE49-F238E27FC236}">
                <a16:creationId xmlns:a16="http://schemas.microsoft.com/office/drawing/2014/main" id="{D8B86201-40F7-2FF8-70EE-EDEDBE153A7C}"/>
              </a:ext>
            </a:extLst>
          </p:cNvPr>
          <p:cNvGrpSpPr/>
          <p:nvPr/>
        </p:nvGrpSpPr>
        <p:grpSpPr>
          <a:xfrm>
            <a:off x="5387447" y="3567959"/>
            <a:ext cx="2865615" cy="772716"/>
            <a:chOff x="5387447" y="3567959"/>
            <a:chExt cx="2865615" cy="772716"/>
          </a:xfrm>
        </p:grpSpPr>
        <p:sp>
          <p:nvSpPr>
            <p:cNvPr id="11" name="Rectangle: Rounded Corners 10">
              <a:extLst>
                <a:ext uri="{FF2B5EF4-FFF2-40B4-BE49-F238E27FC236}">
                  <a16:creationId xmlns:a16="http://schemas.microsoft.com/office/drawing/2014/main" id="{6230CF37-B873-AAA0-5210-DD2D2CE22DE5}"/>
                </a:ext>
              </a:extLst>
            </p:cNvPr>
            <p:cNvSpPr/>
            <p:nvPr/>
          </p:nvSpPr>
          <p:spPr>
            <a:xfrm>
              <a:off x="5387447" y="3567959"/>
              <a:ext cx="779060" cy="7727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a:t>
              </a:r>
              <a:endParaRPr lang="en-AU" b="1" dirty="0"/>
            </a:p>
          </p:txBody>
        </p:sp>
        <p:sp>
          <p:nvSpPr>
            <p:cNvPr id="20" name="TextBox 19">
              <a:extLst>
                <a:ext uri="{FF2B5EF4-FFF2-40B4-BE49-F238E27FC236}">
                  <a16:creationId xmlns:a16="http://schemas.microsoft.com/office/drawing/2014/main" id="{64F8565F-2C2A-0283-47DE-1C648E81F528}"/>
                </a:ext>
              </a:extLst>
            </p:cNvPr>
            <p:cNvSpPr txBox="1"/>
            <p:nvPr/>
          </p:nvSpPr>
          <p:spPr>
            <a:xfrm>
              <a:off x="6284565" y="3567959"/>
              <a:ext cx="1968497" cy="772716"/>
            </a:xfrm>
            <a:prstGeom prst="roundRect">
              <a:avLst/>
            </a:prstGeom>
            <a:solidFill>
              <a:schemeClr val="accent4"/>
            </a:solidFill>
          </p:spPr>
          <p:txBody>
            <a:bodyPr wrap="square" lIns="0" tIns="0" rIns="0" bIns="0" rtlCol="0" anchor="ctr">
              <a:noAutofit/>
            </a:bodyPr>
            <a:lstStyle/>
            <a:p>
              <a:pPr marL="180000"/>
              <a:r>
                <a:rPr lang="en-US" sz="2000" dirty="0">
                  <a:solidFill>
                    <a:schemeClr val="accent1"/>
                  </a:solidFill>
                </a:rPr>
                <a:t>nor</a:t>
              </a:r>
              <a:endParaRPr lang="en-AU" sz="2000" dirty="0">
                <a:solidFill>
                  <a:schemeClr val="accent1"/>
                </a:solidFill>
              </a:endParaRPr>
            </a:p>
          </p:txBody>
        </p:sp>
      </p:grpSp>
      <p:grpSp>
        <p:nvGrpSpPr>
          <p:cNvPr id="28" name="Group 27" descr="B – but">
            <a:extLst>
              <a:ext uri="{FF2B5EF4-FFF2-40B4-BE49-F238E27FC236}">
                <a16:creationId xmlns:a16="http://schemas.microsoft.com/office/drawing/2014/main" id="{D6F4F6D6-8E90-6519-8654-C29764AD364B}"/>
              </a:ext>
            </a:extLst>
          </p:cNvPr>
          <p:cNvGrpSpPr/>
          <p:nvPr/>
        </p:nvGrpSpPr>
        <p:grpSpPr>
          <a:xfrm>
            <a:off x="8842444" y="1639389"/>
            <a:ext cx="3001556" cy="772716"/>
            <a:chOff x="8842444" y="1639389"/>
            <a:chExt cx="3001556" cy="772716"/>
          </a:xfrm>
        </p:grpSpPr>
        <p:sp>
          <p:nvSpPr>
            <p:cNvPr id="15" name="Rectangle: Rounded Corners 14">
              <a:extLst>
                <a:ext uri="{FF2B5EF4-FFF2-40B4-BE49-F238E27FC236}">
                  <a16:creationId xmlns:a16="http://schemas.microsoft.com/office/drawing/2014/main" id="{8F75F8AA-FA2B-FEA9-0BF0-3A59D4857980}"/>
                </a:ext>
              </a:extLst>
            </p:cNvPr>
            <p:cNvSpPr/>
            <p:nvPr/>
          </p:nvSpPr>
          <p:spPr>
            <a:xfrm>
              <a:off x="8842444" y="1639389"/>
              <a:ext cx="779060" cy="7727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a:t>
              </a:r>
              <a:endParaRPr lang="en-AU" b="1" dirty="0"/>
            </a:p>
          </p:txBody>
        </p:sp>
        <p:sp>
          <p:nvSpPr>
            <p:cNvPr id="21" name="TextBox 20">
              <a:extLst>
                <a:ext uri="{FF2B5EF4-FFF2-40B4-BE49-F238E27FC236}">
                  <a16:creationId xmlns:a16="http://schemas.microsoft.com/office/drawing/2014/main" id="{14A638AD-AB6E-0224-C250-3C1FA314BD2C}"/>
                </a:ext>
              </a:extLst>
            </p:cNvPr>
            <p:cNvSpPr txBox="1"/>
            <p:nvPr/>
          </p:nvSpPr>
          <p:spPr>
            <a:xfrm>
              <a:off x="9875503" y="1639389"/>
              <a:ext cx="1968497" cy="772716"/>
            </a:xfrm>
            <a:prstGeom prst="roundRect">
              <a:avLst/>
            </a:prstGeom>
            <a:solidFill>
              <a:schemeClr val="accent4"/>
            </a:solidFill>
          </p:spPr>
          <p:txBody>
            <a:bodyPr wrap="square" lIns="0" tIns="0" rIns="0" bIns="0" rtlCol="0" anchor="ctr">
              <a:noAutofit/>
            </a:bodyPr>
            <a:lstStyle/>
            <a:p>
              <a:pPr marL="180000"/>
              <a:r>
                <a:rPr lang="en-US" sz="2000" dirty="0">
                  <a:solidFill>
                    <a:schemeClr val="accent1"/>
                  </a:solidFill>
                </a:rPr>
                <a:t>but</a:t>
              </a:r>
              <a:endParaRPr lang="en-AU" sz="2000" dirty="0">
                <a:solidFill>
                  <a:schemeClr val="accent1"/>
                </a:solidFill>
              </a:endParaRPr>
            </a:p>
          </p:txBody>
        </p:sp>
      </p:grpSp>
      <p:grpSp>
        <p:nvGrpSpPr>
          <p:cNvPr id="29" name="Group 28" descr="O – or">
            <a:extLst>
              <a:ext uri="{FF2B5EF4-FFF2-40B4-BE49-F238E27FC236}">
                <a16:creationId xmlns:a16="http://schemas.microsoft.com/office/drawing/2014/main" id="{AB1CCB13-7A44-AC9B-A339-F6E50FCD8B60}"/>
              </a:ext>
            </a:extLst>
          </p:cNvPr>
          <p:cNvGrpSpPr/>
          <p:nvPr/>
        </p:nvGrpSpPr>
        <p:grpSpPr>
          <a:xfrm>
            <a:off x="8842444" y="2603674"/>
            <a:ext cx="3001556" cy="772716"/>
            <a:chOff x="8842444" y="2603674"/>
            <a:chExt cx="3001556" cy="772716"/>
          </a:xfrm>
        </p:grpSpPr>
        <p:sp>
          <p:nvSpPr>
            <p:cNvPr id="16" name="Rectangle: Rounded Corners 15">
              <a:extLst>
                <a:ext uri="{FF2B5EF4-FFF2-40B4-BE49-F238E27FC236}">
                  <a16:creationId xmlns:a16="http://schemas.microsoft.com/office/drawing/2014/main" id="{E7F7BCB9-A3D4-A062-EA96-C3580704E2A2}"/>
                </a:ext>
              </a:extLst>
            </p:cNvPr>
            <p:cNvSpPr/>
            <p:nvPr/>
          </p:nvSpPr>
          <p:spPr>
            <a:xfrm>
              <a:off x="8842444" y="2603674"/>
              <a:ext cx="779060" cy="7727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O</a:t>
              </a:r>
              <a:endParaRPr lang="en-AU" b="1" dirty="0"/>
            </a:p>
          </p:txBody>
        </p:sp>
        <p:sp>
          <p:nvSpPr>
            <p:cNvPr id="22" name="TextBox 21">
              <a:extLst>
                <a:ext uri="{FF2B5EF4-FFF2-40B4-BE49-F238E27FC236}">
                  <a16:creationId xmlns:a16="http://schemas.microsoft.com/office/drawing/2014/main" id="{F157AD23-F781-0FAF-08C4-C6B6DC76BC45}"/>
                </a:ext>
              </a:extLst>
            </p:cNvPr>
            <p:cNvSpPr txBox="1"/>
            <p:nvPr/>
          </p:nvSpPr>
          <p:spPr>
            <a:xfrm>
              <a:off x="9875503" y="2603674"/>
              <a:ext cx="1968497" cy="772716"/>
            </a:xfrm>
            <a:prstGeom prst="roundRect">
              <a:avLst/>
            </a:prstGeom>
            <a:solidFill>
              <a:schemeClr val="accent4"/>
            </a:solidFill>
          </p:spPr>
          <p:txBody>
            <a:bodyPr wrap="square" lIns="0" tIns="0" rIns="0" bIns="0" rtlCol="0" anchor="ctr">
              <a:noAutofit/>
            </a:bodyPr>
            <a:lstStyle/>
            <a:p>
              <a:pPr marL="180000"/>
              <a:r>
                <a:rPr lang="en-US" sz="2000" dirty="0">
                  <a:solidFill>
                    <a:schemeClr val="accent1"/>
                  </a:solidFill>
                </a:rPr>
                <a:t>or</a:t>
              </a:r>
              <a:endParaRPr lang="en-AU" sz="2000" dirty="0">
                <a:solidFill>
                  <a:schemeClr val="accent1"/>
                </a:solidFill>
              </a:endParaRPr>
            </a:p>
          </p:txBody>
        </p:sp>
      </p:grpSp>
      <p:grpSp>
        <p:nvGrpSpPr>
          <p:cNvPr id="30" name="Group 29" descr="Y – yet">
            <a:extLst>
              <a:ext uri="{FF2B5EF4-FFF2-40B4-BE49-F238E27FC236}">
                <a16:creationId xmlns:a16="http://schemas.microsoft.com/office/drawing/2014/main" id="{27632BE7-2674-FA50-3288-302FFC2188ED}"/>
              </a:ext>
            </a:extLst>
          </p:cNvPr>
          <p:cNvGrpSpPr/>
          <p:nvPr/>
        </p:nvGrpSpPr>
        <p:grpSpPr>
          <a:xfrm>
            <a:off x="8842444" y="3567957"/>
            <a:ext cx="3001556" cy="772718"/>
            <a:chOff x="8842444" y="3567957"/>
            <a:chExt cx="3001556" cy="772718"/>
          </a:xfrm>
        </p:grpSpPr>
        <p:sp>
          <p:nvSpPr>
            <p:cNvPr id="17" name="Rectangle: Rounded Corners 16">
              <a:extLst>
                <a:ext uri="{FF2B5EF4-FFF2-40B4-BE49-F238E27FC236}">
                  <a16:creationId xmlns:a16="http://schemas.microsoft.com/office/drawing/2014/main" id="{C2BC86B8-B2BA-CE2A-99C4-61AFE34686BA}"/>
                </a:ext>
              </a:extLst>
            </p:cNvPr>
            <p:cNvSpPr/>
            <p:nvPr/>
          </p:nvSpPr>
          <p:spPr>
            <a:xfrm>
              <a:off x="8842444" y="3567957"/>
              <a:ext cx="779060" cy="7727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Y</a:t>
              </a:r>
              <a:endParaRPr lang="en-AU" b="1" dirty="0"/>
            </a:p>
          </p:txBody>
        </p:sp>
        <p:sp>
          <p:nvSpPr>
            <p:cNvPr id="23" name="TextBox 22">
              <a:extLst>
                <a:ext uri="{FF2B5EF4-FFF2-40B4-BE49-F238E27FC236}">
                  <a16:creationId xmlns:a16="http://schemas.microsoft.com/office/drawing/2014/main" id="{E2C86A12-B6BD-834E-D2ED-A84D2B237D78}"/>
                </a:ext>
              </a:extLst>
            </p:cNvPr>
            <p:cNvSpPr txBox="1"/>
            <p:nvPr/>
          </p:nvSpPr>
          <p:spPr>
            <a:xfrm>
              <a:off x="9875503" y="3567959"/>
              <a:ext cx="1968497" cy="772716"/>
            </a:xfrm>
            <a:prstGeom prst="roundRect">
              <a:avLst/>
            </a:prstGeom>
            <a:solidFill>
              <a:schemeClr val="accent4"/>
            </a:solidFill>
          </p:spPr>
          <p:txBody>
            <a:bodyPr wrap="square" lIns="0" tIns="0" rIns="0" bIns="0" rtlCol="0" anchor="ctr">
              <a:noAutofit/>
            </a:bodyPr>
            <a:lstStyle/>
            <a:p>
              <a:pPr marL="180000"/>
              <a:r>
                <a:rPr lang="en-US" sz="2000" dirty="0">
                  <a:solidFill>
                    <a:schemeClr val="accent1"/>
                  </a:solidFill>
                </a:rPr>
                <a:t>yet</a:t>
              </a:r>
              <a:endParaRPr lang="en-AU" sz="2000" dirty="0">
                <a:solidFill>
                  <a:schemeClr val="accent1"/>
                </a:solidFill>
              </a:endParaRPr>
            </a:p>
          </p:txBody>
        </p:sp>
      </p:grpSp>
      <p:grpSp>
        <p:nvGrpSpPr>
          <p:cNvPr id="31" name="Group 30" descr="S – so">
            <a:extLst>
              <a:ext uri="{FF2B5EF4-FFF2-40B4-BE49-F238E27FC236}">
                <a16:creationId xmlns:a16="http://schemas.microsoft.com/office/drawing/2014/main" id="{53BC377B-27B3-C783-3A4D-B0584A1C8090}"/>
              </a:ext>
            </a:extLst>
          </p:cNvPr>
          <p:cNvGrpSpPr/>
          <p:nvPr/>
        </p:nvGrpSpPr>
        <p:grpSpPr>
          <a:xfrm>
            <a:off x="8842444" y="4599733"/>
            <a:ext cx="3001556" cy="772717"/>
            <a:chOff x="8842444" y="4599733"/>
            <a:chExt cx="3001556" cy="772717"/>
          </a:xfrm>
        </p:grpSpPr>
        <p:sp>
          <p:nvSpPr>
            <p:cNvPr id="13" name="Rectangle: Rounded Corners 12">
              <a:extLst>
                <a:ext uri="{FF2B5EF4-FFF2-40B4-BE49-F238E27FC236}">
                  <a16:creationId xmlns:a16="http://schemas.microsoft.com/office/drawing/2014/main" id="{2B1F14D1-DA15-64EB-88EB-807C855CBB5E}"/>
                </a:ext>
              </a:extLst>
            </p:cNvPr>
            <p:cNvSpPr/>
            <p:nvPr/>
          </p:nvSpPr>
          <p:spPr>
            <a:xfrm>
              <a:off x="8842444" y="4599734"/>
              <a:ext cx="779060" cy="7727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S</a:t>
              </a:r>
              <a:endParaRPr lang="en-AU" b="1" dirty="0"/>
            </a:p>
          </p:txBody>
        </p:sp>
        <p:sp>
          <p:nvSpPr>
            <p:cNvPr id="24" name="TextBox 23">
              <a:extLst>
                <a:ext uri="{FF2B5EF4-FFF2-40B4-BE49-F238E27FC236}">
                  <a16:creationId xmlns:a16="http://schemas.microsoft.com/office/drawing/2014/main" id="{7159F770-7F13-AF2B-5281-151F41CDE2A8}"/>
                </a:ext>
              </a:extLst>
            </p:cNvPr>
            <p:cNvSpPr txBox="1"/>
            <p:nvPr/>
          </p:nvSpPr>
          <p:spPr>
            <a:xfrm>
              <a:off x="9875503" y="4599733"/>
              <a:ext cx="1968497" cy="772716"/>
            </a:xfrm>
            <a:prstGeom prst="roundRect">
              <a:avLst/>
            </a:prstGeom>
            <a:solidFill>
              <a:schemeClr val="accent4"/>
            </a:solidFill>
          </p:spPr>
          <p:txBody>
            <a:bodyPr wrap="square" lIns="0" tIns="0" rIns="0" bIns="0" rtlCol="0" anchor="ctr">
              <a:noAutofit/>
            </a:bodyPr>
            <a:lstStyle/>
            <a:p>
              <a:pPr marL="180000"/>
              <a:r>
                <a:rPr lang="en-US" sz="2000" dirty="0">
                  <a:solidFill>
                    <a:schemeClr val="accent1"/>
                  </a:solidFill>
                </a:rPr>
                <a:t>so</a:t>
              </a:r>
              <a:endParaRPr lang="en-AU" sz="2000" dirty="0">
                <a:solidFill>
                  <a:schemeClr val="accent1"/>
                </a:solidFill>
              </a:endParaRPr>
            </a:p>
          </p:txBody>
        </p:sp>
      </p:grpSp>
      <p:sp>
        <p:nvSpPr>
          <p:cNvPr id="2" name="Slide Number Placeholder 1">
            <a:extLst>
              <a:ext uri="{FF2B5EF4-FFF2-40B4-BE49-F238E27FC236}">
                <a16:creationId xmlns:a16="http://schemas.microsoft.com/office/drawing/2014/main" id="{F7F61B17-0D15-8A31-46B8-0D0EC297E15B}"/>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16</a:t>
            </a:fld>
            <a:endParaRPr lang="en-AU"/>
          </a:p>
        </p:txBody>
      </p:sp>
    </p:spTree>
    <p:extLst>
      <p:ext uri="{BB962C8B-B14F-4D97-AF65-F5344CB8AC3E}">
        <p14:creationId xmlns:p14="http://schemas.microsoft.com/office/powerpoint/2010/main" val="43623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EB865E6-0819-55F5-C955-72A5630B07C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B96C64-46FC-1268-B42D-E0BAB9F7A26C}"/>
              </a:ext>
            </a:extLst>
          </p:cNvPr>
          <p:cNvSpPr>
            <a:spLocks noGrp="1"/>
          </p:cNvSpPr>
          <p:nvPr>
            <p:ph type="title"/>
          </p:nvPr>
        </p:nvSpPr>
        <p:spPr/>
        <p:txBody>
          <a:bodyPr/>
          <a:lstStyle/>
          <a:p>
            <a:r>
              <a:rPr lang="en-US">
                <a:cs typeface="Arial"/>
              </a:rPr>
              <a:t>Coordinating conjunctions (1)</a:t>
            </a:r>
            <a:endParaRPr lang="en-US"/>
          </a:p>
        </p:txBody>
      </p:sp>
      <p:sp>
        <p:nvSpPr>
          <p:cNvPr id="4" name="Text Placeholder 3">
            <a:extLst>
              <a:ext uri="{FF2B5EF4-FFF2-40B4-BE49-F238E27FC236}">
                <a16:creationId xmlns:a16="http://schemas.microsoft.com/office/drawing/2014/main" id="{6ED381BC-7A62-7CA3-08BD-7678418F7090}"/>
              </a:ext>
            </a:extLst>
          </p:cNvPr>
          <p:cNvSpPr>
            <a:spLocks noGrp="1"/>
          </p:cNvSpPr>
          <p:nvPr>
            <p:ph type="body" sz="quarter" idx="18"/>
          </p:nvPr>
        </p:nvSpPr>
        <p:spPr/>
        <p:txBody>
          <a:bodyPr/>
          <a:lstStyle/>
          <a:p>
            <a:r>
              <a:rPr lang="en-US">
                <a:cs typeface="Arial"/>
              </a:rPr>
              <a:t>Sentences 101</a:t>
            </a:r>
            <a:endParaRPr lang="en-US"/>
          </a:p>
        </p:txBody>
      </p:sp>
      <p:sp>
        <p:nvSpPr>
          <p:cNvPr id="13" name="Text Placeholder 4">
            <a:extLst>
              <a:ext uri="{FF2B5EF4-FFF2-40B4-BE49-F238E27FC236}">
                <a16:creationId xmlns:a16="http://schemas.microsoft.com/office/drawing/2014/main" id="{0AB52AC6-FBDA-4CF9-5300-A40B279305B5}"/>
              </a:ext>
            </a:extLst>
          </p:cNvPr>
          <p:cNvSpPr txBox="1">
            <a:spLocks/>
          </p:cNvSpPr>
          <p:nvPr/>
        </p:nvSpPr>
        <p:spPr>
          <a:xfrm>
            <a:off x="360000" y="1567087"/>
            <a:ext cx="11484000" cy="1011014"/>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0000"/>
                </a:solidFill>
                <a:cs typeface="Arial"/>
              </a:rPr>
              <a:t>A word or group of words that function to link two independent clauses within a sentence. </a:t>
            </a:r>
          </a:p>
          <a:p>
            <a:pPr algn="r"/>
            <a:r>
              <a:rPr lang="en-US" dirty="0">
                <a:solidFill>
                  <a:srgbClr val="000000"/>
                </a:solidFill>
                <a:cs typeface="Arial"/>
              </a:rPr>
              <a:t>(NESA 2024) </a:t>
            </a:r>
          </a:p>
        </p:txBody>
      </p:sp>
      <p:sp>
        <p:nvSpPr>
          <p:cNvPr id="22" name="TextBox 21">
            <a:extLst>
              <a:ext uri="{FF2B5EF4-FFF2-40B4-BE49-F238E27FC236}">
                <a16:creationId xmlns:a16="http://schemas.microsoft.com/office/drawing/2014/main" id="{59721120-9FE3-814D-8939-C19E2BF1A039}"/>
              </a:ext>
            </a:extLst>
          </p:cNvPr>
          <p:cNvSpPr txBox="1"/>
          <p:nvPr/>
        </p:nvSpPr>
        <p:spPr>
          <a:xfrm>
            <a:off x="761999" y="3027024"/>
            <a:ext cx="10668000" cy="2505751"/>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46CFD"/>
                </a:solidFill>
                <a:effectLst/>
                <a:highlight>
                  <a:srgbClr val="FFFFFF"/>
                </a:highlight>
                <a:uLnTx/>
                <a:uFillTx/>
                <a:latin typeface="Arial" panose="020B0604020202020204"/>
                <a:ea typeface="+mn-ea"/>
                <a:cs typeface="Arial"/>
              </a:rPr>
              <a:t>Example from the text 'What the doctor recommended’</a:t>
            </a:r>
            <a:endParaRPr kumimoji="0" lang="en-US" sz="2400" b="0" i="0" u="none" strike="noStrike" kern="1200" cap="none" spc="0" normalizeH="0" baseline="0" noProof="0" dirty="0">
              <a:ln>
                <a:noFill/>
              </a:ln>
              <a:solidFill>
                <a:srgbClr val="146CFD"/>
              </a:solidFill>
              <a:effectLst/>
              <a:uLnTx/>
              <a:uFillTx/>
              <a:latin typeface="Arial" panose="020B0604020202020204"/>
              <a:ea typeface="+mn-ea"/>
              <a:cs typeface="+mn-cs"/>
            </a:endParaRPr>
          </a:p>
          <a:p>
            <a:pPr marL="0" marR="0" lvl="0" indent="0" algn="ctr" defTabSz="609585" rtl="0" eaLnBrk="1" fontAlgn="auto" latinLnBrk="0" hangingPunct="1">
              <a:lnSpc>
                <a:spcPct val="2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22272B"/>
                </a:solidFill>
                <a:effectLst/>
                <a:highlight>
                  <a:srgbClr val="92D050"/>
                </a:highlight>
                <a:uLnTx/>
                <a:uFillTx/>
                <a:latin typeface="Arial" panose="020B0604020202020204"/>
                <a:ea typeface="+mn-ea"/>
                <a:cs typeface="Arial"/>
              </a:rPr>
              <a:t>This started when I was ten years old,</a:t>
            </a:r>
            <a:r>
              <a:rPr kumimoji="0" lang="en-US" sz="3600" b="0" i="1" u="none" strike="noStrike" kern="1200" cap="none" spc="0" normalizeH="0" baseline="0" noProof="0" dirty="0">
                <a:ln>
                  <a:noFill/>
                </a:ln>
                <a:solidFill>
                  <a:srgbClr val="22272B"/>
                </a:solidFill>
                <a:effectLst/>
                <a:uLnTx/>
                <a:uFillTx/>
                <a:latin typeface="Arial" panose="020B0604020202020204"/>
                <a:ea typeface="+mn-ea"/>
                <a:cs typeface="Arial"/>
              </a:rPr>
              <a:t>  </a:t>
            </a:r>
            <a:r>
              <a:rPr kumimoji="0" lang="en-US" sz="3600" b="0" i="1" u="none" strike="noStrike" kern="1200" cap="none" spc="0" normalizeH="0" baseline="0" noProof="0" dirty="0">
                <a:ln>
                  <a:noFill/>
                </a:ln>
                <a:solidFill>
                  <a:srgbClr val="22272B"/>
                </a:solidFill>
                <a:effectLst/>
                <a:highlight>
                  <a:srgbClr val="FFFF00"/>
                </a:highlight>
                <a:uLnTx/>
                <a:uFillTx/>
                <a:latin typeface="Arial" panose="020B0604020202020204"/>
                <a:ea typeface="+mn-ea"/>
                <a:cs typeface="Arial"/>
              </a:rPr>
              <a:t>and</a:t>
            </a:r>
            <a:r>
              <a:rPr kumimoji="0" lang="en-US" sz="3600" b="0" i="1" u="none" strike="noStrike" kern="1200" cap="none" spc="0" normalizeH="0" baseline="0" noProof="0" dirty="0">
                <a:ln>
                  <a:noFill/>
                </a:ln>
                <a:solidFill>
                  <a:srgbClr val="22272B"/>
                </a:solidFill>
                <a:effectLst/>
                <a:uLnTx/>
                <a:uFillTx/>
                <a:latin typeface="Arial" panose="020B0604020202020204"/>
                <a:ea typeface="+mn-ea"/>
                <a:cs typeface="Arial"/>
              </a:rPr>
              <a:t> </a:t>
            </a:r>
          </a:p>
          <a:p>
            <a:pPr marL="0" marR="0" lvl="0" indent="0" algn="ctr" defTabSz="609585" rtl="0" eaLnBrk="1" fontAlgn="auto" latinLnBrk="0" hangingPunct="1">
              <a:lnSpc>
                <a:spcPct val="2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22272B"/>
                </a:solidFill>
                <a:effectLst/>
                <a:highlight>
                  <a:srgbClr val="92D050"/>
                </a:highlight>
                <a:uLnTx/>
                <a:uFillTx/>
                <a:latin typeface="Arial" panose="020B0604020202020204"/>
                <a:ea typeface="+mn-ea"/>
                <a:cs typeface="Arial"/>
              </a:rPr>
              <a:t>it continues to this day.</a:t>
            </a:r>
          </a:p>
        </p:txBody>
      </p:sp>
      <p:grpSp>
        <p:nvGrpSpPr>
          <p:cNvPr id="21" name="Group 20" descr="2 independent clauses have been highlighted in green, ' This started when I was ten years old', and, 'it continues to this day.' 1 Coordinating conjunction has been highlighted in yellow.">
            <a:extLst>
              <a:ext uri="{FF2B5EF4-FFF2-40B4-BE49-F238E27FC236}">
                <a16:creationId xmlns:a16="http://schemas.microsoft.com/office/drawing/2014/main" id="{861E668F-5F0F-20E5-2284-80A652B90B2D}"/>
              </a:ext>
            </a:extLst>
          </p:cNvPr>
          <p:cNvGrpSpPr/>
          <p:nvPr/>
        </p:nvGrpSpPr>
        <p:grpSpPr>
          <a:xfrm>
            <a:off x="4998960" y="4396068"/>
            <a:ext cx="5590289" cy="1492012"/>
            <a:chOff x="4998960" y="4396068"/>
            <a:chExt cx="5590289" cy="1492012"/>
          </a:xfrm>
        </p:grpSpPr>
        <p:sp>
          <p:nvSpPr>
            <p:cNvPr id="14" name="Rectangle 13">
              <a:extLst>
                <a:ext uri="{FF2B5EF4-FFF2-40B4-BE49-F238E27FC236}">
                  <a16:creationId xmlns:a16="http://schemas.microsoft.com/office/drawing/2014/main" id="{5FD53E9E-279B-9757-6A91-4EDB5EF85033}"/>
                </a:ext>
              </a:extLst>
            </p:cNvPr>
            <p:cNvSpPr/>
            <p:nvPr/>
          </p:nvSpPr>
          <p:spPr>
            <a:xfrm>
              <a:off x="9393391" y="4396068"/>
              <a:ext cx="1195858" cy="340372"/>
            </a:xfrm>
            <a:prstGeom prst="rect">
              <a:avLst/>
            </a:prstGeom>
            <a:solidFill>
              <a:srgbClr val="FFFF00">
                <a:alpha val="60000"/>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chemeClr val="tx1"/>
                  </a:solidFill>
                  <a:cs typeface="Arial"/>
                </a:rPr>
                <a:t>coordinating conjunction</a:t>
              </a:r>
              <a:endParaRPr lang="en-US" sz="1200">
                <a:solidFill>
                  <a:schemeClr val="tx1"/>
                </a:solidFill>
                <a:cs typeface="Arial" panose="020B0604020202020204"/>
              </a:endParaRPr>
            </a:p>
          </p:txBody>
        </p:sp>
        <p:sp>
          <p:nvSpPr>
            <p:cNvPr id="15" name="Rectangle 14">
              <a:extLst>
                <a:ext uri="{FF2B5EF4-FFF2-40B4-BE49-F238E27FC236}">
                  <a16:creationId xmlns:a16="http://schemas.microsoft.com/office/drawing/2014/main" id="{012EACE9-9B6A-ACD1-E013-8F3575AEEE3E}"/>
                </a:ext>
              </a:extLst>
            </p:cNvPr>
            <p:cNvSpPr/>
            <p:nvPr/>
          </p:nvSpPr>
          <p:spPr>
            <a:xfrm>
              <a:off x="4998961" y="4481793"/>
              <a:ext cx="2194077" cy="340372"/>
            </a:xfrm>
            <a:prstGeom prst="rect">
              <a:avLst/>
            </a:prstGeom>
            <a:solidFill>
              <a:srgbClr val="92D050">
                <a:alpha val="60000"/>
              </a:srgbClr>
            </a:solidFill>
            <a:ln>
              <a:solidFill>
                <a:srgbClr val="64BB4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chemeClr val="tx1"/>
                  </a:solidFill>
                  <a:cs typeface="Arial"/>
                </a:rPr>
                <a:t>independent clause</a:t>
              </a:r>
              <a:endParaRPr lang="en-US" sz="1200">
                <a:solidFill>
                  <a:schemeClr val="tx1"/>
                </a:solidFill>
                <a:cs typeface="Arial" panose="020B0604020202020204"/>
              </a:endParaRPr>
            </a:p>
          </p:txBody>
        </p:sp>
        <p:sp>
          <p:nvSpPr>
            <p:cNvPr id="16" name="Rectangle 15">
              <a:extLst>
                <a:ext uri="{FF2B5EF4-FFF2-40B4-BE49-F238E27FC236}">
                  <a16:creationId xmlns:a16="http://schemas.microsoft.com/office/drawing/2014/main" id="{73F02DF8-F217-0EC8-E2F4-535FE8F0D3FB}"/>
                </a:ext>
              </a:extLst>
            </p:cNvPr>
            <p:cNvSpPr/>
            <p:nvPr/>
          </p:nvSpPr>
          <p:spPr>
            <a:xfrm>
              <a:off x="4998960" y="5547708"/>
              <a:ext cx="2194077" cy="340372"/>
            </a:xfrm>
            <a:prstGeom prst="rect">
              <a:avLst/>
            </a:prstGeom>
            <a:solidFill>
              <a:srgbClr val="92D050">
                <a:alpha val="60000"/>
              </a:srgbClr>
            </a:solidFill>
            <a:ln>
              <a:solidFill>
                <a:srgbClr val="64BB4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tx1"/>
                  </a:solidFill>
                  <a:cs typeface="Arial"/>
                </a:rPr>
                <a:t>independent clause</a:t>
              </a:r>
              <a:endParaRPr lang="en-US" sz="1200" dirty="0">
                <a:solidFill>
                  <a:schemeClr val="tx1"/>
                </a:solidFill>
                <a:cs typeface="Arial" panose="020B0604020202020204"/>
              </a:endParaRPr>
            </a:p>
          </p:txBody>
        </p:sp>
      </p:grpSp>
      <p:sp>
        <p:nvSpPr>
          <p:cNvPr id="2" name="Slide Number Placeholder 1">
            <a:extLst>
              <a:ext uri="{FF2B5EF4-FFF2-40B4-BE49-F238E27FC236}">
                <a16:creationId xmlns:a16="http://schemas.microsoft.com/office/drawing/2014/main" id="{9FC35D73-3B09-7780-EB3F-0E7E62F0136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393508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CA39661-A7DF-5B62-E4FD-65E68AC1A0B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268EC7-8B1A-88D7-978A-FE919E05C690}"/>
              </a:ext>
            </a:extLst>
          </p:cNvPr>
          <p:cNvSpPr>
            <a:spLocks noGrp="1"/>
          </p:cNvSpPr>
          <p:nvPr>
            <p:ph type="title"/>
          </p:nvPr>
        </p:nvSpPr>
        <p:spPr/>
        <p:txBody>
          <a:bodyPr anchor="t">
            <a:normAutofit/>
          </a:bodyPr>
          <a:lstStyle/>
          <a:p>
            <a:r>
              <a:rPr lang="en-US" dirty="0"/>
              <a:t>Coordinating conjunctions (2)</a:t>
            </a:r>
          </a:p>
        </p:txBody>
      </p:sp>
      <p:sp>
        <p:nvSpPr>
          <p:cNvPr id="4" name="Text Placeholder 3">
            <a:extLst>
              <a:ext uri="{FF2B5EF4-FFF2-40B4-BE49-F238E27FC236}">
                <a16:creationId xmlns:a16="http://schemas.microsoft.com/office/drawing/2014/main" id="{5DA58F5F-7D82-F14F-CBD9-1A20E1987B0D}"/>
              </a:ext>
            </a:extLst>
          </p:cNvPr>
          <p:cNvSpPr>
            <a:spLocks noGrp="1"/>
          </p:cNvSpPr>
          <p:nvPr>
            <p:ph type="body" sz="quarter" idx="18"/>
          </p:nvPr>
        </p:nvSpPr>
        <p:spPr/>
        <p:txBody>
          <a:bodyPr anchor="b">
            <a:noAutofit/>
          </a:bodyPr>
          <a:lstStyle/>
          <a:p>
            <a:pPr>
              <a:lnSpc>
                <a:spcPct val="140000"/>
              </a:lnSpc>
            </a:pPr>
            <a:r>
              <a:rPr lang="en-US"/>
              <a:t>Sentences 101</a:t>
            </a:r>
          </a:p>
        </p:txBody>
      </p:sp>
      <p:sp>
        <p:nvSpPr>
          <p:cNvPr id="8" name="Text Placeholder 4">
            <a:extLst>
              <a:ext uri="{FF2B5EF4-FFF2-40B4-BE49-F238E27FC236}">
                <a16:creationId xmlns:a16="http://schemas.microsoft.com/office/drawing/2014/main" id="{9F82D07A-27FF-B213-1E2F-1A4C634DD957}"/>
              </a:ext>
            </a:extLst>
          </p:cNvPr>
          <p:cNvSpPr txBox="1">
            <a:spLocks/>
          </p:cNvSpPr>
          <p:nvPr/>
        </p:nvSpPr>
        <p:spPr>
          <a:xfrm>
            <a:off x="360365" y="1431547"/>
            <a:ext cx="11654020" cy="631664"/>
          </a:xfrm>
          <a:prstGeom prst="rect">
            <a:avLst/>
          </a:prstGeom>
        </p:spPr>
        <p:txBody>
          <a:bodyPr vert="horz" lIns="0" tIns="0" rIns="0" bIns="0" rtlCol="0">
            <a:norm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 word or group of words that function to link two independent clauses within a sentence. (NESA 2024)</a:t>
            </a:r>
          </a:p>
        </p:txBody>
      </p:sp>
      <p:sp>
        <p:nvSpPr>
          <p:cNvPr id="33" name="TextBox 32">
            <a:extLst>
              <a:ext uri="{FF2B5EF4-FFF2-40B4-BE49-F238E27FC236}">
                <a16:creationId xmlns:a16="http://schemas.microsoft.com/office/drawing/2014/main" id="{9A453150-0D52-A52C-B87B-92DF32CC50B2}"/>
              </a:ext>
            </a:extLst>
          </p:cNvPr>
          <p:cNvSpPr txBox="1"/>
          <p:nvPr/>
        </p:nvSpPr>
        <p:spPr>
          <a:xfrm>
            <a:off x="177615" y="2063211"/>
            <a:ext cx="6096000" cy="400110"/>
          </a:xfrm>
          <a:prstGeom prst="rect">
            <a:avLst/>
          </a:prstGeom>
          <a:noFill/>
        </p:spPr>
        <p:txBody>
          <a:bodyPr wrap="square">
            <a:spAutoFit/>
          </a:bodyPr>
          <a:lstStyle/>
          <a:p>
            <a:r>
              <a:rPr lang="en-AU" sz="2000" dirty="0"/>
              <a:t>Coordinating conjunctions include:</a:t>
            </a:r>
          </a:p>
        </p:txBody>
      </p:sp>
      <p:grpSp>
        <p:nvGrpSpPr>
          <p:cNvPr id="34" name="Group 33" descr="F – for">
            <a:extLst>
              <a:ext uri="{FF2B5EF4-FFF2-40B4-BE49-F238E27FC236}">
                <a16:creationId xmlns:a16="http://schemas.microsoft.com/office/drawing/2014/main" id="{899666C9-F6A3-6878-6B6E-AA9D099F8111}"/>
              </a:ext>
            </a:extLst>
          </p:cNvPr>
          <p:cNvGrpSpPr/>
          <p:nvPr/>
        </p:nvGrpSpPr>
        <p:grpSpPr>
          <a:xfrm>
            <a:off x="348000" y="2782939"/>
            <a:ext cx="2865615" cy="772716"/>
            <a:chOff x="5387447" y="1639389"/>
            <a:chExt cx="2865615" cy="772716"/>
          </a:xfrm>
        </p:grpSpPr>
        <p:sp>
          <p:nvSpPr>
            <p:cNvPr id="35" name="Rectangle: Rounded Corners 34">
              <a:extLst>
                <a:ext uri="{FF2B5EF4-FFF2-40B4-BE49-F238E27FC236}">
                  <a16:creationId xmlns:a16="http://schemas.microsoft.com/office/drawing/2014/main" id="{AE77B26F-DD3B-9BEF-E04E-171EE72ECF49}"/>
                </a:ext>
              </a:extLst>
            </p:cNvPr>
            <p:cNvSpPr/>
            <p:nvPr/>
          </p:nvSpPr>
          <p:spPr>
            <a:xfrm>
              <a:off x="5387447" y="1639389"/>
              <a:ext cx="779060" cy="7727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F</a:t>
              </a:r>
              <a:endParaRPr lang="en-AU" b="1" dirty="0"/>
            </a:p>
          </p:txBody>
        </p:sp>
        <p:sp>
          <p:nvSpPr>
            <p:cNvPr id="36" name="TextBox 35">
              <a:extLst>
                <a:ext uri="{FF2B5EF4-FFF2-40B4-BE49-F238E27FC236}">
                  <a16:creationId xmlns:a16="http://schemas.microsoft.com/office/drawing/2014/main" id="{174B09A7-B76B-CF20-A211-AAC51CE72F36}"/>
                </a:ext>
              </a:extLst>
            </p:cNvPr>
            <p:cNvSpPr txBox="1"/>
            <p:nvPr/>
          </p:nvSpPr>
          <p:spPr>
            <a:xfrm>
              <a:off x="6284565" y="1639389"/>
              <a:ext cx="1968497" cy="772716"/>
            </a:xfrm>
            <a:prstGeom prst="roundRect">
              <a:avLst/>
            </a:prstGeom>
            <a:solidFill>
              <a:schemeClr val="accent4"/>
            </a:solidFill>
          </p:spPr>
          <p:txBody>
            <a:bodyPr wrap="square" lIns="0" tIns="0" rIns="0" bIns="0" rtlCol="0" anchor="ctr">
              <a:noAutofit/>
            </a:bodyPr>
            <a:lstStyle/>
            <a:p>
              <a:pPr marL="180000"/>
              <a:r>
                <a:rPr lang="en-US" sz="2000" dirty="0">
                  <a:solidFill>
                    <a:schemeClr val="accent1"/>
                  </a:solidFill>
                </a:rPr>
                <a:t>for</a:t>
              </a:r>
              <a:endParaRPr lang="en-AU" sz="2000" dirty="0">
                <a:solidFill>
                  <a:schemeClr val="accent1"/>
                </a:solidFill>
              </a:endParaRPr>
            </a:p>
          </p:txBody>
        </p:sp>
      </p:grpSp>
      <p:grpSp>
        <p:nvGrpSpPr>
          <p:cNvPr id="37" name="Group 36" descr="A – and">
            <a:extLst>
              <a:ext uri="{FF2B5EF4-FFF2-40B4-BE49-F238E27FC236}">
                <a16:creationId xmlns:a16="http://schemas.microsoft.com/office/drawing/2014/main" id="{7F9346B4-F20F-2FCC-AC0D-320D0AAE2186}"/>
              </a:ext>
            </a:extLst>
          </p:cNvPr>
          <p:cNvGrpSpPr/>
          <p:nvPr/>
        </p:nvGrpSpPr>
        <p:grpSpPr>
          <a:xfrm>
            <a:off x="348000" y="3747224"/>
            <a:ext cx="2865615" cy="772716"/>
            <a:chOff x="5387447" y="2603674"/>
            <a:chExt cx="2865615" cy="772716"/>
          </a:xfrm>
        </p:grpSpPr>
        <p:sp>
          <p:nvSpPr>
            <p:cNvPr id="38" name="Rectangle: Rounded Corners 37">
              <a:extLst>
                <a:ext uri="{FF2B5EF4-FFF2-40B4-BE49-F238E27FC236}">
                  <a16:creationId xmlns:a16="http://schemas.microsoft.com/office/drawing/2014/main" id="{BDC9147C-0FF9-A7B9-8E6D-CDC81443A12D}"/>
                </a:ext>
              </a:extLst>
            </p:cNvPr>
            <p:cNvSpPr/>
            <p:nvPr/>
          </p:nvSpPr>
          <p:spPr>
            <a:xfrm>
              <a:off x="5387447" y="2603674"/>
              <a:ext cx="779060" cy="7727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A</a:t>
              </a:r>
              <a:endParaRPr lang="en-AU" b="1" dirty="0"/>
            </a:p>
          </p:txBody>
        </p:sp>
        <p:sp>
          <p:nvSpPr>
            <p:cNvPr id="39" name="TextBox 38">
              <a:extLst>
                <a:ext uri="{FF2B5EF4-FFF2-40B4-BE49-F238E27FC236}">
                  <a16:creationId xmlns:a16="http://schemas.microsoft.com/office/drawing/2014/main" id="{12B2A1B4-4BAD-8353-BD98-B4158FC8EAD8}"/>
                </a:ext>
              </a:extLst>
            </p:cNvPr>
            <p:cNvSpPr txBox="1"/>
            <p:nvPr/>
          </p:nvSpPr>
          <p:spPr>
            <a:xfrm>
              <a:off x="6284565" y="2603674"/>
              <a:ext cx="1968497" cy="772716"/>
            </a:xfrm>
            <a:prstGeom prst="roundRect">
              <a:avLst/>
            </a:prstGeom>
            <a:solidFill>
              <a:schemeClr val="accent4"/>
            </a:solidFill>
          </p:spPr>
          <p:txBody>
            <a:bodyPr wrap="square" lIns="0" tIns="0" rIns="0" bIns="0" rtlCol="0" anchor="ctr">
              <a:noAutofit/>
            </a:bodyPr>
            <a:lstStyle/>
            <a:p>
              <a:pPr marL="180000"/>
              <a:r>
                <a:rPr lang="en-US" sz="2000" dirty="0">
                  <a:solidFill>
                    <a:schemeClr val="accent1"/>
                  </a:solidFill>
                </a:rPr>
                <a:t>and</a:t>
              </a:r>
              <a:endParaRPr lang="en-AU" sz="2000" dirty="0">
                <a:solidFill>
                  <a:schemeClr val="accent1"/>
                </a:solidFill>
              </a:endParaRPr>
            </a:p>
          </p:txBody>
        </p:sp>
      </p:grpSp>
      <p:grpSp>
        <p:nvGrpSpPr>
          <p:cNvPr id="40" name="Group 39" descr="N – nor">
            <a:extLst>
              <a:ext uri="{FF2B5EF4-FFF2-40B4-BE49-F238E27FC236}">
                <a16:creationId xmlns:a16="http://schemas.microsoft.com/office/drawing/2014/main" id="{2CA657D3-4D5D-E34F-7A37-0F99EAAFF8DD}"/>
              </a:ext>
            </a:extLst>
          </p:cNvPr>
          <p:cNvGrpSpPr/>
          <p:nvPr/>
        </p:nvGrpSpPr>
        <p:grpSpPr>
          <a:xfrm>
            <a:off x="348000" y="4711509"/>
            <a:ext cx="2865615" cy="772716"/>
            <a:chOff x="5387447" y="3567959"/>
            <a:chExt cx="2865615" cy="772716"/>
          </a:xfrm>
        </p:grpSpPr>
        <p:sp>
          <p:nvSpPr>
            <p:cNvPr id="41" name="Rectangle: Rounded Corners 40">
              <a:extLst>
                <a:ext uri="{FF2B5EF4-FFF2-40B4-BE49-F238E27FC236}">
                  <a16:creationId xmlns:a16="http://schemas.microsoft.com/office/drawing/2014/main" id="{85CB2BB3-03C9-D625-FD7E-4158CD907E24}"/>
                </a:ext>
              </a:extLst>
            </p:cNvPr>
            <p:cNvSpPr/>
            <p:nvPr/>
          </p:nvSpPr>
          <p:spPr>
            <a:xfrm>
              <a:off x="5387447" y="3567959"/>
              <a:ext cx="779060" cy="7727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a:t>
              </a:r>
              <a:endParaRPr lang="en-AU" b="1" dirty="0"/>
            </a:p>
          </p:txBody>
        </p:sp>
        <p:sp>
          <p:nvSpPr>
            <p:cNvPr id="42" name="TextBox 41">
              <a:extLst>
                <a:ext uri="{FF2B5EF4-FFF2-40B4-BE49-F238E27FC236}">
                  <a16:creationId xmlns:a16="http://schemas.microsoft.com/office/drawing/2014/main" id="{0679103E-9825-EC6F-D9DB-582499F34487}"/>
                </a:ext>
              </a:extLst>
            </p:cNvPr>
            <p:cNvSpPr txBox="1"/>
            <p:nvPr/>
          </p:nvSpPr>
          <p:spPr>
            <a:xfrm>
              <a:off x="6284565" y="3567959"/>
              <a:ext cx="1968497" cy="772716"/>
            </a:xfrm>
            <a:prstGeom prst="roundRect">
              <a:avLst/>
            </a:prstGeom>
            <a:solidFill>
              <a:schemeClr val="accent4"/>
            </a:solidFill>
          </p:spPr>
          <p:txBody>
            <a:bodyPr wrap="square" lIns="0" tIns="0" rIns="0" bIns="0" rtlCol="0" anchor="ctr">
              <a:noAutofit/>
            </a:bodyPr>
            <a:lstStyle/>
            <a:p>
              <a:pPr marL="180000"/>
              <a:r>
                <a:rPr lang="en-US" sz="2000" dirty="0">
                  <a:solidFill>
                    <a:schemeClr val="accent1"/>
                  </a:solidFill>
                </a:rPr>
                <a:t>nor</a:t>
              </a:r>
              <a:endParaRPr lang="en-AU" sz="2000" dirty="0">
                <a:solidFill>
                  <a:schemeClr val="accent1"/>
                </a:solidFill>
              </a:endParaRPr>
            </a:p>
          </p:txBody>
        </p:sp>
      </p:grpSp>
      <p:grpSp>
        <p:nvGrpSpPr>
          <p:cNvPr id="43" name="Group 42" descr="B – but">
            <a:extLst>
              <a:ext uri="{FF2B5EF4-FFF2-40B4-BE49-F238E27FC236}">
                <a16:creationId xmlns:a16="http://schemas.microsoft.com/office/drawing/2014/main" id="{F4323011-933C-393F-928A-D4DD9281C4EA}"/>
              </a:ext>
            </a:extLst>
          </p:cNvPr>
          <p:cNvGrpSpPr/>
          <p:nvPr/>
        </p:nvGrpSpPr>
        <p:grpSpPr>
          <a:xfrm>
            <a:off x="3802997" y="2782939"/>
            <a:ext cx="3001556" cy="772716"/>
            <a:chOff x="8842444" y="1639389"/>
            <a:chExt cx="3001556" cy="772716"/>
          </a:xfrm>
        </p:grpSpPr>
        <p:sp>
          <p:nvSpPr>
            <p:cNvPr id="44" name="Rectangle: Rounded Corners 43">
              <a:extLst>
                <a:ext uri="{FF2B5EF4-FFF2-40B4-BE49-F238E27FC236}">
                  <a16:creationId xmlns:a16="http://schemas.microsoft.com/office/drawing/2014/main" id="{024409CB-241E-46EE-C95B-AA4E2B40BC5A}"/>
                </a:ext>
              </a:extLst>
            </p:cNvPr>
            <p:cNvSpPr/>
            <p:nvPr/>
          </p:nvSpPr>
          <p:spPr>
            <a:xfrm>
              <a:off x="8842444" y="1639389"/>
              <a:ext cx="779060" cy="7727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a:t>
              </a:r>
              <a:endParaRPr lang="en-AU" b="1" dirty="0"/>
            </a:p>
          </p:txBody>
        </p:sp>
        <p:sp>
          <p:nvSpPr>
            <p:cNvPr id="45" name="TextBox 44">
              <a:extLst>
                <a:ext uri="{FF2B5EF4-FFF2-40B4-BE49-F238E27FC236}">
                  <a16:creationId xmlns:a16="http://schemas.microsoft.com/office/drawing/2014/main" id="{B4EDA334-1259-1939-A8FF-E4C79E7E4E01}"/>
                </a:ext>
              </a:extLst>
            </p:cNvPr>
            <p:cNvSpPr txBox="1"/>
            <p:nvPr/>
          </p:nvSpPr>
          <p:spPr>
            <a:xfrm>
              <a:off x="9875503" y="1639389"/>
              <a:ext cx="1968497" cy="772716"/>
            </a:xfrm>
            <a:prstGeom prst="roundRect">
              <a:avLst/>
            </a:prstGeom>
            <a:solidFill>
              <a:schemeClr val="accent4"/>
            </a:solidFill>
          </p:spPr>
          <p:txBody>
            <a:bodyPr wrap="square" lIns="0" tIns="0" rIns="0" bIns="0" rtlCol="0" anchor="ctr">
              <a:noAutofit/>
            </a:bodyPr>
            <a:lstStyle/>
            <a:p>
              <a:pPr marL="180000"/>
              <a:r>
                <a:rPr lang="en-US" sz="2000" dirty="0">
                  <a:solidFill>
                    <a:schemeClr val="accent1"/>
                  </a:solidFill>
                </a:rPr>
                <a:t>but</a:t>
              </a:r>
              <a:endParaRPr lang="en-AU" sz="2000" dirty="0">
                <a:solidFill>
                  <a:schemeClr val="accent1"/>
                </a:solidFill>
              </a:endParaRPr>
            </a:p>
          </p:txBody>
        </p:sp>
      </p:grpSp>
      <p:grpSp>
        <p:nvGrpSpPr>
          <p:cNvPr id="46" name="Group 45" descr="O – or">
            <a:extLst>
              <a:ext uri="{FF2B5EF4-FFF2-40B4-BE49-F238E27FC236}">
                <a16:creationId xmlns:a16="http://schemas.microsoft.com/office/drawing/2014/main" id="{4DAB6637-E6D3-A429-0476-1BFCA17A1F00}"/>
              </a:ext>
            </a:extLst>
          </p:cNvPr>
          <p:cNvGrpSpPr/>
          <p:nvPr/>
        </p:nvGrpSpPr>
        <p:grpSpPr>
          <a:xfrm>
            <a:off x="3802997" y="3747224"/>
            <a:ext cx="3001556" cy="772716"/>
            <a:chOff x="8842444" y="2603674"/>
            <a:chExt cx="3001556" cy="772716"/>
          </a:xfrm>
        </p:grpSpPr>
        <p:sp>
          <p:nvSpPr>
            <p:cNvPr id="47" name="Rectangle: Rounded Corners 46">
              <a:extLst>
                <a:ext uri="{FF2B5EF4-FFF2-40B4-BE49-F238E27FC236}">
                  <a16:creationId xmlns:a16="http://schemas.microsoft.com/office/drawing/2014/main" id="{F1BFF1BC-F49E-C09B-66CE-4A1118C48AF6}"/>
                </a:ext>
              </a:extLst>
            </p:cNvPr>
            <p:cNvSpPr/>
            <p:nvPr/>
          </p:nvSpPr>
          <p:spPr>
            <a:xfrm>
              <a:off x="8842444" y="2603674"/>
              <a:ext cx="779060" cy="7727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O</a:t>
              </a:r>
              <a:endParaRPr lang="en-AU" b="1" dirty="0"/>
            </a:p>
          </p:txBody>
        </p:sp>
        <p:sp>
          <p:nvSpPr>
            <p:cNvPr id="48" name="TextBox 47">
              <a:extLst>
                <a:ext uri="{FF2B5EF4-FFF2-40B4-BE49-F238E27FC236}">
                  <a16:creationId xmlns:a16="http://schemas.microsoft.com/office/drawing/2014/main" id="{49D9FD68-9C44-345C-7EAE-AE87D5E78F27}"/>
                </a:ext>
              </a:extLst>
            </p:cNvPr>
            <p:cNvSpPr txBox="1"/>
            <p:nvPr/>
          </p:nvSpPr>
          <p:spPr>
            <a:xfrm>
              <a:off x="9875503" y="2603674"/>
              <a:ext cx="1968497" cy="772716"/>
            </a:xfrm>
            <a:prstGeom prst="roundRect">
              <a:avLst/>
            </a:prstGeom>
            <a:solidFill>
              <a:schemeClr val="accent4"/>
            </a:solidFill>
          </p:spPr>
          <p:txBody>
            <a:bodyPr wrap="square" lIns="0" tIns="0" rIns="0" bIns="0" rtlCol="0" anchor="ctr">
              <a:noAutofit/>
            </a:bodyPr>
            <a:lstStyle/>
            <a:p>
              <a:pPr marL="180000"/>
              <a:r>
                <a:rPr lang="en-US" sz="2000" dirty="0">
                  <a:solidFill>
                    <a:schemeClr val="accent1"/>
                  </a:solidFill>
                </a:rPr>
                <a:t>or</a:t>
              </a:r>
              <a:endParaRPr lang="en-AU" sz="2000" dirty="0">
                <a:solidFill>
                  <a:schemeClr val="accent1"/>
                </a:solidFill>
              </a:endParaRPr>
            </a:p>
          </p:txBody>
        </p:sp>
      </p:grpSp>
      <p:grpSp>
        <p:nvGrpSpPr>
          <p:cNvPr id="49" name="Group 48" descr="Y – yet">
            <a:extLst>
              <a:ext uri="{FF2B5EF4-FFF2-40B4-BE49-F238E27FC236}">
                <a16:creationId xmlns:a16="http://schemas.microsoft.com/office/drawing/2014/main" id="{F380ABBE-61B8-6722-3E6C-9DCECD14619A}"/>
              </a:ext>
            </a:extLst>
          </p:cNvPr>
          <p:cNvGrpSpPr/>
          <p:nvPr/>
        </p:nvGrpSpPr>
        <p:grpSpPr>
          <a:xfrm>
            <a:off x="3802997" y="4711507"/>
            <a:ext cx="3001556" cy="772718"/>
            <a:chOff x="8842444" y="3567957"/>
            <a:chExt cx="3001556" cy="772718"/>
          </a:xfrm>
        </p:grpSpPr>
        <p:sp>
          <p:nvSpPr>
            <p:cNvPr id="50" name="Rectangle: Rounded Corners 49">
              <a:extLst>
                <a:ext uri="{FF2B5EF4-FFF2-40B4-BE49-F238E27FC236}">
                  <a16:creationId xmlns:a16="http://schemas.microsoft.com/office/drawing/2014/main" id="{21806A5E-1BF0-EBAA-4C3D-8C48E7F77C40}"/>
                </a:ext>
              </a:extLst>
            </p:cNvPr>
            <p:cNvSpPr/>
            <p:nvPr/>
          </p:nvSpPr>
          <p:spPr>
            <a:xfrm>
              <a:off x="8842444" y="3567957"/>
              <a:ext cx="779060" cy="7727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Y</a:t>
              </a:r>
              <a:endParaRPr lang="en-AU" b="1" dirty="0"/>
            </a:p>
          </p:txBody>
        </p:sp>
        <p:sp>
          <p:nvSpPr>
            <p:cNvPr id="51" name="TextBox 50">
              <a:extLst>
                <a:ext uri="{FF2B5EF4-FFF2-40B4-BE49-F238E27FC236}">
                  <a16:creationId xmlns:a16="http://schemas.microsoft.com/office/drawing/2014/main" id="{18CC9C8F-5BDC-81F1-DEAD-EBD71411E31C}"/>
                </a:ext>
              </a:extLst>
            </p:cNvPr>
            <p:cNvSpPr txBox="1"/>
            <p:nvPr/>
          </p:nvSpPr>
          <p:spPr>
            <a:xfrm>
              <a:off x="9875503" y="3567959"/>
              <a:ext cx="1968497" cy="772716"/>
            </a:xfrm>
            <a:prstGeom prst="roundRect">
              <a:avLst/>
            </a:prstGeom>
            <a:solidFill>
              <a:schemeClr val="accent4"/>
            </a:solidFill>
          </p:spPr>
          <p:txBody>
            <a:bodyPr wrap="square" lIns="0" tIns="0" rIns="0" bIns="0" rtlCol="0" anchor="ctr">
              <a:noAutofit/>
            </a:bodyPr>
            <a:lstStyle/>
            <a:p>
              <a:pPr marL="180000"/>
              <a:r>
                <a:rPr lang="en-US" sz="2000" dirty="0">
                  <a:solidFill>
                    <a:schemeClr val="accent1"/>
                  </a:solidFill>
                </a:rPr>
                <a:t>yet</a:t>
              </a:r>
              <a:endParaRPr lang="en-AU" sz="2000" dirty="0">
                <a:solidFill>
                  <a:schemeClr val="accent1"/>
                </a:solidFill>
              </a:endParaRPr>
            </a:p>
          </p:txBody>
        </p:sp>
      </p:grpSp>
      <p:grpSp>
        <p:nvGrpSpPr>
          <p:cNvPr id="52" name="Group 51" descr="S – so">
            <a:extLst>
              <a:ext uri="{FF2B5EF4-FFF2-40B4-BE49-F238E27FC236}">
                <a16:creationId xmlns:a16="http://schemas.microsoft.com/office/drawing/2014/main" id="{85DB1B82-2E71-D153-76F1-48EF5B8E16CE}"/>
              </a:ext>
            </a:extLst>
          </p:cNvPr>
          <p:cNvGrpSpPr/>
          <p:nvPr/>
        </p:nvGrpSpPr>
        <p:grpSpPr>
          <a:xfrm>
            <a:off x="3802997" y="5743283"/>
            <a:ext cx="3001556" cy="772717"/>
            <a:chOff x="8842444" y="4599733"/>
            <a:chExt cx="3001556" cy="772717"/>
          </a:xfrm>
        </p:grpSpPr>
        <p:sp>
          <p:nvSpPr>
            <p:cNvPr id="53" name="Rectangle: Rounded Corners 52">
              <a:extLst>
                <a:ext uri="{FF2B5EF4-FFF2-40B4-BE49-F238E27FC236}">
                  <a16:creationId xmlns:a16="http://schemas.microsoft.com/office/drawing/2014/main" id="{809F0FC3-59B1-3FA0-29B6-523C1E78ABE1}"/>
                </a:ext>
              </a:extLst>
            </p:cNvPr>
            <p:cNvSpPr/>
            <p:nvPr/>
          </p:nvSpPr>
          <p:spPr>
            <a:xfrm>
              <a:off x="8842444" y="4599734"/>
              <a:ext cx="779060" cy="7727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S</a:t>
              </a:r>
              <a:endParaRPr lang="en-AU" b="1" dirty="0"/>
            </a:p>
          </p:txBody>
        </p:sp>
        <p:sp>
          <p:nvSpPr>
            <p:cNvPr id="54" name="TextBox 53">
              <a:extLst>
                <a:ext uri="{FF2B5EF4-FFF2-40B4-BE49-F238E27FC236}">
                  <a16:creationId xmlns:a16="http://schemas.microsoft.com/office/drawing/2014/main" id="{2D798B44-2EB7-FB5F-C7B7-03C04E99ED4E}"/>
                </a:ext>
              </a:extLst>
            </p:cNvPr>
            <p:cNvSpPr txBox="1"/>
            <p:nvPr/>
          </p:nvSpPr>
          <p:spPr>
            <a:xfrm>
              <a:off x="9875503" y="4599733"/>
              <a:ext cx="1968497" cy="772716"/>
            </a:xfrm>
            <a:prstGeom prst="roundRect">
              <a:avLst/>
            </a:prstGeom>
            <a:solidFill>
              <a:schemeClr val="accent4"/>
            </a:solidFill>
          </p:spPr>
          <p:txBody>
            <a:bodyPr wrap="square" lIns="0" tIns="0" rIns="0" bIns="0" rtlCol="0" anchor="ctr">
              <a:noAutofit/>
            </a:bodyPr>
            <a:lstStyle/>
            <a:p>
              <a:pPr marL="180000"/>
              <a:r>
                <a:rPr lang="en-US" sz="2000" dirty="0">
                  <a:solidFill>
                    <a:schemeClr val="accent1"/>
                  </a:solidFill>
                </a:rPr>
                <a:t>so</a:t>
              </a:r>
              <a:endParaRPr lang="en-AU" sz="2000" dirty="0">
                <a:solidFill>
                  <a:schemeClr val="accent1"/>
                </a:solidFill>
              </a:endParaRPr>
            </a:p>
          </p:txBody>
        </p:sp>
      </p:grpSp>
      <p:sp>
        <p:nvSpPr>
          <p:cNvPr id="2" name="Slide Number Placeholder 1">
            <a:extLst>
              <a:ext uri="{FF2B5EF4-FFF2-40B4-BE49-F238E27FC236}">
                <a16:creationId xmlns:a16="http://schemas.microsoft.com/office/drawing/2014/main" id="{F737F7FA-EDA4-FE99-E339-107E77FB3888}"/>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18</a:t>
            </a:fld>
            <a:endParaRPr lang="en-AU"/>
          </a:p>
        </p:txBody>
      </p:sp>
    </p:spTree>
    <p:extLst>
      <p:ext uri="{BB962C8B-B14F-4D97-AF65-F5344CB8AC3E}">
        <p14:creationId xmlns:p14="http://schemas.microsoft.com/office/powerpoint/2010/main" val="212891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3E2D0E0-D88D-BAFB-CA26-6CF1164058C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6F8CD2-0144-44C6-91A4-AAD013CD6462}"/>
              </a:ext>
            </a:extLst>
          </p:cNvPr>
          <p:cNvSpPr>
            <a:spLocks noGrp="1"/>
          </p:cNvSpPr>
          <p:nvPr>
            <p:ph type="title"/>
          </p:nvPr>
        </p:nvSpPr>
        <p:spPr/>
        <p:txBody>
          <a:bodyPr/>
          <a:lstStyle/>
          <a:p>
            <a:r>
              <a:rPr lang="en-US" dirty="0">
                <a:cs typeface="Arial"/>
              </a:rPr>
              <a:t>Compound sentences (2)</a:t>
            </a:r>
            <a:endParaRPr lang="en-US" dirty="0"/>
          </a:p>
        </p:txBody>
      </p:sp>
      <p:sp>
        <p:nvSpPr>
          <p:cNvPr id="4" name="Text Placeholder 3">
            <a:extLst>
              <a:ext uri="{FF2B5EF4-FFF2-40B4-BE49-F238E27FC236}">
                <a16:creationId xmlns:a16="http://schemas.microsoft.com/office/drawing/2014/main" id="{090E6BF8-DAFF-7DF8-AE95-EEEB518C903C}"/>
              </a:ext>
            </a:extLst>
          </p:cNvPr>
          <p:cNvSpPr>
            <a:spLocks noGrp="1"/>
          </p:cNvSpPr>
          <p:nvPr>
            <p:ph type="body" sz="quarter" idx="18"/>
          </p:nvPr>
        </p:nvSpPr>
        <p:spPr/>
        <p:txBody>
          <a:bodyPr/>
          <a:lstStyle/>
          <a:p>
            <a:r>
              <a:rPr lang="en-US">
                <a:cs typeface="Arial"/>
              </a:rPr>
              <a:t>Definition and example</a:t>
            </a:r>
            <a:endParaRPr lang="en-US"/>
          </a:p>
        </p:txBody>
      </p:sp>
      <p:sp>
        <p:nvSpPr>
          <p:cNvPr id="13" name="Text Placeholder 4">
            <a:extLst>
              <a:ext uri="{FF2B5EF4-FFF2-40B4-BE49-F238E27FC236}">
                <a16:creationId xmlns:a16="http://schemas.microsoft.com/office/drawing/2014/main" id="{8EAC6725-81C2-C5B4-49F9-158965A6F295}"/>
              </a:ext>
            </a:extLst>
          </p:cNvPr>
          <p:cNvSpPr txBox="1">
            <a:spLocks/>
          </p:cNvSpPr>
          <p:nvPr/>
        </p:nvSpPr>
        <p:spPr>
          <a:xfrm>
            <a:off x="354000" y="1369455"/>
            <a:ext cx="11483999" cy="2059546"/>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mn-lt"/>
                <a:cs typeface="Arial"/>
              </a:rPr>
              <a:t>A compound sentence:</a:t>
            </a:r>
            <a:endParaRPr lang="en-US" sz="1800" dirty="0">
              <a:latin typeface="+mn-lt"/>
            </a:endParaRPr>
          </a:p>
          <a:p>
            <a:pPr marL="285750" indent="-285750">
              <a:buFont typeface="Arial" panose="020B0604020202020204" pitchFamily="34" charset="0"/>
              <a:buChar char="•"/>
            </a:pPr>
            <a:r>
              <a:rPr lang="en-US" sz="1800" dirty="0">
                <a:latin typeface="+mn-lt"/>
                <a:cs typeface="Arial"/>
              </a:rPr>
              <a:t>has two or more independent clauses </a:t>
            </a:r>
            <a:endParaRPr lang="en-US" sz="1800" dirty="0">
              <a:latin typeface="+mn-lt"/>
            </a:endParaRPr>
          </a:p>
          <a:p>
            <a:pPr marL="285750" indent="-285750">
              <a:buFont typeface="Arial" panose="020B0604020202020204" pitchFamily="34" charset="0"/>
              <a:buChar char="•"/>
            </a:pPr>
            <a:r>
              <a:rPr lang="en-US" sz="1800" dirty="0">
                <a:latin typeface="+mn-lt"/>
                <a:cs typeface="Arial"/>
              </a:rPr>
              <a:t>joins ideas of equal importance</a:t>
            </a:r>
            <a:endParaRPr lang="en-US" sz="1800" dirty="0">
              <a:latin typeface="+mn-lt"/>
            </a:endParaRPr>
          </a:p>
          <a:p>
            <a:pPr marL="285750" indent="-285750">
              <a:buFont typeface="Arial" panose="020B0604020202020204" pitchFamily="34" charset="0"/>
              <a:buChar char="•"/>
            </a:pPr>
            <a:r>
              <a:rPr lang="en-US" sz="1800" dirty="0">
                <a:latin typeface="+mn-lt"/>
                <a:cs typeface="Arial"/>
              </a:rPr>
              <a:t>connects independent clauses (using coordinating conjunctions such as and, but, or).</a:t>
            </a:r>
            <a:endParaRPr lang="en-US" sz="1800" dirty="0">
              <a:solidFill>
                <a:srgbClr val="3B3E4D"/>
              </a:solidFill>
              <a:latin typeface="+mn-lt"/>
            </a:endParaRPr>
          </a:p>
        </p:txBody>
      </p:sp>
      <p:sp>
        <p:nvSpPr>
          <p:cNvPr id="12" name="Text Placeholder 4">
            <a:extLst>
              <a:ext uri="{FF2B5EF4-FFF2-40B4-BE49-F238E27FC236}">
                <a16:creationId xmlns:a16="http://schemas.microsoft.com/office/drawing/2014/main" id="{736AE300-E431-D776-0D34-6EB807F76114}"/>
              </a:ext>
            </a:extLst>
          </p:cNvPr>
          <p:cNvSpPr txBox="1">
            <a:spLocks/>
          </p:cNvSpPr>
          <p:nvPr/>
        </p:nvSpPr>
        <p:spPr>
          <a:xfrm>
            <a:off x="354000" y="3892855"/>
            <a:ext cx="11483999" cy="1792896"/>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accent2"/>
                </a:solidFill>
                <a:cs typeface="Arial"/>
              </a:rPr>
              <a:t> Compound sentence from 'What the doctor recommended’</a:t>
            </a:r>
            <a:r>
              <a:rPr lang="en-US" sz="1800" dirty="0">
                <a:cs typeface="Arial"/>
              </a:rPr>
              <a:t>:</a:t>
            </a:r>
            <a:endParaRPr lang="en-US" sz="1800" dirty="0"/>
          </a:p>
          <a:p>
            <a:pPr algn="ctr"/>
            <a:r>
              <a:rPr lang="en-US" sz="3000" i="1" dirty="0">
                <a:cs typeface="Arial"/>
              </a:rPr>
              <a:t> </a:t>
            </a:r>
            <a:r>
              <a:rPr lang="en-US" sz="3000" i="1" dirty="0">
                <a:highlight>
                  <a:srgbClr val="92D050"/>
                </a:highlight>
                <a:cs typeface="Arial"/>
              </a:rPr>
              <a:t>I pretended I was happy in Black Jack</a:t>
            </a:r>
            <a:r>
              <a:rPr lang="en-US" sz="3000" i="1" dirty="0">
                <a:cs typeface="Arial"/>
              </a:rPr>
              <a:t>,  </a:t>
            </a:r>
            <a:r>
              <a:rPr lang="en-US" sz="3000" i="1" dirty="0">
                <a:highlight>
                  <a:srgbClr val="FFFF00"/>
                </a:highlight>
                <a:cs typeface="Arial"/>
              </a:rPr>
              <a:t>but</a:t>
            </a:r>
            <a:r>
              <a:rPr lang="en-US" sz="3000" i="1" dirty="0">
                <a:cs typeface="Arial"/>
              </a:rPr>
              <a:t>   </a:t>
            </a:r>
            <a:r>
              <a:rPr lang="en-US" sz="3000" i="1" dirty="0">
                <a:highlight>
                  <a:srgbClr val="92D050"/>
                </a:highlight>
                <a:cs typeface="Arial"/>
              </a:rPr>
              <a:t>really, I wasn’t</a:t>
            </a:r>
            <a:r>
              <a:rPr lang="en-US" sz="3000" i="1" dirty="0">
                <a:cs typeface="Arial"/>
              </a:rPr>
              <a:t>.</a:t>
            </a:r>
            <a:endParaRPr lang="en-US" sz="1200" dirty="0">
              <a:cs typeface="Arial"/>
            </a:endParaRPr>
          </a:p>
        </p:txBody>
      </p:sp>
      <p:grpSp>
        <p:nvGrpSpPr>
          <p:cNvPr id="17" name="Group 16" descr="2 independent clauses have been highlighted in green, 'I pretended I was happy in Black Jack,' and, 'really, I wasn't.' 1 Coordinating conjunction has been highlighted in yellow, 'but'.">
            <a:extLst>
              <a:ext uri="{FF2B5EF4-FFF2-40B4-BE49-F238E27FC236}">
                <a16:creationId xmlns:a16="http://schemas.microsoft.com/office/drawing/2014/main" id="{67C1CB6A-7691-D41F-F708-AB369128FE1D}"/>
              </a:ext>
            </a:extLst>
          </p:cNvPr>
          <p:cNvGrpSpPr/>
          <p:nvPr/>
        </p:nvGrpSpPr>
        <p:grpSpPr>
          <a:xfrm>
            <a:off x="3046336" y="5210736"/>
            <a:ext cx="7880502" cy="363904"/>
            <a:chOff x="3046336" y="5210736"/>
            <a:chExt cx="7880502" cy="363904"/>
          </a:xfrm>
        </p:grpSpPr>
        <p:sp>
          <p:nvSpPr>
            <p:cNvPr id="14" name="Rectangle 13">
              <a:extLst>
                <a:ext uri="{FF2B5EF4-FFF2-40B4-BE49-F238E27FC236}">
                  <a16:creationId xmlns:a16="http://schemas.microsoft.com/office/drawing/2014/main" id="{7D726C19-2F33-13C5-D03C-1BD22A08E82B}"/>
                </a:ext>
              </a:extLst>
            </p:cNvPr>
            <p:cNvSpPr/>
            <p:nvPr/>
          </p:nvSpPr>
          <p:spPr>
            <a:xfrm>
              <a:off x="3046336" y="5234268"/>
              <a:ext cx="2194077" cy="340372"/>
            </a:xfrm>
            <a:prstGeom prst="rect">
              <a:avLst/>
            </a:prstGeom>
            <a:solidFill>
              <a:srgbClr val="92D050">
                <a:alpha val="60000"/>
              </a:srgbClr>
            </a:solidFill>
            <a:ln>
              <a:solidFill>
                <a:srgbClr val="64BB4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tx1"/>
                  </a:solidFill>
                  <a:cs typeface="Arial"/>
                </a:rPr>
                <a:t>independent clause</a:t>
              </a:r>
              <a:endParaRPr lang="en-US" sz="1200" dirty="0">
                <a:solidFill>
                  <a:schemeClr val="tx1"/>
                </a:solidFill>
                <a:cs typeface="Arial" panose="020B0604020202020204"/>
              </a:endParaRPr>
            </a:p>
          </p:txBody>
        </p:sp>
        <p:sp>
          <p:nvSpPr>
            <p:cNvPr id="15" name="Rectangle 14">
              <a:extLst>
                <a:ext uri="{FF2B5EF4-FFF2-40B4-BE49-F238E27FC236}">
                  <a16:creationId xmlns:a16="http://schemas.microsoft.com/office/drawing/2014/main" id="{D664DC62-E8EA-C063-F6A7-B17F12C2A883}"/>
                </a:ext>
              </a:extLst>
            </p:cNvPr>
            <p:cNvSpPr/>
            <p:nvPr/>
          </p:nvSpPr>
          <p:spPr>
            <a:xfrm>
              <a:off x="8732761" y="5234268"/>
              <a:ext cx="2194077" cy="340372"/>
            </a:xfrm>
            <a:prstGeom prst="rect">
              <a:avLst/>
            </a:prstGeom>
            <a:solidFill>
              <a:srgbClr val="92D050">
                <a:alpha val="60000"/>
              </a:srgbClr>
            </a:solidFill>
            <a:ln>
              <a:solidFill>
                <a:srgbClr val="64BB4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chemeClr val="tx1"/>
                  </a:solidFill>
                  <a:cs typeface="Arial"/>
                </a:rPr>
                <a:t>independent clause</a:t>
              </a:r>
              <a:endParaRPr lang="en-US" sz="1200">
                <a:solidFill>
                  <a:schemeClr val="tx1"/>
                </a:solidFill>
                <a:cs typeface="Arial" panose="020B0604020202020204"/>
              </a:endParaRPr>
            </a:p>
          </p:txBody>
        </p:sp>
        <p:sp>
          <p:nvSpPr>
            <p:cNvPr id="16" name="Rectangle 15">
              <a:extLst>
                <a:ext uri="{FF2B5EF4-FFF2-40B4-BE49-F238E27FC236}">
                  <a16:creationId xmlns:a16="http://schemas.microsoft.com/office/drawing/2014/main" id="{0268D91F-7457-2D8E-351E-AFB0810F32CC}"/>
                </a:ext>
              </a:extLst>
            </p:cNvPr>
            <p:cNvSpPr/>
            <p:nvPr/>
          </p:nvSpPr>
          <p:spPr>
            <a:xfrm>
              <a:off x="7391400" y="5210736"/>
              <a:ext cx="1117656" cy="340372"/>
            </a:xfrm>
            <a:prstGeom prst="rect">
              <a:avLst/>
            </a:prstGeom>
            <a:solidFill>
              <a:srgbClr val="FFFF00">
                <a:alpha val="60000"/>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chemeClr val="tx1"/>
                  </a:solidFill>
                  <a:cs typeface="Arial"/>
                </a:rPr>
                <a:t>coordinating conjunction</a:t>
              </a:r>
              <a:endParaRPr lang="en-US" sz="1200">
                <a:solidFill>
                  <a:schemeClr val="tx1"/>
                </a:solidFill>
                <a:cs typeface="Arial" panose="020B0604020202020204"/>
              </a:endParaRPr>
            </a:p>
          </p:txBody>
        </p:sp>
      </p:grpSp>
      <p:sp>
        <p:nvSpPr>
          <p:cNvPr id="2" name="Slide Number Placeholder 1">
            <a:extLst>
              <a:ext uri="{FF2B5EF4-FFF2-40B4-BE49-F238E27FC236}">
                <a16:creationId xmlns:a16="http://schemas.microsoft.com/office/drawing/2014/main" id="{80DD2939-7A28-A12A-B536-FDA4AEAE687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179682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E4F97C24-4A12-3E1E-8BF2-076C6CB05BBC}"/>
              </a:ext>
              <a:ext uri="{C183D7F6-B498-43B3-948B-1728B52AA6E4}">
                <adec:decorative xmlns:adec="http://schemas.microsoft.com/office/drawing/2017/decorative" val="1"/>
              </a:ext>
            </a:extLst>
          </p:cNvPr>
          <p:cNvSpPr txBox="1">
            <a:spLocks/>
          </p:cNvSpPr>
          <p:nvPr/>
        </p:nvSpPr>
        <p:spPr>
          <a:xfrm>
            <a:off x="539999" y="379595"/>
            <a:ext cx="2496712" cy="307611"/>
          </a:xfrm>
          <a:prstGeom prst="rect">
            <a:avLst/>
          </a:prstGeom>
        </p:spPr>
        <p:txBody>
          <a:bodyPr vert="horz" lIns="0" tIns="0" rIns="0" bIns="0" rtlCol="0" anchor="t">
            <a:noAutofit/>
          </a:bodyPr>
          <a:lstStyle>
            <a:defPPr>
              <a:defRPr lang="en-US"/>
            </a:defPPr>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4"/>
                </a:solidFill>
                <a:latin typeface="+mj-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dirty="0">
                <a:solidFill>
                  <a:schemeClr val="bg1"/>
                </a:solidFill>
                <a:cs typeface="Arial"/>
              </a:rPr>
              <a:t>NSW Department of Education</a:t>
            </a:r>
            <a:endParaRPr lang="en-US" sz="1400" dirty="0">
              <a:solidFill>
                <a:schemeClr val="bg1"/>
              </a:solidFill>
            </a:endParaRPr>
          </a:p>
        </p:txBody>
      </p:sp>
      <p:sp>
        <p:nvSpPr>
          <p:cNvPr id="18" name="Title 17">
            <a:extLst>
              <a:ext uri="{FF2B5EF4-FFF2-40B4-BE49-F238E27FC236}">
                <a16:creationId xmlns:a16="http://schemas.microsoft.com/office/drawing/2014/main" id="{87B564AD-817B-9C48-9173-EC75E1112F18}"/>
              </a:ext>
            </a:extLst>
          </p:cNvPr>
          <p:cNvSpPr>
            <a:spLocks noGrp="1"/>
          </p:cNvSpPr>
          <p:nvPr>
            <p:ph type="ctrTitle"/>
          </p:nvPr>
        </p:nvSpPr>
        <p:spPr>
          <a:xfrm>
            <a:off x="539999" y="1530002"/>
            <a:ext cx="6255979" cy="2033997"/>
          </a:xfrm>
        </p:spPr>
        <p:txBody>
          <a:bodyPr/>
          <a:lstStyle/>
          <a:p>
            <a:r>
              <a:rPr lang="en-AU" dirty="0">
                <a:ea typeface="Times New Roman" panose="02020603050405020304" pitchFamily="18" charset="0"/>
              </a:rPr>
              <a:t>Phase 3 – Creating a personal voice through sentence variation</a:t>
            </a:r>
            <a:endParaRPr lang="en-AU" dirty="0"/>
          </a:p>
        </p:txBody>
      </p:sp>
      <p:sp>
        <p:nvSpPr>
          <p:cNvPr id="19" name="Text Placeholder 18">
            <a:extLst>
              <a:ext uri="{FF2B5EF4-FFF2-40B4-BE49-F238E27FC236}">
                <a16:creationId xmlns:a16="http://schemas.microsoft.com/office/drawing/2014/main" id="{F1FC384E-7BAD-D6C7-06AB-2E29CA7BB8F5}"/>
              </a:ext>
            </a:extLst>
          </p:cNvPr>
          <p:cNvSpPr>
            <a:spLocks noGrp="1"/>
          </p:cNvSpPr>
          <p:nvPr>
            <p:ph type="body" sz="quarter" idx="10"/>
          </p:nvPr>
        </p:nvSpPr>
        <p:spPr/>
        <p:txBody>
          <a:bodyPr/>
          <a:lstStyle/>
          <a:p>
            <a:r>
              <a:rPr lang="en-US" dirty="0"/>
              <a:t>Stage 6 – English Studies – Year 11</a:t>
            </a:r>
            <a:endParaRPr lang="en-US" dirty="0">
              <a:cs typeface="Arial" panose="020B0604020202020204" pitchFamily="34" charset="0"/>
            </a:endParaRPr>
          </a:p>
          <a:p>
            <a:endParaRPr lang="en-AU" dirty="0"/>
          </a:p>
        </p:txBody>
      </p:sp>
      <p:sp>
        <p:nvSpPr>
          <p:cNvPr id="23" name="Text Placeholder 22">
            <a:extLst>
              <a:ext uri="{FF2B5EF4-FFF2-40B4-BE49-F238E27FC236}">
                <a16:creationId xmlns:a16="http://schemas.microsoft.com/office/drawing/2014/main" id="{CE7A7B5D-773E-5CF2-DE11-91C44BB6DB96}"/>
              </a:ext>
            </a:extLst>
          </p:cNvPr>
          <p:cNvSpPr>
            <a:spLocks noGrp="1"/>
          </p:cNvSpPr>
          <p:nvPr>
            <p:ph type="body" sz="quarter" idx="16"/>
          </p:nvPr>
        </p:nvSpPr>
        <p:spPr/>
        <p:txBody>
          <a:bodyPr/>
          <a:lstStyle/>
          <a:p>
            <a:r>
              <a:rPr lang="en-US" dirty="0">
                <a:cs typeface="Arial" panose="020B0604020202020204" pitchFamily="34" charset="0"/>
              </a:rPr>
              <a:t>‘Reading to write: Transition to English Studies’ – Year 11</a:t>
            </a:r>
          </a:p>
          <a:p>
            <a:endParaRPr lang="en-AU" dirty="0"/>
          </a:p>
        </p:txBody>
      </p:sp>
      <p:sp>
        <p:nvSpPr>
          <p:cNvPr id="2" name="Text Placeholder 1">
            <a:extLst>
              <a:ext uri="{FF2B5EF4-FFF2-40B4-BE49-F238E27FC236}">
                <a16:creationId xmlns:a16="http://schemas.microsoft.com/office/drawing/2014/main" id="{68B981D5-6156-144E-8F6C-F3F51DB76184}"/>
              </a:ext>
            </a:extLst>
          </p:cNvPr>
          <p:cNvSpPr>
            <a:spLocks noGrp="1"/>
          </p:cNvSpPr>
          <p:nvPr>
            <p:ph type="body" sz="quarter" idx="14"/>
          </p:nvPr>
        </p:nvSpPr>
        <p:spPr/>
        <p:txBody>
          <a:bodyPr/>
          <a:lstStyle/>
          <a:p>
            <a:r>
              <a:rPr lang="en-US" dirty="0"/>
              <a:t>Term 1</a:t>
            </a:r>
            <a:endParaRPr lang="en-AU" dirty="0"/>
          </a:p>
        </p:txBody>
      </p:sp>
      <p:pic>
        <p:nvPicPr>
          <p:cNvPr id="24" name="Picture Placeholder 3">
            <a:extLst>
              <a:ext uri="{FF2B5EF4-FFF2-40B4-BE49-F238E27FC236}">
                <a16:creationId xmlns:a16="http://schemas.microsoft.com/office/drawing/2014/main" id="{EC5018D2-FAE5-434E-31B9-4983D63A2A91}"/>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29" b="7867"/>
          <a:stretch>
            <a:fillRect/>
          </a:stretch>
        </p:blipFill>
        <p:spPr>
          <a:xfrm>
            <a:off x="7128000" y="0"/>
            <a:ext cx="5064000" cy="6320118"/>
          </a:xfrm>
          <a:prstGeom prst="rect">
            <a:avLst/>
          </a:prstGeom>
          <a:noFill/>
        </p:spPr>
      </p:pic>
      <p:sp>
        <p:nvSpPr>
          <p:cNvPr id="25" name="TextBox 24">
            <a:extLst>
              <a:ext uri="{FF2B5EF4-FFF2-40B4-BE49-F238E27FC236}">
                <a16:creationId xmlns:a16="http://schemas.microsoft.com/office/drawing/2014/main" id="{9CAD3D37-E986-4FCB-07E2-47FBE7459B58}"/>
              </a:ext>
              <a:ext uri="{C183D7F6-B498-43B3-948B-1728B52AA6E4}">
                <adec:decorative xmlns:adec="http://schemas.microsoft.com/office/drawing/2017/decorative" val="1"/>
              </a:ext>
            </a:extLst>
          </p:cNvPr>
          <p:cNvSpPr txBox="1"/>
          <p:nvPr/>
        </p:nvSpPr>
        <p:spPr>
          <a:xfrm>
            <a:off x="7310756" y="6502400"/>
            <a:ext cx="4690159"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dirty="0"/>
              <a:t>Photo by </a:t>
            </a:r>
            <a:r>
              <a:rPr lang="en-US" sz="1200" dirty="0">
                <a:hlinkClick r:id="rId4"/>
              </a:rPr>
              <a:t>Zhuo Cheng you</a:t>
            </a:r>
            <a:r>
              <a:rPr lang="en-US" sz="1200" dirty="0"/>
              <a:t> on </a:t>
            </a:r>
            <a:r>
              <a:rPr lang="en-US" sz="1200" dirty="0" err="1">
                <a:hlinkClick r:id="rId5"/>
              </a:rPr>
              <a:t>Unsplash</a:t>
            </a:r>
            <a:endParaRPr lang="en-US" sz="1200" dirty="0">
              <a:cs typeface="Arial" panose="020B0604020202020204"/>
            </a:endParaRPr>
          </a:p>
        </p:txBody>
      </p:sp>
    </p:spTree>
    <p:extLst>
      <p:ext uri="{BB962C8B-B14F-4D97-AF65-F5344CB8AC3E}">
        <p14:creationId xmlns:p14="http://schemas.microsoft.com/office/powerpoint/2010/main" val="22122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latin typeface="+mj-lt"/>
              </a:rPr>
              <a:t>Complex sentences (1)</a:t>
            </a:r>
          </a:p>
        </p:txBody>
      </p:sp>
    </p:spTree>
    <p:extLst>
      <p:ext uri="{BB962C8B-B14F-4D97-AF65-F5344CB8AC3E}">
        <p14:creationId xmlns:p14="http://schemas.microsoft.com/office/powerpoint/2010/main" val="91764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8F71FFD-7510-EE6D-CB36-3A5F1E0C3FB5}"/>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FEA9DB2F-E66F-75FC-F8BD-A2977A0B21D6}"/>
              </a:ext>
            </a:extLst>
          </p:cNvPr>
          <p:cNvSpPr>
            <a:spLocks noGrp="1"/>
          </p:cNvSpPr>
          <p:nvPr>
            <p:ph type="title"/>
          </p:nvPr>
        </p:nvSpPr>
        <p:spPr/>
        <p:txBody>
          <a:bodyPr/>
          <a:lstStyle/>
          <a:p>
            <a:r>
              <a:rPr lang="en-AU" dirty="0">
                <a:latin typeface="+mj-lt"/>
                <a:cs typeface="Arial"/>
              </a:rPr>
              <a:t>Activating prior knowledge (2)</a:t>
            </a:r>
            <a:endParaRPr lang="en-AU" dirty="0">
              <a:latin typeface="+mj-lt"/>
            </a:endParaRPr>
          </a:p>
        </p:txBody>
      </p:sp>
      <p:sp>
        <p:nvSpPr>
          <p:cNvPr id="13" name="Text Placeholder 12">
            <a:extLst>
              <a:ext uri="{FF2B5EF4-FFF2-40B4-BE49-F238E27FC236}">
                <a16:creationId xmlns:a16="http://schemas.microsoft.com/office/drawing/2014/main" id="{BDE7D834-8712-E265-4952-A0A6590E7579}"/>
              </a:ext>
            </a:extLst>
          </p:cNvPr>
          <p:cNvSpPr>
            <a:spLocks noGrp="1"/>
          </p:cNvSpPr>
          <p:nvPr>
            <p:ph type="body" sz="quarter" idx="18"/>
          </p:nvPr>
        </p:nvSpPr>
        <p:spPr/>
        <p:txBody>
          <a:bodyPr/>
          <a:lstStyle/>
          <a:p>
            <a:r>
              <a:rPr lang="en-AU">
                <a:latin typeface="+mj-lt"/>
                <a:cs typeface="Arial"/>
              </a:rPr>
              <a:t>Independent or dependent clause</a:t>
            </a:r>
            <a:endParaRPr lang="en-AU">
              <a:latin typeface="+mj-lt"/>
            </a:endParaRPr>
          </a:p>
        </p:txBody>
      </p:sp>
      <p:sp>
        <p:nvSpPr>
          <p:cNvPr id="4" name="TextBox 3">
            <a:extLst>
              <a:ext uri="{FF2B5EF4-FFF2-40B4-BE49-F238E27FC236}">
                <a16:creationId xmlns:a16="http://schemas.microsoft.com/office/drawing/2014/main" id="{6E9511CC-6D96-44E8-7EBD-238C33E6C0A4}"/>
              </a:ext>
            </a:extLst>
          </p:cNvPr>
          <p:cNvSpPr txBox="1"/>
          <p:nvPr/>
        </p:nvSpPr>
        <p:spPr>
          <a:xfrm>
            <a:off x="360000" y="2070046"/>
            <a:ext cx="11484000" cy="317118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US" sz="3200" dirty="0"/>
              <a:t>As anyone who’s ever read manga will know</a:t>
            </a:r>
            <a:endParaRPr lang="en-US" sz="3200" dirty="0">
              <a:cs typeface="Arial"/>
            </a:endParaRPr>
          </a:p>
          <a:p>
            <a:pPr algn="ctr">
              <a:lnSpc>
                <a:spcPct val="150000"/>
              </a:lnSpc>
              <a:spcAft>
                <a:spcPts val="1200"/>
              </a:spcAft>
            </a:pPr>
            <a:r>
              <a:rPr lang="en-US" sz="3200" dirty="0">
                <a:cs typeface="Arial"/>
              </a:rPr>
              <a:t>OR </a:t>
            </a:r>
          </a:p>
          <a:p>
            <a:pPr>
              <a:lnSpc>
                <a:spcPct val="150000"/>
              </a:lnSpc>
              <a:spcAft>
                <a:spcPts val="1200"/>
              </a:spcAft>
            </a:pPr>
            <a:r>
              <a:rPr lang="en-US" sz="3200" dirty="0"/>
              <a:t>You can easily get through ten volumes of manga in a little under four hours</a:t>
            </a:r>
            <a:endParaRPr lang="en-US" sz="3200" dirty="0">
              <a:cs typeface="Arial"/>
            </a:endParaRPr>
          </a:p>
        </p:txBody>
      </p:sp>
      <p:sp>
        <p:nvSpPr>
          <p:cNvPr id="3" name="Slide Number Placeholder 2">
            <a:extLst>
              <a:ext uri="{FF2B5EF4-FFF2-40B4-BE49-F238E27FC236}">
                <a16:creationId xmlns:a16="http://schemas.microsoft.com/office/drawing/2014/main" id="{E7210EFB-2C1C-EE96-9FFC-EC672F1869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287373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9BF76D-84FD-AA3D-0C64-EC9104ADE4BB}"/>
              </a:ext>
            </a:extLst>
          </p:cNvPr>
          <p:cNvSpPr>
            <a:spLocks noGrp="1"/>
          </p:cNvSpPr>
          <p:nvPr>
            <p:ph type="title"/>
          </p:nvPr>
        </p:nvSpPr>
        <p:spPr/>
        <p:txBody>
          <a:bodyPr/>
          <a:lstStyle/>
          <a:p>
            <a:r>
              <a:rPr lang="en-US" dirty="0">
                <a:cs typeface="Arial"/>
              </a:rPr>
              <a:t>Joining two different kinds of clauses together</a:t>
            </a:r>
            <a:endParaRPr lang="en-US" dirty="0"/>
          </a:p>
        </p:txBody>
      </p:sp>
      <p:sp>
        <p:nvSpPr>
          <p:cNvPr id="4" name="Text Placeholder 3">
            <a:extLst>
              <a:ext uri="{FF2B5EF4-FFF2-40B4-BE49-F238E27FC236}">
                <a16:creationId xmlns:a16="http://schemas.microsoft.com/office/drawing/2014/main" id="{D159C817-6A12-39C5-7F60-A44A1BF79774}"/>
              </a:ext>
            </a:extLst>
          </p:cNvPr>
          <p:cNvSpPr>
            <a:spLocks noGrp="1"/>
          </p:cNvSpPr>
          <p:nvPr>
            <p:ph type="body" sz="quarter" idx="18"/>
          </p:nvPr>
        </p:nvSpPr>
        <p:spPr/>
        <p:txBody>
          <a:bodyPr/>
          <a:lstStyle/>
          <a:p>
            <a:r>
              <a:rPr lang="en-US">
                <a:cs typeface="Arial"/>
              </a:rPr>
              <a:t>Not all clauses can ‘stand alone’</a:t>
            </a:r>
            <a:endParaRPr lang="en-US"/>
          </a:p>
        </p:txBody>
      </p:sp>
      <p:sp>
        <p:nvSpPr>
          <p:cNvPr id="11" name="Text Placeholder 4">
            <a:extLst>
              <a:ext uri="{FF2B5EF4-FFF2-40B4-BE49-F238E27FC236}">
                <a16:creationId xmlns:a16="http://schemas.microsoft.com/office/drawing/2014/main" id="{9B08AE17-D7D9-AFEF-6789-3B4EEEE8CC15}"/>
              </a:ext>
            </a:extLst>
          </p:cNvPr>
          <p:cNvSpPr txBox="1">
            <a:spLocks/>
          </p:cNvSpPr>
          <p:nvPr/>
        </p:nvSpPr>
        <p:spPr>
          <a:xfrm>
            <a:off x="359999" y="1433089"/>
            <a:ext cx="6150000" cy="2132302"/>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cs typeface="Arial"/>
              </a:rPr>
              <a:t>Q – Which one of the two parts of this sentence can stand alone? The red or blue one?</a:t>
            </a:r>
          </a:p>
          <a:p>
            <a:r>
              <a:rPr lang="en-US" sz="1800" i="1" dirty="0"/>
              <a:t>As </a:t>
            </a:r>
            <a:r>
              <a:rPr lang="en-US" sz="1800" i="1" dirty="0">
                <a:solidFill>
                  <a:schemeClr val="tx2"/>
                </a:solidFill>
              </a:rPr>
              <a:t>anyone who’s ever read manga will know</a:t>
            </a:r>
            <a:r>
              <a:rPr lang="en-US" sz="1800" i="1" dirty="0"/>
              <a:t>, </a:t>
            </a:r>
            <a:r>
              <a:rPr lang="en-US" sz="1800" i="1" dirty="0">
                <a:solidFill>
                  <a:schemeClr val="accent2"/>
                </a:solidFill>
              </a:rPr>
              <a:t>you can easily get through ten volumes of manga in a little under four hours</a:t>
            </a:r>
            <a:r>
              <a:rPr lang="en-US" sz="1800" i="1" dirty="0"/>
              <a:t>.</a:t>
            </a:r>
            <a:endParaRPr lang="en-US" sz="1800" dirty="0"/>
          </a:p>
        </p:txBody>
      </p:sp>
      <p:sp>
        <p:nvSpPr>
          <p:cNvPr id="12" name="Text Placeholder 4">
            <a:extLst>
              <a:ext uri="{FF2B5EF4-FFF2-40B4-BE49-F238E27FC236}">
                <a16:creationId xmlns:a16="http://schemas.microsoft.com/office/drawing/2014/main" id="{9598DA6D-DC47-E38B-CC71-EB64C591EBA5}"/>
              </a:ext>
            </a:extLst>
          </p:cNvPr>
          <p:cNvSpPr txBox="1">
            <a:spLocks/>
          </p:cNvSpPr>
          <p:nvPr/>
        </p:nvSpPr>
        <p:spPr>
          <a:xfrm>
            <a:off x="359999" y="3805173"/>
            <a:ext cx="6150000" cy="2890828"/>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mn-lt"/>
                <a:cs typeface="Arial"/>
              </a:rPr>
              <a:t>A – The sentence contains an independent clause – </a:t>
            </a:r>
            <a:r>
              <a:rPr lang="en-US" sz="1800" i="1" dirty="0">
                <a:latin typeface="+mn-lt"/>
                <a:cs typeface="Arial"/>
              </a:rPr>
              <a:t>‘you can easily get through ten volumes of manga in a little under four hours’ </a:t>
            </a:r>
            <a:r>
              <a:rPr lang="en-US" sz="1800" dirty="0">
                <a:latin typeface="+mn-lt"/>
                <a:cs typeface="Arial"/>
              </a:rPr>
              <a:t>which can stand alone as a complete thought. </a:t>
            </a:r>
          </a:p>
          <a:p>
            <a:r>
              <a:rPr lang="en-US" sz="1800" dirty="0">
                <a:latin typeface="+mn-lt"/>
                <a:cs typeface="Arial"/>
              </a:rPr>
              <a:t>The sentence also contains a dependent clause – </a:t>
            </a:r>
            <a:r>
              <a:rPr lang="en-US" sz="1800" i="1" dirty="0">
                <a:latin typeface="+mn-lt"/>
                <a:cs typeface="Arial"/>
              </a:rPr>
              <a:t>‘anyone who’s ever read magna will know’. </a:t>
            </a:r>
          </a:p>
          <a:p>
            <a:r>
              <a:rPr lang="en-US" sz="1800" b="1" dirty="0">
                <a:latin typeface="+mn-lt"/>
                <a:cs typeface="Arial"/>
              </a:rPr>
              <a:t>Can you see what holds these two clauses together?</a:t>
            </a:r>
            <a:endParaRPr lang="en-US" sz="1800" b="1" dirty="0">
              <a:latin typeface="+mn-lt"/>
            </a:endParaRPr>
          </a:p>
        </p:txBody>
      </p:sp>
      <p:pic>
        <p:nvPicPr>
          <p:cNvPr id="14" name="Picture 13" descr="A young woman sitting on the bedroom floor reading a book.&#10;">
            <a:extLst>
              <a:ext uri="{FF2B5EF4-FFF2-40B4-BE49-F238E27FC236}">
                <a16:creationId xmlns:a16="http://schemas.microsoft.com/office/drawing/2014/main" id="{4FA274C4-3E54-08AE-247C-215832F176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2471" y="2000086"/>
            <a:ext cx="4989530" cy="3130609"/>
          </a:xfrm>
          <a:prstGeom prst="rect">
            <a:avLst/>
          </a:prstGeom>
        </p:spPr>
      </p:pic>
      <p:sp>
        <p:nvSpPr>
          <p:cNvPr id="13" name="TextBox 12">
            <a:extLst>
              <a:ext uri="{FF2B5EF4-FFF2-40B4-BE49-F238E27FC236}">
                <a16:creationId xmlns:a16="http://schemas.microsoft.com/office/drawing/2014/main" id="{D90208D1-40D0-B242-4B63-CA97E4F3360A}"/>
              </a:ext>
            </a:extLst>
          </p:cNvPr>
          <p:cNvSpPr txBox="1"/>
          <p:nvPr/>
        </p:nvSpPr>
        <p:spPr>
          <a:xfrm>
            <a:off x="6842471" y="5323256"/>
            <a:ext cx="4818743" cy="380201"/>
          </a:xfrm>
          <a:prstGeom prst="rect">
            <a:avLst/>
          </a:prstGeom>
          <a:noFill/>
        </p:spPr>
        <p:txBody>
          <a:bodyPr wrap="square" lIns="0" tIns="0" rIns="0" bIns="0" rtlCol="0">
            <a:noAutofit/>
          </a:bodyPr>
          <a:lstStyle/>
          <a:p>
            <a:pPr algn="l"/>
            <a:r>
              <a:rPr lang="en-AU" sz="1200" dirty="0">
                <a:solidFill>
                  <a:schemeClr val="accent2"/>
                </a:solidFill>
              </a:rPr>
              <a:t>Manga frame from ‘What the doctor recommended’ by Queenie Chan </a:t>
            </a:r>
          </a:p>
        </p:txBody>
      </p:sp>
      <p:sp>
        <p:nvSpPr>
          <p:cNvPr id="2" name="Slide Number Placeholder 1">
            <a:extLst>
              <a:ext uri="{FF2B5EF4-FFF2-40B4-BE49-F238E27FC236}">
                <a16:creationId xmlns:a16="http://schemas.microsoft.com/office/drawing/2014/main" id="{AB08DC48-575C-DCBD-0CF7-A6CAB49495E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240863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6D2E9B-1244-3259-C77A-420565A885FF}"/>
              </a:ext>
            </a:extLst>
          </p:cNvPr>
          <p:cNvSpPr>
            <a:spLocks noGrp="1"/>
          </p:cNvSpPr>
          <p:nvPr>
            <p:ph type="title"/>
          </p:nvPr>
        </p:nvSpPr>
        <p:spPr/>
        <p:txBody>
          <a:bodyPr/>
          <a:lstStyle/>
          <a:p>
            <a:r>
              <a:rPr lang="en-AU"/>
              <a:t>‘as’ is a subordinating conjunction</a:t>
            </a:r>
          </a:p>
        </p:txBody>
      </p:sp>
      <p:sp>
        <p:nvSpPr>
          <p:cNvPr id="4" name="Text Placeholder 3">
            <a:extLst>
              <a:ext uri="{FF2B5EF4-FFF2-40B4-BE49-F238E27FC236}">
                <a16:creationId xmlns:a16="http://schemas.microsoft.com/office/drawing/2014/main" id="{A0B682F8-2131-451A-8437-ADC7E4E56869}"/>
              </a:ext>
            </a:extLst>
          </p:cNvPr>
          <p:cNvSpPr>
            <a:spLocks noGrp="1"/>
          </p:cNvSpPr>
          <p:nvPr>
            <p:ph type="body" sz="quarter" idx="18"/>
          </p:nvPr>
        </p:nvSpPr>
        <p:spPr>
          <a:xfrm>
            <a:off x="360000" y="982521"/>
            <a:ext cx="10511200" cy="389080"/>
          </a:xfrm>
        </p:spPr>
        <p:txBody>
          <a:bodyPr/>
          <a:lstStyle/>
          <a:p>
            <a:r>
              <a:rPr lang="en-US" dirty="0">
                <a:cs typeface="Arial"/>
              </a:rPr>
              <a:t>‘subordinating’ means showing one clause is less important than, or depends on, the other</a:t>
            </a:r>
            <a:endParaRPr lang="en-US" dirty="0"/>
          </a:p>
        </p:txBody>
      </p:sp>
      <p:sp>
        <p:nvSpPr>
          <p:cNvPr id="8" name="Text Placeholder 4">
            <a:extLst>
              <a:ext uri="{FF2B5EF4-FFF2-40B4-BE49-F238E27FC236}">
                <a16:creationId xmlns:a16="http://schemas.microsoft.com/office/drawing/2014/main" id="{12AC753E-1ED4-D39F-5DEB-767664D3F755}"/>
              </a:ext>
            </a:extLst>
          </p:cNvPr>
          <p:cNvSpPr txBox="1">
            <a:spLocks/>
          </p:cNvSpPr>
          <p:nvPr/>
        </p:nvSpPr>
        <p:spPr>
          <a:xfrm>
            <a:off x="348000" y="1798165"/>
            <a:ext cx="11484000" cy="3688235"/>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The coordinating conjunctions ‘and’, ‘but’ and ‘so’ usually connect to standalone clauses.</a:t>
            </a:r>
          </a:p>
          <a:p>
            <a:r>
              <a:rPr lang="en-AU" dirty="0"/>
              <a:t>Subordinating conjunctions such as ‘as’ and ‘while’ connect a standalone independent clause</a:t>
            </a:r>
          </a:p>
          <a:p>
            <a:r>
              <a:rPr lang="en-US" i="1" dirty="0">
                <a:solidFill>
                  <a:schemeClr val="accent2"/>
                </a:solidFill>
              </a:rPr>
              <a:t>you can easily get through ten volumes of magna in a little under four hours.</a:t>
            </a:r>
            <a:endParaRPr lang="en-US" dirty="0"/>
          </a:p>
          <a:p>
            <a:r>
              <a:rPr lang="en-US" dirty="0">
                <a:cs typeface="Arial"/>
              </a:rPr>
              <a:t>with a dependent clause that cannot stand on its own</a:t>
            </a:r>
          </a:p>
          <a:p>
            <a:r>
              <a:rPr lang="en-US" i="1" dirty="0">
                <a:solidFill>
                  <a:schemeClr val="tx2"/>
                </a:solidFill>
              </a:rPr>
              <a:t>anyone who’s ever read magna will know </a:t>
            </a:r>
          </a:p>
          <a:p>
            <a:r>
              <a:rPr lang="en-US" dirty="0">
                <a:cs typeface="Arial"/>
              </a:rPr>
              <a:t>It depends on the main clause to make sense for the reader.</a:t>
            </a:r>
            <a:endParaRPr lang="en-AU" dirty="0"/>
          </a:p>
        </p:txBody>
      </p:sp>
      <p:sp>
        <p:nvSpPr>
          <p:cNvPr id="2" name="Slide Number Placeholder 1">
            <a:extLst>
              <a:ext uri="{FF2B5EF4-FFF2-40B4-BE49-F238E27FC236}">
                <a16:creationId xmlns:a16="http://schemas.microsoft.com/office/drawing/2014/main" id="{A265460A-8073-0CA1-402C-99CC4A69166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171592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D98A1E-83A3-4E71-7B1D-4E5AEC6B644C}"/>
              </a:ext>
            </a:extLst>
          </p:cNvPr>
          <p:cNvSpPr>
            <a:spLocks noGrp="1"/>
          </p:cNvSpPr>
          <p:nvPr>
            <p:ph type="title"/>
          </p:nvPr>
        </p:nvSpPr>
        <p:spPr>
          <a:xfrm>
            <a:off x="360000" y="360000"/>
            <a:ext cx="10080000" cy="545601"/>
          </a:xfrm>
        </p:spPr>
        <p:txBody>
          <a:bodyPr/>
          <a:lstStyle/>
          <a:p>
            <a:r>
              <a:rPr lang="en-AU" dirty="0"/>
              <a:t>Subordinating conjunctions </a:t>
            </a:r>
          </a:p>
        </p:txBody>
      </p:sp>
      <p:sp>
        <p:nvSpPr>
          <p:cNvPr id="4" name="Text Placeholder 3">
            <a:extLst>
              <a:ext uri="{FF2B5EF4-FFF2-40B4-BE49-F238E27FC236}">
                <a16:creationId xmlns:a16="http://schemas.microsoft.com/office/drawing/2014/main" id="{1B075CD1-5BFD-4DD7-7650-981EE14C2DD9}"/>
              </a:ext>
            </a:extLst>
          </p:cNvPr>
          <p:cNvSpPr>
            <a:spLocks noGrp="1"/>
          </p:cNvSpPr>
          <p:nvPr>
            <p:ph type="body" sz="quarter" idx="18"/>
          </p:nvPr>
        </p:nvSpPr>
        <p:spPr>
          <a:xfrm>
            <a:off x="360000" y="982520"/>
            <a:ext cx="10080000" cy="310015"/>
          </a:xfrm>
        </p:spPr>
        <p:txBody>
          <a:bodyPr/>
          <a:lstStyle/>
          <a:p>
            <a:r>
              <a:rPr lang="en-AU" dirty="0"/>
              <a:t>Definition and examples </a:t>
            </a:r>
          </a:p>
        </p:txBody>
      </p:sp>
      <p:sp>
        <p:nvSpPr>
          <p:cNvPr id="13" name="Text Placeholder 4">
            <a:extLst>
              <a:ext uri="{FF2B5EF4-FFF2-40B4-BE49-F238E27FC236}">
                <a16:creationId xmlns:a16="http://schemas.microsoft.com/office/drawing/2014/main" id="{238EC9EA-EB79-DC9A-B446-F88E9CA72BAD}"/>
              </a:ext>
            </a:extLst>
          </p:cNvPr>
          <p:cNvSpPr txBox="1">
            <a:spLocks/>
          </p:cNvSpPr>
          <p:nvPr/>
        </p:nvSpPr>
        <p:spPr>
          <a:xfrm>
            <a:off x="360000" y="1477138"/>
            <a:ext cx="11484000" cy="1560433"/>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solidFill>
                  <a:srgbClr val="22272B"/>
                </a:solidFill>
              </a:rPr>
              <a:t>A subordinating conjunction is a word or group of words that function to link a dependent clause to an independent clause. (NESA 2024)</a:t>
            </a:r>
          </a:p>
          <a:p>
            <a:r>
              <a:rPr lang="en-AU" b="1" dirty="0">
                <a:solidFill>
                  <a:srgbClr val="22272B"/>
                </a:solidFill>
              </a:rPr>
              <a:t>Subordinating conjunctions include</a:t>
            </a:r>
            <a:endParaRPr lang="en-AU" b="1" dirty="0"/>
          </a:p>
        </p:txBody>
      </p:sp>
      <p:pic>
        <p:nvPicPr>
          <p:cNvPr id="14" name="Picture 13" descr="This image is a diagram that categorizes different conjunctions based on their functions: time, place, manner, and cause. The conjunctions are organized in four color-coded boxes within a dotted frame. The &quot;time&quot; category, in purple, lists conjunctions such as after, as, before, once, since, until, when, whenever, and while. The &quot;place&quot; category, in pink, includes where and wherever. The &quot;manner&quot; category, in green, lists although, as, and as if. The &quot;cause&quot; category, in yellow, includes as, because, and since. Each category is labeled with its function at the top, accompanied by a descriptive label in parentheses.">
            <a:extLst>
              <a:ext uri="{FF2B5EF4-FFF2-40B4-BE49-F238E27FC236}">
                <a16:creationId xmlns:a16="http://schemas.microsoft.com/office/drawing/2014/main" id="{2C984B86-A752-B439-0D8E-1849DDAB5A6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26461" y="3037571"/>
            <a:ext cx="11939077" cy="2253343"/>
          </a:xfrm>
          <a:prstGeom prst="rect">
            <a:avLst/>
          </a:prstGeom>
        </p:spPr>
      </p:pic>
      <p:sp>
        <p:nvSpPr>
          <p:cNvPr id="15" name="TextBox 14">
            <a:extLst>
              <a:ext uri="{FF2B5EF4-FFF2-40B4-BE49-F238E27FC236}">
                <a16:creationId xmlns:a16="http://schemas.microsoft.com/office/drawing/2014/main" id="{576D80A1-77C7-C215-B323-19D5A9B111E7}"/>
              </a:ext>
            </a:extLst>
          </p:cNvPr>
          <p:cNvSpPr txBox="1"/>
          <p:nvPr/>
        </p:nvSpPr>
        <p:spPr>
          <a:xfrm>
            <a:off x="360000" y="5441791"/>
            <a:ext cx="11472000" cy="612155"/>
          </a:xfrm>
          <a:prstGeom prst="rect">
            <a:avLst/>
          </a:prstGeom>
          <a:noFill/>
        </p:spPr>
        <p:txBody>
          <a:bodyPr wrap="square">
            <a:spAutoFit/>
          </a:bodyPr>
          <a:lstStyle/>
          <a:p>
            <a:pPr>
              <a:lnSpc>
                <a:spcPct val="150000"/>
              </a:lnSpc>
              <a:spcAft>
                <a:spcPts val="1200"/>
              </a:spcAft>
            </a:pPr>
            <a:r>
              <a:rPr lang="en-AU" sz="1200" b="0" dirty="0">
                <a:hlinkClick r:id="rId4"/>
              </a:rPr>
              <a:t>English 3-6 – Complex Sentences poster: https://education.nsw.gov.au/content/dam/main-education/documents/teaching-and-learning/curriculum/english/english-3-6-sentence-forms-a3-posters-04-complex-sentences.pdf</a:t>
            </a:r>
            <a:endParaRPr lang="en-AU" sz="1200" b="1" dirty="0"/>
          </a:p>
        </p:txBody>
      </p:sp>
      <p:sp>
        <p:nvSpPr>
          <p:cNvPr id="2" name="Slide Number Placeholder 1">
            <a:extLst>
              <a:ext uri="{FF2B5EF4-FFF2-40B4-BE49-F238E27FC236}">
                <a16:creationId xmlns:a16="http://schemas.microsoft.com/office/drawing/2014/main" id="{BF11937C-DEF7-0CB9-5980-63E238F5685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370690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52A966-062D-5D9B-A7F9-AD5B4E33FA85}"/>
              </a:ext>
            </a:extLst>
          </p:cNvPr>
          <p:cNvSpPr>
            <a:spLocks noGrp="1"/>
          </p:cNvSpPr>
          <p:nvPr>
            <p:ph type="title"/>
          </p:nvPr>
        </p:nvSpPr>
        <p:spPr/>
        <p:txBody>
          <a:bodyPr/>
          <a:lstStyle/>
          <a:p>
            <a:r>
              <a:rPr lang="en-US" dirty="0">
                <a:cs typeface="Arial"/>
              </a:rPr>
              <a:t>Complex sentences (2)</a:t>
            </a:r>
            <a:endParaRPr lang="en-US" dirty="0"/>
          </a:p>
        </p:txBody>
      </p:sp>
      <p:sp>
        <p:nvSpPr>
          <p:cNvPr id="4" name="Text Placeholder 3">
            <a:extLst>
              <a:ext uri="{FF2B5EF4-FFF2-40B4-BE49-F238E27FC236}">
                <a16:creationId xmlns:a16="http://schemas.microsoft.com/office/drawing/2014/main" id="{D31ACB51-1C1C-A48D-E482-5525497D78B3}"/>
              </a:ext>
            </a:extLst>
          </p:cNvPr>
          <p:cNvSpPr>
            <a:spLocks noGrp="1"/>
          </p:cNvSpPr>
          <p:nvPr>
            <p:ph type="body" sz="quarter" idx="18"/>
          </p:nvPr>
        </p:nvSpPr>
        <p:spPr/>
        <p:txBody>
          <a:bodyPr/>
          <a:lstStyle/>
          <a:p>
            <a:r>
              <a:rPr lang="en-US">
                <a:cs typeface="Arial"/>
              </a:rPr>
              <a:t>Definition and example</a:t>
            </a:r>
            <a:endParaRPr lang="en-US"/>
          </a:p>
        </p:txBody>
      </p:sp>
      <p:sp>
        <p:nvSpPr>
          <p:cNvPr id="11" name="Text Placeholder 4">
            <a:extLst>
              <a:ext uri="{FF2B5EF4-FFF2-40B4-BE49-F238E27FC236}">
                <a16:creationId xmlns:a16="http://schemas.microsoft.com/office/drawing/2014/main" id="{29C26A80-CE92-A366-2D63-60B168100228}"/>
              </a:ext>
            </a:extLst>
          </p:cNvPr>
          <p:cNvSpPr txBox="1">
            <a:spLocks/>
          </p:cNvSpPr>
          <p:nvPr/>
        </p:nvSpPr>
        <p:spPr>
          <a:xfrm>
            <a:off x="359999" y="1453447"/>
            <a:ext cx="11171036" cy="3067754"/>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000000"/>
                </a:solidFill>
                <a:cs typeface="Arial"/>
              </a:rPr>
              <a:t>A complex sentence: </a:t>
            </a:r>
          </a:p>
          <a:p>
            <a:pPr marL="285750" indent="-285750">
              <a:buFont typeface="Arial" panose="020B0604020202020204" pitchFamily="34" charset="0"/>
              <a:buChar char="•"/>
            </a:pPr>
            <a:r>
              <a:rPr lang="en-US" sz="1800" dirty="0">
                <a:solidFill>
                  <a:srgbClr val="000000"/>
                </a:solidFill>
                <a:cs typeface="Arial"/>
              </a:rPr>
              <a:t>has an independent clause</a:t>
            </a:r>
          </a:p>
          <a:p>
            <a:pPr marL="285750" indent="-285750">
              <a:buFont typeface="Arial" panose="020B0604020202020204" pitchFamily="34" charset="0"/>
              <a:buChar char="•"/>
            </a:pPr>
            <a:r>
              <a:rPr lang="en-US" sz="1800" dirty="0">
                <a:solidFill>
                  <a:srgbClr val="000000"/>
                </a:solidFill>
                <a:cs typeface="Arial"/>
              </a:rPr>
              <a:t>has one or more dependent clauses (clauses that cannot stand alone as a complete sentence)</a:t>
            </a:r>
          </a:p>
          <a:p>
            <a:pPr marL="285750" indent="-285750">
              <a:buFont typeface="Arial" panose="020B0604020202020204" pitchFamily="34" charset="0"/>
              <a:buChar char="•"/>
            </a:pPr>
            <a:r>
              <a:rPr lang="en-US" sz="1800" dirty="0">
                <a:solidFill>
                  <a:srgbClr val="000000"/>
                </a:solidFill>
                <a:cs typeface="Arial"/>
              </a:rPr>
              <a:t>Connects the dependent clause/s to the independent clause (using subordinating clauses such as like, when, while and because</a:t>
            </a:r>
            <a:endParaRPr lang="en-US" sz="1800" dirty="0">
              <a:solidFill>
                <a:srgbClr val="22272B"/>
              </a:solidFill>
              <a:cs typeface="Arial"/>
            </a:endParaRPr>
          </a:p>
          <a:p>
            <a:r>
              <a:rPr lang="en-US" sz="1800" dirty="0">
                <a:solidFill>
                  <a:schemeClr val="accent2"/>
                </a:solidFill>
                <a:highlight>
                  <a:srgbClr val="FFFFFF"/>
                </a:highlight>
                <a:cs typeface="Arial"/>
              </a:rPr>
              <a:t>Example from the text 'What the doctor recommended’</a:t>
            </a:r>
          </a:p>
        </p:txBody>
      </p:sp>
      <p:sp>
        <p:nvSpPr>
          <p:cNvPr id="20" name="TextBox 19">
            <a:extLst>
              <a:ext uri="{FF2B5EF4-FFF2-40B4-BE49-F238E27FC236}">
                <a16:creationId xmlns:a16="http://schemas.microsoft.com/office/drawing/2014/main" id="{E8CE8A81-F50D-2ACC-A9B8-95FC6034C0B7}"/>
              </a:ext>
            </a:extLst>
          </p:cNvPr>
          <p:cNvSpPr txBox="1"/>
          <p:nvPr/>
        </p:nvSpPr>
        <p:spPr>
          <a:xfrm>
            <a:off x="209516" y="4514097"/>
            <a:ext cx="11472002" cy="1526315"/>
          </a:xfrm>
          <a:prstGeom prst="rect">
            <a:avLst/>
          </a:prstGeom>
          <a:noFill/>
        </p:spPr>
        <p:txBody>
          <a:bodyPr wrap="square">
            <a:spAutoFit/>
          </a:bodyPr>
          <a:lstStyle/>
          <a:p>
            <a:pPr marL="0" marR="0" lvl="0" indent="0" algn="ctr" defTabSz="609585" rtl="0" eaLnBrk="1" fontAlgn="auto" latinLnBrk="0" hangingPunct="1">
              <a:lnSpc>
                <a:spcPct val="150000"/>
              </a:lnSpc>
              <a:spcBef>
                <a:spcPts val="0"/>
              </a:spcBef>
              <a:spcAft>
                <a:spcPts val="2400"/>
              </a:spcAft>
              <a:buClrTx/>
              <a:buSzTx/>
              <a:buFontTx/>
              <a:buNone/>
              <a:tabLst/>
              <a:defRPr/>
            </a:pPr>
            <a:r>
              <a:rPr kumimoji="0" lang="en-AU" sz="2600" b="0" i="1" u="none" strike="noStrike" kern="1200" cap="none" spc="0" normalizeH="0" baseline="0" noProof="0" dirty="0">
                <a:ln>
                  <a:noFill/>
                </a:ln>
                <a:solidFill>
                  <a:srgbClr val="000000"/>
                </a:solidFill>
                <a:effectLst/>
                <a:highlight>
                  <a:srgbClr val="F7A56A"/>
                </a:highlight>
                <a:uLnTx/>
                <a:uFillTx/>
                <a:latin typeface="Arial" panose="020B0604020202020204"/>
                <a:ea typeface="+mn-ea"/>
                <a:cs typeface="+mn-cs"/>
              </a:rPr>
              <a:t>I knew that </a:t>
            </a:r>
            <a:r>
              <a:rPr kumimoji="0" lang="en-AU" sz="2600" b="0" i="1" u="none" strike="noStrike" kern="1200" cap="none" spc="0" normalizeH="0" baseline="0" noProof="0" dirty="0">
                <a:ln>
                  <a:noFill/>
                </a:ln>
                <a:solidFill>
                  <a:srgbClr val="000000"/>
                </a:solidFill>
                <a:effectLst/>
                <a:highlight>
                  <a:srgbClr val="FFFF00"/>
                </a:highlight>
                <a:uLnTx/>
                <a:uFillTx/>
                <a:latin typeface="Arial" panose="020B0604020202020204"/>
                <a:ea typeface="+mn-ea"/>
                <a:cs typeface="+mn-cs"/>
              </a:rPr>
              <a:t>whenever</a:t>
            </a:r>
            <a:r>
              <a:rPr kumimoji="0" lang="en-AU" sz="2600" b="0" i="1" u="none" strike="noStrike" kern="1200" cap="none" spc="0" normalizeH="0" baseline="0" noProof="0" dirty="0">
                <a:ln>
                  <a:noFill/>
                </a:ln>
                <a:solidFill>
                  <a:srgbClr val="000000"/>
                </a:solidFill>
                <a:effectLst/>
                <a:highlight>
                  <a:srgbClr val="F7A56A"/>
                </a:highlight>
                <a:uLnTx/>
                <a:uFillTx/>
                <a:latin typeface="Arial" panose="020B0604020202020204"/>
                <a:ea typeface="+mn-ea"/>
                <a:cs typeface="+mn-cs"/>
              </a:rPr>
              <a:t> he pointed his finger at anything pop culture related</a:t>
            </a:r>
            <a:r>
              <a:rPr kumimoji="0" lang="en-AU" sz="2600" b="0" i="1" u="none" strike="noStrike" kern="1200" cap="none" spc="0" normalizeH="0" baseline="0" noProof="0" dirty="0">
                <a:ln>
                  <a:noFill/>
                </a:ln>
                <a:solidFill>
                  <a:srgbClr val="000000"/>
                </a:solidFill>
                <a:effectLst/>
                <a:uLnTx/>
                <a:uFillTx/>
                <a:latin typeface="Arial" panose="020B0604020202020204"/>
                <a:ea typeface="+mn-ea"/>
                <a:cs typeface="+mn-cs"/>
              </a:rPr>
              <a:t>,</a:t>
            </a:r>
          </a:p>
          <a:p>
            <a:pPr marL="0" marR="0" lvl="0" indent="0" algn="ctr" defTabSz="609585" rtl="0" eaLnBrk="1" fontAlgn="auto" latinLnBrk="0" hangingPunct="1">
              <a:lnSpc>
                <a:spcPct val="150000"/>
              </a:lnSpc>
              <a:spcBef>
                <a:spcPts val="0"/>
              </a:spcBef>
              <a:spcAft>
                <a:spcPts val="2400"/>
              </a:spcAft>
              <a:buClrTx/>
              <a:buSzTx/>
              <a:buFontTx/>
              <a:buNone/>
              <a:tabLst/>
              <a:defRPr/>
            </a:pPr>
            <a:r>
              <a:rPr kumimoji="0" lang="en-AU" sz="2600" b="0" i="1"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AU" sz="2600" b="0" i="1" u="none" strike="noStrike" kern="1200" cap="none" spc="0" normalizeH="0" baseline="0" noProof="0" dirty="0">
                <a:ln>
                  <a:noFill/>
                </a:ln>
                <a:solidFill>
                  <a:srgbClr val="000000"/>
                </a:solidFill>
                <a:effectLst/>
                <a:highlight>
                  <a:srgbClr val="92D050"/>
                </a:highlight>
                <a:uLnTx/>
                <a:uFillTx/>
                <a:latin typeface="Arial" panose="020B0604020202020204"/>
                <a:ea typeface="+mn-ea"/>
                <a:cs typeface="+mn-cs"/>
              </a:rPr>
              <a:t>there was bound to be something fun and interesting in that direction</a:t>
            </a:r>
            <a:r>
              <a:rPr kumimoji="0" lang="en-AU" sz="2600" b="0" i="1" u="none" strike="noStrike" kern="1200" cap="none" spc="0" normalizeH="0" baseline="0" noProof="0" dirty="0">
                <a:ln>
                  <a:noFill/>
                </a:ln>
                <a:solidFill>
                  <a:srgbClr val="000000"/>
                </a:solidFill>
                <a:effectLst/>
                <a:uLnTx/>
                <a:uFillTx/>
                <a:latin typeface="Arial" panose="020B0604020202020204"/>
                <a:ea typeface="+mn-ea"/>
                <a:cs typeface="+mn-cs"/>
              </a:rPr>
              <a:t>.</a:t>
            </a:r>
            <a:endParaRPr kumimoji="0" lang="en-US" sz="2600" b="0" i="1" u="none" strike="noStrike" kern="1200" cap="none" spc="0" normalizeH="0" baseline="0" noProof="0" dirty="0">
              <a:ln>
                <a:noFill/>
              </a:ln>
              <a:solidFill>
                <a:srgbClr val="146CFD"/>
              </a:solidFill>
              <a:effectLst/>
              <a:uLnTx/>
              <a:uFillTx/>
              <a:latin typeface="Arial" panose="020B0604020202020204"/>
              <a:ea typeface="+mn-ea"/>
              <a:cs typeface="+mn-cs"/>
            </a:endParaRPr>
          </a:p>
        </p:txBody>
      </p:sp>
      <p:grpSp>
        <p:nvGrpSpPr>
          <p:cNvPr id="21" name="Group 20" descr="1 dependent clause has been highlighted in orange, 'I knew that whenever he pointed his finger at anything pop culture related'. 1 Subordinating conjunction has been highlighted in yellow. 'whenever'. 1 independent clause has been highlighted in green, 'there was bound to be something fun and interesting in that direction.'&#10;">
            <a:extLst>
              <a:ext uri="{FF2B5EF4-FFF2-40B4-BE49-F238E27FC236}">
                <a16:creationId xmlns:a16="http://schemas.microsoft.com/office/drawing/2014/main" id="{8538743F-F27A-1AC2-AC0B-E1032194ACC3}"/>
              </a:ext>
            </a:extLst>
          </p:cNvPr>
          <p:cNvGrpSpPr/>
          <p:nvPr/>
        </p:nvGrpSpPr>
        <p:grpSpPr>
          <a:xfrm>
            <a:off x="2284185" y="5168171"/>
            <a:ext cx="5256611" cy="1268670"/>
            <a:chOff x="2284185" y="5168171"/>
            <a:chExt cx="5256611" cy="1268670"/>
          </a:xfrm>
        </p:grpSpPr>
        <p:sp>
          <p:nvSpPr>
            <p:cNvPr id="12" name="Rectangle 11">
              <a:extLst>
                <a:ext uri="{FF2B5EF4-FFF2-40B4-BE49-F238E27FC236}">
                  <a16:creationId xmlns:a16="http://schemas.microsoft.com/office/drawing/2014/main" id="{470930E2-D8F4-3B68-0F45-F6E5C76DBEE4}"/>
                </a:ext>
              </a:extLst>
            </p:cNvPr>
            <p:cNvSpPr/>
            <p:nvPr/>
          </p:nvSpPr>
          <p:spPr>
            <a:xfrm>
              <a:off x="4556276" y="6119570"/>
              <a:ext cx="2272696" cy="317271"/>
            </a:xfrm>
            <a:prstGeom prst="rect">
              <a:avLst/>
            </a:prstGeom>
            <a:solidFill>
              <a:srgbClr val="92D050">
                <a:alpha val="60000"/>
              </a:srgbClr>
            </a:solidFill>
            <a:ln>
              <a:solidFill>
                <a:srgbClr val="64BB4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solidFill>
                  <a:cs typeface="Arial"/>
                </a:rPr>
                <a:t>independent clause</a:t>
              </a:r>
              <a:endParaRPr lang="en-US" sz="1600" dirty="0">
                <a:solidFill>
                  <a:schemeClr val="tx1"/>
                </a:solidFill>
                <a:cs typeface="Arial" panose="020B0604020202020204"/>
              </a:endParaRPr>
            </a:p>
          </p:txBody>
        </p:sp>
        <p:sp>
          <p:nvSpPr>
            <p:cNvPr id="13" name="Rectangle 12">
              <a:extLst>
                <a:ext uri="{FF2B5EF4-FFF2-40B4-BE49-F238E27FC236}">
                  <a16:creationId xmlns:a16="http://schemas.microsoft.com/office/drawing/2014/main" id="{7AD452CD-5FFD-F67D-1578-0F6965AD9865}"/>
                </a:ext>
              </a:extLst>
            </p:cNvPr>
            <p:cNvSpPr/>
            <p:nvPr/>
          </p:nvSpPr>
          <p:spPr>
            <a:xfrm>
              <a:off x="5268100" y="5182418"/>
              <a:ext cx="2272696" cy="317270"/>
            </a:xfrm>
            <a:prstGeom prst="rect">
              <a:avLst/>
            </a:prstGeom>
            <a:solidFill>
              <a:srgbClr val="F7A56A">
                <a:alpha val="60000"/>
              </a:srgbClr>
            </a:solidFill>
            <a:ln>
              <a:solidFill>
                <a:srgbClr val="ED924D"/>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tx1"/>
                  </a:solidFill>
                  <a:cs typeface="Arial"/>
                </a:rPr>
                <a:t>dependent clause</a:t>
              </a:r>
              <a:endParaRPr lang="en-US" sz="1600">
                <a:solidFill>
                  <a:schemeClr val="tx1"/>
                </a:solidFill>
                <a:cs typeface="Arial" panose="020B0604020202020204"/>
              </a:endParaRPr>
            </a:p>
          </p:txBody>
        </p:sp>
        <p:sp>
          <p:nvSpPr>
            <p:cNvPr id="14" name="Rectangle 13">
              <a:extLst>
                <a:ext uri="{FF2B5EF4-FFF2-40B4-BE49-F238E27FC236}">
                  <a16:creationId xmlns:a16="http://schemas.microsoft.com/office/drawing/2014/main" id="{1EDFD30A-0D4B-059B-D160-5FB7A54AF204}"/>
                </a:ext>
              </a:extLst>
            </p:cNvPr>
            <p:cNvSpPr/>
            <p:nvPr/>
          </p:nvSpPr>
          <p:spPr>
            <a:xfrm>
              <a:off x="2284185" y="5168171"/>
              <a:ext cx="1279072" cy="331517"/>
            </a:xfrm>
            <a:prstGeom prst="rect">
              <a:avLst/>
            </a:prstGeom>
            <a:solidFill>
              <a:srgbClr val="FFFF00">
                <a:alpha val="60000"/>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tx1"/>
                  </a:solidFill>
                  <a:cs typeface="Arial"/>
                </a:rPr>
                <a:t>subordinating conjunction</a:t>
              </a:r>
              <a:endParaRPr lang="en-US" sz="1200" dirty="0">
                <a:solidFill>
                  <a:schemeClr val="tx1"/>
                </a:solidFill>
                <a:cs typeface="Arial" panose="020B0604020202020204"/>
              </a:endParaRPr>
            </a:p>
          </p:txBody>
        </p:sp>
      </p:grpSp>
      <p:sp>
        <p:nvSpPr>
          <p:cNvPr id="2" name="Slide Number Placeholder 1">
            <a:extLst>
              <a:ext uri="{FF2B5EF4-FFF2-40B4-BE49-F238E27FC236}">
                <a16:creationId xmlns:a16="http://schemas.microsoft.com/office/drawing/2014/main" id="{6A63427B-EA95-2CD0-B704-4047BC71D32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a:p>
        </p:txBody>
      </p:sp>
    </p:spTree>
    <p:extLst>
      <p:ext uri="{BB962C8B-B14F-4D97-AF65-F5344CB8AC3E}">
        <p14:creationId xmlns:p14="http://schemas.microsoft.com/office/powerpoint/2010/main" val="109248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a:t>Gradual release of responsibility</a:t>
            </a:r>
          </a:p>
        </p:txBody>
      </p:sp>
    </p:spTree>
    <p:extLst>
      <p:ext uri="{BB962C8B-B14F-4D97-AF65-F5344CB8AC3E}">
        <p14:creationId xmlns:p14="http://schemas.microsoft.com/office/powerpoint/2010/main" val="412292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16EA80-CA6B-54D4-91E3-BCC37FFF8711}"/>
              </a:ext>
            </a:extLst>
          </p:cNvPr>
          <p:cNvSpPr>
            <a:spLocks noGrp="1"/>
          </p:cNvSpPr>
          <p:nvPr>
            <p:ph type="title"/>
          </p:nvPr>
        </p:nvSpPr>
        <p:spPr/>
        <p:txBody>
          <a:bodyPr/>
          <a:lstStyle/>
          <a:p>
            <a:r>
              <a:rPr lang="en-US">
                <a:cs typeface="Arial"/>
              </a:rPr>
              <a:t>Practice (1)</a:t>
            </a:r>
            <a:endParaRPr lang="en-US"/>
          </a:p>
        </p:txBody>
      </p:sp>
      <p:sp>
        <p:nvSpPr>
          <p:cNvPr id="4" name="Text Placeholder 3">
            <a:extLst>
              <a:ext uri="{FF2B5EF4-FFF2-40B4-BE49-F238E27FC236}">
                <a16:creationId xmlns:a16="http://schemas.microsoft.com/office/drawing/2014/main" id="{E6902CCA-D1B5-0C38-2954-47F76F8C28C9}"/>
              </a:ext>
            </a:extLst>
          </p:cNvPr>
          <p:cNvSpPr>
            <a:spLocks noGrp="1"/>
          </p:cNvSpPr>
          <p:nvPr>
            <p:ph type="body" sz="quarter" idx="18"/>
          </p:nvPr>
        </p:nvSpPr>
        <p:spPr/>
        <p:txBody>
          <a:bodyPr/>
          <a:lstStyle/>
          <a:p>
            <a:r>
              <a:rPr lang="en-US">
                <a:cs typeface="Arial"/>
              </a:rPr>
              <a:t>Experimenting with sentence structure </a:t>
            </a:r>
            <a:endParaRPr lang="en-US"/>
          </a:p>
        </p:txBody>
      </p:sp>
      <p:sp>
        <p:nvSpPr>
          <p:cNvPr id="8" name="Text Placeholder 6">
            <a:extLst>
              <a:ext uri="{FF2B5EF4-FFF2-40B4-BE49-F238E27FC236}">
                <a16:creationId xmlns:a16="http://schemas.microsoft.com/office/drawing/2014/main" id="{2CBB95F9-5546-287C-00BA-622015D955DD}"/>
              </a:ext>
            </a:extLst>
          </p:cNvPr>
          <p:cNvSpPr txBox="1">
            <a:spLocks/>
          </p:cNvSpPr>
          <p:nvPr/>
        </p:nvSpPr>
        <p:spPr>
          <a:xfrm>
            <a:off x="360000" y="1567086"/>
            <a:ext cx="11484000" cy="4807835"/>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ts val="2500"/>
              </a:spcBef>
            </a:pPr>
            <a:r>
              <a:rPr lang="en-AU" b="1" dirty="0">
                <a:solidFill>
                  <a:srgbClr val="000000"/>
                </a:solidFill>
              </a:rPr>
              <a:t>Rewrite this extract from ‘What the doctor recommended’ as a series of simple sentences: </a:t>
            </a:r>
          </a:p>
          <a:p>
            <a:pPr fontAlgn="base">
              <a:spcBef>
                <a:spcPts val="2500"/>
              </a:spcBef>
            </a:pPr>
            <a:r>
              <a:rPr lang="en-AU" dirty="0">
                <a:solidFill>
                  <a:srgbClr val="000000"/>
                </a:solidFill>
              </a:rPr>
              <a:t>In order to talk about the book that made me, I must first talk about my cousin Munn.  </a:t>
            </a:r>
          </a:p>
          <a:p>
            <a:pPr fontAlgn="base"/>
            <a:r>
              <a:rPr lang="en-AU" dirty="0">
                <a:solidFill>
                  <a:srgbClr val="000000"/>
                </a:solidFill>
              </a:rPr>
              <a:t>If Munn was not quite the person who made me, then he was the person who gave me the tools to shape myself into who I am today.  </a:t>
            </a:r>
          </a:p>
          <a:p>
            <a:pPr fontAlgn="base"/>
            <a:r>
              <a:rPr lang="en-AU" dirty="0">
                <a:solidFill>
                  <a:srgbClr val="000000"/>
                </a:solidFill>
              </a:rPr>
              <a:t>Many books that change lives often come with two people attached – the one who wrote the book, and the one who pressed that book into your hand, urging you to read it. Cousin Munn was one of the latter, and he had caught me at that most formative time of my life – when I was a young teenager.</a:t>
            </a:r>
          </a:p>
          <a:p>
            <a:endParaRPr lang="en-AU" dirty="0"/>
          </a:p>
        </p:txBody>
      </p:sp>
      <p:sp>
        <p:nvSpPr>
          <p:cNvPr id="2" name="Slide Number Placeholder 1">
            <a:extLst>
              <a:ext uri="{FF2B5EF4-FFF2-40B4-BE49-F238E27FC236}">
                <a16:creationId xmlns:a16="http://schemas.microsoft.com/office/drawing/2014/main" id="{FE8395DE-F6A0-52CD-5A5D-ACEEB9BE59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27</a:t>
            </a:fld>
            <a:endParaRPr lang="en-AU"/>
          </a:p>
        </p:txBody>
      </p:sp>
    </p:spTree>
    <p:extLst>
      <p:ext uri="{BB962C8B-B14F-4D97-AF65-F5344CB8AC3E}">
        <p14:creationId xmlns:p14="http://schemas.microsoft.com/office/powerpoint/2010/main" val="360266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8A1B9-0AED-81CF-24C6-12951F896E8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06EEF9-8D8B-12B6-364A-94D930787050}"/>
              </a:ext>
            </a:extLst>
          </p:cNvPr>
          <p:cNvSpPr>
            <a:spLocks noGrp="1"/>
          </p:cNvSpPr>
          <p:nvPr>
            <p:ph type="title"/>
          </p:nvPr>
        </p:nvSpPr>
        <p:spPr/>
        <p:txBody>
          <a:bodyPr/>
          <a:lstStyle/>
          <a:p>
            <a:r>
              <a:rPr lang="en-US" dirty="0">
                <a:cs typeface="Arial"/>
              </a:rPr>
              <a:t>Practice (2)</a:t>
            </a:r>
            <a:endParaRPr lang="en-US" dirty="0"/>
          </a:p>
        </p:txBody>
      </p:sp>
      <p:sp>
        <p:nvSpPr>
          <p:cNvPr id="4" name="Text Placeholder 3">
            <a:extLst>
              <a:ext uri="{FF2B5EF4-FFF2-40B4-BE49-F238E27FC236}">
                <a16:creationId xmlns:a16="http://schemas.microsoft.com/office/drawing/2014/main" id="{BFC5074B-049F-D4F4-D88F-D9B26AB4FE66}"/>
              </a:ext>
            </a:extLst>
          </p:cNvPr>
          <p:cNvSpPr>
            <a:spLocks noGrp="1"/>
          </p:cNvSpPr>
          <p:nvPr>
            <p:ph type="body" sz="quarter" idx="18"/>
          </p:nvPr>
        </p:nvSpPr>
        <p:spPr/>
        <p:txBody>
          <a:bodyPr/>
          <a:lstStyle/>
          <a:p>
            <a:r>
              <a:rPr lang="en-US">
                <a:cs typeface="Arial"/>
              </a:rPr>
              <a:t>Experimenting with sentence structure </a:t>
            </a:r>
            <a:endParaRPr lang="en-US"/>
          </a:p>
        </p:txBody>
      </p:sp>
      <p:sp>
        <p:nvSpPr>
          <p:cNvPr id="8" name="Text Placeholder 6">
            <a:extLst>
              <a:ext uri="{FF2B5EF4-FFF2-40B4-BE49-F238E27FC236}">
                <a16:creationId xmlns:a16="http://schemas.microsoft.com/office/drawing/2014/main" id="{51F421C0-8857-9469-1BDE-DADCE752ABAC}"/>
              </a:ext>
            </a:extLst>
          </p:cNvPr>
          <p:cNvSpPr txBox="1">
            <a:spLocks/>
          </p:cNvSpPr>
          <p:nvPr/>
        </p:nvSpPr>
        <p:spPr>
          <a:xfrm>
            <a:off x="360000" y="1567086"/>
            <a:ext cx="11484000" cy="4807835"/>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ts val="2500"/>
              </a:spcBef>
            </a:pPr>
            <a:r>
              <a:rPr lang="en-AU" b="1" dirty="0">
                <a:solidFill>
                  <a:srgbClr val="000000"/>
                </a:solidFill>
              </a:rPr>
              <a:t>The following extract has been updated from ‘What the doctor recommended’ as a series of simple sentences. Rewrite the extract using a combination of sentence structures. Include at least two compound sentences and one complex sentence. </a:t>
            </a:r>
          </a:p>
          <a:p>
            <a:pPr fontAlgn="base">
              <a:spcBef>
                <a:spcPts val="2500"/>
              </a:spcBef>
            </a:pPr>
            <a:r>
              <a:rPr lang="en-AU" dirty="0">
                <a:solidFill>
                  <a:srgbClr val="000000"/>
                </a:solidFill>
              </a:rPr>
              <a:t>Black Jack was a series of short stories. It had recurring characters. Munn was right. He called it </a:t>
            </a:r>
            <a:r>
              <a:rPr lang="en-AU" i="1" dirty="0">
                <a:solidFill>
                  <a:srgbClr val="000000"/>
                </a:solidFill>
              </a:rPr>
              <a:t>riveting</a:t>
            </a:r>
            <a:r>
              <a:rPr lang="en-AU" dirty="0">
                <a:solidFill>
                  <a:srgbClr val="000000"/>
                </a:solidFill>
              </a:rPr>
              <a:t>. There were no formulas in the world of Black Jack. At least none that I could easily predict. The endings were not always happy. Black Jack cured patients. Sometimes they didn’t want to be cured.  </a:t>
            </a:r>
          </a:p>
          <a:p>
            <a:pPr fontAlgn="base"/>
            <a:r>
              <a:rPr lang="en-AU" dirty="0">
                <a:solidFill>
                  <a:srgbClr val="000000"/>
                </a:solidFill>
              </a:rPr>
              <a:t>In short, these were stories about humanity. They were about people. These people behaved in unpredictable ways. People often behave in unpredictable ways. They may not understand why.</a:t>
            </a:r>
          </a:p>
        </p:txBody>
      </p:sp>
      <p:sp>
        <p:nvSpPr>
          <p:cNvPr id="2" name="Slide Number Placeholder 1">
            <a:extLst>
              <a:ext uri="{FF2B5EF4-FFF2-40B4-BE49-F238E27FC236}">
                <a16:creationId xmlns:a16="http://schemas.microsoft.com/office/drawing/2014/main" id="{9C5EC185-A0C0-CD71-3CB0-2FD5BB28B04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28</a:t>
            </a:fld>
            <a:endParaRPr lang="en-AU"/>
          </a:p>
        </p:txBody>
      </p:sp>
    </p:spTree>
    <p:extLst>
      <p:ext uri="{BB962C8B-B14F-4D97-AF65-F5344CB8AC3E}">
        <p14:creationId xmlns:p14="http://schemas.microsoft.com/office/powerpoint/2010/main" val="14137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latin typeface="+mj-lt"/>
              </a:rPr>
              <a:t>References</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291604"/>
            <a:ext cx="11484000" cy="2927351"/>
          </a:xfrm>
        </p:spPr>
        <p:txBody>
          <a:bodyPr/>
          <a:lstStyle/>
          <a:p>
            <a:pPr>
              <a:spcAft>
                <a:spcPts val="0"/>
              </a:spcAft>
            </a:pPr>
            <a:r>
              <a:rPr lang="en-AU" dirty="0"/>
              <a:t>[</a:t>
            </a:r>
            <a:r>
              <a:rPr lang="en-AU" sz="1200" dirty="0">
                <a:hlinkClick r:id="rId6"/>
              </a:rPr>
              <a:t>English Studies 11–12  </a:t>
            </a:r>
            <a:r>
              <a:rPr lang="en-AU" sz="1200" dirty="0"/>
              <a:t>© Syllabus NSW Education Standards Authority (NESA) for and on behalf of the Crown in right of the State of New South Wales, 2024.</a:t>
            </a:r>
          </a:p>
          <a:p>
            <a:pPr>
              <a:spcBef>
                <a:spcPts val="600"/>
              </a:spcBef>
              <a:spcAft>
                <a:spcPts val="0"/>
              </a:spcAft>
            </a:pPr>
            <a:r>
              <a:rPr lang="en-AU" sz="1200" dirty="0">
                <a:cs typeface="Arial" panose="020B0604020202020204" pitchFamily="34" charset="0"/>
              </a:rPr>
              <a:t>AERO (Australian Education Research Organisation) (2024a) </a:t>
            </a:r>
            <a:r>
              <a:rPr lang="en-AU" sz="1200" dirty="0">
                <a:solidFill>
                  <a:srgbClr val="146CFD"/>
                </a:solidFill>
                <a:cs typeface="Arial" panose="020B0604020202020204" pitchFamily="34" charset="0"/>
                <a:hlinkClick r:id="rId7" tooltip="https://www.edresearch.edu.au/guides-resources/practice-guides/explain-learning-objectives">
                  <a:extLst>
                    <a:ext uri="{A12FA001-AC4F-418D-AE19-62706E023703}">
                      <ahyp:hlinkClr xmlns:ahyp="http://schemas.microsoft.com/office/drawing/2018/hyperlinkcolor" val="tx"/>
                    </a:ext>
                  </a:extLst>
                </a:hlinkClick>
              </a:rPr>
              <a:t>Explain learning objectives</a:t>
            </a:r>
            <a:r>
              <a:rPr lang="en-AU" sz="1200" dirty="0">
                <a:cs typeface="Arial" panose="020B0604020202020204" pitchFamily="34" charset="0"/>
              </a:rPr>
              <a:t>, AERO website, accessed 16 April 2024.</a:t>
            </a:r>
          </a:p>
          <a:p>
            <a:pPr>
              <a:spcBef>
                <a:spcPts val="600"/>
              </a:spcBef>
              <a:spcAft>
                <a:spcPts val="0"/>
              </a:spcAft>
            </a:pPr>
            <a:r>
              <a:rPr lang="en-AU" sz="1200" dirty="0">
                <a:cs typeface="Arial" panose="020B0604020202020204" pitchFamily="34" charset="0"/>
              </a:rPr>
              <a:t>AERO (Australian Education Research Organisation) (2024b) </a:t>
            </a:r>
            <a:r>
              <a:rPr lang="en-AU" sz="1200" dirty="0">
                <a:cs typeface="Arial" panose="020B0604020202020204" pitchFamily="34" charset="0"/>
                <a:hlinkClick r:id="rId8"/>
              </a:rPr>
              <a:t>Why explicit instruction works</a:t>
            </a:r>
            <a:r>
              <a:rPr lang="en-AU" sz="1200" dirty="0">
                <a:cs typeface="Arial" panose="020B0604020202020204" pitchFamily="34" charset="0"/>
              </a:rPr>
              <a:t>, AERO website, accessed 16 April 2024.</a:t>
            </a:r>
          </a:p>
          <a:p>
            <a:pPr>
              <a:spcBef>
                <a:spcPts val="600"/>
              </a:spcBef>
              <a:spcAft>
                <a:spcPts val="0"/>
              </a:spcAft>
            </a:pPr>
            <a:r>
              <a:rPr lang="en-AU" sz="1200" dirty="0">
                <a:cs typeface="Arial" panose="020B0604020202020204" pitchFamily="34" charset="0"/>
              </a:rPr>
              <a:t>Black P and Wiliam D (2018) ‘</a:t>
            </a:r>
            <a:r>
              <a:rPr lang="en-AU" sz="1200" dirty="0">
                <a:cs typeface="Arial" panose="020B0604020202020204" pitchFamily="34" charset="0"/>
                <a:hlinkClick r:id="rId9"/>
              </a:rPr>
              <a:t>Classroom assessment and pedagogy</a:t>
            </a:r>
            <a:r>
              <a:rPr lang="en-AU" sz="1200" dirty="0">
                <a:cs typeface="Arial" panose="020B0604020202020204" pitchFamily="34" charset="0"/>
              </a:rPr>
              <a:t>’, Assessment in Education Principles Policy and Practice, 25(1):1–25.</a:t>
            </a:r>
          </a:p>
          <a:p>
            <a:pPr>
              <a:spcBef>
                <a:spcPts val="600"/>
              </a:spcBef>
              <a:spcAft>
                <a:spcPts val="0"/>
              </a:spcAft>
            </a:pPr>
            <a:r>
              <a:rPr lang="en-AU" sz="1200" dirty="0">
                <a:cs typeface="Arial" panose="020B0604020202020204" pitchFamily="34" charset="0"/>
              </a:rPr>
              <a:t>CESE (Centre for Education Statistics and Evaluation) (2017) </a:t>
            </a:r>
            <a:r>
              <a:rPr lang="en-AU" sz="1200" dirty="0">
                <a:cs typeface="Arial" panose="020B0604020202020204" pitchFamily="34" charset="0"/>
                <a:hlinkClick r:id="rId10"/>
              </a:rPr>
              <a:t>Cognitive load theory: Research that teachers really need to understand</a:t>
            </a:r>
            <a:r>
              <a:rPr lang="en-AU" sz="1200" dirty="0">
                <a:cs typeface="Arial" panose="020B0604020202020204" pitchFamily="34" charset="0"/>
              </a:rPr>
              <a:t>, NSW Department of Education, accessed 16 April 2024.</a:t>
            </a:r>
          </a:p>
          <a:p>
            <a:pPr>
              <a:spcBef>
                <a:spcPts val="600"/>
              </a:spcBef>
              <a:spcAft>
                <a:spcPts val="0"/>
              </a:spcAft>
            </a:pPr>
            <a:r>
              <a:rPr lang="en-AU" sz="1200" dirty="0">
                <a:cs typeface="Arial" panose="020B0604020202020204" pitchFamily="34" charset="0"/>
              </a:rPr>
              <a:t>Chan Q (2016) ‘What the doctor recommended’ in Ridge J (ed) The Book That Made Me, Walker Books Australia Pty Ltd, Newtown.</a:t>
            </a:r>
          </a:p>
          <a:p>
            <a:pPr>
              <a:spcBef>
                <a:spcPts val="600"/>
              </a:spcBef>
              <a:spcAft>
                <a:spcPts val="0"/>
              </a:spcAft>
            </a:pPr>
            <a:r>
              <a:rPr lang="en-AU" sz="1200" dirty="0">
                <a:ea typeface="Arial" panose="020B0604020202020204" pitchFamily="34" charset="0"/>
                <a:cs typeface="Arial" panose="020B0604020202020204" pitchFamily="34" charset="0"/>
              </a:rPr>
              <a:t>NSW Education Standards Authority (NESA) (2024) </a:t>
            </a:r>
            <a:r>
              <a:rPr lang="en-AU" sz="1200" dirty="0">
                <a:ea typeface="Arial" panose="020B0604020202020204" pitchFamily="34" charset="0"/>
                <a:cs typeface="Arial" panose="020B0604020202020204" pitchFamily="34" charset="0"/>
                <a:hlinkClick r:id="rId11"/>
              </a:rPr>
              <a:t>‘Glossary’</a:t>
            </a:r>
            <a:r>
              <a:rPr lang="en-AU" sz="1200" dirty="0">
                <a:ea typeface="Arial" panose="020B0604020202020204" pitchFamily="34" charset="0"/>
                <a:cs typeface="Arial" panose="020B0604020202020204" pitchFamily="34" charset="0"/>
              </a:rPr>
              <a:t>, NSW Curriculum, NSW Education Standards Authority website, accessed 27 May 2024.</a:t>
            </a:r>
          </a:p>
          <a:p>
            <a:pPr>
              <a:spcBef>
                <a:spcPts val="600"/>
              </a:spcBef>
              <a:spcAft>
                <a:spcPts val="0"/>
              </a:spcAft>
            </a:pPr>
            <a:r>
              <a:rPr lang="en-AU" sz="1200" dirty="0">
                <a:cs typeface="Arial" panose="020B0604020202020204" pitchFamily="34" charset="0"/>
              </a:rPr>
              <a:t>State of New South Wales (Department of Education) (2024) </a:t>
            </a:r>
            <a:r>
              <a:rPr lang="en-AU" sz="1200" dirty="0">
                <a:cs typeface="Arial" panose="020B0604020202020204" pitchFamily="34" charset="0"/>
                <a:hlinkClick r:id="rId12"/>
              </a:rPr>
              <a:t>Explicit teaching strategies</a:t>
            </a:r>
            <a:r>
              <a:rPr lang="en-AU" sz="1200" dirty="0">
                <a:cs typeface="Arial" panose="020B0604020202020204" pitchFamily="34" charset="0"/>
              </a:rPr>
              <a:t>, NSW Department of Education website, accessed 5 April 2024. </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29</a:t>
            </a:fld>
            <a:endParaRPr lang="en-AU"/>
          </a:p>
        </p:txBody>
      </p:sp>
    </p:spTree>
    <p:extLst>
      <p:ext uri="{BB962C8B-B14F-4D97-AF65-F5344CB8AC3E}">
        <p14:creationId xmlns:p14="http://schemas.microsoft.com/office/powerpoint/2010/main" val="310806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366921-762A-23EC-8F61-5B501216552E}"/>
              </a:ext>
            </a:extLst>
          </p:cNvPr>
          <p:cNvSpPr>
            <a:spLocks noGrp="1"/>
          </p:cNvSpPr>
          <p:nvPr>
            <p:ph type="title"/>
          </p:nvPr>
        </p:nvSpPr>
        <p:spPr/>
        <p:txBody>
          <a:bodyPr/>
          <a:lstStyle/>
          <a:p>
            <a:r>
              <a:rPr lang="en-AU"/>
              <a:t>Text complexity details </a:t>
            </a:r>
          </a:p>
        </p:txBody>
      </p:sp>
      <p:sp>
        <p:nvSpPr>
          <p:cNvPr id="7" name="Text Placeholder 6">
            <a:extLst>
              <a:ext uri="{FF2B5EF4-FFF2-40B4-BE49-F238E27FC236}">
                <a16:creationId xmlns:a16="http://schemas.microsoft.com/office/drawing/2014/main" id="{40307884-07FE-EF9A-48CD-1771E43C9240}"/>
              </a:ext>
            </a:extLst>
          </p:cNvPr>
          <p:cNvSpPr>
            <a:spLocks noGrp="1"/>
          </p:cNvSpPr>
          <p:nvPr>
            <p:ph type="body" sz="quarter" idx="19"/>
          </p:nvPr>
        </p:nvSpPr>
        <p:spPr/>
        <p:txBody>
          <a:bodyPr/>
          <a:lstStyle/>
          <a:p>
            <a:r>
              <a:rPr lang="en-AU" dirty="0">
                <a:solidFill>
                  <a:srgbClr val="000000"/>
                </a:solidFill>
                <a:ea typeface="Arial" panose="020B0604020202020204" pitchFamily="34" charset="0"/>
              </a:rPr>
              <a:t>This print text contains extended noun groups and examples of complex punctuation. Throughout the text, inferred and implicit meanings support the development of the main idea which aligns to the complex level of the Text Complexity scale as per the ‘Literacy: About the general capability’ document which can be downloaded on the </a:t>
            </a:r>
            <a:r>
              <a:rPr lang="en-AU" u="sng" dirty="0">
                <a:solidFill>
                  <a:srgbClr val="2F5496"/>
                </a:solidFill>
                <a:ea typeface="Arial" panose="020B0604020202020204" pitchFamily="34" charset="0"/>
                <a:hlinkClick r:id="rId2"/>
              </a:rPr>
              <a:t>General capabilities downloads</a:t>
            </a:r>
            <a:r>
              <a:rPr lang="en-AU" dirty="0">
                <a:solidFill>
                  <a:srgbClr val="000000"/>
                </a:solidFill>
                <a:ea typeface="Arial" panose="020B0604020202020204" pitchFamily="34" charset="0"/>
              </a:rPr>
              <a:t> page of the </a:t>
            </a:r>
            <a:r>
              <a:rPr lang="en-AU" u="sng" dirty="0">
                <a:solidFill>
                  <a:srgbClr val="2F5496"/>
                </a:solidFill>
                <a:ea typeface="Arial" panose="020B0604020202020204" pitchFamily="34" charset="0"/>
                <a:hlinkClick r:id="rId3"/>
              </a:rPr>
              <a:t>Australian Curriculum</a:t>
            </a:r>
            <a:r>
              <a:rPr lang="en-AU" dirty="0">
                <a:solidFill>
                  <a:srgbClr val="000000"/>
                </a:solidFill>
                <a:ea typeface="Arial" panose="020B0604020202020204" pitchFamily="34" charset="0"/>
              </a:rPr>
              <a:t> webpage.  (Appendix 2: Text complexity).</a:t>
            </a:r>
            <a:endParaRPr lang="en-AU" dirty="0">
              <a:ea typeface="Calibri" panose="020F0502020204030204" pitchFamily="34" charset="0"/>
            </a:endParaRPr>
          </a:p>
          <a:p>
            <a:r>
              <a:rPr lang="en-AU" dirty="0">
                <a:solidFill>
                  <a:srgbClr val="000000"/>
                </a:solidFill>
                <a:ea typeface="Arial" panose="020B0604020202020204" pitchFamily="34" charset="0"/>
              </a:rPr>
              <a:t>The text helps </a:t>
            </a:r>
            <a:r>
              <a:rPr lang="en-AU" u="sng" dirty="0">
                <a:solidFill>
                  <a:srgbClr val="2F5496"/>
                </a:solidFill>
                <a:ea typeface="Arial" panose="020B0604020202020204" pitchFamily="34" charset="0"/>
                <a:hlinkClick r:id="rId4"/>
              </a:rPr>
              <a:t>Text requirements</a:t>
            </a:r>
            <a:r>
              <a:rPr lang="en-AU" dirty="0">
                <a:solidFill>
                  <a:srgbClr val="000000"/>
                </a:solidFill>
                <a:ea typeface="Arial" panose="020B0604020202020204" pitchFamily="34" charset="0"/>
              </a:rPr>
              <a:t> </a:t>
            </a:r>
            <a:r>
              <a:rPr lang="en-AU" dirty="0">
                <a:ea typeface="Arial" panose="020B0604020202020204" pitchFamily="34" charset="0"/>
              </a:rPr>
              <a:t>for the </a:t>
            </a:r>
            <a:r>
              <a:rPr lang="en-AU" u="sng" dirty="0">
                <a:solidFill>
                  <a:srgbClr val="2F5496"/>
                </a:solidFill>
                <a:ea typeface="Arial" panose="020B0604020202020204" pitchFamily="34" charset="0"/>
                <a:hlinkClick r:id="rId5"/>
              </a:rPr>
              <a:t>English Studies 11–12 Syllabus</a:t>
            </a:r>
            <a:r>
              <a:rPr lang="en-AU" dirty="0">
                <a:ea typeface="Arial" panose="020B0604020202020204" pitchFamily="34" charset="0"/>
              </a:rPr>
              <a:t> </a:t>
            </a:r>
            <a:r>
              <a:rPr lang="en-AU" dirty="0">
                <a:solidFill>
                  <a:srgbClr val="000000"/>
                </a:solidFill>
                <a:ea typeface="Arial" panose="020B0604020202020204" pitchFamily="34" charset="0"/>
              </a:rPr>
              <a:t>as students are provided the opportunity to engage with an Australian prose fiction text.</a:t>
            </a:r>
            <a:endParaRPr lang="en-AU" dirty="0">
              <a:ea typeface="Calibri" panose="020F0502020204030204" pitchFamily="34" charset="0"/>
            </a:endParaRPr>
          </a:p>
        </p:txBody>
      </p:sp>
      <p:sp>
        <p:nvSpPr>
          <p:cNvPr id="3" name="Slide Number Placeholder 2">
            <a:extLst>
              <a:ext uri="{FF2B5EF4-FFF2-40B4-BE49-F238E27FC236}">
                <a16:creationId xmlns:a16="http://schemas.microsoft.com/office/drawing/2014/main" id="{B4142E44-C5CE-F1BD-3DE4-7C1FE5E29051}"/>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t>3</a:t>
            </a:fld>
            <a:endParaRPr lang="en-AU"/>
          </a:p>
        </p:txBody>
      </p:sp>
    </p:spTree>
    <p:extLst>
      <p:ext uri="{BB962C8B-B14F-4D97-AF65-F5344CB8AC3E}">
        <p14:creationId xmlns:p14="http://schemas.microsoft.com/office/powerpoint/2010/main" val="262426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2024.</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29427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9476F8-BD73-F495-02E0-0E35D53DE8D7}"/>
              </a:ext>
            </a:extLst>
          </p:cNvPr>
          <p:cNvSpPr>
            <a:spLocks noGrp="1"/>
          </p:cNvSpPr>
          <p:nvPr>
            <p:ph type="title"/>
          </p:nvPr>
        </p:nvSpPr>
        <p:spPr/>
        <p:txBody>
          <a:bodyPr/>
          <a:lstStyle/>
          <a:p>
            <a:r>
              <a:rPr lang="en-AU"/>
              <a:t>Licence agreement details</a:t>
            </a:r>
          </a:p>
        </p:txBody>
      </p:sp>
      <p:sp>
        <p:nvSpPr>
          <p:cNvPr id="7" name="Text Placeholder 6">
            <a:extLst>
              <a:ext uri="{FF2B5EF4-FFF2-40B4-BE49-F238E27FC236}">
                <a16:creationId xmlns:a16="http://schemas.microsoft.com/office/drawing/2014/main" id="{EDEC8CB1-32F1-775C-2D9A-3139F28BBE53}"/>
              </a:ext>
            </a:extLst>
          </p:cNvPr>
          <p:cNvSpPr>
            <a:spLocks noGrp="1"/>
          </p:cNvSpPr>
          <p:nvPr>
            <p:ph type="body" sz="quarter" idx="19"/>
          </p:nvPr>
        </p:nvSpPr>
        <p:spPr/>
        <p:txBody>
          <a:bodyPr/>
          <a:lstStyle/>
          <a:p>
            <a:pPr>
              <a:spcBef>
                <a:spcPts val="1200"/>
              </a:spcBef>
            </a:pPr>
            <a:r>
              <a:rPr lang="en-AU" dirty="0">
                <a:ea typeface="Calibri" panose="020F0502020204030204" pitchFamily="34" charset="0"/>
              </a:rPr>
              <a:t>Chan Q (2016) </a:t>
            </a:r>
            <a:r>
              <a:rPr lang="en-AU" i="1" dirty="0">
                <a:ea typeface="Calibri" panose="020F0502020204030204" pitchFamily="34" charset="0"/>
              </a:rPr>
              <a:t>‘What the doctor recommended’ </a:t>
            </a:r>
            <a:r>
              <a:rPr lang="en-AU" dirty="0">
                <a:ea typeface="Calibri" panose="020F0502020204030204" pitchFamily="34" charset="0"/>
              </a:rPr>
              <a:t>in Ridge J (ed) </a:t>
            </a:r>
            <a:r>
              <a:rPr lang="en-AU" i="1" dirty="0">
                <a:ea typeface="Calibri" panose="020F0502020204030204" pitchFamily="34" charset="0"/>
              </a:rPr>
              <a:t>The Book That Made Me</a:t>
            </a:r>
            <a:r>
              <a:rPr lang="en-AU" dirty="0">
                <a:ea typeface="Calibri" panose="020F0502020204030204" pitchFamily="34" charset="0"/>
              </a:rPr>
              <a:t>, Walker Books Australia Pty Ltd, Newtown.</a:t>
            </a:r>
          </a:p>
          <a:p>
            <a:pPr>
              <a:spcBef>
                <a:spcPts val="1200"/>
              </a:spcBef>
            </a:pPr>
            <a:r>
              <a:rPr lang="en-AU" dirty="0">
                <a:ea typeface="Calibri" panose="020F0502020204030204" pitchFamily="34" charset="0"/>
              </a:rPr>
              <a:t>Reproduced and made available for copying and communication by NSW Department of Education for its educational purposes with the permission of Queenie Chan.</a:t>
            </a:r>
          </a:p>
        </p:txBody>
      </p:sp>
      <p:sp>
        <p:nvSpPr>
          <p:cNvPr id="3" name="Slide Number Placeholder 2">
            <a:extLst>
              <a:ext uri="{FF2B5EF4-FFF2-40B4-BE49-F238E27FC236}">
                <a16:creationId xmlns:a16="http://schemas.microsoft.com/office/drawing/2014/main" id="{59B58B6A-D897-F678-7C38-2CBEB93C64C0}"/>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t>4</a:t>
            </a:fld>
            <a:endParaRPr lang="en-AU"/>
          </a:p>
        </p:txBody>
      </p:sp>
    </p:spTree>
    <p:extLst>
      <p:ext uri="{BB962C8B-B14F-4D97-AF65-F5344CB8AC3E}">
        <p14:creationId xmlns:p14="http://schemas.microsoft.com/office/powerpoint/2010/main" val="136788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9CBAB-02A3-0366-BB9E-AA65AF74BC7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ABD39FD-BD1B-39FB-D967-57727A708D08}"/>
              </a:ext>
            </a:extLst>
          </p:cNvPr>
          <p:cNvSpPr>
            <a:spLocks noGrp="1"/>
          </p:cNvSpPr>
          <p:nvPr>
            <p:ph type="ctrTitle"/>
          </p:nvPr>
        </p:nvSpPr>
        <p:spPr/>
        <p:txBody>
          <a:bodyPr/>
          <a:lstStyle/>
          <a:p>
            <a:r>
              <a:rPr lang="en-AU"/>
              <a:t>Sharing learning intentions and success criteria</a:t>
            </a:r>
          </a:p>
        </p:txBody>
      </p:sp>
    </p:spTree>
    <p:extLst>
      <p:ext uri="{BB962C8B-B14F-4D97-AF65-F5344CB8AC3E}">
        <p14:creationId xmlns:p14="http://schemas.microsoft.com/office/powerpoint/2010/main" val="319853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t>Learning intentions and success criteria</a:t>
            </a:r>
          </a:p>
        </p:txBody>
      </p:sp>
      <p:sp>
        <p:nvSpPr>
          <p:cNvPr id="6" name="Text Placeholder 5">
            <a:extLst>
              <a:ext uri="{FF2B5EF4-FFF2-40B4-BE49-F238E27FC236}">
                <a16:creationId xmlns:a16="http://schemas.microsoft.com/office/drawing/2014/main" id="{58DE3FDF-CB4D-D810-D2DA-1BEE469A48F2}"/>
              </a:ext>
            </a:extLst>
          </p:cNvPr>
          <p:cNvSpPr>
            <a:spLocks noGrp="1"/>
          </p:cNvSpPr>
          <p:nvPr>
            <p:ph type="body" sz="quarter" idx="19"/>
          </p:nvPr>
        </p:nvSpPr>
        <p:spPr/>
        <p:txBody>
          <a:bodyPr/>
          <a:lstStyle/>
          <a:p>
            <a:r>
              <a:rPr lang="en-AU" b="1" dirty="0">
                <a:solidFill>
                  <a:schemeClr val="accent1"/>
                </a:solidFill>
                <a:latin typeface="+mj-lt"/>
                <a:cs typeface="Arial"/>
              </a:rPr>
              <a:t>We are learning to</a:t>
            </a:r>
            <a:endParaRPr lang="en-AU" b="1" dirty="0">
              <a:solidFill>
                <a:schemeClr val="accent1"/>
              </a:solidFill>
              <a:latin typeface="+mj-lt"/>
              <a:ea typeface="+mn-lt"/>
              <a:cs typeface="Arial"/>
            </a:endParaRPr>
          </a:p>
          <a:p>
            <a:pPr marL="342900" indent="-342900">
              <a:buFont typeface="Arial" panose="020B0604020202020204" pitchFamily="34" charset="0"/>
              <a:buChar char="•"/>
            </a:pPr>
            <a:r>
              <a:rPr lang="en-AU" dirty="0">
                <a:cs typeface="Arial"/>
              </a:rPr>
              <a:t>be able to use a range of sentence structures in own texts</a:t>
            </a:r>
          </a:p>
          <a:p>
            <a:pPr marL="342900" indent="-342900">
              <a:buFont typeface="Arial" panose="020B0604020202020204" pitchFamily="34" charset="0"/>
              <a:buChar char="•"/>
            </a:pPr>
            <a:r>
              <a:rPr lang="en-AU" dirty="0">
                <a:cs typeface="Arial"/>
              </a:rPr>
              <a:t>understand how purposeful selection of sentence types can support the development of a personal writing voice.</a:t>
            </a:r>
            <a:endParaRPr lang="en-AU" dirty="0">
              <a:latin typeface="Arial" panose="020B0604020202020204" pitchFamily="34" charset="0"/>
              <a:cs typeface="Arial" panose="020B0604020202020204" pitchFamily="34" charset="0"/>
            </a:endParaRPr>
          </a:p>
          <a:p>
            <a:r>
              <a:rPr lang="en-AU" b="1" dirty="0">
                <a:solidFill>
                  <a:schemeClr val="accent1"/>
                </a:solidFill>
                <a:latin typeface="+mj-lt"/>
                <a:cs typeface="Arial"/>
              </a:rPr>
              <a:t>We can</a:t>
            </a:r>
            <a:endParaRPr lang="en-US" dirty="0">
              <a:solidFill>
                <a:schemeClr val="accent1"/>
              </a:solidFill>
              <a:latin typeface="+mj-lt"/>
              <a:cs typeface="Arial"/>
            </a:endParaRPr>
          </a:p>
          <a:p>
            <a:pPr marL="342900" indent="-342900">
              <a:buFont typeface="Public Sans"/>
              <a:buChar char="•"/>
            </a:pPr>
            <a:r>
              <a:rPr lang="en-AU" dirty="0">
                <a:cs typeface="Arial"/>
              </a:rPr>
              <a:t>[classroom teacher to insert sample success criteria]</a:t>
            </a:r>
            <a:endParaRPr lang="en-US" dirty="0">
              <a:cs typeface="Arial"/>
            </a:endParaRPr>
          </a:p>
          <a:p>
            <a:pPr marL="342900" indent="-342900">
              <a:buFont typeface="Public Sans"/>
              <a:buChar char="•"/>
            </a:pPr>
            <a:r>
              <a:rPr lang="en-AU" dirty="0">
                <a:ea typeface="+mn-lt"/>
                <a:cs typeface="Arial"/>
              </a:rPr>
              <a:t>[classroom teacher to insert sample success criteria]</a:t>
            </a:r>
            <a:endParaRPr lang="en-US" dirty="0">
              <a:ea typeface="+mn-lt"/>
              <a:cs typeface="Arial"/>
            </a:endParaRPr>
          </a:p>
          <a:p>
            <a:pPr marL="342900" indent="-342900">
              <a:buFont typeface="Public Sans"/>
              <a:buChar char="•"/>
            </a:pPr>
            <a:r>
              <a:rPr lang="en-AU" dirty="0">
                <a:ea typeface="+mn-lt"/>
                <a:cs typeface="Arial"/>
              </a:rPr>
              <a:t>[classroom teacher to insert sample success criteria].</a:t>
            </a:r>
            <a:endParaRPr lang="en-AU" dirty="0">
              <a:cs typeface="Arial"/>
            </a:endParaRPr>
          </a:p>
          <a:p>
            <a:endParaRPr lang="en-AU"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6</a:t>
            </a:fld>
            <a:endParaRPr lang="en-AU"/>
          </a:p>
        </p:txBody>
      </p:sp>
    </p:spTree>
    <p:extLst>
      <p:ext uri="{BB962C8B-B14F-4D97-AF65-F5344CB8AC3E}">
        <p14:creationId xmlns:p14="http://schemas.microsoft.com/office/powerpoint/2010/main" val="104169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a:t>Connecting learning</a:t>
            </a:r>
          </a:p>
        </p:txBody>
      </p:sp>
    </p:spTree>
    <p:extLst>
      <p:ext uri="{BB962C8B-B14F-4D97-AF65-F5344CB8AC3E}">
        <p14:creationId xmlns:p14="http://schemas.microsoft.com/office/powerpoint/2010/main" val="134006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1AF16-F7E6-2898-71A4-AD54F83C5608}"/>
              </a:ext>
            </a:extLst>
          </p:cNvPr>
          <p:cNvSpPr>
            <a:spLocks noGrp="1"/>
          </p:cNvSpPr>
          <p:nvPr>
            <p:ph type="title"/>
          </p:nvPr>
        </p:nvSpPr>
        <p:spPr/>
        <p:txBody>
          <a:bodyPr/>
          <a:lstStyle/>
          <a:p>
            <a:r>
              <a:rPr lang="en-AU"/>
              <a:t>Which extract is from which core text?</a:t>
            </a:r>
          </a:p>
        </p:txBody>
      </p:sp>
      <p:sp>
        <p:nvSpPr>
          <p:cNvPr id="5" name="Text Placeholder 4">
            <a:extLst>
              <a:ext uri="{FF2B5EF4-FFF2-40B4-BE49-F238E27FC236}">
                <a16:creationId xmlns:a16="http://schemas.microsoft.com/office/drawing/2014/main" id="{7FC7B97B-8443-B28A-8045-40BE659128FE}"/>
              </a:ext>
            </a:extLst>
          </p:cNvPr>
          <p:cNvSpPr>
            <a:spLocks noGrp="1"/>
          </p:cNvSpPr>
          <p:nvPr>
            <p:ph type="body" sz="quarter" idx="18"/>
          </p:nvPr>
        </p:nvSpPr>
        <p:spPr/>
        <p:txBody>
          <a:bodyPr/>
          <a:lstStyle/>
          <a:p>
            <a:r>
              <a:rPr lang="en-AU"/>
              <a:t>Look beyond the content</a:t>
            </a:r>
          </a:p>
        </p:txBody>
      </p:sp>
      <p:sp>
        <p:nvSpPr>
          <p:cNvPr id="3" name="Content Placeholder 2">
            <a:extLst>
              <a:ext uri="{FF2B5EF4-FFF2-40B4-BE49-F238E27FC236}">
                <a16:creationId xmlns:a16="http://schemas.microsoft.com/office/drawing/2014/main" id="{3696DE3D-0BE3-0F00-1522-4B1B7483B943}"/>
              </a:ext>
            </a:extLst>
          </p:cNvPr>
          <p:cNvSpPr>
            <a:spLocks noGrp="1"/>
          </p:cNvSpPr>
          <p:nvPr>
            <p:ph idx="1"/>
          </p:nvPr>
        </p:nvSpPr>
        <p:spPr>
          <a:xfrm>
            <a:off x="360000" y="1844290"/>
            <a:ext cx="5558791" cy="3723527"/>
          </a:xfrm>
        </p:spPr>
        <p:txBody>
          <a:bodyPr/>
          <a:lstStyle/>
          <a:p>
            <a:pPr>
              <a:spcBef>
                <a:spcPts val="1200"/>
              </a:spcBef>
              <a:buNone/>
            </a:pPr>
            <a:r>
              <a:rPr lang="en-AU" sz="1800" dirty="0">
                <a:effectLst/>
                <a:ea typeface="Malgun Gothic" panose="020B0503020000020004" pitchFamily="34" charset="-127"/>
              </a:rPr>
              <a:t>I run to the hills and sing my praises to my inner child cos she reminds</a:t>
            </a:r>
            <a:endParaRPr lang="en-AU" sz="1800" dirty="0">
              <a:effectLst/>
              <a:ea typeface="Calibri" panose="020F0502020204030204" pitchFamily="34" charset="0"/>
            </a:endParaRPr>
          </a:p>
          <a:p>
            <a:pPr indent="457200">
              <a:spcBef>
                <a:spcPts val="1200"/>
              </a:spcBef>
              <a:buNone/>
            </a:pPr>
            <a:r>
              <a:rPr lang="en-AU" sz="1800" dirty="0">
                <a:effectLst/>
                <a:ea typeface="Malgun Gothic" panose="020B0503020000020004" pitchFamily="34" charset="-127"/>
              </a:rPr>
              <a:t>me of the beauty of a rainbow in the rain,</a:t>
            </a:r>
            <a:endParaRPr lang="en-AU" sz="1800" dirty="0">
              <a:effectLst/>
              <a:ea typeface="Calibri" panose="020F0502020204030204" pitchFamily="34" charset="0"/>
            </a:endParaRPr>
          </a:p>
          <a:p>
            <a:pPr>
              <a:spcBef>
                <a:spcPts val="1200"/>
              </a:spcBef>
              <a:buNone/>
            </a:pPr>
            <a:r>
              <a:rPr lang="en-AU" sz="1800" dirty="0">
                <a:effectLst/>
                <a:ea typeface="Malgun Gothic" panose="020B0503020000020004" pitchFamily="34" charset="-127"/>
              </a:rPr>
              <a:t>The excitement of mud between my toes,</a:t>
            </a:r>
            <a:endParaRPr lang="en-AU" sz="1800" dirty="0">
              <a:effectLst/>
              <a:ea typeface="Calibri" panose="020F0502020204030204" pitchFamily="34" charset="0"/>
            </a:endParaRPr>
          </a:p>
          <a:p>
            <a:pPr>
              <a:spcBef>
                <a:spcPts val="1200"/>
              </a:spcBef>
              <a:buNone/>
            </a:pPr>
            <a:r>
              <a:rPr lang="en-AU" sz="1800" dirty="0">
                <a:effectLst/>
                <a:ea typeface="Malgun Gothic" panose="020B0503020000020004" pitchFamily="34" charset="-127"/>
              </a:rPr>
              <a:t>The happiness of life’s simplicities, she</a:t>
            </a:r>
            <a:endParaRPr lang="en-AU" sz="1800" dirty="0">
              <a:effectLst/>
              <a:ea typeface="Calibri" panose="020F0502020204030204" pitchFamily="34" charset="0"/>
            </a:endParaRPr>
          </a:p>
          <a:p>
            <a:pPr>
              <a:spcBef>
                <a:spcPts val="1200"/>
              </a:spcBef>
            </a:pPr>
            <a:r>
              <a:rPr lang="en-AU" sz="1800" dirty="0">
                <a:effectLst/>
                <a:ea typeface="Malgun Gothic" panose="020B0503020000020004" pitchFamily="34" charset="-127"/>
              </a:rPr>
              <a:t>Is the first pearl in my ocean</a:t>
            </a:r>
            <a:endParaRPr lang="en-AU" sz="1800" dirty="0">
              <a:effectLst/>
              <a:ea typeface="Calibri" panose="020F0502020204030204" pitchFamily="34" charset="0"/>
            </a:endParaRPr>
          </a:p>
          <a:p>
            <a:endParaRPr lang="en-AU" dirty="0"/>
          </a:p>
        </p:txBody>
      </p:sp>
      <p:sp>
        <p:nvSpPr>
          <p:cNvPr id="6" name="Picture Placeholder 5">
            <a:extLst>
              <a:ext uri="{FF2B5EF4-FFF2-40B4-BE49-F238E27FC236}">
                <a16:creationId xmlns:a16="http://schemas.microsoft.com/office/drawing/2014/main" id="{AA4AEB51-0269-CB35-C222-C84CE4B1728A}"/>
              </a:ext>
            </a:extLst>
          </p:cNvPr>
          <p:cNvSpPr>
            <a:spLocks noGrp="1"/>
          </p:cNvSpPr>
          <p:nvPr>
            <p:ph type="pic" sz="quarter" idx="19"/>
          </p:nvPr>
        </p:nvSpPr>
        <p:spPr>
          <a:xfrm>
            <a:off x="6167438" y="1844290"/>
            <a:ext cx="5676900" cy="3723525"/>
          </a:xfrm>
        </p:spPr>
        <p:txBody>
          <a:bodyPr/>
          <a:lstStyle/>
          <a:p>
            <a:r>
              <a:rPr lang="en-AU" sz="1800" dirty="0"/>
              <a:t>One day, he handed me a manga about a doctor. Not a mad scientist, not Doctor Who, but a </a:t>
            </a:r>
            <a:r>
              <a:rPr lang="en-AU" sz="1800" i="1" dirty="0"/>
              <a:t>medical</a:t>
            </a:r>
            <a:r>
              <a:rPr lang="en-AU" sz="1800" dirty="0"/>
              <a:t> doctor. </a:t>
            </a:r>
          </a:p>
          <a:p>
            <a:r>
              <a:rPr lang="en-AU" sz="1800" dirty="0"/>
              <a:t>A </a:t>
            </a:r>
            <a:r>
              <a:rPr lang="en-AU" sz="1800" i="1" dirty="0"/>
              <a:t>surgeon, </a:t>
            </a:r>
            <a:r>
              <a:rPr lang="en-AU" sz="1800" dirty="0"/>
              <a:t>in fact. The surgeon’s name was Black Jack, which was, coincidentally, also the name of</a:t>
            </a:r>
            <a:r>
              <a:rPr lang="en-US" sz="1800" dirty="0"/>
              <a:t> the manga series.</a:t>
            </a:r>
          </a:p>
          <a:p>
            <a:r>
              <a:rPr lang="en-US" sz="1800" dirty="0"/>
              <a:t>Well, it’s no surprise that a doctor would recommend a manga about a doctor; people love seeing themselves reflected in fiction. </a:t>
            </a:r>
            <a:endParaRPr lang="en-AU" sz="1800" dirty="0"/>
          </a:p>
        </p:txBody>
      </p:sp>
      <p:sp>
        <p:nvSpPr>
          <p:cNvPr id="4" name="Slide Number Placeholder 3">
            <a:extLst>
              <a:ext uri="{FF2B5EF4-FFF2-40B4-BE49-F238E27FC236}">
                <a16:creationId xmlns:a16="http://schemas.microsoft.com/office/drawing/2014/main" id="{0436750C-EFF5-410C-53C3-272F6E3FBB23}"/>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8</a:t>
            </a:fld>
            <a:endParaRPr lang="en-AU"/>
          </a:p>
        </p:txBody>
      </p:sp>
    </p:spTree>
    <p:extLst>
      <p:ext uri="{BB962C8B-B14F-4D97-AF65-F5344CB8AC3E}">
        <p14:creationId xmlns:p14="http://schemas.microsoft.com/office/powerpoint/2010/main" val="119526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A43D0-0123-CFAC-65CB-34D1622F1196}"/>
              </a:ext>
            </a:extLst>
          </p:cNvPr>
          <p:cNvSpPr>
            <a:spLocks noGrp="1"/>
          </p:cNvSpPr>
          <p:nvPr>
            <p:ph type="title"/>
          </p:nvPr>
        </p:nvSpPr>
        <p:spPr/>
        <p:txBody>
          <a:bodyPr/>
          <a:lstStyle/>
          <a:p>
            <a:r>
              <a:rPr lang="en-US" dirty="0"/>
              <a:t>Sentence variation in the core text (1)</a:t>
            </a:r>
            <a:endParaRPr lang="en-AU" dirty="0"/>
          </a:p>
        </p:txBody>
      </p:sp>
      <p:sp>
        <p:nvSpPr>
          <p:cNvPr id="5" name="Text Placeholder 4">
            <a:extLst>
              <a:ext uri="{FF2B5EF4-FFF2-40B4-BE49-F238E27FC236}">
                <a16:creationId xmlns:a16="http://schemas.microsoft.com/office/drawing/2014/main" id="{D0DDE836-620A-F1C0-B914-20F0CAC79060}"/>
              </a:ext>
            </a:extLst>
          </p:cNvPr>
          <p:cNvSpPr>
            <a:spLocks noGrp="1"/>
          </p:cNvSpPr>
          <p:nvPr>
            <p:ph type="body" sz="quarter" idx="18"/>
          </p:nvPr>
        </p:nvSpPr>
        <p:spPr/>
        <p:txBody>
          <a:bodyPr/>
          <a:lstStyle/>
          <a:p>
            <a:r>
              <a:rPr lang="en-US" dirty="0"/>
              <a:t>‘What the doctor recommended’ by Queenie Chan</a:t>
            </a:r>
            <a:endParaRPr lang="en-AU" dirty="0"/>
          </a:p>
        </p:txBody>
      </p:sp>
      <p:sp>
        <p:nvSpPr>
          <p:cNvPr id="3" name="Content Placeholder 2">
            <a:extLst>
              <a:ext uri="{FF2B5EF4-FFF2-40B4-BE49-F238E27FC236}">
                <a16:creationId xmlns:a16="http://schemas.microsoft.com/office/drawing/2014/main" id="{2A3D453A-F383-B766-F9DE-EE5C00651AD7}"/>
              </a:ext>
            </a:extLst>
          </p:cNvPr>
          <p:cNvSpPr>
            <a:spLocks noGrp="1"/>
          </p:cNvSpPr>
          <p:nvPr>
            <p:ph idx="1"/>
          </p:nvPr>
        </p:nvSpPr>
        <p:spPr>
          <a:xfrm>
            <a:off x="360000" y="1780480"/>
            <a:ext cx="11484000" cy="4095000"/>
          </a:xfrm>
        </p:spPr>
        <p:txBody>
          <a:bodyPr/>
          <a:lstStyle/>
          <a:p>
            <a:r>
              <a:rPr lang="en-US" sz="2000" dirty="0"/>
              <a:t>Identify the simple, compound and complex sentences used in the extract from </a:t>
            </a:r>
            <a:r>
              <a:rPr lang="en-US" sz="2000" b="1" dirty="0"/>
              <a:t>Core text 2 – ‘What the doctor recommended’ by Queenie Chan.</a:t>
            </a:r>
          </a:p>
          <a:p>
            <a:r>
              <a:rPr lang="en-AU" sz="2000" dirty="0"/>
              <a:t>The endings were not always happy, and the patients Black Jack cured sometimes didn’t really want to be cured. </a:t>
            </a:r>
          </a:p>
          <a:p>
            <a:r>
              <a:rPr lang="en-AU" sz="2000" dirty="0"/>
              <a:t>In short, these were stories about humanity. People who behaved in unpredictable ways, as people often do, for reasons they sometimes don’t fully understand themselves. </a:t>
            </a:r>
          </a:p>
          <a:p>
            <a:r>
              <a:rPr lang="en-AU" sz="2000" dirty="0"/>
              <a:t>Some of them were honourable and some of them were weak, but all of them had reasons I could comprehend and even feel sympathetic towards. </a:t>
            </a:r>
          </a:p>
        </p:txBody>
      </p:sp>
      <p:sp>
        <p:nvSpPr>
          <p:cNvPr id="4" name="Slide Number Placeholder 3">
            <a:extLst>
              <a:ext uri="{FF2B5EF4-FFF2-40B4-BE49-F238E27FC236}">
                <a16:creationId xmlns:a16="http://schemas.microsoft.com/office/drawing/2014/main" id="{4591BC8D-4779-C211-C16C-59ACDACFE4C1}"/>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9</a:t>
            </a:fld>
            <a:endParaRPr lang="en-AU"/>
          </a:p>
        </p:txBody>
      </p:sp>
    </p:spTree>
    <p:extLst>
      <p:ext uri="{BB962C8B-B14F-4D97-AF65-F5344CB8AC3E}">
        <p14:creationId xmlns:p14="http://schemas.microsoft.com/office/powerpoint/2010/main" val="8780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orporate-curriculum-template-2025-v1.0" id="{FC8BAFFB-2C09-494F-87C1-09505A000DA0}" vid="{33523A18-BCC1-42D6-8839-D7DD68359B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6" ma:contentTypeDescription="Create a new document." ma:contentTypeScope="" ma:versionID="bd9d83f4f7a921f66e63e4f31d495b0d">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e5cf10fac62e9c3b0af7a5100ae284e5"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925B5A-B162-4495-897F-FB8085881D04}">
  <ds:schemaRefs>
    <ds:schemaRef ds:uri="http://www.w3.org/XML/1998/namespace"/>
    <ds:schemaRef ds:uri="http://schemas.openxmlformats.org/package/2006/metadata/core-properties"/>
    <ds:schemaRef ds:uri="98740c54-966f-451d-a76c-e38eb7fddd55"/>
    <ds:schemaRef ds:uri="http://purl.org/dc/elements/1.1/"/>
    <ds:schemaRef ds:uri="http://schemas.microsoft.com/office/2006/documentManagement/types"/>
    <ds:schemaRef ds:uri="http://purl.org/dc/terms/"/>
    <ds:schemaRef ds:uri="http://schemas.microsoft.com/office/infopath/2007/PartnerControls"/>
    <ds:schemaRef ds:uri="http://purl.org/dc/dcmitype/"/>
    <ds:schemaRef ds:uri="094ce8ca-8c20-4eb0-bb23-b47a1c76b753"/>
    <ds:schemaRef ds:uri="http://schemas.microsoft.com/office/2006/metadata/properties"/>
  </ds:schemaRefs>
</ds:datastoreItem>
</file>

<file path=customXml/itemProps2.xml><?xml version="1.0" encoding="utf-8"?>
<ds:datastoreItem xmlns:ds="http://schemas.openxmlformats.org/officeDocument/2006/customXml" ds:itemID="{65FB4E87-1352-4407-9BDC-80526E9DD70B}">
  <ds:schemaRefs>
    <ds:schemaRef ds:uri="http://schemas.microsoft.com/sharepoint/v3/contenttype/forms"/>
  </ds:schemaRefs>
</ds:datastoreItem>
</file>

<file path=customXml/itemProps3.xml><?xml version="1.0" encoding="utf-8"?>
<ds:datastoreItem xmlns:ds="http://schemas.openxmlformats.org/officeDocument/2006/customXml" ds:itemID="{9E782EFA-2366-4752-AC4C-388F05B976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40c54-966f-451d-a76c-e38eb7fddd55"/>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TotalTime>
  <Words>6297</Words>
  <Application>Microsoft Office PowerPoint</Application>
  <PresentationFormat>Widescreen</PresentationFormat>
  <Paragraphs>380</Paragraphs>
  <Slides>30</Slides>
  <Notes>28</Notes>
  <HiddenSlides>15</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Roboto</vt:lpstr>
      <vt:lpstr>Public Sans Light</vt:lpstr>
      <vt:lpstr>Public Sans</vt:lpstr>
      <vt:lpstr>Symbol</vt:lpstr>
      <vt:lpstr>Arial</vt:lpstr>
      <vt:lpstr>Times New Roman</vt:lpstr>
      <vt:lpstr>Malgun Gothic</vt:lpstr>
      <vt:lpstr>Calibri</vt:lpstr>
      <vt:lpstr>NSWG Corporate</vt:lpstr>
      <vt:lpstr>Instructions for use</vt:lpstr>
      <vt:lpstr>Phase 3 – Creating a personal voice through sentence variation</vt:lpstr>
      <vt:lpstr>Text complexity details </vt:lpstr>
      <vt:lpstr>Licence agreement details</vt:lpstr>
      <vt:lpstr>Sharing learning intentions and success criteria</vt:lpstr>
      <vt:lpstr>Learning intentions and success criteria</vt:lpstr>
      <vt:lpstr>Connecting learning</vt:lpstr>
      <vt:lpstr>Which extract is from which core text?</vt:lpstr>
      <vt:lpstr>Sentence variation in the core text (1)</vt:lpstr>
      <vt:lpstr>Sentence variation in the core text (2)</vt:lpstr>
      <vt:lpstr>Simple sentences (1)</vt:lpstr>
      <vt:lpstr>Finite verbs</vt:lpstr>
      <vt:lpstr>Clauses</vt:lpstr>
      <vt:lpstr>Simple sentences (2)</vt:lpstr>
      <vt:lpstr>Compound sentences (1)</vt:lpstr>
      <vt:lpstr>Activating prior knowledge (1)</vt:lpstr>
      <vt:lpstr>Coordinating conjunctions (1)</vt:lpstr>
      <vt:lpstr>Coordinating conjunctions (2)</vt:lpstr>
      <vt:lpstr>Compound sentences (2)</vt:lpstr>
      <vt:lpstr>Complex sentences (1)</vt:lpstr>
      <vt:lpstr>Activating prior knowledge (2)</vt:lpstr>
      <vt:lpstr>Joining two different kinds of clauses together</vt:lpstr>
      <vt:lpstr>‘as’ is a subordinating conjunction</vt:lpstr>
      <vt:lpstr>Subordinating conjunctions </vt:lpstr>
      <vt:lpstr>Complex sentences (2)</vt:lpstr>
      <vt:lpstr>Gradual release of responsibility</vt:lpstr>
      <vt:lpstr>Practice (1)</vt:lpstr>
      <vt:lpstr>Practice (2)</vt:lpstr>
      <vt:lpstr>References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Phase 3 – Creating a personal voice through sentence variation – 11.1 Transition to English Studies</dc:title>
  <dc:creator>NSW Department of Education</dc:creator>
  <dcterms:created xsi:type="dcterms:W3CDTF">2025-08-06T03:30:50Z</dcterms:created>
  <dcterms:modified xsi:type="dcterms:W3CDTF">2025-08-11T02:46:44Z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2025-08-06T03:31:06Z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68f94757-23f1-4e09-b485-4f3811e1b21a</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y fmtid="{D5CDD505-2E9C-101B-9397-08002B2CF9AE}" pid="10" name="ContentTypeId">
    <vt:lpwstr>0x010100C6BC20BCFB223D4189F17F47419ECBA2</vt:lpwstr>
  </property>
  <property fmtid="{D5CDD505-2E9C-101B-9397-08002B2CF9AE}" pid="11" name="MediaServiceImageTags">
    <vt:lpwstr/>
  </property>
</Properties>
</file>