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1"/>
  </p:notesMasterIdLst>
  <p:handoutMasterIdLst>
    <p:handoutMasterId r:id="rId32"/>
  </p:handoutMasterIdLst>
  <p:sldIdLst>
    <p:sldId id="26545" r:id="rId5"/>
    <p:sldId id="26531" r:id="rId6"/>
    <p:sldId id="26546" r:id="rId7"/>
    <p:sldId id="26547" r:id="rId8"/>
    <p:sldId id="26532" r:id="rId9"/>
    <p:sldId id="26383" r:id="rId10"/>
    <p:sldId id="26337" r:id="rId11"/>
    <p:sldId id="26533" r:id="rId12"/>
    <p:sldId id="26534" r:id="rId13"/>
    <p:sldId id="26548" r:id="rId14"/>
    <p:sldId id="26535" r:id="rId15"/>
    <p:sldId id="26400" r:id="rId16"/>
    <p:sldId id="26402" r:id="rId17"/>
    <p:sldId id="26536" r:id="rId18"/>
    <p:sldId id="26537" r:id="rId19"/>
    <p:sldId id="26538" r:id="rId20"/>
    <p:sldId id="26539" r:id="rId21"/>
    <p:sldId id="26540" r:id="rId22"/>
    <p:sldId id="26401" r:id="rId23"/>
    <p:sldId id="26541" r:id="rId24"/>
    <p:sldId id="26542" r:id="rId25"/>
    <p:sldId id="26399" r:id="rId26"/>
    <p:sldId id="26543" r:id="rId27"/>
    <p:sldId id="26544" r:id="rId28"/>
    <p:sldId id="360" r:id="rId29"/>
    <p:sldId id="26510" r:id="rId30"/>
  </p:sldIdLst>
  <p:sldSz cx="12192000" cy="6858000"/>
  <p:notesSz cx="6858000" cy="9144000"/>
  <p:embeddedFontLst>
    <p:embeddedFont>
      <p:font typeface="Montserrat" panose="00000500000000000000" pitchFamily="2" charset="0"/>
      <p:regular r:id="rId33"/>
      <p:bold r:id="rId34"/>
      <p:italic r:id="rId35"/>
      <p:boldItalic r:id="rId36"/>
    </p:embeddedFont>
    <p:embeddedFont>
      <p:font typeface="Public Sans" pitchFamily="2" charset="0"/>
      <p:regular r:id="rId37"/>
      <p:bold r:id="rId38"/>
      <p:italic r:id="rId39"/>
      <p:boldItalic r:id="rId40"/>
    </p:embeddedFont>
    <p:embeddedFont>
      <p:font typeface="Public Sans Light" pitchFamily="2" charset="0"/>
      <p:regular r:id="rId41"/>
      <p:italic r:id="rId42"/>
    </p:embeddedFont>
    <p:embeddedFont>
      <p:font typeface="Segoe UI" panose="020B0502040204020203" pitchFamily="34" charset="0"/>
      <p:regular r:id="rId43"/>
      <p:bold r:id="rId44"/>
      <p:italic r:id="rId45"/>
      <p:boldItalic r:id="rId4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F82D3E25-634B-5491-737F-A8863CAD57EF}" name="Keira Brooks" initials="KB" userId="S::KEIRA.BROOKS@det.nsw.edu.au::e2ff3e5f-4c54-49fe-9545-a0ddbe9b96a3" providerId="AD"/>
  <p188:author id="{36E5C144-FD43-C0CD-A471-6F81BE7959D8}" name="Tina Seckold" initials="TS" userId="S::TINA.SECKOLD@det.nsw.edu.au::a9a07086-eed4-4be1-92c9-41980dbbde72" providerId="AD"/>
  <p188:author id="{D02A9D7F-57B1-B101-768D-9F9CCB42179F}" name="Francesca Gazzola" initials="FG" userId="S::FRANCESCA.GAZZOLA@det.nsw.edu.au::eb71f741-dadb-429a-b279-0f7afbe3ada0" providerId="AD"/>
  <p188:author id="{3912BE91-9AD9-4177-800B-C0871BA72363}" name="Jacquie McWilliam" initials="JM" userId="S::Jacqueline.McWilliam@det.nsw.edu.au::b2c2c0a0-0b64-455c-9e32-28e2d097ad57"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5D9A84EA-88A3-C9A9-52AF-AACDF0031BA4}" name="Tom Gyenes" initials="TG" userId="S::THOMAS.GYENES@det.nsw.edu.au::3f8fdeb7-5d44-4d3f-9372-de9698ef45d6"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32DD3-4054-4FE0-87FB-35E83CEB7FF8}" v="1" dt="2025-08-11T02:42:06.20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19" autoAdjust="0"/>
  </p:normalViewPr>
  <p:slideViewPr>
    <p:cSldViewPr snapToGrid="0">
      <p:cViewPr varScale="1">
        <p:scale>
          <a:sx n="79" d="100"/>
          <a:sy n="79" d="100"/>
        </p:scale>
        <p:origin x="1470" y="7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214D5DEB-E04A-49E9-BBF4-44EBFF8D0E2F}"/>
    <pc:docChg chg="custSel modSld">
      <pc:chgData name="Christopher Farlow" userId="1d6e7c80-f391-4c69-991c-b443ceeb1639" providerId="ADAL" clId="{214D5DEB-E04A-49E9-BBF4-44EBFF8D0E2F}" dt="2025-08-10T23:39:28.203" v="0" actId="478"/>
      <pc:docMkLst>
        <pc:docMk/>
      </pc:docMkLst>
      <pc:sldChg chg="delSp mod">
        <pc:chgData name="Christopher Farlow" userId="1d6e7c80-f391-4c69-991c-b443ceeb1639" providerId="ADAL" clId="{214D5DEB-E04A-49E9-BBF4-44EBFF8D0E2F}" dt="2025-08-10T23:39:28.203" v="0" actId="478"/>
        <pc:sldMkLst>
          <pc:docMk/>
          <pc:sldMk cId="2712441129" sldId="26545"/>
        </pc:sldMkLst>
        <pc:spChg chg="del">
          <ac:chgData name="Christopher Farlow" userId="1d6e7c80-f391-4c69-991c-b443ceeb1639" providerId="ADAL" clId="{214D5DEB-E04A-49E9-BBF4-44EBFF8D0E2F}" dt="2025-08-10T23:39:28.203" v="0" actId="478"/>
          <ac:spMkLst>
            <pc:docMk/>
            <pc:sldMk cId="2712441129" sldId="26545"/>
            <ac:spMk id="2" creationId="{A2AB7EBB-7CC6-F9AE-9D45-C5D564296E1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EACF7-3B22-3D0E-422E-3BF199FF8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C8116-3ACA-EE57-012B-56FB4A020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449C-16C6-E787-A6A5-8F6501B3D7FE}"/>
              </a:ext>
            </a:extLst>
          </p:cNvPr>
          <p:cNvSpPr>
            <a:spLocks noGrp="1"/>
          </p:cNvSpPr>
          <p:nvPr>
            <p:ph type="body" idx="1"/>
          </p:nvPr>
        </p:nvSpPr>
        <p:spPr/>
        <p:txBody>
          <a:bodyPr/>
          <a:lstStyle/>
          <a:p>
            <a:pPr algn="l" rtl="0" fontAlgn="base">
              <a:buNone/>
            </a:pPr>
            <a:r>
              <a:rPr lang="en-AU" b="1" i="0" u="none" strike="noStrike" dirty="0">
                <a:solidFill>
                  <a:srgbClr val="000000"/>
                </a:solidFill>
                <a:effectLst/>
                <a:latin typeface="Public Sans" pitchFamily="2" charset="0"/>
              </a:rPr>
              <a:t>Teacher note: </a:t>
            </a:r>
            <a:r>
              <a:rPr lang="en-AU" b="0" i="0" u="none" strike="noStrike" dirty="0">
                <a:solidFill>
                  <a:srgbClr val="000000"/>
                </a:solidFill>
                <a:effectLst/>
                <a:latin typeface="Public Sans" pitchFamily="2" charset="0"/>
              </a:rPr>
              <a:t>the purpose of this PowerPoint is to provide support for </a:t>
            </a:r>
            <a:r>
              <a:rPr lang="en-AU" sz="1800" b="1" i="0" dirty="0">
                <a:solidFill>
                  <a:srgbClr val="000000"/>
                </a:solidFill>
                <a:effectLst/>
                <a:latin typeface="Arial" panose="020B0604020202020204" pitchFamily="34" charset="0"/>
              </a:rPr>
              <a:t>Phase 3, sequence 1 – engaging with a hybrid text</a:t>
            </a:r>
            <a:r>
              <a:rPr lang="en-AU" sz="1800"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AU" b="0" i="0" dirty="0">
                <a:solidFill>
                  <a:srgbClr val="444444"/>
                </a:solidFill>
                <a:effectLst/>
                <a:latin typeface="Arial" panose="020B0604020202020204" pitchFamily="34" charset="0"/>
              </a:rPr>
              <a:t>​</a:t>
            </a:r>
            <a:endParaRPr lang="en-AU" b="0" i="0" dirty="0">
              <a:solidFill>
                <a:srgbClr val="444444"/>
              </a:solidFill>
              <a:effectLst/>
              <a:latin typeface="Calibri" panose="020F0502020204030204" pitchFamily="34" charset="0"/>
            </a:endParaRPr>
          </a:p>
          <a:p>
            <a:pPr algn="l" rtl="0" fontAlgn="base"/>
            <a:r>
              <a:rPr lang="en-AU" b="0" i="0" u="none" strike="noStrike" dirty="0">
                <a:solidFill>
                  <a:srgbClr val="000000"/>
                </a:solidFill>
                <a:effectLst/>
                <a:latin typeface="Public Sans" pitchFamily="2" charset="0"/>
              </a:rPr>
              <a:t>It should be used in conjunction with the program and the resource booklet.</a:t>
            </a:r>
            <a:endParaRPr lang="en-US" b="0" i="0" dirty="0">
              <a:solidFill>
                <a:srgbClr val="444444"/>
              </a:solidFill>
              <a:effectLst/>
              <a:latin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614FBD1E-A4FD-B2D8-E723-05391E938F6B}"/>
              </a:ext>
            </a:extLst>
          </p:cNvPr>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405251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dirty="0"/>
          </a:p>
          <a:p>
            <a:r>
              <a:rPr lang="en-US"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US" b="0" i="0" u="none" strike="noStrike" dirty="0">
                <a:solidFill>
                  <a:srgbClr val="000000"/>
                </a:solidFill>
                <a:effectLst/>
                <a:latin typeface="Public Sans" pitchFamily="2" charset="0"/>
              </a:rPr>
              <a:t>T</a:t>
            </a:r>
            <a:r>
              <a:rPr lang="en-US" b="0" dirty="0"/>
              <a:t>o check for understanding, place students in pairs or small groups to match the figurative sayings with their literal meanings. Modern figures of speech have been included to increase student engagement and connect to prior knowledge. </a:t>
            </a:r>
            <a:br>
              <a:rPr lang="en-US" dirty="0"/>
            </a:b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88432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8A8A-27A9-D6BA-199B-2D98F1352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39053-57AF-8F5D-57F5-D15CD83A4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02015-8BD5-7E09-EDD7-65C8C7765200}"/>
              </a:ext>
            </a:extLst>
          </p:cNvPr>
          <p:cNvSpPr>
            <a:spLocks noGrp="1"/>
          </p:cNvSpPr>
          <p:nvPr>
            <p:ph type="body" idx="1"/>
          </p:nvPr>
        </p:nvSpPr>
        <p:spPr/>
        <p:txBody>
          <a:bodyPr/>
          <a:lstStyle/>
          <a:p>
            <a:pPr marL="0" indent="0">
              <a:buFont typeface="Arial"/>
              <a:buNone/>
            </a:pPr>
            <a:r>
              <a:rPr lang="en-US" b="1" i="0"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US" b="0" i="0" u="none" strike="noStrike" dirty="0">
                <a:solidFill>
                  <a:srgbClr val="000000"/>
                </a:solidFill>
                <a:effectLst/>
                <a:latin typeface="Arial"/>
                <a:cs typeface="Arial"/>
              </a:rPr>
              <a:t>A</a:t>
            </a:r>
            <a:r>
              <a:rPr lang="en-US" b="0" i="0" dirty="0">
                <a:latin typeface="Arial"/>
                <a:cs typeface="Arial"/>
              </a:rPr>
              <a:t>nswers to matching activity. </a:t>
            </a:r>
            <a:endParaRPr lang="en-US" b="1" i="0" dirty="0">
              <a:latin typeface="Arial"/>
              <a:cs typeface="Arial"/>
            </a:endParaRPr>
          </a:p>
          <a:p>
            <a:pPr marL="285750" indent="-285750">
              <a:buFont typeface="Arial"/>
              <a:buChar char="•"/>
            </a:pPr>
            <a:endParaRPr lang="en-US" i="1" dirty="0">
              <a:latin typeface="Arial"/>
              <a:cs typeface="Arial"/>
            </a:endParaRPr>
          </a:p>
          <a:p>
            <a:pPr marL="285750" indent="-285750">
              <a:buFont typeface="Arial"/>
              <a:buChar char="•"/>
            </a:pPr>
            <a:r>
              <a:rPr lang="en-US" i="0" dirty="0">
                <a:latin typeface="Arial"/>
                <a:cs typeface="Arial"/>
              </a:rPr>
              <a:t>You hit the nail on the head – to </a:t>
            </a:r>
            <a:r>
              <a:rPr lang="en-US" dirty="0">
                <a:latin typeface="Arial"/>
                <a:cs typeface="Arial"/>
              </a:rPr>
              <a:t>get something exactly right </a:t>
            </a:r>
            <a:endParaRPr lang="en-US" dirty="0"/>
          </a:p>
          <a:p>
            <a:pPr marL="285750" indent="-285750">
              <a:buFont typeface="Arial"/>
              <a:buChar char="•"/>
            </a:pPr>
            <a:r>
              <a:rPr lang="en-US" dirty="0">
                <a:latin typeface="Arial"/>
                <a:cs typeface="Arial"/>
              </a:rPr>
              <a:t>Spill the tea – reveal a secret or gossip </a:t>
            </a:r>
          </a:p>
          <a:p>
            <a:pPr marL="285750" indent="-285750">
              <a:buFont typeface="Arial"/>
              <a:buChar char="•"/>
            </a:pPr>
            <a:r>
              <a:rPr lang="en-US" dirty="0">
                <a:latin typeface="Arial"/>
                <a:cs typeface="Arial"/>
              </a:rPr>
              <a:t>I’m living rent-free in your mind -  when someone can’t stop thinking about you</a:t>
            </a:r>
          </a:p>
          <a:p>
            <a:pPr marL="285750" indent="-285750">
              <a:buFont typeface="Arial"/>
              <a:buChar char="•"/>
            </a:pPr>
            <a:r>
              <a:rPr lang="en-US" dirty="0">
                <a:latin typeface="Arial"/>
                <a:cs typeface="Arial"/>
              </a:rPr>
              <a:t>You are giving main character vibes – to be the </a:t>
            </a:r>
            <a:r>
              <a:rPr lang="en-US" dirty="0" err="1">
                <a:latin typeface="Arial"/>
                <a:cs typeface="Arial"/>
              </a:rPr>
              <a:t>centre</a:t>
            </a:r>
            <a:r>
              <a:rPr lang="en-US" dirty="0">
                <a:latin typeface="Arial"/>
                <a:cs typeface="Arial"/>
              </a:rPr>
              <a:t> of attention and well-liked</a:t>
            </a:r>
          </a:p>
          <a:p>
            <a:pPr marL="285750" indent="-285750">
              <a:buFont typeface="Arial"/>
              <a:buChar char="•"/>
            </a:pPr>
            <a:r>
              <a:rPr lang="en-US" dirty="0">
                <a:latin typeface="Arial"/>
                <a:cs typeface="Arial"/>
              </a:rPr>
              <a:t>The world is my oyster– to have endless opportunities</a:t>
            </a:r>
          </a:p>
          <a:p>
            <a:pPr marL="285750" indent="-285750">
              <a:buFont typeface="Arial"/>
              <a:buChar char="•"/>
            </a:pPr>
            <a:r>
              <a:rPr lang="en-US" dirty="0">
                <a:latin typeface="Arial"/>
                <a:cs typeface="Arial"/>
              </a:rPr>
              <a:t>You ate and left no crumbs – to do something perfectly </a:t>
            </a:r>
            <a:endParaRPr lang="en-US" dirty="0"/>
          </a:p>
          <a:p>
            <a:pPr marL="285750" indent="-285750">
              <a:buFont typeface="Arial"/>
              <a:buChar char="•"/>
            </a:pPr>
            <a:endParaRPr lang="en-US" dirty="0"/>
          </a:p>
          <a:p>
            <a:br>
              <a:rPr lang="en-US" dirty="0"/>
            </a:br>
            <a:endParaRPr lang="en-US" dirty="0"/>
          </a:p>
        </p:txBody>
      </p:sp>
      <p:sp>
        <p:nvSpPr>
          <p:cNvPr id="4" name="Slide Number Placeholder 3">
            <a:extLst>
              <a:ext uri="{FF2B5EF4-FFF2-40B4-BE49-F238E27FC236}">
                <a16:creationId xmlns:a16="http://schemas.microsoft.com/office/drawing/2014/main" id="{15ABDAA6-489D-01F2-CD25-A9EFAE2BFC4A}"/>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28665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96ABB-312D-7C4B-0BA9-4411FED99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8587B-60EF-C858-D1AC-6D3D13580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1F5799-6290-ABE1-0BDF-A18302FC2DF4}"/>
              </a:ext>
            </a:extLst>
          </p:cNvPr>
          <p:cNvSpPr>
            <a:spLocks noGrp="1"/>
          </p:cNvSpPr>
          <p:nvPr>
            <p:ph type="body" idx="1"/>
          </p:nvPr>
        </p:nvSpPr>
        <p:spPr/>
        <p:txBody>
          <a:bodyPr/>
          <a:lstStyle/>
          <a:p>
            <a:pPr algn="l" rtl="0" fontAlgn="base"/>
            <a:r>
              <a:rPr lang="en-AU" b="1" dirty="0"/>
              <a:t>Teacher note</a:t>
            </a:r>
            <a:r>
              <a:rPr lang="en-AU" dirty="0"/>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Arial" panose="020B0604020202020204" pitchFamily="34" charset="0"/>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AU" b="0" i="0" dirty="0">
                <a:solidFill>
                  <a:srgbClr val="444444"/>
                </a:solidFill>
                <a:effectLst/>
                <a:latin typeface="Arial" panose="020B0604020202020204" pitchFamily="34" charset="0"/>
              </a:rPr>
              <a:t>​</a:t>
            </a:r>
            <a:endParaRPr lang="en-AU" b="0" i="0" dirty="0">
              <a:solidFill>
                <a:srgbClr val="444444"/>
              </a:solidFill>
              <a:effectLst/>
              <a:latin typeface="Calibri" panose="020F0502020204030204" pitchFamily="34" charset="0"/>
            </a:endParaRPr>
          </a:p>
          <a:p>
            <a:pPr algn="l" rtl="0" fontAlgn="base"/>
            <a:r>
              <a:rPr lang="en-AU" b="0" i="0" u="none" strike="noStrike" dirty="0">
                <a:solidFill>
                  <a:srgbClr val="000000"/>
                </a:solidFill>
                <a:effectLst/>
                <a:latin typeface="Arial" panose="020B060402020202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91B1F4BE-7AE9-E3AA-7B53-69AF4A51853F}"/>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66602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E9174-C6CE-85EF-E2E4-62C00E36A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3FFAD-001A-32AB-D892-738F49EA3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35714-EDB6-38E8-8158-FC68D51B02FB}"/>
              </a:ext>
            </a:extLst>
          </p:cNvPr>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Public Sans" pitchFamily="2" charset="0"/>
              </a:rPr>
              <a:t>T</a:t>
            </a:r>
            <a:r>
              <a:rPr lang="en-AU" b="0" dirty="0"/>
              <a:t>he teacher defines literal language as ‘having the only most direct meaning’ (NESA 2024). Connect this to the sketch to stretch activity and how the literal meaning is for dogs and cats to literally be raining from the sky. </a:t>
            </a:r>
            <a:endParaRPr lang="en-AU" b="1" dirty="0"/>
          </a:p>
        </p:txBody>
      </p:sp>
      <p:sp>
        <p:nvSpPr>
          <p:cNvPr id="4" name="Slide Number Placeholder 3">
            <a:extLst>
              <a:ext uri="{FF2B5EF4-FFF2-40B4-BE49-F238E27FC236}">
                <a16:creationId xmlns:a16="http://schemas.microsoft.com/office/drawing/2014/main" id="{D99676E5-1506-DDC3-BF41-971F9843C411}"/>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135996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B06D7-390F-C326-0C6A-8AF2915370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006B2-4B3D-A0A9-C237-71A7D7266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0429D-E0E5-D919-D83E-2D52B908B14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Public Sans" pitchFamily="2" charset="0"/>
              </a:rPr>
              <a:t>T</a:t>
            </a:r>
            <a:r>
              <a:rPr lang="en-AU" b="0" dirty="0"/>
              <a:t>he teacher defines figurative language as </a:t>
            </a:r>
            <a:r>
              <a:rPr lang="en-AU" sz="1600" dirty="0">
                <a:latin typeface="+mn-lt"/>
                <a:cs typeface="Arial"/>
              </a:rPr>
              <a:t>‘word groups/phrases used differently from the expected or everyday usage to express an idea in a non-literal way for a particular effect’. (NESA 2024) </a:t>
            </a:r>
            <a:r>
              <a:rPr lang="en-AU" b="0" dirty="0"/>
              <a:t>Connect this to the sketch to stretch activity and how the figurative meaning is for it to be raining heavily.</a:t>
            </a:r>
            <a:endParaRPr lang="en-AU" dirty="0"/>
          </a:p>
        </p:txBody>
      </p:sp>
      <p:sp>
        <p:nvSpPr>
          <p:cNvPr id="4" name="Slide Number Placeholder 3">
            <a:extLst>
              <a:ext uri="{FF2B5EF4-FFF2-40B4-BE49-F238E27FC236}">
                <a16:creationId xmlns:a16="http://schemas.microsoft.com/office/drawing/2014/main" id="{7586A320-50EA-47DD-BF1E-710FE623CC68}"/>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83351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dirty="0"/>
              <a:t>The teacher uses the double Venn diagram to make clear the differences between literal and figurative language.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40162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087B9-0B97-A7FE-EDFA-2F2F2B9AE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B3F17-ABB3-D9CA-F9A9-5D137A682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0D0EA-2C48-10BC-FC9F-2169C9AC2B97}"/>
              </a:ext>
            </a:extLst>
          </p:cNvPr>
          <p:cNvSpPr>
            <a:spLocks noGrp="1"/>
          </p:cNvSpPr>
          <p:nvPr>
            <p:ph type="body" idx="1"/>
          </p:nvPr>
        </p:nvSpPr>
        <p:spPr/>
        <p:txBody>
          <a:bodyPr/>
          <a:lstStyle/>
          <a:p>
            <a:r>
              <a:rPr lang="en-AU"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Arial"/>
                <a:cs typeface="Arial"/>
              </a:rPr>
              <a:t>T</a:t>
            </a:r>
            <a:r>
              <a:rPr lang="en-AU" b="0" dirty="0">
                <a:latin typeface="Arial"/>
                <a:cs typeface="Arial"/>
              </a:rPr>
              <a:t>his example of literal representation is from </a:t>
            </a:r>
            <a:r>
              <a:rPr lang="en-AU" b="1" dirty="0">
                <a:latin typeface="Arial"/>
                <a:cs typeface="Arial"/>
              </a:rPr>
              <a:t>Core text 2 – ‘What the doctor recommended’ by Queenie Chan</a:t>
            </a:r>
            <a:r>
              <a:rPr lang="en-AU" b="0" dirty="0">
                <a:latin typeface="Arial"/>
                <a:cs typeface="Arial"/>
              </a:rPr>
              <a:t>. The teacher guides students in identifying how the manga frame provides a literal representation of its supporting text as it: </a:t>
            </a:r>
          </a:p>
          <a:p>
            <a:pPr marL="342900" indent="-342900">
              <a:buChar char="•"/>
            </a:pPr>
            <a:r>
              <a:rPr lang="en-US" dirty="0">
                <a:latin typeface="Arial"/>
                <a:cs typeface="Arial"/>
              </a:rPr>
              <a:t>uses words that are direct and simple to understand</a:t>
            </a:r>
            <a:endParaRPr lang="en-US" dirty="0"/>
          </a:p>
          <a:p>
            <a:pPr marL="342900" indent="-342900">
              <a:buChar char="•"/>
            </a:pPr>
            <a:r>
              <a:rPr lang="en-US" dirty="0">
                <a:latin typeface="Arial"/>
                <a:cs typeface="Arial"/>
              </a:rPr>
              <a:t>uses labels and arrows to identify Munn and the author (Queenie) </a:t>
            </a:r>
            <a:endParaRPr lang="en-US" dirty="0"/>
          </a:p>
          <a:p>
            <a:pPr marL="342900" indent="-342900">
              <a:buChar char="•"/>
            </a:pPr>
            <a:r>
              <a:rPr lang="en-US" dirty="0">
                <a:latin typeface="Arial"/>
                <a:cs typeface="Arial"/>
              </a:rPr>
              <a:t>supports the direct meaning of its supporting text by introducing Munn and Queenie. </a:t>
            </a:r>
            <a:endParaRPr lang="en-US" dirty="0"/>
          </a:p>
          <a:p>
            <a:endParaRPr lang="en-AU" b="1" dirty="0">
              <a:latin typeface="Arial"/>
              <a:cs typeface="Arial"/>
            </a:endParaRPr>
          </a:p>
          <a:p>
            <a:r>
              <a:rPr lang="en-AU" dirty="0">
                <a:latin typeface="Arial"/>
                <a:cs typeface="Arial"/>
              </a:rPr>
              <a:t>The teacher may wish to discuss with students how the manga frame provides more information about how the subjects view themselves. For example, Queenie Chan views Munn as her cousin and Munn views himself as a doctor with an official title. </a:t>
            </a:r>
            <a:endParaRPr lang="en-AU" dirty="0"/>
          </a:p>
        </p:txBody>
      </p:sp>
      <p:sp>
        <p:nvSpPr>
          <p:cNvPr id="4" name="Slide Number Placeholder 3">
            <a:extLst>
              <a:ext uri="{FF2B5EF4-FFF2-40B4-BE49-F238E27FC236}">
                <a16:creationId xmlns:a16="http://schemas.microsoft.com/office/drawing/2014/main" id="{74C6401C-DAF2-4826-66CA-17FCE049B3B6}"/>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468288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F0B07-7ED1-AA47-E996-13A674ADA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51EF1-7E79-B527-5A1B-E08374A06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57754-FBAC-74EC-D743-0F1DBE4588D0}"/>
              </a:ext>
            </a:extLst>
          </p:cNvPr>
          <p:cNvSpPr>
            <a:spLocks noGrp="1"/>
          </p:cNvSpPr>
          <p:nvPr>
            <p:ph type="body" idx="1"/>
          </p:nvPr>
        </p:nvSpPr>
        <p:spPr/>
        <p:txBody>
          <a:bodyPr/>
          <a:lstStyle/>
          <a:p>
            <a:r>
              <a:rPr lang="en-AU"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Arial"/>
                <a:cs typeface="Arial"/>
              </a:rPr>
              <a:t>T</a:t>
            </a:r>
            <a:r>
              <a:rPr lang="en-AU" b="0" dirty="0">
                <a:latin typeface="Arial"/>
                <a:cs typeface="Arial"/>
              </a:rPr>
              <a:t>his example of literal representation is from  </a:t>
            </a:r>
            <a:r>
              <a:rPr lang="en-AU" b="1" dirty="0">
                <a:latin typeface="Arial"/>
                <a:cs typeface="Arial"/>
              </a:rPr>
              <a:t>Core text 2 – ‘What the doctor recommended’ by Queenie Chan</a:t>
            </a:r>
            <a:r>
              <a:rPr lang="en-AU" b="0" dirty="0">
                <a:latin typeface="Arial"/>
                <a:cs typeface="Arial"/>
              </a:rPr>
              <a:t>. The teacher guides students in identifying how the manga frame provides a literal representation of its supporting text as it: </a:t>
            </a:r>
          </a:p>
          <a:p>
            <a:pPr marL="342900" indent="-342900">
              <a:buChar char="•"/>
            </a:pPr>
            <a:r>
              <a:rPr lang="en-US" dirty="0">
                <a:latin typeface="Arial"/>
                <a:cs typeface="Arial"/>
              </a:rPr>
              <a:t>aligns with the direct meaning of its supporting text </a:t>
            </a:r>
            <a:endParaRPr lang="en-US" dirty="0"/>
          </a:p>
          <a:p>
            <a:pPr marL="342900" indent="-342900">
              <a:buChar char="•"/>
            </a:pPr>
            <a:r>
              <a:rPr lang="en-US" dirty="0">
                <a:latin typeface="Arial"/>
                <a:cs typeface="Arial"/>
              </a:rPr>
              <a:t>portrays a calm, 'mild-mannered' doctor in an emergency room setting</a:t>
            </a:r>
            <a:endParaRPr lang="en-US" dirty="0"/>
          </a:p>
          <a:p>
            <a:pPr marL="342900" indent="-342900">
              <a:buChar char="•"/>
            </a:pPr>
            <a:r>
              <a:rPr lang="en-US" dirty="0">
                <a:latin typeface="Arial"/>
                <a:cs typeface="Arial"/>
              </a:rPr>
              <a:t>represents 3 medical professionals that are typical of a hospital setting.</a:t>
            </a:r>
            <a:endParaRPr lang="en-US" dirty="0"/>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a:cs typeface="Arial"/>
              </a:rPr>
              <a:t>The teacher may wish to discuss with students how the manga frame provides more information about Cousin Munn. By placing Munn at the focal point of the frame and making him appear larger in size than his medial colleagues, the visual image infers Munn’s high status as a doctor. </a:t>
            </a:r>
            <a:endParaRPr lang="en-AU" dirty="0"/>
          </a:p>
          <a:p>
            <a:endParaRPr lang="en-AU" dirty="0"/>
          </a:p>
        </p:txBody>
      </p:sp>
      <p:sp>
        <p:nvSpPr>
          <p:cNvPr id="4" name="Slide Number Placeholder 3">
            <a:extLst>
              <a:ext uri="{FF2B5EF4-FFF2-40B4-BE49-F238E27FC236}">
                <a16:creationId xmlns:a16="http://schemas.microsoft.com/office/drawing/2014/main" id="{175B2223-5B8C-B0A5-503F-AE9AE9023F15}"/>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713133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E7BE-FB4D-C14B-823E-FC9C1E7D1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2B4B6-9651-38B4-C7A7-EDDF42582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F06D72-3DA0-1654-573B-8481F994E4BC}"/>
              </a:ext>
            </a:extLst>
          </p:cNvPr>
          <p:cNvSpPr>
            <a:spLocks noGrp="1"/>
          </p:cNvSpPr>
          <p:nvPr>
            <p:ph type="body" idx="1"/>
          </p:nvPr>
        </p:nvSpPr>
        <p:spPr/>
        <p:txBody>
          <a:bodyPr/>
          <a:lstStyle/>
          <a:p>
            <a:r>
              <a:rPr lang="en-AU"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Arial"/>
                <a:cs typeface="Arial"/>
              </a:rPr>
              <a:t>T</a:t>
            </a:r>
            <a:r>
              <a:rPr lang="en-AU" b="0" dirty="0">
                <a:latin typeface="Arial"/>
                <a:cs typeface="Arial"/>
              </a:rPr>
              <a:t>his example of semi-literal representation is from </a:t>
            </a:r>
            <a:r>
              <a:rPr lang="en-AU" b="1" dirty="0">
                <a:latin typeface="Arial"/>
                <a:cs typeface="Arial"/>
              </a:rPr>
              <a:t>Core text 2 – ‘What the doctor recommended’ by Queenie Chan. </a:t>
            </a:r>
            <a:r>
              <a:rPr lang="en-AU" b="0" dirty="0">
                <a:latin typeface="Arial"/>
                <a:cs typeface="Arial"/>
              </a:rPr>
              <a:t>The teacher guides students in identifying how the manga frame provides a semi-literal representation of its supporting text as it:</a:t>
            </a:r>
          </a:p>
          <a:p>
            <a:endParaRPr lang="en-AU" b="0" dirty="0">
              <a:latin typeface="Arial"/>
              <a:cs typeface="Arial"/>
            </a:endParaRPr>
          </a:p>
          <a:p>
            <a:r>
              <a:rPr lang="en-AU" b="0" dirty="0">
                <a:latin typeface="Arial"/>
                <a:cs typeface="Arial"/>
              </a:rPr>
              <a:t>Provides a literal meaning through showing:</a:t>
            </a:r>
          </a:p>
          <a:p>
            <a:pPr marL="285750" indent="-285750">
              <a:buFont typeface="Arial" panose="020B0604020202020204" pitchFamily="34" charset="0"/>
              <a:buChar char="•"/>
            </a:pPr>
            <a:r>
              <a:rPr lang="en-AU" b="0" dirty="0">
                <a:latin typeface="Arial"/>
                <a:cs typeface="Arial"/>
              </a:rPr>
              <a:t>the night sky (‘By night’)</a:t>
            </a:r>
          </a:p>
          <a:p>
            <a:pPr marL="285750" indent="-285750">
              <a:buFont typeface="Arial" panose="020B0604020202020204" pitchFamily="34" charset="0"/>
              <a:buChar char="•"/>
            </a:pPr>
            <a:r>
              <a:rPr lang="en-AU" b="0" dirty="0">
                <a:latin typeface="Arial"/>
                <a:cs typeface="Arial"/>
              </a:rPr>
              <a:t>Munn giving information (‘he is a wellspring of information on manga’)</a:t>
            </a:r>
          </a:p>
          <a:p>
            <a:pPr marL="285750" indent="-285750">
              <a:buFont typeface="Arial" panose="020B0604020202020204" pitchFamily="34" charset="0"/>
              <a:buChar char="•"/>
            </a:pPr>
            <a:r>
              <a:rPr lang="en-AU" b="0" dirty="0">
                <a:latin typeface="Arial"/>
                <a:cs typeface="Arial"/>
              </a:rPr>
              <a:t>people listening intently to Munn (He’s the type of guy who is always “in the know”)</a:t>
            </a:r>
          </a:p>
          <a:p>
            <a:pPr marL="285750" indent="-285750">
              <a:buFont typeface="Arial" panose="020B0604020202020204" pitchFamily="34" charset="0"/>
              <a:buChar char="•"/>
            </a:pPr>
            <a:endParaRPr lang="en-AU" b="0" dirty="0">
              <a:latin typeface="Arial"/>
              <a:cs typeface="Arial"/>
            </a:endParaRPr>
          </a:p>
          <a:p>
            <a:r>
              <a:rPr lang="en-AU" b="0" dirty="0">
                <a:latin typeface="Arial"/>
                <a:cs typeface="Arial"/>
              </a:rPr>
              <a:t>Provides a figurative meaning through showing:</a:t>
            </a:r>
          </a:p>
          <a:p>
            <a:pPr marL="285750" indent="-285750">
              <a:buFont typeface="Arial" panose="020B0604020202020204" pitchFamily="34" charset="0"/>
              <a:buChar char="•"/>
            </a:pPr>
            <a:r>
              <a:rPr lang="en-AU" b="0" dirty="0">
                <a:latin typeface="Arial"/>
                <a:cs typeface="Arial"/>
              </a:rPr>
              <a:t>Munn represented as a superhero with his ‘Manga man’ shirt and superhero style ‘POW’ style callout box behind him. </a:t>
            </a:r>
          </a:p>
          <a:p>
            <a:pPr marL="0" indent="0">
              <a:buFont typeface="Arial" panose="020B0604020202020204" pitchFamily="34" charset="0"/>
              <a:buNone/>
            </a:pPr>
            <a:endParaRPr lang="en-AU" b="0" dirty="0">
              <a:latin typeface="Arial"/>
              <a:cs typeface="Arial"/>
            </a:endParaRPr>
          </a:p>
        </p:txBody>
      </p:sp>
      <p:sp>
        <p:nvSpPr>
          <p:cNvPr id="4" name="Slide Number Placeholder 3">
            <a:extLst>
              <a:ext uri="{FF2B5EF4-FFF2-40B4-BE49-F238E27FC236}">
                <a16:creationId xmlns:a16="http://schemas.microsoft.com/office/drawing/2014/main" id="{F2C7DABA-7554-9842-CF95-464B73D8A071}"/>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4223491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889D9-6E9E-EFE7-44EB-4E13D762E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C48C1-AF63-8B96-8813-D2EF8F58B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8FAA9-0A5F-B7B1-E060-531CE68C587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Arial"/>
                <a:cs typeface="Arial"/>
              </a:rPr>
              <a:t>T</a:t>
            </a:r>
            <a:r>
              <a:rPr lang="en-AU" b="0" dirty="0">
                <a:latin typeface="Arial"/>
                <a:cs typeface="Arial"/>
              </a:rPr>
              <a:t>his example of figurative representation is from </a:t>
            </a:r>
            <a:r>
              <a:rPr lang="en-AU" b="1" dirty="0">
                <a:latin typeface="Arial"/>
                <a:cs typeface="Arial"/>
              </a:rPr>
              <a:t>Core text 2 – ‘What the doctor recommended’ by Queenie Chan</a:t>
            </a:r>
            <a:r>
              <a:rPr lang="en-AU" b="0" dirty="0">
                <a:latin typeface="Arial"/>
                <a:cs typeface="Arial"/>
              </a:rPr>
              <a:t>. The teacher guides students in identifying how the manga frame provides a figurative representation of its supporting text as it:</a:t>
            </a:r>
          </a:p>
          <a:p>
            <a:pPr marL="342900" indent="-342900">
              <a:buFont typeface="Arial" panose="020B0604020202020204" pitchFamily="34" charset="0"/>
              <a:buChar char="•"/>
            </a:pPr>
            <a:r>
              <a:rPr lang="en-US" dirty="0">
                <a:latin typeface="Arial"/>
                <a:cs typeface="Arial"/>
              </a:rPr>
              <a:t>brings to life the visual of the surgery which is immersed in the text</a:t>
            </a:r>
          </a:p>
          <a:p>
            <a:pPr marL="342900" indent="-342900">
              <a:buFont typeface="Arial" panose="020B0604020202020204" pitchFamily="34" charset="0"/>
              <a:buChar char="•"/>
            </a:pPr>
            <a:r>
              <a:rPr lang="en-US" dirty="0"/>
              <a:t>portrays ‘Black Jack’ as a monopoly-style character</a:t>
            </a:r>
          </a:p>
          <a:p>
            <a:pPr marL="342900" indent="-342900">
              <a:buFont typeface="Arial" panose="020B0604020202020204" pitchFamily="34" charset="0"/>
              <a:buChar char="•"/>
            </a:pPr>
            <a:r>
              <a:rPr lang="en-US" dirty="0"/>
              <a:t>uses the visual of raining money to represent the character’s inclination to compromise their ethics in order to make money.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latin typeface="Arial"/>
              <a:cs typeface="Arial"/>
            </a:endParaRPr>
          </a:p>
          <a:p>
            <a:endParaRPr lang="en-AU" dirty="0"/>
          </a:p>
        </p:txBody>
      </p:sp>
      <p:sp>
        <p:nvSpPr>
          <p:cNvPr id="4" name="Slide Number Placeholder 3">
            <a:extLst>
              <a:ext uri="{FF2B5EF4-FFF2-40B4-BE49-F238E27FC236}">
                <a16:creationId xmlns:a16="http://schemas.microsoft.com/office/drawing/2014/main" id="{34D2EBE5-2056-0278-C67F-8210DDA25D94}"/>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41238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6FAEA-816C-C3E6-9663-13EDD918C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BFD51-D471-CAC8-037B-D83449B2D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D47ED-DC5E-A881-93D4-C0285B584638}"/>
              </a:ext>
            </a:extLst>
          </p:cNvPr>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Public Sans" pitchFamily="2" charset="0"/>
              </a:rPr>
              <a:t>I</a:t>
            </a:r>
            <a:r>
              <a:rPr lang="en-AU" dirty="0"/>
              <a:t>n small groups, students annotate the figurative representations in the series of manga frames. Provide groups with butchers paper or mini whiteboards to do this. </a:t>
            </a:r>
          </a:p>
        </p:txBody>
      </p:sp>
      <p:sp>
        <p:nvSpPr>
          <p:cNvPr id="4" name="Slide Number Placeholder 3">
            <a:extLst>
              <a:ext uri="{FF2B5EF4-FFF2-40B4-BE49-F238E27FC236}">
                <a16:creationId xmlns:a16="http://schemas.microsoft.com/office/drawing/2014/main" id="{1CFFD2AD-8166-D0F2-CC1C-9731DC77147B}"/>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292613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Arial"/>
                <a:cs typeface="Arial"/>
              </a:rPr>
              <a:t>L</a:t>
            </a:r>
            <a:r>
              <a:rPr lang="en-AU" dirty="0">
                <a:latin typeface="Arial"/>
                <a:cs typeface="Arial"/>
              </a:rPr>
              <a:t>earning intentions and success criteria are not just usually delivered first or early in the lesson – teachers explain and check that students have understood them. They are referred to throughout the lesson to guide and formatively assess learning (DoE 2025). </a:t>
            </a:r>
            <a:endParaRPr lang="en-AU" b="0" dirty="0">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80CFD-1D8F-998B-657A-235E8F837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82ABD-4D14-CC23-9D38-37107BC08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F76BF-4854-867E-DE67-88C8A0148C48}"/>
              </a:ext>
            </a:extLst>
          </p:cNvPr>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Public Sans" pitchFamily="2" charset="0"/>
              </a:rPr>
              <a:t>R</a:t>
            </a:r>
            <a:r>
              <a:rPr lang="en-AU" dirty="0"/>
              <a:t>eturning to the learning intention and success criteria allows for students to reflect on what they have learned, while checking for understanding. If individual whiteboards are available, have students indicate the success criteria that they have achieved by writing 1, 2 or 3 on them. Otherwise, consider using the three-finger system – 1 finger for level 1, 2 fingers for level 2, 3 fingers for level 3 – or traffic lights – green for understands and can apply without help, yellow for understands but still needs help to apply, red for needs help to understand.</a:t>
            </a:r>
            <a:endParaRPr lang="en-US" dirty="0"/>
          </a:p>
          <a:p>
            <a:endParaRPr lang="en-AU" dirty="0"/>
          </a:p>
          <a:p>
            <a:r>
              <a:rPr lang="en-AU" b="1" dirty="0">
                <a:latin typeface="Arial"/>
                <a:cs typeface="Arial"/>
              </a:rPr>
              <a:t>Sample success criteria </a:t>
            </a:r>
            <a:r>
              <a:rPr lang="en-AU" dirty="0">
                <a:latin typeface="Arial"/>
                <a:cs typeface="Arial"/>
              </a:rPr>
              <a:t>(this may have been adapted by the classroom teacher): </a:t>
            </a:r>
          </a:p>
          <a:p>
            <a:pPr marL="285750" indent="-285750">
              <a:lnSpc>
                <a:spcPct val="150000"/>
              </a:lnSpc>
              <a:buFont typeface="Public Sans"/>
              <a:buChar char="-"/>
            </a:pPr>
            <a:r>
              <a:rPr lang="en-AU" i="1" dirty="0"/>
              <a:t>understand the difference between literal and figurative language</a:t>
            </a:r>
            <a:endParaRPr lang="en-US" dirty="0"/>
          </a:p>
          <a:p>
            <a:pPr marL="285750" indent="-285750">
              <a:lnSpc>
                <a:spcPct val="150000"/>
              </a:lnSpc>
              <a:buFont typeface="Public Sans"/>
              <a:buChar char="-"/>
            </a:pPr>
            <a:r>
              <a:rPr lang="en-AU" i="1" dirty="0"/>
              <a:t>identify literal and figurative meanings in common figures of speech</a:t>
            </a:r>
            <a:endParaRPr lang="en-US" dirty="0"/>
          </a:p>
          <a:p>
            <a:pPr marL="285750" indent="-285750">
              <a:lnSpc>
                <a:spcPct val="150000"/>
              </a:lnSpc>
              <a:buFont typeface="Public Sans"/>
              <a:buChar char="-"/>
            </a:pPr>
            <a:r>
              <a:rPr lang="en-AU" i="1" dirty="0"/>
              <a:t>analyse visual representations of literal and figurative meaning. </a:t>
            </a:r>
            <a:endParaRPr lang="en-AU" dirty="0"/>
          </a:p>
          <a:p>
            <a:pPr marL="171450" indent="-171450">
              <a:buFont typeface="Arial"/>
              <a:buChar char="•"/>
            </a:pPr>
            <a:endParaRPr lang="en-AU" dirty="0"/>
          </a:p>
          <a:p>
            <a:endParaRPr lang="en-AU" b="1" dirty="0">
              <a:cs typeface="Calibri"/>
            </a:endParaRPr>
          </a:p>
        </p:txBody>
      </p:sp>
      <p:sp>
        <p:nvSpPr>
          <p:cNvPr id="4" name="Slide Number Placeholder 3">
            <a:extLst>
              <a:ext uri="{FF2B5EF4-FFF2-40B4-BE49-F238E27FC236}">
                <a16:creationId xmlns:a16="http://schemas.microsoft.com/office/drawing/2014/main" id="{F37CC772-30DE-3B25-6285-91492B927C3F}"/>
              </a:ext>
            </a:extLst>
          </p:cNvPr>
          <p:cNvSpPr>
            <a:spLocks noGrp="1"/>
          </p:cNvSpPr>
          <p:nvPr>
            <p:ph type="sldNum" sz="quarter" idx="5"/>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3374143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a:t>
            </a:r>
            <a:r>
              <a:rPr lang="en-AU" b="0" dirty="0">
                <a:latin typeface="+mn-lt"/>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learning intentions:  </a:t>
            </a:r>
            <a:r>
              <a:rPr lang="en-AU" dirty="0">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success criteria: </a:t>
            </a:r>
            <a:r>
              <a:rPr lang="en-AU" b="0" dirty="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Collaborative curriculum planning: </a:t>
            </a:r>
            <a:r>
              <a:rPr lang="en-AU" b="0" dirty="0">
                <a:latin typeface="+mn-lt"/>
                <a:cs typeface="Arial"/>
              </a:rPr>
              <a:t>https://educationstandards.nsw.edu.au/wps/portal/nesa/k-10/diversity-in-learning/special-education/collaborative-curriculum-planning</a:t>
            </a:r>
            <a:endParaRPr lang="en-AU" b="0" dirty="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 </a:t>
            </a:r>
            <a:r>
              <a:rPr lang="en-AU" dirty="0">
                <a:latin typeface="Arial"/>
                <a:cs typeface="Arial"/>
              </a:rPr>
              <a:t>adapt the provided learning intention and below sample success criteria, as required, to suit the needs of your students. </a:t>
            </a:r>
            <a:endParaRPr lang="en-US" dirty="0">
              <a:latin typeface="Arial"/>
              <a:cs typeface="Arial"/>
            </a:endParaRPr>
          </a:p>
          <a:p>
            <a:endParaRPr lang="en-AU" i="1" dirty="0">
              <a:latin typeface="Arial"/>
              <a:cs typeface="Arial"/>
            </a:endParaRPr>
          </a:p>
          <a:p>
            <a:pPr marL="285750" indent="-285750">
              <a:lnSpc>
                <a:spcPct val="150000"/>
              </a:lnSpc>
              <a:buFont typeface="Calibri"/>
              <a:buChar char="-"/>
            </a:pPr>
            <a:r>
              <a:rPr lang="en-AU" i="1" dirty="0">
                <a:latin typeface="Arial"/>
                <a:cs typeface="Arial"/>
              </a:rPr>
              <a:t>understand the difference between literal and figurative language</a:t>
            </a:r>
            <a:endParaRPr lang="en-US" i="1" dirty="0">
              <a:latin typeface="Arial"/>
              <a:cs typeface="Arial"/>
            </a:endParaRPr>
          </a:p>
          <a:p>
            <a:pPr marL="285750" indent="-285750">
              <a:lnSpc>
                <a:spcPct val="150000"/>
              </a:lnSpc>
              <a:buFont typeface="Calibri"/>
              <a:buChar char="-"/>
            </a:pPr>
            <a:r>
              <a:rPr lang="en-AU" i="1" dirty="0">
                <a:latin typeface="Arial"/>
                <a:cs typeface="Arial"/>
              </a:rPr>
              <a:t>identify literal and figurative meanings in common figures of speech</a:t>
            </a:r>
            <a:endParaRPr lang="en-US" i="1" dirty="0">
              <a:latin typeface="Arial"/>
              <a:cs typeface="Arial"/>
            </a:endParaRPr>
          </a:p>
          <a:p>
            <a:pPr marL="285750" indent="-285750">
              <a:lnSpc>
                <a:spcPct val="150000"/>
              </a:lnSpc>
              <a:buFont typeface="Calibri"/>
              <a:buChar char="-"/>
            </a:pPr>
            <a:r>
              <a:rPr lang="en-AU" i="1" dirty="0">
                <a:latin typeface="Arial"/>
                <a:cs typeface="Arial"/>
              </a:rPr>
              <a:t>analyse visual representations of literal and figurative meaning. </a:t>
            </a:r>
          </a:p>
          <a:p>
            <a:pPr algn="ctr"/>
            <a:endParaRPr lang="en-AU" i="1" dirty="0">
              <a:latin typeface="Arial"/>
              <a:cs typeface="Arial"/>
            </a:endParaRPr>
          </a:p>
          <a:p>
            <a:pPr marL="285750" indent="-285750">
              <a:buFont typeface="Arial" panose="020B0604020202020204" pitchFamily="34" charset="0"/>
              <a:buChar char="•"/>
            </a:pPr>
            <a:r>
              <a:rPr lang="en-AU" dirty="0">
                <a:latin typeface="Arial"/>
                <a:cs typeface="Arial"/>
              </a:rPr>
              <a:t>LISC is usually shared first or early in the lesson and is explained by the teacher who checks for understanding (DoE 2025). </a:t>
            </a:r>
          </a:p>
          <a:p>
            <a:pPr marL="285750" indent="-285750">
              <a:buFont typeface="Arial" panose="020B0604020202020204" pitchFamily="34" charset="0"/>
              <a:buChar char="•"/>
            </a:pPr>
            <a:r>
              <a:rPr lang="en-AU" dirty="0">
                <a:latin typeface="Arial"/>
                <a:cs typeface="Arial"/>
              </a:rPr>
              <a:t>LISC is referred to regularly to check for understanding, provide feedback or as a self-assessment tool (Wiliam and Leahy 2015). </a:t>
            </a:r>
          </a:p>
          <a:p>
            <a:pPr marL="285750" indent="-285750">
              <a:buFont typeface="Arial" panose="020B0604020202020204" pitchFamily="34" charset="0"/>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latin typeface="Arial"/>
                <a:cs typeface="Arial"/>
              </a:rPr>
              <a:t>For more information, see:</a:t>
            </a:r>
          </a:p>
          <a:p>
            <a:r>
              <a:rPr lang="en-AU" b="1" dirty="0">
                <a:latin typeface="Arial"/>
                <a:cs typeface="Arial"/>
              </a:rPr>
              <a:t>Sharing learning intentions and success criteria: </a:t>
            </a:r>
            <a:r>
              <a:rPr lang="en-AU" dirty="0">
                <a:latin typeface="Arial"/>
                <a:cs typeface="Arial"/>
                <a:hlinkClick r:id="rId3"/>
              </a:rPr>
              <a:t>https://education.nsw.gov.au/content/dam/main-education/documents/teaching-and-learning/curriculum/explicit-teaching/explicit-teaching-technique-guide-lisc-sharing.pdf</a:t>
            </a:r>
            <a:r>
              <a:rPr lang="en-AU" dirty="0">
                <a:latin typeface="Arial"/>
                <a:cs typeface="Arial"/>
              </a:rPr>
              <a:t> </a:t>
            </a:r>
          </a:p>
          <a:p>
            <a:r>
              <a:rPr lang="en-AU" b="1" dirty="0">
                <a:latin typeface="Arial"/>
                <a:cs typeface="Arial"/>
              </a:rPr>
              <a:t>Planning learning intentions and success criteria: </a:t>
            </a:r>
            <a:r>
              <a:rPr lang="en-AU" dirty="0">
                <a:latin typeface="Arial"/>
                <a:cs typeface="Arial"/>
                <a:hlinkClick r:id="rId4"/>
              </a:rPr>
              <a:t>https://education.nsw.gov.au/content/dam/main-education/documents/teaching-and-learning/curriculum/explicit-teaching/explicit-teaching-technique-guide-lisc-planning.pdf</a:t>
            </a:r>
            <a:endParaRPr lang="en-AU" dirty="0">
              <a:latin typeface="Arial"/>
              <a:cs typeface="Arial"/>
            </a:endParaRPr>
          </a:p>
          <a:p>
            <a:endParaRPr lang="en-AU" b="1" dirty="0">
              <a:latin typeface="Arial" panose="020B0604020202020204" pitchFamily="34" charset="0"/>
              <a:cs typeface="Arial" panose="020B0604020202020204" pitchFamily="34" charset="0"/>
            </a:endParaRP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a:cs typeface="Arial"/>
              </a:rPr>
              <a:t>Teacher note</a:t>
            </a:r>
            <a:r>
              <a:rPr lang="en-AU" dirty="0">
                <a:latin typeface="Arial"/>
                <a:cs typeface="Arial"/>
              </a:rPr>
              <a:t>: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Arial"/>
                <a:cs typeface="Arial"/>
              </a:rPr>
              <a:t>T</a:t>
            </a:r>
            <a:r>
              <a:rPr lang="en-AU" dirty="0">
                <a:latin typeface="Arial"/>
                <a:cs typeface="Arial"/>
              </a:rPr>
              <a:t>his slide has been used to identify the explicit teaching learning strategy and should be deleted or hidden when used in a classroom setting. The strategy of connecting learning involves making connections within and across learning. </a:t>
            </a:r>
            <a:endParaRPr lang="en-AU" strike="sngStrike" dirty="0">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2024b), which are called schemas (CESE 2017).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Arial"/>
                <a:cs typeface="Arial"/>
              </a:rPr>
              <a:t>P</a:t>
            </a:r>
            <a:r>
              <a:rPr lang="en-AU" dirty="0">
                <a:latin typeface="Arial"/>
                <a:cs typeface="Arial"/>
              </a:rPr>
              <a:t>rovide students with mini whiteboards and blank paper to sketch the statement 'It's raining cats and dogs'. Teacher provides students 5 minutes for this activating prior knowledge activity. The purpose of this activity to pique student engagement and for the teacher to gauge student understanding of figurative language – do students' sketches depict heavy rain (figurative meaning) or cats and dogs falling from the sky like rain (literal interpretation)?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Public Sans" pitchFamily="2" charset="0"/>
              </a:rPr>
              <a:t>S</a:t>
            </a:r>
            <a:r>
              <a:rPr lang="en-AU" b="0" dirty="0"/>
              <a:t>tudents share their sketches with the class or a partner. The teacher explains to students that the saying ‘It’s raining cats and dogs’ is a figure of speech that means heavy rainfall. Students can compare their sketches with the images provided on the slide.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revise the textual concept of Representation. Refer to </a:t>
            </a:r>
            <a:r>
              <a:rPr lang="en-AU" b="1" dirty="0"/>
              <a:t>Novel voices – 10.1</a:t>
            </a:r>
            <a:r>
              <a:rPr lang="en-AU" b="0" dirty="0"/>
              <a:t>, </a:t>
            </a:r>
            <a:r>
              <a:rPr lang="en-AU" b="1" dirty="0"/>
              <a:t>Shakespeare retold – 10.3 </a:t>
            </a:r>
            <a:r>
              <a:rPr lang="en-AU" b="0" dirty="0"/>
              <a:t>and </a:t>
            </a:r>
            <a:r>
              <a:rPr lang="en-AU" b="1" dirty="0"/>
              <a:t>Digital stories – 10.4 </a:t>
            </a:r>
            <a:r>
              <a:rPr lang="en-AU" b="0" dirty="0"/>
              <a:t>to connect to student’s prior learning about this textual concept.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75925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3, sequence 1. </a:t>
            </a:r>
            <a:r>
              <a:rPr lang="en-AU" b="0" i="0" u="none" strike="noStrike" dirty="0">
                <a:solidFill>
                  <a:srgbClr val="000000"/>
                </a:solidFill>
                <a:effectLst/>
                <a:latin typeface="Public Sans" pitchFamily="2" charset="0"/>
              </a:rPr>
              <a:t>T</a:t>
            </a:r>
            <a:r>
              <a:rPr lang="en-AU" b="0" dirty="0"/>
              <a: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 (William 2014).</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trike="sngStrike"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strike="sngStrike" dirty="0">
              <a:latin typeface="Arial"/>
              <a:ea typeface="Calibri"/>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461713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unsplash.com/photos/a-close-up-of-a-book-with-a-cartoon-on-it-sf2RLfR5lVQ?utm_content=creditCopyText&amp;utm_medium=referral&amp;utm_source=unsplash" TargetMode="External"/><Relationship Id="rId4" Type="http://schemas.openxmlformats.org/officeDocument/2006/relationships/hyperlink" Target="https://unsplash.com/@alexanderzalan?utm_content=creditCopyText&amp;utm_medium=referral&amp;utm_source=unsplas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35.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12" Type="http://schemas.openxmlformats.org/officeDocument/2006/relationships/hyperlink" Target="https://ascd.org/el/articles/the-right-questions-the-right-way" TargetMode="External"/><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hyperlink" Target="https://curriculum.nsw.edu.au/learning-areas/english/english-studies-11-12-2024/overview/course" TargetMode="External"/><Relationship Id="rId11" Type="http://schemas.openxmlformats.org/officeDocument/2006/relationships/hyperlink" Target="https://education.nsw.gov.au/teaching-and-learning/curriculum/explicit-teaching/explicit-teaching-strategies" TargetMode="External"/><Relationship Id="rId5" Type="http://schemas.openxmlformats.org/officeDocument/2006/relationships/hyperlink" Target="https://curriculum.nsw.edu.au/" TargetMode="External"/><Relationship Id="rId10" Type="http://schemas.openxmlformats.org/officeDocument/2006/relationships/hyperlink" Target="https://curriculum.nsw.edu.au/resources/glossar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researchgate.net/publication/323964092_Classroom_assessment_and_pedagog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s://v9.australiancurriculum.edu.au/downloads/general-capabilities" TargetMode="External"/><Relationship Id="rId2" Type="http://schemas.openxmlformats.org/officeDocument/2006/relationships/hyperlink" Target="https://v9.australiancurriculum.edu.au/downloads/general-capabilities#accordion-afa194f119-item-6336db4ee7" TargetMode="External"/><Relationship Id="rId1" Type="http://schemas.openxmlformats.org/officeDocument/2006/relationships/slideLayout" Target="../slideLayouts/slideLayout19.xml"/><Relationship Id="rId5" Type="http://schemas.openxmlformats.org/officeDocument/2006/relationships/hyperlink" Target="https://curriculum.nsw.edu.au/learning-areas/english/english-studies-11-12-2024/overview/course" TargetMode="External"/><Relationship Id="rId4" Type="http://schemas.openxmlformats.org/officeDocument/2006/relationships/hyperlink" Target="https://curriculum.nsw.edu.au/learning-areas/english/english-studies-11-12-2024/overview/course#:~:text=elective%20focus%20areas.-,Text%20requirements,-There%20are%20n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11.jpe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26.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hyperlink" Target="https://unsplash.com/photos/persons-on-bikes-KtWck75lqpY?utm_content=creditCopyText&amp;utm_medium=referral&amp;utm_source=unsplash" TargetMode="External"/><Relationship Id="rId15" Type="http://schemas.openxmlformats.org/officeDocument/2006/relationships/image" Target="../media/image21.png"/><Relationship Id="rId23" Type="http://schemas.openxmlformats.org/officeDocument/2006/relationships/hyperlink" Target="https://unsplash.com/@steve_j" TargetMode="External"/><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hyperlink" Target="https://unsplash.com/@seffen99?utm_content=creditCopyText&amp;utm_medium=referral&amp;utm_source=unsplash" TargetMode="External"/><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834C-3526-999E-73A1-9269ED94C517}"/>
            </a:ext>
          </a:extLst>
        </p:cNvPr>
        <p:cNvGrpSpPr/>
        <p:nvPr/>
      </p:nvGrpSpPr>
      <p:grpSpPr>
        <a:xfrm>
          <a:off x="0" y="0"/>
          <a:ext cx="0" cy="0"/>
          <a:chOff x="0" y="0"/>
          <a:chExt cx="0" cy="0"/>
        </a:xfrm>
      </p:grpSpPr>
      <p:sp>
        <p:nvSpPr>
          <p:cNvPr id="25" name="Footer Placeholder 1">
            <a:extLst>
              <a:ext uri="{FF2B5EF4-FFF2-40B4-BE49-F238E27FC236}">
                <a16:creationId xmlns:a16="http://schemas.microsoft.com/office/drawing/2014/main" id="{3EE401E1-D475-5736-4100-3ED14A5BDF43}"/>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latin typeface="+mn-lt"/>
              </a:rPr>
              <a:t>NSW Department of Education</a:t>
            </a:r>
            <a:endParaRPr lang="en-AU">
              <a:latin typeface="+mn-lt"/>
            </a:endParaRPr>
          </a:p>
        </p:txBody>
      </p:sp>
      <p:sp>
        <p:nvSpPr>
          <p:cNvPr id="19" name="Title 18">
            <a:extLst>
              <a:ext uri="{FF2B5EF4-FFF2-40B4-BE49-F238E27FC236}">
                <a16:creationId xmlns:a16="http://schemas.microsoft.com/office/drawing/2014/main" id="{ABC196A6-D396-AB2D-BB9F-9574858D19F5}"/>
              </a:ext>
            </a:extLst>
          </p:cNvPr>
          <p:cNvSpPr>
            <a:spLocks noGrp="1"/>
          </p:cNvSpPr>
          <p:nvPr>
            <p:ph type="ctrTitle"/>
          </p:nvPr>
        </p:nvSpPr>
        <p:spPr/>
        <p:txBody>
          <a:bodyPr/>
          <a:lstStyle/>
          <a:p>
            <a:r>
              <a:rPr lang="en-AU" dirty="0"/>
              <a:t>Phase 3 – Literal and figurative representation</a:t>
            </a:r>
          </a:p>
        </p:txBody>
      </p:sp>
      <p:sp>
        <p:nvSpPr>
          <p:cNvPr id="20" name="Text Placeholder 19">
            <a:extLst>
              <a:ext uri="{FF2B5EF4-FFF2-40B4-BE49-F238E27FC236}">
                <a16:creationId xmlns:a16="http://schemas.microsoft.com/office/drawing/2014/main" id="{1A377803-A02D-CBDD-BB67-A24E870C493F}"/>
              </a:ext>
            </a:extLst>
          </p:cNvPr>
          <p:cNvSpPr>
            <a:spLocks noGrp="1"/>
          </p:cNvSpPr>
          <p:nvPr>
            <p:ph type="body" sz="quarter" idx="10"/>
          </p:nvPr>
        </p:nvSpPr>
        <p:spPr/>
        <p:txBody>
          <a:bodyPr/>
          <a:lstStyle/>
          <a:p>
            <a:r>
              <a:rPr lang="en-AU" dirty="0"/>
              <a:t>Stage 6 – English Studies – 11.1</a:t>
            </a:r>
          </a:p>
        </p:txBody>
      </p:sp>
      <p:sp>
        <p:nvSpPr>
          <p:cNvPr id="24" name="Text Placeholder 23">
            <a:extLst>
              <a:ext uri="{FF2B5EF4-FFF2-40B4-BE49-F238E27FC236}">
                <a16:creationId xmlns:a16="http://schemas.microsoft.com/office/drawing/2014/main" id="{F8B01A48-B032-C7CB-BCCF-51EC78672135}"/>
              </a:ext>
            </a:extLst>
          </p:cNvPr>
          <p:cNvSpPr>
            <a:spLocks noGrp="1"/>
          </p:cNvSpPr>
          <p:nvPr>
            <p:ph type="body" sz="quarter" idx="16"/>
          </p:nvPr>
        </p:nvSpPr>
        <p:spPr/>
        <p:txBody>
          <a:bodyPr/>
          <a:lstStyle/>
          <a:p>
            <a:r>
              <a:rPr lang="en-AU" dirty="0"/>
              <a:t>‘Reading to write: Transition to English Studies’</a:t>
            </a:r>
          </a:p>
        </p:txBody>
      </p:sp>
      <p:sp>
        <p:nvSpPr>
          <p:cNvPr id="3" name="Text Placeholder 2">
            <a:extLst>
              <a:ext uri="{FF2B5EF4-FFF2-40B4-BE49-F238E27FC236}">
                <a16:creationId xmlns:a16="http://schemas.microsoft.com/office/drawing/2014/main" id="{13762DBC-2854-3F1F-92C0-D6C6E936F27A}"/>
              </a:ext>
            </a:extLst>
          </p:cNvPr>
          <p:cNvSpPr>
            <a:spLocks noGrp="1"/>
          </p:cNvSpPr>
          <p:nvPr>
            <p:ph type="body" sz="quarter" idx="14"/>
          </p:nvPr>
        </p:nvSpPr>
        <p:spPr/>
        <p:txBody>
          <a:bodyPr/>
          <a:lstStyle/>
          <a:p>
            <a:r>
              <a:rPr lang="en-US" dirty="0"/>
              <a:t>Term 1</a:t>
            </a:r>
            <a:endParaRPr lang="en-AU" dirty="0"/>
          </a:p>
        </p:txBody>
      </p:sp>
      <p:pic>
        <p:nvPicPr>
          <p:cNvPr id="26" name="Picture Placeholder 4" descr="a close up of a book with a cartoon on it">
            <a:extLst>
              <a:ext uri="{FF2B5EF4-FFF2-40B4-BE49-F238E27FC236}">
                <a16:creationId xmlns:a16="http://schemas.microsoft.com/office/drawing/2014/main" id="{0C302CE3-F556-726E-5E3D-1829AED2D5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15300" y="123"/>
            <a:ext cx="5076700" cy="6552955"/>
          </a:xfrm>
          <a:prstGeom prst="rect">
            <a:avLst/>
          </a:prstGeom>
          <a:noFill/>
        </p:spPr>
      </p:pic>
      <p:sp>
        <p:nvSpPr>
          <p:cNvPr id="27" name="TextBox 26">
            <a:extLst>
              <a:ext uri="{FF2B5EF4-FFF2-40B4-BE49-F238E27FC236}">
                <a16:creationId xmlns:a16="http://schemas.microsoft.com/office/drawing/2014/main" id="{16564791-BCBB-B6CF-EC6D-69F3F3E692B0}"/>
              </a:ext>
            </a:extLst>
          </p:cNvPr>
          <p:cNvSpPr txBox="1"/>
          <p:nvPr/>
        </p:nvSpPr>
        <p:spPr>
          <a:xfrm>
            <a:off x="7200096" y="6628265"/>
            <a:ext cx="2670043"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dirty="0"/>
              <a:t>Photo by </a:t>
            </a:r>
            <a:r>
              <a:rPr lang="en-US" sz="1200" dirty="0">
                <a:hlinkClick r:id="rId4"/>
              </a:rPr>
              <a:t>Alexander Zalan</a:t>
            </a:r>
            <a:r>
              <a:rPr lang="en-US" sz="1200" dirty="0"/>
              <a:t> on </a:t>
            </a:r>
            <a:r>
              <a:rPr lang="en-US" sz="1200" dirty="0" err="1">
                <a:hlinkClick r:id="rId5"/>
              </a:rPr>
              <a:t>Unsplash</a:t>
            </a:r>
            <a:endParaRPr lang="en-US" sz="1200" dirty="0">
              <a:cs typeface="Arial"/>
            </a:endParaRPr>
          </a:p>
        </p:txBody>
      </p:sp>
    </p:spTree>
    <p:extLst>
      <p:ext uri="{BB962C8B-B14F-4D97-AF65-F5344CB8AC3E}">
        <p14:creationId xmlns:p14="http://schemas.microsoft.com/office/powerpoint/2010/main" val="271244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2365-726C-BCFE-7E9C-1CB4CDC5307F}"/>
              </a:ext>
            </a:extLst>
          </p:cNvPr>
          <p:cNvSpPr>
            <a:spLocks noGrp="1"/>
          </p:cNvSpPr>
          <p:nvPr>
            <p:ph type="title"/>
          </p:nvPr>
        </p:nvSpPr>
        <p:spPr/>
        <p:txBody>
          <a:bodyPr/>
          <a:lstStyle/>
          <a:p>
            <a:r>
              <a:rPr lang="en-AU"/>
              <a:t>Representation </a:t>
            </a:r>
          </a:p>
        </p:txBody>
      </p:sp>
      <p:sp>
        <p:nvSpPr>
          <p:cNvPr id="5" name="Text Placeholder 4">
            <a:extLst>
              <a:ext uri="{FF2B5EF4-FFF2-40B4-BE49-F238E27FC236}">
                <a16:creationId xmlns:a16="http://schemas.microsoft.com/office/drawing/2014/main" id="{0AE06ECD-236C-48B4-63FA-6CC62D869C1D}"/>
              </a:ext>
            </a:extLst>
          </p:cNvPr>
          <p:cNvSpPr>
            <a:spLocks noGrp="1"/>
          </p:cNvSpPr>
          <p:nvPr>
            <p:ph type="body" sz="quarter" idx="18"/>
          </p:nvPr>
        </p:nvSpPr>
        <p:spPr>
          <a:xfrm>
            <a:off x="360000" y="982520"/>
            <a:ext cx="10080000" cy="310015"/>
          </a:xfrm>
        </p:spPr>
        <p:txBody>
          <a:bodyPr/>
          <a:lstStyle/>
          <a:p>
            <a:r>
              <a:rPr lang="en-AU"/>
              <a:t>What is it?</a:t>
            </a:r>
          </a:p>
        </p:txBody>
      </p:sp>
      <p:pic>
        <p:nvPicPr>
          <p:cNvPr id="7" name="Content Placeholder 6">
            <a:extLst>
              <a:ext uri="{FF2B5EF4-FFF2-40B4-BE49-F238E27FC236}">
                <a16:creationId xmlns:a16="http://schemas.microsoft.com/office/drawing/2014/main" id="{48B60542-37A6-AC03-2F6B-451626858C19}"/>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60000" y="1524000"/>
            <a:ext cx="3217512" cy="4592806"/>
          </a:xfrm>
        </p:spPr>
      </p:pic>
      <p:sp>
        <p:nvSpPr>
          <p:cNvPr id="12" name="Picture Placeholder 11">
            <a:extLst>
              <a:ext uri="{FF2B5EF4-FFF2-40B4-BE49-F238E27FC236}">
                <a16:creationId xmlns:a16="http://schemas.microsoft.com/office/drawing/2014/main" id="{49DA21EB-86EA-3466-8641-D69DFFA80711}"/>
              </a:ext>
            </a:extLst>
          </p:cNvPr>
          <p:cNvSpPr>
            <a:spLocks noGrp="1"/>
          </p:cNvSpPr>
          <p:nvPr>
            <p:ph type="pic" sz="quarter" idx="19"/>
          </p:nvPr>
        </p:nvSpPr>
        <p:spPr>
          <a:xfrm>
            <a:off x="4043082" y="1967525"/>
            <a:ext cx="7788918" cy="3705756"/>
          </a:xfrm>
        </p:spPr>
        <p:txBody>
          <a:bodyPr/>
          <a:lstStyle/>
          <a:p>
            <a:pPr marL="342900" indent="-342900">
              <a:buFont typeface="Arial" panose="020B0604020202020204" pitchFamily="34" charset="0"/>
              <a:buChar char="•"/>
            </a:pPr>
            <a:r>
              <a:rPr lang="en-AU" dirty="0"/>
              <a:t>Representation is the depiction or portrayal of a thing, person, idea or event in a text. </a:t>
            </a:r>
          </a:p>
          <a:p>
            <a:pPr marL="342900" indent="-342900">
              <a:buFont typeface="Arial" panose="020B0604020202020204" pitchFamily="34" charset="0"/>
              <a:buChar char="•"/>
            </a:pPr>
            <a:r>
              <a:rPr lang="en-AU" dirty="0"/>
              <a:t>All representations carry personal and cultural meaning and have personal and social effects.</a:t>
            </a:r>
          </a:p>
          <a:p>
            <a:pPr marL="342900" indent="-342900">
              <a:buFont typeface="Arial" panose="020B0604020202020204" pitchFamily="34" charset="0"/>
              <a:buChar char="•"/>
            </a:pPr>
            <a:r>
              <a:rPr lang="en-AU" dirty="0"/>
              <a:t>Representations are ‘versions of reality’ (Moon 1992)</a:t>
            </a:r>
          </a:p>
          <a:p>
            <a:pPr marL="342900" indent="-342900">
              <a:buFont typeface="Arial" panose="020B0604020202020204" pitchFamily="34" charset="0"/>
              <a:buChar char="•"/>
            </a:pPr>
            <a:r>
              <a:rPr lang="en-AU" dirty="0"/>
              <a:t>Representations are constructed through language and shaped by perspective and context. </a:t>
            </a:r>
          </a:p>
        </p:txBody>
      </p:sp>
      <p:sp>
        <p:nvSpPr>
          <p:cNvPr id="4" name="Slide Number Placeholder 3">
            <a:extLst>
              <a:ext uri="{FF2B5EF4-FFF2-40B4-BE49-F238E27FC236}">
                <a16:creationId xmlns:a16="http://schemas.microsoft.com/office/drawing/2014/main" id="{A8D6DCDC-6262-C3B2-71E2-03718580280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47017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cs typeface="Arial"/>
              </a:rPr>
              <a:t>Checking for understanding   </a:t>
            </a:r>
            <a:endParaRPr lang="en-AU">
              <a:cs typeface="Arial"/>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F4-803E-3D7D-E95C-6396183C93E8}"/>
              </a:ext>
            </a:extLst>
          </p:cNvPr>
          <p:cNvSpPr>
            <a:spLocks noGrp="1"/>
          </p:cNvSpPr>
          <p:nvPr>
            <p:ph type="title"/>
          </p:nvPr>
        </p:nvSpPr>
        <p:spPr/>
        <p:txBody>
          <a:bodyPr/>
          <a:lstStyle/>
          <a:p>
            <a:r>
              <a:rPr lang="en-US">
                <a:cs typeface="Arial"/>
              </a:rPr>
              <a:t>Check for understanding </a:t>
            </a:r>
            <a:endParaRPr lang="en-US"/>
          </a:p>
        </p:txBody>
      </p:sp>
      <p:sp>
        <p:nvSpPr>
          <p:cNvPr id="4" name="Text Placeholder 3">
            <a:extLst>
              <a:ext uri="{FF2B5EF4-FFF2-40B4-BE49-F238E27FC236}">
                <a16:creationId xmlns:a16="http://schemas.microsoft.com/office/drawing/2014/main" id="{C6B7F0DC-C0EF-CA97-8FE5-01D4DE07F034}"/>
              </a:ext>
            </a:extLst>
          </p:cNvPr>
          <p:cNvSpPr>
            <a:spLocks noGrp="1"/>
          </p:cNvSpPr>
          <p:nvPr>
            <p:ph type="body" sz="quarter" idx="18"/>
          </p:nvPr>
        </p:nvSpPr>
        <p:spPr/>
        <p:txBody>
          <a:bodyPr/>
          <a:lstStyle/>
          <a:p>
            <a:r>
              <a:rPr lang="en-US">
                <a:latin typeface="+mj-lt"/>
                <a:cs typeface="Arial"/>
              </a:rPr>
              <a:t>Matching activity </a:t>
            </a:r>
          </a:p>
        </p:txBody>
      </p:sp>
      <p:sp>
        <p:nvSpPr>
          <p:cNvPr id="7" name="TextBox 6">
            <a:extLst>
              <a:ext uri="{FF2B5EF4-FFF2-40B4-BE49-F238E27FC236}">
                <a16:creationId xmlns:a16="http://schemas.microsoft.com/office/drawing/2014/main" id="{F33BAE36-7AF9-BD0A-1B85-B9F687098275}"/>
              </a:ext>
            </a:extLst>
          </p:cNvPr>
          <p:cNvSpPr txBox="1"/>
          <p:nvPr/>
        </p:nvSpPr>
        <p:spPr>
          <a:xfrm>
            <a:off x="359999" y="1622227"/>
            <a:ext cx="10885383"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dirty="0">
                <a:cs typeface="Arial"/>
              </a:rPr>
              <a:t>Match each figurative saying with its literal meaning</a:t>
            </a:r>
            <a:endParaRPr lang="en-US" sz="1800" dirty="0"/>
          </a:p>
        </p:txBody>
      </p:sp>
      <p:graphicFrame>
        <p:nvGraphicFramePr>
          <p:cNvPr id="5" name="Table 4">
            <a:extLst>
              <a:ext uri="{FF2B5EF4-FFF2-40B4-BE49-F238E27FC236}">
                <a16:creationId xmlns:a16="http://schemas.microsoft.com/office/drawing/2014/main" id="{0F93C608-5BF2-0932-1BFD-C3F1F95DEC62}"/>
              </a:ext>
            </a:extLst>
          </p:cNvPr>
          <p:cNvGraphicFramePr>
            <a:graphicFrameLocks noGrp="1"/>
          </p:cNvGraphicFramePr>
          <p:nvPr>
            <p:extLst>
              <p:ext uri="{D42A27DB-BD31-4B8C-83A1-F6EECF244321}">
                <p14:modId xmlns:p14="http://schemas.microsoft.com/office/powerpoint/2010/main" val="2392608793"/>
              </p:ext>
            </p:extLst>
          </p:nvPr>
        </p:nvGraphicFramePr>
        <p:xfrm>
          <a:off x="360681" y="2232265"/>
          <a:ext cx="10999366" cy="4250480"/>
        </p:xfrm>
        <a:graphic>
          <a:graphicData uri="http://schemas.openxmlformats.org/drawingml/2006/table">
            <a:tbl>
              <a:tblPr firstRow="1" bandRow="1" bandCol="1">
                <a:tableStyleId>{B301B821-A1FF-4177-AEE7-76D212191A09}</a:tableStyleId>
              </a:tblPr>
              <a:tblGrid>
                <a:gridCol w="4776095">
                  <a:extLst>
                    <a:ext uri="{9D8B030D-6E8A-4147-A177-3AD203B41FA5}">
                      <a16:colId xmlns:a16="http://schemas.microsoft.com/office/drawing/2014/main" val="1718942234"/>
                    </a:ext>
                  </a:extLst>
                </a:gridCol>
                <a:gridCol w="6223271">
                  <a:extLst>
                    <a:ext uri="{9D8B030D-6E8A-4147-A177-3AD203B41FA5}">
                      <a16:colId xmlns:a16="http://schemas.microsoft.com/office/drawing/2014/main" val="3703509215"/>
                    </a:ext>
                  </a:extLst>
                </a:gridCol>
              </a:tblGrid>
              <a:tr h="481684">
                <a:tc>
                  <a:txBody>
                    <a:bodyPr/>
                    <a:lstStyle/>
                    <a:p>
                      <a:pPr marL="180000" lvl="0" algn="l">
                        <a:lnSpc>
                          <a:spcPct val="150000"/>
                        </a:lnSpc>
                        <a:spcAft>
                          <a:spcPts val="1200"/>
                        </a:spcAft>
                        <a:buNone/>
                      </a:pPr>
                      <a:r>
                        <a:rPr lang="en-US" sz="2000" b="1" u="none" strike="noStrike" noProof="0" dirty="0">
                          <a:solidFill>
                            <a:schemeClr val="bg1"/>
                          </a:solidFill>
                        </a:rPr>
                        <a:t>Figurative saying</a:t>
                      </a:r>
                      <a:endParaRPr lang="en-US" sz="2000" b="1" i="0" u="none" strike="noStrike" noProof="0" dirty="0">
                        <a:solidFill>
                          <a:schemeClr val="bg1"/>
                        </a:solidFill>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lvl="0" algn="l">
                        <a:lnSpc>
                          <a:spcPct val="150000"/>
                        </a:lnSpc>
                        <a:spcAft>
                          <a:spcPts val="1200"/>
                        </a:spcAft>
                        <a:buNone/>
                      </a:pPr>
                      <a:r>
                        <a:rPr lang="en-US" sz="2000" b="1" u="none" strike="noStrike" noProof="0" dirty="0">
                          <a:solidFill>
                            <a:schemeClr val="bg1"/>
                          </a:solidFill>
                        </a:rPr>
                        <a:t>Literal meaning</a:t>
                      </a:r>
                      <a:endParaRPr lang="en-US" sz="2000" b="1" i="0" u="none" strike="noStrike" noProof="0" dirty="0">
                        <a:solidFill>
                          <a:schemeClr val="bg1"/>
                        </a:solidFill>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1000142"/>
                  </a:ext>
                </a:extLst>
              </a:tr>
              <a:tr h="481684">
                <a:tc>
                  <a:txBody>
                    <a:bodyPr/>
                    <a:lstStyle/>
                    <a:p>
                      <a:pPr marL="180000" lvl="0">
                        <a:lnSpc>
                          <a:spcPct val="150000"/>
                        </a:lnSpc>
                        <a:spcAft>
                          <a:spcPts val="1200"/>
                        </a:spcAft>
                        <a:buNone/>
                      </a:pPr>
                      <a:r>
                        <a:rPr lang="en-US" sz="2000" b="0" u="none" strike="noStrike" noProof="0" dirty="0">
                          <a:solidFill>
                            <a:srgbClr val="22272B"/>
                          </a:solidFill>
                        </a:rPr>
                        <a:t>You hit the nail on the head</a:t>
                      </a:r>
                      <a:endParaRPr lang="en-US"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lvl="0">
                        <a:lnSpc>
                          <a:spcPct val="150000"/>
                        </a:lnSpc>
                        <a:spcAft>
                          <a:spcPts val="1200"/>
                        </a:spcAft>
                        <a:buNone/>
                      </a:pPr>
                      <a:r>
                        <a:rPr lang="en-US" sz="2000" b="0" u="none" strike="noStrike" noProof="0" dirty="0">
                          <a:solidFill>
                            <a:srgbClr val="22272B"/>
                          </a:solidFill>
                        </a:rPr>
                        <a:t>You cannot stop thinking about me</a:t>
                      </a:r>
                      <a:endParaRPr lang="en-US"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1189690"/>
                  </a:ext>
                </a:extLst>
              </a:tr>
              <a:tr h="481684">
                <a:tc>
                  <a:txBody>
                    <a:bodyPr/>
                    <a:lstStyle/>
                    <a:p>
                      <a:pPr marL="180000" lvl="0">
                        <a:lnSpc>
                          <a:spcPct val="150000"/>
                        </a:lnSpc>
                        <a:spcAft>
                          <a:spcPts val="1200"/>
                        </a:spcAft>
                        <a:buNone/>
                      </a:pPr>
                      <a:r>
                        <a:rPr lang="en-US" sz="2000" b="0" u="none" strike="noStrike" noProof="0">
                          <a:solidFill>
                            <a:srgbClr val="22272B"/>
                          </a:solidFill>
                        </a:rPr>
                        <a:t>Spill the tea</a:t>
                      </a:r>
                      <a:endParaRPr lang="en-US">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80000">
                        <a:lnSpc>
                          <a:spcPct val="150000"/>
                        </a:lnSpc>
                        <a:spcAft>
                          <a:spcPts val="1200"/>
                        </a:spcAft>
                      </a:pPr>
                      <a:r>
                        <a:rPr lang="en-US" sz="2000" dirty="0"/>
                        <a:t>I have endless opportunities</a:t>
                      </a:r>
                      <a:endParaRPr lang="en-US" sz="2000"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0773195"/>
                  </a:ext>
                </a:extLst>
              </a:tr>
              <a:tr h="481684">
                <a:tc>
                  <a:txBody>
                    <a:bodyPr/>
                    <a:lstStyle/>
                    <a:p>
                      <a:pPr marL="180000" lvl="0">
                        <a:lnSpc>
                          <a:spcPct val="150000"/>
                        </a:lnSpc>
                        <a:spcAft>
                          <a:spcPts val="1200"/>
                        </a:spcAft>
                        <a:buNone/>
                      </a:pPr>
                      <a:r>
                        <a:rPr lang="en-US" sz="2000" b="0" u="none" strike="noStrike" noProof="0" dirty="0">
                          <a:solidFill>
                            <a:srgbClr val="22272B"/>
                          </a:solidFill>
                        </a:rPr>
                        <a:t>I am living rent-free in your mind</a:t>
                      </a:r>
                      <a:endParaRPr lang="en-US"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lvl="0">
                        <a:lnSpc>
                          <a:spcPct val="150000"/>
                        </a:lnSpc>
                        <a:spcAft>
                          <a:spcPts val="1200"/>
                        </a:spcAft>
                        <a:buNone/>
                      </a:pPr>
                      <a:r>
                        <a:rPr lang="en-US" sz="2000" b="0" u="none" strike="noStrike" noProof="0" dirty="0">
                          <a:solidFill>
                            <a:srgbClr val="22272B"/>
                          </a:solidFill>
                        </a:rPr>
                        <a:t>You are exactly right</a:t>
                      </a:r>
                      <a:endParaRPr lang="en-US"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7702874"/>
                  </a:ext>
                </a:extLst>
              </a:tr>
              <a:tr h="840146">
                <a:tc>
                  <a:txBody>
                    <a:bodyPr/>
                    <a:lstStyle/>
                    <a:p>
                      <a:pPr marL="180000" lvl="0">
                        <a:lnSpc>
                          <a:spcPct val="150000"/>
                        </a:lnSpc>
                        <a:spcAft>
                          <a:spcPts val="1200"/>
                        </a:spcAft>
                        <a:buNone/>
                      </a:pPr>
                      <a:r>
                        <a:rPr lang="en-US" sz="2000" b="0" u="none" strike="noStrike" noProof="0">
                          <a:solidFill>
                            <a:srgbClr val="22272B"/>
                          </a:solidFill>
                        </a:rPr>
                        <a:t>You are giving main character vibes</a:t>
                      </a:r>
                      <a:endParaRPr lang="en-US">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80000" lvl="0">
                        <a:lnSpc>
                          <a:spcPct val="150000"/>
                        </a:lnSpc>
                        <a:spcAft>
                          <a:spcPts val="1200"/>
                        </a:spcAft>
                        <a:buNone/>
                      </a:pPr>
                      <a:r>
                        <a:rPr lang="en-US" sz="2000" dirty="0"/>
                        <a:t>You did that perfectly with no mistakes</a:t>
                      </a:r>
                      <a:endParaRPr lang="en-US" sz="2000"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2677436"/>
                  </a:ext>
                </a:extLst>
              </a:tr>
              <a:tr h="481684">
                <a:tc>
                  <a:txBody>
                    <a:bodyPr/>
                    <a:lstStyle/>
                    <a:p>
                      <a:pPr marL="180000" lvl="0">
                        <a:lnSpc>
                          <a:spcPct val="150000"/>
                        </a:lnSpc>
                        <a:spcAft>
                          <a:spcPts val="1200"/>
                        </a:spcAft>
                        <a:buNone/>
                      </a:pPr>
                      <a:r>
                        <a:rPr lang="en-US" sz="2000" b="0" u="none" strike="noStrike" noProof="0" dirty="0">
                          <a:solidFill>
                            <a:srgbClr val="22272B"/>
                          </a:solidFill>
                        </a:rPr>
                        <a:t>The world is my oyster</a:t>
                      </a:r>
                      <a:endParaRPr lang="en-US" sz="2000" b="0" i="0" u="none" strike="noStrike" noProof="0" dirty="0">
                        <a:solidFill>
                          <a:srgbClr val="22272B"/>
                        </a:solidFill>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lvl="0">
                        <a:lnSpc>
                          <a:spcPct val="150000"/>
                        </a:lnSpc>
                        <a:spcAft>
                          <a:spcPts val="1200"/>
                        </a:spcAft>
                        <a:buNone/>
                      </a:pPr>
                      <a:r>
                        <a:rPr lang="en-US" sz="2000" b="0" u="none" strike="noStrike" noProof="0" dirty="0">
                          <a:solidFill>
                            <a:srgbClr val="22272B"/>
                          </a:solidFill>
                        </a:rPr>
                        <a:t>Tell me the gossip</a:t>
                      </a:r>
                      <a:endParaRPr lang="en-US"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6938072"/>
                  </a:ext>
                </a:extLst>
              </a:tr>
              <a:tr h="840146">
                <a:tc>
                  <a:txBody>
                    <a:bodyPr/>
                    <a:lstStyle/>
                    <a:p>
                      <a:pPr marL="180000" lvl="0">
                        <a:lnSpc>
                          <a:spcPct val="150000"/>
                        </a:lnSpc>
                        <a:spcAft>
                          <a:spcPts val="1200"/>
                        </a:spcAft>
                        <a:buNone/>
                      </a:pPr>
                      <a:r>
                        <a:rPr lang="en-US" sz="2000" b="0" u="none" strike="noStrike" noProof="0">
                          <a:solidFill>
                            <a:srgbClr val="22272B"/>
                          </a:solidFill>
                        </a:rPr>
                        <a:t>You ate and left no crumbs </a:t>
                      </a:r>
                      <a:endParaRPr lang="en-US" sz="2000" b="0" i="0" u="none" strike="noStrike" noProof="0">
                        <a:solidFill>
                          <a:srgbClr val="22272B"/>
                        </a:solidFill>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lvl="0">
                        <a:lnSpc>
                          <a:spcPct val="150000"/>
                        </a:lnSpc>
                        <a:spcAft>
                          <a:spcPts val="1200"/>
                        </a:spcAft>
                        <a:buNone/>
                      </a:pPr>
                      <a:r>
                        <a:rPr lang="en-US" sz="2000" b="0" u="none" strike="noStrike" noProof="0" dirty="0">
                          <a:solidFill>
                            <a:srgbClr val="22272B"/>
                          </a:solidFill>
                        </a:rPr>
                        <a:t>You are the </a:t>
                      </a:r>
                      <a:r>
                        <a:rPr lang="en-US" sz="2000" b="0" u="none" strike="noStrike" noProof="0" dirty="0" err="1">
                          <a:solidFill>
                            <a:srgbClr val="22272B"/>
                          </a:solidFill>
                        </a:rPr>
                        <a:t>centre</a:t>
                      </a:r>
                      <a:r>
                        <a:rPr lang="en-US" sz="2000" b="0" u="none" strike="noStrike" noProof="0" dirty="0">
                          <a:solidFill>
                            <a:srgbClr val="22272B"/>
                          </a:solidFill>
                        </a:rPr>
                        <a:t> of attention and everyone likes you</a:t>
                      </a:r>
                      <a:endParaRPr lang="en-US"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2256670"/>
                  </a:ext>
                </a:extLst>
              </a:tr>
            </a:tbl>
          </a:graphicData>
        </a:graphic>
      </p:graphicFrame>
      <p:sp>
        <p:nvSpPr>
          <p:cNvPr id="2" name="Slide Number Placeholder 1">
            <a:extLst>
              <a:ext uri="{FF2B5EF4-FFF2-40B4-BE49-F238E27FC236}">
                <a16:creationId xmlns:a16="http://schemas.microsoft.com/office/drawing/2014/main" id="{CD5748C9-6C11-3AE6-6771-A4E0D30B57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67952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D143-9B11-BBF1-A70B-8C89E0ABF6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CCF322-92AF-4041-2655-343734717CD5}"/>
              </a:ext>
            </a:extLst>
          </p:cNvPr>
          <p:cNvSpPr>
            <a:spLocks noGrp="1"/>
          </p:cNvSpPr>
          <p:nvPr>
            <p:ph type="title"/>
          </p:nvPr>
        </p:nvSpPr>
        <p:spPr/>
        <p:txBody>
          <a:bodyPr/>
          <a:lstStyle/>
          <a:p>
            <a:r>
              <a:rPr lang="en-US">
                <a:cs typeface="Arial"/>
              </a:rPr>
              <a:t>Check for understanding (answers)</a:t>
            </a:r>
            <a:endParaRPr lang="en-US"/>
          </a:p>
        </p:txBody>
      </p:sp>
      <p:sp>
        <p:nvSpPr>
          <p:cNvPr id="4" name="Text Placeholder 3">
            <a:extLst>
              <a:ext uri="{FF2B5EF4-FFF2-40B4-BE49-F238E27FC236}">
                <a16:creationId xmlns:a16="http://schemas.microsoft.com/office/drawing/2014/main" id="{25B07D3D-6B51-E483-16BD-65DA5D0A5F80}"/>
              </a:ext>
            </a:extLst>
          </p:cNvPr>
          <p:cNvSpPr>
            <a:spLocks noGrp="1"/>
          </p:cNvSpPr>
          <p:nvPr>
            <p:ph type="body" sz="quarter" idx="18"/>
          </p:nvPr>
        </p:nvSpPr>
        <p:spPr/>
        <p:txBody>
          <a:bodyPr/>
          <a:lstStyle/>
          <a:p>
            <a:r>
              <a:rPr lang="en-US">
                <a:latin typeface="+mj-lt"/>
                <a:cs typeface="Arial"/>
              </a:rPr>
              <a:t>Matching activity </a:t>
            </a:r>
          </a:p>
        </p:txBody>
      </p:sp>
      <p:sp>
        <p:nvSpPr>
          <p:cNvPr id="7" name="TextBox 6">
            <a:extLst>
              <a:ext uri="{FF2B5EF4-FFF2-40B4-BE49-F238E27FC236}">
                <a16:creationId xmlns:a16="http://schemas.microsoft.com/office/drawing/2014/main" id="{09115134-B34A-9227-7ADB-2C79BE2945F4}"/>
              </a:ext>
            </a:extLst>
          </p:cNvPr>
          <p:cNvSpPr txBox="1"/>
          <p:nvPr/>
        </p:nvSpPr>
        <p:spPr>
          <a:xfrm>
            <a:off x="359999" y="1622227"/>
            <a:ext cx="10885383"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dirty="0">
                <a:cs typeface="Arial"/>
              </a:rPr>
              <a:t>Match each figurative saying with its literal meaning</a:t>
            </a:r>
            <a:endParaRPr lang="en-US" sz="1800" dirty="0"/>
          </a:p>
        </p:txBody>
      </p:sp>
      <p:graphicFrame>
        <p:nvGraphicFramePr>
          <p:cNvPr id="5" name="Table 4">
            <a:extLst>
              <a:ext uri="{FF2B5EF4-FFF2-40B4-BE49-F238E27FC236}">
                <a16:creationId xmlns:a16="http://schemas.microsoft.com/office/drawing/2014/main" id="{F8FAC45C-7F38-3ED0-50D6-C29949E8AD31}"/>
              </a:ext>
            </a:extLst>
          </p:cNvPr>
          <p:cNvGraphicFramePr>
            <a:graphicFrameLocks noGrp="1"/>
          </p:cNvGraphicFramePr>
          <p:nvPr>
            <p:extLst>
              <p:ext uri="{D42A27DB-BD31-4B8C-83A1-F6EECF244321}">
                <p14:modId xmlns:p14="http://schemas.microsoft.com/office/powerpoint/2010/main" val="1872567450"/>
              </p:ext>
            </p:extLst>
          </p:nvPr>
        </p:nvGraphicFramePr>
        <p:xfrm>
          <a:off x="360680" y="2034988"/>
          <a:ext cx="11483318" cy="4267199"/>
        </p:xfrm>
        <a:graphic>
          <a:graphicData uri="http://schemas.openxmlformats.org/drawingml/2006/table">
            <a:tbl>
              <a:tblPr firstRow="1" bandRow="1" bandCol="1">
                <a:tableStyleId>{B301B821-A1FF-4177-AEE7-76D212191A09}</a:tableStyleId>
              </a:tblPr>
              <a:tblGrid>
                <a:gridCol w="5741659">
                  <a:extLst>
                    <a:ext uri="{9D8B030D-6E8A-4147-A177-3AD203B41FA5}">
                      <a16:colId xmlns:a16="http://schemas.microsoft.com/office/drawing/2014/main" val="1718942234"/>
                    </a:ext>
                  </a:extLst>
                </a:gridCol>
                <a:gridCol w="5741659">
                  <a:extLst>
                    <a:ext uri="{9D8B030D-6E8A-4147-A177-3AD203B41FA5}">
                      <a16:colId xmlns:a16="http://schemas.microsoft.com/office/drawing/2014/main" val="3703509215"/>
                    </a:ext>
                  </a:extLst>
                </a:gridCol>
              </a:tblGrid>
              <a:tr h="494125">
                <a:tc>
                  <a:txBody>
                    <a:bodyPr/>
                    <a:lstStyle/>
                    <a:p>
                      <a:pPr marL="180000" lvl="0" algn="l">
                        <a:lnSpc>
                          <a:spcPct val="150000"/>
                        </a:lnSpc>
                        <a:spcAft>
                          <a:spcPts val="1200"/>
                        </a:spcAft>
                        <a:buNone/>
                      </a:pPr>
                      <a:r>
                        <a:rPr lang="en-US" sz="2000" b="1" u="none" strike="noStrike" noProof="0" dirty="0">
                          <a:solidFill>
                            <a:schemeClr val="bg1"/>
                          </a:solidFill>
                        </a:rPr>
                        <a:t>Figurative saying</a:t>
                      </a:r>
                      <a:endParaRPr lang="en-US" sz="2000" b="1" i="0" u="none" strike="noStrike" noProof="0" dirty="0">
                        <a:solidFill>
                          <a:schemeClr val="bg1"/>
                        </a:solidFill>
                        <a:latin typeface="+mj-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lvl="0" algn="l">
                        <a:lnSpc>
                          <a:spcPct val="150000"/>
                        </a:lnSpc>
                        <a:spcAft>
                          <a:spcPts val="1200"/>
                        </a:spcAft>
                        <a:buNone/>
                      </a:pPr>
                      <a:r>
                        <a:rPr lang="en-US" sz="2000" b="1" u="none" strike="noStrike" noProof="0" dirty="0">
                          <a:solidFill>
                            <a:schemeClr val="bg1"/>
                          </a:solidFill>
                        </a:rPr>
                        <a:t>Literal meaning</a:t>
                      </a:r>
                      <a:endParaRPr lang="en-US" sz="2000" b="1" i="0" u="none" strike="noStrike" noProof="0" dirty="0">
                        <a:solidFill>
                          <a:schemeClr val="bg1"/>
                        </a:solidFill>
                        <a:latin typeface="+mj-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1000142"/>
                  </a:ext>
                </a:extLst>
              </a:tr>
              <a:tr h="494125">
                <a:tc>
                  <a:txBody>
                    <a:bodyPr/>
                    <a:lstStyle/>
                    <a:p>
                      <a:pPr marL="180000" lvl="0">
                        <a:lnSpc>
                          <a:spcPct val="150000"/>
                        </a:lnSpc>
                        <a:spcAft>
                          <a:spcPts val="1200"/>
                        </a:spcAft>
                        <a:buNone/>
                      </a:pPr>
                      <a:r>
                        <a:rPr lang="en-US" sz="2000" b="0" u="none" strike="noStrike" noProof="0">
                          <a:solidFill>
                            <a:srgbClr val="22272B"/>
                          </a:solidFill>
                        </a:rPr>
                        <a:t>You hit the nail on the head</a:t>
                      </a:r>
                      <a:endParaRPr lang="en-US">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lvl="0">
                        <a:lnSpc>
                          <a:spcPct val="150000"/>
                        </a:lnSpc>
                        <a:spcAft>
                          <a:spcPts val="1200"/>
                        </a:spcAft>
                        <a:buNone/>
                      </a:pPr>
                      <a:r>
                        <a:rPr lang="en-US" sz="2000" b="1" u="none" strike="noStrike" noProof="0">
                          <a:solidFill>
                            <a:schemeClr val="tx2"/>
                          </a:solidFill>
                        </a:rPr>
                        <a:t>You are exactly right </a:t>
                      </a:r>
                      <a:endParaRPr lang="en-US" sz="2000" b="1" i="0" u="none" strike="noStrike" noProof="0">
                        <a:solidFill>
                          <a:schemeClr val="tx2"/>
                        </a:solidFill>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1189690"/>
                  </a:ext>
                </a:extLst>
              </a:tr>
              <a:tr h="494125">
                <a:tc>
                  <a:txBody>
                    <a:bodyPr/>
                    <a:lstStyle/>
                    <a:p>
                      <a:pPr marL="180000" lvl="0">
                        <a:lnSpc>
                          <a:spcPct val="150000"/>
                        </a:lnSpc>
                        <a:spcAft>
                          <a:spcPts val="1200"/>
                        </a:spcAft>
                        <a:buNone/>
                      </a:pPr>
                      <a:r>
                        <a:rPr lang="en-US" sz="2000" b="0" u="none" strike="noStrike" noProof="0" dirty="0">
                          <a:solidFill>
                            <a:srgbClr val="22272B"/>
                          </a:solidFill>
                        </a:rPr>
                        <a:t>Spill the tea</a:t>
                      </a:r>
                      <a:endParaRPr lang="en-US"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80000" lvl="0">
                        <a:lnSpc>
                          <a:spcPct val="150000"/>
                        </a:lnSpc>
                        <a:spcAft>
                          <a:spcPts val="1200"/>
                        </a:spcAft>
                        <a:buNone/>
                      </a:pPr>
                      <a:r>
                        <a:rPr lang="en-US" sz="2000" b="1" u="none" strike="noStrike" noProof="0" dirty="0">
                          <a:solidFill>
                            <a:schemeClr val="tx2"/>
                          </a:solidFill>
                        </a:rPr>
                        <a:t>Tell me the gossip</a:t>
                      </a:r>
                      <a:endParaRPr lang="en-US" b="1" dirty="0">
                        <a:solidFill>
                          <a:schemeClr val="tx2"/>
                        </a:solidFill>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0773195"/>
                  </a:ext>
                </a:extLst>
              </a:tr>
              <a:tr h="494125">
                <a:tc>
                  <a:txBody>
                    <a:bodyPr/>
                    <a:lstStyle/>
                    <a:p>
                      <a:pPr marL="180000" lvl="0">
                        <a:lnSpc>
                          <a:spcPct val="150000"/>
                        </a:lnSpc>
                        <a:spcAft>
                          <a:spcPts val="1200"/>
                        </a:spcAft>
                        <a:buNone/>
                      </a:pPr>
                      <a:r>
                        <a:rPr lang="en-US" sz="2000" b="0" u="none" strike="noStrike" noProof="0" dirty="0">
                          <a:solidFill>
                            <a:srgbClr val="22272B"/>
                          </a:solidFill>
                        </a:rPr>
                        <a:t>I am living rent-free in your mind</a:t>
                      </a:r>
                      <a:endParaRPr lang="en-US"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lvl="0" algn="l">
                        <a:lnSpc>
                          <a:spcPct val="150000"/>
                        </a:lnSpc>
                        <a:spcBef>
                          <a:spcPts val="0"/>
                        </a:spcBef>
                        <a:spcAft>
                          <a:spcPts val="1200"/>
                        </a:spcAft>
                        <a:buNone/>
                      </a:pPr>
                      <a:r>
                        <a:rPr lang="en-US" sz="2000" b="1" u="none" strike="noStrike" noProof="0">
                          <a:solidFill>
                            <a:schemeClr val="tx2"/>
                          </a:solidFill>
                        </a:rPr>
                        <a:t>You cannot stop thinking about me</a:t>
                      </a:r>
                      <a:endParaRPr lang="en-US" sz="2000" b="1" i="0" u="none" strike="noStrike" noProof="0">
                        <a:solidFill>
                          <a:schemeClr val="tx2"/>
                        </a:solidFill>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7702874"/>
                  </a:ext>
                </a:extLst>
              </a:tr>
              <a:tr h="953123">
                <a:tc>
                  <a:txBody>
                    <a:bodyPr/>
                    <a:lstStyle/>
                    <a:p>
                      <a:pPr marL="180000" lvl="0">
                        <a:lnSpc>
                          <a:spcPct val="150000"/>
                        </a:lnSpc>
                        <a:spcAft>
                          <a:spcPts val="1200"/>
                        </a:spcAft>
                        <a:buNone/>
                      </a:pPr>
                      <a:r>
                        <a:rPr lang="en-US" sz="2000" b="0" u="none" strike="noStrike" noProof="0" dirty="0">
                          <a:solidFill>
                            <a:srgbClr val="22272B"/>
                          </a:solidFill>
                        </a:rPr>
                        <a:t>You are giving main character vibes</a:t>
                      </a:r>
                      <a:endParaRPr lang="en-US"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80000" lvl="0">
                        <a:lnSpc>
                          <a:spcPct val="150000"/>
                        </a:lnSpc>
                        <a:spcAft>
                          <a:spcPts val="1200"/>
                        </a:spcAft>
                        <a:buNone/>
                      </a:pPr>
                      <a:r>
                        <a:rPr lang="en-US" sz="2000" b="1" u="none" strike="noStrike" noProof="0" dirty="0">
                          <a:solidFill>
                            <a:schemeClr val="tx2"/>
                          </a:solidFill>
                        </a:rPr>
                        <a:t>You are the </a:t>
                      </a:r>
                      <a:r>
                        <a:rPr lang="en-US" sz="2000" b="1" u="none" strike="noStrike" noProof="0" dirty="0" err="1">
                          <a:solidFill>
                            <a:schemeClr val="tx2"/>
                          </a:solidFill>
                        </a:rPr>
                        <a:t>centre</a:t>
                      </a:r>
                      <a:r>
                        <a:rPr lang="en-US" sz="2000" b="1" u="none" strike="noStrike" noProof="0" dirty="0">
                          <a:solidFill>
                            <a:schemeClr val="tx2"/>
                          </a:solidFill>
                        </a:rPr>
                        <a:t> of attention and everyone likes you</a:t>
                      </a:r>
                      <a:endParaRPr lang="en-US" b="1" dirty="0">
                        <a:solidFill>
                          <a:schemeClr val="tx2"/>
                        </a:solidFill>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2677436"/>
                  </a:ext>
                </a:extLst>
              </a:tr>
              <a:tr h="494125">
                <a:tc>
                  <a:txBody>
                    <a:bodyPr/>
                    <a:lstStyle/>
                    <a:p>
                      <a:pPr marL="180000" lvl="0">
                        <a:lnSpc>
                          <a:spcPct val="150000"/>
                        </a:lnSpc>
                        <a:spcAft>
                          <a:spcPts val="1200"/>
                        </a:spcAft>
                        <a:buNone/>
                      </a:pPr>
                      <a:r>
                        <a:rPr lang="en-US" sz="2000" b="0" u="none" strike="noStrike" noProof="0">
                          <a:solidFill>
                            <a:srgbClr val="22272B"/>
                          </a:solidFill>
                        </a:rPr>
                        <a:t>The world is my oyster</a:t>
                      </a:r>
                      <a:endParaRPr lang="en-US" sz="2000" b="0" i="0" u="none" strike="noStrike" noProof="0">
                        <a:solidFill>
                          <a:srgbClr val="22272B"/>
                        </a:solidFill>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80000" marR="0" lvl="0" indent="0" algn="l" defTabSz="914377" rtl="0" eaLnBrk="1" fontAlgn="auto" latinLnBrk="0" hangingPunct="1">
                        <a:lnSpc>
                          <a:spcPct val="150000"/>
                        </a:lnSpc>
                        <a:spcBef>
                          <a:spcPts val="0"/>
                        </a:spcBef>
                        <a:spcAft>
                          <a:spcPts val="1200"/>
                        </a:spcAft>
                        <a:buClrTx/>
                        <a:buSzTx/>
                        <a:buFontTx/>
                        <a:buNone/>
                        <a:tabLst/>
                        <a:defRPr/>
                      </a:pPr>
                      <a:r>
                        <a:rPr kumimoji="0" lang="en-US" sz="2000" b="1" u="none" strike="noStrike" kern="1200" cap="none" spc="0" normalizeH="0" baseline="0" noProof="0">
                          <a:ln>
                            <a:noFill/>
                          </a:ln>
                          <a:solidFill>
                            <a:schemeClr val="tx2"/>
                          </a:solidFill>
                          <a:effectLst/>
                          <a:uLnTx/>
                          <a:uFillTx/>
                        </a:rPr>
                        <a:t>I have endless opportunities</a:t>
                      </a:r>
                      <a:endParaRPr kumimoji="0" lang="en-US" sz="2000" b="1" i="0" u="none" strike="noStrike" kern="1200" cap="none" spc="0" normalizeH="0" baseline="0" noProof="0">
                        <a:ln>
                          <a:noFill/>
                        </a:ln>
                        <a:solidFill>
                          <a:schemeClr val="tx2"/>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6938072"/>
                  </a:ext>
                </a:extLst>
              </a:tr>
              <a:tr h="843451">
                <a:tc>
                  <a:txBody>
                    <a:bodyPr/>
                    <a:lstStyle/>
                    <a:p>
                      <a:pPr marL="180000" lvl="0">
                        <a:lnSpc>
                          <a:spcPct val="150000"/>
                        </a:lnSpc>
                        <a:spcAft>
                          <a:spcPts val="1200"/>
                        </a:spcAft>
                        <a:buNone/>
                      </a:pPr>
                      <a:r>
                        <a:rPr lang="en-US" sz="2000" b="0" u="none" strike="noStrike" noProof="0" dirty="0">
                          <a:solidFill>
                            <a:srgbClr val="22272B"/>
                          </a:solidFill>
                        </a:rPr>
                        <a:t>You ate and left no crumbs </a:t>
                      </a:r>
                      <a:endParaRPr lang="en-US" sz="2000" b="0" i="0" u="none" strike="noStrike" noProof="0" dirty="0">
                        <a:solidFill>
                          <a:srgbClr val="22272B"/>
                        </a:solidFill>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lvl="0">
                        <a:lnSpc>
                          <a:spcPct val="150000"/>
                        </a:lnSpc>
                        <a:spcAft>
                          <a:spcPts val="1200"/>
                        </a:spcAft>
                        <a:buNone/>
                      </a:pPr>
                      <a:r>
                        <a:rPr lang="en-US" sz="2000" b="1" u="none" strike="noStrike" noProof="0" dirty="0">
                          <a:solidFill>
                            <a:schemeClr val="tx2"/>
                          </a:solidFill>
                        </a:rPr>
                        <a:t>You did that perfectly with no mistakes </a:t>
                      </a:r>
                      <a:endParaRPr lang="en-US" sz="2000" b="1" i="0" u="none" strike="noStrike" noProof="0" dirty="0">
                        <a:solidFill>
                          <a:schemeClr val="tx2"/>
                        </a:solidFill>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2256670"/>
                  </a:ext>
                </a:extLst>
              </a:tr>
            </a:tbl>
          </a:graphicData>
        </a:graphic>
      </p:graphicFrame>
      <p:sp>
        <p:nvSpPr>
          <p:cNvPr id="2" name="Slide Number Placeholder 1">
            <a:extLst>
              <a:ext uri="{FF2B5EF4-FFF2-40B4-BE49-F238E27FC236}">
                <a16:creationId xmlns:a16="http://schemas.microsoft.com/office/drawing/2014/main" id="{8F6FCC04-937F-F45B-CB13-5A883DE032E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70551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237D0-0923-DB63-D798-F9F050319E6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DDAA06B-BF5B-AB5E-08C1-40137E5D1CFB}"/>
              </a:ext>
            </a:extLst>
          </p:cNvPr>
          <p:cNvSpPr>
            <a:spLocks noGrp="1"/>
          </p:cNvSpPr>
          <p:nvPr>
            <p:ph type="ctrTitle"/>
          </p:nvPr>
        </p:nvSpPr>
        <p:spPr/>
        <p:txBody>
          <a:bodyPr/>
          <a:lstStyle/>
          <a:p>
            <a:r>
              <a:rPr lang="en-US">
                <a:cs typeface="Arial" panose="020B0604020202020204" pitchFamily="34" charset="0"/>
              </a:rPr>
              <a:t>Gradual release of responsibility</a:t>
            </a:r>
            <a:endParaRPr lang="en-AU">
              <a:cs typeface="Arial" panose="020B0604020202020204" pitchFamily="34" charset="0"/>
            </a:endParaRPr>
          </a:p>
        </p:txBody>
      </p:sp>
    </p:spTree>
    <p:extLst>
      <p:ext uri="{BB962C8B-B14F-4D97-AF65-F5344CB8AC3E}">
        <p14:creationId xmlns:p14="http://schemas.microsoft.com/office/powerpoint/2010/main" val="41016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B159C-5AAC-370C-1210-F0CDB529A37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798D461-2BA6-1C1C-C832-C8E2FB8F21A2}"/>
              </a:ext>
            </a:extLst>
          </p:cNvPr>
          <p:cNvSpPr>
            <a:spLocks noGrp="1"/>
          </p:cNvSpPr>
          <p:nvPr>
            <p:ph type="title"/>
          </p:nvPr>
        </p:nvSpPr>
        <p:spPr/>
        <p:txBody>
          <a:bodyPr/>
          <a:lstStyle/>
          <a:p>
            <a:r>
              <a:rPr lang="en-AU">
                <a:latin typeface="+mj-lt"/>
                <a:cs typeface="Arial"/>
              </a:rPr>
              <a:t>Literal language</a:t>
            </a:r>
            <a:endParaRPr lang="en-AU">
              <a:latin typeface="+mj-lt"/>
            </a:endParaRPr>
          </a:p>
        </p:txBody>
      </p:sp>
      <p:sp>
        <p:nvSpPr>
          <p:cNvPr id="13" name="Text Placeholder 12">
            <a:extLst>
              <a:ext uri="{FF2B5EF4-FFF2-40B4-BE49-F238E27FC236}">
                <a16:creationId xmlns:a16="http://schemas.microsoft.com/office/drawing/2014/main" id="{AAB2B401-9427-4AF2-0FAB-81589A5B016C}"/>
              </a:ext>
            </a:extLst>
          </p:cNvPr>
          <p:cNvSpPr>
            <a:spLocks noGrp="1"/>
          </p:cNvSpPr>
          <p:nvPr>
            <p:ph type="body" sz="quarter" idx="18"/>
          </p:nvPr>
        </p:nvSpPr>
        <p:spPr/>
        <p:txBody>
          <a:bodyPr/>
          <a:lstStyle/>
          <a:p>
            <a:r>
              <a:rPr lang="en-AU">
                <a:latin typeface="+mj-lt"/>
                <a:cs typeface="Arial"/>
              </a:rPr>
              <a:t>What is it? </a:t>
            </a:r>
            <a:endParaRPr lang="en-AU">
              <a:latin typeface="+mj-lt"/>
            </a:endParaRPr>
          </a:p>
        </p:txBody>
      </p:sp>
      <p:sp>
        <p:nvSpPr>
          <p:cNvPr id="5" name="Text Placeholder 11">
            <a:extLst>
              <a:ext uri="{FF2B5EF4-FFF2-40B4-BE49-F238E27FC236}">
                <a16:creationId xmlns:a16="http://schemas.microsoft.com/office/drawing/2014/main" id="{ADF82439-7281-DCF4-83DC-603EB97EBC0A}"/>
              </a:ext>
            </a:extLst>
          </p:cNvPr>
          <p:cNvSpPr txBox="1">
            <a:spLocks/>
          </p:cNvSpPr>
          <p:nvPr/>
        </p:nvSpPr>
        <p:spPr>
          <a:xfrm>
            <a:off x="359999" y="1849579"/>
            <a:ext cx="11484000" cy="4233079"/>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4800"/>
              </a:spcAft>
            </a:pPr>
            <a:r>
              <a:rPr lang="en-AU" sz="6000">
                <a:cs typeface="Arial"/>
              </a:rPr>
              <a:t>'Having only the most direct meaning' </a:t>
            </a:r>
            <a:endParaRPr lang="en-AU" sz="6000"/>
          </a:p>
          <a:p>
            <a:pPr algn="r">
              <a:spcAft>
                <a:spcPts val="4800"/>
              </a:spcAft>
            </a:pPr>
            <a:r>
              <a:rPr lang="en-AU" sz="3600">
                <a:cs typeface="Arial"/>
              </a:rPr>
              <a:t>(NESA 2024)</a:t>
            </a:r>
            <a:endParaRPr lang="en-AU" sz="3600" dirty="0">
              <a:cs typeface="Arial"/>
            </a:endParaRPr>
          </a:p>
        </p:txBody>
      </p:sp>
      <p:sp>
        <p:nvSpPr>
          <p:cNvPr id="3" name="Slide Number Placeholder 2">
            <a:extLst>
              <a:ext uri="{FF2B5EF4-FFF2-40B4-BE49-F238E27FC236}">
                <a16:creationId xmlns:a16="http://schemas.microsoft.com/office/drawing/2014/main" id="{5368C3E5-F075-D4B6-7B2E-2EDB655FDF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51056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3CB3E-5163-E243-45A3-9343B766B73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68D0DB1-D20A-3BE3-FEC4-0CA8BD451E1C}"/>
              </a:ext>
            </a:extLst>
          </p:cNvPr>
          <p:cNvSpPr>
            <a:spLocks noGrp="1"/>
          </p:cNvSpPr>
          <p:nvPr>
            <p:ph type="title"/>
          </p:nvPr>
        </p:nvSpPr>
        <p:spPr/>
        <p:txBody>
          <a:bodyPr/>
          <a:lstStyle/>
          <a:p>
            <a:r>
              <a:rPr lang="en-AU">
                <a:latin typeface="+mj-lt"/>
                <a:cs typeface="Arial"/>
              </a:rPr>
              <a:t>Figurative language</a:t>
            </a:r>
            <a:endParaRPr lang="en-AU">
              <a:latin typeface="+mj-lt"/>
            </a:endParaRPr>
          </a:p>
        </p:txBody>
      </p:sp>
      <p:sp>
        <p:nvSpPr>
          <p:cNvPr id="13" name="Text Placeholder 12">
            <a:extLst>
              <a:ext uri="{FF2B5EF4-FFF2-40B4-BE49-F238E27FC236}">
                <a16:creationId xmlns:a16="http://schemas.microsoft.com/office/drawing/2014/main" id="{96F84FAA-CDFB-5741-386E-C7AFE3937BE3}"/>
              </a:ext>
            </a:extLst>
          </p:cNvPr>
          <p:cNvSpPr>
            <a:spLocks noGrp="1"/>
          </p:cNvSpPr>
          <p:nvPr>
            <p:ph type="body" sz="quarter" idx="18"/>
          </p:nvPr>
        </p:nvSpPr>
        <p:spPr/>
        <p:txBody>
          <a:bodyPr/>
          <a:lstStyle/>
          <a:p>
            <a:r>
              <a:rPr lang="en-AU">
                <a:latin typeface="+mj-lt"/>
                <a:cs typeface="Arial"/>
              </a:rPr>
              <a:t>What is it? </a:t>
            </a:r>
            <a:endParaRPr lang="en-AU">
              <a:latin typeface="+mj-lt"/>
            </a:endParaRPr>
          </a:p>
        </p:txBody>
      </p:sp>
      <p:sp>
        <p:nvSpPr>
          <p:cNvPr id="5" name="Text Placeholder 11">
            <a:extLst>
              <a:ext uri="{FF2B5EF4-FFF2-40B4-BE49-F238E27FC236}">
                <a16:creationId xmlns:a16="http://schemas.microsoft.com/office/drawing/2014/main" id="{198746F9-36B8-424A-CB72-6E81E2132951}"/>
              </a:ext>
            </a:extLst>
          </p:cNvPr>
          <p:cNvSpPr txBox="1">
            <a:spLocks/>
          </p:cNvSpPr>
          <p:nvPr/>
        </p:nvSpPr>
        <p:spPr>
          <a:xfrm>
            <a:off x="360000" y="1567086"/>
            <a:ext cx="11484000"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4800"/>
              </a:spcAft>
            </a:pPr>
            <a:r>
              <a:rPr lang="en-AU" sz="4400" dirty="0">
                <a:cs typeface="Arial"/>
              </a:rPr>
              <a:t>'Word groups/phrases used differently from the expected or everyday usage to express an idea in a non-literal way for a particular effect' </a:t>
            </a:r>
            <a:endParaRPr lang="en-AU" sz="4400" dirty="0"/>
          </a:p>
          <a:p>
            <a:pPr algn="r">
              <a:spcAft>
                <a:spcPts val="4800"/>
              </a:spcAft>
            </a:pPr>
            <a:r>
              <a:rPr lang="en-AU" sz="3200" dirty="0">
                <a:cs typeface="Arial"/>
              </a:rPr>
              <a:t>(NESA 2024)</a:t>
            </a:r>
          </a:p>
        </p:txBody>
      </p:sp>
      <p:sp>
        <p:nvSpPr>
          <p:cNvPr id="3" name="Slide Number Placeholder 2">
            <a:extLst>
              <a:ext uri="{FF2B5EF4-FFF2-40B4-BE49-F238E27FC236}">
                <a16:creationId xmlns:a16="http://schemas.microsoft.com/office/drawing/2014/main" id="{5AD8F57A-407A-DE10-FA1D-F0D5ACA9A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47130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76AE76-8B26-8127-65E4-49BED9A52CBB}"/>
              </a:ext>
            </a:extLst>
          </p:cNvPr>
          <p:cNvSpPr>
            <a:spLocks noGrp="1"/>
          </p:cNvSpPr>
          <p:nvPr>
            <p:ph type="title"/>
          </p:nvPr>
        </p:nvSpPr>
        <p:spPr/>
        <p:txBody>
          <a:bodyPr/>
          <a:lstStyle/>
          <a:p>
            <a:r>
              <a:rPr lang="en-AU">
                <a:latin typeface="+mj-lt"/>
              </a:rPr>
              <a:t>Double Venn diagram</a:t>
            </a:r>
          </a:p>
        </p:txBody>
      </p:sp>
      <p:grpSp>
        <p:nvGrpSpPr>
          <p:cNvPr id="4" name="Group 3" descr="Literal">
            <a:extLst>
              <a:ext uri="{FF2B5EF4-FFF2-40B4-BE49-F238E27FC236}">
                <a16:creationId xmlns:a16="http://schemas.microsoft.com/office/drawing/2014/main" id="{95D9560F-6B51-6AF3-CD5C-741454253462}"/>
              </a:ext>
            </a:extLst>
          </p:cNvPr>
          <p:cNvGrpSpPr/>
          <p:nvPr/>
        </p:nvGrpSpPr>
        <p:grpSpPr>
          <a:xfrm>
            <a:off x="1653639" y="1123760"/>
            <a:ext cx="5471315" cy="5247059"/>
            <a:chOff x="1653639" y="1123760"/>
            <a:chExt cx="5471315" cy="5247059"/>
          </a:xfrm>
        </p:grpSpPr>
        <p:sp>
          <p:nvSpPr>
            <p:cNvPr id="5" name="Google Shape;79;p15" descr="Venn object 1">
              <a:extLst>
                <a:ext uri="{FF2B5EF4-FFF2-40B4-BE49-F238E27FC236}">
                  <a16:creationId xmlns:a16="http://schemas.microsoft.com/office/drawing/2014/main" id="{4D104F2E-A9D0-AF8D-33D2-97F0566C71B0}"/>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6985327D-BA76-9959-01EB-1FAF158AA50C}"/>
                </a:ext>
              </a:extLst>
            </p:cNvPr>
            <p:cNvSpPr/>
            <p:nvPr/>
          </p:nvSpPr>
          <p:spPr>
            <a:xfrm>
              <a:off x="3468608" y="1123760"/>
              <a:ext cx="1841375" cy="544512"/>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a:rPr>
                <a:t>Literal</a:t>
              </a:r>
            </a:p>
          </p:txBody>
        </p:sp>
      </p:grpSp>
      <p:sp>
        <p:nvSpPr>
          <p:cNvPr id="6" name="Google Shape;83;p15">
            <a:extLst>
              <a:ext uri="{FF2B5EF4-FFF2-40B4-BE49-F238E27FC236}">
                <a16:creationId xmlns:a16="http://schemas.microsoft.com/office/drawing/2014/main" id="{7929AC78-7E3C-08A6-D26C-E99CB41BAD96}"/>
              </a:ext>
            </a:extLst>
          </p:cNvPr>
          <p:cNvSpPr txBox="1"/>
          <p:nvPr/>
        </p:nvSpPr>
        <p:spPr>
          <a:xfrm>
            <a:off x="2757036" y="1780691"/>
            <a:ext cx="2840000" cy="480987"/>
          </a:xfrm>
          <a:prstGeom prst="rect">
            <a:avLst/>
          </a:prstGeom>
          <a:noFill/>
          <a:ln>
            <a:noFill/>
          </a:ln>
        </p:spPr>
        <p:txBody>
          <a:bodyPr spcFirstLastPara="1" wrap="square" lIns="121900" tIns="121900" rIns="121900" bIns="121900" anchor="t" anchorCtr="0">
            <a:noAutofit/>
          </a:bodyPr>
          <a:lstStyle/>
          <a:p>
            <a:pPr marL="285750" indent="-285750" defTabSz="1219170">
              <a:lnSpc>
                <a:spcPct val="114000"/>
              </a:lnSpc>
              <a:spcAft>
                <a:spcPts val="1200"/>
              </a:spcAft>
              <a:buClr>
                <a:srgbClr val="000000"/>
              </a:buClr>
              <a:buSzPts val="1200"/>
              <a:buFont typeface="Arial"/>
              <a:buChar char="•"/>
            </a:pPr>
            <a:r>
              <a:rPr lang="en" sz="1600" kern="0" dirty="0">
                <a:solidFill>
                  <a:srgbClr val="000000"/>
                </a:solidFill>
                <a:ea typeface="Montserrat"/>
                <a:cs typeface="Arial"/>
                <a:sym typeface="Montserrat"/>
              </a:rPr>
              <a:t>uses words that are strict in their meaning</a:t>
            </a:r>
            <a:endParaRPr lang="en-US" sz="1600" kern="0" dirty="0">
              <a:solidFill>
                <a:srgbClr val="000000"/>
              </a:solidFill>
              <a:ea typeface="Montserrat"/>
              <a:cs typeface="Arial" panose="020B0604020202020204" pitchFamily="34" charset="0"/>
            </a:endParaRPr>
          </a:p>
        </p:txBody>
      </p:sp>
      <p:sp>
        <p:nvSpPr>
          <p:cNvPr id="13" name="Google Shape;83;p15">
            <a:extLst>
              <a:ext uri="{FF2B5EF4-FFF2-40B4-BE49-F238E27FC236}">
                <a16:creationId xmlns:a16="http://schemas.microsoft.com/office/drawing/2014/main" id="{F887EBF0-83AE-489C-DA8F-F9E77DA8D11E}"/>
              </a:ext>
            </a:extLst>
          </p:cNvPr>
          <p:cNvSpPr txBox="1"/>
          <p:nvPr/>
        </p:nvSpPr>
        <p:spPr>
          <a:xfrm>
            <a:off x="1895143" y="2696690"/>
            <a:ext cx="3018129" cy="480987"/>
          </a:xfrm>
          <a:prstGeom prst="rect">
            <a:avLst/>
          </a:prstGeom>
          <a:noFill/>
          <a:ln>
            <a:noFill/>
          </a:ln>
        </p:spPr>
        <p:txBody>
          <a:bodyPr spcFirstLastPara="1" wrap="square" lIns="121900" tIns="121900" rIns="121900" bIns="121900" anchor="t" anchorCtr="0">
            <a:noAutofit/>
          </a:bodyPr>
          <a:lstStyle/>
          <a:p>
            <a:pPr marL="285750" indent="-285750" defTabSz="1219170">
              <a:lnSpc>
                <a:spcPct val="114000"/>
              </a:lnSpc>
              <a:spcAft>
                <a:spcPts val="1200"/>
              </a:spcAft>
              <a:buClr>
                <a:srgbClr val="000000"/>
              </a:buClr>
              <a:buSzPts val="1200"/>
              <a:buFont typeface="Arial"/>
              <a:buChar char="•"/>
            </a:pPr>
            <a:r>
              <a:rPr lang="en" sz="1600" kern="0" dirty="0">
                <a:solidFill>
                  <a:srgbClr val="000000"/>
                </a:solidFill>
                <a:ea typeface="Montserrat"/>
                <a:cs typeface="Arial"/>
                <a:sym typeface="Montserrat"/>
              </a:rPr>
              <a:t>used in texts that contain direct, technical information </a:t>
            </a:r>
            <a:endParaRPr lang="en" sz="1600" kern="0" dirty="0">
              <a:solidFill>
                <a:srgbClr val="000000"/>
              </a:solidFill>
              <a:ea typeface="Montserrat"/>
              <a:cs typeface="Arial" panose="020B0604020202020204" pitchFamily="34" charset="0"/>
            </a:endParaRPr>
          </a:p>
        </p:txBody>
      </p:sp>
      <p:sp>
        <p:nvSpPr>
          <p:cNvPr id="14" name="Google Shape;83;p15">
            <a:extLst>
              <a:ext uri="{FF2B5EF4-FFF2-40B4-BE49-F238E27FC236}">
                <a16:creationId xmlns:a16="http://schemas.microsoft.com/office/drawing/2014/main" id="{BF9D1073-B972-4232-F5E8-DC869C293A3D}"/>
              </a:ext>
            </a:extLst>
          </p:cNvPr>
          <p:cNvSpPr txBox="1"/>
          <p:nvPr/>
        </p:nvSpPr>
        <p:spPr>
          <a:xfrm>
            <a:off x="1796182" y="3626923"/>
            <a:ext cx="3018129" cy="480987"/>
          </a:xfrm>
          <a:prstGeom prst="rect">
            <a:avLst/>
          </a:prstGeom>
          <a:noFill/>
          <a:ln>
            <a:noFill/>
          </a:ln>
        </p:spPr>
        <p:txBody>
          <a:bodyPr spcFirstLastPara="1" wrap="square" lIns="121900" tIns="121900" rIns="121900" bIns="121900" anchor="t" anchorCtr="0">
            <a:noAutofit/>
          </a:bodyPr>
          <a:lstStyle/>
          <a:p>
            <a:pPr marL="285750" indent="-285750" defTabSz="1219170">
              <a:lnSpc>
                <a:spcPct val="114000"/>
              </a:lnSpc>
              <a:spcAft>
                <a:spcPts val="1200"/>
              </a:spcAft>
              <a:buClr>
                <a:srgbClr val="000000"/>
              </a:buClr>
              <a:buSzPts val="1200"/>
              <a:buFont typeface="Arial"/>
              <a:buChar char="•"/>
            </a:pPr>
            <a:r>
              <a:rPr lang="en" sz="1600" kern="0" dirty="0">
                <a:solidFill>
                  <a:srgbClr val="000000"/>
                </a:solidFill>
                <a:ea typeface="Montserrat"/>
                <a:cs typeface="Arial"/>
              </a:rPr>
              <a:t>simple, direct and easy to understand</a:t>
            </a:r>
            <a:endParaRPr lang="en" sz="1600" kern="0" dirty="0">
              <a:solidFill>
                <a:srgbClr val="000000"/>
              </a:solidFill>
              <a:ea typeface="Montserrat"/>
              <a:cs typeface="Arial" panose="020B0604020202020204" pitchFamily="34" charset="0"/>
            </a:endParaRPr>
          </a:p>
        </p:txBody>
      </p:sp>
      <p:sp>
        <p:nvSpPr>
          <p:cNvPr id="16" name="Google Shape;83;p15">
            <a:extLst>
              <a:ext uri="{FF2B5EF4-FFF2-40B4-BE49-F238E27FC236}">
                <a16:creationId xmlns:a16="http://schemas.microsoft.com/office/drawing/2014/main" id="{77E017EE-B3BC-2D00-10DA-A27C8DD8A48F}"/>
              </a:ext>
            </a:extLst>
          </p:cNvPr>
          <p:cNvSpPr txBox="1"/>
          <p:nvPr/>
        </p:nvSpPr>
        <p:spPr>
          <a:xfrm>
            <a:off x="1895142" y="4537364"/>
            <a:ext cx="3018129" cy="480987"/>
          </a:xfrm>
          <a:prstGeom prst="rect">
            <a:avLst/>
          </a:prstGeom>
          <a:noFill/>
          <a:ln>
            <a:noFill/>
          </a:ln>
        </p:spPr>
        <p:txBody>
          <a:bodyPr spcFirstLastPara="1" wrap="square" lIns="121900" tIns="121900" rIns="121900" bIns="121900" anchor="t" anchorCtr="0">
            <a:noAutofit/>
          </a:bodyPr>
          <a:lstStyle/>
          <a:p>
            <a:pPr marL="285750" indent="-285750" defTabSz="1219170">
              <a:lnSpc>
                <a:spcPct val="114000"/>
              </a:lnSpc>
              <a:spcAft>
                <a:spcPts val="1200"/>
              </a:spcAft>
              <a:buClr>
                <a:srgbClr val="000000"/>
              </a:buClr>
              <a:buSzPts val="1200"/>
              <a:buFont typeface="Arial"/>
              <a:buChar char="•"/>
            </a:pPr>
            <a:r>
              <a:rPr lang="en" sz="1600" kern="0">
                <a:solidFill>
                  <a:srgbClr val="000000"/>
                </a:solidFill>
                <a:ea typeface="Montserrat"/>
                <a:cs typeface="Arial"/>
              </a:rPr>
              <a:t>does not use figures of speech</a:t>
            </a:r>
            <a:endParaRPr lang="en" sz="1600" kern="0">
              <a:solidFill>
                <a:srgbClr val="000000"/>
              </a:solidFill>
              <a:ea typeface="Montserrat"/>
              <a:cs typeface="Arial" panose="020B0604020202020204" pitchFamily="34" charset="0"/>
            </a:endParaRPr>
          </a:p>
        </p:txBody>
      </p:sp>
      <p:grpSp>
        <p:nvGrpSpPr>
          <p:cNvPr id="12" name="Group 11" descr="Figurative">
            <a:extLst>
              <a:ext uri="{FF2B5EF4-FFF2-40B4-BE49-F238E27FC236}">
                <a16:creationId xmlns:a16="http://schemas.microsoft.com/office/drawing/2014/main" id="{C5AED732-DC57-3916-DBAC-438AE2CFC8ED}"/>
              </a:ext>
            </a:extLst>
          </p:cNvPr>
          <p:cNvGrpSpPr/>
          <p:nvPr/>
        </p:nvGrpSpPr>
        <p:grpSpPr>
          <a:xfrm>
            <a:off x="5012233" y="1123760"/>
            <a:ext cx="5471315" cy="5247059"/>
            <a:chOff x="5012233" y="1123760"/>
            <a:chExt cx="5471315" cy="5247059"/>
          </a:xfrm>
        </p:grpSpPr>
        <p:sp>
          <p:nvSpPr>
            <p:cNvPr id="10" name="Google Shape;79;p15" descr="Venn object 1">
              <a:extLst>
                <a:ext uri="{FF2B5EF4-FFF2-40B4-BE49-F238E27FC236}">
                  <a16:creationId xmlns:a16="http://schemas.microsoft.com/office/drawing/2014/main" id="{7F9AEF08-D20A-7C6A-BBCD-E7251FAFEF5D}"/>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97CF7C23-ED1B-E42A-3AFD-251B65522A3A}"/>
                </a:ext>
              </a:extLst>
            </p:cNvPr>
            <p:cNvSpPr/>
            <p:nvPr/>
          </p:nvSpPr>
          <p:spPr>
            <a:xfrm>
              <a:off x="6827203" y="1123760"/>
              <a:ext cx="1841375" cy="544512"/>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a:rPr>
                <a:t>Figurative</a:t>
              </a:r>
              <a:endParaRPr lang="en-AU" sz="1800" b="1" dirty="0">
                <a:solidFill>
                  <a:srgbClr val="000000"/>
                </a:solidFill>
                <a:latin typeface="+mj-lt"/>
                <a:cs typeface="Arial" panose="020B0604020202020204" pitchFamily="34" charset="0"/>
              </a:endParaRPr>
            </a:p>
          </p:txBody>
        </p:sp>
      </p:grpSp>
      <p:sp>
        <p:nvSpPr>
          <p:cNvPr id="7" name="Google Shape;84;p15">
            <a:extLst>
              <a:ext uri="{FF2B5EF4-FFF2-40B4-BE49-F238E27FC236}">
                <a16:creationId xmlns:a16="http://schemas.microsoft.com/office/drawing/2014/main" id="{20C12809-0B2D-4F6C-1E45-A032BCB4FC87}"/>
              </a:ext>
            </a:extLst>
          </p:cNvPr>
          <p:cNvSpPr txBox="1"/>
          <p:nvPr/>
        </p:nvSpPr>
        <p:spPr>
          <a:xfrm>
            <a:off x="6522101" y="1780691"/>
            <a:ext cx="3141125" cy="441403"/>
          </a:xfrm>
          <a:prstGeom prst="rect">
            <a:avLst/>
          </a:prstGeom>
          <a:noFill/>
          <a:ln>
            <a:noFill/>
          </a:ln>
        </p:spPr>
        <p:txBody>
          <a:bodyPr spcFirstLastPara="1" wrap="square" lIns="121900" tIns="121900" rIns="121900" bIns="121900" anchor="t" anchorCtr="0">
            <a:noAutofit/>
          </a:bodyPr>
          <a:lstStyle/>
          <a:p>
            <a:pPr marL="285750" indent="-285750" defTabSz="1219170">
              <a:lnSpc>
                <a:spcPct val="114000"/>
              </a:lnSpc>
              <a:spcAft>
                <a:spcPts val="1200"/>
              </a:spcAft>
              <a:buClr>
                <a:srgbClr val="000000"/>
              </a:buClr>
              <a:buSzPts val="1200"/>
              <a:buFont typeface="Arial"/>
              <a:buChar char="•"/>
            </a:pPr>
            <a:r>
              <a:rPr lang="en" sz="1600" kern="0" dirty="0">
                <a:solidFill>
                  <a:srgbClr val="000000"/>
                </a:solidFill>
                <a:ea typeface="Montserrat"/>
                <a:cs typeface="Arial"/>
                <a:sym typeface="Montserrat"/>
              </a:rPr>
              <a:t>uses words with multiple meanings </a:t>
            </a:r>
            <a:endParaRPr lang="en-US" sz="1600" kern="0" dirty="0">
              <a:solidFill>
                <a:srgbClr val="000000"/>
              </a:solidFill>
              <a:ea typeface="Montserrat"/>
              <a:cs typeface="Arial" panose="020B0604020202020204" pitchFamily="34" charset="0"/>
            </a:endParaRPr>
          </a:p>
        </p:txBody>
      </p:sp>
      <p:sp>
        <p:nvSpPr>
          <p:cNvPr id="15" name="Google Shape;83;p15">
            <a:extLst>
              <a:ext uri="{FF2B5EF4-FFF2-40B4-BE49-F238E27FC236}">
                <a16:creationId xmlns:a16="http://schemas.microsoft.com/office/drawing/2014/main" id="{6533A249-5A0C-4A96-472A-E920EE823F1F}"/>
              </a:ext>
            </a:extLst>
          </p:cNvPr>
          <p:cNvSpPr txBox="1"/>
          <p:nvPr/>
        </p:nvSpPr>
        <p:spPr>
          <a:xfrm>
            <a:off x="6981739" y="2696690"/>
            <a:ext cx="3512934" cy="480987"/>
          </a:xfrm>
          <a:prstGeom prst="rect">
            <a:avLst/>
          </a:prstGeom>
          <a:noFill/>
          <a:ln>
            <a:noFill/>
          </a:ln>
        </p:spPr>
        <p:txBody>
          <a:bodyPr spcFirstLastPara="1" wrap="square" lIns="121900" tIns="121900" rIns="121900" bIns="121900" anchor="t" anchorCtr="0">
            <a:noAutofit/>
          </a:bodyPr>
          <a:lstStyle/>
          <a:p>
            <a:pPr marL="285750" indent="-285750" defTabSz="1219170">
              <a:lnSpc>
                <a:spcPct val="114000"/>
              </a:lnSpc>
              <a:spcAft>
                <a:spcPts val="1200"/>
              </a:spcAft>
              <a:buClr>
                <a:srgbClr val="000000"/>
              </a:buClr>
              <a:buSzPts val="1200"/>
              <a:buFont typeface="Arial"/>
              <a:buChar char="•"/>
            </a:pPr>
            <a:r>
              <a:rPr lang="en" sz="1600" kern="0">
                <a:solidFill>
                  <a:srgbClr val="000000"/>
                </a:solidFill>
                <a:ea typeface="Montserrat"/>
                <a:cs typeface="Arial"/>
              </a:rPr>
              <a:t>can be complex and sometimes difficult to understand</a:t>
            </a:r>
            <a:endParaRPr lang="en" sz="1600" kern="0">
              <a:solidFill>
                <a:srgbClr val="000000"/>
              </a:solidFill>
              <a:ea typeface="Montserrat"/>
              <a:cs typeface="Arial" panose="020B0604020202020204" pitchFamily="34" charset="0"/>
            </a:endParaRPr>
          </a:p>
        </p:txBody>
      </p:sp>
      <p:sp>
        <p:nvSpPr>
          <p:cNvPr id="17" name="Google Shape;83;p15">
            <a:extLst>
              <a:ext uri="{FF2B5EF4-FFF2-40B4-BE49-F238E27FC236}">
                <a16:creationId xmlns:a16="http://schemas.microsoft.com/office/drawing/2014/main" id="{20182B1D-D376-83FD-33BD-5708538B2098}"/>
              </a:ext>
            </a:extLst>
          </p:cNvPr>
          <p:cNvSpPr txBox="1"/>
          <p:nvPr/>
        </p:nvSpPr>
        <p:spPr>
          <a:xfrm>
            <a:off x="7130181" y="3626923"/>
            <a:ext cx="3018129" cy="362234"/>
          </a:xfrm>
          <a:prstGeom prst="rect">
            <a:avLst/>
          </a:prstGeom>
          <a:noFill/>
          <a:ln>
            <a:noFill/>
          </a:ln>
        </p:spPr>
        <p:txBody>
          <a:bodyPr spcFirstLastPara="1" wrap="square" lIns="121900" tIns="121900" rIns="121900" bIns="121900" anchor="t" anchorCtr="0">
            <a:noAutofit/>
          </a:bodyPr>
          <a:lstStyle/>
          <a:p>
            <a:pPr marL="285750" indent="-285750" defTabSz="1219170">
              <a:lnSpc>
                <a:spcPct val="114000"/>
              </a:lnSpc>
              <a:spcAft>
                <a:spcPts val="1200"/>
              </a:spcAft>
              <a:buClr>
                <a:srgbClr val="000000"/>
              </a:buClr>
              <a:buSzPts val="1200"/>
              <a:buFont typeface="Arial"/>
              <a:buChar char="•"/>
            </a:pPr>
            <a:r>
              <a:rPr lang="en" sz="1600" kern="0">
                <a:solidFill>
                  <a:srgbClr val="000000"/>
                </a:solidFill>
                <a:ea typeface="Montserrat"/>
                <a:cs typeface="Arial"/>
              </a:rPr>
              <a:t>uses figures of speech</a:t>
            </a:r>
            <a:endParaRPr lang="en" sz="1600" kern="0">
              <a:solidFill>
                <a:srgbClr val="000000"/>
              </a:solidFill>
              <a:ea typeface="Montserrat"/>
              <a:cs typeface="Arial" panose="020B0604020202020204" pitchFamily="34" charset="0"/>
            </a:endParaRPr>
          </a:p>
        </p:txBody>
      </p:sp>
      <p:sp>
        <p:nvSpPr>
          <p:cNvPr id="8" name="Google Shape;85;p15">
            <a:extLst>
              <a:ext uri="{FF2B5EF4-FFF2-40B4-BE49-F238E27FC236}">
                <a16:creationId xmlns:a16="http://schemas.microsoft.com/office/drawing/2014/main" id="{F6A59A3B-162F-EA43-AD23-33BEF8DA5A86}"/>
              </a:ext>
            </a:extLst>
          </p:cNvPr>
          <p:cNvSpPr txBox="1"/>
          <p:nvPr/>
        </p:nvSpPr>
        <p:spPr>
          <a:xfrm>
            <a:off x="5416145" y="2278499"/>
            <a:ext cx="1365855" cy="3001071"/>
          </a:xfrm>
          <a:prstGeom prst="rect">
            <a:avLst/>
          </a:prstGeom>
          <a:noFill/>
          <a:ln>
            <a:noFill/>
          </a:ln>
        </p:spPr>
        <p:txBody>
          <a:bodyPr spcFirstLastPara="1" wrap="square" lIns="121900" tIns="121900" rIns="121900" bIns="121900" anchor="t" anchorCtr="0">
            <a:noAutofit/>
          </a:bodyPr>
          <a:lstStyle/>
          <a:p>
            <a:pPr marL="285750" indent="-285750" defTabSz="1219170">
              <a:lnSpc>
                <a:spcPct val="114000"/>
              </a:lnSpc>
              <a:spcAft>
                <a:spcPts val="1200"/>
              </a:spcAft>
              <a:buClr>
                <a:srgbClr val="000000"/>
              </a:buClr>
              <a:buSzPts val="1200"/>
              <a:buFont typeface="Arial"/>
              <a:buChar char="•"/>
            </a:pPr>
            <a:r>
              <a:rPr lang="en" sz="1600" kern="0">
                <a:solidFill>
                  <a:srgbClr val="000000"/>
                </a:solidFill>
                <a:ea typeface="Montserrat"/>
                <a:cs typeface="Arial"/>
                <a:sym typeface="Montserrat"/>
              </a:rPr>
              <a:t>used in literature</a:t>
            </a:r>
            <a:endParaRPr lang="en" sz="1600" kern="0">
              <a:solidFill>
                <a:srgbClr val="000000"/>
              </a:solidFill>
              <a:ea typeface="Montserrat"/>
              <a:cs typeface="Arial" panose="020B0604020202020204" pitchFamily="34" charset="0"/>
              <a:sym typeface="Montserrat"/>
            </a:endParaRPr>
          </a:p>
          <a:p>
            <a:pPr marL="285750" indent="-285750" defTabSz="1219170">
              <a:lnSpc>
                <a:spcPct val="114000"/>
              </a:lnSpc>
              <a:spcAft>
                <a:spcPts val="1200"/>
              </a:spcAft>
              <a:buClr>
                <a:srgbClr val="000000"/>
              </a:buClr>
              <a:buSzPts val="1200"/>
              <a:buFont typeface="Arial"/>
              <a:buChar char="•"/>
            </a:pPr>
            <a:endParaRPr lang="en" sz="1600" kern="0">
              <a:solidFill>
                <a:srgbClr val="000000"/>
              </a:solidFill>
              <a:ea typeface="Montserrat"/>
              <a:cs typeface="Arial"/>
            </a:endParaRPr>
          </a:p>
          <a:p>
            <a:pPr marL="285750" indent="-285750" defTabSz="1219170">
              <a:lnSpc>
                <a:spcPct val="114000"/>
              </a:lnSpc>
              <a:spcAft>
                <a:spcPts val="1200"/>
              </a:spcAft>
              <a:buClr>
                <a:srgbClr val="000000"/>
              </a:buClr>
              <a:buSzPts val="1200"/>
              <a:buFont typeface="Arial"/>
              <a:buChar char="•"/>
            </a:pPr>
            <a:r>
              <a:rPr lang="en" sz="1600" kern="0">
                <a:solidFill>
                  <a:srgbClr val="000000"/>
                </a:solidFill>
                <a:ea typeface="Montserrat"/>
                <a:cs typeface="Arial"/>
              </a:rPr>
              <a:t>used in both spoken and  written language</a:t>
            </a:r>
            <a:endParaRPr lang="en" sz="1600" kern="0">
              <a:solidFill>
                <a:srgbClr val="000000"/>
              </a:solidFill>
              <a:ea typeface="Montserrat"/>
              <a:cs typeface="Arial" panose="020B0604020202020204" pitchFamily="34" charset="0"/>
            </a:endParaRPr>
          </a:p>
        </p:txBody>
      </p:sp>
      <p:sp>
        <p:nvSpPr>
          <p:cNvPr id="2" name="Slide Number Placeholder 1">
            <a:extLst>
              <a:ext uri="{FF2B5EF4-FFF2-40B4-BE49-F238E27FC236}">
                <a16:creationId xmlns:a16="http://schemas.microsoft.com/office/drawing/2014/main" id="{9E573A6F-C19D-9FA9-6524-4645FC66BA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17</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49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EA790-7BC4-4531-17EE-2DB50F2D610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C3FAD45-3233-BF06-D993-CC8EA54BD1BD}"/>
              </a:ext>
            </a:extLst>
          </p:cNvPr>
          <p:cNvSpPr>
            <a:spLocks noGrp="1"/>
          </p:cNvSpPr>
          <p:nvPr>
            <p:ph type="title"/>
          </p:nvPr>
        </p:nvSpPr>
        <p:spPr/>
        <p:txBody>
          <a:bodyPr/>
          <a:lstStyle/>
          <a:p>
            <a:r>
              <a:rPr lang="en-AU">
                <a:latin typeface="+mj-lt"/>
                <a:cs typeface="Arial"/>
              </a:rPr>
              <a:t>Literal representation in visual images (1) </a:t>
            </a:r>
            <a:endParaRPr lang="en-AU">
              <a:latin typeface="+mj-lt"/>
            </a:endParaRPr>
          </a:p>
        </p:txBody>
      </p:sp>
      <p:sp>
        <p:nvSpPr>
          <p:cNvPr id="13" name="Text Placeholder 12">
            <a:extLst>
              <a:ext uri="{FF2B5EF4-FFF2-40B4-BE49-F238E27FC236}">
                <a16:creationId xmlns:a16="http://schemas.microsoft.com/office/drawing/2014/main" id="{439A3685-525B-B105-7650-EF9A055D5109}"/>
              </a:ext>
            </a:extLst>
          </p:cNvPr>
          <p:cNvSpPr>
            <a:spLocks noGrp="1"/>
          </p:cNvSpPr>
          <p:nvPr>
            <p:ph type="body" sz="quarter" idx="18"/>
          </p:nvPr>
        </p:nvSpPr>
        <p:spPr/>
        <p:txBody>
          <a:bodyPr/>
          <a:lstStyle/>
          <a:p>
            <a:r>
              <a:rPr lang="en-AU">
                <a:latin typeface="+mj-lt"/>
                <a:cs typeface="Arial"/>
              </a:rPr>
              <a:t>'What the doctor recommended' </a:t>
            </a:r>
            <a:endParaRPr lang="en-AU">
              <a:latin typeface="+mj-lt"/>
            </a:endParaRPr>
          </a:p>
        </p:txBody>
      </p:sp>
      <p:sp>
        <p:nvSpPr>
          <p:cNvPr id="9" name="Text Placeholder 3">
            <a:extLst>
              <a:ext uri="{FF2B5EF4-FFF2-40B4-BE49-F238E27FC236}">
                <a16:creationId xmlns:a16="http://schemas.microsoft.com/office/drawing/2014/main" id="{0C98029F-BDA9-8E9B-511B-84E059187145}"/>
              </a:ext>
            </a:extLst>
          </p:cNvPr>
          <p:cNvSpPr txBox="1">
            <a:spLocks/>
          </p:cNvSpPr>
          <p:nvPr/>
        </p:nvSpPr>
        <p:spPr>
          <a:xfrm>
            <a:off x="363793" y="1567086"/>
            <a:ext cx="4992295"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cs typeface="Arial"/>
              </a:rPr>
              <a:t>This manga frame is a literal representation as it:</a:t>
            </a:r>
          </a:p>
          <a:p>
            <a:pPr marL="342900" indent="-342900">
              <a:buFont typeface="Arial" panose="020B0604020202020204" pitchFamily="34" charset="0"/>
              <a:buChar char="•"/>
            </a:pPr>
            <a:r>
              <a:rPr lang="en-US" dirty="0">
                <a:cs typeface="Arial"/>
              </a:rPr>
              <a:t>uses words that are direct and simple to understand</a:t>
            </a:r>
            <a:endParaRPr lang="en-US" dirty="0"/>
          </a:p>
          <a:p>
            <a:pPr marL="342900" indent="-342900">
              <a:buFont typeface="Arial" panose="020B0604020202020204" pitchFamily="34" charset="0"/>
              <a:buChar char="•"/>
            </a:pPr>
            <a:r>
              <a:rPr lang="en-US" dirty="0">
                <a:cs typeface="Arial"/>
              </a:rPr>
              <a:t>uses labels and arrows to identify Munn and the author (Queenie) </a:t>
            </a:r>
            <a:endParaRPr lang="en-US" dirty="0"/>
          </a:p>
          <a:p>
            <a:pPr marL="342900" indent="-342900">
              <a:buFont typeface="Arial" panose="020B0604020202020204" pitchFamily="34" charset="0"/>
              <a:buChar char="•"/>
            </a:pPr>
            <a:r>
              <a:rPr lang="en-US" dirty="0">
                <a:cs typeface="Arial"/>
              </a:rPr>
              <a:t>supports the direct meaning of its supporting text by introducing Munn and Queenie.</a:t>
            </a:r>
            <a:endParaRPr lang="en-US" dirty="0"/>
          </a:p>
        </p:txBody>
      </p:sp>
      <p:pic>
        <p:nvPicPr>
          <p:cNvPr id="14" name="Picture 13" descr="Comic panel showing a man and a girl with text about Doctor Hing-Munn Ma, referred to as Cousin Munn.">
            <a:extLst>
              <a:ext uri="{FF2B5EF4-FFF2-40B4-BE49-F238E27FC236}">
                <a16:creationId xmlns:a16="http://schemas.microsoft.com/office/drawing/2014/main" id="{74D646DA-81AB-EA0F-0518-DE55797BF9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1804" y="1513968"/>
            <a:ext cx="6503354" cy="2874784"/>
          </a:xfrm>
          <a:prstGeom prst="rect">
            <a:avLst/>
          </a:prstGeom>
        </p:spPr>
      </p:pic>
      <p:sp>
        <p:nvSpPr>
          <p:cNvPr id="12" name="TextBox 11">
            <a:extLst>
              <a:ext uri="{FF2B5EF4-FFF2-40B4-BE49-F238E27FC236}">
                <a16:creationId xmlns:a16="http://schemas.microsoft.com/office/drawing/2014/main" id="{ADD32157-21AA-1E0A-E143-F2B31B5BD5E2}"/>
              </a:ext>
            </a:extLst>
          </p:cNvPr>
          <p:cNvSpPr txBox="1"/>
          <p:nvPr/>
        </p:nvSpPr>
        <p:spPr>
          <a:xfrm>
            <a:off x="5773271" y="4608100"/>
            <a:ext cx="5737412" cy="2428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200" i="1" dirty="0">
                <a:solidFill>
                  <a:schemeClr val="accent1"/>
                </a:solidFill>
                <a:cs typeface="Arial"/>
              </a:rPr>
              <a:t>Manga frame from ‘What the doctor recommended’ </a:t>
            </a:r>
            <a:endParaRPr lang="en-AU" sz="1200" b="1" i="1" dirty="0">
              <a:solidFill>
                <a:schemeClr val="accent1"/>
              </a:solidFill>
              <a:cs typeface="Arial"/>
            </a:endParaRPr>
          </a:p>
        </p:txBody>
      </p:sp>
      <p:sp>
        <p:nvSpPr>
          <p:cNvPr id="10" name="TextBox 9">
            <a:extLst>
              <a:ext uri="{FF2B5EF4-FFF2-40B4-BE49-F238E27FC236}">
                <a16:creationId xmlns:a16="http://schemas.microsoft.com/office/drawing/2014/main" id="{BD5CCD94-CFC5-7590-2227-B18B74C4A335}"/>
              </a:ext>
            </a:extLst>
          </p:cNvPr>
          <p:cNvSpPr txBox="1"/>
          <p:nvPr/>
        </p:nvSpPr>
        <p:spPr>
          <a:xfrm>
            <a:off x="5773271" y="4962001"/>
            <a:ext cx="5737412" cy="77970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800" dirty="0">
                <a:solidFill>
                  <a:srgbClr val="146CFD"/>
                </a:solidFill>
                <a:cs typeface="Arial"/>
              </a:rPr>
              <a:t>'In order to talk about the book that made me </a:t>
            </a:r>
            <a:r>
              <a:rPr lang="en-AU" sz="1800" b="1" dirty="0">
                <a:solidFill>
                  <a:srgbClr val="146CFD"/>
                </a:solidFill>
                <a:cs typeface="Arial"/>
              </a:rPr>
              <a:t>, </a:t>
            </a:r>
            <a:r>
              <a:rPr lang="en-AU" sz="1800" dirty="0">
                <a:solidFill>
                  <a:srgbClr val="146CFD"/>
                </a:solidFill>
                <a:cs typeface="Arial"/>
              </a:rPr>
              <a:t>I must first talk about my cousin Munn.' </a:t>
            </a:r>
            <a:endParaRPr lang="en-AU" sz="1800" b="1" dirty="0">
              <a:solidFill>
                <a:srgbClr val="146CFD"/>
              </a:solidFill>
              <a:cs typeface="Arial"/>
            </a:endParaRPr>
          </a:p>
        </p:txBody>
      </p:sp>
      <p:sp>
        <p:nvSpPr>
          <p:cNvPr id="3" name="Slide Number Placeholder 2">
            <a:extLst>
              <a:ext uri="{FF2B5EF4-FFF2-40B4-BE49-F238E27FC236}">
                <a16:creationId xmlns:a16="http://schemas.microsoft.com/office/drawing/2014/main" id="{08C4DB8A-CB74-FE33-6CDF-8427159607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26619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5BDA-303A-765E-6FCF-A5DE9F63741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1A92D4C-2463-EB12-9ABC-7EC7B5C3F0B1}"/>
              </a:ext>
            </a:extLst>
          </p:cNvPr>
          <p:cNvSpPr>
            <a:spLocks noGrp="1"/>
          </p:cNvSpPr>
          <p:nvPr>
            <p:ph type="title"/>
          </p:nvPr>
        </p:nvSpPr>
        <p:spPr/>
        <p:txBody>
          <a:bodyPr/>
          <a:lstStyle/>
          <a:p>
            <a:r>
              <a:rPr lang="en-AU">
                <a:latin typeface="+mj-lt"/>
                <a:cs typeface="Arial"/>
              </a:rPr>
              <a:t>Literal representation in visual images (2) </a:t>
            </a:r>
            <a:endParaRPr lang="en-AU">
              <a:latin typeface="+mj-lt"/>
            </a:endParaRPr>
          </a:p>
        </p:txBody>
      </p:sp>
      <p:sp>
        <p:nvSpPr>
          <p:cNvPr id="13" name="Text Placeholder 12">
            <a:extLst>
              <a:ext uri="{FF2B5EF4-FFF2-40B4-BE49-F238E27FC236}">
                <a16:creationId xmlns:a16="http://schemas.microsoft.com/office/drawing/2014/main" id="{7C55EB24-6DE2-AA1B-A1DE-BF58303EB048}"/>
              </a:ext>
            </a:extLst>
          </p:cNvPr>
          <p:cNvSpPr>
            <a:spLocks noGrp="1"/>
          </p:cNvSpPr>
          <p:nvPr>
            <p:ph type="body" sz="quarter" idx="18"/>
          </p:nvPr>
        </p:nvSpPr>
        <p:spPr/>
        <p:txBody>
          <a:bodyPr/>
          <a:lstStyle/>
          <a:p>
            <a:r>
              <a:rPr lang="en-AU">
                <a:latin typeface="+mj-lt"/>
                <a:cs typeface="Arial"/>
              </a:rPr>
              <a:t>'What the doctor recommended' </a:t>
            </a:r>
            <a:endParaRPr lang="en-AU">
              <a:latin typeface="+mj-lt"/>
            </a:endParaRPr>
          </a:p>
        </p:txBody>
      </p:sp>
      <p:sp>
        <p:nvSpPr>
          <p:cNvPr id="22" name="Text Placeholder 3">
            <a:extLst>
              <a:ext uri="{FF2B5EF4-FFF2-40B4-BE49-F238E27FC236}">
                <a16:creationId xmlns:a16="http://schemas.microsoft.com/office/drawing/2014/main" id="{000FEF97-5F0D-0537-D1B1-B06123BD4A39}"/>
              </a:ext>
            </a:extLst>
          </p:cNvPr>
          <p:cNvSpPr txBox="1">
            <a:spLocks/>
          </p:cNvSpPr>
          <p:nvPr/>
        </p:nvSpPr>
        <p:spPr>
          <a:xfrm>
            <a:off x="363793" y="1567086"/>
            <a:ext cx="4992295" cy="4807835"/>
          </a:xfrm>
          <a:prstGeom prst="rect">
            <a:avLst/>
          </a:prstGeom>
          <a:ln>
            <a:noFill/>
          </a:ln>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cs typeface="Arial"/>
              </a:rPr>
              <a:t>This manga frame is a literal representation as it:</a:t>
            </a:r>
          </a:p>
          <a:p>
            <a:pPr marL="342900" indent="-342900">
              <a:buFont typeface="Arial" panose="020B0604020202020204" pitchFamily="34" charset="0"/>
              <a:buChar char="•"/>
            </a:pPr>
            <a:r>
              <a:rPr lang="en-US" dirty="0">
                <a:cs typeface="Arial"/>
              </a:rPr>
              <a:t>aligns with the direct meaning of its supporting text </a:t>
            </a:r>
            <a:endParaRPr lang="en-US" dirty="0"/>
          </a:p>
          <a:p>
            <a:pPr marL="342900" indent="-342900">
              <a:buFont typeface="Arial" panose="020B0604020202020204" pitchFamily="34" charset="0"/>
              <a:buChar char="•"/>
            </a:pPr>
            <a:r>
              <a:rPr lang="en-US" dirty="0">
                <a:cs typeface="Arial"/>
              </a:rPr>
              <a:t>portrays a calm, 'mild-mannered' doctor in an emergency room setting</a:t>
            </a:r>
            <a:endParaRPr lang="en-US" dirty="0"/>
          </a:p>
          <a:p>
            <a:pPr marL="342900" indent="-342900">
              <a:buFont typeface="Arial" panose="020B0604020202020204" pitchFamily="34" charset="0"/>
              <a:buChar char="•"/>
            </a:pPr>
            <a:r>
              <a:rPr lang="en-US" dirty="0">
                <a:cs typeface="Arial"/>
              </a:rPr>
              <a:t>represents a medical professional treating a patient.</a:t>
            </a:r>
            <a:endParaRPr lang="en-US" dirty="0"/>
          </a:p>
        </p:txBody>
      </p:sp>
      <p:pic>
        <p:nvPicPr>
          <p:cNvPr id="24" name="Picture 23" descr="Illustration of a doctor with a stethoscope, an elderly patient, and a nurse in a hospital setting.">
            <a:extLst>
              <a:ext uri="{FF2B5EF4-FFF2-40B4-BE49-F238E27FC236}">
                <a16:creationId xmlns:a16="http://schemas.microsoft.com/office/drawing/2014/main" id="{D15D40B2-CB6C-98A6-5423-9E8BDB473047}"/>
              </a:ext>
            </a:extLst>
          </p:cNvPr>
          <p:cNvPicPr>
            <a:picLocks noChangeAspect="1"/>
          </p:cNvPicPr>
          <p:nvPr/>
        </p:nvPicPr>
        <p:blipFill>
          <a:blip r:embed="rId3" cstate="screen">
            <a:extLst>
              <a:ext uri="{28A0092B-C50C-407E-A947-70E740481C1C}">
                <a14:useLocalDpi xmlns:a14="http://schemas.microsoft.com/office/drawing/2010/main"/>
              </a:ext>
            </a:extLst>
          </a:blip>
          <a:srcRect l="-1" r="-2453"/>
          <a:stretch>
            <a:fillRect/>
          </a:stretch>
        </p:blipFill>
        <p:spPr>
          <a:xfrm>
            <a:off x="5996744" y="1416266"/>
            <a:ext cx="5683390" cy="3345721"/>
          </a:xfrm>
          <a:prstGeom prst="rect">
            <a:avLst/>
          </a:prstGeom>
        </p:spPr>
      </p:pic>
      <p:sp>
        <p:nvSpPr>
          <p:cNvPr id="23" name="TextBox 22">
            <a:extLst>
              <a:ext uri="{FF2B5EF4-FFF2-40B4-BE49-F238E27FC236}">
                <a16:creationId xmlns:a16="http://schemas.microsoft.com/office/drawing/2014/main" id="{84A4A5CB-B5A1-A9A8-EF9C-B93ED136412A}"/>
              </a:ext>
            </a:extLst>
          </p:cNvPr>
          <p:cNvSpPr txBox="1"/>
          <p:nvPr/>
        </p:nvSpPr>
        <p:spPr>
          <a:xfrm>
            <a:off x="5989946" y="4975549"/>
            <a:ext cx="5520736" cy="2428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200" i="1" dirty="0">
                <a:solidFill>
                  <a:schemeClr val="accent1"/>
                </a:solidFill>
                <a:cs typeface="Arial"/>
              </a:rPr>
              <a:t>Manga frame from ‘What the doctor recommended’ </a:t>
            </a:r>
            <a:endParaRPr lang="en-AU" sz="1200" b="1" i="1" dirty="0">
              <a:solidFill>
                <a:schemeClr val="accent1"/>
              </a:solidFill>
              <a:cs typeface="Arial"/>
            </a:endParaRPr>
          </a:p>
        </p:txBody>
      </p:sp>
      <p:sp>
        <p:nvSpPr>
          <p:cNvPr id="21" name="TextBox 20">
            <a:extLst>
              <a:ext uri="{FF2B5EF4-FFF2-40B4-BE49-F238E27FC236}">
                <a16:creationId xmlns:a16="http://schemas.microsoft.com/office/drawing/2014/main" id="{12D03A14-83E5-E652-9E43-BBDBB3F4F6B5}"/>
              </a:ext>
            </a:extLst>
          </p:cNvPr>
          <p:cNvSpPr txBox="1"/>
          <p:nvPr/>
        </p:nvSpPr>
        <p:spPr>
          <a:xfrm>
            <a:off x="5996744" y="5410801"/>
            <a:ext cx="5513938" cy="11951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dirty="0">
                <a:solidFill>
                  <a:srgbClr val="146CFD"/>
                </a:solidFill>
                <a:cs typeface="Arial"/>
              </a:rPr>
              <a:t>'By day, Doctor Munn is a mild-mannered emergency room (ER) doctor working at Queen Mary Hospital, in Pok Fu Lam, Hong Kong.' </a:t>
            </a:r>
            <a:endParaRPr lang="en-US" sz="1800" dirty="0">
              <a:solidFill>
                <a:srgbClr val="146CFD"/>
              </a:solidFill>
              <a:cs typeface="Arial"/>
            </a:endParaRPr>
          </a:p>
        </p:txBody>
      </p:sp>
      <p:sp>
        <p:nvSpPr>
          <p:cNvPr id="3" name="Slide Number Placeholder 2">
            <a:extLst>
              <a:ext uri="{FF2B5EF4-FFF2-40B4-BE49-F238E27FC236}">
                <a16:creationId xmlns:a16="http://schemas.microsoft.com/office/drawing/2014/main" id="{459ABE37-EB6F-82AC-B108-1F6DE96AC8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257220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a:xfrm>
            <a:off x="360000" y="393455"/>
            <a:ext cx="10080000" cy="548704"/>
          </a:xfrm>
        </p:spPr>
        <p:txBody>
          <a:bodyPr/>
          <a:lstStyle/>
          <a:p>
            <a:r>
              <a:rPr lang="en-AU">
                <a:latin typeface="+mj-lt"/>
              </a:rPr>
              <a:t>Instructions for use</a:t>
            </a:r>
          </a:p>
        </p:txBody>
      </p:sp>
      <p:sp>
        <p:nvSpPr>
          <p:cNvPr id="6" name="Picture Placeholder 6">
            <a:extLst>
              <a:ext uri="{FF2B5EF4-FFF2-40B4-BE49-F238E27FC236}">
                <a16:creationId xmlns:a16="http://schemas.microsoft.com/office/drawing/2014/main" id="{41E659CE-3503-CAAB-868D-643BC7328B29}"/>
              </a:ext>
            </a:extLst>
          </p:cNvPr>
          <p:cNvSpPr txBox="1">
            <a:spLocks/>
          </p:cNvSpPr>
          <p:nvPr/>
        </p:nvSpPr>
        <p:spPr>
          <a:xfrm>
            <a:off x="360025" y="1862942"/>
            <a:ext cx="11483975" cy="449897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r>
              <a:rPr lang="en-AU" sz="1800" dirty="0">
                <a:ea typeface="+mn-lt"/>
                <a:cs typeface="+mn-lt"/>
              </a:rPr>
              <a:t>This resource is not a teaching and learning program. It should be used in conjunction with ‘Reading to write: Transition to English Studies’ – 11.1.</a:t>
            </a:r>
          </a:p>
          <a:p>
            <a:pPr marL="342900" indent="-342900">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buFont typeface="Arial"/>
              <a:buChar char="•"/>
            </a:pPr>
            <a:r>
              <a:rPr lang="en-AU" sz="1800" dirty="0">
                <a:solidFill>
                  <a:srgbClr val="22272B"/>
                </a:solidFill>
              </a:rPr>
              <a:t>Save a copy of the file to make changes to the slide deck. Go to File &gt; Download a Copy (this downloads a copy to the computer to edit in the PowerPoint app).</a:t>
            </a:r>
          </a:p>
          <a:p>
            <a:pPr marL="342900" indent="-342900">
              <a:buFont typeface="Arial"/>
              <a:buChar char="•"/>
            </a:pPr>
            <a:r>
              <a:rPr lang="en-AU" sz="1800" dirty="0">
                <a:solidFill>
                  <a:srgbClr val="22272B"/>
                </a:solidFill>
              </a:rPr>
              <a:t>To convert the PowerPoint to Google Slides:</a:t>
            </a:r>
          </a:p>
          <a:p>
            <a:pPr marL="913765" lvl="1" indent="-457200">
              <a:spcAft>
                <a:spcPts val="1200"/>
              </a:spcAft>
              <a:buFont typeface="+mj-lt"/>
              <a:buAutoNum type="arabicPeriod"/>
            </a:pPr>
            <a:r>
              <a:rPr lang="en-AU" dirty="0">
                <a:solidFill>
                  <a:srgbClr val="22272B"/>
                </a:solidFill>
              </a:rPr>
              <a:t>Upload the file into Google Drive and open it.</a:t>
            </a:r>
          </a:p>
          <a:p>
            <a:pPr marL="913765" lvl="1" indent="-457200">
              <a:spcAft>
                <a:spcPts val="1200"/>
              </a:spcAft>
              <a:buFont typeface="+mj-lt"/>
              <a:buAutoNum type="arabicPeriod"/>
            </a:pPr>
            <a:r>
              <a:rPr lang="en-AU" dirty="0">
                <a:solidFill>
                  <a:srgbClr val="22272B"/>
                </a:solidFill>
              </a:rPr>
              <a:t>Go to File &gt; Save as Google Slides.</a:t>
            </a:r>
          </a:p>
          <a:p>
            <a:pPr marL="456565" lvl="1">
              <a:spcAft>
                <a:spcPts val="1200"/>
              </a:spcAft>
            </a:pPr>
            <a:r>
              <a:rPr lang="en-AU" dirty="0">
                <a:solidFill>
                  <a:srgbClr val="22272B"/>
                </a:solidFil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67762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DE33C-711F-947A-BFE1-A5F4984BDD4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76A4B93-AAC1-0F26-DC87-E55467770357}"/>
              </a:ext>
            </a:extLst>
          </p:cNvPr>
          <p:cNvSpPr>
            <a:spLocks noGrp="1"/>
          </p:cNvSpPr>
          <p:nvPr>
            <p:ph type="title"/>
          </p:nvPr>
        </p:nvSpPr>
        <p:spPr/>
        <p:txBody>
          <a:bodyPr/>
          <a:lstStyle/>
          <a:p>
            <a:r>
              <a:rPr lang="en-AU" dirty="0">
                <a:latin typeface="+mj-lt"/>
                <a:cs typeface="Arial"/>
              </a:rPr>
              <a:t>Semi-literal representation in visual images </a:t>
            </a:r>
            <a:endParaRPr lang="en-AU" dirty="0">
              <a:latin typeface="+mj-lt"/>
            </a:endParaRPr>
          </a:p>
        </p:txBody>
      </p:sp>
      <p:sp>
        <p:nvSpPr>
          <p:cNvPr id="31" name="Text Placeholder 30">
            <a:extLst>
              <a:ext uri="{FF2B5EF4-FFF2-40B4-BE49-F238E27FC236}">
                <a16:creationId xmlns:a16="http://schemas.microsoft.com/office/drawing/2014/main" id="{4EBD8951-0CB1-DEF5-DB6B-BF8DDB228C38}"/>
              </a:ext>
            </a:extLst>
          </p:cNvPr>
          <p:cNvSpPr>
            <a:spLocks noGrp="1"/>
          </p:cNvSpPr>
          <p:nvPr>
            <p:ph type="body" sz="quarter" idx="18"/>
          </p:nvPr>
        </p:nvSpPr>
        <p:spPr/>
        <p:txBody>
          <a:bodyPr/>
          <a:lstStyle/>
          <a:p>
            <a:r>
              <a:rPr lang="en-AU" dirty="0"/>
              <a:t>'What the doctor recommended' </a:t>
            </a:r>
          </a:p>
        </p:txBody>
      </p:sp>
      <p:grpSp>
        <p:nvGrpSpPr>
          <p:cNvPr id="18" name="Group 17" descr="Literal">
            <a:extLst>
              <a:ext uri="{FF2B5EF4-FFF2-40B4-BE49-F238E27FC236}">
                <a16:creationId xmlns:a16="http://schemas.microsoft.com/office/drawing/2014/main" id="{1E20F92E-2E04-3604-4FFB-28BB4E062E67}"/>
              </a:ext>
            </a:extLst>
          </p:cNvPr>
          <p:cNvGrpSpPr/>
          <p:nvPr/>
        </p:nvGrpSpPr>
        <p:grpSpPr>
          <a:xfrm>
            <a:off x="357248" y="1865968"/>
            <a:ext cx="3709808" cy="3911084"/>
            <a:chOff x="1653639" y="1123760"/>
            <a:chExt cx="5471315" cy="5247059"/>
          </a:xfrm>
        </p:grpSpPr>
        <p:sp>
          <p:nvSpPr>
            <p:cNvPr id="20" name="Google Shape;79;p15" descr="Venn object 1">
              <a:extLst>
                <a:ext uri="{FF2B5EF4-FFF2-40B4-BE49-F238E27FC236}">
                  <a16:creationId xmlns:a16="http://schemas.microsoft.com/office/drawing/2014/main" id="{38EF0201-8DC1-78A5-FBF7-C8C4783CBC0B}"/>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21" name="Rectangle: Rounded Corners 20">
              <a:extLst>
                <a:ext uri="{FF2B5EF4-FFF2-40B4-BE49-F238E27FC236}">
                  <a16:creationId xmlns:a16="http://schemas.microsoft.com/office/drawing/2014/main" id="{FD3BADE6-D7A6-E0DF-46EF-83BF1643AA44}"/>
                </a:ext>
              </a:extLst>
            </p:cNvPr>
            <p:cNvSpPr/>
            <p:nvPr/>
          </p:nvSpPr>
          <p:spPr>
            <a:xfrm>
              <a:off x="3406174" y="1123760"/>
              <a:ext cx="1841376" cy="544513"/>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a:rPr>
                <a:t>Literal</a:t>
              </a:r>
            </a:p>
          </p:txBody>
        </p:sp>
      </p:grpSp>
      <p:sp>
        <p:nvSpPr>
          <p:cNvPr id="25" name="TextBox 24">
            <a:extLst>
              <a:ext uri="{FF2B5EF4-FFF2-40B4-BE49-F238E27FC236}">
                <a16:creationId xmlns:a16="http://schemas.microsoft.com/office/drawing/2014/main" id="{CA7D8C6C-2FDE-C3A8-A1BC-74FF62344779}"/>
              </a:ext>
            </a:extLst>
          </p:cNvPr>
          <p:cNvSpPr txBox="1"/>
          <p:nvPr/>
        </p:nvSpPr>
        <p:spPr>
          <a:xfrm>
            <a:off x="751835" y="2723184"/>
            <a:ext cx="1734400" cy="21087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US" sz="1600" dirty="0">
                <a:cs typeface="Arial" panose="020B0604020202020204"/>
              </a:rPr>
              <a:t>night sky</a:t>
            </a:r>
          </a:p>
          <a:p>
            <a:pPr>
              <a:lnSpc>
                <a:spcPct val="150000"/>
              </a:lnSpc>
              <a:spcAft>
                <a:spcPts val="1200"/>
              </a:spcAft>
            </a:pPr>
            <a:r>
              <a:rPr lang="en-US" sz="1600" dirty="0">
                <a:cs typeface="Arial" panose="020B0604020202020204"/>
              </a:rPr>
              <a:t>Munn giving information</a:t>
            </a:r>
          </a:p>
          <a:p>
            <a:pPr>
              <a:lnSpc>
                <a:spcPct val="150000"/>
              </a:lnSpc>
              <a:spcAft>
                <a:spcPts val="1200"/>
              </a:spcAft>
            </a:pPr>
            <a:r>
              <a:rPr lang="en-US" sz="1600" dirty="0">
                <a:cs typeface="Arial" panose="020B0604020202020204"/>
              </a:rPr>
              <a:t>people listening intently to Munn </a:t>
            </a:r>
          </a:p>
        </p:txBody>
      </p:sp>
      <p:grpSp>
        <p:nvGrpSpPr>
          <p:cNvPr id="22" name="Group 21" descr="Figurative">
            <a:extLst>
              <a:ext uri="{FF2B5EF4-FFF2-40B4-BE49-F238E27FC236}">
                <a16:creationId xmlns:a16="http://schemas.microsoft.com/office/drawing/2014/main" id="{2C0F00B8-A40D-4E4D-87EA-91B52F787C95}"/>
              </a:ext>
            </a:extLst>
          </p:cNvPr>
          <p:cNvGrpSpPr/>
          <p:nvPr/>
        </p:nvGrpSpPr>
        <p:grpSpPr>
          <a:xfrm>
            <a:off x="2379869" y="1864777"/>
            <a:ext cx="3739497" cy="3922171"/>
            <a:chOff x="5012233" y="958238"/>
            <a:chExt cx="5471315" cy="5412581"/>
          </a:xfrm>
        </p:grpSpPr>
        <p:sp>
          <p:nvSpPr>
            <p:cNvPr id="23" name="Google Shape;79;p15" descr="Venn object 1">
              <a:extLst>
                <a:ext uri="{FF2B5EF4-FFF2-40B4-BE49-F238E27FC236}">
                  <a16:creationId xmlns:a16="http://schemas.microsoft.com/office/drawing/2014/main" id="{315A72C1-E906-3A03-31FA-D61B1960C78A}"/>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Arial" panose="020B0604020202020204" pitchFamily="34" charset="0"/>
                <a:ea typeface="Montserrat"/>
                <a:cs typeface="Arial" panose="020B0604020202020204" pitchFamily="34" charset="0"/>
                <a:sym typeface="Montserrat"/>
              </a:endParaRPr>
            </a:p>
          </p:txBody>
        </p:sp>
        <p:sp>
          <p:nvSpPr>
            <p:cNvPr id="24" name="Rectangle: Rounded Corners 23">
              <a:extLst>
                <a:ext uri="{FF2B5EF4-FFF2-40B4-BE49-F238E27FC236}">
                  <a16:creationId xmlns:a16="http://schemas.microsoft.com/office/drawing/2014/main" id="{128CEA02-A577-6A00-BDE3-866227946EE8}"/>
                </a:ext>
              </a:extLst>
            </p:cNvPr>
            <p:cNvSpPr/>
            <p:nvPr/>
          </p:nvSpPr>
          <p:spPr>
            <a:xfrm>
              <a:off x="6899464" y="958238"/>
              <a:ext cx="2016866" cy="544512"/>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dirty="0">
                  <a:solidFill>
                    <a:srgbClr val="000000"/>
                  </a:solidFill>
                  <a:latin typeface="+mj-lt"/>
                  <a:cs typeface="Arial"/>
                </a:rPr>
                <a:t>Figurative</a:t>
              </a:r>
              <a:endParaRPr lang="en-AU" sz="1800" b="1" dirty="0">
                <a:solidFill>
                  <a:srgbClr val="000000"/>
                </a:solidFill>
                <a:latin typeface="+mj-lt"/>
                <a:cs typeface="Arial" panose="020B0604020202020204" pitchFamily="34" charset="0"/>
              </a:endParaRPr>
            </a:p>
          </p:txBody>
        </p:sp>
      </p:grpSp>
      <p:sp>
        <p:nvSpPr>
          <p:cNvPr id="26" name="TextBox 25">
            <a:extLst>
              <a:ext uri="{FF2B5EF4-FFF2-40B4-BE49-F238E27FC236}">
                <a16:creationId xmlns:a16="http://schemas.microsoft.com/office/drawing/2014/main" id="{5ABCCCAF-A033-63AD-3705-84ECF484F3BA}"/>
              </a:ext>
            </a:extLst>
          </p:cNvPr>
          <p:cNvSpPr txBox="1"/>
          <p:nvPr/>
        </p:nvSpPr>
        <p:spPr>
          <a:xfrm>
            <a:off x="4249745" y="2723184"/>
            <a:ext cx="1734400" cy="106234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US" sz="1600" dirty="0">
                <a:cs typeface="Arial" panose="020B0604020202020204"/>
              </a:rPr>
              <a:t>Munn </a:t>
            </a:r>
            <a:br>
              <a:rPr lang="en-US" sz="1600" dirty="0">
                <a:cs typeface="Arial" panose="020B0604020202020204"/>
              </a:rPr>
            </a:br>
            <a:r>
              <a:rPr lang="en-US" sz="1600" dirty="0">
                <a:cs typeface="Arial" panose="020B0604020202020204"/>
              </a:rPr>
              <a:t>represented as</a:t>
            </a:r>
          </a:p>
          <a:p>
            <a:pPr>
              <a:lnSpc>
                <a:spcPct val="150000"/>
              </a:lnSpc>
            </a:pPr>
            <a:r>
              <a:rPr lang="en-US" sz="1600" dirty="0">
                <a:cs typeface="Arial" panose="020B0604020202020204"/>
              </a:rPr>
              <a:t> a superhero</a:t>
            </a:r>
          </a:p>
        </p:txBody>
      </p:sp>
      <p:sp>
        <p:nvSpPr>
          <p:cNvPr id="27" name="TextBox 26">
            <a:extLst>
              <a:ext uri="{FF2B5EF4-FFF2-40B4-BE49-F238E27FC236}">
                <a16:creationId xmlns:a16="http://schemas.microsoft.com/office/drawing/2014/main" id="{06F75599-69CE-AB08-E8E8-071EBDFC3C72}"/>
              </a:ext>
            </a:extLst>
          </p:cNvPr>
          <p:cNvSpPr txBox="1"/>
          <p:nvPr/>
        </p:nvSpPr>
        <p:spPr>
          <a:xfrm>
            <a:off x="2577579" y="3362077"/>
            <a:ext cx="1367511" cy="106234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US" sz="1600" dirty="0">
                <a:cs typeface="Arial" panose="020B0604020202020204"/>
              </a:rPr>
              <a:t> 'Manga man' on Munn's shirt</a:t>
            </a:r>
          </a:p>
        </p:txBody>
      </p:sp>
      <p:pic>
        <p:nvPicPr>
          <p:cNvPr id="29" name="Picture 28" descr="Comic-style illustration of a young man in a &quot;MANGA MAN&quot; shirt with outstretched arms, in front of a cityscape with a crescent moon.">
            <a:extLst>
              <a:ext uri="{FF2B5EF4-FFF2-40B4-BE49-F238E27FC236}">
                <a16:creationId xmlns:a16="http://schemas.microsoft.com/office/drawing/2014/main" id="{1C885285-59E7-3B4E-6B78-D608064A436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30753" y="1713402"/>
            <a:ext cx="4867403" cy="3007708"/>
          </a:xfrm>
          <a:prstGeom prst="rect">
            <a:avLst/>
          </a:prstGeom>
        </p:spPr>
      </p:pic>
      <p:sp>
        <p:nvSpPr>
          <p:cNvPr id="28" name="TextBox 27">
            <a:extLst>
              <a:ext uri="{FF2B5EF4-FFF2-40B4-BE49-F238E27FC236}">
                <a16:creationId xmlns:a16="http://schemas.microsoft.com/office/drawing/2014/main" id="{4343C818-1B88-CD54-B306-E932009C0F5E}"/>
              </a:ext>
            </a:extLst>
          </p:cNvPr>
          <p:cNvSpPr txBox="1"/>
          <p:nvPr/>
        </p:nvSpPr>
        <p:spPr>
          <a:xfrm>
            <a:off x="6830753" y="4831966"/>
            <a:ext cx="4863507" cy="2428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200" i="1" dirty="0">
                <a:solidFill>
                  <a:schemeClr val="accent1"/>
                </a:solidFill>
                <a:cs typeface="Arial"/>
              </a:rPr>
              <a:t>Manga frame from ‘What the doctor recommended’ </a:t>
            </a:r>
            <a:endParaRPr lang="en-AU" sz="1200" b="1" i="1" dirty="0">
              <a:solidFill>
                <a:schemeClr val="accent1"/>
              </a:solidFill>
              <a:cs typeface="Arial"/>
            </a:endParaRPr>
          </a:p>
        </p:txBody>
      </p:sp>
      <p:sp>
        <p:nvSpPr>
          <p:cNvPr id="6" name="TextBox 5">
            <a:extLst>
              <a:ext uri="{FF2B5EF4-FFF2-40B4-BE49-F238E27FC236}">
                <a16:creationId xmlns:a16="http://schemas.microsoft.com/office/drawing/2014/main" id="{E0213D47-76B2-283B-1955-1BAC82E9A894}"/>
              </a:ext>
            </a:extLst>
          </p:cNvPr>
          <p:cNvSpPr txBox="1"/>
          <p:nvPr/>
        </p:nvSpPr>
        <p:spPr>
          <a:xfrm>
            <a:off x="6830753" y="5170820"/>
            <a:ext cx="4863507" cy="11951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800" dirty="0">
                <a:solidFill>
                  <a:srgbClr val="146CFD"/>
                </a:solidFill>
                <a:cs typeface="Arial"/>
              </a:rPr>
              <a:t> 'By night, he is a wellspring of information on manga, anime and video games. He’s the type of guy who is always “in the know”.'</a:t>
            </a:r>
            <a:endParaRPr lang="en-US" sz="1800" dirty="0">
              <a:solidFill>
                <a:srgbClr val="146CFD"/>
              </a:solidFill>
              <a:cs typeface="Arial"/>
            </a:endParaRPr>
          </a:p>
        </p:txBody>
      </p:sp>
      <p:sp>
        <p:nvSpPr>
          <p:cNvPr id="3" name="Slide Number Placeholder 2">
            <a:extLst>
              <a:ext uri="{FF2B5EF4-FFF2-40B4-BE49-F238E27FC236}">
                <a16:creationId xmlns:a16="http://schemas.microsoft.com/office/drawing/2014/main" id="{C00C6EFD-DD10-236A-B554-1450092B6D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395621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6B0A4-96FD-0FE0-B7FC-D0451F1CB07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989D4F9-F810-B801-2A32-B019091E9188}"/>
              </a:ext>
            </a:extLst>
          </p:cNvPr>
          <p:cNvSpPr>
            <a:spLocks noGrp="1"/>
          </p:cNvSpPr>
          <p:nvPr>
            <p:ph type="title"/>
          </p:nvPr>
        </p:nvSpPr>
        <p:spPr/>
        <p:txBody>
          <a:bodyPr/>
          <a:lstStyle/>
          <a:p>
            <a:r>
              <a:rPr lang="en-AU">
                <a:latin typeface="+mj-lt"/>
                <a:cs typeface="Arial"/>
              </a:rPr>
              <a:t>Figurative representation in visual images  </a:t>
            </a:r>
            <a:endParaRPr lang="en-AU">
              <a:latin typeface="+mj-lt"/>
            </a:endParaRPr>
          </a:p>
        </p:txBody>
      </p:sp>
      <p:sp>
        <p:nvSpPr>
          <p:cNvPr id="13" name="Text Placeholder 12">
            <a:extLst>
              <a:ext uri="{FF2B5EF4-FFF2-40B4-BE49-F238E27FC236}">
                <a16:creationId xmlns:a16="http://schemas.microsoft.com/office/drawing/2014/main" id="{4276C523-6996-3D28-B72B-601F78019EA1}"/>
              </a:ext>
            </a:extLst>
          </p:cNvPr>
          <p:cNvSpPr>
            <a:spLocks noGrp="1"/>
          </p:cNvSpPr>
          <p:nvPr>
            <p:ph type="body" sz="quarter" idx="18"/>
          </p:nvPr>
        </p:nvSpPr>
        <p:spPr/>
        <p:txBody>
          <a:bodyPr/>
          <a:lstStyle/>
          <a:p>
            <a:r>
              <a:rPr lang="en-AU">
                <a:latin typeface="+mj-lt"/>
                <a:cs typeface="Arial"/>
              </a:rPr>
              <a:t>'What the doctor recommended' </a:t>
            </a:r>
            <a:endParaRPr lang="en-AU">
              <a:latin typeface="+mj-lt"/>
            </a:endParaRPr>
          </a:p>
        </p:txBody>
      </p:sp>
      <p:sp>
        <p:nvSpPr>
          <p:cNvPr id="8" name="Text Placeholder 3">
            <a:extLst>
              <a:ext uri="{FF2B5EF4-FFF2-40B4-BE49-F238E27FC236}">
                <a16:creationId xmlns:a16="http://schemas.microsoft.com/office/drawing/2014/main" id="{B63415B4-12F8-1306-FC36-E901FA376EEC}"/>
              </a:ext>
            </a:extLst>
          </p:cNvPr>
          <p:cNvSpPr txBox="1">
            <a:spLocks/>
          </p:cNvSpPr>
          <p:nvPr/>
        </p:nvSpPr>
        <p:spPr>
          <a:xfrm>
            <a:off x="432362" y="1415862"/>
            <a:ext cx="4863507" cy="5279059"/>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cs typeface="Arial"/>
              </a:rPr>
              <a:t>Each of these frames contains elements of figurative representation. </a:t>
            </a:r>
          </a:p>
          <a:p>
            <a:pPr marL="342900" indent="-342900">
              <a:buFont typeface="Arial" panose="020B0604020202020204" pitchFamily="34" charset="0"/>
              <a:buChar char="•"/>
            </a:pPr>
            <a:r>
              <a:rPr lang="en-US" sz="1800" dirty="0">
                <a:cs typeface="Arial"/>
              </a:rPr>
              <a:t>Frame 1 – the protagonist is not literally in the surgery. It metaphorically represents being immersed in a text.</a:t>
            </a:r>
            <a:r>
              <a:rPr lang="en-US" sz="1800" dirty="0"/>
              <a:t> </a:t>
            </a:r>
          </a:p>
          <a:p>
            <a:pPr marL="342900" indent="-342900">
              <a:buFont typeface="Arial" panose="020B0604020202020204" pitchFamily="34" charset="0"/>
              <a:buChar char="•"/>
            </a:pPr>
            <a:r>
              <a:rPr lang="en-US" sz="1800" dirty="0"/>
              <a:t>Frame 2 – ‘Black Jack’ as a monopoly-style character – he does not actually look like this. The allusion to this character aligns with the focus on money. It also uses the visual of ‘raining money’ – it is not literally ‘raining money’. It is a figurative representation of character’s values.</a:t>
            </a:r>
          </a:p>
        </p:txBody>
      </p:sp>
      <p:pic>
        <p:nvPicPr>
          <p:cNvPr id="10" name="Picture 9" descr="Comic strip with panels describing a rogue surgeon and his unethical practices being described by a young woman holding a book.">
            <a:extLst>
              <a:ext uri="{FF2B5EF4-FFF2-40B4-BE49-F238E27FC236}">
                <a16:creationId xmlns:a16="http://schemas.microsoft.com/office/drawing/2014/main" id="{3E122AEF-1E59-8540-EC4D-42F493052D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8735" y="1196871"/>
            <a:ext cx="5588418" cy="5279059"/>
          </a:xfrm>
          <a:prstGeom prst="rect">
            <a:avLst/>
          </a:prstGeom>
        </p:spPr>
      </p:pic>
      <p:sp>
        <p:nvSpPr>
          <p:cNvPr id="9" name="TextBox 8">
            <a:extLst>
              <a:ext uri="{FF2B5EF4-FFF2-40B4-BE49-F238E27FC236}">
                <a16:creationId xmlns:a16="http://schemas.microsoft.com/office/drawing/2014/main" id="{1B011544-2317-1B81-07DA-075FAF741FE0}"/>
              </a:ext>
            </a:extLst>
          </p:cNvPr>
          <p:cNvSpPr txBox="1"/>
          <p:nvPr/>
        </p:nvSpPr>
        <p:spPr>
          <a:xfrm>
            <a:off x="5758735" y="6516000"/>
            <a:ext cx="5588418" cy="2428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200" i="1" dirty="0">
                <a:solidFill>
                  <a:schemeClr val="accent1"/>
                </a:solidFill>
                <a:cs typeface="Arial"/>
              </a:rPr>
              <a:t>Manga frame from ‘What the doctor recommended’ </a:t>
            </a:r>
            <a:endParaRPr lang="en-AU" sz="1200" b="1" i="1" dirty="0">
              <a:solidFill>
                <a:schemeClr val="accent1"/>
              </a:solidFill>
              <a:cs typeface="Arial"/>
            </a:endParaRPr>
          </a:p>
        </p:txBody>
      </p:sp>
      <p:sp>
        <p:nvSpPr>
          <p:cNvPr id="3" name="Slide Number Placeholder 2">
            <a:extLst>
              <a:ext uri="{FF2B5EF4-FFF2-40B4-BE49-F238E27FC236}">
                <a16:creationId xmlns:a16="http://schemas.microsoft.com/office/drawing/2014/main" id="{A69C1C1C-B84C-9E0A-9638-50EC7852D0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225547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090C8-AD7D-1CC4-6FA4-2232B55F218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1E93063-C65D-5006-A443-8D960E4EBB58}"/>
              </a:ext>
            </a:extLst>
          </p:cNvPr>
          <p:cNvSpPr>
            <a:spLocks noGrp="1"/>
          </p:cNvSpPr>
          <p:nvPr>
            <p:ph type="title"/>
          </p:nvPr>
        </p:nvSpPr>
        <p:spPr/>
        <p:txBody>
          <a:bodyPr/>
          <a:lstStyle/>
          <a:p>
            <a:r>
              <a:rPr lang="en-AU">
                <a:latin typeface="+mj-lt"/>
                <a:cs typeface="Arial"/>
              </a:rPr>
              <a:t>Figurative representation analysis </a:t>
            </a:r>
            <a:endParaRPr lang="en-AU">
              <a:latin typeface="+mj-lt"/>
            </a:endParaRPr>
          </a:p>
        </p:txBody>
      </p:sp>
      <p:sp>
        <p:nvSpPr>
          <p:cNvPr id="13" name="Text Placeholder 12">
            <a:extLst>
              <a:ext uri="{FF2B5EF4-FFF2-40B4-BE49-F238E27FC236}">
                <a16:creationId xmlns:a16="http://schemas.microsoft.com/office/drawing/2014/main" id="{2526ECE1-0A9A-3E1F-B831-25ADC95F87BC}"/>
              </a:ext>
            </a:extLst>
          </p:cNvPr>
          <p:cNvSpPr>
            <a:spLocks noGrp="1"/>
          </p:cNvSpPr>
          <p:nvPr>
            <p:ph type="body" sz="quarter" idx="18"/>
          </p:nvPr>
        </p:nvSpPr>
        <p:spPr/>
        <p:txBody>
          <a:bodyPr/>
          <a:lstStyle/>
          <a:p>
            <a:r>
              <a:rPr lang="en-AU">
                <a:latin typeface="+mj-lt"/>
                <a:cs typeface="Arial"/>
              </a:rPr>
              <a:t>'What the doctor recommended' </a:t>
            </a:r>
            <a:endParaRPr lang="en-AU">
              <a:latin typeface="+mj-lt"/>
            </a:endParaRPr>
          </a:p>
        </p:txBody>
      </p:sp>
      <p:sp>
        <p:nvSpPr>
          <p:cNvPr id="2" name="TextBox 1">
            <a:extLst>
              <a:ext uri="{FF2B5EF4-FFF2-40B4-BE49-F238E27FC236}">
                <a16:creationId xmlns:a16="http://schemas.microsoft.com/office/drawing/2014/main" id="{AB14D959-E912-7434-994A-42B09C6E5132}"/>
              </a:ext>
            </a:extLst>
          </p:cNvPr>
          <p:cNvSpPr txBox="1"/>
          <p:nvPr/>
        </p:nvSpPr>
        <p:spPr>
          <a:xfrm>
            <a:off x="422964" y="1529946"/>
            <a:ext cx="11061036" cy="460219"/>
          </a:xfrm>
          <a:prstGeom prst="rect">
            <a:avLst/>
          </a:prstGeom>
          <a:noFill/>
        </p:spPr>
        <p:txBody>
          <a:bodyPr wrap="square" lIns="0" tIns="0" rIns="0" bIns="0" rtlCol="0">
            <a:noAutofit/>
          </a:bodyPr>
          <a:lstStyle/>
          <a:p>
            <a:pPr algn="l">
              <a:lnSpc>
                <a:spcPct val="150000"/>
              </a:lnSpc>
            </a:pPr>
            <a:r>
              <a:rPr lang="en-AU" sz="1800" dirty="0"/>
              <a:t>In small groups, annotate the figurative representations in this series of manga frames.</a:t>
            </a:r>
          </a:p>
        </p:txBody>
      </p:sp>
      <p:grpSp>
        <p:nvGrpSpPr>
          <p:cNvPr id="15" name="Group 14" descr="Comic of a young woman reading a book and contemplating telling the doctor that the book changed her life.&#10;&#10;">
            <a:extLst>
              <a:ext uri="{FF2B5EF4-FFF2-40B4-BE49-F238E27FC236}">
                <a16:creationId xmlns:a16="http://schemas.microsoft.com/office/drawing/2014/main" id="{EF38F26B-7B1E-2145-0D53-0391AA082FB1}"/>
              </a:ext>
            </a:extLst>
          </p:cNvPr>
          <p:cNvGrpSpPr/>
          <p:nvPr/>
        </p:nvGrpSpPr>
        <p:grpSpPr>
          <a:xfrm>
            <a:off x="422964" y="2335525"/>
            <a:ext cx="9015123" cy="4031888"/>
            <a:chOff x="422964" y="2335525"/>
            <a:chExt cx="9015123" cy="4031888"/>
          </a:xfrm>
        </p:grpSpPr>
        <p:pic>
          <p:nvPicPr>
            <p:cNvPr id="8" name="Picture 7" descr="A comic strip of a child reading a book&#10;&#10;AI-generated content may be incorrect.">
              <a:extLst>
                <a:ext uri="{FF2B5EF4-FFF2-40B4-BE49-F238E27FC236}">
                  <a16:creationId xmlns:a16="http://schemas.microsoft.com/office/drawing/2014/main" id="{485090CA-91BC-BAD7-75F1-4DB2DAEBE6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964" y="2335525"/>
              <a:ext cx="4222886" cy="4031888"/>
            </a:xfrm>
            <a:prstGeom prst="rect">
              <a:avLst/>
            </a:prstGeom>
          </p:spPr>
        </p:pic>
        <p:pic>
          <p:nvPicPr>
            <p:cNvPr id="12" name="Picture 11" descr="A comic page of a person opening a door&#10;&#10;AI-generated content may be incorrect.">
              <a:extLst>
                <a:ext uri="{FF2B5EF4-FFF2-40B4-BE49-F238E27FC236}">
                  <a16:creationId xmlns:a16="http://schemas.microsoft.com/office/drawing/2014/main" id="{DA20AD04-4167-C660-9BE1-6E054E3F86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7853" y="2769090"/>
              <a:ext cx="4650234" cy="3579332"/>
            </a:xfrm>
            <a:prstGeom prst="rect">
              <a:avLst/>
            </a:prstGeom>
          </p:spPr>
        </p:pic>
      </p:grpSp>
      <p:sp>
        <p:nvSpPr>
          <p:cNvPr id="5" name="TextBox 4">
            <a:extLst>
              <a:ext uri="{FF2B5EF4-FFF2-40B4-BE49-F238E27FC236}">
                <a16:creationId xmlns:a16="http://schemas.microsoft.com/office/drawing/2014/main" id="{E64B1994-04FA-6ECD-BB05-CA199713C055}"/>
              </a:ext>
            </a:extLst>
          </p:cNvPr>
          <p:cNvSpPr txBox="1"/>
          <p:nvPr/>
        </p:nvSpPr>
        <p:spPr>
          <a:xfrm>
            <a:off x="422964" y="6453177"/>
            <a:ext cx="4222886" cy="2428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200" i="1" dirty="0">
                <a:solidFill>
                  <a:schemeClr val="accent1"/>
                </a:solidFill>
                <a:cs typeface="Arial"/>
              </a:rPr>
              <a:t>Manga frame from ‘What the doctor recommended’ </a:t>
            </a:r>
            <a:endParaRPr lang="en-AU" sz="1200" b="1" i="1" dirty="0">
              <a:solidFill>
                <a:schemeClr val="accent1"/>
              </a:solidFill>
              <a:cs typeface="Arial"/>
            </a:endParaRPr>
          </a:p>
        </p:txBody>
      </p:sp>
      <p:sp>
        <p:nvSpPr>
          <p:cNvPr id="7" name="TextBox 6">
            <a:extLst>
              <a:ext uri="{FF2B5EF4-FFF2-40B4-BE49-F238E27FC236}">
                <a16:creationId xmlns:a16="http://schemas.microsoft.com/office/drawing/2014/main" id="{9DCF81BA-2673-8418-58FE-A0BD1C7AC52B}"/>
              </a:ext>
            </a:extLst>
          </p:cNvPr>
          <p:cNvSpPr txBox="1"/>
          <p:nvPr/>
        </p:nvSpPr>
        <p:spPr>
          <a:xfrm>
            <a:off x="4787853" y="6453177"/>
            <a:ext cx="4650234" cy="24282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1200" i="1">
                <a:solidFill>
                  <a:schemeClr val="accent1"/>
                </a:solidFill>
                <a:cs typeface="Arial"/>
              </a:rPr>
              <a:t>Manga frame from ‘What the doctor recommended’ </a:t>
            </a:r>
            <a:endParaRPr lang="en-AU" sz="1200" b="1" i="1">
              <a:solidFill>
                <a:schemeClr val="accent1"/>
              </a:solidFill>
              <a:cs typeface="Arial"/>
            </a:endParaRPr>
          </a:p>
        </p:txBody>
      </p:sp>
      <p:sp>
        <p:nvSpPr>
          <p:cNvPr id="3" name="Slide Number Placeholder 2">
            <a:extLst>
              <a:ext uri="{FF2B5EF4-FFF2-40B4-BE49-F238E27FC236}">
                <a16:creationId xmlns:a16="http://schemas.microsoft.com/office/drawing/2014/main" id="{0F889C37-3141-FFAA-3281-25DB0373CF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241127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Returning to the learning intentions and success criteria</a:t>
            </a:r>
            <a:endParaRPr lang="en-AU">
              <a:cs typeface="Arial" panose="020B0604020202020204" pitchFamily="34" charset="0"/>
            </a:endParaRPr>
          </a:p>
        </p:txBody>
      </p:sp>
    </p:spTree>
    <p:extLst>
      <p:ext uri="{BB962C8B-B14F-4D97-AF65-F5344CB8AC3E}">
        <p14:creationId xmlns:p14="http://schemas.microsoft.com/office/powerpoint/2010/main" val="255338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62E5-B4E5-761A-E327-D44E347F69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1AF450-AAA4-7C12-D7B7-0C4D09FB299C}"/>
              </a:ext>
            </a:extLst>
          </p:cNvPr>
          <p:cNvSpPr>
            <a:spLocks noGrp="1"/>
          </p:cNvSpPr>
          <p:nvPr>
            <p:ph type="title"/>
          </p:nvPr>
        </p:nvSpPr>
        <p:spPr/>
        <p:txBody>
          <a:bodyPr/>
          <a:lstStyle/>
          <a:p>
            <a:r>
              <a:rPr lang="en-AU">
                <a:latin typeface="+mj-lt"/>
              </a:rPr>
              <a:t>Learning intentions and success criteria (2)</a:t>
            </a:r>
          </a:p>
        </p:txBody>
      </p:sp>
      <p:sp>
        <p:nvSpPr>
          <p:cNvPr id="3" name="TextBox 2">
            <a:extLst>
              <a:ext uri="{FF2B5EF4-FFF2-40B4-BE49-F238E27FC236}">
                <a16:creationId xmlns:a16="http://schemas.microsoft.com/office/drawing/2014/main" id="{6CD31560-BA44-CD75-144A-48FDAB5520B5}"/>
              </a:ext>
            </a:extLst>
          </p:cNvPr>
          <p:cNvSpPr txBox="1"/>
          <p:nvPr/>
        </p:nvSpPr>
        <p:spPr>
          <a:xfrm>
            <a:off x="360000" y="1862942"/>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a:rPr>
              <a:t>understand how authors use a range of literal and figurative meanings in hybrid texts. </a:t>
            </a:r>
            <a:endParaRPr lang="en-AU" sz="2000" dirty="0">
              <a:cs typeface="Arial" panose="020B0604020202020204" pitchFamily="34" charset="0"/>
            </a:endParaRP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Public Sans"/>
              <a:buChar char="•"/>
            </a:pPr>
            <a:r>
              <a:rPr lang="en-AU" sz="2000" dirty="0">
                <a:cs typeface="Arial"/>
              </a:rPr>
              <a:t>[classroom teacher to insert success criteria]</a:t>
            </a:r>
            <a:endParaRPr lang="en-US" sz="2000" dirty="0">
              <a:cs typeface="Arial"/>
            </a:endParaRPr>
          </a:p>
          <a:p>
            <a:pPr marL="342900" indent="-342900">
              <a:lnSpc>
                <a:spcPct val="150000"/>
              </a:lnSpc>
              <a:spcAft>
                <a:spcPts val="1200"/>
              </a:spcAft>
              <a:buFont typeface="Public Sans"/>
              <a:buChar char="•"/>
            </a:pPr>
            <a:r>
              <a:rPr lang="en-AU" sz="2000" dirty="0">
                <a:cs typeface="Arial"/>
              </a:rPr>
              <a:t>[classroom teacher to insert success criteria]</a:t>
            </a:r>
            <a:endParaRPr lang="en-US" sz="2000" dirty="0">
              <a:cs typeface="Arial"/>
            </a:endParaRPr>
          </a:p>
          <a:p>
            <a:pPr marL="342900" indent="-342900">
              <a:lnSpc>
                <a:spcPct val="150000"/>
              </a:lnSpc>
              <a:spcAft>
                <a:spcPts val="1200"/>
              </a:spcAft>
              <a:buFont typeface="Public Sans"/>
              <a:buChar char="•"/>
            </a:pPr>
            <a:r>
              <a:rPr lang="en-AU" sz="2000" dirty="0">
                <a:cs typeface="Arial" panose="020B0604020202020204" pitchFamily="34" charset="0"/>
              </a:rPr>
              <a:t>[classroom teacher to insert success criteria].</a:t>
            </a:r>
            <a:endParaRPr lang="en-AU" dirty="0"/>
          </a:p>
        </p:txBody>
      </p:sp>
      <p:sp>
        <p:nvSpPr>
          <p:cNvPr id="2" name="Slide Number Placeholder 1">
            <a:extLst>
              <a:ext uri="{FF2B5EF4-FFF2-40B4-BE49-F238E27FC236}">
                <a16:creationId xmlns:a16="http://schemas.microsoft.com/office/drawing/2014/main" id="{ACA3BA84-EFF8-4EC8-036C-B5A8132B6665}"/>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362519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sz="1200" dirty="0">
                <a:hlinkClick r:id="rId6"/>
              </a:rPr>
              <a:t>English Studies 11–12  </a:t>
            </a:r>
            <a:r>
              <a:rPr lang="en-AU" sz="1200" dirty="0"/>
              <a:t>© Syllabus NSW Education Standards Authority (NESA) for and on behalf of the Crown in right of the State of New South Wales, 2024.</a:t>
            </a:r>
          </a:p>
          <a:p>
            <a:pPr>
              <a:lnSpc>
                <a:spcPct val="100000"/>
              </a:lnSpc>
              <a:spcBef>
                <a:spcPts val="600"/>
              </a:spcBef>
              <a:spcAft>
                <a:spcPts val="600"/>
              </a:spcAft>
            </a:pPr>
            <a:r>
              <a:rPr lang="en-AU" sz="1200" dirty="0">
                <a:cs typeface="Arial" panose="020B0604020202020204" pitchFamily="34" charset="0"/>
              </a:rPr>
              <a:t>AERO (Australian Education Research Organisation) (2024a) </a:t>
            </a:r>
            <a:r>
              <a:rPr lang="en-AU" sz="1200" dirty="0">
                <a:solidFill>
                  <a:srgbClr val="146CFD"/>
                </a:solidFill>
                <a:cs typeface="Arial" panose="020B0604020202020204" pitchFamily="34" charset="0"/>
                <a:hlinkClick r:id="rId7"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sz="1200" dirty="0">
                <a:cs typeface="Arial" panose="020B0604020202020204" pitchFamily="34" charset="0"/>
              </a:rPr>
              <a:t>, AERO website, accessed 16 April 2024.</a:t>
            </a:r>
          </a:p>
          <a:p>
            <a:pPr>
              <a:lnSpc>
                <a:spcPct val="100000"/>
              </a:lnSpc>
              <a:spcBef>
                <a:spcPts val="600"/>
              </a:spcBef>
              <a:spcAft>
                <a:spcPts val="600"/>
              </a:spcAft>
            </a:pPr>
            <a:r>
              <a:rPr lang="en-AU" sz="1200" dirty="0">
                <a:cs typeface="Arial" panose="020B0604020202020204" pitchFamily="34" charset="0"/>
              </a:rPr>
              <a:t>AERO (Australian Education Research Organisation) (2024b) </a:t>
            </a:r>
            <a:r>
              <a:rPr lang="en-AU" sz="1200" dirty="0">
                <a:cs typeface="Arial" panose="020B0604020202020204" pitchFamily="34" charset="0"/>
                <a:hlinkClick r:id="rId8"/>
              </a:rPr>
              <a:t>Why explicit instruction works</a:t>
            </a:r>
            <a:r>
              <a:rPr lang="en-AU" sz="1200" dirty="0">
                <a:cs typeface="Arial" panose="020B0604020202020204" pitchFamily="34" charset="0"/>
              </a:rPr>
              <a:t>, AERO website, accessed 16 April 2024.</a:t>
            </a:r>
          </a:p>
          <a:p>
            <a:pPr>
              <a:lnSpc>
                <a:spcPct val="100000"/>
              </a:lnSpc>
              <a:spcBef>
                <a:spcPts val="600"/>
              </a:spcBef>
              <a:spcAft>
                <a:spcPts val="600"/>
              </a:spcAft>
            </a:pPr>
            <a:r>
              <a:rPr lang="en-AU" sz="1200" dirty="0">
                <a:cs typeface="Arial" panose="020B0604020202020204" pitchFamily="34" charset="0"/>
              </a:rPr>
              <a:t>Black P and Wiliam D (2018) ‘</a:t>
            </a:r>
            <a:r>
              <a:rPr lang="en-AU" sz="1200" dirty="0">
                <a:cs typeface="Arial" panose="020B0604020202020204" pitchFamily="34" charset="0"/>
                <a:hlinkClick r:id="rId9"/>
              </a:rPr>
              <a:t>Classroom assessment and pedagogy</a:t>
            </a:r>
            <a:r>
              <a:rPr lang="en-AU" sz="1200" dirty="0">
                <a:cs typeface="Arial" panose="020B0604020202020204" pitchFamily="34" charset="0"/>
              </a:rPr>
              <a:t>’, Assessment in Education Principles Policy and Practice, 25(1):1–25.</a:t>
            </a:r>
          </a:p>
          <a:p>
            <a:pPr>
              <a:lnSpc>
                <a:spcPct val="100000"/>
              </a:lnSpc>
              <a:spcBef>
                <a:spcPts val="600"/>
              </a:spcBef>
              <a:spcAft>
                <a:spcPts val="600"/>
              </a:spcAft>
            </a:pPr>
            <a:r>
              <a:rPr lang="en-AU" sz="1200" dirty="0">
                <a:cs typeface="Arial" panose="020B0604020202020204" pitchFamily="34" charset="0"/>
              </a:rPr>
              <a:t>Chan Q (2016) ‘What the doctor recommended’ in Ridge J (ed) The Book That Made Me, Walker Books Australia Pty Ltd, Newtown.</a:t>
            </a:r>
          </a:p>
          <a:p>
            <a:pPr>
              <a:lnSpc>
                <a:spcPct val="100000"/>
              </a:lnSpc>
              <a:spcBef>
                <a:spcPts val="600"/>
              </a:spcBef>
              <a:spcAft>
                <a:spcPts val="600"/>
              </a:spcAft>
            </a:pPr>
            <a:r>
              <a:rPr lang="en-AU" dirty="0">
                <a:cs typeface="Arial" panose="020B0604020202020204" pitchFamily="34" charset="0"/>
              </a:rPr>
              <a:t>Moon B (1992) </a:t>
            </a:r>
            <a:r>
              <a:rPr lang="en-AU" i="1" dirty="0">
                <a:cs typeface="Arial" panose="020B0604020202020204" pitchFamily="34" charset="0"/>
              </a:rPr>
              <a:t>Literary Terms</a:t>
            </a:r>
            <a:r>
              <a:rPr lang="en-AU" dirty="0">
                <a:cs typeface="Arial" panose="020B0604020202020204" pitchFamily="34" charset="0"/>
              </a:rPr>
              <a:t> </a:t>
            </a:r>
            <a:r>
              <a:rPr lang="en-AU" dirty="0" err="1">
                <a:cs typeface="Arial" panose="020B0604020202020204" pitchFamily="34" charset="0"/>
              </a:rPr>
              <a:t>Chalkface</a:t>
            </a:r>
            <a:r>
              <a:rPr lang="en-AU" dirty="0">
                <a:cs typeface="Arial" panose="020B0604020202020204" pitchFamily="34" charset="0"/>
              </a:rPr>
              <a:t> Press P/L, Cottesloe, WA.</a:t>
            </a:r>
            <a:endParaRPr lang="en-AU" sz="1200" dirty="0">
              <a:cs typeface="Arial" panose="020B0604020202020204" pitchFamily="34" charset="0"/>
            </a:endParaRPr>
          </a:p>
          <a:p>
            <a:pPr>
              <a:lnSpc>
                <a:spcPct val="100000"/>
              </a:lnSpc>
              <a:spcBef>
                <a:spcPts val="600"/>
              </a:spcBef>
              <a:spcAft>
                <a:spcPts val="600"/>
              </a:spcAft>
            </a:pPr>
            <a:r>
              <a:rPr lang="en-AU" sz="1200" dirty="0">
                <a:ea typeface="Arial" panose="020B0604020202020204" pitchFamily="34" charset="0"/>
                <a:cs typeface="Arial" panose="020B0604020202020204" pitchFamily="34" charset="0"/>
              </a:rPr>
              <a:t>NSW Education Standards Authority (NESA) (2024) </a:t>
            </a:r>
            <a:r>
              <a:rPr lang="en-AU" sz="1200" dirty="0">
                <a:ea typeface="Arial" panose="020B0604020202020204" pitchFamily="34" charset="0"/>
                <a:cs typeface="Arial" panose="020B0604020202020204" pitchFamily="34" charset="0"/>
                <a:hlinkClick r:id="rId10"/>
              </a:rPr>
              <a:t>‘Glossary’</a:t>
            </a:r>
            <a:r>
              <a:rPr lang="en-AU" sz="1200" dirty="0">
                <a:ea typeface="Arial" panose="020B0604020202020204" pitchFamily="34" charset="0"/>
                <a:cs typeface="Arial" panose="020B0604020202020204" pitchFamily="34" charset="0"/>
              </a:rPr>
              <a:t>, NSW Curriculum, NSW Education Standards Authority website, accessed 27 May 2024.</a:t>
            </a:r>
          </a:p>
          <a:p>
            <a:pPr>
              <a:lnSpc>
                <a:spcPct val="100000"/>
              </a:lnSpc>
              <a:spcBef>
                <a:spcPts val="600"/>
              </a:spcBef>
              <a:spcAft>
                <a:spcPts val="600"/>
              </a:spcAft>
            </a:pPr>
            <a:r>
              <a:rPr lang="en-AU" sz="1200" dirty="0">
                <a:cs typeface="Arial" panose="020B0604020202020204" pitchFamily="34" charset="0"/>
              </a:rPr>
              <a:t>State of New South Wales (Department of Education) (2024) </a:t>
            </a:r>
            <a:r>
              <a:rPr lang="en-AU" sz="1200" dirty="0">
                <a:cs typeface="Arial" panose="020B0604020202020204" pitchFamily="34" charset="0"/>
                <a:hlinkClick r:id="rId11"/>
              </a:rPr>
              <a:t>Explicit teaching strategies</a:t>
            </a:r>
            <a:r>
              <a:rPr lang="en-AU" sz="1200" dirty="0">
                <a:cs typeface="Arial" panose="020B0604020202020204" pitchFamily="34" charset="0"/>
              </a:rPr>
              <a:t>, NSW Department of Education website, accessed 5 April 2024. </a:t>
            </a:r>
          </a:p>
          <a:p>
            <a:pPr>
              <a:lnSpc>
                <a:spcPct val="100000"/>
              </a:lnSpc>
              <a:spcBef>
                <a:spcPts val="600"/>
              </a:spcBef>
              <a:spcAft>
                <a:spcPts val="600"/>
              </a:spcAft>
            </a:pPr>
            <a:r>
              <a:rPr lang="en-AU" sz="1200" dirty="0">
                <a:ea typeface="Arial" panose="020B0604020202020204" pitchFamily="34" charset="0"/>
                <a:cs typeface="Arial" panose="020B0604020202020204" pitchFamily="34" charset="0"/>
              </a:rPr>
              <a:t>Wiliam D (2014)  </a:t>
            </a:r>
            <a:r>
              <a:rPr lang="en-AU" sz="1200" dirty="0">
                <a:ea typeface="Arial" panose="020B0604020202020204" pitchFamily="34" charset="0"/>
                <a:cs typeface="Arial" panose="020B0604020202020204" pitchFamily="34" charset="0"/>
                <a:hlinkClick r:id="rId12"/>
              </a:rPr>
              <a:t>The right questions, the right way</a:t>
            </a:r>
            <a:r>
              <a:rPr lang="en-AU" sz="1200" dirty="0">
                <a:ea typeface="Arial" panose="020B0604020202020204" pitchFamily="34" charset="0"/>
                <a:cs typeface="Arial" panose="020B0604020202020204" pitchFamily="34" charset="0"/>
              </a:rPr>
              <a:t>, Educational Leadership, 71(6):16–19.  </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66921-762A-23EC-8F61-5B501216552E}"/>
              </a:ext>
            </a:extLst>
          </p:cNvPr>
          <p:cNvSpPr>
            <a:spLocks noGrp="1"/>
          </p:cNvSpPr>
          <p:nvPr>
            <p:ph type="title"/>
          </p:nvPr>
        </p:nvSpPr>
        <p:spPr/>
        <p:txBody>
          <a:bodyPr/>
          <a:lstStyle/>
          <a:p>
            <a:r>
              <a:rPr lang="en-AU"/>
              <a:t>Text complexity details </a:t>
            </a:r>
          </a:p>
        </p:txBody>
      </p:sp>
      <p:sp>
        <p:nvSpPr>
          <p:cNvPr id="2" name="Picture Placeholder 1">
            <a:extLst>
              <a:ext uri="{FF2B5EF4-FFF2-40B4-BE49-F238E27FC236}">
                <a16:creationId xmlns:a16="http://schemas.microsoft.com/office/drawing/2014/main" id="{6415F640-94CE-4216-7E18-6B3C7ED317C5}"/>
              </a:ext>
            </a:extLst>
          </p:cNvPr>
          <p:cNvSpPr>
            <a:spLocks noGrp="1"/>
          </p:cNvSpPr>
          <p:nvPr>
            <p:ph type="pic" sz="quarter" idx="4294967295"/>
          </p:nvPr>
        </p:nvSpPr>
        <p:spPr>
          <a:xfrm>
            <a:off x="360000" y="1862942"/>
            <a:ext cx="11483975" cy="4210050"/>
          </a:xfrm>
        </p:spPr>
        <p:txBody>
          <a:bodyPr/>
          <a:lstStyle/>
          <a:p>
            <a:pPr>
              <a:lnSpc>
                <a:spcPct val="150000"/>
              </a:lnSpc>
              <a:buNone/>
            </a:pPr>
            <a:r>
              <a:rPr lang="en-AU" sz="1800" dirty="0">
                <a:solidFill>
                  <a:srgbClr val="000000"/>
                </a:solidFill>
                <a:effectLst/>
                <a:ea typeface="Arial" panose="020B0604020202020204" pitchFamily="34" charset="0"/>
              </a:rPr>
              <a:t>This print text contains extended noun groups and examples of complex punctuation. Throughout the text, inferred and implicit meanings support the development of the main idea which aligns to the complex level of the Text Complexity scale as per the ‘Literacy: About the general capability’ document which can be downloaded on the </a:t>
            </a:r>
            <a:r>
              <a:rPr lang="en-AU" sz="1800" u="sng" dirty="0">
                <a:solidFill>
                  <a:srgbClr val="2F5496"/>
                </a:solidFill>
                <a:effectLst/>
                <a:ea typeface="Arial" panose="020B0604020202020204" pitchFamily="34" charset="0"/>
                <a:hlinkClick r:id="rId2"/>
              </a:rPr>
              <a:t>General capabilities downloads</a:t>
            </a:r>
            <a:r>
              <a:rPr lang="en-AU" sz="1800" dirty="0">
                <a:solidFill>
                  <a:srgbClr val="000000"/>
                </a:solidFill>
                <a:effectLst/>
                <a:ea typeface="Arial" panose="020B0604020202020204" pitchFamily="34" charset="0"/>
              </a:rPr>
              <a:t> page of the </a:t>
            </a:r>
            <a:r>
              <a:rPr lang="en-AU" sz="1800" u="sng" dirty="0">
                <a:solidFill>
                  <a:srgbClr val="2F5496"/>
                </a:solidFill>
                <a:effectLst/>
                <a:ea typeface="Arial" panose="020B0604020202020204" pitchFamily="34" charset="0"/>
                <a:hlinkClick r:id="rId3"/>
              </a:rPr>
              <a:t>Australian Curriculum</a:t>
            </a:r>
            <a:r>
              <a:rPr lang="en-AU" sz="1800" dirty="0">
                <a:solidFill>
                  <a:srgbClr val="000000"/>
                </a:solidFill>
                <a:effectLst/>
                <a:ea typeface="Arial" panose="020B0604020202020204" pitchFamily="34" charset="0"/>
              </a:rPr>
              <a:t> webpage.  (Appendix 2: Text complexity).</a:t>
            </a:r>
            <a:endParaRPr lang="en-AU" sz="1800" dirty="0">
              <a:effectLst/>
              <a:ea typeface="Calibri" panose="020F0502020204030204" pitchFamily="34" charset="0"/>
            </a:endParaRPr>
          </a:p>
          <a:p>
            <a:pPr>
              <a:lnSpc>
                <a:spcPct val="150000"/>
              </a:lnSpc>
              <a:buNone/>
            </a:pPr>
            <a:r>
              <a:rPr lang="en-AU" sz="1800" dirty="0">
                <a:solidFill>
                  <a:srgbClr val="000000"/>
                </a:solidFill>
                <a:effectLst/>
                <a:ea typeface="Arial" panose="020B0604020202020204" pitchFamily="34" charset="0"/>
              </a:rPr>
              <a:t>The text helps </a:t>
            </a:r>
            <a:r>
              <a:rPr lang="en-AU" sz="1800" u="sng" dirty="0">
                <a:solidFill>
                  <a:srgbClr val="2F5496"/>
                </a:solidFill>
                <a:effectLst/>
                <a:ea typeface="Arial" panose="020B0604020202020204" pitchFamily="34" charset="0"/>
                <a:hlinkClick r:id="rId4"/>
              </a:rPr>
              <a:t>Text requirements</a:t>
            </a:r>
            <a:r>
              <a:rPr lang="en-AU" sz="1800" dirty="0">
                <a:solidFill>
                  <a:srgbClr val="000000"/>
                </a:solidFill>
                <a:effectLst/>
                <a:ea typeface="Arial" panose="020B0604020202020204" pitchFamily="34" charset="0"/>
              </a:rPr>
              <a:t> </a:t>
            </a:r>
            <a:r>
              <a:rPr lang="en-AU" sz="1800" dirty="0">
                <a:effectLst/>
                <a:ea typeface="Arial" panose="020B0604020202020204" pitchFamily="34" charset="0"/>
              </a:rPr>
              <a:t>for the </a:t>
            </a:r>
            <a:r>
              <a:rPr lang="en-AU" sz="1800" u="sng" dirty="0">
                <a:solidFill>
                  <a:srgbClr val="2F5496"/>
                </a:solidFill>
                <a:effectLst/>
                <a:ea typeface="Arial" panose="020B0604020202020204" pitchFamily="34" charset="0"/>
                <a:hlinkClick r:id="rId5"/>
              </a:rPr>
              <a:t>English Studies 11–12 Syllabus</a:t>
            </a:r>
            <a:r>
              <a:rPr lang="en-AU" sz="1800" dirty="0">
                <a:effectLst/>
                <a:ea typeface="Arial" panose="020B0604020202020204" pitchFamily="34" charset="0"/>
              </a:rPr>
              <a:t> </a:t>
            </a:r>
            <a:r>
              <a:rPr lang="en-AU" sz="1800" dirty="0">
                <a:solidFill>
                  <a:srgbClr val="000000"/>
                </a:solidFill>
                <a:effectLst/>
                <a:ea typeface="Arial" panose="020B0604020202020204" pitchFamily="34" charset="0"/>
              </a:rPr>
              <a:t>as students are provided the opportunity to engage with an Australian prose fiction text.</a:t>
            </a:r>
            <a:endParaRPr lang="en-AU" sz="1800" dirty="0">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B4142E44-C5CE-F1BD-3DE4-7C1FE5E29051}"/>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624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9476F8-BD73-F495-02E0-0E35D53DE8D7}"/>
              </a:ext>
            </a:extLst>
          </p:cNvPr>
          <p:cNvSpPr>
            <a:spLocks noGrp="1"/>
          </p:cNvSpPr>
          <p:nvPr>
            <p:ph type="title"/>
          </p:nvPr>
        </p:nvSpPr>
        <p:spPr/>
        <p:txBody>
          <a:bodyPr/>
          <a:lstStyle/>
          <a:p>
            <a:r>
              <a:rPr lang="en-AU"/>
              <a:t>Licence agreement details</a:t>
            </a:r>
          </a:p>
        </p:txBody>
      </p:sp>
      <p:sp>
        <p:nvSpPr>
          <p:cNvPr id="2" name="Picture Placeholder 1">
            <a:extLst>
              <a:ext uri="{FF2B5EF4-FFF2-40B4-BE49-F238E27FC236}">
                <a16:creationId xmlns:a16="http://schemas.microsoft.com/office/drawing/2014/main" id="{4A636F16-5746-5909-6CFC-134E6146D375}"/>
              </a:ext>
            </a:extLst>
          </p:cNvPr>
          <p:cNvSpPr>
            <a:spLocks noGrp="1"/>
          </p:cNvSpPr>
          <p:nvPr>
            <p:ph type="pic" sz="quarter" idx="4294967295"/>
          </p:nvPr>
        </p:nvSpPr>
        <p:spPr>
          <a:xfrm>
            <a:off x="360000" y="1862942"/>
            <a:ext cx="11483975" cy="4210050"/>
          </a:xfrm>
        </p:spPr>
        <p:txBody>
          <a:bodyPr/>
          <a:lstStyle/>
          <a:p>
            <a:pPr>
              <a:lnSpc>
                <a:spcPct val="150000"/>
              </a:lnSpc>
            </a:pPr>
            <a:r>
              <a:rPr lang="en-AU" sz="1800" dirty="0">
                <a:effectLst/>
                <a:ea typeface="Calibri" panose="020F0502020204030204" pitchFamily="34" charset="0"/>
              </a:rPr>
              <a:t>Chan Q (2016) </a:t>
            </a:r>
            <a:r>
              <a:rPr lang="en-AU" sz="1800" i="1" dirty="0">
                <a:effectLst/>
                <a:ea typeface="Calibri" panose="020F0502020204030204" pitchFamily="34" charset="0"/>
              </a:rPr>
              <a:t>‘What the doctor recommended’ </a:t>
            </a:r>
            <a:r>
              <a:rPr lang="en-AU" sz="1800" dirty="0">
                <a:effectLst/>
                <a:ea typeface="Calibri" panose="020F0502020204030204" pitchFamily="34" charset="0"/>
              </a:rPr>
              <a:t>in Ridge J (ed) </a:t>
            </a:r>
            <a:r>
              <a:rPr lang="en-AU" sz="1800" i="1" dirty="0">
                <a:effectLst/>
                <a:ea typeface="Calibri" panose="020F0502020204030204" pitchFamily="34" charset="0"/>
              </a:rPr>
              <a:t>The Book That Made Me</a:t>
            </a:r>
            <a:r>
              <a:rPr lang="en-AU" sz="1800" dirty="0">
                <a:effectLst/>
                <a:ea typeface="Calibri" panose="020F0502020204030204" pitchFamily="34" charset="0"/>
              </a:rPr>
              <a:t>, Walker Books Australia Pty Ltd, Newtown.</a:t>
            </a:r>
          </a:p>
          <a:p>
            <a:pPr>
              <a:lnSpc>
                <a:spcPct val="150000"/>
              </a:lnSpc>
            </a:pPr>
            <a:r>
              <a:rPr lang="en-AU" sz="1800" dirty="0">
                <a:effectLst/>
                <a:ea typeface="Calibri" panose="020F0502020204030204" pitchFamily="34" charset="0"/>
              </a:rPr>
              <a:t>Reproduced and made available for copying and communication by NSW Department of Education for its educational purposes with the permission of Queenie Chan. This resource is licensed up until June 30 2030.</a:t>
            </a:r>
          </a:p>
        </p:txBody>
      </p:sp>
      <p:sp>
        <p:nvSpPr>
          <p:cNvPr id="3" name="Slide Number Placeholder 2">
            <a:extLst>
              <a:ext uri="{FF2B5EF4-FFF2-40B4-BE49-F238E27FC236}">
                <a16:creationId xmlns:a16="http://schemas.microsoft.com/office/drawing/2014/main" id="{59B58B6A-D897-F678-7C38-2CBEB93C64C0}"/>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3678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p:txBody>
          <a:bodyPr/>
          <a:lstStyle/>
          <a:p>
            <a:r>
              <a:rPr lang="en-AU"/>
              <a:t>Sharing learning intentions and success criteria</a:t>
            </a:r>
          </a:p>
        </p:txBody>
      </p:sp>
    </p:spTree>
    <p:extLst>
      <p:ext uri="{BB962C8B-B14F-4D97-AF65-F5344CB8AC3E}">
        <p14:creationId xmlns:p14="http://schemas.microsoft.com/office/powerpoint/2010/main" val="413738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and success criteria (1)</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62942"/>
            <a:ext cx="11303000" cy="3482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We are learning to</a:t>
            </a:r>
            <a:endParaRPr lang="en-AU" sz="2000" dirty="0">
              <a:latin typeface="+mj-lt"/>
              <a:cs typeface="Arial"/>
            </a:endParaRPr>
          </a:p>
          <a:p>
            <a:pPr marL="342900" indent="-342900">
              <a:lnSpc>
                <a:spcPct val="150000"/>
              </a:lnSpc>
              <a:spcAft>
                <a:spcPts val="1200"/>
              </a:spcAft>
              <a:buFont typeface="Arial" panose="020B0604020202020204" pitchFamily="34" charset="0"/>
              <a:buChar char="•"/>
            </a:pPr>
            <a:r>
              <a:rPr lang="en-AU" sz="2000" dirty="0">
                <a:cs typeface="Arial"/>
              </a:rPr>
              <a:t>understand how composers use a range of literal and figurative meanings in hybrid texts. </a:t>
            </a:r>
            <a:endParaRPr lang="en-AU" sz="2000" dirty="0">
              <a:cs typeface="Arial" panose="020B0604020202020204" pitchFamily="34" charset="0"/>
            </a:endParaRPr>
          </a:p>
          <a:p>
            <a:pPr>
              <a:lnSpc>
                <a:spcPct val="150000"/>
              </a:lnSpc>
              <a:spcAft>
                <a:spcPts val="12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solidFill>
                  <a:srgbClr val="22272B"/>
                </a:solidFill>
                <a:ea typeface="+mn-lt"/>
                <a:cs typeface="+mn-lt"/>
              </a:rPr>
              <a:t>[</a:t>
            </a:r>
            <a:r>
              <a:rPr lang="en-AU" sz="2000" dirty="0">
                <a:solidFill>
                  <a:srgbClr val="22272B"/>
                </a:solidFill>
                <a:cs typeface="Arial"/>
              </a:rPr>
              <a:t>classroom teacher to insert sample success criteria]</a:t>
            </a:r>
            <a:endParaRPr lang="en-AU" sz="2000" dirty="0">
              <a:cs typeface="Arial"/>
            </a:endParaRPr>
          </a:p>
          <a:p>
            <a:pPr marL="342900" indent="-342900">
              <a:lnSpc>
                <a:spcPct val="150000"/>
              </a:lnSpc>
              <a:spcAft>
                <a:spcPts val="1200"/>
              </a:spcAft>
              <a:buFont typeface="Arial"/>
              <a:buChar char="•"/>
            </a:pPr>
            <a:r>
              <a:rPr lang="en-AU" sz="2000" dirty="0">
                <a:solidFill>
                  <a:srgbClr val="22272B"/>
                </a:solidFill>
                <a:ea typeface="+mn-lt"/>
                <a:cs typeface="+mn-lt"/>
              </a:rPr>
              <a:t>[</a:t>
            </a:r>
            <a:r>
              <a:rPr lang="en-AU" sz="2000" dirty="0">
                <a:solidFill>
                  <a:srgbClr val="22272B"/>
                </a:solidFill>
                <a:cs typeface="Arial"/>
              </a:rPr>
              <a:t>classroom teacher to insert sample success criteria]</a:t>
            </a:r>
            <a:endParaRPr lang="en-AU" sz="2000" dirty="0">
              <a:cs typeface="Arial"/>
            </a:endParaRPr>
          </a:p>
          <a:p>
            <a:pPr marL="342900" indent="-342900">
              <a:lnSpc>
                <a:spcPct val="150000"/>
              </a:lnSpc>
              <a:spcAft>
                <a:spcPts val="1200"/>
              </a:spcAft>
              <a:buFont typeface="Arial"/>
              <a:buChar char="•"/>
            </a:pPr>
            <a:r>
              <a:rPr lang="en-AU" sz="2000" dirty="0">
                <a:solidFill>
                  <a:srgbClr val="22272B"/>
                </a:solidFill>
                <a:ea typeface="+mn-lt"/>
                <a:cs typeface="+mn-lt"/>
              </a:rPr>
              <a:t>[</a:t>
            </a:r>
            <a:r>
              <a:rPr lang="en-AU" sz="2000" dirty="0">
                <a:solidFill>
                  <a:srgbClr val="22272B"/>
                </a:solidFill>
                <a:cs typeface="Arial"/>
              </a:rPr>
              <a:t>classroom teacher to insert sample success criteria].</a:t>
            </a:r>
            <a:endParaRPr lang="en-AU" sz="2000" dirty="0">
              <a:cs typeface="Arial"/>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6489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a:cs typeface="Arial" panose="020B0604020202020204" pitchFamily="34" charset="0"/>
              </a:rPr>
              <a:t>Connecting learning  </a:t>
            </a:r>
            <a:endParaRPr lang="en-AU">
              <a:cs typeface="Arial" panose="020B0604020202020204" pitchFamily="34" charset="0"/>
            </a:endParaRPr>
          </a:p>
        </p:txBody>
      </p:sp>
    </p:spTree>
    <p:extLst>
      <p:ext uri="{BB962C8B-B14F-4D97-AF65-F5344CB8AC3E}">
        <p14:creationId xmlns:p14="http://schemas.microsoft.com/office/powerpoint/2010/main" val="29053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a:latin typeface="+mj-lt"/>
                <a:cs typeface="Arial"/>
              </a:rPr>
              <a:t>Activating prior knowledge </a:t>
            </a:r>
            <a:endParaRPr lang="en-AU">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cs typeface="Arial"/>
              </a:rPr>
              <a:t>Sketch to stretch</a:t>
            </a:r>
            <a:endParaRPr lang="en-AU">
              <a:latin typeface="+mj-lt"/>
            </a:endParaRPr>
          </a:p>
        </p:txBody>
      </p:sp>
      <p:sp>
        <p:nvSpPr>
          <p:cNvPr id="5" name="Text Placeholder 11">
            <a:extLst>
              <a:ext uri="{FF2B5EF4-FFF2-40B4-BE49-F238E27FC236}">
                <a16:creationId xmlns:a16="http://schemas.microsoft.com/office/drawing/2014/main" id="{02C3478F-FB08-D7AF-5F27-8D143FA97D4C}"/>
              </a:ext>
            </a:extLst>
          </p:cNvPr>
          <p:cNvSpPr txBox="1">
            <a:spLocks/>
          </p:cNvSpPr>
          <p:nvPr/>
        </p:nvSpPr>
        <p:spPr>
          <a:xfrm>
            <a:off x="359999" y="2156330"/>
            <a:ext cx="11484000" cy="300734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4800"/>
              </a:spcAft>
            </a:pPr>
            <a:r>
              <a:rPr lang="en-AU" sz="3200" dirty="0">
                <a:cs typeface="Arial"/>
              </a:rPr>
              <a:t>Sketch this statement</a:t>
            </a:r>
            <a:endParaRPr lang="en-AU" sz="1800" dirty="0">
              <a:cs typeface="Arial"/>
            </a:endParaRPr>
          </a:p>
          <a:p>
            <a:pPr algn="ctr">
              <a:spcAft>
                <a:spcPts val="4800"/>
              </a:spcAft>
            </a:pPr>
            <a:r>
              <a:rPr lang="en-AU" sz="7200" dirty="0">
                <a:cs typeface="Arial"/>
              </a:rPr>
              <a:t>‘It is raining cats and dogs'</a:t>
            </a:r>
            <a:endParaRPr lang="en-AU" sz="7200"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42825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dirty="0"/>
              <a:t>Literal and figurative representations</a:t>
            </a:r>
          </a:p>
        </p:txBody>
      </p:sp>
      <p:sp>
        <p:nvSpPr>
          <p:cNvPr id="11" name="Text Placeholder 3">
            <a:extLst>
              <a:ext uri="{FF2B5EF4-FFF2-40B4-BE49-F238E27FC236}">
                <a16:creationId xmlns:a16="http://schemas.microsoft.com/office/drawing/2014/main" id="{D0600599-DCE8-C5C1-B89F-D4BC9EB9E4DA}"/>
              </a:ext>
            </a:extLst>
          </p:cNvPr>
          <p:cNvSpPr>
            <a:spLocks noGrp="1"/>
          </p:cNvSpPr>
          <p:nvPr>
            <p:ph type="body" sz="quarter" idx="18"/>
          </p:nvPr>
        </p:nvSpPr>
        <p:spPr/>
        <p:txBody>
          <a:bodyPr/>
          <a:lstStyle/>
          <a:p>
            <a:r>
              <a:rPr lang="en-US">
                <a:latin typeface="+mj-lt"/>
                <a:cs typeface="Arial"/>
              </a:rPr>
              <a:t>It is raining cats and dogs</a:t>
            </a:r>
            <a:endParaRPr lang="en-US">
              <a:latin typeface="+mj-lt"/>
            </a:endParaRPr>
          </a:p>
        </p:txBody>
      </p:sp>
      <p:pic>
        <p:nvPicPr>
          <p:cNvPr id="19" name="Picture 18" descr="persons on bikes">
            <a:extLst>
              <a:ext uri="{FF2B5EF4-FFF2-40B4-BE49-F238E27FC236}">
                <a16:creationId xmlns:a16="http://schemas.microsoft.com/office/drawing/2014/main" id="{6E9A0EF1-DE95-3E74-D6A1-AD1F50AD9E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6402" y="1562470"/>
            <a:ext cx="5507038" cy="4814518"/>
          </a:xfrm>
          <a:prstGeom prst="rect">
            <a:avLst/>
          </a:prstGeom>
          <a:noFill/>
        </p:spPr>
      </p:pic>
      <p:sp>
        <p:nvSpPr>
          <p:cNvPr id="29" name="TextBox 28">
            <a:extLst>
              <a:ext uri="{FF2B5EF4-FFF2-40B4-BE49-F238E27FC236}">
                <a16:creationId xmlns:a16="http://schemas.microsoft.com/office/drawing/2014/main" id="{E3138C29-BAF7-0322-6AAE-1E38F82F4F7A}"/>
              </a:ext>
            </a:extLst>
          </p:cNvPr>
          <p:cNvSpPr txBox="1"/>
          <p:nvPr/>
        </p:nvSpPr>
        <p:spPr>
          <a:xfrm>
            <a:off x="196402" y="6542112"/>
            <a:ext cx="469649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dirty="0">
                <a:solidFill>
                  <a:srgbClr val="111111"/>
                </a:solidFill>
                <a:ea typeface="+mn-lt"/>
                <a:cs typeface="+mn-lt"/>
              </a:rPr>
              <a:t>Photo by </a:t>
            </a:r>
            <a:r>
              <a:rPr lang="en-US" sz="1200" dirty="0">
                <a:solidFill>
                  <a:srgbClr val="767676"/>
                </a:solidFill>
                <a:ea typeface="+mn-lt"/>
                <a:cs typeface="+mn-lt"/>
                <a:hlinkClick r:id="rId4"/>
              </a:rPr>
              <a:t>Sven Brandsma</a:t>
            </a:r>
            <a:r>
              <a:rPr lang="en-US" sz="1200" dirty="0">
                <a:solidFill>
                  <a:srgbClr val="111111"/>
                </a:solidFill>
                <a:ea typeface="+mn-lt"/>
                <a:cs typeface="+mn-lt"/>
              </a:rPr>
              <a:t> on </a:t>
            </a:r>
            <a:r>
              <a:rPr lang="en-US" sz="1200" dirty="0" err="1">
                <a:solidFill>
                  <a:srgbClr val="767676"/>
                </a:solidFill>
                <a:ea typeface="+mn-lt"/>
                <a:cs typeface="+mn-lt"/>
                <a:hlinkClick r:id="rId5"/>
              </a:rPr>
              <a:t>Unsplash</a:t>
            </a:r>
            <a:endParaRPr lang="en-US" sz="1200" dirty="0">
              <a:solidFill>
                <a:srgbClr val="767676"/>
              </a:solidFill>
              <a:ea typeface="+mn-lt"/>
              <a:cs typeface="+mn-lt"/>
              <a:hlinkClick r:id="rId5"/>
            </a:endParaRPr>
          </a:p>
        </p:txBody>
      </p:sp>
      <p:grpSp>
        <p:nvGrpSpPr>
          <p:cNvPr id="32" name="Group 31" descr="Cats, dogs and rain drops falling for a large, dark cloud.">
            <a:extLst>
              <a:ext uri="{FF2B5EF4-FFF2-40B4-BE49-F238E27FC236}">
                <a16:creationId xmlns:a16="http://schemas.microsoft.com/office/drawing/2014/main" id="{80FB780F-CCE9-710B-6B67-9A3AE7337C4A}"/>
              </a:ext>
            </a:extLst>
          </p:cNvPr>
          <p:cNvGrpSpPr/>
          <p:nvPr/>
        </p:nvGrpSpPr>
        <p:grpSpPr>
          <a:xfrm>
            <a:off x="6134391" y="1562471"/>
            <a:ext cx="5735637" cy="4814518"/>
            <a:chOff x="6134391" y="1562471"/>
            <a:chExt cx="5735637" cy="4814518"/>
          </a:xfrm>
        </p:grpSpPr>
        <p:pic>
          <p:nvPicPr>
            <p:cNvPr id="9" name="Picture 8" descr="a blue and purple background with small white hearts">
              <a:extLst>
                <a:ext uri="{FF2B5EF4-FFF2-40B4-BE49-F238E27FC236}">
                  <a16:creationId xmlns:a16="http://schemas.microsoft.com/office/drawing/2014/main" id="{DEC95E5A-661D-F14B-FDB2-80B3FB4A87C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134391" y="1562471"/>
              <a:ext cx="5735637" cy="4814518"/>
            </a:xfrm>
            <a:prstGeom prst="rect">
              <a:avLst/>
            </a:prstGeom>
            <a:noFill/>
          </p:spPr>
        </p:pic>
        <p:grpSp>
          <p:nvGrpSpPr>
            <p:cNvPr id="31" name="Group 30">
              <a:extLst>
                <a:ext uri="{FF2B5EF4-FFF2-40B4-BE49-F238E27FC236}">
                  <a16:creationId xmlns:a16="http://schemas.microsoft.com/office/drawing/2014/main" id="{8F705011-F59B-6B14-B516-7F1F4417CE73}"/>
                </a:ext>
                <a:ext uri="{C183D7F6-B498-43B3-948B-1728B52AA6E4}">
                  <adec:decorative xmlns:adec="http://schemas.microsoft.com/office/drawing/2017/decorative" val="1"/>
                </a:ext>
              </a:extLst>
            </p:cNvPr>
            <p:cNvGrpSpPr/>
            <p:nvPr/>
          </p:nvGrpSpPr>
          <p:grpSpPr>
            <a:xfrm>
              <a:off x="6624928" y="1635438"/>
              <a:ext cx="5057104" cy="4719212"/>
              <a:chOff x="6624928" y="1635438"/>
              <a:chExt cx="5057104" cy="4719212"/>
            </a:xfrm>
          </p:grpSpPr>
          <p:pic>
            <p:nvPicPr>
              <p:cNvPr id="20" name="Graphic 19" descr="Kitten with solid fill">
                <a:extLst>
                  <a:ext uri="{FF2B5EF4-FFF2-40B4-BE49-F238E27FC236}">
                    <a16:creationId xmlns:a16="http://schemas.microsoft.com/office/drawing/2014/main" id="{DE492D8A-0B4A-7312-A273-EB2C674FED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3120000">
                <a:off x="9587069" y="2923325"/>
                <a:ext cx="914400" cy="914400"/>
              </a:xfrm>
              <a:prstGeom prst="rect">
                <a:avLst/>
              </a:prstGeom>
            </p:spPr>
          </p:pic>
          <p:pic>
            <p:nvPicPr>
              <p:cNvPr id="21" name="Graphic 20" descr="Kitten with solid fill">
                <a:extLst>
                  <a:ext uri="{FF2B5EF4-FFF2-40B4-BE49-F238E27FC236}">
                    <a16:creationId xmlns:a16="http://schemas.microsoft.com/office/drawing/2014/main" id="{251E862A-3322-3AD1-79FA-06BC1BC28C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3120000">
                <a:off x="9587069" y="4898086"/>
                <a:ext cx="914400" cy="914400"/>
              </a:xfrm>
              <a:prstGeom prst="rect">
                <a:avLst/>
              </a:prstGeom>
            </p:spPr>
          </p:pic>
          <p:pic>
            <p:nvPicPr>
              <p:cNvPr id="22" name="Graphic 21" descr="Kitten with solid fill">
                <a:extLst>
                  <a:ext uri="{FF2B5EF4-FFF2-40B4-BE49-F238E27FC236}">
                    <a16:creationId xmlns:a16="http://schemas.microsoft.com/office/drawing/2014/main" id="{F8115BCF-28D9-C3CF-2385-8FB2553867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3120000">
                <a:off x="6624928" y="1742762"/>
                <a:ext cx="914400" cy="914400"/>
              </a:xfrm>
              <a:prstGeom prst="rect">
                <a:avLst/>
              </a:prstGeom>
            </p:spPr>
          </p:pic>
          <p:pic>
            <p:nvPicPr>
              <p:cNvPr id="23" name="Graphic 22" descr="Kitten with solid fill">
                <a:extLst>
                  <a:ext uri="{FF2B5EF4-FFF2-40B4-BE49-F238E27FC236}">
                    <a16:creationId xmlns:a16="http://schemas.microsoft.com/office/drawing/2014/main" id="{6091D4E3-EE8B-AD5E-877E-9A94647492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3120000">
                <a:off x="10767632" y="1635438"/>
                <a:ext cx="914400" cy="914400"/>
              </a:xfrm>
              <a:prstGeom prst="rect">
                <a:avLst/>
              </a:prstGeom>
            </p:spPr>
          </p:pic>
          <p:pic>
            <p:nvPicPr>
              <p:cNvPr id="24" name="Graphic 23" descr="Kitten with solid fill">
                <a:extLst>
                  <a:ext uri="{FF2B5EF4-FFF2-40B4-BE49-F238E27FC236}">
                    <a16:creationId xmlns:a16="http://schemas.microsoft.com/office/drawing/2014/main" id="{4E4B8861-0E63-0029-A859-9FC84000CFE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3120000">
                <a:off x="7097152" y="4447324"/>
                <a:ext cx="914400" cy="914400"/>
              </a:xfrm>
              <a:prstGeom prst="rect">
                <a:avLst/>
              </a:prstGeom>
            </p:spPr>
          </p:pic>
          <p:pic>
            <p:nvPicPr>
              <p:cNvPr id="25" name="Graphic 24" descr="Dog with solid fill">
                <a:extLst>
                  <a:ext uri="{FF2B5EF4-FFF2-40B4-BE49-F238E27FC236}">
                    <a16:creationId xmlns:a16="http://schemas.microsoft.com/office/drawing/2014/main" id="{A2F4845D-8E1E-355F-1798-49052844CB9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740000">
                <a:off x="8547279" y="1651715"/>
                <a:ext cx="914400" cy="914400"/>
              </a:xfrm>
              <a:prstGeom prst="rect">
                <a:avLst/>
              </a:prstGeom>
            </p:spPr>
          </p:pic>
          <p:pic>
            <p:nvPicPr>
              <p:cNvPr id="26" name="Graphic 25" descr="Dog with solid fill">
                <a:extLst>
                  <a:ext uri="{FF2B5EF4-FFF2-40B4-BE49-F238E27FC236}">
                    <a16:creationId xmlns:a16="http://schemas.microsoft.com/office/drawing/2014/main" id="{AD9FA796-BC23-969B-B3DE-778C18D527D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740000">
                <a:off x="7527701" y="3336701"/>
                <a:ext cx="914400" cy="914400"/>
              </a:xfrm>
              <a:prstGeom prst="rect">
                <a:avLst/>
              </a:prstGeom>
            </p:spPr>
          </p:pic>
          <p:pic>
            <p:nvPicPr>
              <p:cNvPr id="27" name="Graphic 26" descr="Dog with solid fill">
                <a:extLst>
                  <a:ext uri="{FF2B5EF4-FFF2-40B4-BE49-F238E27FC236}">
                    <a16:creationId xmlns:a16="http://schemas.microsoft.com/office/drawing/2014/main" id="{4BB3406E-3921-54B5-0E0B-66E019C6E9F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1740000">
                <a:off x="10446913" y="4463602"/>
                <a:ext cx="914400" cy="914400"/>
              </a:xfrm>
              <a:prstGeom prst="rect">
                <a:avLst/>
              </a:prstGeom>
            </p:spPr>
          </p:pic>
          <p:pic>
            <p:nvPicPr>
              <p:cNvPr id="28" name="Graphic 27" descr="Dog with solid fill">
                <a:extLst>
                  <a:ext uri="{FF2B5EF4-FFF2-40B4-BE49-F238E27FC236}">
                    <a16:creationId xmlns:a16="http://schemas.microsoft.com/office/drawing/2014/main" id="{2FB39AA8-D862-DD4C-6779-52009A00974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740000">
                <a:off x="8150180" y="5440250"/>
                <a:ext cx="914400" cy="914400"/>
              </a:xfrm>
              <a:prstGeom prst="rect">
                <a:avLst/>
              </a:prstGeom>
            </p:spPr>
          </p:pic>
        </p:grpSp>
      </p:grpSp>
      <p:sp>
        <p:nvSpPr>
          <p:cNvPr id="30" name="TextBox 29">
            <a:extLst>
              <a:ext uri="{FF2B5EF4-FFF2-40B4-BE49-F238E27FC236}">
                <a16:creationId xmlns:a16="http://schemas.microsoft.com/office/drawing/2014/main" id="{DEB8F15A-746A-41B4-E1C9-9CEC2397C87B}"/>
              </a:ext>
            </a:extLst>
          </p:cNvPr>
          <p:cNvSpPr txBox="1"/>
          <p:nvPr/>
        </p:nvSpPr>
        <p:spPr>
          <a:xfrm>
            <a:off x="6134391" y="6542112"/>
            <a:ext cx="272173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dirty="0"/>
              <a:t>Photo by </a:t>
            </a:r>
            <a:r>
              <a:rPr lang="en-US" sz="1200" dirty="0">
                <a:hlinkClick r:id="rId23"/>
              </a:rPr>
              <a:t>Steve Johnson</a:t>
            </a:r>
            <a:r>
              <a:rPr lang="en-US" sz="1200" dirty="0"/>
              <a:t> on </a:t>
            </a:r>
            <a:r>
              <a:rPr lang="en-US" sz="1200" u="sng" dirty="0" err="1">
                <a:solidFill>
                  <a:srgbClr val="146CFD"/>
                </a:solidFill>
                <a:cs typeface="Segoe UI"/>
                <a:hlinkClick r:id="rId23"/>
              </a:rPr>
              <a:t>Unsplash</a:t>
            </a:r>
            <a:endParaRPr lang="en-US" sz="1200" dirty="0">
              <a:cs typeface="Arial" panose="020B0604020202020204"/>
              <a:hlinkClick r:id="rId23"/>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161564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043E30-0AD0-493F-9042-F2E0C90CBC9F}">
  <ds:schemaRefs>
    <ds:schemaRef ds:uri="http://schemas.microsoft.com/sharepoint/v3/contenttype/forms"/>
  </ds:schemaRefs>
</ds:datastoreItem>
</file>

<file path=customXml/itemProps2.xml><?xml version="1.0" encoding="utf-8"?>
<ds:datastoreItem xmlns:ds="http://schemas.openxmlformats.org/officeDocument/2006/customXml" ds:itemID="{77233125-E566-434B-8C2E-3704F096A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F4F52F-3AB9-417E-A036-FB2ABAE0545F}">
  <ds:schemaRefs>
    <ds:schemaRef ds:uri="http://schemas.openxmlformats.org/package/2006/metadata/core-properties"/>
    <ds:schemaRef ds:uri="http://www.w3.org/XML/1998/namespace"/>
    <ds:schemaRef ds:uri="http://schemas.microsoft.com/office/2006/documentManagement/types"/>
    <ds:schemaRef ds:uri="http://purl.org/dc/elements/1.1/"/>
    <ds:schemaRef ds:uri="98740c54-966f-451d-a76c-e38eb7fddd55"/>
    <ds:schemaRef ds:uri="http://purl.org/dc/dcmitype/"/>
    <ds:schemaRef ds:uri="094ce8ca-8c20-4eb0-bb23-b47a1c76b753"/>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4363</Words>
  <Application>Microsoft Office PowerPoint</Application>
  <PresentationFormat>Widescreen</PresentationFormat>
  <Paragraphs>311</Paragraphs>
  <Slides>26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Montserrat</vt:lpstr>
      <vt:lpstr>Public Sans Light</vt:lpstr>
      <vt:lpstr>Public Sans</vt:lpstr>
      <vt:lpstr>Arial</vt:lpstr>
      <vt:lpstr>Times New Roman</vt:lpstr>
      <vt:lpstr>Calibri</vt:lpstr>
      <vt:lpstr>Segoe UI</vt:lpstr>
      <vt:lpstr>NSWG Corporate</vt:lpstr>
      <vt:lpstr>Phase 3 – Literal and figurative representation</vt:lpstr>
      <vt:lpstr>Instructions for use</vt:lpstr>
      <vt:lpstr>Text complexity details </vt:lpstr>
      <vt:lpstr>Licence agreement details</vt:lpstr>
      <vt:lpstr>Sharing learning intentions and success criteria</vt:lpstr>
      <vt:lpstr>Learning intention and success criteria (1)</vt:lpstr>
      <vt:lpstr>Connecting learning  </vt:lpstr>
      <vt:lpstr>Activating prior knowledge </vt:lpstr>
      <vt:lpstr>Literal and figurative representations</vt:lpstr>
      <vt:lpstr>Representation </vt:lpstr>
      <vt:lpstr>Checking for understanding   </vt:lpstr>
      <vt:lpstr>Check for understanding </vt:lpstr>
      <vt:lpstr>Check for understanding (answers)</vt:lpstr>
      <vt:lpstr>Gradual release of responsibility</vt:lpstr>
      <vt:lpstr>Literal language</vt:lpstr>
      <vt:lpstr>Figurative language</vt:lpstr>
      <vt:lpstr>Double Venn diagram</vt:lpstr>
      <vt:lpstr>Literal representation in visual images (1) </vt:lpstr>
      <vt:lpstr>Literal representation in visual images (2) </vt:lpstr>
      <vt:lpstr>Semi-literal representation in visual images </vt:lpstr>
      <vt:lpstr>Figurative representation in visual images  </vt:lpstr>
      <vt:lpstr>Figurative representation analysis </vt:lpstr>
      <vt:lpstr>Returning to the learning intentions and success criteria</vt:lpstr>
      <vt:lpstr>Learning intentions and success criteria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 – Literal and figurative representation – 11.1 Transition to English Studies</dc:title>
  <dc:creator>NSW Department of Education</dc:creator>
  <dcterms:created xsi:type="dcterms:W3CDTF">2025-08-06T01:22:37Z</dcterms:created>
  <dcterms:modified xsi:type="dcterms:W3CDTF">2025-08-11T02:42:17Z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2025-08-06T01:22:57Z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4e0afa57-0762-48d0-927b-98b546723dce</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0x010100C6BC20BCFB223D4189F17F47419ECBA2</vt:lpwstr>
  </property>
  <property fmtid="{D5CDD505-2E9C-101B-9397-08002B2CF9AE}" pid="11" name="MediaServiceImageTags">
    <vt:lpwstr/>
  </property>
</Properties>
</file>