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handoutMasterIdLst>
    <p:handoutMasterId r:id="rId33"/>
  </p:handoutMasterIdLst>
  <p:sldIdLst>
    <p:sldId id="26531" r:id="rId5"/>
    <p:sldId id="26539" r:id="rId6"/>
    <p:sldId id="26540" r:id="rId7"/>
    <p:sldId id="26505" r:id="rId8"/>
    <p:sldId id="26423" r:id="rId9"/>
    <p:sldId id="26383" r:id="rId10"/>
    <p:sldId id="26532" r:id="rId11"/>
    <p:sldId id="26401" r:id="rId12"/>
    <p:sldId id="26402" r:id="rId13"/>
    <p:sldId id="26403" r:id="rId14"/>
    <p:sldId id="26404" r:id="rId15"/>
    <p:sldId id="26405" r:id="rId16"/>
    <p:sldId id="26406" r:id="rId17"/>
    <p:sldId id="26418" r:id="rId18"/>
    <p:sldId id="26419" r:id="rId19"/>
    <p:sldId id="26541" r:id="rId20"/>
    <p:sldId id="26533" r:id="rId21"/>
    <p:sldId id="26542" r:id="rId22"/>
    <p:sldId id="26420" r:id="rId23"/>
    <p:sldId id="26422" r:id="rId24"/>
    <p:sldId id="26535" r:id="rId25"/>
    <p:sldId id="26421" r:id="rId26"/>
    <p:sldId id="26424" r:id="rId27"/>
    <p:sldId id="26425" r:id="rId28"/>
    <p:sldId id="26518" r:id="rId29"/>
    <p:sldId id="26534" r:id="rId30"/>
    <p:sldId id="26510" r:id="rId31"/>
  </p:sldIdLst>
  <p:sldSz cx="12192000" cy="6858000"/>
  <p:notesSz cx="6858000" cy="9144000"/>
  <p:embeddedFontLst>
    <p:embeddedFont>
      <p:font typeface="Public Sans" pitchFamily="2" charset="0"/>
      <p:regular r:id="rId34"/>
      <p:bold r:id="rId35"/>
      <p:italic r:id="rId36"/>
      <p:boldItalic r:id="rId37"/>
    </p:embeddedFont>
    <p:embeddedFont>
      <p:font typeface="Public Sans Light" pitchFamily="2" charset="0"/>
      <p:regular r:id="rId38"/>
      <p: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8FF74E67-D783-1AFC-D590-3DD6E717F055}" name="Mark McDonald" initials="MM" userId="S::Mark.McDonald22@det.nsw.edu.au::450f036d-e46d-4f0c-a6d9-4ab68b2a8b10"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810CB-EE73-4D53-93C0-94E735EB2298}" v="2" dt="2025-08-11T02:39:25.43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67589" autoAdjust="0"/>
  </p:normalViewPr>
  <p:slideViewPr>
    <p:cSldViewPr snapToGrid="0">
      <p:cViewPr varScale="1">
        <p:scale>
          <a:sx n="84" d="100"/>
          <a:sy n="84" d="100"/>
        </p:scale>
        <p:origin x="1248"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FED35AC7-4D1D-4C68-9CBD-5AF8072C210C}"/>
    <pc:docChg chg="modSld">
      <pc:chgData name="Christopher Farlow" userId="1d6e7c80-f391-4c69-991c-b443ceeb1639" providerId="ADAL" clId="{FED35AC7-4D1D-4C68-9CBD-5AF8072C210C}" dt="2025-08-10T23:25:38.861" v="0" actId="13244"/>
      <pc:docMkLst>
        <pc:docMk/>
      </pc:docMkLst>
      <pc:sldChg chg="modSp mod">
        <pc:chgData name="Christopher Farlow" userId="1d6e7c80-f391-4c69-991c-b443ceeb1639" providerId="ADAL" clId="{FED35AC7-4D1D-4C68-9CBD-5AF8072C210C}" dt="2025-08-10T23:25:38.861" v="0" actId="13244"/>
        <pc:sldMkLst>
          <pc:docMk/>
          <pc:sldMk cId="1067037346" sldId="26405"/>
        </pc:sldMkLst>
        <pc:spChg chg="ord">
          <ac:chgData name="Christopher Farlow" userId="1d6e7c80-f391-4c69-991c-b443ceeb1639" providerId="ADAL" clId="{FED35AC7-4D1D-4C68-9CBD-5AF8072C210C}" dt="2025-08-10T23:25:38.861" v="0" actId="13244"/>
          <ac:spMkLst>
            <pc:docMk/>
            <pc:sldMk cId="1067037346" sldId="26405"/>
            <ac:spMk id="40" creationId="{79BFED50-E86A-ED57-FB09-770A5DEFC3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k-6/english-3-6-units#tabs_10309404523:~:text=DOCX%201.15%20MB)-,Unit%2016%20%E2%80%93%20Theme,-In%20this%20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ducation.nsw.gov.au/teaching-and-learning/curriculum/english/english-curriculum-resources-k-12/english-7-10-resources/stage-4-year-8-transport-me-to-the-re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allow a reading of the definition of hybrid texts on screen as provided by the NESA glossary. Depending on the needs of your class, you may choose to facilitate a class discussion around what students already know about each of these components before moving on to an explanation of each on the next slide. </a:t>
            </a:r>
          </a:p>
          <a:p>
            <a:endParaRPr lang="en-AU" dirty="0"/>
          </a:p>
          <a:p>
            <a:endParaRPr lang="en-AU" dirty="0"/>
          </a:p>
          <a:p>
            <a:r>
              <a:rPr lang="en-AU" dirty="0"/>
              <a:t>Definition – </a:t>
            </a:r>
            <a:r>
              <a:rPr lang="en-AU" b="1" dirty="0"/>
              <a:t>composite</a:t>
            </a:r>
            <a:r>
              <a:rPr lang="en-AU" dirty="0"/>
              <a:t>: </a:t>
            </a:r>
            <a:r>
              <a:rPr lang="en-AU" b="0" i="0" dirty="0">
                <a:solidFill>
                  <a:srgbClr val="1D2A57"/>
                </a:solidFill>
                <a:effectLst/>
                <a:latin typeface="Arial" panose="020B0604020202020204" pitchFamily="34" charset="0"/>
              </a:rPr>
              <a:t>something that is made of various different parts.</a:t>
            </a:r>
          </a:p>
          <a:p>
            <a:endParaRPr lang="en-AU" b="0" i="0" dirty="0">
              <a:solidFill>
                <a:srgbClr val="1D2A57"/>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an explanation of each form is animated and will appear in the order on the screen when you click. </a:t>
            </a:r>
            <a:endParaRPr lang="en-AU" sz="1800" b="1" dirty="0">
              <a:effectLst/>
              <a:latin typeface="Arial" panose="020B0604020202020204" pitchFamily="34" charset="0"/>
            </a:endParaRPr>
          </a:p>
          <a:p>
            <a:r>
              <a:rPr lang="en-AU" b="0" dirty="0"/>
              <a:t>To determine prior knowledge of these components and students understanding of these explanations, you may like to ask probing questions and for examples of texts students may be familiar with that align with each of these.</a:t>
            </a:r>
          </a:p>
          <a:p>
            <a:endParaRPr lang="en-AU" b="0" dirty="0"/>
          </a:p>
          <a:p>
            <a:endParaRPr lang="en-AU" b="0" dirty="0"/>
          </a:p>
          <a:p>
            <a:r>
              <a:rPr lang="en-AU" b="1" dirty="0"/>
              <a:t>Note for differentiation: </a:t>
            </a:r>
            <a:r>
              <a:rPr lang="en-AU" b="0" dirty="0"/>
              <a:t>depending on the language needs of your students, it may be necessary to define: premise, observable, recurring, classify, generate, impression, gestures, distinctive, etc. </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2920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has been used to identify the explicit teaching learning strategy and should be deleted or hidden when using in a classroom setting. </a:t>
            </a:r>
          </a:p>
          <a:p>
            <a:r>
              <a:rPr lang="en-AU" b="0" dirty="0"/>
              <a:t>If students cannot adequately respond to questions or complete activities,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to check for student understanding of hybrid text, ask students to complete the sentence on screen using figurative language devices to creatively demonstrate their understanding. </a:t>
            </a:r>
          </a:p>
          <a:p>
            <a:r>
              <a:rPr lang="en-AU" dirty="0">
                <a:latin typeface="Arial" panose="020B0604020202020204" pitchFamily="34" charset="0"/>
                <a:cs typeface="Arial" panose="020B0604020202020204" pitchFamily="34" charset="0"/>
              </a:rPr>
              <a:t>For example:</a:t>
            </a:r>
          </a:p>
          <a:p>
            <a:pPr marL="285750" indent="-285750">
              <a:buFont typeface="Arial" panose="020B0604020202020204" pitchFamily="34" charset="0"/>
              <a:buChar char="•"/>
            </a:pPr>
            <a:r>
              <a:rPr lang="en-AU" b="0" dirty="0">
                <a:latin typeface="Arial" panose="020B0604020202020204" pitchFamily="34" charset="0"/>
                <a:cs typeface="Arial" panose="020B0604020202020204" pitchFamily="34" charset="0"/>
              </a:rPr>
              <a:t>A hybrid text is like a melting pot of ideas, that when stirred together produce a complex meal to be consumed.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garden of ideas, where different genres bloom side by side, each contributing its unique fragrance to the overall landscape.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feast for the senses, combining the savoury flavours of storytelling with the delicate spices of poetic language, leaving readers both satisfied and craving more.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journey without a single map, where the traveller navigates between genres, discovering new landscapes of thought and emotion along the way.</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You may ask students to write their response on a sticky note that can be shared on a wall in the classroom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37380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consider animating the features on the slide to appear one at a time. Students could find examples of each of the features in the core text.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59092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using the extract on the slide, discuss with the class why </a:t>
            </a:r>
            <a:r>
              <a:rPr lang="en-AU" b="1" dirty="0"/>
              <a:t>Core text 2 – ‘What the doctor recommended’ by Queenie Chan </a:t>
            </a:r>
            <a:r>
              <a:rPr lang="en-AU" b="0" dirty="0"/>
              <a:t>is a hybrid text. Highlight:</a:t>
            </a:r>
          </a:p>
          <a:p>
            <a:pPr marL="285750" indent="-285750">
              <a:buFont typeface="Arial" panose="020B0604020202020204" pitchFamily="34" charset="0"/>
              <a:buChar char="•"/>
            </a:pPr>
            <a:r>
              <a:rPr lang="en-AU" b="0" dirty="0"/>
              <a:t>the elements of different forms it integrates – written and visual text (manga frames)</a:t>
            </a:r>
          </a:p>
          <a:p>
            <a:pPr marL="285750" indent="-285750">
              <a:buFont typeface="Arial" panose="020B0604020202020204" pitchFamily="34" charset="0"/>
              <a:buChar char="•"/>
            </a:pPr>
            <a:r>
              <a:rPr lang="en-AU" b="0" dirty="0"/>
              <a:t>storytelling through both the narration and manga dialogue boxes</a:t>
            </a:r>
          </a:p>
          <a:p>
            <a:pPr marL="285750" indent="-285750">
              <a:buFont typeface="Arial" panose="020B0604020202020204" pitchFamily="34" charset="0"/>
              <a:buChar char="•"/>
            </a:pPr>
            <a:r>
              <a:rPr lang="en-AU" b="0" dirty="0"/>
              <a:t>the blending of writing styles from personal and discursive exploration in the written text to narrative and recount in the manga frames. </a:t>
            </a:r>
          </a:p>
          <a:p>
            <a:pPr marL="285750" indent="-285750">
              <a:buFont typeface="Arial" panose="020B0604020202020204" pitchFamily="34" charset="0"/>
              <a:buChar char="•"/>
            </a:pP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revise the textual concept of code and convention with students. They may recall addressing this in </a:t>
            </a:r>
            <a:r>
              <a:rPr lang="en-AU" b="1" dirty="0"/>
              <a:t>Digital Stories – 10.4. </a:t>
            </a:r>
            <a:r>
              <a:rPr lang="en-AU" b="0" dirty="0"/>
              <a:t>Invite students to contribute codes and conventions of texts with which they are familiar such as:</a:t>
            </a:r>
          </a:p>
          <a:p>
            <a:endParaRPr lang="en-AU" b="0" dirty="0"/>
          </a:p>
          <a:p>
            <a:r>
              <a:rPr lang="en-AU" b="1" dirty="0"/>
              <a:t>Film </a:t>
            </a:r>
          </a:p>
          <a:p>
            <a:endParaRPr lang="en-AU" b="1" dirty="0"/>
          </a:p>
          <a:p>
            <a:pPr marL="285750" indent="-285750">
              <a:buFont typeface="Arial" panose="020B0604020202020204" pitchFamily="34" charset="0"/>
              <a:buChar char="•"/>
            </a:pPr>
            <a:r>
              <a:rPr lang="en-AU" b="0" dirty="0"/>
              <a:t>Code: the use of lighting to create mood and suspense in a horror film</a:t>
            </a:r>
          </a:p>
          <a:p>
            <a:pPr marL="285750" indent="-285750">
              <a:buFont typeface="Arial" panose="020B0604020202020204" pitchFamily="34" charset="0"/>
              <a:buChar char="•"/>
            </a:pPr>
            <a:r>
              <a:rPr lang="en-AU" b="0" dirty="0"/>
              <a:t>Convention: an isolated setting for a horror film.</a:t>
            </a:r>
          </a:p>
          <a:p>
            <a:pPr marL="285750" indent="-285750">
              <a:buFont typeface="Arial" panose="020B0604020202020204" pitchFamily="34" charset="0"/>
              <a:buChar char="•"/>
            </a:pPr>
            <a:endParaRPr lang="en-AU" b="0" dirty="0"/>
          </a:p>
          <a:p>
            <a:pPr marL="0" indent="0">
              <a:buFont typeface="Arial" panose="020B0604020202020204" pitchFamily="34" charset="0"/>
              <a:buNone/>
            </a:pPr>
            <a:r>
              <a:rPr lang="en-AU" b="1" dirty="0"/>
              <a:t>Poetry</a:t>
            </a:r>
          </a:p>
          <a:p>
            <a:pPr marL="0" indent="0">
              <a:buFont typeface="Arial" panose="020B0604020202020204" pitchFamily="34" charset="0"/>
              <a:buNone/>
            </a:pPr>
            <a:endParaRPr lang="en-AU" b="1" dirty="0"/>
          </a:p>
          <a:p>
            <a:pPr marL="285750" indent="-285750">
              <a:buFont typeface="Arial" panose="020B0604020202020204" pitchFamily="34" charset="0"/>
              <a:buChar char="•"/>
            </a:pPr>
            <a:r>
              <a:rPr lang="en-AU" b="0" dirty="0"/>
              <a:t>Code: the use of symbolism to convey ideas such as ‘bathe me clean’ in </a:t>
            </a:r>
            <a:r>
              <a:rPr lang="en-AU" b="1" dirty="0"/>
              <a:t>Core text 1 – ‘I run’ by Melanie Mununggurr- Williams</a:t>
            </a:r>
            <a:r>
              <a:rPr lang="en-AU" b="0" dirty="0"/>
              <a:t> conveying the idea of renewal. </a:t>
            </a:r>
          </a:p>
          <a:p>
            <a:pPr marL="285750" indent="-285750">
              <a:buFont typeface="Arial" panose="020B0604020202020204" pitchFamily="34" charset="0"/>
              <a:buChar char="•"/>
            </a:pPr>
            <a:r>
              <a:rPr lang="en-AU" b="0" dirty="0"/>
              <a:t>Convention: economy of language – poetry uses few words to say a lot through layers of meaning. </a:t>
            </a:r>
          </a:p>
          <a:p>
            <a:pPr marL="285750" indent="-285750">
              <a:buFont typeface="Arial" panose="020B0604020202020204" pitchFamily="34" charset="0"/>
              <a:buChar char="•"/>
            </a:pPr>
            <a:endParaRPr lang="en-AU" b="0" dirty="0"/>
          </a:p>
          <a:p>
            <a:pPr marL="0" indent="0">
              <a:buFont typeface="Arial" panose="020B0604020202020204" pitchFamily="34" charset="0"/>
              <a:buNone/>
            </a:pPr>
            <a:r>
              <a:rPr lang="en-AU" b="1" dirty="0"/>
              <a:t>Graphic novels</a:t>
            </a:r>
          </a:p>
          <a:p>
            <a:pPr marL="0" indent="0">
              <a:buFont typeface="Arial" panose="020B0604020202020204" pitchFamily="34" charset="0"/>
              <a:buNone/>
            </a:pPr>
            <a:endParaRPr lang="en-AU" b="1" dirty="0"/>
          </a:p>
          <a:p>
            <a:pPr marL="285750" indent="-285750">
              <a:buFont typeface="Arial" panose="020B0604020202020204" pitchFamily="34" charset="0"/>
              <a:buChar char="•"/>
            </a:pPr>
            <a:r>
              <a:rPr lang="en-AU" b="0" dirty="0"/>
              <a:t>Code: the use of panel size and layout to influence pacing – bigger panels highlight dramatic moments while smaller panels can create a sense of intimacy or urgency.</a:t>
            </a:r>
          </a:p>
          <a:p>
            <a:pPr marL="285750" indent="-285750">
              <a:buFont typeface="Arial" panose="020B0604020202020204" pitchFamily="34" charset="0"/>
              <a:buChar char="•"/>
            </a:pPr>
            <a:r>
              <a:rPr lang="en-AU" b="0" dirty="0"/>
              <a:t>Convention: using speech bubbles to convey dialogue or thought.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9275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E4AD4-2B63-D860-4B4E-E80FD494C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61C0F-F212-110B-D766-0BD079FAE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EDFE9-6E0A-143C-B35E-1137FCBA253C}"/>
              </a:ext>
            </a:extLst>
          </p:cNvPr>
          <p:cNvSpPr>
            <a:spLocks noGrp="1"/>
          </p:cNvSpPr>
          <p:nvPr>
            <p:ph type="body" idx="1"/>
          </p:nvPr>
        </p:nvSpPr>
        <p:spPr/>
        <p:txBody>
          <a:bodyPr/>
          <a:lstStyle/>
          <a:p>
            <a:pPr marL="0" indent="0">
              <a:buFont typeface="Arial" panose="020B0604020202020204" pitchFamily="34" charset="0"/>
              <a:buNone/>
            </a:pPr>
            <a:r>
              <a:rPr lang="en-AU" b="1" dirty="0"/>
              <a:t>Teacher note: </a:t>
            </a:r>
            <a:r>
              <a:rPr lang="en-AU" b="0" dirty="0"/>
              <a:t>take students through the list of codes and conventions of manga. Students identify examples of each in </a:t>
            </a:r>
            <a:r>
              <a:rPr lang="en-AU" b="1" dirty="0"/>
              <a:t>Core text 2 – ‘What the doctor recommended’ </a:t>
            </a:r>
            <a:r>
              <a:rPr lang="en-AU" b="0" dirty="0"/>
              <a:t>by Queenie Chan.</a:t>
            </a:r>
            <a:endParaRPr lang="en-AU" b="1" dirty="0"/>
          </a:p>
        </p:txBody>
      </p:sp>
      <p:sp>
        <p:nvSpPr>
          <p:cNvPr id="4" name="Slide Number Placeholder 3">
            <a:extLst>
              <a:ext uri="{FF2B5EF4-FFF2-40B4-BE49-F238E27FC236}">
                <a16:creationId xmlns:a16="http://schemas.microsoft.com/office/drawing/2014/main" id="{641721B9-B6A9-CB6D-1934-93099988FB01}"/>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96086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1B8B3-410D-1ED5-FF85-859F9D108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D3AB9-F3C3-CBB0-17AB-9802D230D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DEFC3-53D1-F275-5FA7-499609C69FE2}"/>
              </a:ext>
            </a:extLst>
          </p:cNvPr>
          <p:cNvSpPr>
            <a:spLocks noGrp="1"/>
          </p:cNvSpPr>
          <p:nvPr>
            <p:ph type="body" idx="1"/>
          </p:nvPr>
        </p:nvSpPr>
        <p:spPr/>
        <p:txBody>
          <a:bodyPr/>
          <a:lstStyle/>
          <a:p>
            <a:pPr marL="0" indent="0">
              <a:buFont typeface="Arial" panose="020B0604020202020204" pitchFamily="34" charset="0"/>
              <a:buNone/>
            </a:pPr>
            <a:r>
              <a:rPr lang="en-AU" b="1" dirty="0"/>
              <a:t>Teacher note: </a:t>
            </a:r>
            <a:r>
              <a:rPr lang="en-AU" b="0" dirty="0"/>
              <a:t>Use the gradual release of responsibility to model the analysis of the codes and conventions of manga used in the extract on the slide. Consider animating the annotations to support students to manage cognitive load. </a:t>
            </a:r>
            <a:endParaRPr lang="en-AU" b="1" dirty="0"/>
          </a:p>
        </p:txBody>
      </p:sp>
      <p:sp>
        <p:nvSpPr>
          <p:cNvPr id="4" name="Slide Number Placeholder 3">
            <a:extLst>
              <a:ext uri="{FF2B5EF4-FFF2-40B4-BE49-F238E27FC236}">
                <a16:creationId xmlns:a16="http://schemas.microsoft.com/office/drawing/2014/main" id="{1E3539C3-BE19-93F8-CF69-BBBDC05A2AB5}"/>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01783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A308-80A7-0E5B-B784-DC3B6A9D1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CD89E-7147-8E65-34F9-D48C12D1E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D64CE-76F0-9272-C7ED-BF0679BE884A}"/>
              </a:ext>
            </a:extLst>
          </p:cNvPr>
          <p:cNvSpPr>
            <a:spLocks noGrp="1"/>
          </p:cNvSpPr>
          <p:nvPr>
            <p:ph type="body" idx="1"/>
          </p:nvPr>
        </p:nvSpPr>
        <p:spPr/>
        <p:txBody>
          <a:bodyPr/>
          <a:lstStyle/>
          <a:p>
            <a:pPr marL="0" indent="0">
              <a:buFont typeface="Arial" panose="020B0604020202020204" pitchFamily="34" charset="0"/>
              <a:buNone/>
            </a:pPr>
            <a:r>
              <a:rPr lang="en-AU" b="1" dirty="0"/>
              <a:t>Teacher note: </a:t>
            </a:r>
            <a:r>
              <a:rPr lang="en-AU" b="0" dirty="0"/>
              <a:t>Use guided instruction to support students to identify the codes and conventions of manga in the extract on the slide. Guide students to identify the following features:</a:t>
            </a:r>
          </a:p>
          <a:p>
            <a:pPr marL="285750" indent="-285750">
              <a:buFont typeface="Arial" panose="020B0604020202020204" pitchFamily="34" charset="0"/>
              <a:buChar char="•"/>
            </a:pPr>
            <a:r>
              <a:rPr lang="en-AU" b="0" dirty="0"/>
              <a:t>layout organised in panels</a:t>
            </a:r>
          </a:p>
          <a:p>
            <a:pPr marL="285750" indent="-285750">
              <a:buFont typeface="Arial" panose="020B0604020202020204" pitchFamily="34" charset="0"/>
              <a:buChar char="•"/>
            </a:pPr>
            <a:r>
              <a:rPr lang="en-AU" b="0" dirty="0"/>
              <a:t>exaggerated facial features – eyes far apart, mouth and nose very small.</a:t>
            </a:r>
          </a:p>
          <a:p>
            <a:pPr marL="285750" indent="-285750">
              <a:buFont typeface="Arial" panose="020B0604020202020204" pitchFamily="34" charset="0"/>
              <a:buChar char="•"/>
            </a:pPr>
            <a:r>
              <a:rPr lang="en-AU" b="0" dirty="0"/>
              <a:t>use of humour through the upside down book</a:t>
            </a:r>
          </a:p>
          <a:p>
            <a:pPr marL="285750" indent="-285750">
              <a:buFont typeface="Arial" panose="020B0604020202020204" pitchFamily="34" charset="0"/>
              <a:buChar char="•"/>
            </a:pPr>
            <a:r>
              <a:rPr lang="en-AU" b="0" dirty="0"/>
              <a:t>use of symbolism – the teddy bear represents childhood and innocence</a:t>
            </a:r>
          </a:p>
          <a:p>
            <a:pPr marL="285750" indent="-285750">
              <a:buFont typeface="Arial" panose="020B0604020202020204" pitchFamily="34" charset="0"/>
              <a:buChar char="•"/>
            </a:pPr>
            <a:r>
              <a:rPr lang="en-AU" b="0" dirty="0"/>
              <a:t>written text integrated with visual text to communicate meaning – ‘China’ and ‘Here’.</a:t>
            </a:r>
          </a:p>
          <a:p>
            <a:pPr marL="285750" indent="-285750">
              <a:buFont typeface="Arial" panose="020B0604020202020204" pitchFamily="34" charset="0"/>
              <a:buChar char="•"/>
            </a:pPr>
            <a:endParaRPr lang="en-AU" b="0" dirty="0"/>
          </a:p>
          <a:p>
            <a:pPr marL="0" indent="0">
              <a:buFont typeface="Arial" panose="020B0604020202020204" pitchFamily="34" charset="0"/>
              <a:buNone/>
            </a:pPr>
            <a:r>
              <a:rPr lang="en-AU" b="1" dirty="0"/>
              <a:t>Student note:</a:t>
            </a:r>
            <a:r>
              <a:rPr lang="en-AU" b="0" dirty="0"/>
              <a:t> work in small groups to annotate an allocated extract from the text to identify the codes and conventions of manga that are used. </a:t>
            </a:r>
            <a:endParaRPr lang="en-AU" b="1" dirty="0"/>
          </a:p>
        </p:txBody>
      </p:sp>
      <p:sp>
        <p:nvSpPr>
          <p:cNvPr id="4" name="Slide Number Placeholder 3">
            <a:extLst>
              <a:ext uri="{FF2B5EF4-FFF2-40B4-BE49-F238E27FC236}">
                <a16:creationId xmlns:a16="http://schemas.microsoft.com/office/drawing/2014/main" id="{F5D22992-63B9-948F-E9C7-305782D464CA}"/>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40829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latin typeface="Public Sans" pitchFamily="2" charset="0"/>
              </a:rPr>
              <a:t>Teacher note: </a:t>
            </a:r>
            <a:r>
              <a:rPr lang="en-AU" b="0" i="0" u="none" strike="noStrike" dirty="0">
                <a:solidFill>
                  <a:srgbClr val="000000"/>
                </a:solidFill>
                <a:effectLst/>
                <a:latin typeface="Public Sans" pitchFamily="2" charset="0"/>
              </a:rPr>
              <a:t>the purpose of this PowerPoint is to provide support for </a:t>
            </a:r>
            <a:r>
              <a:rPr lang="en-AU" b="1" i="0" u="none" strike="noStrike" dirty="0">
                <a:solidFill>
                  <a:srgbClr val="000000"/>
                </a:solidFill>
                <a:effectLst/>
                <a:latin typeface="Arial" panose="020B0604020202020204" pitchFamily="34" charset="0"/>
              </a:rPr>
              <a:t>Phase 3, sequence 2 – deepening understanding of textual hybridity. </a:t>
            </a:r>
            <a:endParaRPr lang="en-US" b="0" i="0" dirty="0">
              <a:solidFill>
                <a:srgbClr val="444444"/>
              </a:solidFill>
              <a:effectLst/>
              <a:latin typeface="Calibri" panose="020F0502020204030204" pitchFamily="34" charset="0"/>
            </a:endParaRPr>
          </a:p>
          <a:p>
            <a:pPr algn="l" rtl="0" fontAlgn="base"/>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Public Sans" pitchFamily="2" charset="0"/>
              </a:rPr>
              <a:t>It should be used in conjunction with the program and the resource booklet.</a:t>
            </a:r>
            <a:endParaRPr lang="en-AU" b="0" i="0" dirty="0">
              <a:solidFill>
                <a:srgbClr val="444444"/>
              </a:solidFill>
              <a:effectLst/>
              <a:latin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CD42-DCC1-34C0-9E03-1C3612433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60AEE-8073-DDD1-9552-7DAA9A2ED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2A3F1-47A0-040F-33AE-C7EB5019B893}"/>
              </a:ext>
            </a:extLst>
          </p:cNvPr>
          <p:cNvSpPr>
            <a:spLocks noGrp="1"/>
          </p:cNvSpPr>
          <p:nvPr>
            <p:ph type="body" idx="1"/>
          </p:nvPr>
        </p:nvSpPr>
        <p:spPr/>
        <p:txBody>
          <a:bodyPr/>
          <a:lstStyle/>
          <a:p>
            <a:pPr marL="0" indent="0">
              <a:buFont typeface="Arial" panose="020B0604020202020204" pitchFamily="34" charset="0"/>
              <a:buNone/>
            </a:pPr>
            <a:r>
              <a:rPr lang="en-AU" b="1" dirty="0"/>
              <a:t>Teacher note: </a:t>
            </a:r>
            <a:r>
              <a:rPr lang="en-AU" b="0" dirty="0"/>
              <a:t>students experiment with textual hybridity by drawing on their composition from Core formative task 1.</a:t>
            </a:r>
            <a:endParaRPr lang="en-AU" b="1" dirty="0"/>
          </a:p>
        </p:txBody>
      </p:sp>
      <p:sp>
        <p:nvSpPr>
          <p:cNvPr id="4" name="Slide Number Placeholder 3">
            <a:extLst>
              <a:ext uri="{FF2B5EF4-FFF2-40B4-BE49-F238E27FC236}">
                <a16:creationId xmlns:a16="http://schemas.microsoft.com/office/drawing/2014/main" id="{5E2ED2E2-F8D5-076C-EC6A-CFBD35A6A1E4}"/>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53875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learning intentions and success criteria are not just usually delivered first or early in the lesson – teachers explain and check that students have understood them. They are referred to throughout the lesson to guide and formatively assess learning (DoE 2025). </a:t>
            </a:r>
            <a:endParaRPr lang="en-AU" b="0"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returning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p>
          <a:p>
            <a:endParaRPr lang="en-AU" b="1" dirty="0"/>
          </a:p>
          <a:p>
            <a:pPr>
              <a:defRPr/>
            </a:pPr>
            <a:r>
              <a:rPr lang="en-AU" b="1" dirty="0">
                <a:latin typeface="Arial"/>
                <a:cs typeface="Arial"/>
              </a:rPr>
              <a:t>Sample success criteria </a:t>
            </a:r>
            <a:r>
              <a:rPr lang="en-AU" dirty="0">
                <a:latin typeface="Arial"/>
                <a:cs typeface="Arial"/>
              </a:rPr>
              <a:t>(this may have been adapted by the classroom teacher): </a:t>
            </a:r>
          </a:p>
          <a:p>
            <a:pPr marL="285750" indent="-285750">
              <a:lnSpc>
                <a:spcPct val="150000"/>
              </a:lnSpc>
              <a:spcBef>
                <a:spcPts val="1200"/>
              </a:spcBef>
              <a:spcAft>
                <a:spcPts val="600"/>
              </a:spcAft>
              <a:buFont typeface="Public Sans"/>
              <a:buChar char="-"/>
              <a:defRPr/>
            </a:pPr>
            <a:r>
              <a:rPr lang="en-AU" i="1" dirty="0"/>
              <a:t>identify the codes and conventions of manga used in the core text</a:t>
            </a:r>
            <a:endParaRPr lang="en-US" dirty="0"/>
          </a:p>
          <a:p>
            <a:pPr marL="285750" indent="-285750">
              <a:lnSpc>
                <a:spcPct val="150000"/>
              </a:lnSpc>
              <a:spcBef>
                <a:spcPts val="1200"/>
              </a:spcBef>
              <a:spcAft>
                <a:spcPts val="600"/>
              </a:spcAft>
              <a:buFont typeface="Public Sans"/>
              <a:buChar char="-"/>
              <a:defRPr/>
            </a:pPr>
            <a:r>
              <a:rPr lang="en-AU" i="1" dirty="0"/>
              <a:t>explain textual hybridity</a:t>
            </a:r>
            <a:endParaRPr lang="en-US" dirty="0"/>
          </a:p>
          <a:p>
            <a:pPr marL="285750" indent="-285750">
              <a:lnSpc>
                <a:spcPct val="150000"/>
              </a:lnSpc>
              <a:spcBef>
                <a:spcPts val="1200"/>
              </a:spcBef>
              <a:spcAft>
                <a:spcPts val="600"/>
              </a:spcAft>
              <a:buFont typeface="Public Sans"/>
              <a:buChar char="-"/>
              <a:defRPr/>
            </a:pPr>
            <a:r>
              <a:rPr lang="en-AU" i="1" dirty="0"/>
              <a:t>experiment with textual hybridity in their own composition.</a:t>
            </a:r>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69767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7B845-653B-4D02-253F-EB90A55BE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FA945-8044-1F89-25B0-3E338F366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A678-23E4-D8DD-27FF-CAB462A535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2F53D74-50FB-1426-BD89-0B1E7A4CE530}"/>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6741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Arial"/>
                <a:cs typeface="Arial"/>
              </a:rPr>
              <a:t>adapt the provided learning intention and below sample success criteria, as required, to suit the needs of your students. </a:t>
            </a:r>
            <a:endParaRPr lang="en-US" dirty="0">
              <a:latin typeface="Arial"/>
              <a:cs typeface="Arial"/>
            </a:endParaRPr>
          </a:p>
          <a:p>
            <a:endParaRPr lang="en-AU" dirty="0">
              <a:latin typeface="Arial"/>
              <a:cs typeface="Arial"/>
            </a:endParaRPr>
          </a:p>
          <a:p>
            <a:pPr marL="285750" indent="-285750" algn="l">
              <a:lnSpc>
                <a:spcPct val="150000"/>
              </a:lnSpc>
              <a:spcBef>
                <a:spcPts val="1200"/>
              </a:spcBef>
              <a:spcAft>
                <a:spcPts val="600"/>
              </a:spcAft>
              <a:buFont typeface="Calibri"/>
              <a:buChar char="-"/>
            </a:pPr>
            <a:r>
              <a:rPr lang="en-AU" i="1" dirty="0">
                <a:latin typeface="Arial"/>
                <a:cs typeface="Arial"/>
              </a:rPr>
              <a:t>identify the codes and conventions of manga used in the core text</a:t>
            </a:r>
            <a:endParaRPr lang="en-US" i="1" dirty="0">
              <a:latin typeface="Arial"/>
              <a:cs typeface="Arial"/>
            </a:endParaRPr>
          </a:p>
          <a:p>
            <a:pPr marL="285750" indent="-285750" algn="l">
              <a:lnSpc>
                <a:spcPct val="150000"/>
              </a:lnSpc>
              <a:spcBef>
                <a:spcPts val="1200"/>
              </a:spcBef>
              <a:spcAft>
                <a:spcPts val="600"/>
              </a:spcAft>
              <a:buFont typeface="Calibri"/>
              <a:buChar char="-"/>
            </a:pPr>
            <a:r>
              <a:rPr lang="en-AU" i="1" dirty="0">
                <a:latin typeface="Arial"/>
                <a:cs typeface="Arial"/>
              </a:rPr>
              <a:t>explain textual hybridity</a:t>
            </a:r>
            <a:endParaRPr lang="en-US" i="1" dirty="0"/>
          </a:p>
          <a:p>
            <a:pPr marL="285750" indent="-285750" algn="l">
              <a:lnSpc>
                <a:spcPct val="150000"/>
              </a:lnSpc>
              <a:spcBef>
                <a:spcPts val="1200"/>
              </a:spcBef>
              <a:spcAft>
                <a:spcPts val="600"/>
              </a:spcAft>
              <a:buFont typeface="Calibri"/>
              <a:buChar char="-"/>
            </a:pPr>
            <a:r>
              <a:rPr lang="en-AU" i="1" dirty="0">
                <a:latin typeface="Arial"/>
                <a:cs typeface="Arial"/>
              </a:rPr>
              <a:t>experiment with textual hybridity in their own composition.</a:t>
            </a:r>
            <a:endParaRPr lang="en-AU" i="1" dirty="0"/>
          </a:p>
          <a:p>
            <a:pPr marL="285750" indent="-285750" algn="ctr">
              <a:lnSpc>
                <a:spcPct val="150000"/>
              </a:lnSpc>
              <a:spcBef>
                <a:spcPts val="1200"/>
              </a:spcBef>
              <a:spcAft>
                <a:spcPts val="600"/>
              </a:spcAft>
              <a:buFont typeface="Calibri"/>
              <a:buChar char="-"/>
            </a:pPr>
            <a:endParaRPr lang="en-AU" i="1" dirty="0">
              <a:latin typeface="Arial"/>
              <a:cs typeface="Arial"/>
            </a:endParaRPr>
          </a:p>
          <a:p>
            <a:pPr marL="285750" indent="-285750">
              <a:buFont typeface="Arial" panose="020B0604020202020204" pitchFamily="34" charset="0"/>
              <a:buChar char="•"/>
            </a:pPr>
            <a:r>
              <a:rPr lang="en-AU" dirty="0">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dirty="0">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b="1" dirty="0">
              <a:latin typeface="Arial" panose="020B0604020202020204" pitchFamily="34" charset="0"/>
              <a:cs typeface="Arial" panose="020B0604020202020204" pitchFamily="34" charset="0"/>
            </a:endParaRPr>
          </a:p>
          <a:p>
            <a:pPr marL="171450" indent="-171450">
              <a:buFont typeface="Calibri"/>
              <a:buChar char="-"/>
            </a:pPr>
            <a:endParaRPr lang="en-AU" dirty="0"/>
          </a:p>
          <a:p>
            <a:pPr marL="0" indent="0">
              <a:buFont typeface="Arial"/>
              <a:buNone/>
            </a:pPr>
            <a:r>
              <a:rPr lang="en-AU" b="1" dirty="0">
                <a:latin typeface="Arial" panose="020B0604020202020204" pitchFamily="34" charset="0"/>
                <a:cs typeface="Arial" panose="020B0604020202020204" pitchFamily="34" charset="0"/>
              </a:rPr>
              <a:t>Suggested success criteria</a:t>
            </a:r>
          </a:p>
          <a:p>
            <a:pPr marL="0" indent="0">
              <a:buFont typeface="Arial"/>
              <a:buNone/>
            </a:pPr>
            <a:endParaRPr lang="en-AU" b="1" dirty="0">
              <a:latin typeface="Arial" panose="020B0604020202020204" pitchFamily="34" charset="0"/>
              <a:cs typeface="Arial" panose="020B0604020202020204" pitchFamily="34" charset="0"/>
            </a:endParaRPr>
          </a:p>
          <a:p>
            <a:pPr marL="342900" lvl="0" indent="-342900">
              <a:lnSpc>
                <a:spcPct val="150000"/>
              </a:lnSpc>
              <a:spcBef>
                <a:spcPts val="1200"/>
              </a:spcBef>
              <a:spcAft>
                <a:spcPts val="600"/>
              </a:spcAft>
              <a:buFont typeface="Calibri" panose="05050102010706020507" pitchFamily="18" charset="2"/>
              <a:buChar char="-"/>
            </a:pPr>
            <a:endParaRPr lang="en-AU" sz="1800" dirty="0">
              <a:effectLst/>
              <a:ea typeface="Calibri" panose="020F0502020204030204" pitchFamily="34" charset="0"/>
            </a:endParaRPr>
          </a:p>
          <a:p>
            <a:pPr marL="0" indent="0">
              <a:buFont typeface="Arial"/>
              <a:buNone/>
            </a:pPr>
            <a:endParaRPr lang="en-AU" b="1" dirty="0">
              <a:latin typeface="Arial" panose="020B0604020202020204" pitchFamily="34" charset="0"/>
              <a:cs typeface="Arial" panose="020B0604020202020204" pitchFamily="34" charset="0"/>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brainstorm where they may have heard this term before (teacher should organise student contributions into categories where relevant, e.g. machinery, cars, plants, etc.). </a:t>
            </a:r>
          </a:p>
          <a:p>
            <a:endParaRPr lang="en-AU" dirty="0"/>
          </a:p>
          <a:p>
            <a:r>
              <a:rPr lang="en-AU" b="1" dirty="0"/>
              <a:t>Note for differentiation: </a:t>
            </a:r>
            <a:r>
              <a:rPr lang="en-AU" dirty="0"/>
              <a:t>Where appropriate, you may wish to include some alternative images related to the word ‘hybrid’ on screen to prompt and support students engage with the brainstorm. Remind students that textual hybridity was addressed in ‘Exploring the speculative’ – 9.4, ‘Novel voices’ – 10.1 and ‘Digital stories’ – 10.4</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7011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dirty="0"/>
          </a:p>
          <a:p>
            <a:r>
              <a:rPr lang="en-AU" dirty="0"/>
              <a:t>Then reveal to students the Collins Dictionary definition </a:t>
            </a:r>
            <a:r>
              <a:rPr lang="en-AU" b="1" dirty="0"/>
              <a:t>[click for the animation to reveal the definition] </a:t>
            </a:r>
            <a:r>
              <a:rPr lang="en-AU" dirty="0"/>
              <a:t>and ask students to copy this into their books.</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7313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brainstorm their understanding of ‘text’. You may choose to replace or delete the images on screen depending on the needs of your students, these could be used as prompts to stimulate and guide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dirty="0"/>
          </a:p>
          <a:p>
            <a:r>
              <a:rPr lang="en-AU" dirty="0"/>
              <a:t>Then reveal to students the NESA Glossary dictionary </a:t>
            </a:r>
            <a:r>
              <a:rPr lang="en-AU" b="1" dirty="0"/>
              <a:t>[click for the animation to reveal the definition] </a:t>
            </a:r>
            <a:r>
              <a:rPr lang="en-AU" dirty="0"/>
              <a:t>and ask students to copy this into their books.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9307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 </a:t>
            </a:r>
            <a:r>
              <a:rPr lang="en-AU" sz="1800" b="0" dirty="0">
                <a:solidFill>
                  <a:srgbClr val="000000"/>
                </a:solidFill>
                <a:effectLst/>
                <a:latin typeface="Arial" panose="020B0604020202020204" pitchFamily="34" charset="0"/>
                <a:ea typeface="Calibri" panose="020F0502020204030204" pitchFamily="34" charset="0"/>
              </a:rPr>
              <a:t>students copy their definitions of ‘hybrid’ and ‘text’ into the 2 circles. They then in light of these, consider what their definition of a ‘hybrid text’ in the context of English would be and write this in the circle below. Students may work in pairs or small groups to complete this activity. Share and compare definitions as a class. Students can then read </a:t>
            </a:r>
            <a:r>
              <a:rPr lang="en-AU" sz="1800" dirty="0">
                <a:effectLst/>
                <a:latin typeface="Arial" panose="020B0604020202020204" pitchFamily="34" charset="0"/>
                <a:ea typeface="Calibri" panose="020F0502020204030204" pitchFamily="34" charset="0"/>
              </a:rPr>
              <a:t>definitions in </a:t>
            </a:r>
            <a:r>
              <a:rPr lang="en-AU" sz="1800" b="1" dirty="0">
                <a:effectLst/>
                <a:latin typeface="Arial" panose="020B0604020202020204" pitchFamily="34" charset="0"/>
                <a:ea typeface="Calibri" panose="020F0502020204030204" pitchFamily="34" charset="0"/>
              </a:rPr>
              <a:t>Resource 1 – What is a hybrid text? </a:t>
            </a:r>
            <a:r>
              <a:rPr lang="en-AU" sz="1800" b="0" dirty="0">
                <a:effectLst/>
                <a:latin typeface="Arial" panose="020B0604020202020204" pitchFamily="34" charset="0"/>
                <a:ea typeface="Calibri" panose="020F0502020204030204" pitchFamily="34" charset="0"/>
              </a:rPr>
              <a:t>To compare their definition. If you substitute </a:t>
            </a:r>
            <a:r>
              <a:rPr lang="en-AU" sz="1800" b="1" dirty="0">
                <a:effectLst/>
                <a:latin typeface="Arial" panose="020B0604020202020204" pitchFamily="34" charset="0"/>
                <a:ea typeface="Calibri" panose="020F0502020204030204" pitchFamily="34" charset="0"/>
              </a:rPr>
              <a:t>Core text 2 – ‘What the doctor recommended’ by Queenie Chan </a:t>
            </a:r>
            <a:r>
              <a:rPr lang="en-AU" sz="1800" b="0" dirty="0">
                <a:effectLst/>
                <a:latin typeface="Arial" panose="020B0604020202020204" pitchFamily="34" charset="0"/>
                <a:ea typeface="Calibri" panose="020F0502020204030204" pitchFamily="34" charset="0"/>
              </a:rPr>
              <a:t>with a different hybrid text, change the headings in the top circles as appropriate. For example, you may choose to look at hybridity using a text that integrates poetry and prose. </a:t>
            </a: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Additional resources to support student engagement with and understanding of hybrid texts can be found in </a:t>
            </a:r>
            <a:r>
              <a:rPr lang="en-AU" sz="1800" u="sng" dirty="0">
                <a:solidFill>
                  <a:srgbClr val="000000"/>
                </a:solidFill>
                <a:effectLst/>
                <a:latin typeface="Arial" panose="020B0604020202020204" pitchFamily="34" charset="0"/>
                <a:ea typeface="Calibri" panose="020F0502020204030204" pitchFamily="34" charset="0"/>
                <a:hlinkClick r:id="rId3"/>
              </a:rPr>
              <a:t>Stage 3 – Second year – Unit 16 – Theme</a:t>
            </a:r>
            <a:r>
              <a:rPr lang="en-AU" sz="1800" dirty="0">
                <a:solidFill>
                  <a:srgbClr val="000000"/>
                </a:solidFill>
                <a:effectLst/>
                <a:latin typeface="Arial" panose="020B0604020202020204" pitchFamily="34" charset="0"/>
                <a:ea typeface="Calibri" panose="020F0502020204030204" pitchFamily="34" charset="0"/>
              </a:rPr>
              <a:t>, specifically Lessons 9 – 12, and </a:t>
            </a:r>
            <a:r>
              <a:rPr lang="en-AU" sz="1800" u="sng" dirty="0">
                <a:solidFill>
                  <a:srgbClr val="000000"/>
                </a:solidFill>
                <a:effectLst/>
                <a:latin typeface="Arial" panose="020B0604020202020204" pitchFamily="34" charset="0"/>
                <a:ea typeface="Calibri" panose="020F0502020204030204" pitchFamily="34" charset="0"/>
                <a:hlinkClick r:id="rId4"/>
              </a:rPr>
              <a:t>Transport me to the ‘real’ – Year 8, Term 2</a:t>
            </a:r>
            <a:r>
              <a:rPr lang="en-AU" sz="1800" dirty="0">
                <a:solidFill>
                  <a:srgbClr val="000000"/>
                </a:solidFill>
                <a:effectLst/>
                <a:latin typeface="Arial" panose="020B0604020202020204" pitchFamily="34" charset="0"/>
                <a:ea typeface="Calibri" panose="020F0502020204030204" pitchFamily="34" charset="0"/>
              </a:rPr>
              <a:t>, specifically </a:t>
            </a:r>
            <a:r>
              <a:rPr lang="en-AU" sz="1800" b="1" dirty="0">
                <a:solidFill>
                  <a:srgbClr val="000000"/>
                </a:solidFill>
                <a:effectLst/>
                <a:latin typeface="Arial" panose="020B0604020202020204" pitchFamily="34" charset="0"/>
                <a:ea typeface="Calibri" panose="020F0502020204030204" pitchFamily="34" charset="0"/>
              </a:rPr>
              <a:t>Phase 4, resource 1 – hybrid non-fiction texts </a:t>
            </a:r>
            <a:r>
              <a:rPr lang="en-AU" sz="1800" dirty="0">
                <a:solidFill>
                  <a:srgbClr val="000000"/>
                </a:solidFill>
                <a:effectLst/>
                <a:latin typeface="Arial" panose="020B0604020202020204" pitchFamily="34" charset="0"/>
                <a:ea typeface="Calibri" panose="020F0502020204030204" pitchFamily="34" charset="0"/>
              </a:rPr>
              <a:t>and</a:t>
            </a:r>
            <a:r>
              <a:rPr lang="en-AU" sz="1800" b="1" dirty="0">
                <a:solidFill>
                  <a:srgbClr val="000000"/>
                </a:solidFill>
                <a:effectLst/>
                <a:latin typeface="Arial" panose="020B0604020202020204" pitchFamily="34" charset="0"/>
                <a:ea typeface="Calibri" panose="020F0502020204030204" pitchFamily="34" charset="0"/>
              </a:rPr>
              <a:t> Phase 4, activity 3 – the ‘real’ in ‘Swimming with Dolphins’</a:t>
            </a:r>
            <a:r>
              <a:rPr lang="en-AU" sz="1800" dirty="0">
                <a:solidFill>
                  <a:srgbClr val="000000"/>
                </a:solidFill>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18164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v9.australiancurriculum.edu.au/downloads/general-capabilities" TargetMode="External"/><Relationship Id="rId2" Type="http://schemas.openxmlformats.org/officeDocument/2006/relationships/hyperlink" Target="https://v9.australiancurriculum.edu.au/downloads/general-capabilities#accordion-afa194f119-item-6336db4ee7" TargetMode="External"/><Relationship Id="rId1" Type="http://schemas.openxmlformats.org/officeDocument/2006/relationships/slideLayout" Target="../slideLayouts/slideLayout19.xml"/><Relationship Id="rId5" Type="http://schemas.openxmlformats.org/officeDocument/2006/relationships/hyperlink" Target="https://curriculum.nsw.edu.au/learning-areas/english/english-studies-11-12-2024/overview/course" TargetMode="External"/><Relationship Id="rId4" Type="http://schemas.openxmlformats.org/officeDocument/2006/relationships/hyperlink" Target="https://curriculum.nsw.edu.au/learning-areas/english/english-studies-11-12-2024/overview/course#:~:text=elective%20focus%20areas.-,Text%20requirements,-There%20are%20n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course"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standards.nsw.edu.au/wps/portal/nesa/k-10/diversity-in-learning/special-education/collaborative-curriculum-planning" TargetMode="External"/><Relationship Id="rId7" Type="http://schemas.openxmlformats.org/officeDocument/2006/relationships/hyperlink" Target="https://www.ascd.org/el/articles/the-right-questions-the-right-way"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hyperlink" Target="https://app.education.nsw.gov.au/digital-learning-selector/LearningActivity/Browser?cache_id=f77b0" TargetMode="External"/><Relationship Id="rId5" Type="http://schemas.openxmlformats.org/officeDocument/2006/relationships/hyperlink" Target="https://education.nsw.gov.au/about-us/education-data-and-research/cese/publications/research-reports/what-works-best-2020-update/explicit-teaching-driving-learning-and-engagement" TargetMode="External"/><Relationship Id="rId4" Type="http://schemas.openxmlformats.org/officeDocument/2006/relationships/hyperlink" Target="https://education.nsw.gov.au/teaching-and-learning/curriculum/explicit-teaching/explicit-teaching-strateg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26.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4" name="Text Placeholder 3">
            <a:extLst>
              <a:ext uri="{FF2B5EF4-FFF2-40B4-BE49-F238E27FC236}">
                <a16:creationId xmlns:a16="http://schemas.microsoft.com/office/drawing/2014/main" id="{EDB11C4E-09B5-9964-B499-A20C77D48F86}"/>
              </a:ext>
            </a:extLst>
          </p:cNvPr>
          <p:cNvSpPr>
            <a:spLocks noGrp="1"/>
          </p:cNvSpPr>
          <p:nvPr>
            <p:ph type="body" sz="quarter" idx="19"/>
          </p:nvPr>
        </p:nvSpPr>
        <p:spPr/>
        <p:txBody>
          <a:bodyPr/>
          <a:lstStyle/>
          <a:p>
            <a:pPr marL="342900" indent="-342900">
              <a:buFont typeface="Arial"/>
              <a:buChar char="•"/>
            </a:pPr>
            <a:r>
              <a:rPr lang="en-AU" sz="1800" dirty="0">
                <a:ea typeface="+mn-lt"/>
                <a:cs typeface="+mn-lt"/>
              </a:rPr>
              <a:t>This resource is not a teaching and learning program. It should be used in conjunction with ‘Reading to write: Transition to English Studies’ – 11.1. </a:t>
            </a:r>
            <a:r>
              <a:rPr lang="en-AU" sz="1800" dirty="0">
                <a:solidFill>
                  <a:srgbClr val="22272B"/>
                </a:solidFill>
                <a:cs typeface="Arial"/>
              </a:rPr>
              <a:t>Classroom teachers are encouraged to </a:t>
            </a:r>
            <a:r>
              <a:rPr lang="en-AU" sz="1800" b="1" dirty="0">
                <a:solidFill>
                  <a:srgbClr val="22272B"/>
                </a:solidFill>
                <a:cs typeface="Arial"/>
              </a:rPr>
              <a:t>add and adapt</a:t>
            </a:r>
            <a:r>
              <a:rPr lang="en-AU" sz="1800" dirty="0">
                <a:solidFill>
                  <a:srgbClr val="22272B"/>
                </a:solidFill>
                <a:cs typeface="Arial"/>
              </a:rPr>
              <a:t> slides as required to meet the needs of their students.</a:t>
            </a:r>
          </a:p>
          <a:p>
            <a:pPr marL="342900" indent="-342900">
              <a:buFont typeface="Arial"/>
              <a:buChar char="•"/>
            </a:pPr>
            <a:r>
              <a:rPr lang="en-AU" sz="1800" dirty="0">
                <a:solidFill>
                  <a:srgbClr val="22272B"/>
                </a:solidFill>
                <a:cs typeface="Aria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cs typeface="Arial"/>
              </a:rPr>
              <a:t>To convert the PowerPoint to Google Slides:</a:t>
            </a:r>
          </a:p>
          <a:p>
            <a:pPr marL="913765" lvl="1" indent="-457200">
              <a:spcAft>
                <a:spcPts val="1200"/>
              </a:spcAft>
              <a:buFont typeface="+mj-lt"/>
              <a:buAutoNum type="arabicPeriod"/>
            </a:pPr>
            <a:r>
              <a:rPr lang="en-AU" dirty="0">
                <a:solidFill>
                  <a:srgbClr val="22272B"/>
                </a:solidFill>
                <a:cs typeface="Arial"/>
              </a:rPr>
              <a:t>Upload the file into Google Drive and open it.</a:t>
            </a:r>
          </a:p>
          <a:p>
            <a:pPr marL="913765" lvl="1" indent="-457200">
              <a:spcAft>
                <a:spcPts val="1200"/>
              </a:spcAft>
              <a:buFont typeface="+mj-lt"/>
              <a:buAutoNum type="arabicPeriod"/>
            </a:pPr>
            <a:r>
              <a:rPr lang="en-AU" dirty="0">
                <a:solidFill>
                  <a:srgbClr val="22272B"/>
                </a:solidFill>
                <a:cs typeface="Arial"/>
              </a:rPr>
              <a:t>Go to File &gt; Save as Google Slides.</a:t>
            </a:r>
          </a:p>
          <a:p>
            <a:pPr marL="456565" lvl="1">
              <a:spcAft>
                <a:spcPts val="1200"/>
              </a:spcAft>
            </a:pPr>
            <a:r>
              <a:rPr lang="en-AU" dirty="0">
                <a:solidFill>
                  <a:srgbClr val="22272B"/>
                </a:solidFill>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14843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 (2)</a:t>
            </a:r>
          </a:p>
        </p:txBody>
      </p:sp>
      <p:sp>
        <p:nvSpPr>
          <p:cNvPr id="5" name="Text Placeholder 4">
            <a:extLst>
              <a:ext uri="{FF2B5EF4-FFF2-40B4-BE49-F238E27FC236}">
                <a16:creationId xmlns:a16="http://schemas.microsoft.com/office/drawing/2014/main" id="{8CE19D54-A555-857F-7343-01609F2C9601}"/>
              </a:ext>
            </a:extLst>
          </p:cNvPr>
          <p:cNvSpPr>
            <a:spLocks noGrp="1"/>
          </p:cNvSpPr>
          <p:nvPr>
            <p:ph type="body" sz="quarter" idx="18"/>
          </p:nvPr>
        </p:nvSpPr>
        <p:spPr/>
        <p:txBody>
          <a:bodyPr vert="horz" lIns="0" tIns="0" rIns="0" bIns="0" rtlCol="0" anchor="t">
            <a:noAutofit/>
          </a:bodyPr>
          <a:lstStyle/>
          <a:p>
            <a:r>
              <a:rPr lang="en-US" dirty="0"/>
              <a:t>What does ‘text; mean</a:t>
            </a:r>
            <a:endParaRPr lang="en-AU" dirty="0"/>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4294967295"/>
          </p:nvPr>
        </p:nvSpPr>
        <p:spPr>
          <a:xfrm>
            <a:off x="360025" y="1549086"/>
            <a:ext cx="11483975" cy="2713211"/>
          </a:xfrm>
        </p:spPr>
        <p:txBody>
          <a:bodyPr/>
          <a:lstStyle/>
          <a:p>
            <a:pPr marL="457200" indent="-457200">
              <a:buFont typeface="+mj-lt"/>
              <a:buAutoNum type="arabicPeriod"/>
            </a:pPr>
            <a:r>
              <a:rPr lang="en-AU" dirty="0">
                <a:cs typeface="Arial"/>
              </a:rPr>
              <a:t>Based on the brainstorm and your own knowledge, write a definition of the word ‘text’.</a:t>
            </a:r>
          </a:p>
          <a:p>
            <a:pPr marL="457200" indent="-457200">
              <a:buFont typeface="+mj-lt"/>
              <a:buAutoNum type="arabicPeriod"/>
            </a:pPr>
            <a:r>
              <a:rPr lang="en-AU" dirty="0">
                <a:cs typeface="Arial"/>
              </a:rPr>
              <a:t>Compare your definition with your peers. Take note of any commonly occurring features of your definitions. </a:t>
            </a:r>
          </a:p>
          <a:p>
            <a:pPr marL="457200" indent="-457200">
              <a:buFont typeface="+mj-lt"/>
              <a:buAutoNum type="arabicPeriod"/>
            </a:pPr>
            <a:r>
              <a:rPr lang="en-AU" dirty="0">
                <a:cs typeface="Arial"/>
              </a:rPr>
              <a:t>Re-write your definition if you choose and share with the class. </a:t>
            </a:r>
          </a:p>
          <a:p>
            <a:pPr marL="457200" indent="-457200">
              <a:buAutoNum type="arabicPeriod"/>
            </a:pPr>
            <a:r>
              <a:rPr lang="en-AU" dirty="0">
                <a:cs typeface="Arial"/>
              </a:rPr>
              <a:t>How has our understanding of 'text' evolved over time? What might it look like in 2035?</a:t>
            </a:r>
            <a:endParaRPr lang="en-AU" dirty="0"/>
          </a:p>
        </p:txBody>
      </p:sp>
      <p:sp>
        <p:nvSpPr>
          <p:cNvPr id="8" name="Text Placeholder 4">
            <a:extLst>
              <a:ext uri="{FF2B5EF4-FFF2-40B4-BE49-F238E27FC236}">
                <a16:creationId xmlns:a16="http://schemas.microsoft.com/office/drawing/2014/main" id="{8BEE8A74-CD23-FB27-8A69-6520C7E27B64}"/>
              </a:ext>
            </a:extLst>
          </p:cNvPr>
          <p:cNvSpPr txBox="1">
            <a:spLocks/>
          </p:cNvSpPr>
          <p:nvPr/>
        </p:nvSpPr>
        <p:spPr>
          <a:xfrm>
            <a:off x="360001" y="4408088"/>
            <a:ext cx="11483999" cy="1962121"/>
          </a:xfrm>
          <a:prstGeom prst="rect">
            <a:avLst/>
          </a:prstGeom>
          <a:solidFill>
            <a:schemeClr val="accent4"/>
          </a:solid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r>
              <a:rPr lang="en-AU" b="1" dirty="0">
                <a:latin typeface="+mj-lt"/>
              </a:rPr>
              <a:t>NESA Glossary definition</a:t>
            </a:r>
          </a:p>
          <a:p>
            <a:pPr marL="179388"/>
            <a:r>
              <a:rPr lang="en-AU" dirty="0">
                <a:latin typeface="+mn-lt"/>
              </a:rPr>
              <a:t>Any written, spoken/signed, nonverbal, visual, auditory or multimodal communication. Texts may be extended unified works, a series of related pieces or a single, simple piece of communication. (NESA, 2024)</a:t>
            </a:r>
          </a:p>
        </p:txBody>
      </p:sp>
      <p:sp>
        <p:nvSpPr>
          <p:cNvPr id="2" name="Slide Number Placeholder 1">
            <a:extLst>
              <a:ext uri="{FF2B5EF4-FFF2-40B4-BE49-F238E27FC236}">
                <a16:creationId xmlns:a16="http://schemas.microsoft.com/office/drawing/2014/main" id="{785B77AE-42CE-0210-7139-F3365C03B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769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Making connections</a:t>
            </a:r>
          </a:p>
        </p:txBody>
      </p:sp>
      <p:sp>
        <p:nvSpPr>
          <p:cNvPr id="4" name="Text Placeholder 3">
            <a:extLst>
              <a:ext uri="{FF2B5EF4-FFF2-40B4-BE49-F238E27FC236}">
                <a16:creationId xmlns:a16="http://schemas.microsoft.com/office/drawing/2014/main" id="{1BA6DD44-5CDD-5C1C-D92A-8B3EF64CCF92}"/>
              </a:ext>
            </a:extLst>
          </p:cNvPr>
          <p:cNvSpPr>
            <a:spLocks noGrp="1"/>
          </p:cNvSpPr>
          <p:nvPr>
            <p:ph type="body" sz="quarter" idx="18"/>
          </p:nvPr>
        </p:nvSpPr>
        <p:spPr/>
        <p:txBody>
          <a:bodyPr/>
          <a:lstStyle/>
          <a:p>
            <a:r>
              <a:rPr lang="en-AU" dirty="0">
                <a:latin typeface="+mj-lt"/>
              </a:rPr>
              <a:t>What do we mean when we talk about ‘hybrid texts’?</a:t>
            </a:r>
          </a:p>
        </p:txBody>
      </p:sp>
      <p:grpSp>
        <p:nvGrpSpPr>
          <p:cNvPr id="5" name="Group 4" descr="Visual text">
            <a:extLst>
              <a:ext uri="{FF2B5EF4-FFF2-40B4-BE49-F238E27FC236}">
                <a16:creationId xmlns:a16="http://schemas.microsoft.com/office/drawing/2014/main" id="{AD530FEE-ED20-E80C-A2D0-C4CE9E73880A}"/>
              </a:ext>
            </a:extLst>
          </p:cNvPr>
          <p:cNvGrpSpPr/>
          <p:nvPr/>
        </p:nvGrpSpPr>
        <p:grpSpPr>
          <a:xfrm>
            <a:off x="2549795" y="1357295"/>
            <a:ext cx="3733813" cy="3586468"/>
            <a:chOff x="1653639" y="1123760"/>
            <a:chExt cx="5471315" cy="5247059"/>
          </a:xfrm>
        </p:grpSpPr>
        <p:sp>
          <p:nvSpPr>
            <p:cNvPr id="7" name="Google Shape;79;p15" descr="Venn object 1">
              <a:extLst>
                <a:ext uri="{FF2B5EF4-FFF2-40B4-BE49-F238E27FC236}">
                  <a16:creationId xmlns:a16="http://schemas.microsoft.com/office/drawing/2014/main" id="{127379A7-B746-14B7-E137-376377B4ED36}"/>
                </a:ext>
              </a:extLst>
            </p:cNvPr>
            <p:cNvSpPr/>
            <p:nvPr/>
          </p:nvSpPr>
          <p:spPr>
            <a:xfrm>
              <a:off x="1653639"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0" name="Rectangle: Rounded Corners 9">
              <a:extLst>
                <a:ext uri="{FF2B5EF4-FFF2-40B4-BE49-F238E27FC236}">
                  <a16:creationId xmlns:a16="http://schemas.microsoft.com/office/drawing/2014/main" id="{2C674B6B-1AC5-C81D-9C19-3D4049B0A1B9}"/>
                </a:ext>
              </a:extLst>
            </p:cNvPr>
            <p:cNvSpPr/>
            <p:nvPr/>
          </p:nvSpPr>
          <p:spPr>
            <a:xfrm>
              <a:off x="3468608" y="1123760"/>
              <a:ext cx="1999655" cy="544512"/>
            </a:xfrm>
            <a:prstGeom prst="roundRect">
              <a:avLst/>
            </a:prstGeom>
            <a:solidFill>
              <a:srgbClr val="E5F7FC"/>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Visual text</a:t>
              </a:r>
            </a:p>
          </p:txBody>
        </p:sp>
      </p:grpSp>
      <p:grpSp>
        <p:nvGrpSpPr>
          <p:cNvPr id="11" name="Group 10" descr="Written text">
            <a:extLst>
              <a:ext uri="{FF2B5EF4-FFF2-40B4-BE49-F238E27FC236}">
                <a16:creationId xmlns:a16="http://schemas.microsoft.com/office/drawing/2014/main" id="{0D00C732-189C-AAD0-A014-D6FD7720A3D9}"/>
              </a:ext>
            </a:extLst>
          </p:cNvPr>
          <p:cNvGrpSpPr/>
          <p:nvPr/>
        </p:nvGrpSpPr>
        <p:grpSpPr>
          <a:xfrm>
            <a:off x="5908389" y="1357295"/>
            <a:ext cx="3733813" cy="3586468"/>
            <a:chOff x="5012233" y="1123760"/>
            <a:chExt cx="5471315" cy="5247059"/>
          </a:xfrm>
        </p:grpSpPr>
        <p:sp>
          <p:nvSpPr>
            <p:cNvPr id="12" name="Google Shape;79;p15" descr="Venn object 1">
              <a:extLst>
                <a:ext uri="{FF2B5EF4-FFF2-40B4-BE49-F238E27FC236}">
                  <a16:creationId xmlns:a16="http://schemas.microsoft.com/office/drawing/2014/main" id="{3A056D86-5AE7-7B60-6370-85F8E15D348C}"/>
                </a:ext>
              </a:extLst>
            </p:cNvPr>
            <p:cNvSpPr/>
            <p:nvPr/>
          </p:nvSpPr>
          <p:spPr>
            <a:xfrm>
              <a:off x="5012233"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3" name="Rectangle: Rounded Corners 12">
              <a:extLst>
                <a:ext uri="{FF2B5EF4-FFF2-40B4-BE49-F238E27FC236}">
                  <a16:creationId xmlns:a16="http://schemas.microsoft.com/office/drawing/2014/main" id="{282C799F-6A86-DB49-B177-F1576BA437E8}"/>
                </a:ext>
              </a:extLst>
            </p:cNvPr>
            <p:cNvSpPr/>
            <p:nvPr/>
          </p:nvSpPr>
          <p:spPr>
            <a:xfrm>
              <a:off x="6668924" y="1123760"/>
              <a:ext cx="2157932" cy="453557"/>
            </a:xfrm>
            <a:prstGeom prst="roundRect">
              <a:avLst/>
            </a:prstGeom>
            <a:solidFill>
              <a:srgbClr val="FBDBE7"/>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Written text</a:t>
              </a:r>
            </a:p>
          </p:txBody>
        </p:sp>
      </p:grpSp>
      <p:grpSp>
        <p:nvGrpSpPr>
          <p:cNvPr id="14" name="Group 13" descr="Hybrid texts">
            <a:extLst>
              <a:ext uri="{FF2B5EF4-FFF2-40B4-BE49-F238E27FC236}">
                <a16:creationId xmlns:a16="http://schemas.microsoft.com/office/drawing/2014/main" id="{38C63CBC-E222-3B90-755F-137E7734DE4B}"/>
              </a:ext>
            </a:extLst>
          </p:cNvPr>
          <p:cNvGrpSpPr/>
          <p:nvPr/>
        </p:nvGrpSpPr>
        <p:grpSpPr>
          <a:xfrm>
            <a:off x="4229092" y="2994292"/>
            <a:ext cx="3733813" cy="3586468"/>
            <a:chOff x="1653639" y="1123760"/>
            <a:chExt cx="5471315" cy="5247059"/>
          </a:xfrm>
        </p:grpSpPr>
        <p:sp>
          <p:nvSpPr>
            <p:cNvPr id="15" name="Google Shape;79;p15" descr="Venn object 1">
              <a:extLst>
                <a:ext uri="{FF2B5EF4-FFF2-40B4-BE49-F238E27FC236}">
                  <a16:creationId xmlns:a16="http://schemas.microsoft.com/office/drawing/2014/main" id="{C7CFF79B-305A-8057-1FD8-3A5065B476CA}"/>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6" name="Rectangle: Rounded Corners 15">
              <a:extLst>
                <a:ext uri="{FF2B5EF4-FFF2-40B4-BE49-F238E27FC236}">
                  <a16:creationId xmlns:a16="http://schemas.microsoft.com/office/drawing/2014/main" id="{124D1270-BB21-8D5B-93B2-FF3C440EA708}"/>
                </a:ext>
              </a:extLst>
            </p:cNvPr>
            <p:cNvSpPr/>
            <p:nvPr/>
          </p:nvSpPr>
          <p:spPr>
            <a:xfrm>
              <a:off x="3182917" y="1123760"/>
              <a:ext cx="2335357" cy="544512"/>
            </a:xfrm>
            <a:prstGeom prst="roundRect">
              <a:avLst/>
            </a:prstGeom>
            <a:solidFill>
              <a:srgbClr val="E5F7FC"/>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Hybrid texts </a:t>
              </a:r>
            </a:p>
          </p:txBody>
        </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4544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A756-0CC9-76C3-5886-8B89A66CA85E}"/>
              </a:ext>
            </a:extLst>
          </p:cNvPr>
          <p:cNvSpPr>
            <a:spLocks noGrp="1"/>
          </p:cNvSpPr>
          <p:nvPr>
            <p:ph type="title"/>
          </p:nvPr>
        </p:nvSpPr>
        <p:spPr/>
        <p:txBody>
          <a:bodyPr/>
          <a:lstStyle/>
          <a:p>
            <a:r>
              <a:rPr lang="en-AU" dirty="0"/>
              <a:t>Hybrid texts (1)</a:t>
            </a:r>
          </a:p>
        </p:txBody>
      </p:sp>
      <p:sp>
        <p:nvSpPr>
          <p:cNvPr id="5" name="Text Placeholder 4">
            <a:extLst>
              <a:ext uri="{FF2B5EF4-FFF2-40B4-BE49-F238E27FC236}">
                <a16:creationId xmlns:a16="http://schemas.microsoft.com/office/drawing/2014/main" id="{0C154B33-7B31-8513-799C-AB56D699086A}"/>
              </a:ext>
            </a:extLst>
          </p:cNvPr>
          <p:cNvSpPr>
            <a:spLocks noGrp="1"/>
          </p:cNvSpPr>
          <p:nvPr>
            <p:ph type="body" sz="quarter" idx="18"/>
          </p:nvPr>
        </p:nvSpPr>
        <p:spPr/>
        <p:txBody>
          <a:bodyPr/>
          <a:lstStyle/>
          <a:p>
            <a:r>
              <a:rPr lang="en-AU" dirty="0">
                <a:latin typeface="+mj-lt"/>
              </a:rPr>
              <a:t>Components of hybrid writing</a:t>
            </a:r>
          </a:p>
        </p:txBody>
      </p:sp>
      <p:grpSp>
        <p:nvGrpSpPr>
          <p:cNvPr id="4" name="Group 3">
            <a:extLst>
              <a:ext uri="{FF2B5EF4-FFF2-40B4-BE49-F238E27FC236}">
                <a16:creationId xmlns:a16="http://schemas.microsoft.com/office/drawing/2014/main" id="{3C6FCD41-4995-05A0-EB3B-715A2F0BE0C5}"/>
              </a:ext>
              <a:ext uri="{C183D7F6-B498-43B3-948B-1728B52AA6E4}">
                <adec:decorative xmlns:adec="http://schemas.microsoft.com/office/drawing/2017/decorative" val="1"/>
              </a:ext>
            </a:extLst>
          </p:cNvPr>
          <p:cNvGrpSpPr/>
          <p:nvPr/>
        </p:nvGrpSpPr>
        <p:grpSpPr>
          <a:xfrm>
            <a:off x="3888954" y="2255280"/>
            <a:ext cx="4414092" cy="2674096"/>
            <a:chOff x="3888954" y="2255280"/>
            <a:chExt cx="4414092" cy="2674096"/>
          </a:xfrm>
        </p:grpSpPr>
        <p:cxnSp>
          <p:nvCxnSpPr>
            <p:cNvPr id="24" name="Straight Connector 23">
              <a:extLst>
                <a:ext uri="{FF2B5EF4-FFF2-40B4-BE49-F238E27FC236}">
                  <a16:creationId xmlns:a16="http://schemas.microsoft.com/office/drawing/2014/main" id="{4965D417-CF9E-9481-2954-DD8440C97F40}"/>
                </a:ext>
                <a:ext uri="{C183D7F6-B498-43B3-948B-1728B52AA6E4}">
                  <adec:decorative xmlns:adec="http://schemas.microsoft.com/office/drawing/2017/decorative" val="1"/>
                </a:ext>
              </a:extLst>
            </p:cNvPr>
            <p:cNvCxnSpPr/>
            <p:nvPr/>
          </p:nvCxnSpPr>
          <p:spPr>
            <a:xfrm flipV="1">
              <a:off x="6096000" y="2255281"/>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85CCCD-E743-C91A-D6D6-8577D2855695}"/>
                </a:ext>
                <a:ext uri="{C183D7F6-B498-43B3-948B-1728B52AA6E4}">
                  <adec:decorative xmlns:adec="http://schemas.microsoft.com/office/drawing/2017/decorative" val="1"/>
                </a:ext>
              </a:extLst>
            </p:cNvPr>
            <p:cNvCxnSpPr>
              <a:cxnSpLocks/>
            </p:cNvCxnSpPr>
            <p:nvPr/>
          </p:nvCxnSpPr>
          <p:spPr>
            <a:xfrm flipH="1" flipV="1">
              <a:off x="3888954" y="2255280"/>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71C555C-7B9D-C8A1-3842-74B1CCA80F6E}"/>
                </a:ext>
                <a:ext uri="{C183D7F6-B498-43B3-948B-1728B52AA6E4}">
                  <adec:decorative xmlns:adec="http://schemas.microsoft.com/office/drawing/2017/decorative" val="1"/>
                </a:ext>
              </a:extLst>
            </p:cNvPr>
            <p:cNvCxnSpPr>
              <a:cxnSpLocks/>
            </p:cNvCxnSpPr>
            <p:nvPr/>
          </p:nvCxnSpPr>
          <p:spPr>
            <a:xfrm>
              <a:off x="6096000" y="3592328"/>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AD15F9-76E6-3FD4-CDD0-C7AE6825BFE8}"/>
                </a:ext>
                <a:ext uri="{C183D7F6-B498-43B3-948B-1728B52AA6E4}">
                  <adec:decorative xmlns:adec="http://schemas.microsoft.com/office/drawing/2017/decorative" val="1"/>
                </a:ext>
              </a:extLst>
            </p:cNvPr>
            <p:cNvCxnSpPr>
              <a:cxnSpLocks/>
            </p:cNvCxnSpPr>
            <p:nvPr/>
          </p:nvCxnSpPr>
          <p:spPr>
            <a:xfrm flipH="1">
              <a:off x="3888954" y="3592328"/>
              <a:ext cx="2207046" cy="1337048"/>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grpSp>
      <p:sp>
        <p:nvSpPr>
          <p:cNvPr id="6" name="Rectangle: Rounded Corners 5">
            <a:extLst>
              <a:ext uri="{FF2B5EF4-FFF2-40B4-BE49-F238E27FC236}">
                <a16:creationId xmlns:a16="http://schemas.microsoft.com/office/drawing/2014/main" id="{1F39B4FB-4F52-51BC-6F68-E605031488BE}"/>
              </a:ext>
            </a:extLst>
          </p:cNvPr>
          <p:cNvSpPr/>
          <p:nvPr/>
        </p:nvSpPr>
        <p:spPr>
          <a:xfrm>
            <a:off x="4371860" y="2966312"/>
            <a:ext cx="3448280" cy="125203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Hybrid texts</a:t>
            </a:r>
            <a:endParaRPr lang="en-AU" b="1" dirty="0"/>
          </a:p>
        </p:txBody>
      </p:sp>
      <p:sp>
        <p:nvSpPr>
          <p:cNvPr id="41" name="Rectangle: Rounded Corners 40">
            <a:extLst>
              <a:ext uri="{FF2B5EF4-FFF2-40B4-BE49-F238E27FC236}">
                <a16:creationId xmlns:a16="http://schemas.microsoft.com/office/drawing/2014/main" id="{23533DCD-7A41-2F7E-1119-382875BE9F57}"/>
              </a:ext>
            </a:extLst>
          </p:cNvPr>
          <p:cNvSpPr/>
          <p:nvPr/>
        </p:nvSpPr>
        <p:spPr>
          <a:xfrm>
            <a:off x="1538689" y="4391746"/>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Genre</a:t>
            </a:r>
            <a:endParaRPr lang="en-AU" dirty="0">
              <a:solidFill>
                <a:schemeClr val="accent1"/>
              </a:solidFill>
            </a:endParaRPr>
          </a:p>
        </p:txBody>
      </p:sp>
      <p:sp>
        <p:nvSpPr>
          <p:cNvPr id="40" name="Rectangle: Rounded Corners 39">
            <a:extLst>
              <a:ext uri="{FF2B5EF4-FFF2-40B4-BE49-F238E27FC236}">
                <a16:creationId xmlns:a16="http://schemas.microsoft.com/office/drawing/2014/main" id="{79BFED50-E86A-ED57-FB09-770A5DEFC38C}"/>
              </a:ext>
            </a:extLst>
          </p:cNvPr>
          <p:cNvSpPr/>
          <p:nvPr/>
        </p:nvSpPr>
        <p:spPr>
          <a:xfrm>
            <a:off x="1538689" y="1775949"/>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Form</a:t>
            </a:r>
            <a:endParaRPr lang="en-AU" dirty="0">
              <a:solidFill>
                <a:schemeClr val="accent1"/>
              </a:solidFill>
            </a:endParaRPr>
          </a:p>
        </p:txBody>
      </p:sp>
      <p:sp>
        <p:nvSpPr>
          <p:cNvPr id="42" name="Rectangle: Rounded Corners 41">
            <a:extLst>
              <a:ext uri="{FF2B5EF4-FFF2-40B4-BE49-F238E27FC236}">
                <a16:creationId xmlns:a16="http://schemas.microsoft.com/office/drawing/2014/main" id="{275D4722-6937-5444-C374-6402D6F539B2}"/>
              </a:ext>
            </a:extLst>
          </p:cNvPr>
          <p:cNvSpPr/>
          <p:nvPr/>
        </p:nvSpPr>
        <p:spPr>
          <a:xfrm>
            <a:off x="8009263" y="1775949"/>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Style</a:t>
            </a:r>
            <a:endParaRPr lang="en-AU" dirty="0">
              <a:solidFill>
                <a:schemeClr val="accent1"/>
              </a:solidFill>
            </a:endParaRPr>
          </a:p>
        </p:txBody>
      </p:sp>
      <p:sp>
        <p:nvSpPr>
          <p:cNvPr id="43" name="Rectangle: Rounded Corners 42">
            <a:extLst>
              <a:ext uri="{FF2B5EF4-FFF2-40B4-BE49-F238E27FC236}">
                <a16:creationId xmlns:a16="http://schemas.microsoft.com/office/drawing/2014/main" id="{FEDE08DB-4F47-BD38-C5FB-14D9D3CB1B5D}"/>
              </a:ext>
            </a:extLst>
          </p:cNvPr>
          <p:cNvSpPr/>
          <p:nvPr/>
        </p:nvSpPr>
        <p:spPr>
          <a:xfrm>
            <a:off x="8009263" y="4391746"/>
            <a:ext cx="2644048" cy="95866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Mode</a:t>
            </a:r>
            <a:endParaRPr lang="en-AU" dirty="0">
              <a:solidFill>
                <a:schemeClr val="accent1"/>
              </a:solidFill>
            </a:endParaRPr>
          </a:p>
        </p:txBody>
      </p:sp>
      <p:sp>
        <p:nvSpPr>
          <p:cNvPr id="16" name="TextBox 15">
            <a:extLst>
              <a:ext uri="{FF2B5EF4-FFF2-40B4-BE49-F238E27FC236}">
                <a16:creationId xmlns:a16="http://schemas.microsoft.com/office/drawing/2014/main" id="{82CED0B5-BEA4-F19B-FB86-642FF6B4BD2D}"/>
              </a:ext>
            </a:extLst>
          </p:cNvPr>
          <p:cNvSpPr txBox="1"/>
          <p:nvPr/>
        </p:nvSpPr>
        <p:spPr>
          <a:xfrm>
            <a:off x="360000" y="5737340"/>
            <a:ext cx="10764000" cy="958660"/>
          </a:xfrm>
          <a:prstGeom prst="rect">
            <a:avLst/>
          </a:prstGeom>
          <a:noFill/>
        </p:spPr>
        <p:txBody>
          <a:bodyPr wrap="square">
            <a:spAutoFit/>
          </a:bodyPr>
          <a:lstStyle/>
          <a:p>
            <a:pPr marL="0" lvl="0" indent="0" defTabSz="622300">
              <a:lnSpc>
                <a:spcPct val="150000"/>
              </a:lnSpc>
              <a:spcBef>
                <a:spcPct val="0"/>
              </a:spcBef>
              <a:spcAft>
                <a:spcPts val="1200"/>
              </a:spcAft>
              <a:buNone/>
            </a:pPr>
            <a:r>
              <a:rPr lang="en-AU" sz="2000" kern="1200" dirty="0">
                <a:solidFill>
                  <a:schemeClr val="accent1"/>
                </a:solidFill>
              </a:rPr>
              <a:t>A </a:t>
            </a:r>
            <a:r>
              <a:rPr lang="en-AU" sz="2000" b="1" kern="1200" dirty="0">
                <a:solidFill>
                  <a:schemeClr val="accent1"/>
                </a:solidFill>
              </a:rPr>
              <a:t>hybrid text </a:t>
            </a:r>
            <a:r>
              <a:rPr lang="en-AU" sz="2000" kern="1200" dirty="0">
                <a:solidFill>
                  <a:schemeClr val="accent1"/>
                </a:solidFill>
              </a:rPr>
              <a:t>is a composite text resulting from combining elements from different genres, styles and modes.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0670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A756-0CC9-76C3-5886-8B89A66CA85E}"/>
              </a:ext>
            </a:extLst>
          </p:cNvPr>
          <p:cNvSpPr>
            <a:spLocks noGrp="1"/>
          </p:cNvSpPr>
          <p:nvPr>
            <p:ph type="title"/>
          </p:nvPr>
        </p:nvSpPr>
        <p:spPr/>
        <p:txBody>
          <a:bodyPr/>
          <a:lstStyle/>
          <a:p>
            <a:r>
              <a:rPr lang="en-AU" dirty="0"/>
              <a:t>Hybrid texts (2)</a:t>
            </a:r>
          </a:p>
        </p:txBody>
      </p:sp>
      <p:sp>
        <p:nvSpPr>
          <p:cNvPr id="5" name="Text Placeholder 4">
            <a:extLst>
              <a:ext uri="{FF2B5EF4-FFF2-40B4-BE49-F238E27FC236}">
                <a16:creationId xmlns:a16="http://schemas.microsoft.com/office/drawing/2014/main" id="{0C154B33-7B31-8513-799C-AB56D699086A}"/>
              </a:ext>
            </a:extLst>
          </p:cNvPr>
          <p:cNvSpPr>
            <a:spLocks noGrp="1"/>
          </p:cNvSpPr>
          <p:nvPr>
            <p:ph type="body" sz="quarter" idx="18"/>
          </p:nvPr>
        </p:nvSpPr>
        <p:spPr/>
        <p:txBody>
          <a:bodyPr/>
          <a:lstStyle/>
          <a:p>
            <a:r>
              <a:rPr lang="en-AU" dirty="0"/>
              <a:t>Components of hybrid writing</a:t>
            </a:r>
          </a:p>
        </p:txBody>
      </p:sp>
      <p:sp>
        <p:nvSpPr>
          <p:cNvPr id="32" name="Rectangle: Top Corners Rounded 31">
            <a:extLst>
              <a:ext uri="{FF2B5EF4-FFF2-40B4-BE49-F238E27FC236}">
                <a16:creationId xmlns:a16="http://schemas.microsoft.com/office/drawing/2014/main" id="{E3A9AD1B-0C2F-95C3-C398-0D372B106DF9}"/>
              </a:ext>
              <a:ext uri="{C183D7F6-B498-43B3-948B-1728B52AA6E4}">
                <adec:decorative xmlns:adec="http://schemas.microsoft.com/office/drawing/2017/decorative" val="1"/>
              </a:ext>
            </a:extLst>
          </p:cNvPr>
          <p:cNvSpPr/>
          <p:nvPr/>
        </p:nvSpPr>
        <p:spPr>
          <a:xfrm flipV="1">
            <a:off x="168127" y="185390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9" name="Rectangle: Top Corners Rounded 18">
            <a:extLst>
              <a:ext uri="{FF2B5EF4-FFF2-40B4-BE49-F238E27FC236}">
                <a16:creationId xmlns:a16="http://schemas.microsoft.com/office/drawing/2014/main" id="{77F52625-2809-1A19-87F5-D1D37329CA62}"/>
              </a:ext>
            </a:extLst>
          </p:cNvPr>
          <p:cNvSpPr/>
          <p:nvPr/>
        </p:nvSpPr>
        <p:spPr>
          <a:xfrm>
            <a:off x="168126" y="136984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Genre</a:t>
            </a:r>
            <a:endParaRPr lang="en-AU" sz="2000" b="1" dirty="0">
              <a:solidFill>
                <a:schemeClr val="accent1"/>
              </a:solidFill>
            </a:endParaRPr>
          </a:p>
        </p:txBody>
      </p:sp>
      <p:sp>
        <p:nvSpPr>
          <p:cNvPr id="39" name="TextBox 38">
            <a:extLst>
              <a:ext uri="{FF2B5EF4-FFF2-40B4-BE49-F238E27FC236}">
                <a16:creationId xmlns:a16="http://schemas.microsoft.com/office/drawing/2014/main" id="{14718479-C261-DBCA-39CA-40281C4A3A9A}"/>
              </a:ext>
            </a:extLst>
          </p:cNvPr>
          <p:cNvSpPr txBox="1"/>
          <p:nvPr/>
        </p:nvSpPr>
        <p:spPr>
          <a:xfrm>
            <a:off x="316994" y="2294350"/>
            <a:ext cx="2595540" cy="4053930"/>
          </a:xfrm>
          <a:prstGeom prst="rect">
            <a:avLst/>
          </a:prstGeom>
          <a:noFill/>
        </p:spPr>
        <p:txBody>
          <a:bodyPr wrap="square">
            <a:spAutoFit/>
          </a:bodyPr>
          <a:lstStyle/>
          <a:p>
            <a:pPr>
              <a:lnSpc>
                <a:spcPct val="130000"/>
              </a:lnSpc>
              <a:spcAft>
                <a:spcPts val="1200"/>
              </a:spcAft>
            </a:pPr>
            <a:r>
              <a:rPr lang="en-AU" sz="1600" b="1" dirty="0">
                <a:effectLst/>
                <a:ea typeface="Calibri" panose="020F0502020204030204" pitchFamily="34" charset="0"/>
              </a:rPr>
              <a:t>Genre </a:t>
            </a:r>
            <a:r>
              <a:rPr lang="en-AU" sz="1600" dirty="0">
                <a:effectLst/>
                <a:ea typeface="Calibri" panose="020F0502020204030204" pitchFamily="34" charset="0"/>
              </a:rPr>
              <a:t>includes the categories into which texts are grouped based on similarities in premise, structure and function. </a:t>
            </a:r>
          </a:p>
          <a:p>
            <a:pPr>
              <a:lnSpc>
                <a:spcPct val="130000"/>
              </a:lnSpc>
              <a:spcAft>
                <a:spcPts val="1200"/>
              </a:spcAft>
            </a:pPr>
            <a:r>
              <a:rPr lang="en-AU" sz="1600" dirty="0">
                <a:effectLst/>
                <a:ea typeface="Calibri" panose="020F0502020204030204" pitchFamily="34" charset="0"/>
              </a:rPr>
              <a:t>The ‘genre’ of a text describes larger recurring patterns of subject matter and textual structures observable between texts, such as typical plots, characters and setting.</a:t>
            </a:r>
          </a:p>
        </p:txBody>
      </p:sp>
      <p:sp>
        <p:nvSpPr>
          <p:cNvPr id="55" name="Rectangle: Top Corners Rounded 54">
            <a:extLst>
              <a:ext uri="{FF2B5EF4-FFF2-40B4-BE49-F238E27FC236}">
                <a16:creationId xmlns:a16="http://schemas.microsoft.com/office/drawing/2014/main" id="{80800FCE-909F-F4F1-D9CB-BAD5A6F29BCC}"/>
              </a:ext>
              <a:ext uri="{C183D7F6-B498-43B3-948B-1728B52AA6E4}">
                <adec:decorative xmlns:adec="http://schemas.microsoft.com/office/drawing/2017/decorative" val="1"/>
              </a:ext>
            </a:extLst>
          </p:cNvPr>
          <p:cNvSpPr/>
          <p:nvPr/>
        </p:nvSpPr>
        <p:spPr>
          <a:xfrm flipV="1">
            <a:off x="3156322" y="183002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56" name="Rectangle: Top Corners Rounded 55">
            <a:extLst>
              <a:ext uri="{FF2B5EF4-FFF2-40B4-BE49-F238E27FC236}">
                <a16:creationId xmlns:a16="http://schemas.microsoft.com/office/drawing/2014/main" id="{A449EF58-2324-40A5-8EF3-44CB94FA39EF}"/>
              </a:ext>
            </a:extLst>
          </p:cNvPr>
          <p:cNvSpPr/>
          <p:nvPr/>
        </p:nvSpPr>
        <p:spPr>
          <a:xfrm>
            <a:off x="3156321" y="134596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Form</a:t>
            </a:r>
            <a:endParaRPr lang="en-AU" sz="2000" b="1" dirty="0">
              <a:solidFill>
                <a:schemeClr val="accent1"/>
              </a:solidFill>
            </a:endParaRPr>
          </a:p>
        </p:txBody>
      </p:sp>
      <p:sp>
        <p:nvSpPr>
          <p:cNvPr id="57" name="TextBox 56">
            <a:extLst>
              <a:ext uri="{FF2B5EF4-FFF2-40B4-BE49-F238E27FC236}">
                <a16:creationId xmlns:a16="http://schemas.microsoft.com/office/drawing/2014/main" id="{6979FBD2-55D4-E7DC-CB84-E57C4E9E660A}"/>
              </a:ext>
            </a:extLst>
          </p:cNvPr>
          <p:cNvSpPr txBox="1"/>
          <p:nvPr/>
        </p:nvSpPr>
        <p:spPr>
          <a:xfrm>
            <a:off x="3305189" y="2270470"/>
            <a:ext cx="2595540" cy="2453492"/>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Form</a:t>
            </a:r>
            <a:r>
              <a:rPr lang="en-AU" sz="1600" dirty="0">
                <a:ea typeface="Calibri" panose="020F0502020204030204" pitchFamily="34" charset="0"/>
              </a:rPr>
              <a:t> is how we classify texts based on the way the text is written, or the category or type of text. </a:t>
            </a:r>
          </a:p>
          <a:p>
            <a:pPr>
              <a:lnSpc>
                <a:spcPct val="130000"/>
              </a:lnSpc>
              <a:spcAft>
                <a:spcPts val="1200"/>
              </a:spcAft>
            </a:pPr>
            <a:r>
              <a:rPr lang="en-AU" sz="1600" dirty="0">
                <a:ea typeface="Calibri" panose="020F0502020204030204" pitchFamily="34" charset="0"/>
              </a:rPr>
              <a:t>For instance, examples of form can include film or poetry.</a:t>
            </a:r>
          </a:p>
        </p:txBody>
      </p:sp>
      <p:sp>
        <p:nvSpPr>
          <p:cNvPr id="58" name="Rectangle: Top Corners Rounded 57">
            <a:extLst>
              <a:ext uri="{FF2B5EF4-FFF2-40B4-BE49-F238E27FC236}">
                <a16:creationId xmlns:a16="http://schemas.microsoft.com/office/drawing/2014/main" id="{06852A78-BB52-A1FD-76F0-78B5322C53A3}"/>
              </a:ext>
              <a:ext uri="{C183D7F6-B498-43B3-948B-1728B52AA6E4}">
                <adec:decorative xmlns:adec="http://schemas.microsoft.com/office/drawing/2017/decorative" val="1"/>
              </a:ext>
            </a:extLst>
          </p:cNvPr>
          <p:cNvSpPr/>
          <p:nvPr/>
        </p:nvSpPr>
        <p:spPr>
          <a:xfrm flipV="1">
            <a:off x="6144517" y="1806143"/>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59" name="Rectangle: Top Corners Rounded 58">
            <a:extLst>
              <a:ext uri="{FF2B5EF4-FFF2-40B4-BE49-F238E27FC236}">
                <a16:creationId xmlns:a16="http://schemas.microsoft.com/office/drawing/2014/main" id="{09AC2805-F2D1-1522-6DA8-5DF7C65CE6C2}"/>
              </a:ext>
            </a:extLst>
          </p:cNvPr>
          <p:cNvSpPr/>
          <p:nvPr/>
        </p:nvSpPr>
        <p:spPr>
          <a:xfrm>
            <a:off x="6144516" y="1322084"/>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Style</a:t>
            </a:r>
            <a:endParaRPr lang="en-AU" sz="2000" b="1" dirty="0">
              <a:solidFill>
                <a:schemeClr val="accent1"/>
              </a:solidFill>
            </a:endParaRPr>
          </a:p>
        </p:txBody>
      </p:sp>
      <p:sp>
        <p:nvSpPr>
          <p:cNvPr id="60" name="TextBox 59">
            <a:extLst>
              <a:ext uri="{FF2B5EF4-FFF2-40B4-BE49-F238E27FC236}">
                <a16:creationId xmlns:a16="http://schemas.microsoft.com/office/drawing/2014/main" id="{2E854162-4205-81E9-6D93-8F7ADCFD722A}"/>
              </a:ext>
            </a:extLst>
          </p:cNvPr>
          <p:cNvSpPr txBox="1"/>
          <p:nvPr/>
        </p:nvSpPr>
        <p:spPr>
          <a:xfrm>
            <a:off x="6293384" y="2246590"/>
            <a:ext cx="2595540" cy="2619692"/>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Style</a:t>
            </a:r>
            <a:r>
              <a:rPr lang="en-AU" sz="1600" dirty="0">
                <a:ea typeface="Calibri" panose="020F0502020204030204" pitchFamily="34" charset="0"/>
              </a:rPr>
              <a:t> is the way in which the effects of distinctive language forms and features of a text, often including those specific to its medium, combine to generate an overall impression.</a:t>
            </a:r>
          </a:p>
        </p:txBody>
      </p:sp>
      <p:sp>
        <p:nvSpPr>
          <p:cNvPr id="61" name="Rectangle: Top Corners Rounded 60">
            <a:extLst>
              <a:ext uri="{FF2B5EF4-FFF2-40B4-BE49-F238E27FC236}">
                <a16:creationId xmlns:a16="http://schemas.microsoft.com/office/drawing/2014/main" id="{81C2E2EF-BB1E-E89A-C97A-218E6A3BB74D}"/>
              </a:ext>
              <a:ext uri="{C183D7F6-B498-43B3-948B-1728B52AA6E4}">
                <adec:decorative xmlns:adec="http://schemas.microsoft.com/office/drawing/2017/decorative" val="1"/>
              </a:ext>
            </a:extLst>
          </p:cNvPr>
          <p:cNvSpPr/>
          <p:nvPr/>
        </p:nvSpPr>
        <p:spPr>
          <a:xfrm flipV="1">
            <a:off x="9132712" y="1776594"/>
            <a:ext cx="2891161" cy="4632549"/>
          </a:xfrm>
          <a:prstGeom prst="round2SameRect">
            <a:avLst>
              <a:gd name="adj1" fmla="val 8603"/>
              <a:gd name="adj2" fmla="val 0"/>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62" name="Rectangle: Top Corners Rounded 61">
            <a:extLst>
              <a:ext uri="{FF2B5EF4-FFF2-40B4-BE49-F238E27FC236}">
                <a16:creationId xmlns:a16="http://schemas.microsoft.com/office/drawing/2014/main" id="{E3E2EE31-FB3B-58BF-FAA7-0F3B03E60438}"/>
              </a:ext>
            </a:extLst>
          </p:cNvPr>
          <p:cNvSpPr/>
          <p:nvPr/>
        </p:nvSpPr>
        <p:spPr>
          <a:xfrm>
            <a:off x="9132711" y="1292535"/>
            <a:ext cx="2891161" cy="786334"/>
          </a:xfrm>
          <a:prstGeom prst="round2Same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solidFill>
                  <a:schemeClr val="accent1"/>
                </a:solidFill>
              </a:rPr>
              <a:t>Mode</a:t>
            </a:r>
            <a:endParaRPr lang="en-AU" sz="2000" b="1" dirty="0">
              <a:solidFill>
                <a:schemeClr val="accent1"/>
              </a:solidFill>
            </a:endParaRPr>
          </a:p>
        </p:txBody>
      </p:sp>
      <p:sp>
        <p:nvSpPr>
          <p:cNvPr id="63" name="TextBox 62">
            <a:extLst>
              <a:ext uri="{FF2B5EF4-FFF2-40B4-BE49-F238E27FC236}">
                <a16:creationId xmlns:a16="http://schemas.microsoft.com/office/drawing/2014/main" id="{DE3D334B-1E5A-18C4-01CA-BDFBF0DACFE1}"/>
              </a:ext>
            </a:extLst>
          </p:cNvPr>
          <p:cNvSpPr txBox="1"/>
          <p:nvPr/>
        </p:nvSpPr>
        <p:spPr>
          <a:xfrm>
            <a:off x="9281579" y="2217041"/>
            <a:ext cx="2595540" cy="2133405"/>
          </a:xfrm>
          <a:prstGeom prst="rect">
            <a:avLst/>
          </a:prstGeom>
          <a:noFill/>
        </p:spPr>
        <p:txBody>
          <a:bodyPr wrap="square">
            <a:spAutoFit/>
          </a:bodyPr>
          <a:lstStyle/>
          <a:p>
            <a:pPr>
              <a:lnSpc>
                <a:spcPct val="130000"/>
              </a:lnSpc>
              <a:spcAft>
                <a:spcPts val="1200"/>
              </a:spcAft>
            </a:pPr>
            <a:r>
              <a:rPr lang="en-AU" sz="1600" b="1" dirty="0">
                <a:ea typeface="Calibri" panose="020F0502020204030204" pitchFamily="34" charset="0"/>
              </a:rPr>
              <a:t>Mode</a:t>
            </a:r>
            <a:r>
              <a:rPr lang="en-AU" sz="1600" dirty="0">
                <a:ea typeface="Calibri" panose="020F0502020204030204" pitchFamily="34" charset="0"/>
              </a:rPr>
              <a:t> is the process of communication. </a:t>
            </a:r>
          </a:p>
          <a:p>
            <a:pPr>
              <a:lnSpc>
                <a:spcPct val="130000"/>
              </a:lnSpc>
              <a:spcAft>
                <a:spcPts val="1200"/>
              </a:spcAft>
            </a:pPr>
            <a:r>
              <a:rPr lang="en-AU" sz="1600" dirty="0">
                <a:ea typeface="Calibri" panose="020F0502020204030204" pitchFamily="34" charset="0"/>
              </a:rPr>
              <a:t>For example, sounds, music, printed or spoken words, images and gestures.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200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p:bldP spid="55" grpId="0" animBg="1"/>
      <p:bldP spid="57" grpId="0"/>
      <p:bldP spid="58" grpId="0" animBg="1"/>
      <p:bldP spid="60" grpId="0"/>
      <p:bldP spid="61" grpId="0" animBg="1"/>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 (1)</a:t>
            </a:r>
          </a:p>
        </p:txBody>
      </p:sp>
    </p:spTree>
    <p:extLst>
      <p:ext uri="{BB962C8B-B14F-4D97-AF65-F5344CB8AC3E}">
        <p14:creationId xmlns:p14="http://schemas.microsoft.com/office/powerpoint/2010/main" val="23999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9F3E1-DA1A-CB43-1844-C7BC395C3696}"/>
              </a:ext>
            </a:extLst>
          </p:cNvPr>
          <p:cNvSpPr>
            <a:spLocks noGrp="1"/>
          </p:cNvSpPr>
          <p:nvPr>
            <p:ph type="title"/>
          </p:nvPr>
        </p:nvSpPr>
        <p:spPr/>
        <p:txBody>
          <a:bodyPr/>
          <a:lstStyle/>
          <a:p>
            <a:r>
              <a:rPr lang="en-AU" dirty="0"/>
              <a:t>Checking for understanding (2)</a:t>
            </a:r>
          </a:p>
        </p:txBody>
      </p:sp>
      <p:sp>
        <p:nvSpPr>
          <p:cNvPr id="5" name="Text Placeholder 4">
            <a:extLst>
              <a:ext uri="{FF2B5EF4-FFF2-40B4-BE49-F238E27FC236}">
                <a16:creationId xmlns:a16="http://schemas.microsoft.com/office/drawing/2014/main" id="{BB2D3560-D70D-A2BA-00A8-99C989E225DB}"/>
              </a:ext>
            </a:extLst>
          </p:cNvPr>
          <p:cNvSpPr>
            <a:spLocks noGrp="1"/>
          </p:cNvSpPr>
          <p:nvPr>
            <p:ph type="body" sz="quarter" idx="18"/>
          </p:nvPr>
        </p:nvSpPr>
        <p:spPr/>
        <p:txBody>
          <a:bodyPr/>
          <a:lstStyle/>
          <a:p>
            <a:r>
              <a:rPr lang="en-AU">
                <a:latin typeface="+mj-lt"/>
              </a:rPr>
              <a:t>Hybrid texts</a:t>
            </a:r>
          </a:p>
        </p:txBody>
      </p:sp>
      <p:sp>
        <p:nvSpPr>
          <p:cNvPr id="8" name="Text Placeholder 3">
            <a:extLst>
              <a:ext uri="{FF2B5EF4-FFF2-40B4-BE49-F238E27FC236}">
                <a16:creationId xmlns:a16="http://schemas.microsoft.com/office/drawing/2014/main" id="{717FAA5B-B514-FE57-F8B5-B8D61D8CEDD4}"/>
              </a:ext>
            </a:extLst>
          </p:cNvPr>
          <p:cNvSpPr txBox="1">
            <a:spLocks/>
          </p:cNvSpPr>
          <p:nvPr/>
        </p:nvSpPr>
        <p:spPr>
          <a:xfrm>
            <a:off x="359999" y="1690165"/>
            <a:ext cx="8038934" cy="182067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6600"/>
              <a:t>A hybrid text is …</a:t>
            </a:r>
            <a:endParaRPr lang="en-AU" sz="6600" dirty="0"/>
          </a:p>
        </p:txBody>
      </p:sp>
      <p:pic>
        <p:nvPicPr>
          <p:cNvPr id="7" name="Graphic 6" descr="Person with idea with solid fill">
            <a:extLst>
              <a:ext uri="{FF2B5EF4-FFF2-40B4-BE49-F238E27FC236}">
                <a16:creationId xmlns:a16="http://schemas.microsoft.com/office/drawing/2014/main" id="{D5EB11FC-C034-95F6-9215-531C37450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2311" y="1868310"/>
            <a:ext cx="4629690" cy="4629690"/>
          </a:xfrm>
          <a:prstGeom prst="rect">
            <a:avLst/>
          </a:prstGeom>
        </p:spPr>
      </p:pic>
      <p:sp>
        <p:nvSpPr>
          <p:cNvPr id="2" name="Slide Number Placeholder 1">
            <a:extLst>
              <a:ext uri="{FF2B5EF4-FFF2-40B4-BE49-F238E27FC236}">
                <a16:creationId xmlns:a16="http://schemas.microsoft.com/office/drawing/2014/main" id="{9D97F845-EBE1-E06E-6E90-9CD73FECCE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2269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4F3B-7BC8-696B-7B20-583CD4A07B40}"/>
              </a:ext>
            </a:extLst>
          </p:cNvPr>
          <p:cNvSpPr>
            <a:spLocks noGrp="1"/>
          </p:cNvSpPr>
          <p:nvPr>
            <p:ph type="title"/>
          </p:nvPr>
        </p:nvSpPr>
        <p:spPr/>
        <p:txBody>
          <a:bodyPr/>
          <a:lstStyle/>
          <a:p>
            <a:r>
              <a:rPr lang="en-AU" dirty="0"/>
              <a:t>Hybrid structural and language features</a:t>
            </a:r>
          </a:p>
        </p:txBody>
      </p:sp>
      <p:sp>
        <p:nvSpPr>
          <p:cNvPr id="5" name="Text Placeholder 4">
            <a:extLst>
              <a:ext uri="{FF2B5EF4-FFF2-40B4-BE49-F238E27FC236}">
                <a16:creationId xmlns:a16="http://schemas.microsoft.com/office/drawing/2014/main" id="{3CBD46AA-F26B-BB0E-9EA5-A10F2620EFFB}"/>
              </a:ext>
            </a:extLst>
          </p:cNvPr>
          <p:cNvSpPr>
            <a:spLocks noGrp="1"/>
          </p:cNvSpPr>
          <p:nvPr>
            <p:ph type="body" sz="quarter" idx="18"/>
          </p:nvPr>
        </p:nvSpPr>
        <p:spPr/>
        <p:txBody>
          <a:bodyPr/>
          <a:lstStyle/>
          <a:p>
            <a:r>
              <a:rPr lang="en-AU" dirty="0"/>
              <a:t>‘What the doctor recommended’ by Queenie Chan</a:t>
            </a:r>
          </a:p>
        </p:txBody>
      </p:sp>
      <p:sp>
        <p:nvSpPr>
          <p:cNvPr id="3" name="Content Placeholder 2">
            <a:extLst>
              <a:ext uri="{FF2B5EF4-FFF2-40B4-BE49-F238E27FC236}">
                <a16:creationId xmlns:a16="http://schemas.microsoft.com/office/drawing/2014/main" id="{3398EF5F-71DE-DE1E-1B06-2F229EB254E9}"/>
              </a:ext>
            </a:extLst>
          </p:cNvPr>
          <p:cNvSpPr>
            <a:spLocks noGrp="1"/>
          </p:cNvSpPr>
          <p:nvPr>
            <p:ph idx="1"/>
          </p:nvPr>
        </p:nvSpPr>
        <p:spPr>
          <a:xfrm>
            <a:off x="360000" y="1574844"/>
            <a:ext cx="11484000" cy="4536000"/>
          </a:xfrm>
        </p:spPr>
        <p:txBody>
          <a:bodyPr/>
          <a:lstStyle/>
          <a:p>
            <a:pPr marL="285750" indent="-285750">
              <a:buFont typeface="Arial" panose="020B0604020202020204" pitchFamily="34" charset="0"/>
              <a:buChar char="•"/>
            </a:pPr>
            <a:r>
              <a:rPr lang="en-AU" dirty="0"/>
              <a:t>Manga frames using a combination of illustrations and written text for visual storytelling </a:t>
            </a:r>
          </a:p>
          <a:p>
            <a:pPr marL="285750" indent="-285750">
              <a:buFont typeface="Arial" panose="020B0604020202020204" pitchFamily="34" charset="0"/>
              <a:buChar char="•"/>
            </a:pPr>
            <a:r>
              <a:rPr lang="en-AU" dirty="0"/>
              <a:t>Panels and frames complement the written narrative and reflection</a:t>
            </a:r>
          </a:p>
          <a:p>
            <a:pPr marL="285750" indent="-285750">
              <a:buFont typeface="Arial" panose="020B0604020202020204" pitchFamily="34" charset="0"/>
              <a:buChar char="•"/>
            </a:pPr>
            <a:r>
              <a:rPr lang="en-AU" dirty="0"/>
              <a:t>Dialogue and captions in the manga frames tell the story and comment on the written text</a:t>
            </a:r>
          </a:p>
          <a:p>
            <a:pPr marL="285750" indent="-285750">
              <a:buFont typeface="Arial" panose="020B0604020202020204" pitchFamily="34" charset="0"/>
              <a:buChar char="•"/>
            </a:pPr>
            <a:r>
              <a:rPr lang="en-AU" dirty="0"/>
              <a:t>Variation in tone – reflective, earnest, thoughtful, enthusiastic and cheerful</a:t>
            </a:r>
          </a:p>
          <a:p>
            <a:pPr marL="285750" indent="-285750">
              <a:buFont typeface="Arial" panose="020B0604020202020204" pitchFamily="34" charset="0"/>
              <a:buChar char="•"/>
            </a:pPr>
            <a:r>
              <a:rPr lang="en-AU" dirty="0"/>
              <a:t>Use of humour – ‘I gave Cousin Munn a huge smile, thanked him, and then shoved Black Jack right to the bottom of my reading pile’.</a:t>
            </a:r>
          </a:p>
          <a:p>
            <a:pPr marL="285750" indent="-285750">
              <a:buFont typeface="Arial" panose="020B0604020202020204" pitchFamily="34" charset="0"/>
              <a:buChar char="•"/>
            </a:pPr>
            <a:r>
              <a:rPr lang="en-AU" dirty="0"/>
              <a:t>Conversational and informal register </a:t>
            </a:r>
          </a:p>
          <a:p>
            <a:pPr marL="285750" indent="-285750">
              <a:buFont typeface="Arial" panose="020B0604020202020204" pitchFamily="34" charset="0"/>
              <a:buChar char="•"/>
            </a:pPr>
            <a:r>
              <a:rPr lang="en-AU" dirty="0"/>
              <a:t>Use of figurative and literal language to represent ideas and events.</a:t>
            </a:r>
          </a:p>
        </p:txBody>
      </p:sp>
      <p:sp>
        <p:nvSpPr>
          <p:cNvPr id="4" name="Slide Number Placeholder 3">
            <a:extLst>
              <a:ext uri="{FF2B5EF4-FFF2-40B4-BE49-F238E27FC236}">
                <a16:creationId xmlns:a16="http://schemas.microsoft.com/office/drawing/2014/main" id="{20473D15-241C-FDEC-D1D6-5F43A77BE4B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6706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‘What the doctor recommended’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by Queenie Chan</a:t>
            </a:r>
          </a:p>
        </p:txBody>
      </p:sp>
      <p:pic>
        <p:nvPicPr>
          <p:cNvPr id="6" name="Picture 5" descr="A manga panel from 'What the doctor recommended' showing a girl expressing excitement about manga, with a man holding a stack of manga and bookshelves in the background. The following annotation has been included, 'The adults, meanwhile, would gratefully check into the nearest hotel, eager to sleep off the jet lag. We would return from our shopping trip, and my parents would wake to find the hotel room wall to wall with all my new manga and video game purchases.'">
            <a:extLst>
              <a:ext uri="{FF2B5EF4-FFF2-40B4-BE49-F238E27FC236}">
                <a16:creationId xmlns:a16="http://schemas.microsoft.com/office/drawing/2014/main" id="{D4CF7316-825F-27CA-BC13-140C4C958BF0}"/>
              </a:ext>
            </a:extLst>
          </p:cNvPr>
          <p:cNvPicPr>
            <a:picLocks noChangeAspect="1"/>
          </p:cNvPicPr>
          <p:nvPr/>
        </p:nvPicPr>
        <p:blipFill>
          <a:blip r:embed="rId3"/>
          <a:stretch>
            <a:fillRect/>
          </a:stretch>
        </p:blipFill>
        <p:spPr>
          <a:xfrm>
            <a:off x="2510352" y="1748012"/>
            <a:ext cx="8660552" cy="4334646"/>
          </a:xfrm>
          <a:prstGeom prst="rect">
            <a:avLst/>
          </a:prstGeom>
        </p:spPr>
      </p:pic>
      <p:grpSp>
        <p:nvGrpSpPr>
          <p:cNvPr id="2" name="Group 1">
            <a:extLst>
              <a:ext uri="{FF2B5EF4-FFF2-40B4-BE49-F238E27FC236}">
                <a16:creationId xmlns:a16="http://schemas.microsoft.com/office/drawing/2014/main" id="{6E014D49-ADDE-7A19-AF0D-10013C83A259}"/>
              </a:ext>
              <a:ext uri="{C183D7F6-B498-43B3-948B-1728B52AA6E4}">
                <adec:decorative xmlns:adec="http://schemas.microsoft.com/office/drawing/2017/decorative" val="1"/>
              </a:ext>
            </a:extLst>
          </p:cNvPr>
          <p:cNvGrpSpPr/>
          <p:nvPr/>
        </p:nvGrpSpPr>
        <p:grpSpPr>
          <a:xfrm>
            <a:off x="1021096" y="2220744"/>
            <a:ext cx="4322806" cy="2775236"/>
            <a:chOff x="1021096" y="2220744"/>
            <a:chExt cx="4322806" cy="2775236"/>
          </a:xfrm>
        </p:grpSpPr>
        <p:cxnSp>
          <p:nvCxnSpPr>
            <p:cNvPr id="8" name="Straight Arrow Connector 7">
              <a:extLst>
                <a:ext uri="{FF2B5EF4-FFF2-40B4-BE49-F238E27FC236}">
                  <a16:creationId xmlns:a16="http://schemas.microsoft.com/office/drawing/2014/main" id="{7E2D36A3-3578-6027-C596-D947230A72F0}"/>
                </a:ext>
                <a:ext uri="{C183D7F6-B498-43B3-948B-1728B52AA6E4}">
                  <adec:decorative xmlns:adec="http://schemas.microsoft.com/office/drawing/2017/decorative" val="1"/>
                </a:ext>
              </a:extLst>
            </p:cNvPr>
            <p:cNvCxnSpPr>
              <a:cxnSpLocks/>
            </p:cNvCxnSpPr>
            <p:nvPr/>
          </p:nvCxnSpPr>
          <p:spPr>
            <a:xfrm flipV="1">
              <a:off x="1599804" y="2220744"/>
              <a:ext cx="3744098" cy="192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BB99AA-8A15-78FB-BB9B-3851B1966B38}"/>
                </a:ext>
                <a:ext uri="{C183D7F6-B498-43B3-948B-1728B52AA6E4}">
                  <adec:decorative xmlns:adec="http://schemas.microsoft.com/office/drawing/2017/decorative" val="1"/>
                </a:ext>
              </a:extLst>
            </p:cNvPr>
            <p:cNvCxnSpPr>
              <a:cxnSpLocks/>
            </p:cNvCxnSpPr>
            <p:nvPr/>
          </p:nvCxnSpPr>
          <p:spPr>
            <a:xfrm flipV="1">
              <a:off x="1253814" y="3186494"/>
              <a:ext cx="3744098" cy="6301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6A44B4-D307-0AFF-9510-085A4D126E30}"/>
                </a:ext>
                <a:ext uri="{C183D7F6-B498-43B3-948B-1728B52AA6E4}">
                  <adec:decorative xmlns:adec="http://schemas.microsoft.com/office/drawing/2017/decorative" val="1"/>
                </a:ext>
              </a:extLst>
            </p:cNvPr>
            <p:cNvCxnSpPr>
              <a:cxnSpLocks/>
            </p:cNvCxnSpPr>
            <p:nvPr/>
          </p:nvCxnSpPr>
          <p:spPr>
            <a:xfrm>
              <a:off x="1021096" y="4354563"/>
              <a:ext cx="2051669" cy="64141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1E577654-B953-0133-DC28-0A1EDE3329D3}"/>
              </a:ext>
            </a:extLst>
          </p:cNvPr>
          <p:cNvSpPr txBox="1"/>
          <p:nvPr/>
        </p:nvSpPr>
        <p:spPr>
          <a:xfrm>
            <a:off x="360000" y="6419001"/>
            <a:ext cx="5072613" cy="276999"/>
          </a:xfrm>
          <a:prstGeom prst="rect">
            <a:avLst/>
          </a:prstGeom>
          <a:noFill/>
        </p:spPr>
        <p:txBody>
          <a:bodyPr wrap="square">
            <a:spAutoFit/>
          </a:bodyPr>
          <a:lstStyle/>
          <a:p>
            <a:pPr algn="l"/>
            <a:r>
              <a:rPr lang="en-AU" sz="1200" i="1" dirty="0">
                <a:solidFill>
                  <a:schemeClr val="accent1"/>
                </a:solidFill>
              </a:rPr>
              <a:t>Image from ‘What the doctor recommended’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41355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DCD5-0FDD-163F-97B0-1B067A4B63B7}"/>
              </a:ext>
            </a:extLst>
          </p:cNvPr>
          <p:cNvSpPr>
            <a:spLocks noGrp="1"/>
          </p:cNvSpPr>
          <p:nvPr>
            <p:ph type="title"/>
          </p:nvPr>
        </p:nvSpPr>
        <p:spPr>
          <a:xfrm>
            <a:off x="360000" y="360000"/>
            <a:ext cx="6444001" cy="545601"/>
          </a:xfrm>
        </p:spPr>
        <p:txBody>
          <a:bodyPr anchor="t">
            <a:normAutofit/>
          </a:bodyPr>
          <a:lstStyle/>
          <a:p>
            <a:r>
              <a:rPr lang="en-AU" dirty="0"/>
              <a:t>Code and convention </a:t>
            </a:r>
          </a:p>
        </p:txBody>
      </p:sp>
      <p:sp>
        <p:nvSpPr>
          <p:cNvPr id="5" name="Text Placeholder 4">
            <a:extLst>
              <a:ext uri="{FF2B5EF4-FFF2-40B4-BE49-F238E27FC236}">
                <a16:creationId xmlns:a16="http://schemas.microsoft.com/office/drawing/2014/main" id="{458C9A7B-420E-79B7-06D3-44409C795B97}"/>
              </a:ext>
            </a:extLst>
          </p:cNvPr>
          <p:cNvSpPr>
            <a:spLocks noGrp="1"/>
          </p:cNvSpPr>
          <p:nvPr>
            <p:ph type="body" sz="quarter" idx="18"/>
          </p:nvPr>
        </p:nvSpPr>
        <p:spPr>
          <a:xfrm>
            <a:off x="360000" y="980969"/>
            <a:ext cx="6444001" cy="310015"/>
          </a:xfrm>
        </p:spPr>
        <p:txBody>
          <a:bodyPr anchor="b">
            <a:noAutofit/>
          </a:bodyPr>
          <a:lstStyle/>
          <a:p>
            <a:pPr>
              <a:lnSpc>
                <a:spcPct val="140000"/>
              </a:lnSpc>
            </a:pPr>
            <a:r>
              <a:rPr lang="en-AU" dirty="0"/>
              <a:t>What is it?</a:t>
            </a:r>
          </a:p>
        </p:txBody>
      </p:sp>
      <p:sp>
        <p:nvSpPr>
          <p:cNvPr id="15" name="Text Placeholder 2">
            <a:extLst>
              <a:ext uri="{FF2B5EF4-FFF2-40B4-BE49-F238E27FC236}">
                <a16:creationId xmlns:a16="http://schemas.microsoft.com/office/drawing/2014/main" id="{76492BFC-D6C0-27C5-B442-6BF2C40674DD}"/>
              </a:ext>
            </a:extLst>
          </p:cNvPr>
          <p:cNvSpPr>
            <a:spLocks noGrp="1"/>
          </p:cNvSpPr>
          <p:nvPr>
            <p:ph type="body" sz="quarter" idx="17"/>
          </p:nvPr>
        </p:nvSpPr>
        <p:spPr>
          <a:xfrm>
            <a:off x="360363" y="1800001"/>
            <a:ext cx="6443637" cy="4553999"/>
          </a:xfrm>
        </p:spPr>
        <p:txBody>
          <a:bodyPr/>
          <a:lstStyle/>
          <a:p>
            <a:pPr marL="285750" indent="-285750">
              <a:buFont typeface="Arial" panose="020B0604020202020204" pitchFamily="34" charset="0"/>
              <a:buChar char="•"/>
            </a:pPr>
            <a:r>
              <a:rPr lang="en-US" dirty="0"/>
              <a:t>Codes and conventions form the basic elements of speech, writing and visual language to convey meaning.</a:t>
            </a:r>
          </a:p>
          <a:p>
            <a:pPr marL="285750" indent="-285750">
              <a:buFont typeface="Arial" panose="020B0604020202020204" pitchFamily="34" charset="0"/>
              <a:buChar char="•"/>
            </a:pPr>
            <a:r>
              <a:rPr lang="en-US" dirty="0"/>
              <a:t>Codes and conventions combine in commonly understood arrangements or patterns. </a:t>
            </a:r>
          </a:p>
          <a:p>
            <a:pPr marL="285750" indent="-285750">
              <a:buFont typeface="Arial" panose="020B0604020202020204" pitchFamily="34" charset="0"/>
              <a:buChar char="•"/>
            </a:pPr>
            <a:r>
              <a:rPr lang="en-US" dirty="0"/>
              <a:t>‘Code’ refers to the language devices used to create meaning while ‘convention’ refers to the elements of a text that an audience expects such as a happy ending in a romantic comedy. </a:t>
            </a:r>
          </a:p>
        </p:txBody>
      </p:sp>
      <p:pic>
        <p:nvPicPr>
          <p:cNvPr id="8" name="Content Placeholder 7">
            <a:extLst>
              <a:ext uri="{FF2B5EF4-FFF2-40B4-BE49-F238E27FC236}">
                <a16:creationId xmlns:a16="http://schemas.microsoft.com/office/drawing/2014/main" id="{D4F7AD1E-2FAF-E47E-1982-F2B4C3484433}"/>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7417612" y="1800000"/>
            <a:ext cx="4426387" cy="4554000"/>
          </a:xfrm>
          <a:noFill/>
        </p:spPr>
      </p:pic>
      <p:sp>
        <p:nvSpPr>
          <p:cNvPr id="4" name="Slide Number Placeholder 3">
            <a:extLst>
              <a:ext uri="{FF2B5EF4-FFF2-40B4-BE49-F238E27FC236}">
                <a16:creationId xmlns:a16="http://schemas.microsoft.com/office/drawing/2014/main" id="{FA13876D-2FE3-058E-2B59-C1A8DCE1A60B}"/>
              </a:ext>
              <a:ext uri="{C183D7F6-B498-43B3-948B-1728B52AA6E4}">
                <adec:decorative xmlns:adec="http://schemas.microsoft.com/office/drawing/2017/decorative" val="1"/>
              </a:ext>
            </a:extLst>
          </p:cNvPr>
          <p:cNvSpPr>
            <a:spLocks noGrp="1"/>
          </p:cNvSpPr>
          <p:nvPr>
            <p:ph type="sldNum" sz="quarter" idx="4294967295"/>
          </p:nvPr>
        </p:nvSpPr>
        <p:spPr>
          <a:xfrm>
            <a:off x="11124000" y="6516000"/>
            <a:ext cx="720000" cy="180000"/>
          </a:xfrm>
        </p:spPr>
        <p:txBody>
          <a:bodyPr/>
          <a:lstStyle/>
          <a:p>
            <a:pPr>
              <a:spcAft>
                <a:spcPts val="600"/>
              </a:spcAft>
            </a:pPr>
            <a:fld id="{10A01DC5-1685-4615-8240-15192985C6A2}" type="slidenum">
              <a:rPr lang="en-AU" smtClean="0"/>
              <a:pPr>
                <a:spcAft>
                  <a:spcPts val="600"/>
                </a:spcAft>
              </a:pPr>
              <a:t>18</a:t>
            </a:fld>
            <a:endParaRPr lang="en-AU"/>
          </a:p>
        </p:txBody>
      </p:sp>
    </p:spTree>
    <p:extLst>
      <p:ext uri="{BB962C8B-B14F-4D97-AF65-F5344CB8AC3E}">
        <p14:creationId xmlns:p14="http://schemas.microsoft.com/office/powerpoint/2010/main" val="7400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D093-4E60-F145-2E41-839072EF345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43ED4E-74DC-F4CF-529D-184E400EC10F}"/>
              </a:ext>
            </a:extLst>
          </p:cNvPr>
          <p:cNvSpPr>
            <a:spLocks noGrp="1"/>
          </p:cNvSpPr>
          <p:nvPr>
            <p:ph type="title"/>
          </p:nvPr>
        </p:nvSpPr>
        <p:spPr/>
        <p:txBody>
          <a:bodyPr/>
          <a:lstStyle/>
          <a:p>
            <a:r>
              <a:rPr lang="en-AU" dirty="0">
                <a:latin typeface="+mj-lt"/>
              </a:rPr>
              <a:t>‘What the doctor recommended’ (2)</a:t>
            </a:r>
          </a:p>
        </p:txBody>
      </p:sp>
      <p:sp>
        <p:nvSpPr>
          <p:cNvPr id="12" name="Text Placeholder 11">
            <a:extLst>
              <a:ext uri="{FF2B5EF4-FFF2-40B4-BE49-F238E27FC236}">
                <a16:creationId xmlns:a16="http://schemas.microsoft.com/office/drawing/2014/main" id="{05FBDD0B-4F55-3A2E-A1A1-B3A1B0A5CBCC}"/>
              </a:ext>
            </a:extLst>
          </p:cNvPr>
          <p:cNvSpPr>
            <a:spLocks noGrp="1"/>
          </p:cNvSpPr>
          <p:nvPr>
            <p:ph type="body" sz="quarter" idx="18"/>
          </p:nvPr>
        </p:nvSpPr>
        <p:spPr/>
        <p:txBody>
          <a:bodyPr/>
          <a:lstStyle/>
          <a:p>
            <a:r>
              <a:rPr lang="en-US" dirty="0">
                <a:latin typeface="+mn-lt"/>
              </a:rPr>
              <a:t>Codes and conventions of manga</a:t>
            </a:r>
            <a:endParaRPr lang="en-AU" dirty="0">
              <a:latin typeface="+mn-lt"/>
            </a:endParaRPr>
          </a:p>
        </p:txBody>
      </p:sp>
      <p:sp>
        <p:nvSpPr>
          <p:cNvPr id="13" name="Text Placeholder 12">
            <a:extLst>
              <a:ext uri="{FF2B5EF4-FFF2-40B4-BE49-F238E27FC236}">
                <a16:creationId xmlns:a16="http://schemas.microsoft.com/office/drawing/2014/main" id="{7D942E47-5FDD-6D1B-639B-5E296D27CC63}"/>
              </a:ext>
            </a:extLst>
          </p:cNvPr>
          <p:cNvSpPr>
            <a:spLocks noGrp="1"/>
          </p:cNvSpPr>
          <p:nvPr>
            <p:ph type="body" sz="quarter" idx="4294967295"/>
          </p:nvPr>
        </p:nvSpPr>
        <p:spPr>
          <a:xfrm>
            <a:off x="360025" y="1547108"/>
            <a:ext cx="11483975" cy="4503736"/>
          </a:xfrm>
        </p:spPr>
        <p:txBody>
          <a:bodyPr/>
          <a:lstStyle/>
          <a:p>
            <a:r>
              <a:rPr lang="en-AU" dirty="0"/>
              <a:t>Manga is a Japanese style of comic book or graphic novel. Distinctive features of this text type include:</a:t>
            </a:r>
          </a:p>
          <a:p>
            <a:pPr marL="342900" indent="-342900">
              <a:buFont typeface="Arial" panose="020B0604020202020204" pitchFamily="34" charset="0"/>
              <a:buChar char="•"/>
            </a:pPr>
            <a:r>
              <a:rPr lang="en-AU" dirty="0"/>
              <a:t>Layout – typically arranged in panels that should be read from right to left</a:t>
            </a:r>
          </a:p>
          <a:p>
            <a:pPr marL="342900" indent="-342900">
              <a:buFont typeface="Arial" panose="020B0604020202020204" pitchFamily="34" charset="0"/>
              <a:buChar char="•"/>
            </a:pPr>
            <a:r>
              <a:rPr lang="en-AU" dirty="0"/>
              <a:t>Characters have exaggerated features – large eyes, small mouths, very expressive faces</a:t>
            </a:r>
          </a:p>
          <a:p>
            <a:pPr marL="342900" indent="-342900">
              <a:buFont typeface="Arial" panose="020B0604020202020204" pitchFamily="34" charset="0"/>
              <a:buChar char="•"/>
            </a:pPr>
            <a:r>
              <a:rPr lang="en-AU" dirty="0"/>
              <a:t>Visual symbols – question marks to indicate confusion, speed lines to show movement, ‘bursts’ to indicate significant moments</a:t>
            </a:r>
          </a:p>
          <a:p>
            <a:pPr marL="342900" indent="-342900">
              <a:buFont typeface="Arial" panose="020B0604020202020204" pitchFamily="34" charset="0"/>
              <a:buChar char="•"/>
            </a:pPr>
            <a:r>
              <a:rPr lang="en-AU" dirty="0"/>
              <a:t>Dialogue – typically communicated through speech bubbles</a:t>
            </a:r>
          </a:p>
          <a:p>
            <a:pPr marL="342900" indent="-342900">
              <a:buFont typeface="Arial" panose="020B0604020202020204" pitchFamily="34" charset="0"/>
              <a:buChar char="•"/>
            </a:pPr>
            <a:r>
              <a:rPr lang="en-AU" dirty="0"/>
              <a:t>Narrative conventions – often employs a blend of humour, drama and action. </a:t>
            </a:r>
          </a:p>
        </p:txBody>
      </p:sp>
      <p:sp>
        <p:nvSpPr>
          <p:cNvPr id="3" name="Slide Number Placeholder 2">
            <a:extLst>
              <a:ext uri="{FF2B5EF4-FFF2-40B4-BE49-F238E27FC236}">
                <a16:creationId xmlns:a16="http://schemas.microsoft.com/office/drawing/2014/main" id="{528ED409-9E99-B396-C520-DFFF2E4DA2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4386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dirty="0"/>
              <a:t>Text complexity details </a:t>
            </a:r>
          </a:p>
        </p:txBody>
      </p:sp>
      <p:sp>
        <p:nvSpPr>
          <p:cNvPr id="7" name="Text Placeholder 6">
            <a:extLst>
              <a:ext uri="{FF2B5EF4-FFF2-40B4-BE49-F238E27FC236}">
                <a16:creationId xmlns:a16="http://schemas.microsoft.com/office/drawing/2014/main" id="{7B60CFD1-DA4E-2E31-C1AB-47F983185265}"/>
              </a:ext>
            </a:extLst>
          </p:cNvPr>
          <p:cNvSpPr>
            <a:spLocks noGrp="1"/>
          </p:cNvSpPr>
          <p:nvPr>
            <p:ph type="body" sz="quarter" idx="19"/>
          </p:nvPr>
        </p:nvSpPr>
        <p:spPr/>
        <p:txBody>
          <a:bodyPr/>
          <a:lstStyle/>
          <a:p>
            <a:r>
              <a:rPr lang="en-AU" dirty="0">
                <a:solidFill>
                  <a:srgbClr val="000000"/>
                </a:solidFill>
                <a:ea typeface="Arial" panose="020B0604020202020204" pitchFamily="34" charset="0"/>
              </a:rPr>
              <a:t>This print text contains extended noun groups and examples of complex punctuation. Throughout the text, inferred and implicit meanings support the development of the main idea which aligns to the complex level of the Text Complexity scale as per the ‘Literacy: About the general capability’ document which can be downloaded on the </a:t>
            </a:r>
            <a:r>
              <a:rPr lang="en-AU" u="sng" dirty="0">
                <a:solidFill>
                  <a:srgbClr val="2F5496"/>
                </a:solidFill>
                <a:ea typeface="Arial" panose="020B0604020202020204" pitchFamily="34" charset="0"/>
                <a:hlinkClick r:id="rId2"/>
              </a:rPr>
              <a:t>General capabilities downloads</a:t>
            </a:r>
            <a:r>
              <a:rPr lang="en-AU" dirty="0">
                <a:solidFill>
                  <a:srgbClr val="000000"/>
                </a:solidFill>
                <a:ea typeface="Arial" panose="020B0604020202020204" pitchFamily="34" charset="0"/>
              </a:rPr>
              <a:t> page of the </a:t>
            </a:r>
            <a:r>
              <a:rPr lang="en-AU" u="sng" dirty="0">
                <a:solidFill>
                  <a:srgbClr val="2F5496"/>
                </a:solidFill>
                <a:ea typeface="Arial" panose="020B0604020202020204" pitchFamily="34" charset="0"/>
                <a:hlinkClick r:id="rId3"/>
              </a:rPr>
              <a:t>Australian Curriculum</a:t>
            </a:r>
            <a:r>
              <a:rPr lang="en-AU" dirty="0">
                <a:solidFill>
                  <a:srgbClr val="000000"/>
                </a:solidFill>
                <a:ea typeface="Arial" panose="020B0604020202020204" pitchFamily="34" charset="0"/>
              </a:rPr>
              <a:t> webpage.  (Appendix 2: Text complexity).</a:t>
            </a:r>
            <a:endParaRPr lang="en-AU" dirty="0">
              <a:ea typeface="Calibri" panose="020F0502020204030204" pitchFamily="34" charset="0"/>
            </a:endParaRPr>
          </a:p>
          <a:p>
            <a:r>
              <a:rPr lang="en-AU" dirty="0">
                <a:solidFill>
                  <a:srgbClr val="000000"/>
                </a:solidFill>
                <a:ea typeface="Arial" panose="020B0604020202020204" pitchFamily="34" charset="0"/>
              </a:rPr>
              <a:t>The text helps </a:t>
            </a:r>
            <a:r>
              <a:rPr lang="en-AU" u="sng" dirty="0">
                <a:solidFill>
                  <a:srgbClr val="2F5496"/>
                </a:solidFill>
                <a:ea typeface="Arial" panose="020B0604020202020204" pitchFamily="34" charset="0"/>
                <a:hlinkClick r:id="rId4"/>
              </a:rPr>
              <a:t>Text requirements</a:t>
            </a:r>
            <a:r>
              <a:rPr lang="en-AU" dirty="0">
                <a:solidFill>
                  <a:srgbClr val="000000"/>
                </a:solidFill>
                <a:ea typeface="Arial" panose="020B0604020202020204" pitchFamily="34" charset="0"/>
              </a:rPr>
              <a:t> </a:t>
            </a:r>
            <a:r>
              <a:rPr lang="en-AU" dirty="0">
                <a:ea typeface="Arial" panose="020B0604020202020204" pitchFamily="34" charset="0"/>
              </a:rPr>
              <a:t>for the </a:t>
            </a:r>
            <a:r>
              <a:rPr lang="en-AU" u="sng" dirty="0">
                <a:solidFill>
                  <a:srgbClr val="2F5496"/>
                </a:solidFill>
                <a:ea typeface="Arial" panose="020B0604020202020204" pitchFamily="34" charset="0"/>
                <a:hlinkClick r:id="rId5"/>
              </a:rPr>
              <a:t>English Studies 11–12 Syllabus</a:t>
            </a:r>
            <a:r>
              <a:rPr lang="en-AU" dirty="0">
                <a:ea typeface="Arial" panose="020B0604020202020204" pitchFamily="34" charset="0"/>
              </a:rPr>
              <a:t> </a:t>
            </a:r>
            <a:r>
              <a:rPr lang="en-AU" dirty="0">
                <a:solidFill>
                  <a:srgbClr val="000000"/>
                </a:solidFill>
                <a:ea typeface="Arial" panose="020B0604020202020204" pitchFamily="34" charset="0"/>
              </a:rPr>
              <a:t>as students are provided the opportunity to engage with an Australian prose fiction text.</a:t>
            </a:r>
            <a:endParaRPr lang="en-AU" dirty="0">
              <a:ea typeface="Calibri" panose="020F0502020204030204" pitchFamily="34" charset="0"/>
            </a:endParaRP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106C-4140-DBF8-3134-D31B1DAAF82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06BC734-1724-4B63-D5F6-74CA68058C52}"/>
              </a:ext>
            </a:extLst>
          </p:cNvPr>
          <p:cNvSpPr>
            <a:spLocks noGrp="1"/>
          </p:cNvSpPr>
          <p:nvPr>
            <p:ph type="title"/>
          </p:nvPr>
        </p:nvSpPr>
        <p:spPr/>
        <p:txBody>
          <a:bodyPr/>
          <a:lstStyle/>
          <a:p>
            <a:r>
              <a:rPr lang="en-AU">
                <a:latin typeface="+mj-lt"/>
              </a:rPr>
              <a:t>‘What the doctor recommended’ </a:t>
            </a:r>
            <a:r>
              <a:rPr lang="en-AU" dirty="0">
                <a:latin typeface="+mj-lt"/>
              </a:rPr>
              <a:t>– ‘I do’ </a:t>
            </a:r>
            <a:endParaRPr lang="en-AU">
              <a:latin typeface="+mj-lt"/>
            </a:endParaRPr>
          </a:p>
        </p:txBody>
      </p:sp>
      <p:sp>
        <p:nvSpPr>
          <p:cNvPr id="12" name="Text Placeholder 11">
            <a:extLst>
              <a:ext uri="{FF2B5EF4-FFF2-40B4-BE49-F238E27FC236}">
                <a16:creationId xmlns:a16="http://schemas.microsoft.com/office/drawing/2014/main" id="{4252BDBD-5C9C-D871-BF40-C8941A5E7BD0}"/>
              </a:ext>
            </a:extLst>
          </p:cNvPr>
          <p:cNvSpPr>
            <a:spLocks noGrp="1"/>
          </p:cNvSpPr>
          <p:nvPr>
            <p:ph type="body" sz="quarter" idx="18"/>
          </p:nvPr>
        </p:nvSpPr>
        <p:spPr/>
        <p:txBody>
          <a:bodyPr/>
          <a:lstStyle/>
          <a:p>
            <a:r>
              <a:rPr lang="en-US" dirty="0">
                <a:latin typeface="+mn-lt"/>
              </a:rPr>
              <a:t>Codes and conventions of manga</a:t>
            </a:r>
            <a:endParaRPr lang="en-AU" dirty="0">
              <a:latin typeface="+mn-lt"/>
            </a:endParaRPr>
          </a:p>
        </p:txBody>
      </p:sp>
      <p:pic>
        <p:nvPicPr>
          <p:cNvPr id="4" name="Picture 3" descr="Two comic panels: A doctor examines a patient with a nurse nearby. Below, the same person stands outside with a &quot;MANGA MAN&quot; shirt, arms outstretched.">
            <a:extLst>
              <a:ext uri="{FF2B5EF4-FFF2-40B4-BE49-F238E27FC236}">
                <a16:creationId xmlns:a16="http://schemas.microsoft.com/office/drawing/2014/main" id="{B165CEAE-DFA0-9F5A-2A9F-1B5243B17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8719" y="1572801"/>
            <a:ext cx="3014736" cy="3757560"/>
          </a:xfrm>
          <a:prstGeom prst="rect">
            <a:avLst/>
          </a:prstGeom>
        </p:spPr>
      </p:pic>
      <p:sp>
        <p:nvSpPr>
          <p:cNvPr id="9" name="TextBox 8">
            <a:extLst>
              <a:ext uri="{FF2B5EF4-FFF2-40B4-BE49-F238E27FC236}">
                <a16:creationId xmlns:a16="http://schemas.microsoft.com/office/drawing/2014/main" id="{9219AD81-828B-C8C5-FC67-C60297D710F1}"/>
              </a:ext>
            </a:extLst>
          </p:cNvPr>
          <p:cNvSpPr txBox="1"/>
          <p:nvPr/>
        </p:nvSpPr>
        <p:spPr>
          <a:xfrm>
            <a:off x="360000" y="1622517"/>
            <a:ext cx="2676525" cy="711831"/>
          </a:xfrm>
          <a:prstGeom prst="rect">
            <a:avLst/>
          </a:prstGeom>
          <a:noFill/>
        </p:spPr>
        <p:txBody>
          <a:bodyPr wrap="square" lIns="0" tIns="0" rIns="0" bIns="0" rtlCol="0">
            <a:noAutofit/>
          </a:bodyPr>
          <a:lstStyle/>
          <a:p>
            <a:pPr algn="l">
              <a:lnSpc>
                <a:spcPct val="150000"/>
              </a:lnSpc>
              <a:spcAft>
                <a:spcPts val="1200"/>
              </a:spcAft>
            </a:pPr>
            <a:r>
              <a:rPr lang="en-AU" sz="1600" dirty="0"/>
              <a:t>Conventional manga layout of panels is used</a:t>
            </a:r>
          </a:p>
        </p:txBody>
      </p:sp>
      <p:sp>
        <p:nvSpPr>
          <p:cNvPr id="8" name="TextBox 7">
            <a:extLst>
              <a:ext uri="{FF2B5EF4-FFF2-40B4-BE49-F238E27FC236}">
                <a16:creationId xmlns:a16="http://schemas.microsoft.com/office/drawing/2014/main" id="{B4275799-4B5F-B89B-45D6-CB7B7D09A8C5}"/>
              </a:ext>
            </a:extLst>
          </p:cNvPr>
          <p:cNvSpPr txBox="1"/>
          <p:nvPr/>
        </p:nvSpPr>
        <p:spPr>
          <a:xfrm>
            <a:off x="360000" y="2618106"/>
            <a:ext cx="2676525" cy="1046695"/>
          </a:xfrm>
          <a:prstGeom prst="rect">
            <a:avLst/>
          </a:prstGeom>
          <a:noFill/>
        </p:spPr>
        <p:txBody>
          <a:bodyPr wrap="square" lIns="0" tIns="0" rIns="0" bIns="0" rtlCol="0">
            <a:noAutofit/>
          </a:bodyPr>
          <a:lstStyle/>
          <a:p>
            <a:pPr algn="l">
              <a:lnSpc>
                <a:spcPct val="150000"/>
              </a:lnSpc>
              <a:spcAft>
                <a:spcPts val="1200"/>
              </a:spcAft>
            </a:pPr>
            <a:r>
              <a:rPr lang="en-AU" sz="1600" dirty="0"/>
              <a:t>Panels juxtaposed to emphasise the different sides to Cousin Munn</a:t>
            </a:r>
          </a:p>
        </p:txBody>
      </p:sp>
      <p:sp>
        <p:nvSpPr>
          <p:cNvPr id="10" name="TextBox 9">
            <a:extLst>
              <a:ext uri="{FF2B5EF4-FFF2-40B4-BE49-F238E27FC236}">
                <a16:creationId xmlns:a16="http://schemas.microsoft.com/office/drawing/2014/main" id="{FF446CD2-05D1-1972-FBA7-8661A6458A09}"/>
              </a:ext>
            </a:extLst>
          </p:cNvPr>
          <p:cNvSpPr txBox="1"/>
          <p:nvPr/>
        </p:nvSpPr>
        <p:spPr>
          <a:xfrm>
            <a:off x="360000" y="3948559"/>
            <a:ext cx="2676525" cy="1381802"/>
          </a:xfrm>
          <a:prstGeom prst="rect">
            <a:avLst/>
          </a:prstGeom>
          <a:noFill/>
        </p:spPr>
        <p:txBody>
          <a:bodyPr wrap="square" lIns="0" tIns="0" rIns="0" bIns="0" rtlCol="0">
            <a:noAutofit/>
          </a:bodyPr>
          <a:lstStyle/>
          <a:p>
            <a:pPr algn="l">
              <a:lnSpc>
                <a:spcPct val="150000"/>
              </a:lnSpc>
              <a:spcAft>
                <a:spcPts val="1200"/>
              </a:spcAft>
            </a:pPr>
            <a:r>
              <a:rPr lang="en-AU" sz="1600" dirty="0"/>
              <a:t>Manga convention of exaggerated  facial expressions create excitement </a:t>
            </a:r>
          </a:p>
        </p:txBody>
      </p:sp>
      <p:sp>
        <p:nvSpPr>
          <p:cNvPr id="15" name="TextBox 14">
            <a:extLst>
              <a:ext uri="{FF2B5EF4-FFF2-40B4-BE49-F238E27FC236}">
                <a16:creationId xmlns:a16="http://schemas.microsoft.com/office/drawing/2014/main" id="{7F51BB55-1B25-6B73-DF49-829DE5783126}"/>
              </a:ext>
            </a:extLst>
          </p:cNvPr>
          <p:cNvSpPr txBox="1"/>
          <p:nvPr/>
        </p:nvSpPr>
        <p:spPr>
          <a:xfrm>
            <a:off x="8618702" y="1522476"/>
            <a:ext cx="2676525" cy="1175263"/>
          </a:xfrm>
          <a:prstGeom prst="rect">
            <a:avLst/>
          </a:prstGeom>
          <a:noFill/>
        </p:spPr>
        <p:txBody>
          <a:bodyPr wrap="square" lIns="0" tIns="0" rIns="0" bIns="0" rtlCol="0">
            <a:noAutofit/>
          </a:bodyPr>
          <a:lstStyle/>
          <a:p>
            <a:pPr algn="l">
              <a:lnSpc>
                <a:spcPct val="150000"/>
              </a:lnSpc>
              <a:spcAft>
                <a:spcPts val="1200"/>
              </a:spcAft>
            </a:pPr>
            <a:r>
              <a:rPr lang="en-AU" sz="1600" dirty="0"/>
              <a:t>Symbolism – an explosion of light behind Cousin Munn indicates his transformation </a:t>
            </a:r>
          </a:p>
          <a:p>
            <a:pPr algn="l">
              <a:lnSpc>
                <a:spcPct val="150000"/>
              </a:lnSpc>
              <a:spcAft>
                <a:spcPts val="1200"/>
              </a:spcAft>
            </a:pPr>
            <a:endParaRPr lang="en-AU" sz="1600" dirty="0"/>
          </a:p>
        </p:txBody>
      </p:sp>
      <p:sp>
        <p:nvSpPr>
          <p:cNvPr id="14" name="TextBox 13">
            <a:extLst>
              <a:ext uri="{FF2B5EF4-FFF2-40B4-BE49-F238E27FC236}">
                <a16:creationId xmlns:a16="http://schemas.microsoft.com/office/drawing/2014/main" id="{4D664B63-A316-F85D-2C1A-11A2A3A07AB1}"/>
              </a:ext>
            </a:extLst>
          </p:cNvPr>
          <p:cNvSpPr txBox="1"/>
          <p:nvPr/>
        </p:nvSpPr>
        <p:spPr>
          <a:xfrm>
            <a:off x="8618702" y="3475336"/>
            <a:ext cx="2676525" cy="1837025"/>
          </a:xfrm>
          <a:prstGeom prst="rect">
            <a:avLst/>
          </a:prstGeom>
          <a:noFill/>
        </p:spPr>
        <p:txBody>
          <a:bodyPr wrap="square" lIns="0" tIns="0" rIns="0" bIns="0" rtlCol="0">
            <a:noAutofit/>
          </a:bodyPr>
          <a:lstStyle/>
          <a:p>
            <a:pPr algn="l">
              <a:lnSpc>
                <a:spcPct val="150000"/>
              </a:lnSpc>
              <a:spcAft>
                <a:spcPts val="1200"/>
              </a:spcAft>
            </a:pPr>
            <a:r>
              <a:rPr lang="en-AU" sz="1600" dirty="0"/>
              <a:t>Humour is created through the intertextuality replacing a typical superhero name such as ‘Superman’ with  ‘Manga Man’ on the t-shirt</a:t>
            </a:r>
          </a:p>
        </p:txBody>
      </p:sp>
      <p:grpSp>
        <p:nvGrpSpPr>
          <p:cNvPr id="2" name="Group 1">
            <a:extLst>
              <a:ext uri="{FF2B5EF4-FFF2-40B4-BE49-F238E27FC236}">
                <a16:creationId xmlns:a16="http://schemas.microsoft.com/office/drawing/2014/main" id="{ED05496C-C2DC-255B-09E5-1525DCC77AEA}"/>
              </a:ext>
              <a:ext uri="{C183D7F6-B498-43B3-948B-1728B52AA6E4}">
                <adec:decorative xmlns:adec="http://schemas.microsoft.com/office/drawing/2017/decorative" val="1"/>
              </a:ext>
            </a:extLst>
          </p:cNvPr>
          <p:cNvGrpSpPr/>
          <p:nvPr/>
        </p:nvGrpSpPr>
        <p:grpSpPr>
          <a:xfrm>
            <a:off x="2542902" y="1811000"/>
            <a:ext cx="6033610" cy="3256094"/>
            <a:chOff x="2542902" y="1811000"/>
            <a:chExt cx="6033610" cy="3256094"/>
          </a:xfrm>
        </p:grpSpPr>
        <p:cxnSp>
          <p:nvCxnSpPr>
            <p:cNvPr id="17" name="Straight Arrow Connector 16">
              <a:extLst>
                <a:ext uri="{FF2B5EF4-FFF2-40B4-BE49-F238E27FC236}">
                  <a16:creationId xmlns:a16="http://schemas.microsoft.com/office/drawing/2014/main" id="{444ECD00-710C-0EC2-237A-E18111A5BC2A}"/>
                </a:ext>
                <a:ext uri="{C183D7F6-B498-43B3-948B-1728B52AA6E4}">
                  <adec:decorative xmlns:adec="http://schemas.microsoft.com/office/drawing/2017/decorative" val="1"/>
                </a:ext>
              </a:extLst>
            </p:cNvPr>
            <p:cNvCxnSpPr>
              <a:cxnSpLocks/>
            </p:cNvCxnSpPr>
            <p:nvPr/>
          </p:nvCxnSpPr>
          <p:spPr>
            <a:xfrm>
              <a:off x="3036525" y="1835177"/>
              <a:ext cx="1192194"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E122197-5869-4F67-87CB-50ECBDD6AA44}"/>
                </a:ext>
                <a:ext uri="{C183D7F6-B498-43B3-948B-1728B52AA6E4}">
                  <adec:decorative xmlns:adec="http://schemas.microsoft.com/office/drawing/2017/decorative" val="1"/>
                </a:ext>
              </a:extLst>
            </p:cNvPr>
            <p:cNvCxnSpPr>
              <a:cxnSpLocks/>
            </p:cNvCxnSpPr>
            <p:nvPr/>
          </p:nvCxnSpPr>
          <p:spPr>
            <a:xfrm flipV="1">
              <a:off x="3036525" y="3088835"/>
              <a:ext cx="1192194" cy="13245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426188-1DBC-C92B-33F5-D2BAE5DCBAFA}"/>
                </a:ext>
                <a:ext uri="{C183D7F6-B498-43B3-948B-1728B52AA6E4}">
                  <adec:decorative xmlns:adec="http://schemas.microsoft.com/office/drawing/2017/decorative" val="1"/>
                </a:ext>
              </a:extLst>
            </p:cNvPr>
            <p:cNvCxnSpPr>
              <a:cxnSpLocks/>
            </p:cNvCxnSpPr>
            <p:nvPr/>
          </p:nvCxnSpPr>
          <p:spPr>
            <a:xfrm>
              <a:off x="3039000" y="3221294"/>
              <a:ext cx="1189719" cy="44254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150609-B862-C57F-3142-A10558C2D5D1}"/>
                </a:ext>
                <a:ext uri="{C183D7F6-B498-43B3-948B-1728B52AA6E4}">
                  <adec:decorative xmlns:adec="http://schemas.microsoft.com/office/drawing/2017/decorative" val="1"/>
                </a:ext>
              </a:extLst>
            </p:cNvPr>
            <p:cNvCxnSpPr>
              <a:cxnSpLocks/>
            </p:cNvCxnSpPr>
            <p:nvPr/>
          </p:nvCxnSpPr>
          <p:spPr>
            <a:xfrm flipV="1">
              <a:off x="2542902" y="4289472"/>
              <a:ext cx="2593542" cy="74062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9463FB8-4FC1-EE9E-520C-A10D2BF10425}"/>
                </a:ext>
                <a:ext uri="{C183D7F6-B498-43B3-948B-1728B52AA6E4}">
                  <adec:decorative xmlns:adec="http://schemas.microsoft.com/office/drawing/2017/decorative" val="1"/>
                </a:ext>
              </a:extLst>
            </p:cNvPr>
            <p:cNvCxnSpPr>
              <a:cxnSpLocks/>
            </p:cNvCxnSpPr>
            <p:nvPr/>
          </p:nvCxnSpPr>
          <p:spPr>
            <a:xfrm flipV="1">
              <a:off x="2542902" y="4913704"/>
              <a:ext cx="3553098" cy="15339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67F28E1-C506-32BB-BE63-1BA7F0668619}"/>
                </a:ext>
                <a:ext uri="{C183D7F6-B498-43B3-948B-1728B52AA6E4}">
                  <adec:decorative xmlns:adec="http://schemas.microsoft.com/office/drawing/2017/decorative" val="1"/>
                </a:ext>
              </a:extLst>
            </p:cNvPr>
            <p:cNvCxnSpPr>
              <a:cxnSpLocks/>
            </p:cNvCxnSpPr>
            <p:nvPr/>
          </p:nvCxnSpPr>
          <p:spPr>
            <a:xfrm flipH="1">
              <a:off x="5603966" y="1811000"/>
              <a:ext cx="2972546" cy="200643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F661D0-FB84-4C59-D245-9DF453CAC7E7}"/>
                </a:ext>
                <a:ext uri="{C183D7F6-B498-43B3-948B-1728B52AA6E4}">
                  <adec:decorative xmlns:adec="http://schemas.microsoft.com/office/drawing/2017/decorative" val="1"/>
                </a:ext>
              </a:extLst>
            </p:cNvPr>
            <p:cNvCxnSpPr>
              <a:cxnSpLocks/>
            </p:cNvCxnSpPr>
            <p:nvPr/>
          </p:nvCxnSpPr>
          <p:spPr>
            <a:xfrm flipH="1">
              <a:off x="5561776" y="3663839"/>
              <a:ext cx="3014736" cy="11276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2">
            <a:extLst>
              <a:ext uri="{FF2B5EF4-FFF2-40B4-BE49-F238E27FC236}">
                <a16:creationId xmlns:a16="http://schemas.microsoft.com/office/drawing/2014/main" id="{8B2B9198-48C0-A99B-D795-B65A3AF1E57A}"/>
              </a:ext>
            </a:extLst>
          </p:cNvPr>
          <p:cNvSpPr>
            <a:spLocks noGrp="1"/>
          </p:cNvSpPr>
          <p:nvPr>
            <p:ph type="body" sz="quarter" idx="4294967295"/>
          </p:nvPr>
        </p:nvSpPr>
        <p:spPr>
          <a:xfrm>
            <a:off x="360025" y="5568560"/>
            <a:ext cx="11483975" cy="965546"/>
          </a:xfrm>
        </p:spPr>
        <p:txBody>
          <a:bodyPr/>
          <a:lstStyle/>
          <a:p>
            <a:r>
              <a:rPr lang="en-AU" dirty="0">
                <a:solidFill>
                  <a:schemeClr val="accent1"/>
                </a:solidFill>
              </a:rPr>
              <a:t>Annotate </a:t>
            </a:r>
            <a:r>
              <a:rPr lang="en-AU" b="1" dirty="0">
                <a:solidFill>
                  <a:schemeClr val="accent1"/>
                </a:solidFill>
              </a:rPr>
              <a:t>Core text 2 – ‘What the doctor recommended’ by Queenie Chan </a:t>
            </a:r>
            <a:r>
              <a:rPr lang="en-AU" dirty="0">
                <a:solidFill>
                  <a:schemeClr val="accent1"/>
                </a:solidFill>
              </a:rPr>
              <a:t>by identifying the codes and conventions of manga that are used in the text.</a:t>
            </a:r>
          </a:p>
        </p:txBody>
      </p:sp>
      <p:sp>
        <p:nvSpPr>
          <p:cNvPr id="3" name="Slide Number Placeholder 2">
            <a:extLst>
              <a:ext uri="{FF2B5EF4-FFF2-40B4-BE49-F238E27FC236}">
                <a16:creationId xmlns:a16="http://schemas.microsoft.com/office/drawing/2014/main" id="{FA36FC71-02DA-2B39-BC3F-A59D0AB4F8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98174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85252-B610-0E13-993B-4FABE051149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58594AE-CB9B-E292-4B46-F43381D82AFB}"/>
              </a:ext>
            </a:extLst>
          </p:cNvPr>
          <p:cNvSpPr>
            <a:spLocks noGrp="1"/>
          </p:cNvSpPr>
          <p:nvPr>
            <p:ph type="title"/>
          </p:nvPr>
        </p:nvSpPr>
        <p:spPr/>
        <p:txBody>
          <a:bodyPr/>
          <a:lstStyle/>
          <a:p>
            <a:r>
              <a:rPr lang="en-AU" dirty="0">
                <a:latin typeface="+mj-lt"/>
              </a:rPr>
              <a:t>‘What the doctor recommended’ – ‘We do’ </a:t>
            </a:r>
          </a:p>
        </p:txBody>
      </p:sp>
      <p:sp>
        <p:nvSpPr>
          <p:cNvPr id="13" name="Text Placeholder 12">
            <a:extLst>
              <a:ext uri="{FF2B5EF4-FFF2-40B4-BE49-F238E27FC236}">
                <a16:creationId xmlns:a16="http://schemas.microsoft.com/office/drawing/2014/main" id="{66796B9D-AD5E-0B62-7769-4A12CABD6A6F}"/>
              </a:ext>
            </a:extLst>
          </p:cNvPr>
          <p:cNvSpPr>
            <a:spLocks noGrp="1"/>
          </p:cNvSpPr>
          <p:nvPr>
            <p:ph type="body" sz="quarter" idx="18"/>
          </p:nvPr>
        </p:nvSpPr>
        <p:spPr/>
        <p:txBody>
          <a:bodyPr/>
          <a:lstStyle/>
          <a:p>
            <a:r>
              <a:rPr lang="en-AU">
                <a:latin typeface="+mj-lt"/>
              </a:rPr>
              <a:t>Codes and conventions of manga</a:t>
            </a:r>
          </a:p>
        </p:txBody>
      </p:sp>
      <p:pic>
        <p:nvPicPr>
          <p:cNvPr id="4" name="Picture 3" descr="Map showing China with an arrow pointing to a location labeled &quot;HERE,&quot; and a child reading a &quot;Doraemon&quot; book in a room with toys and a TV.">
            <a:extLst>
              <a:ext uri="{FF2B5EF4-FFF2-40B4-BE49-F238E27FC236}">
                <a16:creationId xmlns:a16="http://schemas.microsoft.com/office/drawing/2014/main" id="{B07A8FF5-450A-D42F-2AA0-3B32E3CE0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7780" y="1694088"/>
            <a:ext cx="2669791" cy="4689025"/>
          </a:xfrm>
          <a:prstGeom prst="rect">
            <a:avLst/>
          </a:prstGeom>
        </p:spPr>
      </p:pic>
      <p:grpSp>
        <p:nvGrpSpPr>
          <p:cNvPr id="2" name="Group 1">
            <a:extLst>
              <a:ext uri="{FF2B5EF4-FFF2-40B4-BE49-F238E27FC236}">
                <a16:creationId xmlns:a16="http://schemas.microsoft.com/office/drawing/2014/main" id="{8DDC1B36-FBC1-C473-EC83-1A041A5EE611}"/>
              </a:ext>
              <a:ext uri="{C183D7F6-B498-43B3-948B-1728B52AA6E4}">
                <adec:decorative xmlns:adec="http://schemas.microsoft.com/office/drawing/2017/decorative" val="1"/>
              </a:ext>
            </a:extLst>
          </p:cNvPr>
          <p:cNvGrpSpPr/>
          <p:nvPr/>
        </p:nvGrpSpPr>
        <p:grpSpPr>
          <a:xfrm>
            <a:off x="1707197" y="2510486"/>
            <a:ext cx="7580982" cy="2958508"/>
            <a:chOff x="1707197" y="2510486"/>
            <a:chExt cx="7580982" cy="2958508"/>
          </a:xfrm>
        </p:grpSpPr>
        <p:cxnSp>
          <p:nvCxnSpPr>
            <p:cNvPr id="6" name="Straight Arrow Connector 5">
              <a:extLst>
                <a:ext uri="{FF2B5EF4-FFF2-40B4-BE49-F238E27FC236}">
                  <a16:creationId xmlns:a16="http://schemas.microsoft.com/office/drawing/2014/main" id="{E21F22F5-8606-C00C-96B9-D088AF254E38}"/>
                </a:ext>
                <a:ext uri="{C183D7F6-B498-43B3-948B-1728B52AA6E4}">
                  <adec:decorative xmlns:adec="http://schemas.microsoft.com/office/drawing/2017/decorative" val="1"/>
                </a:ext>
              </a:extLst>
            </p:cNvPr>
            <p:cNvCxnSpPr/>
            <p:nvPr/>
          </p:nvCxnSpPr>
          <p:spPr>
            <a:xfrm>
              <a:off x="1707197" y="2541018"/>
              <a:ext cx="248194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05BCE3-43F2-0499-32D0-EFCE5C01CD25}"/>
                </a:ext>
                <a:ext uri="{C183D7F6-B498-43B3-948B-1728B52AA6E4}">
                  <adec:decorative xmlns:adec="http://schemas.microsoft.com/office/drawing/2017/decorative" val="1"/>
                </a:ext>
              </a:extLst>
            </p:cNvPr>
            <p:cNvCxnSpPr>
              <a:cxnSpLocks/>
            </p:cNvCxnSpPr>
            <p:nvPr/>
          </p:nvCxnSpPr>
          <p:spPr>
            <a:xfrm>
              <a:off x="1707197" y="2541018"/>
              <a:ext cx="2734491" cy="15456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059536-FAE1-A560-CDE5-ECD3EF3E41AF}"/>
                </a:ext>
                <a:ext uri="{C183D7F6-B498-43B3-948B-1728B52AA6E4}">
                  <adec:decorative xmlns:adec="http://schemas.microsoft.com/office/drawing/2017/decorative" val="1"/>
                </a:ext>
              </a:extLst>
            </p:cNvPr>
            <p:cNvCxnSpPr>
              <a:cxnSpLocks/>
            </p:cNvCxnSpPr>
            <p:nvPr/>
          </p:nvCxnSpPr>
          <p:spPr>
            <a:xfrm>
              <a:off x="1731453" y="4579175"/>
              <a:ext cx="4341222" cy="2133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32D5E1-408C-EAA0-77C0-959F7FE5DDEA}"/>
                </a:ext>
                <a:ext uri="{C183D7F6-B498-43B3-948B-1728B52AA6E4}">
                  <adec:decorative xmlns:adec="http://schemas.microsoft.com/office/drawing/2017/decorative" val="1"/>
                </a:ext>
              </a:extLst>
            </p:cNvPr>
            <p:cNvCxnSpPr>
              <a:cxnSpLocks/>
            </p:cNvCxnSpPr>
            <p:nvPr/>
          </p:nvCxnSpPr>
          <p:spPr>
            <a:xfrm flipH="1">
              <a:off x="6527391" y="4792535"/>
              <a:ext cx="1811383" cy="4263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2FC2D1-0859-B610-CF7B-A3BE508EE267}"/>
                </a:ext>
                <a:ext uri="{C183D7F6-B498-43B3-948B-1728B52AA6E4}">
                  <adec:decorative xmlns:adec="http://schemas.microsoft.com/office/drawing/2017/decorative" val="1"/>
                </a:ext>
              </a:extLst>
            </p:cNvPr>
            <p:cNvCxnSpPr>
              <a:cxnSpLocks/>
            </p:cNvCxnSpPr>
            <p:nvPr/>
          </p:nvCxnSpPr>
          <p:spPr>
            <a:xfrm flipH="1">
              <a:off x="7195466" y="2510486"/>
              <a:ext cx="1915886" cy="5355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0C06AF8-E8BB-20B4-DEAC-07DB9A87CBC2}"/>
                </a:ext>
                <a:ext uri="{C183D7F6-B498-43B3-948B-1728B52AA6E4}">
                  <adec:decorative xmlns:adec="http://schemas.microsoft.com/office/drawing/2017/decorative" val="1"/>
                </a:ext>
              </a:extLst>
            </p:cNvPr>
            <p:cNvCxnSpPr>
              <a:cxnSpLocks/>
            </p:cNvCxnSpPr>
            <p:nvPr/>
          </p:nvCxnSpPr>
          <p:spPr>
            <a:xfrm flipH="1">
              <a:off x="7476796" y="5218904"/>
              <a:ext cx="1811383" cy="25009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238D99F0-F69F-A6F3-221D-E0D53605C7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9889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7014-34D7-7019-58F4-AE7C330C1E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F9443EC-09F9-5D8D-4D21-06634A5C1126}"/>
              </a:ext>
            </a:extLst>
          </p:cNvPr>
          <p:cNvSpPr>
            <a:spLocks noGrp="1"/>
          </p:cNvSpPr>
          <p:nvPr>
            <p:ph type="title"/>
          </p:nvPr>
        </p:nvSpPr>
        <p:spPr/>
        <p:txBody>
          <a:bodyPr/>
          <a:lstStyle/>
          <a:p>
            <a:r>
              <a:rPr lang="en-AU">
                <a:latin typeface="+mj-lt"/>
              </a:rPr>
              <a:t>Experimenting with hybridity </a:t>
            </a:r>
          </a:p>
        </p:txBody>
      </p:sp>
      <p:sp>
        <p:nvSpPr>
          <p:cNvPr id="12" name="Text Placeholder 11">
            <a:extLst>
              <a:ext uri="{FF2B5EF4-FFF2-40B4-BE49-F238E27FC236}">
                <a16:creationId xmlns:a16="http://schemas.microsoft.com/office/drawing/2014/main" id="{95EB4ADE-7CC2-348B-F8EA-30A2D2CDB5C9}"/>
              </a:ext>
            </a:extLst>
          </p:cNvPr>
          <p:cNvSpPr>
            <a:spLocks noGrp="1"/>
          </p:cNvSpPr>
          <p:nvPr>
            <p:ph type="body" sz="quarter" idx="18"/>
          </p:nvPr>
        </p:nvSpPr>
        <p:spPr/>
        <p:txBody>
          <a:bodyPr/>
          <a:lstStyle/>
          <a:p>
            <a:r>
              <a:rPr lang="en-US" dirty="0">
                <a:effectLst/>
                <a:ea typeface="Calibri" panose="020F0502020204030204" pitchFamily="34" charset="0"/>
              </a:rPr>
              <a:t>In your writing journal</a:t>
            </a:r>
            <a:endParaRPr lang="en-AU" dirty="0">
              <a:effectLst/>
              <a:ea typeface="Calibri" panose="020F0502020204030204" pitchFamily="34" charset="0"/>
            </a:endParaRPr>
          </a:p>
        </p:txBody>
      </p:sp>
      <p:sp>
        <p:nvSpPr>
          <p:cNvPr id="13" name="Text Placeholder 12">
            <a:extLst>
              <a:ext uri="{FF2B5EF4-FFF2-40B4-BE49-F238E27FC236}">
                <a16:creationId xmlns:a16="http://schemas.microsoft.com/office/drawing/2014/main" id="{6EA5F022-370B-8C0E-88AD-B7052AA23029}"/>
              </a:ext>
            </a:extLst>
          </p:cNvPr>
          <p:cNvSpPr>
            <a:spLocks noGrp="1"/>
          </p:cNvSpPr>
          <p:nvPr>
            <p:ph type="body" sz="quarter" idx="4294967295"/>
          </p:nvPr>
        </p:nvSpPr>
        <p:spPr>
          <a:xfrm>
            <a:off x="360025" y="1413186"/>
            <a:ext cx="11483975" cy="5192814"/>
          </a:xfrm>
        </p:spPr>
        <p:txBody>
          <a:bodyPr/>
          <a:lstStyle/>
          <a:p>
            <a:pPr marL="342900" indent="-342900">
              <a:buFont typeface="Arial" panose="020B0604020202020204" pitchFamily="34" charset="0"/>
              <a:buChar char="•"/>
            </a:pPr>
            <a:r>
              <a:rPr lang="en-AU" dirty="0"/>
              <a:t>Using the text you composed for </a:t>
            </a:r>
            <a:r>
              <a:rPr lang="en-AU" b="1" dirty="0"/>
              <a:t>Core formative task 1 (integrated Phase 5) – developing a personal metaphor, </a:t>
            </a:r>
            <a:r>
              <a:rPr lang="en-AU" dirty="0"/>
              <a:t>experiment with hybridity. You may like to incorporate visual text to enhance the meaning of your written text. Or, if you composed a performance poem, you could use parts of this integrated with narrative. </a:t>
            </a:r>
          </a:p>
          <a:p>
            <a:r>
              <a:rPr lang="en-AU" b="1" dirty="0">
                <a:latin typeface="+mj-lt"/>
              </a:rPr>
              <a:t>For example</a:t>
            </a:r>
          </a:p>
          <a:p>
            <a:r>
              <a:rPr lang="en-AU" b="1" i="1" dirty="0">
                <a:ea typeface="Calibri" panose="020F0502020204030204" pitchFamily="34" charset="0"/>
              </a:rPr>
              <a:t>When the world is windy and I am a candle I dance to make my flame bright again.</a:t>
            </a:r>
          </a:p>
          <a:p>
            <a:r>
              <a:rPr lang="en-AU" dirty="0">
                <a:ea typeface="Calibri" panose="020F0502020204030204" pitchFamily="34" charset="0"/>
              </a:rPr>
              <a:t>She stood backstage in the soft glow of the stage lights listening to the gentle hum of the audience sitting in anticipation. The curtain rose. The music began to swell. She stepped forward, not only onto the stage but into her future and the life that she was desperate to create.</a:t>
            </a:r>
          </a:p>
          <a:p>
            <a:r>
              <a:rPr lang="en-AU" b="1" i="1" dirty="0">
                <a:ea typeface="Calibri" panose="020F0502020204030204" pitchFamily="34" charset="0"/>
              </a:rPr>
              <a:t>I dance to find my feet and find my feet to find my voice and find my voice to find myself.</a:t>
            </a:r>
            <a:endParaRPr lang="en-AU" dirty="0">
              <a:ea typeface="Calibri" panose="020F0502020204030204" pitchFamily="34" charset="0"/>
            </a:endParaRPr>
          </a:p>
        </p:txBody>
      </p:sp>
      <p:sp>
        <p:nvSpPr>
          <p:cNvPr id="3" name="Slide Number Placeholder 2">
            <a:extLst>
              <a:ext uri="{FF2B5EF4-FFF2-40B4-BE49-F238E27FC236}">
                <a16:creationId xmlns:a16="http://schemas.microsoft.com/office/drawing/2014/main" id="{9CFC69DB-AC38-030D-2351-C7FE123D54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18293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Returning to the learning intentions and success criteria</a:t>
            </a:r>
            <a:endParaRPr lang="en-AU">
              <a:cs typeface="Arial" panose="020B0604020202020204" pitchFamily="34" charset="0"/>
            </a:endParaRPr>
          </a:p>
        </p:txBody>
      </p:sp>
    </p:spTree>
    <p:extLst>
      <p:ext uri="{BB962C8B-B14F-4D97-AF65-F5344CB8AC3E}">
        <p14:creationId xmlns:p14="http://schemas.microsoft.com/office/powerpoint/2010/main" val="18900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(2)</a:t>
            </a:r>
          </a:p>
        </p:txBody>
      </p:sp>
      <p:sp>
        <p:nvSpPr>
          <p:cNvPr id="6" name="Text Placeholder 5">
            <a:extLst>
              <a:ext uri="{FF2B5EF4-FFF2-40B4-BE49-F238E27FC236}">
                <a16:creationId xmlns:a16="http://schemas.microsoft.com/office/drawing/2014/main" id="{E8C3114D-6150-1D12-88DD-382344E93EA4}"/>
              </a:ext>
            </a:extLst>
          </p:cNvPr>
          <p:cNvSpPr>
            <a:spLocks noGrp="1"/>
          </p:cNvSpPr>
          <p:nvPr>
            <p:ph type="body" sz="quarter" idx="19"/>
          </p:nvPr>
        </p:nvSpPr>
        <p:spPr/>
        <p:txBody>
          <a:bodyPr/>
          <a:lstStyle/>
          <a:p>
            <a:pPr>
              <a:defRPr/>
            </a:pPr>
            <a:r>
              <a:rPr lang="en-AU" b="1" dirty="0">
                <a:solidFill>
                  <a:schemeClr val="accent1"/>
                </a:solidFill>
                <a:cs typeface="Arial"/>
              </a:rPr>
              <a:t>We are learning to</a:t>
            </a:r>
            <a:endParaRPr lang="en-AU" b="1" dirty="0">
              <a:solidFill>
                <a:schemeClr val="accent1"/>
              </a:solidFill>
              <a:ea typeface="+mn-lt"/>
              <a:cs typeface="Arial" panose="020B0604020202020204" pitchFamily="34" charset="0"/>
            </a:endParaRPr>
          </a:p>
          <a:p>
            <a:pPr marL="342900" indent="-342900">
              <a:buFont typeface="Public Sans" panose="020B0604020202020204" pitchFamily="34" charset="0"/>
              <a:buChar char="•"/>
              <a:defRPr/>
            </a:pPr>
            <a:r>
              <a:rPr lang="en-AU" dirty="0">
                <a:cs typeface="Arial"/>
              </a:rPr>
              <a:t>understand what makes a text hybrid</a:t>
            </a:r>
            <a:endParaRPr lang="en-US" dirty="0">
              <a:cs typeface="Arial"/>
            </a:endParaRPr>
          </a:p>
          <a:p>
            <a:pPr marL="342900" indent="-342900">
              <a:buFont typeface="Public Sans" panose="020B0604020202020204" pitchFamily="34" charset="0"/>
              <a:buChar char="•"/>
              <a:defRPr/>
            </a:pPr>
            <a:r>
              <a:rPr lang="en-AU" dirty="0">
                <a:cs typeface="Arial"/>
              </a:rPr>
              <a:t>identify elements of textual hybridity in the core text </a:t>
            </a:r>
          </a:p>
          <a:p>
            <a:pPr marL="342900" indent="-342900">
              <a:buFont typeface="Public Sans" panose="020B0604020202020204" pitchFamily="34" charset="0"/>
              <a:buChar char="•"/>
              <a:defRPr/>
            </a:pPr>
            <a:r>
              <a:rPr lang="en-AU" dirty="0">
                <a:cs typeface="Arial"/>
              </a:rPr>
              <a:t>be able to experiment with textual hybridity.</a:t>
            </a:r>
            <a:endParaRPr lang="en-AU" sz="1800" dirty="0">
              <a:cs typeface="Arial" panose="020B0604020202020204" pitchFamily="34" charset="0"/>
            </a:endParaRPr>
          </a:p>
          <a:p>
            <a:pPr>
              <a:defRPr/>
            </a:pPr>
            <a:r>
              <a:rPr lang="en-AU" b="1" dirty="0">
                <a:solidFill>
                  <a:schemeClr val="accent1"/>
                </a:solidFill>
                <a:cs typeface="Arial"/>
              </a:rPr>
              <a:t>We can</a:t>
            </a:r>
            <a:endParaRPr lang="en-AU" b="1" dirty="0">
              <a:solidFill>
                <a:schemeClr val="accent1"/>
              </a:solidFill>
              <a:cs typeface="Arial" panose="020B0604020202020204" pitchFamily="34" charset="0"/>
            </a:endParaRPr>
          </a:p>
          <a:p>
            <a:pPr marL="342900" indent="-342900">
              <a:buFont typeface="Public Sans" panose="020B0604020202020204" pitchFamily="34" charset="0"/>
              <a:buChar char="•"/>
              <a:defRPr/>
            </a:pPr>
            <a:r>
              <a:rPr lang="en-AU" dirty="0">
                <a:cs typeface="Arial"/>
              </a:rPr>
              <a:t>[classroom teacher to insert success criteria]</a:t>
            </a:r>
          </a:p>
          <a:p>
            <a:pPr marL="342900" indent="-342900">
              <a:buFont typeface="Public Sans" panose="020B0604020202020204" pitchFamily="34" charset="0"/>
              <a:buChar char="•"/>
              <a:defRPr/>
            </a:pPr>
            <a:r>
              <a:rPr lang="en-AU" dirty="0">
                <a:cs typeface="Arial"/>
              </a:rPr>
              <a:t>[classroom teacher to insert success criteria]</a:t>
            </a:r>
          </a:p>
          <a:p>
            <a:pPr marL="342900" indent="-342900">
              <a:buFont typeface="Public Sans" panose="020B0604020202020204" pitchFamily="34" charset="0"/>
              <a:buChar char="•"/>
              <a:defRPr/>
            </a:pPr>
            <a:r>
              <a:rPr lang="en-AU" dirty="0">
                <a:cs typeface="Arial"/>
              </a:rPr>
              <a:t>[classroom teacher to insert success criteria].</a:t>
            </a:r>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36428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08737"/>
            <a:ext cx="11484000" cy="3142884"/>
          </a:xfrm>
        </p:spPr>
        <p:txBody>
          <a:bodyPr/>
          <a:lstStyle/>
          <a:p>
            <a:r>
              <a:rPr lang="en-AU" dirty="0"/>
              <a:t>[</a:t>
            </a:r>
            <a:r>
              <a:rPr lang="en-AU" dirty="0">
                <a:hlinkClick r:id="rId6"/>
              </a:rPr>
              <a:t>English Studies 11–12  </a:t>
            </a:r>
            <a:r>
              <a:rPr lang="en-AU" dirty="0"/>
              <a:t>© Syllabus NSW Education Standards Authority (NESA) for and on behalf of the Crown in right of the State of New South Wales, 2024.</a:t>
            </a:r>
          </a:p>
          <a:p>
            <a:r>
              <a:rPr lang="en-AU" dirty="0"/>
              <a:t>Australian Education Research Organisation (AERO) (2024a) </a:t>
            </a:r>
            <a:r>
              <a:rPr lang="en-AU" dirty="0">
                <a:hlinkClick r:id="rId7"/>
              </a:rPr>
              <a:t>Explain learning objectives</a:t>
            </a:r>
            <a:r>
              <a:rPr lang="en-AU" dirty="0"/>
              <a:t>, AERO, accessed 16 April 2024.</a:t>
            </a:r>
          </a:p>
          <a:p>
            <a:r>
              <a:rPr lang="en-AU" dirty="0"/>
              <a:t>AERO (Australian Education Research Organisation) (2024b) </a:t>
            </a:r>
            <a:r>
              <a:rPr lang="en-AU" dirty="0">
                <a:hlinkClick r:id="rId8"/>
              </a:rPr>
              <a:t>Why explicit instruction works</a:t>
            </a:r>
            <a:r>
              <a:rPr lang="en-AU" dirty="0"/>
              <a:t>, AERO website, accessed 16 April 2024.</a:t>
            </a:r>
          </a:p>
          <a:p>
            <a:r>
              <a:rPr lang="en-AU" dirty="0"/>
              <a:t>Black P and Wiliam D (2018) ‘</a:t>
            </a:r>
            <a:r>
              <a:rPr lang="en-AU" dirty="0">
                <a:hlinkClick r:id="rId9"/>
              </a:rPr>
              <a:t>Classroom assessment and pedagogy</a:t>
            </a:r>
            <a:r>
              <a:rPr lang="en-AU" dirty="0"/>
              <a:t>’, Assessment in Education Principles Policy and Practice, 25(1):1–25.</a:t>
            </a:r>
          </a:p>
          <a:p>
            <a:r>
              <a:rPr lang="en-AU" dirty="0"/>
              <a:t>CESE (Centre for Education Statistics and Evaluation) (2017) </a:t>
            </a:r>
            <a:r>
              <a:rPr lang="en-AU" dirty="0">
                <a:hlinkClick r:id="rId10"/>
              </a:rPr>
              <a:t>Cognitive load theory: Research that teachers really need to understand</a:t>
            </a:r>
            <a:r>
              <a:rPr lang="en-AU" dirty="0"/>
              <a:t>, NSW Department of Education, accessed 16 April 2024.</a:t>
            </a:r>
          </a:p>
          <a:p>
            <a:r>
              <a:rPr lang="en-AU" dirty="0">
                <a:cs typeface="Arial" panose="020B0604020202020204" pitchFamily="34" charset="0"/>
              </a:rPr>
              <a:t>Chan Q (2016) ‘What the doctor recommended’ in Ridge J (ed) The Book That Made Me, Walker Books Australia Pty Ltd, Newtown.</a:t>
            </a:r>
            <a:endParaRPr lang="en-AU" dirty="0"/>
          </a:p>
          <a:p>
            <a:r>
              <a:rPr lang="en-AU" dirty="0"/>
              <a:t>Clarke S (2014) Outstanding formative assessment: culture and practice, Hodder Education, Great Britain.</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AD4A48E-A9EF-DD46-2CA8-BBED315F8F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C12FC1-B2A3-4F07-2A55-FE24A2CC4CEF}"/>
              </a:ext>
            </a:extLst>
          </p:cNvPr>
          <p:cNvSpPr>
            <a:spLocks noGrp="1"/>
          </p:cNvSpPr>
          <p:nvPr>
            <p:ph type="title"/>
          </p:nvPr>
        </p:nvSpPr>
        <p:spPr/>
        <p:txBody>
          <a:bodyPr/>
          <a:lstStyle/>
          <a:p>
            <a:r>
              <a:rPr lang="en-AU" dirty="0"/>
              <a:t>References (2)</a:t>
            </a:r>
          </a:p>
        </p:txBody>
      </p:sp>
      <p:sp>
        <p:nvSpPr>
          <p:cNvPr id="6" name="TextBox 5">
            <a:extLst>
              <a:ext uri="{FF2B5EF4-FFF2-40B4-BE49-F238E27FC236}">
                <a16:creationId xmlns:a16="http://schemas.microsoft.com/office/drawing/2014/main" id="{30A70396-2593-F25E-595E-9D452AD4815F}"/>
              </a:ext>
            </a:extLst>
          </p:cNvPr>
          <p:cNvSpPr txBox="1"/>
          <p:nvPr/>
        </p:nvSpPr>
        <p:spPr>
          <a:xfrm>
            <a:off x="335826" y="1397263"/>
            <a:ext cx="11471999" cy="3474477"/>
          </a:xfrm>
          <a:prstGeom prst="rect">
            <a:avLst/>
          </a:prstGeom>
          <a:noFill/>
        </p:spPr>
        <p:txBody>
          <a:bodyPr wrap="square">
            <a:spAutoFit/>
          </a:bodyPr>
          <a:lstStyle/>
          <a:p>
            <a:pPr>
              <a:lnSpc>
                <a:spcPct val="150000"/>
              </a:lnSpc>
              <a:spcAft>
                <a:spcPts val="1200"/>
              </a:spcAft>
            </a:pPr>
            <a:r>
              <a:rPr lang="en-AU" sz="1200" dirty="0"/>
              <a:t>Clarke S, Timperley H, Hattie J (2003) Unlocking formative assessment: Practical strategies for enhancing students’ learning in the primary and intermediate classroom, Hodder Moa Beckett, Auckland NZ, 2003.</a:t>
            </a:r>
          </a:p>
          <a:p>
            <a:pPr>
              <a:lnSpc>
                <a:spcPct val="150000"/>
              </a:lnSpc>
              <a:spcAft>
                <a:spcPts val="1200"/>
              </a:spcAft>
            </a:pPr>
            <a:r>
              <a:rPr lang="en-AU" sz="1200" dirty="0"/>
              <a:t>Griffin P (2018) Assessment for teaching, Cambridge University Press. </a:t>
            </a:r>
          </a:p>
          <a:p>
            <a:pPr>
              <a:lnSpc>
                <a:spcPct val="150000"/>
              </a:lnSpc>
              <a:spcAft>
                <a:spcPts val="1200"/>
              </a:spcAft>
            </a:pPr>
            <a:r>
              <a:rPr lang="en-AU" sz="1200" dirty="0"/>
              <a:t>NESA (NSW Education Standards Authority) (n.d.) </a:t>
            </a:r>
            <a:r>
              <a:rPr lang="en-AU" sz="1200" dirty="0">
                <a:hlinkClick r:id="rId3"/>
              </a:rPr>
              <a:t>Collaborative curriculum planning</a:t>
            </a:r>
            <a:r>
              <a:rPr lang="en-AU" sz="1200" dirty="0"/>
              <a:t>, NESA website, accessed 19 May 2025.</a:t>
            </a:r>
          </a:p>
          <a:p>
            <a:pPr>
              <a:lnSpc>
                <a:spcPct val="150000"/>
              </a:lnSpc>
              <a:spcAft>
                <a:spcPts val="1200"/>
              </a:spcAft>
            </a:pPr>
            <a:r>
              <a:rPr lang="en-AU" sz="1200" dirty="0"/>
              <a:t>State of New South Wales (Department of Education) (2024.) </a:t>
            </a:r>
            <a:r>
              <a:rPr lang="en-AU" sz="1200" dirty="0">
                <a:hlinkClick r:id="rId4"/>
              </a:rPr>
              <a:t>Explicit teaching strategies</a:t>
            </a:r>
            <a:r>
              <a:rPr lang="en-AU" sz="1200" dirty="0"/>
              <a:t>, NSW Department of Education website, accessed 5 April 2024. </a:t>
            </a:r>
          </a:p>
          <a:p>
            <a:pPr>
              <a:lnSpc>
                <a:spcPct val="150000"/>
              </a:lnSpc>
              <a:spcAft>
                <a:spcPts val="1200"/>
              </a:spcAft>
            </a:pPr>
            <a:r>
              <a:rPr lang="en-AU" sz="1200" dirty="0"/>
              <a:t>State of New South Wales (Department of Education) (2024) the </a:t>
            </a:r>
            <a:r>
              <a:rPr lang="en-AU" sz="1200" dirty="0">
                <a:hlinkClick r:id="rId5"/>
              </a:rPr>
              <a:t>Explicit teaching – Driving learning and engagement</a:t>
            </a:r>
            <a:r>
              <a:rPr lang="en-AU" sz="1200" dirty="0"/>
              <a:t>, Centre for Education Statistics and Evaluation website, accessed 5 April 2024. </a:t>
            </a:r>
          </a:p>
          <a:p>
            <a:pPr>
              <a:lnSpc>
                <a:spcPct val="150000"/>
              </a:lnSpc>
              <a:spcAft>
                <a:spcPts val="1200"/>
              </a:spcAft>
            </a:pPr>
            <a:r>
              <a:rPr lang="en-AU" sz="1200" dirty="0"/>
              <a:t>State of New South Wales (Department of Education) (n.d.) </a:t>
            </a:r>
            <a:r>
              <a:rPr lang="en-AU" sz="1200" dirty="0">
                <a:hlinkClick r:id="rId6"/>
              </a:rPr>
              <a:t>Digital Learning Selector</a:t>
            </a:r>
            <a:r>
              <a:rPr lang="en-AU" sz="1200" dirty="0"/>
              <a:t>, NSW Department of Education website, accessed 5 April 2024. </a:t>
            </a:r>
          </a:p>
          <a:p>
            <a:pPr>
              <a:lnSpc>
                <a:spcPct val="150000"/>
              </a:lnSpc>
              <a:spcAft>
                <a:spcPts val="1200"/>
              </a:spcAft>
            </a:pPr>
            <a:r>
              <a:rPr lang="en-AU" sz="1200" dirty="0"/>
              <a:t>Wiliam D (2014) ‘</a:t>
            </a:r>
            <a:r>
              <a:rPr lang="en-AU" sz="1200" dirty="0">
                <a:hlinkClick r:id="rId7"/>
              </a:rPr>
              <a:t>The right questions, the right way </a:t>
            </a:r>
            <a:r>
              <a:rPr lang="en-AU" sz="1200" dirty="0"/>
              <a:t>’, Educational Leadership, 71(6).</a:t>
            </a:r>
          </a:p>
        </p:txBody>
      </p:sp>
      <p:sp>
        <p:nvSpPr>
          <p:cNvPr id="2" name="Slide Number Placeholder 1">
            <a:extLst>
              <a:ext uri="{FF2B5EF4-FFF2-40B4-BE49-F238E27FC236}">
                <a16:creationId xmlns:a16="http://schemas.microsoft.com/office/drawing/2014/main" id="{B2FE71B1-F42D-CF51-A07C-618F9E8F619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8194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a:t>Licence agreement details</a:t>
            </a:r>
          </a:p>
        </p:txBody>
      </p:sp>
      <p:sp>
        <p:nvSpPr>
          <p:cNvPr id="7" name="Text Placeholder 6">
            <a:extLst>
              <a:ext uri="{FF2B5EF4-FFF2-40B4-BE49-F238E27FC236}">
                <a16:creationId xmlns:a16="http://schemas.microsoft.com/office/drawing/2014/main" id="{4980E6AA-B2C0-E8E9-2AC1-E43DA23CF1D7}"/>
              </a:ext>
            </a:extLst>
          </p:cNvPr>
          <p:cNvSpPr>
            <a:spLocks noGrp="1"/>
          </p:cNvSpPr>
          <p:nvPr>
            <p:ph type="body" sz="quarter" idx="19"/>
          </p:nvPr>
        </p:nvSpPr>
        <p:spPr/>
        <p:txBody>
          <a:bodyPr/>
          <a:lstStyle/>
          <a:p>
            <a:r>
              <a:rPr lang="en-AU" dirty="0">
                <a:ea typeface="Calibri" panose="020F0502020204030204" pitchFamily="34" charset="0"/>
              </a:rPr>
              <a:t>Chan Q (2016) </a:t>
            </a:r>
            <a:r>
              <a:rPr lang="en-AU" i="1" dirty="0">
                <a:ea typeface="Calibri" panose="020F0502020204030204" pitchFamily="34" charset="0"/>
              </a:rPr>
              <a:t>‘What the doctor recommended’ </a:t>
            </a:r>
            <a:r>
              <a:rPr lang="en-AU" dirty="0">
                <a:ea typeface="Calibri" panose="020F0502020204030204" pitchFamily="34" charset="0"/>
              </a:rPr>
              <a:t>in Ridge J (ed) </a:t>
            </a:r>
            <a:r>
              <a:rPr lang="en-AU" i="1" dirty="0">
                <a:ea typeface="Calibri" panose="020F0502020204030204" pitchFamily="34" charset="0"/>
              </a:rPr>
              <a:t>The Book That Made Me</a:t>
            </a:r>
            <a:r>
              <a:rPr lang="en-AU" dirty="0">
                <a:ea typeface="Calibri" panose="020F0502020204030204" pitchFamily="34" charset="0"/>
              </a:rPr>
              <a:t>, Walker Books Australia Pty Ltd, Newtown.</a:t>
            </a:r>
          </a:p>
          <a:p>
            <a:r>
              <a:rPr lang="en-AU" dirty="0">
                <a:ea typeface="Calibri" panose="020F0502020204030204" pitchFamily="34" charset="0"/>
              </a:rPr>
              <a:t>Reproduced and made available for copying and communication by NSW Department of Education for its educational purposes with the permission of Queenie Chan.</a:t>
            </a:r>
          </a:p>
          <a:p>
            <a:endParaRPr lang="en-AU" dirty="0"/>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A857003-BDAC-6DF5-39C2-D190246FBEBD}"/>
              </a:ext>
            </a:extLst>
          </p:cNvPr>
          <p:cNvSpPr>
            <a:spLocks noGrp="1"/>
          </p:cNvSpPr>
          <p:nvPr>
            <p:ph type="ctrTitle"/>
          </p:nvPr>
        </p:nvSpPr>
        <p:spPr>
          <a:xfrm>
            <a:off x="539999" y="1530002"/>
            <a:ext cx="6255979" cy="2033997"/>
          </a:xfrm>
        </p:spPr>
        <p:txBody>
          <a:bodyPr/>
          <a:lstStyle/>
          <a:p>
            <a:r>
              <a:rPr lang="en-AU" dirty="0"/>
              <a:t>Phase 3 – Hybrid texts </a:t>
            </a:r>
          </a:p>
        </p:txBody>
      </p:sp>
      <p:sp>
        <p:nvSpPr>
          <p:cNvPr id="16" name="Text Placeholder 15">
            <a:extLst>
              <a:ext uri="{FF2B5EF4-FFF2-40B4-BE49-F238E27FC236}">
                <a16:creationId xmlns:a16="http://schemas.microsoft.com/office/drawing/2014/main" id="{B8DBCDC5-9017-A9EF-152B-7B28858F6B77}"/>
              </a:ext>
            </a:extLst>
          </p:cNvPr>
          <p:cNvSpPr>
            <a:spLocks noGrp="1"/>
          </p:cNvSpPr>
          <p:nvPr>
            <p:ph type="body" sz="quarter" idx="10"/>
          </p:nvPr>
        </p:nvSpPr>
        <p:spPr/>
        <p:txBody>
          <a:bodyPr/>
          <a:lstStyle/>
          <a:p>
            <a:r>
              <a:rPr lang="en-AU" dirty="0"/>
              <a:t>Stage 6 – English Studies – 11.1</a:t>
            </a:r>
          </a:p>
        </p:txBody>
      </p:sp>
      <p:sp>
        <p:nvSpPr>
          <p:cNvPr id="20" name="Text Placeholder 19">
            <a:extLst>
              <a:ext uri="{FF2B5EF4-FFF2-40B4-BE49-F238E27FC236}">
                <a16:creationId xmlns:a16="http://schemas.microsoft.com/office/drawing/2014/main" id="{FA7D9264-B49F-3524-6877-43BF31F4AC9A}"/>
              </a:ext>
            </a:extLst>
          </p:cNvPr>
          <p:cNvSpPr>
            <a:spLocks noGrp="1"/>
          </p:cNvSpPr>
          <p:nvPr>
            <p:ph type="body" sz="quarter" idx="16"/>
          </p:nvPr>
        </p:nvSpPr>
        <p:spPr/>
        <p:txBody>
          <a:bodyPr/>
          <a:lstStyle/>
          <a:p>
            <a:r>
              <a:rPr lang="en-US" dirty="0">
                <a:cs typeface="Arial" panose="020B0604020202020204" pitchFamily="34" charset="0"/>
              </a:rPr>
              <a:t>‘</a:t>
            </a:r>
            <a:r>
              <a:rPr lang="en-AU" dirty="0">
                <a:cs typeface="Arial" panose="020B0604020202020204" pitchFamily="34" charset="0"/>
              </a:rPr>
              <a:t>Reading to write: Transition to English Studies</a:t>
            </a:r>
            <a:r>
              <a:rPr lang="en-US" dirty="0">
                <a:cs typeface="Arial" panose="020B0604020202020204" pitchFamily="34" charset="0"/>
              </a:rPr>
              <a:t>’ – Year 11</a:t>
            </a:r>
          </a:p>
        </p:txBody>
      </p:sp>
      <p:sp>
        <p:nvSpPr>
          <p:cNvPr id="2" name="Text Placeholder 1">
            <a:extLst>
              <a:ext uri="{FF2B5EF4-FFF2-40B4-BE49-F238E27FC236}">
                <a16:creationId xmlns:a16="http://schemas.microsoft.com/office/drawing/2014/main" id="{B04C8195-E818-9A1E-42AE-D2F01094524E}"/>
              </a:ext>
            </a:extLst>
          </p:cNvPr>
          <p:cNvSpPr>
            <a:spLocks noGrp="1"/>
          </p:cNvSpPr>
          <p:nvPr>
            <p:ph type="body" sz="quarter" idx="14"/>
          </p:nvPr>
        </p:nvSpPr>
        <p:spPr/>
        <p:txBody>
          <a:bodyPr/>
          <a:lstStyle/>
          <a:p>
            <a:r>
              <a:rPr lang="en-US" dirty="0">
                <a:cs typeface="Arial" panose="020B0604020202020204" pitchFamily="34" charset="0"/>
              </a:rPr>
              <a:t>Term 1</a:t>
            </a:r>
            <a:endParaRPr lang="en-AU" dirty="0"/>
          </a:p>
        </p:txBody>
      </p:sp>
      <p:pic>
        <p:nvPicPr>
          <p:cNvPr id="21" name="Picture Placeholder 4" descr="A manga panel from 'What the doctor recommended'.">
            <a:extLst>
              <a:ext uri="{FF2B5EF4-FFF2-40B4-BE49-F238E27FC236}">
                <a16:creationId xmlns:a16="http://schemas.microsoft.com/office/drawing/2014/main" id="{3FA9B647-E648-16ED-E14F-770E7A28EDE2}"/>
              </a:ext>
              <a:ext uri="{C183D7F6-B498-43B3-948B-1728B52AA6E4}">
                <adec:decorative xmlns:adec="http://schemas.microsoft.com/office/drawing/2017/decorative" val="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5" b="5164"/>
          <a:stretch>
            <a:fillRect/>
          </a:stretch>
        </p:blipFill>
        <p:spPr>
          <a:xfrm>
            <a:off x="7128000" y="0"/>
            <a:ext cx="5064000" cy="6506619"/>
          </a:xfrm>
          <a:prstGeom prst="rect">
            <a:avLst/>
          </a:prstGeom>
        </p:spPr>
      </p:pic>
      <p:sp>
        <p:nvSpPr>
          <p:cNvPr id="22" name="TextBox 21">
            <a:extLst>
              <a:ext uri="{FF2B5EF4-FFF2-40B4-BE49-F238E27FC236}">
                <a16:creationId xmlns:a16="http://schemas.microsoft.com/office/drawing/2014/main" id="{EE6E4429-6EC6-8A0F-A37C-DC2AF5E4F3BC}"/>
              </a:ext>
            </a:extLst>
          </p:cNvPr>
          <p:cNvSpPr txBox="1"/>
          <p:nvPr/>
        </p:nvSpPr>
        <p:spPr>
          <a:xfrm>
            <a:off x="7254239" y="6506619"/>
            <a:ext cx="4392706" cy="276999"/>
          </a:xfrm>
          <a:prstGeom prst="rect">
            <a:avLst/>
          </a:prstGeom>
          <a:noFill/>
        </p:spPr>
        <p:txBody>
          <a:bodyPr wrap="square">
            <a:spAutoFit/>
          </a:bodyPr>
          <a:lstStyle/>
          <a:p>
            <a:pPr algn="l"/>
            <a:r>
              <a:rPr lang="en-AU" sz="1200" dirty="0">
                <a:solidFill>
                  <a:schemeClr val="accent1"/>
                </a:solidFill>
              </a:rPr>
              <a:t>Image from ‘What the doctor recommended’</a:t>
            </a:r>
          </a:p>
        </p:txBody>
      </p:sp>
      <p:sp>
        <p:nvSpPr>
          <p:cNvPr id="3" name="Footer Placeholder 1">
            <a:extLst>
              <a:ext uri="{FF2B5EF4-FFF2-40B4-BE49-F238E27FC236}">
                <a16:creationId xmlns:a16="http://schemas.microsoft.com/office/drawing/2014/main" id="{E5CCCAE6-B823-BADD-1464-AF2E7DA33F79}"/>
              </a:ext>
              <a:ext uri="{C183D7F6-B498-43B3-948B-1728B52AA6E4}">
                <adec:decorative xmlns:adec="http://schemas.microsoft.com/office/drawing/2017/decorative" val="1"/>
              </a:ext>
            </a:extLst>
          </p:cNvPr>
          <p:cNvSpPr>
            <a:spLocks noGrp="1"/>
          </p:cNvSpPr>
          <p:nvPr/>
        </p:nvSpPr>
        <p:spPr>
          <a:xfrm>
            <a:off x="539999" y="438373"/>
            <a:ext cx="2576581" cy="252004"/>
          </a:xfrm>
          <a:prstGeom prst="rect">
            <a:avLst/>
          </a:prstGeom>
        </p:spPr>
        <p:txBody>
          <a:bodyPr vert="horz" lIns="0" tIns="0" rIns="0" bIns="0" rtlCol="0" anchor="t">
            <a:noAutofit/>
          </a:bodyPr>
          <a:lstStyle>
            <a:defPPr>
              <a:defRPr lang="en-US"/>
            </a:defPPr>
            <a:lvl1pPr marL="0" algn="l" defTabSz="609585" rtl="0" eaLnBrk="1" latinLnBrk="0" hangingPunct="1">
              <a:defRPr sz="1400" kern="1200">
                <a:solidFill>
                  <a:schemeClr val="bg1"/>
                </a:solidFill>
                <a:latin typeface="Public Sans"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23893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6" name="Text Placeholder 5">
            <a:extLst>
              <a:ext uri="{FF2B5EF4-FFF2-40B4-BE49-F238E27FC236}">
                <a16:creationId xmlns:a16="http://schemas.microsoft.com/office/drawing/2014/main" id="{DB26B1E1-EBFB-D1BB-B5FC-A756DF44CA67}"/>
              </a:ext>
            </a:extLst>
          </p:cNvPr>
          <p:cNvSpPr>
            <a:spLocks noGrp="1"/>
          </p:cNvSpPr>
          <p:nvPr>
            <p:ph type="body" sz="quarter" idx="19"/>
          </p:nvPr>
        </p:nvSpPr>
        <p:spPr/>
        <p:txBody>
          <a:bodyPr/>
          <a:lstStyle/>
          <a:p>
            <a:r>
              <a:rPr lang="en-AU" b="1" dirty="0">
                <a:solidFill>
                  <a:schemeClr val="accent1"/>
                </a:solidFill>
                <a:latin typeface="+mj-lt"/>
                <a:cs typeface="Arial" panose="020B0604020202020204" pitchFamily="34" charset="0"/>
              </a:rPr>
              <a:t>We are learning to</a:t>
            </a:r>
            <a:endParaRPr lang="en-AU" b="1" dirty="0">
              <a:solidFill>
                <a:schemeClr val="accent1"/>
              </a:solidFill>
              <a:latin typeface="+mj-lt"/>
              <a:ea typeface="+mn-lt"/>
              <a:cs typeface="Arial" panose="020B0604020202020204" pitchFamily="34" charset="0"/>
            </a:endParaRPr>
          </a:p>
          <a:p>
            <a:pPr marL="342900" indent="-342900">
              <a:buFont typeface="Arial" panose="020B0604020202020204" pitchFamily="34" charset="0"/>
              <a:buChar char="•"/>
            </a:pPr>
            <a:r>
              <a:rPr lang="en-AU" sz="1800" dirty="0">
                <a:cs typeface="Arial" panose="020B0604020202020204" pitchFamily="34" charset="0"/>
              </a:rPr>
              <a:t>understand what makes a text hybrid</a:t>
            </a:r>
          </a:p>
          <a:p>
            <a:pPr marL="342900" indent="-342900">
              <a:buFont typeface="Arial" panose="020B0604020202020204" pitchFamily="34" charset="0"/>
              <a:buChar char="•"/>
            </a:pPr>
            <a:r>
              <a:rPr lang="en-AU" sz="1800" dirty="0">
                <a:cs typeface="Arial" panose="020B0604020202020204" pitchFamily="34" charset="0"/>
              </a:rPr>
              <a:t>identify elements of textual hybridity in the core text </a:t>
            </a:r>
          </a:p>
          <a:p>
            <a:pPr marL="342900" indent="-342900">
              <a:buFont typeface="Arial" panose="020B0604020202020204" pitchFamily="34" charset="0"/>
              <a:buChar char="•"/>
            </a:pPr>
            <a:r>
              <a:rPr lang="en-AU" sz="1800" dirty="0">
                <a:cs typeface="Arial" panose="020B0604020202020204" pitchFamily="34" charset="0"/>
              </a:rPr>
              <a:t>be able to experiment with textual hybridity.</a:t>
            </a:r>
          </a:p>
          <a:p>
            <a:r>
              <a:rPr lang="en-AU" b="1" dirty="0">
                <a:solidFill>
                  <a:schemeClr val="accent1"/>
                </a:solidFill>
                <a:latin typeface="+mj-lt"/>
                <a:cs typeface="Arial" panose="020B0604020202020204" pitchFamily="34" charset="0"/>
              </a:rPr>
              <a:t>We can</a:t>
            </a:r>
            <a:endParaRPr lang="en-US" dirty="0">
              <a:solidFill>
                <a:schemeClr val="accent1"/>
              </a:solidFill>
              <a:latin typeface="+mj-lt"/>
              <a:cs typeface="Arial" panose="020B0604020202020204" pitchFamily="34" charset="0"/>
            </a:endParaRPr>
          </a:p>
          <a:p>
            <a:pPr marL="342900" indent="-342900">
              <a:buFont typeface="Arial"/>
              <a:buChar char="•"/>
            </a:pPr>
            <a:r>
              <a:rPr lang="en-AU" sz="1800" dirty="0">
                <a:ea typeface="+mn-lt"/>
                <a:cs typeface="+mn-lt"/>
              </a:rPr>
              <a:t>[</a:t>
            </a:r>
            <a:r>
              <a:rPr lang="en-AU" sz="1800" dirty="0">
                <a:cs typeface="Arial"/>
              </a:rPr>
              <a:t>classroom teacher to insert sample success criteria]</a:t>
            </a:r>
          </a:p>
          <a:p>
            <a:pPr marL="342900" indent="-342900">
              <a:buFont typeface="Arial"/>
              <a:buChar char="•"/>
            </a:pPr>
            <a:r>
              <a:rPr lang="en-AU" sz="1800" dirty="0">
                <a:ea typeface="+mn-lt"/>
                <a:cs typeface="+mn-lt"/>
              </a:rPr>
              <a:t>[</a:t>
            </a:r>
            <a:r>
              <a:rPr lang="en-AU" sz="1800" dirty="0">
                <a:cs typeface="Arial"/>
              </a:rPr>
              <a:t>classroom teacher to insert sample success criteria]</a:t>
            </a:r>
          </a:p>
          <a:p>
            <a:pPr marL="342900" indent="-342900">
              <a:buFont typeface="Arial"/>
              <a:buChar char="•"/>
            </a:pPr>
            <a:r>
              <a:rPr lang="en-AU" sz="1800" dirty="0">
                <a:ea typeface="+mn-lt"/>
                <a:cs typeface="+mn-lt"/>
              </a:rPr>
              <a:t>[</a:t>
            </a:r>
            <a:r>
              <a:rPr lang="en-AU" sz="1800" dirty="0">
                <a:cs typeface="Arial"/>
              </a:rPr>
              <a:t>classroom teacher to insert sample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Connecting to prior learning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What do we mean when we say ‘hybrid’?</a:t>
            </a:r>
          </a:p>
        </p:txBody>
      </p:sp>
      <p:grpSp>
        <p:nvGrpSpPr>
          <p:cNvPr id="24" name="Group 23">
            <a:extLst>
              <a:ext uri="{FF2B5EF4-FFF2-40B4-BE49-F238E27FC236}">
                <a16:creationId xmlns:a16="http://schemas.microsoft.com/office/drawing/2014/main" id="{5FEDB173-6F4D-218D-EFA8-5240C7500D23}"/>
              </a:ext>
              <a:ext uri="{C183D7F6-B498-43B3-948B-1728B52AA6E4}">
                <adec:decorative xmlns:adec="http://schemas.microsoft.com/office/drawing/2017/decorative" val="1"/>
              </a:ext>
            </a:extLst>
          </p:cNvPr>
          <p:cNvGrpSpPr/>
          <p:nvPr/>
        </p:nvGrpSpPr>
        <p:grpSpPr>
          <a:xfrm>
            <a:off x="3322352" y="2142255"/>
            <a:ext cx="5188666" cy="3570433"/>
            <a:chOff x="3322352" y="2142255"/>
            <a:chExt cx="5188666" cy="3570433"/>
          </a:xfrm>
        </p:grpSpPr>
        <p:cxnSp>
          <p:nvCxnSpPr>
            <p:cNvPr id="2" name="Google Shape;125;p17">
              <a:extLst>
                <a:ext uri="{FF2B5EF4-FFF2-40B4-BE49-F238E27FC236}">
                  <a16:creationId xmlns:a16="http://schemas.microsoft.com/office/drawing/2014/main" id="{C869B52E-95C6-26F5-A4F5-7E3D5BCE4B97}"/>
                </a:ext>
                <a:ext uri="{C183D7F6-B498-43B3-948B-1728B52AA6E4}">
                  <adec:decorative xmlns:adec="http://schemas.microsoft.com/office/drawing/2017/decorative" val="1"/>
                </a:ext>
              </a:extLst>
            </p:cNvPr>
            <p:cNvCxnSpPr/>
            <p:nvPr/>
          </p:nvCxnSpPr>
          <p:spPr>
            <a:xfrm>
              <a:off x="3322352" y="3916105"/>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4" name="Google Shape;126;p17">
              <a:extLst>
                <a:ext uri="{FF2B5EF4-FFF2-40B4-BE49-F238E27FC236}">
                  <a16:creationId xmlns:a16="http://schemas.microsoft.com/office/drawing/2014/main" id="{9DD20CDB-FD92-72C7-8061-6FFA367D44F2}"/>
                </a:ext>
                <a:ext uri="{C183D7F6-B498-43B3-948B-1728B52AA6E4}">
                  <adec:decorative xmlns:adec="http://schemas.microsoft.com/office/drawing/2017/decorative" val="1"/>
                </a:ext>
              </a:extLst>
            </p:cNvPr>
            <p:cNvCxnSpPr/>
            <p:nvPr/>
          </p:nvCxnSpPr>
          <p:spPr>
            <a:xfrm rot="10800000" flipH="1">
              <a:off x="6836841" y="3916227"/>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5" name="Google Shape;127;p17">
              <a:extLst>
                <a:ext uri="{FF2B5EF4-FFF2-40B4-BE49-F238E27FC236}">
                  <a16:creationId xmlns:a16="http://schemas.microsoft.com/office/drawing/2014/main" id="{EDDE8A12-9709-CCE0-BA70-6B092D9EE5C9}"/>
                </a:ext>
                <a:ext uri="{C183D7F6-B498-43B3-948B-1728B52AA6E4}">
                  <adec:decorative xmlns:adec="http://schemas.microsoft.com/office/drawing/2017/decorative" val="1"/>
                </a:ext>
              </a:extLst>
            </p:cNvPr>
            <p:cNvCxnSpPr>
              <a:stCxn id="14" idx="4"/>
            </p:cNvCxnSpPr>
            <p:nvPr/>
          </p:nvCxnSpPr>
          <p:spPr>
            <a:xfrm>
              <a:off x="5859142" y="4663596"/>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6" name="Google Shape;128;p17">
              <a:extLst>
                <a:ext uri="{FF2B5EF4-FFF2-40B4-BE49-F238E27FC236}">
                  <a16:creationId xmlns:a16="http://schemas.microsoft.com/office/drawing/2014/main" id="{999B9E64-36A2-5C3A-3ABE-0901D65EB652}"/>
                </a:ext>
                <a:ext uri="{C183D7F6-B498-43B3-948B-1728B52AA6E4}">
                  <adec:decorative xmlns:adec="http://schemas.microsoft.com/office/drawing/2017/decorative" val="1"/>
                </a:ext>
              </a:extLst>
            </p:cNvPr>
            <p:cNvCxnSpPr>
              <a:stCxn id="14" idx="0"/>
              <a:endCxn id="16" idx="4"/>
            </p:cNvCxnSpPr>
            <p:nvPr/>
          </p:nvCxnSpPr>
          <p:spPr>
            <a:xfrm flipV="1">
              <a:off x="5887983" y="2142255"/>
              <a:ext cx="9451" cy="1026371"/>
            </a:xfrm>
            <a:prstGeom prst="straightConnector1">
              <a:avLst/>
            </a:prstGeom>
            <a:noFill/>
            <a:ln w="19050" cap="flat" cmpd="sng">
              <a:solidFill>
                <a:srgbClr val="007A8A"/>
              </a:solidFill>
              <a:prstDash val="solid"/>
              <a:round/>
              <a:headEnd type="none" w="med" len="med"/>
              <a:tailEnd type="none" w="med" len="med"/>
            </a:ln>
          </p:spPr>
        </p:cxnSp>
        <p:cxnSp>
          <p:nvCxnSpPr>
            <p:cNvPr id="7" name="Google Shape;130;p17">
              <a:extLst>
                <a:ext uri="{FF2B5EF4-FFF2-40B4-BE49-F238E27FC236}">
                  <a16:creationId xmlns:a16="http://schemas.microsoft.com/office/drawing/2014/main" id="{98EDA1DC-B807-6076-14E5-CE93440A81B9}"/>
                </a:ext>
                <a:ext uri="{C183D7F6-B498-43B3-948B-1728B52AA6E4}">
                  <adec:decorative xmlns:adec="http://schemas.microsoft.com/office/drawing/2017/decorative" val="1"/>
                </a:ext>
              </a:extLst>
            </p:cNvPr>
            <p:cNvCxnSpPr>
              <a:endCxn id="21" idx="7"/>
            </p:cNvCxnSpPr>
            <p:nvPr/>
          </p:nvCxnSpPr>
          <p:spPr>
            <a:xfrm flipH="1">
              <a:off x="3884447" y="4444561"/>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8" name="Google Shape;132;p17">
              <a:extLst>
                <a:ext uri="{FF2B5EF4-FFF2-40B4-BE49-F238E27FC236}">
                  <a16:creationId xmlns:a16="http://schemas.microsoft.com/office/drawing/2014/main" id="{330062AE-BD6C-B5BB-17DD-88FF0A536FB6}"/>
                </a:ext>
                <a:ext uri="{C183D7F6-B498-43B3-948B-1728B52AA6E4}">
                  <adec:decorative xmlns:adec="http://schemas.microsoft.com/office/drawing/2017/decorative" val="1"/>
                </a:ext>
              </a:extLst>
            </p:cNvPr>
            <p:cNvCxnSpPr>
              <a:stCxn id="14" idx="1"/>
              <a:endCxn id="15" idx="5"/>
            </p:cNvCxnSpPr>
            <p:nvPr/>
          </p:nvCxnSpPr>
          <p:spPr>
            <a:xfrm flipH="1" flipV="1">
              <a:off x="3880669" y="2750668"/>
              <a:ext cx="1356804" cy="636889"/>
            </a:xfrm>
            <a:prstGeom prst="straightConnector1">
              <a:avLst/>
            </a:prstGeom>
            <a:noFill/>
            <a:ln w="19050" cap="flat" cmpd="sng">
              <a:solidFill>
                <a:srgbClr val="007A8A"/>
              </a:solidFill>
              <a:prstDash val="solid"/>
              <a:round/>
              <a:headEnd type="none" w="med" len="med"/>
              <a:tailEnd type="none" w="med" len="med"/>
            </a:ln>
          </p:spPr>
        </p:cxnSp>
        <p:cxnSp>
          <p:nvCxnSpPr>
            <p:cNvPr id="9" name="Google Shape;134;p17">
              <a:extLst>
                <a:ext uri="{FF2B5EF4-FFF2-40B4-BE49-F238E27FC236}">
                  <a16:creationId xmlns:a16="http://schemas.microsoft.com/office/drawing/2014/main" id="{3DA56C2A-7A8B-764F-2F5F-44256927A8C1}"/>
                </a:ext>
                <a:ext uri="{C183D7F6-B498-43B3-948B-1728B52AA6E4}">
                  <adec:decorative xmlns:adec="http://schemas.microsoft.com/office/drawing/2017/decorative" val="1"/>
                </a:ext>
              </a:extLst>
            </p:cNvPr>
            <p:cNvCxnSpPr>
              <a:endCxn id="19" idx="1"/>
            </p:cNvCxnSpPr>
            <p:nvPr/>
          </p:nvCxnSpPr>
          <p:spPr>
            <a:xfrm>
              <a:off x="6585689" y="4433243"/>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10" name="Google Shape;136;p17">
              <a:extLst>
                <a:ext uri="{FF2B5EF4-FFF2-40B4-BE49-F238E27FC236}">
                  <a16:creationId xmlns:a16="http://schemas.microsoft.com/office/drawing/2014/main" id="{8E17BCA3-D0D4-32AD-36CF-EF9BC48804A2}"/>
                </a:ext>
                <a:ext uri="{C183D7F6-B498-43B3-948B-1728B52AA6E4}">
                  <adec:decorative xmlns:adec="http://schemas.microsoft.com/office/drawing/2017/decorative" val="1"/>
                </a:ext>
              </a:extLst>
            </p:cNvPr>
            <p:cNvCxnSpPr>
              <a:endCxn id="17" idx="3"/>
            </p:cNvCxnSpPr>
            <p:nvPr/>
          </p:nvCxnSpPr>
          <p:spPr>
            <a:xfrm rot="10800000" flipH="1">
              <a:off x="6628672" y="2750668"/>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14" name="Google Shape;124;p17" descr="Subject ">
            <a:extLst>
              <a:ext uri="{FF2B5EF4-FFF2-40B4-BE49-F238E27FC236}">
                <a16:creationId xmlns:a16="http://schemas.microsoft.com/office/drawing/2014/main" id="{047E251A-4FC2-B696-2544-EC690F0B8259}"/>
              </a:ext>
            </a:extLst>
          </p:cNvPr>
          <p:cNvSpPr/>
          <p:nvPr/>
        </p:nvSpPr>
        <p:spPr>
          <a:xfrm>
            <a:off x="4968023" y="3168626"/>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hybrid</a:t>
            </a:r>
            <a:endParaRPr sz="2000" b="1" dirty="0">
              <a:latin typeface="+mj-lt"/>
              <a:cs typeface="Arial" panose="020B0604020202020204" pitchFamily="34" charset="0"/>
              <a:sym typeface="Montserrat"/>
            </a:endParaRPr>
          </a:p>
        </p:txBody>
      </p:sp>
      <p:sp>
        <p:nvSpPr>
          <p:cNvPr id="15" name="Google Shape;133;p17" descr="Idea bubble">
            <a:extLst>
              <a:ext uri="{FF2B5EF4-FFF2-40B4-BE49-F238E27FC236}">
                <a16:creationId xmlns:a16="http://schemas.microsoft.com/office/drawing/2014/main" id="{37F897ED-B4C9-6528-A4D2-5D2DC9033ED8}"/>
              </a:ext>
            </a:extLst>
          </p:cNvPr>
          <p:cNvSpPr/>
          <p:nvPr/>
        </p:nvSpPr>
        <p:spPr>
          <a:xfrm>
            <a:off x="235963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6" name="Google Shape;129;p17">
            <a:extLst>
              <a:ext uri="{FF2B5EF4-FFF2-40B4-BE49-F238E27FC236}">
                <a16:creationId xmlns:a16="http://schemas.microsoft.com/office/drawing/2014/main" id="{02501080-D0D8-63F3-36AD-18B02880D765}"/>
              </a:ext>
            </a:extLst>
          </p:cNvPr>
          <p:cNvSpPr/>
          <p:nvPr/>
        </p:nvSpPr>
        <p:spPr>
          <a:xfrm>
            <a:off x="5006434" y="14239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17" name="Google Shape;137;p17">
            <a:extLst>
              <a:ext uri="{FF2B5EF4-FFF2-40B4-BE49-F238E27FC236}">
                <a16:creationId xmlns:a16="http://schemas.microsoft.com/office/drawing/2014/main" id="{ADB85136-B243-F8E8-E851-46F1DA2E62D7}"/>
              </a:ext>
            </a:extLst>
          </p:cNvPr>
          <p:cNvSpPr/>
          <p:nvPr/>
        </p:nvSpPr>
        <p:spPr>
          <a:xfrm>
            <a:off x="771039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8" name="Google Shape;140;p17">
            <a:extLst>
              <a:ext uri="{FF2B5EF4-FFF2-40B4-BE49-F238E27FC236}">
                <a16:creationId xmlns:a16="http://schemas.microsoft.com/office/drawing/2014/main" id="{B9073139-7ABE-EA4B-9289-0D81165A7155}"/>
              </a:ext>
            </a:extLst>
          </p:cNvPr>
          <p:cNvSpPr/>
          <p:nvPr/>
        </p:nvSpPr>
        <p:spPr>
          <a:xfrm>
            <a:off x="8510879" y="35496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9" name="Google Shape;135;p17">
            <a:extLst>
              <a:ext uri="{FF2B5EF4-FFF2-40B4-BE49-F238E27FC236}">
                <a16:creationId xmlns:a16="http://schemas.microsoft.com/office/drawing/2014/main" id="{6BFDCB77-6A5E-6A03-037B-3E8698DF3F92}"/>
              </a:ext>
            </a:extLst>
          </p:cNvPr>
          <p:cNvSpPr/>
          <p:nvPr/>
        </p:nvSpPr>
        <p:spPr>
          <a:xfrm>
            <a:off x="7710397" y="510102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0" name="Google Shape;139;p17">
            <a:extLst>
              <a:ext uri="{FF2B5EF4-FFF2-40B4-BE49-F238E27FC236}">
                <a16:creationId xmlns:a16="http://schemas.microsoft.com/office/drawing/2014/main" id="{E2E00717-C61F-59C5-28B6-D988CD97F1FA}"/>
              </a:ext>
            </a:extLst>
          </p:cNvPr>
          <p:cNvSpPr/>
          <p:nvPr/>
        </p:nvSpPr>
        <p:spPr>
          <a:xfrm>
            <a:off x="5025942" y="571268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1" name="Google Shape;131;p17">
            <a:extLst>
              <a:ext uri="{FF2B5EF4-FFF2-40B4-BE49-F238E27FC236}">
                <a16:creationId xmlns:a16="http://schemas.microsoft.com/office/drawing/2014/main" id="{B1A273FE-073E-FF80-1CC6-410C6F1CD96E}"/>
              </a:ext>
            </a:extLst>
          </p:cNvPr>
          <p:cNvSpPr/>
          <p:nvPr/>
        </p:nvSpPr>
        <p:spPr>
          <a:xfrm>
            <a:off x="2363415" y="493494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2" name="Google Shape;138;p17">
            <a:extLst>
              <a:ext uri="{FF2B5EF4-FFF2-40B4-BE49-F238E27FC236}">
                <a16:creationId xmlns:a16="http://schemas.microsoft.com/office/drawing/2014/main" id="{7337C0C4-CBA2-E445-8A55-F6A1AF41516F}"/>
              </a:ext>
            </a:extLst>
          </p:cNvPr>
          <p:cNvSpPr/>
          <p:nvPr/>
        </p:nvSpPr>
        <p:spPr>
          <a:xfrm>
            <a:off x="1540530" y="356648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grpSp>
        <p:nvGrpSpPr>
          <p:cNvPr id="26" name="Group 25">
            <a:extLst>
              <a:ext uri="{FF2B5EF4-FFF2-40B4-BE49-F238E27FC236}">
                <a16:creationId xmlns:a16="http://schemas.microsoft.com/office/drawing/2014/main" id="{0F530835-B122-2686-F301-43D7E7AD0B21}"/>
              </a:ext>
              <a:ext uri="{C183D7F6-B498-43B3-948B-1728B52AA6E4}">
                <adec:decorative xmlns:adec="http://schemas.microsoft.com/office/drawing/2017/decorative" val="1"/>
              </a:ext>
            </a:extLst>
          </p:cNvPr>
          <p:cNvGrpSpPr/>
          <p:nvPr/>
        </p:nvGrpSpPr>
        <p:grpSpPr>
          <a:xfrm>
            <a:off x="10224016" y="242428"/>
            <a:ext cx="1842580" cy="5966082"/>
            <a:chOff x="10224016" y="242428"/>
            <a:chExt cx="1842580" cy="5966082"/>
          </a:xfrm>
        </p:grpSpPr>
        <p:pic>
          <p:nvPicPr>
            <p:cNvPr id="23" name="Graphic 22">
              <a:extLst>
                <a:ext uri="{FF2B5EF4-FFF2-40B4-BE49-F238E27FC236}">
                  <a16:creationId xmlns:a16="http://schemas.microsoft.com/office/drawing/2014/main" id="{F4033EEC-CE55-4146-F406-D93306A5BFB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5306" y="3106904"/>
              <a:ext cx="914400" cy="914400"/>
            </a:xfrm>
            <a:prstGeom prst="rect">
              <a:avLst/>
            </a:prstGeom>
          </p:spPr>
        </p:pic>
        <p:pic>
          <p:nvPicPr>
            <p:cNvPr id="25" name="Graphic 24">
              <a:extLst>
                <a:ext uri="{FF2B5EF4-FFF2-40B4-BE49-F238E27FC236}">
                  <a16:creationId xmlns:a16="http://schemas.microsoft.com/office/drawing/2014/main" id="{09A5E190-A37B-979D-3897-EC7E4E2F9C9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24000" y="5294110"/>
              <a:ext cx="914400" cy="914400"/>
            </a:xfrm>
            <a:prstGeom prst="rect">
              <a:avLst/>
            </a:prstGeom>
          </p:spPr>
        </p:pic>
        <p:pic>
          <p:nvPicPr>
            <p:cNvPr id="27" name="Graphic 26">
              <a:extLst>
                <a:ext uri="{FF2B5EF4-FFF2-40B4-BE49-F238E27FC236}">
                  <a16:creationId xmlns:a16="http://schemas.microsoft.com/office/drawing/2014/main" id="{457B7003-4F01-9FD9-0AAD-FF8731F8D5D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4000" y="2062947"/>
              <a:ext cx="914400" cy="914400"/>
            </a:xfrm>
            <a:prstGeom prst="rect">
              <a:avLst/>
            </a:prstGeom>
          </p:spPr>
        </p:pic>
        <p:pic>
          <p:nvPicPr>
            <p:cNvPr id="29" name="Graphic 28">
              <a:extLst>
                <a:ext uri="{FF2B5EF4-FFF2-40B4-BE49-F238E27FC236}">
                  <a16:creationId xmlns:a16="http://schemas.microsoft.com/office/drawing/2014/main" id="{7D5C0BF9-E884-0EAA-C64A-93DED91C66E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8241" y="4206370"/>
              <a:ext cx="914400" cy="914400"/>
            </a:xfrm>
            <a:prstGeom prst="rect">
              <a:avLst/>
            </a:prstGeom>
          </p:spPr>
        </p:pic>
        <p:sp>
          <p:nvSpPr>
            <p:cNvPr id="12" name="Rectangle 11">
              <a:extLst>
                <a:ext uri="{FF2B5EF4-FFF2-40B4-BE49-F238E27FC236}">
                  <a16:creationId xmlns:a16="http://schemas.microsoft.com/office/drawing/2014/main" id="{E69D3C43-DC22-A41F-B3EE-47D18C1F1E63}"/>
                </a:ext>
                <a:ext uri="{C183D7F6-B498-43B3-948B-1728B52AA6E4}">
                  <adec:decorative xmlns:adec="http://schemas.microsoft.com/office/drawing/2017/decorative" val="1"/>
                </a:ext>
              </a:extLst>
            </p:cNvPr>
            <p:cNvSpPr/>
            <p:nvPr/>
          </p:nvSpPr>
          <p:spPr>
            <a:xfrm>
              <a:off x="10224016" y="242428"/>
              <a:ext cx="1842580" cy="8141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pic>
          <p:nvPicPr>
            <p:cNvPr id="33" name="Graphic 32">
              <a:extLst>
                <a:ext uri="{FF2B5EF4-FFF2-40B4-BE49-F238E27FC236}">
                  <a16:creationId xmlns:a16="http://schemas.microsoft.com/office/drawing/2014/main" id="{ABDE8EFD-D4BF-F9C4-AEB6-5878EF75FF5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24000" y="246331"/>
              <a:ext cx="914400" cy="914400"/>
            </a:xfrm>
            <a:prstGeom prst="rect">
              <a:avLst/>
            </a:prstGeom>
          </p:spPr>
        </p:pic>
        <p:pic>
          <p:nvPicPr>
            <p:cNvPr id="35" name="Graphic 34">
              <a:extLst>
                <a:ext uri="{FF2B5EF4-FFF2-40B4-BE49-F238E27FC236}">
                  <a16:creationId xmlns:a16="http://schemas.microsoft.com/office/drawing/2014/main" id="{130FA2A8-6653-8A6C-511D-1F70CF34724E}"/>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45306" y="1081115"/>
              <a:ext cx="914400" cy="914400"/>
            </a:xfrm>
            <a:prstGeom prst="rect">
              <a:avLst/>
            </a:prstGeom>
          </p:spPr>
        </p:pic>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234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 (1)</a:t>
            </a:r>
          </a:p>
        </p:txBody>
      </p:sp>
      <p:sp>
        <p:nvSpPr>
          <p:cNvPr id="5" name="Text Placeholder 4">
            <a:extLst>
              <a:ext uri="{FF2B5EF4-FFF2-40B4-BE49-F238E27FC236}">
                <a16:creationId xmlns:a16="http://schemas.microsoft.com/office/drawing/2014/main" id="{8CE19D54-A555-857F-7343-01609F2C9601}"/>
              </a:ext>
            </a:extLst>
          </p:cNvPr>
          <p:cNvSpPr>
            <a:spLocks noGrp="1"/>
          </p:cNvSpPr>
          <p:nvPr>
            <p:ph type="body" sz="quarter" idx="18"/>
          </p:nvPr>
        </p:nvSpPr>
        <p:spPr/>
        <p:txBody>
          <a:bodyPr/>
          <a:lstStyle/>
          <a:p>
            <a:r>
              <a:rPr lang="en-US" dirty="0"/>
              <a:t>What does ‘hybrid’ mean?</a:t>
            </a:r>
            <a:endParaRPr lang="en-AU" dirty="0"/>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4294967295"/>
          </p:nvPr>
        </p:nvSpPr>
        <p:spPr>
          <a:xfrm>
            <a:off x="360024" y="1886365"/>
            <a:ext cx="11483975" cy="2182850"/>
          </a:xfrm>
        </p:spPr>
        <p:txBody>
          <a:bodyPr/>
          <a:lstStyle/>
          <a:p>
            <a:pPr marL="457200" indent="-457200">
              <a:buFont typeface="+mj-lt"/>
              <a:buAutoNum type="arabicPeriod"/>
            </a:pPr>
            <a:r>
              <a:rPr lang="en-AU" dirty="0"/>
              <a:t>Based on the brainstorm and your own knowledge, write a definition of the word ‘hybrid’.</a:t>
            </a:r>
          </a:p>
          <a:p>
            <a:pPr marL="457200" indent="-457200">
              <a:buFont typeface="+mj-lt"/>
              <a:buAutoNum type="arabicPeriod"/>
            </a:pPr>
            <a:r>
              <a:rPr lang="en-AU" dirty="0"/>
              <a:t>Compare your definition with your peers. Take note of any commonly occurring features of your definitions. </a:t>
            </a:r>
          </a:p>
          <a:p>
            <a:pPr marL="457200" indent="-457200">
              <a:buFont typeface="+mj-lt"/>
              <a:buAutoNum type="arabicPeriod"/>
            </a:pPr>
            <a:r>
              <a:rPr lang="en-AU" dirty="0"/>
              <a:t>Re-write your definition if you choose and share with the class.</a:t>
            </a:r>
          </a:p>
        </p:txBody>
      </p:sp>
      <p:sp>
        <p:nvSpPr>
          <p:cNvPr id="8" name="Text Placeholder 4">
            <a:extLst>
              <a:ext uri="{FF2B5EF4-FFF2-40B4-BE49-F238E27FC236}">
                <a16:creationId xmlns:a16="http://schemas.microsoft.com/office/drawing/2014/main" id="{8BEE8A74-CD23-FB27-8A69-6520C7E27B64}"/>
              </a:ext>
            </a:extLst>
          </p:cNvPr>
          <p:cNvSpPr txBox="1">
            <a:spLocks/>
          </p:cNvSpPr>
          <p:nvPr/>
        </p:nvSpPr>
        <p:spPr>
          <a:xfrm>
            <a:off x="359999" y="4699092"/>
            <a:ext cx="11484000" cy="1533093"/>
          </a:xfrm>
          <a:prstGeom prst="rect">
            <a:avLst/>
          </a:prstGeom>
          <a:solidFill>
            <a:schemeClr val="accent4"/>
          </a:solid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r>
              <a:rPr lang="en-AU" b="1" dirty="0">
                <a:latin typeface="+mj-lt"/>
              </a:rPr>
              <a:t>Collins Dictionary</a:t>
            </a:r>
          </a:p>
          <a:p>
            <a:pPr marL="179388"/>
            <a:r>
              <a:rPr lang="en-AU" dirty="0">
                <a:latin typeface="+mn-lt"/>
              </a:rPr>
              <a:t>Hybrid – ‘You can use hybrid to refer to anything that is a mixture of other things, especially two other things.’</a:t>
            </a:r>
          </a:p>
        </p:txBody>
      </p:sp>
      <p:sp>
        <p:nvSpPr>
          <p:cNvPr id="2" name="Slide Number Placeholder 1">
            <a:extLst>
              <a:ext uri="{FF2B5EF4-FFF2-40B4-BE49-F238E27FC236}">
                <a16:creationId xmlns:a16="http://schemas.microsoft.com/office/drawing/2014/main" id="{785B77AE-42CE-0210-7139-F3365C03B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8748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Connecting to prior learning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What do we mean when we say ‘text’?</a:t>
            </a:r>
          </a:p>
        </p:txBody>
      </p:sp>
      <p:grpSp>
        <p:nvGrpSpPr>
          <p:cNvPr id="7" name="Group 6">
            <a:extLst>
              <a:ext uri="{FF2B5EF4-FFF2-40B4-BE49-F238E27FC236}">
                <a16:creationId xmlns:a16="http://schemas.microsoft.com/office/drawing/2014/main" id="{070A1F6C-77ED-BEAD-2BAA-429E30A01D2A}"/>
              </a:ext>
              <a:ext uri="{C183D7F6-B498-43B3-948B-1728B52AA6E4}">
                <adec:decorative xmlns:adec="http://schemas.microsoft.com/office/drawing/2017/decorative" val="1"/>
              </a:ext>
            </a:extLst>
          </p:cNvPr>
          <p:cNvGrpSpPr/>
          <p:nvPr/>
        </p:nvGrpSpPr>
        <p:grpSpPr>
          <a:xfrm>
            <a:off x="-75918" y="1655014"/>
            <a:ext cx="11964721" cy="5136234"/>
            <a:chOff x="-75918" y="1655014"/>
            <a:chExt cx="11964721" cy="5136234"/>
          </a:xfrm>
        </p:grpSpPr>
        <p:grpSp>
          <p:nvGrpSpPr>
            <p:cNvPr id="5" name="Group 4">
              <a:extLst>
                <a:ext uri="{FF2B5EF4-FFF2-40B4-BE49-F238E27FC236}">
                  <a16:creationId xmlns:a16="http://schemas.microsoft.com/office/drawing/2014/main" id="{EB1A7EAB-2182-295C-5C57-EE00D11A4D56}"/>
                </a:ext>
                <a:ext uri="{C183D7F6-B498-43B3-948B-1728B52AA6E4}">
                  <adec:decorative xmlns:adec="http://schemas.microsoft.com/office/drawing/2017/decorative" val="1"/>
                </a:ext>
              </a:extLst>
            </p:cNvPr>
            <p:cNvGrpSpPr/>
            <p:nvPr/>
          </p:nvGrpSpPr>
          <p:grpSpPr>
            <a:xfrm>
              <a:off x="-75918" y="5824166"/>
              <a:ext cx="11964721" cy="967082"/>
              <a:chOff x="-75918" y="5824166"/>
              <a:chExt cx="11964721" cy="967082"/>
            </a:xfrm>
          </p:grpSpPr>
          <p:pic>
            <p:nvPicPr>
              <p:cNvPr id="4" name="Graphic 3" descr="Radio microphone with solid fill">
                <a:extLst>
                  <a:ext uri="{FF2B5EF4-FFF2-40B4-BE49-F238E27FC236}">
                    <a16:creationId xmlns:a16="http://schemas.microsoft.com/office/drawing/2014/main" id="{A14594A7-13A9-AFC6-F5ED-9548E7465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8" y="5875480"/>
                <a:ext cx="871834" cy="871834"/>
              </a:xfrm>
              <a:prstGeom prst="rect">
                <a:avLst/>
              </a:prstGeom>
            </p:spPr>
          </p:pic>
          <p:pic>
            <p:nvPicPr>
              <p:cNvPr id="6" name="Graphic 5" descr="Lecturer with solid fill">
                <a:extLst>
                  <a:ext uri="{FF2B5EF4-FFF2-40B4-BE49-F238E27FC236}">
                    <a16:creationId xmlns:a16="http://schemas.microsoft.com/office/drawing/2014/main" id="{A90B2D41-EDEA-7582-ED8E-8F176F900C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5789" y="5859050"/>
                <a:ext cx="871834" cy="871834"/>
              </a:xfrm>
              <a:prstGeom prst="rect">
                <a:avLst/>
              </a:prstGeom>
            </p:spPr>
          </p:pic>
          <p:pic>
            <p:nvPicPr>
              <p:cNvPr id="8" name="Graphic 7" descr="Artist male outline">
                <a:extLst>
                  <a:ext uri="{FF2B5EF4-FFF2-40B4-BE49-F238E27FC236}">
                    <a16:creationId xmlns:a16="http://schemas.microsoft.com/office/drawing/2014/main" id="{7A5CAD3E-0BED-A36F-804D-3D0B2CC92B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4571" y="5875480"/>
                <a:ext cx="871834" cy="871834"/>
              </a:xfrm>
              <a:prstGeom prst="rect">
                <a:avLst/>
              </a:prstGeom>
            </p:spPr>
          </p:pic>
          <p:pic>
            <p:nvPicPr>
              <p:cNvPr id="10" name="Graphic 9" descr="Clapper board outline">
                <a:extLst>
                  <a:ext uri="{FF2B5EF4-FFF2-40B4-BE49-F238E27FC236}">
                    <a16:creationId xmlns:a16="http://schemas.microsoft.com/office/drawing/2014/main" id="{1FFBBFD4-7B98-1FD1-4CE3-7B25573D1F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4609" y="5875480"/>
                <a:ext cx="871834" cy="871834"/>
              </a:xfrm>
              <a:prstGeom prst="rect">
                <a:avLst/>
              </a:prstGeom>
            </p:spPr>
          </p:pic>
          <p:pic>
            <p:nvPicPr>
              <p:cNvPr id="15" name="Graphic 14" descr="Performance Curtains with solid fill">
                <a:extLst>
                  <a:ext uri="{FF2B5EF4-FFF2-40B4-BE49-F238E27FC236}">
                    <a16:creationId xmlns:a16="http://schemas.microsoft.com/office/drawing/2014/main" id="{AD34C651-4FFB-0D65-6176-F42F1BEFFB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7642" y="5919414"/>
                <a:ext cx="871834" cy="871834"/>
              </a:xfrm>
              <a:prstGeom prst="rect">
                <a:avLst/>
              </a:prstGeom>
            </p:spPr>
          </p:pic>
          <p:pic>
            <p:nvPicPr>
              <p:cNvPr id="17" name="Graphic 16" descr="Drama outline">
                <a:extLst>
                  <a:ext uri="{FF2B5EF4-FFF2-40B4-BE49-F238E27FC236}">
                    <a16:creationId xmlns:a16="http://schemas.microsoft.com/office/drawing/2014/main" id="{21177E48-74CB-8136-C80F-6E2D102C8F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16969" y="5824166"/>
                <a:ext cx="871834" cy="871834"/>
              </a:xfrm>
              <a:prstGeom prst="rect">
                <a:avLst/>
              </a:prstGeom>
            </p:spPr>
          </p:pic>
          <p:pic>
            <p:nvPicPr>
              <p:cNvPr id="19" name="Graphic 18" descr="Address Book outline">
                <a:extLst>
                  <a:ext uri="{FF2B5EF4-FFF2-40B4-BE49-F238E27FC236}">
                    <a16:creationId xmlns:a16="http://schemas.microsoft.com/office/drawing/2014/main" id="{15683379-B314-DF54-9109-4C25FA3582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57727" y="5900328"/>
                <a:ext cx="871834" cy="871834"/>
              </a:xfrm>
              <a:prstGeom prst="rect">
                <a:avLst/>
              </a:prstGeom>
            </p:spPr>
          </p:pic>
          <p:pic>
            <p:nvPicPr>
              <p:cNvPr id="21" name="Graphic 20" descr="Books outline">
                <a:extLst>
                  <a:ext uri="{FF2B5EF4-FFF2-40B4-BE49-F238E27FC236}">
                    <a16:creationId xmlns:a16="http://schemas.microsoft.com/office/drawing/2014/main" id="{C1FF038F-AF7A-C52B-A580-8F5EBB87512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92576" y="5919414"/>
                <a:ext cx="871834" cy="871834"/>
              </a:xfrm>
              <a:prstGeom prst="rect">
                <a:avLst/>
              </a:prstGeom>
            </p:spPr>
          </p:pic>
          <p:pic>
            <p:nvPicPr>
              <p:cNvPr id="23" name="Graphic 22" descr="Document outline">
                <a:extLst>
                  <a:ext uri="{FF2B5EF4-FFF2-40B4-BE49-F238E27FC236}">
                    <a16:creationId xmlns:a16="http://schemas.microsoft.com/office/drawing/2014/main" id="{0CF7594E-A816-8A7E-3941-7529CCF38D0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30743" y="5900328"/>
                <a:ext cx="871834" cy="871834"/>
              </a:xfrm>
              <a:prstGeom prst="rect">
                <a:avLst/>
              </a:prstGeom>
            </p:spPr>
          </p:pic>
          <p:pic>
            <p:nvPicPr>
              <p:cNvPr id="25" name="Graphic 24" descr="Headphones with solid fill">
                <a:extLst>
                  <a:ext uri="{FF2B5EF4-FFF2-40B4-BE49-F238E27FC236}">
                    <a16:creationId xmlns:a16="http://schemas.microsoft.com/office/drawing/2014/main" id="{CA2002A2-B9B3-00F6-90E7-771F2FB765B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00845" y="5884148"/>
                <a:ext cx="871834" cy="871834"/>
              </a:xfrm>
              <a:prstGeom prst="rect">
                <a:avLst/>
              </a:prstGeom>
            </p:spPr>
          </p:pic>
        </p:grpSp>
        <p:cxnSp>
          <p:nvCxnSpPr>
            <p:cNvPr id="26" name="Google Shape;125;p17">
              <a:extLst>
                <a:ext uri="{FF2B5EF4-FFF2-40B4-BE49-F238E27FC236}">
                  <a16:creationId xmlns:a16="http://schemas.microsoft.com/office/drawing/2014/main" id="{ADAB3D67-2606-918E-7CC1-2C52F0F79028}"/>
                </a:ext>
                <a:ext uri="{C183D7F6-B498-43B3-948B-1728B52AA6E4}">
                  <adec:decorative xmlns:adec="http://schemas.microsoft.com/office/drawing/2017/decorative" val="1"/>
                </a:ext>
              </a:extLst>
            </p:cNvPr>
            <p:cNvCxnSpPr/>
            <p:nvPr/>
          </p:nvCxnSpPr>
          <p:spPr>
            <a:xfrm>
              <a:off x="3251933" y="3429013"/>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126;p17">
              <a:extLst>
                <a:ext uri="{FF2B5EF4-FFF2-40B4-BE49-F238E27FC236}">
                  <a16:creationId xmlns:a16="http://schemas.microsoft.com/office/drawing/2014/main" id="{C5BFE839-451A-05CC-4D82-C02D61E774A4}"/>
                </a:ext>
                <a:ext uri="{C183D7F6-B498-43B3-948B-1728B52AA6E4}">
                  <adec:decorative xmlns:adec="http://schemas.microsoft.com/office/drawing/2017/decorative" val="1"/>
                </a:ext>
              </a:extLst>
            </p:cNvPr>
            <p:cNvCxnSpPr/>
            <p:nvPr/>
          </p:nvCxnSpPr>
          <p:spPr>
            <a:xfrm rot="10800000" flipH="1">
              <a:off x="6766422" y="3429135"/>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127;p17">
              <a:extLst>
                <a:ext uri="{FF2B5EF4-FFF2-40B4-BE49-F238E27FC236}">
                  <a16:creationId xmlns:a16="http://schemas.microsoft.com/office/drawing/2014/main" id="{BB8DC836-7E60-F021-3DAB-4F4D3A46C1C5}"/>
                </a:ext>
                <a:ext uri="{C183D7F6-B498-43B3-948B-1728B52AA6E4}">
                  <adec:decorative xmlns:adec="http://schemas.microsoft.com/office/drawing/2017/decorative" val="1"/>
                </a:ext>
              </a:extLst>
            </p:cNvPr>
            <p:cNvCxnSpPr>
              <a:stCxn id="34" idx="4"/>
            </p:cNvCxnSpPr>
            <p:nvPr/>
          </p:nvCxnSpPr>
          <p:spPr>
            <a:xfrm>
              <a:off x="5846405" y="4176478"/>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29" name="Google Shape;128;p17">
              <a:extLst>
                <a:ext uri="{FF2B5EF4-FFF2-40B4-BE49-F238E27FC236}">
                  <a16:creationId xmlns:a16="http://schemas.microsoft.com/office/drawing/2014/main" id="{EE58AF09-912D-245F-6DB3-618D24EE3254}"/>
                </a:ext>
                <a:ext uri="{C183D7F6-B498-43B3-948B-1728B52AA6E4}">
                  <adec:decorative xmlns:adec="http://schemas.microsoft.com/office/drawing/2017/decorative" val="1"/>
                </a:ext>
              </a:extLst>
            </p:cNvPr>
            <p:cNvCxnSpPr>
              <a:stCxn id="34" idx="0"/>
              <a:endCxn id="36" idx="4"/>
            </p:cNvCxnSpPr>
            <p:nvPr/>
          </p:nvCxnSpPr>
          <p:spPr>
            <a:xfrm rot="10800000">
              <a:off x="5827099" y="1655014"/>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30" name="Google Shape;130;p17">
              <a:extLst>
                <a:ext uri="{FF2B5EF4-FFF2-40B4-BE49-F238E27FC236}">
                  <a16:creationId xmlns:a16="http://schemas.microsoft.com/office/drawing/2014/main" id="{94DDA327-A9B3-9A51-CD6D-EE8BCD6DB0A8}"/>
                </a:ext>
                <a:ext uri="{C183D7F6-B498-43B3-948B-1728B52AA6E4}">
                  <adec:decorative xmlns:adec="http://schemas.microsoft.com/office/drawing/2017/decorative" val="1"/>
                </a:ext>
              </a:extLst>
            </p:cNvPr>
            <p:cNvCxnSpPr>
              <a:endCxn id="41" idx="7"/>
            </p:cNvCxnSpPr>
            <p:nvPr/>
          </p:nvCxnSpPr>
          <p:spPr>
            <a:xfrm flipH="1">
              <a:off x="3814028" y="3957469"/>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1" name="Google Shape;132;p17">
              <a:extLst>
                <a:ext uri="{FF2B5EF4-FFF2-40B4-BE49-F238E27FC236}">
                  <a16:creationId xmlns:a16="http://schemas.microsoft.com/office/drawing/2014/main" id="{20FC0761-FED4-D651-E7EE-DF722F164AAF}"/>
                </a:ext>
                <a:ext uri="{C183D7F6-B498-43B3-948B-1728B52AA6E4}">
                  <adec:decorative xmlns:adec="http://schemas.microsoft.com/office/drawing/2017/decorative" val="1"/>
                </a:ext>
              </a:extLst>
            </p:cNvPr>
            <p:cNvCxnSpPr>
              <a:stCxn id="34" idx="1"/>
              <a:endCxn id="35" idx="5"/>
            </p:cNvCxnSpPr>
            <p:nvPr/>
          </p:nvCxnSpPr>
          <p:spPr>
            <a:xfrm rot="10800000">
              <a:off x="3810218" y="2263712"/>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32" name="Google Shape;134;p17">
              <a:extLst>
                <a:ext uri="{FF2B5EF4-FFF2-40B4-BE49-F238E27FC236}">
                  <a16:creationId xmlns:a16="http://schemas.microsoft.com/office/drawing/2014/main" id="{BF91C29D-F7BB-DEF2-EFA8-2A4632F1BD09}"/>
                </a:ext>
                <a:ext uri="{C183D7F6-B498-43B3-948B-1728B52AA6E4}">
                  <adec:decorative xmlns:adec="http://schemas.microsoft.com/office/drawing/2017/decorative" val="1"/>
                </a:ext>
              </a:extLst>
            </p:cNvPr>
            <p:cNvCxnSpPr>
              <a:endCxn id="39" idx="1"/>
            </p:cNvCxnSpPr>
            <p:nvPr/>
          </p:nvCxnSpPr>
          <p:spPr>
            <a:xfrm>
              <a:off x="6515270" y="3946151"/>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36;p17">
              <a:extLst>
                <a:ext uri="{FF2B5EF4-FFF2-40B4-BE49-F238E27FC236}">
                  <a16:creationId xmlns:a16="http://schemas.microsoft.com/office/drawing/2014/main" id="{F7DEE26B-29C5-5451-EADB-CC4CB24AE090}"/>
                </a:ext>
                <a:ext uri="{C183D7F6-B498-43B3-948B-1728B52AA6E4}">
                  <adec:decorative xmlns:adec="http://schemas.microsoft.com/office/drawing/2017/decorative" val="1"/>
                </a:ext>
              </a:extLst>
            </p:cNvPr>
            <p:cNvCxnSpPr>
              <a:endCxn id="37" idx="3"/>
            </p:cNvCxnSpPr>
            <p:nvPr/>
          </p:nvCxnSpPr>
          <p:spPr>
            <a:xfrm rot="10800000" flipH="1">
              <a:off x="6558253" y="2263576"/>
              <a:ext cx="1342693" cy="704495"/>
            </a:xfrm>
            <a:prstGeom prst="straightConnector1">
              <a:avLst/>
            </a:prstGeom>
            <a:noFill/>
            <a:ln w="19050" cap="flat" cmpd="sng">
              <a:solidFill>
                <a:srgbClr val="007A8A"/>
              </a:solidFill>
              <a:prstDash val="solid"/>
              <a:round/>
              <a:headEnd type="none" w="med" len="med"/>
              <a:tailEnd type="none" w="med" len="med"/>
            </a:ln>
          </p:spPr>
        </p:cxnSp>
      </p:grpSp>
      <p:sp>
        <p:nvSpPr>
          <p:cNvPr id="34" name="Google Shape;124;p17" descr="Subject ">
            <a:extLst>
              <a:ext uri="{FF2B5EF4-FFF2-40B4-BE49-F238E27FC236}">
                <a16:creationId xmlns:a16="http://schemas.microsoft.com/office/drawing/2014/main" id="{24E8644A-3AA5-2584-35AF-BBA8E35F2409}"/>
              </a:ext>
            </a:extLst>
          </p:cNvPr>
          <p:cNvSpPr/>
          <p:nvPr/>
        </p:nvSpPr>
        <p:spPr>
          <a:xfrm>
            <a:off x="4926445" y="2681521"/>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text</a:t>
            </a:r>
            <a:endParaRPr sz="2000" b="1" dirty="0">
              <a:latin typeface="+mj-lt"/>
              <a:cs typeface="Arial" panose="020B0604020202020204" pitchFamily="34" charset="0"/>
              <a:sym typeface="Montserrat"/>
            </a:endParaRPr>
          </a:p>
        </p:txBody>
      </p:sp>
      <p:sp>
        <p:nvSpPr>
          <p:cNvPr id="35" name="Google Shape;133;p17" descr="Idea bubble">
            <a:extLst>
              <a:ext uri="{FF2B5EF4-FFF2-40B4-BE49-F238E27FC236}">
                <a16:creationId xmlns:a16="http://schemas.microsoft.com/office/drawing/2014/main" id="{1F673AAA-07FF-9BC9-CD61-C66084A68075}"/>
              </a:ext>
            </a:extLst>
          </p:cNvPr>
          <p:cNvSpPr/>
          <p:nvPr/>
        </p:nvSpPr>
        <p:spPr>
          <a:xfrm>
            <a:off x="228921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6" name="Google Shape;129;p17">
            <a:extLst>
              <a:ext uri="{FF2B5EF4-FFF2-40B4-BE49-F238E27FC236}">
                <a16:creationId xmlns:a16="http://schemas.microsoft.com/office/drawing/2014/main" id="{76650DDD-3C1A-E4A2-5BDE-A11CEF488887}"/>
              </a:ext>
            </a:extLst>
          </p:cNvPr>
          <p:cNvSpPr/>
          <p:nvPr/>
        </p:nvSpPr>
        <p:spPr>
          <a:xfrm>
            <a:off x="4936015" y="93682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7" name="Google Shape;137;p17">
            <a:extLst>
              <a:ext uri="{FF2B5EF4-FFF2-40B4-BE49-F238E27FC236}">
                <a16:creationId xmlns:a16="http://schemas.microsoft.com/office/drawing/2014/main" id="{07BD362E-69DB-9561-73D9-57D88E57F3C4}"/>
              </a:ext>
            </a:extLst>
          </p:cNvPr>
          <p:cNvSpPr/>
          <p:nvPr/>
        </p:nvSpPr>
        <p:spPr>
          <a:xfrm>
            <a:off x="763997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8" name="Google Shape;140;p17">
            <a:extLst>
              <a:ext uri="{FF2B5EF4-FFF2-40B4-BE49-F238E27FC236}">
                <a16:creationId xmlns:a16="http://schemas.microsoft.com/office/drawing/2014/main" id="{F4BCE549-2DB6-7B00-AE28-4B17584BD16C}"/>
              </a:ext>
            </a:extLst>
          </p:cNvPr>
          <p:cNvSpPr/>
          <p:nvPr/>
        </p:nvSpPr>
        <p:spPr>
          <a:xfrm>
            <a:off x="8440460" y="306259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9" name="Google Shape;135;p17">
            <a:extLst>
              <a:ext uri="{FF2B5EF4-FFF2-40B4-BE49-F238E27FC236}">
                <a16:creationId xmlns:a16="http://schemas.microsoft.com/office/drawing/2014/main" id="{B42F1864-F512-ED0C-68B8-5B7B2288695A}"/>
              </a:ext>
            </a:extLst>
          </p:cNvPr>
          <p:cNvSpPr/>
          <p:nvPr/>
        </p:nvSpPr>
        <p:spPr>
          <a:xfrm>
            <a:off x="7639978" y="4613931"/>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0" name="Google Shape;139;p17">
            <a:extLst>
              <a:ext uri="{FF2B5EF4-FFF2-40B4-BE49-F238E27FC236}">
                <a16:creationId xmlns:a16="http://schemas.microsoft.com/office/drawing/2014/main" id="{B20B9E3A-513C-A8CC-EEBB-CEEEE21C8F31}"/>
              </a:ext>
            </a:extLst>
          </p:cNvPr>
          <p:cNvSpPr/>
          <p:nvPr/>
        </p:nvSpPr>
        <p:spPr>
          <a:xfrm>
            <a:off x="4955523" y="522559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1" name="Google Shape;131;p17">
            <a:extLst>
              <a:ext uri="{FF2B5EF4-FFF2-40B4-BE49-F238E27FC236}">
                <a16:creationId xmlns:a16="http://schemas.microsoft.com/office/drawing/2014/main" id="{544447A0-D5E9-C7DE-4E4E-831BEB4B46DE}"/>
              </a:ext>
            </a:extLst>
          </p:cNvPr>
          <p:cNvSpPr/>
          <p:nvPr/>
        </p:nvSpPr>
        <p:spPr>
          <a:xfrm>
            <a:off x="2292996" y="444785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2" name="Google Shape;138;p17">
            <a:extLst>
              <a:ext uri="{FF2B5EF4-FFF2-40B4-BE49-F238E27FC236}">
                <a16:creationId xmlns:a16="http://schemas.microsoft.com/office/drawing/2014/main" id="{3F4CEED9-09F3-30A6-47F8-C2C0E2B064D9}"/>
              </a:ext>
            </a:extLst>
          </p:cNvPr>
          <p:cNvSpPr/>
          <p:nvPr/>
        </p:nvSpPr>
        <p:spPr>
          <a:xfrm>
            <a:off x="1470111" y="307939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2355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D9158-E758-4F29-82B3-109C89940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94AC3-A6AD-42A0-B8F4-BC87436C2307}">
  <ds:schemaRefs>
    <ds:schemaRef ds:uri="98740c54-966f-451d-a76c-e38eb7fddd55"/>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94ce8ca-8c20-4eb0-bb23-b47a1c76b753"/>
    <ds:schemaRef ds:uri="http://purl.org/dc/dcmitype/"/>
  </ds:schemaRefs>
</ds:datastoreItem>
</file>

<file path=customXml/itemProps3.xml><?xml version="1.0" encoding="utf-8"?>
<ds:datastoreItem xmlns:ds="http://schemas.openxmlformats.org/officeDocument/2006/customXml" ds:itemID="{A0BA0224-AD6C-4FA9-A4F4-1426C492A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TotalTime>
  <Words>4691</Words>
  <Application>Microsoft Office PowerPoint</Application>
  <PresentationFormat>Widescreen</PresentationFormat>
  <Paragraphs>323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Public Sans Light</vt:lpstr>
      <vt:lpstr>Public Sans</vt:lpstr>
      <vt:lpstr>Arial</vt:lpstr>
      <vt:lpstr>Times New Roman</vt:lpstr>
      <vt:lpstr>Calibri</vt:lpstr>
      <vt:lpstr>NSWG Corporate</vt:lpstr>
      <vt:lpstr>Instructions for use</vt:lpstr>
      <vt:lpstr>Text complexity details </vt:lpstr>
      <vt:lpstr>Licence agreement details</vt:lpstr>
      <vt:lpstr>Phase 3 – Hybrid texts </vt:lpstr>
      <vt:lpstr>Sharing learning intentions and success criteria</vt:lpstr>
      <vt:lpstr>Learning intentions and success criteria (1)</vt:lpstr>
      <vt:lpstr>Connecting to prior learning (1)</vt:lpstr>
      <vt:lpstr>Definition (1)</vt:lpstr>
      <vt:lpstr>Connecting to prior learning (2)</vt:lpstr>
      <vt:lpstr>Definition (2)</vt:lpstr>
      <vt:lpstr>Making connections</vt:lpstr>
      <vt:lpstr>Hybrid texts (1)</vt:lpstr>
      <vt:lpstr>Hybrid texts (2)</vt:lpstr>
      <vt:lpstr>Checking for understanding (1)</vt:lpstr>
      <vt:lpstr>Checking for understanding (2)</vt:lpstr>
      <vt:lpstr>Hybrid structural and language features</vt:lpstr>
      <vt:lpstr>‘What the doctor recommended’ (1)</vt:lpstr>
      <vt:lpstr>Code and convention </vt:lpstr>
      <vt:lpstr>‘What the doctor recommended’ (2)</vt:lpstr>
      <vt:lpstr>‘What the doctor recommended’ – ‘I do’ </vt:lpstr>
      <vt:lpstr>‘What the doctor recommended’ – ‘We do’ </vt:lpstr>
      <vt:lpstr>Experimenting with hybridity </vt:lpstr>
      <vt:lpstr>Returning to the learning intentions and success criteria</vt:lpstr>
      <vt:lpstr>Learning intentions and success criteria (2)</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Hybrid texts – 11.1 Transition to English Studies</dc:title>
  <dc:creator>NSW Department of Education</dc:creator>
  <dcterms:created xsi:type="dcterms:W3CDTF">2025-08-06T00:30:31Z</dcterms:created>
  <dcterms:modified xsi:type="dcterms:W3CDTF">2025-08-11T02:39:36Z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2025-08-06T00:30:50Z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22b65300-e20b-4f49-ad74-c2d534f5c3da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