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41"/>
  </p:notesMasterIdLst>
  <p:handoutMasterIdLst>
    <p:handoutMasterId r:id="rId42"/>
  </p:handoutMasterIdLst>
  <p:sldIdLst>
    <p:sldId id="26531" r:id="rId5"/>
    <p:sldId id="26534" r:id="rId6"/>
    <p:sldId id="26539" r:id="rId7"/>
    <p:sldId id="26540" r:id="rId8"/>
    <p:sldId id="26532" r:id="rId9"/>
    <p:sldId id="26336" r:id="rId10"/>
    <p:sldId id="26542" r:id="rId11"/>
    <p:sldId id="26541" r:id="rId12"/>
    <p:sldId id="26533" r:id="rId13"/>
    <p:sldId id="369" r:id="rId14"/>
    <p:sldId id="370" r:id="rId15"/>
    <p:sldId id="418" r:id="rId16"/>
    <p:sldId id="419" r:id="rId17"/>
    <p:sldId id="421" r:id="rId18"/>
    <p:sldId id="422" r:id="rId19"/>
    <p:sldId id="366" r:id="rId20"/>
    <p:sldId id="423" r:id="rId21"/>
    <p:sldId id="26337" r:id="rId22"/>
    <p:sldId id="425" r:id="rId23"/>
    <p:sldId id="26338" r:id="rId24"/>
    <p:sldId id="427" r:id="rId25"/>
    <p:sldId id="26343" r:id="rId26"/>
    <p:sldId id="430" r:id="rId27"/>
    <p:sldId id="431" r:id="rId28"/>
    <p:sldId id="26342" r:id="rId29"/>
    <p:sldId id="375" r:id="rId30"/>
    <p:sldId id="432" r:id="rId31"/>
    <p:sldId id="433" r:id="rId32"/>
    <p:sldId id="434" r:id="rId33"/>
    <p:sldId id="435" r:id="rId34"/>
    <p:sldId id="436" r:id="rId35"/>
    <p:sldId id="26340" r:id="rId36"/>
    <p:sldId id="26341" r:id="rId37"/>
    <p:sldId id="360" r:id="rId38"/>
    <p:sldId id="26543" r:id="rId39"/>
    <p:sldId id="26510" r:id="rId40"/>
  </p:sldIdLst>
  <p:sldSz cx="12192000" cy="6858000"/>
  <p:notesSz cx="6858000" cy="9144000"/>
  <p:embeddedFontLst>
    <p:embeddedFont>
      <p:font typeface="Public Sans" pitchFamily="2" charset="0"/>
      <p:regular r:id="rId43"/>
      <p:bold r:id="rId44"/>
      <p:italic r:id="rId45"/>
      <p:boldItalic r:id="rId46"/>
    </p:embeddedFont>
    <p:embeddedFont>
      <p:font typeface="Public Sans Light" pitchFamily="2" charset="0"/>
      <p:regular r:id="rId47"/>
      <p:italic r:id="rId48"/>
    </p:embeddedFont>
    <p:embeddedFont>
      <p:font typeface="Segoe UI" panose="020B0502040204020203" pitchFamily="34" charset="0"/>
      <p:regular r:id="rId49"/>
      <p:bold r:id="rId50"/>
      <p:italic r:id="rId51"/>
      <p:boldItalic r:id="rId5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07716D28-4AC3-4E67-95E7-D3394A0FB13D}">
          <p14:sldIdLst>
            <p14:sldId id="26531"/>
          </p14:sldIdLst>
        </p14:section>
        <p14:section name="Title slides" id="{63DFDA26-11B5-4E6F-90BF-01B61D651DE2}">
          <p14:sldIdLst>
            <p14:sldId id="26534"/>
          </p14:sldIdLst>
        </p14:section>
        <p14:section name="Content" id="{28EEDE3A-B1CD-4CFB-AE89-6F01671373B1}">
          <p14:sldIdLst>
            <p14:sldId id="26539"/>
            <p14:sldId id="26540"/>
            <p14:sldId id="26532"/>
            <p14:sldId id="26336"/>
            <p14:sldId id="26542"/>
            <p14:sldId id="26541"/>
            <p14:sldId id="26533"/>
            <p14:sldId id="369"/>
            <p14:sldId id="370"/>
            <p14:sldId id="418"/>
            <p14:sldId id="419"/>
            <p14:sldId id="421"/>
            <p14:sldId id="422"/>
            <p14:sldId id="366"/>
            <p14:sldId id="423"/>
            <p14:sldId id="26337"/>
            <p14:sldId id="425"/>
            <p14:sldId id="26338"/>
            <p14:sldId id="427"/>
            <p14:sldId id="26343"/>
            <p14:sldId id="430"/>
            <p14:sldId id="431"/>
            <p14:sldId id="26342"/>
            <p14:sldId id="375"/>
            <p14:sldId id="432"/>
            <p14:sldId id="433"/>
            <p14:sldId id="434"/>
            <p14:sldId id="435"/>
            <p14:sldId id="436"/>
            <p14:sldId id="26340"/>
            <p14:sldId id="26341"/>
          </p14:sldIdLst>
        </p14:section>
        <p14:section name="References and copyright" id="{6CB1EB8A-CE0C-476D-94E6-0B17F4007E43}">
          <p14:sldIdLst>
            <p14:sldId id="360"/>
            <p14:sldId id="26543"/>
            <p14:sldId id="26510"/>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F82D3E25-634B-5491-737F-A8863CAD57EF}" name="Keira Brooks" initials="KB" userId="S::KEIRA.BROOKS@det.nsw.edu.au::e2ff3e5f-4c54-49fe-9545-a0ddbe9b96a3" providerId="AD"/>
  <p188:author id="{55D7E37E-BB45-F066-5EBA-8C4391C58814}" name="Dilara Ozserim" initials="DO" userId="S::dilara.ozserim4@det.nsw.edu.au::a9018ce7-b14c-498b-927d-2970901ec373" providerId="AD"/>
  <p188:author id="{D02A9D7F-57B1-B101-768D-9F9CCB42179F}" name="Francesca Gazzola" initials="FG" userId="S::FRANCESCA.GAZZOLA@det.nsw.edu.au::eb71f741-dadb-429a-b279-0f7afbe3ada0" providerId="AD"/>
  <p188:author id="{3912BE91-9AD9-4177-800B-C0871BA72363}" name="Jacquie McWilliam" initials="JM" userId="S::Jacqueline.McWilliam@det.nsw.edu.au::b2c2c0a0-0b64-455c-9e32-28e2d097ad57" providerId="AD"/>
  <p188:author id="{99B8BD98-85EF-FCE0-AAC3-506F8E5FCCC9}" name="Erin McShane" initials="EM" userId="S::Erin.Grainger@det.nsw.edu.au::8fe256b9-80bb-415e-a1ff-70be07c1d6fe" providerId="AD"/>
  <p188:author id="{2E061C9E-48B1-4FB5-8096-444BEAB0748B}" name="Erin McShane" initials="EM" userId="S::erin.grainger@det.nsw.edu.au::8fe256b9-80bb-415e-a1ff-70be07c1d6fe" providerId="AD"/>
  <p188:author id="{5D9A84EA-88A3-C9A9-52AF-AACDF0031BA4}" name="Tom Gyenes" initials="TG" userId="S::THOMAS.GYENES@det.nsw.edu.au::3f8fdeb7-5d44-4d3f-9372-de9698ef45d6"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8052CF-7F7A-4E54-A377-919309AFC25D}" v="1" dt="2025-08-27T05:01:31.87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799" autoAdjust="0"/>
  </p:normalViewPr>
  <p:slideViewPr>
    <p:cSldViewPr snapToGrid="0">
      <p:cViewPr varScale="1">
        <p:scale>
          <a:sx n="74" d="100"/>
          <a:sy n="74" d="100"/>
        </p:scale>
        <p:origin x="1632" y="60"/>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27/08/2025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27/08/2025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xplicit-teaching/explicit-teaching-technique-guide-lisc-sharing.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explicit-teaching/explicit-teaching-technique-guide-lisc-planning.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it is important that students understand essential terminology before building on their knowledge. The following slides are designed to support students in activating their prior knowledge about punctuation, which they may have already learned about in previous units or introducing them to these key concepts.</a:t>
            </a:r>
          </a:p>
          <a:p>
            <a:endParaRPr lang="en-US" b="0" dirty="0"/>
          </a:p>
          <a:p>
            <a:r>
              <a:rPr lang="en-US" b="0" dirty="0"/>
              <a:t>These slides should be used as a reference point for students and may be referred back to throughout the learning as required. Where possible, please support students with further explanations and examples of key terms, if they are still feeling unsure. These slides are not intended for students to merely copy from the board. Socrative is a tool available on the Digital Learning Selector that could be used to collect students’ answers to the questions on the slides. Otherwise, students could use individual whiteboards to display their chosen option. This could also be adapted into a Kahoot. </a:t>
            </a:r>
          </a:p>
          <a:p>
            <a:endParaRPr lang="en-US" b="1" dirty="0"/>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251376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it is important that students understand essential terminology before building on their knowledge. The following slides are designed to support students in activating their prior knowledge about punctuation, which they may have already learned about in previous units or introducing them to these key concepts.</a:t>
            </a:r>
          </a:p>
          <a:p>
            <a:endParaRPr lang="en-US" b="0" dirty="0"/>
          </a:p>
          <a:p>
            <a:r>
              <a:rPr lang="en-US" b="0" dirty="0"/>
              <a:t>These slides should be used as a reference point for students and may be referred back to throughout the learning as required. Where possible, please support students with further explanations and examples of key terms, if they are still feeling unsure. These slides are not intended for students to merely copy from the board. Socrative is a tool available on the Digital Learning Selector that could be used to collect students’ answers to the questions on the slides. Otherwise, students could use individual whiteboards to display their chosen option. This could also be adapted into a Kahoot. </a:t>
            </a:r>
          </a:p>
          <a:p>
            <a:endParaRPr lang="en-US" b="1" dirty="0"/>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889383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it is important that students understand essential terminology before building on their knowledge. The following slides are designed to support students in activating their prior knowledge about punctuation, which they may have already learned about in previous units or introducing them to these key concepts.</a:t>
            </a:r>
          </a:p>
          <a:p>
            <a:endParaRPr lang="en-US" b="0" dirty="0"/>
          </a:p>
          <a:p>
            <a:r>
              <a:rPr lang="en-US" b="0" dirty="0"/>
              <a:t>These slides should be used as a reference point for students and may be referred back to throughout the unit as required. Where possible, please support students with further explanations and examples of key terms, if they are still feeling unsure. These slides are not intended for students to merely copy from the board. Socrative is a tool available on the Digital Learning Selector that could be used to collect students’ answers to the questions on the slides. Otherwise, students could use individual whiteboards to display their chosen option. This could also be adapted into a Kahoot. </a:t>
            </a:r>
          </a:p>
          <a:p>
            <a:endParaRPr lang="en-US" b="1" dirty="0"/>
          </a:p>
          <a:p>
            <a:r>
              <a:rPr lang="en-US" b="0" dirty="0"/>
              <a:t>More definitions can be found in the English K-10 Syllabus Glossary, which draws on the NSW Syllabus, ACARA and the Macquarie Dictionary: https://curriculum.nsw.edu.au/learning-areas/english/english-k-10-2022/glossary</a:t>
            </a:r>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877969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it is important that students understand essential terminology before building on their knowledge. The following slides are designed to support students in activating their prior knowledge about punctuation, which they may have already learned about in previous units or introducing them to these key concepts.</a:t>
            </a:r>
          </a:p>
          <a:p>
            <a:endParaRPr lang="en-US" b="0" dirty="0"/>
          </a:p>
          <a:p>
            <a:r>
              <a:rPr lang="en-US" b="0" dirty="0"/>
              <a:t>These slides should be used as a reference point for students and may be referred back to throughout the learning as required. Where possible, please support students with further explanations and examples of key terms, if they are still feeling unsure. These slides are not intended for students to merely copy from the board. Socrative is a tool available on the Digital Learning Selector that could be used to collect students’ answers to the questions on the slides. Otherwise, students could use individual whiteboards to display their chosen option. This could also be adapted into a Kahoot. </a:t>
            </a:r>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283991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for students to understand the potential of punctuation to control the reader journey through a poem, ask a confident student to read the stanza on the slide. Reiterate that understanding the meaning of the poem in not the focus at this point. When the student has finished reading the stanza ask them what they noticed and how they felt reading the stanza. Invite other students to contribute their observations as they listened to the reading.</a:t>
            </a:r>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62073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ea typeface="Calibri" panose="020F050202020403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509357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there are several rules for using commas. To avoid cognitive overload, this slide focuses on the 2 uses in the core text.</a:t>
            </a:r>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837232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ask students to insert the missing commas in the poem ‘I run’ in </a:t>
            </a:r>
            <a:r>
              <a:rPr lang="en-US" b="1" u="none" dirty="0">
                <a:highlight>
                  <a:srgbClr val="FFFF00"/>
                </a:highlight>
              </a:rPr>
              <a:t>Phase 2, activity 3 – applying punctuation to the core text.</a:t>
            </a:r>
            <a:r>
              <a:rPr lang="en-US" b="1" dirty="0">
                <a:highlight>
                  <a:srgbClr val="FFFF00"/>
                </a:highlight>
              </a:rPr>
              <a:t> </a:t>
            </a:r>
            <a:r>
              <a:rPr lang="en-US" b="0" dirty="0"/>
              <a:t>Check for understanding by using a ‘no-hands up’ approach to asking students where they placed the commas and follow up with an effective question strategy such as the ‘What makes you say that?’ to determine if they understand why the comma is used there. </a:t>
            </a:r>
            <a:endParaRPr lang="en-US" b="1" dirty="0"/>
          </a:p>
          <a:p>
            <a:endParaRPr lang="en-US" b="1" dirty="0"/>
          </a:p>
          <a:p>
            <a:r>
              <a:rPr lang="en-US" b="1" dirty="0"/>
              <a:t>ANSWERS: (this will be explored with students on slide 20)</a:t>
            </a:r>
          </a:p>
          <a:p>
            <a:r>
              <a:rPr lang="en-AU" dirty="0"/>
              <a:t>I run from all my problems, tune out all sounds of the day and life</a:t>
            </a:r>
          </a:p>
          <a:p>
            <a:r>
              <a:rPr lang="en-AU" dirty="0">
                <a:cs typeface="Arial" panose="020B0604020202020204" pitchFamily="34" charset="0"/>
              </a:rPr>
              <a:t>Until the only sound I’m left with </a:t>
            </a:r>
            <a:r>
              <a:rPr lang="en-AU" dirty="0"/>
              <a:t>is my feet hitting the tarmac, carrying</a:t>
            </a:r>
          </a:p>
          <a:p>
            <a:r>
              <a:rPr lang="en-AU" dirty="0">
                <a:cs typeface="Arial" panose="020B0604020202020204" pitchFamily="34" charset="0"/>
              </a:rPr>
              <a:t>            me away</a:t>
            </a:r>
          </a:p>
          <a:p>
            <a:r>
              <a:rPr lang="en-AU" dirty="0"/>
              <a:t>My heart thumping deep within the lonely, hollow, cavity of my chest</a:t>
            </a:r>
          </a:p>
          <a:p>
            <a:r>
              <a:rPr lang="en-AU" dirty="0">
                <a:cs typeface="Arial" panose="020B0604020202020204" pitchFamily="34" charset="0"/>
              </a:rPr>
              <a:t>I run</a:t>
            </a:r>
          </a:p>
          <a:p>
            <a:r>
              <a:rPr lang="en-AU" dirty="0"/>
              <a:t>I do fun-runs and marathons to escape cyclonic turmoil, Run through rivers</a:t>
            </a:r>
          </a:p>
          <a:p>
            <a:r>
              <a:rPr lang="en-AU" dirty="0">
                <a:cs typeface="Arial" panose="020B0604020202020204" pitchFamily="34" charset="0"/>
              </a:rPr>
              <a:t>             in the hope my scent will get lost in the currents</a:t>
            </a:r>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431368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ask students to provide examples of contractions such as I’m, doesn’t, can’t, they’re, I’ll and won’t. </a:t>
            </a:r>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984922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Ask students to insert the missing apostrophes to create contractions in this extract of the poem ‘I run’ </a:t>
            </a:r>
            <a:r>
              <a:rPr lang="en-US" b="0" u="none" dirty="0"/>
              <a:t>in </a:t>
            </a:r>
            <a:r>
              <a:rPr lang="en-US" b="1" u="none" dirty="0">
                <a:highlight>
                  <a:srgbClr val="FFFF00"/>
                </a:highlight>
              </a:rPr>
              <a:t>Phase 2, activity 3 – applying punctuation to the core text.</a:t>
            </a:r>
            <a:r>
              <a:rPr lang="en-US" b="1" u="none" dirty="0"/>
              <a:t> </a:t>
            </a:r>
            <a:r>
              <a:rPr lang="en-US" b="0" dirty="0"/>
              <a:t>Check for understanding by using a ‘no-hands up’ approach to asking students where they placed the apostrophe and follow up with an effective question strategy such as the ‘What makes you say that?’ to determine if they understand why the apostrophe is used there.</a:t>
            </a:r>
          </a:p>
          <a:p>
            <a:endParaRPr lang="en-US" b="0" dirty="0"/>
          </a:p>
          <a:p>
            <a:r>
              <a:rPr lang="en-US" b="1" dirty="0"/>
              <a:t>ANSWERS: this will be explored on slide 21</a:t>
            </a:r>
          </a:p>
          <a:p>
            <a:pPr algn="l" rtl="0" fontAlgn="base">
              <a:spcAft>
                <a:spcPts val="800"/>
              </a:spcAft>
              <a:buNone/>
            </a:pPr>
            <a:r>
              <a:rPr lang="en-AU" sz="1600" b="0" i="0" dirty="0">
                <a:solidFill>
                  <a:srgbClr val="000000"/>
                </a:solidFill>
                <a:effectLst/>
                <a:latin typeface="Arial" panose="020B0604020202020204" pitchFamily="34" charset="0"/>
              </a:rPr>
              <a:t>I like to call myself a runner  </a:t>
            </a:r>
            <a:endParaRPr lang="en-AU" b="0" i="0" dirty="0">
              <a:solidFill>
                <a:srgbClr val="000000"/>
              </a:solidFill>
              <a:effectLst/>
              <a:latin typeface="Segoe UI" panose="020B0502040204020203" pitchFamily="34" charset="0"/>
            </a:endParaRPr>
          </a:p>
          <a:p>
            <a:pPr algn="l" rtl="0" fontAlgn="base">
              <a:spcAft>
                <a:spcPts val="800"/>
              </a:spcAft>
              <a:buNone/>
            </a:pPr>
            <a:r>
              <a:rPr lang="en-AU" sz="1600" b="0" i="0" dirty="0">
                <a:solidFill>
                  <a:srgbClr val="000000"/>
                </a:solidFill>
                <a:effectLst/>
                <a:latin typeface="Arial" panose="020B0604020202020204" pitchFamily="34" charset="0"/>
              </a:rPr>
              <a:t>Cos that’s what I do </a:t>
            </a:r>
            <a:endParaRPr lang="en-AU" b="0" i="0" dirty="0">
              <a:solidFill>
                <a:srgbClr val="000000"/>
              </a:solidFill>
              <a:effectLst/>
              <a:latin typeface="Segoe UI" panose="020B0502040204020203" pitchFamily="34" charset="0"/>
            </a:endParaRPr>
          </a:p>
          <a:p>
            <a:pPr algn="l" rtl="0" fontAlgn="base">
              <a:spcAft>
                <a:spcPts val="800"/>
              </a:spcAft>
              <a:buNone/>
            </a:pPr>
            <a:r>
              <a:rPr lang="en-AU" sz="1600" b="0" i="0" dirty="0">
                <a:solidFill>
                  <a:srgbClr val="000000"/>
                </a:solidFill>
                <a:effectLst/>
                <a:latin typeface="Arial" panose="020B0604020202020204" pitchFamily="34" charset="0"/>
              </a:rPr>
              <a:t>When life attacks me from all angles like I’m a paper bag in a </a:t>
            </a:r>
            <a:endParaRPr lang="en-AU" b="0" i="0" dirty="0">
              <a:solidFill>
                <a:srgbClr val="000000"/>
              </a:solidFill>
              <a:effectLst/>
              <a:latin typeface="Segoe UI" panose="020B0502040204020203" pitchFamily="34" charset="0"/>
            </a:endParaRPr>
          </a:p>
          <a:p>
            <a:pPr algn="l" rtl="0" fontAlgn="base">
              <a:spcAft>
                <a:spcPts val="800"/>
              </a:spcAft>
              <a:buNone/>
            </a:pPr>
            <a:r>
              <a:rPr lang="en-AU" sz="1600" b="0" i="0" dirty="0">
                <a:solidFill>
                  <a:srgbClr val="000000"/>
                </a:solidFill>
                <a:effectLst/>
                <a:latin typeface="Arial" panose="020B0604020202020204" pitchFamily="34" charset="0"/>
              </a:rPr>
              <a:t> </a:t>
            </a:r>
            <a:r>
              <a:rPr lang="en-AU" sz="1600" b="0" i="0" dirty="0">
                <a:solidFill>
                  <a:srgbClr val="000000"/>
                </a:solidFill>
                <a:effectLst/>
                <a:latin typeface="Calibri" panose="020F0502020204030204" pitchFamily="34" charset="0"/>
              </a:rPr>
              <a:t>               </a:t>
            </a:r>
            <a:r>
              <a:rPr lang="en-AU" sz="1600" b="0" i="0" dirty="0">
                <a:solidFill>
                  <a:srgbClr val="000000"/>
                </a:solidFill>
                <a:effectLst/>
                <a:latin typeface="Arial" panose="020B0604020202020204" pitchFamily="34" charset="0"/>
              </a:rPr>
              <a:t>thunderstorm </a:t>
            </a:r>
            <a:endParaRPr lang="en-AU" b="0" i="0" dirty="0">
              <a:solidFill>
                <a:srgbClr val="000000"/>
              </a:solidFill>
              <a:effectLst/>
              <a:latin typeface="Segoe UI" panose="020B0502040204020203" pitchFamily="34" charset="0"/>
            </a:endParaRPr>
          </a:p>
          <a:p>
            <a:pPr algn="l" rtl="0" fontAlgn="base">
              <a:spcAft>
                <a:spcPts val="800"/>
              </a:spcAft>
              <a:buNone/>
            </a:pPr>
            <a:r>
              <a:rPr lang="en-AU" sz="1600" b="0" i="0" dirty="0">
                <a:solidFill>
                  <a:srgbClr val="000000"/>
                </a:solidFill>
                <a:effectLst/>
                <a:latin typeface="Arial" panose="020B0604020202020204" pitchFamily="34" charset="0"/>
              </a:rPr>
              <a:t>I run </a:t>
            </a:r>
            <a:endParaRPr lang="en-AU" b="0" i="0" dirty="0">
              <a:solidFill>
                <a:srgbClr val="000000"/>
              </a:solidFill>
              <a:effectLst/>
              <a:latin typeface="Segoe UI" panose="020B0502040204020203" pitchFamily="34" charset="0"/>
            </a:endParaRPr>
          </a:p>
          <a:p>
            <a:pPr algn="l" rtl="0" fontAlgn="base">
              <a:spcAft>
                <a:spcPts val="800"/>
              </a:spcAft>
              <a:buNone/>
            </a:pPr>
            <a:r>
              <a:rPr lang="en-AU" sz="1600" b="0" i="0" dirty="0">
                <a:solidFill>
                  <a:srgbClr val="000000"/>
                </a:solidFill>
                <a:effectLst/>
                <a:latin typeface="Arial" panose="020B0604020202020204" pitchFamily="34" charset="0"/>
              </a:rPr>
              <a:t>I run from all my problems, tune out all sounds of day and life </a:t>
            </a:r>
            <a:endParaRPr lang="en-AU" b="0" i="0" dirty="0">
              <a:solidFill>
                <a:srgbClr val="000000"/>
              </a:solidFill>
              <a:effectLst/>
              <a:latin typeface="Segoe UI" panose="020B0502040204020203" pitchFamily="34" charset="0"/>
            </a:endParaRPr>
          </a:p>
          <a:p>
            <a:pPr algn="l" rtl="0" fontAlgn="base">
              <a:spcAft>
                <a:spcPts val="800"/>
              </a:spcAft>
              <a:buNone/>
            </a:pPr>
            <a:r>
              <a:rPr lang="en-AU" sz="1600" b="0" i="0" dirty="0">
                <a:solidFill>
                  <a:srgbClr val="000000"/>
                </a:solidFill>
                <a:effectLst/>
                <a:latin typeface="Arial" panose="020B0604020202020204" pitchFamily="34" charset="0"/>
              </a:rPr>
              <a:t>Until the only sound I’m left with is my feet hitting the tarmac, carrying </a:t>
            </a:r>
            <a:endParaRPr lang="en-AU" b="0" i="0" dirty="0">
              <a:solidFill>
                <a:srgbClr val="000000"/>
              </a:solidFill>
              <a:effectLst/>
              <a:latin typeface="Segoe UI" panose="020B0502040204020203" pitchFamily="34" charset="0"/>
            </a:endParaRPr>
          </a:p>
          <a:p>
            <a:pPr algn="l" rtl="0" fontAlgn="base">
              <a:spcAft>
                <a:spcPts val="800"/>
              </a:spcAft>
            </a:pPr>
            <a:r>
              <a:rPr lang="en-AU" sz="1600" b="0" i="0" dirty="0">
                <a:solidFill>
                  <a:srgbClr val="000000"/>
                </a:solidFill>
                <a:effectLst/>
                <a:latin typeface="Arial" panose="020B0604020202020204" pitchFamily="34" charset="0"/>
              </a:rPr>
              <a:t>             me away </a:t>
            </a:r>
            <a:endParaRPr lang="en-AU" b="0" i="0" dirty="0">
              <a:solidFill>
                <a:srgbClr val="000000"/>
              </a:solidFill>
              <a:effectLst/>
              <a:latin typeface="Segoe UI" panose="020B0502040204020203" pitchFamily="34" charset="0"/>
            </a:endParaRPr>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80316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D3A00-CA24-DB7B-F8E1-ABFBD18049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02E2F1-B0C7-61EC-905F-DE477530D7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4DA825-1025-CC26-19F6-86BC91E719C9}"/>
              </a:ext>
            </a:extLst>
          </p:cNvPr>
          <p:cNvSpPr>
            <a:spLocks noGrp="1"/>
          </p:cNvSpPr>
          <p:nvPr>
            <p:ph type="body" idx="1"/>
          </p:nvPr>
        </p:nvSpPr>
        <p:spPr/>
        <p:txBody>
          <a:bodyPr/>
          <a:lstStyle/>
          <a:p>
            <a:r>
              <a:rPr lang="en-US" b="1" dirty="0"/>
              <a:t>Teacher note: </a:t>
            </a:r>
            <a:r>
              <a:rPr lang="en-AU" b="0" i="0" u="none" strike="noStrike" dirty="0">
                <a:solidFill>
                  <a:srgbClr val="000000"/>
                </a:solidFill>
                <a:effectLst/>
                <a:latin typeface="Public Sans" pitchFamily="2" charset="0"/>
              </a:rPr>
              <a:t>this PowerPoint is to be used in conjunction with/to support </a:t>
            </a:r>
            <a:r>
              <a:rPr lang="en-AU" b="1" i="0" u="none" strike="noStrike" dirty="0">
                <a:solidFill>
                  <a:srgbClr val="000000"/>
                </a:solidFill>
                <a:effectLst/>
                <a:latin typeface="Public Sans" pitchFamily="2" charset="0"/>
              </a:rPr>
              <a:t>Phase 2, sequence 4. </a:t>
            </a:r>
            <a:r>
              <a:rPr lang="en-US" b="0" i="0" u="none" strike="noStrike" dirty="0">
                <a:solidFill>
                  <a:srgbClr val="000000"/>
                </a:solidFill>
                <a:effectLst/>
                <a:latin typeface="Public Sans" pitchFamily="2" charset="0"/>
              </a:rPr>
              <a:t>I</a:t>
            </a:r>
            <a:r>
              <a:rPr lang="en-US" b="0" dirty="0"/>
              <a:t>n this lesson, students will be explicitly taught about using punctuation for effect in poetry. Explicit teaching is the best way to teach students new or complex concepts or skills such as this as it provides the necessary building blocks for guided and independent practice. </a:t>
            </a:r>
            <a:r>
              <a:rPr lang="en-US" b="1" dirty="0"/>
              <a:t>Core text 1 – ‘I run’ by Melanie Mununggurr </a:t>
            </a:r>
            <a:r>
              <a:rPr lang="en-US" b="0" dirty="0"/>
              <a:t>is used as a model. This will activate students’ background knowledge of this text in preparation for exploring it in greater depth in Phase 3. </a:t>
            </a:r>
          </a:p>
          <a:p>
            <a:pPr>
              <a:spcBef>
                <a:spcPts val="1200"/>
              </a:spcBef>
              <a:spcAft>
                <a:spcPts val="600"/>
              </a:spcAft>
              <a:buNone/>
            </a:pPr>
            <a:endParaRPr lang="en-US" sz="1600" b="0" dirty="0">
              <a:effectLst/>
              <a:latin typeface="Arial" panose="020B0604020202020204" pitchFamily="34" charset="0"/>
              <a:ea typeface="+mn-ea"/>
            </a:endParaRPr>
          </a:p>
          <a:p>
            <a:pPr>
              <a:spcBef>
                <a:spcPts val="1200"/>
              </a:spcBef>
              <a:spcAft>
                <a:spcPts val="600"/>
              </a:spcAft>
              <a:buNone/>
            </a:pPr>
            <a:r>
              <a:rPr lang="en-AU" sz="1800" dirty="0">
                <a:effectLst/>
                <a:latin typeface="Arial" panose="020B0604020202020204" pitchFamily="34" charset="0"/>
                <a:ea typeface="Calibri" panose="020F0502020204030204" pitchFamily="34" charset="0"/>
              </a:rPr>
              <a:t>The punctuation pre-test slides can be used to develop an understanding of students’ prior knowledge. Use the data collected from the pre-test to inform how you will use these slides.. Hide or skip slides with content that students have demonstrated understanding. The ‘Applying your understanding’ slides can be used to guide students through the process of punctuating extracts from the core text. </a:t>
            </a:r>
            <a:r>
              <a:rPr lang="en-AU" sz="1800" b="1" dirty="0">
                <a:effectLst/>
                <a:latin typeface="Arial" panose="020B0604020202020204" pitchFamily="34" charset="0"/>
                <a:ea typeface="Calibri" panose="020F0502020204030204" pitchFamily="34" charset="0"/>
              </a:rPr>
              <a:t> </a:t>
            </a:r>
            <a:r>
              <a:rPr lang="en-AU" sz="1800" dirty="0">
                <a:effectLst/>
                <a:latin typeface="Arial" panose="020B0604020202020204" pitchFamily="34" charset="0"/>
                <a:ea typeface="Calibri" panose="020F0502020204030204" pitchFamily="34" charset="0"/>
              </a:rPr>
              <a:t>You have said this throughout the program - I am wondering if teachers might need a bit more guidance/more specific instruction with how to use? I am thinking of out of field as well here.</a:t>
            </a:r>
            <a:br>
              <a:rPr lang="en-AU" sz="1800" dirty="0">
                <a:effectLst/>
                <a:latin typeface="Arial" panose="020B0604020202020204" pitchFamily="34" charset="0"/>
                <a:ea typeface="Calibri" panose="020F0502020204030204" pitchFamily="34" charset="0"/>
              </a:rPr>
            </a:br>
            <a:endParaRPr lang="en-US" b="0" dirty="0"/>
          </a:p>
          <a:p>
            <a:endParaRPr lang="en-US"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Student note: </a:t>
            </a:r>
            <a:r>
              <a:rPr lang="en-US" b="0" dirty="0"/>
              <a:t>in this lesson, you will be learning about how to apply punctuation for effect in poetry. By experimenting with the use of punctuation in your own writing, you will develop you understanding of how punctuation you will strengthen your skills of language analysis when reading texts.</a:t>
            </a:r>
            <a:endParaRPr lang="en-AU" b="1" dirty="0"/>
          </a:p>
          <a:p>
            <a:endParaRPr lang="en-AU" dirty="0"/>
          </a:p>
        </p:txBody>
      </p:sp>
      <p:sp>
        <p:nvSpPr>
          <p:cNvPr id="4" name="Slide Number Placeholder 3">
            <a:extLst>
              <a:ext uri="{FF2B5EF4-FFF2-40B4-BE49-F238E27FC236}">
                <a16:creationId xmlns:a16="http://schemas.microsoft.com/office/drawing/2014/main" id="{52433A6D-177A-3726-1DD9-8AD7D2E9FD43}"/>
              </a:ext>
            </a:extLst>
          </p:cNvPr>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722165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when used purposefully, the absence of punctuation in a creative text can be just as important in shaping meaning as punctuation is. A clear example of enjambment in the poem ‘I run’ is:</a:t>
            </a:r>
          </a:p>
          <a:p>
            <a:endParaRPr lang="en-US" b="0" dirty="0"/>
          </a:p>
          <a:p>
            <a:r>
              <a:rPr lang="en-US" b="0" dirty="0"/>
              <a:t>My salty sweat from all that I have run from</a:t>
            </a:r>
          </a:p>
          <a:p>
            <a:r>
              <a:rPr lang="en-US" b="0" dirty="0"/>
              <a:t>Will one day</a:t>
            </a:r>
          </a:p>
          <a:p>
            <a:r>
              <a:rPr lang="en-US" b="0" dirty="0"/>
              <a:t>Bathe me clean</a:t>
            </a:r>
          </a:p>
          <a:p>
            <a:endParaRPr lang="en-US" b="0" dirty="0"/>
          </a:p>
          <a:p>
            <a:endParaRPr lang="en-US"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120035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2F0BF-F7BA-DFAF-6C7F-B558360A2E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C8E5A-46F6-A793-CA26-70E109C84A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E5410A-61EB-F9F7-095A-847D2A589C67}"/>
              </a:ext>
            </a:extLst>
          </p:cNvPr>
          <p:cNvSpPr>
            <a:spLocks noGrp="1"/>
          </p:cNvSpPr>
          <p:nvPr>
            <p:ph type="body" idx="1"/>
          </p:nvPr>
        </p:nvSpPr>
        <p:spPr/>
        <p:txBody>
          <a:bodyPr/>
          <a:lstStyle/>
          <a:p>
            <a:r>
              <a:rPr lang="en-US" b="1" dirty="0"/>
              <a:t>Teacher note: </a:t>
            </a:r>
            <a:r>
              <a:rPr lang="en-US" b="0" dirty="0"/>
              <a:t>a clear example of variations to structure in the poem ‘I run’ is:</a:t>
            </a:r>
          </a:p>
          <a:p>
            <a:endParaRPr lang="en-US" b="0" dirty="0"/>
          </a:p>
          <a:p>
            <a:pPr>
              <a:lnSpc>
                <a:spcPct val="150000"/>
              </a:lnSpc>
            </a:pPr>
            <a:r>
              <a:rPr lang="en-US" b="0" dirty="0"/>
              <a:t>When life attacks me from all angles like a I’m a paper bag in a</a:t>
            </a:r>
          </a:p>
          <a:p>
            <a:pPr>
              <a:lnSpc>
                <a:spcPct val="150000"/>
              </a:lnSpc>
            </a:pPr>
            <a:r>
              <a:rPr lang="en-US" dirty="0"/>
              <a:t>               thunderstorm</a:t>
            </a:r>
          </a:p>
          <a:p>
            <a:pPr>
              <a:lnSpc>
                <a:spcPct val="150000"/>
              </a:lnSpc>
            </a:pPr>
            <a:r>
              <a:rPr lang="en-US" b="0" dirty="0"/>
              <a:t>I run</a:t>
            </a:r>
          </a:p>
          <a:p>
            <a:pPr>
              <a:lnSpc>
                <a:spcPct val="150000"/>
              </a:lnSpc>
            </a:pPr>
            <a:endParaRPr lang="en-US" b="0" dirty="0"/>
          </a:p>
          <a:p>
            <a:pPr>
              <a:lnSpc>
                <a:spcPct val="150000"/>
              </a:lnSpc>
            </a:pPr>
            <a:r>
              <a:rPr lang="en-US" b="0" dirty="0"/>
              <a:t>Discuss with students how the emphasis is placed on the word ‘thunderstorm’. Identify other examples of stanza indentation in the poem and explore their effect. </a:t>
            </a:r>
          </a:p>
          <a:p>
            <a:endParaRPr lang="en-US" b="0" dirty="0"/>
          </a:p>
          <a:p>
            <a:endParaRPr lang="en-US" b="0" dirty="0"/>
          </a:p>
        </p:txBody>
      </p:sp>
      <p:sp>
        <p:nvSpPr>
          <p:cNvPr id="4" name="Slide Number Placeholder 3">
            <a:extLst>
              <a:ext uri="{FF2B5EF4-FFF2-40B4-BE49-F238E27FC236}">
                <a16:creationId xmlns:a16="http://schemas.microsoft.com/office/drawing/2014/main" id="{7FD7C5E1-98CD-E79E-08E5-14597B09B35A}"/>
              </a:ext>
            </a:extLst>
          </p:cNvPr>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879328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students follow the instructions on the slide. Encourage students to experiment with the duration of the pauses in the text using the punctuation to guide them</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254001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give students time to compare their punctuation with the original on the slide. Ask the student who read the stanza at the beginning of the activity to read again, paying close attention to the punctuation.</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1378503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C2D0E-53E8-D8B6-574C-C7CBA5BB9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84E09B-D09D-B1FE-5831-83F4E93C46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DAF9B-5AD5-AB2E-84E3-D81A48FFA241}"/>
              </a:ext>
            </a:extLst>
          </p:cNvPr>
          <p:cNvSpPr>
            <a:spLocks noGrp="1"/>
          </p:cNvSpPr>
          <p:nvPr>
            <p:ph type="body" idx="1"/>
          </p:nvPr>
        </p:nvSpPr>
        <p:spPr/>
        <p:txBody>
          <a:bodyPr/>
          <a:lstStyle/>
          <a:p>
            <a:r>
              <a:rPr lang="en-AU" b="1" dirty="0"/>
              <a:t>Teacher note: </a:t>
            </a:r>
            <a:r>
              <a:rPr lang="en-AU" b="0" dirty="0"/>
              <a:t>give students time to compare their punctuation with the original on the slide. Ask the student who read the stanza at the beginning of the activity to read again, paying close attention to the punctuation.</a:t>
            </a:r>
            <a:endParaRPr lang="en-AU" b="1" dirty="0"/>
          </a:p>
        </p:txBody>
      </p:sp>
      <p:sp>
        <p:nvSpPr>
          <p:cNvPr id="4" name="Slide Number Placeholder 3">
            <a:extLst>
              <a:ext uri="{FF2B5EF4-FFF2-40B4-BE49-F238E27FC236}">
                <a16:creationId xmlns:a16="http://schemas.microsoft.com/office/drawing/2014/main" id="{34215D3B-DAFF-8007-DDFF-4814FCB3788F}"/>
              </a:ext>
            </a:extLst>
          </p:cNvPr>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2903180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Checking understanding requires teachers to collect the responses of all students (Wiliam 2014).</a:t>
            </a:r>
            <a:endParaRPr lang="en-AU"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2461713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to check for understanding, return to the questions that were asked in the pre-test. If the results suggest that students require further practice, use the remaining stanzas of the poem to repeat the process. </a:t>
            </a:r>
          </a:p>
          <a:p>
            <a:endParaRPr lang="en-US" b="0" dirty="0"/>
          </a:p>
          <a:p>
            <a:r>
              <a:rPr lang="en-US" b="0" dirty="0"/>
              <a:t>Socrative is a tool available on the Digital Learning Selector that could be used to collect students’ answers to the questions on the slides. Otherwise, students could use individual whiteboards to display their chosen option. This could also be adapted into a Kahoot. </a:t>
            </a:r>
          </a:p>
          <a:p>
            <a:endParaRPr lang="en-US" b="0" dirty="0"/>
          </a:p>
          <a:p>
            <a:r>
              <a:rPr lang="en-US" b="1" dirty="0"/>
              <a:t>The correct answer for this slide is: B</a:t>
            </a:r>
          </a:p>
          <a:p>
            <a:endParaRPr lang="en-US" b="1" dirty="0"/>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3218176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to check for understanding, return to the questions that were asked in the pre-test. If the results suggest that students require further practice, use the remaining stanzas of the poem to repeat the process. </a:t>
            </a:r>
          </a:p>
          <a:p>
            <a:endParaRPr lang="en-US" b="0" dirty="0"/>
          </a:p>
          <a:p>
            <a:r>
              <a:rPr lang="en-US" b="0" dirty="0"/>
              <a:t>Socrative is a tool available on the Digital Learning Selector that could be used to collect students’ answers to the questions on the slides. Otherwise, students could use individual whiteboards to display their chosen option. This could also be adapted into a Kahoot. </a:t>
            </a:r>
          </a:p>
          <a:p>
            <a:endParaRPr lang="en-US" b="0" dirty="0"/>
          </a:p>
          <a:p>
            <a:r>
              <a:rPr lang="en-US" b="1" dirty="0"/>
              <a:t>The correct answer for this slide is: B</a:t>
            </a:r>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45548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to check for understanding, return to the questions that were asked in the pre-test. If the results suggest that students require further practice, use the remaining stanzas of the poem to repeat the process. </a:t>
            </a:r>
          </a:p>
          <a:p>
            <a:endParaRPr lang="en-US" b="0" dirty="0"/>
          </a:p>
          <a:p>
            <a:r>
              <a:rPr lang="en-US" b="0" dirty="0"/>
              <a:t>Socrative is a tool available on the Digital Learning Selector that could be used to collect students’ answers to the questions on the slides. Otherwise, students could use individual whiteboards to display their chosen option. This could also be adapted into a Kahoot. </a:t>
            </a:r>
          </a:p>
          <a:p>
            <a:endParaRPr lang="en-US" b="0" dirty="0"/>
          </a:p>
          <a:p>
            <a:r>
              <a:rPr lang="en-US" b="1" dirty="0"/>
              <a:t>The correct answer for this slide is: A</a:t>
            </a:r>
            <a:endParaRPr lang="en-US" b="0" dirty="0"/>
          </a:p>
          <a:p>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2950697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to check for understanding, return to the questions that were asked in the pre-test. If the results suggest that students require further practice, use the remaining stanzas of the poem to repeat the process. </a:t>
            </a:r>
          </a:p>
          <a:p>
            <a:endParaRPr lang="en-US" b="0" dirty="0"/>
          </a:p>
          <a:p>
            <a:r>
              <a:rPr lang="en-US" b="0" dirty="0"/>
              <a:t>Socrative is a tool available on the Digital Learning Selector that could be used to collect students’ answers to the questions on the slides. Otherwise, students could use individual whiteboards to display their chosen option. This could also be adapted into a Kahoot. </a:t>
            </a:r>
          </a:p>
          <a:p>
            <a:endParaRPr lang="en-US" b="0" dirty="0"/>
          </a:p>
          <a:p>
            <a:r>
              <a:rPr lang="en-US" b="1" dirty="0"/>
              <a:t>The correct answer for this slide is: D</a:t>
            </a:r>
            <a:endParaRPr lang="en-US"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534428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720110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to check for understanding, return to the questions that were asked in the pre-test. If the results suggest that students require further practice, use the remaining stanzas of the poem to repeat the process. </a:t>
            </a:r>
          </a:p>
          <a:p>
            <a:endParaRPr lang="en-US" b="0" dirty="0"/>
          </a:p>
          <a:p>
            <a:r>
              <a:rPr lang="en-US" b="0" dirty="0"/>
              <a:t>Socrative is a tool available on the Digital Learning Selector that could be used to collect students’ answers to the questions on the slides. Otherwise, students could use individual whiteboards to display their chosen option. This could also be adapted into a Kahoot. </a:t>
            </a:r>
          </a:p>
          <a:p>
            <a:endParaRPr lang="en-US" b="0" dirty="0"/>
          </a:p>
          <a:p>
            <a:r>
              <a:rPr lang="en-US" b="1" dirty="0"/>
              <a:t>The correct answer for this slide is: C</a:t>
            </a:r>
            <a:endParaRPr lang="en-US"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1574042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a:cs typeface="Arial"/>
              </a:rPr>
              <a:t>Teacher note:</a:t>
            </a:r>
            <a:r>
              <a:rPr lang="en-AU" dirty="0">
                <a:latin typeface="Arial"/>
                <a:cs typeface="Arial"/>
              </a:rPr>
              <a:t> learning intentions and success criteria are not just usually delivered first or early in the lesson – teachers explain and check that students have understood them. They are referred to throughout the lesson to guide and formatively assess learning (DoE 2025). </a:t>
            </a:r>
            <a:endParaRPr lang="en-AU" b="0" dirty="0">
              <a:latin typeface="Arial"/>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2461713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returning to the learning intention and success criteria allows for students to reflect on what they have learned, while checking for understanding. If individual whiteboards are available, have students indicate the success criteria that they have achieved by writing 1, 2 or 3 on them. Otherwise, consider using the three-finger system – 1 finger for level 1, 2 fingers for level 2, 3 fingers for level 3 – or traffic lights – green for understands and can apply without help, yellow for understands but still needs help to apply, red for needs help to understand.</a:t>
            </a:r>
          </a:p>
          <a:p>
            <a:endParaRPr lang="en-AU" b="1" dirty="0"/>
          </a:p>
          <a:p>
            <a:pPr>
              <a:defRPr/>
            </a:pPr>
            <a:r>
              <a:rPr lang="en-AU" b="1" dirty="0">
                <a:latin typeface="Arial"/>
                <a:cs typeface="Arial"/>
              </a:rPr>
              <a:t>Sample success criteria </a:t>
            </a:r>
            <a:r>
              <a:rPr lang="en-AU" dirty="0">
                <a:latin typeface="Arial"/>
                <a:cs typeface="Arial"/>
              </a:rPr>
              <a:t>(this may have been adapted by the classroom teacher): </a:t>
            </a:r>
          </a:p>
          <a:p>
            <a:pPr marL="285750" indent="-285750">
              <a:buFont typeface="Public Sans"/>
              <a:buChar char="-"/>
              <a:defRPr/>
            </a:pPr>
            <a:r>
              <a:rPr lang="en-AU" i="1" dirty="0">
                <a:latin typeface="Arial"/>
                <a:cs typeface="Arial"/>
              </a:rPr>
              <a:t>identify punctuation used in a stanza of poetry</a:t>
            </a:r>
            <a:endParaRPr lang="en-US" dirty="0">
              <a:latin typeface="Arial"/>
              <a:cs typeface="Arial"/>
            </a:endParaRPr>
          </a:p>
          <a:p>
            <a:pPr marL="285750" indent="-285750">
              <a:buFont typeface="Public Sans"/>
              <a:buChar char="-"/>
              <a:defRPr/>
            </a:pPr>
            <a:r>
              <a:rPr lang="en-AU" i="1" dirty="0">
                <a:latin typeface="Arial"/>
                <a:cs typeface="Arial"/>
              </a:rPr>
              <a:t>explain how the reader should respond to specific punctuation marks</a:t>
            </a:r>
            <a:endParaRPr lang="en-AU" dirty="0">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33</a:t>
            </a:fld>
            <a:endParaRPr kumimoji="0" lang="en-AU" sz="120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697678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3911434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751242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6C149-46A3-9B57-1776-61D874E92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1B921-94D5-87E8-DC67-3040F50A0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B48AD-9BEE-9627-2E6B-81D1787C5C96}"/>
              </a:ext>
            </a:extLst>
          </p:cNvPr>
          <p:cNvSpPr>
            <a:spLocks noGrp="1"/>
          </p:cNvSpPr>
          <p:nvPr>
            <p:ph type="body" idx="1"/>
          </p:nvPr>
        </p:nvSpPr>
        <p:spPr/>
        <p:txBody>
          <a:bodyPr/>
          <a:lstStyle/>
          <a:p>
            <a:r>
              <a:rPr lang="en-AU" sz="1600" b="1" dirty="0">
                <a:latin typeface="+mn-lt"/>
                <a:cs typeface="Arial"/>
              </a:rPr>
              <a:t>Teacher note</a:t>
            </a:r>
            <a:r>
              <a:rPr lang="en-AU" sz="1600" dirty="0">
                <a:latin typeface="+mn-lt"/>
                <a:cs typeface="Arial"/>
              </a:rPr>
              <a:t>: this slide has been used to identify the explicit teaching strategies</a:t>
            </a:r>
            <a:r>
              <a:rPr lang="en-AU" sz="1600" dirty="0">
                <a:solidFill>
                  <a:schemeClr val="tx1"/>
                </a:solidFill>
                <a:latin typeface="+mn-lt"/>
              </a:rPr>
              <a:t> sharing learning intentions and sharing success criteria.</a:t>
            </a:r>
            <a:r>
              <a:rPr lang="en-AU" dirty="0">
                <a:latin typeface="+mn-lt"/>
              </a:rPr>
              <a:t> </a:t>
            </a:r>
            <a:r>
              <a:rPr lang="en-AU" sz="1600" dirty="0">
                <a:solidFill>
                  <a:schemeClr val="tx1"/>
                </a:solidFill>
                <a:latin typeface="+mn-lt"/>
              </a:rPr>
              <a:t>This slide</a:t>
            </a:r>
            <a:r>
              <a:rPr lang="en-AU" sz="1600" dirty="0">
                <a:solidFill>
                  <a:srgbClr val="000000"/>
                </a:solidFill>
                <a:latin typeface="+mn-lt"/>
                <a:cs typeface="Arial"/>
              </a:rPr>
              <a:t> </a:t>
            </a:r>
            <a:r>
              <a:rPr lang="en-AU" dirty="0">
                <a:solidFill>
                  <a:srgbClr val="000000"/>
                </a:solidFill>
                <a:latin typeface="+mn-lt"/>
                <a:cs typeface="Arial"/>
              </a:rPr>
              <a:t>could</a:t>
            </a:r>
            <a:r>
              <a:rPr lang="en-AU" dirty="0">
                <a:latin typeface="+mn-lt"/>
                <a:cs typeface="Arial"/>
              </a:rPr>
              <a:t> </a:t>
            </a:r>
            <a:r>
              <a:rPr lang="en-AU" sz="1600" dirty="0">
                <a:latin typeface="+mn-lt"/>
                <a:cs typeface="Arial"/>
              </a:rPr>
              <a:t>be deleted or hidden when </a:t>
            </a:r>
            <a:r>
              <a:rPr lang="en-AU" dirty="0">
                <a:latin typeface="+mn-lt"/>
                <a:cs typeface="Arial"/>
              </a:rPr>
              <a:t>using this content in</a:t>
            </a:r>
            <a:r>
              <a:rPr lang="en-AU" sz="1600" dirty="0">
                <a:latin typeface="+mn-lt"/>
                <a:cs typeface="Arial"/>
              </a:rPr>
              <a:t> a classroom setting.</a:t>
            </a:r>
            <a:r>
              <a:rPr lang="en-AU" dirty="0">
                <a:latin typeface="+mn-lt"/>
                <a:cs typeface="Arial"/>
              </a:rPr>
              <a:t> Alternatively, the teacher could discuss the educational benefit of the process of sharing learning intentions and success criteria and discussing the significance of this learning process. </a:t>
            </a:r>
            <a:r>
              <a:rPr lang="en-AU" sz="1600" dirty="0">
                <a:latin typeface="+mn-lt"/>
                <a:cs typeface="Arial"/>
              </a:rPr>
              <a:t> </a:t>
            </a:r>
            <a:endParaRPr lang="en-US" sz="1600" dirty="0">
              <a:latin typeface="+mn-lt"/>
              <a:cs typeface="Arial"/>
            </a:endParaRPr>
          </a:p>
          <a:p>
            <a:endParaRPr lang="en-AU" sz="1600" dirty="0">
              <a:latin typeface="+mn-lt"/>
              <a:cs typeface="Arial"/>
            </a:endParaRPr>
          </a:p>
          <a:p>
            <a:pPr marL="285750" indent="-285750">
              <a:buFont typeface="Arial"/>
              <a:buChar char="•"/>
            </a:pPr>
            <a:r>
              <a:rPr lang="en-AU" sz="1600" dirty="0">
                <a:solidFill>
                  <a:schemeClr val="tx1"/>
                </a:solidFill>
                <a:latin typeface="+mn-lt"/>
                <a:cs typeface="Arial"/>
              </a:rPr>
              <a:t>Sharing learning intentions allows a teacher to effectively communicate the learning goal with students. They allow students to connect new learning to existing knowledge, skills and understanding. </a:t>
            </a:r>
          </a:p>
          <a:p>
            <a:pPr marL="285750" indent="-285750">
              <a:buFont typeface="Arial"/>
              <a:buChar char="•"/>
            </a:pPr>
            <a:r>
              <a:rPr lang="en-AU" sz="1600" dirty="0">
                <a:solidFill>
                  <a:schemeClr val="tx1"/>
                </a:solidFill>
                <a:latin typeface="+mn-lt"/>
                <a:cs typeface="Arial"/>
              </a:rPr>
              <a:t>When learning intentions are used with success criteria, students have a clear idea of the learning goal and how to get there (AERO 2024). </a:t>
            </a:r>
          </a:p>
          <a:p>
            <a:pPr marL="285750" indent="-285750">
              <a:buFont typeface="Arial"/>
              <a:buChar char="•"/>
            </a:pPr>
            <a:r>
              <a:rPr lang="en-AU" sz="1600" dirty="0">
                <a:solidFill>
                  <a:schemeClr val="tx1"/>
                </a:solidFill>
                <a:latin typeface="+mn-lt"/>
                <a:cs typeface="Arial"/>
              </a:rPr>
              <a:t>The success criteria</a:t>
            </a:r>
            <a:r>
              <a:rPr lang="en-AU" sz="1600" b="1" dirty="0">
                <a:solidFill>
                  <a:schemeClr val="tx1"/>
                </a:solidFill>
                <a:latin typeface="+mn-lt"/>
                <a:cs typeface="Arial"/>
              </a:rPr>
              <a:t> </a:t>
            </a:r>
            <a:r>
              <a:rPr lang="en-AU" sz="1600" dirty="0">
                <a:solidFill>
                  <a:schemeClr val="tx1"/>
                </a:solidFill>
                <a:latin typeface="+mn-lt"/>
                <a:cs typeface="Arial"/>
              </a:rPr>
              <a:t>break the learning intention into smaller and more manageable actions. They show students what they must do, say, make, create or perform to demonstrate their learning (Griffin 2018).</a:t>
            </a:r>
          </a:p>
          <a:p>
            <a:pPr marL="285750" indent="-285750">
              <a:buFont typeface="Arial"/>
              <a:buChar char="•"/>
              <a:defRPr/>
            </a:pPr>
            <a:r>
              <a:rPr lang="en-AU" sz="1600" i="0" dirty="0">
                <a:solidFill>
                  <a:schemeClr val="tx1"/>
                </a:solidFill>
                <a:effectLst/>
                <a:latin typeface="+mn-lt"/>
                <a:cs typeface="Arial"/>
              </a:rPr>
              <a:t>Success criteria</a:t>
            </a:r>
            <a:r>
              <a:rPr lang="en-AU" sz="1600" i="0" dirty="0">
                <a:solidFill>
                  <a:schemeClr val="tx1"/>
                </a:solidFill>
                <a:effectLst/>
                <a:latin typeface="+mn-lt"/>
              </a:rPr>
              <a:t> are communicated to students in ways they understand. Teachers use their expertise to guide student thinking and often model and use exemplars to show students what success 'looks like’ </a:t>
            </a:r>
            <a:r>
              <a:rPr lang="en-AU" sz="1600" dirty="0">
                <a:solidFill>
                  <a:schemeClr val="tx1"/>
                </a:solidFill>
                <a:latin typeface="+mn-lt"/>
                <a:cs typeface="Arial"/>
              </a:rPr>
              <a:t>(DoE 2025).</a:t>
            </a:r>
            <a:r>
              <a:rPr lang="en-AU" sz="1600" i="0" dirty="0">
                <a:solidFill>
                  <a:schemeClr val="tx1"/>
                </a:solidFill>
                <a:effectLst/>
                <a:latin typeface="+mn-lt"/>
              </a:rPr>
              <a:t> </a:t>
            </a:r>
            <a:endParaRPr lang="en-AU" sz="1600" i="0" dirty="0">
              <a:solidFill>
                <a:schemeClr val="tx1"/>
              </a:solidFill>
              <a:effectLst/>
              <a:latin typeface="+mn-lt"/>
              <a:cs typeface="Arial"/>
            </a:endParaRPr>
          </a:p>
          <a:p>
            <a:pPr marL="285750" marR="0" lvl="0" indent="-285750" algn="l" defTabSz="1219170" rtl="0" eaLnBrk="1" fontAlgn="auto" latinLnBrk="0" hangingPunct="1">
              <a:lnSpc>
                <a:spcPct val="100000"/>
              </a:lnSpc>
              <a:spcBef>
                <a:spcPts val="0"/>
              </a:spcBef>
              <a:spcAft>
                <a:spcPts val="0"/>
              </a:spcAft>
              <a:buClrTx/>
              <a:buSzTx/>
              <a:buFont typeface="Arial"/>
              <a:buChar char="•"/>
              <a:tabLst/>
              <a:defRPr/>
            </a:pPr>
            <a:r>
              <a:rPr lang="en-AU" sz="1600" dirty="0">
                <a:solidFill>
                  <a:schemeClr val="tx1"/>
                </a:solidFill>
                <a:latin typeface="+mn-lt"/>
                <a:cs typeface="Arial"/>
              </a:rPr>
              <a:t>The sample learning intentions and success criteria (LISC) on the following slide are aligned to the syllabus. </a:t>
            </a:r>
            <a:endParaRPr lang="en-AU" sz="1600" dirty="0">
              <a:solidFill>
                <a:schemeClr val="tx1"/>
              </a:solidFill>
              <a:latin typeface="+mn-lt"/>
            </a:endParaRPr>
          </a:p>
          <a:p>
            <a:pPr marL="285750" marR="0" lvl="0" indent="-285750" algn="l" defTabSz="1219170">
              <a:lnSpc>
                <a:spcPct val="100000"/>
              </a:lnSpc>
              <a:spcBef>
                <a:spcPts val="0"/>
              </a:spcBef>
              <a:spcAft>
                <a:spcPts val="0"/>
              </a:spcAft>
              <a:buClrTx/>
              <a:buSzTx/>
              <a:buFont typeface="Arial"/>
              <a:buChar char="•"/>
              <a:tabLst/>
              <a:defRPr/>
            </a:pPr>
            <a:r>
              <a:rPr lang="en-AU" sz="1600" dirty="0">
                <a:solidFill>
                  <a:schemeClr val="tx1"/>
                </a:solidFill>
                <a:latin typeface="+mn-lt"/>
              </a:rPr>
              <a:t>When designing LISC for students working above or below stage level, or towards Life Skills outcomes, draw on the </a:t>
            </a:r>
            <a:r>
              <a:rPr lang="en-AU" dirty="0">
                <a:latin typeface="+mn-lt"/>
              </a:rPr>
              <a:t>collaborative</a:t>
            </a:r>
            <a:r>
              <a:rPr lang="en-AU" sz="1600" dirty="0">
                <a:solidFill>
                  <a:schemeClr val="tx1"/>
                </a:solidFill>
                <a:latin typeface="+mn-lt"/>
              </a:rPr>
              <a:t> curriculum planning</a:t>
            </a:r>
            <a:r>
              <a:rPr lang="en-AU" sz="1600" i="0" u="none" strike="noStrike" dirty="0">
                <a:solidFill>
                  <a:schemeClr val="tx1"/>
                </a:solidFill>
                <a:effectLst/>
                <a:latin typeface="+mn-lt"/>
                <a:cs typeface="Arial"/>
              </a:rPr>
              <a:t> p</a:t>
            </a:r>
            <a:r>
              <a:rPr lang="en-AU" sz="1600" u="none" dirty="0">
                <a:solidFill>
                  <a:schemeClr val="tx1"/>
                </a:solidFill>
                <a:latin typeface="+mn-lt"/>
              </a:rPr>
              <a:t>rocess </a:t>
            </a:r>
            <a:r>
              <a:rPr lang="en-AU" sz="1600" dirty="0">
                <a:solidFill>
                  <a:schemeClr val="tx1"/>
                </a:solidFill>
                <a:latin typeface="+mn-lt"/>
              </a:rPr>
              <a:t>to ensure LISC is differentiated and aligned with the relevant syllabus outcomes. </a:t>
            </a:r>
            <a:endParaRPr lang="en-AU" sz="1600" dirty="0">
              <a:solidFill>
                <a:schemeClr val="tx1"/>
              </a:solidFill>
              <a:latin typeface="+mn-lt"/>
              <a:cs typeface="Arial"/>
            </a:endParaRPr>
          </a:p>
          <a:p>
            <a:endParaRPr lang="en-AU"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mn-lt"/>
                <a:cs typeface="Arial"/>
              </a:rPr>
              <a:t>For more </a:t>
            </a:r>
            <a:r>
              <a:rPr lang="en-AU" b="0" dirty="0">
                <a:latin typeface="+mn-lt"/>
                <a:cs typeface="Arial"/>
              </a:rPr>
              <a:t>information, see:</a:t>
            </a:r>
            <a:endParaRPr lang="en-AU" b="0" strike="sngStrike" dirty="0">
              <a:latin typeface="+mn-lt"/>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AITSL: </a:t>
            </a:r>
            <a:r>
              <a:rPr lang="en-AU" b="0" dirty="0">
                <a:latin typeface="+mn-lt"/>
                <a:cs typeface="Arial"/>
              </a:rPr>
              <a:t>https://www.aitsl.edu.au/docs/default-source/feedback/aitsl-learning-intentions-and-success-criteria-strategy.pdf?sfvrsn=382dec3c_2</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Sharing learning intentions:  </a:t>
            </a:r>
            <a:r>
              <a:rPr lang="en-AU" dirty="0">
                <a:latin typeface="+mn-lt"/>
                <a:cs typeface="Arial"/>
              </a:rPr>
              <a:t>https://education.nsw.gov.au/teaching-and-learning/curriculum/explicit-teaching/explicit-teaching-strategies/sharing-learning-intentions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Sharing success criteria: </a:t>
            </a:r>
            <a:r>
              <a:rPr lang="en-AU" b="0" dirty="0">
                <a:latin typeface="+mn-lt"/>
                <a:cs typeface="Arial"/>
              </a:rPr>
              <a:t>https://education.nsw.gov.au/teaching-and-learning/curriculum/explicit-teaching/explicit-teaching-strategies/sharing-success-criteria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Collaborative curriculum planning: </a:t>
            </a:r>
            <a:r>
              <a:rPr lang="en-AU" b="0" dirty="0">
                <a:latin typeface="+mn-lt"/>
                <a:cs typeface="Arial"/>
              </a:rPr>
              <a:t>https://educationstandards.nsw.edu.au/wps/portal/nesa/k-10/diversity-in-learning/special-education/collaborative-curriculum-planning</a:t>
            </a:r>
            <a:endParaRPr lang="en-AU" b="0" dirty="0">
              <a:latin typeface="+mn-lt"/>
            </a:endParaRPr>
          </a:p>
        </p:txBody>
      </p:sp>
      <p:sp>
        <p:nvSpPr>
          <p:cNvPr id="4" name="Slide Number Placeholder 3">
            <a:extLst>
              <a:ext uri="{FF2B5EF4-FFF2-40B4-BE49-F238E27FC236}">
                <a16:creationId xmlns:a16="http://schemas.microsoft.com/office/drawing/2014/main" id="{6BD29712-9759-6D95-0683-D58E6D4D7136}"/>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221947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a:cs typeface="Arial"/>
              </a:rPr>
              <a:t>Teacher note: </a:t>
            </a:r>
            <a:r>
              <a:rPr lang="en-AU" dirty="0">
                <a:latin typeface="Arial"/>
                <a:cs typeface="Arial"/>
              </a:rPr>
              <a:t>adapt the provided learning intention and below sample success criteria, as required, to suit the needs of your students. </a:t>
            </a:r>
            <a:endParaRPr lang="en-US" dirty="0">
              <a:latin typeface="Arial"/>
              <a:cs typeface="Arial"/>
            </a:endParaRPr>
          </a:p>
          <a:p>
            <a:endParaRPr lang="en-AU" dirty="0">
              <a:latin typeface="Arial"/>
              <a:cs typeface="Arial"/>
            </a:endParaRPr>
          </a:p>
          <a:p>
            <a:pPr marL="0" indent="0">
              <a:buFont typeface="Arial"/>
              <a:buNone/>
            </a:pPr>
            <a:r>
              <a:rPr lang="en-AU" i="1" dirty="0">
                <a:latin typeface="Arial"/>
                <a:cs typeface="Arial"/>
              </a:rPr>
              <a:t>- identify punctuation used in a stanza of poetry</a:t>
            </a:r>
            <a:endParaRPr lang="en-US" i="1" dirty="0">
              <a:latin typeface="Arial"/>
              <a:cs typeface="Arial"/>
            </a:endParaRPr>
          </a:p>
          <a:p>
            <a:pPr marL="285750" indent="-285750">
              <a:buFontTx/>
              <a:buChar char="-"/>
            </a:pPr>
            <a:r>
              <a:rPr lang="en-AU" i="1" dirty="0">
                <a:latin typeface="Arial"/>
                <a:cs typeface="Arial"/>
              </a:rPr>
              <a:t>explain how the reader should respond to specific punctuation marks</a:t>
            </a:r>
          </a:p>
          <a:p>
            <a:pPr marL="285750" indent="-285750">
              <a:buFontTx/>
              <a:buChar char="-"/>
            </a:pPr>
            <a:endParaRPr lang="en-AU" i="1" dirty="0">
              <a:latin typeface="Arial"/>
              <a:cs typeface="Arial"/>
            </a:endParaRPr>
          </a:p>
          <a:p>
            <a:pPr algn="ctr"/>
            <a:endParaRPr lang="en-AU" i="1" dirty="0">
              <a:latin typeface="Arial"/>
              <a:cs typeface="Arial"/>
            </a:endParaRPr>
          </a:p>
          <a:p>
            <a:pPr marL="285750" indent="-285750">
              <a:buFont typeface="Arial"/>
              <a:buChar char="•"/>
            </a:pPr>
            <a:r>
              <a:rPr lang="en-AU" dirty="0">
                <a:latin typeface="Arial"/>
                <a:cs typeface="Arial"/>
              </a:rPr>
              <a:t>LISC is usually shared first or early in the lesson and is explained by the teacher who checks for understanding (DoE 2025). </a:t>
            </a:r>
          </a:p>
          <a:p>
            <a:pPr marL="285750" indent="-285750">
              <a:buFont typeface="Arial" panose="020B0604020202020204" pitchFamily="34" charset="0"/>
              <a:buChar char="•"/>
            </a:pPr>
            <a:r>
              <a:rPr lang="en-AU" dirty="0">
                <a:latin typeface="Arial"/>
                <a:cs typeface="Arial"/>
              </a:rPr>
              <a:t>LISC is referred to regularly to check for understanding, provide feedback or as a self-assessment tool (Wiliam and Leahy 2015). </a:t>
            </a:r>
          </a:p>
          <a:p>
            <a:pPr marL="285750" indent="-285750">
              <a:buFont typeface="Arial" panose="020B0604020202020204" pitchFamily="34" charset="0"/>
              <a:buChar char="•"/>
            </a:pPr>
            <a:r>
              <a:rPr lang="en-AU" dirty="0">
                <a:latin typeface="Arial"/>
                <a:cs typeface="Arial"/>
              </a:rPr>
              <a:t>Learning intentions and success criteria can be supported by exemplars, such as 'What A Good One Looks Like' (WAGOLL) or exemplars to demonstrate success criteria (Clarke 2021).</a:t>
            </a:r>
          </a:p>
          <a:p>
            <a:endParaRPr lang="en-AU" dirty="0">
              <a:latin typeface="Arial"/>
              <a:cs typeface="Arial"/>
            </a:endParaRPr>
          </a:p>
          <a:p>
            <a:r>
              <a:rPr lang="en-AU" dirty="0">
                <a:latin typeface="Arial"/>
                <a:cs typeface="Arial"/>
              </a:rPr>
              <a:t>For more information, see:</a:t>
            </a:r>
          </a:p>
          <a:p>
            <a:r>
              <a:rPr lang="en-AU" b="1" dirty="0">
                <a:latin typeface="Arial"/>
                <a:cs typeface="Arial"/>
              </a:rPr>
              <a:t>Sharing learning intentions and success criteria: </a:t>
            </a:r>
            <a:r>
              <a:rPr lang="en-AU" dirty="0">
                <a:latin typeface="Arial"/>
                <a:cs typeface="Arial"/>
                <a:hlinkClick r:id="rId3"/>
              </a:rPr>
              <a:t>https://education.nsw.gov.au/content/dam/main-education/documents/teaching-and-learning/curriculum/explicit-teaching/explicit-teaching-technique-guide-lisc-sharing.pdf</a:t>
            </a:r>
            <a:r>
              <a:rPr lang="en-AU" dirty="0">
                <a:latin typeface="Arial"/>
                <a:cs typeface="Arial"/>
              </a:rPr>
              <a:t> </a:t>
            </a:r>
          </a:p>
          <a:p>
            <a:r>
              <a:rPr lang="en-AU" b="1" dirty="0">
                <a:latin typeface="Arial"/>
                <a:cs typeface="Arial"/>
              </a:rPr>
              <a:t>Planning learning intentions and success criteria: </a:t>
            </a:r>
            <a:r>
              <a:rPr lang="en-AU" dirty="0">
                <a:latin typeface="Arial"/>
                <a:cs typeface="Arial"/>
                <a:hlinkClick r:id="rId4"/>
              </a:rPr>
              <a:t>https://education.nsw.gov.au/content/dam/main-education/documents/teaching-and-learning/curriculum/explicit-teaching/explicit-teaching-technique-guide-lisc-planning.pdf</a:t>
            </a:r>
            <a:endParaRPr lang="en-AU" dirty="0">
              <a:latin typeface="Arial"/>
              <a:cs typeface="Arial"/>
            </a:endParaRPr>
          </a:p>
          <a:p>
            <a:endParaRPr lang="en-AU" dirty="0">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cs typeface="Arial"/>
            </a:endParaRPr>
          </a:p>
          <a:p>
            <a:endParaRPr lang="en-AU"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20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033B9-9943-1CA5-31B1-A1FC9424C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289968-1863-A0FC-C30D-0C021550C6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AAECBB-2E31-CEBD-1EE9-5FBDDEA9E300}"/>
              </a:ext>
            </a:extLst>
          </p:cNvPr>
          <p:cNvSpPr>
            <a:spLocks noGrp="1"/>
          </p:cNvSpPr>
          <p:nvPr>
            <p:ph type="body" idx="1"/>
          </p:nvPr>
        </p:nvSpPr>
        <p:spPr/>
        <p:txBody>
          <a:bodyPr/>
          <a:lstStyle/>
          <a:p>
            <a:r>
              <a:rPr lang="en-AU" b="1" dirty="0"/>
              <a:t>Teacher note</a:t>
            </a:r>
            <a:r>
              <a:rPr lang="en-AU" dirty="0"/>
              <a:t>: students may have engaged with performance poetry in Stage 4 and 5. Draw on this prior experience to revise the structural features of performance poetry. If they have not engaged with performance poetry previously, it may be useful to ask them to consider the structural features of rap or hip-hop texts with which they may be familiar.</a:t>
            </a:r>
          </a:p>
        </p:txBody>
      </p:sp>
      <p:sp>
        <p:nvSpPr>
          <p:cNvPr id="4" name="Slide Number Placeholder 3">
            <a:extLst>
              <a:ext uri="{FF2B5EF4-FFF2-40B4-BE49-F238E27FC236}">
                <a16:creationId xmlns:a16="http://schemas.microsoft.com/office/drawing/2014/main" id="{841DD092-8176-88DB-D701-0965317AE757}"/>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502717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dirty="0"/>
              <a:t>: it may be useful to invite students to brainstorm the structural features of performance poetry (or rap or hip-hop). Alternatively, students could find examples of the structural features outlined on the slide in </a:t>
            </a:r>
            <a:r>
              <a:rPr lang="en-US" b="1" dirty="0"/>
              <a:t>Core text 1 – ‘I run’ by Melanie Mununggurr.</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816652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used in a classroom setting. The strategy of connecting learning involves making connections within and across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a:defRPr/>
            </a:pPr>
            <a:r>
              <a:rPr lang="en-AU" dirty="0"/>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2024b), which are called schemas (CESE 2017).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02262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US" dirty="0"/>
              <a:t>it is important that students understand essential terminology before building on their knowledge. The following slides are designed to support students in revising punctuation in poetry. Return to these definitions with students as required.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solidFill>
                <a:srgbClr val="333333"/>
              </a:solidFill>
              <a:effectLst/>
              <a:highlight>
                <a:srgbClr val="FFFFFF"/>
              </a:highlight>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706717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3" r:id="rId28"/>
    <p:sldLayoutId id="214748374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unsplash.com/photos/black-pen-on-white-paper-CDQ9CKvYreg?utm_content=creditCopyText&amp;utm_medium=referral&amp;utm_source=unsplash" TargetMode="External"/><Relationship Id="rId4" Type="http://schemas.openxmlformats.org/officeDocument/2006/relationships/hyperlink" Target="https://unsplash.com/@iphotocreative?utm_content=creditCopyText&amp;utm_medium=referral&amp;utm_source=unsplash"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8" Type="http://schemas.openxmlformats.org/officeDocument/2006/relationships/hyperlink" Target="https://www.edresearch.edu.au/summaries-explainers/explainers/explicit-instruction"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guides-resources/practice-guides/explain-learning-objectives" TargetMode="External"/><Relationship Id="rId2" Type="http://schemas.openxmlformats.org/officeDocument/2006/relationships/notesSlide" Target="../notesSlides/notesSlide33.xml"/><Relationship Id="rId1" Type="http://schemas.openxmlformats.org/officeDocument/2006/relationships/slideLayout" Target="../slideLayouts/slideLayout28.xml"/><Relationship Id="rId6" Type="http://schemas.openxmlformats.org/officeDocument/2006/relationships/hyperlink" Target="https://curriculum.nsw.edu.au/learning-areas/english/english-studies-11-12-2024/overview/course" TargetMode="External"/><Relationship Id="rId5" Type="http://schemas.openxmlformats.org/officeDocument/2006/relationships/hyperlink" Target="https://curriculum.nsw.edu.au/" TargetMode="External"/><Relationship Id="rId10" Type="http://schemas.openxmlformats.org/officeDocument/2006/relationships/hyperlink" Target="https://education.nsw.gov.au/about-us/education-data-and-research/cese/publications/literature-reviews/cognitive-load-theory"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researchgate.net/publication/323964092_Classroom_assessment_and_pedagogy"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education.nsw.gov.au/teaching-and-learning/curriculum/explicit-teaching/explicit-teaching-strategies" TargetMode="External"/><Relationship Id="rId2" Type="http://schemas.openxmlformats.org/officeDocument/2006/relationships/hyperlink" Target="https://curriculum.nsw.edu.au/resources/glossary" TargetMode="External"/><Relationship Id="rId1" Type="http://schemas.openxmlformats.org/officeDocument/2006/relationships/slideLayout" Target="../slideLayouts/slideLayout26.xml"/><Relationship Id="rId5" Type="http://schemas.openxmlformats.org/officeDocument/2006/relationships/hyperlink" Target="https://ascd.org/el/articles/the-right-questions-the-right-way" TargetMode="External"/><Relationship Id="rId4" Type="http://schemas.openxmlformats.org/officeDocument/2006/relationships/hyperlink" Target="https://education.nsw.gov.au/teaching-and-learning/curriculum/english/english-curriculum-resources-k-12/english-7-10-resources/stage-5-year-10-reshaping-the-world"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a:xfrm>
            <a:off x="360000" y="360001"/>
            <a:ext cx="10080000" cy="548704"/>
          </a:xfrm>
        </p:spPr>
        <p:txBody>
          <a:bodyPr/>
          <a:lstStyle/>
          <a:p>
            <a:r>
              <a:rPr lang="en-AU">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4294967295"/>
          </p:nvPr>
        </p:nvSpPr>
        <p:spPr>
          <a:xfrm>
            <a:off x="360025" y="1909685"/>
            <a:ext cx="11483975" cy="4498975"/>
          </a:xfrm>
        </p:spPr>
        <p:txBody>
          <a:bodyPr/>
          <a:lstStyle/>
          <a:p>
            <a:pPr marL="342900" indent="-342900">
              <a:buFont typeface="Arial"/>
              <a:buChar char="•"/>
            </a:pPr>
            <a:r>
              <a:rPr lang="en-AU" sz="1800" dirty="0">
                <a:latin typeface="+mn-lt"/>
                <a:ea typeface="+mn-lt"/>
                <a:cs typeface="+mn-lt"/>
              </a:rPr>
              <a:t>This resource is not a teaching and learning program. It should be used in conjunction with </a:t>
            </a:r>
            <a:r>
              <a:rPr lang="en-AU" sz="1800" dirty="0">
                <a:ea typeface="+mn-lt"/>
                <a:cs typeface="+mn-lt"/>
              </a:rPr>
              <a:t>‘Reading to write: Transition to English Studies’ – 11.1.</a:t>
            </a:r>
            <a:endParaRPr lang="en-AU" sz="1800"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cs typeface="Arial"/>
              </a:rPr>
              <a:t>Classroom teachers are encouraged to </a:t>
            </a:r>
            <a:r>
              <a:rPr lang="en-AU" sz="1800" b="1" dirty="0">
                <a:solidFill>
                  <a:srgbClr val="22272B"/>
                </a:solidFill>
                <a:latin typeface="+mn-lt"/>
                <a:cs typeface="Arial"/>
              </a:rPr>
              <a:t>add and adapt</a:t>
            </a:r>
            <a:r>
              <a:rPr lang="en-AU" sz="1800" dirty="0">
                <a:solidFill>
                  <a:srgbClr val="22272B"/>
                </a:solidFill>
                <a:latin typeface="+mn-lt"/>
                <a:cs typeface="Arial"/>
              </a:rPr>
              <a:t> slides as required to meet the needs of their students.</a:t>
            </a:r>
          </a:p>
          <a:p>
            <a:pPr marL="342900" indent="-342900">
              <a:lnSpc>
                <a:spcPct val="150000"/>
              </a:lnSpc>
              <a:buFont typeface="Arial"/>
              <a:buChar char="•"/>
            </a:pPr>
            <a:r>
              <a:rPr lang="en-AU" sz="1800" dirty="0">
                <a:solidFill>
                  <a:srgbClr val="22272B"/>
                </a:solidFill>
                <a:latin typeface="+mn-lt"/>
                <a:cs typeface="Arial"/>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800" dirty="0">
                <a:solidFill>
                  <a:srgbClr val="22272B"/>
                </a:solidFill>
                <a:latin typeface="+mn-lt"/>
                <a:cs typeface="Arial"/>
              </a:rPr>
              <a:t>To convert the PowerPoint to Google Slides:</a:t>
            </a:r>
          </a:p>
          <a:p>
            <a:pPr marL="913765" lvl="1" indent="-457200">
              <a:lnSpc>
                <a:spcPct val="150000"/>
              </a:lnSpc>
              <a:spcAft>
                <a:spcPts val="1200"/>
              </a:spcAft>
              <a:buFont typeface="+mj-lt"/>
              <a:buAutoNum type="arabicPeriod"/>
            </a:pPr>
            <a:r>
              <a:rPr lang="en-AU" dirty="0">
                <a:solidFill>
                  <a:srgbClr val="22272B"/>
                </a:solidFill>
                <a:latin typeface="+mn-lt"/>
                <a:cs typeface="Arial"/>
              </a:rPr>
              <a:t>Upload the file into Google Drive and open it.</a:t>
            </a:r>
          </a:p>
          <a:p>
            <a:pPr marL="913765" lvl="1" indent="-457200">
              <a:lnSpc>
                <a:spcPct val="150000"/>
              </a:lnSpc>
              <a:spcAft>
                <a:spcPts val="1200"/>
              </a:spcAft>
              <a:buFont typeface="+mj-lt"/>
              <a:buAutoNum type="arabicPeriod"/>
            </a:pPr>
            <a:r>
              <a:rPr lang="en-AU" dirty="0">
                <a:solidFill>
                  <a:srgbClr val="22272B"/>
                </a:solidFill>
                <a:latin typeface="+mn-lt"/>
                <a:cs typeface="Arial"/>
              </a:rPr>
              <a:t>Go to File &gt; Save as Google Slides.</a:t>
            </a:r>
          </a:p>
          <a:p>
            <a:pPr marL="456565" lvl="1">
              <a:lnSpc>
                <a:spcPct val="150000"/>
              </a:lnSpc>
              <a:spcAft>
                <a:spcPts val="1200"/>
              </a:spcAft>
            </a:pPr>
            <a:r>
              <a:rPr lang="en-AU" dirty="0">
                <a:solidFill>
                  <a:srgbClr val="22272B"/>
                </a:solidFill>
                <a:latin typeface="+mn-lt"/>
                <a:cs typeface="Arial"/>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413491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nchor="t">
            <a:normAutofit/>
          </a:bodyPr>
          <a:lstStyle/>
          <a:p>
            <a:r>
              <a:rPr lang="en-AU">
                <a:cs typeface="Arial" panose="020B0604020202020204" pitchFamily="34" charset="0"/>
              </a:rPr>
              <a:t>Essential terminology</a:t>
            </a:r>
          </a:p>
        </p:txBody>
      </p:sp>
      <p:sp>
        <p:nvSpPr>
          <p:cNvPr id="9" name="Text Placeholder 8">
            <a:extLst>
              <a:ext uri="{FF2B5EF4-FFF2-40B4-BE49-F238E27FC236}">
                <a16:creationId xmlns:a16="http://schemas.microsoft.com/office/drawing/2014/main" id="{0CA09597-9DAE-E5D7-A3B7-C8E620BD65DE}"/>
              </a:ext>
            </a:extLst>
          </p:cNvPr>
          <p:cNvSpPr>
            <a:spLocks noGrp="1"/>
          </p:cNvSpPr>
          <p:nvPr>
            <p:ph type="body" sz="quarter" idx="18"/>
          </p:nvPr>
        </p:nvSpPr>
        <p:spPr/>
        <p:txBody>
          <a:bodyPr anchor="b">
            <a:noAutofit/>
          </a:bodyPr>
          <a:lstStyle/>
          <a:p>
            <a:pPr>
              <a:lnSpc>
                <a:spcPct val="140000"/>
              </a:lnSpc>
            </a:pPr>
            <a:r>
              <a:rPr lang="en-AU">
                <a:cs typeface="Arial" panose="020B0604020202020204" pitchFamily="34" charset="0"/>
              </a:rPr>
              <a:t>What do you know?</a:t>
            </a:r>
          </a:p>
        </p:txBody>
      </p:sp>
      <p:sp>
        <p:nvSpPr>
          <p:cNvPr id="8" name="Content Placeholder 7">
            <a:extLst>
              <a:ext uri="{FF2B5EF4-FFF2-40B4-BE49-F238E27FC236}">
                <a16:creationId xmlns:a16="http://schemas.microsoft.com/office/drawing/2014/main" id="{E4D2EB99-F53B-727A-B28C-8D597F63E3E5}"/>
              </a:ext>
            </a:extLst>
          </p:cNvPr>
          <p:cNvSpPr>
            <a:spLocks noGrp="1"/>
          </p:cNvSpPr>
          <p:nvPr>
            <p:ph idx="1"/>
          </p:nvPr>
        </p:nvSpPr>
        <p:spPr/>
        <p:txBody>
          <a:bodyPr vert="horz" lIns="0" tIns="0" rIns="0" bIns="0" rtlCol="0" anchor="t">
            <a:normAutofit/>
          </a:bodyPr>
          <a:lstStyle/>
          <a:p>
            <a:r>
              <a:rPr lang="en-AU" sz="2000" dirty="0">
                <a:cs typeface="Arial" panose="020B0604020202020204" pitchFamily="34" charset="0"/>
              </a:rPr>
              <a:t>The following slides will check your prior knowledge of punctuation.</a:t>
            </a:r>
          </a:p>
        </p:txBody>
      </p:sp>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10</a:t>
            </a:fld>
            <a:endParaRPr lang="en-AU"/>
          </a:p>
        </p:txBody>
      </p:sp>
    </p:spTree>
    <p:extLst>
      <p:ext uri="{BB962C8B-B14F-4D97-AF65-F5344CB8AC3E}">
        <p14:creationId xmlns:p14="http://schemas.microsoft.com/office/powerpoint/2010/main" val="224167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Punctuation pre-test (1)</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sz="2000">
                <a:cs typeface="Arial" panose="020B0604020202020204" pitchFamily="34" charset="0"/>
              </a:rPr>
              <a:t>Which of the following punctuation marks is a comma?</a:t>
            </a:r>
          </a:p>
          <a:p>
            <a:pPr marL="342900" indent="-342900">
              <a:buFont typeface="+mj-lt"/>
              <a:buAutoNum type="alphaLcParenR"/>
            </a:pPr>
            <a:r>
              <a:rPr lang="en-AU" sz="2000">
                <a:cs typeface="Arial" panose="020B0604020202020204" pitchFamily="34" charset="0"/>
              </a:rPr>
              <a:t> !</a:t>
            </a:r>
          </a:p>
          <a:p>
            <a:pPr marL="342900" indent="-342900">
              <a:buFont typeface="+mj-lt"/>
              <a:buAutoNum type="alphaLcParenR"/>
            </a:pPr>
            <a:r>
              <a:rPr lang="en-AU" sz="2000">
                <a:cs typeface="Arial" panose="020B0604020202020204" pitchFamily="34" charset="0"/>
              </a:rPr>
              <a:t> ,</a:t>
            </a:r>
          </a:p>
          <a:p>
            <a:pPr marL="342900" indent="-342900">
              <a:buFont typeface="+mj-lt"/>
              <a:buAutoNum type="alphaLcParenR"/>
            </a:pPr>
            <a:r>
              <a:rPr lang="en-AU" sz="2000">
                <a:cs typeface="Arial" panose="020B0604020202020204" pitchFamily="34" charset="0"/>
              </a:rPr>
              <a:t> .</a:t>
            </a:r>
          </a:p>
          <a:p>
            <a:pPr marL="514350" indent="-514350">
              <a:buFont typeface="+mj-lt"/>
              <a:buAutoNum type="alphaLcParenR"/>
            </a:pPr>
            <a:r>
              <a:rPr lang="en-AU" sz="2000">
                <a:cs typeface="Arial" panose="020B0604020202020204" pitchFamily="34" charset="0"/>
              </a:rPr>
              <a:t>;</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58112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Punctuation pre-test (2)</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sz="2000">
                <a:cs typeface="Arial" panose="020B0604020202020204" pitchFamily="34" charset="0"/>
              </a:rPr>
              <a:t>Which of the following punctuation marks is used to end a sentence?</a:t>
            </a:r>
          </a:p>
          <a:p>
            <a:pPr marL="342900" indent="-342900">
              <a:buFont typeface="+mj-lt"/>
              <a:buAutoNum type="alphaLcParenR"/>
            </a:pPr>
            <a:r>
              <a:rPr lang="en-AU" sz="2000">
                <a:cs typeface="Arial" panose="020B0604020202020204" pitchFamily="34" charset="0"/>
              </a:rPr>
              <a:t> ;</a:t>
            </a:r>
          </a:p>
          <a:p>
            <a:pPr marL="342900" indent="-342900">
              <a:buFont typeface="+mj-lt"/>
              <a:buAutoNum type="alphaLcParenR"/>
            </a:pPr>
            <a:r>
              <a:rPr lang="en-AU" sz="2000">
                <a:cs typeface="Arial" panose="020B0604020202020204" pitchFamily="34" charset="0"/>
              </a:rPr>
              <a:t> ,</a:t>
            </a:r>
          </a:p>
          <a:p>
            <a:pPr marL="342900" indent="-342900">
              <a:buFont typeface="+mj-lt"/>
              <a:buAutoNum type="alphaLcParenR"/>
            </a:pPr>
            <a:r>
              <a:rPr lang="en-AU" sz="2000">
                <a:cs typeface="Arial" panose="020B0604020202020204" pitchFamily="34" charset="0"/>
              </a:rPr>
              <a:t> .</a:t>
            </a:r>
          </a:p>
          <a:p>
            <a:pPr marL="514350" indent="-514350">
              <a:buFont typeface="+mj-lt"/>
              <a:buAutoNum type="alphaLcParenR"/>
            </a:pPr>
            <a:r>
              <a:rPr lang="en-AU" sz="2000">
                <a:cs typeface="Arial" panose="020B0604020202020204" pitchFamily="34" charset="0"/>
              </a:rPr>
              <a:t>All of the above</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26788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Punctuation pre-test (3)</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sz="2000" dirty="0">
                <a:cs typeface="Arial" panose="020B0604020202020204" pitchFamily="34" charset="0"/>
              </a:rPr>
              <a:t>If you wanted to use a contraction (where you make 2 words – such as ‘does not’ – into one) what punctuation mark would you need?</a:t>
            </a:r>
          </a:p>
          <a:p>
            <a:pPr marL="342900" indent="-342900">
              <a:buFont typeface="+mj-lt"/>
              <a:buAutoNum type="alphaLcParenR"/>
            </a:pPr>
            <a:r>
              <a:rPr lang="en-AU" sz="2000" dirty="0">
                <a:cs typeface="Arial" panose="020B0604020202020204" pitchFamily="34" charset="0"/>
              </a:rPr>
              <a:t>An apostrophe</a:t>
            </a:r>
          </a:p>
          <a:p>
            <a:pPr marL="342900" indent="-342900">
              <a:buFont typeface="+mj-lt"/>
              <a:buAutoNum type="alphaLcParenR"/>
            </a:pPr>
            <a:r>
              <a:rPr lang="en-AU" sz="2000" dirty="0">
                <a:cs typeface="Arial" panose="020B0604020202020204" pitchFamily="34" charset="0"/>
              </a:rPr>
              <a:t>A semicolon</a:t>
            </a:r>
          </a:p>
          <a:p>
            <a:pPr marL="342900" indent="-342900">
              <a:buFont typeface="+mj-lt"/>
              <a:buAutoNum type="alphaLcParenR"/>
            </a:pPr>
            <a:r>
              <a:rPr lang="en-AU" sz="2000" dirty="0">
                <a:cs typeface="Arial" panose="020B0604020202020204" pitchFamily="34" charset="0"/>
              </a:rPr>
              <a:t>Quotation marks</a:t>
            </a:r>
          </a:p>
          <a:p>
            <a:pPr marL="342900" indent="-342900">
              <a:buFont typeface="+mj-lt"/>
              <a:buAutoNum type="alphaLcParenR"/>
            </a:pPr>
            <a:r>
              <a:rPr lang="en-AU" sz="2000" dirty="0">
                <a:cs typeface="Arial" panose="020B0604020202020204" pitchFamily="34" charset="0"/>
              </a:rPr>
              <a:t>A full stop</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37399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Punctuation pre-test (4)</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sz="2000" dirty="0">
                <a:cs typeface="Arial" panose="020B0604020202020204" pitchFamily="34" charset="0"/>
              </a:rPr>
              <a:t>Enjambment is:</a:t>
            </a:r>
          </a:p>
          <a:p>
            <a:pPr marL="342900" indent="-342900">
              <a:buFont typeface="+mj-lt"/>
              <a:buAutoNum type="alphaLcParenR"/>
            </a:pPr>
            <a:r>
              <a:rPr lang="en-AU" sz="2000" dirty="0">
                <a:cs typeface="Arial" panose="020B0604020202020204" pitchFamily="34" charset="0"/>
              </a:rPr>
              <a:t> French for ‘bread and jam’</a:t>
            </a:r>
          </a:p>
          <a:p>
            <a:pPr marL="342900" indent="-342900">
              <a:buFont typeface="+mj-lt"/>
              <a:buAutoNum type="alphaLcParenR"/>
            </a:pPr>
            <a:r>
              <a:rPr lang="en-AU" sz="2000" dirty="0">
                <a:cs typeface="Arial" panose="020B0604020202020204" pitchFamily="34" charset="0"/>
              </a:rPr>
              <a:t> where a line of poetry has no punctuation at the end and ‘spills’ over into the next line</a:t>
            </a:r>
          </a:p>
          <a:p>
            <a:pPr marL="342900" indent="-342900">
              <a:buFont typeface="+mj-lt"/>
              <a:buAutoNum type="alphaLcParenR"/>
            </a:pPr>
            <a:r>
              <a:rPr lang="en-AU" sz="2000" dirty="0">
                <a:cs typeface="Arial" panose="020B0604020202020204" pitchFamily="34" charset="0"/>
              </a:rPr>
              <a:t> always used in poetry</a:t>
            </a:r>
          </a:p>
          <a:p>
            <a:pPr marL="342900" indent="-342900">
              <a:buFont typeface="+mj-lt"/>
              <a:buAutoNum type="alphaLcParenR"/>
            </a:pPr>
            <a:r>
              <a:rPr lang="en-AU" sz="2000" dirty="0">
                <a:cs typeface="Arial" panose="020B0604020202020204" pitchFamily="34" charset="0"/>
              </a:rPr>
              <a:t> a type of poem</a:t>
            </a:r>
          </a:p>
          <a:p>
            <a:pPr marL="514350" indent="-514350">
              <a:buFont typeface="+mj-lt"/>
              <a:buAutoNum type="alphaLcParenR"/>
            </a:pPr>
            <a:endParaRPr lang="en-AU" sz="2000" dirty="0"/>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385663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a:cs typeface="Arial" panose="020B0604020202020204" pitchFamily="34" charset="0"/>
              </a:rPr>
              <a:t>‘I run’ (1)</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AU">
                <a:cs typeface="Arial" panose="020B0604020202020204" pitchFamily="34" charset="0"/>
              </a:rPr>
              <a:t>What happens when there is no punctuation?</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a:xfrm>
            <a:off x="360000" y="1657905"/>
            <a:ext cx="11490000" cy="4397575"/>
          </a:xfrm>
        </p:spPr>
        <p:txBody>
          <a:bodyPr/>
          <a:lstStyle/>
          <a:p>
            <a:r>
              <a:rPr lang="en-AU" dirty="0"/>
              <a:t>I run from all my problems tune out all sounds of the day and life</a:t>
            </a:r>
          </a:p>
          <a:p>
            <a:r>
              <a:rPr lang="en-AU" dirty="0"/>
              <a:t>u</a:t>
            </a:r>
            <a:r>
              <a:rPr lang="en-AU" dirty="0">
                <a:cs typeface="Arial" panose="020B0604020202020204" pitchFamily="34" charset="0"/>
              </a:rPr>
              <a:t>ntil the only sound I’m left with </a:t>
            </a:r>
            <a:r>
              <a:rPr lang="en-AU" dirty="0"/>
              <a:t>is my feet hitting the tarmac carrying</a:t>
            </a:r>
          </a:p>
          <a:p>
            <a:pPr marL="717550"/>
            <a:r>
              <a:rPr lang="en-AU" dirty="0">
                <a:cs typeface="Arial" panose="020B0604020202020204" pitchFamily="34" charset="0"/>
              </a:rPr>
              <a:t>me away</a:t>
            </a:r>
          </a:p>
          <a:p>
            <a:r>
              <a:rPr lang="en-AU" dirty="0"/>
              <a:t>my heart thumping deep within the lonely hollow cavity of my chest</a:t>
            </a:r>
          </a:p>
          <a:p>
            <a:r>
              <a:rPr lang="en-AU" dirty="0">
                <a:cs typeface="Arial" panose="020B0604020202020204" pitchFamily="34" charset="0"/>
              </a:rPr>
              <a:t>I run</a:t>
            </a:r>
          </a:p>
          <a:p>
            <a:r>
              <a:rPr lang="en-AU" dirty="0"/>
              <a:t>I do fun-runs and marathons to escape cyclonic turmoil Run through rivers</a:t>
            </a:r>
          </a:p>
          <a:p>
            <a:pPr marL="717550"/>
            <a:r>
              <a:rPr lang="en-AU" dirty="0">
                <a:cs typeface="Arial" panose="020B0604020202020204" pitchFamily="34" charset="0"/>
              </a:rPr>
              <a:t>in the hope my scent will get lost in the currents</a:t>
            </a:r>
          </a:p>
          <a:p>
            <a:pPr algn="r"/>
            <a:r>
              <a:rPr lang="en-AU" dirty="0">
                <a:cs typeface="Arial" panose="020B0604020202020204" pitchFamily="34" charset="0"/>
              </a:rPr>
              <a:t>(Mununggurr 2019)</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77967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cs typeface="Arial" panose="020B0604020202020204" pitchFamily="34" charset="0"/>
              </a:rPr>
              <a:t>Gradual release of  responsibility</a:t>
            </a:r>
            <a:endParaRPr lang="en-AU">
              <a:cs typeface="Arial" panose="020B0604020202020204" pitchFamily="34" charset="0"/>
            </a:endParaRPr>
          </a:p>
        </p:txBody>
      </p:sp>
    </p:spTree>
    <p:extLst>
      <p:ext uri="{BB962C8B-B14F-4D97-AF65-F5344CB8AC3E}">
        <p14:creationId xmlns:p14="http://schemas.microsoft.com/office/powerpoint/2010/main" val="26346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a:cs typeface="Arial" panose="020B0604020202020204" pitchFamily="34" charset="0"/>
              </a:rPr>
              <a:t>Commas</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AU">
                <a:cs typeface="Arial" panose="020B0604020202020204" pitchFamily="34" charset="0"/>
              </a:rPr>
              <a:t>Where do we use them?</a:t>
            </a:r>
          </a:p>
        </p:txBody>
      </p:sp>
      <p:sp>
        <p:nvSpPr>
          <p:cNvPr id="6" name="Rectangle: Rounded Corners 5">
            <a:extLst>
              <a:ext uri="{FF2B5EF4-FFF2-40B4-BE49-F238E27FC236}">
                <a16:creationId xmlns:a16="http://schemas.microsoft.com/office/drawing/2014/main" id="{6992100B-E77B-8116-8638-9FD627C74A3E}"/>
              </a:ext>
            </a:extLst>
          </p:cNvPr>
          <p:cNvSpPr/>
          <p:nvPr/>
        </p:nvSpPr>
        <p:spPr>
          <a:xfrm>
            <a:off x="4954136" y="1467491"/>
            <a:ext cx="2295728" cy="1322962"/>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sz="7200">
                <a:latin typeface="Arial" panose="020B0604020202020204" pitchFamily="34" charset="0"/>
              </a:rPr>
              <a:t>,</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a:xfrm>
            <a:off x="360000" y="3145411"/>
            <a:ext cx="11484000" cy="2601000"/>
          </a:xfrm>
        </p:spPr>
        <p:txBody>
          <a:bodyPr/>
          <a:lstStyle/>
          <a:p>
            <a:r>
              <a:rPr lang="en-AU" dirty="0">
                <a:cs typeface="Arial" panose="020B0604020202020204" pitchFamily="34" charset="0"/>
              </a:rPr>
              <a:t>Use a comma:</a:t>
            </a:r>
          </a:p>
          <a:p>
            <a:pPr marL="342900" indent="-342900">
              <a:buFont typeface="Arial" panose="020B0604020202020204" pitchFamily="34" charset="0"/>
              <a:buChar char="•"/>
            </a:pPr>
            <a:r>
              <a:rPr lang="en-AU" dirty="0">
                <a:cs typeface="Arial" panose="020B0604020202020204" pitchFamily="34" charset="0"/>
              </a:rPr>
              <a:t>to </a:t>
            </a:r>
            <a:r>
              <a:rPr lang="en-AU" dirty="0"/>
              <a:t>separate adjectives</a:t>
            </a:r>
            <a:r>
              <a:rPr lang="en-AU" dirty="0">
                <a:cs typeface="Arial" panose="020B0604020202020204" pitchFamily="34" charset="0"/>
              </a:rPr>
              <a:t>. For example, ‘My heart thumping deep with the lonely, hollow, cavity of my chest’</a:t>
            </a:r>
          </a:p>
          <a:p>
            <a:pPr marL="342900" indent="-342900">
              <a:buFont typeface="Arial" panose="020B0604020202020204" pitchFamily="34" charset="0"/>
              <a:buChar char="•"/>
            </a:pPr>
            <a:r>
              <a:rPr lang="en-AU" dirty="0">
                <a:cs typeface="Arial" panose="020B0604020202020204" pitchFamily="34" charset="0"/>
              </a:rPr>
              <a:t>to connect 2 independent clauses. For example, ‘</a:t>
            </a:r>
            <a:r>
              <a:rPr lang="en-AU" dirty="0"/>
              <a:t>I run from all my problems</a:t>
            </a:r>
            <a:r>
              <a:rPr lang="en-AU" dirty="0">
                <a:cs typeface="Arial" panose="020B0604020202020204" pitchFamily="34" charset="0"/>
              </a:rPr>
              <a:t>, tune out all sounds of day and life’</a:t>
            </a:r>
          </a:p>
          <a:p>
            <a:pPr marL="342900" indent="-342900">
              <a:buFont typeface="Arial" panose="020B0604020202020204" pitchFamily="34" charset="0"/>
              <a:buChar char="•"/>
            </a:pPr>
            <a:r>
              <a:rPr lang="en-AU" dirty="0">
                <a:cs typeface="Arial" panose="020B0604020202020204" pitchFamily="34" charset="0"/>
              </a:rPr>
              <a:t>to create a pause in a sentence. </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274472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a:cs typeface="Arial" panose="020B0604020202020204" pitchFamily="34" charset="0"/>
              </a:rPr>
              <a:t>‘I run’ (2)</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AU">
                <a:cs typeface="Arial" panose="020B0604020202020204" pitchFamily="34" charset="0"/>
              </a:rPr>
              <a:t>Add the commas</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a:xfrm>
            <a:off x="360000" y="1800000"/>
            <a:ext cx="11484000" cy="3820680"/>
          </a:xfrm>
        </p:spPr>
        <p:txBody>
          <a:bodyPr/>
          <a:lstStyle/>
          <a:p>
            <a:r>
              <a:rPr lang="en-AU" dirty="0"/>
              <a:t>I run from all my problems tune out all sounds of the day and life</a:t>
            </a:r>
          </a:p>
          <a:p>
            <a:r>
              <a:rPr lang="en-AU" dirty="0">
                <a:cs typeface="Arial" panose="020B0604020202020204" pitchFamily="34" charset="0"/>
              </a:rPr>
              <a:t>Until the only sound I’m left with </a:t>
            </a:r>
            <a:r>
              <a:rPr lang="en-AU" dirty="0"/>
              <a:t>is my feet hitting the tarmac carrying</a:t>
            </a:r>
          </a:p>
          <a:p>
            <a:pPr marL="717550"/>
            <a:r>
              <a:rPr lang="en-AU" dirty="0">
                <a:cs typeface="Arial" panose="020B0604020202020204" pitchFamily="34" charset="0"/>
              </a:rPr>
              <a:t>me away</a:t>
            </a:r>
          </a:p>
          <a:p>
            <a:r>
              <a:rPr lang="en-AU" dirty="0"/>
              <a:t>My heart thumping deep within the lonely hollow cavity of my chest</a:t>
            </a:r>
          </a:p>
          <a:p>
            <a:r>
              <a:rPr lang="en-AU" dirty="0">
                <a:cs typeface="Arial" panose="020B0604020202020204" pitchFamily="34" charset="0"/>
              </a:rPr>
              <a:t>I run</a:t>
            </a:r>
          </a:p>
          <a:p>
            <a:r>
              <a:rPr lang="en-AU" dirty="0"/>
              <a:t>I do fun-runs and marathons to escape cyclonic turmoil Run through rivers</a:t>
            </a:r>
          </a:p>
          <a:p>
            <a:pPr marL="717550"/>
            <a:r>
              <a:rPr lang="en-AU" dirty="0">
                <a:cs typeface="Arial" panose="020B0604020202020204" pitchFamily="34" charset="0"/>
              </a:rPr>
              <a:t>in the hope my scent will get lost in the currents</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165079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a:cs typeface="Arial" panose="020B0604020202020204" pitchFamily="34" charset="0"/>
              </a:rPr>
              <a:t>Apostrophe for contraction </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AU">
                <a:cs typeface="Arial" panose="020B0604020202020204" pitchFamily="34" charset="0"/>
              </a:rPr>
              <a:t>Where do we use them?</a:t>
            </a:r>
          </a:p>
        </p:txBody>
      </p:sp>
      <p:sp>
        <p:nvSpPr>
          <p:cNvPr id="6" name="Rectangle: Rounded Corners 5">
            <a:extLst>
              <a:ext uri="{FF2B5EF4-FFF2-40B4-BE49-F238E27FC236}">
                <a16:creationId xmlns:a16="http://schemas.microsoft.com/office/drawing/2014/main" id="{6992100B-E77B-8116-8638-9FD627C74A3E}"/>
              </a:ext>
            </a:extLst>
          </p:cNvPr>
          <p:cNvSpPr/>
          <p:nvPr/>
        </p:nvSpPr>
        <p:spPr>
          <a:xfrm>
            <a:off x="4948136" y="1828800"/>
            <a:ext cx="2295728" cy="1322962"/>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sz="7200">
                <a:latin typeface="Arial" panose="020B0604020202020204" pitchFamily="34" charset="0"/>
              </a:rPr>
              <a:t>’</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a:xfrm>
            <a:off x="360000" y="3688027"/>
            <a:ext cx="11484000" cy="2138433"/>
          </a:xfrm>
        </p:spPr>
        <p:txBody>
          <a:bodyPr/>
          <a:lstStyle/>
          <a:p>
            <a:r>
              <a:rPr lang="en-AU" dirty="0">
                <a:cs typeface="Arial" panose="020B0604020202020204" pitchFamily="34" charset="0"/>
              </a:rPr>
              <a:t>Use an apostrophe for contraction:</a:t>
            </a:r>
          </a:p>
          <a:p>
            <a:pPr marL="342900" indent="-342900">
              <a:buFont typeface="Arial" panose="020B0604020202020204" pitchFamily="34" charset="0"/>
              <a:buChar char="•"/>
            </a:pPr>
            <a:r>
              <a:rPr lang="en-AU" dirty="0">
                <a:cs typeface="Arial" panose="020B0604020202020204" pitchFamily="34" charset="0"/>
              </a:rPr>
              <a:t>when you make 2 words into one. For example, when ‘do not’ becomes ‘don’t’ and ‘they have’ becomes ‘they’ve’</a:t>
            </a:r>
          </a:p>
          <a:p>
            <a:r>
              <a:rPr lang="en-AU" dirty="0">
                <a:cs typeface="Arial" panose="020B0604020202020204" pitchFamily="34" charset="0"/>
              </a:rPr>
              <a:t>Avoid using contractions in academic writing.</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303354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1A8F6-F108-4B62-81D9-F0341F3BFBE6}"/>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50577CA1-4BB5-A69F-F715-7B11FEA00553}"/>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Phase 2 – punctuation in poetry</a:t>
            </a:r>
            <a:endParaRPr lang="en-AU" dirty="0"/>
          </a:p>
        </p:txBody>
      </p:sp>
      <p:sp>
        <p:nvSpPr>
          <p:cNvPr id="16" name="Text Placeholder 15">
            <a:extLst>
              <a:ext uri="{FF2B5EF4-FFF2-40B4-BE49-F238E27FC236}">
                <a16:creationId xmlns:a16="http://schemas.microsoft.com/office/drawing/2014/main" id="{B8F29217-33E5-032A-01A9-D98FB1B775A3}"/>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Stage 6 English Studies – 11.1</a:t>
            </a:r>
          </a:p>
        </p:txBody>
      </p:sp>
      <p:sp>
        <p:nvSpPr>
          <p:cNvPr id="20" name="Text Placeholder 19">
            <a:extLst>
              <a:ext uri="{FF2B5EF4-FFF2-40B4-BE49-F238E27FC236}">
                <a16:creationId xmlns:a16="http://schemas.microsoft.com/office/drawing/2014/main" id="{72B4EF17-753D-F4B1-F844-EB32E3BF7364}"/>
              </a:ext>
            </a:extLst>
          </p:cNvPr>
          <p:cNvSpPr>
            <a:spLocks noGrp="1"/>
          </p:cNvSpPr>
          <p:nvPr>
            <p:ph type="body" sz="quarter" idx="16"/>
          </p:nvPr>
        </p:nvSpPr>
        <p:spPr/>
        <p:txBody>
          <a:bodyPr/>
          <a:lstStyle/>
          <a:p>
            <a:r>
              <a:rPr lang="en-US" dirty="0">
                <a:cs typeface="Arial" panose="020B0604020202020204" pitchFamily="34" charset="0"/>
              </a:rPr>
              <a:t>‘</a:t>
            </a:r>
            <a:r>
              <a:rPr lang="en-AU" dirty="0">
                <a:cs typeface="Arial" panose="020B0604020202020204" pitchFamily="34" charset="0"/>
              </a:rPr>
              <a:t>Reading to write: Transition to English Studies</a:t>
            </a:r>
            <a:r>
              <a:rPr lang="en-US" dirty="0">
                <a:cs typeface="Arial" panose="020B0604020202020204" pitchFamily="34" charset="0"/>
              </a:rPr>
              <a:t>’ – Year 11</a:t>
            </a:r>
          </a:p>
        </p:txBody>
      </p:sp>
      <p:sp>
        <p:nvSpPr>
          <p:cNvPr id="3" name="Text Placeholder 2">
            <a:extLst>
              <a:ext uri="{FF2B5EF4-FFF2-40B4-BE49-F238E27FC236}">
                <a16:creationId xmlns:a16="http://schemas.microsoft.com/office/drawing/2014/main" id="{EB87723F-0D50-CC64-7240-CFDA0BE9380B}"/>
              </a:ext>
            </a:extLst>
          </p:cNvPr>
          <p:cNvSpPr>
            <a:spLocks noGrp="1"/>
          </p:cNvSpPr>
          <p:nvPr>
            <p:ph type="body" sz="quarter" idx="14"/>
          </p:nvPr>
        </p:nvSpPr>
        <p:spPr/>
        <p:txBody>
          <a:bodyPr/>
          <a:lstStyle/>
          <a:p>
            <a:r>
              <a:rPr lang="en-US" dirty="0">
                <a:cs typeface="Arial" panose="020B0604020202020204" pitchFamily="34" charset="0"/>
              </a:rPr>
              <a:t>Term 1</a:t>
            </a:r>
            <a:endParaRPr lang="en-AU" dirty="0"/>
          </a:p>
        </p:txBody>
      </p:sp>
      <p:pic>
        <p:nvPicPr>
          <p:cNvPr id="21" name="Picture 5" descr="black pen on white paper">
            <a:extLst>
              <a:ext uri="{FF2B5EF4-FFF2-40B4-BE49-F238E27FC236}">
                <a16:creationId xmlns:a16="http://schemas.microsoft.com/office/drawing/2014/main" id="{7F1BDA9A-56AF-F6CA-32D1-FF83F9921C7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18161" y="230999"/>
            <a:ext cx="4524125" cy="6126715"/>
          </a:xfrm>
          <a:prstGeom prst="rect">
            <a:avLst/>
          </a:prstGeom>
          <a:solidFill>
            <a:srgbClr val="FFFFFF"/>
          </a:solidFill>
        </p:spPr>
      </p:pic>
      <p:sp>
        <p:nvSpPr>
          <p:cNvPr id="22" name="TextBox 21">
            <a:extLst>
              <a:ext uri="{FF2B5EF4-FFF2-40B4-BE49-F238E27FC236}">
                <a16:creationId xmlns:a16="http://schemas.microsoft.com/office/drawing/2014/main" id="{27D102B5-128C-8F9B-A6E3-BC1D639D4D5E}"/>
              </a:ext>
            </a:extLst>
          </p:cNvPr>
          <p:cNvSpPr txBox="1"/>
          <p:nvPr/>
        </p:nvSpPr>
        <p:spPr>
          <a:xfrm>
            <a:off x="7418161" y="6357714"/>
            <a:ext cx="4524125" cy="2462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rPr>
              <a:t>Photo by </a:t>
            </a:r>
            <a:r>
              <a:rPr kumimoji="0" lang="en-US" altLang="en-US" sz="1000" b="0" i="0" u="none" strike="noStrike" cap="none" normalizeH="0" baseline="0" dirty="0">
                <a:ln>
                  <a:noFill/>
                </a:ln>
                <a:solidFill>
                  <a:schemeClr val="tx1"/>
                </a:solidFill>
                <a:effectLst/>
                <a:latin typeface="Arial" panose="020B0604020202020204" pitchFamily="34" charset="0"/>
                <a:hlinkClick r:id="rId4"/>
              </a:rPr>
              <a:t>Ire </a:t>
            </a:r>
            <a:r>
              <a:rPr kumimoji="0" lang="en-US" altLang="en-US" sz="1000" b="0" i="0" u="none" strike="noStrike" cap="none" normalizeH="0" baseline="0" dirty="0" err="1">
                <a:ln>
                  <a:noFill/>
                </a:ln>
                <a:solidFill>
                  <a:schemeClr val="tx1"/>
                </a:solidFill>
                <a:effectLst/>
                <a:latin typeface="Arial" panose="020B0604020202020204" pitchFamily="34" charset="0"/>
                <a:hlinkClick r:id="rId4"/>
              </a:rPr>
              <a:t>Photocreative</a:t>
            </a:r>
            <a:r>
              <a:rPr kumimoji="0" lang="en-US" altLang="en-US" sz="1000" b="0" i="0" u="none" strike="noStrike" cap="none" normalizeH="0" baseline="0" dirty="0">
                <a:ln>
                  <a:noFill/>
                </a:ln>
                <a:solidFill>
                  <a:schemeClr val="tx1"/>
                </a:solidFill>
                <a:effectLst/>
                <a:latin typeface="Arial" panose="020B0604020202020204" pitchFamily="34" charset="0"/>
              </a:rPr>
              <a:t> on </a:t>
            </a:r>
            <a:r>
              <a:rPr kumimoji="0" lang="en-US" altLang="en-US" sz="1000" b="0" i="0" u="none" strike="noStrike" cap="none" normalizeH="0" baseline="0" dirty="0" err="1">
                <a:ln>
                  <a:noFill/>
                </a:ln>
                <a:solidFill>
                  <a:schemeClr val="tx1"/>
                </a:solidFill>
                <a:effectLst/>
                <a:latin typeface="Arial" panose="020B0604020202020204" pitchFamily="34" charset="0"/>
                <a:hlinkClick r:id="rId5"/>
              </a:rPr>
              <a:t>Unsplash</a:t>
            </a:r>
            <a:r>
              <a:rPr kumimoji="0" lang="en-US" altLang="en-US" sz="1000" b="0" i="0" u="none" strike="noStrike" cap="none" normalizeH="0" baseline="0" dirty="0">
                <a:ln>
                  <a:noFill/>
                </a:ln>
                <a:solidFill>
                  <a:schemeClr val="tx1"/>
                </a:solidFill>
                <a:effectLst/>
                <a:latin typeface="Arial" panose="020B0604020202020204" pitchFamily="34" charset="0"/>
              </a:rPr>
              <a:t> </a:t>
            </a:r>
          </a:p>
        </p:txBody>
      </p:sp>
      <p:sp>
        <p:nvSpPr>
          <p:cNvPr id="2" name="Footer Placeholder 1">
            <a:extLst>
              <a:ext uri="{FF2B5EF4-FFF2-40B4-BE49-F238E27FC236}">
                <a16:creationId xmlns:a16="http://schemas.microsoft.com/office/drawing/2014/main" id="{E5CCCAE6-B823-BADD-1464-AF2E7DA33F79}"/>
              </a:ext>
              <a:ext uri="{C183D7F6-B498-43B3-948B-1728B52AA6E4}">
                <adec:decorative xmlns:adec="http://schemas.microsoft.com/office/drawing/2017/decorative" val="1"/>
              </a:ext>
            </a:extLst>
          </p:cNvPr>
          <p:cNvSpPr>
            <a:spLocks noGrp="1"/>
          </p:cNvSpPr>
          <p:nvPr/>
        </p:nvSpPr>
        <p:spPr>
          <a:xfrm>
            <a:off x="539999" y="432983"/>
            <a:ext cx="2576581" cy="252004"/>
          </a:xfrm>
          <a:prstGeom prst="rect">
            <a:avLst/>
          </a:prstGeom>
        </p:spPr>
        <p:txBody>
          <a:bodyPr vert="horz" lIns="0" tIns="0" rIns="0" bIns="0" rtlCol="0" anchor="t">
            <a:noAutofit/>
          </a:bodyPr>
          <a:lstStyle>
            <a:defPPr>
              <a:defRPr lang="en-US"/>
            </a:defPPr>
            <a:lvl1pPr marL="0" algn="l" defTabSz="609585" rtl="0" eaLnBrk="1" latinLnBrk="0" hangingPunct="1">
              <a:defRPr sz="1400" kern="1200">
                <a:solidFill>
                  <a:schemeClr val="bg1"/>
                </a:solidFill>
                <a:latin typeface="Public Sans" pitchFamily="2"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a:latin typeface="+mn-lt"/>
              </a:rPr>
              <a:t>NSW Department of Education</a:t>
            </a:r>
            <a:endParaRPr lang="en-AU">
              <a:latin typeface="+mn-lt"/>
            </a:endParaRPr>
          </a:p>
        </p:txBody>
      </p:sp>
    </p:spTree>
    <p:extLst>
      <p:ext uri="{BB962C8B-B14F-4D97-AF65-F5344CB8AC3E}">
        <p14:creationId xmlns:p14="http://schemas.microsoft.com/office/powerpoint/2010/main" val="109136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a:cs typeface="Arial" panose="020B0604020202020204" pitchFamily="34" charset="0"/>
              </a:rPr>
              <a:t>‘I run’</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AU">
                <a:cs typeface="Arial" panose="020B0604020202020204" pitchFamily="34" charset="0"/>
              </a:rPr>
              <a:t>Add the apostrophe for contraction</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a:xfrm>
            <a:off x="360000" y="1558144"/>
            <a:ext cx="11484000" cy="4536000"/>
          </a:xfrm>
        </p:spPr>
        <p:txBody>
          <a:bodyPr/>
          <a:lstStyle/>
          <a:p>
            <a:pPr algn="l" rtl="0" fontAlgn="base">
              <a:buNone/>
            </a:pPr>
            <a:r>
              <a:rPr lang="en-AU" b="0" i="0" dirty="0">
                <a:solidFill>
                  <a:srgbClr val="000000"/>
                </a:solidFill>
                <a:effectLst/>
              </a:rPr>
              <a:t>I like to call myself a runner  </a:t>
            </a:r>
          </a:p>
          <a:p>
            <a:pPr algn="l" rtl="0" fontAlgn="base">
              <a:buNone/>
            </a:pPr>
            <a:r>
              <a:rPr lang="en-AU" b="0" i="0" dirty="0">
                <a:solidFill>
                  <a:srgbClr val="000000"/>
                </a:solidFill>
                <a:effectLst/>
              </a:rPr>
              <a:t>Cos </a:t>
            </a:r>
            <a:r>
              <a:rPr lang="en-AU" b="0" i="0" dirty="0" err="1">
                <a:solidFill>
                  <a:srgbClr val="000000"/>
                </a:solidFill>
                <a:effectLst/>
              </a:rPr>
              <a:t>thats</a:t>
            </a:r>
            <a:r>
              <a:rPr lang="en-AU" b="0" i="0" dirty="0">
                <a:solidFill>
                  <a:srgbClr val="000000"/>
                </a:solidFill>
                <a:effectLst/>
              </a:rPr>
              <a:t> what I do </a:t>
            </a:r>
          </a:p>
          <a:p>
            <a:pPr algn="l" rtl="0" fontAlgn="base">
              <a:buNone/>
            </a:pPr>
            <a:r>
              <a:rPr lang="en-AU" b="0" i="0" dirty="0">
                <a:solidFill>
                  <a:srgbClr val="000000"/>
                </a:solidFill>
                <a:effectLst/>
              </a:rPr>
              <a:t>When life attacks me from all angles like </a:t>
            </a:r>
            <a:r>
              <a:rPr lang="en-AU" b="0" i="0" dirty="0" err="1">
                <a:solidFill>
                  <a:srgbClr val="000000"/>
                </a:solidFill>
                <a:effectLst/>
              </a:rPr>
              <a:t>Im</a:t>
            </a:r>
            <a:r>
              <a:rPr lang="en-AU" b="0" i="0" dirty="0">
                <a:solidFill>
                  <a:srgbClr val="000000"/>
                </a:solidFill>
                <a:effectLst/>
              </a:rPr>
              <a:t> a paper bag in a </a:t>
            </a:r>
          </a:p>
          <a:p>
            <a:pPr marL="717550" algn="l" rtl="0" fontAlgn="base">
              <a:buNone/>
            </a:pPr>
            <a:r>
              <a:rPr lang="en-AU" b="0" i="0" dirty="0">
                <a:solidFill>
                  <a:srgbClr val="000000"/>
                </a:solidFill>
                <a:effectLst/>
              </a:rPr>
              <a:t>thunderstorm </a:t>
            </a:r>
          </a:p>
          <a:p>
            <a:pPr algn="l" rtl="0" fontAlgn="base">
              <a:buNone/>
            </a:pPr>
            <a:r>
              <a:rPr lang="en-AU" b="0" i="0" dirty="0">
                <a:solidFill>
                  <a:srgbClr val="000000"/>
                </a:solidFill>
                <a:effectLst/>
              </a:rPr>
              <a:t>I run </a:t>
            </a:r>
          </a:p>
          <a:p>
            <a:pPr algn="l" rtl="0" fontAlgn="base">
              <a:buNone/>
            </a:pPr>
            <a:r>
              <a:rPr lang="en-AU" b="0" i="0" dirty="0">
                <a:solidFill>
                  <a:srgbClr val="000000"/>
                </a:solidFill>
                <a:effectLst/>
              </a:rPr>
              <a:t>I run from all my problems, tune out all sounds of day and life </a:t>
            </a:r>
          </a:p>
          <a:p>
            <a:pPr algn="l" rtl="0" fontAlgn="base">
              <a:buNone/>
            </a:pPr>
            <a:r>
              <a:rPr lang="en-AU" b="0" i="0" dirty="0">
                <a:solidFill>
                  <a:srgbClr val="000000"/>
                </a:solidFill>
                <a:effectLst/>
              </a:rPr>
              <a:t>Until the only sound </a:t>
            </a:r>
            <a:r>
              <a:rPr lang="en-AU" b="0" i="0" dirty="0" err="1">
                <a:solidFill>
                  <a:srgbClr val="000000"/>
                </a:solidFill>
                <a:effectLst/>
              </a:rPr>
              <a:t>Im</a:t>
            </a:r>
            <a:r>
              <a:rPr lang="en-AU" b="0" i="0" dirty="0">
                <a:solidFill>
                  <a:srgbClr val="000000"/>
                </a:solidFill>
                <a:effectLst/>
              </a:rPr>
              <a:t> left with is my feet hitting the tarmac, carrying </a:t>
            </a:r>
          </a:p>
          <a:p>
            <a:pPr marL="717550" algn="l" rtl="0" fontAlgn="base"/>
            <a:r>
              <a:rPr lang="en-AU" b="0" i="0" dirty="0">
                <a:solidFill>
                  <a:srgbClr val="000000"/>
                </a:solidFill>
                <a:effectLst/>
              </a:rPr>
              <a:t>me away </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306914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a:cs typeface="Arial" panose="020B0604020202020204" pitchFamily="34" charset="0"/>
              </a:rPr>
              <a:t>Enjambment</a:t>
            </a:r>
            <a:r>
              <a:rPr lang="en-AU"/>
              <a:t> </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AU" dirty="0">
                <a:cs typeface="Arial" panose="020B0604020202020204" pitchFamily="34" charset="0"/>
              </a:rPr>
              <a:t>What is it and when do we use it?</a:t>
            </a:r>
          </a:p>
        </p:txBody>
      </p:sp>
      <p:sp>
        <p:nvSpPr>
          <p:cNvPr id="6" name="Rectangle: Rounded Corners 5">
            <a:extLst>
              <a:ext uri="{FF2B5EF4-FFF2-40B4-BE49-F238E27FC236}">
                <a16:creationId xmlns:a16="http://schemas.microsoft.com/office/drawing/2014/main" id="{6992100B-E77B-8116-8638-9FD627C74A3E}"/>
              </a:ext>
              <a:ext uri="{C183D7F6-B498-43B3-948B-1728B52AA6E4}">
                <adec:decorative xmlns:adec="http://schemas.microsoft.com/office/drawing/2017/decorative" val="0"/>
              </a:ext>
            </a:extLst>
          </p:cNvPr>
          <p:cNvSpPr/>
          <p:nvPr/>
        </p:nvSpPr>
        <p:spPr>
          <a:xfrm>
            <a:off x="2834337" y="1607482"/>
            <a:ext cx="6523326" cy="1629418"/>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nSpc>
                <a:spcPct val="150000"/>
              </a:lnSpc>
            </a:pPr>
            <a:r>
              <a:rPr lang="en-US" sz="2000" b="0" dirty="0"/>
              <a:t>My salty sweat from all that I have run from</a:t>
            </a:r>
          </a:p>
          <a:p>
            <a:pPr>
              <a:lnSpc>
                <a:spcPct val="150000"/>
              </a:lnSpc>
            </a:pPr>
            <a:r>
              <a:rPr lang="en-US" sz="2000" b="0" dirty="0"/>
              <a:t>Will one day</a:t>
            </a:r>
          </a:p>
          <a:p>
            <a:pPr>
              <a:lnSpc>
                <a:spcPct val="150000"/>
              </a:lnSpc>
            </a:pPr>
            <a:r>
              <a:rPr lang="en-US" sz="2000" b="0" dirty="0"/>
              <a:t>Bathe me clean</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a:xfrm>
            <a:off x="360000" y="3429001"/>
            <a:ext cx="11484000" cy="2708910"/>
          </a:xfrm>
        </p:spPr>
        <p:txBody>
          <a:bodyPr/>
          <a:lstStyle/>
          <a:p>
            <a:r>
              <a:rPr lang="en-AU" dirty="0">
                <a:cs typeface="Arial" panose="020B0604020202020204" pitchFamily="34" charset="0"/>
              </a:rPr>
              <a:t>Enjambment:</a:t>
            </a:r>
          </a:p>
          <a:p>
            <a:pPr marL="342900" indent="-342900">
              <a:buFont typeface="Arial" panose="020B0604020202020204" pitchFamily="34" charset="0"/>
              <a:buChar char="•"/>
            </a:pPr>
            <a:r>
              <a:rPr lang="en-AU" dirty="0">
                <a:cs typeface="Arial" panose="020B0604020202020204" pitchFamily="34" charset="0"/>
              </a:rPr>
              <a:t>is where there is no punctuation at the end of a line of poetry</a:t>
            </a:r>
          </a:p>
          <a:p>
            <a:pPr marL="342900" indent="-342900">
              <a:buFont typeface="Arial" panose="020B0604020202020204" pitchFamily="34" charset="0"/>
              <a:buChar char="•"/>
            </a:pPr>
            <a:r>
              <a:rPr lang="en-AU" dirty="0">
                <a:cs typeface="Arial" panose="020B0604020202020204" pitchFamily="34" charset="0"/>
              </a:rPr>
              <a:t>indicates that the reader should continue reading without a break between lines</a:t>
            </a:r>
          </a:p>
          <a:p>
            <a:pPr marL="342900" indent="-342900">
              <a:buFont typeface="Arial" panose="020B0604020202020204" pitchFamily="34" charset="0"/>
              <a:buChar char="•"/>
            </a:pPr>
            <a:r>
              <a:rPr lang="en-AU" dirty="0">
                <a:cs typeface="Arial" panose="020B0604020202020204" pitchFamily="34" charset="0"/>
              </a:rPr>
              <a:t>indicates a continuation of a thought</a:t>
            </a:r>
          </a:p>
          <a:p>
            <a:pPr marL="342900" indent="-342900">
              <a:buFont typeface="Arial" panose="020B0604020202020204" pitchFamily="34" charset="0"/>
              <a:buChar char="•"/>
            </a:pPr>
            <a:r>
              <a:rPr lang="en-AU" dirty="0">
                <a:cs typeface="Arial" panose="020B0604020202020204" pitchFamily="34" charset="0"/>
              </a:rPr>
              <a:t>can be used to create rhythm, tone and to focus the reader’s attention on particular words. </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183434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E784A-C6A1-3CFA-AABA-F967115BF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0DF31B-FF52-0D79-93A2-3DF2BEA23737}"/>
              </a:ext>
            </a:extLst>
          </p:cNvPr>
          <p:cNvSpPr>
            <a:spLocks noGrp="1"/>
          </p:cNvSpPr>
          <p:nvPr>
            <p:ph type="title"/>
          </p:nvPr>
        </p:nvSpPr>
        <p:spPr/>
        <p:txBody>
          <a:bodyPr/>
          <a:lstStyle/>
          <a:p>
            <a:r>
              <a:rPr lang="en-AU">
                <a:cs typeface="Arial"/>
              </a:rPr>
              <a:t>Structure</a:t>
            </a:r>
            <a:endParaRPr lang="en-AU"/>
          </a:p>
        </p:txBody>
      </p:sp>
      <p:sp>
        <p:nvSpPr>
          <p:cNvPr id="5" name="Text Placeholder 4">
            <a:extLst>
              <a:ext uri="{FF2B5EF4-FFF2-40B4-BE49-F238E27FC236}">
                <a16:creationId xmlns:a16="http://schemas.microsoft.com/office/drawing/2014/main" id="{A387E7C3-B49D-D7EC-8A96-2B415D555034}"/>
              </a:ext>
            </a:extLst>
          </p:cNvPr>
          <p:cNvSpPr>
            <a:spLocks noGrp="1"/>
          </p:cNvSpPr>
          <p:nvPr>
            <p:ph type="body" sz="quarter" idx="18"/>
          </p:nvPr>
        </p:nvSpPr>
        <p:spPr/>
        <p:txBody>
          <a:bodyPr/>
          <a:lstStyle/>
          <a:p>
            <a:r>
              <a:rPr lang="en-AU">
                <a:cs typeface="Arial" panose="020B0604020202020204" pitchFamily="34" charset="0"/>
              </a:rPr>
              <a:t>What is it and when do we use it?</a:t>
            </a:r>
          </a:p>
        </p:txBody>
      </p:sp>
      <p:sp>
        <p:nvSpPr>
          <p:cNvPr id="6" name="Rectangle: Rounded Corners 5">
            <a:extLst>
              <a:ext uri="{FF2B5EF4-FFF2-40B4-BE49-F238E27FC236}">
                <a16:creationId xmlns:a16="http://schemas.microsoft.com/office/drawing/2014/main" id="{ACF7BAF8-7DC6-D6B8-974E-57C93CBF7108}"/>
              </a:ext>
              <a:ext uri="{C183D7F6-B498-43B3-948B-1728B52AA6E4}">
                <adec:decorative xmlns:adec="http://schemas.microsoft.com/office/drawing/2017/decorative" val="0"/>
              </a:ext>
            </a:extLst>
          </p:cNvPr>
          <p:cNvSpPr/>
          <p:nvPr/>
        </p:nvSpPr>
        <p:spPr>
          <a:xfrm>
            <a:off x="2133870" y="1534145"/>
            <a:ext cx="7936260" cy="1800726"/>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nSpc>
                <a:spcPct val="150000"/>
              </a:lnSpc>
            </a:pPr>
            <a:r>
              <a:rPr lang="en-US" sz="2000" b="0" dirty="0"/>
              <a:t>When life attacks me from all angles like a I’m a paper bag in a</a:t>
            </a:r>
          </a:p>
          <a:p>
            <a:pPr marL="719138">
              <a:lnSpc>
                <a:spcPct val="150000"/>
              </a:lnSpc>
            </a:pPr>
            <a:r>
              <a:rPr lang="en-US" sz="2000" dirty="0"/>
              <a:t>thunderstorm</a:t>
            </a:r>
          </a:p>
          <a:p>
            <a:pPr>
              <a:lnSpc>
                <a:spcPct val="150000"/>
              </a:lnSpc>
            </a:pPr>
            <a:r>
              <a:rPr lang="en-US" sz="2000" b="0" dirty="0"/>
              <a:t>I run</a:t>
            </a:r>
          </a:p>
        </p:txBody>
      </p:sp>
      <p:sp>
        <p:nvSpPr>
          <p:cNvPr id="3" name="Content Placeholder 2">
            <a:extLst>
              <a:ext uri="{FF2B5EF4-FFF2-40B4-BE49-F238E27FC236}">
                <a16:creationId xmlns:a16="http://schemas.microsoft.com/office/drawing/2014/main" id="{E04B5E5D-4ECF-1F99-F88A-944C6C902889}"/>
              </a:ext>
            </a:extLst>
          </p:cNvPr>
          <p:cNvSpPr>
            <a:spLocks noGrp="1"/>
          </p:cNvSpPr>
          <p:nvPr>
            <p:ph idx="1"/>
          </p:nvPr>
        </p:nvSpPr>
        <p:spPr>
          <a:xfrm>
            <a:off x="360000" y="3429001"/>
            <a:ext cx="11484000" cy="2697480"/>
          </a:xfrm>
        </p:spPr>
        <p:txBody>
          <a:bodyPr vert="horz" lIns="0" tIns="0" rIns="0" bIns="0" rtlCol="0" anchor="t">
            <a:noAutofit/>
          </a:bodyPr>
          <a:lstStyle/>
          <a:p>
            <a:r>
              <a:rPr lang="en-AU" dirty="0">
                <a:cs typeface="Arial"/>
              </a:rPr>
              <a:t>Variations to structure:</a:t>
            </a:r>
            <a:endParaRPr lang="en-AU" dirty="0">
              <a:cs typeface="Arial" panose="020B0604020202020204" pitchFamily="34" charset="0"/>
            </a:endParaRPr>
          </a:p>
          <a:p>
            <a:pPr marL="342900" indent="-342900">
              <a:buFont typeface="Arial" panose="020B0604020202020204" pitchFamily="34" charset="0"/>
              <a:buChar char="•"/>
            </a:pPr>
            <a:r>
              <a:rPr lang="en-AU" dirty="0">
                <a:cs typeface="Arial" panose="020B0604020202020204" pitchFamily="34" charset="0"/>
              </a:rPr>
              <a:t>is used for emphasising certain lines of the poem</a:t>
            </a:r>
          </a:p>
          <a:p>
            <a:pPr marL="342900" indent="-342900">
              <a:buFont typeface="Arial" panose="020B0604020202020204" pitchFamily="34" charset="0"/>
              <a:buChar char="•"/>
            </a:pPr>
            <a:r>
              <a:rPr lang="en-AU" dirty="0"/>
              <a:t>c</a:t>
            </a:r>
            <a:r>
              <a:rPr lang="en-AU" dirty="0">
                <a:cs typeface="Arial" panose="020B0604020202020204" pitchFamily="34" charset="0"/>
              </a:rPr>
              <a:t>reates visual contrast and effect</a:t>
            </a:r>
          </a:p>
          <a:p>
            <a:pPr marL="342900" indent="-342900">
              <a:buFont typeface="Arial" panose="020B0604020202020204" pitchFamily="34" charset="0"/>
              <a:buChar char="•"/>
            </a:pPr>
            <a:r>
              <a:rPr lang="en-AU" dirty="0">
                <a:cs typeface="Arial"/>
              </a:rPr>
              <a:t>can be used to establish a rhythm within a poem</a:t>
            </a:r>
          </a:p>
          <a:p>
            <a:pPr marL="342900" indent="-342900">
              <a:buFont typeface="Arial" panose="020B0604020202020204" pitchFamily="34" charset="0"/>
              <a:buChar char="•"/>
            </a:pPr>
            <a:r>
              <a:rPr lang="en-AU" dirty="0">
                <a:cs typeface="Arial" panose="020B0604020202020204" pitchFamily="34" charset="0"/>
              </a:rPr>
              <a:t>Is a stylistic choice that help convey meaning or enhance the overall ‘look’ of the poem. </a:t>
            </a:r>
          </a:p>
        </p:txBody>
      </p:sp>
      <p:sp>
        <p:nvSpPr>
          <p:cNvPr id="4" name="Slide Number Placeholder 3">
            <a:extLst>
              <a:ext uri="{FF2B5EF4-FFF2-40B4-BE49-F238E27FC236}">
                <a16:creationId xmlns:a16="http://schemas.microsoft.com/office/drawing/2014/main" id="{0D14084B-4AFB-DC3C-EB0A-A9E39E94C43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136558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E132FC-A02F-1F41-935D-3F947DB20998}"/>
              </a:ext>
            </a:extLst>
          </p:cNvPr>
          <p:cNvSpPr>
            <a:spLocks noGrp="1"/>
          </p:cNvSpPr>
          <p:nvPr>
            <p:ph type="title"/>
          </p:nvPr>
        </p:nvSpPr>
        <p:spPr/>
        <p:txBody>
          <a:bodyPr/>
          <a:lstStyle/>
          <a:p>
            <a:r>
              <a:rPr lang="en-AU">
                <a:cs typeface="Arial" panose="020B0604020202020204" pitchFamily="34" charset="0"/>
              </a:rPr>
              <a:t>Applying your understanding (1) </a:t>
            </a:r>
          </a:p>
        </p:txBody>
      </p:sp>
      <p:sp>
        <p:nvSpPr>
          <p:cNvPr id="4" name="Text Placeholder 3">
            <a:extLst>
              <a:ext uri="{FF2B5EF4-FFF2-40B4-BE49-F238E27FC236}">
                <a16:creationId xmlns:a16="http://schemas.microsoft.com/office/drawing/2014/main" id="{51B564CF-037C-6DBF-0EB1-15845094D5B6}"/>
              </a:ext>
            </a:extLst>
          </p:cNvPr>
          <p:cNvSpPr>
            <a:spLocks noGrp="1"/>
          </p:cNvSpPr>
          <p:nvPr>
            <p:ph type="body" sz="quarter" idx="18"/>
          </p:nvPr>
        </p:nvSpPr>
        <p:spPr/>
        <p:txBody>
          <a:bodyPr/>
          <a:lstStyle/>
          <a:p>
            <a:r>
              <a:rPr lang="en-AU">
                <a:cs typeface="Arial" panose="020B0604020202020204" pitchFamily="34" charset="0"/>
              </a:rPr>
              <a:t>How did you go?</a:t>
            </a:r>
          </a:p>
        </p:txBody>
      </p:sp>
      <p:sp>
        <p:nvSpPr>
          <p:cNvPr id="5" name="Content Placeholder 4">
            <a:extLst>
              <a:ext uri="{FF2B5EF4-FFF2-40B4-BE49-F238E27FC236}">
                <a16:creationId xmlns:a16="http://schemas.microsoft.com/office/drawing/2014/main" id="{3DE3C152-00E0-1ADB-5FB8-48BFF5C31E2A}"/>
              </a:ext>
            </a:extLst>
          </p:cNvPr>
          <p:cNvSpPr>
            <a:spLocks noGrp="1"/>
          </p:cNvSpPr>
          <p:nvPr>
            <p:ph idx="1"/>
          </p:nvPr>
        </p:nvSpPr>
        <p:spPr>
          <a:xfrm>
            <a:off x="362520" y="1695825"/>
            <a:ext cx="11484000" cy="3466350"/>
          </a:xfrm>
        </p:spPr>
        <p:txBody>
          <a:bodyPr/>
          <a:lstStyle/>
          <a:p>
            <a:pPr marL="285750" indent="-285750">
              <a:buFont typeface="Arial" panose="020B0604020202020204" pitchFamily="34" charset="0"/>
              <a:buChar char="•"/>
            </a:pPr>
            <a:r>
              <a:rPr lang="en-AU" dirty="0">
                <a:cs typeface="Arial" panose="020B0604020202020204" pitchFamily="34" charset="0"/>
              </a:rPr>
              <a:t>Now that you have added the missing punctuation, compare your use of punctuation with a partner. </a:t>
            </a:r>
          </a:p>
          <a:p>
            <a:pPr marL="285750" indent="-285750">
              <a:buFont typeface="Arial" panose="020B0604020202020204" pitchFamily="34" charset="0"/>
              <a:buChar char="•"/>
            </a:pPr>
            <a:r>
              <a:rPr lang="en-AU" dirty="0">
                <a:cs typeface="Arial" panose="020B0604020202020204" pitchFamily="34" charset="0"/>
              </a:rPr>
              <a:t>Each partner takes a turn to read the stanza aloud, paying careful attention to the punctuation</a:t>
            </a:r>
            <a:r>
              <a:rPr lang="en-AU" dirty="0"/>
              <a:t> so that you take a longer pause for a full stop and a shorter pause for a comma. Remember that there should be no pause at the end of a line of poetry that has no punctuation – this is called ‘enjambment’.</a:t>
            </a:r>
            <a:endParaRPr lang="en-AU" dirty="0">
              <a:cs typeface="Arial" panose="020B0604020202020204" pitchFamily="34" charset="0"/>
            </a:endParaRPr>
          </a:p>
          <a:p>
            <a:pPr marL="285750" indent="-285750">
              <a:buFont typeface="Arial" panose="020B0604020202020204" pitchFamily="34" charset="0"/>
              <a:buChar char="•"/>
            </a:pPr>
            <a:r>
              <a:rPr lang="en-AU" dirty="0">
                <a:cs typeface="Arial" panose="020B0604020202020204" pitchFamily="34" charset="0"/>
              </a:rPr>
              <a:t>Discuss with your partner what you have noticed about how the use of punctuation impacts the sound of the poem.</a:t>
            </a:r>
          </a:p>
          <a:p>
            <a:pPr marL="285750" indent="-285750">
              <a:buFont typeface="Arial" panose="020B0604020202020204" pitchFamily="34" charset="0"/>
              <a:buChar char="•"/>
            </a:pPr>
            <a:r>
              <a:rPr lang="en-AU" dirty="0">
                <a:cs typeface="Arial" panose="020B0604020202020204" pitchFamily="34" charset="0"/>
              </a:rPr>
              <a:t>You may make changes to where you originally added the punctuation.</a:t>
            </a:r>
          </a:p>
        </p:txBody>
      </p:sp>
      <p:sp>
        <p:nvSpPr>
          <p:cNvPr id="2" name="Slide Number Placeholder 1">
            <a:extLst>
              <a:ext uri="{FF2B5EF4-FFF2-40B4-BE49-F238E27FC236}">
                <a16:creationId xmlns:a16="http://schemas.microsoft.com/office/drawing/2014/main" id="{89F1A478-FD4C-C1DB-3D78-846BCD9E729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192840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E132FC-A02F-1F41-935D-3F947DB20998}"/>
              </a:ext>
            </a:extLst>
          </p:cNvPr>
          <p:cNvSpPr>
            <a:spLocks noGrp="1"/>
          </p:cNvSpPr>
          <p:nvPr>
            <p:ph type="title"/>
          </p:nvPr>
        </p:nvSpPr>
        <p:spPr/>
        <p:txBody>
          <a:bodyPr/>
          <a:lstStyle/>
          <a:p>
            <a:r>
              <a:rPr lang="en-AU">
                <a:cs typeface="Arial" panose="020B0604020202020204" pitchFamily="34" charset="0"/>
              </a:rPr>
              <a:t>Applying your understanding (2) </a:t>
            </a:r>
          </a:p>
        </p:txBody>
      </p:sp>
      <p:sp>
        <p:nvSpPr>
          <p:cNvPr id="4" name="Text Placeholder 3">
            <a:extLst>
              <a:ext uri="{FF2B5EF4-FFF2-40B4-BE49-F238E27FC236}">
                <a16:creationId xmlns:a16="http://schemas.microsoft.com/office/drawing/2014/main" id="{51B564CF-037C-6DBF-0EB1-15845094D5B6}"/>
              </a:ext>
            </a:extLst>
          </p:cNvPr>
          <p:cNvSpPr>
            <a:spLocks noGrp="1"/>
          </p:cNvSpPr>
          <p:nvPr>
            <p:ph type="body" sz="quarter" idx="18"/>
          </p:nvPr>
        </p:nvSpPr>
        <p:spPr/>
        <p:txBody>
          <a:bodyPr/>
          <a:lstStyle/>
          <a:p>
            <a:r>
              <a:rPr lang="en-AU" dirty="0">
                <a:cs typeface="Arial" panose="020B0604020202020204" pitchFamily="34" charset="0"/>
              </a:rPr>
              <a:t>Original punctuation – commas</a:t>
            </a:r>
          </a:p>
        </p:txBody>
      </p:sp>
      <p:sp>
        <p:nvSpPr>
          <p:cNvPr id="5" name="Content Placeholder 4">
            <a:extLst>
              <a:ext uri="{FF2B5EF4-FFF2-40B4-BE49-F238E27FC236}">
                <a16:creationId xmlns:a16="http://schemas.microsoft.com/office/drawing/2014/main" id="{3DE3C152-00E0-1ADB-5FB8-48BFF5C31E2A}"/>
              </a:ext>
            </a:extLst>
          </p:cNvPr>
          <p:cNvSpPr>
            <a:spLocks noGrp="1"/>
          </p:cNvSpPr>
          <p:nvPr>
            <p:ph idx="1"/>
          </p:nvPr>
        </p:nvSpPr>
        <p:spPr>
          <a:xfrm>
            <a:off x="360000" y="1579177"/>
            <a:ext cx="11484000" cy="4661057"/>
          </a:xfrm>
        </p:spPr>
        <p:txBody>
          <a:bodyPr/>
          <a:lstStyle/>
          <a:p>
            <a:r>
              <a:rPr lang="en-AU" dirty="0"/>
              <a:t>I run from all my problems, tune out all sounds of the day and life</a:t>
            </a:r>
          </a:p>
          <a:p>
            <a:r>
              <a:rPr lang="en-AU" dirty="0">
                <a:cs typeface="Arial" panose="020B0604020202020204" pitchFamily="34" charset="0"/>
              </a:rPr>
              <a:t>Until the only sound I’m left with </a:t>
            </a:r>
            <a:r>
              <a:rPr lang="en-AU" dirty="0"/>
              <a:t>is my feet hitting the tarmac, carrying</a:t>
            </a:r>
          </a:p>
          <a:p>
            <a:pPr marL="719138"/>
            <a:r>
              <a:rPr lang="en-AU" dirty="0">
                <a:cs typeface="Arial" panose="020B0604020202020204" pitchFamily="34" charset="0"/>
              </a:rPr>
              <a:t>me away</a:t>
            </a:r>
          </a:p>
          <a:p>
            <a:r>
              <a:rPr lang="en-AU" dirty="0"/>
              <a:t>My heart thumping deep within the lonely, hollow, cavity of my chest</a:t>
            </a:r>
          </a:p>
          <a:p>
            <a:r>
              <a:rPr lang="en-AU" dirty="0">
                <a:cs typeface="Arial" panose="020B0604020202020204" pitchFamily="34" charset="0"/>
              </a:rPr>
              <a:t>I run</a:t>
            </a:r>
          </a:p>
          <a:p>
            <a:r>
              <a:rPr lang="en-AU" dirty="0"/>
              <a:t>I do fun-runs and marathons to escape cyclonic turmoil, Run through rivers</a:t>
            </a:r>
          </a:p>
          <a:p>
            <a:pPr marL="719138">
              <a:tabLst>
                <a:tab pos="446088" algn="l"/>
              </a:tabLst>
            </a:pPr>
            <a:r>
              <a:rPr lang="en-AU" dirty="0">
                <a:cs typeface="Arial" panose="020B0604020202020204" pitchFamily="34" charset="0"/>
              </a:rPr>
              <a:t>in the hope my scent will get lost in the currents</a:t>
            </a:r>
          </a:p>
          <a:p>
            <a:pPr algn="r"/>
            <a:r>
              <a:rPr lang="en-AU" dirty="0">
                <a:cs typeface="Arial" panose="020B0604020202020204" pitchFamily="34" charset="0"/>
              </a:rPr>
              <a:t>(Mununggurr 2019)</a:t>
            </a:r>
          </a:p>
          <a:p>
            <a:endParaRPr lang="en-AU" dirty="0">
              <a:cs typeface="Arial" panose="020B0604020202020204" pitchFamily="34" charset="0"/>
            </a:endParaRPr>
          </a:p>
          <a:p>
            <a:pPr marL="285750" indent="-285750">
              <a:buFont typeface="Arial" panose="020B0604020202020204" pitchFamily="34" charset="0"/>
              <a:buChar char="•"/>
            </a:pPr>
            <a:endParaRPr lang="en-AU" dirty="0"/>
          </a:p>
        </p:txBody>
      </p:sp>
      <p:sp>
        <p:nvSpPr>
          <p:cNvPr id="2" name="Slide Number Placeholder 1">
            <a:extLst>
              <a:ext uri="{FF2B5EF4-FFF2-40B4-BE49-F238E27FC236}">
                <a16:creationId xmlns:a16="http://schemas.microsoft.com/office/drawing/2014/main" id="{89F1A478-FD4C-C1DB-3D78-846BCD9E729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346368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F1FC2-CE09-06E7-9A6A-310CAE30CA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330063-FD9B-4B0E-E2D1-EDE1FCB2958F}"/>
              </a:ext>
            </a:extLst>
          </p:cNvPr>
          <p:cNvSpPr>
            <a:spLocks noGrp="1"/>
          </p:cNvSpPr>
          <p:nvPr>
            <p:ph type="title"/>
          </p:nvPr>
        </p:nvSpPr>
        <p:spPr/>
        <p:txBody>
          <a:bodyPr/>
          <a:lstStyle/>
          <a:p>
            <a:r>
              <a:rPr lang="en-AU">
                <a:cs typeface="Arial" panose="020B0604020202020204" pitchFamily="34" charset="0"/>
              </a:rPr>
              <a:t>Applying your understanding (3) </a:t>
            </a:r>
          </a:p>
        </p:txBody>
      </p:sp>
      <p:sp>
        <p:nvSpPr>
          <p:cNvPr id="4" name="Text Placeholder 3">
            <a:extLst>
              <a:ext uri="{FF2B5EF4-FFF2-40B4-BE49-F238E27FC236}">
                <a16:creationId xmlns:a16="http://schemas.microsoft.com/office/drawing/2014/main" id="{48F87F36-6C1C-8BE0-5BD2-AD0815785FC8}"/>
              </a:ext>
            </a:extLst>
          </p:cNvPr>
          <p:cNvSpPr>
            <a:spLocks noGrp="1"/>
          </p:cNvSpPr>
          <p:nvPr>
            <p:ph type="body" sz="quarter" idx="18"/>
          </p:nvPr>
        </p:nvSpPr>
        <p:spPr/>
        <p:txBody>
          <a:bodyPr/>
          <a:lstStyle/>
          <a:p>
            <a:r>
              <a:rPr lang="en-AU" dirty="0">
                <a:cs typeface="Arial" panose="020B0604020202020204" pitchFamily="34" charset="0"/>
              </a:rPr>
              <a:t>Original punctuation – </a:t>
            </a:r>
            <a:r>
              <a:rPr lang="en-AU" dirty="0"/>
              <a:t>apostrophes</a:t>
            </a:r>
            <a:endParaRPr lang="en-AU" dirty="0">
              <a:cs typeface="Arial" panose="020B0604020202020204" pitchFamily="34" charset="0"/>
            </a:endParaRPr>
          </a:p>
        </p:txBody>
      </p:sp>
      <p:sp>
        <p:nvSpPr>
          <p:cNvPr id="5" name="Content Placeholder 4">
            <a:extLst>
              <a:ext uri="{FF2B5EF4-FFF2-40B4-BE49-F238E27FC236}">
                <a16:creationId xmlns:a16="http://schemas.microsoft.com/office/drawing/2014/main" id="{296967EB-A5CC-F8EB-3950-B371DF8B4C23}"/>
              </a:ext>
            </a:extLst>
          </p:cNvPr>
          <p:cNvSpPr>
            <a:spLocks noGrp="1"/>
          </p:cNvSpPr>
          <p:nvPr>
            <p:ph idx="1"/>
          </p:nvPr>
        </p:nvSpPr>
        <p:spPr>
          <a:xfrm>
            <a:off x="373950" y="1549453"/>
            <a:ext cx="11484000" cy="4506027"/>
          </a:xfrm>
        </p:spPr>
        <p:txBody>
          <a:bodyPr/>
          <a:lstStyle/>
          <a:p>
            <a:pPr algn="l" rtl="0" fontAlgn="base">
              <a:spcAft>
                <a:spcPts val="800"/>
              </a:spcAft>
              <a:buNone/>
            </a:pPr>
            <a:r>
              <a:rPr lang="en-AU" b="0" i="0" dirty="0">
                <a:solidFill>
                  <a:srgbClr val="000000"/>
                </a:solidFill>
                <a:effectLst/>
              </a:rPr>
              <a:t>I like to call myself a runner  </a:t>
            </a:r>
          </a:p>
          <a:p>
            <a:pPr algn="l" rtl="0" fontAlgn="base">
              <a:spcAft>
                <a:spcPts val="800"/>
              </a:spcAft>
              <a:buNone/>
            </a:pPr>
            <a:r>
              <a:rPr lang="en-AU" b="0" i="0" dirty="0">
                <a:solidFill>
                  <a:srgbClr val="000000"/>
                </a:solidFill>
                <a:effectLst/>
              </a:rPr>
              <a:t>Cos that’s what I do </a:t>
            </a:r>
          </a:p>
          <a:p>
            <a:pPr algn="l" rtl="0" fontAlgn="base">
              <a:spcAft>
                <a:spcPts val="800"/>
              </a:spcAft>
              <a:buNone/>
            </a:pPr>
            <a:r>
              <a:rPr lang="en-AU" b="0" i="0" dirty="0">
                <a:solidFill>
                  <a:srgbClr val="000000"/>
                </a:solidFill>
                <a:effectLst/>
              </a:rPr>
              <a:t>When life attacks me from all angles like I’m a paper bag in a </a:t>
            </a:r>
          </a:p>
          <a:p>
            <a:pPr marL="719138" algn="l" rtl="0" fontAlgn="base">
              <a:spcAft>
                <a:spcPts val="800"/>
              </a:spcAft>
              <a:buNone/>
            </a:pPr>
            <a:r>
              <a:rPr lang="en-AU" b="0" i="0" dirty="0">
                <a:solidFill>
                  <a:srgbClr val="000000"/>
                </a:solidFill>
                <a:effectLst/>
              </a:rPr>
              <a:t>thunderstorm </a:t>
            </a:r>
          </a:p>
          <a:p>
            <a:pPr algn="l" rtl="0" fontAlgn="base">
              <a:spcAft>
                <a:spcPts val="800"/>
              </a:spcAft>
              <a:buNone/>
            </a:pPr>
            <a:r>
              <a:rPr lang="en-AU" b="0" i="0" dirty="0">
                <a:solidFill>
                  <a:srgbClr val="000000"/>
                </a:solidFill>
                <a:effectLst/>
              </a:rPr>
              <a:t>I run </a:t>
            </a:r>
          </a:p>
          <a:p>
            <a:pPr algn="l" rtl="0" fontAlgn="base">
              <a:spcAft>
                <a:spcPts val="800"/>
              </a:spcAft>
              <a:buNone/>
            </a:pPr>
            <a:r>
              <a:rPr lang="en-AU" b="0" i="0" dirty="0">
                <a:solidFill>
                  <a:srgbClr val="000000"/>
                </a:solidFill>
                <a:effectLst/>
              </a:rPr>
              <a:t>I run from all my problems, tune out all sounds of day and life </a:t>
            </a:r>
          </a:p>
          <a:p>
            <a:pPr algn="l" rtl="0" fontAlgn="base">
              <a:spcAft>
                <a:spcPts val="800"/>
              </a:spcAft>
              <a:buNone/>
            </a:pPr>
            <a:r>
              <a:rPr lang="en-AU" b="0" i="0" dirty="0">
                <a:solidFill>
                  <a:srgbClr val="000000"/>
                </a:solidFill>
                <a:effectLst/>
              </a:rPr>
              <a:t>Until the only sound I’m left with is my feet hitting the tarmac, carrying </a:t>
            </a:r>
          </a:p>
          <a:p>
            <a:pPr marL="719138" algn="l" rtl="0" fontAlgn="base">
              <a:spcAft>
                <a:spcPts val="800"/>
              </a:spcAft>
            </a:pPr>
            <a:r>
              <a:rPr lang="en-AU" b="0" i="0" dirty="0">
                <a:solidFill>
                  <a:srgbClr val="000000"/>
                </a:solidFill>
                <a:effectLst/>
              </a:rPr>
              <a:t>me away </a:t>
            </a:r>
          </a:p>
          <a:p>
            <a:pPr algn="r"/>
            <a:r>
              <a:rPr lang="en-AU" dirty="0">
                <a:cs typeface="Arial" panose="020B0604020202020204" pitchFamily="34" charset="0"/>
              </a:rPr>
              <a:t>(Mununggurr 2019)</a:t>
            </a:r>
          </a:p>
        </p:txBody>
      </p:sp>
      <p:sp>
        <p:nvSpPr>
          <p:cNvPr id="2" name="Slide Number Placeholder 1">
            <a:extLst>
              <a:ext uri="{FF2B5EF4-FFF2-40B4-BE49-F238E27FC236}">
                <a16:creationId xmlns:a16="http://schemas.microsoft.com/office/drawing/2014/main" id="{FB9DEAE5-9201-8700-7C8A-5AA5F210436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25</a:t>
            </a:fld>
            <a:endParaRPr lang="en-AU"/>
          </a:p>
        </p:txBody>
      </p:sp>
    </p:spTree>
    <p:extLst>
      <p:ext uri="{BB962C8B-B14F-4D97-AF65-F5344CB8AC3E}">
        <p14:creationId xmlns:p14="http://schemas.microsoft.com/office/powerpoint/2010/main" val="357602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cs typeface="Arial" panose="020B0604020202020204" pitchFamily="34" charset="0"/>
              </a:rPr>
              <a:t>Checking for understanding  </a:t>
            </a:r>
            <a:endParaRPr lang="en-AU">
              <a:cs typeface="Arial" panose="020B0604020202020204" pitchFamily="34" charset="0"/>
            </a:endParaRPr>
          </a:p>
        </p:txBody>
      </p:sp>
    </p:spTree>
    <p:extLst>
      <p:ext uri="{BB962C8B-B14F-4D97-AF65-F5344CB8AC3E}">
        <p14:creationId xmlns:p14="http://schemas.microsoft.com/office/powerpoint/2010/main" val="159045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Punctuation post-test (1)</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sz="2000">
                <a:cs typeface="Arial" panose="020B0604020202020204" pitchFamily="34" charset="0"/>
              </a:rPr>
              <a:t>Which of the following punctuation marks is a comma?</a:t>
            </a:r>
          </a:p>
          <a:p>
            <a:pPr marL="342900" indent="-342900">
              <a:buFont typeface="+mj-lt"/>
              <a:buAutoNum type="alphaLcParenR"/>
            </a:pPr>
            <a:r>
              <a:rPr lang="en-AU" sz="2000">
                <a:cs typeface="Arial" panose="020B0604020202020204" pitchFamily="34" charset="0"/>
              </a:rPr>
              <a:t> ;</a:t>
            </a:r>
          </a:p>
          <a:p>
            <a:pPr marL="342900" indent="-342900">
              <a:buFont typeface="+mj-lt"/>
              <a:buAutoNum type="alphaLcParenR"/>
            </a:pPr>
            <a:r>
              <a:rPr lang="en-AU" sz="2000">
                <a:cs typeface="Arial" panose="020B0604020202020204" pitchFamily="34" charset="0"/>
              </a:rPr>
              <a:t> ,</a:t>
            </a:r>
          </a:p>
          <a:p>
            <a:pPr marL="342900" indent="-342900">
              <a:buFont typeface="+mj-lt"/>
              <a:buAutoNum type="alphaLcParenR"/>
            </a:pPr>
            <a:r>
              <a:rPr lang="en-AU" sz="2000">
                <a:cs typeface="Arial" panose="020B0604020202020204" pitchFamily="34" charset="0"/>
              </a:rPr>
              <a:t> !</a:t>
            </a:r>
          </a:p>
          <a:p>
            <a:pPr marL="514350" indent="-514350">
              <a:buFont typeface="+mj-lt"/>
              <a:buAutoNum type="alphaLcParenR"/>
            </a:pPr>
            <a:r>
              <a:rPr lang="en-AU" sz="2000">
                <a:cs typeface="Arial" panose="020B0604020202020204" pitchFamily="34" charset="0"/>
              </a:rPr>
              <a:t>.</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426575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Punctuation post-test (2)</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sz="2000">
                <a:cs typeface="Arial" panose="020B0604020202020204" pitchFamily="34" charset="0"/>
              </a:rPr>
              <a:t>Which of the following punctuation marks is used to end a sentence?</a:t>
            </a:r>
          </a:p>
          <a:p>
            <a:pPr marL="342900" indent="-342900">
              <a:buFont typeface="+mj-lt"/>
              <a:buAutoNum type="alphaLcParenR"/>
            </a:pPr>
            <a:r>
              <a:rPr lang="en-AU" sz="2000">
                <a:cs typeface="Arial" panose="020B0604020202020204" pitchFamily="34" charset="0"/>
              </a:rPr>
              <a:t> ,</a:t>
            </a:r>
          </a:p>
          <a:p>
            <a:pPr marL="342900" indent="-342900">
              <a:buFont typeface="+mj-lt"/>
              <a:buAutoNum type="alphaLcParenR"/>
            </a:pPr>
            <a:r>
              <a:rPr lang="en-AU" sz="2000">
                <a:cs typeface="Arial" panose="020B0604020202020204" pitchFamily="34" charset="0"/>
              </a:rPr>
              <a:t> .</a:t>
            </a:r>
          </a:p>
          <a:p>
            <a:pPr marL="342900" indent="-342900">
              <a:buFont typeface="+mj-lt"/>
              <a:buAutoNum type="alphaLcParenR"/>
            </a:pPr>
            <a:r>
              <a:rPr lang="en-AU" sz="2000">
                <a:cs typeface="Arial" panose="020B0604020202020204" pitchFamily="34" charset="0"/>
              </a:rPr>
              <a:t> ;</a:t>
            </a:r>
          </a:p>
          <a:p>
            <a:pPr marL="514350" indent="-514350">
              <a:buFont typeface="+mj-lt"/>
              <a:buAutoNum type="alphaLcParenR"/>
            </a:pPr>
            <a:r>
              <a:rPr lang="en-AU" sz="2000">
                <a:cs typeface="Arial" panose="020B0604020202020204" pitchFamily="34" charset="0"/>
              </a:rPr>
              <a:t>All of the above</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28</a:t>
            </a:fld>
            <a:endParaRPr lang="en-AU"/>
          </a:p>
        </p:txBody>
      </p:sp>
    </p:spTree>
    <p:extLst>
      <p:ext uri="{BB962C8B-B14F-4D97-AF65-F5344CB8AC3E}">
        <p14:creationId xmlns:p14="http://schemas.microsoft.com/office/powerpoint/2010/main" val="339364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Punctuation post-test (3)</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sz="2000">
                <a:cs typeface="Arial" panose="020B0604020202020204" pitchFamily="34" charset="0"/>
              </a:rPr>
              <a:t>If you wanted to use a contraction (where you make 2 words into one – such as ‘does not’) what punctuation mark would you need?</a:t>
            </a:r>
          </a:p>
          <a:p>
            <a:pPr marL="342900" indent="-342900">
              <a:buFont typeface="+mj-lt"/>
              <a:buAutoNum type="alphaLcParenR"/>
            </a:pPr>
            <a:r>
              <a:rPr lang="en-AU" sz="2000">
                <a:cs typeface="Arial" panose="020B0604020202020204" pitchFamily="34" charset="0"/>
              </a:rPr>
              <a:t> An apostrophe</a:t>
            </a:r>
          </a:p>
          <a:p>
            <a:pPr marL="342900" indent="-342900">
              <a:buFont typeface="+mj-lt"/>
              <a:buAutoNum type="alphaLcParenR"/>
            </a:pPr>
            <a:r>
              <a:rPr lang="en-AU" sz="2000">
                <a:cs typeface="Arial" panose="020B0604020202020204" pitchFamily="34" charset="0"/>
              </a:rPr>
              <a:t> A full stop</a:t>
            </a:r>
          </a:p>
          <a:p>
            <a:pPr marL="342900" indent="-342900">
              <a:buFont typeface="+mj-lt"/>
              <a:buAutoNum type="alphaLcParenR"/>
            </a:pPr>
            <a:r>
              <a:rPr lang="en-AU" sz="2000">
                <a:cs typeface="Arial" panose="020B0604020202020204" pitchFamily="34" charset="0"/>
              </a:rPr>
              <a:t> Quotation marks</a:t>
            </a:r>
          </a:p>
          <a:p>
            <a:pPr marL="342900" indent="-342900">
              <a:buFont typeface="+mj-lt"/>
              <a:buAutoNum type="alphaLcParenR"/>
            </a:pPr>
            <a:r>
              <a:rPr lang="en-AU" sz="2000">
                <a:cs typeface="Arial" panose="020B0604020202020204" pitchFamily="34" charset="0"/>
              </a:rPr>
              <a:t> A semicolon</a:t>
            </a:r>
          </a:p>
          <a:p>
            <a:pPr marL="342900" indent="-342900">
              <a:buFont typeface="+mj-lt"/>
              <a:buAutoNum type="alphaLcParenR"/>
            </a:pPr>
            <a:endParaRPr lang="en-AU" sz="2000"/>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29</a:t>
            </a:fld>
            <a:endParaRPr lang="en-AU"/>
          </a:p>
        </p:txBody>
      </p:sp>
    </p:spTree>
    <p:extLst>
      <p:ext uri="{BB962C8B-B14F-4D97-AF65-F5344CB8AC3E}">
        <p14:creationId xmlns:p14="http://schemas.microsoft.com/office/powerpoint/2010/main" val="126146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366921-762A-23EC-8F61-5B501216552E}"/>
              </a:ext>
            </a:extLst>
          </p:cNvPr>
          <p:cNvSpPr>
            <a:spLocks noGrp="1"/>
          </p:cNvSpPr>
          <p:nvPr>
            <p:ph type="title"/>
          </p:nvPr>
        </p:nvSpPr>
        <p:spPr/>
        <p:txBody>
          <a:bodyPr/>
          <a:lstStyle/>
          <a:p>
            <a:r>
              <a:rPr lang="en-AU"/>
              <a:t>Text complexity details </a:t>
            </a:r>
          </a:p>
        </p:txBody>
      </p:sp>
      <p:sp>
        <p:nvSpPr>
          <p:cNvPr id="7" name="Text Placeholder 6">
            <a:extLst>
              <a:ext uri="{FF2B5EF4-FFF2-40B4-BE49-F238E27FC236}">
                <a16:creationId xmlns:a16="http://schemas.microsoft.com/office/drawing/2014/main" id="{63E89154-E44A-6A8A-9FE6-2FA93B238278}"/>
              </a:ext>
            </a:extLst>
          </p:cNvPr>
          <p:cNvSpPr>
            <a:spLocks noGrp="1"/>
          </p:cNvSpPr>
          <p:nvPr>
            <p:ph type="body" sz="quarter" idx="19"/>
          </p:nvPr>
        </p:nvSpPr>
        <p:spPr/>
        <p:txBody>
          <a:bodyPr/>
          <a:lstStyle/>
          <a:p>
            <a:r>
              <a:rPr lang="en-AU" dirty="0"/>
              <a:t>This performance poem contains a range of figurative language, effective imagery and rhetorical devices. It has a clear and sustained authorial position. The issues and themes within the poem are represented through more complex abstract concepts which align to the complex level of the Text Complexity scale as per the ‘Literacy: About the general capability’ document which can be downloaded on the General capabilities downloads page of the Australian Curriculum webpage.  (Appendix 2: Text complexity).</a:t>
            </a:r>
          </a:p>
          <a:p>
            <a:r>
              <a:rPr lang="en-AU" dirty="0"/>
              <a:t>The text helps Text requirements for the English Studies 11–12 Syllabus as students are provided the opportunity to engage with an Australian prose fiction text.</a:t>
            </a:r>
          </a:p>
        </p:txBody>
      </p:sp>
      <p:sp>
        <p:nvSpPr>
          <p:cNvPr id="3" name="Slide Number Placeholder 2">
            <a:extLst>
              <a:ext uri="{FF2B5EF4-FFF2-40B4-BE49-F238E27FC236}">
                <a16:creationId xmlns:a16="http://schemas.microsoft.com/office/drawing/2014/main" id="{B4142E44-C5CE-F1BD-3DE4-7C1FE5E29051}"/>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6242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Punctuation post-test (4)</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sz="2000" dirty="0">
                <a:cs typeface="Arial" panose="020B0604020202020204" pitchFamily="34" charset="0"/>
              </a:rPr>
              <a:t>A semicolon:</a:t>
            </a:r>
          </a:p>
          <a:p>
            <a:pPr marL="342900" indent="-342900">
              <a:buFont typeface="+mj-lt"/>
              <a:buAutoNum type="alphaLcParenR"/>
            </a:pPr>
            <a:r>
              <a:rPr lang="en-AU" sz="2000" dirty="0">
                <a:cs typeface="Arial" panose="020B0604020202020204" pitchFamily="34" charset="0"/>
              </a:rPr>
              <a:t> is used to connect 2 separate but related clauses</a:t>
            </a:r>
          </a:p>
          <a:p>
            <a:pPr marL="342900" indent="-342900">
              <a:buFont typeface="+mj-lt"/>
              <a:buAutoNum type="alphaLcParenR"/>
            </a:pPr>
            <a:r>
              <a:rPr lang="en-AU" sz="2000" dirty="0">
                <a:cs typeface="Arial" panose="020B0604020202020204" pitchFamily="34" charset="0"/>
              </a:rPr>
              <a:t> creates a pause in a sentence</a:t>
            </a:r>
          </a:p>
          <a:p>
            <a:pPr marL="342900" indent="-342900">
              <a:buFont typeface="+mj-lt"/>
              <a:buAutoNum type="alphaLcParenR"/>
            </a:pPr>
            <a:r>
              <a:rPr lang="en-AU" sz="2000" dirty="0">
                <a:cs typeface="Arial" panose="020B0604020202020204" pitchFamily="34" charset="0"/>
              </a:rPr>
              <a:t> can be used instead of a full stop</a:t>
            </a:r>
          </a:p>
          <a:p>
            <a:pPr marL="342900" indent="-342900">
              <a:buFont typeface="+mj-lt"/>
              <a:buAutoNum type="alphaLcParenR"/>
            </a:pPr>
            <a:r>
              <a:rPr lang="en-AU" sz="2000" dirty="0">
                <a:cs typeface="Arial" panose="020B0604020202020204" pitchFamily="34" charset="0"/>
              </a:rPr>
              <a:t> All of the above</a:t>
            </a:r>
          </a:p>
          <a:p>
            <a:pPr marL="514350" indent="-514350">
              <a:buFont typeface="+mj-lt"/>
              <a:buAutoNum type="alphaLcParenR"/>
            </a:pPr>
            <a:endParaRPr lang="en-AU" sz="2000" dirty="0"/>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30</a:t>
            </a:fld>
            <a:endParaRPr lang="en-AU"/>
          </a:p>
        </p:txBody>
      </p:sp>
    </p:spTree>
    <p:extLst>
      <p:ext uri="{BB962C8B-B14F-4D97-AF65-F5344CB8AC3E}">
        <p14:creationId xmlns:p14="http://schemas.microsoft.com/office/powerpoint/2010/main" val="173288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Punctuation post-test (5)</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sz="2000" dirty="0">
                <a:cs typeface="Arial" panose="020B0604020202020204" pitchFamily="34" charset="0"/>
              </a:rPr>
              <a:t>Enjambment is:</a:t>
            </a:r>
          </a:p>
          <a:p>
            <a:pPr marL="342900" indent="-342900">
              <a:buFont typeface="+mj-lt"/>
              <a:buAutoNum type="alphaLcParenR"/>
            </a:pPr>
            <a:r>
              <a:rPr lang="en-AU" sz="2000" dirty="0">
                <a:cs typeface="Arial" panose="020B0604020202020204" pitchFamily="34" charset="0"/>
              </a:rPr>
              <a:t> always used in poetry</a:t>
            </a:r>
          </a:p>
          <a:p>
            <a:pPr marL="342900" indent="-342900">
              <a:buFont typeface="+mj-lt"/>
              <a:buAutoNum type="alphaLcParenR"/>
            </a:pPr>
            <a:r>
              <a:rPr lang="en-AU" sz="2000" dirty="0">
                <a:cs typeface="Arial" panose="020B0604020202020204" pitchFamily="34" charset="0"/>
              </a:rPr>
              <a:t> French for ‘bread and jam’</a:t>
            </a:r>
          </a:p>
          <a:p>
            <a:pPr marL="342900" indent="-342900">
              <a:buFont typeface="+mj-lt"/>
              <a:buAutoNum type="alphaLcParenR"/>
            </a:pPr>
            <a:r>
              <a:rPr lang="en-AU" sz="2000" dirty="0">
                <a:cs typeface="Arial" panose="020B0604020202020204" pitchFamily="34" charset="0"/>
              </a:rPr>
              <a:t> where a line of poetry has no punctuation at the end and ‘spills’ over into the next line</a:t>
            </a:r>
          </a:p>
          <a:p>
            <a:pPr marL="342900" indent="-342900">
              <a:buFont typeface="+mj-lt"/>
              <a:buAutoNum type="alphaLcParenR"/>
            </a:pPr>
            <a:r>
              <a:rPr lang="en-AU" sz="2000" dirty="0">
                <a:cs typeface="Arial" panose="020B0604020202020204" pitchFamily="34" charset="0"/>
              </a:rPr>
              <a:t> a type of poem</a:t>
            </a:r>
          </a:p>
          <a:p>
            <a:pPr marL="514350" indent="-514350">
              <a:buFont typeface="+mj-lt"/>
              <a:buAutoNum type="alphaLcParenR"/>
            </a:pPr>
            <a:endParaRPr lang="en-AU" sz="2000" dirty="0"/>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31</a:t>
            </a:fld>
            <a:endParaRPr lang="en-AU"/>
          </a:p>
        </p:txBody>
      </p:sp>
    </p:spTree>
    <p:extLst>
      <p:ext uri="{BB962C8B-B14F-4D97-AF65-F5344CB8AC3E}">
        <p14:creationId xmlns:p14="http://schemas.microsoft.com/office/powerpoint/2010/main" val="264485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Returning to the learning intentions and success criteria</a:t>
            </a:r>
            <a:endParaRPr lang="en-AU">
              <a:cs typeface="Arial" panose="020B0604020202020204" pitchFamily="34" charset="0"/>
            </a:endParaRPr>
          </a:p>
        </p:txBody>
      </p:sp>
    </p:spTree>
    <p:extLst>
      <p:ext uri="{BB962C8B-B14F-4D97-AF65-F5344CB8AC3E}">
        <p14:creationId xmlns:p14="http://schemas.microsoft.com/office/powerpoint/2010/main" val="41693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t>Learning intentions and success criteria (2)</a:t>
            </a:r>
          </a:p>
        </p:txBody>
      </p:sp>
      <p:sp>
        <p:nvSpPr>
          <p:cNvPr id="6" name="Text Placeholder 5">
            <a:extLst>
              <a:ext uri="{FF2B5EF4-FFF2-40B4-BE49-F238E27FC236}">
                <a16:creationId xmlns:a16="http://schemas.microsoft.com/office/drawing/2014/main" id="{6EBD9D37-B37E-DEE0-AFD1-0E9C2FF7D804}"/>
              </a:ext>
            </a:extLst>
          </p:cNvPr>
          <p:cNvSpPr>
            <a:spLocks noGrp="1"/>
          </p:cNvSpPr>
          <p:nvPr>
            <p:ph type="body" sz="quarter" idx="19"/>
          </p:nvPr>
        </p:nvSpPr>
        <p:spPr/>
        <p:txBody>
          <a:bodyPr/>
          <a:lstStyle/>
          <a:p>
            <a:pPr>
              <a:defRPr/>
            </a:pPr>
            <a:r>
              <a:rPr lang="en-AU" b="1" dirty="0">
                <a:solidFill>
                  <a:schemeClr val="accent1"/>
                </a:solidFill>
                <a:latin typeface="+mj-lt"/>
                <a:cs typeface="Arial"/>
              </a:rPr>
              <a:t>We are learning to</a:t>
            </a:r>
            <a:endParaRPr lang="en-AU" b="1" dirty="0">
              <a:solidFill>
                <a:schemeClr val="accent1"/>
              </a:solidFill>
              <a:latin typeface="+mj-lt"/>
              <a:ea typeface="+mn-lt"/>
              <a:cs typeface="Arial" panose="020B0604020202020204" pitchFamily="34" charset="0"/>
            </a:endParaRPr>
          </a:p>
          <a:p>
            <a:pPr marL="342900" lvl="0" indent="-342900" defTabSz="609585">
              <a:buFont typeface="Arial" panose="020B0604020202020204" pitchFamily="34" charset="0"/>
              <a:buChar char="•"/>
              <a:defRPr/>
            </a:pPr>
            <a:r>
              <a:rPr lang="en-AU" dirty="0">
                <a:cs typeface="Arial"/>
              </a:rPr>
              <a:t>understand how punctuation is used for effect in poetry</a:t>
            </a:r>
          </a:p>
          <a:p>
            <a:pPr marL="342900" indent="-342900">
              <a:buFont typeface="Arial" panose="020B0604020202020204" pitchFamily="34" charset="0"/>
              <a:buChar char="•"/>
              <a:defRPr/>
            </a:pPr>
            <a:r>
              <a:rPr lang="en-AU" dirty="0">
                <a:cs typeface="Arial"/>
              </a:rPr>
              <a:t>identify the structural features of the core text.</a:t>
            </a:r>
            <a:endParaRPr lang="en-AU" sz="1800" dirty="0">
              <a:latin typeface="Arial" panose="020B0604020202020204" pitchFamily="34" charset="0"/>
              <a:cs typeface="Arial" panose="020B0604020202020204" pitchFamily="34" charset="0"/>
            </a:endParaRPr>
          </a:p>
          <a:p>
            <a:pPr>
              <a:defRPr/>
            </a:pPr>
            <a:r>
              <a:rPr lang="en-AU" b="1" dirty="0">
                <a:solidFill>
                  <a:schemeClr val="accent1"/>
                </a:solidFill>
                <a:latin typeface="+mj-lt"/>
                <a:cs typeface="Arial"/>
              </a:rPr>
              <a:t>We can</a:t>
            </a:r>
            <a:endParaRPr lang="en-AU" b="1" dirty="0">
              <a:solidFill>
                <a:schemeClr val="accent1"/>
              </a:solidFill>
              <a:latin typeface="+mj-lt"/>
              <a:cs typeface="Arial" panose="020B0604020202020204" pitchFamily="34" charset="0"/>
            </a:endParaRPr>
          </a:p>
          <a:p>
            <a:pPr marL="342900" indent="-342900">
              <a:buFont typeface="Public Sans" panose="020B0604020202020204" pitchFamily="34" charset="0"/>
              <a:buChar char="•"/>
              <a:defRPr/>
            </a:pPr>
            <a:r>
              <a:rPr lang="en-AU" dirty="0">
                <a:cs typeface="Arial"/>
              </a:rPr>
              <a:t>[classroom teacher to insert success criteria]</a:t>
            </a:r>
          </a:p>
          <a:p>
            <a:pPr marL="342900" indent="-342900">
              <a:buFont typeface="Public Sans" panose="020B0604020202020204" pitchFamily="34" charset="0"/>
              <a:buChar char="•"/>
              <a:defRPr/>
            </a:pPr>
            <a:r>
              <a:rPr lang="en-AU" dirty="0">
                <a:cs typeface="Arial"/>
              </a:rPr>
              <a:t>[classroom teacher to insert success criteria]</a:t>
            </a:r>
          </a:p>
          <a:p>
            <a:pPr marL="342900" indent="-342900">
              <a:buFont typeface="Public Sans" panose="020B0604020202020204" pitchFamily="34" charset="0"/>
              <a:buChar char="•"/>
              <a:defRPr/>
            </a:pPr>
            <a:r>
              <a:rPr lang="en-AU" dirty="0">
                <a:cs typeface="Arial"/>
              </a:rPr>
              <a:t>[classroom teacher to insert success criteria].</a:t>
            </a:r>
            <a:endParaRPr lang="en-AU" dirty="0"/>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33</a:t>
            </a:fld>
            <a:endParaRPr kumimoji="0" lang="en-AU" sz="1200" u="none" strike="noStrike" kern="1200" cap="none" spc="0" normalizeH="0" baseline="0" noProof="0">
              <a:ln>
                <a:noFill/>
              </a:ln>
              <a:solidFill>
                <a:srgbClr val="22272B"/>
              </a:solidFill>
              <a:effectLst/>
              <a:uLnTx/>
              <a:uFillTx/>
              <a:ea typeface="+mn-ea"/>
              <a:cs typeface="+mn-cs"/>
            </a:endParaRPr>
          </a:p>
        </p:txBody>
      </p:sp>
    </p:spTree>
    <p:extLst>
      <p:ext uri="{BB962C8B-B14F-4D97-AF65-F5344CB8AC3E}">
        <p14:creationId xmlns:p14="http://schemas.microsoft.com/office/powerpoint/2010/main" val="411687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cs typeface="Arial" panose="020B0604020202020204" pitchFamily="34" charset="0"/>
              </a:rPr>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mj-lt"/>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mj-lt"/>
                <a:cs typeface="Arial" panose="020B0604020202020204" pitchFamily="34" charset="0"/>
              </a:rPr>
              <a:t>Please refer to the NESA Copyright Disclaimer for more information </a:t>
            </a:r>
            <a:r>
              <a:rPr kumimoji="0" lang="en-AU" sz="1200" u="none" strike="noStrike" kern="1200" cap="none" spc="0" normalizeH="0" baseline="0" noProof="0" dirty="0">
                <a:ln>
                  <a:noFill/>
                </a:ln>
                <a:solidFill>
                  <a:srgbClr val="CBEDFD"/>
                </a:solidFill>
                <a:effectLst/>
                <a:uLnTx/>
                <a:uFillTx/>
                <a:latin typeface="+mj-lt"/>
                <a:cs typeface="Arial" panose="020B0604020202020204" pitchFamily="34" charset="0"/>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u="none" strike="noStrike" kern="1200" cap="none" spc="0" normalizeH="0" baseline="0" noProof="0" dirty="0">
                <a:ln>
                  <a:noFill/>
                </a:ln>
                <a:solidFill>
                  <a:srgbClr val="FFFFFF"/>
                </a:solidFill>
                <a:effectLst/>
                <a:uLnTx/>
                <a:uFillTx/>
                <a:latin typeface="+mj-lt"/>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mj-lt"/>
                <a:cs typeface="Arial" panose="020B0604020202020204" pitchFamily="34" charset="0"/>
              </a:rPr>
              <a:t>NESA holds the only official and up-to-date versions of the NSW Curriculum and syllabus documents. Please visit the NSW Education Standards Authority (NESA) website </a:t>
            </a:r>
            <a:r>
              <a:rPr kumimoji="0" lang="en-AU" sz="1200" u="none" strike="noStrike" kern="1200" cap="none" spc="0" normalizeH="0" baseline="0" noProof="0" dirty="0">
                <a:ln>
                  <a:noFill/>
                </a:ln>
                <a:solidFill>
                  <a:srgbClr val="CBEDFD"/>
                </a:solidFill>
                <a:effectLst/>
                <a:uLnTx/>
                <a:uFillTx/>
                <a:latin typeface="+mj-lt"/>
                <a:cs typeface="Arial" panose="020B0604020202020204" pitchFamily="34" charset="0"/>
                <a:hlinkClick r:id="rId4">
                  <a:extLst>
                    <a:ext uri="{A12FA001-AC4F-418D-AE19-62706E023703}">
                      <ahyp:hlinkClr xmlns:ahyp="http://schemas.microsoft.com/office/drawing/2018/hyperlinkcolor" val="tx"/>
                    </a:ext>
                  </a:extLst>
                </a:hlinkClick>
              </a:rPr>
              <a:t>https://educationstandards.nsw.edu.au/wps/portal/nesa/home</a:t>
            </a:r>
            <a:r>
              <a:rPr kumimoji="0" lang="en-AU" sz="1200" u="none" strike="noStrike" kern="1200" cap="none" spc="0" normalizeH="0" baseline="0" noProof="0" dirty="0">
                <a:ln>
                  <a:noFill/>
                </a:ln>
                <a:solidFill>
                  <a:srgbClr val="CBEDFD"/>
                </a:solidFill>
                <a:effectLst/>
                <a:uLnTx/>
                <a:uFillTx/>
                <a:latin typeface="+mj-lt"/>
                <a:cs typeface="Arial" panose="020B0604020202020204" pitchFamily="34" charset="0"/>
              </a:rPr>
              <a:t> </a:t>
            </a:r>
            <a:r>
              <a:rPr kumimoji="0" lang="en-AU" sz="1200" u="none" strike="noStrike" kern="1200" cap="none" spc="0" normalizeH="0" baseline="0" noProof="0" dirty="0">
                <a:ln>
                  <a:noFill/>
                </a:ln>
                <a:solidFill>
                  <a:srgbClr val="FFFFFF"/>
                </a:solidFill>
                <a:effectLst/>
                <a:uLnTx/>
                <a:uFillTx/>
                <a:latin typeface="+mj-lt"/>
                <a:cs typeface="Arial" panose="020B0604020202020204" pitchFamily="34" charset="0"/>
              </a:rPr>
              <a:t>and the NSW Curriculum website </a:t>
            </a:r>
            <a:r>
              <a:rPr kumimoji="0" lang="en-AU" sz="1200" u="none" strike="noStrike" kern="1200" cap="none" spc="0" normalizeH="0" baseline="0" noProof="0" dirty="0">
                <a:ln>
                  <a:noFill/>
                </a:ln>
                <a:solidFill>
                  <a:srgbClr val="CBEDFD"/>
                </a:solidFill>
                <a:effectLst/>
                <a:uLnTx/>
                <a:uFillTx/>
                <a:latin typeface="+mj-lt"/>
                <a:cs typeface="Arial" panose="020B0604020202020204" pitchFamily="34" charset="0"/>
                <a:hlinkClick r:id="rId5">
                  <a:extLst>
                    <a:ext uri="{A12FA001-AC4F-418D-AE19-62706E023703}">
                      <ahyp:hlinkClr xmlns:ahyp="http://schemas.microsoft.com/office/drawing/2018/hyperlinkcolor" val="tx"/>
                    </a:ext>
                  </a:extLst>
                </a:hlinkClick>
              </a:rPr>
              <a:t>https://curriculum.nsw.edu.au</a:t>
            </a:r>
            <a:r>
              <a:rPr kumimoji="0" lang="en-AU" sz="1200" u="none" strike="noStrike" kern="1200" cap="none" spc="0" normalizeH="0" baseline="0" noProof="0" dirty="0">
                <a:ln>
                  <a:noFill/>
                </a:ln>
                <a:solidFill>
                  <a:srgbClr val="FFFFFF"/>
                </a:solidFill>
                <a:effectLst/>
                <a:uLnTx/>
                <a:uFillTx/>
                <a:latin typeface="+mj-lt"/>
                <a:cs typeface="Arial" panose="020B0604020202020204" pitchFamily="34" charset="0"/>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266999"/>
            <a:ext cx="11484000" cy="2992287"/>
          </a:xfrm>
        </p:spPr>
        <p:txBody>
          <a:bodyPr/>
          <a:lstStyle/>
          <a:p>
            <a:r>
              <a:rPr lang="en-AU" sz="1100" dirty="0">
                <a:hlinkClick r:id="rId6"/>
              </a:rPr>
              <a:t>English Studies 11–12  </a:t>
            </a:r>
            <a:r>
              <a:rPr lang="en-AU" sz="1100" dirty="0"/>
              <a:t>© Syllabus NSW Education Standards Authority (NESA) for and on behalf of the Crown in right of the State of New South Wales, 2024.</a:t>
            </a:r>
          </a:p>
          <a:p>
            <a:pPr>
              <a:spcBef>
                <a:spcPts val="600"/>
              </a:spcBef>
            </a:pPr>
            <a:r>
              <a:rPr lang="en-AU" sz="1100" dirty="0">
                <a:cs typeface="Arial" panose="020B0604020202020204" pitchFamily="34" charset="0"/>
              </a:rPr>
              <a:t>AERO (Australian Education Research Organisation) (2024a) </a:t>
            </a:r>
            <a:r>
              <a:rPr lang="en-AU" sz="1100" dirty="0">
                <a:solidFill>
                  <a:srgbClr val="146CFD"/>
                </a:solidFill>
                <a:cs typeface="Arial" panose="020B0604020202020204" pitchFamily="34" charset="0"/>
                <a:hlinkClick r:id="rId7" tooltip="https://www.edresearch.edu.au/guides-resources/practice-guides/explain-learning-objectives">
                  <a:extLst>
                    <a:ext uri="{A12FA001-AC4F-418D-AE19-62706E023703}">
                      <ahyp:hlinkClr xmlns:ahyp="http://schemas.microsoft.com/office/drawing/2018/hyperlinkcolor" val="tx"/>
                    </a:ext>
                  </a:extLst>
                </a:hlinkClick>
              </a:rPr>
              <a:t>Explain learning objectives</a:t>
            </a:r>
            <a:r>
              <a:rPr lang="en-AU" sz="1100" dirty="0">
                <a:cs typeface="Arial" panose="020B0604020202020204" pitchFamily="34" charset="0"/>
              </a:rPr>
              <a:t>, AERO website, accessed 16 April 2024.</a:t>
            </a:r>
          </a:p>
          <a:p>
            <a:pPr>
              <a:spcBef>
                <a:spcPts val="600"/>
              </a:spcBef>
            </a:pPr>
            <a:r>
              <a:rPr lang="en-AU" sz="1100" dirty="0">
                <a:cs typeface="Arial" panose="020B0604020202020204" pitchFamily="34" charset="0"/>
              </a:rPr>
              <a:t>AERO (Australian Education Research Organisation) (2024b) </a:t>
            </a:r>
            <a:r>
              <a:rPr lang="en-AU" sz="1100" dirty="0">
                <a:cs typeface="Arial" panose="020B0604020202020204" pitchFamily="34" charset="0"/>
                <a:hlinkClick r:id="rId8"/>
              </a:rPr>
              <a:t>Why explicit instruction works</a:t>
            </a:r>
            <a:r>
              <a:rPr lang="en-AU" sz="1100" dirty="0">
                <a:cs typeface="Arial" panose="020B0604020202020204" pitchFamily="34" charset="0"/>
              </a:rPr>
              <a:t>, AERO website, accessed 16 April 2024.</a:t>
            </a:r>
          </a:p>
          <a:p>
            <a:pPr>
              <a:spcBef>
                <a:spcPts val="600"/>
              </a:spcBef>
            </a:pPr>
            <a:r>
              <a:rPr lang="en-AU" sz="1100" dirty="0">
                <a:cs typeface="Arial" panose="020B0604020202020204" pitchFamily="34" charset="0"/>
              </a:rPr>
              <a:t>Black P and Wiliam D (2018) ‘</a:t>
            </a:r>
            <a:r>
              <a:rPr lang="en-AU" sz="1100" dirty="0">
                <a:cs typeface="Arial" panose="020B0604020202020204" pitchFamily="34" charset="0"/>
                <a:hlinkClick r:id="rId9"/>
              </a:rPr>
              <a:t>Classroom assessment and pedagogy</a:t>
            </a:r>
            <a:r>
              <a:rPr lang="en-AU" sz="1100" dirty="0">
                <a:cs typeface="Arial" panose="020B0604020202020204" pitchFamily="34" charset="0"/>
              </a:rPr>
              <a:t>’, Assessment in Education Principles Policy and Practice, 25(1):1–25.</a:t>
            </a:r>
          </a:p>
          <a:p>
            <a:pPr>
              <a:spcBef>
                <a:spcPts val="600"/>
              </a:spcBef>
            </a:pPr>
            <a:r>
              <a:rPr lang="en-AU" sz="1100" dirty="0">
                <a:cs typeface="Arial" panose="020B0604020202020204" pitchFamily="34" charset="0"/>
              </a:rPr>
              <a:t>CESE (Centre for Education Statistics and Evaluation) (2017) </a:t>
            </a:r>
            <a:r>
              <a:rPr lang="en-AU" sz="1100" dirty="0">
                <a:cs typeface="Arial" panose="020B0604020202020204" pitchFamily="34" charset="0"/>
                <a:hlinkClick r:id="rId10"/>
              </a:rPr>
              <a:t>Cognitive load theory: Research that teachers really need to understand</a:t>
            </a:r>
            <a:r>
              <a:rPr lang="en-AU" sz="1100" dirty="0">
                <a:cs typeface="Arial" panose="020B0604020202020204" pitchFamily="34" charset="0"/>
              </a:rPr>
              <a:t>, NSW Department of Education, accessed 16 April 2024.</a:t>
            </a:r>
          </a:p>
          <a:p>
            <a:r>
              <a:rPr lang="en-AU" dirty="0"/>
              <a:t>Mununggurr M (2019) ‘I run’ in Stavanger D and </a:t>
            </a:r>
            <a:r>
              <a:rPr lang="en-AU" dirty="0" err="1"/>
              <a:t>Te</a:t>
            </a:r>
            <a:r>
              <a:rPr lang="en-AU" dirty="0"/>
              <a:t> </a:t>
            </a:r>
            <a:r>
              <a:rPr lang="en-AU" dirty="0" err="1"/>
              <a:t>Whiu</a:t>
            </a:r>
            <a:r>
              <a:rPr lang="en-AU" dirty="0"/>
              <a:t> A (eds) </a:t>
            </a:r>
            <a:r>
              <a:rPr lang="en-AU" i="1" dirty="0"/>
              <a:t>Solid Air: Australian and New Zealand Spoken Word, </a:t>
            </a:r>
            <a:r>
              <a:rPr lang="en-AU" dirty="0"/>
              <a:t>University Queensland Press (UPQ), Brisbane. Reproduced and made available for copying and communication by NSW Department of Education for its educational purposes with the permission of Melanie Mununggurr. </a:t>
            </a:r>
            <a:r>
              <a:rPr lang="en-AU"/>
              <a:t>This resource is licensed up until 31 July 2030.</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34</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D1B1FF-6830-1756-5994-16468986A471}"/>
              </a:ext>
            </a:extLst>
          </p:cNvPr>
          <p:cNvSpPr>
            <a:spLocks noGrp="1"/>
          </p:cNvSpPr>
          <p:nvPr>
            <p:ph type="title"/>
          </p:nvPr>
        </p:nvSpPr>
        <p:spPr/>
        <p:txBody>
          <a:bodyPr/>
          <a:lstStyle/>
          <a:p>
            <a:r>
              <a:rPr lang="en-US" dirty="0"/>
              <a:t>References (2)</a:t>
            </a:r>
            <a:endParaRPr lang="en-AU" dirty="0"/>
          </a:p>
        </p:txBody>
      </p:sp>
      <p:sp>
        <p:nvSpPr>
          <p:cNvPr id="8" name="TextBox 7">
            <a:extLst>
              <a:ext uri="{FF2B5EF4-FFF2-40B4-BE49-F238E27FC236}">
                <a16:creationId xmlns:a16="http://schemas.microsoft.com/office/drawing/2014/main" id="{89836598-79F2-F673-F923-AC8F4950D033}"/>
              </a:ext>
            </a:extLst>
          </p:cNvPr>
          <p:cNvSpPr txBox="1"/>
          <p:nvPr/>
        </p:nvSpPr>
        <p:spPr>
          <a:xfrm>
            <a:off x="354000" y="1659861"/>
            <a:ext cx="11484000" cy="1769139"/>
          </a:xfrm>
          <a:prstGeom prst="rect">
            <a:avLst/>
          </a:prstGeom>
          <a:noFill/>
        </p:spPr>
        <p:txBody>
          <a:bodyPr wrap="square">
            <a:spAutoFit/>
          </a:bodyPr>
          <a:lstStyle/>
          <a:p>
            <a:pPr defTabSz="914377">
              <a:lnSpc>
                <a:spcPct val="150000"/>
              </a:lnSpc>
              <a:spcBef>
                <a:spcPts val="600"/>
              </a:spcBef>
              <a:spcAft>
                <a:spcPts val="1200"/>
              </a:spcAft>
            </a:pPr>
            <a:r>
              <a:rPr lang="en-AU" sz="1100" dirty="0"/>
              <a:t>NSW Education Standards Authority (NESA) (2024) </a:t>
            </a:r>
            <a:r>
              <a:rPr lang="en-AU" sz="1100" dirty="0">
                <a:hlinkClick r:id="rId2">
                  <a:extLst>
                    <a:ext uri="{A12FA001-AC4F-418D-AE19-62706E023703}">
                      <ahyp:hlinkClr xmlns:ahyp="http://schemas.microsoft.com/office/drawing/2018/hyperlinkcolor" val="tx"/>
                    </a:ext>
                  </a:extLst>
                </a:hlinkClick>
              </a:rPr>
              <a:t>‘Glossary’</a:t>
            </a:r>
            <a:r>
              <a:rPr lang="en-AU" sz="1100" dirty="0"/>
              <a:t>, NSW Curriculum, NSW Education Standards Authority website, accessed 27 May 2024.</a:t>
            </a:r>
          </a:p>
          <a:p>
            <a:pPr defTabSz="914377">
              <a:lnSpc>
                <a:spcPct val="150000"/>
              </a:lnSpc>
              <a:spcBef>
                <a:spcPts val="600"/>
              </a:spcBef>
              <a:spcAft>
                <a:spcPts val="1200"/>
              </a:spcAft>
            </a:pPr>
            <a:r>
              <a:rPr lang="en-AU" sz="1100" dirty="0"/>
              <a:t>State of New South Wales (Department of Education) (2024) </a:t>
            </a:r>
            <a:r>
              <a:rPr lang="en-AU" sz="1100" dirty="0">
                <a:hlinkClick r:id="rId3">
                  <a:extLst>
                    <a:ext uri="{A12FA001-AC4F-418D-AE19-62706E023703}">
                      <ahyp:hlinkClr xmlns:ahyp="http://schemas.microsoft.com/office/drawing/2018/hyperlinkcolor" val="tx"/>
                    </a:ext>
                  </a:extLst>
                </a:hlinkClick>
              </a:rPr>
              <a:t>Explicit teaching strategies</a:t>
            </a:r>
            <a:r>
              <a:rPr lang="en-AU" sz="1100" dirty="0"/>
              <a:t>, NSW Department of Education website, accessed 5 April 2024. </a:t>
            </a:r>
          </a:p>
          <a:p>
            <a:pPr defTabSz="914377">
              <a:lnSpc>
                <a:spcPct val="150000"/>
              </a:lnSpc>
              <a:spcBef>
                <a:spcPts val="600"/>
              </a:spcBef>
              <a:spcAft>
                <a:spcPts val="1200"/>
              </a:spcAft>
            </a:pPr>
            <a:r>
              <a:rPr lang="en-AU" sz="1100" dirty="0"/>
              <a:t>State of New South Wales (Department of Education) (2024) </a:t>
            </a:r>
            <a:r>
              <a:rPr lang="en-AU" sz="1100" dirty="0">
                <a:hlinkClick r:id="rId4">
                  <a:extLst>
                    <a:ext uri="{A12FA001-AC4F-418D-AE19-62706E023703}">
                      <ahyp:hlinkClr xmlns:ahyp="http://schemas.microsoft.com/office/drawing/2018/hyperlinkcolor" val="tx"/>
                    </a:ext>
                  </a:extLst>
                </a:hlinkClick>
              </a:rPr>
              <a:t>‘Reshaping the world’ </a:t>
            </a:r>
            <a:r>
              <a:rPr lang="en-AU" sz="1100" dirty="0"/>
              <a:t>– Year 10, Term 1’, English K-12, NSW Department of Education website, accessed 15 July 2024.</a:t>
            </a:r>
          </a:p>
          <a:p>
            <a:pPr defTabSz="914377">
              <a:lnSpc>
                <a:spcPct val="150000"/>
              </a:lnSpc>
              <a:spcBef>
                <a:spcPts val="600"/>
              </a:spcBef>
              <a:spcAft>
                <a:spcPts val="1200"/>
              </a:spcAft>
            </a:pPr>
            <a:r>
              <a:rPr lang="en-AU" sz="1100" dirty="0"/>
              <a:t>Wiliam D (2014)  </a:t>
            </a:r>
            <a:r>
              <a:rPr lang="en-AU" sz="1100" dirty="0">
                <a:hlinkClick r:id="rId5">
                  <a:extLst>
                    <a:ext uri="{A12FA001-AC4F-418D-AE19-62706E023703}">
                      <ahyp:hlinkClr xmlns:ahyp="http://schemas.microsoft.com/office/drawing/2018/hyperlinkcolor" val="tx"/>
                    </a:ext>
                  </a:extLst>
                </a:hlinkClick>
              </a:rPr>
              <a:t>The right questions, the right way</a:t>
            </a:r>
            <a:r>
              <a:rPr lang="en-AU" sz="1100" dirty="0"/>
              <a:t>, Educational Leadership, 71(6):16–19.  </a:t>
            </a:r>
          </a:p>
        </p:txBody>
      </p:sp>
      <p:sp>
        <p:nvSpPr>
          <p:cNvPr id="2" name="Slide Number Placeholder 1">
            <a:extLst>
              <a:ext uri="{FF2B5EF4-FFF2-40B4-BE49-F238E27FC236}">
                <a16:creationId xmlns:a16="http://schemas.microsoft.com/office/drawing/2014/main" id="{13BCA06E-CA14-1566-64B5-B2BCBFB9CA7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35</a:t>
            </a:fld>
            <a:endParaRPr lang="en-AU"/>
          </a:p>
        </p:txBody>
      </p:sp>
    </p:spTree>
    <p:extLst>
      <p:ext uri="{BB962C8B-B14F-4D97-AF65-F5344CB8AC3E}">
        <p14:creationId xmlns:p14="http://schemas.microsoft.com/office/powerpoint/2010/main" val="204586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245167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9476F8-BD73-F495-02E0-0E35D53DE8D7}"/>
              </a:ext>
            </a:extLst>
          </p:cNvPr>
          <p:cNvSpPr>
            <a:spLocks noGrp="1"/>
          </p:cNvSpPr>
          <p:nvPr>
            <p:ph type="title"/>
          </p:nvPr>
        </p:nvSpPr>
        <p:spPr/>
        <p:txBody>
          <a:bodyPr/>
          <a:lstStyle/>
          <a:p>
            <a:r>
              <a:rPr lang="en-AU" dirty="0"/>
              <a:t>Licence agreement details</a:t>
            </a:r>
          </a:p>
        </p:txBody>
      </p:sp>
      <p:sp>
        <p:nvSpPr>
          <p:cNvPr id="8" name="Picture Placeholder 1">
            <a:extLst>
              <a:ext uri="{FF2B5EF4-FFF2-40B4-BE49-F238E27FC236}">
                <a16:creationId xmlns:a16="http://schemas.microsoft.com/office/drawing/2014/main" id="{4A636F16-5746-5909-6CFC-134E6146D375}"/>
              </a:ext>
            </a:extLst>
          </p:cNvPr>
          <p:cNvSpPr txBox="1">
            <a:spLocks/>
          </p:cNvSpPr>
          <p:nvPr/>
        </p:nvSpPr>
        <p:spPr>
          <a:xfrm>
            <a:off x="360000" y="1862942"/>
            <a:ext cx="11483975" cy="421005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ea typeface="Calibri" panose="020F0502020204030204" pitchFamily="34" charset="0"/>
              </a:rPr>
              <a:t>Mununggurr M (2019) ‘I run’ in Stavanger D and </a:t>
            </a:r>
            <a:r>
              <a:rPr lang="en-AU" sz="1800" dirty="0" err="1">
                <a:ea typeface="Calibri" panose="020F0502020204030204" pitchFamily="34" charset="0"/>
              </a:rPr>
              <a:t>Te</a:t>
            </a:r>
            <a:r>
              <a:rPr lang="en-AU" sz="1800" dirty="0">
                <a:ea typeface="Calibri" panose="020F0502020204030204" pitchFamily="34" charset="0"/>
              </a:rPr>
              <a:t> </a:t>
            </a:r>
            <a:r>
              <a:rPr lang="en-AU" sz="1800" dirty="0" err="1">
                <a:ea typeface="Calibri" panose="020F0502020204030204" pitchFamily="34" charset="0"/>
              </a:rPr>
              <a:t>Whiu</a:t>
            </a:r>
            <a:r>
              <a:rPr lang="en-AU" sz="1800" dirty="0">
                <a:ea typeface="Calibri" panose="020F0502020204030204" pitchFamily="34" charset="0"/>
              </a:rPr>
              <a:t> A (eds) </a:t>
            </a:r>
            <a:r>
              <a:rPr lang="en-AU" sz="1800" i="1" dirty="0">
                <a:ea typeface="Calibri" panose="020F0502020204030204" pitchFamily="34" charset="0"/>
              </a:rPr>
              <a:t>Solid Air: Australian and New Zealand Spoken Word, </a:t>
            </a:r>
            <a:r>
              <a:rPr lang="en-AU" sz="1800" dirty="0">
                <a:ea typeface="Calibri" panose="020F0502020204030204" pitchFamily="34" charset="0"/>
              </a:rPr>
              <a:t>University Queensland Press (UPQ), Brisbane.</a:t>
            </a:r>
          </a:p>
          <a:p>
            <a:endParaRPr lang="en-AU" sz="1800" dirty="0">
              <a:ea typeface="Calibri" panose="020F0502020204030204" pitchFamily="34" charset="0"/>
            </a:endParaRPr>
          </a:p>
          <a:p>
            <a:r>
              <a:rPr lang="en-AU" sz="1800" dirty="0">
                <a:ea typeface="Calibri" panose="020F0502020204030204" pitchFamily="34" charset="0"/>
              </a:rPr>
              <a:t>Reproduced and made available for copying and communication by NSW Department of Education for its educational purposes with the permission of Melanie Mununggurr. This texts is licenced until </a:t>
            </a:r>
            <a:r>
              <a:rPr lang="en-AU" sz="1800" dirty="0"/>
              <a:t>31 July 2030.</a:t>
            </a:r>
            <a:endParaRPr lang="en-AU" sz="1800" dirty="0">
              <a:ea typeface="Calibri" panose="020F0502020204030204" pitchFamily="34" charset="0"/>
            </a:endParaRPr>
          </a:p>
          <a:p>
            <a:endParaRPr lang="en-AU" sz="1800" dirty="0">
              <a:ea typeface="Calibri" panose="020F0502020204030204" pitchFamily="34" charset="0"/>
            </a:endParaRPr>
          </a:p>
        </p:txBody>
      </p:sp>
      <p:sp>
        <p:nvSpPr>
          <p:cNvPr id="3" name="Slide Number Placeholder 2">
            <a:extLst>
              <a:ext uri="{FF2B5EF4-FFF2-40B4-BE49-F238E27FC236}">
                <a16:creationId xmlns:a16="http://schemas.microsoft.com/office/drawing/2014/main" id="{59B58B6A-D897-F678-7C38-2CBEB93C64C0}"/>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36788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9CBAB-02A3-0366-BB9E-AA65AF74BC7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BD39FD-BD1B-39FB-D967-57727A708D08}"/>
              </a:ext>
            </a:extLst>
          </p:cNvPr>
          <p:cNvSpPr>
            <a:spLocks noGrp="1"/>
          </p:cNvSpPr>
          <p:nvPr>
            <p:ph type="ctrTitle"/>
          </p:nvPr>
        </p:nvSpPr>
        <p:spPr/>
        <p:txBody>
          <a:bodyPr/>
          <a:lstStyle/>
          <a:p>
            <a:r>
              <a:rPr lang="en-AU" dirty="0"/>
              <a:t>Sharing learning intentions and success criteria</a:t>
            </a:r>
          </a:p>
        </p:txBody>
      </p:sp>
    </p:spTree>
    <p:extLst>
      <p:ext uri="{BB962C8B-B14F-4D97-AF65-F5344CB8AC3E}">
        <p14:creationId xmlns:p14="http://schemas.microsoft.com/office/powerpoint/2010/main" val="258564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t>Learning intentions and success criteria (1)</a:t>
            </a:r>
          </a:p>
        </p:txBody>
      </p:sp>
      <p:sp>
        <p:nvSpPr>
          <p:cNvPr id="4" name="Text Placeholder 3">
            <a:extLst>
              <a:ext uri="{FF2B5EF4-FFF2-40B4-BE49-F238E27FC236}">
                <a16:creationId xmlns:a16="http://schemas.microsoft.com/office/drawing/2014/main" id="{9C5C73C2-DAC1-285F-AF2D-EE2731423B7C}"/>
              </a:ext>
            </a:extLst>
          </p:cNvPr>
          <p:cNvSpPr>
            <a:spLocks noGrp="1"/>
          </p:cNvSpPr>
          <p:nvPr>
            <p:ph type="body" sz="quarter" idx="19"/>
          </p:nvPr>
        </p:nvSpPr>
        <p:spPr/>
        <p:txBody>
          <a:bodyPr/>
          <a:lstStyle/>
          <a:p>
            <a:pPr>
              <a:defRPr/>
            </a:pPr>
            <a:r>
              <a:rPr lang="en-AU" b="1" dirty="0">
                <a:solidFill>
                  <a:schemeClr val="accent1"/>
                </a:solidFill>
                <a:latin typeface="+mj-lt"/>
                <a:cs typeface="Arial"/>
              </a:rPr>
              <a:t>We are learning to</a:t>
            </a:r>
            <a:endParaRPr lang="en-AU" b="1" dirty="0">
              <a:solidFill>
                <a:schemeClr val="accent1"/>
              </a:solidFill>
              <a:latin typeface="+mj-lt"/>
              <a:ea typeface="+mn-lt"/>
              <a:cs typeface="Arial" panose="020B0604020202020204" pitchFamily="34" charset="0"/>
            </a:endParaRPr>
          </a:p>
          <a:p>
            <a:pPr marL="342900" lvl="0" indent="-342900" defTabSz="609585">
              <a:buFont typeface="Arial" panose="020B0604020202020204" pitchFamily="34" charset="0"/>
              <a:buChar char="•"/>
              <a:defRPr/>
            </a:pPr>
            <a:r>
              <a:rPr lang="en-AU" dirty="0">
                <a:cs typeface="Arial"/>
              </a:rPr>
              <a:t>understand how punctuation is used for effect in poetry</a:t>
            </a:r>
          </a:p>
          <a:p>
            <a:pPr marL="342900" lvl="0" indent="-342900" defTabSz="609585">
              <a:buFont typeface="Arial" panose="020B0604020202020204" pitchFamily="34" charset="0"/>
              <a:buChar char="•"/>
              <a:defRPr/>
            </a:pPr>
            <a:r>
              <a:rPr lang="en-AU" dirty="0">
                <a:cs typeface="Arial"/>
              </a:rPr>
              <a:t>identify the structural features of the core text.</a:t>
            </a:r>
            <a:endParaRPr lang="en-AU" sz="1800" dirty="0">
              <a:cs typeface="Arial" panose="020B0604020202020204" pitchFamily="34" charset="0"/>
            </a:endParaRPr>
          </a:p>
          <a:p>
            <a:pPr>
              <a:defRPr/>
            </a:pPr>
            <a:r>
              <a:rPr lang="en-AU" b="1" dirty="0">
                <a:solidFill>
                  <a:schemeClr val="accent1"/>
                </a:solidFill>
                <a:latin typeface="+mj-lt"/>
                <a:cs typeface="Arial"/>
              </a:rPr>
              <a:t>We can</a:t>
            </a:r>
            <a:endParaRPr lang="en-AU" b="1" dirty="0">
              <a:solidFill>
                <a:schemeClr val="accent1"/>
              </a:solidFill>
              <a:latin typeface="+mj-lt"/>
              <a:cs typeface="Arial" panose="020B0604020202020204" pitchFamily="34" charset="0"/>
            </a:endParaRPr>
          </a:p>
          <a:p>
            <a:pPr marL="342900" indent="-342900">
              <a:buFont typeface="Arial"/>
              <a:buChar char="•"/>
              <a:defRPr/>
            </a:pPr>
            <a:r>
              <a:rPr lang="en-AU" dirty="0">
                <a:solidFill>
                  <a:srgbClr val="22272B"/>
                </a:solidFill>
                <a:ea typeface="+mn-lt"/>
                <a:cs typeface="Arial"/>
              </a:rPr>
              <a:t>[</a:t>
            </a:r>
            <a:r>
              <a:rPr lang="en-AU" dirty="0">
                <a:solidFill>
                  <a:srgbClr val="22272B"/>
                </a:solidFill>
                <a:cs typeface="Arial"/>
              </a:rPr>
              <a:t>classroom teacher to insert sample success criteria]</a:t>
            </a:r>
            <a:endParaRPr lang="en-AU" dirty="0">
              <a:cs typeface="Arial"/>
            </a:endParaRPr>
          </a:p>
          <a:p>
            <a:pPr marL="342900" indent="-342900">
              <a:buFont typeface="Arial"/>
              <a:buChar char="•"/>
              <a:defRPr/>
            </a:pPr>
            <a:r>
              <a:rPr lang="en-AU" dirty="0">
                <a:solidFill>
                  <a:srgbClr val="22272B"/>
                </a:solidFill>
                <a:ea typeface="+mn-lt"/>
                <a:cs typeface="Arial"/>
              </a:rPr>
              <a:t>[</a:t>
            </a:r>
            <a:r>
              <a:rPr lang="en-AU" dirty="0">
                <a:solidFill>
                  <a:srgbClr val="22272B"/>
                </a:solidFill>
                <a:cs typeface="Arial"/>
              </a:rPr>
              <a:t>classroom teacher to insert sample success criteria]</a:t>
            </a:r>
            <a:endParaRPr lang="en-AU" dirty="0">
              <a:cs typeface="Arial"/>
            </a:endParaRPr>
          </a:p>
          <a:p>
            <a:pPr marL="342900" indent="-342900">
              <a:buFont typeface="Arial"/>
              <a:buChar char="•"/>
              <a:defRPr/>
            </a:pPr>
            <a:r>
              <a:rPr lang="en-AU" dirty="0">
                <a:solidFill>
                  <a:srgbClr val="22272B"/>
                </a:solidFill>
                <a:ea typeface="+mn-lt"/>
                <a:cs typeface="Arial"/>
              </a:rPr>
              <a:t>[</a:t>
            </a:r>
            <a:r>
              <a:rPr lang="en-AU" dirty="0">
                <a:solidFill>
                  <a:srgbClr val="22272B"/>
                </a:solidFill>
                <a:cs typeface="Arial"/>
              </a:rPr>
              <a:t>classroom teacher to insert sample success criteria].</a:t>
            </a:r>
            <a:endParaRPr lang="en-AU" dirty="0">
              <a:cs typeface="Arial"/>
            </a:endParaRPr>
          </a:p>
        </p:txBody>
      </p:sp>
      <p:sp>
        <p:nvSpPr>
          <p:cNvPr id="6" name="Slide Number Placeholder 5">
            <a:extLst>
              <a:ext uri="{FF2B5EF4-FFF2-40B4-BE49-F238E27FC236}">
                <a16:creationId xmlns:a16="http://schemas.microsoft.com/office/drawing/2014/main" id="{93D559BD-5378-2C3F-8A3E-8A6D6D22BAD0}"/>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35752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BC1DD-89FD-12F1-C2EB-46FDAC9D59A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2D079A2-3139-C78A-A843-F0A058DDAEA6}"/>
              </a:ext>
            </a:extLst>
          </p:cNvPr>
          <p:cNvSpPr>
            <a:spLocks noGrp="1"/>
          </p:cNvSpPr>
          <p:nvPr>
            <p:ph type="ctrTitle"/>
          </p:nvPr>
        </p:nvSpPr>
        <p:spPr/>
        <p:txBody>
          <a:bodyPr/>
          <a:lstStyle/>
          <a:p>
            <a:r>
              <a:rPr lang="en-US" dirty="0">
                <a:cs typeface="Arial" panose="020B0604020202020204" pitchFamily="34" charset="0"/>
              </a:rPr>
              <a:t>Activating prior knowledge</a:t>
            </a:r>
            <a:endParaRPr lang="en-AU" dirty="0">
              <a:cs typeface="Arial" panose="020B0604020202020204" pitchFamily="34" charset="0"/>
            </a:endParaRPr>
          </a:p>
        </p:txBody>
      </p:sp>
    </p:spTree>
    <p:extLst>
      <p:ext uri="{BB962C8B-B14F-4D97-AF65-F5344CB8AC3E}">
        <p14:creationId xmlns:p14="http://schemas.microsoft.com/office/powerpoint/2010/main" val="101782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E443D-860F-5BC1-7B3F-8284A721932B}"/>
              </a:ext>
            </a:extLst>
          </p:cNvPr>
          <p:cNvSpPr>
            <a:spLocks noGrp="1"/>
          </p:cNvSpPr>
          <p:nvPr>
            <p:ph type="title"/>
          </p:nvPr>
        </p:nvSpPr>
        <p:spPr/>
        <p:txBody>
          <a:bodyPr/>
          <a:lstStyle/>
          <a:p>
            <a:r>
              <a:rPr lang="en-AU"/>
              <a:t>Structural features</a:t>
            </a:r>
          </a:p>
        </p:txBody>
      </p:sp>
      <p:sp>
        <p:nvSpPr>
          <p:cNvPr id="4" name="Text Placeholder 3">
            <a:extLst>
              <a:ext uri="{FF2B5EF4-FFF2-40B4-BE49-F238E27FC236}">
                <a16:creationId xmlns:a16="http://schemas.microsoft.com/office/drawing/2014/main" id="{1F3F20CB-B662-8005-BC39-F99CDC159496}"/>
              </a:ext>
            </a:extLst>
          </p:cNvPr>
          <p:cNvSpPr>
            <a:spLocks noGrp="1"/>
          </p:cNvSpPr>
          <p:nvPr>
            <p:ph type="body" sz="quarter" idx="18"/>
          </p:nvPr>
        </p:nvSpPr>
        <p:spPr/>
        <p:txBody>
          <a:bodyPr/>
          <a:lstStyle/>
          <a:p>
            <a:r>
              <a:rPr lang="en-AU"/>
              <a:t>Performance poetry</a:t>
            </a:r>
          </a:p>
        </p:txBody>
      </p:sp>
      <p:sp>
        <p:nvSpPr>
          <p:cNvPr id="5" name="Content Placeholder 4">
            <a:extLst>
              <a:ext uri="{FF2B5EF4-FFF2-40B4-BE49-F238E27FC236}">
                <a16:creationId xmlns:a16="http://schemas.microsoft.com/office/drawing/2014/main" id="{A59D0263-0E15-26A2-499B-231125091B2C}"/>
              </a:ext>
            </a:extLst>
          </p:cNvPr>
          <p:cNvSpPr>
            <a:spLocks noGrp="1"/>
          </p:cNvSpPr>
          <p:nvPr>
            <p:ph idx="1"/>
          </p:nvPr>
        </p:nvSpPr>
        <p:spPr>
          <a:xfrm>
            <a:off x="354000" y="1460876"/>
            <a:ext cx="11484000" cy="4536000"/>
          </a:xfrm>
        </p:spPr>
        <p:txBody>
          <a:bodyPr/>
          <a:lstStyle/>
          <a:p>
            <a:r>
              <a:rPr lang="en-AU" dirty="0"/>
              <a:t>Structural features of a text refer to the way that the text is organised. For example, novels are organised into chapters, newspaper articles are arranged into columns and reports may used heading, subheadings and bullets.</a:t>
            </a:r>
          </a:p>
          <a:p>
            <a:r>
              <a:rPr lang="en-AU" dirty="0"/>
              <a:t>The way that a text is structured influences the meaning and the clarity of a text. </a:t>
            </a:r>
          </a:p>
          <a:p>
            <a:r>
              <a:rPr lang="en-AU" dirty="0"/>
              <a:t>The structural features of a performance poem include:</a:t>
            </a:r>
          </a:p>
          <a:p>
            <a:pPr marL="285750" indent="-285750">
              <a:buFont typeface="Arial" panose="020B0604020202020204" pitchFamily="34" charset="0"/>
              <a:buChar char="•"/>
            </a:pPr>
            <a:r>
              <a:rPr lang="en-AU" dirty="0"/>
              <a:t>Stanzas</a:t>
            </a:r>
          </a:p>
          <a:p>
            <a:pPr marL="285750" indent="-285750">
              <a:buFont typeface="Arial" panose="020B0604020202020204" pitchFamily="34" charset="0"/>
              <a:buChar char="•"/>
            </a:pPr>
            <a:r>
              <a:rPr lang="en-AU" dirty="0"/>
              <a:t>Line breaks </a:t>
            </a:r>
          </a:p>
          <a:p>
            <a:pPr marL="285750" indent="-285750">
              <a:buFont typeface="Arial" panose="020B0604020202020204" pitchFamily="34" charset="0"/>
              <a:buChar char="•"/>
            </a:pPr>
            <a:r>
              <a:rPr lang="en-AU" dirty="0"/>
              <a:t>Repetition</a:t>
            </a:r>
          </a:p>
          <a:p>
            <a:pPr marL="285750" indent="-285750">
              <a:buFont typeface="Arial" panose="020B0604020202020204" pitchFamily="34" charset="0"/>
              <a:buChar char="•"/>
            </a:pPr>
            <a:r>
              <a:rPr lang="en-AU" dirty="0"/>
              <a:t>Rhythm</a:t>
            </a:r>
          </a:p>
          <a:p>
            <a:pPr marL="285750" indent="-285750">
              <a:buFont typeface="Arial" panose="020B0604020202020204" pitchFamily="34" charset="0"/>
              <a:buChar char="•"/>
            </a:pPr>
            <a:r>
              <a:rPr lang="en-AU" dirty="0"/>
              <a:t>Use of punctuation and sentence structure to control the rhythm</a:t>
            </a:r>
          </a:p>
        </p:txBody>
      </p:sp>
      <p:sp>
        <p:nvSpPr>
          <p:cNvPr id="2" name="Slide Number Placeholder 1">
            <a:extLst>
              <a:ext uri="{FF2B5EF4-FFF2-40B4-BE49-F238E27FC236}">
                <a16:creationId xmlns:a16="http://schemas.microsoft.com/office/drawing/2014/main" id="{D8037D64-476D-1DCF-2FC3-E0C7BC0001B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416533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cs typeface="Arial" panose="020B0604020202020204" pitchFamily="34" charset="0"/>
              </a:rPr>
              <a:t>Connecting learning </a:t>
            </a:r>
            <a:endParaRPr lang="en-AU">
              <a:cs typeface="Arial" panose="020B0604020202020204" pitchFamily="34" charset="0"/>
            </a:endParaRPr>
          </a:p>
        </p:txBody>
      </p:sp>
    </p:spTree>
    <p:extLst>
      <p:ext uri="{BB962C8B-B14F-4D97-AF65-F5344CB8AC3E}">
        <p14:creationId xmlns:p14="http://schemas.microsoft.com/office/powerpoint/2010/main" val="405725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orporate-curriculum-template-2025-v1.0" id="{FC8BAFFB-2C09-494F-87C1-09505A000DA0}" vid="{33523A18-BCC1-42D6-8839-D7DD68359B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AEC7CE-BAE9-48D7-967B-D960C0C1509A}">
  <ds:schemaRefs>
    <ds:schemaRef ds:uri="http://schemas.microsoft.com/sharepoint/v3/contenttype/forms"/>
  </ds:schemaRefs>
</ds:datastoreItem>
</file>

<file path=customXml/itemProps2.xml><?xml version="1.0" encoding="utf-8"?>
<ds:datastoreItem xmlns:ds="http://schemas.openxmlformats.org/officeDocument/2006/customXml" ds:itemID="{0AD1FBD9-B3B3-434A-A360-1182791AF1D8}">
  <ds:schemaRefs>
    <ds:schemaRef ds:uri="094ce8ca-8c20-4eb0-bb23-b47a1c76b753"/>
    <ds:schemaRef ds:uri="http://purl.org/dc/elements/1.1/"/>
    <ds:schemaRef ds:uri="http://purl.org/dc/terms/"/>
    <ds:schemaRef ds:uri="http://schemas.microsoft.com/office/2006/documentManagement/types"/>
    <ds:schemaRef ds:uri="http://schemas.microsoft.com/office/2006/metadata/properties"/>
    <ds:schemaRef ds:uri="http://purl.org/dc/dcmitype/"/>
    <ds:schemaRef ds:uri="http://www.w3.org/XML/1998/namespace"/>
    <ds:schemaRef ds:uri="http://schemas.microsoft.com/office/infopath/2007/PartnerControls"/>
    <ds:schemaRef ds:uri="http://schemas.openxmlformats.org/package/2006/metadata/core-properties"/>
    <ds:schemaRef ds:uri="98740c54-966f-451d-a76c-e38eb7fddd55"/>
  </ds:schemaRefs>
</ds:datastoreItem>
</file>

<file path=customXml/itemProps3.xml><?xml version="1.0" encoding="utf-8"?>
<ds:datastoreItem xmlns:ds="http://schemas.openxmlformats.org/officeDocument/2006/customXml" ds:itemID="{D64C538C-2B0B-4CAC-B9A0-806BEC881F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TotalTime>
  <Words>5945</Words>
  <Application>Microsoft Office PowerPoint</Application>
  <PresentationFormat>Widescreen</PresentationFormat>
  <Paragraphs>420</Paragraphs>
  <Slides>36</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Calibri</vt:lpstr>
      <vt:lpstr>Segoe UI</vt:lpstr>
      <vt:lpstr>Public Sans Light</vt:lpstr>
      <vt:lpstr>Public Sans</vt:lpstr>
      <vt:lpstr>Times New Roman</vt:lpstr>
      <vt:lpstr>Arial</vt:lpstr>
      <vt:lpstr>NSWG Corporate</vt:lpstr>
      <vt:lpstr>Instructions for use</vt:lpstr>
      <vt:lpstr>Phase 2 – punctuation in poetry</vt:lpstr>
      <vt:lpstr>Text complexity details </vt:lpstr>
      <vt:lpstr>Licence agreement details</vt:lpstr>
      <vt:lpstr>Sharing learning intentions and success criteria</vt:lpstr>
      <vt:lpstr>Learning intentions and success criteria (1)</vt:lpstr>
      <vt:lpstr>Activating prior knowledge</vt:lpstr>
      <vt:lpstr>Structural features</vt:lpstr>
      <vt:lpstr>Connecting learning </vt:lpstr>
      <vt:lpstr>Essential terminology</vt:lpstr>
      <vt:lpstr>Punctuation pre-test (1)</vt:lpstr>
      <vt:lpstr>Punctuation pre-test (2)</vt:lpstr>
      <vt:lpstr>Punctuation pre-test (3)</vt:lpstr>
      <vt:lpstr>Punctuation pre-test (4)</vt:lpstr>
      <vt:lpstr>‘I run’ (1)</vt:lpstr>
      <vt:lpstr>Gradual release of  responsibility</vt:lpstr>
      <vt:lpstr>Commas</vt:lpstr>
      <vt:lpstr>‘I run’ (2)</vt:lpstr>
      <vt:lpstr>Apostrophe for contraction </vt:lpstr>
      <vt:lpstr>‘I run’</vt:lpstr>
      <vt:lpstr>Enjambment </vt:lpstr>
      <vt:lpstr>Structure</vt:lpstr>
      <vt:lpstr>Applying your understanding (1) </vt:lpstr>
      <vt:lpstr>Applying your understanding (2) </vt:lpstr>
      <vt:lpstr>Applying your understanding (3) </vt:lpstr>
      <vt:lpstr>Checking for understanding  </vt:lpstr>
      <vt:lpstr>Punctuation post-test (1)</vt:lpstr>
      <vt:lpstr>Punctuation post-test (2)</vt:lpstr>
      <vt:lpstr>Punctuation post-test (3)</vt:lpstr>
      <vt:lpstr>Punctuation post-test (4)</vt:lpstr>
      <vt:lpstr>Punctuation post-test (5)</vt:lpstr>
      <vt:lpstr>Returning to the learning intentions and success criteria</vt:lpstr>
      <vt:lpstr>Learning intentions and success criteria (2)</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2 – Punctuation in poetry  – 11.1 Transition to English Studies</dc:title>
  <dc:creator>NSW Department of Education</dc:creator>
  <dcterms:created xsi:type="dcterms:W3CDTF">2025-08-05T22:26:05Z</dcterms:created>
  <dcterms:modified xsi:type="dcterms:W3CDTF">2025-08-27T05:01:37Z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2025-08-05T22:26:24Z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68c5a2c7-7db4-43e7-859b-577c62e61fdd</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ContentTypeId">
    <vt:lpwstr>0x010100C6BC20BCFB223D4189F17F47419ECBA2</vt:lpwstr>
  </property>
  <property fmtid="{D5CDD505-2E9C-101B-9397-08002B2CF9AE}" pid="11" name="MediaServiceImageTags">
    <vt:lpwstr/>
  </property>
</Properties>
</file>