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30" r:id="rId5"/>
    <p:sldId id="26536" r:id="rId6"/>
    <p:sldId id="26411" r:id="rId7"/>
    <p:sldId id="26383" r:id="rId8"/>
    <p:sldId id="26403" r:id="rId9"/>
    <p:sldId id="26532" r:id="rId10"/>
    <p:sldId id="26405" r:id="rId11"/>
    <p:sldId id="26404" r:id="rId12"/>
    <p:sldId id="26533" r:id="rId13"/>
    <p:sldId id="26534" r:id="rId14"/>
    <p:sldId id="26535" r:id="rId15"/>
    <p:sldId id="26406" r:id="rId16"/>
    <p:sldId id="26407" r:id="rId17"/>
    <p:sldId id="26399" r:id="rId18"/>
    <p:sldId id="26408" r:id="rId19"/>
    <p:sldId id="26409" r:id="rId20"/>
    <p:sldId id="26410" r:id="rId21"/>
    <p:sldId id="360" r:id="rId22"/>
    <p:sldId id="26537" r:id="rId23"/>
  </p:sldIdLst>
  <p:sldSz cx="12192000" cy="6858000"/>
  <p:notesSz cx="6858000" cy="9144000"/>
  <p:embeddedFontLs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82D3E25-634B-5491-737F-A8863CAD57EF}" name="Keira Brooks" initials="KB" userId="S::KEIRA.BROOKS@det.nsw.edu.au::e2ff3e5f-4c54-49fe-9545-a0ddbe9b96a3" providerId="AD"/>
  <p188:author id="{D02A9D7F-57B1-B101-768D-9F9CCB42179F}" name="Francesca Gazzola" initials="FG" userId="S::FRANCESCA.GAZZOLA@det.nsw.edu.au::eb71f741-dadb-429a-b279-0f7afbe3ada0"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5D9A84EA-88A3-C9A9-52AF-AACDF0031BA4}" name="Tom Gyenes" initials="TG" userId="S::THOMAS.GYENES@det.nsw.edu.au::3f8fdeb7-5d44-4d3f-9372-de9698ef4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C83B5-FC78-4A6E-ACFA-48A0B2650681}" v="1" dt="2025-08-11T02:35:39.71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114" y="17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nsw.gov.au/content/dam/main-education/documents/teaching-and-learning/curriculum/explicit-teaching/explicit-teaching-technique-guide-lisc-shar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nsw.gov.au/content/dam/main-education/documents/teaching-and-learning/curriculum/explicit-teaching/explicit-teaching-technique-guide-lisc-plan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AAA9-29AD-38B8-94BB-34E7EE2B0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84AF0-B6A7-91D3-08A4-5A37D5D94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429A5-3336-5E4A-81F0-C9314498DCA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277AFB0F-4E00-7A8D-F666-04FCFB9F5E7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43233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B8BC-5D72-8A22-0F16-47DC766A2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1335B-CE42-6CC3-4112-35C7C59DE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C618C-0DE9-CB88-9AC7-FBF1BE15498E}"/>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65CAEB2F-863A-3B3D-D8B2-18B2F2342AEE}"/>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66951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8D007-AB9F-28DD-992D-8DF77B8CC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3EE02-9C14-1C38-F435-D8C6D181A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91175-3859-F255-F6B3-456D8A01D80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4F2DAFFD-8F81-60EA-6042-D44B2A3015B9}"/>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33889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DC28-3B47-2AEA-F048-E29F09D59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49EE5-2F11-9594-8A0E-C3FE69581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79080-6F74-957E-AC7A-63ABCF4FE44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A463EE3B-BA5B-A8F1-F15E-1C770E85CB0E}"/>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30620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1E8B0-6037-618C-9FFB-30BD83E9F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8E7D9-78BA-99C1-0D2F-654D3E9C0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7B12C-FB1E-3C80-15BB-50D1DDB6021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F2D36564-89CC-9F7D-5F8F-F1F1431EAF35}"/>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48762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25CA7-8ED2-21A5-2CC9-BE43E92AE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449BA-45D3-926F-5CC5-7E08B88C0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FE53A-1B4B-FA1F-0247-5350C266B53D}"/>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74575964-0B8A-A180-F024-ED98A331C350}"/>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4766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37DB-5BE9-76B1-EA29-895130D64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D1348-DBC4-2D8E-0664-1E98BC027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ADF03-CE65-DB79-4765-3B9FF386877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2AFE4C99-E262-35F7-23F7-236118CE50FB}"/>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793384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6E150-DC70-2B03-DAA5-654A0E268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46934-BA97-F3DA-7A04-872CDF468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BD84F-4061-D698-85B3-D67F88A3DA8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75492C78-A51A-5DE3-6432-FD97ED9CD400}"/>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466468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6E7B0-1AF7-1822-28B7-91582660F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23135-89F9-1140-28E5-37741FAB1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70E76-C965-EA42-B0FA-1C27178EA1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52DEE90-F2E7-2123-7F60-B09A9173FFF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79233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C652A-FD32-B494-A634-FBF5EEEB2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037E76-7CD4-CD36-7476-A7D4803FA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DF0B6-B398-D535-6FFE-4259EFBD855B}"/>
              </a:ext>
            </a:extLst>
          </p:cNvPr>
          <p:cNvSpPr>
            <a:spLocks noGrp="1"/>
          </p:cNvSpPr>
          <p:nvPr>
            <p:ph type="body" idx="1"/>
          </p:nvPr>
        </p:nvSpPr>
        <p:spPr/>
        <p:txBody>
          <a:bodyPr/>
          <a:lstStyle/>
          <a:p>
            <a:r>
              <a:rPr lang="en-US" b="1" dirty="0"/>
              <a:t>Teacher note – </a:t>
            </a:r>
            <a:r>
              <a:rPr lang="en-AU" b="0" dirty="0"/>
              <a:t>on this activity, students explore key information in the English Studies syllabus by completing </a:t>
            </a:r>
            <a:r>
              <a:rPr lang="en-AU" b="1" dirty="0"/>
              <a:t>Phase 1, activity 2 – understanding the English Studies course</a:t>
            </a:r>
            <a:r>
              <a:rPr lang="en-AU" b="0" dirty="0"/>
              <a:t>. Once students have completed the activity, use this slides to review the answers as a class. The slides are designed to facilitate discussion, clarify misconceptions, and consolidate understanding. Teachers may choose to unpack or extend answers further by linking back to syllabus documents or classroom experiences.</a:t>
            </a:r>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a:t>
            </a:r>
            <a:r>
              <a:rPr lang="en-US" b="0" dirty="0"/>
              <a:t> – </a:t>
            </a:r>
            <a:r>
              <a:rPr lang="en-AU" b="0" dirty="0"/>
              <a:t>in this activity, you </a:t>
            </a:r>
            <a:r>
              <a:rPr lang="en-AU" dirty="0"/>
              <a:t>explored the </a:t>
            </a:r>
            <a:r>
              <a:rPr lang="en-AU" i="0" dirty="0"/>
              <a:t>English Studies (2024) </a:t>
            </a:r>
            <a:r>
              <a:rPr lang="en-AU" dirty="0"/>
              <a:t>syllabus to learn about how the course is structured, the content, and how you will be assessed. Your teacher will now go through the answers with you to check your responses, help explain any tricky parts, and make sure everyone understands how the course works.</a:t>
            </a:r>
            <a:endParaRPr lang="en-AU" b="1" dirty="0"/>
          </a:p>
          <a:p>
            <a:endParaRPr lang="en-AU" b="1" dirty="0"/>
          </a:p>
        </p:txBody>
      </p:sp>
      <p:sp>
        <p:nvSpPr>
          <p:cNvPr id="4" name="Slide Number Placeholder 3">
            <a:extLst>
              <a:ext uri="{FF2B5EF4-FFF2-40B4-BE49-F238E27FC236}">
                <a16:creationId xmlns:a16="http://schemas.microsoft.com/office/drawing/2014/main" id="{BA0C7D20-4E5B-32DD-72B7-B87278C8E78A}"/>
              </a:ext>
            </a:extLst>
          </p:cNvPr>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26576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 –</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 </a:t>
            </a:r>
            <a:r>
              <a:rPr lang="en-AU" b="0" dirty="0">
                <a:latin typeface="+mn-lt"/>
                <a:cs typeface="Arial"/>
              </a:rPr>
              <a:t>https –//www.aitsl.edu.au/docs/default-source/feedback/aitsl-learning-intentions-and-success-criteria-strategy.pdf?sfvrsn=382dec3c_2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  </a:t>
            </a:r>
            <a:r>
              <a:rPr lang="en-AU" dirty="0">
                <a:latin typeface="+mn-lt"/>
                <a:cs typeface="Arial"/>
              </a:rPr>
              <a:t>https –//education.nsw.gov.au/teaching-and-learning/curriculum/explicit-teaching/explicit-teaching-strategies/sharing-learning-intentions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 </a:t>
            </a:r>
            <a:r>
              <a:rPr lang="en-AU" b="0" dirty="0">
                <a:latin typeface="+mn-lt"/>
                <a:cs typeface="Arial"/>
              </a:rPr>
              <a:t>https –//education.nsw.gov.au/teaching-and-learning/curriculum/explicit-teaching/explicit-teaching-strategies/sharing-success-criteria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 </a:t>
            </a:r>
            <a:r>
              <a:rPr lang="en-AU" b="0" dirty="0">
                <a:latin typeface="+mn-lt"/>
                <a:cs typeface="Arial"/>
              </a:rPr>
              <a:t>https –//educationstandards.nsw.edu.au/</a:t>
            </a:r>
            <a:r>
              <a:rPr lang="en-AU" b="0" dirty="0" err="1">
                <a:latin typeface="+mn-lt"/>
                <a:cs typeface="Arial"/>
              </a:rPr>
              <a:t>wps</a:t>
            </a:r>
            <a:r>
              <a:rPr lang="en-AU" b="0" dirty="0">
                <a:latin typeface="+mn-lt"/>
                <a:cs typeface="Arial"/>
              </a:rPr>
              <a:t>/portal/</a:t>
            </a:r>
            <a:r>
              <a:rPr lang="en-AU" b="0" dirty="0" err="1">
                <a:latin typeface="+mn-lt"/>
                <a:cs typeface="Arial"/>
              </a:rPr>
              <a:t>nesa</a:t>
            </a:r>
            <a:r>
              <a:rPr lang="en-AU" b="0" dirty="0">
                <a:latin typeface="+mn-lt"/>
                <a:cs typeface="Arial"/>
              </a:rPr>
              <a:t>/k-10/diversity-in-learning/special-education/collaborative-curriculum-planning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 </a:t>
            </a:r>
            <a:r>
              <a:rPr lang="en-AU" dirty="0"/>
              <a:t>adapt the provided learning intention and below sample success criteria, as required, to suit the needs of your students. It is recommended that the teacher completes the activity before the students do so they can assist students to navigate to the relevant areas of the digital syllabus. </a:t>
            </a:r>
            <a:endParaRPr lang="en-US" dirty="0"/>
          </a:p>
          <a:p>
            <a:endParaRPr lang="en-AU" dirty="0">
              <a:latin typeface="Arial"/>
              <a:cs typeface="Arial"/>
            </a:endParaRPr>
          </a:p>
          <a:p>
            <a:pPr marL="0" indent="0">
              <a:buFont typeface="Arial"/>
              <a:buNone/>
            </a:pPr>
            <a:r>
              <a:rPr lang="en-AU" i="1" dirty="0">
                <a:latin typeface="Arial"/>
                <a:cs typeface="Arial"/>
              </a:rPr>
              <a:t>- confidently navigate the English Studies 11–12 digital syllabus</a:t>
            </a:r>
            <a:endParaRPr lang="en-US" i="1" dirty="0"/>
          </a:p>
          <a:p>
            <a:pPr marL="0" indent="0">
              <a:buFont typeface="Arial"/>
              <a:buNone/>
            </a:pPr>
            <a:r>
              <a:rPr lang="en-AU" i="1" dirty="0">
                <a:latin typeface="Arial"/>
                <a:cs typeface="Arial"/>
              </a:rPr>
              <a:t>- skim and scan text to locate information.</a:t>
            </a:r>
          </a:p>
          <a:p>
            <a:pPr algn="ctr"/>
            <a:endParaRPr lang="en-AU" i="1" dirty="0">
              <a:latin typeface="Arial"/>
              <a:cs typeface="Arial"/>
            </a:endParaRPr>
          </a:p>
          <a:p>
            <a:pPr marL="285750" indent="-285750">
              <a:buFont typeface="Arial"/>
              <a:buChar char="•"/>
            </a:pPr>
            <a:r>
              <a:rPr lang="en-AU" dirty="0">
                <a:latin typeface="Arial"/>
                <a:cs typeface="Arial"/>
              </a:rPr>
              <a:t>LISC is usually shared first or early in the lesson and is explained by the teacher who checks for understanding (DoE 2025). </a:t>
            </a:r>
          </a:p>
          <a:p>
            <a:pPr marL="285750" indent="-285750">
              <a:buFont typeface="Arial"/>
              <a:buChar char="•"/>
            </a:pPr>
            <a:r>
              <a:rPr lang="en-AU" dirty="0">
                <a:latin typeface="Arial"/>
                <a:cs typeface="Arial"/>
              </a:rPr>
              <a:t>LISC is referred to regularly to check for understanding, provide feedback or as a self-assessment tool (Wiliam and Leahy 2015). </a:t>
            </a:r>
          </a:p>
          <a:p>
            <a:pPr marL="285750" indent="-285750">
              <a:buFont typeface="Arial"/>
              <a:buChar char="•"/>
            </a:pPr>
            <a:r>
              <a:rPr lang="en-AU" dirty="0">
                <a:latin typeface="Arial"/>
                <a:cs typeface="Arial"/>
              </a:rPr>
              <a:t>Learning intentions and success criteria can be supported by exemplars, such as 'What A Good One Looks Like' (WAGOLL) or exemplars to demonstrate success criteria (Clarke 2021).</a:t>
            </a:r>
          </a:p>
          <a:p>
            <a:endParaRPr lang="en-AU" dirty="0">
              <a:latin typeface="Arial"/>
              <a:cs typeface="Arial"/>
            </a:endParaRPr>
          </a:p>
          <a:p>
            <a:r>
              <a:rPr lang="en-AU" dirty="0"/>
              <a:t>For more information, see –</a:t>
            </a:r>
          </a:p>
          <a:p>
            <a:r>
              <a:rPr lang="en-AU" b="1" dirty="0"/>
              <a:t>Sharing learning intentions and success criteria – </a:t>
            </a:r>
            <a:r>
              <a:rPr lang="en-AU" dirty="0">
                <a:hlinkClick r:id="rId3"/>
              </a:rPr>
              <a:t>https –//education.nsw.gov.au/content/dam/main-education/documents/teaching-and-learning/curriculum/explicit-teaching/explicit-teaching-technique-guide-lisc-sharing.pdf</a:t>
            </a:r>
            <a:r>
              <a:rPr lang="en-AU" dirty="0"/>
              <a:t> </a:t>
            </a:r>
          </a:p>
          <a:p>
            <a:r>
              <a:rPr lang="en-AU" b="1" dirty="0"/>
              <a:t>Planning learning intentions and success criteria – </a:t>
            </a:r>
            <a:r>
              <a:rPr lang="en-AU" dirty="0">
                <a:hlinkClick r:id="rId4"/>
              </a:rPr>
              <a:t>https –//education.nsw.gov.au/content/dam/main-education/documents/teaching-and-learning/curriculum/explicit-teaching/explicit-teaching-technique-guide-lisc-planning.pdf</a:t>
            </a:r>
            <a:endParaRPr lang="en-AU" dirty="0"/>
          </a:p>
          <a:p>
            <a:endParaRPr lang="en-AU" b="1" u="none" dirty="0">
              <a:latin typeface="Arial" panose="020B0604020202020204" pitchFamily="34" charset="0"/>
              <a:cs typeface="Arial" panose="020B0604020202020204" pitchFamily="34" charset="0"/>
            </a:endParaRPr>
          </a:p>
          <a:p>
            <a:pPr marL="0" indent="0">
              <a:buFontTx/>
              <a:buNone/>
            </a:pPr>
            <a:endParaRPr lang="en-AU" b="1" u="none"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704-AF11-6CE7-C5AF-FA41614EE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BC25F-0871-92EB-1356-8E19F52C2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BA4D6-87A7-3E44-0AD8-030ABC92F065}"/>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The slide has been animated </a:t>
            </a:r>
            <a:r>
              <a:rPr lang="en-AU" b="0" dirty="0"/>
              <a:t>so that the correct answer appears after students have had a chance to contribute their answers. </a:t>
            </a:r>
            <a:endParaRPr lang="en-AU" b="1" dirty="0"/>
          </a:p>
          <a:p>
            <a:endParaRPr lang="en-AU" dirty="0"/>
          </a:p>
        </p:txBody>
      </p:sp>
      <p:sp>
        <p:nvSpPr>
          <p:cNvPr id="4" name="Slide Number Placeholder 3">
            <a:extLst>
              <a:ext uri="{FF2B5EF4-FFF2-40B4-BE49-F238E27FC236}">
                <a16:creationId xmlns:a16="http://schemas.microsoft.com/office/drawing/2014/main" id="{6D4AB188-C9A9-5D0A-EAC0-283EC1F7C9F5}"/>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494873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F434D-B549-9211-3E60-425BB4475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4F7E7-CD19-C04F-F7A8-098A8A581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1AD02-54A3-7636-E85E-78ADEC63614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a:extLst>
              <a:ext uri="{FF2B5EF4-FFF2-40B4-BE49-F238E27FC236}">
                <a16:creationId xmlns:a16="http://schemas.microsoft.com/office/drawing/2014/main" id="{CCBDC46D-EF90-71E4-04B4-2B92AA81810F}"/>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84235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0A1DD-8EDF-2084-DB59-9C1AB66E7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FFF2F-512E-E128-2708-3B6D63170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C1E3-0682-F0C0-AE6D-D6EE958724E3}"/>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C</a:t>
            </a:r>
            <a:r>
              <a:rPr lang="en-AU" b="0" dirty="0"/>
              <a:t>onsider animating the slide so that the correct answer appears after students have had a chance to contribute their answers. </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a:p>
            <a:endParaRPr lang="en-AU" dirty="0"/>
          </a:p>
        </p:txBody>
      </p:sp>
      <p:sp>
        <p:nvSpPr>
          <p:cNvPr id="4" name="Slide Number Placeholder 3">
            <a:extLst>
              <a:ext uri="{FF2B5EF4-FFF2-40B4-BE49-F238E27FC236}">
                <a16:creationId xmlns:a16="http://schemas.microsoft.com/office/drawing/2014/main" id="{8A00BE81-E0E4-E1E7-22F6-550F0B02699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67480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011B6-B321-9F91-F040-2C916AEFE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B7957-7CEA-33CA-A93C-1F5D19BA3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121A47-07DD-62D4-C802-A4C6CB2068B3}"/>
              </a:ext>
            </a:extLst>
          </p:cNvPr>
          <p:cNvSpPr>
            <a:spLocks noGrp="1"/>
          </p:cNvSpPr>
          <p:nvPr>
            <p:ph type="body" idx="1"/>
          </p:nvPr>
        </p:nvSpPr>
        <p:spPr/>
        <p:txBody>
          <a:bodyPr/>
          <a:lstStyle/>
          <a:p>
            <a:r>
              <a:rPr lang="en-AU" b="1" dirty="0"/>
              <a:t>Teacher note</a:t>
            </a:r>
            <a:r>
              <a:rPr lang="en-AU" dirty="0"/>
              <a:t> – </a:t>
            </a:r>
            <a:r>
              <a:rPr lang="en-AU" b="0" i="0" u="none" strike="noStrike" dirty="0">
                <a:solidFill>
                  <a:srgbClr val="000000"/>
                </a:solidFill>
                <a:effectLst/>
                <a:latin typeface="Public Sans" pitchFamily="2" charset="0"/>
              </a:rPr>
              <a:t>this slide is to be used in conjunction with/to support </a:t>
            </a:r>
            <a:r>
              <a:rPr lang="en-AU" b="1" i="0" u="none" strike="noStrike" dirty="0">
                <a:solidFill>
                  <a:srgbClr val="000000"/>
                </a:solidFill>
                <a:effectLst/>
                <a:latin typeface="Public Sans" pitchFamily="2" charset="0"/>
              </a:rPr>
              <a:t>Phase 1, sequence 2. </a:t>
            </a:r>
            <a:r>
              <a:rPr lang="en-AU" b="0" i="0" u="none" strike="noStrike" dirty="0">
                <a:solidFill>
                  <a:srgbClr val="000000"/>
                </a:solidFill>
                <a:effectLst/>
                <a:latin typeface="Public Sans" pitchFamily="2" charset="0"/>
              </a:rPr>
              <a:t>I</a:t>
            </a:r>
            <a:r>
              <a:rPr lang="en-AU" dirty="0"/>
              <a:t>nvite students to share responses. Use this opportunity to understand the interests of they class. Consider using a </a:t>
            </a:r>
            <a:r>
              <a:rPr lang="en-AU" dirty="0" err="1"/>
              <a:t>mentimeter</a:t>
            </a:r>
            <a:r>
              <a:rPr lang="en-AU" dirty="0"/>
              <a:t> or the Socrative tool available in the Digital Learning Selector Learning Tools to create a visual representation of the areas of interest across the class. Alternatively, keep a record of numbers by writing them on the board while displaying this slide. </a:t>
            </a:r>
          </a:p>
        </p:txBody>
      </p:sp>
      <p:sp>
        <p:nvSpPr>
          <p:cNvPr id="4" name="Slide Number Placeholder 3">
            <a:extLst>
              <a:ext uri="{FF2B5EF4-FFF2-40B4-BE49-F238E27FC236}">
                <a16:creationId xmlns:a16="http://schemas.microsoft.com/office/drawing/2014/main" id="{F4B61C07-854A-BCD7-7213-1274F6D96586}"/>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844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hyperlink" Target="https://curriculum.nsw.edu.au/learning-areas/english/english-studies-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curriculum.nsw.edu.au/learning-areas/english/english-studies-11-12-2024/overview#:~:text=following%20focus%20areas%3A-,Year%2011,-Reading%20to%20write"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s://curriculum.nsw.edu.au/learning-areas/english/english-studies-11-12-2024/overview#:~:text=Elective%20focus%20areas-,Year%2012,-Narrative%20and%20huma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9" name="Text Placeholder 8">
            <a:extLst>
              <a:ext uri="{FF2B5EF4-FFF2-40B4-BE49-F238E27FC236}">
                <a16:creationId xmlns:a16="http://schemas.microsoft.com/office/drawing/2014/main" id="{324CD8F6-6869-95EC-610E-329DA7D0801A}"/>
              </a:ext>
            </a:extLst>
          </p:cNvPr>
          <p:cNvSpPr>
            <a:spLocks noGrp="1"/>
          </p:cNvSpPr>
          <p:nvPr>
            <p:ph type="body" sz="quarter" idx="19"/>
          </p:nvPr>
        </p:nvSpPr>
        <p:spPr/>
        <p:txBody>
          <a:bodyPr/>
          <a:lstStyle/>
          <a:p>
            <a:pPr marL="342900" indent="-342900">
              <a:buFont typeface="Arial"/>
              <a:buChar char="•"/>
            </a:pPr>
            <a:r>
              <a:rPr lang="en-AU" sz="1800" dirty="0">
                <a:ea typeface="+mn-lt"/>
                <a:cs typeface="+mn-lt"/>
              </a:rPr>
              <a:t>This resource is not a teaching and learning program. It should be used in conjunction with (Insert unit name and link).</a:t>
            </a:r>
            <a:endParaRPr lang="en-AU" sz="1800" dirty="0">
              <a:solidFill>
                <a:srgbClr val="22272B"/>
              </a:solidFill>
            </a:endParaRPr>
          </a:p>
          <a:p>
            <a:pPr marL="342900" indent="-342900">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buFont typeface="Arial"/>
              <a:buChar char="•"/>
            </a:pPr>
            <a:r>
              <a:rPr lang="en-AU" sz="1800" dirty="0">
                <a:solidFill>
                  <a:srgbClr val="22272B"/>
                </a:solidFil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rPr>
              <a:t>To convert the PowerPoint to Google Slides</a:t>
            </a:r>
          </a:p>
          <a:p>
            <a:pPr marL="913765" lvl="1" indent="-457200">
              <a:spcAft>
                <a:spcPts val="1200"/>
              </a:spcAft>
              <a:buFont typeface="+mj-lt"/>
              <a:buAutoNum type="arabicPeriod"/>
            </a:pPr>
            <a:r>
              <a:rPr lang="en-AU" dirty="0">
                <a:solidFill>
                  <a:srgbClr val="22272B"/>
                </a:solidFill>
              </a:rPr>
              <a:t>Upload the file into Google Drive and open it.</a:t>
            </a:r>
          </a:p>
          <a:p>
            <a:pPr marL="913765" lvl="1" indent="-457200">
              <a:spcAft>
                <a:spcPts val="1200"/>
              </a:spcAft>
              <a:buFont typeface="+mj-lt"/>
              <a:buAutoNum type="arabicPeriod"/>
            </a:pPr>
            <a:r>
              <a:rPr lang="en-AU" dirty="0">
                <a:solidFill>
                  <a:srgbClr val="22272B"/>
                </a:solidFill>
              </a:rPr>
              <a:t>Go to File &gt; Save as Google Slides.</a:t>
            </a:r>
          </a:p>
          <a:p>
            <a:pPr marL="456565" lvl="1">
              <a:spcAft>
                <a:spcPts val="1200"/>
              </a:spcAft>
            </a:pPr>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20143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E35A0-97A4-4C03-F7A4-AB02954FA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66D55-17E3-3818-DB8F-639CA379F2BA}"/>
              </a:ext>
            </a:extLst>
          </p:cNvPr>
          <p:cNvSpPr>
            <a:spLocks noGrp="1"/>
          </p:cNvSpPr>
          <p:nvPr>
            <p:ph type="title"/>
          </p:nvPr>
        </p:nvSpPr>
        <p:spPr/>
        <p:txBody>
          <a:bodyPr/>
          <a:lstStyle/>
          <a:p>
            <a:r>
              <a:rPr lang="en-AU" dirty="0"/>
              <a:t>Assessment (1)</a:t>
            </a:r>
          </a:p>
        </p:txBody>
      </p:sp>
      <p:sp>
        <p:nvSpPr>
          <p:cNvPr id="4" name="Text Placeholder 3">
            <a:extLst>
              <a:ext uri="{FF2B5EF4-FFF2-40B4-BE49-F238E27FC236}">
                <a16:creationId xmlns:a16="http://schemas.microsoft.com/office/drawing/2014/main" id="{D48DA333-7C41-6194-3A51-F8F8F3EC4AC7}"/>
              </a:ext>
            </a:extLst>
          </p:cNvPr>
          <p:cNvSpPr>
            <a:spLocks noGrp="1"/>
          </p:cNvSpPr>
          <p:nvPr>
            <p:ph type="body" sz="quarter" idx="18"/>
          </p:nvPr>
        </p:nvSpPr>
        <p:spPr>
          <a:xfrm>
            <a:off x="360000" y="982520"/>
            <a:ext cx="10080000" cy="310015"/>
          </a:xfrm>
        </p:spPr>
        <p:txBody>
          <a:bodyPr/>
          <a:lstStyle/>
          <a:p>
            <a:r>
              <a:rPr lang="en-AU" dirty="0"/>
              <a:t>Check your answer</a:t>
            </a:r>
          </a:p>
        </p:txBody>
      </p:sp>
      <p:sp>
        <p:nvSpPr>
          <p:cNvPr id="6" name="Content Placeholder 4">
            <a:extLst>
              <a:ext uri="{FF2B5EF4-FFF2-40B4-BE49-F238E27FC236}">
                <a16:creationId xmlns:a16="http://schemas.microsoft.com/office/drawing/2014/main" id="{C4B58C07-6FA8-1129-1E08-44FF5AA037B4}"/>
              </a:ext>
            </a:extLst>
          </p:cNvPr>
          <p:cNvSpPr>
            <a:spLocks noGrp="1"/>
          </p:cNvSpPr>
          <p:nvPr>
            <p:ph sz="quarter" idx="4294967295"/>
          </p:nvPr>
        </p:nvSpPr>
        <p:spPr>
          <a:xfrm>
            <a:off x="360025" y="1438294"/>
            <a:ext cx="11483975" cy="908775"/>
          </a:xfrm>
        </p:spPr>
        <p:txBody>
          <a:bodyPr/>
          <a:lstStyle/>
          <a:p>
            <a:pPr lvl="0">
              <a:lnSpc>
                <a:spcPct val="150000"/>
              </a:lnSpc>
              <a:spcBef>
                <a:spcPts val="1200"/>
              </a:spcBef>
              <a:spcAft>
                <a:spcPts val="600"/>
              </a:spcAft>
            </a:pPr>
            <a:r>
              <a:rPr lang="en-AU" dirty="0"/>
              <a:t>Question 8 </a:t>
            </a:r>
            <a:r>
              <a:rPr lang="en-AU" dirty="0">
                <a:ea typeface="Calibri" panose="020F0502020204030204" pitchFamily="34" charset="0"/>
              </a:rPr>
              <a:t>–</a:t>
            </a:r>
            <a:r>
              <a:rPr lang="en-AU" dirty="0"/>
              <a:t> </a:t>
            </a:r>
            <a:r>
              <a:rPr lang="en-AU" dirty="0">
                <a:effectLst/>
                <a:ea typeface="Calibri" panose="020F0502020204030204" pitchFamily="34" charset="0"/>
              </a:rPr>
              <a:t>Grades awarded at the end of the Year 11 English Studies are based on formal assessment only.</a:t>
            </a:r>
            <a:endParaRPr lang="en-AU" dirty="0">
              <a:ea typeface="Calibri" panose="020F0502020204030204" pitchFamily="34" charset="0"/>
            </a:endParaRPr>
          </a:p>
        </p:txBody>
      </p:sp>
      <p:grpSp>
        <p:nvGrpSpPr>
          <p:cNvPr id="8" name="Group 7" descr="True or false">
            <a:extLst>
              <a:ext uri="{FF2B5EF4-FFF2-40B4-BE49-F238E27FC236}">
                <a16:creationId xmlns:a16="http://schemas.microsoft.com/office/drawing/2014/main" id="{12BA847A-01D3-BB2E-C156-5037AFD9D9DC}"/>
              </a:ext>
            </a:extLst>
          </p:cNvPr>
          <p:cNvGrpSpPr/>
          <p:nvPr/>
        </p:nvGrpSpPr>
        <p:grpSpPr>
          <a:xfrm>
            <a:off x="360000" y="2370235"/>
            <a:ext cx="5147847" cy="690954"/>
            <a:chOff x="3050931" y="2514583"/>
            <a:chExt cx="5622211" cy="840780"/>
          </a:xfrm>
        </p:grpSpPr>
        <p:sp>
          <p:nvSpPr>
            <p:cNvPr id="9" name="Content Placeholder 4">
              <a:extLst>
                <a:ext uri="{FF2B5EF4-FFF2-40B4-BE49-F238E27FC236}">
                  <a16:creationId xmlns:a16="http://schemas.microsoft.com/office/drawing/2014/main" id="{2142D5E6-EA20-6E36-A91B-53F36FCD225B}"/>
                </a:ext>
              </a:extLst>
            </p:cNvPr>
            <p:cNvSpPr txBox="1">
              <a:spLocks/>
            </p:cNvSpPr>
            <p:nvPr/>
          </p:nvSpPr>
          <p:spPr>
            <a:xfrm>
              <a:off x="3050931" y="2514583"/>
              <a:ext cx="2577143" cy="831453"/>
            </a:xfrm>
            <a:prstGeom prst="roundRect">
              <a:avLst/>
            </a:prstGeom>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0" name="Content Placeholder 4">
              <a:extLst>
                <a:ext uri="{FF2B5EF4-FFF2-40B4-BE49-F238E27FC236}">
                  <a16:creationId xmlns:a16="http://schemas.microsoft.com/office/drawing/2014/main" id="{716530AE-EBC2-0282-7CE8-FD6D02B14F8B}"/>
                </a:ext>
              </a:extLst>
            </p:cNvPr>
            <p:cNvSpPr txBox="1">
              <a:spLocks/>
            </p:cNvSpPr>
            <p:nvPr/>
          </p:nvSpPr>
          <p:spPr>
            <a:xfrm>
              <a:off x="6095999" y="2514583"/>
              <a:ext cx="2577143" cy="840780"/>
            </a:xfrm>
            <a:prstGeom prst="roundRect">
              <a:avLst/>
            </a:prstGeom>
            <a:solidFill>
              <a:schemeClr val="accent4"/>
            </a:solidFill>
            <a:ln>
              <a:solidFill>
                <a:schemeClr val="bg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1" name="TextBox 10">
            <a:extLst>
              <a:ext uri="{FF2B5EF4-FFF2-40B4-BE49-F238E27FC236}">
                <a16:creationId xmlns:a16="http://schemas.microsoft.com/office/drawing/2014/main" id="{0A80CAF4-DE04-9200-F7EE-F311304BB8BD}"/>
              </a:ext>
            </a:extLst>
          </p:cNvPr>
          <p:cNvSpPr txBox="1"/>
          <p:nvPr/>
        </p:nvSpPr>
        <p:spPr>
          <a:xfrm>
            <a:off x="360000" y="3169075"/>
            <a:ext cx="7496356" cy="207925"/>
          </a:xfrm>
          <a:prstGeom prst="rect">
            <a:avLst/>
          </a:prstGeom>
          <a:noFill/>
        </p:spPr>
        <p:txBody>
          <a:bodyPr wrap="none" lIns="0" tIns="0" rIns="0" bIns="0" rtlCol="0">
            <a:noAutofit/>
          </a:bodyPr>
          <a:lstStyle/>
          <a:p>
            <a:pPr algn="l"/>
            <a:r>
              <a:rPr lang="en-AU" sz="1000" dirty="0">
                <a:solidFill>
                  <a:schemeClr val="accent1"/>
                </a:solidFill>
              </a:rPr>
              <a:t>Image 4 – screenshot of Year 11 English Studies school-based assessment section of English Studies 11–12 syllabus</a:t>
            </a:r>
          </a:p>
        </p:txBody>
      </p:sp>
      <p:pic>
        <p:nvPicPr>
          <p:cNvPr id="7" name="Picture 6" descr="Screenshot of Year 11 English Studies school-based assessment requirements, highlighting that teachers consider all formal and informal assessment to determine a student’s final grade.">
            <a:extLst>
              <a:ext uri="{FF2B5EF4-FFF2-40B4-BE49-F238E27FC236}">
                <a16:creationId xmlns:a16="http://schemas.microsoft.com/office/drawing/2014/main" id="{4C229231-B0E6-C325-F3E1-15FE542DB795}"/>
              </a:ext>
            </a:extLst>
          </p:cNvPr>
          <p:cNvPicPr>
            <a:picLocks noChangeAspect="1"/>
          </p:cNvPicPr>
          <p:nvPr/>
        </p:nvPicPr>
        <p:blipFill>
          <a:blip r:embed="rId3"/>
          <a:stretch>
            <a:fillRect/>
          </a:stretch>
        </p:blipFill>
        <p:spPr>
          <a:xfrm>
            <a:off x="360000" y="3315446"/>
            <a:ext cx="7865410" cy="3177387"/>
          </a:xfrm>
          <a:prstGeom prst="rect">
            <a:avLst/>
          </a:prstGeom>
        </p:spPr>
      </p:pic>
      <p:sp>
        <p:nvSpPr>
          <p:cNvPr id="3" name="Slide Number Placeholder 2">
            <a:extLst>
              <a:ext uri="{FF2B5EF4-FFF2-40B4-BE49-F238E27FC236}">
                <a16:creationId xmlns:a16="http://schemas.microsoft.com/office/drawing/2014/main" id="{1C825569-63A9-07C9-D5FF-380061B2039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22999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34DA-3A03-BA62-1630-AB614361F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1295A-15C4-FD69-9206-7D229C602262}"/>
              </a:ext>
            </a:extLst>
          </p:cNvPr>
          <p:cNvSpPr>
            <a:spLocks noGrp="1"/>
          </p:cNvSpPr>
          <p:nvPr>
            <p:ph type="title"/>
          </p:nvPr>
        </p:nvSpPr>
        <p:spPr/>
        <p:txBody>
          <a:bodyPr/>
          <a:lstStyle/>
          <a:p>
            <a:r>
              <a:rPr lang="en-AU" dirty="0"/>
              <a:t>Assessment (2)</a:t>
            </a:r>
          </a:p>
        </p:txBody>
      </p:sp>
      <p:sp>
        <p:nvSpPr>
          <p:cNvPr id="4" name="Text Placeholder 3">
            <a:extLst>
              <a:ext uri="{FF2B5EF4-FFF2-40B4-BE49-F238E27FC236}">
                <a16:creationId xmlns:a16="http://schemas.microsoft.com/office/drawing/2014/main" id="{AB68F0F6-BB64-21BE-15D8-9CD68A6D314B}"/>
              </a:ext>
            </a:extLst>
          </p:cNvPr>
          <p:cNvSpPr>
            <a:spLocks noGrp="1"/>
          </p:cNvSpPr>
          <p:nvPr>
            <p:ph type="body" sz="quarter" idx="18"/>
          </p:nvPr>
        </p:nvSpPr>
        <p:spPr/>
        <p:txBody>
          <a:bodyPr/>
          <a:lstStyle/>
          <a:p>
            <a:r>
              <a:rPr lang="en-AU"/>
              <a:t>Check your answer</a:t>
            </a:r>
          </a:p>
        </p:txBody>
      </p:sp>
      <p:sp>
        <p:nvSpPr>
          <p:cNvPr id="6" name="Content Placeholder 4">
            <a:extLst>
              <a:ext uri="{FF2B5EF4-FFF2-40B4-BE49-F238E27FC236}">
                <a16:creationId xmlns:a16="http://schemas.microsoft.com/office/drawing/2014/main" id="{E4006AC4-6FF2-6495-6817-DD0800ABE068}"/>
              </a:ext>
            </a:extLst>
          </p:cNvPr>
          <p:cNvSpPr txBox="1">
            <a:spLocks/>
          </p:cNvSpPr>
          <p:nvPr/>
        </p:nvSpPr>
        <p:spPr>
          <a:xfrm>
            <a:off x="354182" y="1552756"/>
            <a:ext cx="11483635" cy="6531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ea typeface="Calibri" panose="020F0502020204030204" pitchFamily="34" charset="0"/>
              </a:rPr>
              <a:t>Question 9 – </a:t>
            </a:r>
            <a:r>
              <a:rPr lang="en-AU" dirty="0">
                <a:effectLst/>
                <a:latin typeface="+mn-lt"/>
                <a:ea typeface="Calibri" panose="020F0502020204030204" pitchFamily="34" charset="0"/>
              </a:rPr>
              <a:t>There is no compulsory HSC external examination in English Studies 11–12.</a:t>
            </a:r>
            <a:endParaRPr lang="en-AU" dirty="0">
              <a:latin typeface="+mn-lt"/>
              <a:ea typeface="Calibri" panose="020F0502020204030204" pitchFamily="34" charset="0"/>
            </a:endParaRPr>
          </a:p>
        </p:txBody>
      </p:sp>
      <p:grpSp>
        <p:nvGrpSpPr>
          <p:cNvPr id="7" name="Group 6" descr="True or false">
            <a:extLst>
              <a:ext uri="{FF2B5EF4-FFF2-40B4-BE49-F238E27FC236}">
                <a16:creationId xmlns:a16="http://schemas.microsoft.com/office/drawing/2014/main" id="{608ED00D-55A4-ADBE-4974-C79405FA019A}"/>
              </a:ext>
            </a:extLst>
          </p:cNvPr>
          <p:cNvGrpSpPr/>
          <p:nvPr/>
        </p:nvGrpSpPr>
        <p:grpSpPr>
          <a:xfrm>
            <a:off x="354182" y="2614752"/>
            <a:ext cx="5251911" cy="840780"/>
            <a:chOff x="2989780" y="2870020"/>
            <a:chExt cx="5251911" cy="840780"/>
          </a:xfrm>
        </p:grpSpPr>
        <p:sp>
          <p:nvSpPr>
            <p:cNvPr id="9" name="Content Placeholder 4">
              <a:extLst>
                <a:ext uri="{FF2B5EF4-FFF2-40B4-BE49-F238E27FC236}">
                  <a16:creationId xmlns:a16="http://schemas.microsoft.com/office/drawing/2014/main" id="{68833D1E-AB63-714A-B020-31D66027A19F}"/>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0" name="Content Placeholder 4">
              <a:extLst>
                <a:ext uri="{FF2B5EF4-FFF2-40B4-BE49-F238E27FC236}">
                  <a16:creationId xmlns:a16="http://schemas.microsoft.com/office/drawing/2014/main" id="{D7B04849-B4F7-BD33-270D-04829CF6C9A1}"/>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1" name="TextBox 10">
            <a:extLst>
              <a:ext uri="{FF2B5EF4-FFF2-40B4-BE49-F238E27FC236}">
                <a16:creationId xmlns:a16="http://schemas.microsoft.com/office/drawing/2014/main" id="{98402B86-B539-7E42-0769-746ADB0306D8}"/>
              </a:ext>
            </a:extLst>
          </p:cNvPr>
          <p:cNvSpPr txBox="1"/>
          <p:nvPr/>
        </p:nvSpPr>
        <p:spPr>
          <a:xfrm>
            <a:off x="374710" y="4158917"/>
            <a:ext cx="6025103" cy="202057"/>
          </a:xfrm>
          <a:prstGeom prst="rect">
            <a:avLst/>
          </a:prstGeom>
          <a:noFill/>
        </p:spPr>
        <p:txBody>
          <a:bodyPr wrap="none" lIns="0" tIns="0" rIns="0" bIns="0" rtlCol="0">
            <a:noAutofit/>
          </a:bodyPr>
          <a:lstStyle/>
          <a:p>
            <a:pPr algn="l"/>
            <a:r>
              <a:rPr lang="en-AU" sz="1000" dirty="0">
                <a:solidFill>
                  <a:schemeClr val="accent1"/>
                </a:solidFill>
              </a:rPr>
              <a:t>Image 5 – screenshot of the HSC examination section of English Studies 11–12 syllabus</a:t>
            </a:r>
          </a:p>
        </p:txBody>
      </p:sp>
      <p:pic>
        <p:nvPicPr>
          <p:cNvPr id="8" name="Picture 7" descr="Screenshot of HSC examination requirements stating there is no compulsory exam for English Studies 11–12, but students may choose to sit an optional exam.">
            <a:extLst>
              <a:ext uri="{FF2B5EF4-FFF2-40B4-BE49-F238E27FC236}">
                <a16:creationId xmlns:a16="http://schemas.microsoft.com/office/drawing/2014/main" id="{AD3501BC-F2E4-FEDB-81D8-662AA683AB59}"/>
              </a:ext>
            </a:extLst>
          </p:cNvPr>
          <p:cNvPicPr>
            <a:picLocks noChangeAspect="1"/>
          </p:cNvPicPr>
          <p:nvPr/>
        </p:nvPicPr>
        <p:blipFill>
          <a:blip r:embed="rId3"/>
          <a:stretch>
            <a:fillRect/>
          </a:stretch>
        </p:blipFill>
        <p:spPr>
          <a:xfrm>
            <a:off x="354182" y="4481061"/>
            <a:ext cx="8956745" cy="1626139"/>
          </a:xfrm>
          <a:prstGeom prst="rect">
            <a:avLst/>
          </a:prstGeom>
        </p:spPr>
      </p:pic>
      <p:sp>
        <p:nvSpPr>
          <p:cNvPr id="3" name="Slide Number Placeholder 2">
            <a:extLst>
              <a:ext uri="{FF2B5EF4-FFF2-40B4-BE49-F238E27FC236}">
                <a16:creationId xmlns:a16="http://schemas.microsoft.com/office/drawing/2014/main" id="{577079B9-EF5C-E5BE-4FAC-009F2FE6ED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544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A4067-06FE-0D4B-4637-8FB68168C8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9709E-62FC-3F14-0DAC-C1D924011C4E}"/>
              </a:ext>
            </a:extLst>
          </p:cNvPr>
          <p:cNvSpPr>
            <a:spLocks noGrp="1"/>
          </p:cNvSpPr>
          <p:nvPr>
            <p:ph type="title"/>
          </p:nvPr>
        </p:nvSpPr>
        <p:spPr/>
        <p:txBody>
          <a:bodyPr/>
          <a:lstStyle/>
          <a:p>
            <a:r>
              <a:rPr lang="en-AU" dirty="0"/>
              <a:t>Assessment (3)</a:t>
            </a:r>
          </a:p>
        </p:txBody>
      </p:sp>
      <p:sp>
        <p:nvSpPr>
          <p:cNvPr id="4" name="Text Placeholder 3">
            <a:extLst>
              <a:ext uri="{FF2B5EF4-FFF2-40B4-BE49-F238E27FC236}">
                <a16:creationId xmlns:a16="http://schemas.microsoft.com/office/drawing/2014/main" id="{8A7D3C3F-F75E-EAAA-AC4E-97D8B642B33D}"/>
              </a:ext>
            </a:extLst>
          </p:cNvPr>
          <p:cNvSpPr>
            <a:spLocks noGrp="1"/>
          </p:cNvSpPr>
          <p:nvPr>
            <p:ph type="body" sz="quarter" idx="18"/>
          </p:nvPr>
        </p:nvSpPr>
        <p:spPr/>
        <p:txBody>
          <a:bodyPr/>
          <a:lstStyle/>
          <a:p>
            <a:r>
              <a:rPr lang="en-AU"/>
              <a:t>Check your answer</a:t>
            </a:r>
          </a:p>
        </p:txBody>
      </p:sp>
      <p:sp>
        <p:nvSpPr>
          <p:cNvPr id="6" name="Content Placeholder 4">
            <a:extLst>
              <a:ext uri="{FF2B5EF4-FFF2-40B4-BE49-F238E27FC236}">
                <a16:creationId xmlns:a16="http://schemas.microsoft.com/office/drawing/2014/main" id="{EF1BC773-D485-1D99-4F9D-8428B215EC03}"/>
              </a:ext>
            </a:extLst>
          </p:cNvPr>
          <p:cNvSpPr txBox="1">
            <a:spLocks/>
          </p:cNvSpPr>
          <p:nvPr/>
        </p:nvSpPr>
        <p:spPr>
          <a:xfrm>
            <a:off x="354182" y="1552756"/>
            <a:ext cx="11483635" cy="65319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ea typeface="Calibri" panose="020F0502020204030204" pitchFamily="34" charset="0"/>
              </a:rPr>
              <a:t>Question 10 – </a:t>
            </a:r>
            <a:r>
              <a:rPr lang="en-AU" dirty="0">
                <a:effectLst/>
                <a:latin typeface="+mn-lt"/>
                <a:ea typeface="Calibri" panose="020F0502020204030204" pitchFamily="34" charset="0"/>
              </a:rPr>
              <a:t>English Studies students may choose to complete an optional HSC examination. </a:t>
            </a:r>
            <a:endParaRPr lang="en-AU" dirty="0">
              <a:latin typeface="+mn-lt"/>
            </a:endParaRPr>
          </a:p>
        </p:txBody>
      </p:sp>
      <p:grpSp>
        <p:nvGrpSpPr>
          <p:cNvPr id="7" name="Group 6" descr="True or false">
            <a:extLst>
              <a:ext uri="{FF2B5EF4-FFF2-40B4-BE49-F238E27FC236}">
                <a16:creationId xmlns:a16="http://schemas.microsoft.com/office/drawing/2014/main" id="{0BE969AF-CCF4-F997-5F58-3A5876FC3E6B}"/>
              </a:ext>
            </a:extLst>
          </p:cNvPr>
          <p:cNvGrpSpPr/>
          <p:nvPr/>
        </p:nvGrpSpPr>
        <p:grpSpPr>
          <a:xfrm>
            <a:off x="354182" y="2614752"/>
            <a:ext cx="5251911" cy="840780"/>
            <a:chOff x="2989780" y="2870020"/>
            <a:chExt cx="5251911" cy="840780"/>
          </a:xfrm>
        </p:grpSpPr>
        <p:sp>
          <p:nvSpPr>
            <p:cNvPr id="9" name="Content Placeholder 4">
              <a:extLst>
                <a:ext uri="{FF2B5EF4-FFF2-40B4-BE49-F238E27FC236}">
                  <a16:creationId xmlns:a16="http://schemas.microsoft.com/office/drawing/2014/main" id="{2F6FF866-D0CE-27EE-63A4-1D0F11E15433}"/>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0" name="Content Placeholder 4">
              <a:extLst>
                <a:ext uri="{FF2B5EF4-FFF2-40B4-BE49-F238E27FC236}">
                  <a16:creationId xmlns:a16="http://schemas.microsoft.com/office/drawing/2014/main" id="{0C7295FB-47BF-070B-5A02-46769ABB46ED}"/>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1" name="TextBox 10">
            <a:extLst>
              <a:ext uri="{FF2B5EF4-FFF2-40B4-BE49-F238E27FC236}">
                <a16:creationId xmlns:a16="http://schemas.microsoft.com/office/drawing/2014/main" id="{FCCA7EC1-1040-26F0-18E1-650D65E073D3}"/>
              </a:ext>
            </a:extLst>
          </p:cNvPr>
          <p:cNvSpPr txBox="1"/>
          <p:nvPr/>
        </p:nvSpPr>
        <p:spPr>
          <a:xfrm>
            <a:off x="354182" y="4153049"/>
            <a:ext cx="7496356" cy="207925"/>
          </a:xfrm>
          <a:prstGeom prst="rect">
            <a:avLst/>
          </a:prstGeom>
          <a:noFill/>
        </p:spPr>
        <p:txBody>
          <a:bodyPr wrap="none" lIns="0" tIns="0" rIns="0" bIns="0" rtlCol="0">
            <a:noAutofit/>
          </a:bodyPr>
          <a:lstStyle/>
          <a:p>
            <a:pPr algn="l"/>
            <a:r>
              <a:rPr lang="en-AU" sz="1000" dirty="0">
                <a:solidFill>
                  <a:schemeClr val="accent1"/>
                </a:solidFill>
              </a:rPr>
              <a:t>Image 6 – screenshot of the HSC examination section of English Studies 11–12 syllabus</a:t>
            </a:r>
          </a:p>
        </p:txBody>
      </p:sp>
      <p:pic>
        <p:nvPicPr>
          <p:cNvPr id="14" name="Picture 13" descr="Screenshot of HSC examination requirements stating there is no compulsory exam for English Studies 11–12, but students may choose to sit an optional exam.">
            <a:extLst>
              <a:ext uri="{FF2B5EF4-FFF2-40B4-BE49-F238E27FC236}">
                <a16:creationId xmlns:a16="http://schemas.microsoft.com/office/drawing/2014/main" id="{5CB62328-68AD-3843-00DD-C6C3CD9E98CA}"/>
              </a:ext>
            </a:extLst>
          </p:cNvPr>
          <p:cNvPicPr>
            <a:picLocks noChangeAspect="1"/>
          </p:cNvPicPr>
          <p:nvPr/>
        </p:nvPicPr>
        <p:blipFill>
          <a:blip r:embed="rId3"/>
          <a:stretch>
            <a:fillRect/>
          </a:stretch>
        </p:blipFill>
        <p:spPr>
          <a:xfrm>
            <a:off x="354182" y="4481061"/>
            <a:ext cx="8956745" cy="1626139"/>
          </a:xfrm>
          <a:prstGeom prst="rect">
            <a:avLst/>
          </a:prstGeom>
        </p:spPr>
      </p:pic>
      <p:sp>
        <p:nvSpPr>
          <p:cNvPr id="3" name="Slide Number Placeholder 2">
            <a:extLst>
              <a:ext uri="{FF2B5EF4-FFF2-40B4-BE49-F238E27FC236}">
                <a16:creationId xmlns:a16="http://schemas.microsoft.com/office/drawing/2014/main" id="{F0CBC254-025F-0318-E712-88C4002FB2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51969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8ADE-3FAA-DAB3-9FB2-3673223BA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1BA36C-B259-26FD-3E91-3D30BCB29008}"/>
              </a:ext>
            </a:extLst>
          </p:cNvPr>
          <p:cNvSpPr>
            <a:spLocks noGrp="1"/>
          </p:cNvSpPr>
          <p:nvPr>
            <p:ph type="title"/>
          </p:nvPr>
        </p:nvSpPr>
        <p:spPr/>
        <p:txBody>
          <a:bodyPr/>
          <a:lstStyle/>
          <a:p>
            <a:r>
              <a:rPr lang="en-AU" dirty="0"/>
              <a:t>Assessment (4)</a:t>
            </a:r>
          </a:p>
        </p:txBody>
      </p:sp>
      <p:sp>
        <p:nvSpPr>
          <p:cNvPr id="4" name="Text Placeholder 3">
            <a:extLst>
              <a:ext uri="{FF2B5EF4-FFF2-40B4-BE49-F238E27FC236}">
                <a16:creationId xmlns:a16="http://schemas.microsoft.com/office/drawing/2014/main" id="{64428FD7-CB39-CF19-2E51-608801DBF225}"/>
              </a:ext>
            </a:extLst>
          </p:cNvPr>
          <p:cNvSpPr>
            <a:spLocks noGrp="1"/>
          </p:cNvSpPr>
          <p:nvPr>
            <p:ph type="body" sz="quarter" idx="18"/>
          </p:nvPr>
        </p:nvSpPr>
        <p:spPr/>
        <p:txBody>
          <a:bodyPr/>
          <a:lstStyle/>
          <a:p>
            <a:r>
              <a:rPr lang="en-AU"/>
              <a:t>Check your answer</a:t>
            </a:r>
          </a:p>
        </p:txBody>
      </p:sp>
      <p:sp>
        <p:nvSpPr>
          <p:cNvPr id="6" name="Content Placeholder 4">
            <a:extLst>
              <a:ext uri="{FF2B5EF4-FFF2-40B4-BE49-F238E27FC236}">
                <a16:creationId xmlns:a16="http://schemas.microsoft.com/office/drawing/2014/main" id="{DEE59F7D-8C9A-CC1F-9ECF-F6286B25DBD2}"/>
              </a:ext>
            </a:extLst>
          </p:cNvPr>
          <p:cNvSpPr>
            <a:spLocks noGrp="1"/>
          </p:cNvSpPr>
          <p:nvPr>
            <p:ph sz="quarter" idx="4294967295"/>
          </p:nvPr>
        </p:nvSpPr>
        <p:spPr>
          <a:xfrm>
            <a:off x="354012" y="1541115"/>
            <a:ext cx="11483975" cy="910926"/>
          </a:xfrm>
        </p:spPr>
        <p:txBody>
          <a:bodyPr/>
          <a:lstStyle/>
          <a:p>
            <a:pPr lvl="0">
              <a:lnSpc>
                <a:spcPct val="150000"/>
              </a:lnSpc>
              <a:spcBef>
                <a:spcPts val="1200"/>
              </a:spcBef>
              <a:spcAft>
                <a:spcPts val="600"/>
              </a:spcAft>
            </a:pPr>
            <a:r>
              <a:rPr lang="en-AU" dirty="0"/>
              <a:t>Question 11 </a:t>
            </a:r>
            <a:r>
              <a:rPr lang="en-AU" dirty="0">
                <a:ea typeface="Calibri" panose="020F0502020204030204" pitchFamily="34" charset="0"/>
              </a:rPr>
              <a:t>–</a:t>
            </a:r>
            <a:r>
              <a:rPr lang="en-AU" dirty="0"/>
              <a:t> </a:t>
            </a:r>
            <a:r>
              <a:rPr lang="en-AU" dirty="0">
                <a:effectLst/>
                <a:ea typeface="Calibri" panose="020F0502020204030204" pitchFamily="34" charset="0"/>
              </a:rPr>
              <a:t>Students who do not sit the optional HSC examination are still eligible for an Australian Tertiary Admission Rank (ATAR).</a:t>
            </a:r>
            <a:endParaRPr lang="en-AU" dirty="0">
              <a:ea typeface="Calibri" panose="020F0502020204030204" pitchFamily="34" charset="0"/>
            </a:endParaRPr>
          </a:p>
        </p:txBody>
      </p:sp>
      <p:grpSp>
        <p:nvGrpSpPr>
          <p:cNvPr id="8" name="Group 7" descr="True or false">
            <a:extLst>
              <a:ext uri="{FF2B5EF4-FFF2-40B4-BE49-F238E27FC236}">
                <a16:creationId xmlns:a16="http://schemas.microsoft.com/office/drawing/2014/main" id="{37E8F389-67B3-59C3-C55A-EE03216BDF85}"/>
              </a:ext>
            </a:extLst>
          </p:cNvPr>
          <p:cNvGrpSpPr/>
          <p:nvPr/>
        </p:nvGrpSpPr>
        <p:grpSpPr>
          <a:xfrm>
            <a:off x="354012" y="2799184"/>
            <a:ext cx="5147847" cy="690954"/>
            <a:chOff x="3050931" y="2514583"/>
            <a:chExt cx="5622211" cy="840780"/>
          </a:xfrm>
        </p:grpSpPr>
        <p:sp>
          <p:nvSpPr>
            <p:cNvPr id="9" name="Content Placeholder 4">
              <a:extLst>
                <a:ext uri="{FF2B5EF4-FFF2-40B4-BE49-F238E27FC236}">
                  <a16:creationId xmlns:a16="http://schemas.microsoft.com/office/drawing/2014/main" id="{8A340B54-8C1C-6F5A-77F4-E1A10DC090D7}"/>
                </a:ext>
              </a:extLst>
            </p:cNvPr>
            <p:cNvSpPr txBox="1">
              <a:spLocks/>
            </p:cNvSpPr>
            <p:nvPr/>
          </p:nvSpPr>
          <p:spPr>
            <a:xfrm>
              <a:off x="3050931" y="2514583"/>
              <a:ext cx="2577143" cy="831453"/>
            </a:xfrm>
            <a:prstGeom prst="roundRect">
              <a:avLst/>
            </a:prstGeom>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0" name="Content Placeholder 4">
              <a:extLst>
                <a:ext uri="{FF2B5EF4-FFF2-40B4-BE49-F238E27FC236}">
                  <a16:creationId xmlns:a16="http://schemas.microsoft.com/office/drawing/2014/main" id="{416C256C-7316-F42F-2E21-9F09B4CBAB36}"/>
                </a:ext>
              </a:extLst>
            </p:cNvPr>
            <p:cNvSpPr txBox="1">
              <a:spLocks/>
            </p:cNvSpPr>
            <p:nvPr/>
          </p:nvSpPr>
          <p:spPr>
            <a:xfrm>
              <a:off x="6095999" y="2514583"/>
              <a:ext cx="2577143" cy="840780"/>
            </a:xfrm>
            <a:prstGeom prst="roundRect">
              <a:avLst/>
            </a:prstGeom>
            <a:solidFill>
              <a:schemeClr val="accent4"/>
            </a:solidFill>
            <a:ln>
              <a:solidFill>
                <a:schemeClr val="bg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1" name="TextBox 10">
            <a:extLst>
              <a:ext uri="{FF2B5EF4-FFF2-40B4-BE49-F238E27FC236}">
                <a16:creationId xmlns:a16="http://schemas.microsoft.com/office/drawing/2014/main" id="{D69F2A70-051C-F368-4C73-0FE1DDFCB8E8}"/>
              </a:ext>
            </a:extLst>
          </p:cNvPr>
          <p:cNvSpPr txBox="1"/>
          <p:nvPr/>
        </p:nvSpPr>
        <p:spPr>
          <a:xfrm>
            <a:off x="354012" y="4172133"/>
            <a:ext cx="7496356" cy="207925"/>
          </a:xfrm>
          <a:prstGeom prst="rect">
            <a:avLst/>
          </a:prstGeom>
          <a:noFill/>
        </p:spPr>
        <p:txBody>
          <a:bodyPr wrap="none" lIns="0" tIns="0" rIns="0" bIns="0" rtlCol="0">
            <a:noAutofit/>
          </a:bodyPr>
          <a:lstStyle/>
          <a:p>
            <a:pPr algn="l"/>
            <a:r>
              <a:rPr lang="en-AU" sz="1000" dirty="0">
                <a:solidFill>
                  <a:schemeClr val="accent1"/>
                </a:solidFill>
              </a:rPr>
              <a:t>Image 7 – screenshot of the HSC examination section of English Studies 11–12 syllabus</a:t>
            </a:r>
          </a:p>
        </p:txBody>
      </p:sp>
      <p:pic>
        <p:nvPicPr>
          <p:cNvPr id="5" name="Picture 4" descr="A yellow text on a white background">
            <a:extLst>
              <a:ext uri="{FF2B5EF4-FFF2-40B4-BE49-F238E27FC236}">
                <a16:creationId xmlns:a16="http://schemas.microsoft.com/office/drawing/2014/main" id="{E8F71280-4FE1-68E4-E1C4-E1DF416F5C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012" y="4392349"/>
            <a:ext cx="9800824" cy="1776508"/>
          </a:xfrm>
          <a:prstGeom prst="rect">
            <a:avLst/>
          </a:prstGeom>
        </p:spPr>
      </p:pic>
      <p:sp>
        <p:nvSpPr>
          <p:cNvPr id="3" name="Slide Number Placeholder 2">
            <a:extLst>
              <a:ext uri="{FF2B5EF4-FFF2-40B4-BE49-F238E27FC236}">
                <a16:creationId xmlns:a16="http://schemas.microsoft.com/office/drawing/2014/main" id="{328C4A6A-139C-7AE4-1B63-E3E66C06F4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8855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686A-CF8F-BC0B-AA02-FEC5805BB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8D400-BC92-4B08-B443-BB47EFD6F834}"/>
              </a:ext>
            </a:extLst>
          </p:cNvPr>
          <p:cNvSpPr>
            <a:spLocks noGrp="1"/>
          </p:cNvSpPr>
          <p:nvPr>
            <p:ph type="title"/>
          </p:nvPr>
        </p:nvSpPr>
        <p:spPr/>
        <p:txBody>
          <a:bodyPr/>
          <a:lstStyle/>
          <a:p>
            <a:r>
              <a:rPr lang="en-AU" sz="3200" dirty="0"/>
              <a:t>Reading to write: Transition to English Studies (1)</a:t>
            </a:r>
          </a:p>
        </p:txBody>
      </p:sp>
      <p:sp>
        <p:nvSpPr>
          <p:cNvPr id="4" name="Text Placeholder 3">
            <a:extLst>
              <a:ext uri="{FF2B5EF4-FFF2-40B4-BE49-F238E27FC236}">
                <a16:creationId xmlns:a16="http://schemas.microsoft.com/office/drawing/2014/main" id="{6FE2BF30-FE6A-12DE-C047-6F3C02D9ADB5}"/>
              </a:ext>
            </a:extLst>
          </p:cNvPr>
          <p:cNvSpPr>
            <a:spLocks noGrp="1"/>
          </p:cNvSpPr>
          <p:nvPr>
            <p:ph type="body" sz="quarter" idx="18"/>
          </p:nvPr>
        </p:nvSpPr>
        <p:spPr>
          <a:xfrm>
            <a:off x="354182" y="982520"/>
            <a:ext cx="10080000" cy="310015"/>
          </a:xfrm>
        </p:spPr>
        <p:txBody>
          <a:bodyPr/>
          <a:lstStyle/>
          <a:p>
            <a:r>
              <a:rPr lang="en-AU"/>
              <a:t>Check your answer</a:t>
            </a:r>
          </a:p>
        </p:txBody>
      </p:sp>
      <p:sp>
        <p:nvSpPr>
          <p:cNvPr id="5" name="Content Placeholder 4">
            <a:extLst>
              <a:ext uri="{FF2B5EF4-FFF2-40B4-BE49-F238E27FC236}">
                <a16:creationId xmlns:a16="http://schemas.microsoft.com/office/drawing/2014/main" id="{C96079B0-3302-AA81-B09E-3FEA0E7D24FA}"/>
              </a:ext>
            </a:extLst>
          </p:cNvPr>
          <p:cNvSpPr txBox="1">
            <a:spLocks/>
          </p:cNvSpPr>
          <p:nvPr/>
        </p:nvSpPr>
        <p:spPr>
          <a:xfrm>
            <a:off x="354182" y="1552756"/>
            <a:ext cx="1148363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dirty="0">
                <a:latin typeface="+mn-lt"/>
              </a:rPr>
              <a:t>Question 12 </a:t>
            </a:r>
            <a:r>
              <a:rPr lang="en-AU" dirty="0">
                <a:latin typeface="+mn-lt"/>
                <a:ea typeface="Calibri" panose="020F0502020204030204" pitchFamily="34" charset="0"/>
              </a:rPr>
              <a:t>–</a:t>
            </a:r>
            <a:r>
              <a:rPr lang="en-AU" dirty="0">
                <a:latin typeface="+mn-lt"/>
              </a:rPr>
              <a:t> </a:t>
            </a:r>
            <a:r>
              <a:rPr lang="en-AU" dirty="0">
                <a:latin typeface="+mn-lt"/>
                <a:ea typeface="Calibri" panose="020F0502020204030204" pitchFamily="34" charset="0"/>
              </a:rPr>
              <a:t>Students read only literary texts in English Studies</a:t>
            </a:r>
          </a:p>
        </p:txBody>
      </p:sp>
      <p:grpSp>
        <p:nvGrpSpPr>
          <p:cNvPr id="6" name="Group 5" descr="True or false">
            <a:extLst>
              <a:ext uri="{FF2B5EF4-FFF2-40B4-BE49-F238E27FC236}">
                <a16:creationId xmlns:a16="http://schemas.microsoft.com/office/drawing/2014/main" id="{CA1EBB84-77DE-37E6-C094-25FF40879C58}"/>
              </a:ext>
            </a:extLst>
          </p:cNvPr>
          <p:cNvGrpSpPr/>
          <p:nvPr/>
        </p:nvGrpSpPr>
        <p:grpSpPr>
          <a:xfrm>
            <a:off x="354182" y="2674369"/>
            <a:ext cx="4051609" cy="690954"/>
            <a:chOff x="3050931" y="2514583"/>
            <a:chExt cx="5622211" cy="840780"/>
          </a:xfrm>
        </p:grpSpPr>
        <p:sp>
          <p:nvSpPr>
            <p:cNvPr id="9" name="Content Placeholder 4">
              <a:extLst>
                <a:ext uri="{FF2B5EF4-FFF2-40B4-BE49-F238E27FC236}">
                  <a16:creationId xmlns:a16="http://schemas.microsoft.com/office/drawing/2014/main" id="{4D9DFF36-5F0C-8797-003E-2C4B77A5B34E}"/>
                </a:ext>
              </a:extLst>
            </p:cNvPr>
            <p:cNvSpPr txBox="1">
              <a:spLocks/>
            </p:cNvSpPr>
            <p:nvPr/>
          </p:nvSpPr>
          <p:spPr>
            <a:xfrm>
              <a:off x="3050931" y="2514583"/>
              <a:ext cx="2577143" cy="831453"/>
            </a:xfrm>
            <a:prstGeom prst="roundRect">
              <a:avLst/>
            </a:prstGeom>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t>True</a:t>
              </a:r>
            </a:p>
          </p:txBody>
        </p:sp>
        <p:sp>
          <p:nvSpPr>
            <p:cNvPr id="10" name="Content Placeholder 4">
              <a:extLst>
                <a:ext uri="{FF2B5EF4-FFF2-40B4-BE49-F238E27FC236}">
                  <a16:creationId xmlns:a16="http://schemas.microsoft.com/office/drawing/2014/main" id="{C97641F1-E6D1-B9A2-EBEE-5E73838E8146}"/>
                </a:ext>
              </a:extLst>
            </p:cNvPr>
            <p:cNvSpPr txBox="1">
              <a:spLocks/>
            </p:cNvSpPr>
            <p:nvPr/>
          </p:nvSpPr>
          <p:spPr>
            <a:xfrm>
              <a:off x="6095999" y="2514583"/>
              <a:ext cx="2577143" cy="840780"/>
            </a:xfrm>
            <a:prstGeom prst="roundRect">
              <a:avLst/>
            </a:prstGeom>
            <a:solidFill>
              <a:schemeClr val="accent4"/>
            </a:solidFill>
            <a:ln>
              <a:solidFill>
                <a:schemeClr val="bg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6" name="TextBox 15">
            <a:extLst>
              <a:ext uri="{FF2B5EF4-FFF2-40B4-BE49-F238E27FC236}">
                <a16:creationId xmlns:a16="http://schemas.microsoft.com/office/drawing/2014/main" id="{225425D3-7D08-8BD9-0244-5E7C07547C74}"/>
              </a:ext>
            </a:extLst>
          </p:cNvPr>
          <p:cNvSpPr txBox="1"/>
          <p:nvPr/>
        </p:nvSpPr>
        <p:spPr>
          <a:xfrm>
            <a:off x="4886369" y="2180711"/>
            <a:ext cx="6630515" cy="163213"/>
          </a:xfrm>
          <a:prstGeom prst="rect">
            <a:avLst/>
          </a:prstGeom>
          <a:noFill/>
        </p:spPr>
        <p:txBody>
          <a:bodyPr wrap="none" lIns="0" tIns="0" rIns="0" bIns="0" rtlCol="0">
            <a:noAutofit/>
          </a:bodyPr>
          <a:lstStyle/>
          <a:p>
            <a:pPr algn="l"/>
            <a:r>
              <a:rPr lang="en-AU" sz="1000" dirty="0">
                <a:solidFill>
                  <a:schemeClr val="accent1"/>
                </a:solidFill>
              </a:rPr>
              <a:t>Image 8 – screenshot of the Reading to write: Transition to English Studies section of English Studies 11–12 syllabus</a:t>
            </a:r>
          </a:p>
        </p:txBody>
      </p:sp>
      <p:pic>
        <p:nvPicPr>
          <p:cNvPr id="15" name="Picture 14" descr="Screenshot of the ‘Reading to write: Transition to English Studies’ section of the syllabus, showing that students read and engage with literary and non-literary texts to develop reading, writing, research, and critical thinking skills">
            <a:extLst>
              <a:ext uri="{FF2B5EF4-FFF2-40B4-BE49-F238E27FC236}">
                <a16:creationId xmlns:a16="http://schemas.microsoft.com/office/drawing/2014/main" id="{E85A740C-B92A-3947-88EA-27EB0F3A777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86369" y="2426277"/>
            <a:ext cx="6955861" cy="4269723"/>
          </a:xfrm>
          <a:prstGeom prst="rect">
            <a:avLst/>
          </a:prstGeom>
          <a:noFill/>
        </p:spPr>
      </p:pic>
      <p:sp>
        <p:nvSpPr>
          <p:cNvPr id="3" name="Slide Number Placeholder 2">
            <a:extLst>
              <a:ext uri="{FF2B5EF4-FFF2-40B4-BE49-F238E27FC236}">
                <a16:creationId xmlns:a16="http://schemas.microsoft.com/office/drawing/2014/main" id="{E02EC60E-E34B-997D-B9A2-1444D783017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32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0055D-5DF6-E432-E100-6CCE021A6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60E7B-3204-C24D-D801-2EB091175655}"/>
              </a:ext>
            </a:extLst>
          </p:cNvPr>
          <p:cNvSpPr>
            <a:spLocks noGrp="1"/>
          </p:cNvSpPr>
          <p:nvPr>
            <p:ph type="title"/>
          </p:nvPr>
        </p:nvSpPr>
        <p:spPr/>
        <p:txBody>
          <a:bodyPr/>
          <a:lstStyle/>
          <a:p>
            <a:r>
              <a:rPr lang="en-AU" sz="3200" dirty="0"/>
              <a:t>Reading to write: Transition to English Studies (2)</a:t>
            </a:r>
          </a:p>
        </p:txBody>
      </p:sp>
      <p:sp>
        <p:nvSpPr>
          <p:cNvPr id="4" name="Text Placeholder 3">
            <a:extLst>
              <a:ext uri="{FF2B5EF4-FFF2-40B4-BE49-F238E27FC236}">
                <a16:creationId xmlns:a16="http://schemas.microsoft.com/office/drawing/2014/main" id="{F09D0535-14CB-1C0A-9782-2B768154A203}"/>
              </a:ext>
            </a:extLst>
          </p:cNvPr>
          <p:cNvSpPr>
            <a:spLocks noGrp="1"/>
          </p:cNvSpPr>
          <p:nvPr>
            <p:ph type="body" sz="quarter" idx="18"/>
          </p:nvPr>
        </p:nvSpPr>
        <p:spPr>
          <a:xfrm>
            <a:off x="354182" y="982520"/>
            <a:ext cx="10080000" cy="310015"/>
          </a:xfrm>
        </p:spPr>
        <p:txBody>
          <a:bodyPr/>
          <a:lstStyle/>
          <a:p>
            <a:r>
              <a:rPr lang="en-AU"/>
              <a:t>Check your answer</a:t>
            </a:r>
          </a:p>
        </p:txBody>
      </p:sp>
      <p:sp>
        <p:nvSpPr>
          <p:cNvPr id="5" name="Content Placeholder 4">
            <a:extLst>
              <a:ext uri="{FF2B5EF4-FFF2-40B4-BE49-F238E27FC236}">
                <a16:creationId xmlns:a16="http://schemas.microsoft.com/office/drawing/2014/main" id="{19B9ED40-F7F7-06B2-770C-0F2E32CD34BE}"/>
              </a:ext>
            </a:extLst>
          </p:cNvPr>
          <p:cNvSpPr txBox="1">
            <a:spLocks/>
          </p:cNvSpPr>
          <p:nvPr/>
        </p:nvSpPr>
        <p:spPr>
          <a:xfrm>
            <a:off x="354182" y="1552756"/>
            <a:ext cx="1148363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dirty="0">
                <a:latin typeface="+mn-lt"/>
              </a:rPr>
              <a:t>Question 13 </a:t>
            </a:r>
            <a:r>
              <a:rPr lang="en-AU" dirty="0">
                <a:latin typeface="+mn-lt"/>
                <a:ea typeface="Calibri" panose="020F0502020204030204" pitchFamily="34" charset="0"/>
              </a:rPr>
              <a:t>–</a:t>
            </a:r>
            <a:r>
              <a:rPr lang="en-AU" dirty="0">
                <a:latin typeface="+mn-lt"/>
              </a:rPr>
              <a:t> </a:t>
            </a:r>
            <a:r>
              <a:rPr lang="en-AU" dirty="0">
                <a:latin typeface="+mn-lt"/>
                <a:ea typeface="Calibri" panose="020F0502020204030204" pitchFamily="34" charset="0"/>
              </a:rPr>
              <a:t>Students will deepen their understanding of themselves through this focus area.</a:t>
            </a:r>
          </a:p>
        </p:txBody>
      </p:sp>
      <p:grpSp>
        <p:nvGrpSpPr>
          <p:cNvPr id="8" name="Group 7" descr="True or false">
            <a:extLst>
              <a:ext uri="{FF2B5EF4-FFF2-40B4-BE49-F238E27FC236}">
                <a16:creationId xmlns:a16="http://schemas.microsoft.com/office/drawing/2014/main" id="{DC8CAD16-50C2-8942-A9C1-91FE577CE227}"/>
              </a:ext>
            </a:extLst>
          </p:cNvPr>
          <p:cNvGrpSpPr/>
          <p:nvPr/>
        </p:nvGrpSpPr>
        <p:grpSpPr>
          <a:xfrm>
            <a:off x="354182" y="2608644"/>
            <a:ext cx="3879668" cy="820355"/>
            <a:chOff x="2989780" y="2870020"/>
            <a:chExt cx="5251911" cy="840780"/>
          </a:xfrm>
        </p:grpSpPr>
        <p:sp>
          <p:nvSpPr>
            <p:cNvPr id="11" name="Content Placeholder 4">
              <a:extLst>
                <a:ext uri="{FF2B5EF4-FFF2-40B4-BE49-F238E27FC236}">
                  <a16:creationId xmlns:a16="http://schemas.microsoft.com/office/drawing/2014/main" id="{DCAD52B2-B2B1-917E-D2FC-719BDD976F34}"/>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2" name="Content Placeholder 4">
              <a:extLst>
                <a:ext uri="{FF2B5EF4-FFF2-40B4-BE49-F238E27FC236}">
                  <a16:creationId xmlns:a16="http://schemas.microsoft.com/office/drawing/2014/main" id="{1BB6EE0D-AC7C-CE5E-F64C-64FD61B92D55}"/>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6" name="TextBox 15">
            <a:extLst>
              <a:ext uri="{FF2B5EF4-FFF2-40B4-BE49-F238E27FC236}">
                <a16:creationId xmlns:a16="http://schemas.microsoft.com/office/drawing/2014/main" id="{ECC17960-9A36-8328-DB2B-66F96F9F1E6E}"/>
              </a:ext>
            </a:extLst>
          </p:cNvPr>
          <p:cNvSpPr txBox="1"/>
          <p:nvPr/>
        </p:nvSpPr>
        <p:spPr>
          <a:xfrm>
            <a:off x="4810980" y="2231904"/>
            <a:ext cx="6656672" cy="126674"/>
          </a:xfrm>
          <a:prstGeom prst="rect">
            <a:avLst/>
          </a:prstGeom>
          <a:noFill/>
        </p:spPr>
        <p:txBody>
          <a:bodyPr wrap="none" lIns="0" tIns="0" rIns="0" bIns="0" rtlCol="0">
            <a:noAutofit/>
          </a:bodyPr>
          <a:lstStyle/>
          <a:p>
            <a:pPr algn="l"/>
            <a:r>
              <a:rPr lang="en-AU" sz="1000" dirty="0">
                <a:solidFill>
                  <a:schemeClr val="accent1"/>
                </a:solidFill>
              </a:rPr>
              <a:t>Image 9 – screenshot of the Reading to write: Transition to English Studies section of English Studies 11–12 syllabus</a:t>
            </a:r>
          </a:p>
        </p:txBody>
      </p:sp>
      <p:pic>
        <p:nvPicPr>
          <p:cNvPr id="7" name="Picture 6" descr="Screenshot of the ‘Reading to write: Transition to English Studies’ syllabus section, showing that students read literary and non-literary texts to deepen understanding of themselves and others, and develop analytical, research, and writing skills.">
            <a:extLst>
              <a:ext uri="{FF2B5EF4-FFF2-40B4-BE49-F238E27FC236}">
                <a16:creationId xmlns:a16="http://schemas.microsoft.com/office/drawing/2014/main" id="{14A74A18-0946-AAF1-F6F0-B8F7D5F8B31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10980" y="2573440"/>
            <a:ext cx="7026837" cy="4122560"/>
          </a:xfrm>
          <a:prstGeom prst="rect">
            <a:avLst/>
          </a:prstGeom>
        </p:spPr>
      </p:pic>
      <p:sp>
        <p:nvSpPr>
          <p:cNvPr id="3" name="Slide Number Placeholder 2">
            <a:extLst>
              <a:ext uri="{FF2B5EF4-FFF2-40B4-BE49-F238E27FC236}">
                <a16:creationId xmlns:a16="http://schemas.microsoft.com/office/drawing/2014/main" id="{727244F3-A52C-2AC1-FA58-35EEF6CE65F3}"/>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412914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946F7-E126-625A-0AA1-555CEB62D0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2480C-71CA-DECD-72D2-886AA8767394}"/>
              </a:ext>
            </a:extLst>
          </p:cNvPr>
          <p:cNvSpPr>
            <a:spLocks noGrp="1"/>
          </p:cNvSpPr>
          <p:nvPr>
            <p:ph type="title"/>
          </p:nvPr>
        </p:nvSpPr>
        <p:spPr/>
        <p:txBody>
          <a:bodyPr/>
          <a:lstStyle/>
          <a:p>
            <a:r>
              <a:rPr lang="en-AU" sz="3200" dirty="0"/>
              <a:t>Reading to write: Transition to English Studies (3)</a:t>
            </a:r>
          </a:p>
        </p:txBody>
      </p:sp>
      <p:sp>
        <p:nvSpPr>
          <p:cNvPr id="4" name="Text Placeholder 3">
            <a:extLst>
              <a:ext uri="{FF2B5EF4-FFF2-40B4-BE49-F238E27FC236}">
                <a16:creationId xmlns:a16="http://schemas.microsoft.com/office/drawing/2014/main" id="{F5037BD9-527C-EED2-2C44-059C48342B2E}"/>
              </a:ext>
            </a:extLst>
          </p:cNvPr>
          <p:cNvSpPr>
            <a:spLocks noGrp="1"/>
          </p:cNvSpPr>
          <p:nvPr>
            <p:ph type="body" sz="quarter" idx="18"/>
          </p:nvPr>
        </p:nvSpPr>
        <p:spPr>
          <a:xfrm>
            <a:off x="354182" y="982520"/>
            <a:ext cx="10080000" cy="310015"/>
          </a:xfrm>
        </p:spPr>
        <p:txBody>
          <a:bodyPr/>
          <a:lstStyle/>
          <a:p>
            <a:r>
              <a:rPr lang="en-AU"/>
              <a:t>Check your answer</a:t>
            </a:r>
          </a:p>
        </p:txBody>
      </p:sp>
      <p:sp>
        <p:nvSpPr>
          <p:cNvPr id="5" name="Content Placeholder 4">
            <a:extLst>
              <a:ext uri="{FF2B5EF4-FFF2-40B4-BE49-F238E27FC236}">
                <a16:creationId xmlns:a16="http://schemas.microsoft.com/office/drawing/2014/main" id="{4D4890FF-45B1-0165-8D80-EA965AD6CFE5}"/>
              </a:ext>
            </a:extLst>
          </p:cNvPr>
          <p:cNvSpPr txBox="1">
            <a:spLocks/>
          </p:cNvSpPr>
          <p:nvPr/>
        </p:nvSpPr>
        <p:spPr>
          <a:xfrm>
            <a:off x="354182" y="1552756"/>
            <a:ext cx="11483635"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Question 14 </a:t>
            </a:r>
            <a:r>
              <a:rPr lang="en-AU" dirty="0">
                <a:latin typeface="+mn-lt"/>
                <a:ea typeface="Calibri" panose="020F0502020204030204" pitchFamily="34" charset="0"/>
              </a:rPr>
              <a:t>–</a:t>
            </a:r>
            <a:r>
              <a:rPr lang="en-AU" dirty="0">
                <a:latin typeface="+mn-lt"/>
              </a:rPr>
              <a:t> </a:t>
            </a:r>
            <a:r>
              <a:rPr lang="en-AU" dirty="0">
                <a:latin typeface="+mn-lt"/>
                <a:ea typeface="Calibri" panose="020F0502020204030204" pitchFamily="34" charset="0"/>
              </a:rPr>
              <a:t>Students will use their experiences of reading to develop their skills as writers</a:t>
            </a:r>
          </a:p>
        </p:txBody>
      </p:sp>
      <p:grpSp>
        <p:nvGrpSpPr>
          <p:cNvPr id="8" name="Group 7" descr="True or false">
            <a:extLst>
              <a:ext uri="{FF2B5EF4-FFF2-40B4-BE49-F238E27FC236}">
                <a16:creationId xmlns:a16="http://schemas.microsoft.com/office/drawing/2014/main" id="{48A66DC9-6775-BEE6-3B61-B22CE17BCE16}"/>
              </a:ext>
            </a:extLst>
          </p:cNvPr>
          <p:cNvGrpSpPr/>
          <p:nvPr/>
        </p:nvGrpSpPr>
        <p:grpSpPr>
          <a:xfrm>
            <a:off x="354182" y="2608644"/>
            <a:ext cx="3879668" cy="820355"/>
            <a:chOff x="2989780" y="2870020"/>
            <a:chExt cx="5251911" cy="840780"/>
          </a:xfrm>
        </p:grpSpPr>
        <p:sp>
          <p:nvSpPr>
            <p:cNvPr id="11" name="Content Placeholder 4">
              <a:extLst>
                <a:ext uri="{FF2B5EF4-FFF2-40B4-BE49-F238E27FC236}">
                  <a16:creationId xmlns:a16="http://schemas.microsoft.com/office/drawing/2014/main" id="{9F724550-7246-1535-5612-9FCAAE21D66E}"/>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2" name="Content Placeholder 4">
              <a:extLst>
                <a:ext uri="{FF2B5EF4-FFF2-40B4-BE49-F238E27FC236}">
                  <a16:creationId xmlns:a16="http://schemas.microsoft.com/office/drawing/2014/main" id="{6076E503-0B33-0F9F-B070-8DA35D1C7A91}"/>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6" name="TextBox 15">
            <a:extLst>
              <a:ext uri="{FF2B5EF4-FFF2-40B4-BE49-F238E27FC236}">
                <a16:creationId xmlns:a16="http://schemas.microsoft.com/office/drawing/2014/main" id="{50B1E4F2-9D19-DC9A-1847-D893F86345D8}"/>
              </a:ext>
            </a:extLst>
          </p:cNvPr>
          <p:cNvSpPr txBox="1"/>
          <p:nvPr/>
        </p:nvSpPr>
        <p:spPr>
          <a:xfrm>
            <a:off x="4854645" y="2197357"/>
            <a:ext cx="6759535" cy="133754"/>
          </a:xfrm>
          <a:prstGeom prst="rect">
            <a:avLst/>
          </a:prstGeom>
          <a:noFill/>
        </p:spPr>
        <p:txBody>
          <a:bodyPr wrap="none" lIns="0" tIns="0" rIns="0" bIns="0" rtlCol="0">
            <a:noAutofit/>
          </a:bodyPr>
          <a:lstStyle/>
          <a:p>
            <a:pPr algn="l"/>
            <a:r>
              <a:rPr lang="en-AU" sz="1000" dirty="0">
                <a:solidFill>
                  <a:schemeClr val="accent1"/>
                </a:solidFill>
              </a:rPr>
              <a:t>Image 10 – screenshot of the Reading to write: Transition to English Studies section of English Studies 11–12 syllabus</a:t>
            </a:r>
          </a:p>
        </p:txBody>
      </p:sp>
      <p:pic>
        <p:nvPicPr>
          <p:cNvPr id="6" name="Picture 5" descr="Screenshot of the ‘Reading to write: Transition to English Studies’ syllabus section, highlighting that students use knowledge gained from reading to develop their skills as writers.">
            <a:extLst>
              <a:ext uri="{FF2B5EF4-FFF2-40B4-BE49-F238E27FC236}">
                <a16:creationId xmlns:a16="http://schemas.microsoft.com/office/drawing/2014/main" id="{3BB0E06D-CB20-3B1D-9B5D-A6E7B46B11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54645" y="2430111"/>
            <a:ext cx="7195953" cy="4265889"/>
          </a:xfrm>
          <a:prstGeom prst="rect">
            <a:avLst/>
          </a:prstGeom>
        </p:spPr>
      </p:pic>
      <p:sp>
        <p:nvSpPr>
          <p:cNvPr id="3" name="Slide Number Placeholder 2">
            <a:extLst>
              <a:ext uri="{FF2B5EF4-FFF2-40B4-BE49-F238E27FC236}">
                <a16:creationId xmlns:a16="http://schemas.microsoft.com/office/drawing/2014/main" id="{B81B9AB4-7FB7-FE30-456D-A326761972C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6378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C534-B23A-D146-7617-A0441D958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7E6F4-A2EE-F9C8-90E7-CBDB2BB531D0}"/>
              </a:ext>
            </a:extLst>
          </p:cNvPr>
          <p:cNvSpPr>
            <a:spLocks noGrp="1"/>
          </p:cNvSpPr>
          <p:nvPr>
            <p:ph type="title"/>
          </p:nvPr>
        </p:nvSpPr>
        <p:spPr/>
        <p:txBody>
          <a:bodyPr/>
          <a:lstStyle/>
          <a:p>
            <a:r>
              <a:rPr lang="en-AU" sz="3200" dirty="0"/>
              <a:t>Reading to write: Transition to English Studies (4)</a:t>
            </a:r>
          </a:p>
        </p:txBody>
      </p:sp>
      <p:sp>
        <p:nvSpPr>
          <p:cNvPr id="4" name="Text Placeholder 3">
            <a:extLst>
              <a:ext uri="{FF2B5EF4-FFF2-40B4-BE49-F238E27FC236}">
                <a16:creationId xmlns:a16="http://schemas.microsoft.com/office/drawing/2014/main" id="{0AF701B7-C2AB-1093-8994-ABA1D0BEF37E}"/>
              </a:ext>
            </a:extLst>
          </p:cNvPr>
          <p:cNvSpPr>
            <a:spLocks noGrp="1"/>
          </p:cNvSpPr>
          <p:nvPr>
            <p:ph type="body" sz="quarter" idx="18"/>
          </p:nvPr>
        </p:nvSpPr>
        <p:spPr>
          <a:xfrm>
            <a:off x="354182" y="982520"/>
            <a:ext cx="10080000" cy="310015"/>
          </a:xfrm>
        </p:spPr>
        <p:txBody>
          <a:bodyPr/>
          <a:lstStyle/>
          <a:p>
            <a:r>
              <a:rPr lang="en-AU"/>
              <a:t>Check your answer</a:t>
            </a:r>
          </a:p>
        </p:txBody>
      </p:sp>
      <p:sp>
        <p:nvSpPr>
          <p:cNvPr id="5" name="Content Placeholder 4">
            <a:extLst>
              <a:ext uri="{FF2B5EF4-FFF2-40B4-BE49-F238E27FC236}">
                <a16:creationId xmlns:a16="http://schemas.microsoft.com/office/drawing/2014/main" id="{4647A56D-BDE1-35E6-F633-23BA05048284}"/>
              </a:ext>
            </a:extLst>
          </p:cNvPr>
          <p:cNvSpPr txBox="1">
            <a:spLocks/>
          </p:cNvSpPr>
          <p:nvPr/>
        </p:nvSpPr>
        <p:spPr>
          <a:xfrm>
            <a:off x="354182" y="1552756"/>
            <a:ext cx="11483635" cy="8683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AU" dirty="0">
                <a:latin typeface="+mn-lt"/>
              </a:rPr>
              <a:t>Question 15 </a:t>
            </a:r>
            <a:r>
              <a:rPr lang="en-AU" dirty="0">
                <a:latin typeface="+mn-lt"/>
                <a:ea typeface="Calibri" panose="020F0502020204030204" pitchFamily="34" charset="0"/>
              </a:rPr>
              <a:t>–</a:t>
            </a:r>
            <a:r>
              <a:rPr lang="en-AU" dirty="0">
                <a:latin typeface="+mn-lt"/>
              </a:rPr>
              <a:t> </a:t>
            </a:r>
            <a:r>
              <a:rPr lang="en-AU" dirty="0">
                <a:latin typeface="+mn-lt"/>
                <a:ea typeface="Calibri" panose="020F0502020204030204" pitchFamily="34" charset="0"/>
              </a:rPr>
              <a:t>Students will not be expected to analyse or evaluate the texts they read in English Studies.</a:t>
            </a:r>
          </a:p>
        </p:txBody>
      </p:sp>
      <p:grpSp>
        <p:nvGrpSpPr>
          <p:cNvPr id="6" name="Group 5" descr="True or false">
            <a:extLst>
              <a:ext uri="{FF2B5EF4-FFF2-40B4-BE49-F238E27FC236}">
                <a16:creationId xmlns:a16="http://schemas.microsoft.com/office/drawing/2014/main" id="{B7618F86-FE61-84EE-70B7-58AA67163FE7}"/>
              </a:ext>
            </a:extLst>
          </p:cNvPr>
          <p:cNvGrpSpPr/>
          <p:nvPr/>
        </p:nvGrpSpPr>
        <p:grpSpPr>
          <a:xfrm>
            <a:off x="354182" y="2674369"/>
            <a:ext cx="4051608" cy="690954"/>
            <a:chOff x="3050931" y="2514583"/>
            <a:chExt cx="5622211" cy="840780"/>
          </a:xfrm>
        </p:grpSpPr>
        <p:sp>
          <p:nvSpPr>
            <p:cNvPr id="9" name="Content Placeholder 4">
              <a:extLst>
                <a:ext uri="{FF2B5EF4-FFF2-40B4-BE49-F238E27FC236}">
                  <a16:creationId xmlns:a16="http://schemas.microsoft.com/office/drawing/2014/main" id="{7DBA4DCA-7EC5-720F-7F13-18312D6F5418}"/>
                </a:ext>
              </a:extLst>
            </p:cNvPr>
            <p:cNvSpPr txBox="1">
              <a:spLocks/>
            </p:cNvSpPr>
            <p:nvPr/>
          </p:nvSpPr>
          <p:spPr>
            <a:xfrm>
              <a:off x="3050931" y="2514583"/>
              <a:ext cx="2577143" cy="831453"/>
            </a:xfrm>
            <a:prstGeom prst="roundRect">
              <a:avLst/>
            </a:prstGeom>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10" name="Content Placeholder 4">
              <a:extLst>
                <a:ext uri="{FF2B5EF4-FFF2-40B4-BE49-F238E27FC236}">
                  <a16:creationId xmlns:a16="http://schemas.microsoft.com/office/drawing/2014/main" id="{492CB668-49B8-8071-A728-ADED83E5E909}"/>
                </a:ext>
              </a:extLst>
            </p:cNvPr>
            <p:cNvSpPr txBox="1">
              <a:spLocks/>
            </p:cNvSpPr>
            <p:nvPr/>
          </p:nvSpPr>
          <p:spPr>
            <a:xfrm>
              <a:off x="6095999" y="2514583"/>
              <a:ext cx="2577143" cy="840780"/>
            </a:xfrm>
            <a:prstGeom prst="roundRect">
              <a:avLst/>
            </a:prstGeom>
            <a:solidFill>
              <a:schemeClr val="accent4"/>
            </a:solidFill>
            <a:ln>
              <a:solidFill>
                <a:schemeClr val="bg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6" name="TextBox 15">
            <a:extLst>
              <a:ext uri="{FF2B5EF4-FFF2-40B4-BE49-F238E27FC236}">
                <a16:creationId xmlns:a16="http://schemas.microsoft.com/office/drawing/2014/main" id="{76B634AA-7ED6-3C33-1CE2-CA177727B79A}"/>
              </a:ext>
            </a:extLst>
          </p:cNvPr>
          <p:cNvSpPr txBox="1"/>
          <p:nvPr/>
        </p:nvSpPr>
        <p:spPr>
          <a:xfrm>
            <a:off x="4886366" y="2408845"/>
            <a:ext cx="6820119" cy="207990"/>
          </a:xfrm>
          <a:prstGeom prst="rect">
            <a:avLst/>
          </a:prstGeom>
          <a:noFill/>
        </p:spPr>
        <p:txBody>
          <a:bodyPr wrap="none" lIns="0" tIns="0" rIns="0" bIns="0" rtlCol="0">
            <a:noAutofit/>
          </a:bodyPr>
          <a:lstStyle/>
          <a:p>
            <a:pPr algn="l"/>
            <a:r>
              <a:rPr lang="en-AU" sz="1000" dirty="0">
                <a:solidFill>
                  <a:schemeClr val="accent1"/>
                </a:solidFill>
              </a:rPr>
              <a:t>Image 11 – screenshot of the Reading to write: Transition to English Studies section of English Studies 11–12 syllabus</a:t>
            </a:r>
          </a:p>
        </p:txBody>
      </p:sp>
      <p:pic>
        <p:nvPicPr>
          <p:cNvPr id="7" name="Picture 6" descr="Screenshot of the ‘Reading to write: Transition to English Studies’ syllabus section, highlighting that students read texts to expand their skills of analysis and evaluation.">
            <a:extLst>
              <a:ext uri="{FF2B5EF4-FFF2-40B4-BE49-F238E27FC236}">
                <a16:creationId xmlns:a16="http://schemas.microsoft.com/office/drawing/2014/main" id="{AB1F10BE-DA1F-DCB0-DAAA-E4F57B636B0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86366" y="2604607"/>
            <a:ext cx="7019997" cy="4091393"/>
          </a:xfrm>
          <a:prstGeom prst="rect">
            <a:avLst/>
          </a:prstGeom>
        </p:spPr>
      </p:pic>
      <p:sp>
        <p:nvSpPr>
          <p:cNvPr id="3" name="Slide Number Placeholder 2">
            <a:extLst>
              <a:ext uri="{FF2B5EF4-FFF2-40B4-BE49-F238E27FC236}">
                <a16:creationId xmlns:a16="http://schemas.microsoft.com/office/drawing/2014/main" id="{D55D9089-F99C-61D8-84D4-D9E59FAE290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8739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 –//educationstandards.nsw.edu.au/</a:t>
            </a:r>
            <a:r>
              <a:rPr kumimoji="0" lang="en-AU" sz="1200" b="0" i="0" u="none" strike="noStrike" kern="1200" cap="none" spc="0" normalizeH="0" baseline="0" noProof="0" dirty="0" err="1">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wps</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/portal/</a:t>
            </a:r>
            <a:r>
              <a:rPr kumimoji="0" lang="en-AU" sz="1200" b="0" i="0" u="none" strike="noStrike" kern="1200" cap="none" spc="0" normalizeH="0" baseline="0" noProof="0" dirty="0" err="1">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nesa</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 –//educationstandards.nsw.edu.au/</a:t>
            </a:r>
            <a:r>
              <a:rPr kumimoji="0" lang="en-AU" sz="1200" b="0" i="0" u="none" strike="noStrike" kern="1200" cap="none" spc="0" normalizeH="0" baseline="0" noProof="0" dirty="0" err="1">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wps</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/portal/</a:t>
            </a:r>
            <a:r>
              <a:rPr kumimoji="0" lang="en-AU" sz="1200" b="0" i="0" u="none" strike="noStrike" kern="1200" cap="none" spc="0" normalizeH="0" baseline="0" noProof="0" dirty="0" err="1">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nesa</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 –//curriculum.nsw.edu.au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latin typeface="+mn-lt"/>
                <a:hlinkClick r:id="rId6"/>
              </a:rPr>
              <a:t>English Studies 11–12 </a:t>
            </a:r>
            <a:r>
              <a:rPr lang="en-AU">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D73C8-B1E9-E384-3D2B-EED688AE3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63FB08-D489-31E2-92C2-C970A503F99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0B72A485-69BB-5FDF-B068-5B4C37E5217B}"/>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2C570186-3086-E8D7-60B4-4A5FE8A53ED3}"/>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 –</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0457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91418-F44B-3FFA-BC39-572E25F1A9F3}"/>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32DBA460-774C-11A1-47BF-6C188E5CADD2}"/>
              </a:ext>
            </a:extLst>
          </p:cNvPr>
          <p:cNvSpPr>
            <a:spLocks noGrp="1"/>
          </p:cNvSpPr>
          <p:nvPr>
            <p:ph type="ctrTitle"/>
          </p:nvPr>
        </p:nvSpPr>
        <p:spPr>
          <a:xfrm>
            <a:off x="539999" y="1530002"/>
            <a:ext cx="6255979" cy="2033997"/>
          </a:xfrm>
        </p:spPr>
        <p:txBody>
          <a:bodyPr/>
          <a:lstStyle/>
          <a:p>
            <a:r>
              <a:rPr lang="en-AU" dirty="0"/>
              <a:t>Phase 1 – understanding the English Studies course</a:t>
            </a:r>
          </a:p>
        </p:txBody>
      </p:sp>
      <p:sp>
        <p:nvSpPr>
          <p:cNvPr id="17" name="Text Placeholder 16">
            <a:extLst>
              <a:ext uri="{FF2B5EF4-FFF2-40B4-BE49-F238E27FC236}">
                <a16:creationId xmlns:a16="http://schemas.microsoft.com/office/drawing/2014/main" id="{53DB83AD-7177-0D0C-404E-A9BF1D2F80FA}"/>
              </a:ext>
            </a:extLst>
          </p:cNvPr>
          <p:cNvSpPr>
            <a:spLocks noGrp="1"/>
          </p:cNvSpPr>
          <p:nvPr>
            <p:ph type="body" sz="quarter" idx="10"/>
          </p:nvPr>
        </p:nvSpPr>
        <p:spPr/>
        <p:txBody>
          <a:bodyPr/>
          <a:lstStyle/>
          <a:p>
            <a:r>
              <a:rPr lang="en-AU" dirty="0"/>
              <a:t>Stage 6 – Year 11 English Studies – 11.1</a:t>
            </a:r>
          </a:p>
        </p:txBody>
      </p:sp>
      <p:sp>
        <p:nvSpPr>
          <p:cNvPr id="21" name="Text Placeholder 20">
            <a:extLst>
              <a:ext uri="{FF2B5EF4-FFF2-40B4-BE49-F238E27FC236}">
                <a16:creationId xmlns:a16="http://schemas.microsoft.com/office/drawing/2014/main" id="{64BD0E19-F0FD-49F7-0BF4-7616286D54EB}"/>
              </a:ext>
            </a:extLst>
          </p:cNvPr>
          <p:cNvSpPr>
            <a:spLocks noGrp="1"/>
          </p:cNvSpPr>
          <p:nvPr>
            <p:ph type="body" sz="quarter" idx="16"/>
          </p:nvPr>
        </p:nvSpPr>
        <p:spPr/>
        <p:txBody>
          <a:bodyPr/>
          <a:lstStyle/>
          <a:p>
            <a:r>
              <a:rPr lang="en-AU" dirty="0">
                <a:cs typeface="Arial" panose="020B0604020202020204" pitchFamily="34" charset="0"/>
              </a:rPr>
              <a:t>‘Reading to write: Transition to English Studies’</a:t>
            </a:r>
            <a:r>
              <a:rPr lang="en-US" dirty="0">
                <a:cs typeface="Arial" panose="020B0604020202020204" pitchFamily="34" charset="0"/>
              </a:rPr>
              <a:t> – Year 11</a:t>
            </a:r>
            <a:endParaRPr lang="en-AU" dirty="0"/>
          </a:p>
        </p:txBody>
      </p:sp>
      <p:sp>
        <p:nvSpPr>
          <p:cNvPr id="2" name="Text Placeholder 1">
            <a:extLst>
              <a:ext uri="{FF2B5EF4-FFF2-40B4-BE49-F238E27FC236}">
                <a16:creationId xmlns:a16="http://schemas.microsoft.com/office/drawing/2014/main" id="{8E90DBA1-110F-C843-9D6C-04D290B1C496}"/>
              </a:ext>
            </a:extLst>
          </p:cNvPr>
          <p:cNvSpPr>
            <a:spLocks noGrp="1"/>
          </p:cNvSpPr>
          <p:nvPr>
            <p:ph type="body" sz="quarter" idx="14"/>
          </p:nvPr>
        </p:nvSpPr>
        <p:spPr/>
        <p:txBody>
          <a:bodyPr/>
          <a:lstStyle/>
          <a:p>
            <a:r>
              <a:rPr lang="en-US" dirty="0">
                <a:cs typeface="Arial" panose="020B0604020202020204" pitchFamily="34" charset="0"/>
              </a:rPr>
              <a:t>Term 1</a:t>
            </a:r>
          </a:p>
        </p:txBody>
      </p:sp>
      <p:pic>
        <p:nvPicPr>
          <p:cNvPr id="22" name="Picture Placeholder 10">
            <a:extLst>
              <a:ext uri="{FF2B5EF4-FFF2-40B4-BE49-F238E27FC236}">
                <a16:creationId xmlns:a16="http://schemas.microsoft.com/office/drawing/2014/main" id="{E2EF2A71-BEF9-312C-C2FF-72EFC4F13C1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6" r="16"/>
          <a:stretch/>
        </p:blipFill>
        <p:spPr/>
      </p:pic>
      <p:sp>
        <p:nvSpPr>
          <p:cNvPr id="3" name="Footer Placeholder 1">
            <a:extLst>
              <a:ext uri="{FF2B5EF4-FFF2-40B4-BE49-F238E27FC236}">
                <a16:creationId xmlns:a16="http://schemas.microsoft.com/office/drawing/2014/main" id="{E5CCCAE6-B823-BADD-1464-AF2E7DA33F79}"/>
              </a:ext>
              <a:ext uri="{C183D7F6-B498-43B3-948B-1728B52AA6E4}">
                <adec:decorative xmlns:adec="http://schemas.microsoft.com/office/drawing/2017/decorative" val="1"/>
              </a:ext>
            </a:extLst>
          </p:cNvPr>
          <p:cNvSpPr>
            <a:spLocks noGrp="1"/>
          </p:cNvSpPr>
          <p:nvPr/>
        </p:nvSpPr>
        <p:spPr>
          <a:xfrm>
            <a:off x="539999" y="332866"/>
            <a:ext cx="2576581" cy="252004"/>
          </a:xfrm>
          <a:prstGeom prst="rect">
            <a:avLst/>
          </a:prstGeom>
        </p:spPr>
        <p:txBody>
          <a:bodyPr vert="horz" lIns="0" tIns="0" rIns="0" bIns="0" rtlCol="0" anchor="t">
            <a:noAutofit/>
          </a:bodyPr>
          <a:lstStyle>
            <a:defPPr>
              <a:defRPr lang="en-US"/>
            </a:defPPr>
            <a:lvl1pPr marL="0" algn="l" defTabSz="609585" rtl="0" eaLnBrk="1" latinLnBrk="0" hangingPunct="1">
              <a:defRPr sz="1400" kern="1200">
                <a:solidFill>
                  <a:schemeClr val="bg1"/>
                </a:solidFill>
                <a:latin typeface="Public Sans" pitchFamily="2" charset="0"/>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42732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p:txBody>
          <a:bodyPr/>
          <a:lstStyle/>
          <a:p>
            <a:r>
              <a:rPr lang="en-AU"/>
              <a:t>Sharing learning intentions and success criteria</a:t>
            </a:r>
          </a:p>
        </p:txBody>
      </p:sp>
    </p:spTree>
    <p:extLst>
      <p:ext uri="{BB962C8B-B14F-4D97-AF65-F5344CB8AC3E}">
        <p14:creationId xmlns:p14="http://schemas.microsoft.com/office/powerpoint/2010/main" val="3574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6" name="Text Placeholder 5">
            <a:extLst>
              <a:ext uri="{FF2B5EF4-FFF2-40B4-BE49-F238E27FC236}">
                <a16:creationId xmlns:a16="http://schemas.microsoft.com/office/drawing/2014/main" id="{60655A19-861F-E827-6ADF-2DD7CD7AD46A}"/>
              </a:ext>
            </a:extLst>
          </p:cNvPr>
          <p:cNvSpPr>
            <a:spLocks noGrp="1"/>
          </p:cNvSpPr>
          <p:nvPr>
            <p:ph type="body" sz="quarter" idx="19"/>
          </p:nvPr>
        </p:nvSpPr>
        <p:spPr/>
        <p:txBody>
          <a:bodyPr/>
          <a:lstStyle/>
          <a:p>
            <a:r>
              <a:rPr lang="en-AU" b="1" dirty="0">
                <a:solidFill>
                  <a:schemeClr val="accent1"/>
                </a:solidFill>
                <a:cs typeface="Arial"/>
              </a:rPr>
              <a:t>We are learning to</a:t>
            </a:r>
            <a:endParaRPr lang="en-AU" b="1" dirty="0">
              <a:solidFill>
                <a:schemeClr val="accent1"/>
              </a:solidFill>
              <a:ea typeface="+mn-lt"/>
              <a:cs typeface="Arial"/>
            </a:endParaRPr>
          </a:p>
          <a:p>
            <a:pPr marL="342900" indent="-342900">
              <a:buFont typeface="Arial" panose="020B0604020202020204" pitchFamily="34" charset="0"/>
              <a:buChar char="•"/>
            </a:pPr>
            <a:r>
              <a:rPr lang="en-AU" dirty="0">
                <a:cs typeface="Arial"/>
              </a:rPr>
              <a:t>understand the structure and purpose of the English Studies course</a:t>
            </a:r>
          </a:p>
          <a:p>
            <a:pPr marL="342900" indent="-342900">
              <a:buFont typeface="Arial" panose="020B0604020202020204" pitchFamily="34" charset="0"/>
              <a:buChar char="•"/>
            </a:pPr>
            <a:r>
              <a:rPr lang="en-AU" dirty="0">
                <a:cs typeface="Arial"/>
              </a:rPr>
              <a:t>use reading strategies to locate information in a text. </a:t>
            </a:r>
            <a:endParaRPr lang="en-AU" dirty="0">
              <a:solidFill>
                <a:srgbClr val="22272B"/>
              </a:solidFill>
              <a:cs typeface="Arial"/>
            </a:endParaRPr>
          </a:p>
          <a:p>
            <a:r>
              <a:rPr lang="en-AU" b="1" dirty="0">
                <a:solidFill>
                  <a:schemeClr val="accent1"/>
                </a:solidFill>
                <a:cs typeface="Arial"/>
              </a:rPr>
              <a:t>We can</a:t>
            </a:r>
            <a:endParaRPr lang="en-US" dirty="0">
              <a:solidFill>
                <a:schemeClr val="accent1"/>
              </a:solidFill>
              <a:cs typeface="Arial" panose="020B0604020202020204" pitchFamily="34" charset="0"/>
            </a:endParaRPr>
          </a:p>
          <a:p>
            <a:pPr marL="342900" indent="-342900">
              <a:buFont typeface="Arial"/>
              <a:buChar char="•"/>
            </a:pPr>
            <a:r>
              <a:rPr lang="en-AU" dirty="0">
                <a:solidFill>
                  <a:srgbClr val="22272B"/>
                </a:solidFill>
                <a:ea typeface="+mn-lt"/>
                <a:cs typeface="+mn-lt"/>
              </a:rPr>
              <a:t>[</a:t>
            </a:r>
            <a:r>
              <a:rPr lang="en-AU" dirty="0">
                <a:solidFill>
                  <a:srgbClr val="22272B"/>
                </a:solidFill>
                <a:cs typeface="Arial"/>
              </a:rPr>
              <a:t>classroom teacher to insert sample success criteria]</a:t>
            </a:r>
            <a:endParaRPr lang="en-AU" dirty="0">
              <a:cs typeface="Arial"/>
            </a:endParaRPr>
          </a:p>
          <a:p>
            <a:pPr marL="342900" indent="-342900">
              <a:buFont typeface="Arial"/>
              <a:buChar char="•"/>
            </a:pPr>
            <a:r>
              <a:rPr lang="en-AU" dirty="0">
                <a:solidFill>
                  <a:srgbClr val="22272B"/>
                </a:solidFill>
                <a:ea typeface="+mn-lt"/>
                <a:cs typeface="+mn-lt"/>
              </a:rPr>
              <a:t>[</a:t>
            </a:r>
            <a:r>
              <a:rPr lang="en-AU" dirty="0">
                <a:solidFill>
                  <a:srgbClr val="22272B"/>
                </a:solidFill>
                <a:cs typeface="Arial"/>
              </a:rPr>
              <a:t>classroom teacher to insert sample success criteria]</a:t>
            </a:r>
            <a:endParaRPr lang="en-AU" dirty="0">
              <a:cs typeface="Arial"/>
            </a:endParaRPr>
          </a:p>
          <a:p>
            <a:pPr marL="342900" indent="-342900">
              <a:buFont typeface="Arial"/>
              <a:buChar char="•"/>
            </a:pPr>
            <a:r>
              <a:rPr lang="en-AU" dirty="0">
                <a:solidFill>
                  <a:srgbClr val="22272B"/>
                </a:solidFill>
                <a:ea typeface="+mn-lt"/>
                <a:cs typeface="+mn-lt"/>
              </a:rPr>
              <a:t>[</a:t>
            </a:r>
            <a:r>
              <a:rPr lang="en-AU" dirty="0">
                <a:solidFill>
                  <a:srgbClr val="22272B"/>
                </a:solidFill>
                <a:cs typeface="Arial"/>
              </a:rPr>
              <a:t>classroom teacher to insert sample success criteria].</a:t>
            </a:r>
            <a:endParaRPr lang="en-AU" dirty="0">
              <a:cs typeface="Arial"/>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8607-42A3-99D8-1F7F-C4066FD90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5C699-7E09-C57B-39CE-C79544A9E655}"/>
              </a:ext>
            </a:extLst>
          </p:cNvPr>
          <p:cNvSpPr>
            <a:spLocks noGrp="1"/>
          </p:cNvSpPr>
          <p:nvPr>
            <p:ph type="title"/>
          </p:nvPr>
        </p:nvSpPr>
        <p:spPr/>
        <p:txBody>
          <a:bodyPr/>
          <a:lstStyle/>
          <a:p>
            <a:r>
              <a:rPr lang="en-AU" dirty="0"/>
              <a:t>Organisation of English Studies 11–12</a:t>
            </a:r>
          </a:p>
        </p:txBody>
      </p:sp>
      <p:sp>
        <p:nvSpPr>
          <p:cNvPr id="4" name="Text Placeholder 3">
            <a:extLst>
              <a:ext uri="{FF2B5EF4-FFF2-40B4-BE49-F238E27FC236}">
                <a16:creationId xmlns:a16="http://schemas.microsoft.com/office/drawing/2014/main" id="{1AF02655-8765-EA17-36CF-DCAA54221F18}"/>
              </a:ext>
            </a:extLst>
          </p:cNvPr>
          <p:cNvSpPr>
            <a:spLocks noGrp="1"/>
          </p:cNvSpPr>
          <p:nvPr>
            <p:ph type="body" sz="quarter" idx="18"/>
          </p:nvPr>
        </p:nvSpPr>
        <p:spPr/>
        <p:txBody>
          <a:bodyPr/>
          <a:lstStyle/>
          <a:p>
            <a:r>
              <a:rPr lang="en-AU" dirty="0">
                <a:latin typeface="+mj-lt"/>
              </a:rPr>
              <a:t>Check your answer</a:t>
            </a:r>
          </a:p>
        </p:txBody>
      </p:sp>
      <p:sp>
        <p:nvSpPr>
          <p:cNvPr id="5" name="Content Placeholder 4">
            <a:extLst>
              <a:ext uri="{FF2B5EF4-FFF2-40B4-BE49-F238E27FC236}">
                <a16:creationId xmlns:a16="http://schemas.microsoft.com/office/drawing/2014/main" id="{20C6A9BC-7E70-ACA5-96B8-9F61886B16E9}"/>
              </a:ext>
            </a:extLst>
          </p:cNvPr>
          <p:cNvSpPr>
            <a:spLocks noGrp="1"/>
          </p:cNvSpPr>
          <p:nvPr>
            <p:ph sz="quarter" idx="4294967295"/>
          </p:nvPr>
        </p:nvSpPr>
        <p:spPr>
          <a:xfrm>
            <a:off x="354012" y="1692425"/>
            <a:ext cx="11483975" cy="4572000"/>
          </a:xfrm>
        </p:spPr>
        <p:txBody>
          <a:bodyPr/>
          <a:lstStyle/>
          <a:p>
            <a:pPr>
              <a:spcAft>
                <a:spcPts val="2400"/>
              </a:spcAft>
            </a:pPr>
            <a:r>
              <a:rPr lang="en-AU" dirty="0"/>
              <a:t>Question 1 </a:t>
            </a:r>
            <a:r>
              <a:rPr lang="en-AU" dirty="0">
                <a:ea typeface="Calibri" panose="020F0502020204030204" pitchFamily="34" charset="0"/>
              </a:rPr>
              <a:t>–</a:t>
            </a:r>
            <a:r>
              <a:rPr lang="en-AU" dirty="0"/>
              <a:t> </a:t>
            </a:r>
            <a:r>
              <a:rPr lang="en-AU" dirty="0">
                <a:effectLst/>
                <a:ea typeface="Calibri" panose="020F0502020204030204" pitchFamily="34" charset="0"/>
              </a:rPr>
              <a:t>In </a:t>
            </a:r>
            <a:r>
              <a:rPr lang="en-AU" u="sng" dirty="0">
                <a:solidFill>
                  <a:srgbClr val="2F5496"/>
                </a:solidFill>
                <a:effectLst/>
                <a:ea typeface="Calibri" panose="020F0502020204030204" pitchFamily="34" charset="0"/>
                <a:hlinkClick r:id="rId3"/>
              </a:rPr>
              <a:t>Year 11</a:t>
            </a:r>
            <a:r>
              <a:rPr lang="en-AU" dirty="0">
                <a:effectLst/>
                <a:ea typeface="Calibri" panose="020F0502020204030204" pitchFamily="34" charset="0"/>
              </a:rPr>
              <a:t>, you will complete Elective focus areas and which other focus area?</a:t>
            </a:r>
            <a:r>
              <a:rPr lang="en-AU" b="1" dirty="0">
                <a:effectLst/>
                <a:ea typeface="Calibri" panose="020F0502020204030204" pitchFamily="34" charset="0"/>
              </a:rPr>
              <a:t> </a:t>
            </a:r>
          </a:p>
          <a:p>
            <a:pPr>
              <a:spcAft>
                <a:spcPts val="2400"/>
              </a:spcAft>
            </a:pPr>
            <a:r>
              <a:rPr lang="en-AU" b="1" dirty="0">
                <a:ea typeface="Calibri" panose="020F0502020204030204" pitchFamily="34" charset="0"/>
              </a:rPr>
              <a:t>Answer – </a:t>
            </a:r>
            <a:r>
              <a:rPr lang="en-AU" dirty="0">
                <a:effectLst/>
                <a:ea typeface="Calibri" panose="020F0502020204030204" pitchFamily="34" charset="0"/>
              </a:rPr>
              <a:t> </a:t>
            </a:r>
            <a:r>
              <a:rPr lang="en-AU" b="1" dirty="0">
                <a:effectLst/>
                <a:ea typeface="Calibri" panose="020F0502020204030204" pitchFamily="34" charset="0"/>
              </a:rPr>
              <a:t>Reading to Write: Transition to English Studies </a:t>
            </a:r>
            <a:endParaRPr lang="en-AU" b="1" dirty="0">
              <a:ea typeface="Calibri" panose="020F0502020204030204" pitchFamily="34" charset="0"/>
            </a:endParaRPr>
          </a:p>
          <a:p>
            <a:pPr>
              <a:spcAft>
                <a:spcPts val="2400"/>
              </a:spcAft>
            </a:pPr>
            <a:r>
              <a:rPr lang="en-AU" dirty="0">
                <a:ea typeface="Calibri" panose="020F0502020204030204" pitchFamily="34" charset="0"/>
              </a:rPr>
              <a:t>Question 2 – In </a:t>
            </a:r>
            <a:r>
              <a:rPr lang="en-AU" u="sng" dirty="0">
                <a:solidFill>
                  <a:srgbClr val="2F5496"/>
                </a:solidFill>
                <a:effectLst/>
                <a:ea typeface="Calibri" panose="020F0502020204030204" pitchFamily="34" charset="0"/>
                <a:hlinkClick r:id="rId4"/>
              </a:rPr>
              <a:t>Year 12</a:t>
            </a:r>
            <a:r>
              <a:rPr lang="en-AU" dirty="0">
                <a:effectLst/>
                <a:ea typeface="Calibri" panose="020F0502020204030204" pitchFamily="34" charset="0"/>
              </a:rPr>
              <a:t>, what are the names of the 2 focus areas that are NOT elective focus areas? </a:t>
            </a:r>
          </a:p>
          <a:p>
            <a:pPr>
              <a:spcAft>
                <a:spcPts val="2400"/>
              </a:spcAft>
            </a:pPr>
            <a:r>
              <a:rPr lang="en-AU" b="1" dirty="0">
                <a:ea typeface="Calibri" panose="020F0502020204030204" pitchFamily="34" charset="0"/>
              </a:rPr>
              <a:t>Answer</a:t>
            </a:r>
            <a:r>
              <a:rPr lang="en-AU" dirty="0">
                <a:ea typeface="Calibri" panose="020F0502020204030204" pitchFamily="34" charset="0"/>
              </a:rPr>
              <a:t> – </a:t>
            </a:r>
            <a:r>
              <a:rPr lang="en-AU" b="1" dirty="0">
                <a:effectLst/>
                <a:ea typeface="Calibri" panose="020F0502020204030204" pitchFamily="34" charset="0"/>
              </a:rPr>
              <a:t>Narrative and human experiences and Writing for purpose</a:t>
            </a:r>
          </a:p>
        </p:txBody>
      </p:sp>
      <p:sp>
        <p:nvSpPr>
          <p:cNvPr id="3" name="Slide Number Placeholder 2">
            <a:extLst>
              <a:ext uri="{FF2B5EF4-FFF2-40B4-BE49-F238E27FC236}">
                <a16:creationId xmlns:a16="http://schemas.microsoft.com/office/drawing/2014/main" id="{D5EFFB33-97D4-2473-4286-E1C4F73D7B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0827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EF9D-977B-8AF8-95A1-C3A1130875C0}"/>
              </a:ext>
            </a:extLst>
          </p:cNvPr>
          <p:cNvSpPr>
            <a:spLocks noGrp="1"/>
          </p:cNvSpPr>
          <p:nvPr>
            <p:ph type="title"/>
          </p:nvPr>
        </p:nvSpPr>
        <p:spPr/>
        <p:txBody>
          <a:bodyPr/>
          <a:lstStyle/>
          <a:p>
            <a:r>
              <a:rPr lang="en-AU" dirty="0"/>
              <a:t>Course description (1)</a:t>
            </a:r>
          </a:p>
        </p:txBody>
      </p:sp>
      <p:sp>
        <p:nvSpPr>
          <p:cNvPr id="4" name="Text Placeholder 3">
            <a:extLst>
              <a:ext uri="{FF2B5EF4-FFF2-40B4-BE49-F238E27FC236}">
                <a16:creationId xmlns:a16="http://schemas.microsoft.com/office/drawing/2014/main" id="{DBCB7DD2-6E21-0A8E-0BC4-6BFADD98710F}"/>
              </a:ext>
            </a:extLst>
          </p:cNvPr>
          <p:cNvSpPr>
            <a:spLocks noGrp="1"/>
          </p:cNvSpPr>
          <p:nvPr>
            <p:ph type="body" sz="quarter" idx="18"/>
          </p:nvPr>
        </p:nvSpPr>
        <p:spPr/>
        <p:txBody>
          <a:bodyPr/>
          <a:lstStyle/>
          <a:p>
            <a:r>
              <a:rPr lang="en-AU" dirty="0"/>
              <a:t>Check your answer</a:t>
            </a:r>
          </a:p>
        </p:txBody>
      </p:sp>
      <p:sp>
        <p:nvSpPr>
          <p:cNvPr id="14" name="Content Placeholder 4">
            <a:extLst>
              <a:ext uri="{FF2B5EF4-FFF2-40B4-BE49-F238E27FC236}">
                <a16:creationId xmlns:a16="http://schemas.microsoft.com/office/drawing/2014/main" id="{5E43449A-CA3B-77EC-07B9-4535756A2289}"/>
              </a:ext>
            </a:extLst>
          </p:cNvPr>
          <p:cNvSpPr txBox="1">
            <a:spLocks/>
          </p:cNvSpPr>
          <p:nvPr/>
        </p:nvSpPr>
        <p:spPr>
          <a:xfrm>
            <a:off x="354182" y="1552756"/>
            <a:ext cx="11483635" cy="8407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Question 3 – </a:t>
            </a:r>
            <a:r>
              <a:rPr lang="en-AU" dirty="0">
                <a:effectLst/>
                <a:latin typeface="+mn-lt"/>
                <a:ea typeface="Calibri" panose="020F0502020204030204" pitchFamily="34" charset="0"/>
              </a:rPr>
              <a:t>Reading to write: Transition to English Studies must be completed at the first unit of work in Year 11.</a:t>
            </a:r>
            <a:endParaRPr lang="en-AU" dirty="0">
              <a:latin typeface="+mn-lt"/>
              <a:ea typeface="Calibri" panose="020F0502020204030204" pitchFamily="34" charset="0"/>
            </a:endParaRPr>
          </a:p>
          <a:p>
            <a:endParaRPr lang="en-AU" dirty="0">
              <a:latin typeface="+mn-lt"/>
            </a:endParaRPr>
          </a:p>
        </p:txBody>
      </p:sp>
      <p:grpSp>
        <p:nvGrpSpPr>
          <p:cNvPr id="11" name="Group 10" descr="True or false">
            <a:extLst>
              <a:ext uri="{FF2B5EF4-FFF2-40B4-BE49-F238E27FC236}">
                <a16:creationId xmlns:a16="http://schemas.microsoft.com/office/drawing/2014/main" id="{AADA610B-328D-7E2A-D35D-86DB6E84706E}"/>
              </a:ext>
            </a:extLst>
          </p:cNvPr>
          <p:cNvGrpSpPr/>
          <p:nvPr/>
        </p:nvGrpSpPr>
        <p:grpSpPr>
          <a:xfrm>
            <a:off x="354182" y="2592627"/>
            <a:ext cx="5251911" cy="840780"/>
            <a:chOff x="2989780" y="2870020"/>
            <a:chExt cx="5251911" cy="840780"/>
          </a:xfrm>
        </p:grpSpPr>
        <p:sp>
          <p:nvSpPr>
            <p:cNvPr id="12" name="Content Placeholder 4">
              <a:extLst>
                <a:ext uri="{FF2B5EF4-FFF2-40B4-BE49-F238E27FC236}">
                  <a16:creationId xmlns:a16="http://schemas.microsoft.com/office/drawing/2014/main" id="{BF2B14DA-3767-5E6F-C250-6D106F30A2B6}"/>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dirty="0"/>
                <a:t>True</a:t>
              </a:r>
            </a:p>
          </p:txBody>
        </p:sp>
        <p:sp>
          <p:nvSpPr>
            <p:cNvPr id="13" name="Content Placeholder 4">
              <a:extLst>
                <a:ext uri="{FF2B5EF4-FFF2-40B4-BE49-F238E27FC236}">
                  <a16:creationId xmlns:a16="http://schemas.microsoft.com/office/drawing/2014/main" id="{0D2B810A-594C-D873-5EA0-B4D88EC50D28}"/>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0" name="TextBox 9">
            <a:extLst>
              <a:ext uri="{FF2B5EF4-FFF2-40B4-BE49-F238E27FC236}">
                <a16:creationId xmlns:a16="http://schemas.microsoft.com/office/drawing/2014/main" id="{0F7EDF4B-4542-DC09-1361-4CB90AC9EFB9}"/>
              </a:ext>
            </a:extLst>
          </p:cNvPr>
          <p:cNvSpPr txBox="1"/>
          <p:nvPr/>
        </p:nvSpPr>
        <p:spPr>
          <a:xfrm>
            <a:off x="354182" y="3826927"/>
            <a:ext cx="5795430" cy="229337"/>
          </a:xfrm>
          <a:prstGeom prst="rect">
            <a:avLst/>
          </a:prstGeom>
          <a:noFill/>
        </p:spPr>
        <p:txBody>
          <a:bodyPr wrap="none" lIns="0" tIns="0" rIns="0" bIns="0" rtlCol="0">
            <a:noAutofit/>
          </a:bodyPr>
          <a:lstStyle/>
          <a:p>
            <a:pPr algn="l"/>
            <a:r>
              <a:rPr lang="en-AU" sz="1000" dirty="0">
                <a:solidFill>
                  <a:schemeClr val="accent1"/>
                </a:solidFill>
              </a:rPr>
              <a:t>Image 1 – screenshot of Course description section of English Studies 11–12 syllabus</a:t>
            </a:r>
          </a:p>
        </p:txBody>
      </p:sp>
      <p:pic>
        <p:nvPicPr>
          <p:cNvPr id="7" name="Picture 6" descr="Screenshot of syllabus requirement stating that students must complete ‘Reading to write: Transition to English Studies’ as the first unit of work in Year 11.">
            <a:extLst>
              <a:ext uri="{FF2B5EF4-FFF2-40B4-BE49-F238E27FC236}">
                <a16:creationId xmlns:a16="http://schemas.microsoft.com/office/drawing/2014/main" id="{2FDEABF6-83DE-43C8-55D7-02E9E42009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54182" y="4060927"/>
            <a:ext cx="11322392" cy="2635073"/>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482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57980-FD16-5C4B-568D-46A3493A2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3215F-4F1D-C215-6535-FD64C55427BC}"/>
              </a:ext>
            </a:extLst>
          </p:cNvPr>
          <p:cNvSpPr>
            <a:spLocks noGrp="1"/>
          </p:cNvSpPr>
          <p:nvPr>
            <p:ph type="title"/>
          </p:nvPr>
        </p:nvSpPr>
        <p:spPr/>
        <p:txBody>
          <a:bodyPr/>
          <a:lstStyle/>
          <a:p>
            <a:r>
              <a:rPr lang="en-AU" dirty="0"/>
              <a:t>Course description (2)</a:t>
            </a:r>
          </a:p>
        </p:txBody>
      </p:sp>
      <p:sp>
        <p:nvSpPr>
          <p:cNvPr id="4" name="Text Placeholder 3">
            <a:extLst>
              <a:ext uri="{FF2B5EF4-FFF2-40B4-BE49-F238E27FC236}">
                <a16:creationId xmlns:a16="http://schemas.microsoft.com/office/drawing/2014/main" id="{F8F37333-4367-97EE-A062-09AC4678EE70}"/>
              </a:ext>
            </a:extLst>
          </p:cNvPr>
          <p:cNvSpPr>
            <a:spLocks noGrp="1"/>
          </p:cNvSpPr>
          <p:nvPr>
            <p:ph type="body" sz="quarter" idx="18"/>
          </p:nvPr>
        </p:nvSpPr>
        <p:spPr/>
        <p:txBody>
          <a:bodyPr/>
          <a:lstStyle/>
          <a:p>
            <a:r>
              <a:rPr lang="en-AU" dirty="0"/>
              <a:t>Check your answer</a:t>
            </a:r>
          </a:p>
        </p:txBody>
      </p:sp>
      <p:sp>
        <p:nvSpPr>
          <p:cNvPr id="5" name="Content Placeholder 4">
            <a:extLst>
              <a:ext uri="{FF2B5EF4-FFF2-40B4-BE49-F238E27FC236}">
                <a16:creationId xmlns:a16="http://schemas.microsoft.com/office/drawing/2014/main" id="{4DE616A0-D5D8-C02A-C78B-3DB51E558344}"/>
              </a:ext>
            </a:extLst>
          </p:cNvPr>
          <p:cNvSpPr>
            <a:spLocks noGrp="1"/>
          </p:cNvSpPr>
          <p:nvPr>
            <p:ph sz="quarter" idx="4294967295"/>
          </p:nvPr>
        </p:nvSpPr>
        <p:spPr>
          <a:xfrm>
            <a:off x="360025" y="1514304"/>
            <a:ext cx="11483975" cy="545601"/>
          </a:xfrm>
        </p:spPr>
        <p:txBody>
          <a:bodyPr/>
          <a:lstStyle/>
          <a:p>
            <a:pPr lvl="0">
              <a:lnSpc>
                <a:spcPct val="150000"/>
              </a:lnSpc>
            </a:pPr>
            <a:r>
              <a:rPr lang="en-AU" dirty="0"/>
              <a:t>Question 4 </a:t>
            </a:r>
            <a:r>
              <a:rPr lang="en-AU" dirty="0">
                <a:ea typeface="Calibri" panose="020F0502020204030204" pitchFamily="34" charset="0"/>
              </a:rPr>
              <a:t>–</a:t>
            </a:r>
            <a:r>
              <a:rPr lang="en-AU" dirty="0"/>
              <a:t> </a:t>
            </a:r>
            <a:r>
              <a:rPr lang="en-AU" dirty="0">
                <a:effectLst/>
                <a:ea typeface="Calibri" panose="020F0502020204030204" pitchFamily="34" charset="0"/>
              </a:rPr>
              <a:t>You will study 3 prescribed texts in Year 11.</a:t>
            </a:r>
          </a:p>
        </p:txBody>
      </p:sp>
      <p:grpSp>
        <p:nvGrpSpPr>
          <p:cNvPr id="10" name="Group 9" descr="True or false">
            <a:extLst>
              <a:ext uri="{FF2B5EF4-FFF2-40B4-BE49-F238E27FC236}">
                <a16:creationId xmlns:a16="http://schemas.microsoft.com/office/drawing/2014/main" id="{1C7DB5C8-78A4-47C9-B52B-2C739B6A0992}"/>
              </a:ext>
            </a:extLst>
          </p:cNvPr>
          <p:cNvGrpSpPr/>
          <p:nvPr/>
        </p:nvGrpSpPr>
        <p:grpSpPr>
          <a:xfrm>
            <a:off x="360025" y="2499909"/>
            <a:ext cx="5622211" cy="840780"/>
            <a:chOff x="3050931" y="2514583"/>
            <a:chExt cx="5622211" cy="840780"/>
          </a:xfrm>
        </p:grpSpPr>
        <p:sp>
          <p:nvSpPr>
            <p:cNvPr id="6" name="Content Placeholder 4">
              <a:extLst>
                <a:ext uri="{FF2B5EF4-FFF2-40B4-BE49-F238E27FC236}">
                  <a16:creationId xmlns:a16="http://schemas.microsoft.com/office/drawing/2014/main" id="{E44902E2-BE43-4F6A-C864-AF76F54DAFC6}"/>
                </a:ext>
              </a:extLst>
            </p:cNvPr>
            <p:cNvSpPr txBox="1">
              <a:spLocks/>
            </p:cNvSpPr>
            <p:nvPr/>
          </p:nvSpPr>
          <p:spPr>
            <a:xfrm>
              <a:off x="3050931" y="2514583"/>
              <a:ext cx="2577143" cy="831453"/>
            </a:xfrm>
            <a:prstGeom prst="roundRect">
              <a:avLst/>
            </a:prstGeom>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7" name="Content Placeholder 4">
              <a:extLst>
                <a:ext uri="{FF2B5EF4-FFF2-40B4-BE49-F238E27FC236}">
                  <a16:creationId xmlns:a16="http://schemas.microsoft.com/office/drawing/2014/main" id="{7CC1B615-16A4-5473-E75F-76421045311C}"/>
                </a:ext>
              </a:extLst>
            </p:cNvPr>
            <p:cNvSpPr txBox="1">
              <a:spLocks/>
            </p:cNvSpPr>
            <p:nvPr/>
          </p:nvSpPr>
          <p:spPr>
            <a:xfrm>
              <a:off x="6095999" y="2514583"/>
              <a:ext cx="2577143" cy="840780"/>
            </a:xfrm>
            <a:prstGeom prst="roundRect">
              <a:avLst/>
            </a:prstGeom>
            <a:solidFill>
              <a:schemeClr val="accent4"/>
            </a:solidFill>
            <a:ln>
              <a:solidFill>
                <a:schemeClr val="bg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9" name="TextBox 8">
            <a:extLst>
              <a:ext uri="{FF2B5EF4-FFF2-40B4-BE49-F238E27FC236}">
                <a16:creationId xmlns:a16="http://schemas.microsoft.com/office/drawing/2014/main" id="{5209A49D-69F0-E979-C64F-A94ABE0CD46D}"/>
              </a:ext>
            </a:extLst>
          </p:cNvPr>
          <p:cNvSpPr txBox="1"/>
          <p:nvPr/>
        </p:nvSpPr>
        <p:spPr>
          <a:xfrm>
            <a:off x="360000" y="4158754"/>
            <a:ext cx="4983666" cy="258397"/>
          </a:xfrm>
          <a:prstGeom prst="rect">
            <a:avLst/>
          </a:prstGeom>
          <a:noFill/>
        </p:spPr>
        <p:txBody>
          <a:bodyPr wrap="none" lIns="0" tIns="0" rIns="0" bIns="0" rtlCol="0">
            <a:noAutofit/>
          </a:bodyPr>
          <a:lstStyle/>
          <a:p>
            <a:pPr algn="l"/>
            <a:r>
              <a:rPr lang="en-AU" sz="1000" dirty="0">
                <a:solidFill>
                  <a:schemeClr val="accent1"/>
                </a:solidFill>
              </a:rPr>
              <a:t>Image 2 – screenshot of Course description section of English Studies 11–12 syllabus</a:t>
            </a:r>
          </a:p>
        </p:txBody>
      </p:sp>
      <p:pic>
        <p:nvPicPr>
          <p:cNvPr id="8" name="Picture 7" descr="Screenshot of the syllabus text requirements stating there are no prescribed texts for Year 11.">
            <a:extLst>
              <a:ext uri="{FF2B5EF4-FFF2-40B4-BE49-F238E27FC236}">
                <a16:creationId xmlns:a16="http://schemas.microsoft.com/office/drawing/2014/main" id="{B6F448BB-FD17-1CED-AD43-019E921AE0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025" y="4479094"/>
            <a:ext cx="8231356" cy="1596901"/>
          </a:xfrm>
          <a:prstGeom prst="rect">
            <a:avLst/>
          </a:prstGeom>
        </p:spPr>
      </p:pic>
      <p:sp>
        <p:nvSpPr>
          <p:cNvPr id="3" name="Slide Number Placeholder 2">
            <a:extLst>
              <a:ext uri="{FF2B5EF4-FFF2-40B4-BE49-F238E27FC236}">
                <a16:creationId xmlns:a16="http://schemas.microsoft.com/office/drawing/2014/main" id="{DAE19DDA-7A89-19EF-29A6-109021EB4CF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7002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41D5-ED3A-1EB1-44F8-D3E2CE03F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A4185-1CB5-966F-F823-A6BBF0CA502D}"/>
              </a:ext>
            </a:extLst>
          </p:cNvPr>
          <p:cNvSpPr>
            <a:spLocks noGrp="1"/>
          </p:cNvSpPr>
          <p:nvPr>
            <p:ph type="title"/>
          </p:nvPr>
        </p:nvSpPr>
        <p:spPr/>
        <p:txBody>
          <a:bodyPr/>
          <a:lstStyle/>
          <a:p>
            <a:r>
              <a:rPr lang="en-AU" dirty="0"/>
              <a:t>Course description (3)</a:t>
            </a:r>
          </a:p>
        </p:txBody>
      </p:sp>
      <p:sp>
        <p:nvSpPr>
          <p:cNvPr id="4" name="Text Placeholder 3">
            <a:extLst>
              <a:ext uri="{FF2B5EF4-FFF2-40B4-BE49-F238E27FC236}">
                <a16:creationId xmlns:a16="http://schemas.microsoft.com/office/drawing/2014/main" id="{FDAD5244-D9A4-1DCD-6109-58D7ED32EC14}"/>
              </a:ext>
            </a:extLst>
          </p:cNvPr>
          <p:cNvSpPr>
            <a:spLocks noGrp="1"/>
          </p:cNvSpPr>
          <p:nvPr>
            <p:ph type="body" sz="quarter" idx="18"/>
          </p:nvPr>
        </p:nvSpPr>
        <p:spPr>
          <a:xfrm>
            <a:off x="360000" y="982520"/>
            <a:ext cx="10080000" cy="310015"/>
          </a:xfrm>
        </p:spPr>
        <p:txBody>
          <a:bodyPr/>
          <a:lstStyle/>
          <a:p>
            <a:r>
              <a:rPr lang="en-AU" dirty="0"/>
              <a:t>Check your answer</a:t>
            </a:r>
          </a:p>
        </p:txBody>
      </p:sp>
      <p:sp>
        <p:nvSpPr>
          <p:cNvPr id="5" name="Content Placeholder 4">
            <a:extLst>
              <a:ext uri="{FF2B5EF4-FFF2-40B4-BE49-F238E27FC236}">
                <a16:creationId xmlns:a16="http://schemas.microsoft.com/office/drawing/2014/main" id="{C2490922-8CE9-5801-CC03-5D46A55E8439}"/>
              </a:ext>
            </a:extLst>
          </p:cNvPr>
          <p:cNvSpPr>
            <a:spLocks noGrp="1"/>
          </p:cNvSpPr>
          <p:nvPr>
            <p:ph sz="quarter" idx="4294967295"/>
          </p:nvPr>
        </p:nvSpPr>
        <p:spPr>
          <a:xfrm>
            <a:off x="360000" y="1514304"/>
            <a:ext cx="11483975" cy="839813"/>
          </a:xfrm>
        </p:spPr>
        <p:txBody>
          <a:bodyPr/>
          <a:lstStyle/>
          <a:p>
            <a:r>
              <a:rPr lang="en-AU" dirty="0">
                <a:ea typeface="Calibri" panose="020F0502020204030204" pitchFamily="34" charset="0"/>
              </a:rPr>
              <a:t>Question 5 – You </a:t>
            </a:r>
            <a:r>
              <a:rPr lang="en-AU" dirty="0">
                <a:effectLst/>
                <a:ea typeface="Calibri" panose="020F0502020204030204" pitchFamily="34" charset="0"/>
              </a:rPr>
              <a:t>will be required to study a print text. This could be prose fiction, nonfiction, poetry or drama.</a:t>
            </a:r>
          </a:p>
        </p:txBody>
      </p:sp>
      <p:grpSp>
        <p:nvGrpSpPr>
          <p:cNvPr id="10" name="Group 9" descr="True or false">
            <a:extLst>
              <a:ext uri="{FF2B5EF4-FFF2-40B4-BE49-F238E27FC236}">
                <a16:creationId xmlns:a16="http://schemas.microsoft.com/office/drawing/2014/main" id="{BD3EA30C-1A94-ACEA-B3DF-72FF7C99D338}"/>
              </a:ext>
            </a:extLst>
          </p:cNvPr>
          <p:cNvGrpSpPr/>
          <p:nvPr/>
        </p:nvGrpSpPr>
        <p:grpSpPr>
          <a:xfrm>
            <a:off x="360000" y="2690780"/>
            <a:ext cx="5251911" cy="840780"/>
            <a:chOff x="2989780" y="2870020"/>
            <a:chExt cx="5251911" cy="840780"/>
          </a:xfrm>
        </p:grpSpPr>
        <p:sp>
          <p:nvSpPr>
            <p:cNvPr id="8" name="Content Placeholder 4">
              <a:extLst>
                <a:ext uri="{FF2B5EF4-FFF2-40B4-BE49-F238E27FC236}">
                  <a16:creationId xmlns:a16="http://schemas.microsoft.com/office/drawing/2014/main" id="{A00A1642-BE4C-EED8-AF83-9D129EA450F9}"/>
                </a:ext>
              </a:extLst>
            </p:cNvPr>
            <p:cNvSpPr txBox="1">
              <a:spLocks/>
            </p:cNvSpPr>
            <p:nvPr/>
          </p:nvSpPr>
          <p:spPr>
            <a:xfrm>
              <a:off x="2989780" y="2874684"/>
              <a:ext cx="2218831" cy="831453"/>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True</a:t>
              </a:r>
            </a:p>
          </p:txBody>
        </p:sp>
        <p:sp>
          <p:nvSpPr>
            <p:cNvPr id="9" name="Content Placeholder 4">
              <a:extLst>
                <a:ext uri="{FF2B5EF4-FFF2-40B4-BE49-F238E27FC236}">
                  <a16:creationId xmlns:a16="http://schemas.microsoft.com/office/drawing/2014/main" id="{4F1CA2A6-3ACD-DF23-8602-D4A2AE7FC15E}"/>
                </a:ext>
              </a:extLst>
            </p:cNvPr>
            <p:cNvSpPr txBox="1">
              <a:spLocks/>
            </p:cNvSpPr>
            <p:nvPr/>
          </p:nvSpPr>
          <p:spPr>
            <a:xfrm>
              <a:off x="6022860" y="2870020"/>
              <a:ext cx="2218831" cy="840780"/>
            </a:xfrm>
            <a:prstGeom prst="roundRect">
              <a:avLst/>
            </a:prstGeom>
            <a:solidFill>
              <a:schemeClr val="bg1"/>
            </a:solidFill>
            <a:ln>
              <a:solidFill>
                <a:schemeClr val="tx1"/>
              </a:solidFill>
            </a:ln>
          </p:spPr>
          <p:txBody>
            <a:bodyPr vert="horz" lIns="0" tIns="0" rIns="0" bIns="10800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a:t>False</a:t>
              </a:r>
            </a:p>
          </p:txBody>
        </p:sp>
      </p:grpSp>
      <p:sp>
        <p:nvSpPr>
          <p:cNvPr id="12" name="TextBox 11">
            <a:extLst>
              <a:ext uri="{FF2B5EF4-FFF2-40B4-BE49-F238E27FC236}">
                <a16:creationId xmlns:a16="http://schemas.microsoft.com/office/drawing/2014/main" id="{523652BA-CD30-1775-C0CC-6B3F8560E5AC}"/>
              </a:ext>
            </a:extLst>
          </p:cNvPr>
          <p:cNvSpPr txBox="1"/>
          <p:nvPr/>
        </p:nvSpPr>
        <p:spPr>
          <a:xfrm>
            <a:off x="360000" y="4083376"/>
            <a:ext cx="5852932" cy="153380"/>
          </a:xfrm>
          <a:prstGeom prst="rect">
            <a:avLst/>
          </a:prstGeom>
          <a:noFill/>
        </p:spPr>
        <p:txBody>
          <a:bodyPr wrap="none" lIns="0" tIns="0" rIns="0" bIns="0" rtlCol="0">
            <a:noAutofit/>
          </a:bodyPr>
          <a:lstStyle/>
          <a:p>
            <a:pPr algn="l"/>
            <a:r>
              <a:rPr lang="en-AU" sz="1000" dirty="0">
                <a:solidFill>
                  <a:schemeClr val="accent1"/>
                </a:solidFill>
              </a:rPr>
              <a:t>Image 3 – screenshot of Course description section of English Studies 11–12 syllabus</a:t>
            </a:r>
          </a:p>
        </p:txBody>
      </p:sp>
      <p:pic>
        <p:nvPicPr>
          <p:cNvPr id="11" name="Picture 10" descr="Screenshot of syllabus text requirements stating that students must study one substantial multimodal text and one substantial print text, which could be prose fiction, nonfiction, poetry, or drama.">
            <a:extLst>
              <a:ext uri="{FF2B5EF4-FFF2-40B4-BE49-F238E27FC236}">
                <a16:creationId xmlns:a16="http://schemas.microsoft.com/office/drawing/2014/main" id="{847DB5FE-5AC2-F4B9-EB6A-1C9D1F7F5C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000" y="4358266"/>
            <a:ext cx="9931183" cy="1821071"/>
          </a:xfrm>
          <a:prstGeom prst="rect">
            <a:avLst/>
          </a:prstGeom>
        </p:spPr>
      </p:pic>
      <p:sp>
        <p:nvSpPr>
          <p:cNvPr id="3" name="Slide Number Placeholder 2">
            <a:extLst>
              <a:ext uri="{FF2B5EF4-FFF2-40B4-BE49-F238E27FC236}">
                <a16:creationId xmlns:a16="http://schemas.microsoft.com/office/drawing/2014/main" id="{3A55AF2C-4AD1-CD3F-6BFF-98D8A9DF8AC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747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ACB31-3168-3097-EFF9-4BE679F58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CB943-6AD5-18DB-4908-8ABDE74E417D}"/>
              </a:ext>
            </a:extLst>
          </p:cNvPr>
          <p:cNvSpPr>
            <a:spLocks noGrp="1"/>
          </p:cNvSpPr>
          <p:nvPr>
            <p:ph type="title"/>
          </p:nvPr>
        </p:nvSpPr>
        <p:spPr>
          <a:xfrm>
            <a:off x="360000" y="360000"/>
            <a:ext cx="10080000" cy="545601"/>
          </a:xfrm>
        </p:spPr>
        <p:txBody>
          <a:bodyPr/>
          <a:lstStyle/>
          <a:p>
            <a:r>
              <a:rPr lang="en-AU"/>
              <a:t>Elective focus areas</a:t>
            </a:r>
          </a:p>
        </p:txBody>
      </p:sp>
      <p:sp>
        <p:nvSpPr>
          <p:cNvPr id="4" name="Text Placeholder 3">
            <a:extLst>
              <a:ext uri="{FF2B5EF4-FFF2-40B4-BE49-F238E27FC236}">
                <a16:creationId xmlns:a16="http://schemas.microsoft.com/office/drawing/2014/main" id="{C860B5B9-F882-53DC-6737-B85E8346EA76}"/>
              </a:ext>
            </a:extLst>
          </p:cNvPr>
          <p:cNvSpPr>
            <a:spLocks noGrp="1"/>
          </p:cNvSpPr>
          <p:nvPr>
            <p:ph type="body" sz="quarter" idx="18"/>
          </p:nvPr>
        </p:nvSpPr>
        <p:spPr>
          <a:xfrm>
            <a:off x="360000" y="982520"/>
            <a:ext cx="10080000" cy="310015"/>
          </a:xfrm>
        </p:spPr>
        <p:txBody>
          <a:bodyPr/>
          <a:lstStyle/>
          <a:p>
            <a:r>
              <a:rPr lang="en-AU"/>
              <a:t>Question 6 and 7</a:t>
            </a:r>
          </a:p>
        </p:txBody>
      </p:sp>
      <p:sp>
        <p:nvSpPr>
          <p:cNvPr id="11" name="Picture Placeholder 7">
            <a:extLst>
              <a:ext uri="{FF2B5EF4-FFF2-40B4-BE49-F238E27FC236}">
                <a16:creationId xmlns:a16="http://schemas.microsoft.com/office/drawing/2014/main" id="{4072CA77-BEF5-EA10-98D8-D584E4B50D95}"/>
              </a:ext>
            </a:extLst>
          </p:cNvPr>
          <p:cNvSpPr txBox="1">
            <a:spLocks/>
          </p:cNvSpPr>
          <p:nvPr/>
        </p:nvSpPr>
        <p:spPr>
          <a:xfrm>
            <a:off x="360000" y="1870447"/>
            <a:ext cx="4233515" cy="354741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dirty="0">
                <a:latin typeface="+mn-lt"/>
              </a:rPr>
              <a:t>Elective A – Voices of Australia</a:t>
            </a:r>
          </a:p>
          <a:p>
            <a:pPr marL="342900" indent="-342900">
              <a:buFont typeface="Arial" panose="020B0604020202020204" pitchFamily="34" charset="0"/>
              <a:buChar char="•"/>
            </a:pPr>
            <a:r>
              <a:rPr lang="en-AU" dirty="0">
                <a:latin typeface="+mn-lt"/>
              </a:rPr>
              <a:t>Elective B – Media and influence</a:t>
            </a:r>
          </a:p>
          <a:p>
            <a:pPr marL="342900" indent="-342900">
              <a:buFont typeface="Arial" panose="020B0604020202020204" pitchFamily="34" charset="0"/>
              <a:buChar char="•"/>
            </a:pPr>
            <a:r>
              <a:rPr lang="en-AU" dirty="0">
                <a:latin typeface="+mn-lt"/>
              </a:rPr>
              <a:t>Elective C – On the road</a:t>
            </a:r>
          </a:p>
          <a:p>
            <a:pPr marL="342900" indent="-342900">
              <a:buFont typeface="Arial" panose="020B0604020202020204" pitchFamily="34" charset="0"/>
              <a:buChar char="•"/>
            </a:pPr>
            <a:r>
              <a:rPr lang="en-AU" dirty="0">
                <a:latin typeface="+mn-lt"/>
              </a:rPr>
              <a:t>Elective D – Playing the game</a:t>
            </a:r>
          </a:p>
          <a:p>
            <a:pPr marL="342900" indent="-342900">
              <a:buFont typeface="Arial" panose="020B0604020202020204" pitchFamily="34" charset="0"/>
              <a:buChar char="•"/>
            </a:pPr>
            <a:r>
              <a:rPr lang="en-AU" dirty="0">
                <a:latin typeface="+mn-lt"/>
              </a:rPr>
              <a:t>Elective E – Lyrical voices</a:t>
            </a:r>
          </a:p>
          <a:p>
            <a:pPr marL="342900" indent="-342900">
              <a:buFont typeface="Arial" panose="020B0604020202020204" pitchFamily="34" charset="0"/>
              <a:buChar char="•"/>
            </a:pPr>
            <a:r>
              <a:rPr lang="en-AU" dirty="0">
                <a:latin typeface="+mn-lt"/>
              </a:rPr>
              <a:t>Elective F – Everyday heroes</a:t>
            </a:r>
          </a:p>
        </p:txBody>
      </p:sp>
      <p:sp>
        <p:nvSpPr>
          <p:cNvPr id="8" name="Picture Placeholder 7">
            <a:extLst>
              <a:ext uri="{FF2B5EF4-FFF2-40B4-BE49-F238E27FC236}">
                <a16:creationId xmlns:a16="http://schemas.microsoft.com/office/drawing/2014/main" id="{544A0951-87B0-E48B-2783-1AA66115D96F}"/>
              </a:ext>
            </a:extLst>
          </p:cNvPr>
          <p:cNvSpPr>
            <a:spLocks noGrp="1"/>
          </p:cNvSpPr>
          <p:nvPr>
            <p:ph type="pic" sz="quarter" idx="4294967295"/>
          </p:nvPr>
        </p:nvSpPr>
        <p:spPr>
          <a:xfrm>
            <a:off x="5563863" y="1870447"/>
            <a:ext cx="5356168" cy="3547412"/>
          </a:xfrm>
        </p:spPr>
        <p:txBody>
          <a:bodyPr/>
          <a:lstStyle/>
          <a:p>
            <a:pPr marL="342900" indent="-342900">
              <a:buFont typeface="Arial" panose="020B0604020202020204" pitchFamily="34" charset="0"/>
              <a:buChar char="•"/>
            </a:pPr>
            <a:r>
              <a:rPr lang="en-AU" dirty="0"/>
              <a:t>Elective G – Part of a family </a:t>
            </a:r>
          </a:p>
          <a:p>
            <a:pPr marL="342900" indent="-342900">
              <a:buFont typeface="Arial" panose="020B0604020202020204" pitchFamily="34" charset="0"/>
              <a:buChar char="•"/>
            </a:pPr>
            <a:r>
              <a:rPr lang="en-AU" dirty="0"/>
              <a:t>Elective H – Uncovering the truth</a:t>
            </a:r>
          </a:p>
          <a:p>
            <a:pPr marL="342900" indent="-342900">
              <a:buFont typeface="Arial" panose="020B0604020202020204" pitchFamily="34" charset="0"/>
              <a:buChar char="•"/>
            </a:pPr>
            <a:r>
              <a:rPr lang="en-AU" dirty="0"/>
              <a:t>Elective I – The Big Screen</a:t>
            </a:r>
          </a:p>
          <a:p>
            <a:pPr marL="342900" indent="-342900">
              <a:buFont typeface="Arial" panose="020B0604020202020204" pitchFamily="34" charset="0"/>
              <a:buChar char="•"/>
            </a:pPr>
            <a:r>
              <a:rPr lang="en-AU" dirty="0"/>
              <a:t>Elective J – Representing the past</a:t>
            </a:r>
          </a:p>
          <a:p>
            <a:pPr marL="342900" indent="-342900">
              <a:buFont typeface="Arial" panose="020B0604020202020204" pitchFamily="34" charset="0"/>
              <a:buChar char="•"/>
            </a:pPr>
            <a:r>
              <a:rPr lang="en-AU" dirty="0"/>
              <a:t>Elective K – Achieving through English – English in education, work and community</a:t>
            </a:r>
          </a:p>
        </p:txBody>
      </p:sp>
      <p:sp>
        <p:nvSpPr>
          <p:cNvPr id="3" name="Slide Number Placeholder 2">
            <a:extLst>
              <a:ext uri="{FF2B5EF4-FFF2-40B4-BE49-F238E27FC236}">
                <a16:creationId xmlns:a16="http://schemas.microsoft.com/office/drawing/2014/main" id="{2FF9D637-AED1-8658-C544-D27DB5E7B8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92507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orporate-curriculum-template-2025-v1.0" id="{FC8BAFFB-2C09-494F-87C1-09505A000DA0}" vid="{33523A18-BCC1-42D6-8839-D7DD68359B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DBDB89-32AF-490A-BA0B-1B9FFB9BCADC}">
  <ds:schemaRefs>
    <ds:schemaRef ds:uri="http://schemas.microsoft.com/sharepoint/v3/contenttype/forms"/>
  </ds:schemaRefs>
</ds:datastoreItem>
</file>

<file path=customXml/itemProps2.xml><?xml version="1.0" encoding="utf-8"?>
<ds:datastoreItem xmlns:ds="http://schemas.openxmlformats.org/officeDocument/2006/customXml" ds:itemID="{499989F9-F62C-4D47-BEB6-2B2CE92A53FB}">
  <ds:schemaRefs>
    <ds:schemaRef ds:uri="98740c54-966f-451d-a76c-e38eb7fddd55"/>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094ce8ca-8c20-4eb0-bb23-b47a1c76b753"/>
  </ds:schemaRefs>
</ds:datastoreItem>
</file>

<file path=customXml/itemProps3.xml><?xml version="1.0" encoding="utf-8"?>
<ds:datastoreItem xmlns:ds="http://schemas.openxmlformats.org/officeDocument/2006/customXml" ds:itemID="{44283F07-A1C0-4899-AE29-CD46BEF8C0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2734</Words>
  <Application>Microsoft Office PowerPoint</Application>
  <PresentationFormat>Widescreen</PresentationFormat>
  <Paragraphs>201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Public Sans Light</vt:lpstr>
      <vt:lpstr>Times New Roman</vt:lpstr>
      <vt:lpstr>Public Sans</vt:lpstr>
      <vt:lpstr>Calibri</vt:lpstr>
      <vt:lpstr>NSWG Corporate</vt:lpstr>
      <vt:lpstr>Instructions for use</vt:lpstr>
      <vt:lpstr>Phase 1 – understanding the English Studies course</vt:lpstr>
      <vt:lpstr>Sharing learning intentions and success criteria</vt:lpstr>
      <vt:lpstr>Learning intentions and success criteria</vt:lpstr>
      <vt:lpstr>Organisation of English Studies 11–12</vt:lpstr>
      <vt:lpstr>Course description (1)</vt:lpstr>
      <vt:lpstr>Course description (2)</vt:lpstr>
      <vt:lpstr>Course description (3)</vt:lpstr>
      <vt:lpstr>Elective focus areas</vt:lpstr>
      <vt:lpstr>Assessment (1)</vt:lpstr>
      <vt:lpstr>Assessment (2)</vt:lpstr>
      <vt:lpstr>Assessment (3)</vt:lpstr>
      <vt:lpstr>Assessment (4)</vt:lpstr>
      <vt:lpstr>Reading to write: Transition to English Studies (1)</vt:lpstr>
      <vt:lpstr>Reading to write: Transition to English Studies (2)</vt:lpstr>
      <vt:lpstr>Reading to write: Transition to English Studies (3)</vt:lpstr>
      <vt:lpstr>Reading to write: Transition to English Studies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 Understanding the English Studies course – 11.1 Transition to English Studies</dc:title>
  <dc:creator>NSW Department of Education</dc:creator>
  <dcterms:created xsi:type="dcterms:W3CDTF">2025-08-05T21:57:13Z</dcterms:created>
  <dcterms:modified xsi:type="dcterms:W3CDTF">2025-08-11T02:35:59Z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2025-08-05T21:57:41Z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9354f9c9-93a5-42fa-aa67-7b475e34686b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ContentTypeId">
    <vt:lpwstr>0x010100C6BC20BCFB223D4189F17F47419ECBA2</vt:lpwstr>
  </property>
  <property fmtid="{D5CDD505-2E9C-101B-9397-08002B2CF9AE}" pid="11" name="MediaServiceImageTags">
    <vt:lpwstr/>
  </property>
</Properties>
</file>