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55" r:id="rId4"/>
  </p:sldMasterIdLst>
  <p:notesMasterIdLst>
    <p:notesMasterId r:id="rId50"/>
  </p:notesMasterIdLst>
  <p:handoutMasterIdLst>
    <p:handoutMasterId r:id="rId51"/>
  </p:handoutMasterIdLst>
  <p:sldIdLst>
    <p:sldId id="26381" r:id="rId5"/>
    <p:sldId id="26505" r:id="rId6"/>
    <p:sldId id="26529" r:id="rId7"/>
    <p:sldId id="26589" r:id="rId8"/>
    <p:sldId id="26588" r:id="rId9"/>
    <p:sldId id="26506" r:id="rId10"/>
    <p:sldId id="26513" r:id="rId11"/>
    <p:sldId id="26571" r:id="rId12"/>
    <p:sldId id="26572" r:id="rId13"/>
    <p:sldId id="26581" r:id="rId14"/>
    <p:sldId id="26582" r:id="rId15"/>
    <p:sldId id="26394" r:id="rId16"/>
    <p:sldId id="26531" r:id="rId17"/>
    <p:sldId id="26532" r:id="rId18"/>
    <p:sldId id="26515" r:id="rId19"/>
    <p:sldId id="26535" r:id="rId20"/>
    <p:sldId id="26536" r:id="rId21"/>
    <p:sldId id="26537" r:id="rId22"/>
    <p:sldId id="26583" r:id="rId23"/>
    <p:sldId id="26534" r:id="rId24"/>
    <p:sldId id="26538" r:id="rId25"/>
    <p:sldId id="26541" r:id="rId26"/>
    <p:sldId id="26540" r:id="rId27"/>
    <p:sldId id="26539" r:id="rId28"/>
    <p:sldId id="26545" r:id="rId29"/>
    <p:sldId id="26584" r:id="rId30"/>
    <p:sldId id="26546" r:id="rId31"/>
    <p:sldId id="26547" r:id="rId32"/>
    <p:sldId id="26548" r:id="rId33"/>
    <p:sldId id="26549" r:id="rId34"/>
    <p:sldId id="26552" r:id="rId35"/>
    <p:sldId id="26574" r:id="rId36"/>
    <p:sldId id="26575" r:id="rId37"/>
    <p:sldId id="26514" r:id="rId38"/>
    <p:sldId id="26441" r:id="rId39"/>
    <p:sldId id="26442" r:id="rId40"/>
    <p:sldId id="26550" r:id="rId41"/>
    <p:sldId id="26551" r:id="rId42"/>
    <p:sldId id="26553" r:id="rId43"/>
    <p:sldId id="26554" r:id="rId44"/>
    <p:sldId id="26555" r:id="rId45"/>
    <p:sldId id="26556" r:id="rId46"/>
    <p:sldId id="26518" r:id="rId47"/>
    <p:sldId id="26590" r:id="rId48"/>
    <p:sldId id="26510" r:id="rId49"/>
  </p:sldIdLst>
  <p:sldSz cx="12192000" cy="6858000"/>
  <p:notesSz cx="6858000" cy="9144000"/>
  <p:embeddedFontLst>
    <p:embeddedFont>
      <p:font typeface="Public Sans" pitchFamily="2" charset="0"/>
      <p:regular r:id="rId52"/>
      <p:bold r:id="rId53"/>
      <p:italic r:id="rId54"/>
      <p:boldItalic r:id="rId55"/>
    </p:embeddedFont>
    <p:embeddedFont>
      <p:font typeface="Roboto" panose="02000000000000000000" pitchFamily="2" charset="0"/>
      <p:regular r:id="rId56"/>
      <p:bold r:id="rId57"/>
      <p:italic r:id="rId58"/>
      <p:boldItalic r:id="rId59"/>
    </p:embeddedFont>
    <p:embeddedFont>
      <p:font typeface="Segoe UI" panose="020B0502040204020203" pitchFamily="34" charset="0"/>
      <p:regular r:id="rId60"/>
      <p:bold r:id="rId61"/>
      <p:italic r:id="rId62"/>
      <p:boldItalic r:id="rId63"/>
    </p:embeddedFont>
  </p:embeddedFontLst>
  <p:defaultTex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63"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 id="{5C09F00C-20D2-0F67-4186-0AA3681B239B}" name="Dilara Ozserim" initials="DO" userId="Dilara Ozserim" providerId="None"/>
  <p188:author id="{1E2EE51A-5546-AF2B-793E-7E7568D8A34A}" name="Kyra Rose" initials="KR" userId="S::kyra.rose@det.nsw.edu.au::e07a1653-7d96-4136-a464-a8f8d6b7e062" providerId="AD"/>
  <p188:author id="{F82D3E25-634B-5491-737F-A8863CAD57EF}" name="Keira Brooks" initials="KB" userId="S::KEIRA.BROOKS@det.nsw.edu.au::e2ff3e5f-4c54-49fe-9545-a0ddbe9b96a3" providerId="AD"/>
  <p188:author id="{55A6C75A-7153-A7FA-AB60-4EB992A208B8}" name="Kyra Rose" initials="KR" userId="S::Kyra.Rose@det.nsw.edu.au::e07a1653-7d96-4136-a464-a8f8d6b7e062" providerId="AD"/>
  <p188:author id="{8FF74E67-D783-1AFC-D590-3DD6E717F055}" name="Mark McDonald" initials="MM" userId="S::Mark.McDonald22@det.nsw.edu.au::450f036d-e46d-4f0c-a6d9-4ab68b2a8b10" providerId="AD"/>
  <p188:author id="{591D627A-CA51-3CA4-C049-D92FDE42A1FD}" name="Chloe Sheehan" initials="CS" userId="S::Chloe.Nicol12@det.nsw.edu.au::bb699023-8008-4f87-83a4-7dc694ddcb8f" providerId="AD"/>
  <p188:author id="{55D7E37E-BB45-F066-5EBA-8C4391C58814}" name="Dilara Ozserim" initials="DO" userId="S::dilara.ozserim4@det.nsw.edu.au::a9018ce7-b14c-498b-927d-2970901ec373" providerId="AD"/>
  <p188:author id="{D02A9D7F-57B1-B101-768D-9F9CCB42179F}" name="Francesca Gazzola" initials="FG" userId="S::FRANCESCA.GAZZOLA@det.nsw.edu.au::eb71f741-dadb-429a-b279-0f7afbe3ada0" providerId="AD"/>
  <p188:author id="{3912BE91-9AD9-4177-800B-C0871BA72363}" name="Jacquie McWilliam" initials="JM" userId="S::Jacqueline.McWilliam@det.nsw.edu.au::b2c2c0a0-0b64-455c-9e32-28e2d097ad57" providerId="AD"/>
  <p188:author id="{99B8BD98-85EF-FCE0-AAC3-506F8E5FCCC9}" name="Erin McShane" initials="EM" userId="S::Erin.Grainger@det.nsw.edu.au::8fe256b9-80bb-415e-a1ff-70be07c1d6fe" providerId="AD"/>
  <p188:author id="{A8C8C5D5-CD1E-264A-FD17-5D8399ADEDA9}" name="Kylie Davis" initials="KD" userId="S::Kylie.Davis28@det.nsw.edu.au::7921ae33-6528-458f-bbd6-4afd26153ed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6ACB6"/>
    <a:srgbClr val="CBEDFD"/>
    <a:srgbClr val="CDD3D6"/>
    <a:srgbClr val="EBEBEB"/>
    <a:srgbClr val="00296C"/>
    <a:srgbClr val="146CFD"/>
    <a:srgbClr val="0070C0"/>
    <a:srgbClr val="002664"/>
    <a:srgbClr val="0046B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BA7282B-2B93-4B19-8691-836865ACF812}" v="1" dt="2025-10-01T06:26:50.017"/>
    <p1510:client id="{CFCC79CB-23D5-44AE-9F96-7CAABD767CF1}" v="1" dt="2025-10-02T01:31:38.436"/>
  </p1510:revLst>
</p1510:revInfo>
</file>

<file path=ppt/tableStyles.xml><?xml version="1.0" encoding="utf-8"?>
<a:tblStyleLst xmlns:a="http://schemas.openxmlformats.org/drawingml/2006/main" def="{5A111915-BE36-4E01-A7E5-04B1672EAD3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437"/>
    <p:restoredTop sz="96176" autoAdjust="0"/>
  </p:normalViewPr>
  <p:slideViewPr>
    <p:cSldViewPr snapToGrid="0">
      <p:cViewPr varScale="1">
        <p:scale>
          <a:sx n="96" d="100"/>
          <a:sy n="96" d="100"/>
        </p:scale>
        <p:origin x="108" y="696"/>
      </p:cViewPr>
      <p:guideLst>
        <p:guide orient="horz" pos="2160"/>
        <p:guide pos="3863"/>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font" Target="fonts/font12.fntdata"/><Relationship Id="rId68"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font" Target="fonts/font2.fntdata"/><Relationship Id="rId58" Type="http://schemas.openxmlformats.org/officeDocument/2006/relationships/font" Target="fonts/font7.fntdata"/><Relationship Id="rId66"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font" Target="fonts/font10.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font" Target="fonts/font5.fntdata"/><Relationship Id="rId64" Type="http://schemas.openxmlformats.org/officeDocument/2006/relationships/presProps" Target="presProps.xml"/><Relationship Id="rId69" Type="http://schemas.microsoft.com/office/2018/10/relationships/authors" Target="authors.xml"/><Relationship Id="rId8" Type="http://schemas.openxmlformats.org/officeDocument/2006/relationships/slide" Target="slides/slide4.xml"/><Relationship Id="rId51"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8.fntdata"/><Relationship Id="rId67"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3.fntdata"/><Relationship Id="rId62" Type="http://schemas.openxmlformats.org/officeDocument/2006/relationships/font" Target="fonts/font11.fntdata"/><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font" Target="fonts/font6.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font" Target="fonts/font1.fntdata"/><Relationship Id="rId60" Type="http://schemas.openxmlformats.org/officeDocument/2006/relationships/font" Target="fonts/font9.fntdata"/><Relationship Id="rId65"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notesMaster" Target="notesMasters/notesMaster1.xml"/><Relationship Id="rId55" Type="http://schemas.openxmlformats.org/officeDocument/2006/relationships/font" Target="fonts/font4.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43F5A19-4E20-4EDB-9EC8-DF02AC748E7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latin typeface="Public Sans" pitchFamily="2" charset="0"/>
            </a:endParaRPr>
          </a:p>
        </p:txBody>
      </p:sp>
      <p:sp>
        <p:nvSpPr>
          <p:cNvPr id="3" name="Date Placeholder 2">
            <a:extLst>
              <a:ext uri="{FF2B5EF4-FFF2-40B4-BE49-F238E27FC236}">
                <a16:creationId xmlns:a16="http://schemas.microsoft.com/office/drawing/2014/main" id="{6F2B4FC2-E151-470D-9291-01D2A5A6D34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0BF4B7B-ADA4-42BE-A113-1D67CA67812F}" type="datetimeFigureOut">
              <a:rPr lang="en-AU" smtClean="0">
                <a:latin typeface="Public Sans" pitchFamily="2" charset="0"/>
              </a:rPr>
              <a:t>2/10/2025</a:t>
            </a:fld>
            <a:endParaRPr lang="en-AU">
              <a:latin typeface="Public Sans" pitchFamily="2" charset="0"/>
            </a:endParaRPr>
          </a:p>
        </p:txBody>
      </p:sp>
      <p:sp>
        <p:nvSpPr>
          <p:cNvPr id="4" name="Footer Placeholder 3">
            <a:extLst>
              <a:ext uri="{FF2B5EF4-FFF2-40B4-BE49-F238E27FC236}">
                <a16:creationId xmlns:a16="http://schemas.microsoft.com/office/drawing/2014/main" id="{2F07DE46-ED0B-49F3-8199-C129451A46B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latin typeface="Public Sans" pitchFamily="2" charset="0"/>
            </a:endParaRPr>
          </a:p>
        </p:txBody>
      </p:sp>
      <p:sp>
        <p:nvSpPr>
          <p:cNvPr id="5" name="Slide Number Placeholder 4">
            <a:extLst>
              <a:ext uri="{FF2B5EF4-FFF2-40B4-BE49-F238E27FC236}">
                <a16:creationId xmlns:a16="http://schemas.microsoft.com/office/drawing/2014/main" id="{56DA6684-5527-4DB9-88B5-C4F66FB5F78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AAF8501-5769-46EC-B8B9-363B75FA9999}" type="slidenum">
              <a:rPr lang="en-AU" smtClean="0">
                <a:latin typeface="Public Sans" pitchFamily="2" charset="0"/>
              </a:rPr>
              <a:t>‹#›</a:t>
            </a:fld>
            <a:endParaRPr lang="en-AU">
              <a:latin typeface="Public Sans" pitchFamily="2" charset="0"/>
            </a:endParaRPr>
          </a:p>
        </p:txBody>
      </p:sp>
    </p:spTree>
    <p:extLst>
      <p:ext uri="{BB962C8B-B14F-4D97-AF65-F5344CB8AC3E}">
        <p14:creationId xmlns:p14="http://schemas.microsoft.com/office/powerpoint/2010/main" val="41447938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Public Sans" pitchFamily="2" charset="0"/>
              </a:defRPr>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Public Sans" pitchFamily="2" charset="0"/>
              </a:defRPr>
            </a:lvl1pPr>
          </a:lstStyle>
          <a:p>
            <a:fld id="{EC6F825C-382E-4C1A-82AB-BCE4AFD21ABE}" type="datetimeFigureOut">
              <a:rPr lang="en-AU" smtClean="0"/>
              <a:pPr/>
              <a:t>2/10/2025</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Public Sans" pitchFamily="2" charset="0"/>
              </a:defRPr>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Public Sans" pitchFamily="2" charset="0"/>
              </a:defRPr>
            </a:lvl1pPr>
          </a:lstStyle>
          <a:p>
            <a:fld id="{B07158C4-A119-4B78-9DE8-A50001BC31DC}" type="slidenum">
              <a:rPr lang="en-AU" smtClean="0"/>
              <a:pPr/>
              <a:t>‹#›</a:t>
            </a:fld>
            <a:endParaRPr lang="en-AU"/>
          </a:p>
        </p:txBody>
      </p:sp>
    </p:spTree>
    <p:extLst>
      <p:ext uri="{BB962C8B-B14F-4D97-AF65-F5344CB8AC3E}">
        <p14:creationId xmlns:p14="http://schemas.microsoft.com/office/powerpoint/2010/main" val="3301092027"/>
      </p:ext>
    </p:extLst>
  </p:cSld>
  <p:clrMap bg1="lt1" tx1="dk1" bg2="lt2" tx2="dk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Public Sans" pitchFamily="2" charset="0"/>
        <a:ea typeface="+mn-ea"/>
        <a:cs typeface="+mn-cs"/>
      </a:defRPr>
    </a:lvl1pPr>
    <a:lvl2pPr marL="609585" algn="l" defTabSz="1219170" rtl="0" eaLnBrk="1" latinLnBrk="0" hangingPunct="1">
      <a:defRPr sz="1600" kern="1200">
        <a:solidFill>
          <a:schemeClr val="tx1"/>
        </a:solidFill>
        <a:latin typeface="Public Sans" pitchFamily="2" charset="0"/>
        <a:ea typeface="+mn-ea"/>
        <a:cs typeface="+mn-cs"/>
      </a:defRPr>
    </a:lvl2pPr>
    <a:lvl3pPr marL="1219170" algn="l" defTabSz="1219170" rtl="0" eaLnBrk="1" latinLnBrk="0" hangingPunct="1">
      <a:defRPr sz="1600" kern="1200">
        <a:solidFill>
          <a:schemeClr val="tx1"/>
        </a:solidFill>
        <a:latin typeface="Public Sans" pitchFamily="2" charset="0"/>
        <a:ea typeface="+mn-ea"/>
        <a:cs typeface="+mn-cs"/>
      </a:defRPr>
    </a:lvl3pPr>
    <a:lvl4pPr marL="1828754" algn="l" defTabSz="1219170" rtl="0" eaLnBrk="1" latinLnBrk="0" hangingPunct="1">
      <a:defRPr sz="1600" kern="1200">
        <a:solidFill>
          <a:schemeClr val="tx1"/>
        </a:solidFill>
        <a:latin typeface="Public Sans" pitchFamily="2" charset="0"/>
        <a:ea typeface="+mn-ea"/>
        <a:cs typeface="+mn-cs"/>
      </a:defRPr>
    </a:lvl4pPr>
    <a:lvl5pPr marL="2438339" algn="l" defTabSz="1219170" rtl="0" eaLnBrk="1" latinLnBrk="0" hangingPunct="1">
      <a:defRPr sz="1600" kern="1200">
        <a:solidFill>
          <a:schemeClr val="tx1"/>
        </a:solidFill>
        <a:latin typeface="Public Sans" pitchFamily="2" charset="0"/>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schoolsnsw.sharepoint.com/sites/WiSresourcehub/SitePages/Nominalisation.aspx" TargetMode="External"/><Relationship Id="rId2" Type="http://schemas.openxmlformats.org/officeDocument/2006/relationships/slide" Target="../slides/slide14.xml"/><Relationship Id="rId1" Type="http://schemas.openxmlformats.org/officeDocument/2006/relationships/notesMaster" Target="../notesMasters/notesMaster1.xml"/><Relationship Id="rId5" Type="http://schemas.openxmlformats.org/officeDocument/2006/relationships/hyperlink" Target="https://schoolsnsw.sharepoint.com/sites/WiSresourcehub/SitePages/Deconstruction.aspx" TargetMode="External"/><Relationship Id="rId4" Type="http://schemas.openxmlformats.org/officeDocument/2006/relationships/hyperlink" Target="https://schoolsnsw.sharepoint.com/sites/WiSresourcehub/SitePages/Abstraction.aspx"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education.nsw.gov.au/teaching-and-learning/curriculum/explicit-teaching/explicit-teaching-strategies/checking-for-understanding"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education.nsw.gov.au/policy-library/policies/pd-2005-0290-03.html" TargetMode="External"/><Relationship Id="rId2" Type="http://schemas.openxmlformats.org/officeDocument/2006/relationships/slide" Target="../slides/slide3.xml"/><Relationship Id="rId1" Type="http://schemas.openxmlformats.org/officeDocument/2006/relationships/notesMaster" Target="../notesMasters/notesMaster1.xml"/><Relationship Id="rId6" Type="http://schemas.openxmlformats.org/officeDocument/2006/relationships/hyperlink" Target="https://education.nsw.gov.au/teaching-and-learning/curriculum/english/planning-programming-and-assessing-english-7-10/how-to-use-english-core-texts" TargetMode="External"/><Relationship Id="rId5" Type="http://schemas.openxmlformats.org/officeDocument/2006/relationships/hyperlink" Target="https://education.nsw.gov.au/teaching-and-learning/curriculum/leading-curriculum-k-12/explaining-curriculum-pcc/texts-used-in-classrooms/text-selection-notification" TargetMode="External"/><Relationship Id="rId4" Type="http://schemas.openxmlformats.org/officeDocument/2006/relationships/hyperlink" Target="https://education.nsw.gov.au/policy-library/policies/pd-2005-0290-03#section3:~:text=Comply%20with%20audiovisual%20material%20requirements"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latin typeface="Arial" panose="020B0604020202020204" pitchFamily="34" charset="0"/>
                <a:cs typeface="Arial" panose="020B0604020202020204" pitchFamily="34" charset="0"/>
              </a:rPr>
              <a:t>Teachers note: </a:t>
            </a:r>
            <a:r>
              <a:rPr lang="en-AU" b="0">
                <a:latin typeface="Arial" panose="020B0604020202020204" pitchFamily="34" charset="0"/>
                <a:cs typeface="Arial" panose="020B0604020202020204" pitchFamily="34" charset="0"/>
              </a:rPr>
              <a:t>this slide has been used to support teachers in using the resource and should be deleted or hidden when using in a classroom setting.</a:t>
            </a:r>
            <a:endParaRPr lang="en-AU" b="1">
              <a:latin typeface="Arial" panose="020B0604020202020204" pitchFamily="34" charset="0"/>
              <a:cs typeface="Arial" panose="020B0604020202020204" pitchFamily="34" charset="0"/>
            </a:endParaRP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a:t>
            </a:fld>
            <a:endParaRPr lang="en-AU"/>
          </a:p>
        </p:txBody>
      </p:sp>
    </p:spTree>
    <p:extLst>
      <p:ext uri="{BB962C8B-B14F-4D97-AF65-F5344CB8AC3E}">
        <p14:creationId xmlns:p14="http://schemas.microsoft.com/office/powerpoint/2010/main" val="19335899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800" b="1"/>
              <a:t>Teacher note: t</a:t>
            </a:r>
            <a:r>
              <a:rPr lang="en-AU" sz="1800"/>
              <a:t>his section of the PowerPoint should be used in conjunction with </a:t>
            </a:r>
            <a:r>
              <a:rPr lang="en-AU" sz="1800" b="1" kern="1200" dirty="0">
                <a:solidFill>
                  <a:schemeClr val="tx1"/>
                </a:solidFill>
                <a:effectLst/>
                <a:latin typeface="Public Sans" pitchFamily="2" charset="0"/>
                <a:ea typeface="Calibri" panose="020F0502020204030204" pitchFamily="34" charset="0"/>
                <a:cs typeface="+mn-cs"/>
              </a:rPr>
              <a:t>Phase 3b, sequence 1 – establishing context of Core text 2 – Musgrave Park as a site and symbol of ongoing struggle (integrated Phase 5). </a:t>
            </a:r>
            <a:endParaRPr lang="en-AU" sz="1800" b="1">
              <a:effectLst/>
              <a:latin typeface="Arial" panose="020B0604020202020204" pitchFamily="34" charset="0"/>
              <a:ea typeface="Calibri" panose="020F0502020204030204" pitchFamily="34" charset="0"/>
            </a:endParaRPr>
          </a:p>
          <a:p>
            <a:pPr>
              <a:spcBef>
                <a:spcPts val="1200"/>
              </a:spcBef>
              <a:spcAft>
                <a:spcPts val="600"/>
              </a:spcAft>
              <a:buNone/>
            </a:pPr>
            <a:br>
              <a:rPr lang="en-AU" sz="1800" b="1">
                <a:effectLst/>
                <a:latin typeface="Arial" panose="020B0604020202020204" pitchFamily="34" charset="0"/>
                <a:ea typeface="Calibri" panose="020F0502020204030204" pitchFamily="34" charset="0"/>
              </a:rPr>
            </a:br>
            <a:r>
              <a:rPr lang="en-AU" sz="1800" b="0">
                <a:effectLst/>
                <a:latin typeface="Arial" panose="020B0604020202020204" pitchFamily="34" charset="0"/>
                <a:ea typeface="Calibri" panose="020F0502020204030204" pitchFamily="34" charset="0"/>
              </a:rPr>
              <a:t>This slide compliments </a:t>
            </a:r>
            <a:r>
              <a:rPr lang="en-AU" sz="1800" b="1">
                <a:effectLst/>
                <a:latin typeface="Arial" panose="020B0604020202020204" pitchFamily="34" charset="0"/>
                <a:ea typeface="Calibri" panose="020F0502020204030204" pitchFamily="34" charset="0"/>
              </a:rPr>
              <a:t>Phase 3b, activity 1 – Aboriginal Tent Embassy viewing task. </a:t>
            </a:r>
            <a:r>
              <a:rPr lang="en-AU" sz="1800" b="0">
                <a:effectLst/>
                <a:latin typeface="Arial" panose="020B0604020202020204" pitchFamily="34" charset="0"/>
                <a:ea typeface="Calibri" panose="020F0502020204030204" pitchFamily="34" charset="0"/>
              </a:rPr>
              <a:t>Go through worksheet answers as a class and consolidate learning and understanding through leading a class discussion of the questions on screen. </a:t>
            </a:r>
            <a:endParaRPr lang="en-AU" sz="1800" b="1">
              <a:effectLst/>
              <a:latin typeface="Arial" panose="020B0604020202020204" pitchFamily="34" charset="0"/>
              <a:ea typeface="Calibri" panose="020F0502020204030204" pitchFamily="34" charset="0"/>
            </a:endParaRPr>
          </a:p>
          <a:p>
            <a:pPr>
              <a:spcBef>
                <a:spcPts val="1200"/>
              </a:spcBef>
              <a:spcAft>
                <a:spcPts val="600"/>
              </a:spcAft>
              <a:buNone/>
            </a:pPr>
            <a:endParaRPr lang="en-AU" sz="1800" b="1">
              <a:effectLst/>
              <a:latin typeface="Arial" panose="020B0604020202020204" pitchFamily="34" charset="0"/>
              <a:ea typeface="Calibri" panose="020F0502020204030204" pitchFamily="34" charset="0"/>
            </a:endParaRPr>
          </a:p>
          <a:p>
            <a:pPr>
              <a:spcBef>
                <a:spcPts val="1200"/>
              </a:spcBef>
              <a:spcAft>
                <a:spcPts val="600"/>
              </a:spcAft>
              <a:buNone/>
            </a:pPr>
            <a:endParaRPr lang="en-AU" sz="1800" b="1">
              <a:effectLst/>
              <a:latin typeface="Arial" panose="020B0604020202020204" pitchFamily="34" charset="0"/>
              <a:ea typeface="Calibri" panose="020F0502020204030204" pitchFamily="34" charset="0"/>
            </a:endParaRPr>
          </a:p>
          <a:p>
            <a:pPr>
              <a:spcBef>
                <a:spcPts val="1200"/>
              </a:spcBef>
              <a:spcAft>
                <a:spcPts val="600"/>
              </a:spcAft>
              <a:buNone/>
            </a:pPr>
            <a:endParaRPr lang="en-AU" sz="1800" b="1">
              <a:effectLst/>
              <a:latin typeface="Arial" panose="020B0604020202020204" pitchFamily="34" charset="0"/>
              <a:ea typeface="Calibri" panose="020F0502020204030204" pitchFamily="34" charset="0"/>
            </a:endParaRPr>
          </a:p>
          <a:p>
            <a:pPr>
              <a:spcBef>
                <a:spcPts val="1200"/>
              </a:spcBef>
              <a:spcAft>
                <a:spcPts val="600"/>
              </a:spcAft>
              <a:buNone/>
            </a:pPr>
            <a:r>
              <a:rPr lang="en-AU" sz="1800" b="1">
                <a:effectLst/>
                <a:latin typeface="Arial" panose="020B0604020202020204" pitchFamily="34" charset="0"/>
                <a:ea typeface="Calibri" panose="020F0502020204030204" pitchFamily="34" charset="0"/>
              </a:rPr>
              <a:t>Video link: </a:t>
            </a:r>
            <a:r>
              <a:rPr lang="en-AU" sz="1800">
                <a:effectLst/>
                <a:latin typeface="Arial" panose="020B0604020202020204" pitchFamily="34" charset="0"/>
                <a:ea typeface="Calibri" panose="020F0502020204030204" pitchFamily="34" charset="0"/>
              </a:rPr>
              <a:t> https://www.youtube.com/watch?v=RiZnbGu7Om0</a:t>
            </a:r>
            <a:endParaRPr lang="en-AU" sz="1800" b="1"/>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800">
              <a:effectLst/>
              <a:latin typeface="Arial" panose="020B060402020202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10</a:t>
            </a:fld>
            <a:endParaRPr lang="en-AU"/>
          </a:p>
        </p:txBody>
      </p:sp>
    </p:spTree>
    <p:extLst>
      <p:ext uri="{BB962C8B-B14F-4D97-AF65-F5344CB8AC3E}">
        <p14:creationId xmlns:p14="http://schemas.microsoft.com/office/powerpoint/2010/main" val="6425673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59A9E1-6962-EE5D-73C0-8F65DE290C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2FD2A8-FD11-DBCD-E831-CEA260D55C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2AB5EA3-5690-27F5-3AE3-6F4A088A9EDF}"/>
              </a:ext>
            </a:extLst>
          </p:cNvPr>
          <p:cNvSpPr>
            <a:spLocks noGrp="1"/>
          </p:cNvSpPr>
          <p:nvPr>
            <p:ph type="body" idx="1"/>
          </p:nvPr>
        </p:nvSpPr>
        <p:spPr/>
        <p:txBody>
          <a:bodyPr/>
          <a:lstStyle/>
          <a:p>
            <a:pPr algn="l" rtl="0" fontAlgn="base">
              <a:buNone/>
            </a:pPr>
            <a:r>
              <a:rPr lang="en-AU" b="1" dirty="0">
                <a:latin typeface="Arial" panose="020B0604020202020204" pitchFamily="34" charset="0"/>
                <a:cs typeface="Arial" panose="020B0604020202020204" pitchFamily="34" charset="0"/>
              </a:rPr>
              <a:t>Teacher </a:t>
            </a:r>
            <a:r>
              <a:rPr lang="en-AU" b="1">
                <a:latin typeface="Arial" panose="020B0604020202020204" pitchFamily="34" charset="0"/>
                <a:cs typeface="Arial" panose="020B0604020202020204" pitchFamily="34" charset="0"/>
              </a:rPr>
              <a:t>note:</a:t>
            </a:r>
            <a:r>
              <a:rPr lang="en-AU" b="0">
                <a:latin typeface="Arial" panose="020B0604020202020204" pitchFamily="34" charset="0"/>
                <a:cs typeface="Arial" panose="020B0604020202020204" pitchFamily="34" charset="0"/>
              </a:rPr>
              <a:t> this slide has been used to identify the resources that may be used alongside </a:t>
            </a:r>
            <a:r>
              <a:rPr lang="en-AU" sz="1800" b="1">
                <a:effectLst/>
                <a:latin typeface="Arial" panose="020B0604020202020204" pitchFamily="34" charset="0"/>
              </a:rPr>
              <a:t>Phase 3b, sequence 2</a:t>
            </a:r>
            <a:r>
              <a:rPr lang="en-AU" sz="1800" b="1" dirty="0">
                <a:effectLst/>
                <a:latin typeface="Arial" panose="020B0604020202020204" pitchFamily="34" charset="0"/>
              </a:rPr>
              <a:t> – building the field for Core text 2 (integrated Phase 4 and 5).</a:t>
            </a:r>
            <a:r>
              <a:rPr lang="en-AU" sz="1800" b="1">
                <a:effectLst/>
                <a:latin typeface="Arial" panose="020B0604020202020204" pitchFamily="34" charset="0"/>
              </a:rPr>
              <a:t> </a:t>
            </a:r>
            <a:r>
              <a:rPr lang="en-AU" sz="1600" b="0" i="0" u="none" strike="noStrike">
                <a:solidFill>
                  <a:srgbClr val="000000"/>
                </a:solidFill>
                <a:effectLst/>
                <a:latin typeface="Public Sans" pitchFamily="2" charset="0"/>
              </a:rPr>
              <a:t>It should be deleted or hidden prior to sharing with students using in a classroom setting.</a:t>
            </a:r>
            <a:r>
              <a:rPr lang="en-US" sz="1600" b="0" i="0">
                <a:solidFill>
                  <a:srgbClr val="444444"/>
                </a:solidFill>
                <a:effectLst/>
                <a:latin typeface="Public Sans" pitchFamily="2" charset="0"/>
              </a:rPr>
              <a:t>​ </a:t>
            </a:r>
            <a:endParaRPr lang="en-US" sz="1600" b="0" i="0">
              <a:solidFill>
                <a:srgbClr val="444444"/>
              </a:solidFill>
              <a:effectLst/>
              <a:latin typeface="Calibri" panose="020F0502020204030204" pitchFamily="34" charset="0"/>
            </a:endParaRPr>
          </a:p>
          <a:p>
            <a:pPr algn="l" rtl="0" fontAlgn="base"/>
            <a:r>
              <a:rPr lang="en-AU" sz="1600" b="0" i="0">
                <a:solidFill>
                  <a:srgbClr val="444444"/>
                </a:solidFill>
                <a:effectLst/>
                <a:latin typeface="Public Sans" pitchFamily="2" charset="0"/>
              </a:rPr>
              <a:t>​</a:t>
            </a:r>
            <a:endParaRPr lang="en-AU" sz="1600" b="0" i="0">
              <a:solidFill>
                <a:srgbClr val="444444"/>
              </a:solidFill>
              <a:effectLst/>
              <a:latin typeface="Calibri" panose="020F0502020204030204" pitchFamily="34" charset="0"/>
            </a:endParaRPr>
          </a:p>
          <a:p>
            <a:pPr>
              <a:lnSpc>
                <a:spcPct val="150000"/>
              </a:lnSpc>
              <a:spcBef>
                <a:spcPts val="1200"/>
              </a:spcBef>
              <a:spcAft>
                <a:spcPts val="600"/>
              </a:spcAft>
              <a:buNone/>
            </a:pPr>
            <a:endParaRPr lang="en-AU" sz="1800" b="1">
              <a:effectLst/>
              <a:latin typeface="Arial" panose="020B0604020202020204" pitchFamily="34" charset="0"/>
            </a:endParaRPr>
          </a:p>
          <a:p>
            <a:pPr>
              <a:spcBef>
                <a:spcPts val="1200"/>
              </a:spcBef>
              <a:spcAft>
                <a:spcPts val="600"/>
              </a:spcAft>
              <a:buNone/>
            </a:pPr>
            <a:r>
              <a:rPr lang="en-AU" sz="1800">
                <a:effectLst/>
                <a:latin typeface="Arial" panose="020B0604020202020204" pitchFamily="34" charset="0"/>
                <a:ea typeface="Calibri" panose="020F0502020204030204" pitchFamily="34" charset="0"/>
              </a:rPr>
              <a:t> </a:t>
            </a:r>
            <a:endParaRPr lang="en-AU"/>
          </a:p>
        </p:txBody>
      </p:sp>
      <p:sp>
        <p:nvSpPr>
          <p:cNvPr id="4" name="Slide Number Placeholder 3">
            <a:extLst>
              <a:ext uri="{FF2B5EF4-FFF2-40B4-BE49-F238E27FC236}">
                <a16:creationId xmlns:a16="http://schemas.microsoft.com/office/drawing/2014/main" id="{65B4AC4B-4F30-5C0F-B166-801F76A797D7}"/>
              </a:ext>
            </a:extLst>
          </p:cNvPr>
          <p:cNvSpPr>
            <a:spLocks noGrp="1"/>
          </p:cNvSpPr>
          <p:nvPr>
            <p:ph type="sldNum" sz="quarter" idx="5"/>
          </p:nvPr>
        </p:nvSpPr>
        <p:spPr/>
        <p:txBody>
          <a:bodyPr/>
          <a:lstStyle/>
          <a:p>
            <a:fld id="{B07158C4-A119-4B78-9DE8-A50001BC31DC}" type="slidenum">
              <a:rPr lang="en-AU" smtClean="0"/>
              <a:pPr/>
              <a:t>11</a:t>
            </a:fld>
            <a:endParaRPr lang="en-AU"/>
          </a:p>
        </p:txBody>
      </p:sp>
    </p:spTree>
    <p:extLst>
      <p:ext uri="{BB962C8B-B14F-4D97-AF65-F5344CB8AC3E}">
        <p14:creationId xmlns:p14="http://schemas.microsoft.com/office/powerpoint/2010/main" val="2171876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latin typeface="Arial" panose="020B0604020202020204" pitchFamily="34" charset="0"/>
                <a:cs typeface="Arial" panose="020B0604020202020204" pitchFamily="34" charset="0"/>
              </a:rPr>
              <a:t>Teacher note: </a:t>
            </a:r>
            <a:r>
              <a:rPr lang="en-AU">
                <a:latin typeface="Arial" panose="020B0604020202020204" pitchFamily="34" charset="0"/>
                <a:cs typeface="Arial" panose="020B0604020202020204" pitchFamily="34" charset="0"/>
              </a:rPr>
              <a:t>this slide has been used to identify the explicit teaching learning strategy and should be deleted or hidden when used in a classroom setting. The strategy of connecting learning involves making connections within and across learning. In this example, students are connecting learning to their own knowledge of public spaces in Australia, specifically Musgrave Park in Brisbane, Queensland. Teachers should consider building the field prior to students engaging in the text.</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a:latin typeface="Arial" panose="020B0604020202020204" pitchFamily="34" charset="0"/>
              <a:cs typeface="Arial" panose="020B0604020202020204" pitchFamily="34" charset="0"/>
            </a:endParaRPr>
          </a:p>
          <a:p>
            <a:pPr>
              <a:defRPr/>
            </a:pPr>
            <a:r>
              <a:rPr lang="en-AU">
                <a:latin typeface="Arial" panose="020B0604020202020204" pitchFamily="34" charset="0"/>
                <a:cs typeface="Arial" panose="020B0604020202020204" pitchFamily="34" charset="0"/>
              </a:rPr>
              <a:t>Teachers actively support students to make connections within and across knowledge, skills and understanding as well as to prior learning experiences. Learning is a change to long term memory. Long term memory is a network of overlapping information with many connections (AERO 2024a), which are called schemas (CESE 2017). </a:t>
            </a:r>
          </a:p>
          <a:p>
            <a:endParaRPr lang="en-AU"/>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12</a:t>
            </a:fld>
            <a:endParaRPr lang="en-AU"/>
          </a:p>
        </p:txBody>
      </p:sp>
    </p:spTree>
    <p:extLst>
      <p:ext uri="{BB962C8B-B14F-4D97-AF65-F5344CB8AC3E}">
        <p14:creationId xmlns:p14="http://schemas.microsoft.com/office/powerpoint/2010/main" val="32508439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t>Teacher </a:t>
            </a:r>
            <a:r>
              <a:rPr lang="en-AU" b="1"/>
              <a:t>note: </a:t>
            </a:r>
            <a:r>
              <a:rPr lang="en-AU" b="0"/>
              <a:t>this section of the PowerPoint may be used in conjunction with </a:t>
            </a:r>
            <a:r>
              <a:rPr lang="en-AU" sz="1800" b="1">
                <a:effectLst/>
                <a:latin typeface="Arial" panose="020B0604020202020204" pitchFamily="34" charset="0"/>
                <a:ea typeface="Calibri" panose="020F0502020204030204" pitchFamily="34" charset="0"/>
              </a:rPr>
              <a:t>Phase 3b, sequence 2</a:t>
            </a:r>
            <a:r>
              <a:rPr lang="en-AU" sz="1800" b="1" dirty="0">
                <a:effectLst/>
                <a:latin typeface="Arial" panose="020B0604020202020204" pitchFamily="34" charset="0"/>
                <a:ea typeface="Calibri" panose="020F0502020204030204" pitchFamily="34" charset="0"/>
              </a:rPr>
              <a:t> – building the field for Core text 2 (integrated Phase 4 and 5).</a:t>
            </a:r>
            <a:endParaRPr lang="en-AU" sz="1800" b="1">
              <a:effectLst/>
              <a:latin typeface="Arial" panose="020B0604020202020204" pitchFamily="34" charset="0"/>
              <a:ea typeface="Calibri" panose="020F050202020403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800" b="1">
              <a:effectLst/>
              <a:latin typeface="Arial" panose="020B0604020202020204" pitchFamily="34" charset="0"/>
              <a:ea typeface="Calibri" panose="020F050202020403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a:t>This slide uses animations that reveal a screenshot of Musgrave Park in relation to the wider Brisbane area using Google Maps. Teachers may wish to use additional digital tools (e.g. Street View, satellite imagery, or virtual tours) to support students in visualising and contextualising unfamiliar places. This approach is particularly valuable for students who may only have lived experience of their local area or of NSW more broadly. Providing a spatial and visual connection supports geographical and cultural schema-building and helps make abstract references in the text more concrete and meaningful.</a:t>
            </a:r>
          </a:p>
          <a:p>
            <a:endParaRPr lang="en-AU"/>
          </a:p>
          <a:p>
            <a:r>
              <a:rPr lang="en-AU"/>
              <a:t>This slide supports the </a:t>
            </a:r>
            <a:r>
              <a:rPr lang="en-AU" i="1"/>
              <a:t>Connecting Learning</a:t>
            </a:r>
            <a:r>
              <a:rPr lang="en-AU"/>
              <a:t> strategy by helping students make meaningful links between the story's setting and real-world geography, culture, and history. Given that many students, particularly EAL/D learners, may not be familiar with Brisbane or Musgrave Park, this background knowledge builds the foundational schema required to engage with the deeper themes of </a:t>
            </a:r>
            <a:r>
              <a:rPr lang="en-AU" i="1"/>
              <a:t>The tent village at Musgrave Park</a:t>
            </a:r>
            <a:r>
              <a:rPr lang="en-AU"/>
              <a:t>. Understanding the cultural and political significance of this location enriches students’ comprehension and connection with the text.</a:t>
            </a:r>
          </a:p>
        </p:txBody>
      </p:sp>
      <p:sp>
        <p:nvSpPr>
          <p:cNvPr id="4" name="Slide Number Placeholder 3"/>
          <p:cNvSpPr>
            <a:spLocks noGrp="1"/>
          </p:cNvSpPr>
          <p:nvPr>
            <p:ph type="sldNum" sz="quarter" idx="5"/>
          </p:nvPr>
        </p:nvSpPr>
        <p:spPr/>
        <p:txBody>
          <a:bodyPr/>
          <a:lstStyle/>
          <a:p>
            <a:fld id="{B07158C4-A119-4B78-9DE8-A50001BC31DC}" type="slidenum">
              <a:rPr lang="en-AU" smtClean="0"/>
              <a:pPr/>
              <a:t>13</a:t>
            </a:fld>
            <a:endParaRPr lang="en-AU"/>
          </a:p>
        </p:txBody>
      </p:sp>
    </p:spTree>
    <p:extLst>
      <p:ext uri="{BB962C8B-B14F-4D97-AF65-F5344CB8AC3E}">
        <p14:creationId xmlns:p14="http://schemas.microsoft.com/office/powerpoint/2010/main" val="33006234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DCE74F-B3AF-A1C1-3952-C14A571468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761B37-B398-2B37-2C7F-7CC9831CC5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630D6B7-40F1-98BE-A059-8BBE8C11E1C1}"/>
              </a:ext>
            </a:extLst>
          </p:cNvPr>
          <p:cNvSpPr>
            <a:spLocks noGrp="1"/>
          </p:cNvSpPr>
          <p:nvPr>
            <p:ph type="body" idx="1"/>
          </p:nvPr>
        </p:nvSpPr>
        <p:spPr/>
        <p:txBody>
          <a:bodyPr/>
          <a:lstStyle/>
          <a:p>
            <a:r>
              <a:rPr lang="en-AU" b="1" dirty="0"/>
              <a:t>Teacher </a:t>
            </a:r>
            <a:r>
              <a:rPr lang="en-AU" b="1"/>
              <a:t>note: </a:t>
            </a:r>
            <a:r>
              <a:rPr lang="en-AU" b="0"/>
              <a:t>this section of the PowerPoint may be used in conjunction with </a:t>
            </a:r>
            <a:r>
              <a:rPr lang="en-AU" sz="1600" b="1" kern="1200" dirty="0">
                <a:solidFill>
                  <a:schemeClr val="tx1"/>
                </a:solidFill>
                <a:effectLst/>
                <a:latin typeface="Public Sans" pitchFamily="2" charset="0"/>
                <a:ea typeface="+mn-ea"/>
                <a:cs typeface="+mn-cs"/>
              </a:rPr>
              <a:t>Phase 3b, sequence 2 – building the field for Core text 2 (integrated Phase 4 and 5).</a:t>
            </a:r>
            <a:endParaRPr lang="en-AU" sz="1600" kern="1200" dirty="0">
              <a:solidFill>
                <a:schemeClr val="tx1"/>
              </a:solidFill>
              <a:effectLst/>
              <a:latin typeface="Public Sans" pitchFamily="2" charset="0"/>
              <a:ea typeface="+mn-ea"/>
              <a:cs typeface="+mn-cs"/>
            </a:endParaRPr>
          </a:p>
          <a:p>
            <a:endParaRPr lang="en-AU" b="0">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b="0"/>
              <a:t>This slide provides cultural and historical context for the setting of ‘The tent village at </a:t>
            </a:r>
            <a:r>
              <a:rPr lang="en-AU" b="0" i="0"/>
              <a:t>Musgrave Park’</a:t>
            </a:r>
            <a:r>
              <a:rPr lang="en-AU" b="0" i="1"/>
              <a:t>. </a:t>
            </a:r>
            <a:r>
              <a:rPr lang="en-AU" b="0" i="0"/>
              <a:t>Teachers should consider supplementing this contextual information with building the field activities (see </a:t>
            </a:r>
            <a:r>
              <a:rPr lang="en-AU" b="0" i="0" u="sng" strike="noStrike">
                <a:solidFill>
                  <a:srgbClr val="7EAAFF"/>
                </a:solidFill>
                <a:effectLst/>
                <a:latin typeface="Arial" panose="020B0604020202020204" pitchFamily="34" charset="0"/>
              </a:rPr>
              <a:t>What is building the field? for more information)</a:t>
            </a:r>
            <a:r>
              <a:rPr lang="en-AU" b="0" i="0"/>
              <a:t> to </a:t>
            </a:r>
            <a:r>
              <a:rPr lang="en-AU" b="0"/>
              <a:t>support a meaningful context for learning. </a:t>
            </a:r>
            <a:r>
              <a:rPr lang="en-AU"/>
              <a:t>Building the field activities provide both designed-in scaffolding (staff only), planned in advance to support students’ access to subject content, and contingent scaffolding (staff only), provided as needs arise during a learning sequence. By building the field, students are able to develop shared curriculum knowledge, understanding and language about the topics under focus</a:t>
            </a:r>
            <a:endParaRPr lang="en-AU" b="0"/>
          </a:p>
          <a:p>
            <a:pPr marL="0" marR="0" lvl="0" indent="0" algn="l" defTabSz="1219170" rtl="0" eaLnBrk="1" fontAlgn="auto" latinLnBrk="0" hangingPunct="1">
              <a:lnSpc>
                <a:spcPct val="100000"/>
              </a:lnSpc>
              <a:spcBef>
                <a:spcPts val="0"/>
              </a:spcBef>
              <a:spcAft>
                <a:spcPts val="0"/>
              </a:spcAft>
              <a:buClrTx/>
              <a:buSzTx/>
              <a:buFontTx/>
              <a:buNone/>
              <a:tabLst/>
              <a:defRPr/>
            </a:pPr>
            <a:endParaRPr lang="en-AU" b="0"/>
          </a:p>
          <a:p>
            <a:pPr marL="0" marR="0" lvl="0" indent="0" algn="l" defTabSz="1219170" rtl="0" eaLnBrk="1" fontAlgn="auto" latinLnBrk="0" hangingPunct="1">
              <a:lnSpc>
                <a:spcPct val="100000"/>
              </a:lnSpc>
              <a:spcBef>
                <a:spcPts val="0"/>
              </a:spcBef>
              <a:spcAft>
                <a:spcPts val="0"/>
              </a:spcAft>
              <a:buClrTx/>
              <a:buSzTx/>
              <a:buFontTx/>
              <a:buNone/>
              <a:tabLst/>
              <a:defRPr/>
            </a:pPr>
            <a:r>
              <a:rPr lang="en-AU" b="0"/>
              <a:t>Consider pre-teaching key vocabulary (e.g. traditional lands, protests, land claims, culturally significant) using visuals and glossaries. Teachers may also model sentence structures for describing places and their significance (e.g. ‘Musgrave Park is important because…’).</a:t>
            </a:r>
            <a:r>
              <a:rPr lang="en-AU" sz="1800">
                <a:effectLst/>
                <a:latin typeface="Calibri" panose="020F0502020204030204" pitchFamily="34" charset="0"/>
              </a:rPr>
              <a:t>Refer to the </a:t>
            </a:r>
            <a:r>
              <a:rPr lang="en-AU" sz="1800" i="1">
                <a:effectLst/>
                <a:latin typeface="Calibri" panose="020F0502020204030204" pitchFamily="34" charset="0"/>
              </a:rPr>
              <a:t>Writing in Secondary (</a:t>
            </a:r>
            <a:r>
              <a:rPr lang="en-AU" sz="1800" i="1" err="1">
                <a:effectLst/>
                <a:latin typeface="Calibri" panose="020F0502020204030204" pitchFamily="34" charset="0"/>
              </a:rPr>
              <a:t>WiS</a:t>
            </a:r>
            <a:r>
              <a:rPr lang="en-AU" sz="1800" i="1">
                <a:effectLst/>
                <a:latin typeface="Calibri" panose="020F0502020204030204" pitchFamily="34" charset="0"/>
              </a:rPr>
              <a:t>)</a:t>
            </a:r>
            <a:r>
              <a:rPr lang="en-AU" sz="1800">
                <a:effectLst/>
                <a:latin typeface="Calibri" panose="020F0502020204030204" pitchFamily="34" charset="0"/>
              </a:rPr>
              <a:t> resource hub for strategies </a:t>
            </a:r>
            <a:r>
              <a:rPr lang="en-AU" sz="1800">
                <a:effectLst/>
                <a:latin typeface="Calibri" panose="020F0502020204030204" pitchFamily="34" charset="0"/>
                <a:hlinkClick r:id="rId3"/>
              </a:rPr>
              <a:t>Nominalisation</a:t>
            </a:r>
            <a:r>
              <a:rPr lang="en-AU" sz="1800">
                <a:effectLst/>
                <a:latin typeface="Calibri" panose="020F0502020204030204" pitchFamily="34" charset="0"/>
              </a:rPr>
              <a:t>, </a:t>
            </a:r>
            <a:r>
              <a:rPr lang="en-AU" sz="1800">
                <a:effectLst/>
                <a:latin typeface="Calibri" panose="020F0502020204030204" pitchFamily="34" charset="0"/>
                <a:hlinkClick r:id="rId4"/>
              </a:rPr>
              <a:t>abstraction</a:t>
            </a:r>
            <a:r>
              <a:rPr lang="en-AU" sz="1800">
                <a:effectLst/>
                <a:latin typeface="Calibri" panose="020F0502020204030204" pitchFamily="34" charset="0"/>
              </a:rPr>
              <a:t> and </a:t>
            </a:r>
            <a:r>
              <a:rPr lang="en-AU" sz="1800">
                <a:effectLst/>
                <a:latin typeface="Calibri" panose="020F0502020204030204" pitchFamily="34" charset="0"/>
                <a:hlinkClick r:id="rId5"/>
              </a:rPr>
              <a:t>deconstruction</a:t>
            </a:r>
            <a:r>
              <a:rPr lang="en-AU" sz="1800">
                <a:effectLst/>
                <a:latin typeface="Calibri" panose="020F0502020204030204" pitchFamily="34" charset="0"/>
              </a:rPr>
              <a:t>.</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800" b="1">
                <a:effectLst/>
                <a:latin typeface="Calibri" panose="020F0502020204030204" pitchFamily="34" charset="0"/>
              </a:rPr>
              <a:t>Writing in Secondary resource hub: </a:t>
            </a:r>
            <a:r>
              <a:rPr lang="en-AU" sz="1800" b="0">
                <a:effectLst/>
                <a:latin typeface="Calibri" panose="020F0502020204030204" pitchFamily="34" charset="0"/>
              </a:rPr>
              <a:t>https://education.nsw.gov.au/teaching-and-learning/professional-learning/writing-in-secondary#Writing0:~:text=Contact-,Writing%20in%20Secondary%20Resource%20Hub,-All%20secondary%20teachers</a:t>
            </a:r>
            <a:endParaRPr lang="en-AU" b="0"/>
          </a:p>
        </p:txBody>
      </p:sp>
      <p:sp>
        <p:nvSpPr>
          <p:cNvPr id="4" name="Slide Number Placeholder 3">
            <a:extLst>
              <a:ext uri="{FF2B5EF4-FFF2-40B4-BE49-F238E27FC236}">
                <a16:creationId xmlns:a16="http://schemas.microsoft.com/office/drawing/2014/main" id="{CE94FEA9-3100-ED56-82AA-A9478AE7EC62}"/>
              </a:ext>
            </a:extLst>
          </p:cNvPr>
          <p:cNvSpPr>
            <a:spLocks noGrp="1"/>
          </p:cNvSpPr>
          <p:nvPr>
            <p:ph type="sldNum" sz="quarter" idx="5"/>
          </p:nvPr>
        </p:nvSpPr>
        <p:spPr/>
        <p:txBody>
          <a:bodyPr/>
          <a:lstStyle/>
          <a:p>
            <a:fld id="{B07158C4-A119-4B78-9DE8-A50001BC31DC}" type="slidenum">
              <a:rPr lang="en-AU" smtClean="0"/>
              <a:pPr/>
              <a:t>14</a:t>
            </a:fld>
            <a:endParaRPr lang="en-AU"/>
          </a:p>
        </p:txBody>
      </p:sp>
    </p:spTree>
    <p:extLst>
      <p:ext uri="{BB962C8B-B14F-4D97-AF65-F5344CB8AC3E}">
        <p14:creationId xmlns:p14="http://schemas.microsoft.com/office/powerpoint/2010/main" val="28893047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latin typeface="Arial" panose="020B0604020202020204" pitchFamily="34" charset="0"/>
                <a:cs typeface="Arial" panose="020B0604020202020204" pitchFamily="34" charset="0"/>
              </a:rPr>
              <a:t>Teacher </a:t>
            </a:r>
            <a:r>
              <a:rPr lang="en-AU" b="1">
                <a:latin typeface="Arial" panose="020B0604020202020204" pitchFamily="34" charset="0"/>
                <a:cs typeface="Arial" panose="020B0604020202020204" pitchFamily="34" charset="0"/>
              </a:rPr>
              <a:t>note: </a:t>
            </a:r>
            <a:r>
              <a:rPr lang="en-AU">
                <a:latin typeface="Arial" panose="020B0604020202020204" pitchFamily="34" charset="0"/>
                <a:cs typeface="Arial" panose="020B0604020202020204" pitchFamily="34" charset="0"/>
              </a:rPr>
              <a:t>this slide has been used to identify the explicit teaching and learning strategy and should be deleted or hidden when using in a classroom setting. </a:t>
            </a:r>
            <a:endParaRPr lang="en-AU" b="1">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a:latin typeface="Arial" panose="020B0604020202020204" pitchFamily="34" charset="0"/>
              <a:cs typeface="Arial" panose="020B0604020202020204" pitchFamily="34" charset="0"/>
            </a:endParaRPr>
          </a:p>
          <a:p>
            <a:r>
              <a:rPr lang="en-AU">
                <a:latin typeface="Arial" panose="020B0604020202020204" pitchFamily="34" charset="0"/>
                <a:cs typeface="Arial" panose="020B0604020202020204" pitchFamily="34" charset="0"/>
              </a:rPr>
              <a:t>Chunking learning into manageable components reduces demand on students’ working memory. Sequencing those chunks in a logical progression supports students to incorporate new information into their mental model, or schema (AERO 2024a).</a:t>
            </a: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15</a:t>
            </a:fld>
            <a:endParaRPr lang="en-AU"/>
          </a:p>
        </p:txBody>
      </p:sp>
    </p:spTree>
    <p:extLst>
      <p:ext uri="{BB962C8B-B14F-4D97-AF65-F5344CB8AC3E}">
        <p14:creationId xmlns:p14="http://schemas.microsoft.com/office/powerpoint/2010/main" val="2004235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Teacher </a:t>
            </a:r>
            <a:r>
              <a:rPr lang="en-AU" b="1"/>
              <a:t>note</a:t>
            </a:r>
            <a:r>
              <a:rPr lang="en-AU" b="0"/>
              <a:t>: this section of PowerPoint aligns with </a:t>
            </a:r>
            <a:r>
              <a:rPr lang="en-AU" sz="1600" b="1" kern="1200" dirty="0">
                <a:solidFill>
                  <a:schemeClr val="tx1"/>
                </a:solidFill>
                <a:effectLst/>
                <a:latin typeface="Public Sans" pitchFamily="2" charset="0"/>
                <a:ea typeface="+mn-ea"/>
                <a:cs typeface="+mn-cs"/>
              </a:rPr>
              <a:t>Phase 3b, sequence 2 – building the field for Core text 2 (integrated Phase 4 and 5).</a:t>
            </a:r>
            <a:endParaRPr lang="en-AU" sz="1600" kern="1200" dirty="0">
              <a:solidFill>
                <a:schemeClr val="tx1"/>
              </a:solidFill>
              <a:effectLst/>
              <a:latin typeface="Public Sans" pitchFamily="2" charset="0"/>
              <a:ea typeface="+mn-ea"/>
              <a:cs typeface="+mn-cs"/>
            </a:endParaRPr>
          </a:p>
          <a:p>
            <a:pPr>
              <a:buNone/>
            </a:pPr>
            <a:endParaRPr lang="en-AU" b="0"/>
          </a:p>
          <a:p>
            <a:pPr>
              <a:buNone/>
            </a:pPr>
            <a:r>
              <a:rPr lang="en-AU" b="0"/>
              <a:t>T</a:t>
            </a:r>
            <a:r>
              <a:rPr lang="en-AU"/>
              <a:t>his slide uses message abundancy to support students' understanding of </a:t>
            </a:r>
            <a:r>
              <a:rPr lang="en-AU" i="1"/>
              <a:t>The tent village at Musgrave Park</a:t>
            </a:r>
            <a:r>
              <a:rPr lang="en-AU"/>
              <a:t> through visual references: a </a:t>
            </a:r>
            <a:r>
              <a:rPr lang="en-AU" b="1"/>
              <a:t>tent</a:t>
            </a:r>
            <a:r>
              <a:rPr lang="en-AU"/>
              <a:t>, a </a:t>
            </a:r>
            <a:r>
              <a:rPr lang="en-AU" b="1"/>
              <a:t>Moreton Bay Fig</a:t>
            </a:r>
            <a:r>
              <a:rPr lang="en-AU"/>
              <a:t>, and a </a:t>
            </a:r>
            <a:r>
              <a:rPr lang="en-AU" b="1"/>
              <a:t>Google Map of </a:t>
            </a:r>
            <a:r>
              <a:rPr lang="en-AU" b="1" err="1"/>
              <a:t>Edmondstone</a:t>
            </a:r>
            <a:r>
              <a:rPr lang="en-AU" b="1"/>
              <a:t> Street</a:t>
            </a:r>
            <a:r>
              <a:rPr lang="en-AU"/>
              <a:t>. These visuals are sequenced deliberately to guide students through a </a:t>
            </a:r>
            <a:r>
              <a:rPr lang="en-AU" b="1"/>
              <a:t>chunked approach</a:t>
            </a:r>
            <a:r>
              <a:rPr lang="en-AU"/>
              <a:t> to building background knowledge, engaging the senses, and composing their own texts.</a:t>
            </a:r>
          </a:p>
          <a:p>
            <a:pPr>
              <a:buNone/>
            </a:pPr>
            <a:endParaRPr lang="en-AU"/>
          </a:p>
          <a:p>
            <a:pPr>
              <a:buNone/>
            </a:pPr>
            <a:r>
              <a:rPr lang="en-AU"/>
              <a:t>Guide students through each image, prompting them to identify what they might see, hear, smell, touch, and even taste in each setting. Use think-</a:t>
            </a:r>
            <a:r>
              <a:rPr lang="en-AU" err="1"/>
              <a:t>alouds</a:t>
            </a:r>
            <a:r>
              <a:rPr lang="en-AU"/>
              <a:t> or sentence stems (e.g. </a:t>
            </a:r>
            <a:r>
              <a:rPr lang="en-AU" i="1"/>
              <a:t>I imagine the sound of...</a:t>
            </a:r>
            <a:r>
              <a:rPr lang="en-AU"/>
              <a:t>, </a:t>
            </a:r>
            <a:r>
              <a:rPr lang="en-AU" i="1"/>
              <a:t>The air would feel...</a:t>
            </a:r>
            <a:r>
              <a:rPr lang="en-AU"/>
              <a:t>) to model sensory engagement.</a:t>
            </a:r>
          </a:p>
        </p:txBody>
      </p:sp>
      <p:sp>
        <p:nvSpPr>
          <p:cNvPr id="4" name="Slide Number Placeholder 3"/>
          <p:cNvSpPr>
            <a:spLocks noGrp="1"/>
          </p:cNvSpPr>
          <p:nvPr>
            <p:ph type="sldNum" sz="quarter" idx="5"/>
          </p:nvPr>
        </p:nvSpPr>
        <p:spPr/>
        <p:txBody>
          <a:bodyPr/>
          <a:lstStyle/>
          <a:p>
            <a:fld id="{B07158C4-A119-4B78-9DE8-A50001BC31DC}" type="slidenum">
              <a:rPr lang="en-AU" smtClean="0"/>
              <a:pPr/>
              <a:t>16</a:t>
            </a:fld>
            <a:endParaRPr lang="en-AU"/>
          </a:p>
        </p:txBody>
      </p:sp>
    </p:spTree>
    <p:extLst>
      <p:ext uri="{BB962C8B-B14F-4D97-AF65-F5344CB8AC3E}">
        <p14:creationId xmlns:p14="http://schemas.microsoft.com/office/powerpoint/2010/main" val="11516264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C9EE19-A9E5-9ADF-B1DB-B02C2DC4B3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95986E-C99A-7612-29A0-42EBFD99F0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46C773-B5E4-6D42-002D-3CE4C162B125}"/>
              </a:ext>
            </a:extLst>
          </p:cNvPr>
          <p:cNvSpPr>
            <a:spLocks noGrp="1"/>
          </p:cNvSpPr>
          <p:nvPr>
            <p:ph type="body" idx="1"/>
          </p:nvPr>
        </p:nvSpPr>
        <p:spPr/>
        <p:txBody>
          <a:bodyPr/>
          <a:lstStyle/>
          <a:p>
            <a:r>
              <a:rPr lang="en-AU" b="1" dirty="0"/>
              <a:t>Teacher </a:t>
            </a:r>
            <a:r>
              <a:rPr lang="en-AU" b="1"/>
              <a:t>note</a:t>
            </a:r>
            <a:r>
              <a:rPr lang="en-AU" b="0"/>
              <a:t>: this section of PowerPoint aligns with </a:t>
            </a:r>
            <a:r>
              <a:rPr lang="en-AU" sz="1600" b="1" kern="1200" dirty="0">
                <a:solidFill>
                  <a:schemeClr val="tx1"/>
                </a:solidFill>
                <a:effectLst/>
                <a:latin typeface="Public Sans" pitchFamily="2" charset="0"/>
                <a:ea typeface="+mn-ea"/>
                <a:cs typeface="+mn-cs"/>
              </a:rPr>
              <a:t>Phase 3b, sequence 2 – building the field for Core text 2 (integrated Phase 4 and 5).</a:t>
            </a:r>
            <a:endParaRPr lang="en-AU" sz="1600" kern="1200" dirty="0">
              <a:solidFill>
                <a:schemeClr val="tx1"/>
              </a:solidFill>
              <a:effectLst/>
              <a:latin typeface="Public Sans" pitchFamily="2" charset="0"/>
              <a:ea typeface="+mn-ea"/>
              <a:cs typeface="+mn-cs"/>
            </a:endParaRPr>
          </a:p>
          <a:p>
            <a:pPr>
              <a:buNone/>
            </a:pPr>
            <a:endParaRPr lang="en-AU" b="0"/>
          </a:p>
          <a:p>
            <a:pPr>
              <a:buNone/>
            </a:pPr>
            <a:r>
              <a:rPr lang="en-AU" b="0"/>
              <a:t>T</a:t>
            </a:r>
            <a:r>
              <a:rPr lang="en-AU"/>
              <a:t>his slide uses message abundancy to support students' understanding of </a:t>
            </a:r>
            <a:r>
              <a:rPr lang="en-AU" i="1"/>
              <a:t>The tent village at Musgrave Park</a:t>
            </a:r>
            <a:r>
              <a:rPr lang="en-AU"/>
              <a:t> through a sensory exploration of the </a:t>
            </a:r>
            <a:r>
              <a:rPr lang="en-AU" b="0"/>
              <a:t>elements and scenes mentioned in the text. </a:t>
            </a:r>
            <a:r>
              <a:rPr lang="en-AU"/>
              <a:t>These visuals are sequenced deliberately to guide students through a </a:t>
            </a:r>
            <a:r>
              <a:rPr lang="en-AU" b="1"/>
              <a:t>chunked approach</a:t>
            </a:r>
            <a:r>
              <a:rPr lang="en-AU"/>
              <a:t> to building background knowledge, engaging the senses, and composing their own texts.</a:t>
            </a:r>
          </a:p>
          <a:p>
            <a:pPr>
              <a:buNone/>
            </a:pPr>
            <a:endParaRPr lang="en-AU"/>
          </a:p>
          <a:p>
            <a:pPr>
              <a:buNone/>
            </a:pPr>
            <a:r>
              <a:rPr lang="en-AU"/>
              <a:t>Guide students through each image, prompting them to identify what they might see, hear, smell, touch, and even taste in each setting. Use think-</a:t>
            </a:r>
            <a:r>
              <a:rPr lang="en-AU" err="1"/>
              <a:t>alouds</a:t>
            </a:r>
            <a:r>
              <a:rPr lang="en-AU"/>
              <a:t> or sentence stems (e.g. </a:t>
            </a:r>
            <a:r>
              <a:rPr lang="en-AU" i="1"/>
              <a:t>I imagine the sound of...</a:t>
            </a:r>
            <a:r>
              <a:rPr lang="en-AU"/>
              <a:t>, </a:t>
            </a:r>
            <a:r>
              <a:rPr lang="en-AU" i="1"/>
              <a:t>The air would feel...</a:t>
            </a:r>
            <a:r>
              <a:rPr lang="en-AU"/>
              <a:t>) to model sensory engagement.</a:t>
            </a:r>
          </a:p>
          <a:p>
            <a:pPr>
              <a:buNone/>
            </a:pPr>
            <a:endParaRPr lang="en-AU"/>
          </a:p>
          <a:p>
            <a:pPr>
              <a:buNone/>
            </a:pPr>
            <a:r>
              <a:rPr lang="en-AU"/>
              <a:t>Due to copyright requirements of this resource, photos specific to tent embassies or depictions of homelessness to a specific setting have not been included. In a classroom setting consider selecting multimodal supports for this activity, for example news footage - https://www.youtube.com/watch?v=qFcDd2EMEzM&amp;t=146s</a:t>
            </a:r>
          </a:p>
        </p:txBody>
      </p:sp>
      <p:sp>
        <p:nvSpPr>
          <p:cNvPr id="4" name="Slide Number Placeholder 3">
            <a:extLst>
              <a:ext uri="{FF2B5EF4-FFF2-40B4-BE49-F238E27FC236}">
                <a16:creationId xmlns:a16="http://schemas.microsoft.com/office/drawing/2014/main" id="{8B2F1AF4-DD11-9C15-C064-A4B2E7E934CF}"/>
              </a:ext>
            </a:extLst>
          </p:cNvPr>
          <p:cNvSpPr>
            <a:spLocks noGrp="1"/>
          </p:cNvSpPr>
          <p:nvPr>
            <p:ph type="sldNum" sz="quarter" idx="5"/>
          </p:nvPr>
        </p:nvSpPr>
        <p:spPr/>
        <p:txBody>
          <a:bodyPr/>
          <a:lstStyle/>
          <a:p>
            <a:fld id="{B07158C4-A119-4B78-9DE8-A50001BC31DC}" type="slidenum">
              <a:rPr lang="en-AU" smtClean="0"/>
              <a:pPr/>
              <a:t>17</a:t>
            </a:fld>
            <a:endParaRPr lang="en-AU"/>
          </a:p>
        </p:txBody>
      </p:sp>
    </p:spTree>
    <p:extLst>
      <p:ext uri="{BB962C8B-B14F-4D97-AF65-F5344CB8AC3E}">
        <p14:creationId xmlns:p14="http://schemas.microsoft.com/office/powerpoint/2010/main" val="5409053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1E11C3-A5AB-E07A-4226-81736510FA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419BC2-BEEB-E1D7-0A56-3B98361887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9C4AE1-E92B-BF0F-548C-66C28C984F1D}"/>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t>Teacher </a:t>
            </a:r>
            <a:r>
              <a:rPr lang="en-AU" b="1"/>
              <a:t>note</a:t>
            </a:r>
            <a:r>
              <a:rPr lang="en-AU" b="0"/>
              <a:t>: t</a:t>
            </a:r>
            <a:r>
              <a:rPr lang="en-AU" b="0" dirty="0"/>
              <a:t>his slide is designed to be used in conjunction with </a:t>
            </a:r>
            <a:r>
              <a:rPr lang="en-AU" sz="1600" b="1" kern="1200" dirty="0">
                <a:solidFill>
                  <a:schemeClr val="tx1"/>
                </a:solidFill>
                <a:effectLst/>
                <a:latin typeface="Public Sans" pitchFamily="2" charset="0"/>
                <a:ea typeface="+mn-ea"/>
                <a:cs typeface="+mn-cs"/>
              </a:rPr>
              <a:t>Phase 3b, sequence 2 – building the field for Core text 2 (integrated Phase 4 and 5)</a:t>
            </a:r>
            <a:r>
              <a:rPr lang="en-AU" sz="1600" b="0" kern="1200" dirty="0">
                <a:solidFill>
                  <a:schemeClr val="tx1"/>
                </a:solidFill>
                <a:effectLst/>
                <a:latin typeface="Public Sans" pitchFamily="2" charset="0"/>
                <a:ea typeface="+mn-ea"/>
                <a:cs typeface="+mn-cs"/>
              </a:rPr>
              <a:t>. It</a:t>
            </a:r>
            <a:r>
              <a:rPr lang="en-AU" dirty="0"/>
              <a:t> </a:t>
            </a:r>
            <a:r>
              <a:rPr lang="en-AU"/>
              <a:t>uses message abundancy to support students' understanding of </a:t>
            </a:r>
            <a:r>
              <a:rPr lang="en-AU" i="1"/>
              <a:t>The tent village at Musgrave Park</a:t>
            </a:r>
            <a:r>
              <a:rPr lang="en-AU"/>
              <a:t> through a sensory exploration of </a:t>
            </a:r>
            <a:r>
              <a:rPr lang="en-AU" b="0" i="0" err="1">
                <a:solidFill>
                  <a:srgbClr val="333333"/>
                </a:solidFill>
                <a:effectLst/>
                <a:latin typeface="Segoe UI" panose="020B0502040204020203" pitchFamily="34" charset="0"/>
              </a:rPr>
              <a:t>Edmondstone</a:t>
            </a:r>
            <a:r>
              <a:rPr lang="en-AU" b="0" i="0">
                <a:solidFill>
                  <a:srgbClr val="333333"/>
                </a:solidFill>
                <a:effectLst/>
                <a:latin typeface="Segoe UI" panose="020B0502040204020203" pitchFamily="34" charset="0"/>
              </a:rPr>
              <a:t> Street </a:t>
            </a:r>
            <a:r>
              <a:rPr lang="en-AU"/>
              <a:t>These visuals are sequenced deliberately to guide students through a </a:t>
            </a:r>
            <a:r>
              <a:rPr lang="en-AU" b="1"/>
              <a:t>chunked approach</a:t>
            </a:r>
            <a:r>
              <a:rPr lang="en-AU"/>
              <a:t> to building background knowledge, engaging the senses, and composing their own texts.</a:t>
            </a:r>
            <a:endParaRPr lang="en-AU" dirty="0"/>
          </a:p>
          <a:p>
            <a:pPr>
              <a:buNone/>
            </a:pPr>
            <a:endParaRPr lang="en-AU"/>
          </a:p>
          <a:p>
            <a:pPr>
              <a:buNone/>
            </a:pPr>
            <a:r>
              <a:rPr lang="en-AU"/>
              <a:t>Using google maps street view, there are images available depicting tents under a Moreton Bay Fig tree   </a:t>
            </a:r>
          </a:p>
        </p:txBody>
      </p:sp>
      <p:sp>
        <p:nvSpPr>
          <p:cNvPr id="4" name="Slide Number Placeholder 3">
            <a:extLst>
              <a:ext uri="{FF2B5EF4-FFF2-40B4-BE49-F238E27FC236}">
                <a16:creationId xmlns:a16="http://schemas.microsoft.com/office/drawing/2014/main" id="{51EDD194-494A-CDCF-4EBA-B83A34253DDD}"/>
              </a:ext>
            </a:extLst>
          </p:cNvPr>
          <p:cNvSpPr>
            <a:spLocks noGrp="1"/>
          </p:cNvSpPr>
          <p:nvPr>
            <p:ph type="sldNum" sz="quarter" idx="5"/>
          </p:nvPr>
        </p:nvSpPr>
        <p:spPr/>
        <p:txBody>
          <a:bodyPr/>
          <a:lstStyle/>
          <a:p>
            <a:fld id="{B07158C4-A119-4B78-9DE8-A50001BC31DC}" type="slidenum">
              <a:rPr lang="en-AU" smtClean="0"/>
              <a:pPr/>
              <a:t>18</a:t>
            </a:fld>
            <a:endParaRPr lang="en-AU"/>
          </a:p>
        </p:txBody>
      </p:sp>
    </p:spTree>
    <p:extLst>
      <p:ext uri="{BB962C8B-B14F-4D97-AF65-F5344CB8AC3E}">
        <p14:creationId xmlns:p14="http://schemas.microsoft.com/office/powerpoint/2010/main" val="10627454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9359E3-9FBF-F8FA-EA4E-A72998498C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4FC65F-748D-F89B-8E53-B2886945123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FFA4FE0-7A1C-8DD2-4A0A-8916A0F3C7DD}"/>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t>Teacher </a:t>
            </a:r>
            <a:r>
              <a:rPr lang="en-AU" b="1"/>
              <a:t>note</a:t>
            </a:r>
            <a:r>
              <a:rPr lang="en-AU"/>
              <a:t>: these following annotations are designed to support </a:t>
            </a:r>
            <a:r>
              <a:rPr lang="en-AU" sz="1600" b="1" kern="1200" dirty="0">
                <a:solidFill>
                  <a:schemeClr val="tx1"/>
                </a:solidFill>
                <a:effectLst/>
                <a:latin typeface="Public Sans" pitchFamily="2" charset="0"/>
                <a:ea typeface="+mn-ea"/>
                <a:cs typeface="+mn-cs"/>
              </a:rPr>
              <a:t>Phase 3b, sequence 2 – building the field for Core text 2 (integrated Phase 4 and 5)</a:t>
            </a:r>
            <a:endParaRPr lang="en-AU" sz="1600" kern="1200" dirty="0">
              <a:solidFill>
                <a:schemeClr val="tx1"/>
              </a:solidFill>
              <a:effectLst/>
              <a:latin typeface="Public Sans" pitchFamily="2" charset="0"/>
              <a:ea typeface="+mn-ea"/>
              <a:cs typeface="+mn-cs"/>
            </a:endParaRPr>
          </a:p>
          <a:p>
            <a:endParaRPr lang="en-AU"/>
          </a:p>
        </p:txBody>
      </p:sp>
      <p:sp>
        <p:nvSpPr>
          <p:cNvPr id="4" name="Slide Number Placeholder 3">
            <a:extLst>
              <a:ext uri="{FF2B5EF4-FFF2-40B4-BE49-F238E27FC236}">
                <a16:creationId xmlns:a16="http://schemas.microsoft.com/office/drawing/2014/main" id="{FEE64C66-3EB0-8983-E6BC-5591BCA11C04}"/>
              </a:ext>
            </a:extLst>
          </p:cNvPr>
          <p:cNvSpPr>
            <a:spLocks noGrp="1"/>
          </p:cNvSpPr>
          <p:nvPr>
            <p:ph type="sldNum" sz="quarter" idx="5"/>
          </p:nvPr>
        </p:nvSpPr>
        <p:spPr/>
        <p:txBody>
          <a:bodyPr/>
          <a:lstStyle/>
          <a:p>
            <a:fld id="{B07158C4-A119-4B78-9DE8-A50001BC31DC}" type="slidenum">
              <a:rPr lang="en-AU" smtClean="0"/>
              <a:pPr/>
              <a:t>19</a:t>
            </a:fld>
            <a:endParaRPr lang="en-AU"/>
          </a:p>
        </p:txBody>
      </p:sp>
    </p:spTree>
    <p:extLst>
      <p:ext uri="{BB962C8B-B14F-4D97-AF65-F5344CB8AC3E}">
        <p14:creationId xmlns:p14="http://schemas.microsoft.com/office/powerpoint/2010/main" val="2327487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Teachers notes: </a:t>
            </a:r>
            <a:r>
              <a:rPr lang="en-AU" b="0"/>
              <a:t>the purpose of this PowerPoint is to provide support students to deepen their understanding and connection to the text, supporting analysing and working towards a critical appreciation. It accompanies </a:t>
            </a:r>
            <a:r>
              <a:rPr lang="en-AU" b="1"/>
              <a:t>Phase 3b. </a:t>
            </a:r>
            <a:br>
              <a:rPr lang="en-AU" b="1"/>
            </a:br>
            <a:endParaRPr lang="en-AU" b="1"/>
          </a:p>
          <a:p>
            <a:pPr>
              <a:lnSpc>
                <a:spcPct val="150000"/>
              </a:lnSpc>
              <a:spcBef>
                <a:spcPts val="1200"/>
              </a:spcBef>
              <a:spcAft>
                <a:spcPts val="600"/>
              </a:spcAft>
              <a:buNone/>
            </a:pPr>
            <a:r>
              <a:rPr lang="en-AU" sz="1800">
                <a:solidFill>
                  <a:srgbClr val="000000"/>
                </a:solidFill>
                <a:effectLst/>
                <a:latin typeface="Arial" panose="020B0604020202020204" pitchFamily="34" charset="0"/>
                <a:ea typeface="Calibri" panose="020F0502020204030204" pitchFamily="34" charset="0"/>
              </a:rPr>
              <a:t>Note that </a:t>
            </a:r>
            <a:r>
              <a:rPr lang="en-AU" sz="1800" b="1">
                <a:solidFill>
                  <a:srgbClr val="000000"/>
                </a:solidFill>
                <a:effectLst/>
                <a:latin typeface="Arial" panose="020B0604020202020204" pitchFamily="34" charset="0"/>
                <a:ea typeface="Calibri" panose="020F0502020204030204" pitchFamily="34" charset="0"/>
              </a:rPr>
              <a:t>Phase 4 </a:t>
            </a:r>
            <a:r>
              <a:rPr lang="en-AU" sz="1800">
                <a:solidFill>
                  <a:srgbClr val="000000"/>
                </a:solidFill>
                <a:effectLst/>
                <a:latin typeface="Arial" panose="020B0604020202020204" pitchFamily="34" charset="0"/>
                <a:ea typeface="Calibri" panose="020F0502020204030204" pitchFamily="34" charset="0"/>
              </a:rPr>
              <a:t>and </a:t>
            </a:r>
            <a:r>
              <a:rPr lang="en-AU" sz="1800" b="1">
                <a:solidFill>
                  <a:srgbClr val="000000"/>
                </a:solidFill>
                <a:effectLst/>
                <a:latin typeface="Arial" panose="020B0604020202020204" pitchFamily="34" charset="0"/>
                <a:ea typeface="Calibri" panose="020F0502020204030204" pitchFamily="34" charset="0"/>
              </a:rPr>
              <a:t>Phase 5 </a:t>
            </a:r>
            <a:r>
              <a:rPr lang="en-AU" sz="1800">
                <a:solidFill>
                  <a:srgbClr val="000000"/>
                </a:solidFill>
                <a:effectLst/>
                <a:latin typeface="Arial" panose="020B0604020202020204" pitchFamily="34" charset="0"/>
                <a:ea typeface="Calibri" panose="020F0502020204030204" pitchFamily="34" charset="0"/>
              </a:rPr>
              <a:t>have been integrated into </a:t>
            </a:r>
            <a:r>
              <a:rPr lang="en-AU" sz="1800" b="1">
                <a:solidFill>
                  <a:srgbClr val="000000"/>
                </a:solidFill>
                <a:effectLst/>
                <a:latin typeface="Arial" panose="020B0604020202020204" pitchFamily="34" charset="0"/>
                <a:ea typeface="Calibri" panose="020F0502020204030204" pitchFamily="34" charset="0"/>
              </a:rPr>
              <a:t>Phase 3b</a:t>
            </a:r>
            <a:r>
              <a:rPr lang="en-AU" sz="1800">
                <a:solidFill>
                  <a:srgbClr val="000000"/>
                </a:solidFill>
                <a:effectLst/>
                <a:latin typeface="Arial" panose="020B0604020202020204" pitchFamily="34" charset="0"/>
                <a:ea typeface="Calibri" panose="020F0502020204030204" pitchFamily="34" charset="0"/>
              </a:rPr>
              <a:t>.  </a:t>
            </a:r>
          </a:p>
          <a:p>
            <a:pPr>
              <a:lnSpc>
                <a:spcPct val="150000"/>
              </a:lnSpc>
              <a:spcBef>
                <a:spcPts val="1200"/>
              </a:spcBef>
              <a:spcAft>
                <a:spcPts val="600"/>
              </a:spcAft>
              <a:buNone/>
            </a:pPr>
            <a:endParaRPr lang="en-AU" sz="1800">
              <a:effectLst/>
              <a:latin typeface="Arial" panose="020B0604020202020204" pitchFamily="34" charset="0"/>
              <a:ea typeface="Calibri" panose="020F0502020204030204" pitchFamily="34" charset="0"/>
            </a:endParaRPr>
          </a:p>
          <a:p>
            <a:pPr>
              <a:lnSpc>
                <a:spcPct val="150000"/>
              </a:lnSpc>
              <a:spcBef>
                <a:spcPts val="1200"/>
              </a:spcBef>
              <a:spcAft>
                <a:spcPts val="600"/>
              </a:spcAft>
            </a:pPr>
            <a:r>
              <a:rPr lang="en-AU" sz="1800">
                <a:solidFill>
                  <a:srgbClr val="000000"/>
                </a:solidFill>
                <a:effectLst/>
                <a:latin typeface="Arial" panose="020B0604020202020204" pitchFamily="34" charset="0"/>
                <a:ea typeface="Calibri" panose="020F0502020204030204" pitchFamily="34" charset="0"/>
              </a:rPr>
              <a:t>The ‘engaging personally, analytically and critically with texts’ phase is designed to enhance students’ vocabulary, contextual understanding, and analytical skills. Through this phase, students build the capacity to appreciate, understand, and analyse the core text ‘The tent village at Musgrave Park’ by Lillian O’Neill critically, setting the stage for their ongoing engagement with the text and supporting their development as thoughtful readers and writers.</a:t>
            </a:r>
            <a:endParaRPr lang="en-AU" sz="1800">
              <a:effectLst/>
              <a:latin typeface="Arial" panose="020B0604020202020204" pitchFamily="34" charset="0"/>
              <a:ea typeface="Calibri" panose="020F0502020204030204" pitchFamily="34" charset="0"/>
            </a:endParaRPr>
          </a:p>
          <a:p>
            <a:endParaRPr lang="en-AU" b="1"/>
          </a:p>
        </p:txBody>
      </p:sp>
      <p:sp>
        <p:nvSpPr>
          <p:cNvPr id="4" name="Slide Number Placeholder 3"/>
          <p:cNvSpPr>
            <a:spLocks noGrp="1"/>
          </p:cNvSpPr>
          <p:nvPr>
            <p:ph type="sldNum" sz="quarter" idx="5"/>
          </p:nvPr>
        </p:nvSpPr>
        <p:spPr/>
        <p:txBody>
          <a:bodyPr/>
          <a:lstStyle/>
          <a:p>
            <a:fld id="{B07158C4-A119-4B78-9DE8-A50001BC31DC}" type="slidenum">
              <a:rPr lang="en-AU" smtClean="0"/>
              <a:pPr/>
              <a:t>2</a:t>
            </a:fld>
            <a:endParaRPr lang="en-AU"/>
          </a:p>
        </p:txBody>
      </p:sp>
    </p:spTree>
    <p:extLst>
      <p:ext uri="{BB962C8B-B14F-4D97-AF65-F5344CB8AC3E}">
        <p14:creationId xmlns:p14="http://schemas.microsoft.com/office/powerpoint/2010/main" val="30088131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50000"/>
              </a:lnSpc>
              <a:spcBef>
                <a:spcPts val="1200"/>
              </a:spcBef>
              <a:spcAft>
                <a:spcPts val="600"/>
              </a:spcAft>
              <a:buClrTx/>
              <a:buSzTx/>
              <a:buFontTx/>
              <a:buNone/>
              <a:tabLst/>
              <a:defRPr/>
            </a:pPr>
            <a:r>
              <a:rPr lang="en-AU" b="1" dirty="0"/>
              <a:t>Teacher </a:t>
            </a:r>
            <a:r>
              <a:rPr lang="en-AU" b="1"/>
              <a:t>note</a:t>
            </a:r>
            <a:r>
              <a:rPr lang="en-AU"/>
              <a:t>: these annotations may also be used alongside </a:t>
            </a:r>
            <a:r>
              <a:rPr lang="en-AU" sz="1600" b="1" kern="1200" dirty="0">
                <a:solidFill>
                  <a:schemeClr val="tx1"/>
                </a:solidFill>
                <a:effectLst/>
                <a:latin typeface="Public Sans" pitchFamily="2" charset="0"/>
                <a:ea typeface="+mn-ea"/>
                <a:cs typeface="+mn-cs"/>
              </a:rPr>
              <a:t>Phase 3b, sequence 2 – building the field for Core text 2 (integrated Phase 4 and 5).</a:t>
            </a:r>
            <a:endParaRPr lang="en-AU" sz="1600" kern="1200" dirty="0">
              <a:solidFill>
                <a:schemeClr val="tx1"/>
              </a:solidFill>
              <a:effectLst/>
              <a:latin typeface="Public Sans" pitchFamily="2" charset="0"/>
              <a:ea typeface="+mn-ea"/>
              <a:cs typeface="+mn-cs"/>
            </a:endParaRPr>
          </a:p>
          <a:p>
            <a:pPr marL="0" marR="0" lvl="0" indent="0" algn="l" defTabSz="1219170" rtl="0" eaLnBrk="1" fontAlgn="auto" latinLnBrk="0" hangingPunct="1">
              <a:lnSpc>
                <a:spcPct val="150000"/>
              </a:lnSpc>
              <a:spcBef>
                <a:spcPts val="1200"/>
              </a:spcBef>
              <a:spcAft>
                <a:spcPts val="600"/>
              </a:spcAft>
              <a:buClrTx/>
              <a:buSzTx/>
              <a:buFontTx/>
              <a:buNone/>
              <a:tabLst/>
              <a:defRPr/>
            </a:pPr>
            <a:r>
              <a:rPr lang="en-AU"/>
              <a:t>Consider using this slide as part of a </a:t>
            </a:r>
            <a:r>
              <a:rPr lang="en-AU" b="1"/>
              <a:t>joint deconstruction activity</a:t>
            </a:r>
            <a:r>
              <a:rPr lang="en-AU"/>
              <a:t> (modelled and guided), then gradually release responsibility to students to co-annotate later sections of the text or their peers’ work. Consider animating the annotations to manage student cognitive load.</a:t>
            </a:r>
          </a:p>
          <a:p>
            <a:pPr>
              <a:lnSpc>
                <a:spcPct val="150000"/>
              </a:lnSpc>
              <a:spcBef>
                <a:spcPts val="1200"/>
              </a:spcBef>
              <a:spcAft>
                <a:spcPts val="600"/>
              </a:spcAft>
              <a:buNone/>
            </a:pPr>
            <a:endParaRPr lang="en-AU"/>
          </a:p>
          <a:p>
            <a:pPr>
              <a:lnSpc>
                <a:spcPct val="150000"/>
              </a:lnSpc>
              <a:spcBef>
                <a:spcPts val="1200"/>
              </a:spcBef>
              <a:spcAft>
                <a:spcPts val="600"/>
              </a:spcAft>
              <a:buNone/>
            </a:pPr>
            <a:r>
              <a:rPr lang="en-AU"/>
              <a:t>When unpacking this slide consider prompting students to consider: </a:t>
            </a:r>
          </a:p>
          <a:p>
            <a:pPr>
              <a:buNone/>
            </a:pPr>
            <a:r>
              <a:rPr lang="en-AU"/>
              <a:t>- Why has the writer chosen </a:t>
            </a:r>
            <a:r>
              <a:rPr lang="en-AU" b="1"/>
              <a:t>fragmented syntax</a:t>
            </a:r>
            <a:r>
              <a:rPr lang="en-AU"/>
              <a:t> here?</a:t>
            </a:r>
          </a:p>
          <a:p>
            <a:pPr>
              <a:buNone/>
            </a:pPr>
            <a:r>
              <a:rPr lang="en-AU"/>
              <a:t>- How does the </a:t>
            </a:r>
            <a:r>
              <a:rPr lang="en-AU" b="1"/>
              <a:t>shift in perspective</a:t>
            </a:r>
            <a:r>
              <a:rPr lang="en-AU"/>
              <a:t> across the paragraph impact the tone?</a:t>
            </a:r>
          </a:p>
          <a:p>
            <a:r>
              <a:rPr lang="en-AU"/>
              <a:t>- What is the effect of structuring the text around </a:t>
            </a:r>
            <a:r>
              <a:rPr lang="en-AU" b="1"/>
              <a:t>personal realisation</a:t>
            </a:r>
            <a:r>
              <a:rPr lang="en-AU"/>
              <a:t> rather than narrative action?</a:t>
            </a:r>
          </a:p>
          <a:p>
            <a:pPr>
              <a:lnSpc>
                <a:spcPct val="150000"/>
              </a:lnSpc>
              <a:spcBef>
                <a:spcPts val="1200"/>
              </a:spcBef>
              <a:spcAft>
                <a:spcPts val="600"/>
              </a:spcAft>
              <a:buNone/>
            </a:pPr>
            <a:endParaRPr lang="en-AU"/>
          </a:p>
          <a:p>
            <a:pPr>
              <a:lnSpc>
                <a:spcPct val="150000"/>
              </a:lnSpc>
              <a:spcBef>
                <a:spcPts val="1200"/>
              </a:spcBef>
              <a:spcAft>
                <a:spcPts val="600"/>
              </a:spcAft>
              <a:buNone/>
            </a:pPr>
            <a:r>
              <a:rPr lang="en-AU"/>
              <a:t>You may wish to incorporate:</a:t>
            </a:r>
          </a:p>
          <a:p>
            <a:pPr marL="285750" indent="-285750">
              <a:lnSpc>
                <a:spcPct val="150000"/>
              </a:lnSpc>
              <a:spcBef>
                <a:spcPts val="1200"/>
              </a:spcBef>
              <a:spcAft>
                <a:spcPts val="600"/>
              </a:spcAft>
              <a:buFontTx/>
              <a:buChar char="-"/>
            </a:pPr>
            <a:r>
              <a:rPr lang="en-AU" b="1"/>
              <a:t>Think–Pair–Share</a:t>
            </a:r>
            <a:r>
              <a:rPr lang="en-AU"/>
              <a:t> where students identify how O’Neill’s choices guide the reader’s emotional journey through ambiguity, recognition, and reflection</a:t>
            </a:r>
          </a:p>
          <a:p>
            <a:pPr marL="285750" indent="-285750">
              <a:lnSpc>
                <a:spcPct val="150000"/>
              </a:lnSpc>
              <a:spcBef>
                <a:spcPts val="1200"/>
              </a:spcBef>
              <a:spcAft>
                <a:spcPts val="600"/>
              </a:spcAft>
              <a:buFontTx/>
              <a:buChar char="-"/>
            </a:pPr>
            <a:r>
              <a:rPr lang="en-AU" b="1"/>
              <a:t>Sentence level language </a:t>
            </a:r>
            <a:r>
              <a:rPr lang="en-AU"/>
              <a:t>- after identifying O’Neill’s sentence fragments, consider asking students to write three variations of the same idea: one as a fragment, one as a simple sentence, and one as a complex sentence. Discuss how meaning and tone shift with each form.</a:t>
            </a:r>
          </a:p>
          <a:p>
            <a:pPr>
              <a:lnSpc>
                <a:spcPct val="150000"/>
              </a:lnSpc>
              <a:spcBef>
                <a:spcPts val="1200"/>
              </a:spcBef>
              <a:spcAft>
                <a:spcPts val="600"/>
              </a:spcAft>
              <a:buNone/>
            </a:pPr>
            <a:endParaRPr lang="en-AU"/>
          </a:p>
          <a:p>
            <a:r>
              <a:rPr lang="en-AU"/>
              <a:t>To support students in engaging deeply with the annotation, consider unpacking the following vocabulary. These words are central to understanding tone, mood, and meaning in O’Neill’s lyric essay. This is especially helpful for EAL/D learners and students unfamiliar with more figurative or abstract expressions. These terms can be introduced in a mini vocabulary activity before the annotation task or explored during class discussion to reinforce comprehension and deepen analysis. Encourage students to use the words in their own annotations and creative writing to develop confidence with precise, descriptive language.</a:t>
            </a:r>
          </a:p>
          <a:p>
            <a:pPr>
              <a:buNone/>
            </a:pPr>
            <a:r>
              <a:rPr lang="en-AU" b="1"/>
              <a:t>Odd</a:t>
            </a:r>
            <a:r>
              <a:rPr lang="en-AU"/>
              <a:t> – unusual or unexpected; something that doesn’t seem to fit or is slightly strange.</a:t>
            </a:r>
          </a:p>
          <a:p>
            <a:pPr>
              <a:buNone/>
            </a:pPr>
            <a:r>
              <a:rPr lang="en-AU" b="1"/>
              <a:t>Shocking</a:t>
            </a:r>
            <a:r>
              <a:rPr lang="en-AU"/>
              <a:t> – causing surprise, disbelief or strong emotional reaction; something disturbing or offensive.</a:t>
            </a:r>
          </a:p>
          <a:p>
            <a:pPr>
              <a:buNone/>
            </a:pPr>
            <a:r>
              <a:rPr lang="en-AU" b="1"/>
              <a:t>Pristine</a:t>
            </a:r>
            <a:r>
              <a:rPr lang="en-AU"/>
              <a:t> – perfectly clean, neat, or untouched; often used to describe something that appears ideal or unspoiled.</a:t>
            </a:r>
          </a:p>
          <a:p>
            <a:pPr>
              <a:buNone/>
            </a:pPr>
            <a:r>
              <a:rPr lang="en-AU" b="1"/>
              <a:t>Agreeable</a:t>
            </a:r>
            <a:r>
              <a:rPr lang="en-AU"/>
              <a:t> – polite, pleasant, or socially acceptable; used here somewhat ironically to suggest people who prefer comfort and conformity.</a:t>
            </a:r>
          </a:p>
          <a:p>
            <a:pPr>
              <a:buNone/>
            </a:pPr>
            <a:r>
              <a:rPr lang="en-AU" b="1"/>
              <a:t>Unrest</a:t>
            </a:r>
            <a:r>
              <a:rPr lang="en-AU"/>
              <a:t> – tension or disturbance in a group or society; can refer to protest, dissatisfaction, or discomfort with the status quo.</a:t>
            </a:r>
          </a:p>
          <a:p>
            <a:pPr>
              <a:buNone/>
            </a:pPr>
            <a:r>
              <a:rPr lang="en-AU" b="1"/>
              <a:t>Fragment</a:t>
            </a:r>
            <a:r>
              <a:rPr lang="en-AU"/>
              <a:t> – in writing, a sentence that is incomplete or broken; often used in lyric essays to mirror fragmented thoughts or feelings.</a:t>
            </a:r>
          </a:p>
          <a:p>
            <a:pPr>
              <a:buNone/>
            </a:pPr>
            <a:r>
              <a:rPr lang="en-AU" b="1"/>
              <a:t>Realisation</a:t>
            </a:r>
            <a:r>
              <a:rPr lang="en-AU"/>
              <a:t> – the moment of becoming aware of something; a shift in understanding or perception.</a:t>
            </a:r>
          </a:p>
          <a:p>
            <a:pPr>
              <a:buNone/>
            </a:pPr>
            <a:r>
              <a:rPr lang="en-AU" b="1"/>
              <a:t>Permanently</a:t>
            </a:r>
            <a:r>
              <a:rPr lang="en-AU"/>
              <a:t> – in a way that lasts or is meant to last forever; used to contrast something temporary (like a tent) with the recognition of a long-term issue.</a:t>
            </a:r>
          </a:p>
          <a:p>
            <a:r>
              <a:rPr lang="en-AU" b="1"/>
              <a:t>Assumption</a:t>
            </a:r>
            <a:r>
              <a:rPr lang="en-AU"/>
              <a:t> – a belief taken for granted without proof; the narrator’s initial impression that turns out to be incorrect.</a:t>
            </a: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20</a:t>
            </a:fld>
            <a:endParaRPr lang="en-AU"/>
          </a:p>
        </p:txBody>
      </p:sp>
    </p:spTree>
    <p:extLst>
      <p:ext uri="{BB962C8B-B14F-4D97-AF65-F5344CB8AC3E}">
        <p14:creationId xmlns:p14="http://schemas.microsoft.com/office/powerpoint/2010/main" val="21664026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t>Teacher </a:t>
            </a:r>
            <a:r>
              <a:rPr lang="en-AU" b="1"/>
              <a:t>note:</a:t>
            </a:r>
            <a:r>
              <a:rPr lang="en-AU" b="0"/>
              <a:t> </a:t>
            </a:r>
            <a:r>
              <a:rPr lang="en-AU"/>
              <a:t>These annotations may also be used alongside </a:t>
            </a:r>
            <a:r>
              <a:rPr lang="en-AU" sz="1600" b="1" kern="1200" dirty="0">
                <a:solidFill>
                  <a:schemeClr val="tx1"/>
                </a:solidFill>
                <a:effectLst/>
                <a:latin typeface="Public Sans" pitchFamily="2" charset="0"/>
                <a:ea typeface="+mn-ea"/>
                <a:cs typeface="+mn-cs"/>
              </a:rPr>
              <a:t>Phase 3b, sequence 2 – building the field for Core text 2 (integrated Phase 4 and 5). </a:t>
            </a:r>
            <a:r>
              <a:rPr lang="en-AU" sz="1600" b="0" kern="1200" dirty="0">
                <a:solidFill>
                  <a:schemeClr val="tx1"/>
                </a:solidFill>
                <a:effectLst/>
                <a:latin typeface="Public Sans" pitchFamily="2" charset="0"/>
                <a:ea typeface="+mn-ea"/>
                <a:cs typeface="+mn-cs"/>
              </a:rPr>
              <a:t>Co</a:t>
            </a:r>
            <a:r>
              <a:rPr lang="en-AU"/>
              <a:t>nsider animating the annotations to manage student cognitive load.</a:t>
            </a:r>
            <a:endParaRPr lang="en-AU" dirty="0"/>
          </a:p>
          <a:p>
            <a:endParaRPr lang="en-AU" b="0"/>
          </a:p>
          <a:p>
            <a:r>
              <a:rPr lang="en-AU" b="0"/>
              <a:t>Guiding students through this text, draw attention to how metaphor, allusion, and juxtaposition all work to layer meaning, evoke emotion, and position the reader to reflect on broader social issues. These devices don’t just decorate the text — they build critical links between imagery, social context, and the reader’s interpretation.</a:t>
            </a:r>
          </a:p>
          <a:p>
            <a:endParaRPr lang="en-AU" b="0"/>
          </a:p>
          <a:p>
            <a:pPr>
              <a:buNone/>
            </a:pPr>
            <a:r>
              <a:rPr lang="en-AU" b="0"/>
              <a:t>Prompting questions for students may include:</a:t>
            </a:r>
          </a:p>
          <a:p>
            <a:pPr>
              <a:buFont typeface="Arial" panose="020B0604020202020204" pitchFamily="34" charset="0"/>
              <a:buChar char="•"/>
            </a:pPr>
            <a:r>
              <a:rPr lang="en-AU" b="0"/>
              <a:t>Identify what is being compared (or contrasted) and why.</a:t>
            </a:r>
          </a:p>
          <a:p>
            <a:pPr>
              <a:buFont typeface="Arial" panose="020B0604020202020204" pitchFamily="34" charset="0"/>
              <a:buChar char="•"/>
            </a:pPr>
            <a:r>
              <a:rPr lang="en-AU" b="0"/>
              <a:t>Reflect on how the arrangement of visual and written elements might mirror the chaos, beauty, or displacement being described.</a:t>
            </a:r>
          </a:p>
          <a:p>
            <a:pPr>
              <a:buFont typeface="Arial" panose="020B0604020202020204" pitchFamily="34" charset="0"/>
              <a:buChar char="•"/>
            </a:pPr>
            <a:r>
              <a:rPr lang="en-AU" b="0"/>
              <a:t>Explore how these techniques encourage empathy and a critical view of social inequality.</a:t>
            </a:r>
          </a:p>
          <a:p>
            <a:endParaRPr lang="en-AU" b="0"/>
          </a:p>
          <a:p>
            <a:r>
              <a:rPr lang="en-AU" b="0"/>
              <a:t>For many students it will be important to support students vocabulary before and during their engagement with the text. See below for examples: </a:t>
            </a:r>
          </a:p>
          <a:p>
            <a:endParaRPr lang="en-AU" b="0"/>
          </a:p>
          <a:p>
            <a:pPr>
              <a:buFont typeface="+mj-lt"/>
              <a:buAutoNum type="arabicPeriod"/>
            </a:pPr>
            <a:r>
              <a:rPr lang="en-AU" b="1"/>
              <a:t> Population</a:t>
            </a:r>
            <a:r>
              <a:rPr lang="en-AU"/>
              <a:t> – The group of people living in a particular place. In this context, it refers to the number of people living in the park.</a:t>
            </a:r>
          </a:p>
          <a:p>
            <a:pPr>
              <a:buFont typeface="+mj-lt"/>
              <a:buAutoNum type="arabicPeriod"/>
            </a:pPr>
            <a:r>
              <a:rPr lang="en-AU" b="1"/>
              <a:t>Majority</a:t>
            </a:r>
            <a:r>
              <a:rPr lang="en-AU"/>
              <a:t> – The larger part of a group. For example, most of the tents were in one area — that’s the majority.</a:t>
            </a:r>
          </a:p>
          <a:p>
            <a:pPr>
              <a:buFont typeface="+mj-lt"/>
              <a:buAutoNum type="arabicPeriod"/>
            </a:pPr>
            <a:r>
              <a:rPr lang="en-AU" b="1"/>
              <a:t>Bunched</a:t>
            </a:r>
            <a:r>
              <a:rPr lang="en-AU"/>
              <a:t> – Gathered closely together. It suggests the tents were packed in tight groups.</a:t>
            </a:r>
          </a:p>
          <a:p>
            <a:pPr>
              <a:buFont typeface="+mj-lt"/>
              <a:buAutoNum type="arabicPeriod"/>
            </a:pPr>
            <a:r>
              <a:rPr lang="en-AU" b="1"/>
              <a:t>Twisted abstract painting</a:t>
            </a:r>
            <a:r>
              <a:rPr lang="en-AU"/>
              <a:t> – A confusing or distorted picture that doesn’t show things realistically. This metaphor suggests the scene looked messy, emotional, or surreal.</a:t>
            </a:r>
          </a:p>
          <a:p>
            <a:pPr>
              <a:buFont typeface="+mj-lt"/>
              <a:buAutoNum type="arabicPeriod"/>
            </a:pPr>
            <a:r>
              <a:rPr lang="en-AU" b="1"/>
              <a:t>Occupied</a:t>
            </a:r>
            <a:r>
              <a:rPr lang="en-AU"/>
              <a:t> – Lived in or used by someone. In this case, the tents were occupied by people experiencing homelessness.</a:t>
            </a:r>
          </a:p>
          <a:p>
            <a:pPr>
              <a:buFont typeface="+mj-lt"/>
              <a:buAutoNum type="arabicPeriod"/>
            </a:pPr>
            <a:r>
              <a:rPr lang="en-AU" b="1"/>
              <a:t>Sidney Nolan</a:t>
            </a:r>
            <a:r>
              <a:rPr lang="en-AU"/>
              <a:t> – A famous Australian artist known for painting bold, emotional images — especially his Ned Kelly series. O'Neill compares the tent city to something Nolan might paint, suggesting the scene is visually striking and politically loaded.</a:t>
            </a:r>
          </a:p>
          <a:p>
            <a:pPr>
              <a:buFont typeface="+mj-lt"/>
              <a:buAutoNum type="arabicPeriod"/>
            </a:pPr>
            <a:r>
              <a:rPr lang="en-AU" b="1"/>
              <a:t>Gentrified</a:t>
            </a:r>
            <a:r>
              <a:rPr lang="en-AU"/>
              <a:t> – Describes an area that has been made more expensive or ‘fancy’, often pushing poorer people out and changing the social makeup of the neighbourhood.</a:t>
            </a:r>
          </a:p>
          <a:p>
            <a:pPr>
              <a:buFont typeface="+mj-lt"/>
              <a:buAutoNum type="arabicPeriod"/>
            </a:pPr>
            <a:r>
              <a:rPr lang="en-AU" b="1"/>
              <a:t>Chaotic</a:t>
            </a:r>
            <a:r>
              <a:rPr lang="en-AU"/>
              <a:t> – Confusing, disorganised, or out of control. This word helps describe the look and feel of the tent city.</a:t>
            </a:r>
          </a:p>
          <a:p>
            <a:pPr>
              <a:buFont typeface="+mj-lt"/>
              <a:buAutoNum type="arabicPeriod"/>
            </a:pPr>
            <a:r>
              <a:rPr lang="en-AU" b="1"/>
              <a:t>Aesthetic</a:t>
            </a:r>
            <a:r>
              <a:rPr lang="en-AU"/>
              <a:t> – Related to how something looks or feels — especially in terms of beauty or artistic style.</a:t>
            </a:r>
          </a:p>
          <a:p>
            <a:pPr>
              <a:buFont typeface="+mj-lt"/>
              <a:buAutoNum type="arabicPeriod"/>
            </a:pPr>
            <a:r>
              <a:rPr lang="en-AU" b="1"/>
              <a:t>Urban development</a:t>
            </a:r>
            <a:r>
              <a:rPr lang="en-AU"/>
              <a:t> – The process of building and improving parts of a city, like new apartments or shopping centres. It often changes who can afford to live there.</a:t>
            </a:r>
          </a:p>
          <a:p>
            <a:pPr>
              <a:buFont typeface="+mj-lt"/>
              <a:buAutoNum type="arabicPeriod"/>
            </a:pPr>
            <a:r>
              <a:rPr lang="en-AU" b="1"/>
              <a:t>Critiques</a:t>
            </a:r>
            <a:r>
              <a:rPr lang="en-AU"/>
              <a:t> – Points out problems or gives a judgement. The poet is critiquing the way society responds to homelessness.</a:t>
            </a:r>
          </a:p>
          <a:p>
            <a:pPr>
              <a:buFont typeface="+mj-lt"/>
              <a:buAutoNum type="arabicPeriod"/>
            </a:pPr>
            <a:r>
              <a:rPr lang="en-AU" b="1"/>
              <a:t>Neglect</a:t>
            </a:r>
            <a:r>
              <a:rPr lang="en-AU"/>
              <a:t> – Failure to care for or give attention to someone or something. Here, it suggests society has ignored people living in poverty or without housing.</a:t>
            </a:r>
          </a:p>
          <a:p>
            <a:pPr>
              <a:buFont typeface="+mj-lt"/>
              <a:buAutoNum type="arabicPeriod"/>
            </a:pPr>
            <a:r>
              <a:rPr lang="en-AU" b="1"/>
              <a:t>Less fortunate</a:t>
            </a:r>
            <a:r>
              <a:rPr lang="en-AU"/>
              <a:t> – A respectful way to describe people who have fewer resources or support — especially those facing poverty or homelessness.</a:t>
            </a:r>
          </a:p>
          <a:p>
            <a:pPr>
              <a:buFont typeface="+mj-lt"/>
              <a:buAutoNum type="arabicPeriod"/>
            </a:pPr>
            <a:r>
              <a:rPr lang="en-AU" b="1"/>
              <a:t>Homelessness</a:t>
            </a:r>
            <a:r>
              <a:rPr lang="en-AU"/>
              <a:t> – The condition of not having a stable or safe place to live. This can include living in tents, cars, temporary shelters, or on the street.</a:t>
            </a:r>
          </a:p>
          <a:p>
            <a:endParaRPr lang="en-AU" b="0"/>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21</a:t>
            </a:fld>
            <a:endParaRPr lang="en-AU"/>
          </a:p>
        </p:txBody>
      </p:sp>
    </p:spTree>
    <p:extLst>
      <p:ext uri="{BB962C8B-B14F-4D97-AF65-F5344CB8AC3E}">
        <p14:creationId xmlns:p14="http://schemas.microsoft.com/office/powerpoint/2010/main" val="32585642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600" b="1" dirty="0"/>
              <a:t>Teacher note: </a:t>
            </a:r>
            <a:r>
              <a:rPr lang="en-AU" dirty="0"/>
              <a:t>to be used alongside </a:t>
            </a:r>
            <a:r>
              <a:rPr lang="en-AU" sz="1600" b="1" kern="1200" dirty="0">
                <a:solidFill>
                  <a:schemeClr val="tx1"/>
                </a:solidFill>
                <a:effectLst/>
                <a:latin typeface="Public Sans" pitchFamily="2" charset="0"/>
                <a:ea typeface="+mn-ea"/>
                <a:cs typeface="+mn-cs"/>
              </a:rPr>
              <a:t>Phase 3b, sequence 2 – building the field for Core text 2 (integrated Phase 4 and 5).</a:t>
            </a:r>
            <a:endParaRPr lang="en-AU" sz="1600" kern="1200" dirty="0">
              <a:solidFill>
                <a:schemeClr val="tx1"/>
              </a:solidFill>
              <a:effectLst/>
              <a:latin typeface="Public Sans" pitchFamily="2" charset="0"/>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0" dirty="0"/>
              <a:t>Be</a:t>
            </a:r>
            <a:r>
              <a:rPr lang="en-AU" b="0" dirty="0"/>
              <a:t>fore</a:t>
            </a:r>
            <a:r>
              <a:rPr lang="en-AU" dirty="0"/>
              <a:t> exploring the allusion in the story, consider the cultural capital students bring, or may not bring, to their understanding of references such as Sidney Nolan, gentrification, or homelessness. Avoid assuming familiarity with these concepts. To support equitable access and deeper engagement, use an explicit teaching strategy such as </a:t>
            </a:r>
            <a:r>
              <a:rPr lang="en-AU" b="0" i="0" u="sng" dirty="0">
                <a:solidFill>
                  <a:srgbClr val="333333"/>
                </a:solidFill>
                <a:effectLst/>
                <a:latin typeface="Public Sans" pitchFamily="2" charset="0"/>
                <a:hlinkClick r:id="rId3"/>
              </a:rPr>
              <a:t>Checking for understanding</a:t>
            </a:r>
            <a:r>
              <a:rPr lang="en-AU" b="0" i="0" u="sng" dirty="0">
                <a:solidFill>
                  <a:srgbClr val="333333"/>
                </a:solidFill>
                <a:effectLst/>
                <a:latin typeface="Public Sans" pitchFamily="2" charset="0"/>
              </a:rPr>
              <a:t> </a:t>
            </a:r>
            <a:r>
              <a:rPr lang="en-AU" dirty="0"/>
              <a:t>before engaging in text analysis (https://education.nsw.gov.au/teaching-and-learning/curriculum/explicit-teaching/explicit-teaching-strategies/checking-for-understanding). </a:t>
            </a:r>
          </a:p>
        </p:txBody>
      </p:sp>
      <p:sp>
        <p:nvSpPr>
          <p:cNvPr id="4" name="Slide Number Placeholder 3"/>
          <p:cNvSpPr>
            <a:spLocks noGrp="1"/>
          </p:cNvSpPr>
          <p:nvPr>
            <p:ph type="sldNum" sz="quarter" idx="5"/>
          </p:nvPr>
        </p:nvSpPr>
        <p:spPr/>
        <p:txBody>
          <a:bodyPr/>
          <a:lstStyle/>
          <a:p>
            <a:fld id="{B07158C4-A119-4B78-9DE8-A50001BC31DC}" type="slidenum">
              <a:rPr lang="en-AU" smtClean="0"/>
              <a:pPr/>
              <a:t>22</a:t>
            </a:fld>
            <a:endParaRPr lang="en-AU"/>
          </a:p>
        </p:txBody>
      </p:sp>
    </p:spTree>
    <p:extLst>
      <p:ext uri="{BB962C8B-B14F-4D97-AF65-F5344CB8AC3E}">
        <p14:creationId xmlns:p14="http://schemas.microsoft.com/office/powerpoint/2010/main" val="7287480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Teacher </a:t>
            </a:r>
            <a:r>
              <a:rPr lang="en-AU" b="1"/>
              <a:t>note</a:t>
            </a:r>
            <a:r>
              <a:rPr lang="en-AU"/>
              <a:t>: this slide is to be used alongside </a:t>
            </a:r>
            <a:r>
              <a:rPr lang="en-AU" sz="1600" b="1" kern="1200" dirty="0">
                <a:solidFill>
                  <a:schemeClr val="tx1"/>
                </a:solidFill>
                <a:effectLst/>
                <a:latin typeface="Public Sans" pitchFamily="2" charset="0"/>
                <a:ea typeface="+mn-ea"/>
                <a:cs typeface="+mn-cs"/>
              </a:rPr>
              <a:t>Phase 3b, sequence 2 – building the field for Core text 2 (integrated Phase 4 and 5).</a:t>
            </a:r>
            <a:endParaRPr lang="en-AU" sz="1600" kern="1200" dirty="0">
              <a:solidFill>
                <a:schemeClr val="tx1"/>
              </a:solidFill>
              <a:effectLst/>
              <a:latin typeface="Public Sans" pitchFamily="2" charset="0"/>
              <a:ea typeface="+mn-ea"/>
              <a:cs typeface="+mn-cs"/>
            </a:endParaRPr>
          </a:p>
          <a:p>
            <a:r>
              <a:rPr lang="en-AU"/>
              <a:t> The reference to a ‘twisted abstract painting’ assumes a level of visual literacy and conceptual understanding that may not be shared by all students. Consider defining abstract art, such as distortion, symbolism, and emotional tone before inviting interpretation. Use the visual examples on this slide to prompt discussion: </a:t>
            </a:r>
            <a:r>
              <a:rPr lang="en-AU" i="1"/>
              <a:t>What elements of these paintings are ‘twisted’? How does this help us visualise the park scene described in the text?</a:t>
            </a:r>
            <a:r>
              <a:rPr lang="en-AU"/>
              <a:t> This supports students to decode the metaphor and critically engage with the layered social commentary in the passage.</a:t>
            </a:r>
          </a:p>
        </p:txBody>
      </p:sp>
      <p:sp>
        <p:nvSpPr>
          <p:cNvPr id="4" name="Slide Number Placeholder 3"/>
          <p:cNvSpPr>
            <a:spLocks noGrp="1"/>
          </p:cNvSpPr>
          <p:nvPr>
            <p:ph type="sldNum" sz="quarter" idx="5"/>
          </p:nvPr>
        </p:nvSpPr>
        <p:spPr/>
        <p:txBody>
          <a:bodyPr/>
          <a:lstStyle/>
          <a:p>
            <a:fld id="{B07158C4-A119-4B78-9DE8-A50001BC31DC}" type="slidenum">
              <a:rPr lang="en-AU" smtClean="0"/>
              <a:pPr/>
              <a:t>23</a:t>
            </a:fld>
            <a:endParaRPr lang="en-AU"/>
          </a:p>
        </p:txBody>
      </p:sp>
    </p:spTree>
    <p:extLst>
      <p:ext uri="{BB962C8B-B14F-4D97-AF65-F5344CB8AC3E}">
        <p14:creationId xmlns:p14="http://schemas.microsoft.com/office/powerpoint/2010/main" val="20916113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6CAB8A-7B09-ECAD-2F1F-D2D62D5983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F3FD29-29D4-D021-944C-933A8BC347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01845F5-92BE-13C6-3E19-3AAA86B0C054}"/>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t>Teacher </a:t>
            </a:r>
            <a:r>
              <a:rPr lang="en-AU" b="1"/>
              <a:t>note:</a:t>
            </a:r>
            <a:r>
              <a:rPr lang="en-AU" b="0"/>
              <a:t> t</a:t>
            </a:r>
            <a:r>
              <a:rPr lang="en-AU"/>
              <a:t>hese annotations may also be used alongside </a:t>
            </a:r>
            <a:r>
              <a:rPr lang="en-AU" sz="1600" b="1" kern="1200" dirty="0">
                <a:solidFill>
                  <a:schemeClr val="tx1"/>
                </a:solidFill>
                <a:effectLst/>
                <a:latin typeface="Public Sans" pitchFamily="2" charset="0"/>
                <a:ea typeface="+mn-ea"/>
                <a:cs typeface="+mn-cs"/>
              </a:rPr>
              <a:t>Phase 3b, sequence 2 – building the field for Core text 2 (integrated Phase 4 and 5)</a:t>
            </a:r>
            <a:r>
              <a:rPr lang="en-AU" sz="1800" b="1" dirty="0">
                <a:effectLst/>
                <a:latin typeface="Arial" panose="020B0604020202020204" pitchFamily="34" charset="0"/>
                <a:ea typeface="Calibri" panose="020F0502020204030204" pitchFamily="34" charset="0"/>
              </a:rPr>
              <a:t>.</a:t>
            </a:r>
            <a:r>
              <a:rPr lang="en-AU" sz="1800" b="1">
                <a:effectLst/>
                <a:latin typeface="Arial" panose="020B0604020202020204" pitchFamily="34" charset="0"/>
                <a:ea typeface="Calibri" panose="020F0502020204030204" pitchFamily="34" charset="0"/>
              </a:rPr>
              <a:t> </a:t>
            </a:r>
            <a:r>
              <a:rPr lang="en-AU"/>
              <a:t>Consider animating the annotations to manage student cognitive load.</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b="0"/>
          </a:p>
          <a:p>
            <a:r>
              <a:rPr lang="en-AU" b="0"/>
              <a:t>Guiding students through this text, draw attention to how metaphor, allusion, and juxtaposition all work to layer meaning, evoke emotion, and position the reader to reflect on broader social issues. These devices don’t just decorate the text — they build critical links between imagery, social context, and the reader’s interpretation.</a:t>
            </a:r>
          </a:p>
          <a:p>
            <a:endParaRPr lang="en-AU" b="0"/>
          </a:p>
          <a:p>
            <a:pPr>
              <a:buNone/>
            </a:pPr>
            <a:r>
              <a:rPr lang="en-AU" b="0"/>
              <a:t>Prompting questions for students may include:</a:t>
            </a:r>
          </a:p>
          <a:p>
            <a:pPr>
              <a:buFont typeface="Arial" panose="020B0604020202020204" pitchFamily="34" charset="0"/>
              <a:buChar char="•"/>
            </a:pPr>
            <a:r>
              <a:rPr lang="en-AU" b="0"/>
              <a:t>Identify what is being compared (or contrasted) and why.</a:t>
            </a:r>
          </a:p>
          <a:p>
            <a:pPr>
              <a:buFont typeface="Arial" panose="020B0604020202020204" pitchFamily="34" charset="0"/>
              <a:buChar char="•"/>
            </a:pPr>
            <a:r>
              <a:rPr lang="en-AU" b="0"/>
              <a:t>Reflect on how the arrangement of visual and written elements might mirror the chaos, beauty, or displacement being described.</a:t>
            </a:r>
          </a:p>
          <a:p>
            <a:pPr>
              <a:buFont typeface="Arial" panose="020B0604020202020204" pitchFamily="34" charset="0"/>
              <a:buChar char="•"/>
            </a:pPr>
            <a:r>
              <a:rPr lang="en-AU" b="0"/>
              <a:t>Explore how these techniques encourage empathy and a critical view of social inequality.</a:t>
            </a:r>
          </a:p>
          <a:p>
            <a:endParaRPr lang="en-AU" b="0"/>
          </a:p>
          <a:p>
            <a:r>
              <a:rPr lang="en-AU" b="0"/>
              <a:t>For many students it will be important to support students vocabulary before and during their engagement with the text. See below for examples: </a:t>
            </a:r>
          </a:p>
          <a:p>
            <a:endParaRPr lang="en-AU" b="0"/>
          </a:p>
          <a:p>
            <a:pPr>
              <a:buFont typeface="+mj-lt"/>
              <a:buAutoNum type="arabicPeriod"/>
            </a:pPr>
            <a:r>
              <a:rPr lang="en-AU" b="1"/>
              <a:t> Population</a:t>
            </a:r>
            <a:r>
              <a:rPr lang="en-AU"/>
              <a:t> – The group of people living in a particular place. In this context, it refers to the number of people living in the park.</a:t>
            </a:r>
          </a:p>
          <a:p>
            <a:pPr>
              <a:buFont typeface="+mj-lt"/>
              <a:buAutoNum type="arabicPeriod"/>
            </a:pPr>
            <a:r>
              <a:rPr lang="en-AU" b="1"/>
              <a:t>Majority</a:t>
            </a:r>
            <a:r>
              <a:rPr lang="en-AU"/>
              <a:t> – The larger part of a group. For example, most of the tents were in one area — that’s the majority.</a:t>
            </a:r>
          </a:p>
          <a:p>
            <a:pPr>
              <a:buFont typeface="+mj-lt"/>
              <a:buAutoNum type="arabicPeriod"/>
            </a:pPr>
            <a:r>
              <a:rPr lang="en-AU" b="1"/>
              <a:t>Bunched</a:t>
            </a:r>
            <a:r>
              <a:rPr lang="en-AU"/>
              <a:t> – Gathered closely together. It suggests the tents were packed in tight groups.</a:t>
            </a:r>
          </a:p>
          <a:p>
            <a:pPr>
              <a:buFont typeface="+mj-lt"/>
              <a:buAutoNum type="arabicPeriod"/>
            </a:pPr>
            <a:r>
              <a:rPr lang="en-AU" b="1"/>
              <a:t>Twisted abstract painting</a:t>
            </a:r>
            <a:r>
              <a:rPr lang="en-AU"/>
              <a:t> – A confusing or distorted picture that doesn’t show things realistically. This metaphor suggests the scene looked messy, emotional, or surreal.</a:t>
            </a:r>
          </a:p>
          <a:p>
            <a:pPr>
              <a:buFont typeface="+mj-lt"/>
              <a:buAutoNum type="arabicPeriod"/>
            </a:pPr>
            <a:r>
              <a:rPr lang="en-AU" b="1"/>
              <a:t>Occupied</a:t>
            </a:r>
            <a:r>
              <a:rPr lang="en-AU"/>
              <a:t> – Lived in or used by someone. In this case, the tents were occupied by people experiencing homelessness.</a:t>
            </a:r>
          </a:p>
          <a:p>
            <a:pPr>
              <a:buFont typeface="+mj-lt"/>
              <a:buAutoNum type="arabicPeriod"/>
            </a:pPr>
            <a:r>
              <a:rPr lang="en-AU" b="1"/>
              <a:t>Sidney Nolan</a:t>
            </a:r>
            <a:r>
              <a:rPr lang="en-AU"/>
              <a:t> – A famous Australian artist known for painting bold, emotional images — especially his Ned Kelly series. O'Neill compares the tent city to something Nolan might paint, suggesting the scene is visually striking and politically loaded.</a:t>
            </a:r>
          </a:p>
          <a:p>
            <a:pPr>
              <a:buFont typeface="+mj-lt"/>
              <a:buAutoNum type="arabicPeriod"/>
            </a:pPr>
            <a:r>
              <a:rPr lang="en-AU" b="1"/>
              <a:t>Gentrified</a:t>
            </a:r>
            <a:r>
              <a:rPr lang="en-AU"/>
              <a:t> – Describes an area that has been made more expensive or ‘fancy’, often pushing poorer people out and changing the social makeup of the neighbourhood.</a:t>
            </a:r>
          </a:p>
          <a:p>
            <a:pPr>
              <a:buFont typeface="+mj-lt"/>
              <a:buAutoNum type="arabicPeriod"/>
            </a:pPr>
            <a:r>
              <a:rPr lang="en-AU" b="1"/>
              <a:t>Chaotic</a:t>
            </a:r>
            <a:r>
              <a:rPr lang="en-AU"/>
              <a:t> – Confusing, disorganised, or out of control. This word helps describe the look and feel of the tent city.</a:t>
            </a:r>
          </a:p>
          <a:p>
            <a:pPr>
              <a:buFont typeface="+mj-lt"/>
              <a:buAutoNum type="arabicPeriod"/>
            </a:pPr>
            <a:r>
              <a:rPr lang="en-AU" b="1"/>
              <a:t>Aesthetic</a:t>
            </a:r>
            <a:r>
              <a:rPr lang="en-AU"/>
              <a:t> – Related to how something looks or feels — especially in terms of beauty or artistic style.</a:t>
            </a:r>
          </a:p>
          <a:p>
            <a:pPr>
              <a:buFont typeface="+mj-lt"/>
              <a:buAutoNum type="arabicPeriod"/>
            </a:pPr>
            <a:r>
              <a:rPr lang="en-AU" b="1"/>
              <a:t>Urban development</a:t>
            </a:r>
            <a:r>
              <a:rPr lang="en-AU"/>
              <a:t> – The process of building and improving parts of a city, like new apartments or shopping centres. It often changes who can afford to live there.</a:t>
            </a:r>
          </a:p>
          <a:p>
            <a:pPr>
              <a:buFont typeface="+mj-lt"/>
              <a:buAutoNum type="arabicPeriod"/>
            </a:pPr>
            <a:r>
              <a:rPr lang="en-AU" b="1"/>
              <a:t>Critiques</a:t>
            </a:r>
            <a:r>
              <a:rPr lang="en-AU"/>
              <a:t> – Points out problems or gives a judgement. The poet is critiquing the way society responds to homelessness.</a:t>
            </a:r>
          </a:p>
          <a:p>
            <a:pPr>
              <a:buFont typeface="+mj-lt"/>
              <a:buAutoNum type="arabicPeriod"/>
            </a:pPr>
            <a:r>
              <a:rPr lang="en-AU" b="1"/>
              <a:t>Neglect</a:t>
            </a:r>
            <a:r>
              <a:rPr lang="en-AU"/>
              <a:t> – Failure to care for or give attention to someone or something. Here, it suggests society has ignored people living in poverty or without housing.</a:t>
            </a:r>
          </a:p>
          <a:p>
            <a:pPr>
              <a:buFont typeface="+mj-lt"/>
              <a:buAutoNum type="arabicPeriod"/>
            </a:pPr>
            <a:r>
              <a:rPr lang="en-AU" b="1"/>
              <a:t>Less fortunate</a:t>
            </a:r>
            <a:r>
              <a:rPr lang="en-AU"/>
              <a:t> – A respectful way to describe people who have fewer resources or support — especially those facing poverty or homelessness.</a:t>
            </a:r>
          </a:p>
          <a:p>
            <a:pPr>
              <a:buFont typeface="+mj-lt"/>
              <a:buAutoNum type="arabicPeriod"/>
            </a:pPr>
            <a:r>
              <a:rPr lang="en-AU" b="1"/>
              <a:t>Homelessness</a:t>
            </a:r>
            <a:r>
              <a:rPr lang="en-AU"/>
              <a:t> – The condition of not having a stable or safe place to live. This can include living in tents, cars, temporary shelters, or on the street.</a:t>
            </a:r>
          </a:p>
          <a:p>
            <a:endParaRPr lang="en-AU" b="0"/>
          </a:p>
        </p:txBody>
      </p:sp>
      <p:sp>
        <p:nvSpPr>
          <p:cNvPr id="4" name="Slide Number Placeholder 3">
            <a:extLst>
              <a:ext uri="{FF2B5EF4-FFF2-40B4-BE49-F238E27FC236}">
                <a16:creationId xmlns:a16="http://schemas.microsoft.com/office/drawing/2014/main" id="{C9FD659C-439F-EC6F-CC22-C7DB2C12BFFE}"/>
              </a:ext>
            </a:extLst>
          </p:cNvPr>
          <p:cNvSpPr>
            <a:spLocks noGrp="1"/>
          </p:cNvSpPr>
          <p:nvPr>
            <p:ph type="sldNum" sz="quarter" idx="5"/>
          </p:nvPr>
        </p:nvSpPr>
        <p:spPr/>
        <p:txBody>
          <a:bodyPr/>
          <a:lstStyle/>
          <a:p>
            <a:fld id="{B07158C4-A119-4B78-9DE8-A50001BC31DC}" type="slidenum">
              <a:rPr lang="en-AU" smtClean="0"/>
              <a:pPr/>
              <a:t>24</a:t>
            </a:fld>
            <a:endParaRPr lang="en-AU"/>
          </a:p>
        </p:txBody>
      </p:sp>
    </p:spTree>
    <p:extLst>
      <p:ext uri="{BB962C8B-B14F-4D97-AF65-F5344CB8AC3E}">
        <p14:creationId xmlns:p14="http://schemas.microsoft.com/office/powerpoint/2010/main" val="14908735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664AE7-3DCA-C699-0AF3-6A1CC76DF4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70F5D8-FA35-F356-5130-A8F9496DC06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DD0B15-A29F-AA5B-D104-069FA51D2341}"/>
              </a:ext>
            </a:extLst>
          </p:cNvPr>
          <p:cNvSpPr>
            <a:spLocks noGrp="1"/>
          </p:cNvSpPr>
          <p:nvPr>
            <p:ph type="body" idx="1"/>
          </p:nvPr>
        </p:nvSpPr>
        <p:spPr/>
        <p:txBody>
          <a:bodyPr/>
          <a:lstStyle/>
          <a:p>
            <a:pPr>
              <a:lnSpc>
                <a:spcPct val="150000"/>
              </a:lnSpc>
              <a:spcBef>
                <a:spcPts val="1200"/>
              </a:spcBef>
              <a:spcAft>
                <a:spcPts val="600"/>
              </a:spcAft>
              <a:buNone/>
            </a:pPr>
            <a:r>
              <a:rPr lang="en-AU" b="1" dirty="0">
                <a:latin typeface="Arial" panose="020B0604020202020204" pitchFamily="34" charset="0"/>
                <a:cs typeface="Arial" panose="020B0604020202020204" pitchFamily="34" charset="0"/>
              </a:rPr>
              <a:t>Teacher </a:t>
            </a:r>
            <a:r>
              <a:rPr lang="en-AU" b="1">
                <a:latin typeface="Arial" panose="020B0604020202020204" pitchFamily="34" charset="0"/>
                <a:cs typeface="Arial" panose="020B0604020202020204" pitchFamily="34" charset="0"/>
              </a:rPr>
              <a:t>note:</a:t>
            </a:r>
            <a:r>
              <a:rPr lang="en-AU" b="0">
                <a:latin typeface="Arial" panose="020B0604020202020204" pitchFamily="34" charset="0"/>
                <a:cs typeface="Arial" panose="020B0604020202020204" pitchFamily="34" charset="0"/>
              </a:rPr>
              <a:t> this slide has been used to identify the resources which may be used alongside </a:t>
            </a:r>
            <a:r>
              <a:rPr lang="en-AU" b="1" dirty="0">
                <a:latin typeface="Arial" panose="020B0604020202020204" pitchFamily="34" charset="0"/>
                <a:cs typeface="Arial" panose="020B0604020202020204" pitchFamily="34" charset="0"/>
              </a:rPr>
              <a:t>Phase 3b, sequence 3 – </a:t>
            </a:r>
            <a:r>
              <a:rPr lang="en-AU" sz="1600" b="1" kern="1200" dirty="0">
                <a:solidFill>
                  <a:schemeClr val="tx1"/>
                </a:solidFill>
                <a:effectLst/>
                <a:latin typeface="Public Sans" pitchFamily="2" charset="0"/>
                <a:ea typeface="+mn-ea"/>
                <a:cs typeface="+mn-cs"/>
              </a:rPr>
              <a:t>understanding and analysing the ways punctuation can be used to shape meaning (integrated Phase 5)</a:t>
            </a:r>
            <a:endParaRPr lang="en-AU" sz="1800" b="1">
              <a:effectLst/>
              <a:latin typeface="Arial" panose="020B0604020202020204" pitchFamily="34" charset="0"/>
            </a:endParaRPr>
          </a:p>
          <a:p>
            <a:pPr>
              <a:spcBef>
                <a:spcPts val="1200"/>
              </a:spcBef>
              <a:spcAft>
                <a:spcPts val="600"/>
              </a:spcAft>
              <a:buNone/>
            </a:pPr>
            <a:r>
              <a:rPr lang="en-AU" sz="1800">
                <a:effectLst/>
                <a:latin typeface="Arial" panose="020B0604020202020204" pitchFamily="34" charset="0"/>
                <a:ea typeface="Calibri" panose="020F0502020204030204" pitchFamily="34" charset="0"/>
              </a:rPr>
              <a:t> </a:t>
            </a:r>
            <a:endParaRPr lang="en-AU"/>
          </a:p>
        </p:txBody>
      </p:sp>
      <p:sp>
        <p:nvSpPr>
          <p:cNvPr id="4" name="Slide Number Placeholder 3">
            <a:extLst>
              <a:ext uri="{FF2B5EF4-FFF2-40B4-BE49-F238E27FC236}">
                <a16:creationId xmlns:a16="http://schemas.microsoft.com/office/drawing/2014/main" id="{F8191CD8-6A7F-25FB-7064-46DBBBA75D45}"/>
              </a:ext>
            </a:extLst>
          </p:cNvPr>
          <p:cNvSpPr>
            <a:spLocks noGrp="1"/>
          </p:cNvSpPr>
          <p:nvPr>
            <p:ph type="sldNum" sz="quarter" idx="5"/>
          </p:nvPr>
        </p:nvSpPr>
        <p:spPr/>
        <p:txBody>
          <a:bodyPr/>
          <a:lstStyle/>
          <a:p>
            <a:fld id="{B07158C4-A119-4B78-9DE8-A50001BC31DC}" type="slidenum">
              <a:rPr lang="en-AU" smtClean="0"/>
              <a:pPr/>
              <a:t>25</a:t>
            </a:fld>
            <a:endParaRPr lang="en-AU"/>
          </a:p>
        </p:txBody>
      </p:sp>
    </p:spTree>
    <p:extLst>
      <p:ext uri="{BB962C8B-B14F-4D97-AF65-F5344CB8AC3E}">
        <p14:creationId xmlns:p14="http://schemas.microsoft.com/office/powerpoint/2010/main" val="13127133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3412EE-082C-047C-7253-B4CA809027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C7E5FD-3641-8D19-58EF-A3F86E5250C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F2BEED-A94F-CFAC-E267-3EDA9AC8E082}"/>
              </a:ext>
            </a:extLst>
          </p:cNvPr>
          <p:cNvSpPr>
            <a:spLocks noGrp="1"/>
          </p:cNvSpPr>
          <p:nvPr>
            <p:ph type="body" idx="1"/>
          </p:nvPr>
        </p:nvSpPr>
        <p:spPr/>
        <p:txBody>
          <a:bodyPr/>
          <a:lstStyle/>
          <a:p>
            <a:r>
              <a:rPr lang="en-AU" b="1">
                <a:latin typeface="Arial" panose="020B0604020202020204" pitchFamily="34" charset="0"/>
                <a:cs typeface="Arial" panose="020B0604020202020204" pitchFamily="34" charset="0"/>
              </a:rPr>
              <a:t>Teacher note: </a:t>
            </a:r>
            <a:r>
              <a:rPr lang="en-AU">
                <a:latin typeface="Arial" panose="020B0604020202020204" pitchFamily="34" charset="0"/>
                <a:cs typeface="Arial" panose="020B0604020202020204" pitchFamily="34" charset="0"/>
              </a:rPr>
              <a:t>this slide has been used to identify the explicit teaching learning strategy and should be deleted or hidden when using in a classroom setting. The strategy of gradual release of responsibility is a flexible process moving between modelled, guided and independent teaching practice responsive to student learning. Students should be supported to move between each practice based on their capabilities and requirements. </a:t>
            </a:r>
          </a:p>
          <a:p>
            <a:endParaRPr lang="en-AU">
              <a:latin typeface="Arial" panose="020B0604020202020204" pitchFamily="34" charset="0"/>
              <a:cs typeface="Arial" panose="020B0604020202020204" pitchFamily="34" charset="0"/>
            </a:endParaRPr>
          </a:p>
          <a:p>
            <a:r>
              <a:rPr lang="en-AU">
                <a:latin typeface="Arial" panose="020B0604020202020204" pitchFamily="34" charset="0"/>
                <a:cs typeface="Arial" panose="020B0604020202020204" pitchFamily="34" charset="0"/>
              </a:rPr>
              <a:t>Teachers deliver a structured and sequenced approach to explicitly teaching new content. Learning is most effective when teachers break new information down and teach it explicitly using explanation, demonstration and modelling. This is especially relevant when students are new to an area (AERO 2024).</a:t>
            </a:r>
          </a:p>
          <a:p>
            <a:endParaRPr lang="en-AU"/>
          </a:p>
        </p:txBody>
      </p:sp>
      <p:sp>
        <p:nvSpPr>
          <p:cNvPr id="4" name="Slide Number Placeholder 3">
            <a:extLst>
              <a:ext uri="{FF2B5EF4-FFF2-40B4-BE49-F238E27FC236}">
                <a16:creationId xmlns:a16="http://schemas.microsoft.com/office/drawing/2014/main" id="{C6E0D2B6-37BB-AD95-FF57-7F5B7491D200}"/>
              </a:ext>
            </a:extLst>
          </p:cNvPr>
          <p:cNvSpPr>
            <a:spLocks noGrp="1"/>
          </p:cNvSpPr>
          <p:nvPr>
            <p:ph type="sldNum" sz="quarter" idx="5"/>
          </p:nvPr>
        </p:nvSpPr>
        <p:spPr/>
        <p:txBody>
          <a:bodyPr/>
          <a:lstStyle/>
          <a:p>
            <a:fld id="{B07158C4-A119-4B78-9DE8-A50001BC31DC}" type="slidenum">
              <a:rPr lang="en-AU" smtClean="0"/>
              <a:pPr/>
              <a:t>26</a:t>
            </a:fld>
            <a:endParaRPr lang="en-AU"/>
          </a:p>
        </p:txBody>
      </p:sp>
    </p:spTree>
    <p:extLst>
      <p:ext uri="{BB962C8B-B14F-4D97-AF65-F5344CB8AC3E}">
        <p14:creationId xmlns:p14="http://schemas.microsoft.com/office/powerpoint/2010/main" val="7272831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1200"/>
              </a:spcBef>
              <a:spcAft>
                <a:spcPts val="600"/>
              </a:spcAft>
              <a:buClrTx/>
              <a:buSzTx/>
              <a:buFontTx/>
              <a:buNone/>
              <a:tabLst/>
              <a:defRPr/>
            </a:pPr>
            <a:r>
              <a:rPr lang="en-US" b="1">
                <a:latin typeface="Arial"/>
                <a:cs typeface="Arial"/>
              </a:rPr>
              <a:t>Teacher note: </a:t>
            </a:r>
            <a:r>
              <a:rPr lang="en-US" b="0">
                <a:latin typeface="Arial"/>
                <a:cs typeface="Arial"/>
              </a:rPr>
              <a:t>this section of the PowerPoint is to be used in conjunction with </a:t>
            </a:r>
            <a:r>
              <a:rPr lang="en-AU" sz="1800" b="1" dirty="0">
                <a:latin typeface="Arial" panose="020B0604020202020204" pitchFamily="34" charset="0"/>
                <a:cs typeface="Arial" panose="020B0604020202020204" pitchFamily="34" charset="0"/>
              </a:rPr>
              <a:t>Phase 3b, sequence 3 – </a:t>
            </a:r>
            <a:r>
              <a:rPr lang="en-AU" sz="1800" b="1" kern="1200" dirty="0">
                <a:solidFill>
                  <a:schemeClr val="tx1"/>
                </a:solidFill>
                <a:effectLst/>
                <a:latin typeface="Public Sans" pitchFamily="2" charset="0"/>
                <a:ea typeface="+mn-ea"/>
                <a:cs typeface="+mn-cs"/>
              </a:rPr>
              <a:t>understanding and analysing the ways punctuation can be used to shape meaning (integrated Phase 5)</a:t>
            </a:r>
            <a:r>
              <a:rPr lang="en-AU" sz="1800" b="1" dirty="0">
                <a:effectLst/>
                <a:latin typeface="Arial" panose="020B0604020202020204" pitchFamily="34" charset="0"/>
                <a:ea typeface="Calibri" panose="020F0502020204030204" pitchFamily="34" charset="0"/>
              </a:rPr>
              <a:t>.</a:t>
            </a:r>
            <a:r>
              <a:rPr lang="en-AU" sz="1800" b="1">
                <a:effectLst/>
                <a:latin typeface="Arial" panose="020B0604020202020204" pitchFamily="34" charset="0"/>
                <a:ea typeface="Calibri" panose="020F0502020204030204" pitchFamily="34" charset="0"/>
              </a:rPr>
              <a:t> </a:t>
            </a:r>
            <a:r>
              <a:rPr lang="en-AU"/>
              <a:t>Consider animating the annotations to manage student cognitive load.</a:t>
            </a:r>
          </a:p>
          <a:p>
            <a:pPr>
              <a:spcBef>
                <a:spcPts val="1200"/>
              </a:spcBef>
              <a:spcAft>
                <a:spcPts val="600"/>
              </a:spcAft>
              <a:buNone/>
            </a:pPr>
            <a:endParaRPr lang="en-US" b="1">
              <a:latin typeface="Arial"/>
              <a:cs typeface="Arial"/>
            </a:endParaRPr>
          </a:p>
          <a:p>
            <a:pPr>
              <a:lnSpc>
                <a:spcPct val="150000"/>
              </a:lnSpc>
              <a:spcAft>
                <a:spcPts val="1200"/>
              </a:spcAft>
              <a:defRPr/>
            </a:pPr>
            <a:endParaRPr lang="en-AU"/>
          </a:p>
          <a:p>
            <a:pPr>
              <a:lnSpc>
                <a:spcPct val="150000"/>
              </a:lnSpc>
              <a:spcAft>
                <a:spcPts val="1200"/>
              </a:spcAft>
              <a:defRPr/>
            </a:pPr>
            <a:r>
              <a:rPr lang="en-AU"/>
              <a:t>This slide models how punctuation can serve not only grammatical functions but also stylistic and persuasive purposes. When introducing the annotations, explicitly link this activity to the learning intention: </a:t>
            </a:r>
            <a:r>
              <a:rPr lang="en-AU" i="1"/>
              <a:t>“understand how punctuation can be used to shape meaning”</a:t>
            </a:r>
            <a:r>
              <a:rPr lang="en-AU"/>
              <a:t>. With emphasis on identifying examples of how O’Neill’s punctuation choices help shape tone, highlight contradictions, and evoke emotion - particularly in addressing complex social issues like homelessness. Prompt students to consider how punctuation enhances the reader’s empathy or challenges assumptions, supporting the success criterion: </a:t>
            </a:r>
            <a:r>
              <a:rPr lang="en-AU" i="1"/>
              <a:t>“identify how punctuation shapes meaning in a core text.”</a:t>
            </a:r>
            <a:endParaRPr lang="en-AU"/>
          </a:p>
          <a:p>
            <a:pPr>
              <a:lnSpc>
                <a:spcPct val="150000"/>
              </a:lnSpc>
              <a:spcAft>
                <a:spcPts val="1200"/>
              </a:spcAft>
              <a:defRPr/>
            </a:pPr>
            <a:endParaRPr lang="en-AU"/>
          </a:p>
          <a:p>
            <a:pPr>
              <a:lnSpc>
                <a:spcPct val="150000"/>
              </a:lnSpc>
              <a:spcAft>
                <a:spcPts val="1200"/>
              </a:spcAft>
              <a:defRPr/>
            </a:pPr>
            <a:r>
              <a:rPr lang="en-AU" sz="1600">
                <a:solidFill>
                  <a:schemeClr val="accent2"/>
                </a:solidFill>
                <a:latin typeface="+mn-lt"/>
              </a:rPr>
              <a:t>O’Neill introduces a </a:t>
            </a:r>
            <a:r>
              <a:rPr lang="en-AU" sz="1600" b="1">
                <a:solidFill>
                  <a:schemeClr val="accent2"/>
                </a:solidFill>
                <a:latin typeface="+mn-lt"/>
              </a:rPr>
              <a:t>paradoxical idea </a:t>
            </a:r>
            <a:r>
              <a:rPr lang="en-AU" sz="1600">
                <a:solidFill>
                  <a:schemeClr val="accent2"/>
                </a:solidFill>
                <a:latin typeface="+mn-lt"/>
              </a:rPr>
              <a:t>in “To say that someone is without a house or shelter is one thing, but to be without a home implies one has no place where they belong.” Here, O'Neill unpacks the paradox that </a:t>
            </a:r>
            <a:r>
              <a:rPr lang="en-AU" sz="1600" b="1">
                <a:solidFill>
                  <a:schemeClr val="accent2"/>
                </a:solidFill>
                <a:latin typeface="+mn-lt"/>
              </a:rPr>
              <a:t>someone can be housed and still feel homeless or</a:t>
            </a:r>
            <a:r>
              <a:rPr lang="en-AU" sz="1600">
                <a:solidFill>
                  <a:schemeClr val="accent2"/>
                </a:solidFill>
                <a:latin typeface="+mn-lt"/>
              </a:rPr>
              <a:t> </a:t>
            </a:r>
            <a:r>
              <a:rPr lang="en-AU" sz="1600" b="1">
                <a:solidFill>
                  <a:schemeClr val="accent2"/>
                </a:solidFill>
                <a:latin typeface="+mn-lt"/>
              </a:rPr>
              <a:t>be unhoused and still cultivate a sense of home</a:t>
            </a:r>
            <a:r>
              <a:rPr lang="en-AU" sz="1600">
                <a:solidFill>
                  <a:schemeClr val="accent2"/>
                </a:solidFill>
                <a:latin typeface="+mn-lt"/>
              </a:rPr>
              <a:t>. This challenges the simplistic binary of housed = safe and unhoused = lost, and instead reveals the deeper emotional and relational dimensions of what "home" truly means.</a:t>
            </a:r>
          </a:p>
          <a:p>
            <a:pPr>
              <a:lnSpc>
                <a:spcPct val="150000"/>
              </a:lnSpc>
              <a:spcAft>
                <a:spcPts val="1200"/>
              </a:spcAft>
              <a:defRPr/>
            </a:pPr>
            <a:endParaRPr lang="en-US" sz="1600" b="0" i="1">
              <a:latin typeface="+mn-lt"/>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a:effectLst/>
                <a:latin typeface="+mn-lt"/>
              </a:rPr>
              <a:t>Homeless - </a:t>
            </a:r>
            <a:r>
              <a:rPr lang="en-AU" sz="1600" b="0">
                <a:effectLst/>
                <a:latin typeface="+mn-lt"/>
              </a:rPr>
              <a:t>l</a:t>
            </a:r>
            <a:r>
              <a:rPr lang="en-AU" sz="1600">
                <a:latin typeface="+mn-lt"/>
              </a:rPr>
              <a:t>acking a permanent place to live, often implying living on the streets</a:t>
            </a:r>
            <a:br>
              <a:rPr lang="en-AU" sz="1600" b="1">
                <a:effectLst/>
                <a:latin typeface="+mn-lt"/>
              </a:rPr>
            </a:br>
            <a:r>
              <a:rPr lang="en-AU" sz="1600" b="1">
                <a:effectLst/>
                <a:latin typeface="+mn-lt"/>
              </a:rPr>
              <a:t>Shelter - </a:t>
            </a:r>
            <a:r>
              <a:rPr lang="en-AU" sz="1600" b="0">
                <a:effectLst/>
                <a:latin typeface="+mn-lt"/>
              </a:rPr>
              <a:t>a</a:t>
            </a:r>
            <a:r>
              <a:rPr lang="en-AU" sz="1600" b="0">
                <a:latin typeface="+mn-lt"/>
              </a:rPr>
              <a:t> </a:t>
            </a:r>
            <a:r>
              <a:rPr lang="en-AU" sz="1600">
                <a:latin typeface="+mn-lt"/>
              </a:rPr>
              <a:t>structure or place that provides temporary protection from the elements, offering basic protection and safety but not necessarily a "home."</a:t>
            </a:r>
            <a:br>
              <a:rPr lang="en-AU" sz="1600" b="1">
                <a:effectLst/>
                <a:latin typeface="+mn-lt"/>
              </a:rPr>
            </a:br>
            <a:r>
              <a:rPr lang="en-AU" sz="1600" b="1">
                <a:effectLst/>
                <a:latin typeface="+mn-lt"/>
              </a:rPr>
              <a:t>Implies – </a:t>
            </a:r>
            <a:r>
              <a:rPr lang="en-AU" sz="1600" b="0">
                <a:effectLst/>
                <a:latin typeface="+mn-lt"/>
              </a:rPr>
              <a:t>hints at something without saying it clearly.</a:t>
            </a:r>
            <a:br>
              <a:rPr lang="en-AU" sz="1600" b="0">
                <a:effectLst/>
                <a:latin typeface="+mn-lt"/>
              </a:rPr>
            </a:br>
            <a:r>
              <a:rPr lang="en-AU" sz="1600" b="1">
                <a:effectLst/>
                <a:latin typeface="+mn-lt"/>
              </a:rPr>
              <a:t>Dwelling – </a:t>
            </a:r>
            <a:r>
              <a:rPr lang="en-AU" sz="1600" b="0">
                <a:effectLst/>
                <a:latin typeface="+mn-lt"/>
              </a:rPr>
              <a:t>a </a:t>
            </a:r>
            <a:r>
              <a:rPr lang="en-AU" sz="1600">
                <a:latin typeface="+mn-lt"/>
              </a:rPr>
              <a:t>place where someone lives, such as a house, apartment, or other type of residence,</a:t>
            </a:r>
            <a:br>
              <a:rPr lang="en-AU" sz="1600" b="1">
                <a:effectLst/>
                <a:latin typeface="+mn-lt"/>
              </a:rPr>
            </a:br>
            <a:r>
              <a:rPr lang="en-AU" sz="1600" b="1">
                <a:effectLst/>
                <a:latin typeface="+mn-lt"/>
              </a:rPr>
              <a:t>existential</a:t>
            </a:r>
            <a:r>
              <a:rPr lang="en-AU" sz="1600" b="0">
                <a:effectLst/>
                <a:latin typeface="+mn-lt"/>
              </a:rPr>
              <a:t> - </a:t>
            </a:r>
            <a:r>
              <a:rPr lang="en-AU" sz="1600">
                <a:latin typeface="+mn-lt"/>
              </a:rPr>
              <a:t>In this passage, it means that "home" is not just a place, but a deep feeling of belonging and being understood.</a:t>
            </a:r>
            <a:endParaRPr lang="en-AU" sz="1600" b="1">
              <a:effectLst/>
              <a:latin typeface="+mn-lt"/>
            </a:endParaRPr>
          </a:p>
          <a:p>
            <a:r>
              <a:rPr lang="en-US" sz="1600" b="1" i="0">
                <a:latin typeface="+mn-lt"/>
              </a:rPr>
              <a:t>Pathos - </a:t>
            </a:r>
            <a:r>
              <a:rPr lang="en-AU" sz="1600" b="0" i="0">
                <a:latin typeface="+mn-lt"/>
              </a:rPr>
              <a:t>w</a:t>
            </a:r>
            <a:r>
              <a:rPr lang="en-AU" sz="1600">
                <a:latin typeface="+mn-lt"/>
              </a:rPr>
              <a:t>hen a writer or speaker makes you feel strong emotions like sadness, anger, or sympathy. It helps you care about the people or ideas being talked about.</a:t>
            </a:r>
            <a:endParaRPr lang="en-US" sz="1600" b="1" i="0">
              <a:latin typeface="+mn-lt"/>
            </a:endParaRP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27</a:t>
            </a:fld>
            <a:endParaRPr lang="en-AU"/>
          </a:p>
        </p:txBody>
      </p:sp>
    </p:spTree>
    <p:extLst>
      <p:ext uri="{BB962C8B-B14F-4D97-AF65-F5344CB8AC3E}">
        <p14:creationId xmlns:p14="http://schemas.microsoft.com/office/powerpoint/2010/main" val="41273363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t>Teacher </a:t>
            </a:r>
            <a:r>
              <a:rPr lang="en-AU" b="1"/>
              <a:t>note: </a:t>
            </a:r>
            <a:r>
              <a:rPr lang="en-US" b="0">
                <a:latin typeface="Arial"/>
                <a:cs typeface="Arial"/>
              </a:rPr>
              <a:t>this section of the PowerPoint is to be used in conjunction with </a:t>
            </a:r>
            <a:r>
              <a:rPr lang="en-AU" sz="1800" b="1" dirty="0">
                <a:latin typeface="Arial" panose="020B0604020202020204" pitchFamily="34" charset="0"/>
                <a:cs typeface="Arial" panose="020B0604020202020204" pitchFamily="34" charset="0"/>
              </a:rPr>
              <a:t>Phase 3b, sequence 3 – </a:t>
            </a:r>
            <a:r>
              <a:rPr lang="en-AU" sz="1800" b="1" kern="1200" dirty="0">
                <a:solidFill>
                  <a:schemeClr val="tx1"/>
                </a:solidFill>
                <a:effectLst/>
                <a:latin typeface="Public Sans" pitchFamily="2" charset="0"/>
                <a:ea typeface="+mn-ea"/>
                <a:cs typeface="+mn-cs"/>
              </a:rPr>
              <a:t>understanding and analysing the ways punctuation can be used to shape meaning (integrated Phase 5)</a:t>
            </a:r>
            <a:r>
              <a:rPr lang="en-AU" sz="1800" b="1" dirty="0">
                <a:effectLst/>
                <a:latin typeface="Arial" panose="020B0604020202020204" pitchFamily="34" charset="0"/>
                <a:ea typeface="Calibri" panose="020F0502020204030204" pitchFamily="34" charset="0"/>
              </a:rPr>
              <a:t>.</a:t>
            </a:r>
            <a:r>
              <a:rPr lang="en-AU" sz="1800" b="1">
                <a:effectLst/>
                <a:latin typeface="Arial" panose="020B0604020202020204" pitchFamily="34" charset="0"/>
                <a:ea typeface="Calibri" panose="020F0502020204030204" pitchFamily="34" charset="0"/>
              </a:rPr>
              <a:t> </a:t>
            </a:r>
            <a:r>
              <a:rPr lang="en-AU"/>
              <a:t>Consider animating the annotations to manage student cognitive load.</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US" b="1">
              <a:latin typeface="Arial"/>
              <a:cs typeface="Arial"/>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lang="en-US" b="1">
              <a:latin typeface="Arial"/>
              <a:cs typeface="Arial"/>
            </a:endParaRPr>
          </a:p>
          <a:p>
            <a:r>
              <a:rPr lang="en-AU"/>
              <a:t>To consolidate this learning, refer students to the final activity where they revise </a:t>
            </a:r>
            <a:r>
              <a:rPr lang="en-AU" b="0"/>
              <a:t>their discursive letter of gratitude. Reinforce </a:t>
            </a:r>
            <a:r>
              <a:rPr lang="en-AU"/>
              <a:t>the link to the Responding content point of ‘Use accurate spelling, punctuation, syntax and metalanguage in creating critical and creative texts’ and the success criterion: </a:t>
            </a:r>
            <a:r>
              <a:rPr lang="en-AU" i="1"/>
              <a:t>“experiment with punctuation to shape meaning in their own compositions.”</a:t>
            </a:r>
            <a:r>
              <a:rPr lang="en-AU"/>
              <a:t> Encourage students to reflect critically: </a:t>
            </a:r>
            <a:r>
              <a:rPr lang="en-AU" i="1"/>
              <a:t>Does a dash here express my personal tone more clearly? Could a semicolon link complex ideas more meaningfully?</a:t>
            </a:r>
            <a:r>
              <a:rPr lang="en-AU"/>
              <a:t> Use peer feedback scaffolds to support guided reflection and self-editing. This stage also provides an opportunity to model the evaluative language needed for metacognitive reflection on their own writing decisions</a:t>
            </a:r>
          </a:p>
        </p:txBody>
      </p:sp>
      <p:sp>
        <p:nvSpPr>
          <p:cNvPr id="4" name="Slide Number Placeholder 3"/>
          <p:cNvSpPr>
            <a:spLocks noGrp="1"/>
          </p:cNvSpPr>
          <p:nvPr>
            <p:ph type="sldNum" sz="quarter" idx="5"/>
          </p:nvPr>
        </p:nvSpPr>
        <p:spPr/>
        <p:txBody>
          <a:bodyPr/>
          <a:lstStyle/>
          <a:p>
            <a:fld id="{B07158C4-A119-4B78-9DE8-A50001BC31DC}" type="slidenum">
              <a:rPr lang="en-AU" smtClean="0"/>
              <a:pPr/>
              <a:t>28</a:t>
            </a:fld>
            <a:endParaRPr lang="en-AU"/>
          </a:p>
        </p:txBody>
      </p:sp>
    </p:spTree>
    <p:extLst>
      <p:ext uri="{BB962C8B-B14F-4D97-AF65-F5344CB8AC3E}">
        <p14:creationId xmlns:p14="http://schemas.microsoft.com/office/powerpoint/2010/main" val="26612291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50000"/>
              </a:lnSpc>
              <a:spcBef>
                <a:spcPts val="0"/>
              </a:spcBef>
              <a:spcAft>
                <a:spcPts val="1200"/>
              </a:spcAft>
              <a:buClrTx/>
              <a:buSzTx/>
              <a:buFontTx/>
              <a:buNone/>
              <a:tabLst/>
              <a:defRPr/>
            </a:pPr>
            <a:r>
              <a:rPr lang="en-US" b="1">
                <a:latin typeface="Arial"/>
                <a:cs typeface="Arial"/>
              </a:rPr>
              <a:t>Teacher note: </a:t>
            </a:r>
            <a:r>
              <a:rPr lang="en-US" b="0">
                <a:latin typeface="Arial"/>
                <a:cs typeface="Arial"/>
              </a:rPr>
              <a:t>this section of the PowerPoint </a:t>
            </a:r>
            <a:r>
              <a:rPr lang="en-US" b="0" dirty="0">
                <a:latin typeface="Arial"/>
                <a:cs typeface="Arial"/>
              </a:rPr>
              <a:t>can </a:t>
            </a:r>
            <a:r>
              <a:rPr lang="en-US" b="0">
                <a:latin typeface="Arial"/>
                <a:cs typeface="Arial"/>
              </a:rPr>
              <a:t>be used in conjunction with </a:t>
            </a:r>
            <a:r>
              <a:rPr lang="en-AU" sz="1800" b="1" dirty="0">
                <a:latin typeface="Arial" panose="020B0604020202020204" pitchFamily="34" charset="0"/>
                <a:cs typeface="Arial" panose="020B0604020202020204" pitchFamily="34" charset="0"/>
              </a:rPr>
              <a:t>Phase 3b, sequence 3 – </a:t>
            </a:r>
            <a:r>
              <a:rPr lang="en-AU" sz="1800" b="1" kern="1200" dirty="0">
                <a:solidFill>
                  <a:schemeClr val="tx1"/>
                </a:solidFill>
                <a:effectLst/>
                <a:latin typeface="Public Sans" pitchFamily="2" charset="0"/>
                <a:ea typeface="+mn-ea"/>
                <a:cs typeface="+mn-cs"/>
              </a:rPr>
              <a:t>understanding and analysing the ways punctuation can be used to shape meaning (integrated Phase 5)</a:t>
            </a:r>
            <a:r>
              <a:rPr lang="en-AU" sz="1800" b="1" dirty="0">
                <a:effectLst/>
                <a:latin typeface="Arial" panose="020B0604020202020204" pitchFamily="34" charset="0"/>
                <a:ea typeface="Calibri" panose="020F0502020204030204" pitchFamily="34" charset="0"/>
              </a:rPr>
              <a:t>. </a:t>
            </a:r>
            <a:r>
              <a:rPr lang="en-AU"/>
              <a:t>Consider animating the annotations to manage student cognitive load</a:t>
            </a:r>
            <a:r>
              <a:rPr lang="en-AU" dirty="0"/>
              <a:t>. Some of the annotations here can be used to support student understanding of different elements of the text</a:t>
            </a:r>
            <a:r>
              <a:rPr lang="en-AU"/>
              <a:t>.</a:t>
            </a:r>
          </a:p>
          <a:p>
            <a:pPr marL="0" marR="0" lvl="0" indent="0" algn="l" defTabSz="1219170" rtl="0" eaLnBrk="1" fontAlgn="auto" latinLnBrk="0" hangingPunct="1">
              <a:lnSpc>
                <a:spcPct val="150000"/>
              </a:lnSpc>
              <a:spcBef>
                <a:spcPts val="0"/>
              </a:spcBef>
              <a:spcAft>
                <a:spcPts val="1200"/>
              </a:spcAft>
              <a:buClrTx/>
              <a:buSzTx/>
              <a:buFontTx/>
              <a:buNone/>
              <a:tabLst/>
              <a:defRPr/>
            </a:pPr>
            <a:endParaRPr lang="en-US" b="1">
              <a:latin typeface="Arial"/>
              <a:cs typeface="Arial"/>
            </a:endParaRPr>
          </a:p>
          <a:p>
            <a:pPr>
              <a:lnSpc>
                <a:spcPct val="150000"/>
              </a:lnSpc>
              <a:spcAft>
                <a:spcPts val="1200"/>
              </a:spcAft>
              <a:defRPr/>
            </a:pPr>
            <a:endParaRPr lang="en-US" b="0">
              <a:latin typeface="Arial"/>
              <a:cs typeface="Arial"/>
            </a:endParaRPr>
          </a:p>
          <a:p>
            <a:pPr>
              <a:lnSpc>
                <a:spcPct val="150000"/>
              </a:lnSpc>
              <a:spcAft>
                <a:spcPts val="1200"/>
              </a:spcAft>
              <a:defRPr/>
            </a:pPr>
            <a:r>
              <a:rPr lang="en-US" b="0">
                <a:latin typeface="Arial"/>
                <a:cs typeface="Arial"/>
              </a:rPr>
              <a:t>This slide models the annotation of paragraph 3 (continued) of </a:t>
            </a:r>
            <a:r>
              <a:rPr lang="en-US" b="0" i="0">
                <a:latin typeface="Arial"/>
                <a:cs typeface="Arial"/>
              </a:rPr>
              <a:t>‘The tent village at Musgrave Park’.</a:t>
            </a:r>
            <a:r>
              <a:rPr lang="en-US" i="0">
                <a:latin typeface="Arial"/>
                <a:cs typeface="Arial"/>
              </a:rPr>
              <a:t> </a:t>
            </a:r>
            <a:r>
              <a:rPr lang="en-AU"/>
              <a:t>The writer blends intellectual authority, figurative language, and temporal contrast to challenge societal perceptions of homelessness. By reframing the experience as fluid and temporary, the writer urges readers to reconsider the labels we use and the real-life consequences of inaction. </a:t>
            </a:r>
          </a:p>
          <a:p>
            <a:pPr>
              <a:buNone/>
            </a:pPr>
            <a:r>
              <a:rPr lang="en-AU" b="1"/>
              <a:t>The paradox</a:t>
            </a:r>
            <a:r>
              <a:rPr lang="en-AU"/>
              <a:t>: a </a:t>
            </a:r>
            <a:r>
              <a:rPr lang="en-AU" b="1"/>
              <a:t>“fleeting moment”</a:t>
            </a:r>
            <a:r>
              <a:rPr lang="en-AU"/>
              <a:t> that may </a:t>
            </a:r>
            <a:r>
              <a:rPr lang="en-AU" b="1"/>
              <a:t>“last much longer.”</a:t>
            </a:r>
            <a:br>
              <a:rPr lang="en-AU"/>
            </a:br>
            <a:r>
              <a:rPr lang="en-AU"/>
              <a:t>The very idea of something being temporary yet enduring contradicts itself—but it captures a painful truth. The tent village is meant to be a short-term solution, a transient stopgap. But society’s inaction, misconceptions about homelessness, and systemic failures risk turning that temporary state into a long-term condition.</a:t>
            </a:r>
          </a:p>
          <a:p>
            <a:r>
              <a:rPr lang="en-AU"/>
              <a:t>This paradox underscores the tension between how homelessness is perceived (as short-term or episodic) versus how it is often experienced (as sustained and worsening).</a:t>
            </a:r>
          </a:p>
          <a:p>
            <a:pPr>
              <a:lnSpc>
                <a:spcPct val="150000"/>
              </a:lnSpc>
              <a:spcAft>
                <a:spcPts val="1200"/>
              </a:spcAft>
              <a:defRPr/>
            </a:pPr>
            <a:r>
              <a:rPr lang="en-AU"/>
              <a:t> </a:t>
            </a:r>
          </a:p>
          <a:p>
            <a:pPr>
              <a:lnSpc>
                <a:spcPct val="150000"/>
              </a:lnSpc>
              <a:spcAft>
                <a:spcPts val="1200"/>
              </a:spcAft>
              <a:defRPr/>
            </a:pPr>
            <a:endParaRPr lang="en-AU" b="0">
              <a:effectLst/>
            </a:endParaRPr>
          </a:p>
          <a:p>
            <a:endParaRPr lang="en-US" b="0" i="1"/>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a:effectLst/>
                <a:latin typeface="+mn-lt"/>
              </a:rPr>
              <a:t>fleeting - </a:t>
            </a:r>
            <a:r>
              <a:rPr lang="en-AU" sz="1600">
                <a:latin typeface="+mn-lt"/>
              </a:rPr>
              <a:t>Something that doesn’t last long; short-lived or temporary. For example, the living situation in the tent village is not meant to last forever. </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a:effectLst/>
                <a:latin typeface="+mn-lt"/>
              </a:rPr>
              <a:t>lens - </a:t>
            </a:r>
            <a:r>
              <a:rPr lang="en-AU" sz="1600">
                <a:latin typeface="+mn-lt"/>
              </a:rPr>
              <a:t>A way of seeing or understanding something; a point of view. For example, using Michael Jackson’s idea to look at the tent village from a </a:t>
            </a:r>
            <a:r>
              <a:rPr lang="en-AU" sz="1600" b="0">
                <a:latin typeface="+mn-lt"/>
              </a:rPr>
              <a:t>new perspective</a:t>
            </a:r>
            <a:r>
              <a:rPr lang="en-AU" sz="1600">
                <a:latin typeface="+mn-lt"/>
              </a:rPr>
              <a:t>.</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a:effectLst/>
                <a:latin typeface="+mn-lt"/>
              </a:rPr>
              <a:t>makeshift - </a:t>
            </a:r>
            <a:r>
              <a:rPr lang="en-AU" sz="1600">
                <a:latin typeface="+mn-lt"/>
              </a:rPr>
              <a:t>Something temporary or not properly built; put together quickly because it’s all that’s available. For example, people are </a:t>
            </a:r>
            <a:r>
              <a:rPr lang="en-AU" sz="1600" b="0">
                <a:latin typeface="+mn-lt"/>
              </a:rPr>
              <a:t>living in tents or temporary shelters </a:t>
            </a:r>
            <a:r>
              <a:rPr lang="en-AU" sz="1600">
                <a:latin typeface="+mn-lt"/>
              </a:rPr>
              <a:t>without proper housing.</a:t>
            </a:r>
            <a:br>
              <a:rPr lang="en-AU" sz="1600" b="1">
                <a:effectLst/>
                <a:latin typeface="+mn-lt"/>
              </a:rPr>
            </a:br>
            <a:r>
              <a:rPr lang="en-AU" sz="1600" b="1">
                <a:effectLst/>
                <a:latin typeface="+mn-lt"/>
              </a:rPr>
              <a:t>philosophical - </a:t>
            </a:r>
            <a:r>
              <a:rPr lang="en-AU" sz="1600">
                <a:latin typeface="+mn-lt"/>
              </a:rPr>
              <a:t>Related to deep thinking about life, meaning, and ideas. For example, Michael Jackson’s idea is </a:t>
            </a:r>
            <a:r>
              <a:rPr lang="en-AU" sz="1600" b="0">
                <a:latin typeface="+mn-lt"/>
              </a:rPr>
              <a:t>philosophical</a:t>
            </a:r>
            <a:r>
              <a:rPr lang="en-AU" sz="1600">
                <a:latin typeface="+mn-lt"/>
              </a:rPr>
              <a:t> because it asks us to think deeply about </a:t>
            </a:r>
            <a:r>
              <a:rPr lang="en-AU" sz="1600" b="0">
                <a:latin typeface="+mn-lt"/>
              </a:rPr>
              <a:t>language, identity, and experience.</a:t>
            </a:r>
            <a:r>
              <a:rPr lang="en-AU" sz="1600" b="0">
                <a:effectLst/>
                <a:latin typeface="+mn-lt"/>
              </a:rPr>
              <a:t> </a:t>
            </a:r>
            <a:br>
              <a:rPr lang="en-AU" sz="1600" b="1">
                <a:effectLst/>
                <a:latin typeface="+mn-lt"/>
              </a:rPr>
            </a:br>
            <a:r>
              <a:rPr lang="en-AU" sz="1600" b="1">
                <a:effectLst/>
                <a:latin typeface="+mn-lt"/>
              </a:rPr>
              <a:t>credibility - </a:t>
            </a:r>
            <a:r>
              <a:rPr lang="en-AU" sz="1600">
                <a:latin typeface="+mn-lt"/>
              </a:rPr>
              <a:t>being believable or trustworthy. For example, </a:t>
            </a:r>
            <a:r>
              <a:rPr lang="en-AU" sz="1600" i="0">
                <a:latin typeface="+mn-lt"/>
              </a:rPr>
              <a:t>r</a:t>
            </a:r>
            <a:r>
              <a:rPr lang="en-AU" sz="1600">
                <a:latin typeface="+mn-lt"/>
              </a:rPr>
              <a:t>eferring to a well-known author like Michael Jackson gives the argument</a:t>
            </a:r>
            <a:r>
              <a:rPr lang="en-AU" sz="1600" b="1">
                <a:latin typeface="+mn-lt"/>
              </a:rPr>
              <a:t> </a:t>
            </a:r>
            <a:r>
              <a:rPr lang="en-AU" sz="1600" b="0">
                <a:latin typeface="+mn-lt"/>
              </a:rPr>
              <a:t>credibility</a:t>
            </a:r>
            <a:r>
              <a:rPr lang="en-AU" sz="1600">
                <a:latin typeface="+mn-lt"/>
              </a:rPr>
              <a:t>, because people are more likely to trust what a respected expert says.</a:t>
            </a:r>
            <a:br>
              <a:rPr lang="en-AU" sz="1600">
                <a:effectLst/>
                <a:latin typeface="+mn-lt"/>
              </a:rPr>
            </a:br>
            <a:endParaRPr lang="en-US" sz="1600" b="0" i="1">
              <a:latin typeface="+mn-lt"/>
            </a:endParaRP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29</a:t>
            </a:fld>
            <a:endParaRPr lang="en-AU"/>
          </a:p>
        </p:txBody>
      </p:sp>
    </p:spTree>
    <p:extLst>
      <p:ext uri="{BB962C8B-B14F-4D97-AF65-F5344CB8AC3E}">
        <p14:creationId xmlns:p14="http://schemas.microsoft.com/office/powerpoint/2010/main" val="42724780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Teacher note: </a:t>
            </a:r>
            <a:r>
              <a:rPr lang="en-AU">
                <a:latin typeface="+mn-lt"/>
              </a:rPr>
              <a:t>this slide is for schools' reference only and should be hidden or deleted when used in a classroom setting.</a:t>
            </a:r>
          </a:p>
          <a:p>
            <a:endParaRPr lang="en-AU"/>
          </a:p>
          <a:p>
            <a:r>
              <a:rPr lang="en-AU" sz="1600" b="0" i="0">
                <a:solidFill>
                  <a:srgbClr val="000000"/>
                </a:solidFill>
                <a:effectLst/>
                <a:latin typeface="Arial"/>
                <a:cs typeface="Arial"/>
              </a:rPr>
              <a:t>It is essential all text choices align with the </a:t>
            </a:r>
            <a:r>
              <a:rPr lang="en-AU" sz="1600" b="0" i="0" strike="noStrike">
                <a:solidFill>
                  <a:srgbClr val="000000"/>
                </a:solidFill>
                <a:effectLst/>
                <a:latin typeface="Public Sans"/>
                <a:hlinkClick r:id="rId3"/>
              </a:rPr>
              <a:t>Controversial issues in schools</a:t>
            </a:r>
            <a:r>
              <a:rPr lang="en-AU" sz="1600">
                <a:solidFill>
                  <a:srgbClr val="000000"/>
                </a:solidFill>
                <a:latin typeface="Arial"/>
                <a:cs typeface="Arial"/>
              </a:rPr>
              <a:t> policy </a:t>
            </a:r>
            <a:r>
              <a:rPr lang="en-AU" sz="1600" b="0" i="0">
                <a:solidFill>
                  <a:srgbClr val="000000"/>
                </a:solidFill>
                <a:effectLst/>
                <a:latin typeface="Arial"/>
                <a:cs typeface="Arial"/>
              </a:rPr>
              <a:t>and </a:t>
            </a:r>
            <a:r>
              <a:rPr lang="en-AU" sz="1600" b="0" i="0" u="sng" strike="noStrike">
                <a:solidFill>
                  <a:srgbClr val="001C4A"/>
                </a:solidFill>
                <a:effectLst/>
                <a:latin typeface="Arial"/>
                <a:cs typeface="Arial"/>
                <a:hlinkClick r:id="rId4"/>
              </a:rPr>
              <a:t>comply with audiovisual material requirements</a:t>
            </a:r>
            <a:r>
              <a:rPr lang="en-AU" sz="1600">
                <a:latin typeface="Arial"/>
                <a:cs typeface="Arial"/>
              </a:rPr>
              <a:t> (https://education.nsw.gov.au/policy-library/policies/pd-2005-0290-03.html)</a:t>
            </a:r>
            <a:br>
              <a:rPr lang="en-AU" sz="1600">
                <a:solidFill>
                  <a:srgbClr val="000000"/>
                </a:solidFill>
                <a:latin typeface="Arial"/>
                <a:cs typeface="Arial"/>
              </a:rPr>
            </a:br>
            <a:br>
              <a:rPr lang="en-AU" sz="1600">
                <a:solidFill>
                  <a:srgbClr val="000000"/>
                </a:solidFill>
                <a:latin typeface="Arial"/>
                <a:cs typeface="Arial"/>
              </a:rPr>
            </a:br>
            <a:br>
              <a:rPr lang="en-AU" sz="1600">
                <a:solidFill>
                  <a:srgbClr val="000000"/>
                </a:solidFill>
                <a:latin typeface="Arial"/>
                <a:cs typeface="Arial"/>
              </a:rPr>
            </a:br>
            <a:r>
              <a:rPr lang="en-AU" sz="1600" b="0" i="0">
                <a:solidFill>
                  <a:srgbClr val="000000"/>
                </a:solidFill>
                <a:effectLst/>
                <a:latin typeface="Arial"/>
                <a:cs typeface="Arial"/>
              </a:rPr>
              <a:t>Follow the department’s guidelines for communicating with parents and carers about texts. The templates in</a:t>
            </a:r>
            <a:r>
              <a:rPr lang="en-AU" sz="1600">
                <a:solidFill>
                  <a:srgbClr val="000000"/>
                </a:solidFill>
                <a:latin typeface="Arial"/>
                <a:cs typeface="Arial"/>
              </a:rPr>
              <a:t> </a:t>
            </a:r>
            <a:r>
              <a:rPr lang="en-AU" sz="1600" b="0" i="0" strike="noStrike">
                <a:solidFill>
                  <a:srgbClr val="000000"/>
                </a:solidFill>
                <a:effectLst/>
                <a:latin typeface="Public Sans"/>
                <a:hlinkClick r:id="rId5">
                  <a:extLst>
                    <a:ext uri="{A12FA001-AC4F-418D-AE19-62706E023703}">
                      <ahyp:hlinkClr xmlns:ahyp="http://schemas.microsoft.com/office/drawing/2018/hyperlinkcolor" val="tx"/>
                    </a:ext>
                  </a:extLst>
                </a:hlinkClick>
              </a:rPr>
              <a:t>Text selection notification</a:t>
            </a:r>
            <a:r>
              <a:rPr lang="en-AU" sz="1600">
                <a:solidFill>
                  <a:srgbClr val="000000"/>
                </a:solidFill>
                <a:latin typeface="Arial"/>
                <a:cs typeface="Arial"/>
              </a:rPr>
              <a:t> (https://education.nsw.gov.au/teaching-and-learning/curriculum/leading-curriculum-k-12/explaining-curriculum-pcc/texts-used-in-classrooms/text-selection-notification) </a:t>
            </a:r>
            <a:r>
              <a:rPr lang="en-AU" sz="1600" b="0" i="0">
                <a:solidFill>
                  <a:srgbClr val="000000"/>
                </a:solidFill>
                <a:effectLst/>
                <a:latin typeface="Arial"/>
                <a:cs typeface="Arial"/>
              </a:rPr>
              <a:t>have been created as a guide and should be adapted as necessary to suit each school's specific context. The guidelines for </a:t>
            </a:r>
            <a:r>
              <a:rPr lang="en-AU" sz="1600">
                <a:solidFill>
                  <a:srgbClr val="000000"/>
                </a:solidFill>
                <a:latin typeface="Public Sans"/>
                <a:hlinkClick r:id="rId6"/>
              </a:rPr>
              <a:t>How to use the English core texts</a:t>
            </a:r>
            <a:r>
              <a:rPr lang="en-AU" sz="1600">
                <a:solidFill>
                  <a:srgbClr val="000000"/>
                </a:solidFill>
                <a:latin typeface="Public Sans"/>
              </a:rPr>
              <a:t> </a:t>
            </a:r>
            <a:r>
              <a:rPr lang="en-AU" sz="1600">
                <a:solidFill>
                  <a:srgbClr val="000000"/>
                </a:solidFill>
                <a:latin typeface="Arial"/>
                <a:cs typeface="Arial"/>
              </a:rPr>
              <a:t>for</a:t>
            </a:r>
            <a:r>
              <a:rPr lang="en-AU" sz="1600" b="0" i="0">
                <a:solidFill>
                  <a:srgbClr val="000000"/>
                </a:solidFill>
                <a:effectLst/>
                <a:latin typeface="Arial"/>
                <a:cs typeface="Arial"/>
              </a:rPr>
              <a:t> English 7–10 are also relevant for Stage 6 (https://education.nsw.gov.au/teaching-and-learning/curriculum/english/planning-programming-and-assessing-english-7-10/how-to-use-english-core-texts).</a:t>
            </a:r>
            <a:endParaRPr lang="en-AU" sz="1600">
              <a:cs typeface="Arial"/>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3</a:t>
            </a:fld>
            <a:endParaRPr lang="en-AU"/>
          </a:p>
        </p:txBody>
      </p:sp>
    </p:spTree>
    <p:extLst>
      <p:ext uri="{BB962C8B-B14F-4D97-AF65-F5344CB8AC3E}">
        <p14:creationId xmlns:p14="http://schemas.microsoft.com/office/powerpoint/2010/main" val="19975199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50000"/>
              </a:lnSpc>
              <a:spcBef>
                <a:spcPts val="0"/>
              </a:spcBef>
              <a:spcAft>
                <a:spcPts val="1200"/>
              </a:spcAft>
              <a:buClrTx/>
              <a:buSzTx/>
              <a:buFontTx/>
              <a:buNone/>
              <a:tabLst/>
              <a:defRPr/>
            </a:pPr>
            <a:r>
              <a:rPr lang="en-US" b="1">
                <a:latin typeface="Arial"/>
                <a:cs typeface="Arial"/>
              </a:rPr>
              <a:t>Teacher note: </a:t>
            </a:r>
            <a:r>
              <a:rPr lang="en-US" b="0">
                <a:latin typeface="Arial"/>
                <a:cs typeface="Arial"/>
              </a:rPr>
              <a:t>this section of the PowerPoint is to be used in conjunction with </a:t>
            </a:r>
            <a:r>
              <a:rPr lang="en-AU" sz="1800" b="1" dirty="0">
                <a:latin typeface="Arial" panose="020B0604020202020204" pitchFamily="34" charset="0"/>
                <a:cs typeface="Arial" panose="020B0604020202020204" pitchFamily="34" charset="0"/>
              </a:rPr>
              <a:t>Phase 3b, sequence 3 – </a:t>
            </a:r>
            <a:r>
              <a:rPr lang="en-AU" sz="1800" b="1" kern="1200" dirty="0">
                <a:solidFill>
                  <a:schemeClr val="tx1"/>
                </a:solidFill>
                <a:effectLst/>
                <a:latin typeface="Public Sans" pitchFamily="2" charset="0"/>
                <a:ea typeface="+mn-ea"/>
                <a:cs typeface="+mn-cs"/>
              </a:rPr>
              <a:t>understanding and analysing the ways punctuation can be used to shape meaning (integrated Phase 5)</a:t>
            </a:r>
            <a:r>
              <a:rPr lang="en-AU" sz="1800" b="1" dirty="0">
                <a:effectLst/>
                <a:latin typeface="Arial" panose="020B0604020202020204" pitchFamily="34" charset="0"/>
                <a:ea typeface="Calibri" panose="020F0502020204030204" pitchFamily="34" charset="0"/>
              </a:rPr>
              <a:t>.</a:t>
            </a:r>
            <a:r>
              <a:rPr lang="en-AU"/>
              <a:t> Consider animating the annotations to manage student cognitive load.</a:t>
            </a:r>
          </a:p>
          <a:p>
            <a:pPr marL="0" marR="0" lvl="0" indent="0" algn="l" defTabSz="1219170" rtl="0" eaLnBrk="1" fontAlgn="auto" latinLnBrk="0" hangingPunct="1">
              <a:lnSpc>
                <a:spcPct val="150000"/>
              </a:lnSpc>
              <a:spcBef>
                <a:spcPts val="0"/>
              </a:spcBef>
              <a:spcAft>
                <a:spcPts val="1200"/>
              </a:spcAft>
              <a:buClrTx/>
              <a:buSzTx/>
              <a:buFontTx/>
              <a:buNone/>
              <a:tabLst/>
              <a:defRPr/>
            </a:pPr>
            <a:endParaRPr lang="en-AU"/>
          </a:p>
          <a:p>
            <a:pPr marL="0" marR="0" lvl="0" indent="0" algn="l" defTabSz="1219170" rtl="0" eaLnBrk="1" fontAlgn="auto" latinLnBrk="0" hangingPunct="1">
              <a:lnSpc>
                <a:spcPct val="150000"/>
              </a:lnSpc>
              <a:spcBef>
                <a:spcPts val="0"/>
              </a:spcBef>
              <a:spcAft>
                <a:spcPts val="1200"/>
              </a:spcAft>
              <a:buClrTx/>
              <a:buSzTx/>
              <a:buFontTx/>
              <a:buNone/>
              <a:tabLst/>
              <a:defRPr/>
            </a:pPr>
            <a:r>
              <a:rPr lang="en-US" b="0">
                <a:latin typeface="Arial"/>
                <a:cs typeface="Arial"/>
              </a:rPr>
              <a:t>This slide models the annotation of paragraph 3 (continued) of </a:t>
            </a:r>
            <a:r>
              <a:rPr lang="en-US" b="0" i="0">
                <a:latin typeface="Arial"/>
                <a:cs typeface="Arial"/>
              </a:rPr>
              <a:t>‘The tent village at Musgrave Park’.</a:t>
            </a:r>
            <a:r>
              <a:rPr lang="en-US" i="0">
                <a:latin typeface="Arial"/>
                <a:cs typeface="Arial"/>
              </a:rPr>
              <a:t> </a:t>
            </a:r>
            <a:r>
              <a:rPr lang="en-AU"/>
              <a:t>This closing sentence acts as powerful call to action arguing that widely accepted perceptions — if left unexamined — may contribute to ongoing social harm. </a:t>
            </a:r>
            <a:endParaRPr lang="en-US"/>
          </a:p>
          <a:p>
            <a:pPr marL="0" marR="0" lvl="0" indent="0" algn="l" defTabSz="1219170">
              <a:lnSpc>
                <a:spcPct val="150000"/>
              </a:lnSpc>
              <a:spcBef>
                <a:spcPts val="0"/>
              </a:spcBef>
              <a:spcAft>
                <a:spcPts val="1200"/>
              </a:spcAft>
              <a:buClrTx/>
              <a:buSzTx/>
              <a:buFontTx/>
              <a:buNone/>
              <a:tabLst/>
              <a:defRPr/>
            </a:pPr>
            <a:endParaRPr lang="en-US" b="0">
              <a:effectLst/>
            </a:endParaRPr>
          </a:p>
          <a:p>
            <a:endParaRPr lang="en-US" b="0" i="1"/>
          </a:p>
          <a:p>
            <a:r>
              <a:rPr lang="en-US" b="1" i="0"/>
              <a:t>Entails – </a:t>
            </a:r>
            <a:r>
              <a:rPr lang="en-US" b="0" i="0"/>
              <a:t>what something really involves.</a:t>
            </a:r>
            <a:endParaRPr lang="en-US" b="1" i="0"/>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30</a:t>
            </a:fld>
            <a:endParaRPr lang="en-AU"/>
          </a:p>
        </p:txBody>
      </p:sp>
    </p:spTree>
    <p:extLst>
      <p:ext uri="{BB962C8B-B14F-4D97-AF65-F5344CB8AC3E}">
        <p14:creationId xmlns:p14="http://schemas.microsoft.com/office/powerpoint/2010/main" val="24546811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2A4327-85C5-F608-B8E7-98F5C3C6D7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BB5B99-4ACB-4060-42A2-B68873DDBB8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32F5C5-73BA-6C7B-D3BC-FDD2057771BA}"/>
              </a:ext>
            </a:extLst>
          </p:cNvPr>
          <p:cNvSpPr>
            <a:spLocks noGrp="1"/>
          </p:cNvSpPr>
          <p:nvPr>
            <p:ph type="body" idx="1"/>
          </p:nvPr>
        </p:nvSpPr>
        <p:spPr/>
        <p:txBody>
          <a:bodyPr/>
          <a:lstStyle/>
          <a:p>
            <a:pPr marL="0" marR="0" lvl="0" indent="0" algn="l" defTabSz="1219170" rtl="0" eaLnBrk="1" fontAlgn="auto" latinLnBrk="0" hangingPunct="1">
              <a:lnSpc>
                <a:spcPct val="150000"/>
              </a:lnSpc>
              <a:spcBef>
                <a:spcPts val="0"/>
              </a:spcBef>
              <a:spcAft>
                <a:spcPts val="1200"/>
              </a:spcAft>
              <a:buClrTx/>
              <a:buSzTx/>
              <a:buFontTx/>
              <a:buNone/>
              <a:tabLst/>
              <a:defRPr/>
            </a:pPr>
            <a:r>
              <a:rPr lang="en-US" b="1">
                <a:latin typeface="Arial"/>
                <a:cs typeface="Arial"/>
              </a:rPr>
              <a:t>Teacher note: </a:t>
            </a:r>
            <a:r>
              <a:rPr lang="en-AU"/>
              <a:t>this slide is to be used in conjunction with/to support </a:t>
            </a:r>
            <a:r>
              <a:rPr lang="en-AU" b="1" dirty="0">
                <a:latin typeface="Arial" panose="020B0604020202020204" pitchFamily="34" charset="0"/>
                <a:cs typeface="Arial" panose="020B0604020202020204" pitchFamily="34" charset="0"/>
              </a:rPr>
              <a:t>Phase 3b, sequence 3 – </a:t>
            </a:r>
            <a:r>
              <a:rPr lang="en-AU" sz="1600" b="1" kern="1200" dirty="0">
                <a:solidFill>
                  <a:schemeClr val="tx1"/>
                </a:solidFill>
                <a:effectLst/>
                <a:latin typeface="Public Sans" pitchFamily="2" charset="0"/>
                <a:ea typeface="+mn-ea"/>
                <a:cs typeface="+mn-cs"/>
              </a:rPr>
              <a:t>understanding and analysing the ways punctuation can be used to shape meaning (integrated Phase 5)</a:t>
            </a:r>
            <a:r>
              <a:rPr lang="en-AU" sz="1600" b="1" dirty="0">
                <a:effectLst/>
                <a:latin typeface="Arial" panose="020B0604020202020204" pitchFamily="34" charset="0"/>
                <a:ea typeface="Calibri" panose="020F0502020204030204" pitchFamily="34" charset="0"/>
              </a:rPr>
              <a:t>.</a:t>
            </a:r>
            <a:r>
              <a:rPr lang="en-AU"/>
              <a:t> Consider animating the annotations to manage student cognitive load.</a:t>
            </a:r>
          </a:p>
          <a:p>
            <a:pPr marL="0" marR="0" lvl="0" indent="0" algn="l" defTabSz="1219170" rtl="0" eaLnBrk="1" fontAlgn="auto" latinLnBrk="0" hangingPunct="1">
              <a:lnSpc>
                <a:spcPct val="150000"/>
              </a:lnSpc>
              <a:spcBef>
                <a:spcPts val="0"/>
              </a:spcBef>
              <a:spcAft>
                <a:spcPts val="1200"/>
              </a:spcAft>
              <a:buClrTx/>
              <a:buSzTx/>
              <a:buFontTx/>
              <a:buNone/>
              <a:tabLst/>
              <a:defRPr/>
            </a:pPr>
            <a:endParaRPr lang="en-AU"/>
          </a:p>
          <a:p>
            <a:pPr marL="0" marR="0" lvl="0" indent="0" algn="l" defTabSz="1219170" rtl="0" eaLnBrk="1" fontAlgn="auto" latinLnBrk="0" hangingPunct="1">
              <a:lnSpc>
                <a:spcPct val="150000"/>
              </a:lnSpc>
              <a:spcBef>
                <a:spcPts val="0"/>
              </a:spcBef>
              <a:spcAft>
                <a:spcPts val="1200"/>
              </a:spcAft>
              <a:buClrTx/>
              <a:buSzTx/>
              <a:buFontTx/>
              <a:buNone/>
              <a:tabLst/>
              <a:defRPr/>
            </a:pPr>
            <a:endParaRPr lang="en-AU"/>
          </a:p>
          <a:p>
            <a:pPr marL="0" marR="0" lvl="0" indent="0" algn="l" defTabSz="1219170" rtl="0" eaLnBrk="1" fontAlgn="auto" latinLnBrk="0" hangingPunct="1">
              <a:lnSpc>
                <a:spcPct val="150000"/>
              </a:lnSpc>
              <a:spcBef>
                <a:spcPts val="0"/>
              </a:spcBef>
              <a:spcAft>
                <a:spcPts val="1200"/>
              </a:spcAft>
              <a:buClrTx/>
              <a:buSzTx/>
              <a:buFontTx/>
              <a:buNone/>
              <a:tabLst/>
              <a:defRPr/>
            </a:pPr>
            <a:r>
              <a:rPr lang="en-US" b="0">
                <a:latin typeface="Arial"/>
                <a:cs typeface="Arial"/>
              </a:rPr>
              <a:t>This slide models the annotation of paragraph 12 of </a:t>
            </a:r>
            <a:r>
              <a:rPr lang="en-US" b="0" i="0">
                <a:latin typeface="Arial"/>
                <a:cs typeface="Arial"/>
              </a:rPr>
              <a:t>‘The tent village at Musgrave Park’.</a:t>
            </a:r>
            <a:r>
              <a:rPr lang="en-US" i="0">
                <a:latin typeface="Arial"/>
                <a:cs typeface="Arial"/>
              </a:rPr>
              <a:t> </a:t>
            </a:r>
            <a:r>
              <a:rPr lang="en-AU" b="0">
                <a:effectLst/>
                <a:latin typeface="Arial"/>
                <a:cs typeface="Arial"/>
              </a:rPr>
              <a:t>The writer’s use of punctuation highlights the anxiety, distrust and sadness felt by the people who live in the tent village.</a:t>
            </a:r>
            <a:endParaRPr lang="en-US">
              <a:latin typeface="Arial"/>
              <a:cs typeface="Arial"/>
            </a:endParaRPr>
          </a:p>
          <a:p>
            <a:pPr>
              <a:defRPr/>
            </a:pPr>
            <a:endParaRPr lang="en-US"/>
          </a:p>
          <a:p>
            <a:endParaRPr lang="en-US" b="0" i="1"/>
          </a:p>
          <a:p>
            <a:endParaRPr lang="en-US" b="0" i="1"/>
          </a:p>
          <a:p>
            <a:endParaRPr lang="en-AU"/>
          </a:p>
        </p:txBody>
      </p:sp>
      <p:sp>
        <p:nvSpPr>
          <p:cNvPr id="4" name="Slide Number Placeholder 3">
            <a:extLst>
              <a:ext uri="{FF2B5EF4-FFF2-40B4-BE49-F238E27FC236}">
                <a16:creationId xmlns:a16="http://schemas.microsoft.com/office/drawing/2014/main" id="{0C8266C3-51B6-5858-50FC-48FD283C47BD}"/>
              </a:ext>
            </a:extLst>
          </p:cNvPr>
          <p:cNvSpPr>
            <a:spLocks noGrp="1"/>
          </p:cNvSpPr>
          <p:nvPr>
            <p:ph type="sldNum" sz="quarter" idx="5"/>
          </p:nvPr>
        </p:nvSpPr>
        <p:spPr/>
        <p:txBody>
          <a:bodyPr/>
          <a:lstStyle/>
          <a:p>
            <a:fld id="{B07158C4-A119-4B78-9DE8-A50001BC31DC}" type="slidenum">
              <a:rPr lang="en-AU" smtClean="0"/>
              <a:pPr/>
              <a:t>31</a:t>
            </a:fld>
            <a:endParaRPr lang="en-AU"/>
          </a:p>
        </p:txBody>
      </p:sp>
    </p:spTree>
    <p:extLst>
      <p:ext uri="{BB962C8B-B14F-4D97-AF65-F5344CB8AC3E}">
        <p14:creationId xmlns:p14="http://schemas.microsoft.com/office/powerpoint/2010/main" val="17333215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2E2BBD-E2B1-B398-E794-A3D1B85031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D37ECD-95E4-EAFE-CF26-B56307B8DC6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ED522D1-4250-19EB-4482-7B87FB393ACE}"/>
              </a:ext>
            </a:extLst>
          </p:cNvPr>
          <p:cNvSpPr>
            <a:spLocks noGrp="1"/>
          </p:cNvSpPr>
          <p:nvPr>
            <p:ph type="body" idx="1"/>
          </p:nvPr>
        </p:nvSpPr>
        <p:spPr/>
        <p:txBody>
          <a:bodyPr/>
          <a:lstStyle/>
          <a:p>
            <a:pPr>
              <a:lnSpc>
                <a:spcPct val="150000"/>
              </a:lnSpc>
              <a:spcBef>
                <a:spcPts val="1200"/>
              </a:spcBef>
              <a:spcAft>
                <a:spcPts val="600"/>
              </a:spcAft>
              <a:buNone/>
            </a:pPr>
            <a:r>
              <a:rPr lang="en-AU" b="1" dirty="0">
                <a:latin typeface="Arial" panose="020B0604020202020204" pitchFamily="34" charset="0"/>
                <a:cs typeface="Arial" panose="020B0604020202020204" pitchFamily="34" charset="0"/>
              </a:rPr>
              <a:t>Teacher </a:t>
            </a:r>
            <a:r>
              <a:rPr lang="en-AU" b="1">
                <a:latin typeface="Arial" panose="020B0604020202020204" pitchFamily="34" charset="0"/>
                <a:cs typeface="Arial" panose="020B0604020202020204" pitchFamily="34" charset="0"/>
              </a:rPr>
              <a:t>note:</a:t>
            </a:r>
            <a:r>
              <a:rPr lang="en-AU" b="0">
                <a:latin typeface="Arial" panose="020B0604020202020204" pitchFamily="34" charset="0"/>
                <a:cs typeface="Arial" panose="020B0604020202020204" pitchFamily="34" charset="0"/>
              </a:rPr>
              <a:t> this slide has been used to identify the resources that may be used alongside </a:t>
            </a:r>
            <a:r>
              <a:rPr lang="en-AU" sz="1800" b="1">
                <a:effectLst/>
                <a:latin typeface="Arial" panose="020B0604020202020204" pitchFamily="34" charset="0"/>
              </a:rPr>
              <a:t>Phase</a:t>
            </a:r>
            <a:r>
              <a:rPr lang="en-AU" sz="1800" b="1" dirty="0">
                <a:effectLst/>
                <a:latin typeface="Arial" panose="020B0604020202020204" pitchFamily="34" charset="0"/>
              </a:rPr>
              <a:t> </a:t>
            </a:r>
            <a:r>
              <a:rPr lang="en-AU" sz="1800" b="1">
                <a:effectLst/>
                <a:latin typeface="Arial" panose="020B0604020202020204" pitchFamily="34" charset="0"/>
              </a:rPr>
              <a:t>3b, sequence 4</a:t>
            </a:r>
            <a:r>
              <a:rPr lang="en-AU" sz="1800" b="1" dirty="0">
                <a:effectLst/>
                <a:latin typeface="Arial" panose="020B0604020202020204" pitchFamily="34" charset="0"/>
              </a:rPr>
              <a:t> – exploring how sentence structure can be used to hook the reader and build ideas</a:t>
            </a:r>
            <a:r>
              <a:rPr lang="en-AU" sz="1800" b="1">
                <a:effectLst/>
                <a:latin typeface="Arial" panose="020B0604020202020204" pitchFamily="34" charset="0"/>
              </a:rPr>
              <a:t>.</a:t>
            </a:r>
          </a:p>
          <a:p>
            <a:pPr>
              <a:spcBef>
                <a:spcPts val="1200"/>
              </a:spcBef>
              <a:spcAft>
                <a:spcPts val="600"/>
              </a:spcAft>
              <a:buNone/>
            </a:pPr>
            <a:r>
              <a:rPr lang="en-AU" sz="1800">
                <a:effectLst/>
                <a:latin typeface="Arial" panose="020B0604020202020204" pitchFamily="34" charset="0"/>
                <a:ea typeface="Calibri" panose="020F0502020204030204" pitchFamily="34" charset="0"/>
              </a:rPr>
              <a:t> </a:t>
            </a:r>
            <a:endParaRPr lang="en-AU"/>
          </a:p>
        </p:txBody>
      </p:sp>
      <p:sp>
        <p:nvSpPr>
          <p:cNvPr id="4" name="Slide Number Placeholder 3">
            <a:extLst>
              <a:ext uri="{FF2B5EF4-FFF2-40B4-BE49-F238E27FC236}">
                <a16:creationId xmlns:a16="http://schemas.microsoft.com/office/drawing/2014/main" id="{55B3EBC6-1FAE-14CC-C8CB-C0EB224E029E}"/>
              </a:ext>
            </a:extLst>
          </p:cNvPr>
          <p:cNvSpPr>
            <a:spLocks noGrp="1"/>
          </p:cNvSpPr>
          <p:nvPr>
            <p:ph type="sldNum" sz="quarter" idx="5"/>
          </p:nvPr>
        </p:nvSpPr>
        <p:spPr/>
        <p:txBody>
          <a:bodyPr/>
          <a:lstStyle/>
          <a:p>
            <a:fld id="{B07158C4-A119-4B78-9DE8-A50001BC31DC}" type="slidenum">
              <a:rPr lang="en-AU" smtClean="0"/>
              <a:pPr/>
              <a:t>32</a:t>
            </a:fld>
            <a:endParaRPr lang="en-AU"/>
          </a:p>
        </p:txBody>
      </p:sp>
    </p:spTree>
    <p:extLst>
      <p:ext uri="{BB962C8B-B14F-4D97-AF65-F5344CB8AC3E}">
        <p14:creationId xmlns:p14="http://schemas.microsoft.com/office/powerpoint/2010/main" val="20510507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EF247D-7A8D-3302-3127-A87F4FEE93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BDA278-1408-2B4F-5750-BBE4C8C5ACC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3C8D8F2-A511-CEB1-C3CC-07191BE89F49}"/>
              </a:ext>
            </a:extLst>
          </p:cNvPr>
          <p:cNvSpPr>
            <a:spLocks noGrp="1"/>
          </p:cNvSpPr>
          <p:nvPr>
            <p:ph type="body" idx="1"/>
          </p:nvPr>
        </p:nvSpPr>
        <p:spPr/>
        <p:txBody>
          <a:bodyPr/>
          <a:lstStyle/>
          <a:p>
            <a:pPr marL="0" marR="0" lvl="0" indent="0" algn="l" defTabSz="1219170" rtl="0" eaLnBrk="1" fontAlgn="auto" latinLnBrk="0" hangingPunct="1">
              <a:lnSpc>
                <a:spcPct val="150000"/>
              </a:lnSpc>
              <a:spcBef>
                <a:spcPts val="1200"/>
              </a:spcBef>
              <a:spcAft>
                <a:spcPts val="600"/>
              </a:spcAft>
              <a:buClrTx/>
              <a:buSzTx/>
              <a:buFontTx/>
              <a:buNone/>
              <a:tabLst/>
              <a:defRPr/>
            </a:pPr>
            <a:r>
              <a:rPr lang="en-AU" b="1" dirty="0"/>
              <a:t>Teacher </a:t>
            </a:r>
            <a:r>
              <a:rPr lang="en-AU" b="1"/>
              <a:t>note</a:t>
            </a:r>
            <a:r>
              <a:rPr lang="en-AU"/>
              <a:t>: these annotations may also be used alongside </a:t>
            </a:r>
            <a:r>
              <a:rPr lang="en-AU" sz="1800" b="1" dirty="0">
                <a:effectLst/>
                <a:latin typeface="Arial" panose="020B0604020202020204" pitchFamily="34" charset="0"/>
              </a:rPr>
              <a:t>Phase 3b, sequence 4 – exploring how sentence structure can be used to hook the reader and build ideas.</a:t>
            </a:r>
            <a:r>
              <a:rPr lang="en-AU" sz="1800" b="1" dirty="0">
                <a:effectLst/>
                <a:latin typeface="Arial" panose="020B0604020202020204" pitchFamily="34" charset="0"/>
                <a:ea typeface="Calibri" panose="020F0502020204030204" pitchFamily="34" charset="0"/>
              </a:rPr>
              <a:t>.</a:t>
            </a:r>
            <a:r>
              <a:rPr lang="en-AU" sz="1800" b="1">
                <a:effectLst/>
                <a:latin typeface="Arial" panose="020B0604020202020204" pitchFamily="34" charset="0"/>
                <a:ea typeface="Calibri" panose="020F0502020204030204" pitchFamily="34" charset="0"/>
              </a:rPr>
              <a:t> </a:t>
            </a:r>
            <a:r>
              <a:rPr lang="en-AU"/>
              <a:t>Consider using this slide as part of a </a:t>
            </a:r>
            <a:r>
              <a:rPr lang="en-AU" b="1"/>
              <a:t>joint deconstruction activity</a:t>
            </a:r>
            <a:r>
              <a:rPr lang="en-AU"/>
              <a:t> (modelled and guided), then gradually release responsibility to students to co-annotate later sections of the text or their peers’ work. Consider animating the annotations to manage student cognitive load.</a:t>
            </a:r>
          </a:p>
          <a:p>
            <a:pPr>
              <a:lnSpc>
                <a:spcPct val="150000"/>
              </a:lnSpc>
              <a:spcBef>
                <a:spcPts val="1200"/>
              </a:spcBef>
              <a:spcAft>
                <a:spcPts val="600"/>
              </a:spcAft>
              <a:buNone/>
            </a:pPr>
            <a:endParaRPr lang="en-AU"/>
          </a:p>
          <a:p>
            <a:pPr>
              <a:lnSpc>
                <a:spcPct val="150000"/>
              </a:lnSpc>
              <a:spcBef>
                <a:spcPts val="1200"/>
              </a:spcBef>
              <a:spcAft>
                <a:spcPts val="600"/>
              </a:spcAft>
              <a:buNone/>
            </a:pPr>
            <a:r>
              <a:rPr lang="en-AU"/>
              <a:t>When unpacking this slide consider prompting students to consider: </a:t>
            </a:r>
          </a:p>
          <a:p>
            <a:pPr>
              <a:buNone/>
            </a:pPr>
            <a:r>
              <a:rPr lang="en-AU"/>
              <a:t>- Why has the writer chosen </a:t>
            </a:r>
            <a:r>
              <a:rPr lang="en-AU" b="1"/>
              <a:t>fragmented syntax</a:t>
            </a:r>
            <a:r>
              <a:rPr lang="en-AU"/>
              <a:t> here?</a:t>
            </a:r>
          </a:p>
          <a:p>
            <a:pPr>
              <a:lnSpc>
                <a:spcPct val="150000"/>
              </a:lnSpc>
              <a:spcBef>
                <a:spcPts val="1200"/>
              </a:spcBef>
              <a:spcAft>
                <a:spcPts val="600"/>
              </a:spcAft>
              <a:buNone/>
            </a:pPr>
            <a:endParaRPr lang="en-AU"/>
          </a:p>
          <a:p>
            <a:pPr>
              <a:lnSpc>
                <a:spcPct val="150000"/>
              </a:lnSpc>
              <a:spcBef>
                <a:spcPts val="1200"/>
              </a:spcBef>
              <a:spcAft>
                <a:spcPts val="600"/>
              </a:spcAft>
              <a:buNone/>
            </a:pPr>
            <a:r>
              <a:rPr lang="en-AU"/>
              <a:t>You may wish to incorporate:</a:t>
            </a:r>
          </a:p>
          <a:p>
            <a:pPr marL="285750" indent="-285750">
              <a:lnSpc>
                <a:spcPct val="150000"/>
              </a:lnSpc>
              <a:spcBef>
                <a:spcPts val="1200"/>
              </a:spcBef>
              <a:spcAft>
                <a:spcPts val="600"/>
              </a:spcAft>
              <a:buFontTx/>
              <a:buChar char="-"/>
            </a:pPr>
            <a:r>
              <a:rPr lang="en-AU" b="1"/>
              <a:t>Sentence level language </a:t>
            </a:r>
            <a:r>
              <a:rPr lang="en-AU"/>
              <a:t>- after identifying O’Neill’s sentence fragments, consider asking students to write three variations of the same idea: one as a fragment, one as a simple sentence, and one as a complex sentence. Discuss how meaning and tone shift with each form.</a:t>
            </a:r>
          </a:p>
          <a:p>
            <a:pPr marL="285750" indent="-285750">
              <a:lnSpc>
                <a:spcPct val="150000"/>
              </a:lnSpc>
              <a:spcBef>
                <a:spcPts val="1200"/>
              </a:spcBef>
              <a:spcAft>
                <a:spcPts val="600"/>
              </a:spcAft>
              <a:buFontTx/>
              <a:buChar char="-"/>
            </a:pPr>
            <a:endParaRPr lang="en-AU"/>
          </a:p>
          <a:p>
            <a:pPr marL="0" indent="0">
              <a:lnSpc>
                <a:spcPct val="150000"/>
              </a:lnSpc>
              <a:spcBef>
                <a:spcPts val="1200"/>
              </a:spcBef>
              <a:spcAft>
                <a:spcPts val="600"/>
              </a:spcAft>
              <a:buFontTx/>
              <a:buNone/>
            </a:pPr>
            <a:r>
              <a:rPr lang="en-AU"/>
              <a:t>Another approach:</a:t>
            </a:r>
          </a:p>
          <a:p>
            <a:pPr marL="285750" indent="-285750">
              <a:lnSpc>
                <a:spcPct val="150000"/>
              </a:lnSpc>
              <a:spcBef>
                <a:spcPts val="1200"/>
              </a:spcBef>
              <a:spcAft>
                <a:spcPts val="600"/>
              </a:spcAft>
              <a:buFont typeface="Arial" panose="020B0604020202020204" pitchFamily="34" charset="0"/>
              <a:buChar char="•"/>
            </a:pPr>
            <a:r>
              <a:rPr lang="en-AU" b="1" i="0">
                <a:solidFill>
                  <a:srgbClr val="000000"/>
                </a:solidFill>
                <a:effectLst/>
                <a:latin typeface="Roboto" panose="02000000000000000000" pitchFamily="2" charset="0"/>
              </a:rPr>
              <a:t>Identify and define</a:t>
            </a:r>
            <a:r>
              <a:rPr lang="en-AU" b="0" i="0">
                <a:solidFill>
                  <a:srgbClr val="000000"/>
                </a:solidFill>
                <a:effectLst/>
                <a:latin typeface="Roboto" panose="02000000000000000000" pitchFamily="2" charset="0"/>
              </a:rPr>
              <a:t>: Begin by having students identify each sentence type in the extract. Provide definitions and examples of simple, complex, and fragment sentences to ensure understanding. Highlight how each type serves a different purpose in conveying information and emotion.</a:t>
            </a:r>
          </a:p>
          <a:p>
            <a:pPr marL="285750" indent="-285750">
              <a:lnSpc>
                <a:spcPct val="150000"/>
              </a:lnSpc>
              <a:spcBef>
                <a:spcPts val="1200"/>
              </a:spcBef>
              <a:spcAft>
                <a:spcPts val="600"/>
              </a:spcAft>
              <a:buFont typeface="Arial" panose="020B0604020202020204" pitchFamily="34" charset="0"/>
              <a:buChar char="•"/>
            </a:pPr>
            <a:r>
              <a:rPr lang="en-AU" b="1" i="0">
                <a:solidFill>
                  <a:srgbClr val="000000"/>
                </a:solidFill>
                <a:effectLst/>
                <a:latin typeface="Roboto" panose="02000000000000000000" pitchFamily="2" charset="0"/>
              </a:rPr>
              <a:t>Discuss purpose and effect</a:t>
            </a:r>
            <a:r>
              <a:rPr lang="en-AU" b="0" i="0">
                <a:solidFill>
                  <a:srgbClr val="000000"/>
                </a:solidFill>
                <a:effectLst/>
                <a:latin typeface="Roboto" panose="02000000000000000000" pitchFamily="2" charset="0"/>
              </a:rPr>
              <a:t>: Facilitate a discussion on why the author might use different sentence types. For example, discuss how simple sentences provide clear information, while complex sentences add depth and detail. Emphasise how fragments can create emphasis or evoke strong imagery</a:t>
            </a:r>
          </a:p>
          <a:p>
            <a:pPr marL="285750" indent="-285750">
              <a:lnSpc>
                <a:spcPct val="150000"/>
              </a:lnSpc>
              <a:spcBef>
                <a:spcPts val="1200"/>
              </a:spcBef>
              <a:spcAft>
                <a:spcPts val="600"/>
              </a:spcAft>
              <a:buFont typeface="Arial" panose="020B0604020202020204" pitchFamily="34" charset="0"/>
              <a:buChar char="•"/>
            </a:pPr>
            <a:r>
              <a:rPr lang="en-AU" b="1" i="0">
                <a:solidFill>
                  <a:srgbClr val="000000"/>
                </a:solidFill>
                <a:effectLst/>
                <a:latin typeface="Roboto" panose="02000000000000000000" pitchFamily="2" charset="0"/>
              </a:rPr>
              <a:t>Engage with examples</a:t>
            </a:r>
            <a:r>
              <a:rPr lang="en-AU" b="0" i="0">
                <a:solidFill>
                  <a:srgbClr val="000000"/>
                </a:solidFill>
                <a:effectLst/>
                <a:latin typeface="Roboto" panose="02000000000000000000" pitchFamily="2" charset="0"/>
              </a:rPr>
              <a:t>: Encourage students to find their own examples from the text and explain their effects. This can help reinforce their understanding and allow them to practice recognising sentence types and their purposes in writing.</a:t>
            </a:r>
          </a:p>
          <a:p>
            <a:pPr marL="285750" indent="-285750">
              <a:lnSpc>
                <a:spcPct val="150000"/>
              </a:lnSpc>
              <a:spcBef>
                <a:spcPts val="1200"/>
              </a:spcBef>
              <a:spcAft>
                <a:spcPts val="600"/>
              </a:spcAft>
              <a:buFontTx/>
              <a:buChar char="-"/>
            </a:pPr>
            <a:endParaRPr lang="en-AU"/>
          </a:p>
          <a:p>
            <a:endParaRPr lang="en-AU"/>
          </a:p>
        </p:txBody>
      </p:sp>
      <p:sp>
        <p:nvSpPr>
          <p:cNvPr id="4" name="Slide Number Placeholder 3">
            <a:extLst>
              <a:ext uri="{FF2B5EF4-FFF2-40B4-BE49-F238E27FC236}">
                <a16:creationId xmlns:a16="http://schemas.microsoft.com/office/drawing/2014/main" id="{0252D4C5-2723-5060-090E-E74091F6957E}"/>
              </a:ext>
            </a:extLst>
          </p:cNvPr>
          <p:cNvSpPr>
            <a:spLocks noGrp="1"/>
          </p:cNvSpPr>
          <p:nvPr>
            <p:ph type="sldNum" sz="quarter" idx="5"/>
          </p:nvPr>
        </p:nvSpPr>
        <p:spPr/>
        <p:txBody>
          <a:bodyPr/>
          <a:lstStyle/>
          <a:p>
            <a:fld id="{B07158C4-A119-4B78-9DE8-A50001BC31DC}" type="slidenum">
              <a:rPr lang="en-AU" smtClean="0"/>
              <a:pPr/>
              <a:t>33</a:t>
            </a:fld>
            <a:endParaRPr lang="en-AU"/>
          </a:p>
        </p:txBody>
      </p:sp>
    </p:spTree>
    <p:extLst>
      <p:ext uri="{BB962C8B-B14F-4D97-AF65-F5344CB8AC3E}">
        <p14:creationId xmlns:p14="http://schemas.microsoft.com/office/powerpoint/2010/main" val="14272165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Teacher note: t</a:t>
            </a:r>
            <a:r>
              <a:rPr lang="en-AU"/>
              <a:t>he following slides are supplementary text annotations. These can be used and adapted throughout </a:t>
            </a:r>
            <a:r>
              <a:rPr lang="en-AU" b="1"/>
              <a:t>Phase 3b </a:t>
            </a:r>
            <a:r>
              <a:rPr lang="en-AU"/>
              <a:t>as meets the needs of your class. </a:t>
            </a:r>
          </a:p>
        </p:txBody>
      </p:sp>
      <p:sp>
        <p:nvSpPr>
          <p:cNvPr id="4" name="Slide Number Placeholder 3"/>
          <p:cNvSpPr>
            <a:spLocks noGrp="1"/>
          </p:cNvSpPr>
          <p:nvPr>
            <p:ph type="sldNum" sz="quarter" idx="5"/>
          </p:nvPr>
        </p:nvSpPr>
        <p:spPr/>
        <p:txBody>
          <a:bodyPr/>
          <a:lstStyle/>
          <a:p>
            <a:fld id="{B07158C4-A119-4B78-9DE8-A50001BC31DC}" type="slidenum">
              <a:rPr lang="en-AU" smtClean="0"/>
              <a:pPr/>
              <a:t>34</a:t>
            </a:fld>
            <a:endParaRPr lang="en-AU"/>
          </a:p>
        </p:txBody>
      </p:sp>
    </p:spTree>
    <p:extLst>
      <p:ext uri="{BB962C8B-B14F-4D97-AF65-F5344CB8AC3E}">
        <p14:creationId xmlns:p14="http://schemas.microsoft.com/office/powerpoint/2010/main" val="7473007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BC57B1-0224-90AC-B992-18A01B0B9C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3CDF39-2CBE-8D47-17EF-9FC6204F25A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352E43C-A874-BD3B-620D-3E4A9F9257E1}"/>
              </a:ext>
            </a:extLst>
          </p:cNvPr>
          <p:cNvSpPr>
            <a:spLocks noGrp="1"/>
          </p:cNvSpPr>
          <p:nvPr>
            <p:ph type="body" idx="1"/>
          </p:nvPr>
        </p:nvSpPr>
        <p:spPr/>
        <p:txBody>
          <a:bodyPr/>
          <a:lstStyle/>
          <a:p>
            <a:pPr>
              <a:lnSpc>
                <a:spcPct val="150000"/>
              </a:lnSpc>
              <a:spcAft>
                <a:spcPts val="1200"/>
              </a:spcAft>
              <a:defRPr/>
            </a:pPr>
            <a:r>
              <a:rPr lang="en-US" sz="1600" b="1">
                <a:latin typeface="+mj-lt"/>
                <a:cs typeface="Arial"/>
              </a:rPr>
              <a:t>Teacher note: </a:t>
            </a:r>
            <a:r>
              <a:rPr lang="en-US" sz="1600" b="0">
                <a:latin typeface="+mj-lt"/>
                <a:cs typeface="Arial"/>
              </a:rPr>
              <a:t>this slide models the annotation of paragraph 5 of </a:t>
            </a:r>
            <a:r>
              <a:rPr lang="en-US" sz="1600" b="0" i="0">
                <a:latin typeface="+mj-lt"/>
                <a:cs typeface="Arial"/>
              </a:rPr>
              <a:t>‘The tent village at Musgrave Park’.</a:t>
            </a:r>
            <a:r>
              <a:rPr lang="en-US" sz="1600" i="0">
                <a:latin typeface="+mj-lt"/>
                <a:cs typeface="Arial"/>
              </a:rPr>
              <a:t> </a:t>
            </a:r>
            <a:r>
              <a:rPr lang="en-AU" sz="1600">
                <a:latin typeface="+mj-lt"/>
              </a:rPr>
              <a:t>This short exchange uses </a:t>
            </a:r>
            <a:r>
              <a:rPr lang="en-AU" sz="1600" b="0">
                <a:latin typeface="+mj-lt"/>
              </a:rPr>
              <a:t>dialogue and personal reflection </a:t>
            </a:r>
            <a:r>
              <a:rPr lang="en-AU" sz="1600">
                <a:latin typeface="+mj-lt"/>
              </a:rPr>
              <a:t>to challenge assumptions about homelessness. It reveals how close, respectful conversations can uncover hidden truths, reinforcing the idea that storytelling and listening are essential to understanding social realities. </a:t>
            </a:r>
          </a:p>
          <a:p>
            <a:pPr>
              <a:lnSpc>
                <a:spcPct val="150000"/>
              </a:lnSpc>
              <a:spcAft>
                <a:spcPts val="1200"/>
              </a:spcAft>
              <a:defRPr/>
            </a:pPr>
            <a:endParaRPr lang="en-AU" sz="1600">
              <a:latin typeface="+mj-lt"/>
            </a:endParaRPr>
          </a:p>
          <a:p>
            <a:pPr marL="0" marR="0" lvl="0" indent="0" algn="l" defTabSz="1219170" rtl="0" eaLnBrk="1" fontAlgn="auto" latinLnBrk="0" hangingPunct="1">
              <a:lnSpc>
                <a:spcPct val="150000"/>
              </a:lnSpc>
              <a:spcBef>
                <a:spcPts val="0"/>
              </a:spcBef>
              <a:spcAft>
                <a:spcPts val="1200"/>
              </a:spcAft>
              <a:buClrTx/>
              <a:buSzTx/>
              <a:buFontTx/>
              <a:buNone/>
              <a:tabLst/>
              <a:defRPr/>
            </a:pPr>
            <a:r>
              <a:rPr lang="en-AU" sz="1600">
                <a:latin typeface="+mj-lt"/>
              </a:rPr>
              <a:t>Consider animating the annotations to manage student cognitive load.</a:t>
            </a:r>
          </a:p>
          <a:p>
            <a:pPr>
              <a:lnSpc>
                <a:spcPct val="150000"/>
              </a:lnSpc>
              <a:spcAft>
                <a:spcPts val="1200"/>
              </a:spcAft>
              <a:defRPr/>
            </a:pPr>
            <a:endParaRPr lang="en-US" sz="1600">
              <a:latin typeface="+mj-lt"/>
            </a:endParaRPr>
          </a:p>
          <a:p>
            <a:pPr marL="0" marR="0" lvl="0" indent="0" algn="l" defTabSz="1219170">
              <a:lnSpc>
                <a:spcPct val="150000"/>
              </a:lnSpc>
              <a:spcBef>
                <a:spcPts val="0"/>
              </a:spcBef>
              <a:spcAft>
                <a:spcPts val="1200"/>
              </a:spcAft>
              <a:buClrTx/>
              <a:buSzTx/>
              <a:buFontTx/>
              <a:buNone/>
              <a:tabLst/>
              <a:defRPr/>
            </a:pPr>
            <a:endParaRPr lang="en-US" sz="1600" b="0">
              <a:effectLst/>
              <a:latin typeface="+mj-lt"/>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a:effectLst/>
                <a:latin typeface="+mj-lt"/>
              </a:rPr>
              <a:t>Assumed  - thinking that something is true without checking</a:t>
            </a:r>
            <a:br>
              <a:rPr lang="en-AU" sz="1600">
                <a:latin typeface="+mj-lt"/>
              </a:rPr>
            </a:br>
            <a:br>
              <a:rPr lang="en-AU" sz="1600" b="1">
                <a:effectLst/>
                <a:latin typeface="+mj-lt"/>
              </a:rPr>
            </a:br>
            <a:r>
              <a:rPr lang="en-AU" sz="1600" b="1">
                <a:effectLst/>
                <a:latin typeface="+mj-lt"/>
              </a:rPr>
              <a:t>Stagnant – </a:t>
            </a:r>
            <a:r>
              <a:rPr lang="en-AU" sz="1600" b="0">
                <a:effectLst/>
                <a:latin typeface="+mj-lt"/>
              </a:rPr>
              <a:t>not moving, not growing, for example, the writer thought that the tent village was not growing.</a:t>
            </a:r>
            <a:br>
              <a:rPr lang="en-AU" sz="1600" b="1">
                <a:effectLst/>
                <a:latin typeface="+mj-lt"/>
              </a:rPr>
            </a:br>
            <a:r>
              <a:rPr lang="en-AU" sz="1600" b="1">
                <a:effectLst/>
                <a:latin typeface="+mj-lt"/>
              </a:rPr>
              <a:t>Matter-of-fact- </a:t>
            </a:r>
            <a:r>
              <a:rPr lang="en-AU" sz="1600">
                <a:latin typeface="+mj-lt"/>
              </a:rPr>
              <a:t>Talking in a calm, honest way, like something is normal, for example, Jay spoke in a </a:t>
            </a:r>
            <a:r>
              <a:rPr lang="en-AU" sz="1600" b="0">
                <a:latin typeface="+mj-lt"/>
              </a:rPr>
              <a:t>matter-of-fact</a:t>
            </a:r>
            <a:r>
              <a:rPr lang="en-AU" sz="1600">
                <a:latin typeface="+mj-lt"/>
              </a:rPr>
              <a:t> way about living in a tent—like it wasn’t a big deal.</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a:effectLst/>
                <a:latin typeface="+mj-lt"/>
              </a:rPr>
              <a:t>Normalised - </a:t>
            </a:r>
            <a:r>
              <a:rPr lang="en-AU" sz="1600">
                <a:latin typeface="+mj-lt"/>
              </a:rPr>
              <a:t>Something that people now think is normal, even if it’s not good, for example, seeing tents in the park has been </a:t>
            </a:r>
            <a:r>
              <a:rPr lang="en-AU" sz="1600" b="0">
                <a:latin typeface="+mj-lt"/>
              </a:rPr>
              <a:t>normalised</a:t>
            </a:r>
            <a:r>
              <a:rPr lang="en-AU" sz="1600">
                <a:latin typeface="+mj-lt"/>
              </a:rPr>
              <a:t>—people don’t care about it anymore.</a:t>
            </a:r>
            <a:br>
              <a:rPr lang="en-AU" sz="1600" b="1">
                <a:effectLst/>
                <a:latin typeface="+mj-lt"/>
              </a:rPr>
            </a:br>
            <a:r>
              <a:rPr lang="en-AU" sz="1600" b="1">
                <a:effectLst/>
                <a:latin typeface="+mj-lt"/>
              </a:rPr>
              <a:t>Disconnected - </a:t>
            </a:r>
            <a:r>
              <a:rPr lang="en-AU" sz="1600">
                <a:latin typeface="+mj-lt"/>
              </a:rPr>
              <a:t>Feeling far away from others; not close or involved for example, some people feel </a:t>
            </a:r>
            <a:r>
              <a:rPr lang="en-AU" sz="1600" b="0">
                <a:latin typeface="+mj-lt"/>
              </a:rPr>
              <a:t>disconnected</a:t>
            </a:r>
            <a:r>
              <a:rPr lang="en-AU" sz="1600">
                <a:latin typeface="+mj-lt"/>
              </a:rPr>
              <a:t> from the homeless community—they don’t understand their lives.</a:t>
            </a:r>
            <a:br>
              <a:rPr lang="en-AU" sz="1600" b="1">
                <a:effectLst/>
                <a:latin typeface="+mj-lt"/>
              </a:rPr>
            </a:br>
            <a:r>
              <a:rPr lang="en-AU" sz="1600" b="1">
                <a:effectLst/>
                <a:latin typeface="+mj-lt"/>
              </a:rPr>
              <a:t>Outsiders - </a:t>
            </a:r>
            <a:r>
              <a:rPr lang="en-AU" sz="1600">
                <a:latin typeface="+mj-lt"/>
              </a:rPr>
              <a:t>People who are not part of a group, for example, people who don’t live in the tent village are </a:t>
            </a:r>
            <a:r>
              <a:rPr lang="en-AU" sz="1600" b="0">
                <a:latin typeface="+mj-lt"/>
              </a:rPr>
              <a:t>outsiders</a:t>
            </a:r>
            <a:r>
              <a:rPr lang="en-AU" sz="1600">
                <a:latin typeface="+mj-lt"/>
              </a:rPr>
              <a:t>—they don’t know what it’s really like.</a:t>
            </a:r>
            <a:br>
              <a:rPr lang="en-AU" sz="1600" b="1">
                <a:effectLst/>
                <a:latin typeface="+mj-lt"/>
              </a:rPr>
            </a:br>
            <a:r>
              <a:rPr lang="en-AU" sz="1600" b="1">
                <a:effectLst/>
                <a:latin typeface="+mj-lt"/>
              </a:rPr>
              <a:t>Displacement - </a:t>
            </a:r>
            <a:r>
              <a:rPr lang="en-AU" sz="1600">
                <a:latin typeface="+mj-lt"/>
              </a:rPr>
              <a:t>Being forced to leave your home or usual place, for example, when people lose their homes and have to live in tents..</a:t>
            </a:r>
            <a:br>
              <a:rPr lang="en-AU" sz="1600" b="1">
                <a:effectLst/>
                <a:latin typeface="+mj-lt"/>
              </a:rPr>
            </a:br>
            <a:r>
              <a:rPr lang="en-AU" sz="1600" b="1">
                <a:effectLst/>
                <a:latin typeface="+mj-lt"/>
              </a:rPr>
              <a:t>Preconceived - a</a:t>
            </a:r>
            <a:r>
              <a:rPr lang="en-AU" sz="1600">
                <a:latin typeface="+mj-lt"/>
              </a:rPr>
              <a:t>n idea you have before knowing the real story for example, some people have </a:t>
            </a:r>
            <a:r>
              <a:rPr lang="en-AU" sz="1600" b="0">
                <a:latin typeface="+mj-lt"/>
              </a:rPr>
              <a:t>preconceived ideas </a:t>
            </a:r>
            <a:r>
              <a:rPr lang="en-AU" sz="1600">
                <a:latin typeface="+mj-lt"/>
              </a:rPr>
              <a:t>about homelessness—they judge before they understand.</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800" b="1">
              <a:effectLst/>
              <a:latin typeface="Arial" panose="020B0604020202020204" pitchFamily="34" charset="0"/>
            </a:endParaRPr>
          </a:p>
          <a:p>
            <a:endParaRPr lang="en-US" b="0" i="1"/>
          </a:p>
          <a:p>
            <a:endParaRPr lang="en-US" b="0" i="1"/>
          </a:p>
        </p:txBody>
      </p:sp>
      <p:sp>
        <p:nvSpPr>
          <p:cNvPr id="4" name="Slide Number Placeholder 3">
            <a:extLst>
              <a:ext uri="{FF2B5EF4-FFF2-40B4-BE49-F238E27FC236}">
                <a16:creationId xmlns:a16="http://schemas.microsoft.com/office/drawing/2014/main" id="{B8585C75-D96E-BF1E-E219-5DB3656E5254}"/>
              </a:ext>
            </a:extLst>
          </p:cNvPr>
          <p:cNvSpPr>
            <a:spLocks noGrp="1"/>
          </p:cNvSpPr>
          <p:nvPr>
            <p:ph type="sldNum" sz="quarter" idx="5"/>
          </p:nvPr>
        </p:nvSpPr>
        <p:spPr/>
        <p:txBody>
          <a:bodyPr/>
          <a:lstStyle/>
          <a:p>
            <a:fld id="{B07158C4-A119-4B78-9DE8-A50001BC31DC}" type="slidenum">
              <a:rPr lang="en-AU" smtClean="0"/>
              <a:pPr/>
              <a:t>35</a:t>
            </a:fld>
            <a:endParaRPr lang="en-AU"/>
          </a:p>
        </p:txBody>
      </p:sp>
    </p:spTree>
    <p:extLst>
      <p:ext uri="{BB962C8B-B14F-4D97-AF65-F5344CB8AC3E}">
        <p14:creationId xmlns:p14="http://schemas.microsoft.com/office/powerpoint/2010/main" val="71504477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4B8E3F-CBA8-6025-37C5-A2A5AD7C07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5486FA-4370-DA29-B548-801F6762291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417F1A9-C630-3483-554D-7D759998D6C3}"/>
              </a:ext>
            </a:extLst>
          </p:cNvPr>
          <p:cNvSpPr>
            <a:spLocks noGrp="1"/>
          </p:cNvSpPr>
          <p:nvPr>
            <p:ph type="body" idx="1"/>
          </p:nvPr>
        </p:nvSpPr>
        <p:spPr/>
        <p:txBody>
          <a:bodyPr/>
          <a:lstStyle/>
          <a:p>
            <a:pPr>
              <a:lnSpc>
                <a:spcPct val="150000"/>
              </a:lnSpc>
              <a:spcAft>
                <a:spcPts val="1200"/>
              </a:spcAft>
              <a:defRPr/>
            </a:pPr>
            <a:r>
              <a:rPr lang="en-US" b="1">
                <a:latin typeface="Arial"/>
                <a:cs typeface="Arial"/>
              </a:rPr>
              <a:t>Teacher note: </a:t>
            </a:r>
            <a:r>
              <a:rPr lang="en-US" sz="1600" b="0">
                <a:latin typeface="+mj-lt"/>
                <a:cs typeface="Arial"/>
              </a:rPr>
              <a:t>T\this slide models the annotation of paragraph 5 (continued) of </a:t>
            </a:r>
            <a:r>
              <a:rPr lang="en-US" sz="1600" b="0" i="0">
                <a:latin typeface="+mj-lt"/>
                <a:cs typeface="Arial"/>
              </a:rPr>
              <a:t>‘The tent village at Musgrave Park’.</a:t>
            </a:r>
            <a:r>
              <a:rPr lang="en-US" sz="1600" i="0">
                <a:latin typeface="+mj-lt"/>
                <a:cs typeface="Arial"/>
              </a:rPr>
              <a:t> </a:t>
            </a:r>
            <a:r>
              <a:rPr lang="en-AU" sz="1600" b="0">
                <a:effectLst/>
                <a:latin typeface="+mj-lt"/>
                <a:cs typeface="Arial"/>
              </a:rPr>
              <a:t>The writer’s conversation with Jay challenges stereotypes and is designed to evoke compassion rather than judgement.</a:t>
            </a:r>
            <a:endParaRPr lang="en-US" sz="1600">
              <a:latin typeface="+mj-lt"/>
              <a:cs typeface="Arial"/>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a:latin typeface="+mj-lt"/>
              </a:rPr>
              <a:t>Consider animating the annotations to manage student cognitive load.</a:t>
            </a:r>
          </a:p>
          <a:p>
            <a:pPr>
              <a:defRPr/>
            </a:pPr>
            <a:endParaRPr lang="en-US" sz="1600">
              <a:latin typeface="+mj-lt"/>
            </a:endParaRPr>
          </a:p>
          <a:p>
            <a:pPr marL="0" marR="0" lvl="0" indent="0" algn="l" defTabSz="1219170">
              <a:lnSpc>
                <a:spcPct val="150000"/>
              </a:lnSpc>
              <a:spcBef>
                <a:spcPts val="0"/>
              </a:spcBef>
              <a:spcAft>
                <a:spcPts val="1200"/>
              </a:spcAft>
              <a:buClrTx/>
              <a:buSzTx/>
              <a:buFontTx/>
              <a:buNone/>
              <a:tabLst/>
              <a:defRPr/>
            </a:pPr>
            <a:endParaRPr lang="en-US" sz="1600" b="0">
              <a:effectLst/>
              <a:latin typeface="+mj-lt"/>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a:effectLst/>
                <a:latin typeface="+mj-lt"/>
              </a:rPr>
              <a:t>Brisbane housing company: </a:t>
            </a:r>
            <a:r>
              <a:rPr lang="en-AU" sz="1600" b="0">
                <a:effectLst/>
                <a:latin typeface="+mj-lt"/>
              </a:rPr>
              <a:t>provides housing for people on low incomes</a:t>
            </a:r>
            <a:br>
              <a:rPr lang="en-AU" sz="1600" b="1">
                <a:effectLst/>
                <a:latin typeface="+mj-lt"/>
              </a:rPr>
            </a:br>
            <a:r>
              <a:rPr lang="en-AU" sz="1600" b="1">
                <a:effectLst/>
                <a:latin typeface="+mj-lt"/>
              </a:rPr>
              <a:t>mutilation: </a:t>
            </a:r>
            <a:r>
              <a:rPr lang="en-AU" sz="1600">
                <a:latin typeface="+mj-lt"/>
              </a:rPr>
              <a:t>In the passage Jay's feet are described as appearing mutilated — this means they are </a:t>
            </a:r>
            <a:r>
              <a:rPr lang="en-AU" sz="1600" b="0">
                <a:latin typeface="+mj-lt"/>
              </a:rPr>
              <a:t>badly deformed, </a:t>
            </a:r>
            <a:r>
              <a:rPr lang="en-AU" sz="1600">
                <a:latin typeface="+mj-lt"/>
              </a:rPr>
              <a:t>possibly through injury, illness, or untreated medical conditions, and no longer function or appear as they should.</a:t>
            </a:r>
            <a:br>
              <a:rPr lang="en-AU" sz="1600" b="1">
                <a:effectLst/>
                <a:latin typeface="+mj-lt"/>
              </a:rPr>
            </a:br>
            <a:r>
              <a:rPr lang="en-AU" sz="1600" b="1">
                <a:effectLst/>
                <a:latin typeface="+mj-lt"/>
              </a:rPr>
              <a:t>resigned: </a:t>
            </a:r>
            <a:r>
              <a:rPr lang="en-AU" sz="1600">
                <a:latin typeface="+mj-lt"/>
              </a:rPr>
              <a:t>when Jay takes a deep breath and avoids eye contact, it shows he is not just in pain, he is also feeling like there is </a:t>
            </a:r>
            <a:r>
              <a:rPr lang="en-AU" sz="1600" b="0">
                <a:latin typeface="+mj-lt"/>
              </a:rPr>
              <a:t>no point in explaining or hoping anymore.</a:t>
            </a:r>
            <a:br>
              <a:rPr lang="en-AU" sz="1600" b="1">
                <a:effectLst/>
                <a:latin typeface="+mj-lt"/>
              </a:rPr>
            </a:br>
            <a:r>
              <a:rPr lang="en-AU" sz="1600" b="1">
                <a:effectLst/>
                <a:latin typeface="+mj-lt"/>
              </a:rPr>
              <a:t>systemic neglect: </a:t>
            </a:r>
            <a:r>
              <a:rPr lang="en-AU" sz="1600">
                <a:latin typeface="+mj-lt"/>
              </a:rPr>
              <a:t>means that it is not just bad luck or poor choices causing people to be homeless—it is a failure of the government and its agencies to protect and care for people in times of need</a:t>
            </a:r>
            <a:endParaRPr lang="en-AU" sz="1600" b="1">
              <a:effectLst/>
              <a:latin typeface="+mj-lt"/>
            </a:endParaRPr>
          </a:p>
          <a:p>
            <a:endParaRPr lang="en-US" sz="1600" b="0" i="1">
              <a:latin typeface="+mj-lt"/>
            </a:endParaRPr>
          </a:p>
          <a:p>
            <a:endParaRPr lang="en-US" b="0" i="1"/>
          </a:p>
        </p:txBody>
      </p:sp>
      <p:sp>
        <p:nvSpPr>
          <p:cNvPr id="4" name="Slide Number Placeholder 3">
            <a:extLst>
              <a:ext uri="{FF2B5EF4-FFF2-40B4-BE49-F238E27FC236}">
                <a16:creationId xmlns:a16="http://schemas.microsoft.com/office/drawing/2014/main" id="{77F4BCC5-DC48-DAFA-E096-6D4F334E0EB5}"/>
              </a:ext>
            </a:extLst>
          </p:cNvPr>
          <p:cNvSpPr>
            <a:spLocks noGrp="1"/>
          </p:cNvSpPr>
          <p:nvPr>
            <p:ph type="sldNum" sz="quarter" idx="5"/>
          </p:nvPr>
        </p:nvSpPr>
        <p:spPr/>
        <p:txBody>
          <a:bodyPr/>
          <a:lstStyle/>
          <a:p>
            <a:fld id="{B07158C4-A119-4B78-9DE8-A50001BC31DC}" type="slidenum">
              <a:rPr lang="en-AU" smtClean="0"/>
              <a:pPr/>
              <a:t>36</a:t>
            </a:fld>
            <a:endParaRPr lang="en-AU"/>
          </a:p>
        </p:txBody>
      </p:sp>
    </p:spTree>
    <p:extLst>
      <p:ext uri="{BB962C8B-B14F-4D97-AF65-F5344CB8AC3E}">
        <p14:creationId xmlns:p14="http://schemas.microsoft.com/office/powerpoint/2010/main" val="332539180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50000"/>
              </a:lnSpc>
              <a:spcBef>
                <a:spcPts val="0"/>
              </a:spcBef>
              <a:spcAft>
                <a:spcPts val="1200"/>
              </a:spcAft>
              <a:buClrTx/>
              <a:buSzTx/>
              <a:buFontTx/>
              <a:buNone/>
              <a:tabLst/>
              <a:defRPr/>
            </a:pPr>
            <a:r>
              <a:rPr lang="en-US" b="1">
                <a:latin typeface="Arial"/>
                <a:cs typeface="Arial"/>
              </a:rPr>
              <a:t>Teacher note: </a:t>
            </a:r>
            <a:r>
              <a:rPr lang="en-US" sz="1600" b="0">
                <a:latin typeface="+mj-lt"/>
                <a:cs typeface="Arial"/>
              </a:rPr>
              <a:t>this slide models the annotation of paragraph 6 of </a:t>
            </a:r>
            <a:r>
              <a:rPr lang="en-US" sz="1600" b="0" i="0">
                <a:latin typeface="+mj-lt"/>
                <a:cs typeface="Arial"/>
              </a:rPr>
              <a:t>‘The tent village at Musgrave Park’.</a:t>
            </a:r>
            <a:r>
              <a:rPr lang="en-US" sz="1600" i="0">
                <a:latin typeface="+mj-lt"/>
                <a:cs typeface="Arial"/>
              </a:rPr>
              <a:t> </a:t>
            </a:r>
            <a:r>
              <a:rPr lang="en-AU" sz="1600" b="0">
                <a:effectLst/>
                <a:latin typeface="+mj-lt"/>
                <a:cs typeface="Arial"/>
              </a:rPr>
              <a:t>The writer’s conversation with Jay challenges stereotypes and is designed to evoke compassion rather than judgement.</a:t>
            </a:r>
            <a:endParaRPr lang="en-US" sz="1600">
              <a:latin typeface="+mj-lt"/>
              <a:cs typeface="Arial"/>
            </a:endParaRPr>
          </a:p>
          <a:p>
            <a:pPr marL="0" marR="0" lvl="0" indent="0" algn="l" defTabSz="1219170" rtl="0" eaLnBrk="1" fontAlgn="auto" latinLnBrk="0" hangingPunct="1">
              <a:lnSpc>
                <a:spcPct val="150000"/>
              </a:lnSpc>
              <a:spcBef>
                <a:spcPts val="0"/>
              </a:spcBef>
              <a:spcAft>
                <a:spcPts val="1200"/>
              </a:spcAft>
              <a:buClrTx/>
              <a:buSzTx/>
              <a:buFontTx/>
              <a:buNone/>
              <a:tabLst/>
              <a:defRPr/>
            </a:pPr>
            <a:r>
              <a:rPr lang="en-AU" sz="1600">
                <a:latin typeface="+mj-lt"/>
              </a:rPr>
              <a:t>Consider animating the annotations to manage student cognitive load.</a:t>
            </a:r>
          </a:p>
          <a:p>
            <a:pPr>
              <a:lnSpc>
                <a:spcPct val="150000"/>
              </a:lnSpc>
              <a:spcAft>
                <a:spcPts val="1200"/>
              </a:spcAft>
              <a:defRPr/>
            </a:pPr>
            <a:endParaRPr lang="en-US" sz="1600">
              <a:latin typeface="+mj-lt"/>
            </a:endParaRPr>
          </a:p>
          <a:p>
            <a:pPr>
              <a:lnSpc>
                <a:spcPct val="150000"/>
              </a:lnSpc>
              <a:spcAft>
                <a:spcPts val="1200"/>
              </a:spcAft>
              <a:defRPr/>
            </a:pPr>
            <a:r>
              <a:rPr lang="en-US" sz="1600">
                <a:latin typeface="+mj-lt"/>
              </a:rPr>
              <a:t>Definitions</a:t>
            </a:r>
          </a:p>
          <a:p>
            <a:pPr marL="0" marR="0" lvl="0" indent="0" algn="l" defTabSz="1219170" rtl="0" eaLnBrk="1" fontAlgn="auto" latinLnBrk="0" hangingPunct="1">
              <a:lnSpc>
                <a:spcPct val="150000"/>
              </a:lnSpc>
              <a:spcBef>
                <a:spcPts val="0"/>
              </a:spcBef>
              <a:spcAft>
                <a:spcPts val="1200"/>
              </a:spcAft>
              <a:buClrTx/>
              <a:buSzTx/>
              <a:buFontTx/>
              <a:buNone/>
              <a:tabLst/>
              <a:defRPr/>
            </a:pPr>
            <a:r>
              <a:rPr lang="en-AU" sz="1600" b="1">
                <a:effectLst/>
                <a:latin typeface="+mj-lt"/>
              </a:rPr>
              <a:t>conspiracy theories:</a:t>
            </a:r>
            <a:r>
              <a:rPr lang="en-AU" sz="1600" b="0">
                <a:effectLst/>
                <a:latin typeface="+mj-lt"/>
              </a:rPr>
              <a:t> </a:t>
            </a:r>
            <a:r>
              <a:rPr lang="en-AU" sz="1600" b="0">
                <a:latin typeface="+mj-lt"/>
              </a:rPr>
              <a:t>alternative explanations of events or systems that suggest secret, often sinister forces are at work,</a:t>
            </a:r>
            <a:br>
              <a:rPr lang="en-AU" sz="1600" b="1">
                <a:effectLst/>
                <a:latin typeface="+mj-lt"/>
              </a:rPr>
            </a:br>
            <a:r>
              <a:rPr lang="en-AU" sz="1600" b="1">
                <a:effectLst/>
                <a:latin typeface="+mj-lt"/>
              </a:rPr>
              <a:t>accumulation: </a:t>
            </a:r>
            <a:r>
              <a:rPr lang="en-AU" sz="1600">
                <a:latin typeface="+mj-lt"/>
              </a:rPr>
              <a:t>refers to a </a:t>
            </a:r>
            <a:r>
              <a:rPr lang="en-AU" sz="1600" b="0">
                <a:latin typeface="+mj-lt"/>
              </a:rPr>
              <a:t>literary technique </a:t>
            </a:r>
            <a:r>
              <a:rPr lang="en-AU" sz="1600">
                <a:latin typeface="+mj-lt"/>
              </a:rPr>
              <a:t>where multiple ideas, details, or images are </a:t>
            </a:r>
            <a:r>
              <a:rPr lang="en-AU" sz="1600" b="0">
                <a:latin typeface="+mj-lt"/>
              </a:rPr>
              <a:t>listed or built up </a:t>
            </a:r>
            <a:r>
              <a:rPr lang="en-AU" sz="1600">
                <a:latin typeface="+mj-lt"/>
              </a:rPr>
              <a:t>to create emphasis or impact – for example, the list of the things that Jay is interested in.</a:t>
            </a:r>
            <a:br>
              <a:rPr lang="en-AU" sz="1600" b="1">
                <a:effectLst/>
                <a:latin typeface="+mj-lt"/>
              </a:rPr>
            </a:br>
            <a:r>
              <a:rPr lang="en-AU" sz="1600" b="1">
                <a:effectLst/>
                <a:latin typeface="+mj-lt"/>
              </a:rPr>
              <a:t>complex: </a:t>
            </a:r>
            <a:r>
              <a:rPr lang="en-AU" sz="1600" b="0">
                <a:effectLst/>
                <a:latin typeface="+mj-lt"/>
              </a:rPr>
              <a:t>refers to the idea that Jay has many interests and knows many things</a:t>
            </a:r>
            <a:br>
              <a:rPr lang="en-AU" sz="1600" b="1">
                <a:effectLst/>
                <a:latin typeface="+mj-lt"/>
              </a:rPr>
            </a:br>
            <a:r>
              <a:rPr lang="en-AU" sz="1600" b="1">
                <a:effectLst/>
                <a:latin typeface="+mj-lt"/>
              </a:rPr>
              <a:t>dignified: </a:t>
            </a:r>
            <a:r>
              <a:rPr lang="en-AU" sz="1600" b="0">
                <a:effectLst/>
                <a:latin typeface="+mj-lt"/>
              </a:rPr>
              <a:t>Jay has a sense of self respect</a:t>
            </a:r>
          </a:p>
          <a:p>
            <a:pPr marL="0" marR="0" lvl="0" indent="0" algn="l" defTabSz="1219170">
              <a:lnSpc>
                <a:spcPct val="150000"/>
              </a:lnSpc>
              <a:spcBef>
                <a:spcPts val="0"/>
              </a:spcBef>
              <a:spcAft>
                <a:spcPts val="1200"/>
              </a:spcAft>
              <a:buClrTx/>
              <a:buSzTx/>
              <a:buFontTx/>
              <a:buNone/>
              <a:tabLst/>
              <a:defRPr/>
            </a:pPr>
            <a:endParaRPr lang="en-US" sz="1600" b="0">
              <a:effectLst/>
              <a:latin typeface="+mj-lt"/>
            </a:endParaRPr>
          </a:p>
          <a:p>
            <a:endParaRPr lang="en-US" sz="1600" b="0" i="1">
              <a:latin typeface="+mj-lt"/>
            </a:endParaRPr>
          </a:p>
          <a:p>
            <a:endParaRPr lang="en-US" sz="1600" b="0" i="1">
              <a:latin typeface="+mj-lt"/>
            </a:endParaRP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37</a:t>
            </a:fld>
            <a:endParaRPr lang="en-AU"/>
          </a:p>
        </p:txBody>
      </p:sp>
    </p:spTree>
    <p:extLst>
      <p:ext uri="{BB962C8B-B14F-4D97-AF65-F5344CB8AC3E}">
        <p14:creationId xmlns:p14="http://schemas.microsoft.com/office/powerpoint/2010/main" val="150922937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50000"/>
              </a:lnSpc>
              <a:spcBef>
                <a:spcPts val="0"/>
              </a:spcBef>
              <a:spcAft>
                <a:spcPts val="1200"/>
              </a:spcAft>
              <a:buClrTx/>
              <a:buSzTx/>
              <a:buFontTx/>
              <a:buNone/>
              <a:tabLst/>
              <a:defRPr/>
            </a:pPr>
            <a:r>
              <a:rPr lang="en-US" b="1">
                <a:latin typeface="Arial"/>
                <a:cs typeface="Arial"/>
              </a:rPr>
              <a:t>Teacher note: </a:t>
            </a:r>
            <a:r>
              <a:rPr lang="en-US" b="0">
                <a:latin typeface="Arial"/>
                <a:cs typeface="Arial"/>
              </a:rPr>
              <a:t>this slide models the annotation of paragraph 6 (continued) of </a:t>
            </a:r>
            <a:r>
              <a:rPr lang="en-US" b="0" i="0">
                <a:latin typeface="Arial"/>
                <a:cs typeface="Arial"/>
              </a:rPr>
              <a:t>‘The tent village at Musgrave Park’.</a:t>
            </a:r>
            <a:r>
              <a:rPr lang="en-US" i="0">
                <a:latin typeface="Arial"/>
                <a:cs typeface="Arial"/>
              </a:rPr>
              <a:t> </a:t>
            </a:r>
            <a:r>
              <a:rPr lang="en-AU" b="0">
                <a:effectLst/>
                <a:latin typeface="Arial"/>
                <a:cs typeface="Arial"/>
              </a:rPr>
              <a:t>The writer’s conversation with Jay challenges stereotypes and is designed to evoke compassion rather than judgement. </a:t>
            </a:r>
            <a:r>
              <a:rPr lang="en-AU"/>
              <a:t>Consider animating the annotations to manage student cognitive load.</a:t>
            </a:r>
          </a:p>
          <a:p>
            <a:pPr marL="0" marR="0" lvl="0" indent="0" algn="l" defTabSz="1219170" rtl="0" eaLnBrk="1" fontAlgn="auto" latinLnBrk="0" hangingPunct="1">
              <a:lnSpc>
                <a:spcPct val="150000"/>
              </a:lnSpc>
              <a:spcBef>
                <a:spcPts val="0"/>
              </a:spcBef>
              <a:spcAft>
                <a:spcPts val="1200"/>
              </a:spcAft>
              <a:buClrTx/>
              <a:buSzTx/>
              <a:buFontTx/>
              <a:buNone/>
              <a:tabLst/>
              <a:defRPr/>
            </a:pPr>
            <a:endParaRPr lang="en-US">
              <a:latin typeface="Arial"/>
              <a:cs typeface="Arial"/>
            </a:endParaRPr>
          </a:p>
          <a:p>
            <a:pPr>
              <a:defRPr/>
            </a:pPr>
            <a:r>
              <a:rPr lang="en-US" sz="1600">
                <a:latin typeface="Arial" panose="020B0604020202020204" pitchFamily="34" charset="0"/>
                <a:cs typeface="Arial" panose="020B0604020202020204" pitchFamily="34" charset="0"/>
              </a:rPr>
              <a:t>Definitions</a:t>
            </a:r>
          </a:p>
          <a:p>
            <a:pPr marL="0" marR="0" lvl="0" indent="0" algn="l" defTabSz="1219170" rtl="0" eaLnBrk="1" fontAlgn="auto" latinLnBrk="0" hangingPunct="1">
              <a:lnSpc>
                <a:spcPct val="150000"/>
              </a:lnSpc>
              <a:spcBef>
                <a:spcPts val="0"/>
              </a:spcBef>
              <a:spcAft>
                <a:spcPts val="1200"/>
              </a:spcAft>
              <a:buClrTx/>
              <a:buSzTx/>
              <a:buFontTx/>
              <a:buNone/>
              <a:tabLst/>
              <a:defRPr/>
            </a:pPr>
            <a:r>
              <a:rPr lang="en-AU" sz="1600" b="1">
                <a:effectLst/>
                <a:latin typeface="Arial" panose="020B0604020202020204" pitchFamily="34" charset="0"/>
                <a:cs typeface="Arial" panose="020B0604020202020204" pitchFamily="34" charset="0"/>
              </a:rPr>
              <a:t>air force: </a:t>
            </a:r>
            <a:r>
              <a:rPr lang="en-AU" sz="1600">
                <a:latin typeface="Arial" panose="020B0604020202020204" pitchFamily="34" charset="0"/>
                <a:cs typeface="Arial" panose="020B0604020202020204" pitchFamily="34" charset="0"/>
              </a:rPr>
              <a:t>refers to a branch of a nation's military responsible for air defence and combat, typically involving aircraft operations.</a:t>
            </a:r>
            <a:br>
              <a:rPr lang="en-AU" sz="1600" b="1">
                <a:effectLst/>
                <a:latin typeface="Arial" panose="020B0604020202020204" pitchFamily="34" charset="0"/>
                <a:cs typeface="Arial" panose="020B0604020202020204" pitchFamily="34" charset="0"/>
              </a:rPr>
            </a:br>
            <a:r>
              <a:rPr lang="en-AU" sz="1600" b="1">
                <a:effectLst/>
                <a:latin typeface="Arial" panose="020B0604020202020204" pitchFamily="34" charset="0"/>
                <a:cs typeface="Arial" panose="020B0604020202020204" pitchFamily="34" charset="0"/>
              </a:rPr>
              <a:t>Vietnam veteran:  </a:t>
            </a:r>
            <a:r>
              <a:rPr lang="en-AU" sz="1600">
                <a:latin typeface="Arial" panose="020B0604020202020204" pitchFamily="34" charset="0"/>
                <a:cs typeface="Arial" panose="020B0604020202020204" pitchFamily="34" charset="0"/>
              </a:rPr>
              <a:t>someone who served in the Vietnam War, which took place from the late 1950s to 1975.</a:t>
            </a:r>
            <a:br>
              <a:rPr lang="en-AU" sz="1600" b="1">
                <a:effectLst/>
                <a:latin typeface="Arial" panose="020B0604020202020204" pitchFamily="34" charset="0"/>
                <a:cs typeface="Arial" panose="020B0604020202020204" pitchFamily="34" charset="0"/>
              </a:rPr>
            </a:br>
            <a:r>
              <a:rPr lang="en-AU" sz="1600" b="1">
                <a:effectLst/>
                <a:latin typeface="Arial" panose="020B0604020202020204" pitchFamily="34" charset="0"/>
                <a:cs typeface="Arial" panose="020B0604020202020204" pitchFamily="34" charset="0"/>
              </a:rPr>
              <a:t>nurse: </a:t>
            </a:r>
            <a:r>
              <a:rPr lang="en-AU" sz="1600">
                <a:latin typeface="Arial" panose="020B0604020202020204" pitchFamily="34" charset="0"/>
                <a:cs typeface="Arial" panose="020B0604020202020204" pitchFamily="34" charset="0"/>
              </a:rPr>
              <a:t>a healthcare professional who is responsible for caring for sick and injured people in hospitals or other medical settings.</a:t>
            </a:r>
            <a:br>
              <a:rPr lang="en-AU" sz="1600" b="1">
                <a:effectLst/>
                <a:latin typeface="Arial" panose="020B0604020202020204" pitchFamily="34" charset="0"/>
                <a:cs typeface="Arial" panose="020B0604020202020204" pitchFamily="34" charset="0"/>
              </a:rPr>
            </a:br>
            <a:r>
              <a:rPr lang="en-AU" sz="1600" b="1">
                <a:effectLst/>
                <a:latin typeface="Arial" panose="020B0604020202020204" pitchFamily="34" charset="0"/>
                <a:cs typeface="Arial" panose="020B0604020202020204" pitchFamily="34" charset="0"/>
              </a:rPr>
              <a:t>public service: </a:t>
            </a:r>
            <a:r>
              <a:rPr lang="en-AU" sz="1600">
                <a:latin typeface="Arial" panose="020B0604020202020204" pitchFamily="34" charset="0"/>
                <a:cs typeface="Arial" panose="020B0604020202020204" pitchFamily="34" charset="0"/>
              </a:rPr>
              <a:t>government organisation that provide services to the community, such as healthcare, law enforcement, education, and administration</a:t>
            </a:r>
            <a:br>
              <a:rPr lang="en-AU" sz="1600" b="1">
                <a:effectLst/>
                <a:latin typeface="Arial" panose="020B0604020202020204" pitchFamily="34" charset="0"/>
                <a:cs typeface="Arial" panose="020B0604020202020204" pitchFamily="34" charset="0"/>
              </a:rPr>
            </a:br>
            <a:r>
              <a:rPr lang="en-AU" sz="1600" b="1">
                <a:effectLst/>
                <a:latin typeface="Arial" panose="020B0604020202020204" pitchFamily="34" charset="0"/>
                <a:cs typeface="Arial" panose="020B0604020202020204" pitchFamily="34" charset="0"/>
              </a:rPr>
              <a:t>irony: </a:t>
            </a:r>
            <a:r>
              <a:rPr lang="en-AU" sz="1600">
                <a:latin typeface="Arial" panose="020B0604020202020204" pitchFamily="34" charset="0"/>
                <a:cs typeface="Arial" panose="020B0604020202020204" pitchFamily="34" charset="0"/>
              </a:rPr>
              <a:t>when something turns out differently from what you expect. It's like when you think one thing will happen, but the opposite or something unexpected happens instead. </a:t>
            </a:r>
            <a:endParaRPr lang="en-US" sz="1600" b="0">
              <a:effectLst/>
              <a:latin typeface="Arial" panose="020B0604020202020204" pitchFamily="34" charset="0"/>
              <a:cs typeface="Arial" panose="020B0604020202020204" pitchFamily="34" charset="0"/>
            </a:endParaRPr>
          </a:p>
          <a:p>
            <a:endParaRPr lang="en-US" b="0" i="1"/>
          </a:p>
          <a:p>
            <a:endParaRPr lang="en-US" b="0" i="1"/>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38</a:t>
            </a:fld>
            <a:endParaRPr lang="en-AU"/>
          </a:p>
        </p:txBody>
      </p:sp>
    </p:spTree>
    <p:extLst>
      <p:ext uri="{BB962C8B-B14F-4D97-AF65-F5344CB8AC3E}">
        <p14:creationId xmlns:p14="http://schemas.microsoft.com/office/powerpoint/2010/main" val="67196237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50000"/>
              </a:lnSpc>
              <a:spcBef>
                <a:spcPts val="0"/>
              </a:spcBef>
              <a:spcAft>
                <a:spcPts val="1200"/>
              </a:spcAft>
              <a:buClrTx/>
              <a:buSzTx/>
              <a:buFontTx/>
              <a:buNone/>
              <a:tabLst/>
              <a:defRPr/>
            </a:pPr>
            <a:r>
              <a:rPr lang="en-US" b="1">
                <a:latin typeface="Arial"/>
                <a:cs typeface="Arial"/>
              </a:rPr>
              <a:t>Teacher note: </a:t>
            </a:r>
            <a:r>
              <a:rPr lang="en-US" b="0">
                <a:latin typeface="Arial"/>
                <a:cs typeface="Arial"/>
              </a:rPr>
              <a:t>This slide models the annotation of paragraph 18 of </a:t>
            </a:r>
            <a:r>
              <a:rPr lang="en-US" b="0" i="0">
                <a:latin typeface="Arial"/>
                <a:cs typeface="Arial"/>
              </a:rPr>
              <a:t>‘The tent village at Musgrave Park’.</a:t>
            </a:r>
            <a:r>
              <a:rPr lang="en-US" i="0">
                <a:latin typeface="Arial"/>
                <a:cs typeface="Arial"/>
              </a:rPr>
              <a:t> </a:t>
            </a:r>
            <a:r>
              <a:rPr lang="en-AU"/>
              <a:t>The warm welcome from Paul and his structured aid-giving highlight </a:t>
            </a:r>
            <a:r>
              <a:rPr lang="en-AU" b="0"/>
              <a:t>selves</a:t>
            </a:r>
            <a:r>
              <a:rPr lang="en-AU"/>
              <a:t>, challenging narrow ideas of home as purely physical. It reinforces that emotional and communal bonds can be forged even in transient conditions. Consider animating the annotations to manage student cognitive load.</a:t>
            </a:r>
          </a:p>
          <a:p>
            <a:pPr>
              <a:lnSpc>
                <a:spcPct val="150000"/>
              </a:lnSpc>
              <a:spcAft>
                <a:spcPts val="1200"/>
              </a:spcAft>
              <a:defRPr/>
            </a:pPr>
            <a:endParaRPr lang="en-US"/>
          </a:p>
          <a:p>
            <a:pPr marL="0" marR="0" lvl="0" indent="0" algn="l" defTabSz="1219170">
              <a:lnSpc>
                <a:spcPct val="150000"/>
              </a:lnSpc>
              <a:spcBef>
                <a:spcPts val="0"/>
              </a:spcBef>
              <a:spcAft>
                <a:spcPts val="1200"/>
              </a:spcAft>
              <a:buClrTx/>
              <a:buSzTx/>
              <a:buFontTx/>
              <a:buNone/>
              <a:tabLst/>
              <a:defRPr/>
            </a:pPr>
            <a:r>
              <a:rPr lang="en-US" b="0">
                <a:effectLst/>
              </a:rPr>
              <a:t>Definitions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a:effectLst/>
                <a:latin typeface="+mn-lt"/>
              </a:rPr>
              <a:t>mission: </a:t>
            </a:r>
            <a:r>
              <a:rPr lang="en-AU" sz="1600">
                <a:latin typeface="+mn-lt"/>
              </a:rPr>
              <a:t>a clear goal or purpose someone is committed to. In the passage, the writer’s mission is to contact Paul.</a:t>
            </a:r>
            <a:br>
              <a:rPr lang="en-AU" sz="1600" b="1">
                <a:effectLst/>
                <a:latin typeface="+mn-lt"/>
              </a:rPr>
            </a:br>
            <a:r>
              <a:rPr lang="en-AU" sz="1600" b="1">
                <a:effectLst/>
                <a:latin typeface="+mn-lt"/>
              </a:rPr>
              <a:t>supplies: </a:t>
            </a:r>
            <a:r>
              <a:rPr lang="en-AU" sz="1600">
                <a:latin typeface="+mn-lt"/>
              </a:rPr>
              <a:t>the things given or provided to help others meet basic needs—like tents, food, clothes, or blankets</a:t>
            </a:r>
            <a:br>
              <a:rPr lang="en-AU" sz="1600" b="1">
                <a:effectLst/>
                <a:latin typeface="+mn-lt"/>
              </a:rPr>
            </a:br>
            <a:r>
              <a:rPr lang="en-AU" sz="1600" b="1">
                <a:effectLst/>
                <a:latin typeface="+mn-lt"/>
              </a:rPr>
              <a:t>authenticity: </a:t>
            </a:r>
            <a:r>
              <a:rPr lang="en-AU" sz="1600" b="0">
                <a:effectLst/>
                <a:latin typeface="+mn-lt"/>
              </a:rPr>
              <a:t>being</a:t>
            </a:r>
            <a:r>
              <a:rPr lang="en-AU" sz="1600" b="1">
                <a:effectLst/>
                <a:latin typeface="+mn-lt"/>
              </a:rPr>
              <a:t> </a:t>
            </a:r>
            <a:r>
              <a:rPr lang="en-AU" sz="1600">
                <a:latin typeface="+mn-lt"/>
              </a:rPr>
              <a:t>honest, and true to yourself. Paul’s actions—connecting with people, caring about them—come across as real, not fake or for show.</a:t>
            </a:r>
            <a:br>
              <a:rPr lang="en-AU" sz="1600" b="1">
                <a:effectLst/>
                <a:latin typeface="+mn-lt"/>
              </a:rPr>
            </a:br>
            <a:r>
              <a:rPr lang="en-AU" sz="1600" b="1">
                <a:effectLst/>
                <a:latin typeface="+mn-lt"/>
              </a:rPr>
              <a:t>empathetic: </a:t>
            </a:r>
            <a:r>
              <a:rPr lang="en-AU" sz="1600">
                <a:latin typeface="+mn-lt"/>
              </a:rPr>
              <a:t>understanding and sharing how someone else feels. Paul seems empathetic because he listens, supports, and clearly cares about the people he’s helping.</a:t>
            </a:r>
            <a:br>
              <a:rPr lang="en-AU" sz="1600" b="1">
                <a:effectLst/>
                <a:latin typeface="+mn-lt"/>
              </a:rPr>
            </a:br>
            <a:r>
              <a:rPr lang="en-AU" sz="1600" b="1">
                <a:effectLst/>
                <a:latin typeface="+mn-lt"/>
              </a:rPr>
              <a:t>observer: </a:t>
            </a:r>
            <a:r>
              <a:rPr lang="en-AU" sz="1600">
                <a:latin typeface="+mn-lt"/>
              </a:rPr>
              <a:t>someone who watches and pays attention to what’s happening, often without getting directly involved. In the passage, the narrator is acting as an observer, noticing Paul’s behaviour and the connections he has with the people in the park.</a:t>
            </a:r>
            <a:endParaRPr lang="en-AU" sz="1600" b="1">
              <a:effectLst/>
              <a:latin typeface="+mn-lt"/>
            </a:endParaRPr>
          </a:p>
          <a:p>
            <a:endParaRPr lang="en-US" b="0" i="1"/>
          </a:p>
          <a:p>
            <a:endParaRPr lang="en-US" b="0" i="1"/>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39</a:t>
            </a:fld>
            <a:endParaRPr lang="en-AU"/>
          </a:p>
        </p:txBody>
      </p:sp>
    </p:spTree>
    <p:extLst>
      <p:ext uri="{BB962C8B-B14F-4D97-AF65-F5344CB8AC3E}">
        <p14:creationId xmlns:p14="http://schemas.microsoft.com/office/powerpoint/2010/main" val="19232085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Teacher note</a:t>
            </a:r>
            <a:r>
              <a:rPr lang="en-AU"/>
              <a:t>: this slide is for teachers' reference only and should be hidden or deleted when used in a classroom setting.</a:t>
            </a:r>
          </a:p>
          <a:p>
            <a:br>
              <a:rPr lang="en-AU"/>
            </a:br>
            <a:r>
              <a:rPr lang="en-AU" b="1"/>
              <a:t>Links: </a:t>
            </a:r>
          </a:p>
          <a:p>
            <a:r>
              <a:rPr lang="en-AU"/>
              <a:t>https://education.nsw.gov.au/teaching-and-learning/curriculum/</a:t>
            </a:r>
            <a:r>
              <a:rPr lang="en-AU" err="1"/>
              <a:t>pdhpe</a:t>
            </a:r>
            <a:r>
              <a:rPr lang="en-AU"/>
              <a:t>/planning-programming-and-assessing-pdhpe-k-12/learning-environment/preventing-public-disclosures#:~:text=Preventing%20public%20disclosures%201%20keeping%20discussions%20global%20rather,someone...%27%205%20maintaining%20a%20professional%20role.%20More%20items</a:t>
            </a:r>
          </a:p>
          <a:p>
            <a:br>
              <a:rPr lang="en-AU"/>
            </a:br>
            <a:r>
              <a:rPr lang="en-AU"/>
              <a:t>https://curriculum.nsw.edu.au/learning-areas/english/english-eald-11-12-2024/overview/course</a:t>
            </a:r>
          </a:p>
          <a:p>
            <a:endParaRPr lang="en-AU"/>
          </a:p>
          <a:p>
            <a:r>
              <a:rPr lang="en-AU"/>
              <a:t>https://education.nsw.gov.au/teaching-and-learning/multicultural-education/support-in-times-of-crisis/types-of-crises</a:t>
            </a:r>
            <a:br>
              <a:rPr lang="en-AU"/>
            </a:br>
            <a:endParaRPr lang="en-AU"/>
          </a:p>
          <a:p>
            <a:r>
              <a:rPr lang="en-AU"/>
              <a:t>https://education.nsw.gov.au/teaching-and-learning/multicultural-education/refugee-students-in-schools</a:t>
            </a:r>
          </a:p>
          <a:p>
            <a:br>
              <a:rPr lang="en-AU"/>
            </a:br>
            <a:r>
              <a:rPr lang="en-AU"/>
              <a:t>https://education.nsw.gov.au/about-us/education-data-and-research/cese/publications/research-reports/trauma-informed-practice-in-schools</a:t>
            </a:r>
            <a:br>
              <a:rPr lang="en-AU"/>
            </a:br>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4</a:t>
            </a:fld>
            <a:endParaRPr lang="en-AU"/>
          </a:p>
        </p:txBody>
      </p:sp>
    </p:spTree>
    <p:extLst>
      <p:ext uri="{BB962C8B-B14F-4D97-AF65-F5344CB8AC3E}">
        <p14:creationId xmlns:p14="http://schemas.microsoft.com/office/powerpoint/2010/main" val="159751742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50000"/>
              </a:lnSpc>
              <a:spcBef>
                <a:spcPts val="0"/>
              </a:spcBef>
              <a:spcAft>
                <a:spcPts val="1200"/>
              </a:spcAft>
              <a:buClrTx/>
              <a:buSzTx/>
              <a:buFontTx/>
              <a:buNone/>
              <a:tabLst/>
              <a:defRPr/>
            </a:pPr>
            <a:r>
              <a:rPr lang="en-US" b="1">
                <a:latin typeface="Arial"/>
                <a:cs typeface="Arial"/>
              </a:rPr>
              <a:t>Teacher note: </a:t>
            </a:r>
            <a:r>
              <a:rPr lang="en-AU" sz="1600">
                <a:latin typeface="+mn-lt"/>
              </a:rPr>
              <a:t>this slide can be used to support </a:t>
            </a:r>
            <a:r>
              <a:rPr lang="en-AU" sz="1600" b="1">
                <a:latin typeface="+mn-lt"/>
              </a:rPr>
              <a:t>Phase 3b, sequence </a:t>
            </a:r>
            <a:r>
              <a:rPr lang="en-AU" sz="1600" b="1" dirty="0">
                <a:latin typeface="+mn-lt"/>
              </a:rPr>
              <a:t>10 – students compare and contrast texts to develop their own written expression and offer inspiration for their own writing (integrated Phase 4 and 5).</a:t>
            </a:r>
            <a:r>
              <a:rPr lang="en-AU" sz="1600" b="1">
                <a:latin typeface="+mn-lt"/>
              </a:rPr>
              <a:t> </a:t>
            </a:r>
            <a:r>
              <a:rPr lang="en-US" sz="1600" b="0">
                <a:latin typeface="+mn-lt"/>
                <a:cs typeface="Arial"/>
              </a:rPr>
              <a:t>This slide models the annotation paragraph 22 of </a:t>
            </a:r>
            <a:r>
              <a:rPr lang="en-US" sz="1600" b="0" i="0">
                <a:latin typeface="+mn-lt"/>
                <a:cs typeface="Arial"/>
              </a:rPr>
              <a:t>‘The tent village at Musgrave Park’.</a:t>
            </a:r>
            <a:r>
              <a:rPr lang="en-US" sz="1600" i="0">
                <a:latin typeface="+mn-lt"/>
                <a:cs typeface="Arial"/>
              </a:rPr>
              <a:t> </a:t>
            </a:r>
            <a:r>
              <a:rPr lang="en-AU" sz="1600">
                <a:latin typeface="+mn-lt"/>
              </a:rPr>
              <a:t>This section of the text </a:t>
            </a:r>
            <a:r>
              <a:rPr lang="en-AU" sz="1600" b="0">
                <a:latin typeface="+mn-lt"/>
              </a:rPr>
              <a:t>continues to explore the invisible weight </a:t>
            </a:r>
            <a:r>
              <a:rPr lang="en-AU" sz="1600">
                <a:latin typeface="+mn-lt"/>
              </a:rPr>
              <a:t>these people carry as a result of their life experiences. It positions trauma as not just personal but communal—something shaped by broader societal neglect—which urges the reader to </a:t>
            </a:r>
            <a:r>
              <a:rPr lang="en-AU" sz="1600" b="0">
                <a:latin typeface="+mn-lt"/>
              </a:rPr>
              <a:t>feel a sense of ethical obligation </a:t>
            </a:r>
            <a:r>
              <a:rPr lang="en-AU" sz="1600">
                <a:latin typeface="+mn-lt"/>
              </a:rPr>
              <a:t>to respond. Consider animating the annotations to manage student cognitive load.</a:t>
            </a:r>
          </a:p>
          <a:p>
            <a:pPr>
              <a:lnSpc>
                <a:spcPct val="150000"/>
              </a:lnSpc>
              <a:spcAft>
                <a:spcPts val="1200"/>
              </a:spcAft>
              <a:defRPr/>
            </a:pPr>
            <a:endParaRPr lang="en-US" sz="1600">
              <a:latin typeface="+mn-lt"/>
            </a:endParaRPr>
          </a:p>
          <a:p>
            <a:r>
              <a:rPr lang="en-US" sz="1600" b="0" i="0">
                <a:latin typeface="+mn-lt"/>
              </a:rPr>
              <a:t>Definitions</a:t>
            </a:r>
          </a:p>
          <a:p>
            <a:r>
              <a:rPr lang="en-AU" sz="1600" b="1">
                <a:effectLst/>
                <a:latin typeface="+mn-lt"/>
              </a:rPr>
              <a:t>evident: </a:t>
            </a:r>
            <a:r>
              <a:rPr lang="en-AU" sz="1600">
                <a:latin typeface="+mn-lt"/>
              </a:rPr>
              <a:t>clear or easy to see. In the passage, it was </a:t>
            </a:r>
            <a:r>
              <a:rPr lang="en-AU" sz="1600" i="1">
                <a:latin typeface="+mn-lt"/>
              </a:rPr>
              <a:t>evident</a:t>
            </a:r>
            <a:r>
              <a:rPr lang="en-AU" sz="1600">
                <a:latin typeface="+mn-lt"/>
              </a:rPr>
              <a:t> (clear) that Paul had strong connections with the people he helped—his care and relationships were obvious</a:t>
            </a:r>
            <a:br>
              <a:rPr lang="en-AU" sz="1600" b="1">
                <a:effectLst/>
                <a:latin typeface="+mn-lt"/>
              </a:rPr>
            </a:br>
            <a:r>
              <a:rPr lang="en-AU" sz="1600" b="1">
                <a:effectLst/>
                <a:latin typeface="+mn-lt"/>
              </a:rPr>
              <a:t>common thread: </a:t>
            </a:r>
            <a:r>
              <a:rPr lang="en-AU" sz="1600">
                <a:latin typeface="+mn-lt"/>
              </a:rPr>
              <a:t>a connection or theme that links different experiences together. In this case, Paul saw </a:t>
            </a:r>
            <a:r>
              <a:rPr lang="en-AU" sz="1600" i="1">
                <a:latin typeface="+mn-lt"/>
              </a:rPr>
              <a:t>trauma</a:t>
            </a:r>
            <a:r>
              <a:rPr lang="en-AU" sz="1600">
                <a:latin typeface="+mn-lt"/>
              </a:rPr>
              <a:t> as the </a:t>
            </a:r>
            <a:r>
              <a:rPr lang="en-AU" sz="1600" i="1">
                <a:latin typeface="+mn-lt"/>
              </a:rPr>
              <a:t>common thread</a:t>
            </a:r>
            <a:r>
              <a:rPr lang="en-AU" sz="1600">
                <a:latin typeface="+mn-lt"/>
              </a:rPr>
              <a:t> among the people in the tent village.</a:t>
            </a:r>
            <a:br>
              <a:rPr lang="en-AU" sz="1600" b="1">
                <a:effectLst/>
                <a:latin typeface="+mn-lt"/>
              </a:rPr>
            </a:br>
            <a:r>
              <a:rPr lang="en-AU" sz="1600" b="1">
                <a:effectLst/>
                <a:latin typeface="+mn-lt"/>
              </a:rPr>
              <a:t>Trauma: </a:t>
            </a:r>
            <a:r>
              <a:rPr lang="en-AU" sz="1600">
                <a:latin typeface="+mn-lt"/>
              </a:rPr>
              <a:t>deep emotional pain or distress caused by very difficult or painful experiences. Paul believes that many people in the tent village have experienced trauma, and that’s what connects them—they all carry a history of hurt or hardship.</a:t>
            </a:r>
            <a:endParaRPr lang="en-US" sz="1600" b="1" i="1">
              <a:latin typeface="+mn-lt"/>
            </a:endParaRP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40</a:t>
            </a:fld>
            <a:endParaRPr lang="en-AU"/>
          </a:p>
        </p:txBody>
      </p:sp>
    </p:spTree>
    <p:extLst>
      <p:ext uri="{BB962C8B-B14F-4D97-AF65-F5344CB8AC3E}">
        <p14:creationId xmlns:p14="http://schemas.microsoft.com/office/powerpoint/2010/main" val="406616162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b="1">
                <a:latin typeface="Arial"/>
                <a:cs typeface="Arial"/>
              </a:rPr>
              <a:t>Teacher note: </a:t>
            </a:r>
            <a:r>
              <a:rPr lang="en-US" sz="1600" b="0">
                <a:latin typeface="+mn-lt"/>
                <a:cs typeface="Arial"/>
              </a:rPr>
              <a:t>this slide models the annotation of paragraph 23 of </a:t>
            </a:r>
            <a:r>
              <a:rPr lang="en-US" sz="1600" b="0" i="0">
                <a:latin typeface="+mn-lt"/>
                <a:cs typeface="Arial"/>
              </a:rPr>
              <a:t>‘The tent village at Musgrave Park’.</a:t>
            </a:r>
            <a:r>
              <a:rPr lang="en-US" sz="1600" i="0">
                <a:latin typeface="+mn-lt"/>
                <a:cs typeface="Arial"/>
              </a:rPr>
              <a:t> </a:t>
            </a:r>
            <a:r>
              <a:rPr lang="en-AU" sz="1600">
                <a:latin typeface="+mn-lt"/>
              </a:rPr>
              <a:t>The repeated action of walking past the park highlights the cyclical nature of the trauma experienced by the residents of Musgrave Park and the author’s concern.</a:t>
            </a:r>
            <a:endParaRPr lang="en-US" sz="1600">
              <a:latin typeface="+mn-lt"/>
            </a:endParaRPr>
          </a:p>
          <a:p>
            <a:pPr marL="0" marR="0" lvl="0" indent="0" algn="l" defTabSz="1219170">
              <a:lnSpc>
                <a:spcPct val="150000"/>
              </a:lnSpc>
              <a:spcBef>
                <a:spcPts val="0"/>
              </a:spcBef>
              <a:spcAft>
                <a:spcPts val="1200"/>
              </a:spcAft>
              <a:buClrTx/>
              <a:buSzTx/>
              <a:buFontTx/>
              <a:buNone/>
              <a:tabLst/>
              <a:defRPr/>
            </a:pPr>
            <a:endParaRPr lang="en-US" sz="1600" b="0">
              <a:effectLst/>
              <a:latin typeface="+mn-lt"/>
            </a:endParaRPr>
          </a:p>
          <a:p>
            <a:pPr marL="0" marR="0" lvl="0" indent="0" algn="l" defTabSz="1219170" rtl="0" eaLnBrk="1" fontAlgn="auto" latinLnBrk="0" hangingPunct="1">
              <a:lnSpc>
                <a:spcPct val="150000"/>
              </a:lnSpc>
              <a:spcBef>
                <a:spcPts val="0"/>
              </a:spcBef>
              <a:spcAft>
                <a:spcPts val="1200"/>
              </a:spcAft>
              <a:buClrTx/>
              <a:buSzTx/>
              <a:buFontTx/>
              <a:buNone/>
              <a:tabLst/>
              <a:defRPr/>
            </a:pPr>
            <a:r>
              <a:rPr lang="en-AU" sz="1600">
                <a:latin typeface="+mn-lt"/>
              </a:rPr>
              <a:t>Consider animating the annotations to manage student cognitive load.</a:t>
            </a:r>
          </a:p>
          <a:p>
            <a:pPr marL="0" marR="0" lvl="0" indent="0" algn="l" defTabSz="1219170">
              <a:lnSpc>
                <a:spcPct val="150000"/>
              </a:lnSpc>
              <a:spcBef>
                <a:spcPts val="0"/>
              </a:spcBef>
              <a:spcAft>
                <a:spcPts val="1200"/>
              </a:spcAft>
              <a:buClrTx/>
              <a:buSzTx/>
              <a:buFontTx/>
              <a:buNone/>
              <a:tabLst/>
              <a:defRPr/>
            </a:pPr>
            <a:endParaRPr lang="en-US" sz="1600" b="0">
              <a:effectLst/>
              <a:latin typeface="+mn-lt"/>
            </a:endParaRPr>
          </a:p>
          <a:p>
            <a:pPr marL="0" marR="0" lvl="0" indent="0" algn="l" defTabSz="1219170">
              <a:lnSpc>
                <a:spcPct val="150000"/>
              </a:lnSpc>
              <a:spcBef>
                <a:spcPts val="0"/>
              </a:spcBef>
              <a:spcAft>
                <a:spcPts val="1200"/>
              </a:spcAft>
              <a:buClrTx/>
              <a:buSzTx/>
              <a:buFontTx/>
              <a:buNone/>
              <a:tabLst/>
              <a:defRPr/>
            </a:pPr>
            <a:r>
              <a:rPr lang="en-US" sz="1600" b="0">
                <a:effectLst/>
                <a:latin typeface="+mn-lt"/>
              </a:rPr>
              <a:t>Definitions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a:effectLst/>
                <a:latin typeface="+mn-lt"/>
              </a:rPr>
              <a:t>NAIDOC: </a:t>
            </a:r>
            <a:r>
              <a:rPr lang="en-AU" sz="1600">
                <a:latin typeface="+mn-lt"/>
              </a:rPr>
              <a:t>NAIDOC stands for </a:t>
            </a:r>
            <a:r>
              <a:rPr lang="en-AU" sz="1600" i="1">
                <a:latin typeface="+mn-lt"/>
              </a:rPr>
              <a:t>National Aboriginal and Islanders Day Observance Committee</a:t>
            </a:r>
            <a:r>
              <a:rPr lang="en-AU" sz="1600">
                <a:latin typeface="+mn-lt"/>
              </a:rPr>
              <a:t>. It occurs over a week in July and celebrates the history, culture, and achievements of Aboriginal and Torres Strait Islander peoples in Australia</a:t>
            </a:r>
            <a:br>
              <a:rPr lang="en-AU" sz="1600" b="1">
                <a:effectLst/>
                <a:latin typeface="+mn-lt"/>
              </a:rPr>
            </a:br>
            <a:r>
              <a:rPr lang="en-AU" sz="1600" b="1" err="1">
                <a:effectLst/>
                <a:latin typeface="+mn-lt"/>
              </a:rPr>
              <a:t>Paniyiri</a:t>
            </a:r>
            <a:r>
              <a:rPr lang="en-AU" sz="1600" b="1">
                <a:effectLst/>
                <a:latin typeface="+mn-lt"/>
              </a:rPr>
              <a:t>: </a:t>
            </a:r>
            <a:r>
              <a:rPr lang="en-AU" sz="1600">
                <a:latin typeface="+mn-lt"/>
              </a:rPr>
              <a:t>a Greek cultural festival held in Brisbane, celebrating Greek food, music, and traditions. It’s a big event that brings the community together.</a:t>
            </a:r>
            <a:br>
              <a:rPr lang="en-AU" sz="1600" b="1">
                <a:effectLst/>
                <a:latin typeface="+mn-lt"/>
              </a:rPr>
            </a:br>
            <a:r>
              <a:rPr lang="en-AU" sz="1600" b="1">
                <a:effectLst/>
                <a:latin typeface="+mn-lt"/>
              </a:rPr>
              <a:t>Prominent: </a:t>
            </a:r>
            <a:r>
              <a:rPr lang="en-AU" sz="1600">
                <a:latin typeface="+mn-lt"/>
              </a:rPr>
              <a:t>important or noticeable. In the passage, trauma plays a </a:t>
            </a:r>
            <a:r>
              <a:rPr lang="en-AU" sz="1600" i="1">
                <a:latin typeface="+mn-lt"/>
              </a:rPr>
              <a:t>prominent</a:t>
            </a:r>
            <a:r>
              <a:rPr lang="en-AU" sz="1600">
                <a:latin typeface="+mn-lt"/>
              </a:rPr>
              <a:t> role, meaning it has a big, clear impact on the housing crisis.</a:t>
            </a:r>
            <a:br>
              <a:rPr lang="en-AU" sz="1600" b="1">
                <a:effectLst/>
                <a:latin typeface="+mn-lt"/>
              </a:rPr>
            </a:br>
            <a:r>
              <a:rPr lang="en-AU" sz="1600" b="1">
                <a:effectLst/>
                <a:latin typeface="+mn-lt"/>
              </a:rPr>
              <a:t>crisis: </a:t>
            </a:r>
            <a:r>
              <a:rPr lang="en-AU" sz="1600">
                <a:latin typeface="+mn-lt"/>
              </a:rPr>
              <a:t>a serious problem or emergency. The </a:t>
            </a:r>
            <a:r>
              <a:rPr lang="en-AU" sz="1600" i="1">
                <a:latin typeface="+mn-lt"/>
              </a:rPr>
              <a:t>housing crisis</a:t>
            </a:r>
            <a:r>
              <a:rPr lang="en-AU" sz="1600">
                <a:latin typeface="+mn-lt"/>
              </a:rPr>
              <a:t> means many people don’t have stable, affordable places to live, and it’s a big issue affecting communities.</a:t>
            </a:r>
            <a:br>
              <a:rPr lang="en-AU" sz="1600" b="1">
                <a:effectLst/>
                <a:latin typeface="+mn-lt"/>
              </a:rPr>
            </a:br>
            <a:r>
              <a:rPr lang="en-AU" sz="1600" b="1">
                <a:effectLst/>
                <a:latin typeface="+mn-lt"/>
              </a:rPr>
              <a:t>sleeping rough: </a:t>
            </a:r>
            <a:r>
              <a:rPr lang="en-AU" sz="1600">
                <a:latin typeface="+mn-lt"/>
              </a:rPr>
              <a:t>living and sleeping outside without a home—on the streets, in parks, or other public places.</a:t>
            </a:r>
            <a:br>
              <a:rPr lang="en-AU" sz="1600" b="1">
                <a:effectLst/>
                <a:latin typeface="+mn-lt"/>
              </a:rPr>
            </a:br>
            <a:r>
              <a:rPr lang="en-AU" sz="1600" b="1">
                <a:effectLst/>
                <a:latin typeface="+mn-lt"/>
              </a:rPr>
              <a:t>resilience: </a:t>
            </a:r>
            <a:r>
              <a:rPr lang="en-AU" sz="1600">
                <a:latin typeface="+mn-lt"/>
              </a:rPr>
              <a:t>the ability to keep going and stay strong during hard times. </a:t>
            </a:r>
            <a:endParaRPr lang="en-US" sz="1600" b="0" i="1">
              <a:latin typeface="+mn-lt"/>
            </a:endParaRPr>
          </a:p>
          <a:p>
            <a:endParaRPr lang="en-US" sz="1600" b="0" i="1">
              <a:latin typeface="+mn-lt"/>
            </a:endParaRP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41</a:t>
            </a:fld>
            <a:endParaRPr lang="en-AU"/>
          </a:p>
        </p:txBody>
      </p:sp>
    </p:spTree>
    <p:extLst>
      <p:ext uri="{BB962C8B-B14F-4D97-AF65-F5344CB8AC3E}">
        <p14:creationId xmlns:p14="http://schemas.microsoft.com/office/powerpoint/2010/main" val="259508733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spcAft>
                <a:spcPts val="1200"/>
              </a:spcAft>
              <a:defRPr/>
            </a:pPr>
            <a:r>
              <a:rPr lang="en-US" b="1">
                <a:latin typeface="Arial"/>
                <a:cs typeface="Arial"/>
              </a:rPr>
              <a:t>Teacher note: </a:t>
            </a:r>
            <a:r>
              <a:rPr lang="en-AU" sz="1600" b="1">
                <a:latin typeface="+mn-lt"/>
                <a:cs typeface="Arial"/>
              </a:rPr>
              <a:t>t</a:t>
            </a:r>
            <a:r>
              <a:rPr lang="en-AU" sz="1600">
                <a:latin typeface="+mn-lt"/>
              </a:rPr>
              <a:t>his </a:t>
            </a:r>
            <a:r>
              <a:rPr lang="en-US" sz="1600" b="0">
                <a:latin typeface="+mn-lt"/>
                <a:cs typeface="Arial"/>
              </a:rPr>
              <a:t>slide models the annotation of paragraph 23 (continued of </a:t>
            </a:r>
            <a:r>
              <a:rPr lang="en-US" sz="1600" b="0" i="0">
                <a:latin typeface="+mn-lt"/>
                <a:cs typeface="Arial"/>
              </a:rPr>
              <a:t>‘The tent village at Musgrave Park’.</a:t>
            </a:r>
            <a:r>
              <a:rPr lang="en-US" sz="1600" i="0">
                <a:latin typeface="+mn-lt"/>
                <a:cs typeface="Arial"/>
              </a:rPr>
              <a:t> </a:t>
            </a:r>
            <a:r>
              <a:rPr lang="en-AU" sz="1600">
                <a:latin typeface="+mn-lt"/>
              </a:rPr>
              <a:t>The paragraph encourages the audience to </a:t>
            </a:r>
            <a:r>
              <a:rPr lang="en-AU" sz="1600" b="0">
                <a:latin typeface="+mn-lt"/>
              </a:rPr>
              <a:t>rethink assumptions</a:t>
            </a:r>
            <a:r>
              <a:rPr lang="en-AU" sz="1600">
                <a:latin typeface="+mn-lt"/>
              </a:rPr>
              <a:t>, question language use, and develop </a:t>
            </a:r>
            <a:r>
              <a:rPr lang="en-AU" sz="1600" b="0">
                <a:latin typeface="+mn-lt"/>
              </a:rPr>
              <a:t>a deeper, more human understanding </a:t>
            </a:r>
            <a:r>
              <a:rPr lang="en-AU" sz="1600">
                <a:latin typeface="+mn-lt"/>
              </a:rPr>
              <a:t>of homelessness. It closes the piece with a focus on </a:t>
            </a:r>
            <a:r>
              <a:rPr lang="en-AU" sz="1600" b="0">
                <a:latin typeface="+mn-lt"/>
              </a:rPr>
              <a:t>reflection and responsibility, </a:t>
            </a:r>
            <a:r>
              <a:rPr lang="en-AU" sz="1600">
                <a:latin typeface="+mn-lt"/>
              </a:rPr>
              <a:t>reinforcing that </a:t>
            </a:r>
            <a:r>
              <a:rPr lang="en-AU" sz="1600" b="0">
                <a:latin typeface="+mn-lt"/>
              </a:rPr>
              <a:t>connection begins with listening and accurate representation.</a:t>
            </a:r>
            <a:endParaRPr lang="en-US" sz="1600" b="0">
              <a:latin typeface="+mn-lt"/>
            </a:endParaRPr>
          </a:p>
          <a:p>
            <a:pPr marL="0" marR="0" lvl="0" indent="0" algn="l" defTabSz="1219170">
              <a:lnSpc>
                <a:spcPct val="150000"/>
              </a:lnSpc>
              <a:spcBef>
                <a:spcPts val="0"/>
              </a:spcBef>
              <a:spcAft>
                <a:spcPts val="1200"/>
              </a:spcAft>
              <a:buClrTx/>
              <a:buSzTx/>
              <a:buFontTx/>
              <a:buNone/>
              <a:tabLst/>
              <a:defRPr/>
            </a:pPr>
            <a:endParaRPr lang="en-US" sz="1600" b="0">
              <a:effectLst/>
              <a:latin typeface="+mn-lt"/>
            </a:endParaRPr>
          </a:p>
          <a:p>
            <a:pPr marL="0" marR="0" lvl="0" indent="0" algn="l" defTabSz="1219170" rtl="0" eaLnBrk="1" fontAlgn="auto" latinLnBrk="0" hangingPunct="1">
              <a:lnSpc>
                <a:spcPct val="150000"/>
              </a:lnSpc>
              <a:spcBef>
                <a:spcPts val="0"/>
              </a:spcBef>
              <a:spcAft>
                <a:spcPts val="1200"/>
              </a:spcAft>
              <a:buClrTx/>
              <a:buSzTx/>
              <a:buFontTx/>
              <a:buNone/>
              <a:tabLst/>
              <a:defRPr/>
            </a:pPr>
            <a:r>
              <a:rPr lang="en-AU" sz="1600">
                <a:latin typeface="+mn-lt"/>
              </a:rPr>
              <a:t>Consider animating the annotations to manage student cognitive load.</a:t>
            </a:r>
          </a:p>
          <a:p>
            <a:pPr marL="0" marR="0" lvl="0" indent="0" algn="l" defTabSz="1219170">
              <a:lnSpc>
                <a:spcPct val="150000"/>
              </a:lnSpc>
              <a:spcBef>
                <a:spcPts val="0"/>
              </a:spcBef>
              <a:spcAft>
                <a:spcPts val="1200"/>
              </a:spcAft>
              <a:buClrTx/>
              <a:buSzTx/>
              <a:buFontTx/>
              <a:buNone/>
              <a:tabLst/>
              <a:defRPr/>
            </a:pPr>
            <a:endParaRPr lang="en-US" sz="1600" b="0">
              <a:effectLst/>
              <a:latin typeface="+mn-lt"/>
            </a:endParaRPr>
          </a:p>
          <a:p>
            <a:r>
              <a:rPr lang="en-US" sz="1600" b="0" i="0">
                <a:latin typeface="+mn-lt"/>
              </a:rPr>
              <a:t>Definitions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a:effectLst/>
                <a:latin typeface="+mn-lt"/>
              </a:rPr>
              <a:t>crux: </a:t>
            </a:r>
            <a:r>
              <a:rPr lang="en-AU" sz="1600">
                <a:latin typeface="+mn-lt"/>
              </a:rPr>
              <a:t>the most important part of something. It’s the main idea or the biggest issue.</a:t>
            </a:r>
            <a:br>
              <a:rPr lang="en-AU" sz="1600" b="1">
                <a:effectLst/>
                <a:latin typeface="+mn-lt"/>
              </a:rPr>
            </a:br>
            <a:r>
              <a:rPr lang="en-AU" sz="1600" b="1">
                <a:effectLst/>
                <a:latin typeface="+mn-lt"/>
              </a:rPr>
              <a:t>gulf: </a:t>
            </a:r>
            <a:r>
              <a:rPr lang="en-AU" sz="1600">
                <a:latin typeface="+mn-lt"/>
              </a:rPr>
              <a:t>a big space or big difference between two things. Here, it means people don’t really understand what homelessness is like for others.</a:t>
            </a:r>
            <a:br>
              <a:rPr lang="en-AU" sz="1600" b="1">
                <a:effectLst/>
                <a:latin typeface="+mn-lt"/>
              </a:rPr>
            </a:br>
            <a:r>
              <a:rPr lang="en-AU" sz="1600" b="1">
                <a:effectLst/>
                <a:latin typeface="+mn-lt"/>
              </a:rPr>
              <a:t>occupy: </a:t>
            </a:r>
            <a:r>
              <a:rPr lang="en-AU" sz="1600">
                <a:latin typeface="+mn-lt"/>
              </a:rPr>
              <a:t>to live in or take up space. In this passage, it refers to the people who </a:t>
            </a:r>
            <a:r>
              <a:rPr lang="en-AU" sz="1600" i="1">
                <a:latin typeface="+mn-lt"/>
              </a:rPr>
              <a:t>occupy</a:t>
            </a:r>
            <a:r>
              <a:rPr lang="en-AU" sz="1600">
                <a:latin typeface="+mn-lt"/>
              </a:rPr>
              <a:t> the category of being homeless—they are the ones living that experience.</a:t>
            </a:r>
            <a:br>
              <a:rPr lang="en-AU" sz="1600" b="1">
                <a:effectLst/>
                <a:latin typeface="+mn-lt"/>
              </a:rPr>
            </a:br>
            <a:r>
              <a:rPr lang="en-AU" sz="1600" b="1">
                <a:effectLst/>
                <a:latin typeface="+mn-lt"/>
              </a:rPr>
              <a:t>minority: </a:t>
            </a:r>
            <a:r>
              <a:rPr lang="en-AU" sz="1600">
                <a:latin typeface="+mn-lt"/>
              </a:rPr>
              <a:t>a smaller group within a larger population. In the passage, it suggests that people who are homeless make up a smaller group in society, often overlooked or misunderstood.</a:t>
            </a:r>
            <a:br>
              <a:rPr lang="en-AU" sz="1600" b="1">
                <a:effectLst/>
                <a:latin typeface="+mn-lt"/>
              </a:rPr>
            </a:br>
            <a:r>
              <a:rPr lang="en-AU" sz="1600" b="1">
                <a:effectLst/>
                <a:latin typeface="+mn-lt"/>
              </a:rPr>
              <a:t>generic: </a:t>
            </a:r>
            <a:r>
              <a:rPr lang="en-AU" sz="1600">
                <a:latin typeface="+mn-lt"/>
              </a:rPr>
              <a:t>not special or not specific. The word “homeless” is </a:t>
            </a:r>
            <a:r>
              <a:rPr lang="en-AU" sz="1600" i="1">
                <a:latin typeface="+mn-lt"/>
              </a:rPr>
              <a:t>generic</a:t>
            </a:r>
            <a:r>
              <a:rPr lang="en-AU" sz="1600">
                <a:latin typeface="+mn-lt"/>
              </a:rPr>
              <a:t> because it doesn’t explain each person’s different story.</a:t>
            </a:r>
            <a:br>
              <a:rPr lang="en-AU" sz="1600" b="1">
                <a:effectLst/>
                <a:latin typeface="+mn-lt"/>
              </a:rPr>
            </a:br>
            <a:r>
              <a:rPr lang="en-AU" sz="1600" b="1">
                <a:effectLst/>
                <a:latin typeface="+mn-lt"/>
              </a:rPr>
              <a:t>indicator: </a:t>
            </a:r>
            <a:r>
              <a:rPr lang="en-AU" sz="1600">
                <a:latin typeface="+mn-lt"/>
              </a:rPr>
              <a:t>something that shows or points to something else. The word “homeless” should be an </a:t>
            </a:r>
            <a:r>
              <a:rPr lang="en-AU" sz="1600" i="1">
                <a:latin typeface="+mn-lt"/>
              </a:rPr>
              <a:t>indicator</a:t>
            </a:r>
            <a:r>
              <a:rPr lang="en-AU" sz="1600">
                <a:latin typeface="+mn-lt"/>
              </a:rPr>
              <a:t>—a clue that there is more to learn about each person’s life.</a:t>
            </a:r>
            <a:br>
              <a:rPr lang="en-AU" sz="1600" b="1">
                <a:effectLst/>
                <a:latin typeface="+mn-lt"/>
              </a:rPr>
            </a:br>
            <a:r>
              <a:rPr lang="en-AU" sz="1600" b="1">
                <a:effectLst/>
                <a:latin typeface="+mn-lt"/>
              </a:rPr>
              <a:t>mindset: </a:t>
            </a:r>
            <a:r>
              <a:rPr lang="en-AU" sz="1600">
                <a:latin typeface="+mn-lt"/>
              </a:rPr>
              <a:t>the way someone thinks or sees the world. Changing your </a:t>
            </a:r>
            <a:r>
              <a:rPr lang="en-AU" sz="1600" i="1">
                <a:latin typeface="+mn-lt"/>
              </a:rPr>
              <a:t>mindset</a:t>
            </a:r>
            <a:r>
              <a:rPr lang="en-AU" sz="1600">
                <a:latin typeface="+mn-lt"/>
              </a:rPr>
              <a:t> means thinking in a new or better way.</a:t>
            </a:r>
            <a:br>
              <a:rPr lang="en-AU" sz="1600" b="1">
                <a:effectLst/>
                <a:latin typeface="+mn-lt"/>
              </a:rPr>
            </a:br>
            <a:r>
              <a:rPr lang="en-AU" sz="1600" b="1">
                <a:effectLst/>
                <a:latin typeface="+mn-lt"/>
              </a:rPr>
              <a:t>semantic precision: </a:t>
            </a:r>
            <a:r>
              <a:rPr lang="en-AU" sz="1600">
                <a:latin typeface="+mn-lt"/>
              </a:rPr>
              <a:t>using the right words to say exactly what you mean. It’s about being clear and careful with language.</a:t>
            </a:r>
            <a:endParaRPr lang="en-AU" sz="1600" b="1">
              <a:effectLst/>
              <a:latin typeface="+mn-lt"/>
            </a:endParaRPr>
          </a:p>
          <a:p>
            <a:endParaRPr lang="en-US" b="0" i="1"/>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42</a:t>
            </a:fld>
            <a:endParaRPr lang="en-AU"/>
          </a:p>
        </p:txBody>
      </p:sp>
    </p:spTree>
    <p:extLst>
      <p:ext uri="{BB962C8B-B14F-4D97-AF65-F5344CB8AC3E}">
        <p14:creationId xmlns:p14="http://schemas.microsoft.com/office/powerpoint/2010/main" val="251265454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43</a:t>
            </a:fld>
            <a:endParaRPr lang="en-AU"/>
          </a:p>
        </p:txBody>
      </p:sp>
    </p:spTree>
    <p:extLst>
      <p:ext uri="{BB962C8B-B14F-4D97-AF65-F5344CB8AC3E}">
        <p14:creationId xmlns:p14="http://schemas.microsoft.com/office/powerpoint/2010/main" val="410880330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BD069F-C8EF-581B-B750-603C9D587F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FD14AC-C49D-5A73-EFE6-06E98484EE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8A4006-E603-61DE-C310-1DB04F179CF7}"/>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43A7DC7B-E1BE-31DA-FD2F-7ABFFC4D618D}"/>
              </a:ext>
            </a:extLst>
          </p:cNvPr>
          <p:cNvSpPr>
            <a:spLocks noGrp="1"/>
          </p:cNvSpPr>
          <p:nvPr>
            <p:ph type="sldNum" sz="quarter" idx="5"/>
          </p:nvPr>
        </p:nvSpPr>
        <p:spPr/>
        <p:txBody>
          <a:bodyPr/>
          <a:lstStyle/>
          <a:p>
            <a:fld id="{B07158C4-A119-4B78-9DE8-A50001BC31DC}" type="slidenum">
              <a:rPr lang="en-AU" smtClean="0"/>
              <a:pPr/>
              <a:t>44</a:t>
            </a:fld>
            <a:endParaRPr lang="en-AU"/>
          </a:p>
        </p:txBody>
      </p:sp>
    </p:spTree>
    <p:extLst>
      <p:ext uri="{BB962C8B-B14F-4D97-AF65-F5344CB8AC3E}">
        <p14:creationId xmlns:p14="http://schemas.microsoft.com/office/powerpoint/2010/main" val="396810717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45</a:t>
            </a:fld>
            <a:endParaRPr lang="en-AU"/>
          </a:p>
        </p:txBody>
      </p:sp>
    </p:spTree>
    <p:extLst>
      <p:ext uri="{BB962C8B-B14F-4D97-AF65-F5344CB8AC3E}">
        <p14:creationId xmlns:p14="http://schemas.microsoft.com/office/powerpoint/2010/main" val="18105351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b="1">
                <a:latin typeface="Arial"/>
                <a:cs typeface="Arial"/>
              </a:rPr>
              <a:t>Teacher note: </a:t>
            </a:r>
            <a:r>
              <a:rPr lang="en-AU"/>
              <a:t>this slide is to be used in conjunction with </a:t>
            </a:r>
            <a:r>
              <a:rPr lang="en-AU" sz="1600" b="1">
                <a:effectLst/>
                <a:latin typeface="Arial" panose="020B0604020202020204" pitchFamily="34" charset="0"/>
                <a:ea typeface="Calibri" panose="020F0502020204030204" pitchFamily="34" charset="0"/>
              </a:rPr>
              <a:t>Phase 2, sequence 4 – initial exploration of core texts.</a:t>
            </a:r>
            <a:endParaRPr lang="en-AU" sz="1600">
              <a:effectLst/>
              <a:latin typeface="Arial" panose="020B0604020202020204" pitchFamily="34" charset="0"/>
              <a:ea typeface="Calibri" panose="020F0502020204030204" pitchFamily="34" charset="0"/>
            </a:endParaRP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5</a:t>
            </a:fld>
            <a:endParaRPr lang="en-AU"/>
          </a:p>
        </p:txBody>
      </p:sp>
    </p:spTree>
    <p:extLst>
      <p:ext uri="{BB962C8B-B14F-4D97-AF65-F5344CB8AC3E}">
        <p14:creationId xmlns:p14="http://schemas.microsoft.com/office/powerpoint/2010/main" val="25993176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None/>
            </a:pPr>
            <a:r>
              <a:rPr lang="en-AU" b="1">
                <a:latin typeface="Arial" panose="020B0604020202020204" pitchFamily="34" charset="0"/>
                <a:cs typeface="Arial" panose="020B0604020202020204" pitchFamily="34" charset="0"/>
              </a:rPr>
              <a:t>Teachers note:</a:t>
            </a:r>
            <a:r>
              <a:rPr lang="en-AU" b="0">
                <a:latin typeface="Arial" panose="020B0604020202020204" pitchFamily="34" charset="0"/>
                <a:cs typeface="Arial" panose="020B0604020202020204" pitchFamily="34" charset="0"/>
              </a:rPr>
              <a:t> this slide has been used to identify the resources which may be used </a:t>
            </a:r>
            <a:r>
              <a:rPr lang="en-AU" b="0">
                <a:latin typeface="+mj-lt"/>
                <a:cs typeface="Arial" panose="020B0604020202020204" pitchFamily="34" charset="0"/>
              </a:rPr>
              <a:t>alongside </a:t>
            </a:r>
            <a:r>
              <a:rPr lang="en-AU" sz="1600" b="1">
                <a:effectLst/>
                <a:latin typeface="+mj-lt"/>
              </a:rPr>
              <a:t>Phase 3b, sequence 1 – establishing context of Core text 2 – Musgrave Park as a site and symbol of ongoing struggle</a:t>
            </a:r>
            <a:r>
              <a:rPr lang="en-AU" sz="1600" b="0">
                <a:effectLst/>
                <a:latin typeface="+mj-lt"/>
              </a:rPr>
              <a:t>. </a:t>
            </a:r>
            <a:r>
              <a:rPr lang="en-AU" sz="1600" b="0" i="0" u="none" strike="noStrike">
                <a:solidFill>
                  <a:srgbClr val="000000"/>
                </a:solidFill>
                <a:effectLst/>
                <a:latin typeface="+mj-lt"/>
              </a:rPr>
              <a:t>It should be deleted or hidden prior to sharing with students using in a classroom setting.</a:t>
            </a:r>
            <a:r>
              <a:rPr lang="en-US" sz="1600" b="0" i="0">
                <a:solidFill>
                  <a:srgbClr val="444444"/>
                </a:solidFill>
                <a:effectLst/>
                <a:latin typeface="+mj-lt"/>
              </a:rPr>
              <a:t>​ </a:t>
            </a:r>
          </a:p>
          <a:p>
            <a:pPr algn="l" rtl="0" fontAlgn="base"/>
            <a:r>
              <a:rPr lang="en-AU" sz="2000" b="0" i="0">
                <a:solidFill>
                  <a:srgbClr val="444444"/>
                </a:solidFill>
                <a:effectLst/>
                <a:latin typeface="Public Sans" pitchFamily="2" charset="0"/>
              </a:rPr>
              <a:t>​</a:t>
            </a:r>
            <a:endParaRPr lang="en-AU" sz="2000" b="0" i="0">
              <a:solidFill>
                <a:srgbClr val="444444"/>
              </a:solidFill>
              <a:effectLst/>
              <a:latin typeface="Calibri" panose="020F0502020204030204" pitchFamily="34" charset="0"/>
            </a:endParaRPr>
          </a:p>
          <a:p>
            <a:pPr>
              <a:lnSpc>
                <a:spcPct val="150000"/>
              </a:lnSpc>
              <a:spcBef>
                <a:spcPts val="1200"/>
              </a:spcBef>
              <a:spcAft>
                <a:spcPts val="600"/>
              </a:spcAft>
              <a:buNone/>
            </a:pPr>
            <a:endParaRPr lang="en-AU" sz="1800" b="1">
              <a:effectLst/>
              <a:latin typeface="Arial" panose="020B0604020202020204" pitchFamily="34" charset="0"/>
            </a:endParaRPr>
          </a:p>
          <a:p>
            <a:pPr>
              <a:spcBef>
                <a:spcPts val="1200"/>
              </a:spcBef>
              <a:spcAft>
                <a:spcPts val="600"/>
              </a:spcAft>
              <a:buNone/>
            </a:pPr>
            <a:r>
              <a:rPr lang="en-AU" sz="1800">
                <a:effectLst/>
                <a:latin typeface="Arial" panose="020B0604020202020204" pitchFamily="34" charset="0"/>
                <a:ea typeface="Calibri" panose="020F0502020204030204" pitchFamily="34" charset="0"/>
              </a:rPr>
              <a:t> </a:t>
            </a:r>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6</a:t>
            </a:fld>
            <a:endParaRPr lang="en-AU"/>
          </a:p>
        </p:txBody>
      </p:sp>
    </p:spTree>
    <p:extLst>
      <p:ext uri="{BB962C8B-B14F-4D97-AF65-F5344CB8AC3E}">
        <p14:creationId xmlns:p14="http://schemas.microsoft.com/office/powerpoint/2010/main" val="34802854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latin typeface="Arial" panose="020B0604020202020204" pitchFamily="34" charset="0"/>
                <a:cs typeface="Arial" panose="020B0604020202020204" pitchFamily="34" charset="0"/>
              </a:rPr>
              <a:t>Notes for teachers: </a:t>
            </a:r>
            <a:r>
              <a:rPr lang="en-AU" b="0" i="0" u="none" strike="noStrike">
                <a:solidFill>
                  <a:srgbClr val="000000"/>
                </a:solidFill>
                <a:effectLst/>
                <a:latin typeface="Arial" panose="020B0604020202020204" pitchFamily="34" charset="0"/>
              </a:rPr>
              <a:t>this slide is to be used in conjunction with </a:t>
            </a:r>
            <a:r>
              <a:rPr lang="en-AU" b="1" i="0" u="none" strike="noStrike">
                <a:solidFill>
                  <a:srgbClr val="000000"/>
                </a:solidFill>
                <a:effectLst/>
                <a:latin typeface="Arial" panose="020B0604020202020204" pitchFamily="34" charset="0"/>
              </a:rPr>
              <a:t>Phase 3b – Core text 2: O’Neill. </a:t>
            </a:r>
          </a:p>
          <a:p>
            <a:endParaRPr lang="en-AU">
              <a:latin typeface="Arial" panose="020B0604020202020204" pitchFamily="34" charset="0"/>
              <a:cs typeface="Arial" panose="020B0604020202020204" pitchFamily="34" charset="0"/>
            </a:endParaRPr>
          </a:p>
          <a:p>
            <a:r>
              <a:rPr lang="en-AU" sz="1600" b="0" strike="noStrike">
                <a:latin typeface="+mn-lt"/>
                <a:cs typeface="Arial"/>
              </a:rPr>
              <a:t>A</a:t>
            </a:r>
            <a:r>
              <a:rPr lang="en-AU" sz="1600">
                <a:latin typeface="+mn-lt"/>
                <a:cs typeface="Arial"/>
              </a:rPr>
              <a:t>dapt </a:t>
            </a:r>
            <a:r>
              <a:rPr lang="en-AU" sz="1600" b="0">
                <a:latin typeface="+mn-lt"/>
                <a:cs typeface="Arial"/>
              </a:rPr>
              <a:t>the provided learning intention and below sample success criteria, as required, </a:t>
            </a:r>
            <a:r>
              <a:rPr lang="en-AU" sz="1600" b="0" strike="noStrike">
                <a:latin typeface="+mn-lt"/>
                <a:cs typeface="Arial"/>
              </a:rPr>
              <a:t>to suit the needs of your students. </a:t>
            </a:r>
          </a:p>
          <a:p>
            <a:pPr marL="0" lvl="0" indent="0">
              <a:lnSpc>
                <a:spcPct val="150000"/>
              </a:lnSpc>
              <a:spcBef>
                <a:spcPts val="1200"/>
              </a:spcBef>
              <a:spcAft>
                <a:spcPts val="600"/>
              </a:spcAft>
              <a:buFont typeface="Symbol" panose="05050102010706020507" pitchFamily="18" charset="2"/>
              <a:buNone/>
            </a:pPr>
            <a:r>
              <a:rPr lang="en-AU" sz="1600" b="0" i="1" strike="noStrike">
                <a:latin typeface="+mn-lt"/>
                <a:cs typeface="Arial"/>
              </a:rPr>
              <a:t>- </a:t>
            </a:r>
            <a:r>
              <a:rPr lang="en-AU" sz="1600">
                <a:effectLst/>
                <a:latin typeface="+mn-lt"/>
                <a:ea typeface="Calibri" panose="020F0502020204030204" pitchFamily="34" charset="0"/>
              </a:rPr>
              <a:t>articulate their understanding of the historical and cultural significance of the Aboriginal Tent Embassy by engaging thoughtfully with viewing tasks, identifying key themes, and participating in class discussions to accurately answer questions and share their insights</a:t>
            </a:r>
          </a:p>
          <a:p>
            <a:pPr marL="171450" indent="-171450">
              <a:buFont typeface="Arial"/>
              <a:buChar char="•"/>
              <a:defRPr/>
            </a:pPr>
            <a:endParaRPr lang="en-AU" sz="1600" b="0" strike="noStrike">
              <a:latin typeface="+mn-lt"/>
              <a:cs typeface="Arial"/>
            </a:endParaRPr>
          </a:p>
          <a:p>
            <a:pPr marL="171450" indent="-171450">
              <a:buFont typeface="Arial"/>
              <a:buChar char="•"/>
              <a:defRPr/>
            </a:pPr>
            <a:r>
              <a:rPr lang="en-AU" sz="1600" b="0" strike="noStrike">
                <a:latin typeface="+mn-lt"/>
                <a:cs typeface="Arial"/>
              </a:rPr>
              <a:t>LISC is usually shared first or early in the lesson</a:t>
            </a:r>
            <a:r>
              <a:rPr lang="en-AU" sz="1600" b="0">
                <a:latin typeface="+mn-lt"/>
                <a:cs typeface="Arial"/>
              </a:rPr>
              <a:t> and is explained by the teacher who checks for understanding (DoE 2025). </a:t>
            </a:r>
            <a:endParaRPr lang="en-AU" sz="1600" b="0">
              <a:latin typeface="+mn-lt"/>
            </a:endParaRPr>
          </a:p>
          <a:p>
            <a:pPr marL="171450" marR="0" lvl="0" indent="-171450" algn="l" defTabSz="1219170" rtl="0" eaLnBrk="1" fontAlgn="auto" latinLnBrk="0" hangingPunct="1">
              <a:lnSpc>
                <a:spcPct val="100000"/>
              </a:lnSpc>
              <a:spcBef>
                <a:spcPts val="0"/>
              </a:spcBef>
              <a:spcAft>
                <a:spcPts val="0"/>
              </a:spcAft>
              <a:buClrTx/>
              <a:buSzTx/>
              <a:buFont typeface="Arial"/>
              <a:buChar char="•"/>
              <a:tabLst/>
              <a:defRPr/>
            </a:pPr>
            <a:r>
              <a:rPr lang="en-AU" sz="1600" b="0">
                <a:latin typeface="+mn-lt"/>
              </a:rPr>
              <a:t>LISC is referred to regularly to check for understanding, provide feedback or as a self-assessment tool (Wiliam and Leahy 2015). </a:t>
            </a:r>
          </a:p>
          <a:p>
            <a:pPr marL="171450" indent="-171450">
              <a:buFont typeface="Arial"/>
              <a:buChar char="•"/>
              <a:defRPr/>
            </a:pPr>
            <a:r>
              <a:rPr lang="en-AU" sz="1600" b="0">
                <a:latin typeface="+mn-lt"/>
              </a:rPr>
              <a:t>Learning intentions and success criteria can be supported by exemplars, such as 'What A Good One Looks Like' (WAGOLL) or exemplars to demonstrate success criteria (Clarke 2021).</a:t>
            </a:r>
          </a:p>
          <a:p>
            <a:pPr marL="0" indent="0">
              <a:buFont typeface="Arial"/>
              <a:buNone/>
              <a:defRPr/>
            </a:pPr>
            <a:endParaRPr lang="en-AU" sz="1600" b="1">
              <a:latin typeface="+mn-lt"/>
            </a:endParaRPr>
          </a:p>
          <a:p>
            <a:pPr marL="0" marR="0" lvl="0" indent="0" algn="l" defTabSz="1219170" rtl="0" eaLnBrk="1" fontAlgn="auto" latinLnBrk="0" hangingPunct="1">
              <a:lnSpc>
                <a:spcPct val="100000"/>
              </a:lnSpc>
              <a:spcBef>
                <a:spcPts val="0"/>
              </a:spcBef>
              <a:spcAft>
                <a:spcPts val="0"/>
              </a:spcAft>
              <a:buClrTx/>
              <a:buSzTx/>
              <a:buFont typeface="Arial"/>
              <a:buNone/>
              <a:tabLst/>
              <a:defRPr/>
            </a:pPr>
            <a:r>
              <a:rPr lang="en-AU" sz="1600" b="0">
                <a:latin typeface="+mn-lt"/>
              </a:rPr>
              <a:t>For more information, see:</a:t>
            </a:r>
          </a:p>
          <a:p>
            <a:pPr marL="0" marR="0" lvl="0" indent="0" algn="l" defTabSz="1219170" rtl="0" eaLnBrk="1" fontAlgn="auto" latinLnBrk="0" hangingPunct="1">
              <a:lnSpc>
                <a:spcPct val="100000"/>
              </a:lnSpc>
              <a:spcBef>
                <a:spcPts val="0"/>
              </a:spcBef>
              <a:spcAft>
                <a:spcPts val="0"/>
              </a:spcAft>
              <a:buClrTx/>
              <a:buSzTx/>
              <a:buFont typeface="Arial"/>
              <a:buNone/>
              <a:tabLst/>
              <a:defRPr/>
            </a:pPr>
            <a:r>
              <a:rPr lang="en-AU" sz="1600" b="1">
                <a:latin typeface="+mn-lt"/>
              </a:rPr>
              <a:t>Sharing learning intentions and success criteria: </a:t>
            </a:r>
            <a:r>
              <a:rPr lang="en-AU" sz="1600" b="0">
                <a:latin typeface="+mn-lt"/>
              </a:rPr>
              <a:t>https://education.nsw.gov.au/content/dam/main-education/documents/teaching-and-learning/curriculum/explicit-teaching/explicit-teaching-technique-guide-lisc-sharing.pdf </a:t>
            </a:r>
            <a:endParaRPr lang="en-AU" sz="1600" b="0">
              <a:latin typeface="+mn-lt"/>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a:latin typeface="+mn-lt"/>
              </a:rPr>
              <a:t>Planning learning intentions and success criteria: </a:t>
            </a:r>
            <a:r>
              <a:rPr lang="en-AU" sz="1600" b="0">
                <a:latin typeface="+mn-lt"/>
              </a:rPr>
              <a:t>https://education.nsw.gov.au/content/dam/main-education/documents/teaching-and-learning/curriculum/explicit-teaching/explicit-teaching-technique-guide-lisc-planning.pdf</a:t>
            </a:r>
          </a:p>
          <a:p>
            <a:endParaRPr lang="en-AU" b="1">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7</a:t>
            </a:fld>
            <a:endParaRPr lang="en-AU"/>
          </a:p>
        </p:txBody>
      </p:sp>
    </p:spTree>
    <p:extLst>
      <p:ext uri="{BB962C8B-B14F-4D97-AF65-F5344CB8AC3E}">
        <p14:creationId xmlns:p14="http://schemas.microsoft.com/office/powerpoint/2010/main" val="19151260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A68775-7BEA-CA3B-4C49-AD9037F904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AB82AE-FEDC-2A14-44DB-A9627FAFFD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EE41F2-984A-9F4B-F6CD-3C8EA8698FCB}"/>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Teacher note: t</a:t>
            </a:r>
            <a:r>
              <a:rPr lang="en-AU"/>
              <a:t>his section of the PowerPoint should be used in conjunction with </a:t>
            </a:r>
            <a:r>
              <a:rPr lang="en-AU" sz="1600" b="1">
                <a:effectLst/>
                <a:latin typeface="+mn-lt"/>
                <a:ea typeface="Calibri" panose="020F0502020204030204" pitchFamily="34" charset="0"/>
              </a:rPr>
              <a:t>Phase 3b, sequence 1</a:t>
            </a:r>
            <a:r>
              <a:rPr lang="en-AU" sz="1600" b="1" dirty="0">
                <a:effectLst/>
                <a:latin typeface="+mn-lt"/>
                <a:ea typeface="Calibri" panose="020F0502020204030204" pitchFamily="34" charset="0"/>
              </a:rPr>
              <a:t> – establishing context of Core text 2 – Musgrave Park as a site and symbol of ongoing struggle (integrated Phase 5).</a:t>
            </a:r>
            <a:r>
              <a:rPr lang="en-AU" sz="1600" b="1">
                <a:effectLst/>
                <a:latin typeface="+mn-lt"/>
                <a:ea typeface="Calibri" panose="020F0502020204030204" pitchFamily="34" charset="0"/>
              </a:rPr>
              <a:t> </a:t>
            </a:r>
            <a:r>
              <a:rPr lang="en-AU" sz="1600" b="0">
                <a:effectLst/>
                <a:latin typeface="+mn-lt"/>
                <a:ea typeface="Calibri" panose="020F0502020204030204" pitchFamily="34" charset="0"/>
              </a:rPr>
              <a:t>It is designed to develop student understanding of the context of Musgrave Park as an enduring site of struggle. </a:t>
            </a:r>
            <a:endParaRPr lang="en-AU" sz="1600" b="1">
              <a:latin typeface="+mn-lt"/>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b="0" i="0">
              <a:effectLst/>
              <a:latin typeface="Public Sans" pitchFamily="2"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b="0" i="0">
              <a:effectLst/>
              <a:latin typeface="Public Sans" pitchFamily="2" charset="0"/>
            </a:endParaRPr>
          </a:p>
          <a:p>
            <a:endParaRPr lang="en-AU"/>
          </a:p>
        </p:txBody>
      </p:sp>
      <p:sp>
        <p:nvSpPr>
          <p:cNvPr id="4" name="Slide Number Placeholder 3">
            <a:extLst>
              <a:ext uri="{FF2B5EF4-FFF2-40B4-BE49-F238E27FC236}">
                <a16:creationId xmlns:a16="http://schemas.microsoft.com/office/drawing/2014/main" id="{57947BDA-DDAC-D9CB-1D96-F8494FA861EB}"/>
              </a:ext>
            </a:extLst>
          </p:cNvPr>
          <p:cNvSpPr>
            <a:spLocks noGrp="1"/>
          </p:cNvSpPr>
          <p:nvPr>
            <p:ph type="sldNum" sz="quarter" idx="5"/>
          </p:nvPr>
        </p:nvSpPr>
        <p:spPr/>
        <p:txBody>
          <a:bodyPr/>
          <a:lstStyle/>
          <a:p>
            <a:fld id="{B07158C4-A119-4B78-9DE8-A50001BC31DC}" type="slidenum">
              <a:rPr lang="en-AU" smtClean="0"/>
              <a:pPr/>
              <a:t>8</a:t>
            </a:fld>
            <a:endParaRPr lang="en-AU"/>
          </a:p>
        </p:txBody>
      </p:sp>
    </p:spTree>
    <p:extLst>
      <p:ext uri="{BB962C8B-B14F-4D97-AF65-F5344CB8AC3E}">
        <p14:creationId xmlns:p14="http://schemas.microsoft.com/office/powerpoint/2010/main" val="24173443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Teacher note: t</a:t>
            </a:r>
            <a:r>
              <a:rPr lang="en-AU"/>
              <a:t>his section of the PowerPoint should be used in conjunction with </a:t>
            </a:r>
            <a:r>
              <a:rPr lang="en-AU" sz="1800" b="1" kern="1200" dirty="0">
                <a:solidFill>
                  <a:schemeClr val="tx1"/>
                </a:solidFill>
                <a:effectLst/>
                <a:latin typeface="Public Sans" pitchFamily="2" charset="0"/>
                <a:ea typeface="Calibri" panose="020F0502020204030204" pitchFamily="34" charset="0"/>
                <a:cs typeface="+mn-cs"/>
              </a:rPr>
              <a:t>Phase 3b, sequence 1 – establishing context of Core text 2 – Musgrave Park as a site and symbol of ongoing struggle (integrated Phase 5). </a:t>
            </a:r>
            <a:r>
              <a:rPr lang="en-AU" sz="1800" b="1">
                <a:effectLst/>
                <a:latin typeface="Arial" panose="020B0604020202020204" pitchFamily="34" charset="0"/>
                <a:ea typeface="Calibri" panose="020F0502020204030204" pitchFamily="34" charset="0"/>
              </a:rPr>
              <a:t>.</a:t>
            </a:r>
          </a:p>
          <a:p>
            <a:pPr>
              <a:spcBef>
                <a:spcPts val="1200"/>
              </a:spcBef>
              <a:spcAft>
                <a:spcPts val="600"/>
              </a:spcAft>
              <a:buNone/>
            </a:pPr>
            <a:br>
              <a:rPr lang="en-AU" sz="1800" b="1">
                <a:effectLst/>
                <a:latin typeface="Arial" panose="020B0604020202020204" pitchFamily="34" charset="0"/>
                <a:ea typeface="Calibri" panose="020F0502020204030204" pitchFamily="34" charset="0"/>
              </a:rPr>
            </a:br>
            <a:r>
              <a:rPr lang="en-AU" sz="1800" b="0">
                <a:effectLst/>
                <a:latin typeface="Arial" panose="020B0604020202020204" pitchFamily="34" charset="0"/>
                <a:ea typeface="Calibri" panose="020F0502020204030204" pitchFamily="34" charset="0"/>
              </a:rPr>
              <a:t>This slide compliments </a:t>
            </a:r>
            <a:r>
              <a:rPr lang="en-AU" sz="1800" b="1">
                <a:effectLst/>
                <a:latin typeface="Arial" panose="020B0604020202020204" pitchFamily="34" charset="0"/>
                <a:ea typeface="Calibri" panose="020F0502020204030204" pitchFamily="34" charset="0"/>
              </a:rPr>
              <a:t>Phase 3b, activity 1 – Aboriginal Tent Embassy viewing task. Talk students through instructions and clarify as needed prior to playing the associated video.</a:t>
            </a:r>
          </a:p>
          <a:p>
            <a:pPr>
              <a:spcBef>
                <a:spcPts val="1200"/>
              </a:spcBef>
              <a:spcAft>
                <a:spcPts val="600"/>
              </a:spcAft>
              <a:buNone/>
            </a:pPr>
            <a:endParaRPr lang="en-AU" sz="1800" b="1">
              <a:effectLst/>
              <a:latin typeface="Arial" panose="020B0604020202020204" pitchFamily="34" charset="0"/>
              <a:ea typeface="Calibri" panose="020F0502020204030204" pitchFamily="34" charset="0"/>
            </a:endParaRPr>
          </a:p>
          <a:p>
            <a:pPr>
              <a:spcBef>
                <a:spcPts val="1200"/>
              </a:spcBef>
              <a:spcAft>
                <a:spcPts val="600"/>
              </a:spcAft>
              <a:buNone/>
            </a:pPr>
            <a:r>
              <a:rPr lang="en-AU" sz="1800" b="1">
                <a:effectLst/>
                <a:latin typeface="Arial" panose="020B0604020202020204" pitchFamily="34" charset="0"/>
                <a:ea typeface="Calibri" panose="020F0502020204030204" pitchFamily="34" charset="0"/>
              </a:rPr>
              <a:t>Video link: </a:t>
            </a:r>
            <a:r>
              <a:rPr lang="en-AU" sz="1800">
                <a:effectLst/>
                <a:latin typeface="Arial" panose="020B0604020202020204" pitchFamily="34" charset="0"/>
                <a:ea typeface="Calibri" panose="020F0502020204030204" pitchFamily="34" charset="0"/>
              </a:rPr>
              <a:t> https://www.youtube.com/watch?v=RiZnbGu7Om0</a:t>
            </a:r>
            <a:endParaRPr lang="en-AU" b="1"/>
          </a:p>
        </p:txBody>
      </p:sp>
      <p:sp>
        <p:nvSpPr>
          <p:cNvPr id="4" name="Slide Number Placeholder 3"/>
          <p:cNvSpPr>
            <a:spLocks noGrp="1"/>
          </p:cNvSpPr>
          <p:nvPr>
            <p:ph type="sldNum" sz="quarter" idx="5"/>
          </p:nvPr>
        </p:nvSpPr>
        <p:spPr/>
        <p:txBody>
          <a:bodyPr/>
          <a:lstStyle/>
          <a:p>
            <a:fld id="{B07158C4-A119-4B78-9DE8-A50001BC31DC}" type="slidenum">
              <a:rPr lang="en-AU" smtClean="0"/>
              <a:pPr/>
              <a:t>9</a:t>
            </a:fld>
            <a:endParaRPr lang="en-AU"/>
          </a:p>
        </p:txBody>
      </p:sp>
    </p:spTree>
    <p:extLst>
      <p:ext uri="{BB962C8B-B14F-4D97-AF65-F5344CB8AC3E}">
        <p14:creationId xmlns:p14="http://schemas.microsoft.com/office/powerpoint/2010/main" val="245790516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A17B1F9-1883-FB0F-19DA-8B4A4053535B}"/>
              </a:ext>
            </a:extLst>
          </p:cNvPr>
          <p:cNvSpPr/>
          <p:nvPr userDrawn="1"/>
        </p:nvSpPr>
        <p:spPr>
          <a:xfrm>
            <a:off x="7128000" y="0"/>
            <a:ext cx="5064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a:extLst>
              <a:ext uri="{FF2B5EF4-FFF2-40B4-BE49-F238E27FC236}">
                <a16:creationId xmlns:a16="http://schemas.microsoft.com/office/drawing/2014/main" id="{6E6ACE4A-E374-4533-BE29-9C2AA078581F}"/>
              </a:ext>
              <a:ext uri="{C183D7F6-B498-43B3-948B-1728B52AA6E4}">
                <adec:decorative xmlns:adec="http://schemas.microsoft.com/office/drawing/2017/decorative" val="1"/>
              </a:ext>
            </a:extLst>
          </p:cNvPr>
          <p:cNvSpPr/>
          <p:nvPr userDrawn="1"/>
        </p:nvSpPr>
        <p:spPr>
          <a:xfrm>
            <a:off x="0" y="0"/>
            <a:ext cx="7128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cxnSp>
        <p:nvCxnSpPr>
          <p:cNvPr id="8" name="Straight Connector 7">
            <a:extLst>
              <a:ext uri="{FF2B5EF4-FFF2-40B4-BE49-F238E27FC236}">
                <a16:creationId xmlns:a16="http://schemas.microsoft.com/office/drawing/2014/main" id="{1379E5D7-4594-7BEA-DCDE-7C07259A2A00}"/>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06313123-38FC-0AA8-8313-B587FAEA9FAB}"/>
              </a:ext>
            </a:extLst>
          </p:cNvPr>
          <p:cNvSpPr>
            <a:spLocks noGrp="1"/>
          </p:cNvSpPr>
          <p:nvPr>
            <p:ph type="ctrTitle" hasCustomPrompt="1"/>
          </p:nvPr>
        </p:nvSpPr>
        <p:spPr>
          <a:xfrm>
            <a:off x="539999" y="2240968"/>
            <a:ext cx="6255979" cy="2033997"/>
          </a:xfrm>
          <a:ln>
            <a:noFill/>
          </a:ln>
        </p:spPr>
        <p:txBody>
          <a:bodyPr anchor="b">
            <a:noAutofit/>
          </a:bodyPr>
          <a:lstStyle>
            <a:lvl1pPr algn="l">
              <a:lnSpc>
                <a:spcPct val="100000"/>
              </a:lnSpc>
              <a:defRPr sz="4800">
                <a:solidFill>
                  <a:schemeClr val="bg1"/>
                </a:solidFill>
                <a:latin typeface="Arial" panose="020B0604020202020204" pitchFamily="34" charset="0"/>
                <a:cs typeface="Arial" panose="020B0604020202020204" pitchFamily="34" charset="0"/>
              </a:defRPr>
            </a:lvl1pPr>
          </a:lstStyle>
          <a:p>
            <a:r>
              <a:rPr lang="en-US" dirty="0"/>
              <a:t>Learning sequence/lesson/ activity title</a:t>
            </a:r>
          </a:p>
        </p:txBody>
      </p:sp>
      <p:sp>
        <p:nvSpPr>
          <p:cNvPr id="11" name="Text Placeholder 10">
            <a:extLst>
              <a:ext uri="{FF2B5EF4-FFF2-40B4-BE49-F238E27FC236}">
                <a16:creationId xmlns:a16="http://schemas.microsoft.com/office/drawing/2014/main" id="{1ECD7A7F-13F8-9E9F-94FF-03D42EEEF0A8}"/>
              </a:ext>
            </a:extLst>
          </p:cNvPr>
          <p:cNvSpPr>
            <a:spLocks noGrp="1"/>
          </p:cNvSpPr>
          <p:nvPr>
            <p:ph type="body" sz="quarter" idx="10" hasCustomPrompt="1"/>
          </p:nvPr>
        </p:nvSpPr>
        <p:spPr>
          <a:xfrm>
            <a:off x="539999" y="4385568"/>
            <a:ext cx="6255977" cy="426611"/>
          </a:xfrm>
        </p:spPr>
        <p:txBody>
          <a:bodyPr anchor="t">
            <a:noAutofit/>
          </a:bodyPr>
          <a:lstStyle>
            <a:lvl1pPr>
              <a:defRPr sz="2000">
                <a:solidFill>
                  <a:schemeClr val="accent4"/>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Stage</a:t>
            </a:r>
          </a:p>
        </p:txBody>
      </p:sp>
      <p:sp>
        <p:nvSpPr>
          <p:cNvPr id="12" name="Text Placeholder 14">
            <a:extLst>
              <a:ext uri="{FF2B5EF4-FFF2-40B4-BE49-F238E27FC236}">
                <a16:creationId xmlns:a16="http://schemas.microsoft.com/office/drawing/2014/main" id="{1F1B4A2E-693D-413E-6506-E51D3453E154}"/>
              </a:ext>
            </a:extLst>
          </p:cNvPr>
          <p:cNvSpPr>
            <a:spLocks noGrp="1"/>
          </p:cNvSpPr>
          <p:nvPr>
            <p:ph type="body" sz="quarter" idx="16" hasCustomPrompt="1"/>
          </p:nvPr>
        </p:nvSpPr>
        <p:spPr>
          <a:xfrm>
            <a:off x="540000" y="4925698"/>
            <a:ext cx="6255975" cy="360000"/>
          </a:xfrm>
        </p:spPr>
        <p:txBody>
          <a:bodyPr>
            <a:noAutofit/>
          </a:bodyPr>
          <a:lstStyle>
            <a:lvl1pPr>
              <a:spcAft>
                <a:spcPts val="0"/>
              </a:spcAft>
              <a:defRPr sz="1800" b="1">
                <a:solidFill>
                  <a:schemeClr val="bg1"/>
                </a:solidFill>
                <a:latin typeface="Arial" panose="020B0604020202020204" pitchFamily="34" charset="0"/>
                <a:cs typeface="Arial" panose="020B0604020202020204" pitchFamily="34" charset="0"/>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Module</a:t>
            </a:r>
          </a:p>
        </p:txBody>
      </p:sp>
      <p:sp>
        <p:nvSpPr>
          <p:cNvPr id="13" name="Text Placeholder 7">
            <a:extLst>
              <a:ext uri="{FF2B5EF4-FFF2-40B4-BE49-F238E27FC236}">
                <a16:creationId xmlns:a16="http://schemas.microsoft.com/office/drawing/2014/main" id="{0C245AE8-A9B0-AE21-616C-11D22901313C}"/>
              </a:ext>
            </a:extLst>
          </p:cNvPr>
          <p:cNvSpPr>
            <a:spLocks noGrp="1"/>
          </p:cNvSpPr>
          <p:nvPr>
            <p:ph type="body" sz="quarter" idx="14" hasCustomPrompt="1"/>
          </p:nvPr>
        </p:nvSpPr>
        <p:spPr>
          <a:xfrm>
            <a:off x="540000" y="5327998"/>
            <a:ext cx="6255971" cy="792000"/>
          </a:xfrm>
        </p:spPr>
        <p:txBody>
          <a:bodyPr/>
          <a:lstStyle>
            <a:lvl1pPr>
              <a:defRPr sz="1800">
                <a:solidFill>
                  <a:schemeClr val="bg1"/>
                </a:solidFill>
                <a:latin typeface="Arial" panose="020B0604020202020204" pitchFamily="34" charset="0"/>
                <a:cs typeface="Arial" panose="020B0604020202020204" pitchFamily="34" charset="0"/>
              </a:defRPr>
            </a:lvl1pPr>
          </a:lstStyle>
          <a:p>
            <a:pPr lvl="0"/>
            <a:r>
              <a:rPr lang="en-US" dirty="0"/>
              <a:t>Presenter name</a:t>
            </a:r>
            <a:endParaRPr lang="en-AU" dirty="0"/>
          </a:p>
        </p:txBody>
      </p:sp>
      <p:sp>
        <p:nvSpPr>
          <p:cNvPr id="15" name="Text Placeholder 14">
            <a:extLst>
              <a:ext uri="{FF2B5EF4-FFF2-40B4-BE49-F238E27FC236}">
                <a16:creationId xmlns:a16="http://schemas.microsoft.com/office/drawing/2014/main" id="{5C2AC99F-F6FA-4B77-DD09-207FFF07B242}"/>
              </a:ext>
            </a:extLst>
          </p:cNvPr>
          <p:cNvSpPr>
            <a:spLocks noGrp="1"/>
          </p:cNvSpPr>
          <p:nvPr>
            <p:ph type="body" sz="quarter" idx="15" hasCustomPrompt="1"/>
          </p:nvPr>
        </p:nvSpPr>
        <p:spPr>
          <a:xfrm>
            <a:off x="540000" y="6192000"/>
            <a:ext cx="6255975" cy="360000"/>
          </a:xfrm>
        </p:spPr>
        <p:txBody>
          <a:bodyPr anchor="b" anchorCtr="0">
            <a:noAutofit/>
          </a:bodyPr>
          <a:lstStyle>
            <a:lvl1pPr algn="l">
              <a:defRPr sz="1800" b="0">
                <a:solidFill>
                  <a:schemeClr val="bg1"/>
                </a:solidFill>
                <a:latin typeface="Arial" panose="020B0604020202020204" pitchFamily="34" charset="0"/>
                <a:cs typeface="Arial" panose="020B0604020202020204" pitchFamily="34" charset="0"/>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00 Month YYYY</a:t>
            </a:r>
          </a:p>
        </p:txBody>
      </p:sp>
      <p:pic>
        <p:nvPicPr>
          <p:cNvPr id="17" name="Picture 16">
            <a:extLst>
              <a:ext uri="{FF2B5EF4-FFF2-40B4-BE49-F238E27FC236}">
                <a16:creationId xmlns:a16="http://schemas.microsoft.com/office/drawing/2014/main" id="{1B2918F2-2A15-B218-B84D-C469AD3B60D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135329" y="360000"/>
            <a:ext cx="660650" cy="715199"/>
          </a:xfrm>
          <a:prstGeom prst="rect">
            <a:avLst/>
          </a:prstGeom>
        </p:spPr>
      </p:pic>
      <p:sp>
        <p:nvSpPr>
          <p:cNvPr id="2" name="Picture Placeholder 4">
            <a:extLst>
              <a:ext uri="{FF2B5EF4-FFF2-40B4-BE49-F238E27FC236}">
                <a16:creationId xmlns:a16="http://schemas.microsoft.com/office/drawing/2014/main" id="{206B55C3-1914-D3B1-73B3-69F5509A4B69}"/>
              </a:ext>
              <a:ext uri="{C183D7F6-B498-43B3-948B-1728B52AA6E4}">
                <adec:decorative xmlns:adec="http://schemas.microsoft.com/office/drawing/2017/decorative" val="1"/>
              </a:ext>
            </a:extLst>
          </p:cNvPr>
          <p:cNvSpPr>
            <a:spLocks noGrp="1"/>
          </p:cNvSpPr>
          <p:nvPr>
            <p:ph type="pic" sz="quarter" idx="13"/>
          </p:nvPr>
        </p:nvSpPr>
        <p:spPr>
          <a:xfrm>
            <a:off x="7128000" y="0"/>
            <a:ext cx="5064000" cy="6858000"/>
          </a:xfrm>
        </p:spPr>
        <p:txBody>
          <a:bodyPr/>
          <a:lstStyle/>
          <a:p>
            <a:r>
              <a:rPr lang="en-GB"/>
              <a:t>Click icon to add picture</a:t>
            </a:r>
            <a:endParaRPr lang="en-AU" dirty="0"/>
          </a:p>
        </p:txBody>
      </p:sp>
    </p:spTree>
    <p:extLst>
      <p:ext uri="{BB962C8B-B14F-4D97-AF65-F5344CB8AC3E}">
        <p14:creationId xmlns:p14="http://schemas.microsoft.com/office/powerpoint/2010/main" val="1200554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360000"/>
            <a:ext cx="11484000" cy="545601"/>
          </a:xfrm>
        </p:spPr>
        <p:txBody>
          <a:bodyPr/>
          <a:lstStyle>
            <a:lvl1pPr>
              <a:defRPr>
                <a:solidFill>
                  <a:schemeClr val="accent1"/>
                </a:solidFill>
              </a:defRPr>
            </a:lvl1pPr>
          </a:lstStyle>
          <a:p>
            <a:r>
              <a:rPr lang="en-US" dirty="0"/>
              <a:t>Title</a:t>
            </a:r>
            <a:endParaRPr lang="en-AU" dirty="0"/>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60000" y="982520"/>
            <a:ext cx="11484000"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1851027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1760429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References">
    <p:bg>
      <p:bgPr>
        <a:solidFill>
          <a:schemeClr val="accent4"/>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3C69E21-27A4-4448-A8A5-3DF6A41F3B28}"/>
              </a:ext>
            </a:extLst>
          </p:cNvPr>
          <p:cNvSpPr/>
          <p:nvPr userDrawn="1"/>
        </p:nvSpPr>
        <p:spPr>
          <a:xfrm>
            <a:off x="0" y="1265616"/>
            <a:ext cx="12192000" cy="19011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a:cxnSpLocks/>
          </p:cNvCxnSpPr>
          <p:nvPr userDrawn="1"/>
        </p:nvCxnSpPr>
        <p:spPr>
          <a:xfrm>
            <a:off x="0" y="1265616"/>
            <a:ext cx="12192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81B646BC-5BB3-E31B-1A9E-AD82558D7FE8}"/>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itle 3">
            <a:extLst>
              <a:ext uri="{FF2B5EF4-FFF2-40B4-BE49-F238E27FC236}">
                <a16:creationId xmlns:a16="http://schemas.microsoft.com/office/drawing/2014/main" id="{2245FC77-E959-4B3D-936D-71858DF4D065}"/>
              </a:ext>
            </a:extLst>
          </p:cNvPr>
          <p:cNvSpPr>
            <a:spLocks noGrp="1"/>
          </p:cNvSpPr>
          <p:nvPr>
            <p:ph type="title" hasCustomPrompt="1"/>
          </p:nvPr>
        </p:nvSpPr>
        <p:spPr>
          <a:xfrm>
            <a:off x="360000" y="360001"/>
            <a:ext cx="10080000" cy="521412"/>
          </a:xfrm>
        </p:spPr>
        <p:txBody>
          <a:bodyPr/>
          <a:lstStyle>
            <a:lvl1pPr>
              <a:defRPr>
                <a:solidFill>
                  <a:schemeClr val="accent1"/>
                </a:solidFill>
              </a:defRPr>
            </a:lvl1pPr>
          </a:lstStyle>
          <a:p>
            <a:r>
              <a:rPr lang="en-US" dirty="0"/>
              <a:t>References</a:t>
            </a:r>
            <a:endParaRPr lang="en-AU" dirty="0"/>
          </a:p>
        </p:txBody>
      </p:sp>
      <p:sp>
        <p:nvSpPr>
          <p:cNvPr id="2" name="Content Placeholder 2">
            <a:extLst>
              <a:ext uri="{FF2B5EF4-FFF2-40B4-BE49-F238E27FC236}">
                <a16:creationId xmlns:a16="http://schemas.microsoft.com/office/drawing/2014/main" id="{27905181-B8A1-3C65-36D9-EB3FF362FF6C}"/>
              </a:ext>
            </a:extLst>
          </p:cNvPr>
          <p:cNvSpPr>
            <a:spLocks noGrp="1"/>
          </p:cNvSpPr>
          <p:nvPr>
            <p:ph idx="1" hasCustomPrompt="1"/>
          </p:nvPr>
        </p:nvSpPr>
        <p:spPr>
          <a:xfrm>
            <a:off x="360000" y="3428999"/>
            <a:ext cx="11484000" cy="2927351"/>
          </a:xfrm>
        </p:spPr>
        <p:txBody>
          <a:bodyPr/>
          <a:lstStyle>
            <a:lvl1pPr>
              <a:lnSpc>
                <a:spcPct val="150000"/>
              </a:lnSpc>
              <a:defRPr sz="1200">
                <a:latin typeface="Arial" panose="020B0604020202020204" pitchFamily="34" charset="0"/>
                <a:cs typeface="Arial" panose="020B0604020202020204" pitchFamily="34" charset="0"/>
              </a:defRPr>
            </a:lvl1pPr>
            <a:lvl2pPr>
              <a:lnSpc>
                <a:spcPct val="150000"/>
              </a:lnSpc>
              <a:defRPr sz="1200"/>
            </a:lvl2pPr>
            <a:lvl3pPr>
              <a:lnSpc>
                <a:spcPct val="150000"/>
              </a:lnSpc>
              <a:defRPr/>
            </a:lvl3pPr>
            <a:lvl4pPr>
              <a:lnSpc>
                <a:spcPct val="150000"/>
              </a:lnSpc>
              <a:defRPr sz="1200"/>
            </a:lvl4pPr>
            <a:lvl5pPr>
              <a:lnSpc>
                <a:spcPct val="150000"/>
              </a:lnSpc>
              <a:defRPr sz="12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79738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pyright">
    <p:bg>
      <p:bgPr>
        <a:solidFill>
          <a:schemeClr val="accent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chemeClr val="bg1"/>
                </a:solidFill>
              </a:defRPr>
            </a:lvl1pPr>
          </a:lstStyle>
          <a:p>
            <a:fld id="{10A01DC5-1685-4615-8240-15192985C6A2}" type="slidenum">
              <a:rPr lang="en-AU" smtClean="0"/>
              <a:pPr/>
              <a:t>‹#›</a:t>
            </a:fld>
            <a:endParaRPr lang="en-AU"/>
          </a:p>
        </p:txBody>
      </p:sp>
      <p:sp>
        <p:nvSpPr>
          <p:cNvPr id="2" name="Title 1">
            <a:extLst>
              <a:ext uri="{FF2B5EF4-FFF2-40B4-BE49-F238E27FC236}">
                <a16:creationId xmlns:a16="http://schemas.microsoft.com/office/drawing/2014/main" id="{34BE5FFA-C863-5F63-2574-4F650BA4588D}"/>
              </a:ext>
            </a:extLst>
          </p:cNvPr>
          <p:cNvSpPr>
            <a:spLocks noGrp="1"/>
          </p:cNvSpPr>
          <p:nvPr>
            <p:ph type="title" hasCustomPrompt="1"/>
          </p:nvPr>
        </p:nvSpPr>
        <p:spPr>
          <a:xfrm>
            <a:off x="360000" y="360000"/>
            <a:ext cx="10080000" cy="537467"/>
          </a:xfrm>
        </p:spPr>
        <p:txBody>
          <a:bodyPr/>
          <a:lstStyle>
            <a:lvl1pPr>
              <a:defRPr>
                <a:solidFill>
                  <a:schemeClr val="bg1"/>
                </a:solidFill>
              </a:defRPr>
            </a:lvl1pPr>
          </a:lstStyle>
          <a:p>
            <a:r>
              <a:rPr lang="en-US" dirty="0"/>
              <a:t>Copyright</a:t>
            </a:r>
          </a:p>
        </p:txBody>
      </p:sp>
      <p:sp>
        <p:nvSpPr>
          <p:cNvPr id="3" name="Slide Number Placeholder 4">
            <a:extLst>
              <a:ext uri="{FF2B5EF4-FFF2-40B4-BE49-F238E27FC236}">
                <a16:creationId xmlns:a16="http://schemas.microsoft.com/office/drawing/2014/main" id="{CAF241D3-718F-F3B9-95BA-7ED78B1B5BDD}"/>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bg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a:p>
        </p:txBody>
      </p:sp>
      <p:sp>
        <p:nvSpPr>
          <p:cNvPr id="5" name="Rectangle 4">
            <a:extLst>
              <a:ext uri="{FF2B5EF4-FFF2-40B4-BE49-F238E27FC236}">
                <a16:creationId xmlns:a16="http://schemas.microsoft.com/office/drawing/2014/main" id="{147A10EB-69B5-E036-369C-033BAFE6DB18}"/>
              </a:ext>
            </a:extLst>
          </p:cNvPr>
          <p:cNvSpPr/>
          <p:nvPr userDrawn="1"/>
        </p:nvSpPr>
        <p:spPr>
          <a:xfrm>
            <a:off x="10915048" y="231006"/>
            <a:ext cx="1039529" cy="1100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6" name="Picture 5" descr="A red flower with white text&#10;&#10;Description automatically generated with low confidence">
            <a:extLst>
              <a:ext uri="{FF2B5EF4-FFF2-40B4-BE49-F238E27FC236}">
                <a16:creationId xmlns:a16="http://schemas.microsoft.com/office/drawing/2014/main" id="{F5F3CD7E-F06C-6B47-6A3E-198A7C0DC3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95216" y="360000"/>
            <a:ext cx="660785" cy="717587"/>
          </a:xfrm>
          <a:prstGeom prst="rect">
            <a:avLst/>
          </a:prstGeom>
        </p:spPr>
      </p:pic>
      <p:pic>
        <p:nvPicPr>
          <p:cNvPr id="7" name="Picture 12" descr="Creative Commons Attribution licence logo">
            <a:extLst>
              <a:ext uri="{FF2B5EF4-FFF2-40B4-BE49-F238E27FC236}">
                <a16:creationId xmlns:a16="http://schemas.microsoft.com/office/drawing/2014/main" id="{7948A98C-F758-2F9B-44F6-E4FEA77CAA7A}"/>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244972" y="2967486"/>
            <a:ext cx="1406523" cy="489432"/>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10">
            <a:extLst>
              <a:ext uri="{FF2B5EF4-FFF2-40B4-BE49-F238E27FC236}">
                <a16:creationId xmlns:a16="http://schemas.microsoft.com/office/drawing/2014/main" id="{CD8E711E-20C4-EB65-95D8-4E4BB3686546}"/>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4"/>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1265398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59999" y="360000"/>
            <a:ext cx="11483999" cy="545601"/>
          </a:xfrm>
        </p:spPr>
        <p:txBody>
          <a:bodyPr/>
          <a:lstStyle>
            <a:lvl1pPr>
              <a:defRPr>
                <a:solidFill>
                  <a:schemeClr val="accent1"/>
                </a:solidFill>
              </a:defRPr>
            </a:lvl1pPr>
          </a:lstStyle>
          <a:p>
            <a:r>
              <a:rPr lang="en-US" dirty="0"/>
              <a:t>Title</a:t>
            </a:r>
            <a:endParaRPr lang="en-AU" dirty="0"/>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60000" y="982520"/>
            <a:ext cx="11483998"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2" name="Text Placeholder 3">
            <a:extLst>
              <a:ext uri="{FF2B5EF4-FFF2-40B4-BE49-F238E27FC236}">
                <a16:creationId xmlns:a16="http://schemas.microsoft.com/office/drawing/2014/main" id="{7A679F83-4A45-8E00-A9A4-2E8DE35C1BB0}"/>
              </a:ext>
            </a:extLst>
          </p:cNvPr>
          <p:cNvSpPr>
            <a:spLocks noGrp="1"/>
          </p:cNvSpPr>
          <p:nvPr>
            <p:ph type="body" sz="quarter" idx="17" hasCustomPrompt="1"/>
          </p:nvPr>
        </p:nvSpPr>
        <p:spPr>
          <a:xfrm>
            <a:off x="360000" y="1567086"/>
            <a:ext cx="11484000" cy="4807835"/>
          </a:xfrm>
        </p:spPr>
        <p:txBody>
          <a:bodyPr/>
          <a:lstStyle>
            <a:lvl1pPr>
              <a:defRPr/>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56979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ver">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A17B1F9-1883-FB0F-19DA-8B4A4053535B}"/>
              </a:ext>
            </a:extLst>
          </p:cNvPr>
          <p:cNvSpPr/>
          <p:nvPr userDrawn="1"/>
        </p:nvSpPr>
        <p:spPr>
          <a:xfrm>
            <a:off x="7128000" y="0"/>
            <a:ext cx="5064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a:extLst>
              <a:ext uri="{FF2B5EF4-FFF2-40B4-BE49-F238E27FC236}">
                <a16:creationId xmlns:a16="http://schemas.microsoft.com/office/drawing/2014/main" id="{6E6ACE4A-E374-4533-BE29-9C2AA078581F}"/>
              </a:ext>
              <a:ext uri="{C183D7F6-B498-43B3-948B-1728B52AA6E4}">
                <adec:decorative xmlns:adec="http://schemas.microsoft.com/office/drawing/2017/decorative" val="1"/>
              </a:ext>
            </a:extLst>
          </p:cNvPr>
          <p:cNvSpPr/>
          <p:nvPr userDrawn="1"/>
        </p:nvSpPr>
        <p:spPr>
          <a:xfrm>
            <a:off x="0" y="0"/>
            <a:ext cx="7128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cxnSp>
        <p:nvCxnSpPr>
          <p:cNvPr id="8" name="Straight Connector 7">
            <a:extLst>
              <a:ext uri="{FF2B5EF4-FFF2-40B4-BE49-F238E27FC236}">
                <a16:creationId xmlns:a16="http://schemas.microsoft.com/office/drawing/2014/main" id="{1379E5D7-4594-7BEA-DCDE-7C07259A2A00}"/>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06313123-38FC-0AA8-8313-B587FAEA9FAB}"/>
              </a:ext>
            </a:extLst>
          </p:cNvPr>
          <p:cNvSpPr>
            <a:spLocks noGrp="1"/>
          </p:cNvSpPr>
          <p:nvPr>
            <p:ph type="ctrTitle" hasCustomPrompt="1"/>
          </p:nvPr>
        </p:nvSpPr>
        <p:spPr>
          <a:xfrm>
            <a:off x="539999" y="2240968"/>
            <a:ext cx="6255979" cy="2033997"/>
          </a:xfrm>
          <a:ln>
            <a:noFill/>
          </a:ln>
        </p:spPr>
        <p:txBody>
          <a:bodyPr anchor="b">
            <a:noAutofit/>
          </a:bodyPr>
          <a:lstStyle>
            <a:lvl1pPr algn="l">
              <a:lnSpc>
                <a:spcPct val="100000"/>
              </a:lnSpc>
              <a:defRPr sz="4800">
                <a:solidFill>
                  <a:schemeClr val="bg1"/>
                </a:solidFill>
                <a:latin typeface="Arial" panose="020B0604020202020204" pitchFamily="34" charset="0"/>
                <a:cs typeface="Arial" panose="020B0604020202020204" pitchFamily="34" charset="0"/>
              </a:defRPr>
            </a:lvl1pPr>
          </a:lstStyle>
          <a:p>
            <a:r>
              <a:rPr lang="en-US" dirty="0"/>
              <a:t>Learning sequence/lesson/ activity title</a:t>
            </a:r>
          </a:p>
        </p:txBody>
      </p:sp>
      <p:sp>
        <p:nvSpPr>
          <p:cNvPr id="11" name="Text Placeholder 10">
            <a:extLst>
              <a:ext uri="{FF2B5EF4-FFF2-40B4-BE49-F238E27FC236}">
                <a16:creationId xmlns:a16="http://schemas.microsoft.com/office/drawing/2014/main" id="{1ECD7A7F-13F8-9E9F-94FF-03D42EEEF0A8}"/>
              </a:ext>
            </a:extLst>
          </p:cNvPr>
          <p:cNvSpPr>
            <a:spLocks noGrp="1"/>
          </p:cNvSpPr>
          <p:nvPr>
            <p:ph type="body" sz="quarter" idx="10" hasCustomPrompt="1"/>
          </p:nvPr>
        </p:nvSpPr>
        <p:spPr>
          <a:xfrm>
            <a:off x="539999" y="4385568"/>
            <a:ext cx="6255977" cy="426611"/>
          </a:xfrm>
        </p:spPr>
        <p:txBody>
          <a:bodyPr anchor="t">
            <a:noAutofit/>
          </a:bodyPr>
          <a:lstStyle>
            <a:lvl1pPr>
              <a:defRPr sz="2000">
                <a:solidFill>
                  <a:schemeClr val="accent4"/>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Stage</a:t>
            </a:r>
          </a:p>
        </p:txBody>
      </p:sp>
      <p:sp>
        <p:nvSpPr>
          <p:cNvPr id="12" name="Text Placeholder 14">
            <a:extLst>
              <a:ext uri="{FF2B5EF4-FFF2-40B4-BE49-F238E27FC236}">
                <a16:creationId xmlns:a16="http://schemas.microsoft.com/office/drawing/2014/main" id="{1F1B4A2E-693D-413E-6506-E51D3453E154}"/>
              </a:ext>
            </a:extLst>
          </p:cNvPr>
          <p:cNvSpPr>
            <a:spLocks noGrp="1"/>
          </p:cNvSpPr>
          <p:nvPr>
            <p:ph type="body" sz="quarter" idx="16" hasCustomPrompt="1"/>
          </p:nvPr>
        </p:nvSpPr>
        <p:spPr>
          <a:xfrm>
            <a:off x="540000" y="4925698"/>
            <a:ext cx="6255975" cy="360000"/>
          </a:xfrm>
        </p:spPr>
        <p:txBody>
          <a:bodyPr>
            <a:noAutofit/>
          </a:bodyPr>
          <a:lstStyle>
            <a:lvl1pPr>
              <a:spcAft>
                <a:spcPts val="0"/>
              </a:spcAft>
              <a:defRPr sz="1800" b="1">
                <a:solidFill>
                  <a:schemeClr val="bg1"/>
                </a:solidFill>
                <a:latin typeface="Arial" panose="020B0604020202020204" pitchFamily="34" charset="0"/>
                <a:cs typeface="Arial" panose="020B0604020202020204" pitchFamily="34" charset="0"/>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Module</a:t>
            </a:r>
          </a:p>
        </p:txBody>
      </p:sp>
      <p:sp>
        <p:nvSpPr>
          <p:cNvPr id="13" name="Text Placeholder 7">
            <a:extLst>
              <a:ext uri="{FF2B5EF4-FFF2-40B4-BE49-F238E27FC236}">
                <a16:creationId xmlns:a16="http://schemas.microsoft.com/office/drawing/2014/main" id="{0C245AE8-A9B0-AE21-616C-11D22901313C}"/>
              </a:ext>
            </a:extLst>
          </p:cNvPr>
          <p:cNvSpPr>
            <a:spLocks noGrp="1"/>
          </p:cNvSpPr>
          <p:nvPr>
            <p:ph type="body" sz="quarter" idx="14" hasCustomPrompt="1"/>
          </p:nvPr>
        </p:nvSpPr>
        <p:spPr>
          <a:xfrm>
            <a:off x="540000" y="5327998"/>
            <a:ext cx="6255971" cy="792000"/>
          </a:xfrm>
        </p:spPr>
        <p:txBody>
          <a:bodyPr/>
          <a:lstStyle>
            <a:lvl1pPr>
              <a:defRPr sz="1800">
                <a:solidFill>
                  <a:schemeClr val="bg1"/>
                </a:solidFill>
                <a:latin typeface="Arial" panose="020B0604020202020204" pitchFamily="34" charset="0"/>
                <a:cs typeface="Arial" panose="020B0604020202020204" pitchFamily="34" charset="0"/>
              </a:defRPr>
            </a:lvl1pPr>
          </a:lstStyle>
          <a:p>
            <a:pPr lvl="0"/>
            <a:r>
              <a:rPr lang="en-US" dirty="0"/>
              <a:t>Presenter name</a:t>
            </a:r>
            <a:endParaRPr lang="en-AU" dirty="0"/>
          </a:p>
        </p:txBody>
      </p:sp>
      <p:sp>
        <p:nvSpPr>
          <p:cNvPr id="15" name="Text Placeholder 14">
            <a:extLst>
              <a:ext uri="{FF2B5EF4-FFF2-40B4-BE49-F238E27FC236}">
                <a16:creationId xmlns:a16="http://schemas.microsoft.com/office/drawing/2014/main" id="{5C2AC99F-F6FA-4B77-DD09-207FFF07B242}"/>
              </a:ext>
            </a:extLst>
          </p:cNvPr>
          <p:cNvSpPr>
            <a:spLocks noGrp="1"/>
          </p:cNvSpPr>
          <p:nvPr>
            <p:ph type="body" sz="quarter" idx="15" hasCustomPrompt="1"/>
          </p:nvPr>
        </p:nvSpPr>
        <p:spPr>
          <a:xfrm>
            <a:off x="540000" y="6192000"/>
            <a:ext cx="6255975" cy="360000"/>
          </a:xfrm>
        </p:spPr>
        <p:txBody>
          <a:bodyPr anchor="b" anchorCtr="0">
            <a:noAutofit/>
          </a:bodyPr>
          <a:lstStyle>
            <a:lvl1pPr algn="l">
              <a:defRPr sz="1800" b="0">
                <a:solidFill>
                  <a:schemeClr val="bg1"/>
                </a:solidFill>
                <a:latin typeface="Arial" panose="020B0604020202020204" pitchFamily="34" charset="0"/>
                <a:cs typeface="Arial" panose="020B0604020202020204" pitchFamily="34" charset="0"/>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00 Month YYYY</a:t>
            </a:r>
          </a:p>
        </p:txBody>
      </p:sp>
      <p:pic>
        <p:nvPicPr>
          <p:cNvPr id="17" name="Picture 16">
            <a:extLst>
              <a:ext uri="{FF2B5EF4-FFF2-40B4-BE49-F238E27FC236}">
                <a16:creationId xmlns:a16="http://schemas.microsoft.com/office/drawing/2014/main" id="{1B2918F2-2A15-B218-B84D-C469AD3B60D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135329" y="360000"/>
            <a:ext cx="660650" cy="715199"/>
          </a:xfrm>
          <a:prstGeom prst="rect">
            <a:avLst/>
          </a:prstGeom>
        </p:spPr>
      </p:pic>
      <p:sp>
        <p:nvSpPr>
          <p:cNvPr id="2" name="Picture Placeholder 4">
            <a:extLst>
              <a:ext uri="{FF2B5EF4-FFF2-40B4-BE49-F238E27FC236}">
                <a16:creationId xmlns:a16="http://schemas.microsoft.com/office/drawing/2014/main" id="{206B55C3-1914-D3B1-73B3-69F5509A4B69}"/>
              </a:ext>
              <a:ext uri="{C183D7F6-B498-43B3-948B-1728B52AA6E4}">
                <adec:decorative xmlns:adec="http://schemas.microsoft.com/office/drawing/2017/decorative" val="1"/>
              </a:ext>
            </a:extLst>
          </p:cNvPr>
          <p:cNvSpPr>
            <a:spLocks noGrp="1"/>
          </p:cNvSpPr>
          <p:nvPr>
            <p:ph type="pic" sz="quarter" idx="13"/>
          </p:nvPr>
        </p:nvSpPr>
        <p:spPr>
          <a:xfrm>
            <a:off x="7128000" y="0"/>
            <a:ext cx="5064000" cy="6858000"/>
          </a:xfrm>
        </p:spPr>
        <p:txBody>
          <a:bodyPr/>
          <a:lstStyle/>
          <a:p>
            <a:r>
              <a:rPr lang="en-GB"/>
              <a:t>Click icon to add picture</a:t>
            </a:r>
            <a:endParaRPr lang="en-AU" dirty="0"/>
          </a:p>
        </p:txBody>
      </p:sp>
    </p:spTree>
    <p:extLst>
      <p:ext uri="{BB962C8B-B14F-4D97-AF65-F5344CB8AC3E}">
        <p14:creationId xmlns:p14="http://schemas.microsoft.com/office/powerpoint/2010/main" val="1865543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Cover">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A17B1F9-1883-FB0F-19DA-8B4A4053535B}"/>
              </a:ext>
            </a:extLst>
          </p:cNvPr>
          <p:cNvSpPr/>
          <p:nvPr userDrawn="1"/>
        </p:nvSpPr>
        <p:spPr>
          <a:xfrm>
            <a:off x="7128000" y="0"/>
            <a:ext cx="5064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a:extLst>
              <a:ext uri="{FF2B5EF4-FFF2-40B4-BE49-F238E27FC236}">
                <a16:creationId xmlns:a16="http://schemas.microsoft.com/office/drawing/2014/main" id="{6E6ACE4A-E374-4533-BE29-9C2AA078581F}"/>
              </a:ext>
              <a:ext uri="{C183D7F6-B498-43B3-948B-1728B52AA6E4}">
                <adec:decorative xmlns:adec="http://schemas.microsoft.com/office/drawing/2017/decorative" val="1"/>
              </a:ext>
            </a:extLst>
          </p:cNvPr>
          <p:cNvSpPr/>
          <p:nvPr userDrawn="1"/>
        </p:nvSpPr>
        <p:spPr>
          <a:xfrm>
            <a:off x="0" y="0"/>
            <a:ext cx="7128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cxnSp>
        <p:nvCxnSpPr>
          <p:cNvPr id="8" name="Straight Connector 7">
            <a:extLst>
              <a:ext uri="{FF2B5EF4-FFF2-40B4-BE49-F238E27FC236}">
                <a16:creationId xmlns:a16="http://schemas.microsoft.com/office/drawing/2014/main" id="{1379E5D7-4594-7BEA-DCDE-7C07259A2A00}"/>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06313123-38FC-0AA8-8313-B587FAEA9FAB}"/>
              </a:ext>
            </a:extLst>
          </p:cNvPr>
          <p:cNvSpPr>
            <a:spLocks noGrp="1"/>
          </p:cNvSpPr>
          <p:nvPr>
            <p:ph type="ctrTitle" hasCustomPrompt="1"/>
          </p:nvPr>
        </p:nvSpPr>
        <p:spPr>
          <a:xfrm>
            <a:off x="539999" y="2240968"/>
            <a:ext cx="6255979" cy="2033997"/>
          </a:xfrm>
          <a:ln>
            <a:noFill/>
          </a:ln>
        </p:spPr>
        <p:txBody>
          <a:bodyPr anchor="b">
            <a:noAutofit/>
          </a:bodyPr>
          <a:lstStyle>
            <a:lvl1pPr algn="l">
              <a:lnSpc>
                <a:spcPct val="100000"/>
              </a:lnSpc>
              <a:defRPr sz="4800">
                <a:solidFill>
                  <a:schemeClr val="accent1"/>
                </a:solidFill>
                <a:latin typeface="Arial" panose="020B0604020202020204" pitchFamily="34" charset="0"/>
                <a:cs typeface="Arial" panose="020B0604020202020204" pitchFamily="34" charset="0"/>
              </a:defRPr>
            </a:lvl1pPr>
          </a:lstStyle>
          <a:p>
            <a:r>
              <a:rPr lang="en-US" dirty="0"/>
              <a:t>Learning sequence/lesson/ activity title</a:t>
            </a:r>
          </a:p>
        </p:txBody>
      </p:sp>
      <p:sp>
        <p:nvSpPr>
          <p:cNvPr id="11" name="Text Placeholder 10">
            <a:extLst>
              <a:ext uri="{FF2B5EF4-FFF2-40B4-BE49-F238E27FC236}">
                <a16:creationId xmlns:a16="http://schemas.microsoft.com/office/drawing/2014/main" id="{1ECD7A7F-13F8-9E9F-94FF-03D42EEEF0A8}"/>
              </a:ext>
            </a:extLst>
          </p:cNvPr>
          <p:cNvSpPr>
            <a:spLocks noGrp="1"/>
          </p:cNvSpPr>
          <p:nvPr>
            <p:ph type="body" sz="quarter" idx="10" hasCustomPrompt="1"/>
          </p:nvPr>
        </p:nvSpPr>
        <p:spPr>
          <a:xfrm>
            <a:off x="539999" y="4385568"/>
            <a:ext cx="6255977" cy="426611"/>
          </a:xfrm>
        </p:spPr>
        <p:txBody>
          <a:bodyPr anchor="t">
            <a:noAutofit/>
          </a:bodyPr>
          <a:lstStyle>
            <a:lvl1pPr>
              <a:defRPr sz="2000">
                <a:solidFill>
                  <a:schemeClr val="accent1"/>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Stage</a:t>
            </a:r>
          </a:p>
        </p:txBody>
      </p:sp>
      <p:sp>
        <p:nvSpPr>
          <p:cNvPr id="12" name="Text Placeholder 14">
            <a:extLst>
              <a:ext uri="{FF2B5EF4-FFF2-40B4-BE49-F238E27FC236}">
                <a16:creationId xmlns:a16="http://schemas.microsoft.com/office/drawing/2014/main" id="{1F1B4A2E-693D-413E-6506-E51D3453E154}"/>
              </a:ext>
            </a:extLst>
          </p:cNvPr>
          <p:cNvSpPr>
            <a:spLocks noGrp="1"/>
          </p:cNvSpPr>
          <p:nvPr>
            <p:ph type="body" sz="quarter" idx="16" hasCustomPrompt="1"/>
          </p:nvPr>
        </p:nvSpPr>
        <p:spPr>
          <a:xfrm>
            <a:off x="540000" y="4925698"/>
            <a:ext cx="6255975" cy="360000"/>
          </a:xfrm>
        </p:spPr>
        <p:txBody>
          <a:bodyPr>
            <a:noAutofit/>
          </a:bodyPr>
          <a:lstStyle>
            <a:lvl1pPr>
              <a:spcAft>
                <a:spcPts val="0"/>
              </a:spcAft>
              <a:defRPr sz="1800" b="1">
                <a:solidFill>
                  <a:schemeClr val="accent1"/>
                </a:solidFill>
                <a:latin typeface="Arial" panose="020B0604020202020204" pitchFamily="34" charset="0"/>
                <a:cs typeface="Arial" panose="020B0604020202020204" pitchFamily="34" charset="0"/>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Module</a:t>
            </a:r>
          </a:p>
        </p:txBody>
      </p:sp>
      <p:sp>
        <p:nvSpPr>
          <p:cNvPr id="13" name="Text Placeholder 7">
            <a:extLst>
              <a:ext uri="{FF2B5EF4-FFF2-40B4-BE49-F238E27FC236}">
                <a16:creationId xmlns:a16="http://schemas.microsoft.com/office/drawing/2014/main" id="{0C245AE8-A9B0-AE21-616C-11D22901313C}"/>
              </a:ext>
            </a:extLst>
          </p:cNvPr>
          <p:cNvSpPr>
            <a:spLocks noGrp="1"/>
          </p:cNvSpPr>
          <p:nvPr>
            <p:ph type="body" sz="quarter" idx="14" hasCustomPrompt="1"/>
          </p:nvPr>
        </p:nvSpPr>
        <p:spPr>
          <a:xfrm>
            <a:off x="540000" y="5327998"/>
            <a:ext cx="6255971" cy="792000"/>
          </a:xfrm>
        </p:spPr>
        <p:txBody>
          <a:bodyPr/>
          <a:lstStyle>
            <a:lvl1pPr>
              <a:defRPr sz="1800">
                <a:solidFill>
                  <a:schemeClr val="accent1"/>
                </a:solidFill>
                <a:latin typeface="Arial" panose="020B0604020202020204" pitchFamily="34" charset="0"/>
                <a:cs typeface="Arial" panose="020B0604020202020204" pitchFamily="34" charset="0"/>
              </a:defRPr>
            </a:lvl1pPr>
          </a:lstStyle>
          <a:p>
            <a:pPr lvl="0"/>
            <a:r>
              <a:rPr lang="en-US" dirty="0"/>
              <a:t>Presenter name</a:t>
            </a:r>
            <a:endParaRPr lang="en-AU" dirty="0"/>
          </a:p>
        </p:txBody>
      </p:sp>
      <p:sp>
        <p:nvSpPr>
          <p:cNvPr id="15" name="Text Placeholder 14">
            <a:extLst>
              <a:ext uri="{FF2B5EF4-FFF2-40B4-BE49-F238E27FC236}">
                <a16:creationId xmlns:a16="http://schemas.microsoft.com/office/drawing/2014/main" id="{5C2AC99F-F6FA-4B77-DD09-207FFF07B242}"/>
              </a:ext>
            </a:extLst>
          </p:cNvPr>
          <p:cNvSpPr>
            <a:spLocks noGrp="1"/>
          </p:cNvSpPr>
          <p:nvPr>
            <p:ph type="body" sz="quarter" idx="15" hasCustomPrompt="1"/>
          </p:nvPr>
        </p:nvSpPr>
        <p:spPr>
          <a:xfrm>
            <a:off x="540000" y="6192000"/>
            <a:ext cx="6255975" cy="360000"/>
          </a:xfrm>
        </p:spPr>
        <p:txBody>
          <a:bodyPr anchor="b" anchorCtr="0">
            <a:noAutofit/>
          </a:bodyPr>
          <a:lstStyle>
            <a:lvl1pPr algn="l">
              <a:defRPr sz="1800" b="0">
                <a:solidFill>
                  <a:schemeClr val="accent1"/>
                </a:solidFill>
                <a:latin typeface="Arial" panose="020B0604020202020204" pitchFamily="34" charset="0"/>
                <a:cs typeface="Arial" panose="020B0604020202020204" pitchFamily="34" charset="0"/>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00 Month YYYY</a:t>
            </a:r>
          </a:p>
        </p:txBody>
      </p:sp>
      <p:sp>
        <p:nvSpPr>
          <p:cNvPr id="2" name="Picture Placeholder 4">
            <a:extLst>
              <a:ext uri="{FF2B5EF4-FFF2-40B4-BE49-F238E27FC236}">
                <a16:creationId xmlns:a16="http://schemas.microsoft.com/office/drawing/2014/main" id="{206B55C3-1914-D3B1-73B3-69F5509A4B69}"/>
              </a:ext>
              <a:ext uri="{C183D7F6-B498-43B3-948B-1728B52AA6E4}">
                <adec:decorative xmlns:adec="http://schemas.microsoft.com/office/drawing/2017/decorative" val="1"/>
              </a:ext>
            </a:extLst>
          </p:cNvPr>
          <p:cNvSpPr>
            <a:spLocks noGrp="1"/>
          </p:cNvSpPr>
          <p:nvPr>
            <p:ph type="pic" sz="quarter" idx="13"/>
          </p:nvPr>
        </p:nvSpPr>
        <p:spPr>
          <a:xfrm>
            <a:off x="7128000" y="0"/>
            <a:ext cx="5064000" cy="6858000"/>
          </a:xfrm>
        </p:spPr>
        <p:txBody>
          <a:bodyPr/>
          <a:lstStyle/>
          <a:p>
            <a:r>
              <a:rPr lang="en-GB"/>
              <a:t>Click icon to add picture</a:t>
            </a:r>
            <a:endParaRPr lang="en-AU" dirty="0"/>
          </a:p>
        </p:txBody>
      </p:sp>
    </p:spTree>
    <p:extLst>
      <p:ext uri="{BB962C8B-B14F-4D97-AF65-F5344CB8AC3E}">
        <p14:creationId xmlns:p14="http://schemas.microsoft.com/office/powerpoint/2010/main" val="4262426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accent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3" name="Title 1">
            <a:extLst>
              <a:ext uri="{FF2B5EF4-FFF2-40B4-BE49-F238E27FC236}">
                <a16:creationId xmlns:a16="http://schemas.microsoft.com/office/drawing/2014/main" id="{8AD8A72A-7327-BEF4-2507-0522B8614AE9}"/>
              </a:ext>
            </a:extLst>
          </p:cNvPr>
          <p:cNvSpPr>
            <a:spLocks noGrp="1"/>
          </p:cNvSpPr>
          <p:nvPr>
            <p:ph type="ctrTitle" hasCustomPrompt="1"/>
          </p:nvPr>
        </p:nvSpPr>
        <p:spPr>
          <a:xfrm>
            <a:off x="540000" y="4067881"/>
            <a:ext cx="11291998" cy="800681"/>
          </a:xfrm>
          <a:ln>
            <a:noFill/>
          </a:ln>
        </p:spPr>
        <p:txBody>
          <a:bodyPr anchor="t">
            <a:noAutofit/>
          </a:bodyPr>
          <a:lstStyle>
            <a:lvl1pPr algn="l">
              <a:lnSpc>
                <a:spcPct val="110000"/>
              </a:lnSpc>
              <a:defRPr sz="4800">
                <a:solidFill>
                  <a:schemeClr val="bg1"/>
                </a:solidFill>
                <a:latin typeface="Arial" panose="020B0604020202020204" pitchFamily="34" charset="0"/>
                <a:cs typeface="Arial" panose="020B0604020202020204" pitchFamily="34" charset="0"/>
              </a:defRPr>
            </a:lvl1pPr>
          </a:lstStyle>
          <a:p>
            <a:pPr>
              <a:lnSpc>
                <a:spcPct val="100000"/>
              </a:lnSpc>
            </a:pPr>
            <a:r>
              <a:rPr lang="en-AU" dirty="0"/>
              <a:t>Lesson title</a:t>
            </a:r>
          </a:p>
        </p:txBody>
      </p:sp>
      <p:sp>
        <p:nvSpPr>
          <p:cNvPr id="6" name="Oval 5">
            <a:extLst>
              <a:ext uri="{FF2B5EF4-FFF2-40B4-BE49-F238E27FC236}">
                <a16:creationId xmlns:a16="http://schemas.microsoft.com/office/drawing/2014/main" id="{5EBAE78F-1A35-0A2C-DBF4-48477CA8F3A7}"/>
              </a:ext>
            </a:extLst>
          </p:cNvPr>
          <p:cNvSpPr>
            <a:spLocks noGrp="1" noRot="1" noMove="1" noResize="1" noEditPoints="1" noAdjustHandles="1" noChangeArrowheads="1" noChangeShapeType="1"/>
          </p:cNvSpPr>
          <p:nvPr userDrawn="1"/>
        </p:nvSpPr>
        <p:spPr>
          <a:xfrm>
            <a:off x="11056620" y="289560"/>
            <a:ext cx="906780" cy="80068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 name="Picture 1">
            <a:extLst>
              <a:ext uri="{FF2B5EF4-FFF2-40B4-BE49-F238E27FC236}">
                <a16:creationId xmlns:a16="http://schemas.microsoft.com/office/drawing/2014/main" id="{1DE675F6-B3E6-7651-8B0E-50E39CE29B9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171348" y="360000"/>
            <a:ext cx="660650" cy="715199"/>
          </a:xfrm>
          <a:prstGeom prst="rect">
            <a:avLst/>
          </a:prstGeom>
        </p:spPr>
      </p:pic>
    </p:spTree>
    <p:extLst>
      <p:ext uri="{BB962C8B-B14F-4D97-AF65-F5344CB8AC3E}">
        <p14:creationId xmlns:p14="http://schemas.microsoft.com/office/powerpoint/2010/main" val="3923512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ue backgroun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165CECD-C00D-4560-9C97-AE28A8535867}"/>
              </a:ext>
              <a:ext uri="{C183D7F6-B498-43B3-948B-1728B52AA6E4}">
                <adec:decorative xmlns:adec="http://schemas.microsoft.com/office/drawing/2017/decorative" val="1"/>
              </a:ext>
            </a:extLst>
          </p:cNvPr>
          <p:cNvSpPr/>
          <p:nvPr userDrawn="1"/>
        </p:nvSpPr>
        <p:spPr>
          <a:xfrm>
            <a:off x="0" y="1620000"/>
            <a:ext cx="12192000" cy="523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Picture Placeholder 4">
            <a:extLst>
              <a:ext uri="{FF2B5EF4-FFF2-40B4-BE49-F238E27FC236}">
                <a16:creationId xmlns:a16="http://schemas.microsoft.com/office/drawing/2014/main" id="{8AB6FE45-2247-43AE-AFB0-3C1EC574D8FA}"/>
              </a:ext>
              <a:ext uri="{C183D7F6-B498-43B3-948B-1728B52AA6E4}">
                <adec:decorative xmlns:adec="http://schemas.microsoft.com/office/drawing/2017/decorative" val="1"/>
              </a:ext>
            </a:extLst>
          </p:cNvPr>
          <p:cNvSpPr>
            <a:spLocks noGrp="1"/>
          </p:cNvSpPr>
          <p:nvPr>
            <p:ph type="pic" sz="quarter" idx="13"/>
          </p:nvPr>
        </p:nvSpPr>
        <p:spPr>
          <a:xfrm>
            <a:off x="359998" y="1909282"/>
            <a:ext cx="11483999" cy="4210718"/>
          </a:xfrm>
        </p:spPr>
        <p:txBody>
          <a:bodyPr/>
          <a:lstStyle/>
          <a:p>
            <a:r>
              <a:rPr lang="en-GB"/>
              <a:t>Click icon to add picture</a:t>
            </a:r>
            <a:endParaRPr lang="en-AU" dirty="0"/>
          </a:p>
        </p:txBody>
      </p: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sp>
        <p:nvSpPr>
          <p:cNvPr id="10" name="Title 4">
            <a:extLst>
              <a:ext uri="{FF2B5EF4-FFF2-40B4-BE49-F238E27FC236}">
                <a16:creationId xmlns:a16="http://schemas.microsoft.com/office/drawing/2014/main" id="{4B69FB63-5913-44B0-9BCA-4B6E66CE48BF}"/>
              </a:ext>
            </a:extLst>
          </p:cNvPr>
          <p:cNvSpPr>
            <a:spLocks noGrp="1"/>
          </p:cNvSpPr>
          <p:nvPr>
            <p:ph type="title"/>
          </p:nvPr>
        </p:nvSpPr>
        <p:spPr>
          <a:xfrm>
            <a:off x="359998" y="360000"/>
            <a:ext cx="10260002" cy="522000"/>
          </a:xfrm>
        </p:spPr>
        <p:txBody>
          <a:bodyPr/>
          <a:lstStyle>
            <a:lvl1pPr>
              <a:defRPr>
                <a:solidFill>
                  <a:schemeClr val="accent1"/>
                </a:solidFill>
              </a:defRPr>
            </a:lvl1pPr>
          </a:lstStyle>
          <a:p>
            <a:r>
              <a:rPr lang="en-GB"/>
              <a:t>Click to edit Master title style</a:t>
            </a:r>
            <a:endParaRPr lang="en-AU" dirty="0"/>
          </a:p>
        </p:txBody>
      </p:sp>
      <p:sp>
        <p:nvSpPr>
          <p:cNvPr id="11" name="Text Placeholder 10">
            <a:extLst>
              <a:ext uri="{FF2B5EF4-FFF2-40B4-BE49-F238E27FC236}">
                <a16:creationId xmlns:a16="http://schemas.microsoft.com/office/drawing/2014/main" id="{4A905C52-CF4B-447B-B93D-A86FD209402A}"/>
              </a:ext>
            </a:extLst>
          </p:cNvPr>
          <p:cNvSpPr>
            <a:spLocks noGrp="1"/>
          </p:cNvSpPr>
          <p:nvPr>
            <p:ph type="body" sz="quarter" idx="18" hasCustomPrompt="1"/>
          </p:nvPr>
        </p:nvSpPr>
        <p:spPr>
          <a:xfrm>
            <a:off x="360000" y="1016704"/>
            <a:ext cx="10080000"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9593614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360000"/>
            <a:ext cx="11484000" cy="545601"/>
          </a:xfrm>
        </p:spPr>
        <p:txBody>
          <a:bodyPr/>
          <a:lstStyle>
            <a:lvl1pPr>
              <a:defRPr>
                <a:solidFill>
                  <a:schemeClr val="accent1"/>
                </a:solidFill>
              </a:defRPr>
            </a:lvl1pPr>
          </a:lstStyle>
          <a:p>
            <a:r>
              <a:rPr lang="en-US" dirty="0"/>
              <a:t>Title</a:t>
            </a:r>
            <a:endParaRPr lang="en-AU" dirty="0"/>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59999" y="982520"/>
            <a:ext cx="11483999"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2" name="Text Placeholder 3">
            <a:extLst>
              <a:ext uri="{FF2B5EF4-FFF2-40B4-BE49-F238E27FC236}">
                <a16:creationId xmlns:a16="http://schemas.microsoft.com/office/drawing/2014/main" id="{7A679F83-4A45-8E00-A9A4-2E8DE35C1BB0}"/>
              </a:ext>
            </a:extLst>
          </p:cNvPr>
          <p:cNvSpPr>
            <a:spLocks noGrp="1"/>
          </p:cNvSpPr>
          <p:nvPr>
            <p:ph type="body" sz="quarter" idx="17" hasCustomPrompt="1"/>
          </p:nvPr>
        </p:nvSpPr>
        <p:spPr>
          <a:xfrm>
            <a:off x="360000" y="1567086"/>
            <a:ext cx="11484000" cy="4807835"/>
          </a:xfrm>
        </p:spPr>
        <p:txBody>
          <a:bodyPr/>
          <a:lstStyle>
            <a:lvl1pPr>
              <a:defRPr/>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14028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and pictur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360000"/>
            <a:ext cx="11484000" cy="545601"/>
          </a:xfrm>
        </p:spPr>
        <p:txBody>
          <a:bodyPr/>
          <a:lstStyle>
            <a:lvl1pPr>
              <a:defRPr>
                <a:solidFill>
                  <a:schemeClr val="accent1"/>
                </a:solidFill>
              </a:defRPr>
            </a:lvl1pPr>
          </a:lstStyle>
          <a:p>
            <a:r>
              <a:rPr lang="en-US" dirty="0"/>
              <a:t>Title</a:t>
            </a:r>
            <a:endParaRPr lang="en-AU" dirty="0"/>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59999" y="982520"/>
            <a:ext cx="11483999"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3" name="Content Placeholder 2">
            <a:extLst>
              <a:ext uri="{FF2B5EF4-FFF2-40B4-BE49-F238E27FC236}">
                <a16:creationId xmlns:a16="http://schemas.microsoft.com/office/drawing/2014/main" id="{EAC13D79-FA01-577F-AC79-E39D6DCCC806}"/>
              </a:ext>
            </a:extLst>
          </p:cNvPr>
          <p:cNvSpPr>
            <a:spLocks noGrp="1"/>
          </p:cNvSpPr>
          <p:nvPr>
            <p:ph sz="quarter" idx="19" hasCustomPrompt="1"/>
          </p:nvPr>
        </p:nvSpPr>
        <p:spPr>
          <a:xfrm>
            <a:off x="360363" y="1562471"/>
            <a:ext cx="5735637" cy="4814518"/>
          </a:xfrm>
        </p:spPr>
        <p:txBody>
          <a:body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8" name="Picture Placeholder 7">
            <a:extLst>
              <a:ext uri="{FF2B5EF4-FFF2-40B4-BE49-F238E27FC236}">
                <a16:creationId xmlns:a16="http://schemas.microsoft.com/office/drawing/2014/main" id="{F0C3D212-D9E6-5651-0336-B3898E36FBA5}"/>
              </a:ext>
            </a:extLst>
          </p:cNvPr>
          <p:cNvSpPr>
            <a:spLocks noGrp="1"/>
          </p:cNvSpPr>
          <p:nvPr>
            <p:ph type="pic" sz="quarter" idx="20"/>
          </p:nvPr>
        </p:nvSpPr>
        <p:spPr>
          <a:xfrm>
            <a:off x="6324599" y="1562470"/>
            <a:ext cx="5507038" cy="4814518"/>
          </a:xfrm>
        </p:spPr>
        <p:txBody>
          <a:bodyPr/>
          <a:lstStyle/>
          <a:p>
            <a:r>
              <a:rPr lang="en-GB"/>
              <a:t>Click icon to add picture</a:t>
            </a:r>
            <a:endParaRPr lang="en-AU"/>
          </a:p>
        </p:txBody>
      </p:sp>
    </p:spTree>
    <p:extLst>
      <p:ext uri="{BB962C8B-B14F-4D97-AF65-F5344CB8AC3E}">
        <p14:creationId xmlns:p14="http://schemas.microsoft.com/office/powerpoint/2010/main" val="1361776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eature image and text">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91FCC384-7450-516C-24D0-7D029ED3855A}"/>
              </a:ext>
              <a:ext uri="{C183D7F6-B498-43B3-948B-1728B52AA6E4}">
                <adec:decorative xmlns:adec="http://schemas.microsoft.com/office/drawing/2017/decorative" val="1"/>
              </a:ext>
            </a:extLst>
          </p:cNvPr>
          <p:cNvSpPr>
            <a:spLocks noGrp="1"/>
          </p:cNvSpPr>
          <p:nvPr>
            <p:ph type="pic" sz="quarter" idx="13"/>
          </p:nvPr>
        </p:nvSpPr>
        <p:spPr>
          <a:xfrm>
            <a:off x="0" y="0"/>
            <a:ext cx="5040000" cy="6858000"/>
          </a:xfrm>
        </p:spPr>
        <p:txBody>
          <a:bodyPr/>
          <a:lstStyle/>
          <a:p>
            <a:r>
              <a:rPr lang="en-GB"/>
              <a:t>Click icon to add picture</a:t>
            </a:r>
            <a:endParaRPr lang="en-AU"/>
          </a:p>
        </p:txBody>
      </p:sp>
      <p:sp>
        <p:nvSpPr>
          <p:cNvPr id="4" name="Title 1">
            <a:extLst>
              <a:ext uri="{FF2B5EF4-FFF2-40B4-BE49-F238E27FC236}">
                <a16:creationId xmlns:a16="http://schemas.microsoft.com/office/drawing/2014/main" id="{46E61F09-1856-72E7-5C79-31B4A856E7AD}"/>
              </a:ext>
            </a:extLst>
          </p:cNvPr>
          <p:cNvSpPr>
            <a:spLocks noGrp="1"/>
          </p:cNvSpPr>
          <p:nvPr>
            <p:ph type="title" hasCustomPrompt="1"/>
          </p:nvPr>
        </p:nvSpPr>
        <p:spPr>
          <a:xfrm>
            <a:off x="5400000" y="360000"/>
            <a:ext cx="6407150" cy="554400"/>
          </a:xfrm>
        </p:spPr>
        <p:txBody>
          <a:bodyPr/>
          <a:lstStyle>
            <a:lvl1pPr>
              <a:defRPr>
                <a:solidFill>
                  <a:schemeClr val="accent1"/>
                </a:solidFill>
              </a:defRPr>
            </a:lvl1pPr>
          </a:lstStyle>
          <a:p>
            <a:r>
              <a:rPr lang="en-US" dirty="0"/>
              <a:t>Title</a:t>
            </a:r>
          </a:p>
        </p:txBody>
      </p:sp>
      <p:cxnSp>
        <p:nvCxnSpPr>
          <p:cNvPr id="6" name="Straight Connector 5">
            <a:extLst>
              <a:ext uri="{FF2B5EF4-FFF2-40B4-BE49-F238E27FC236}">
                <a16:creationId xmlns:a16="http://schemas.microsoft.com/office/drawing/2014/main" id="{52576981-5B08-29E1-CBD0-60B20605F583}"/>
              </a:ext>
              <a:ext uri="{C183D7F6-B498-43B3-948B-1728B52AA6E4}">
                <adec:decorative xmlns:adec="http://schemas.microsoft.com/office/drawing/2017/decorative" val="1"/>
              </a:ext>
            </a:extLst>
          </p:cNvPr>
          <p:cNvCxnSpPr>
            <a:cxnSpLocks/>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1">
            <a:extLst>
              <a:ext uri="{FF2B5EF4-FFF2-40B4-BE49-F238E27FC236}">
                <a16:creationId xmlns:a16="http://schemas.microsoft.com/office/drawing/2014/main" id="{AC754ADD-23A8-B626-EF2D-A89E9897C22E}"/>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10" name="Text Placeholder 3">
            <a:extLst>
              <a:ext uri="{FF2B5EF4-FFF2-40B4-BE49-F238E27FC236}">
                <a16:creationId xmlns:a16="http://schemas.microsoft.com/office/drawing/2014/main" id="{DE31FF8A-F945-2755-C01F-A984129CCFE4}"/>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13" name="Text Placeholder 10">
            <a:extLst>
              <a:ext uri="{FF2B5EF4-FFF2-40B4-BE49-F238E27FC236}">
                <a16:creationId xmlns:a16="http://schemas.microsoft.com/office/drawing/2014/main" id="{5222D209-0CF8-F581-20B2-402482319282}"/>
              </a:ext>
            </a:extLst>
          </p:cNvPr>
          <p:cNvSpPr>
            <a:spLocks noGrp="1"/>
          </p:cNvSpPr>
          <p:nvPr>
            <p:ph type="body" sz="quarter" idx="18" hasCustomPrompt="1"/>
          </p:nvPr>
        </p:nvSpPr>
        <p:spPr>
          <a:xfrm>
            <a:off x="5399998" y="982520"/>
            <a:ext cx="6407150" cy="294189"/>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1543562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tudent devised examp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E8F6E96-99E3-4F1D-3A20-E08B77215476}"/>
              </a:ext>
            </a:extLst>
          </p:cNvPr>
          <p:cNvSpPr/>
          <p:nvPr userDrawn="1"/>
        </p:nvSpPr>
        <p:spPr>
          <a:xfrm>
            <a:off x="0" y="0"/>
            <a:ext cx="12192000" cy="161636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535382"/>
            <a:ext cx="9920073" cy="545601"/>
          </a:xfrm>
        </p:spPr>
        <p:txBody>
          <a:bodyPr/>
          <a:lstStyle>
            <a:lvl1pPr>
              <a:defRPr>
                <a:solidFill>
                  <a:schemeClr val="accent1"/>
                </a:solidFill>
              </a:defRPr>
            </a:lvl1pPr>
          </a:lstStyle>
          <a:p>
            <a:r>
              <a:rPr lang="en-US"/>
              <a:t>Title</a:t>
            </a:r>
            <a:endParaRPr lang="en-AU"/>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60000" y="1743837"/>
            <a:ext cx="9920073" cy="471554"/>
          </a:xfrm>
        </p:spPr>
        <p:txBody>
          <a:bodyPr anchor="b">
            <a:noAutofit/>
          </a:bodyPr>
          <a:lstStyle>
            <a:lvl1pPr>
              <a:defRPr sz="28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pic>
        <p:nvPicPr>
          <p:cNvPr id="3" name="Picture 2" descr="A blue circle with a piece of a puzzle&#10;&#10;Description automatically generated">
            <a:extLst>
              <a:ext uri="{FF2B5EF4-FFF2-40B4-BE49-F238E27FC236}">
                <a16:creationId xmlns:a16="http://schemas.microsoft.com/office/drawing/2014/main" id="{F96725C5-9C99-B330-D0AA-938DE6B59F4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682417" y="134354"/>
            <a:ext cx="1347657" cy="1347657"/>
          </a:xfrm>
          <a:prstGeom prst="rect">
            <a:avLst/>
          </a:prstGeom>
          <a:noFill/>
          <a:extLst>
            <a:ext uri="{909E8E84-426E-40DD-AFC4-6F175D3DCCD1}">
              <a14:hiddenFill xmlns:a14="http://schemas.microsoft.com/office/drawing/2010/main">
                <a:solidFill>
                  <a:srgbClr val="FFFFFF"/>
                </a:solidFill>
              </a14:hiddenFill>
            </a:ext>
          </a:extLst>
        </p:spPr>
      </p:pic>
      <p:sp>
        <p:nvSpPr>
          <p:cNvPr id="8" name="Picture Placeholder 7">
            <a:extLst>
              <a:ext uri="{FF2B5EF4-FFF2-40B4-BE49-F238E27FC236}">
                <a16:creationId xmlns:a16="http://schemas.microsoft.com/office/drawing/2014/main" id="{0A1CAFC3-176E-0DAD-ACB1-AD56FA16962A}"/>
              </a:ext>
            </a:extLst>
          </p:cNvPr>
          <p:cNvSpPr>
            <a:spLocks noGrp="1"/>
          </p:cNvSpPr>
          <p:nvPr>
            <p:ph type="pic" sz="quarter" idx="19"/>
          </p:nvPr>
        </p:nvSpPr>
        <p:spPr>
          <a:xfrm>
            <a:off x="360363" y="2317750"/>
            <a:ext cx="11483637" cy="2060575"/>
          </a:xfrm>
        </p:spPr>
        <p:txBody>
          <a:bodyPr/>
          <a:lstStyle/>
          <a:p>
            <a:r>
              <a:rPr lang="en-GB"/>
              <a:t>Click icon to add picture</a:t>
            </a:r>
            <a:endParaRPr lang="en-AU"/>
          </a:p>
        </p:txBody>
      </p:sp>
      <p:sp>
        <p:nvSpPr>
          <p:cNvPr id="10" name="Text Placeholder 9">
            <a:extLst>
              <a:ext uri="{FF2B5EF4-FFF2-40B4-BE49-F238E27FC236}">
                <a16:creationId xmlns:a16="http://schemas.microsoft.com/office/drawing/2014/main" id="{3C17158F-8305-9FAD-5D27-F260E3A45E51}"/>
              </a:ext>
            </a:extLst>
          </p:cNvPr>
          <p:cNvSpPr>
            <a:spLocks noGrp="1"/>
          </p:cNvSpPr>
          <p:nvPr>
            <p:ph type="body" sz="quarter" idx="20"/>
          </p:nvPr>
        </p:nvSpPr>
        <p:spPr>
          <a:xfrm>
            <a:off x="360363" y="4579938"/>
            <a:ext cx="11483975" cy="1743075"/>
          </a:xfrm>
        </p:spPr>
        <p:txBody>
          <a:bodyPr/>
          <a:lstStyle>
            <a:lvl1pPr>
              <a:spcAft>
                <a:spcPts val="1200"/>
              </a:spcAft>
              <a:defRPr sz="1800"/>
            </a:lvl1pPr>
            <a:lvl2pPr>
              <a:spcAft>
                <a:spcPts val="1200"/>
              </a:spcAft>
              <a:defRPr sz="1800"/>
            </a:lvl2pPr>
            <a:lvl3pPr>
              <a:spcAft>
                <a:spcPts val="1200"/>
              </a:spcAft>
              <a:defRPr sz="1800"/>
            </a:lvl3pPr>
            <a:lvl4pPr>
              <a:spcAft>
                <a:spcPts val="1200"/>
              </a:spcAft>
              <a:defRPr sz="1800"/>
            </a:lvl4pPr>
            <a:lvl5pPr>
              <a:spcAft>
                <a:spcPts val="1200"/>
              </a:spcAft>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dirty="0"/>
          </a:p>
        </p:txBody>
      </p:sp>
    </p:spTree>
    <p:extLst>
      <p:ext uri="{BB962C8B-B14F-4D97-AF65-F5344CB8AC3E}">
        <p14:creationId xmlns:p14="http://schemas.microsoft.com/office/powerpoint/2010/main" val="4088062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0000" y="360000"/>
            <a:ext cx="10080000" cy="1008000"/>
          </a:xfrm>
          <a:prstGeom prst="rect">
            <a:avLst/>
          </a:prstGeom>
        </p:spPr>
        <p:txBody>
          <a:bodyPr vert="horz" lIns="0" tIns="0" rIns="0" bIns="0" rtlCol="0" anchor="t">
            <a:noAutofit/>
          </a:bodyPr>
          <a:lstStyle/>
          <a:p>
            <a:r>
              <a:rPr lang="en-GB"/>
              <a:t>Click to edit Master title style</a:t>
            </a:r>
            <a:endParaRPr lang="en-US" dirty="0"/>
          </a:p>
        </p:txBody>
      </p:sp>
      <p:sp>
        <p:nvSpPr>
          <p:cNvPr id="3" name="Text Placeholder 2"/>
          <p:cNvSpPr>
            <a:spLocks noGrp="1"/>
          </p:cNvSpPr>
          <p:nvPr>
            <p:ph type="body" idx="1"/>
          </p:nvPr>
        </p:nvSpPr>
        <p:spPr>
          <a:xfrm>
            <a:off x="360000" y="1620000"/>
            <a:ext cx="11484000" cy="4536000"/>
          </a:xfrm>
          <a:prstGeom prst="rect">
            <a:avLst/>
          </a:prstGeom>
        </p:spPr>
        <p:txBody>
          <a:bodyPr vert="horz" lIns="0" tIns="0" rIns="0" bIns="0" rtlCol="0">
            <a:noAutofit/>
          </a:body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11124000" y="6516000"/>
            <a:ext cx="720000" cy="180000"/>
          </a:xfrm>
          <a:prstGeom prst="rect">
            <a:avLst/>
          </a:prstGeom>
        </p:spPr>
        <p:txBody>
          <a:bodyPr vert="horz" lIns="0" tIns="0" rIns="0" bIns="0" rtlCol="0" anchor="t"/>
          <a:lstStyle>
            <a:lvl1pPr algn="r">
              <a:defRPr sz="1200">
                <a:solidFill>
                  <a:schemeClr val="tx1"/>
                </a:solidFill>
                <a:latin typeface="+mn-lt"/>
              </a:defRPr>
            </a:lvl1pPr>
          </a:lstStyle>
          <a:p>
            <a:fld id="{10A01DC5-1685-4615-8240-15192985C6A2}" type="slidenum">
              <a:rPr lang="en-AU" smtClean="0"/>
              <a:pPr/>
              <a:t>‹#›</a:t>
            </a:fld>
            <a:endParaRPr lang="en-AU"/>
          </a:p>
        </p:txBody>
      </p:sp>
    </p:spTree>
    <p:extLst>
      <p:ext uri="{BB962C8B-B14F-4D97-AF65-F5344CB8AC3E}">
        <p14:creationId xmlns:p14="http://schemas.microsoft.com/office/powerpoint/2010/main" val="2614234082"/>
      </p:ext>
    </p:extLst>
  </p:cSld>
  <p:clrMap bg1="lt1" tx1="dk1" bg2="lt2" tx2="dk2" accent1="accent1" accent2="accent2" accent3="accent3" accent4="accent4" accent5="accent5" accent6="accent6" hlink="hlink" folHlink="folHlink"/>
  <p:sldLayoutIdLst>
    <p:sldLayoutId id="2147483756" r:id="rId1"/>
    <p:sldLayoutId id="2147483768" r:id="rId2"/>
    <p:sldLayoutId id="2147483769"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 id="2147483765" r:id="rId12"/>
    <p:sldLayoutId id="2147483766" r:id="rId13"/>
    <p:sldLayoutId id="2147483767"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377" rtl="0" eaLnBrk="1" latinLnBrk="0" hangingPunct="1">
        <a:lnSpc>
          <a:spcPct val="90000"/>
        </a:lnSpc>
        <a:spcBef>
          <a:spcPct val="0"/>
        </a:spcBef>
        <a:buNone/>
        <a:defRPr sz="3600"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hyperlink" Target="https://commons.wikimedia.org/wiki/File:Musgrave_Park,_Brisbane.jpg" TargetMode="Externa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1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hyperlink" Target="https://commons.wikimedia.org/wiki/File:Musgrave_Park,_Brisbane.jpg" TargetMode="Externa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8" Type="http://schemas.openxmlformats.org/officeDocument/2006/relationships/hyperlink" Target="https://commons.wikimedia.org/wiki/File:A_SPLENDID_MORETON_BAY_FIG_TREE_(15715549722).jpg" TargetMode="External"/><Relationship Id="rId3" Type="http://schemas.openxmlformats.org/officeDocument/2006/relationships/notesSlide" Target="../notesSlides/notesSlide16.xml"/><Relationship Id="rId7" Type="http://schemas.openxmlformats.org/officeDocument/2006/relationships/image" Target="../media/image13.jpeg"/><Relationship Id="rId2" Type="http://schemas.openxmlformats.org/officeDocument/2006/relationships/slideLayout" Target="../slideLayouts/slideLayout10.xml"/><Relationship Id="rId1" Type="http://schemas.openxmlformats.org/officeDocument/2006/relationships/video" Target="https://www.youtube.com/embed/qGPw-Vp0s64?feature=oembed" TargetMode="External"/><Relationship Id="rId6" Type="http://schemas.openxmlformats.org/officeDocument/2006/relationships/hyperlink" Target="https://unsplash.com/@michael75?utm_content=creditCopyText&amp;utm_medium=referral&amp;utm_source=unsplash" TargetMode="External"/><Relationship Id="rId5" Type="http://schemas.openxmlformats.org/officeDocument/2006/relationships/hyperlink" Target="https://unsplash.com/photos/green-and-brown-tree-on-green-grass-field-lOT11X89JGA?utm_content=creditCopyText&amp;utm_medium=referral&amp;utm_source=unsplash" TargetMode="External"/><Relationship Id="rId10" Type="http://schemas.openxmlformats.org/officeDocument/2006/relationships/image" Target="../media/image14.jpeg"/><Relationship Id="rId4" Type="http://schemas.openxmlformats.org/officeDocument/2006/relationships/image" Target="../media/image12.jpeg"/><Relationship Id="rId9" Type="http://schemas.openxmlformats.org/officeDocument/2006/relationships/hyperlink" Target="https://www.flickr.com/people/61997808@N00" TargetMode="External"/></Relationships>
</file>

<file path=ppt/slides/_rels/slide17.xml.rels><?xml version="1.0" encoding="UTF-8" standalone="yes"?>
<Relationships xmlns="http://schemas.openxmlformats.org/package/2006/relationships"><Relationship Id="rId8" Type="http://schemas.openxmlformats.org/officeDocument/2006/relationships/hyperlink" Target="https://unsplash.com/@jontyson?utm_content=creditCopyText&amp;utm_medium=referral&amp;utm_source=unsplash" TargetMode="External"/><Relationship Id="rId13" Type="http://schemas.openxmlformats.org/officeDocument/2006/relationships/hyperlink" Target="https://unsplash.com/photos/a-black-and-white-photo-of-a-homeless-camp-site-YuFAjooOizM?utm_content=creditCopyText&amp;utm_medium=referral&amp;utm_source=unsplash" TargetMode="External"/><Relationship Id="rId3" Type="http://schemas.openxmlformats.org/officeDocument/2006/relationships/image" Target="../media/image15.jpeg"/><Relationship Id="rId7" Type="http://schemas.openxmlformats.org/officeDocument/2006/relationships/hyperlink" Target="https://unsplash.com/photos/man-in-gray-hoodie-lying-on-gray-concrete-floor-during-daytime-ybRit7aeahc?utm_content=creditCopyText&amp;utm_medium=referral&amp;utm_source=unsplash" TargetMode="External"/><Relationship Id="rId12"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10.xml"/><Relationship Id="rId6" Type="http://schemas.openxmlformats.org/officeDocument/2006/relationships/image" Target="../media/image16.jpeg"/><Relationship Id="rId11" Type="http://schemas.openxmlformats.org/officeDocument/2006/relationships/hyperlink" Target="https://unsplash.com/@levimeirclancy?utm_content=creditCopyText&amp;utm_medium=referral&amp;utm_source=unsplash" TargetMode="External"/><Relationship Id="rId5" Type="http://schemas.openxmlformats.org/officeDocument/2006/relationships/hyperlink" Target="https://unsplash.com/@nate_dumlao?utm_content=creditCopyText&amp;utm_medium=referral&amp;utm_source=unsplash" TargetMode="External"/><Relationship Id="rId10" Type="http://schemas.openxmlformats.org/officeDocument/2006/relationships/hyperlink" Target="https://unsplash.com/photos/a-group-of-tents-sitting-on-top-of-a-sidewalk-SZvukTXr0jo?utm_content=creditCopyText&amp;utm_medium=referral&amp;utm_source=unsplash" TargetMode="External"/><Relationship Id="rId4" Type="http://schemas.openxmlformats.org/officeDocument/2006/relationships/hyperlink" Target="https://unsplash.com/photos/woman-in-white-shirt-walking-on-sidewalk-during-daytime-YB0OqkRsXX0?utm_content=creditCopyText&amp;utm_medium=referral&amp;utm_source=unsplash" TargetMode="External"/><Relationship Id="rId9" Type="http://schemas.openxmlformats.org/officeDocument/2006/relationships/image" Target="../media/image17.jpeg"/><Relationship Id="rId14" Type="http://schemas.openxmlformats.org/officeDocument/2006/relationships/hyperlink" Target="https://unsplash.com/@randylaybourne?utm_content=creditCopyText&amp;utm_medium=referral&amp;utm_source=unsplash"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hyperlink" Target="https://unsplash.com/photos/blue-and-white-tent-on-gray-concrete-floor-during-daytime-Flv51Lt6ZG4?utm_content=creditCopyText&amp;utm_medium=referral&amp;utm_source=unsplash" TargetMode="External"/><Relationship Id="rId5" Type="http://schemas.openxmlformats.org/officeDocument/2006/relationships/hyperlink" Target="https://unsplash.com/@gustavo0351?utm_content=creditCopyText&amp;utm_medium=referral&amp;utm_source=unsplash" TargetMode="External"/><Relationship Id="rId4" Type="http://schemas.openxmlformats.org/officeDocument/2006/relationships/hyperlink" Target="https://unsplash.com/photos/blue-and-white-tent-on-gray-concrete-floor-during-daytime-Flv51Lt6ZG4" TargetMode="Externa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2.xml"/><Relationship Id="rId1" Type="http://schemas.openxmlformats.org/officeDocument/2006/relationships/slideLayout" Target="../slideLayouts/slideLayout10.xml"/><Relationship Id="rId6" Type="http://schemas.openxmlformats.org/officeDocument/2006/relationships/hyperlink" Target="https://www.tate.org.uk/art/artworks/nolan-carcase-in-swamp-t03555" TargetMode="External"/><Relationship Id="rId5" Type="http://schemas.openxmlformats.org/officeDocument/2006/relationships/image" Target="../media/image21.jpeg"/><Relationship Id="rId4" Type="http://schemas.openxmlformats.org/officeDocument/2006/relationships/hyperlink" Target="https://digital.nga.gov.au/archive/exhibition/oceantooutback/detail.cfm?irn=46894&amp;viewid=2&amp;mnuid=1.html" TargetMode="External"/></Relationships>
</file>

<file path=ppt/slides/_rels/slide23.xml.rels><?xml version="1.0" encoding="UTF-8" standalone="yes"?>
<Relationships xmlns="http://schemas.openxmlformats.org/package/2006/relationships"><Relationship Id="rId8" Type="http://schemas.openxmlformats.org/officeDocument/2006/relationships/hyperlink" Target="https://unsplash.com/photos/blue-and-red-abstract-painting-Xx_d26R37E4?utm_content=creditCopyText&amp;utm_medium=referral&amp;utm_source=unsplash" TargetMode="External"/><Relationship Id="rId3" Type="http://schemas.openxmlformats.org/officeDocument/2006/relationships/image" Target="../media/image22.jpeg"/><Relationship Id="rId7" Type="http://schemas.openxmlformats.org/officeDocument/2006/relationships/hyperlink" Target="https://unsplash.com/@steve_j?utm_content=creditCopyText&amp;utm_medium=referral&amp;utm_source=unsplash" TargetMode="External"/><Relationship Id="rId2" Type="http://schemas.openxmlformats.org/officeDocument/2006/relationships/notesSlide" Target="../notesSlides/notesSlide23.xml"/><Relationship Id="rId1" Type="http://schemas.openxmlformats.org/officeDocument/2006/relationships/slideLayout" Target="../slideLayouts/slideLayout10.xml"/><Relationship Id="rId6" Type="http://schemas.openxmlformats.org/officeDocument/2006/relationships/image" Target="../media/image23.jpeg"/><Relationship Id="rId5" Type="http://schemas.openxmlformats.org/officeDocument/2006/relationships/hyperlink" Target="https://unsplash.com/photos/blue-yellow-and-red-abstract-painting-zZPeoLxLRyM?utm_content=creditCopyText&amp;utm_medium=referral&amp;utm_source=unsplash" TargetMode="External"/><Relationship Id="rId4" Type="http://schemas.openxmlformats.org/officeDocument/2006/relationships/hyperlink" Target="https://unsplash.com/@mayur_deshpande?utm_content=creditCopyText&amp;utm_medium=referral&amp;utm_source=unsplash" TargetMode="Externa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hyperlink" Target="https://commons.wikimedia.org/wiki/File:Musgrave_Park,_Brisbane.jpg" TargetMode="Externa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hyperlink" Target="https://commons.wikimedia.org/wiki/File:Musgrave_Park,_Brisbane.jpg" TargetMode="Externa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8" Type="http://schemas.openxmlformats.org/officeDocument/2006/relationships/hyperlink" Target="https://education.nsw.gov.au/teaching-and-learning/multicultural-education/refugee-students-in-schools" TargetMode="External"/><Relationship Id="rId3" Type="http://schemas.openxmlformats.org/officeDocument/2006/relationships/hyperlink" Target="https://curriculum.nsw.edu.au/learning-areas/english/english-eald-11-12-2024/overview/course#:~:text=12%20Syllabus.-,Text%20requirements,-There%20are%20no" TargetMode="External"/><Relationship Id="rId7" Type="http://schemas.openxmlformats.org/officeDocument/2006/relationships/hyperlink" Target="https://education.nsw.gov.au/teaching-and-learning/multicultural-education/support-in-times-of-crisis/types-of-crises" TargetMode="External"/><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hyperlink" Target="https://education.nsw.gov.au/teaching-and-learning/curriculum/pdhpe/planning-programming-and-assessing-pdhpe-k-12/learning-environment/preventing-public-disclosures#:~:text=Preventing%20public%20disclosures%201%20keeping%20discussions%20global%20rather,someone...%27%205%20maintaining%20a%20professional%20role.%20More%20items" TargetMode="External"/><Relationship Id="rId5" Type="http://schemas.openxmlformats.org/officeDocument/2006/relationships/hyperlink" Target="https://v9.australiancurriculum.edu.au/" TargetMode="External"/><Relationship Id="rId4" Type="http://schemas.openxmlformats.org/officeDocument/2006/relationships/hyperlink" Target="https://v9.australiancurriculum.edu.au/downloads/general-capabilities#accordion-afa194f119-item-6336db4ee7" TargetMode="External"/><Relationship Id="rId9" Type="http://schemas.openxmlformats.org/officeDocument/2006/relationships/hyperlink" Target="https://education.nsw.gov.au/about-us/education-data-and-research/cese/publications/research-reports/trauma-informed-practice-in-schools" TargetMode="Externa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8" Type="http://schemas.openxmlformats.org/officeDocument/2006/relationships/hyperlink" Target="https://plus.unsplash.com/premium_photo-1694475368122-b8f3814fd885?q=80&amp;w=2291&amp;auto=format&amp;fit=crop&amp;ixlib=rb-4.0.3&amp;ixid=M3wxMjA3fDB8MHxwaG90by1wYWdlfHx8fGVufDB8fHx8fA%3D%3D" TargetMode="External"/><Relationship Id="rId13" Type="http://schemas.openxmlformats.org/officeDocument/2006/relationships/hyperlink" Target="https://curriculum.nsw.edu.au/" TargetMode="External"/><Relationship Id="rId3" Type="http://schemas.openxmlformats.org/officeDocument/2006/relationships/hyperlink" Target="https://curriculum.nsw.edu.au/learning-areas/english/english-standard-11-12-2024/overview" TargetMode="External"/><Relationship Id="rId7" Type="http://schemas.openxmlformats.org/officeDocument/2006/relationships/hyperlink" Target="https://plus.unsplash.com/premium_photo-1734543942921-a369a46c6a13?q=80&amp;w=1887&amp;auto=format&amp;fit=crop&amp;ixlib=rb-4.1.0&amp;ixid=M3wxMjA3fDB8MHxwaG90by1wYWdlfHx8fGVufDB8fHx8fA%3D%3D" TargetMode="External"/><Relationship Id="rId12" Type="http://schemas.openxmlformats.org/officeDocument/2006/relationships/hyperlink" Target="https://educationstandards.nsw.edu.au/wps/portal/nesa/home" TargetMode="External"/><Relationship Id="rId2" Type="http://schemas.openxmlformats.org/officeDocument/2006/relationships/notesSlide" Target="../notesSlides/notesSlide43.xml"/><Relationship Id="rId1" Type="http://schemas.openxmlformats.org/officeDocument/2006/relationships/slideLayout" Target="../slideLayouts/slideLayout12.xml"/><Relationship Id="rId6" Type="http://schemas.openxmlformats.org/officeDocument/2006/relationships/hyperlink" Target="https://www.aitsl.edu.au/docs/default-source/feedback/aitsl-learning-intentions-and-success-criteria-strategy.pdf?sfvrsn=382dec3c_2" TargetMode="External"/><Relationship Id="rId11" Type="http://schemas.openxmlformats.org/officeDocument/2006/relationships/hyperlink" Target="https://educationstandards.nsw.edu.au/wps/portal/nesa/mini-footer/copyright" TargetMode="External"/><Relationship Id="rId5" Type="http://schemas.openxmlformats.org/officeDocument/2006/relationships/hyperlink" Target="https://www.australiancurriculum.edu.au/downloads/general-capabilities#accordion-afa194f119-item-6336db4ee7" TargetMode="External"/><Relationship Id="rId10" Type="http://schemas.openxmlformats.org/officeDocument/2006/relationships/hyperlink" Target="https://unsplash.com/photos/green-and-brown-tree-on-green-grass-field-lOT11X89JGA?utm_content=creditCopyText&amp;utm_medium=referral&amp;utm_source=unsplash" TargetMode="External"/><Relationship Id="rId4" Type="http://schemas.openxmlformats.org/officeDocument/2006/relationships/hyperlink" Target="https://commons.wikimedia.org/wiki/File:Musgrave_Park,_Brisbane.jpg" TargetMode="External"/><Relationship Id="rId9" Type="http://schemas.openxmlformats.org/officeDocument/2006/relationships/hyperlink" Target="https://www.google.com/maps/@-27.478734,153.0138593,17z?entry=ttu&amp;g_ep=EgoyMDI1MDQzMC4wIKXMDSoASAFQAw%3D%3D" TargetMode="External"/></Relationships>
</file>

<file path=ppt/slides/_rels/slide44.xml.rels><?xml version="1.0" encoding="UTF-8" standalone="yes"?>
<Relationships xmlns="http://schemas.openxmlformats.org/package/2006/relationships"><Relationship Id="rId8" Type="http://schemas.openxmlformats.org/officeDocument/2006/relationships/hyperlink" Target="https://unsplash.com/photos/a-tent-in-a-park-EAIKTI2_t_Y" TargetMode="External"/><Relationship Id="rId3" Type="http://schemas.openxmlformats.org/officeDocument/2006/relationships/hyperlink" Target="https://digital.nga.gov.au/archive/exhibition/oceantooutback/detail.cfm?irn=46894&amp;viewid=2&amp;mnuid=1.html" TargetMode="External"/><Relationship Id="rId7" Type="http://schemas.openxmlformats.org/officeDocument/2006/relationships/hyperlink" Target="https://education.nsw.gov.au/teaching-and-learning/curriculum/explicit-teaching/explicit-teaching-strate" TargetMode="External"/><Relationship Id="rId2" Type="http://schemas.openxmlformats.org/officeDocument/2006/relationships/notesSlide" Target="../notesSlides/notesSlide44.xml"/><Relationship Id="rId1" Type="http://schemas.openxmlformats.org/officeDocument/2006/relationships/slideLayout" Target="../slideLayouts/slideLayout12.xml"/><Relationship Id="rId6" Type="http://schemas.openxmlformats.org/officeDocument/2006/relationships/hyperlink" Target="https://images.unsplash.com/photo-1615237736117-4a21a0dcee92?q=80&amp;w=2236&amp;auto=format&amp;fit=crop&amp;ixlib=rb-4.1.0&amp;ixid=M3wxMjA3fDB8MHxwaG90by1wYWdlfHx8fGVufDB8fHx8fA%3D%3D" TargetMode="External"/><Relationship Id="rId11" Type="http://schemas.openxmlformats.org/officeDocument/2006/relationships/hyperlink" Target="https://curriculum.nsw.edu.au/" TargetMode="External"/><Relationship Id="rId5" Type="http://schemas.openxmlformats.org/officeDocument/2006/relationships/hyperlink" Target="https://www.tate.org.uk/art/artworks/nolan-carcase-in-swamp-t06650." TargetMode="External"/><Relationship Id="rId10" Type="http://schemas.openxmlformats.org/officeDocument/2006/relationships/hyperlink" Target="https://educationstandards.nsw.edu.au/wps/portal/nesa/home" TargetMode="External"/><Relationship Id="rId4" Type="http://schemas.openxmlformats.org/officeDocument/2006/relationships/hyperlink" Target="https://www.tate.org.uk/art/artworks/nolan-carcase-in-swamp-t03555" TargetMode="External"/><Relationship Id="rId9" Type="http://schemas.openxmlformats.org/officeDocument/2006/relationships/hyperlink" Target="https://educationstandards.nsw.edu.au/wps/portal/nesa/mini-footer/copyright" TargetMode="External"/></Relationships>
</file>

<file path=ppt/slides/_rels/slide45.xml.rels><?xml version="1.0" encoding="UTF-8" standalone="yes"?>
<Relationships xmlns="http://schemas.openxmlformats.org/package/2006/relationships"><Relationship Id="rId3" Type="http://schemas.openxmlformats.org/officeDocument/2006/relationships/hyperlink" Target="https://creativecommons.org/licenses/by/4.0/" TargetMode="External"/><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hyperlink" Target="https://unsplash.com/" TargetMode="External"/><Relationship Id="rId5" Type="http://schemas.openxmlformats.org/officeDocument/2006/relationships/hyperlink" Target="https://unsplash.com/@claybanks" TargetMode="External"/><Relationship Id="rId4" Type="http://schemas.openxmlformats.org/officeDocument/2006/relationships/hyperlink" Target="https://plus.unsplash.com/premium_photo-1734543942921-a369a46c6a13?q=80&amp;w=1887&amp;auto=format&amp;fit=crop&amp;ixlib=rb-4.1.0&amp;ixid=M3wxMjA3fDB8MHxwaG90by1wYWdlfHx8fGVufDB8fHx8fA%3D%3D"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hyperlink" Target="https://commons.wikimedia.org/wiki/File:Musgrave_Park,_Brisbane.jpg"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https://unsplash.com/photos/blue-and-white-tent-on-gray-concrete-floor-during-daytime-Flv51Lt6ZG4?utm_content=creditCopyText&amp;utm_medium=referral&amp;utm_source=unsplash" TargetMode="External"/><Relationship Id="rId5" Type="http://schemas.openxmlformats.org/officeDocument/2006/relationships/hyperlink" Target="https://unsplash.com/@frankbouffard?utm_content=creditCopyText&amp;utm_medium=referral&amp;utm_source=unsplash" TargetMode="External"/><Relationship Id="rId4" Type="http://schemas.openxmlformats.org/officeDocument/2006/relationships/hyperlink" Target="https://unsplash.com/photos/balck-corded-headphones-HADKIO0EFXQ"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D998069-8808-F7B7-147A-0D45AF051C4E}"/>
              </a:ext>
            </a:extLst>
          </p:cNvPr>
          <p:cNvSpPr>
            <a:spLocks noGrp="1"/>
          </p:cNvSpPr>
          <p:nvPr>
            <p:ph type="title"/>
          </p:nvPr>
        </p:nvSpPr>
        <p:spPr/>
        <p:txBody>
          <a:bodyPr/>
          <a:lstStyle/>
          <a:p>
            <a:r>
              <a:rPr lang="en-AU" dirty="0">
                <a:latin typeface="+mj-lt"/>
              </a:rPr>
              <a:t>Introduction and instructions for use</a:t>
            </a:r>
          </a:p>
        </p:txBody>
      </p:sp>
      <p:sp>
        <p:nvSpPr>
          <p:cNvPr id="12" name="Text Placeholder 11">
            <a:extLst>
              <a:ext uri="{FF2B5EF4-FFF2-40B4-BE49-F238E27FC236}">
                <a16:creationId xmlns:a16="http://schemas.microsoft.com/office/drawing/2014/main" id="{E8F2C8C2-B554-568B-CBC7-A8B52D34F283}"/>
              </a:ext>
            </a:extLst>
          </p:cNvPr>
          <p:cNvSpPr>
            <a:spLocks noGrp="1"/>
          </p:cNvSpPr>
          <p:nvPr>
            <p:ph type="body" sz="quarter" idx="18"/>
          </p:nvPr>
        </p:nvSpPr>
        <p:spPr/>
        <p:txBody>
          <a:bodyPr/>
          <a:lstStyle/>
          <a:p>
            <a:r>
              <a:rPr lang="en-AU" sz="1800" dirty="0"/>
              <a:t>Using this PowerPoint in the classroom</a:t>
            </a:r>
          </a:p>
        </p:txBody>
      </p:sp>
      <p:sp>
        <p:nvSpPr>
          <p:cNvPr id="14" name="Picture Placeholder 4">
            <a:extLst>
              <a:ext uri="{FF2B5EF4-FFF2-40B4-BE49-F238E27FC236}">
                <a16:creationId xmlns:a16="http://schemas.microsoft.com/office/drawing/2014/main" id="{E3727FFE-759C-E4D3-C78A-AD925888324C}"/>
              </a:ext>
            </a:extLst>
          </p:cNvPr>
          <p:cNvSpPr>
            <a:spLocks noGrp="1"/>
          </p:cNvSpPr>
          <p:nvPr>
            <p:ph type="pic" sz="quarter" idx="13"/>
          </p:nvPr>
        </p:nvSpPr>
        <p:spPr>
          <a:xfrm>
            <a:off x="359998" y="1853743"/>
            <a:ext cx="11472001" cy="1408684"/>
          </a:xfrm>
        </p:spPr>
        <p:txBody>
          <a:bodyPr/>
          <a:lstStyle/>
          <a:p>
            <a:pPr marL="342900" indent="-342900">
              <a:buFont typeface="Arial"/>
              <a:buChar char="•"/>
            </a:pPr>
            <a:r>
              <a:rPr lang="en-AU" sz="1600" dirty="0">
                <a:ea typeface="+mn-lt"/>
                <a:cs typeface="Arial"/>
              </a:rPr>
              <a:t>This is a text annotation PowerPoint designed </a:t>
            </a:r>
            <a:r>
              <a:rPr lang="en-AU" sz="1600" dirty="0">
                <a:solidFill>
                  <a:srgbClr val="22272B"/>
                </a:solidFill>
                <a:cs typeface="Arial"/>
              </a:rPr>
              <a:t>to accompany the sample program ’</a:t>
            </a:r>
            <a:r>
              <a:rPr lang="en-AU" sz="1600" b="1" dirty="0">
                <a:solidFill>
                  <a:schemeClr val="accent2"/>
                </a:solidFill>
                <a:cs typeface="Arial"/>
              </a:rPr>
              <a:t>Reading to write: Transition to English Standard</a:t>
            </a:r>
            <a:r>
              <a:rPr lang="en-AU" sz="1600" b="1" dirty="0">
                <a:solidFill>
                  <a:srgbClr val="22272B"/>
                </a:solidFill>
                <a:cs typeface="Arial"/>
              </a:rPr>
              <a:t>’</a:t>
            </a:r>
            <a:r>
              <a:rPr lang="en-AU" sz="1600" dirty="0">
                <a:solidFill>
                  <a:srgbClr val="22272B"/>
                </a:solidFill>
                <a:cs typeface="Arial"/>
              </a:rPr>
              <a:t>. It is not a teaching and learning program</a:t>
            </a:r>
            <a:r>
              <a:rPr lang="en-AU" sz="1600" dirty="0">
                <a:ea typeface="+mn-lt"/>
                <a:cs typeface="Arial"/>
              </a:rPr>
              <a:t>.</a:t>
            </a:r>
            <a:endParaRPr lang="en-AU" sz="1600" dirty="0">
              <a:solidFill>
                <a:srgbClr val="22272B"/>
              </a:solidFill>
              <a:cs typeface="Arial"/>
            </a:endParaRPr>
          </a:p>
          <a:p>
            <a:pPr marL="342900" indent="-342900">
              <a:buFont typeface="Arial"/>
              <a:buChar char="•"/>
            </a:pPr>
            <a:r>
              <a:rPr lang="en-AU" sz="1600" dirty="0">
                <a:solidFill>
                  <a:srgbClr val="22272B"/>
                </a:solidFill>
                <a:cs typeface="Arial"/>
              </a:rPr>
              <a:t>The resource annotates sections of the Core text 2– ‘The tent village at Musgrave Park’ by Lillian O’Neil.</a:t>
            </a:r>
            <a:endParaRPr lang="en-AU" sz="1600" dirty="0"/>
          </a:p>
        </p:txBody>
      </p:sp>
      <p:sp>
        <p:nvSpPr>
          <p:cNvPr id="15" name="TextBox 14">
            <a:extLst>
              <a:ext uri="{FF2B5EF4-FFF2-40B4-BE49-F238E27FC236}">
                <a16:creationId xmlns:a16="http://schemas.microsoft.com/office/drawing/2014/main" id="{40C820D5-1B0C-AC47-E619-6DF38C6392C9}"/>
              </a:ext>
            </a:extLst>
          </p:cNvPr>
          <p:cNvSpPr txBox="1"/>
          <p:nvPr/>
        </p:nvSpPr>
        <p:spPr>
          <a:xfrm>
            <a:off x="359999" y="3206889"/>
            <a:ext cx="11472002" cy="3309111"/>
          </a:xfrm>
          <a:prstGeom prst="rect">
            <a:avLst/>
          </a:prstGeom>
          <a:noFill/>
        </p:spPr>
        <p:txBody>
          <a:bodyPr wrap="square" lIns="0">
            <a:spAutoFit/>
          </a:bodyPr>
          <a:lstStyle/>
          <a:p>
            <a:pPr>
              <a:lnSpc>
                <a:spcPct val="150000"/>
              </a:lnSpc>
            </a:pPr>
            <a:r>
              <a:rPr lang="en-AU" sz="1600" b="1" dirty="0">
                <a:ea typeface="+mn-lt"/>
                <a:cs typeface="Arial"/>
              </a:rPr>
              <a:t>Instructions</a:t>
            </a:r>
            <a:endParaRPr lang="en-US" sz="1600" b="1" dirty="0"/>
          </a:p>
          <a:p>
            <a:pPr marL="285750" indent="-285750">
              <a:lnSpc>
                <a:spcPct val="150000"/>
              </a:lnSpc>
              <a:buFont typeface="Arial" panose="020B0604020202020204" pitchFamily="34" charset="0"/>
              <a:buChar char="•"/>
            </a:pPr>
            <a:r>
              <a:rPr lang="en-AU" sz="1600" dirty="0">
                <a:solidFill>
                  <a:srgbClr val="22272B"/>
                </a:solidFill>
                <a:latin typeface="+mn-lt"/>
              </a:rPr>
              <a:t>Classroom teachers are encouraged to </a:t>
            </a:r>
            <a:r>
              <a:rPr lang="en-AU" sz="1600" b="1" dirty="0">
                <a:solidFill>
                  <a:srgbClr val="22272B"/>
                </a:solidFill>
                <a:latin typeface="+mn-lt"/>
              </a:rPr>
              <a:t>add and adapt</a:t>
            </a:r>
            <a:r>
              <a:rPr lang="en-AU" sz="1600" dirty="0">
                <a:solidFill>
                  <a:srgbClr val="22272B"/>
                </a:solidFill>
                <a:latin typeface="+mn-lt"/>
              </a:rPr>
              <a:t> slides as required to meet the needs of their students.</a:t>
            </a:r>
          </a:p>
          <a:p>
            <a:pPr marL="342900" indent="-342900">
              <a:lnSpc>
                <a:spcPct val="150000"/>
              </a:lnSpc>
              <a:buFont typeface="Arial"/>
              <a:buChar char="•"/>
            </a:pPr>
            <a:r>
              <a:rPr lang="en-AU" sz="1600" dirty="0">
                <a:solidFill>
                  <a:srgbClr val="22272B"/>
                </a:solidFill>
                <a:latin typeface="+mn-lt"/>
              </a:rPr>
              <a:t>Save a copy of the file to make changes to the slide deck. Go to File &gt; Download a Copy (this downloads a copy to the computer to edit in the PowerPoint app).</a:t>
            </a:r>
          </a:p>
          <a:p>
            <a:pPr marL="342900" indent="-342900">
              <a:lnSpc>
                <a:spcPct val="150000"/>
              </a:lnSpc>
              <a:buFont typeface="Arial"/>
              <a:buChar char="•"/>
            </a:pPr>
            <a:r>
              <a:rPr lang="en-AU" sz="1600" dirty="0">
                <a:solidFill>
                  <a:srgbClr val="22272B"/>
                </a:solidFill>
                <a:latin typeface="+mn-lt"/>
              </a:rPr>
              <a:t>To convert the PowerPoint to Google Slides</a:t>
            </a:r>
          </a:p>
          <a:p>
            <a:pPr marL="913765" lvl="1" indent="-457200">
              <a:lnSpc>
                <a:spcPct val="150000"/>
              </a:lnSpc>
              <a:spcAft>
                <a:spcPts val="1200"/>
              </a:spcAft>
              <a:buFont typeface="+mj-lt"/>
              <a:buAutoNum type="arabicPeriod"/>
            </a:pPr>
            <a:r>
              <a:rPr lang="en-AU" sz="1600" dirty="0">
                <a:solidFill>
                  <a:srgbClr val="22272B"/>
                </a:solidFill>
                <a:latin typeface="+mn-lt"/>
              </a:rPr>
              <a:t>Upload the file into Google Drive and open it.</a:t>
            </a:r>
          </a:p>
          <a:p>
            <a:pPr marL="913765" lvl="1" indent="-457200">
              <a:lnSpc>
                <a:spcPct val="150000"/>
              </a:lnSpc>
              <a:spcAft>
                <a:spcPts val="1200"/>
              </a:spcAft>
              <a:buFont typeface="+mj-lt"/>
              <a:buAutoNum type="arabicPeriod"/>
            </a:pPr>
            <a:r>
              <a:rPr lang="en-AU" sz="1600" dirty="0">
                <a:solidFill>
                  <a:srgbClr val="22272B"/>
                </a:solidFill>
                <a:latin typeface="+mn-lt"/>
              </a:rPr>
              <a:t>Go to File &gt; Save as Google Slides.</a:t>
            </a:r>
          </a:p>
          <a:p>
            <a:pPr lvl="1">
              <a:lnSpc>
                <a:spcPct val="150000"/>
              </a:lnSpc>
              <a:spcAft>
                <a:spcPts val="1200"/>
              </a:spcAft>
            </a:pPr>
            <a:r>
              <a:rPr lang="en-AU" sz="1600" dirty="0">
                <a:solidFill>
                  <a:srgbClr val="22272B"/>
                </a:solidFill>
                <a:latin typeface="+mn-lt"/>
              </a:rPr>
              <a:t>(Note – conversion may cause formatting changes in the slides.)</a:t>
            </a:r>
          </a:p>
        </p:txBody>
      </p:sp>
      <p:sp>
        <p:nvSpPr>
          <p:cNvPr id="2" name="Slide Number Placeholder 1">
            <a:extLst>
              <a:ext uri="{FF2B5EF4-FFF2-40B4-BE49-F238E27FC236}">
                <a16:creationId xmlns:a16="http://schemas.microsoft.com/office/drawing/2014/main" id="{CD087911-6789-4356-F538-4C4ABF1219E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a:t>
            </a:fld>
            <a:endParaRPr lang="en-AU"/>
          </a:p>
        </p:txBody>
      </p:sp>
    </p:spTree>
    <p:extLst>
      <p:ext uri="{BB962C8B-B14F-4D97-AF65-F5344CB8AC3E}">
        <p14:creationId xmlns:p14="http://schemas.microsoft.com/office/powerpoint/2010/main" val="3977060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404EE-0699-38EC-BF38-7E4375E4F770}"/>
              </a:ext>
            </a:extLst>
          </p:cNvPr>
          <p:cNvSpPr>
            <a:spLocks noGrp="1"/>
          </p:cNvSpPr>
          <p:nvPr>
            <p:ph type="title"/>
          </p:nvPr>
        </p:nvSpPr>
        <p:spPr/>
        <p:txBody>
          <a:bodyPr/>
          <a:lstStyle/>
          <a:p>
            <a:r>
              <a:rPr lang="en-AU" dirty="0"/>
              <a:t>Discussion questions</a:t>
            </a:r>
          </a:p>
        </p:txBody>
      </p:sp>
      <p:sp>
        <p:nvSpPr>
          <p:cNvPr id="5" name="Text Placeholder 4">
            <a:extLst>
              <a:ext uri="{FF2B5EF4-FFF2-40B4-BE49-F238E27FC236}">
                <a16:creationId xmlns:a16="http://schemas.microsoft.com/office/drawing/2014/main" id="{02E5B6AE-E13A-25BE-030E-A91622A933EC}"/>
              </a:ext>
            </a:extLst>
          </p:cNvPr>
          <p:cNvSpPr>
            <a:spLocks noGrp="1"/>
          </p:cNvSpPr>
          <p:nvPr>
            <p:ph type="body" sz="quarter" idx="18"/>
          </p:nvPr>
        </p:nvSpPr>
        <p:spPr/>
        <p:txBody>
          <a:bodyPr/>
          <a:lstStyle/>
          <a:p>
            <a:r>
              <a:rPr lang="en-AU" dirty="0"/>
              <a:t>Class reflection and discussion</a:t>
            </a:r>
          </a:p>
        </p:txBody>
      </p:sp>
      <p:sp>
        <p:nvSpPr>
          <p:cNvPr id="8" name="Content Placeholder 2">
            <a:extLst>
              <a:ext uri="{FF2B5EF4-FFF2-40B4-BE49-F238E27FC236}">
                <a16:creationId xmlns:a16="http://schemas.microsoft.com/office/drawing/2014/main" id="{C982B3E3-259A-4CFC-EB24-D53B29FFCA8D}"/>
              </a:ext>
            </a:extLst>
          </p:cNvPr>
          <p:cNvSpPr txBox="1">
            <a:spLocks/>
          </p:cNvSpPr>
          <p:nvPr/>
        </p:nvSpPr>
        <p:spPr>
          <a:xfrm>
            <a:off x="360000" y="1620000"/>
            <a:ext cx="11484000" cy="4536000"/>
          </a:xfrm>
          <a:prstGeom prst="rect">
            <a:avLst/>
          </a:prstGeom>
        </p:spPr>
        <p:txBody>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mj-lt"/>
              <a:buAutoNum type="arabicPeriod"/>
            </a:pPr>
            <a:r>
              <a:rPr lang="en-AU" dirty="0"/>
              <a:t>What connections can you make between the Aboriginal Tent Embassy and the themes of Lillian O'Neill's article?</a:t>
            </a:r>
          </a:p>
          <a:p>
            <a:pPr marL="342900" indent="-342900">
              <a:buFont typeface="+mj-lt"/>
              <a:buAutoNum type="arabicPeriod"/>
            </a:pPr>
            <a:r>
              <a:rPr lang="en-AU" dirty="0"/>
              <a:t>Why is the setting of the text significant?</a:t>
            </a:r>
          </a:p>
          <a:p>
            <a:pPr marL="342900" indent="-342900">
              <a:buFont typeface="+mj-lt"/>
              <a:buAutoNum type="arabicPeriod"/>
            </a:pPr>
            <a:r>
              <a:rPr lang="en-AU" dirty="0"/>
              <a:t>Unpack Musgrave Park as a site of enduring struggle. How does this lend weight to O’Neill’s piece?</a:t>
            </a:r>
          </a:p>
          <a:p>
            <a:endParaRPr lang="en-AU" dirty="0"/>
          </a:p>
        </p:txBody>
      </p:sp>
      <p:sp>
        <p:nvSpPr>
          <p:cNvPr id="4" name="Slide Number Placeholder 3">
            <a:extLst>
              <a:ext uri="{FF2B5EF4-FFF2-40B4-BE49-F238E27FC236}">
                <a16:creationId xmlns:a16="http://schemas.microsoft.com/office/drawing/2014/main" id="{47DDC36F-ED7A-215E-5E1F-9C5CC1BD9A51}"/>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10</a:t>
            </a:fld>
            <a:endParaRPr lang="en-AU"/>
          </a:p>
        </p:txBody>
      </p:sp>
    </p:spTree>
    <p:extLst>
      <p:ext uri="{BB962C8B-B14F-4D97-AF65-F5344CB8AC3E}">
        <p14:creationId xmlns:p14="http://schemas.microsoft.com/office/powerpoint/2010/main" val="2803127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639B34-9840-98D4-BB2F-D6C4D6FCE189}"/>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073E32A2-A3A5-1F05-1186-4BE9A5B0BCDE}"/>
              </a:ext>
            </a:extLst>
          </p:cNvPr>
          <p:cNvSpPr>
            <a:spLocks noGrp="1"/>
          </p:cNvSpPr>
          <p:nvPr>
            <p:ph type="ctrTitle"/>
          </p:nvPr>
        </p:nvSpPr>
        <p:spPr/>
        <p:txBody>
          <a:bodyPr/>
          <a:lstStyle/>
          <a:p>
            <a:r>
              <a:rPr lang="en-AU" dirty="0">
                <a:latin typeface="+mj-lt"/>
              </a:rPr>
              <a:t>Phase 3b, sequence 2 – building the field for Core text 2</a:t>
            </a:r>
          </a:p>
        </p:txBody>
      </p:sp>
      <p:pic>
        <p:nvPicPr>
          <p:cNvPr id="11" name="Picture Placeholder 12">
            <a:extLst>
              <a:ext uri="{FF2B5EF4-FFF2-40B4-BE49-F238E27FC236}">
                <a16:creationId xmlns:a16="http://schemas.microsoft.com/office/drawing/2014/main" id="{3681ACF5-11B5-B51A-210E-2FD5A9924DEB}"/>
              </a:ext>
              <a:ext uri="{C183D7F6-B498-43B3-948B-1728B52AA6E4}">
                <adec:decorative xmlns:adec="http://schemas.microsoft.com/office/drawing/2017/decorative" val="1"/>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2309" r="22309"/>
          <a:stretch/>
        </p:blipFill>
        <p:spPr>
          <a:xfrm>
            <a:off x="7128000" y="0"/>
            <a:ext cx="5064000" cy="6858000"/>
          </a:xfrm>
        </p:spPr>
      </p:pic>
      <p:sp>
        <p:nvSpPr>
          <p:cNvPr id="12" name="Text Placeholder 5">
            <a:extLst>
              <a:ext uri="{FF2B5EF4-FFF2-40B4-BE49-F238E27FC236}">
                <a16:creationId xmlns:a16="http://schemas.microsoft.com/office/drawing/2014/main" id="{FA879B99-2288-4515-B4B4-97D9E7FD9513}"/>
              </a:ext>
              <a:ext uri="{C183D7F6-B498-43B3-948B-1728B52AA6E4}">
                <adec:decorative xmlns:adec="http://schemas.microsoft.com/office/drawing/2017/decorative" val="1"/>
              </a:ext>
            </a:extLst>
          </p:cNvPr>
          <p:cNvSpPr txBox="1">
            <a:spLocks/>
          </p:cNvSpPr>
          <p:nvPr/>
        </p:nvSpPr>
        <p:spPr>
          <a:xfrm>
            <a:off x="7434943" y="6348091"/>
            <a:ext cx="4601399" cy="360000"/>
          </a:xfrm>
          <a:prstGeom prst="rect">
            <a:avLst/>
          </a:prstGeom>
          <a:solidFill>
            <a:schemeClr val="bg1"/>
          </a:solidFill>
        </p:spPr>
        <p:txBody>
          <a:bodyPr vert="horz" lIns="0" tIns="0" rIns="0" bIns="72000" rtlCol="0" anchor="ctr" anchorCtr="1">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1800" b="0" kern="1200">
                <a:solidFill>
                  <a:schemeClr val="bg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600" b="0" kern="1200">
                <a:solidFill>
                  <a:schemeClr val="bg1"/>
                </a:solidFill>
                <a:latin typeface="+mn-lt"/>
                <a:ea typeface="+mn-ea"/>
                <a:cs typeface="+mn-cs"/>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2000" kern="1200">
                <a:solidFill>
                  <a:schemeClr val="bg1"/>
                </a:solidFill>
                <a:latin typeface="+mn-lt"/>
                <a:ea typeface="+mn-ea"/>
                <a:cs typeface="+mn-cs"/>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2000" kern="1200">
                <a:solidFill>
                  <a:schemeClr val="bg1"/>
                </a:solidFill>
                <a:latin typeface="+mn-lt"/>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2000" kern="1200">
                <a:solidFill>
                  <a:schemeClr val="bg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100" i="1" dirty="0">
                <a:solidFill>
                  <a:srgbClr val="002664"/>
                </a:solidFill>
                <a:latin typeface="Arial"/>
                <a:cs typeface="Arial"/>
                <a:hlinkClick r:id="rId4"/>
              </a:rPr>
              <a:t>Musgrave Park, Brisbane</a:t>
            </a:r>
            <a:r>
              <a:rPr lang="en-AU" sz="1100" dirty="0">
                <a:solidFill>
                  <a:srgbClr val="002664"/>
                </a:solidFill>
                <a:latin typeface="Arial"/>
                <a:cs typeface="Arial"/>
                <a:hlinkClick r:id="rId4"/>
              </a:rPr>
              <a:t> photo</a:t>
            </a:r>
            <a:r>
              <a:rPr lang="en-AU" sz="1100" dirty="0">
                <a:solidFill>
                  <a:srgbClr val="002664"/>
                </a:solidFill>
                <a:latin typeface="Arial"/>
                <a:cs typeface="Arial"/>
              </a:rPr>
              <a:t> by Rae Allen on Wikimedia commons</a:t>
            </a:r>
            <a:endParaRPr lang="en-AU" sz="1100" dirty="0">
              <a:solidFill>
                <a:srgbClr val="000000"/>
              </a:solidFill>
              <a:latin typeface="Arial"/>
              <a:cs typeface="Arial"/>
            </a:endParaRPr>
          </a:p>
        </p:txBody>
      </p:sp>
    </p:spTree>
    <p:extLst>
      <p:ext uri="{BB962C8B-B14F-4D97-AF65-F5344CB8AC3E}">
        <p14:creationId xmlns:p14="http://schemas.microsoft.com/office/powerpoint/2010/main" val="3539050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9800255-62C7-52FC-7626-3B3FEBADF4CA}"/>
              </a:ext>
            </a:extLst>
          </p:cNvPr>
          <p:cNvSpPr>
            <a:spLocks noGrp="1"/>
          </p:cNvSpPr>
          <p:nvPr>
            <p:ph type="ctrTitle"/>
          </p:nvPr>
        </p:nvSpPr>
        <p:spPr/>
        <p:txBody>
          <a:bodyPr/>
          <a:lstStyle/>
          <a:p>
            <a:r>
              <a:rPr lang="en-AU"/>
              <a:t>Connecting learning</a:t>
            </a:r>
          </a:p>
        </p:txBody>
      </p:sp>
    </p:spTree>
    <p:extLst>
      <p:ext uri="{BB962C8B-B14F-4D97-AF65-F5344CB8AC3E}">
        <p14:creationId xmlns:p14="http://schemas.microsoft.com/office/powerpoint/2010/main" val="1340061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itle 1">
            <a:extLst>
              <a:ext uri="{FF2B5EF4-FFF2-40B4-BE49-F238E27FC236}">
                <a16:creationId xmlns:a16="http://schemas.microsoft.com/office/drawing/2014/main" id="{2000A89A-4F2A-D207-EDB5-B2EA465DDDFC}"/>
              </a:ext>
            </a:extLst>
          </p:cNvPr>
          <p:cNvSpPr>
            <a:spLocks noGrp="1"/>
          </p:cNvSpPr>
          <p:nvPr>
            <p:ph type="title"/>
          </p:nvPr>
        </p:nvSpPr>
        <p:spPr>
          <a:xfrm>
            <a:off x="360000" y="360000"/>
            <a:ext cx="11484000" cy="545601"/>
          </a:xfrm>
        </p:spPr>
        <p:txBody>
          <a:bodyPr anchor="t">
            <a:normAutofit/>
          </a:bodyPr>
          <a:lstStyle/>
          <a:p>
            <a:r>
              <a:rPr lang="en-AU" dirty="0"/>
              <a:t>Setting </a:t>
            </a:r>
            <a:r>
              <a:rPr lang="en-AU" dirty="0">
                <a:solidFill>
                  <a:schemeClr val="bg1"/>
                </a:solidFill>
              </a:rPr>
              <a:t>(1)</a:t>
            </a:r>
          </a:p>
        </p:txBody>
      </p:sp>
      <p:sp>
        <p:nvSpPr>
          <p:cNvPr id="5" name="Text Placeholder 4">
            <a:extLst>
              <a:ext uri="{FF2B5EF4-FFF2-40B4-BE49-F238E27FC236}">
                <a16:creationId xmlns:a16="http://schemas.microsoft.com/office/drawing/2014/main" id="{56E5A48F-089C-7EF6-2635-D52EC92401D9}"/>
              </a:ext>
            </a:extLst>
          </p:cNvPr>
          <p:cNvSpPr>
            <a:spLocks noGrp="1"/>
          </p:cNvSpPr>
          <p:nvPr>
            <p:ph type="body" sz="quarter" idx="18"/>
          </p:nvPr>
        </p:nvSpPr>
        <p:spPr/>
        <p:txBody>
          <a:bodyPr anchor="b">
            <a:noAutofit/>
          </a:bodyPr>
          <a:lstStyle/>
          <a:p>
            <a:pPr>
              <a:lnSpc>
                <a:spcPct val="140000"/>
              </a:lnSpc>
            </a:pPr>
            <a:r>
              <a:rPr lang="en-AU"/>
              <a:t>Brisbane, Queensland</a:t>
            </a:r>
            <a:endParaRPr lang="en-AU" dirty="0"/>
          </a:p>
        </p:txBody>
      </p:sp>
      <p:sp>
        <p:nvSpPr>
          <p:cNvPr id="16" name="Content Placeholder 2">
            <a:extLst>
              <a:ext uri="{FF2B5EF4-FFF2-40B4-BE49-F238E27FC236}">
                <a16:creationId xmlns:a16="http://schemas.microsoft.com/office/drawing/2014/main" id="{73DBCFAD-11B7-0A25-D579-E02C98ED9C95}"/>
              </a:ext>
            </a:extLst>
          </p:cNvPr>
          <p:cNvSpPr>
            <a:spLocks noGrp="1"/>
          </p:cNvSpPr>
          <p:nvPr>
            <p:ph sz="quarter" idx="19"/>
          </p:nvPr>
        </p:nvSpPr>
        <p:spPr/>
        <p:txBody>
          <a:bodyPr/>
          <a:lstStyle/>
          <a:p>
            <a:pPr marL="285750" indent="-285750">
              <a:buFont typeface="Arial" panose="020B0604020202020204" pitchFamily="34" charset="0"/>
              <a:buChar char="•"/>
            </a:pPr>
            <a:r>
              <a:rPr lang="en-US"/>
              <a:t>Brisbane is the capital city of Queensland, located on the east coast of Australia </a:t>
            </a:r>
          </a:p>
          <a:p>
            <a:pPr marL="285750" indent="-285750">
              <a:buFont typeface="Arial" panose="020B0604020202020204" pitchFamily="34" charset="0"/>
              <a:buChar char="•"/>
            </a:pPr>
            <a:r>
              <a:rPr lang="en-AU"/>
              <a:t>The city has a subtropical climate and is built around the Brisbane River.</a:t>
            </a:r>
            <a:endParaRPr lang="en-US"/>
          </a:p>
          <a:p>
            <a:pPr marL="285750" indent="-285750">
              <a:buFont typeface="Arial" panose="020B0604020202020204" pitchFamily="34" charset="0"/>
              <a:buChar char="•"/>
            </a:pPr>
            <a:r>
              <a:rPr lang="en-US"/>
              <a:t>Musgrave Park is a public park located in South Brisbane, close to the city center. </a:t>
            </a:r>
            <a:endParaRPr lang="en-US" dirty="0"/>
          </a:p>
        </p:txBody>
      </p:sp>
      <p:pic>
        <p:nvPicPr>
          <p:cNvPr id="13" name="Picture Placeholder 11">
            <a:extLst>
              <a:ext uri="{FF2B5EF4-FFF2-40B4-BE49-F238E27FC236}">
                <a16:creationId xmlns:a16="http://schemas.microsoft.com/office/drawing/2014/main" id="{BC038F20-F66B-ED53-B640-9DD3D8AB7AC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t="2504" b="2504"/>
          <a:stretch/>
        </p:blipFill>
        <p:spPr>
          <a:xfrm>
            <a:off x="6324599" y="1562470"/>
            <a:ext cx="5507038" cy="4814518"/>
          </a:xfrm>
          <a:prstGeom prst="rect">
            <a:avLst/>
          </a:prstGeom>
        </p:spPr>
      </p:pic>
      <p:pic>
        <p:nvPicPr>
          <p:cNvPr id="12" name="Picture Placeholder 11">
            <a:extLst>
              <a:ext uri="{FF2B5EF4-FFF2-40B4-BE49-F238E27FC236}">
                <a16:creationId xmlns:a16="http://schemas.microsoft.com/office/drawing/2014/main" id="{316FD5A8-578F-3E94-4799-DB20E1F74D8A}"/>
              </a:ext>
              <a:ext uri="{C183D7F6-B498-43B3-948B-1728B52AA6E4}">
                <adec:decorative xmlns:adec="http://schemas.microsoft.com/office/drawing/2017/decorative" val="1"/>
              </a:ext>
            </a:extLst>
          </p:cNvPr>
          <p:cNvPicPr>
            <a:picLocks noGrp="1" noChangeAspect="1"/>
          </p:cNvPicPr>
          <p:nvPr>
            <p:ph type="pic" sz="quarter" idx="20"/>
          </p:nvPr>
        </p:nvPicPr>
        <p:blipFill>
          <a:blip r:embed="rId4">
            <a:extLst>
              <a:ext uri="{28A0092B-C50C-407E-A947-70E740481C1C}">
                <a14:useLocalDpi xmlns:a14="http://schemas.microsoft.com/office/drawing/2010/main" val="0"/>
              </a:ext>
            </a:extLst>
          </a:blip>
          <a:srcRect l="4250" r="4250"/>
          <a:stretch>
            <a:fillRect/>
          </a:stretch>
        </p:blipFill>
        <p:spPr/>
      </p:pic>
      <p:sp>
        <p:nvSpPr>
          <p:cNvPr id="18" name="Slide Number Placeholder 3">
            <a:extLst>
              <a:ext uri="{FF2B5EF4-FFF2-40B4-BE49-F238E27FC236}">
                <a16:creationId xmlns:a16="http://schemas.microsoft.com/office/drawing/2014/main" id="{39B500A8-C9D5-5C40-7DF7-6D00BE314934}"/>
              </a:ext>
            </a:extLst>
          </p:cNvPr>
          <p:cNvSpPr>
            <a:spLocks noGrp="1"/>
          </p:cNvSpPr>
          <p:nvPr>
            <p:ph type="sldNum" sz="quarter" idx="12"/>
          </p:nvPr>
        </p:nvSpPr>
        <p:spPr/>
        <p:txBody>
          <a:bodyPr/>
          <a:lstStyle/>
          <a:p>
            <a:pPr>
              <a:spcAft>
                <a:spcPts val="600"/>
              </a:spcAft>
            </a:pPr>
            <a:fld id="{10A01DC5-1685-4615-8240-15192985C6A2}" type="slidenum">
              <a:rPr lang="en-AU" smtClean="0"/>
              <a:pPr>
                <a:spcAft>
                  <a:spcPts val="600"/>
                </a:spcAft>
              </a:pPr>
              <a:t>13</a:t>
            </a:fld>
            <a:endParaRPr lang="en-AU"/>
          </a:p>
        </p:txBody>
      </p:sp>
    </p:spTree>
    <p:extLst>
      <p:ext uri="{BB962C8B-B14F-4D97-AF65-F5344CB8AC3E}">
        <p14:creationId xmlns:p14="http://schemas.microsoft.com/office/powerpoint/2010/main" val="2968507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9F14C8-A53C-3053-954A-995A86565C1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002C023-401D-74EF-B367-82B60DB94732}"/>
              </a:ext>
            </a:extLst>
          </p:cNvPr>
          <p:cNvSpPr>
            <a:spLocks noGrp="1"/>
          </p:cNvSpPr>
          <p:nvPr>
            <p:ph type="title"/>
          </p:nvPr>
        </p:nvSpPr>
        <p:spPr/>
        <p:txBody>
          <a:bodyPr anchor="t">
            <a:normAutofit/>
          </a:bodyPr>
          <a:lstStyle/>
          <a:p>
            <a:r>
              <a:rPr lang="en-AU" dirty="0"/>
              <a:t>Setting </a:t>
            </a:r>
            <a:r>
              <a:rPr lang="en-AU" dirty="0">
                <a:solidFill>
                  <a:schemeClr val="bg1"/>
                </a:solidFill>
              </a:rPr>
              <a:t>(2)</a:t>
            </a:r>
          </a:p>
        </p:txBody>
      </p:sp>
      <p:sp>
        <p:nvSpPr>
          <p:cNvPr id="5" name="Text Placeholder 4">
            <a:extLst>
              <a:ext uri="{FF2B5EF4-FFF2-40B4-BE49-F238E27FC236}">
                <a16:creationId xmlns:a16="http://schemas.microsoft.com/office/drawing/2014/main" id="{787D013C-6295-B283-A47D-D063F3AA9F8D}"/>
              </a:ext>
            </a:extLst>
          </p:cNvPr>
          <p:cNvSpPr>
            <a:spLocks noGrp="1"/>
          </p:cNvSpPr>
          <p:nvPr>
            <p:ph type="body" sz="quarter" idx="18"/>
          </p:nvPr>
        </p:nvSpPr>
        <p:spPr/>
        <p:txBody>
          <a:bodyPr anchor="b">
            <a:noAutofit/>
          </a:bodyPr>
          <a:lstStyle/>
          <a:p>
            <a:pPr>
              <a:lnSpc>
                <a:spcPct val="140000"/>
              </a:lnSpc>
            </a:pPr>
            <a:r>
              <a:rPr lang="en-AU" dirty="0"/>
              <a:t>Musgrave Park</a:t>
            </a:r>
          </a:p>
        </p:txBody>
      </p:sp>
      <p:sp>
        <p:nvSpPr>
          <p:cNvPr id="16" name="Content Placeholder 2">
            <a:extLst>
              <a:ext uri="{FF2B5EF4-FFF2-40B4-BE49-F238E27FC236}">
                <a16:creationId xmlns:a16="http://schemas.microsoft.com/office/drawing/2014/main" id="{1991E33A-53DF-6931-9667-4E396556C194}"/>
              </a:ext>
            </a:extLst>
          </p:cNvPr>
          <p:cNvSpPr>
            <a:spLocks noGrp="1"/>
          </p:cNvSpPr>
          <p:nvPr>
            <p:ph sz="quarter" idx="19"/>
          </p:nvPr>
        </p:nvSpPr>
        <p:spPr>
          <a:xfrm>
            <a:off x="360364" y="1562471"/>
            <a:ext cx="5507038" cy="4814518"/>
          </a:xfrm>
        </p:spPr>
        <p:txBody>
          <a:bodyPr/>
          <a:lstStyle/>
          <a:p>
            <a:pPr marL="285750" indent="-285750">
              <a:buFont typeface="Arial" panose="020B0604020202020204" pitchFamily="34" charset="0"/>
              <a:buChar char="•"/>
            </a:pPr>
            <a:r>
              <a:rPr lang="en-AU" sz="1800" dirty="0"/>
              <a:t>Musgrave Park is located on the traditional lands of the </a:t>
            </a:r>
            <a:r>
              <a:rPr lang="en-AU" sz="1800" dirty="0" err="1"/>
              <a:t>Jagera</a:t>
            </a:r>
            <a:r>
              <a:rPr lang="en-AU" sz="1800" dirty="0"/>
              <a:t> (</a:t>
            </a:r>
            <a:r>
              <a:rPr lang="en-AU" sz="1800" dirty="0" err="1"/>
              <a:t>Yaggera</a:t>
            </a:r>
            <a:r>
              <a:rPr lang="en-AU" sz="1800" dirty="0"/>
              <a:t>) people, of Meanjin country.</a:t>
            </a:r>
          </a:p>
          <a:p>
            <a:pPr marL="285750" indent="-285750">
              <a:buFont typeface="Arial" panose="020B0604020202020204" pitchFamily="34" charset="0"/>
              <a:buChar char="•"/>
            </a:pPr>
            <a:r>
              <a:rPr lang="en-AU" sz="1800" b="0" i="0" dirty="0">
                <a:effectLst/>
                <a:latin typeface="+mj-lt"/>
              </a:rPr>
              <a:t>The region of South Brisbane, including Musgrave Park is culturally significant to Aboriginal communities and was frequently used as a meeting place.</a:t>
            </a:r>
          </a:p>
          <a:p>
            <a:pPr marL="285750" indent="-285750">
              <a:buFont typeface="Arial" panose="020B0604020202020204" pitchFamily="34" charset="0"/>
              <a:buChar char="•"/>
            </a:pPr>
            <a:r>
              <a:rPr lang="en-AU" sz="1800" b="0" i="0" dirty="0">
                <a:effectLst/>
                <a:latin typeface="+mj-lt"/>
              </a:rPr>
              <a:t>It has been the location of several significant Aboriginal protests, land claims</a:t>
            </a:r>
            <a:r>
              <a:rPr lang="en-AU" sz="1800" dirty="0">
                <a:latin typeface="+mj-lt"/>
              </a:rPr>
              <a:t> and tent cities since 1982.</a:t>
            </a:r>
            <a:r>
              <a:rPr lang="en-AU" sz="1800" b="0" i="0" dirty="0">
                <a:effectLst/>
                <a:latin typeface="+mj-lt"/>
              </a:rPr>
              <a:t> </a:t>
            </a:r>
            <a:r>
              <a:rPr lang="en-US" sz="1800" dirty="0">
                <a:latin typeface="+mj-lt"/>
              </a:rPr>
              <a:t> </a:t>
            </a:r>
          </a:p>
        </p:txBody>
      </p:sp>
      <p:pic>
        <p:nvPicPr>
          <p:cNvPr id="9" name="Picture Placeholder 8">
            <a:extLst>
              <a:ext uri="{FF2B5EF4-FFF2-40B4-BE49-F238E27FC236}">
                <a16:creationId xmlns:a16="http://schemas.microsoft.com/office/drawing/2014/main" id="{FDF3B5E5-4A46-776F-C44B-4C1C83DB6192}"/>
              </a:ext>
              <a:ext uri="{C183D7F6-B498-43B3-948B-1728B52AA6E4}">
                <adec:decorative xmlns:adec="http://schemas.microsoft.com/office/drawing/2017/decorative" val="1"/>
              </a:ext>
            </a:extLst>
          </p:cNvPr>
          <p:cNvPicPr>
            <a:picLocks noGrp="1" noChangeAspect="1"/>
          </p:cNvPicPr>
          <p:nvPr>
            <p:ph type="pic" sz="quarter" idx="20"/>
          </p:nvPr>
        </p:nvPicPr>
        <p:blipFill>
          <a:blip r:embed="rId3">
            <a:extLst>
              <a:ext uri="{28A0092B-C50C-407E-A947-70E740481C1C}">
                <a14:useLocalDpi xmlns:a14="http://schemas.microsoft.com/office/drawing/2010/main" val="0"/>
              </a:ext>
            </a:extLst>
          </a:blip>
          <a:srcRect t="17717" b="26891"/>
          <a:stretch>
            <a:fillRect/>
          </a:stretch>
        </p:blipFill>
        <p:spPr>
          <a:xfrm>
            <a:off x="6324599" y="1562470"/>
            <a:ext cx="5507038" cy="4130407"/>
          </a:xfrm>
        </p:spPr>
      </p:pic>
      <p:sp>
        <p:nvSpPr>
          <p:cNvPr id="11" name="TextBox 10">
            <a:extLst>
              <a:ext uri="{FF2B5EF4-FFF2-40B4-BE49-F238E27FC236}">
                <a16:creationId xmlns:a16="http://schemas.microsoft.com/office/drawing/2014/main" id="{CB9CD30D-131D-577E-2B1F-FB275723B3B5}"/>
              </a:ext>
              <a:ext uri="{C183D7F6-B498-43B3-948B-1728B52AA6E4}">
                <adec:decorative xmlns:adec="http://schemas.microsoft.com/office/drawing/2017/decorative" val="1"/>
              </a:ext>
            </a:extLst>
          </p:cNvPr>
          <p:cNvSpPr txBox="1"/>
          <p:nvPr/>
        </p:nvSpPr>
        <p:spPr>
          <a:xfrm>
            <a:off x="6892412" y="5824312"/>
            <a:ext cx="4951585" cy="261610"/>
          </a:xfrm>
          <a:prstGeom prst="rect">
            <a:avLst/>
          </a:prstGeom>
          <a:noFill/>
        </p:spPr>
        <p:txBody>
          <a:bodyPr wrap="square">
            <a:spAutoFit/>
          </a:bodyPr>
          <a:lstStyle/>
          <a:p>
            <a:pPr algn="r"/>
            <a:r>
              <a:rPr lang="en-AU" sz="1100" i="1" dirty="0">
                <a:solidFill>
                  <a:srgbClr val="002664"/>
                </a:solidFill>
                <a:latin typeface="Arial"/>
                <a:cs typeface="Arial"/>
                <a:hlinkClick r:id="rId4"/>
              </a:rPr>
              <a:t>Musgrave Park, Brisbane</a:t>
            </a:r>
            <a:r>
              <a:rPr lang="en-AU" sz="1100" dirty="0">
                <a:solidFill>
                  <a:srgbClr val="002664"/>
                </a:solidFill>
                <a:latin typeface="Arial"/>
                <a:cs typeface="Arial"/>
                <a:hlinkClick r:id="rId4"/>
              </a:rPr>
              <a:t> photo</a:t>
            </a:r>
            <a:r>
              <a:rPr lang="en-AU" sz="1100" dirty="0">
                <a:solidFill>
                  <a:srgbClr val="002664"/>
                </a:solidFill>
                <a:latin typeface="Arial"/>
                <a:cs typeface="Arial"/>
              </a:rPr>
              <a:t> by Rae Allen on Wikimedia commons</a:t>
            </a:r>
            <a:endParaRPr lang="en-AU" sz="1100" dirty="0">
              <a:solidFill>
                <a:srgbClr val="000000"/>
              </a:solidFill>
              <a:latin typeface="Arial"/>
              <a:cs typeface="Arial"/>
            </a:endParaRPr>
          </a:p>
        </p:txBody>
      </p:sp>
      <p:sp>
        <p:nvSpPr>
          <p:cNvPr id="18" name="Slide Number Placeholder 3">
            <a:extLst>
              <a:ext uri="{FF2B5EF4-FFF2-40B4-BE49-F238E27FC236}">
                <a16:creationId xmlns:a16="http://schemas.microsoft.com/office/drawing/2014/main" id="{3F1E4BD9-6F59-C987-026F-6CB819857E25}"/>
              </a:ext>
              <a:ext uri="{C183D7F6-B498-43B3-948B-1728B52AA6E4}">
                <adec:decorative xmlns:adec="http://schemas.microsoft.com/office/drawing/2017/decorative" val="1"/>
              </a:ext>
            </a:extLst>
          </p:cNvPr>
          <p:cNvSpPr>
            <a:spLocks noGrp="1"/>
          </p:cNvSpPr>
          <p:nvPr>
            <p:ph type="sldNum" sz="quarter" idx="12"/>
          </p:nvPr>
        </p:nvSpPr>
        <p:spPr/>
        <p:txBody>
          <a:bodyPr/>
          <a:lstStyle/>
          <a:p>
            <a:pPr>
              <a:spcAft>
                <a:spcPts val="600"/>
              </a:spcAft>
            </a:pPr>
            <a:fld id="{10A01DC5-1685-4615-8240-15192985C6A2}" type="slidenum">
              <a:rPr lang="en-AU" smtClean="0"/>
              <a:pPr>
                <a:spcAft>
                  <a:spcPts val="600"/>
                </a:spcAft>
              </a:pPr>
              <a:t>14</a:t>
            </a:fld>
            <a:endParaRPr lang="en-AU"/>
          </a:p>
        </p:txBody>
      </p:sp>
    </p:spTree>
    <p:extLst>
      <p:ext uri="{BB962C8B-B14F-4D97-AF65-F5344CB8AC3E}">
        <p14:creationId xmlns:p14="http://schemas.microsoft.com/office/powerpoint/2010/main" val="1629315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9800255-62C7-52FC-7626-3B3FEBADF4CA}"/>
              </a:ext>
            </a:extLst>
          </p:cNvPr>
          <p:cNvSpPr>
            <a:spLocks noGrp="1"/>
          </p:cNvSpPr>
          <p:nvPr>
            <p:ph type="ctrTitle"/>
          </p:nvPr>
        </p:nvSpPr>
        <p:spPr/>
        <p:txBody>
          <a:bodyPr/>
          <a:lstStyle/>
          <a:p>
            <a:r>
              <a:rPr lang="en-AU"/>
              <a:t>Chunking and sequencing learning</a:t>
            </a:r>
          </a:p>
        </p:txBody>
      </p:sp>
    </p:spTree>
    <p:extLst>
      <p:ext uri="{BB962C8B-B14F-4D97-AF65-F5344CB8AC3E}">
        <p14:creationId xmlns:p14="http://schemas.microsoft.com/office/powerpoint/2010/main" val="3975988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8924B14-2ECF-D1B3-E892-41C9812974DB}"/>
              </a:ext>
            </a:extLst>
          </p:cNvPr>
          <p:cNvSpPr>
            <a:spLocks noGrp="1"/>
          </p:cNvSpPr>
          <p:nvPr>
            <p:ph type="title"/>
          </p:nvPr>
        </p:nvSpPr>
        <p:spPr/>
        <p:txBody>
          <a:bodyPr/>
          <a:lstStyle/>
          <a:p>
            <a:r>
              <a:rPr lang="en-AU" dirty="0"/>
              <a:t>Visuals for quick write </a:t>
            </a:r>
            <a:r>
              <a:rPr lang="en-AU" dirty="0">
                <a:solidFill>
                  <a:schemeClr val="bg1"/>
                </a:solidFill>
              </a:rPr>
              <a:t>(1)</a:t>
            </a:r>
          </a:p>
        </p:txBody>
      </p:sp>
      <p:sp>
        <p:nvSpPr>
          <p:cNvPr id="4" name="Text Placeholder 3">
            <a:extLst>
              <a:ext uri="{FF2B5EF4-FFF2-40B4-BE49-F238E27FC236}">
                <a16:creationId xmlns:a16="http://schemas.microsoft.com/office/drawing/2014/main" id="{0AE4DE8E-7837-D98F-5329-957AFBE0A31D}"/>
              </a:ext>
            </a:extLst>
          </p:cNvPr>
          <p:cNvSpPr>
            <a:spLocks noGrp="1"/>
          </p:cNvSpPr>
          <p:nvPr>
            <p:ph type="body" sz="quarter" idx="18"/>
          </p:nvPr>
        </p:nvSpPr>
        <p:spPr/>
        <p:txBody>
          <a:bodyPr/>
          <a:lstStyle/>
          <a:p>
            <a:r>
              <a:rPr lang="en-AU" sz="1800" dirty="0"/>
              <a:t>Moreton Bay Fig</a:t>
            </a:r>
          </a:p>
        </p:txBody>
      </p:sp>
      <p:pic>
        <p:nvPicPr>
          <p:cNvPr id="5" name="Picture 4" descr="A photo of a Fig Tree, the roots going into the dirt, it's large limbs and the starts of the leaves can be seen. ">
            <a:extLst>
              <a:ext uri="{FF2B5EF4-FFF2-40B4-BE49-F238E27FC236}">
                <a16:creationId xmlns:a16="http://schemas.microsoft.com/office/drawing/2014/main" id="{3B43E99A-46F5-1A29-4AFA-CEB9DB8348C4}"/>
              </a:ext>
            </a:extLst>
          </p:cNvPr>
          <p:cNvPicPr>
            <a:picLocks noChangeAspect="1"/>
          </p:cNvPicPr>
          <p:nvPr/>
        </p:nvPicPr>
        <p:blipFill>
          <a:blip r:embed="rId4">
            <a:extLst>
              <a:ext uri="{28A0092B-C50C-407E-A947-70E740481C1C}">
                <a14:useLocalDpi xmlns:a14="http://schemas.microsoft.com/office/drawing/2010/main" val="0"/>
              </a:ext>
            </a:extLst>
          </a:blip>
          <a:srcRect t="-47" r="12795"/>
          <a:stretch>
            <a:fillRect/>
          </a:stretch>
        </p:blipFill>
        <p:spPr>
          <a:xfrm>
            <a:off x="360000" y="1573162"/>
            <a:ext cx="7183508" cy="4560174"/>
          </a:xfrm>
          <a:prstGeom prst="rect">
            <a:avLst/>
          </a:prstGeom>
        </p:spPr>
      </p:pic>
      <p:sp>
        <p:nvSpPr>
          <p:cNvPr id="6" name="TextBox 10">
            <a:extLst>
              <a:ext uri="{FF2B5EF4-FFF2-40B4-BE49-F238E27FC236}">
                <a16:creationId xmlns:a16="http://schemas.microsoft.com/office/drawing/2014/main" id="{4958C385-7239-5D5E-A8E8-4AB862DD29D5}"/>
              </a:ext>
            </a:extLst>
          </p:cNvPr>
          <p:cNvSpPr txBox="1"/>
          <p:nvPr/>
        </p:nvSpPr>
        <p:spPr>
          <a:xfrm>
            <a:off x="336000" y="6215367"/>
            <a:ext cx="5064000" cy="276999"/>
          </a:xfrm>
          <a:prstGeom prst="rect">
            <a:avLst/>
          </a:prstGeom>
          <a:noFill/>
        </p:spPr>
        <p:txBody>
          <a:bodyPr wrap="square" lIns="91440" tIns="45720" rIns="91440" bIns="45720" anchor="t">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en-AU" sz="1200" b="0" strike="noStrike" dirty="0">
                <a:solidFill>
                  <a:srgbClr val="002664"/>
                </a:solidFill>
                <a:effectLst/>
                <a:latin typeface="Arial"/>
                <a:cs typeface="Arial"/>
                <a:hlinkClick r:id="rId5"/>
              </a:rPr>
              <a:t>Moreton Bay Fig Tree </a:t>
            </a:r>
            <a:r>
              <a:rPr lang="en-AU" sz="1200" b="0" strike="noStrike" dirty="0">
                <a:solidFill>
                  <a:srgbClr val="002664"/>
                </a:solidFill>
                <a:effectLst/>
                <a:latin typeface="Arial"/>
                <a:cs typeface="Arial"/>
              </a:rPr>
              <a:t>photo </a:t>
            </a:r>
            <a:r>
              <a:rPr lang="en-AU" sz="1200" b="0" i="0" dirty="0">
                <a:solidFill>
                  <a:srgbClr val="002664"/>
                </a:solidFill>
                <a:effectLst/>
                <a:latin typeface="Arial"/>
                <a:cs typeface="Arial"/>
              </a:rPr>
              <a:t>by </a:t>
            </a:r>
            <a:r>
              <a:rPr lang="en-AU" sz="1200" b="0" i="0" dirty="0">
                <a:solidFill>
                  <a:srgbClr val="002664"/>
                </a:solidFill>
                <a:effectLst/>
                <a:latin typeface="Arial"/>
                <a:cs typeface="Arial"/>
                <a:hlinkClick r:id="rId6"/>
              </a:rPr>
              <a:t>Michael</a:t>
            </a:r>
            <a:r>
              <a:rPr lang="en-AU" sz="1200" b="0" i="0" dirty="0">
                <a:solidFill>
                  <a:srgbClr val="002664"/>
                </a:solidFill>
                <a:effectLst/>
                <a:latin typeface="Arial"/>
                <a:cs typeface="Arial"/>
              </a:rPr>
              <a:t> on </a:t>
            </a:r>
            <a:r>
              <a:rPr lang="en-AU" sz="1200" b="0" i="0" dirty="0">
                <a:solidFill>
                  <a:srgbClr val="002664"/>
                </a:solidFill>
                <a:effectLst/>
                <a:latin typeface="Arial"/>
                <a:cs typeface="Arial"/>
                <a:hlinkClick r:id="rId5"/>
              </a:rPr>
              <a:t>Unsplash</a:t>
            </a:r>
            <a:endParaRPr lang="en-AU" sz="1200" dirty="0">
              <a:solidFill>
                <a:srgbClr val="000000"/>
              </a:solidFill>
              <a:latin typeface="Arial"/>
              <a:cs typeface="Arial"/>
            </a:endParaRPr>
          </a:p>
        </p:txBody>
      </p:sp>
      <p:pic>
        <p:nvPicPr>
          <p:cNvPr id="9" name="Picture 8">
            <a:extLst>
              <a:ext uri="{FF2B5EF4-FFF2-40B4-BE49-F238E27FC236}">
                <a16:creationId xmlns:a16="http://schemas.microsoft.com/office/drawing/2014/main" id="{878038F1-FF0E-B837-75D6-D0F31B364B16}"/>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Lst>
          </a:blip>
          <a:srcRect t="22248"/>
          <a:stretch>
            <a:fillRect/>
          </a:stretch>
        </p:blipFill>
        <p:spPr>
          <a:xfrm>
            <a:off x="7985337" y="1573162"/>
            <a:ext cx="3416834" cy="1992492"/>
          </a:xfrm>
          <a:prstGeom prst="rect">
            <a:avLst/>
          </a:prstGeom>
        </p:spPr>
      </p:pic>
      <p:sp>
        <p:nvSpPr>
          <p:cNvPr id="10" name="TextBox 10">
            <a:extLst>
              <a:ext uri="{FF2B5EF4-FFF2-40B4-BE49-F238E27FC236}">
                <a16:creationId xmlns:a16="http://schemas.microsoft.com/office/drawing/2014/main" id="{3A781A60-2829-D911-12A6-DEAD6A196994}"/>
              </a:ext>
              <a:ext uri="{C183D7F6-B498-43B3-948B-1728B52AA6E4}">
                <adec:decorative xmlns:adec="http://schemas.microsoft.com/office/drawing/2017/decorative" val="1"/>
              </a:ext>
            </a:extLst>
          </p:cNvPr>
          <p:cNvSpPr txBox="1"/>
          <p:nvPr/>
        </p:nvSpPr>
        <p:spPr>
          <a:xfrm>
            <a:off x="7907990" y="3565654"/>
            <a:ext cx="3576010" cy="461665"/>
          </a:xfrm>
          <a:prstGeom prst="rect">
            <a:avLst/>
          </a:prstGeom>
          <a:noFill/>
        </p:spPr>
        <p:txBody>
          <a:bodyPr wrap="square" lIns="91440" tIns="45720" rIns="91440" bIns="45720" anchor="t">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en-AU" sz="1200" b="0" strike="noStrike" dirty="0">
                <a:solidFill>
                  <a:srgbClr val="002664"/>
                </a:solidFill>
                <a:effectLst/>
                <a:latin typeface="Arial"/>
                <a:cs typeface="Arial"/>
                <a:hlinkClick r:id="rId8"/>
              </a:rPr>
              <a:t>Splendid Moreton Bay </a:t>
            </a:r>
            <a:r>
              <a:rPr lang="en-AU" sz="1200" b="0" strike="noStrike" dirty="0">
                <a:solidFill>
                  <a:srgbClr val="002664"/>
                </a:solidFill>
                <a:effectLst/>
                <a:latin typeface="Arial"/>
                <a:cs typeface="Arial"/>
              </a:rPr>
              <a:t>photo </a:t>
            </a:r>
            <a:r>
              <a:rPr lang="en-AU" sz="1200" strike="noStrike" dirty="0">
                <a:solidFill>
                  <a:srgbClr val="002664"/>
                </a:solidFill>
                <a:latin typeface="Arial"/>
                <a:cs typeface="Arial"/>
              </a:rPr>
              <a:t>by </a:t>
            </a:r>
            <a:r>
              <a:rPr lang="en-AU" sz="1200" strike="noStrike" dirty="0">
                <a:solidFill>
                  <a:srgbClr val="002664"/>
                </a:solidFill>
                <a:latin typeface="Arial"/>
                <a:cs typeface="Arial"/>
                <a:hlinkClick r:id="rId9"/>
              </a:rPr>
              <a:t>RubyGoes</a:t>
            </a:r>
            <a:r>
              <a:rPr lang="en-AU" sz="1200" strike="noStrike" dirty="0">
                <a:solidFill>
                  <a:srgbClr val="002664"/>
                </a:solidFill>
                <a:latin typeface="Arial"/>
                <a:cs typeface="Arial"/>
              </a:rPr>
              <a:t> </a:t>
            </a:r>
            <a:r>
              <a:rPr lang="en-AU" sz="1200" b="0" i="0" dirty="0">
                <a:solidFill>
                  <a:srgbClr val="002664"/>
                </a:solidFill>
                <a:effectLst/>
                <a:latin typeface="Arial"/>
                <a:cs typeface="Arial"/>
              </a:rPr>
              <a:t>on Wikimedia commons</a:t>
            </a:r>
            <a:endParaRPr lang="en-AU" sz="1200" dirty="0">
              <a:solidFill>
                <a:srgbClr val="000000"/>
              </a:solidFill>
              <a:latin typeface="Arial"/>
              <a:cs typeface="Arial"/>
            </a:endParaRPr>
          </a:p>
        </p:txBody>
      </p:sp>
      <p:pic>
        <p:nvPicPr>
          <p:cNvPr id="11" name="Online Media 16" descr="video of Moreton Bay Fig  -  Ficus macrophylla">
            <a:hlinkClick r:id="" action="ppaction://media"/>
            <a:extLst>
              <a:ext uri="{FF2B5EF4-FFF2-40B4-BE49-F238E27FC236}">
                <a16:creationId xmlns:a16="http://schemas.microsoft.com/office/drawing/2014/main" id="{5CBA917B-765F-86CF-0922-E3C82ABE869D}"/>
              </a:ext>
            </a:extLst>
          </p:cNvPr>
          <p:cNvPicPr>
            <a:picLocks noRot="1" noChangeAspect="1"/>
          </p:cNvPicPr>
          <p:nvPr>
            <a:videoFile r:link="rId1"/>
          </p:nvPr>
        </p:nvPicPr>
        <p:blipFill>
          <a:blip r:embed="rId10"/>
          <a:stretch>
            <a:fillRect/>
          </a:stretch>
        </p:blipFill>
        <p:spPr>
          <a:xfrm>
            <a:off x="7985337" y="4202824"/>
            <a:ext cx="3416834" cy="1930511"/>
          </a:xfrm>
          <a:prstGeom prst="rect">
            <a:avLst/>
          </a:prstGeom>
        </p:spPr>
      </p:pic>
      <p:sp>
        <p:nvSpPr>
          <p:cNvPr id="2" name="Slide Number Placeholder 1">
            <a:extLst>
              <a:ext uri="{FF2B5EF4-FFF2-40B4-BE49-F238E27FC236}">
                <a16:creationId xmlns:a16="http://schemas.microsoft.com/office/drawing/2014/main" id="{B0C0DCD8-252A-7757-7ECC-C02A41B3B0B0}"/>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16</a:t>
            </a:fld>
            <a:endParaRPr lang="en-AU"/>
          </a:p>
        </p:txBody>
      </p:sp>
    </p:spTree>
    <p:extLst>
      <p:ext uri="{BB962C8B-B14F-4D97-AF65-F5344CB8AC3E}">
        <p14:creationId xmlns:p14="http://schemas.microsoft.com/office/powerpoint/2010/main" val="1132759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1"/>
                                        </p:tgtEl>
                                      </p:cBhvr>
                                    </p:cmd>
                                  </p:childTnLst>
                                </p:cTn>
                              </p:par>
                            </p:childTnLst>
                          </p:cTn>
                        </p:par>
                      </p:childTnLst>
                    </p:cTn>
                  </p:par>
                </p:childTnLst>
              </p:cTn>
              <p:nextCondLst>
                <p:cond evt="onClick" delay="0">
                  <p:tgtEl>
                    <p:spTgt spid="11"/>
                  </p:tgtEl>
                </p:cond>
              </p:nextCondLst>
            </p:seq>
            <p:video>
              <p:cMediaNode vol="80000">
                <p:cTn id="12" fill="hold" display="0">
                  <p:stCondLst>
                    <p:cond delay="indefinite"/>
                  </p:stCondLst>
                </p:cTn>
                <p:tgtEl>
                  <p:spTgt spid="11"/>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3B7E92-F329-4D59-3EB5-134B6D75B39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9CFDA98-3B81-48E6-6628-CB7A72C65000}"/>
              </a:ext>
            </a:extLst>
          </p:cNvPr>
          <p:cNvSpPr>
            <a:spLocks noGrp="1"/>
          </p:cNvSpPr>
          <p:nvPr>
            <p:ph type="title"/>
          </p:nvPr>
        </p:nvSpPr>
        <p:spPr/>
        <p:txBody>
          <a:bodyPr/>
          <a:lstStyle/>
          <a:p>
            <a:r>
              <a:rPr lang="en-AU" dirty="0"/>
              <a:t>Visuals for quick write </a:t>
            </a:r>
            <a:r>
              <a:rPr lang="en-AU" dirty="0">
                <a:solidFill>
                  <a:schemeClr val="bg1"/>
                </a:solidFill>
              </a:rPr>
              <a:t>(2)</a:t>
            </a:r>
          </a:p>
        </p:txBody>
      </p:sp>
      <p:sp>
        <p:nvSpPr>
          <p:cNvPr id="4" name="Text Placeholder 3">
            <a:extLst>
              <a:ext uri="{FF2B5EF4-FFF2-40B4-BE49-F238E27FC236}">
                <a16:creationId xmlns:a16="http://schemas.microsoft.com/office/drawing/2014/main" id="{33E59692-463F-79D3-8F2F-4B998D40503A}"/>
              </a:ext>
            </a:extLst>
          </p:cNvPr>
          <p:cNvSpPr>
            <a:spLocks noGrp="1"/>
          </p:cNvSpPr>
          <p:nvPr>
            <p:ph type="body" sz="quarter" idx="18"/>
          </p:nvPr>
        </p:nvSpPr>
        <p:spPr/>
        <p:txBody>
          <a:bodyPr/>
          <a:lstStyle/>
          <a:p>
            <a:r>
              <a:rPr lang="en-AU" sz="1800" dirty="0"/>
              <a:t>Homelessness and tents</a:t>
            </a:r>
          </a:p>
        </p:txBody>
      </p:sp>
      <p:pic>
        <p:nvPicPr>
          <p:cNvPr id="5" name="Picture 4" descr="An urban street scene viewed from above. On the left side, several tents are pitched along a sidewalk next to a wall covered in colorful murals and graffiti. A few traffic cones are placed near the tents. Two leafless trees stand along the sidewalk. A person in a yellow top is seated near the tents, while another person in a white shirt and dark pants walks along the curbside, looking down at a phone. The road in the foreground is marked with diagonal white lines and short vertical bollards separating the lanes.">
            <a:extLst>
              <a:ext uri="{FF2B5EF4-FFF2-40B4-BE49-F238E27FC236}">
                <a16:creationId xmlns:a16="http://schemas.microsoft.com/office/drawing/2014/main" id="{123A9207-688D-B452-13E6-5BB9BAE4A07A}"/>
              </a:ext>
            </a:extLst>
          </p:cNvPr>
          <p:cNvPicPr>
            <a:picLocks noChangeAspect="1"/>
          </p:cNvPicPr>
          <p:nvPr/>
        </p:nvPicPr>
        <p:blipFill>
          <a:blip r:embed="rId3">
            <a:extLst>
              <a:ext uri="{28A0092B-C50C-407E-A947-70E740481C1C}">
                <a14:useLocalDpi xmlns:a14="http://schemas.microsoft.com/office/drawing/2010/main" val="0"/>
              </a:ext>
            </a:extLst>
          </a:blip>
          <a:srcRect t="-1" r="6573" b="3190"/>
          <a:stretch>
            <a:fillRect/>
          </a:stretch>
        </p:blipFill>
        <p:spPr>
          <a:xfrm>
            <a:off x="360000" y="1518556"/>
            <a:ext cx="2896716" cy="4500229"/>
          </a:xfrm>
          <a:prstGeom prst="rect">
            <a:avLst/>
          </a:prstGeom>
        </p:spPr>
      </p:pic>
      <p:sp>
        <p:nvSpPr>
          <p:cNvPr id="6" name="Rectangle 2">
            <a:extLst>
              <a:ext uri="{FF2B5EF4-FFF2-40B4-BE49-F238E27FC236}">
                <a16:creationId xmlns:a16="http://schemas.microsoft.com/office/drawing/2014/main" id="{5D9B0146-FAF2-0AE8-29E8-E9F0FEDFAE86}"/>
              </a:ext>
            </a:extLst>
          </p:cNvPr>
          <p:cNvSpPr>
            <a:spLocks noChangeArrowheads="1"/>
          </p:cNvSpPr>
          <p:nvPr/>
        </p:nvSpPr>
        <p:spPr bwMode="auto">
          <a:xfrm rot="10800000" flipV="1">
            <a:off x="221454" y="6119728"/>
            <a:ext cx="3140013"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Arial" panose="020B0604020202020204" pitchFamily="34" charset="0"/>
                <a:hlinkClick r:id="rId4"/>
              </a:rPr>
              <a:t>City street </a:t>
            </a:r>
            <a:r>
              <a:rPr kumimoji="0" lang="en-US" altLang="en-US" sz="1100" b="0" i="0" u="none" strike="noStrike" cap="none" normalizeH="0" baseline="0" dirty="0">
                <a:ln>
                  <a:noFill/>
                </a:ln>
                <a:solidFill>
                  <a:schemeClr val="tx1"/>
                </a:solidFill>
                <a:effectLst/>
                <a:latin typeface="Arial" panose="020B0604020202020204" pitchFamily="34" charset="0"/>
              </a:rPr>
              <a:t>Photo by </a:t>
            </a:r>
            <a:r>
              <a:rPr kumimoji="0" lang="en-US" altLang="en-US" sz="1100" b="0" i="0" u="none" strike="noStrike" cap="none" normalizeH="0" baseline="0" dirty="0">
                <a:ln>
                  <a:noFill/>
                </a:ln>
                <a:solidFill>
                  <a:schemeClr val="tx1"/>
                </a:solidFill>
                <a:effectLst/>
                <a:latin typeface="Arial" panose="020B0604020202020204" pitchFamily="34" charset="0"/>
                <a:hlinkClick r:id="rId5"/>
              </a:rPr>
              <a:t>Nathan Dumlao</a:t>
            </a:r>
            <a:r>
              <a:rPr kumimoji="0" lang="en-US" altLang="en-US" sz="1100" b="0" i="0" u="none" strike="noStrike" cap="none" normalizeH="0" baseline="0" dirty="0">
                <a:ln>
                  <a:noFill/>
                </a:ln>
                <a:solidFill>
                  <a:schemeClr val="tx1"/>
                </a:solidFill>
                <a:effectLst/>
                <a:latin typeface="Arial" panose="020B0604020202020204" pitchFamily="34" charset="0"/>
              </a:rPr>
              <a:t> on </a:t>
            </a:r>
            <a:r>
              <a:rPr kumimoji="0" lang="en-US" altLang="en-US" sz="1100" b="0" i="0" u="none" strike="noStrike" cap="none" normalizeH="0" baseline="0" dirty="0" err="1">
                <a:ln>
                  <a:noFill/>
                </a:ln>
                <a:solidFill>
                  <a:schemeClr val="tx1"/>
                </a:solidFill>
                <a:effectLst/>
                <a:latin typeface="Arial" panose="020B0604020202020204" pitchFamily="34" charset="0"/>
                <a:hlinkClick r:id="rId4"/>
              </a:rPr>
              <a:t>Unsplash</a:t>
            </a:r>
            <a:r>
              <a:rPr kumimoji="0" lang="en-US" altLang="en-US" sz="1100" b="0" i="0" u="none" strike="noStrike" cap="none" normalizeH="0" baseline="0" dirty="0">
                <a:ln>
                  <a:noFill/>
                </a:ln>
                <a:solidFill>
                  <a:schemeClr val="tx1"/>
                </a:solidFill>
                <a:effectLst/>
                <a:latin typeface="Arial" panose="020B0604020202020204" pitchFamily="34" charset="0"/>
              </a:rPr>
              <a:t> </a:t>
            </a:r>
          </a:p>
        </p:txBody>
      </p:sp>
      <p:pic>
        <p:nvPicPr>
          <p:cNvPr id="9" name="Picture 8" descr="A person lies curled on the ground along a city sidewalk, facing away from the camera. They are covered by a dark jacket and jeans, lying on a blanket near the base of a building with glass windows and stone walls. The sidewalk is paved with rectangular tiles in gray tones, and the scene is in an urban setting.">
            <a:extLst>
              <a:ext uri="{FF2B5EF4-FFF2-40B4-BE49-F238E27FC236}">
                <a16:creationId xmlns:a16="http://schemas.microsoft.com/office/drawing/2014/main" id="{07E0BC61-4D47-EC91-1FDF-CBFDD2DD5F44}"/>
              </a:ext>
            </a:extLst>
          </p:cNvPr>
          <p:cNvPicPr>
            <a:picLocks noChangeAspect="1"/>
          </p:cNvPicPr>
          <p:nvPr/>
        </p:nvPicPr>
        <p:blipFill>
          <a:blip r:embed="rId6">
            <a:extLst>
              <a:ext uri="{28A0092B-C50C-407E-A947-70E740481C1C}">
                <a14:useLocalDpi xmlns:a14="http://schemas.microsoft.com/office/drawing/2010/main" val="0"/>
              </a:ext>
            </a:extLst>
          </a:blip>
          <a:srcRect t="11125"/>
          <a:stretch>
            <a:fillRect/>
          </a:stretch>
        </p:blipFill>
        <p:spPr>
          <a:xfrm>
            <a:off x="3572185" y="1506635"/>
            <a:ext cx="3205654" cy="1899336"/>
          </a:xfrm>
          <a:prstGeom prst="rect">
            <a:avLst/>
          </a:prstGeom>
        </p:spPr>
      </p:pic>
      <p:sp>
        <p:nvSpPr>
          <p:cNvPr id="7" name="Rectangle 3">
            <a:extLst>
              <a:ext uri="{FF2B5EF4-FFF2-40B4-BE49-F238E27FC236}">
                <a16:creationId xmlns:a16="http://schemas.microsoft.com/office/drawing/2014/main" id="{69007B0D-EAC6-3942-E239-37B14826B614}"/>
              </a:ext>
            </a:extLst>
          </p:cNvPr>
          <p:cNvSpPr>
            <a:spLocks noChangeArrowheads="1"/>
          </p:cNvSpPr>
          <p:nvPr/>
        </p:nvSpPr>
        <p:spPr bwMode="auto">
          <a:xfrm rot="10800000" flipV="1">
            <a:off x="3572185" y="3489266"/>
            <a:ext cx="3205653"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1100" dirty="0">
                <a:latin typeface="Arial" panose="020B0604020202020204" pitchFamily="34" charset="0"/>
                <a:hlinkClick r:id="rId7"/>
              </a:rPr>
              <a:t>Homeless</a:t>
            </a:r>
            <a:r>
              <a:rPr lang="en-US" altLang="en-US" sz="1100" dirty="0">
                <a:latin typeface="Arial" panose="020B0604020202020204" pitchFamily="34" charset="0"/>
              </a:rPr>
              <a:t> p</a:t>
            </a:r>
            <a:r>
              <a:rPr kumimoji="0" lang="en-US" altLang="en-US" sz="1100" b="0" i="0" u="none" strike="noStrike" cap="none" normalizeH="0" baseline="0" dirty="0">
                <a:ln>
                  <a:noFill/>
                </a:ln>
                <a:solidFill>
                  <a:schemeClr val="tx1"/>
                </a:solidFill>
                <a:effectLst/>
                <a:latin typeface="Arial" panose="020B0604020202020204" pitchFamily="34" charset="0"/>
              </a:rPr>
              <a:t>hoto by </a:t>
            </a:r>
            <a:r>
              <a:rPr kumimoji="0" lang="en-US" altLang="en-US" sz="1100" b="0" i="0" u="none" strike="noStrike" cap="none" normalizeH="0" baseline="0" dirty="0">
                <a:ln>
                  <a:noFill/>
                </a:ln>
                <a:solidFill>
                  <a:schemeClr val="tx1"/>
                </a:solidFill>
                <a:effectLst/>
                <a:latin typeface="Arial" panose="020B0604020202020204" pitchFamily="34" charset="0"/>
                <a:hlinkClick r:id="rId8"/>
              </a:rPr>
              <a:t>Jon Tyson</a:t>
            </a:r>
            <a:r>
              <a:rPr kumimoji="0" lang="en-US" altLang="en-US" sz="1100" b="0" i="0" u="none" strike="noStrike" cap="none" normalizeH="0" baseline="0" dirty="0">
                <a:ln>
                  <a:noFill/>
                </a:ln>
                <a:solidFill>
                  <a:schemeClr val="tx1"/>
                </a:solidFill>
                <a:effectLst/>
                <a:latin typeface="Arial" panose="020B0604020202020204" pitchFamily="34" charset="0"/>
              </a:rPr>
              <a:t> on </a:t>
            </a:r>
            <a:r>
              <a:rPr kumimoji="0" lang="en-US" altLang="en-US" sz="1100" b="0" i="0" u="none" strike="noStrike" cap="none" normalizeH="0" baseline="0" dirty="0" err="1">
                <a:ln>
                  <a:noFill/>
                </a:ln>
                <a:solidFill>
                  <a:schemeClr val="tx1"/>
                </a:solidFill>
                <a:effectLst/>
                <a:latin typeface="Arial" panose="020B0604020202020204" pitchFamily="34" charset="0"/>
                <a:hlinkClick r:id="rId7"/>
              </a:rPr>
              <a:t>Unsplash</a:t>
            </a:r>
            <a:r>
              <a:rPr kumimoji="0" lang="en-US" altLang="en-US" sz="1100" b="0" i="0" u="none" strike="noStrike" cap="none" normalizeH="0" baseline="0" dirty="0">
                <a:ln>
                  <a:noFill/>
                </a:ln>
                <a:solidFill>
                  <a:schemeClr val="tx1"/>
                </a:solidFill>
                <a:effectLst/>
                <a:latin typeface="Arial" panose="020B0604020202020204" pitchFamily="34" charset="0"/>
              </a:rPr>
              <a:t> </a:t>
            </a:r>
          </a:p>
        </p:txBody>
      </p:sp>
      <p:pic>
        <p:nvPicPr>
          <p:cNvPr id="11" name="Picture 10" descr="A row of makeshift shelters lines a sidewalk, constructed from a mix of tents, tarps, and fabric. The coverings include black, blue, brown, and gray materials, fastened together to create temporary housing. A large white canopy top with red lettering is partially visible on the left. Above the shelters, metal beams and poles cast shadows, and palm trees can be seen in the background beyond the fence line.">
            <a:extLst>
              <a:ext uri="{FF2B5EF4-FFF2-40B4-BE49-F238E27FC236}">
                <a16:creationId xmlns:a16="http://schemas.microsoft.com/office/drawing/2014/main" id="{BC956342-287E-EF14-4082-6DB97076D983}"/>
              </a:ext>
            </a:extLst>
          </p:cNvPr>
          <p:cNvPicPr>
            <a:picLocks noChangeAspect="1"/>
          </p:cNvPicPr>
          <p:nvPr/>
        </p:nvPicPr>
        <p:blipFill>
          <a:blip r:embed="rId9">
            <a:extLst>
              <a:ext uri="{28A0092B-C50C-407E-A947-70E740481C1C}">
                <a14:useLocalDpi xmlns:a14="http://schemas.microsoft.com/office/drawing/2010/main" val="0"/>
              </a:ext>
            </a:extLst>
          </a:blip>
          <a:srcRect t="4178" r="1141"/>
          <a:stretch>
            <a:fillRect/>
          </a:stretch>
        </p:blipFill>
        <p:spPr>
          <a:xfrm>
            <a:off x="3538311" y="3925444"/>
            <a:ext cx="3239527" cy="2093342"/>
          </a:xfrm>
          <a:prstGeom prst="rect">
            <a:avLst/>
          </a:prstGeom>
        </p:spPr>
      </p:pic>
      <p:sp>
        <p:nvSpPr>
          <p:cNvPr id="12" name="Rectangle 4">
            <a:extLst>
              <a:ext uri="{FF2B5EF4-FFF2-40B4-BE49-F238E27FC236}">
                <a16:creationId xmlns:a16="http://schemas.microsoft.com/office/drawing/2014/main" id="{38E5DC4D-CC61-8FC9-FCC7-2B4F6E54EB6C}"/>
              </a:ext>
            </a:extLst>
          </p:cNvPr>
          <p:cNvSpPr>
            <a:spLocks noChangeArrowheads="1"/>
          </p:cNvSpPr>
          <p:nvPr/>
        </p:nvSpPr>
        <p:spPr bwMode="auto">
          <a:xfrm>
            <a:off x="3538312" y="6119728"/>
            <a:ext cx="4049665"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Arial" panose="020B0604020202020204" pitchFamily="34" charset="0"/>
                <a:hlinkClick r:id="rId10"/>
              </a:rPr>
              <a:t>Downtown Los Angeles </a:t>
            </a:r>
            <a:r>
              <a:rPr kumimoji="0" lang="en-US" altLang="en-US" sz="1100" b="0" i="0" u="none" strike="noStrike" cap="none" normalizeH="0" baseline="0" dirty="0">
                <a:ln>
                  <a:noFill/>
                </a:ln>
                <a:solidFill>
                  <a:schemeClr val="tx1"/>
                </a:solidFill>
                <a:effectLst/>
                <a:latin typeface="Arial" panose="020B0604020202020204" pitchFamily="34" charset="0"/>
              </a:rPr>
              <a:t>by </a:t>
            </a:r>
            <a:r>
              <a:rPr kumimoji="0" lang="en-US" altLang="en-US" sz="1100" b="0" i="0" u="none" strike="noStrike" cap="none" normalizeH="0" baseline="0" dirty="0">
                <a:ln>
                  <a:noFill/>
                </a:ln>
                <a:solidFill>
                  <a:schemeClr val="tx1"/>
                </a:solidFill>
                <a:effectLst/>
                <a:latin typeface="Arial" panose="020B0604020202020204" pitchFamily="34" charset="0"/>
                <a:hlinkClick r:id="rId11"/>
              </a:rPr>
              <a:t>Levi Meir Clancy</a:t>
            </a:r>
            <a:r>
              <a:rPr kumimoji="0" lang="en-US" altLang="en-US" sz="1100" b="0" i="0" u="none" strike="noStrike" cap="none" normalizeH="0" baseline="0" dirty="0">
                <a:ln>
                  <a:noFill/>
                </a:ln>
                <a:solidFill>
                  <a:schemeClr val="tx1"/>
                </a:solidFill>
                <a:effectLst/>
                <a:latin typeface="Arial" panose="020B0604020202020204" pitchFamily="34" charset="0"/>
              </a:rPr>
              <a:t> on </a:t>
            </a:r>
            <a:r>
              <a:rPr kumimoji="0" lang="en-US" altLang="en-US" sz="1100" b="0" i="0" u="none" strike="noStrike" cap="none" normalizeH="0" baseline="0" dirty="0" err="1">
                <a:ln>
                  <a:noFill/>
                </a:ln>
                <a:solidFill>
                  <a:schemeClr val="tx1"/>
                </a:solidFill>
                <a:effectLst/>
                <a:latin typeface="Arial" panose="020B0604020202020204" pitchFamily="34" charset="0"/>
                <a:hlinkClick r:id="rId10"/>
              </a:rPr>
              <a:t>Unsplash</a:t>
            </a:r>
            <a:r>
              <a:rPr kumimoji="0" lang="en-US" altLang="en-US" sz="1100" b="0" i="0" u="none" strike="noStrike" cap="none" normalizeH="0" baseline="0" dirty="0">
                <a:ln>
                  <a:noFill/>
                </a:ln>
                <a:solidFill>
                  <a:schemeClr val="tx1"/>
                </a:solidFill>
                <a:effectLst/>
                <a:latin typeface="Arial" panose="020B0604020202020204" pitchFamily="34" charset="0"/>
              </a:rPr>
              <a:t> </a:t>
            </a:r>
          </a:p>
        </p:txBody>
      </p:sp>
      <p:pic>
        <p:nvPicPr>
          <p:cNvPr id="14" name="Picture 13" descr="A black and white urban scene showing a vacant lot with numerous tents set up as makeshift shelters. The ground is scattered with debris, tarps, and personal belongings. In the foreground, a small tent is partly covered by a sheet, while larger tents are arranged across the lot. Surrounding the area are tall buildings, some with visible graffiti and faded signage. Leafless trees line the street, and an old commercial building with boarded windows and worn facades is visible in the background.">
            <a:extLst>
              <a:ext uri="{FF2B5EF4-FFF2-40B4-BE49-F238E27FC236}">
                <a16:creationId xmlns:a16="http://schemas.microsoft.com/office/drawing/2014/main" id="{8F387C4C-A7EF-E5D5-4F64-B270F503B05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093308" y="1518556"/>
            <a:ext cx="4738692" cy="3157154"/>
          </a:xfrm>
          <a:prstGeom prst="rect">
            <a:avLst/>
          </a:prstGeom>
        </p:spPr>
      </p:pic>
      <p:sp>
        <p:nvSpPr>
          <p:cNvPr id="16" name="Rectangle 5">
            <a:extLst>
              <a:ext uri="{FF2B5EF4-FFF2-40B4-BE49-F238E27FC236}">
                <a16:creationId xmlns:a16="http://schemas.microsoft.com/office/drawing/2014/main" id="{693E6FA3-A020-A87F-6940-5D6ADA0F817A}"/>
              </a:ext>
            </a:extLst>
          </p:cNvPr>
          <p:cNvSpPr>
            <a:spLocks noChangeArrowheads="1"/>
          </p:cNvSpPr>
          <p:nvPr/>
        </p:nvSpPr>
        <p:spPr bwMode="auto">
          <a:xfrm>
            <a:off x="7093308" y="4779329"/>
            <a:ext cx="4378256"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Arial" panose="020B0604020202020204" pitchFamily="34" charset="0"/>
                <a:hlinkClick r:id="rId13"/>
              </a:rPr>
              <a:t>Tent city </a:t>
            </a:r>
            <a:r>
              <a:rPr kumimoji="0" lang="en-US" altLang="en-US" sz="1100" b="0" i="0" u="none" strike="noStrike" cap="none" normalizeH="0" baseline="0" dirty="0">
                <a:ln>
                  <a:noFill/>
                </a:ln>
                <a:solidFill>
                  <a:schemeClr val="tx1"/>
                </a:solidFill>
                <a:effectLst/>
                <a:latin typeface="Arial" panose="020B0604020202020204" pitchFamily="34" charset="0"/>
              </a:rPr>
              <a:t>Photo by </a:t>
            </a:r>
            <a:r>
              <a:rPr kumimoji="0" lang="en-US" altLang="en-US" sz="1100" b="0" i="0" u="none" strike="noStrike" cap="none" normalizeH="0" baseline="0" dirty="0">
                <a:ln>
                  <a:noFill/>
                </a:ln>
                <a:solidFill>
                  <a:schemeClr val="tx1"/>
                </a:solidFill>
                <a:effectLst/>
                <a:latin typeface="Arial" panose="020B0604020202020204" pitchFamily="34" charset="0"/>
                <a:hlinkClick r:id="rId14"/>
              </a:rPr>
              <a:t>Randy Laybourne</a:t>
            </a:r>
            <a:r>
              <a:rPr kumimoji="0" lang="en-US" altLang="en-US" sz="1100" b="0" i="0" u="none" strike="noStrike" cap="none" normalizeH="0" baseline="0" dirty="0">
                <a:ln>
                  <a:noFill/>
                </a:ln>
                <a:solidFill>
                  <a:schemeClr val="tx1"/>
                </a:solidFill>
                <a:effectLst/>
                <a:latin typeface="Arial" panose="020B0604020202020204" pitchFamily="34" charset="0"/>
              </a:rPr>
              <a:t> on </a:t>
            </a:r>
            <a:r>
              <a:rPr kumimoji="0" lang="en-US" altLang="en-US" sz="1100" b="0" i="0" u="none" strike="noStrike" cap="none" normalizeH="0" baseline="0" dirty="0" err="1">
                <a:ln>
                  <a:noFill/>
                </a:ln>
                <a:solidFill>
                  <a:schemeClr val="tx1"/>
                </a:solidFill>
                <a:effectLst/>
                <a:latin typeface="Arial" panose="020B0604020202020204" pitchFamily="34" charset="0"/>
                <a:hlinkClick r:id="rId13"/>
              </a:rPr>
              <a:t>Unsplash</a:t>
            </a:r>
            <a:r>
              <a:rPr kumimoji="0" lang="en-US" altLang="en-US" sz="1100" b="0" i="0" u="none" strike="noStrike" cap="none" normalizeH="0" baseline="0" dirty="0">
                <a:ln>
                  <a:noFill/>
                </a:ln>
                <a:solidFill>
                  <a:schemeClr val="tx1"/>
                </a:solidFill>
                <a:effectLst/>
                <a:latin typeface="Arial" panose="020B0604020202020204" pitchFamily="34" charset="0"/>
              </a:rPr>
              <a:t> </a:t>
            </a:r>
          </a:p>
        </p:txBody>
      </p:sp>
      <p:sp>
        <p:nvSpPr>
          <p:cNvPr id="2" name="Slide Number Placeholder 1">
            <a:extLst>
              <a:ext uri="{FF2B5EF4-FFF2-40B4-BE49-F238E27FC236}">
                <a16:creationId xmlns:a16="http://schemas.microsoft.com/office/drawing/2014/main" id="{4CD3C2AB-7830-F999-E8C3-D40A554C0B3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17</a:t>
            </a:fld>
            <a:endParaRPr lang="en-AU"/>
          </a:p>
        </p:txBody>
      </p:sp>
    </p:spTree>
    <p:extLst>
      <p:ext uri="{BB962C8B-B14F-4D97-AF65-F5344CB8AC3E}">
        <p14:creationId xmlns:p14="http://schemas.microsoft.com/office/powerpoint/2010/main" val="2925910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D7A934-F6F6-B14F-6649-418A3FDF68C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EEDDD88-7999-9015-5981-974FCEE9687F}"/>
              </a:ext>
            </a:extLst>
          </p:cNvPr>
          <p:cNvSpPr>
            <a:spLocks noGrp="1"/>
          </p:cNvSpPr>
          <p:nvPr>
            <p:ph type="title"/>
          </p:nvPr>
        </p:nvSpPr>
        <p:spPr/>
        <p:txBody>
          <a:bodyPr/>
          <a:lstStyle/>
          <a:p>
            <a:r>
              <a:rPr lang="en-AU" dirty="0"/>
              <a:t>Visuals for quick write </a:t>
            </a:r>
            <a:r>
              <a:rPr lang="en-AU" dirty="0">
                <a:solidFill>
                  <a:schemeClr val="bg1"/>
                </a:solidFill>
              </a:rPr>
              <a:t>(3)</a:t>
            </a:r>
          </a:p>
        </p:txBody>
      </p:sp>
      <p:sp>
        <p:nvSpPr>
          <p:cNvPr id="4" name="Text Placeholder 3">
            <a:extLst>
              <a:ext uri="{FF2B5EF4-FFF2-40B4-BE49-F238E27FC236}">
                <a16:creationId xmlns:a16="http://schemas.microsoft.com/office/drawing/2014/main" id="{BFE4DC4A-1953-B72F-0098-6799A98B35AA}"/>
              </a:ext>
            </a:extLst>
          </p:cNvPr>
          <p:cNvSpPr>
            <a:spLocks noGrp="1"/>
          </p:cNvSpPr>
          <p:nvPr>
            <p:ph type="body" sz="quarter" idx="18"/>
          </p:nvPr>
        </p:nvSpPr>
        <p:spPr/>
        <p:txBody>
          <a:bodyPr/>
          <a:lstStyle/>
          <a:p>
            <a:r>
              <a:rPr lang="en-AU" dirty="0" err="1"/>
              <a:t>Edmondstone</a:t>
            </a:r>
            <a:r>
              <a:rPr lang="en-AU" dirty="0"/>
              <a:t> Street</a:t>
            </a:r>
          </a:p>
        </p:txBody>
      </p:sp>
      <p:pic>
        <p:nvPicPr>
          <p:cNvPr id="5" name="Picture 4" descr="A google sreet view image of Edmonstone Street in Brisbane showing mant tents set up in a park">
            <a:extLst>
              <a:ext uri="{FF2B5EF4-FFF2-40B4-BE49-F238E27FC236}">
                <a16:creationId xmlns:a16="http://schemas.microsoft.com/office/drawing/2014/main" id="{5605E2DF-4D42-57A7-BEAF-B278C44C96DA}"/>
              </a:ext>
            </a:extLst>
          </p:cNvPr>
          <p:cNvPicPr>
            <a:picLocks noChangeAspect="1"/>
          </p:cNvPicPr>
          <p:nvPr/>
        </p:nvPicPr>
        <p:blipFill>
          <a:blip r:embed="rId3"/>
          <a:srcRect l="-221" t="-867" r="221" b="15672"/>
          <a:stretch>
            <a:fillRect/>
          </a:stretch>
        </p:blipFill>
        <p:spPr>
          <a:xfrm>
            <a:off x="1392005" y="1404318"/>
            <a:ext cx="9407990" cy="5111682"/>
          </a:xfrm>
          <a:prstGeom prst="rect">
            <a:avLst/>
          </a:prstGeom>
        </p:spPr>
      </p:pic>
      <p:sp>
        <p:nvSpPr>
          <p:cNvPr id="2" name="Slide Number Placeholder 1">
            <a:extLst>
              <a:ext uri="{FF2B5EF4-FFF2-40B4-BE49-F238E27FC236}">
                <a16:creationId xmlns:a16="http://schemas.microsoft.com/office/drawing/2014/main" id="{C6694B15-C27C-0222-C77F-A8F64162D416}"/>
              </a:ext>
            </a:extLst>
          </p:cNvPr>
          <p:cNvSpPr>
            <a:spLocks noGrp="1"/>
          </p:cNvSpPr>
          <p:nvPr>
            <p:ph type="sldNum" sz="quarter" idx="12"/>
          </p:nvPr>
        </p:nvSpPr>
        <p:spPr/>
        <p:txBody>
          <a:bodyPr/>
          <a:lstStyle/>
          <a:p>
            <a:fld id="{10A01DC5-1685-4615-8240-15192985C6A2}" type="slidenum">
              <a:rPr lang="en-AU" smtClean="0"/>
              <a:t>18</a:t>
            </a:fld>
            <a:endParaRPr lang="en-AU" dirty="0"/>
          </a:p>
        </p:txBody>
      </p:sp>
    </p:spTree>
    <p:extLst>
      <p:ext uri="{BB962C8B-B14F-4D97-AF65-F5344CB8AC3E}">
        <p14:creationId xmlns:p14="http://schemas.microsoft.com/office/powerpoint/2010/main" val="2810699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1EA638-E574-73B3-FC70-03E4D5D670E5}"/>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D124B1C6-CE1B-015D-E25F-D64901BD9CE7}"/>
              </a:ext>
            </a:extLst>
          </p:cNvPr>
          <p:cNvSpPr>
            <a:spLocks noGrp="1"/>
          </p:cNvSpPr>
          <p:nvPr>
            <p:ph type="ctrTitle"/>
          </p:nvPr>
        </p:nvSpPr>
        <p:spPr/>
        <p:txBody>
          <a:bodyPr/>
          <a:lstStyle/>
          <a:p>
            <a:r>
              <a:rPr lang="en-AU" dirty="0"/>
              <a:t>Annotating the opening paragraph</a:t>
            </a:r>
          </a:p>
        </p:txBody>
      </p:sp>
    </p:spTree>
    <p:extLst>
      <p:ext uri="{BB962C8B-B14F-4D97-AF65-F5344CB8AC3E}">
        <p14:creationId xmlns:p14="http://schemas.microsoft.com/office/powerpoint/2010/main" val="1122473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EF38185-B00A-9878-8E80-7D55E5647711}"/>
              </a:ext>
            </a:extLst>
          </p:cNvPr>
          <p:cNvSpPr>
            <a:spLocks noGrp="1"/>
          </p:cNvSpPr>
          <p:nvPr>
            <p:ph type="ctrTitle"/>
          </p:nvPr>
        </p:nvSpPr>
        <p:spPr/>
        <p:txBody>
          <a:bodyPr/>
          <a:lstStyle/>
          <a:p>
            <a:r>
              <a:rPr lang="en-AU" dirty="0">
                <a:latin typeface="+mj-lt"/>
              </a:rPr>
              <a:t>Text annotations – ‘The tent village at Musgrave Park’</a:t>
            </a:r>
          </a:p>
        </p:txBody>
      </p:sp>
      <p:sp>
        <p:nvSpPr>
          <p:cNvPr id="11" name="Text Placeholder 10">
            <a:extLst>
              <a:ext uri="{FF2B5EF4-FFF2-40B4-BE49-F238E27FC236}">
                <a16:creationId xmlns:a16="http://schemas.microsoft.com/office/drawing/2014/main" id="{3D12AD43-6748-1D46-1B69-DCBF45A45856}"/>
              </a:ext>
            </a:extLst>
          </p:cNvPr>
          <p:cNvSpPr>
            <a:spLocks noGrp="1"/>
          </p:cNvSpPr>
          <p:nvPr>
            <p:ph type="body" sz="quarter" idx="10"/>
          </p:nvPr>
        </p:nvSpPr>
        <p:spPr/>
        <p:txBody>
          <a:bodyPr/>
          <a:lstStyle/>
          <a:p>
            <a:r>
              <a:rPr lang="en-AU" dirty="0"/>
              <a:t>Stage 6 Standard –11.1</a:t>
            </a:r>
          </a:p>
        </p:txBody>
      </p:sp>
      <p:pic>
        <p:nvPicPr>
          <p:cNvPr id="9" name="Picture Placeholder 4">
            <a:extLst>
              <a:ext uri="{FF2B5EF4-FFF2-40B4-BE49-F238E27FC236}">
                <a16:creationId xmlns:a16="http://schemas.microsoft.com/office/drawing/2014/main" id="{AC429598-0721-D1EC-B495-BDB7223A32E2}"/>
              </a:ext>
              <a:ext uri="{C183D7F6-B498-43B3-948B-1728B52AA6E4}">
                <adec:decorative xmlns:adec="http://schemas.microsoft.com/office/drawing/2017/decorative" val="1"/>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772" r="772"/>
          <a:stretch/>
        </p:blipFill>
        <p:spPr>
          <a:xfrm>
            <a:off x="7128000" y="0"/>
            <a:ext cx="5064000" cy="6858000"/>
          </a:xfrm>
        </p:spPr>
      </p:pic>
      <p:sp>
        <p:nvSpPr>
          <p:cNvPr id="12" name="Text Placeholder 5">
            <a:extLst>
              <a:ext uri="{FF2B5EF4-FFF2-40B4-BE49-F238E27FC236}">
                <a16:creationId xmlns:a16="http://schemas.microsoft.com/office/drawing/2014/main" id="{91D7A176-8C9C-27D5-FAF7-A87873162BB7}"/>
              </a:ext>
              <a:ext uri="{C183D7F6-B498-43B3-948B-1728B52AA6E4}">
                <adec:decorative xmlns:adec="http://schemas.microsoft.com/office/drawing/2017/decorative" val="1"/>
              </a:ext>
            </a:extLst>
          </p:cNvPr>
          <p:cNvSpPr txBox="1">
            <a:spLocks/>
          </p:cNvSpPr>
          <p:nvPr/>
        </p:nvSpPr>
        <p:spPr>
          <a:xfrm>
            <a:off x="8501743" y="6348091"/>
            <a:ext cx="3534599" cy="360000"/>
          </a:xfrm>
          <a:prstGeom prst="rect">
            <a:avLst/>
          </a:prstGeom>
          <a:solidFill>
            <a:schemeClr val="bg1"/>
          </a:solidFill>
        </p:spPr>
        <p:txBody>
          <a:bodyPr vert="horz" lIns="0" tIns="0" rIns="0" bIns="72000" rtlCol="0" anchor="ctr" anchorCtr="1">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1800" b="0" kern="1200">
                <a:solidFill>
                  <a:schemeClr val="bg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600" b="0" kern="1200">
                <a:solidFill>
                  <a:schemeClr val="bg1"/>
                </a:solidFill>
                <a:latin typeface="+mn-lt"/>
                <a:ea typeface="+mn-ea"/>
                <a:cs typeface="+mn-cs"/>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2000" kern="1200">
                <a:solidFill>
                  <a:schemeClr val="bg1"/>
                </a:solidFill>
                <a:latin typeface="+mn-lt"/>
                <a:ea typeface="+mn-ea"/>
                <a:cs typeface="+mn-cs"/>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2000" kern="1200">
                <a:solidFill>
                  <a:schemeClr val="bg1"/>
                </a:solidFill>
                <a:latin typeface="+mn-lt"/>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2000" kern="1200">
                <a:solidFill>
                  <a:schemeClr val="bg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100" u="sng" dirty="0">
                <a:solidFill>
                  <a:srgbClr val="146CFD"/>
                </a:solidFill>
                <a:hlinkClick r:id="rId4">
                  <a:extLst>
                    <a:ext uri="{A12FA001-AC4F-418D-AE19-62706E023703}">
                      <ahyp:hlinkClr xmlns:ahyp="http://schemas.microsoft.com/office/drawing/2018/hyperlinkcolor" val="tx"/>
                    </a:ext>
                  </a:extLst>
                </a:hlinkClick>
              </a:rPr>
              <a:t>Homeless tent photo</a:t>
            </a:r>
            <a:r>
              <a:rPr lang="en-AU" sz="1100" dirty="0">
                <a:solidFill>
                  <a:schemeClr val="tx1"/>
                </a:solidFill>
              </a:rPr>
              <a:t> by </a:t>
            </a:r>
            <a:r>
              <a:rPr lang="en-AU" sz="1100" dirty="0">
                <a:hlinkClick r:id="rId5"/>
              </a:rPr>
              <a:t>Gustavo Sánchez</a:t>
            </a:r>
            <a:r>
              <a:rPr lang="en-AU" sz="1100" dirty="0">
                <a:solidFill>
                  <a:schemeClr val="tx1"/>
                </a:solidFill>
              </a:rPr>
              <a:t> on </a:t>
            </a:r>
            <a:r>
              <a:rPr lang="en-AU" sz="1100" dirty="0">
                <a:solidFill>
                  <a:srgbClr val="767676"/>
                </a:solidFill>
                <a:hlinkClick r:id="rId6"/>
              </a:rPr>
              <a:t>Unsplash</a:t>
            </a:r>
            <a:endParaRPr lang="en-AU" sz="1100" dirty="0"/>
          </a:p>
        </p:txBody>
      </p:sp>
      <p:sp>
        <p:nvSpPr>
          <p:cNvPr id="4" name="Text Placeholder 3">
            <a:extLst>
              <a:ext uri="{FF2B5EF4-FFF2-40B4-BE49-F238E27FC236}">
                <a16:creationId xmlns:a16="http://schemas.microsoft.com/office/drawing/2014/main" id="{251599AB-D2AF-3E22-2885-A497047A1011}"/>
              </a:ext>
            </a:extLst>
          </p:cNvPr>
          <p:cNvSpPr>
            <a:spLocks noGrp="1"/>
          </p:cNvSpPr>
          <p:nvPr>
            <p:ph type="body" sz="quarter" idx="14"/>
          </p:nvPr>
        </p:nvSpPr>
        <p:spPr>
          <a:xfrm>
            <a:off x="540001" y="5327998"/>
            <a:ext cx="5556000" cy="792000"/>
          </a:xfrm>
        </p:spPr>
        <p:txBody>
          <a:bodyPr/>
          <a:lstStyle/>
          <a:p>
            <a:r>
              <a:rPr lang="en-AU" b="1" dirty="0"/>
              <a:t>‘Reading to write: Transition to English Standard’ – Year 11, Term 1</a:t>
            </a:r>
          </a:p>
        </p:txBody>
      </p:sp>
    </p:spTree>
    <p:extLst>
      <p:ext uri="{BB962C8B-B14F-4D97-AF65-F5344CB8AC3E}">
        <p14:creationId xmlns:p14="http://schemas.microsoft.com/office/powerpoint/2010/main" val="2212264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C6958A-CF25-E0DA-C0EE-05A3760CEBD3}"/>
              </a:ext>
            </a:extLst>
          </p:cNvPr>
          <p:cNvSpPr>
            <a:spLocks noGrp="1"/>
          </p:cNvSpPr>
          <p:nvPr>
            <p:ph type="title"/>
          </p:nvPr>
        </p:nvSpPr>
        <p:spPr/>
        <p:txBody>
          <a:bodyPr/>
          <a:lstStyle/>
          <a:p>
            <a:r>
              <a:rPr lang="en-AU" dirty="0"/>
              <a:t>Annotating the opening</a:t>
            </a:r>
          </a:p>
        </p:txBody>
      </p:sp>
      <p:sp>
        <p:nvSpPr>
          <p:cNvPr id="5" name="Text Placeholder 4">
            <a:extLst>
              <a:ext uri="{FF2B5EF4-FFF2-40B4-BE49-F238E27FC236}">
                <a16:creationId xmlns:a16="http://schemas.microsoft.com/office/drawing/2014/main" id="{5F330467-9059-AA42-26AE-4C279802B8F4}"/>
              </a:ext>
            </a:extLst>
          </p:cNvPr>
          <p:cNvSpPr>
            <a:spLocks noGrp="1"/>
          </p:cNvSpPr>
          <p:nvPr>
            <p:ph type="body" sz="quarter" idx="18"/>
          </p:nvPr>
        </p:nvSpPr>
        <p:spPr/>
        <p:txBody>
          <a:bodyPr/>
          <a:lstStyle/>
          <a:p>
            <a:r>
              <a:rPr lang="en-AU" dirty="0"/>
              <a:t>Setting and emotional impact</a:t>
            </a:r>
          </a:p>
        </p:txBody>
      </p:sp>
      <p:sp>
        <p:nvSpPr>
          <p:cNvPr id="3" name="TextBox 2">
            <a:extLst>
              <a:ext uri="{FF2B5EF4-FFF2-40B4-BE49-F238E27FC236}">
                <a16:creationId xmlns:a16="http://schemas.microsoft.com/office/drawing/2014/main" id="{D762D6B9-4052-D3CB-FA3A-E7D8A05C9CC3}"/>
              </a:ext>
            </a:extLst>
          </p:cNvPr>
          <p:cNvSpPr txBox="1"/>
          <p:nvPr/>
        </p:nvSpPr>
        <p:spPr>
          <a:xfrm>
            <a:off x="360001" y="1466416"/>
            <a:ext cx="5193777" cy="4875703"/>
          </a:xfrm>
          <a:prstGeom prst="rect">
            <a:avLst/>
          </a:prstGeom>
          <a:noFill/>
        </p:spPr>
        <p:txBody>
          <a:bodyPr wrap="square" lIns="144000" tIns="72000" rIns="144000" bIns="72000" anchor="ctr" anchorCtr="0">
            <a:noAutofit/>
          </a:bodyPr>
          <a:lstStyle/>
          <a:p>
            <a:pPr algn="just" rtl="0" fontAlgn="base">
              <a:lnSpc>
                <a:spcPct val="150000"/>
              </a:lnSpc>
              <a:buNone/>
            </a:pPr>
            <a:r>
              <a:rPr lang="en-AU" sz="1700" b="1" i="0" u="sng" strike="noStrike" dirty="0">
                <a:solidFill>
                  <a:schemeClr val="tx2">
                    <a:lumMod val="75000"/>
                  </a:schemeClr>
                </a:solidFill>
                <a:effectLst/>
              </a:rPr>
              <a:t>It started with two.</a:t>
            </a:r>
            <a:r>
              <a:rPr lang="en-AU" sz="1700" b="1" i="0" strike="noStrike" dirty="0">
                <a:solidFill>
                  <a:schemeClr val="tx2">
                    <a:lumMod val="75000"/>
                  </a:schemeClr>
                </a:solidFill>
                <a:effectLst/>
              </a:rPr>
              <a:t> </a:t>
            </a:r>
            <a:r>
              <a:rPr lang="en-AU" sz="1700" b="0" i="0" u="none" strike="noStrike" dirty="0">
                <a:solidFill>
                  <a:srgbClr val="22272B"/>
                </a:solidFill>
                <a:effectLst/>
              </a:rPr>
              <a:t>The tents sat side-by-side along </a:t>
            </a:r>
            <a:r>
              <a:rPr lang="en-AU" sz="1700" b="0" i="0" u="none" strike="noStrike" dirty="0" err="1">
                <a:solidFill>
                  <a:srgbClr val="22272B"/>
                </a:solidFill>
                <a:effectLst/>
              </a:rPr>
              <a:t>Edmondstone</a:t>
            </a:r>
            <a:r>
              <a:rPr lang="en-AU" sz="1700" b="0" i="0" u="none" strike="noStrike" dirty="0">
                <a:solidFill>
                  <a:srgbClr val="22272B"/>
                </a:solidFill>
                <a:effectLst/>
              </a:rPr>
              <a:t> Street, in the corner hidden behind the Moreton Bay Fig. </a:t>
            </a:r>
            <a:r>
              <a:rPr lang="en-AU" sz="1700" b="0" i="0" u="sng" strike="noStrike" dirty="0">
                <a:solidFill>
                  <a:srgbClr val="22272B"/>
                </a:solidFill>
                <a:effectLst/>
              </a:rPr>
              <a:t>Two grey triangles in a sea of green.</a:t>
            </a:r>
            <a:r>
              <a:rPr lang="en-AU" sz="1700" b="0" i="0" u="sng" strike="noStrike" dirty="0">
                <a:effectLst/>
              </a:rPr>
              <a:t> </a:t>
            </a:r>
            <a:r>
              <a:rPr lang="en-AU" sz="1700" b="0" i="0" u="none" strike="noStrike" dirty="0">
                <a:solidFill>
                  <a:schemeClr val="bg2">
                    <a:lumMod val="10000"/>
                  </a:schemeClr>
                </a:solidFill>
                <a:effectLst/>
              </a:rPr>
              <a:t>One might think it was people taking advantage of the </a:t>
            </a:r>
            <a:r>
              <a:rPr lang="en-AU" sz="1700" b="1" i="0" u="none" strike="noStrike" dirty="0">
                <a:solidFill>
                  <a:schemeClr val="tx2">
                    <a:lumMod val="75000"/>
                  </a:schemeClr>
                </a:solidFill>
                <a:effectLst/>
              </a:rPr>
              <a:t>warm days during the summer months, but by the time the rain came </a:t>
            </a:r>
            <a:r>
              <a:rPr lang="en-AU" sz="1700" b="1" dirty="0">
                <a:solidFill>
                  <a:schemeClr val="tx2">
                    <a:lumMod val="75000"/>
                  </a:schemeClr>
                </a:solidFill>
              </a:rPr>
              <a:t>in</a:t>
            </a:r>
            <a:r>
              <a:rPr lang="en-AU" sz="1700" b="1" i="0" u="none" strike="noStrike" dirty="0">
                <a:solidFill>
                  <a:srgbClr val="D7153A"/>
                </a:solidFill>
                <a:effectLst/>
              </a:rPr>
              <a:t> </a:t>
            </a:r>
            <a:r>
              <a:rPr lang="en-AU" sz="1700" b="0" i="0" u="none" strike="noStrike" dirty="0">
                <a:solidFill>
                  <a:schemeClr val="bg2">
                    <a:lumMod val="10000"/>
                  </a:schemeClr>
                </a:solidFill>
                <a:effectLst/>
              </a:rPr>
              <a:t>February, it was clear the tents were here to stay</a:t>
            </a:r>
            <a:r>
              <a:rPr lang="en-AU" sz="1700" b="1" i="0" u="none" strike="noStrike" dirty="0">
                <a:solidFill>
                  <a:schemeClr val="bg2">
                    <a:lumMod val="10000"/>
                  </a:schemeClr>
                </a:solidFill>
                <a:effectLst/>
              </a:rPr>
              <a:t>. </a:t>
            </a:r>
            <a:r>
              <a:rPr lang="en-AU" sz="1700" b="1" i="0" u="sng" strike="noStrike" dirty="0">
                <a:solidFill>
                  <a:schemeClr val="tx2">
                    <a:lumMod val="75000"/>
                  </a:schemeClr>
                </a:solidFill>
                <a:effectLst/>
              </a:rPr>
              <a:t>I thought it odd but not out of place.</a:t>
            </a:r>
            <a:r>
              <a:rPr lang="en-AU" sz="1700" b="1" i="0" strike="noStrike" dirty="0">
                <a:solidFill>
                  <a:schemeClr val="tx2">
                    <a:lumMod val="75000"/>
                  </a:schemeClr>
                </a:solidFill>
                <a:effectLst/>
              </a:rPr>
              <a:t> </a:t>
            </a:r>
            <a:r>
              <a:rPr lang="en-AU" sz="1700" b="1" i="0" u="sng" strike="noStrike" dirty="0">
                <a:solidFill>
                  <a:schemeClr val="tx2">
                    <a:lumMod val="75000"/>
                  </a:schemeClr>
                </a:solidFill>
                <a:effectLst/>
              </a:rPr>
              <a:t>Strange but not shocking</a:t>
            </a:r>
            <a:r>
              <a:rPr lang="en-AU" sz="1700" b="0" i="0" u="sng" strike="noStrike" dirty="0">
                <a:solidFill>
                  <a:srgbClr val="00B050"/>
                </a:solidFill>
                <a:effectLst/>
              </a:rPr>
              <a:t>. </a:t>
            </a:r>
            <a:r>
              <a:rPr lang="en-AU" sz="1700" b="0" i="0" u="none" strike="noStrike" dirty="0">
                <a:solidFill>
                  <a:schemeClr val="bg2">
                    <a:lumMod val="10000"/>
                  </a:schemeClr>
                </a:solidFill>
                <a:effectLst/>
                <a:highlight>
                  <a:srgbClr val="CBEDFD"/>
                </a:highlight>
              </a:rPr>
              <a:t>The park is far enough away from the pristine streets of the city’s agreeable members of society to not cause any serious unrest.</a:t>
            </a:r>
            <a:r>
              <a:rPr lang="en-US" sz="1700" b="0" i="0" dirty="0">
                <a:solidFill>
                  <a:schemeClr val="bg2">
                    <a:lumMod val="10000"/>
                  </a:schemeClr>
                </a:solidFill>
                <a:effectLst/>
                <a:highlight>
                  <a:srgbClr val="CBEDFD"/>
                </a:highlight>
              </a:rPr>
              <a:t>​</a:t>
            </a:r>
          </a:p>
        </p:txBody>
      </p:sp>
      <p:sp>
        <p:nvSpPr>
          <p:cNvPr id="6" name="TextBox 5">
            <a:extLst>
              <a:ext uri="{FF2B5EF4-FFF2-40B4-BE49-F238E27FC236}">
                <a16:creationId xmlns:a16="http://schemas.microsoft.com/office/drawing/2014/main" id="{2E504AEA-E7C9-247B-1996-C8CC4B6FB85B}"/>
              </a:ext>
            </a:extLst>
          </p:cNvPr>
          <p:cNvSpPr txBox="1"/>
          <p:nvPr/>
        </p:nvSpPr>
        <p:spPr>
          <a:xfrm>
            <a:off x="5740400" y="1466416"/>
            <a:ext cx="6271928" cy="4606398"/>
          </a:xfrm>
          <a:prstGeom prst="rect">
            <a:avLst/>
          </a:prstGeom>
          <a:noFill/>
        </p:spPr>
        <p:txBody>
          <a:bodyPr wrap="square" lIns="144000" tIns="72000" rIns="144000" bIns="72000" anchor="ctr" anchorCtr="0">
            <a:noAutofit/>
          </a:bodyPr>
          <a:lstStyle/>
          <a:p>
            <a:pPr algn="l" rtl="0" fontAlgn="base">
              <a:lnSpc>
                <a:spcPct val="150000"/>
              </a:lnSpc>
              <a:buNone/>
            </a:pPr>
            <a:r>
              <a:rPr lang="en-AU" sz="1700" b="1" i="0" u="none" strike="noStrike" dirty="0">
                <a:effectLst/>
              </a:rPr>
              <a:t>Annotations</a:t>
            </a:r>
          </a:p>
          <a:p>
            <a:pPr marL="285750" indent="-285750" algn="l" rtl="0" fontAlgn="base">
              <a:lnSpc>
                <a:spcPct val="150000"/>
              </a:lnSpc>
              <a:buFont typeface="Arial" panose="020B0604020202020204" pitchFamily="34" charset="0"/>
              <a:buChar char="•"/>
            </a:pPr>
            <a:r>
              <a:rPr lang="en-AU" sz="1700" b="1" dirty="0">
                <a:solidFill>
                  <a:schemeClr val="tx2">
                    <a:lumMod val="75000"/>
                  </a:schemeClr>
                </a:solidFill>
              </a:rPr>
              <a:t>Lyrical essay </a:t>
            </a:r>
            <a:r>
              <a:rPr lang="en-AU" sz="1700" b="1" dirty="0"/>
              <a:t>– </a:t>
            </a:r>
            <a:r>
              <a:rPr lang="en-AU" sz="1700" dirty="0"/>
              <a:t> the text moves between observations and emotions to show how real life is complex. O’Neill uses reflection and sensory detail to help the reader to capture what she feels</a:t>
            </a:r>
          </a:p>
          <a:p>
            <a:pPr marL="285750" indent="-285750" algn="l" rtl="0" fontAlgn="base">
              <a:lnSpc>
                <a:spcPct val="150000"/>
              </a:lnSpc>
              <a:buFont typeface="Arial" panose="020B0604020202020204" pitchFamily="34" charset="0"/>
              <a:buChar char="•"/>
            </a:pPr>
            <a:r>
              <a:rPr lang="en-AU" sz="1700" i="0" u="sng" strike="noStrike" dirty="0">
                <a:effectLst/>
              </a:rPr>
              <a:t>Short fragmented sentences</a:t>
            </a:r>
            <a:r>
              <a:rPr lang="en-AU" sz="1700" u="sng" dirty="0"/>
              <a:t> </a:t>
            </a:r>
            <a:r>
              <a:rPr lang="en-AU" sz="1700" dirty="0"/>
              <a:t>– may reflect the writer’s discomfort and growing awareness that the tents are not temporary—they show hesitation and emotional tension.</a:t>
            </a:r>
          </a:p>
          <a:p>
            <a:pPr marL="285750" indent="-285750" algn="l" rtl="0" fontAlgn="base">
              <a:lnSpc>
                <a:spcPct val="150000"/>
              </a:lnSpc>
              <a:buFont typeface="Arial" panose="020B0604020202020204" pitchFamily="34" charset="0"/>
              <a:buChar char="•"/>
            </a:pPr>
            <a:r>
              <a:rPr lang="en-AU" sz="1700" dirty="0">
                <a:solidFill>
                  <a:schemeClr val="bg2">
                    <a:lumMod val="10000"/>
                  </a:schemeClr>
                </a:solidFill>
                <a:highlight>
                  <a:srgbClr val="CBEDFD"/>
                </a:highlight>
              </a:rPr>
              <a:t>Juxtaposition</a:t>
            </a:r>
            <a:r>
              <a:rPr lang="en-AU" sz="1700" dirty="0"/>
              <a:t> – the imagery of the park is contrasted with the social issue of homelessness, identifying the setting as a location of conflict and visibility. </a:t>
            </a:r>
            <a:endParaRPr lang="en-AU" sz="1700" b="1" i="0" u="none" strike="noStrike" dirty="0">
              <a:effectLst/>
            </a:endParaRPr>
          </a:p>
          <a:p>
            <a:pPr algn="l" rtl="0" fontAlgn="base">
              <a:lnSpc>
                <a:spcPct val="150000"/>
              </a:lnSpc>
              <a:buNone/>
            </a:pPr>
            <a:endParaRPr lang="en-US" sz="1700" b="1" i="0" dirty="0">
              <a:solidFill>
                <a:srgbClr val="22272B"/>
              </a:solidFill>
              <a:effectLst/>
            </a:endParaRPr>
          </a:p>
        </p:txBody>
      </p:sp>
      <p:sp>
        <p:nvSpPr>
          <p:cNvPr id="4" name="Slide Number Placeholder 3">
            <a:extLst>
              <a:ext uri="{FF2B5EF4-FFF2-40B4-BE49-F238E27FC236}">
                <a16:creationId xmlns:a16="http://schemas.microsoft.com/office/drawing/2014/main" id="{4812FBEE-EEDE-36F9-38AC-C7F93B3B48D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20</a:t>
            </a:fld>
            <a:endParaRPr lang="en-AU"/>
          </a:p>
        </p:txBody>
      </p:sp>
    </p:spTree>
    <p:extLst>
      <p:ext uri="{BB962C8B-B14F-4D97-AF65-F5344CB8AC3E}">
        <p14:creationId xmlns:p14="http://schemas.microsoft.com/office/powerpoint/2010/main" val="3973335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92F06A-F68D-27A3-75DE-740C038E6F83}"/>
              </a:ext>
            </a:extLst>
          </p:cNvPr>
          <p:cNvSpPr>
            <a:spLocks noGrp="1"/>
          </p:cNvSpPr>
          <p:nvPr>
            <p:ph type="title"/>
          </p:nvPr>
        </p:nvSpPr>
        <p:spPr/>
        <p:txBody>
          <a:bodyPr/>
          <a:lstStyle/>
          <a:p>
            <a:r>
              <a:rPr lang="en-AU" dirty="0"/>
              <a:t>Annotating the second paragraph </a:t>
            </a:r>
            <a:r>
              <a:rPr lang="en-AU" dirty="0">
                <a:solidFill>
                  <a:schemeClr val="bg1"/>
                </a:solidFill>
              </a:rPr>
              <a:t>(1)</a:t>
            </a:r>
          </a:p>
        </p:txBody>
      </p:sp>
      <p:sp>
        <p:nvSpPr>
          <p:cNvPr id="5" name="Text Placeholder 4">
            <a:extLst>
              <a:ext uri="{FF2B5EF4-FFF2-40B4-BE49-F238E27FC236}">
                <a16:creationId xmlns:a16="http://schemas.microsoft.com/office/drawing/2014/main" id="{99C8B67F-4541-9B3A-8BC2-F03767662597}"/>
              </a:ext>
            </a:extLst>
          </p:cNvPr>
          <p:cNvSpPr>
            <a:spLocks noGrp="1"/>
          </p:cNvSpPr>
          <p:nvPr>
            <p:ph type="body" sz="quarter" idx="18"/>
          </p:nvPr>
        </p:nvSpPr>
        <p:spPr/>
        <p:txBody>
          <a:bodyPr/>
          <a:lstStyle/>
          <a:p>
            <a:r>
              <a:rPr lang="en-AU" dirty="0"/>
              <a:t>Layers of meaning </a:t>
            </a:r>
          </a:p>
        </p:txBody>
      </p:sp>
      <p:sp>
        <p:nvSpPr>
          <p:cNvPr id="9" name="Content Placeholder 2">
            <a:extLst>
              <a:ext uri="{FF2B5EF4-FFF2-40B4-BE49-F238E27FC236}">
                <a16:creationId xmlns:a16="http://schemas.microsoft.com/office/drawing/2014/main" id="{2A5F0604-1D85-606C-3455-91B6E2127B5C}"/>
              </a:ext>
            </a:extLst>
          </p:cNvPr>
          <p:cNvSpPr txBox="1">
            <a:spLocks/>
          </p:cNvSpPr>
          <p:nvPr/>
        </p:nvSpPr>
        <p:spPr>
          <a:xfrm>
            <a:off x="359999" y="1519591"/>
            <a:ext cx="4363485" cy="4536000"/>
          </a:xfrm>
          <a:prstGeom prst="rect">
            <a:avLst/>
          </a:prstGeom>
        </p:spPr>
        <p:txBody>
          <a:bodyPr lIns="36000" tIns="108000" rIns="36000" bIns="36000" anchor="t" anchorCtr="0"/>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600" dirty="0"/>
              <a:t>By April, the park’s population had grown from those two tents to more than 30. Some sat away from the majority, others bunched in groups. It was </a:t>
            </a:r>
            <a:r>
              <a:rPr lang="en-AU" sz="1600" dirty="0">
                <a:solidFill>
                  <a:schemeClr val="accent6">
                    <a:lumMod val="25000"/>
                  </a:schemeClr>
                </a:solidFill>
              </a:rPr>
              <a:t>almost a twisted abstract painting</a:t>
            </a:r>
            <a:r>
              <a:rPr lang="en-AU" sz="1600" dirty="0">
                <a:solidFill>
                  <a:schemeClr val="accent5">
                    <a:lumMod val="50000"/>
                  </a:schemeClr>
                </a:solidFill>
              </a:rPr>
              <a:t>, </a:t>
            </a:r>
            <a:r>
              <a:rPr lang="en-AU" sz="1600" dirty="0">
                <a:highlight>
                  <a:srgbClr val="CBEDFD"/>
                </a:highlight>
              </a:rPr>
              <a:t>the tents and the people that occupied them placed against a backdrop of freshly gentrified buildings</a:t>
            </a:r>
            <a:r>
              <a:rPr lang="en-AU" sz="1600" dirty="0"/>
              <a:t>.</a:t>
            </a:r>
            <a:r>
              <a:rPr lang="en-AU" sz="1600" dirty="0">
                <a:solidFill>
                  <a:schemeClr val="tx2"/>
                </a:solidFill>
              </a:rPr>
              <a:t> </a:t>
            </a:r>
            <a:r>
              <a:rPr lang="en-AU" sz="1600" u="sng" dirty="0">
                <a:solidFill>
                  <a:schemeClr val="accent5">
                    <a:lumMod val="50000"/>
                  </a:schemeClr>
                </a:solidFill>
              </a:rPr>
              <a:t>I wonder if Sidney Nolan would feel the same.</a:t>
            </a:r>
          </a:p>
        </p:txBody>
      </p:sp>
      <p:sp>
        <p:nvSpPr>
          <p:cNvPr id="10" name="Content Placeholder 2">
            <a:extLst>
              <a:ext uri="{FF2B5EF4-FFF2-40B4-BE49-F238E27FC236}">
                <a16:creationId xmlns:a16="http://schemas.microsoft.com/office/drawing/2014/main" id="{04F11EF7-1149-F442-6DFB-A726532C0E9E}"/>
              </a:ext>
            </a:extLst>
          </p:cNvPr>
          <p:cNvSpPr txBox="1">
            <a:spLocks/>
          </p:cNvSpPr>
          <p:nvPr/>
        </p:nvSpPr>
        <p:spPr>
          <a:xfrm>
            <a:off x="5122606" y="1593066"/>
            <a:ext cx="6565566" cy="4536000"/>
          </a:xfrm>
          <a:prstGeom prst="rect">
            <a:avLst/>
          </a:prstGeom>
        </p:spPr>
        <p:txBody>
          <a:bodyPr vert="horz" lIns="0" tIns="0" rIns="0" bIns="0" rtlCol="0" anchor="t" anchorCtr="0">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1800" b="0" kern="1200">
                <a:solidFill>
                  <a:schemeClr val="tx1"/>
                </a:solidFill>
                <a:latin typeface="+mn-lt"/>
                <a:ea typeface="+mn-ea"/>
                <a:cs typeface="+mn-cs"/>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1" dirty="0"/>
              <a:t>Annotations:</a:t>
            </a:r>
          </a:p>
          <a:p>
            <a:pPr marL="285750" indent="-285750">
              <a:buFont typeface="Arial" panose="020B0604020202020204" pitchFamily="34" charset="0"/>
              <a:buChar char="•"/>
            </a:pPr>
            <a:r>
              <a:rPr lang="en-US" sz="1600" b="1" dirty="0">
                <a:solidFill>
                  <a:schemeClr val="accent6">
                    <a:lumMod val="25000"/>
                  </a:schemeClr>
                </a:solidFill>
              </a:rPr>
              <a:t>Metaphor</a:t>
            </a:r>
            <a:r>
              <a:rPr lang="en-US" sz="1600" dirty="0"/>
              <a:t> </a:t>
            </a:r>
            <a:r>
              <a:rPr lang="en-US" sz="1600" b="1" dirty="0"/>
              <a:t>– </a:t>
            </a:r>
            <a:r>
              <a:rPr lang="en-US" sz="1600" dirty="0"/>
              <a:t>creates a visual representation of the tents and people, highlighting the stark contrast between their makeshift living conditions and the gentrified surroundings. This </a:t>
            </a:r>
            <a:r>
              <a:rPr lang="en-US" sz="1600" dirty="0" err="1"/>
              <a:t>emphasises</a:t>
            </a:r>
            <a:r>
              <a:rPr lang="en-US" sz="1600" dirty="0"/>
              <a:t> the social issues at play and their displacement.</a:t>
            </a:r>
          </a:p>
          <a:p>
            <a:pPr marL="285750" indent="-285750">
              <a:buFont typeface="Arial" panose="020B0604020202020204" pitchFamily="34" charset="0"/>
              <a:buChar char="•"/>
            </a:pPr>
            <a:r>
              <a:rPr lang="en-US" sz="1600" u="sng" dirty="0">
                <a:solidFill>
                  <a:schemeClr val="accent5">
                    <a:lumMod val="50000"/>
                  </a:schemeClr>
                </a:solidFill>
              </a:rPr>
              <a:t>Allusion</a:t>
            </a:r>
            <a:r>
              <a:rPr lang="en-US" sz="1600" dirty="0"/>
              <a:t> – Sidney Nolan was an Australian painter known for his vivid landscapes, this allusion to him suggests a connection between art and social issues. </a:t>
            </a:r>
            <a:r>
              <a:rPr lang="en-AU" sz="1600" dirty="0">
                <a:effectLst/>
              </a:rPr>
              <a:t>This allusion prompts the reader to consider the perspective of artists on the situation in the park, deepening the reader’s understanding of the context and concerns presented in the text.</a:t>
            </a:r>
            <a:endParaRPr lang="en-US" sz="1600" dirty="0"/>
          </a:p>
        </p:txBody>
      </p:sp>
      <p:sp>
        <p:nvSpPr>
          <p:cNvPr id="4" name="Slide Number Placeholder 3">
            <a:extLst>
              <a:ext uri="{FF2B5EF4-FFF2-40B4-BE49-F238E27FC236}">
                <a16:creationId xmlns:a16="http://schemas.microsoft.com/office/drawing/2014/main" id="{A015CA2F-75C5-3439-A473-214763C47215}"/>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21</a:t>
            </a:fld>
            <a:endParaRPr lang="en-AU"/>
          </a:p>
        </p:txBody>
      </p:sp>
    </p:spTree>
    <p:extLst>
      <p:ext uri="{BB962C8B-B14F-4D97-AF65-F5344CB8AC3E}">
        <p14:creationId xmlns:p14="http://schemas.microsoft.com/office/powerpoint/2010/main" val="2126731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8D7A63-E419-E008-4641-89DFB25E096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A47876B-5938-5D11-F9C8-CBB6CC1A0689}"/>
              </a:ext>
            </a:extLst>
          </p:cNvPr>
          <p:cNvSpPr>
            <a:spLocks noGrp="1"/>
          </p:cNvSpPr>
          <p:nvPr>
            <p:ph type="title"/>
          </p:nvPr>
        </p:nvSpPr>
        <p:spPr/>
        <p:txBody>
          <a:bodyPr/>
          <a:lstStyle/>
          <a:p>
            <a:r>
              <a:rPr lang="en-AU" dirty="0"/>
              <a:t>Sidney Nolan</a:t>
            </a:r>
          </a:p>
        </p:txBody>
      </p:sp>
      <p:sp>
        <p:nvSpPr>
          <p:cNvPr id="5" name="Text Placeholder 4">
            <a:extLst>
              <a:ext uri="{FF2B5EF4-FFF2-40B4-BE49-F238E27FC236}">
                <a16:creationId xmlns:a16="http://schemas.microsoft.com/office/drawing/2014/main" id="{FDA9B6D6-0F00-CB4A-6CA1-0C937DD97557}"/>
              </a:ext>
            </a:extLst>
          </p:cNvPr>
          <p:cNvSpPr>
            <a:spLocks noGrp="1"/>
          </p:cNvSpPr>
          <p:nvPr>
            <p:ph type="body" sz="quarter" idx="18"/>
          </p:nvPr>
        </p:nvSpPr>
        <p:spPr/>
        <p:txBody>
          <a:bodyPr/>
          <a:lstStyle/>
          <a:p>
            <a:r>
              <a:rPr lang="en-AU" dirty="0"/>
              <a:t>Checking for understanding</a:t>
            </a:r>
          </a:p>
        </p:txBody>
      </p:sp>
      <p:pic>
        <p:nvPicPr>
          <p:cNvPr id="6" name="Picture 2" descr="Inland Australia artwork by Sidney Nolan">
            <a:extLst>
              <a:ext uri="{FF2B5EF4-FFF2-40B4-BE49-F238E27FC236}">
                <a16:creationId xmlns:a16="http://schemas.microsoft.com/office/drawing/2014/main" id="{9D8ACB4E-525E-365B-C75E-8F1CF83E67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477" y="1527053"/>
            <a:ext cx="5165589" cy="3874192"/>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5">
            <a:extLst>
              <a:ext uri="{FF2B5EF4-FFF2-40B4-BE49-F238E27FC236}">
                <a16:creationId xmlns:a16="http://schemas.microsoft.com/office/drawing/2014/main" id="{6B308756-4053-136A-9BDD-47C97B607FB1}"/>
              </a:ext>
            </a:extLst>
          </p:cNvPr>
          <p:cNvSpPr>
            <a:spLocks noChangeArrowheads="1"/>
          </p:cNvSpPr>
          <p:nvPr/>
        </p:nvSpPr>
        <p:spPr bwMode="auto">
          <a:xfrm>
            <a:off x="566476" y="5527166"/>
            <a:ext cx="5165589"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AU" sz="1100" dirty="0"/>
              <a:t>Inland Australia, Sidney Nolan, 1950, oil and enamel on composition board. </a:t>
            </a:r>
            <a:r>
              <a:rPr lang="en-AU" sz="1100" dirty="0">
                <a:hlinkClick r:id="rId4"/>
              </a:rPr>
              <a:t>National Gallery of Australia, from Sidney Nolan Trust. </a:t>
            </a:r>
            <a:endParaRPr kumimoji="0" lang="en-US" altLang="en-US" sz="1100" b="0" i="0" u="none" strike="noStrike" cap="none" normalizeH="0" baseline="0" dirty="0">
              <a:ln>
                <a:noFill/>
              </a:ln>
              <a:solidFill>
                <a:schemeClr val="tx1"/>
              </a:solidFill>
              <a:effectLst/>
              <a:latin typeface="Arial" panose="020B0604020202020204" pitchFamily="34" charset="0"/>
            </a:endParaRPr>
          </a:p>
        </p:txBody>
      </p:sp>
      <p:pic>
        <p:nvPicPr>
          <p:cNvPr id="3" name="Picture 2" descr="Carcass in Swamp arwork by Sidney Nolan">
            <a:extLst>
              <a:ext uri="{FF2B5EF4-FFF2-40B4-BE49-F238E27FC236}">
                <a16:creationId xmlns:a16="http://schemas.microsoft.com/office/drawing/2014/main" id="{0A241111-3C19-2412-DD75-7753020AB5B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93504" y="1590545"/>
            <a:ext cx="5136973" cy="38107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5">
            <a:extLst>
              <a:ext uri="{FF2B5EF4-FFF2-40B4-BE49-F238E27FC236}">
                <a16:creationId xmlns:a16="http://schemas.microsoft.com/office/drawing/2014/main" id="{7928DF03-829B-C3B5-1655-F0B3923DE5CF}"/>
              </a:ext>
            </a:extLst>
          </p:cNvPr>
          <p:cNvSpPr>
            <a:spLocks noChangeArrowheads="1"/>
          </p:cNvSpPr>
          <p:nvPr/>
        </p:nvSpPr>
        <p:spPr bwMode="auto">
          <a:xfrm>
            <a:off x="6193504" y="5527166"/>
            <a:ext cx="5136972"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AU" sz="1100" dirty="0"/>
              <a:t>Carcase in Swamp, Sidney Nolan, 1955, oil on hardboard.. </a:t>
            </a:r>
            <a:r>
              <a:rPr lang="en-AU" sz="1100" dirty="0">
                <a:hlinkClick r:id="rId6"/>
              </a:rPr>
              <a:t>Tate, London from Sidney Nolan Trust.</a:t>
            </a:r>
            <a:endParaRPr kumimoji="0" lang="en-US" altLang="en-US" sz="1100" b="0" i="0" u="none" strike="noStrike" cap="none" normalizeH="0" baseline="0" dirty="0">
              <a:ln>
                <a:noFill/>
              </a:ln>
              <a:solidFill>
                <a:schemeClr val="tx1"/>
              </a:solidFill>
              <a:effectLst/>
              <a:latin typeface="Arial" panose="020B0604020202020204" pitchFamily="34" charset="0"/>
            </a:endParaRPr>
          </a:p>
        </p:txBody>
      </p:sp>
      <p:sp>
        <p:nvSpPr>
          <p:cNvPr id="4" name="Slide Number Placeholder 3">
            <a:extLst>
              <a:ext uri="{FF2B5EF4-FFF2-40B4-BE49-F238E27FC236}">
                <a16:creationId xmlns:a16="http://schemas.microsoft.com/office/drawing/2014/main" id="{DFC45115-CFDF-DDB3-8092-32F9D4C19BFB}"/>
              </a:ext>
            </a:extLst>
          </p:cNvPr>
          <p:cNvSpPr>
            <a:spLocks noGrp="1"/>
          </p:cNvSpPr>
          <p:nvPr>
            <p:ph type="sldNum" sz="quarter" idx="12"/>
          </p:nvPr>
        </p:nvSpPr>
        <p:spPr/>
        <p:txBody>
          <a:bodyPr/>
          <a:lstStyle/>
          <a:p>
            <a:fld id="{10A01DC5-1685-4615-8240-15192985C6A2}" type="slidenum">
              <a:rPr lang="en-AU" smtClean="0"/>
              <a:pPr/>
              <a:t>22</a:t>
            </a:fld>
            <a:endParaRPr lang="en-AU"/>
          </a:p>
        </p:txBody>
      </p:sp>
    </p:spTree>
    <p:extLst>
      <p:ext uri="{BB962C8B-B14F-4D97-AF65-F5344CB8AC3E}">
        <p14:creationId xmlns:p14="http://schemas.microsoft.com/office/powerpoint/2010/main" val="2136211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9E6F2-C11B-AAAA-0B05-B61A7273D14D}"/>
              </a:ext>
            </a:extLst>
          </p:cNvPr>
          <p:cNvSpPr>
            <a:spLocks noGrp="1"/>
          </p:cNvSpPr>
          <p:nvPr>
            <p:ph type="title"/>
          </p:nvPr>
        </p:nvSpPr>
        <p:spPr/>
        <p:txBody>
          <a:bodyPr/>
          <a:lstStyle/>
          <a:p>
            <a:r>
              <a:rPr lang="en-AU" dirty="0"/>
              <a:t>Abstract paintings</a:t>
            </a:r>
          </a:p>
        </p:txBody>
      </p:sp>
      <p:sp>
        <p:nvSpPr>
          <p:cNvPr id="5" name="Text Placeholder 4">
            <a:extLst>
              <a:ext uri="{FF2B5EF4-FFF2-40B4-BE49-F238E27FC236}">
                <a16:creationId xmlns:a16="http://schemas.microsoft.com/office/drawing/2014/main" id="{A242ADF9-8E1D-5D00-6E37-861E9EABC4B6}"/>
              </a:ext>
            </a:extLst>
          </p:cNvPr>
          <p:cNvSpPr>
            <a:spLocks noGrp="1"/>
          </p:cNvSpPr>
          <p:nvPr>
            <p:ph type="body" sz="quarter" idx="18"/>
          </p:nvPr>
        </p:nvSpPr>
        <p:spPr/>
        <p:txBody>
          <a:bodyPr/>
          <a:lstStyle/>
          <a:p>
            <a:r>
              <a:rPr lang="en-AU"/>
              <a:t>Visual literacy and conceptual understanding</a:t>
            </a:r>
          </a:p>
        </p:txBody>
      </p:sp>
      <p:pic>
        <p:nvPicPr>
          <p:cNvPr id="3" name="Picture 2" descr="Abstract wall painting photo by Mayur Deshpande ">
            <a:extLst>
              <a:ext uri="{FF2B5EF4-FFF2-40B4-BE49-F238E27FC236}">
                <a16:creationId xmlns:a16="http://schemas.microsoft.com/office/drawing/2014/main" id="{CF61F5BE-BDEF-A4DE-A020-3D38FBCC01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000" y="1612333"/>
            <a:ext cx="5492160" cy="4119120"/>
          </a:xfrm>
          <a:prstGeom prst="rect">
            <a:avLst/>
          </a:prstGeom>
        </p:spPr>
      </p:pic>
      <p:sp>
        <p:nvSpPr>
          <p:cNvPr id="6" name="Rectangle 5">
            <a:extLst>
              <a:ext uri="{FF2B5EF4-FFF2-40B4-BE49-F238E27FC236}">
                <a16:creationId xmlns:a16="http://schemas.microsoft.com/office/drawing/2014/main" id="{70D0C1F9-6C88-0A70-7A39-7A42DB10921C}"/>
              </a:ext>
            </a:extLst>
          </p:cNvPr>
          <p:cNvSpPr>
            <a:spLocks noChangeArrowheads="1"/>
          </p:cNvSpPr>
          <p:nvPr/>
        </p:nvSpPr>
        <p:spPr bwMode="auto">
          <a:xfrm rot="10800000" flipV="1">
            <a:off x="292422" y="5789641"/>
            <a:ext cx="5107578"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Arial" panose="020B0604020202020204" pitchFamily="34" charset="0"/>
              </a:rPr>
              <a:t>Abstract wall painting </a:t>
            </a:r>
            <a:r>
              <a:rPr lang="en-US" altLang="en-US" sz="1100" dirty="0">
                <a:latin typeface="Arial" panose="020B0604020202020204" pitchFamily="34" charset="0"/>
              </a:rPr>
              <a:t>p</a:t>
            </a:r>
            <a:r>
              <a:rPr kumimoji="0" lang="en-US" altLang="en-US" sz="1100" b="0" i="0" u="none" strike="noStrike" cap="none" normalizeH="0" baseline="0" dirty="0">
                <a:ln>
                  <a:noFill/>
                </a:ln>
                <a:solidFill>
                  <a:schemeClr val="tx1"/>
                </a:solidFill>
                <a:effectLst/>
                <a:latin typeface="Arial" panose="020B0604020202020204" pitchFamily="34" charset="0"/>
              </a:rPr>
              <a:t>hoto by </a:t>
            </a:r>
            <a:r>
              <a:rPr kumimoji="0" lang="en-US" altLang="en-US" sz="1100" b="0" i="0" u="none" strike="noStrike" cap="none" normalizeH="0" baseline="0" dirty="0">
                <a:ln>
                  <a:noFill/>
                </a:ln>
                <a:solidFill>
                  <a:schemeClr val="tx1"/>
                </a:solidFill>
                <a:effectLst/>
                <a:latin typeface="Arial" panose="020B0604020202020204" pitchFamily="34" charset="0"/>
                <a:hlinkClick r:id="rId4"/>
              </a:rPr>
              <a:t>Mayur Deshpande</a:t>
            </a:r>
            <a:r>
              <a:rPr kumimoji="0" lang="en-US" altLang="en-US" sz="1100" b="0" i="0" u="none" strike="noStrike" cap="none" normalizeH="0" baseline="0" dirty="0">
                <a:ln>
                  <a:noFill/>
                </a:ln>
                <a:solidFill>
                  <a:schemeClr val="tx1"/>
                </a:solidFill>
                <a:effectLst/>
                <a:latin typeface="Arial" panose="020B0604020202020204" pitchFamily="34" charset="0"/>
              </a:rPr>
              <a:t> on </a:t>
            </a:r>
            <a:r>
              <a:rPr kumimoji="0" lang="en-US" altLang="en-US" sz="1100" b="0" i="0" u="none" strike="noStrike" cap="none" normalizeH="0" baseline="0" dirty="0">
                <a:ln>
                  <a:noFill/>
                </a:ln>
                <a:solidFill>
                  <a:schemeClr val="tx1"/>
                </a:solidFill>
                <a:effectLst/>
                <a:latin typeface="Arial" panose="020B0604020202020204" pitchFamily="34" charset="0"/>
                <a:hlinkClick r:id="rId5"/>
              </a:rPr>
              <a:t>Unsplash</a:t>
            </a:r>
            <a:r>
              <a:rPr kumimoji="0" lang="en-US" altLang="en-US" sz="1100" b="0" i="0" u="none" strike="noStrike" cap="none" normalizeH="0" baseline="0" dirty="0">
                <a:ln>
                  <a:noFill/>
                </a:ln>
                <a:solidFill>
                  <a:schemeClr val="tx1"/>
                </a:solidFill>
                <a:effectLst/>
                <a:latin typeface="Arial" panose="020B0604020202020204" pitchFamily="34" charset="0"/>
              </a:rPr>
              <a:t> </a:t>
            </a:r>
          </a:p>
        </p:txBody>
      </p:sp>
      <p:pic>
        <p:nvPicPr>
          <p:cNvPr id="7" name="Picture 6" descr="Vibrant colour photo by Steve Johnson ">
            <a:extLst>
              <a:ext uri="{FF2B5EF4-FFF2-40B4-BE49-F238E27FC236}">
                <a16:creationId xmlns:a16="http://schemas.microsoft.com/office/drawing/2014/main" id="{598B6F20-3D24-25E4-E827-FDD0EA085CE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39842" y="1612333"/>
            <a:ext cx="5210717" cy="4119120"/>
          </a:xfrm>
          <a:prstGeom prst="rect">
            <a:avLst/>
          </a:prstGeom>
        </p:spPr>
      </p:pic>
      <p:sp>
        <p:nvSpPr>
          <p:cNvPr id="8" name="Rectangle 6">
            <a:extLst>
              <a:ext uri="{FF2B5EF4-FFF2-40B4-BE49-F238E27FC236}">
                <a16:creationId xmlns:a16="http://schemas.microsoft.com/office/drawing/2014/main" id="{D437E553-925C-D59C-F744-0A826E54C1AE}"/>
              </a:ext>
            </a:extLst>
          </p:cNvPr>
          <p:cNvSpPr>
            <a:spLocks noChangeArrowheads="1"/>
          </p:cNvSpPr>
          <p:nvPr/>
        </p:nvSpPr>
        <p:spPr bwMode="auto">
          <a:xfrm>
            <a:off x="6339842" y="5787187"/>
            <a:ext cx="345945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Arial" panose="020B0604020202020204" pitchFamily="34" charset="0"/>
              </a:rPr>
              <a:t>Vibrant </a:t>
            </a:r>
            <a:r>
              <a:rPr kumimoji="0" lang="en-US" altLang="en-US" sz="1100" b="0" i="0" u="none" strike="noStrike" cap="none" normalizeH="0" baseline="0" dirty="0" err="1">
                <a:ln>
                  <a:noFill/>
                </a:ln>
                <a:solidFill>
                  <a:schemeClr val="tx1"/>
                </a:solidFill>
                <a:effectLst/>
                <a:latin typeface="Arial" panose="020B0604020202020204" pitchFamily="34" charset="0"/>
              </a:rPr>
              <a:t>colour</a:t>
            </a:r>
            <a:r>
              <a:rPr kumimoji="0" lang="en-US" altLang="en-US" sz="1100" b="0" i="0" u="none" strike="noStrike" cap="none" normalizeH="0" baseline="0" dirty="0">
                <a:ln>
                  <a:noFill/>
                </a:ln>
                <a:solidFill>
                  <a:schemeClr val="tx1"/>
                </a:solidFill>
                <a:effectLst/>
                <a:latin typeface="Arial" panose="020B0604020202020204" pitchFamily="34" charset="0"/>
              </a:rPr>
              <a:t> photo by </a:t>
            </a:r>
            <a:r>
              <a:rPr kumimoji="0" lang="en-US" altLang="en-US" sz="1100" b="0" i="0" u="none" strike="noStrike" cap="none" normalizeH="0" baseline="0" dirty="0">
                <a:ln>
                  <a:noFill/>
                </a:ln>
                <a:solidFill>
                  <a:schemeClr val="tx1"/>
                </a:solidFill>
                <a:effectLst/>
                <a:latin typeface="Arial" panose="020B0604020202020204" pitchFamily="34" charset="0"/>
                <a:hlinkClick r:id="rId7"/>
              </a:rPr>
              <a:t>Steve Johnson</a:t>
            </a:r>
            <a:r>
              <a:rPr kumimoji="0" lang="en-US" altLang="en-US" sz="1100" b="0" i="0" u="none" strike="noStrike" cap="none" normalizeH="0" baseline="0" dirty="0">
                <a:ln>
                  <a:noFill/>
                </a:ln>
                <a:solidFill>
                  <a:schemeClr val="tx1"/>
                </a:solidFill>
                <a:effectLst/>
                <a:latin typeface="Arial" panose="020B0604020202020204" pitchFamily="34" charset="0"/>
              </a:rPr>
              <a:t> on </a:t>
            </a:r>
            <a:r>
              <a:rPr kumimoji="0" lang="en-US" altLang="en-US" sz="1100" b="0" i="0" u="none" strike="noStrike" cap="none" normalizeH="0" baseline="0" dirty="0">
                <a:ln>
                  <a:noFill/>
                </a:ln>
                <a:solidFill>
                  <a:schemeClr val="tx1"/>
                </a:solidFill>
                <a:effectLst/>
                <a:latin typeface="Arial" panose="020B0604020202020204" pitchFamily="34" charset="0"/>
                <a:hlinkClick r:id="rId8"/>
              </a:rPr>
              <a:t>Unsplash</a:t>
            </a:r>
            <a:r>
              <a:rPr kumimoji="0" lang="en-US" altLang="en-US" sz="1100" b="0" i="0" u="none" strike="noStrike" cap="none" normalizeH="0" baseline="0" dirty="0">
                <a:ln>
                  <a:noFill/>
                </a:ln>
                <a:solidFill>
                  <a:schemeClr val="tx1"/>
                </a:solidFill>
                <a:effectLst/>
                <a:latin typeface="Arial" panose="020B0604020202020204" pitchFamily="34" charset="0"/>
              </a:rPr>
              <a:t> </a:t>
            </a:r>
          </a:p>
        </p:txBody>
      </p:sp>
      <p:sp>
        <p:nvSpPr>
          <p:cNvPr id="4" name="Slide Number Placeholder 3">
            <a:extLst>
              <a:ext uri="{FF2B5EF4-FFF2-40B4-BE49-F238E27FC236}">
                <a16:creationId xmlns:a16="http://schemas.microsoft.com/office/drawing/2014/main" id="{A3032760-17FC-2B00-0387-130E00E1179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23</a:t>
            </a:fld>
            <a:endParaRPr lang="en-AU" dirty="0"/>
          </a:p>
        </p:txBody>
      </p:sp>
    </p:spTree>
    <p:extLst>
      <p:ext uri="{BB962C8B-B14F-4D97-AF65-F5344CB8AC3E}">
        <p14:creationId xmlns:p14="http://schemas.microsoft.com/office/powerpoint/2010/main" val="1431504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512BD6-9ACA-276A-6BD2-3A925C3B5DD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896885A-E006-FE5A-0291-8CA0EB716B9B}"/>
              </a:ext>
            </a:extLst>
          </p:cNvPr>
          <p:cNvSpPr>
            <a:spLocks noGrp="1"/>
          </p:cNvSpPr>
          <p:nvPr>
            <p:ph type="title"/>
          </p:nvPr>
        </p:nvSpPr>
        <p:spPr/>
        <p:txBody>
          <a:bodyPr/>
          <a:lstStyle/>
          <a:p>
            <a:r>
              <a:rPr lang="en-AU" dirty="0"/>
              <a:t>Annotating the second paragraph </a:t>
            </a:r>
            <a:r>
              <a:rPr lang="en-AU" dirty="0">
                <a:solidFill>
                  <a:schemeClr val="bg1"/>
                </a:solidFill>
              </a:rPr>
              <a:t>(2)</a:t>
            </a:r>
          </a:p>
        </p:txBody>
      </p:sp>
      <p:sp>
        <p:nvSpPr>
          <p:cNvPr id="5" name="Text Placeholder 4">
            <a:extLst>
              <a:ext uri="{FF2B5EF4-FFF2-40B4-BE49-F238E27FC236}">
                <a16:creationId xmlns:a16="http://schemas.microsoft.com/office/drawing/2014/main" id="{E573B204-802B-AE8F-4261-474D111E7780}"/>
              </a:ext>
            </a:extLst>
          </p:cNvPr>
          <p:cNvSpPr>
            <a:spLocks noGrp="1"/>
          </p:cNvSpPr>
          <p:nvPr>
            <p:ph type="body" sz="quarter" idx="18"/>
          </p:nvPr>
        </p:nvSpPr>
        <p:spPr/>
        <p:txBody>
          <a:bodyPr/>
          <a:lstStyle/>
          <a:p>
            <a:r>
              <a:rPr lang="en-AU" dirty="0"/>
              <a:t>Layers of meaning – slide 2 </a:t>
            </a:r>
          </a:p>
        </p:txBody>
      </p:sp>
      <p:sp>
        <p:nvSpPr>
          <p:cNvPr id="7" name="Content Placeholder 2">
            <a:extLst>
              <a:ext uri="{FF2B5EF4-FFF2-40B4-BE49-F238E27FC236}">
                <a16:creationId xmlns:a16="http://schemas.microsoft.com/office/drawing/2014/main" id="{5C66B7C7-3780-C4B0-ACA4-A28E3E7EF54A}"/>
              </a:ext>
            </a:extLst>
          </p:cNvPr>
          <p:cNvSpPr txBox="1">
            <a:spLocks/>
          </p:cNvSpPr>
          <p:nvPr/>
        </p:nvSpPr>
        <p:spPr>
          <a:xfrm>
            <a:off x="359999" y="1379286"/>
            <a:ext cx="4134509" cy="4536000"/>
          </a:xfrm>
          <a:prstGeom prst="rect">
            <a:avLst/>
          </a:prstGeom>
        </p:spPr>
        <p:txBody>
          <a:bodyPr vert="horz" lIns="36000" tIns="108000" rIns="36000" bIns="36000" rtlCol="0" anchor="t" anchorCtr="0">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1800" b="0" kern="1200">
                <a:solidFill>
                  <a:schemeClr val="tx1"/>
                </a:solidFill>
                <a:latin typeface="+mn-lt"/>
                <a:ea typeface="+mn-ea"/>
                <a:cs typeface="+mn-cs"/>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600" dirty="0"/>
              <a:t>By April, the park’s population had grown from those two tents to more than 30. Some sat away from the majority, others bunched in groups. It was </a:t>
            </a:r>
            <a:r>
              <a:rPr lang="en-AU" sz="1600" dirty="0">
                <a:solidFill>
                  <a:schemeClr val="accent6">
                    <a:lumMod val="25000"/>
                  </a:schemeClr>
                </a:solidFill>
              </a:rPr>
              <a:t>almost a twisted abstract painting</a:t>
            </a:r>
            <a:r>
              <a:rPr lang="en-AU" sz="1600" dirty="0">
                <a:solidFill>
                  <a:schemeClr val="accent5">
                    <a:lumMod val="50000"/>
                  </a:schemeClr>
                </a:solidFill>
              </a:rPr>
              <a:t>, </a:t>
            </a:r>
            <a:r>
              <a:rPr lang="en-AU" sz="1600" dirty="0">
                <a:highlight>
                  <a:srgbClr val="CBEDFD"/>
                </a:highlight>
              </a:rPr>
              <a:t>the tents and the people that occupied them placed against a backdrop of freshly gentrified buildings</a:t>
            </a:r>
            <a:r>
              <a:rPr lang="en-AU" sz="1600" dirty="0"/>
              <a:t>.</a:t>
            </a:r>
            <a:r>
              <a:rPr lang="en-AU" sz="1600" dirty="0">
                <a:solidFill>
                  <a:schemeClr val="tx2"/>
                </a:solidFill>
              </a:rPr>
              <a:t> </a:t>
            </a:r>
            <a:r>
              <a:rPr lang="en-AU" sz="1600" u="sng" dirty="0">
                <a:solidFill>
                  <a:schemeClr val="accent5">
                    <a:lumMod val="50000"/>
                  </a:schemeClr>
                </a:solidFill>
              </a:rPr>
              <a:t>I wonder if Sidney Nolan would feel the same.</a:t>
            </a:r>
          </a:p>
        </p:txBody>
      </p:sp>
      <p:sp>
        <p:nvSpPr>
          <p:cNvPr id="3" name="Content Placeholder 2">
            <a:extLst>
              <a:ext uri="{FF2B5EF4-FFF2-40B4-BE49-F238E27FC236}">
                <a16:creationId xmlns:a16="http://schemas.microsoft.com/office/drawing/2014/main" id="{1AB5A385-796A-F1F0-9C37-B44132488A37}"/>
              </a:ext>
            </a:extLst>
          </p:cNvPr>
          <p:cNvSpPr txBox="1">
            <a:spLocks/>
          </p:cNvSpPr>
          <p:nvPr/>
        </p:nvSpPr>
        <p:spPr>
          <a:xfrm>
            <a:off x="4819973" y="1499927"/>
            <a:ext cx="7104173" cy="4867006"/>
          </a:xfrm>
          <a:prstGeom prst="rect">
            <a:avLst/>
          </a:prstGeom>
        </p:spPr>
        <p:txBody>
          <a:bodyPr vert="horz" lIns="0" tIns="0" rIns="0" bIns="0" rtlCol="0" anchor="t" anchorCtr="0">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1800" b="0" kern="1200">
                <a:solidFill>
                  <a:schemeClr val="tx1"/>
                </a:solidFill>
                <a:latin typeface="+mn-lt"/>
                <a:ea typeface="+mn-ea"/>
                <a:cs typeface="+mn-cs"/>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600"/>
              </a:spcAft>
            </a:pPr>
            <a:r>
              <a:rPr lang="en-US" sz="1600" b="1" dirty="0"/>
              <a:t>Annotations:</a:t>
            </a:r>
          </a:p>
          <a:p>
            <a:pPr marL="285750" indent="-285750">
              <a:spcAft>
                <a:spcPts val="600"/>
              </a:spcAft>
              <a:buFont typeface="Arial" panose="020B0604020202020204" pitchFamily="34" charset="0"/>
              <a:buChar char="•"/>
            </a:pPr>
            <a:r>
              <a:rPr lang="en-US" sz="1600" b="1" dirty="0">
                <a:solidFill>
                  <a:schemeClr val="accent6">
                    <a:lumMod val="25000"/>
                  </a:schemeClr>
                </a:solidFill>
              </a:rPr>
              <a:t>Imagery</a:t>
            </a:r>
            <a:r>
              <a:rPr lang="en-US" sz="1600" dirty="0"/>
              <a:t> </a:t>
            </a:r>
            <a:r>
              <a:rPr lang="en-US" sz="1600" b="1" dirty="0"/>
              <a:t>– </a:t>
            </a:r>
            <a:r>
              <a:rPr lang="en-AU" sz="1600" dirty="0">
                <a:effectLst/>
              </a:rPr>
              <a:t>the imagery of a ‘twisted abstract painting’ creates a visual representation of the tents and people, highlighting the stark contrast between the makeshift living conditions and the gentrified surroundings. This emphasises the social issues at play and the concerns of displacement.</a:t>
            </a:r>
            <a:endParaRPr lang="en-US" sz="1600" dirty="0">
              <a:highlight>
                <a:srgbClr val="CBEDFD"/>
              </a:highlight>
            </a:endParaRPr>
          </a:p>
          <a:p>
            <a:pPr marL="285750" indent="-285750">
              <a:spcAft>
                <a:spcPts val="600"/>
              </a:spcAft>
              <a:buFont typeface="Arial" panose="020B0604020202020204" pitchFamily="34" charset="0"/>
              <a:buChar char="•"/>
            </a:pPr>
            <a:r>
              <a:rPr lang="en-US" sz="1600" dirty="0">
                <a:highlight>
                  <a:srgbClr val="CBEDFD"/>
                </a:highlight>
              </a:rPr>
              <a:t>Juxtaposition </a:t>
            </a:r>
            <a:r>
              <a:rPr lang="en-US" sz="1600" dirty="0"/>
              <a:t>– between </a:t>
            </a:r>
            <a:r>
              <a:rPr lang="en-AU" sz="1600" dirty="0"/>
              <a:t>homelessness and gentrification places two opposing social realities side by side to highlight inequality and displacement.</a:t>
            </a:r>
          </a:p>
          <a:p>
            <a:pPr marL="285750" indent="-285750">
              <a:spcAft>
                <a:spcPts val="600"/>
              </a:spcAft>
              <a:buFont typeface="Arial" panose="020B0604020202020204" pitchFamily="34" charset="0"/>
              <a:buChar char="•"/>
            </a:pPr>
            <a:r>
              <a:rPr lang="en-AU" sz="1600" u="sng" dirty="0"/>
              <a:t>Tone</a:t>
            </a:r>
            <a:r>
              <a:rPr lang="en-AU" sz="1600" dirty="0"/>
              <a:t> – the narrator’s tone is contemplative but also tinged with irony or subtle sarcasm. The casual musing masks deeper social criticism, making the tone layered and complex.</a:t>
            </a:r>
          </a:p>
        </p:txBody>
      </p:sp>
      <p:sp>
        <p:nvSpPr>
          <p:cNvPr id="4" name="Slide Number Placeholder 3">
            <a:extLst>
              <a:ext uri="{FF2B5EF4-FFF2-40B4-BE49-F238E27FC236}">
                <a16:creationId xmlns:a16="http://schemas.microsoft.com/office/drawing/2014/main" id="{0717A0E4-9AAB-DC9B-1623-07B7D05612C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24</a:t>
            </a:fld>
            <a:endParaRPr lang="en-AU"/>
          </a:p>
        </p:txBody>
      </p:sp>
    </p:spTree>
    <p:extLst>
      <p:ext uri="{BB962C8B-B14F-4D97-AF65-F5344CB8AC3E}">
        <p14:creationId xmlns:p14="http://schemas.microsoft.com/office/powerpoint/2010/main" val="3068902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68D66C-06D4-CA23-6704-1FFEF25253C7}"/>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FFEB137D-CAC6-4A9B-6561-8DB25E94BADB}"/>
              </a:ext>
            </a:extLst>
          </p:cNvPr>
          <p:cNvSpPr>
            <a:spLocks noGrp="1"/>
          </p:cNvSpPr>
          <p:nvPr>
            <p:ph type="ctrTitle"/>
          </p:nvPr>
        </p:nvSpPr>
        <p:spPr>
          <a:xfrm>
            <a:off x="539999" y="3086542"/>
            <a:ext cx="6255979" cy="2033997"/>
          </a:xfrm>
        </p:spPr>
        <p:txBody>
          <a:bodyPr/>
          <a:lstStyle/>
          <a:p>
            <a:r>
              <a:rPr lang="en-AU" sz="4400" dirty="0">
                <a:latin typeface="+mj-lt"/>
              </a:rPr>
              <a:t>Phase 3b, sequence 3 – understanding and analysing</a:t>
            </a:r>
            <a:r>
              <a:rPr lang="en-AU" sz="4400" dirty="0"/>
              <a:t> the ways punctation can be used to shape meaning</a:t>
            </a:r>
            <a:endParaRPr lang="en-AU" sz="4400" dirty="0">
              <a:latin typeface="+mj-lt"/>
            </a:endParaRPr>
          </a:p>
        </p:txBody>
      </p:sp>
      <p:pic>
        <p:nvPicPr>
          <p:cNvPr id="10" name="Picture Placeholder 12">
            <a:extLst>
              <a:ext uri="{FF2B5EF4-FFF2-40B4-BE49-F238E27FC236}">
                <a16:creationId xmlns:a16="http://schemas.microsoft.com/office/drawing/2014/main" id="{383B13F9-25EE-FC15-0582-687272D422CF}"/>
              </a:ext>
              <a:ext uri="{C183D7F6-B498-43B3-948B-1728B52AA6E4}">
                <adec:decorative xmlns:adec="http://schemas.microsoft.com/office/drawing/2017/decorative" val="1"/>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2309" r="22309"/>
          <a:stretch/>
        </p:blipFill>
        <p:spPr>
          <a:xfrm>
            <a:off x="7128000" y="0"/>
            <a:ext cx="5064000" cy="6858000"/>
          </a:xfrm>
        </p:spPr>
      </p:pic>
      <p:sp>
        <p:nvSpPr>
          <p:cNvPr id="11" name="Text Placeholder 5">
            <a:extLst>
              <a:ext uri="{FF2B5EF4-FFF2-40B4-BE49-F238E27FC236}">
                <a16:creationId xmlns:a16="http://schemas.microsoft.com/office/drawing/2014/main" id="{4E55595D-8588-7BBD-BDF2-9BB4F2355696}"/>
              </a:ext>
              <a:ext uri="{C183D7F6-B498-43B3-948B-1728B52AA6E4}">
                <adec:decorative xmlns:adec="http://schemas.microsoft.com/office/drawing/2017/decorative" val="1"/>
              </a:ext>
            </a:extLst>
          </p:cNvPr>
          <p:cNvSpPr txBox="1">
            <a:spLocks/>
          </p:cNvSpPr>
          <p:nvPr/>
        </p:nvSpPr>
        <p:spPr>
          <a:xfrm>
            <a:off x="7434943" y="6348091"/>
            <a:ext cx="4601399" cy="360000"/>
          </a:xfrm>
          <a:prstGeom prst="rect">
            <a:avLst/>
          </a:prstGeom>
          <a:solidFill>
            <a:schemeClr val="bg1"/>
          </a:solidFill>
        </p:spPr>
        <p:txBody>
          <a:bodyPr vert="horz" lIns="0" tIns="0" rIns="0" bIns="72000" rtlCol="0" anchor="ctr" anchorCtr="1">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1800" b="0" kern="1200">
                <a:solidFill>
                  <a:schemeClr val="bg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600" b="0" kern="1200">
                <a:solidFill>
                  <a:schemeClr val="bg1"/>
                </a:solidFill>
                <a:latin typeface="+mn-lt"/>
                <a:ea typeface="+mn-ea"/>
                <a:cs typeface="+mn-cs"/>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2000" kern="1200">
                <a:solidFill>
                  <a:schemeClr val="bg1"/>
                </a:solidFill>
                <a:latin typeface="+mn-lt"/>
                <a:ea typeface="+mn-ea"/>
                <a:cs typeface="+mn-cs"/>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2000" kern="1200">
                <a:solidFill>
                  <a:schemeClr val="bg1"/>
                </a:solidFill>
                <a:latin typeface="+mn-lt"/>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2000" kern="1200">
                <a:solidFill>
                  <a:schemeClr val="bg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100" i="1" dirty="0">
                <a:solidFill>
                  <a:srgbClr val="002664"/>
                </a:solidFill>
                <a:latin typeface="Arial"/>
                <a:cs typeface="Arial"/>
                <a:hlinkClick r:id="rId4"/>
              </a:rPr>
              <a:t>Musgrave Park, Brisbane</a:t>
            </a:r>
            <a:r>
              <a:rPr lang="en-AU" sz="1100" dirty="0">
                <a:solidFill>
                  <a:srgbClr val="002664"/>
                </a:solidFill>
                <a:latin typeface="Arial"/>
                <a:cs typeface="Arial"/>
                <a:hlinkClick r:id="rId4"/>
              </a:rPr>
              <a:t> photo</a:t>
            </a:r>
            <a:r>
              <a:rPr lang="en-AU" sz="1100" dirty="0">
                <a:solidFill>
                  <a:srgbClr val="002664"/>
                </a:solidFill>
                <a:latin typeface="Arial"/>
                <a:cs typeface="Arial"/>
              </a:rPr>
              <a:t> by Rae Allen on Wikimedia commons</a:t>
            </a:r>
            <a:endParaRPr lang="en-AU" sz="1100" dirty="0">
              <a:solidFill>
                <a:srgbClr val="000000"/>
              </a:solidFill>
              <a:latin typeface="Arial"/>
              <a:cs typeface="Arial"/>
            </a:endParaRPr>
          </a:p>
        </p:txBody>
      </p:sp>
    </p:spTree>
    <p:extLst>
      <p:ext uri="{BB962C8B-B14F-4D97-AF65-F5344CB8AC3E}">
        <p14:creationId xmlns:p14="http://schemas.microsoft.com/office/powerpoint/2010/main" val="2125844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B8D95C-8783-965D-B634-D0299D12E1BE}"/>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8084FD7C-7CC2-3838-38EB-FBD86E8424FB}"/>
              </a:ext>
            </a:extLst>
          </p:cNvPr>
          <p:cNvSpPr>
            <a:spLocks noGrp="1"/>
          </p:cNvSpPr>
          <p:nvPr>
            <p:ph type="ctrTitle"/>
          </p:nvPr>
        </p:nvSpPr>
        <p:spPr/>
        <p:txBody>
          <a:bodyPr/>
          <a:lstStyle/>
          <a:p>
            <a:r>
              <a:rPr lang="en-AU"/>
              <a:t>Gradual release of responsibility</a:t>
            </a:r>
          </a:p>
        </p:txBody>
      </p:sp>
    </p:spTree>
    <p:extLst>
      <p:ext uri="{BB962C8B-B14F-4D97-AF65-F5344CB8AC3E}">
        <p14:creationId xmlns:p14="http://schemas.microsoft.com/office/powerpoint/2010/main" val="703523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08C360-5F95-90E5-DDF6-F04118A46FAA}"/>
              </a:ext>
            </a:extLst>
          </p:cNvPr>
          <p:cNvSpPr>
            <a:spLocks noGrp="1"/>
          </p:cNvSpPr>
          <p:nvPr>
            <p:ph type="title"/>
          </p:nvPr>
        </p:nvSpPr>
        <p:spPr/>
        <p:txBody>
          <a:bodyPr/>
          <a:lstStyle/>
          <a:p>
            <a:r>
              <a:rPr lang="en-AU" dirty="0"/>
              <a:t>How punctuation can shape meaning </a:t>
            </a:r>
            <a:r>
              <a:rPr lang="en-AU" dirty="0">
                <a:solidFill>
                  <a:schemeClr val="bg1"/>
                </a:solidFill>
              </a:rPr>
              <a:t>(1)</a:t>
            </a:r>
          </a:p>
        </p:txBody>
      </p:sp>
      <p:sp>
        <p:nvSpPr>
          <p:cNvPr id="5" name="Text Placeholder 4">
            <a:extLst>
              <a:ext uri="{FF2B5EF4-FFF2-40B4-BE49-F238E27FC236}">
                <a16:creationId xmlns:a16="http://schemas.microsoft.com/office/drawing/2014/main" id="{5D4EB55D-D7F0-6F5A-3C1B-15793BFC025C}"/>
              </a:ext>
            </a:extLst>
          </p:cNvPr>
          <p:cNvSpPr>
            <a:spLocks noGrp="1"/>
          </p:cNvSpPr>
          <p:nvPr>
            <p:ph type="body" sz="quarter" idx="18"/>
          </p:nvPr>
        </p:nvSpPr>
        <p:spPr/>
        <p:txBody>
          <a:bodyPr/>
          <a:lstStyle/>
          <a:p>
            <a:r>
              <a:rPr lang="en-AU" dirty="0"/>
              <a:t>Paragraph 3 – (1)</a:t>
            </a:r>
          </a:p>
        </p:txBody>
      </p:sp>
      <p:sp>
        <p:nvSpPr>
          <p:cNvPr id="3" name="TextBox 2">
            <a:extLst>
              <a:ext uri="{FF2B5EF4-FFF2-40B4-BE49-F238E27FC236}">
                <a16:creationId xmlns:a16="http://schemas.microsoft.com/office/drawing/2014/main" id="{2F697524-6BF5-7AD7-42F8-95375FB9B900}"/>
              </a:ext>
            </a:extLst>
          </p:cNvPr>
          <p:cNvSpPr txBox="1"/>
          <p:nvPr/>
        </p:nvSpPr>
        <p:spPr>
          <a:xfrm>
            <a:off x="359998" y="1567086"/>
            <a:ext cx="4919925" cy="2632003"/>
          </a:xfrm>
          <a:prstGeom prst="rect">
            <a:avLst/>
          </a:prstGeom>
          <a:noFill/>
        </p:spPr>
        <p:txBody>
          <a:bodyPr wrap="square">
            <a:spAutoFit/>
          </a:bodyPr>
          <a:lstStyle/>
          <a:p>
            <a:pPr>
              <a:lnSpc>
                <a:spcPct val="150000"/>
              </a:lnSpc>
            </a:pPr>
            <a:r>
              <a:rPr lang="en-AU" sz="1600" dirty="0"/>
              <a:t>I’ve never agreed with the term </a:t>
            </a:r>
            <a:r>
              <a:rPr lang="en-AU" sz="1600" i="1" dirty="0">
                <a:solidFill>
                  <a:schemeClr val="bg2">
                    <a:lumMod val="10000"/>
                  </a:schemeClr>
                </a:solidFill>
                <a:highlight>
                  <a:srgbClr val="CBEDFD"/>
                </a:highlight>
              </a:rPr>
              <a:t>homeless</a:t>
            </a:r>
            <a:r>
              <a:rPr lang="en-AU" sz="1600" dirty="0">
                <a:solidFill>
                  <a:srgbClr val="7030A0"/>
                </a:solidFill>
              </a:rPr>
              <a:t>. </a:t>
            </a:r>
            <a:r>
              <a:rPr lang="en-AU" sz="1600" dirty="0"/>
              <a:t>Then again, I’ve never lived on the streets. </a:t>
            </a:r>
            <a:br>
              <a:rPr lang="en-AU" sz="1600" dirty="0"/>
            </a:br>
            <a:r>
              <a:rPr lang="en-AU" sz="1600" u="sng" dirty="0">
                <a:solidFill>
                  <a:schemeClr val="bg2">
                    <a:lumMod val="10000"/>
                  </a:schemeClr>
                </a:solidFill>
              </a:rPr>
              <a:t>To say that someone is without a house or shelter is one thing, but to be without a home implies one has no place where they belong. </a:t>
            </a:r>
            <a:r>
              <a:rPr lang="en-AU" sz="1600" dirty="0">
                <a:solidFill>
                  <a:schemeClr val="accent6">
                    <a:lumMod val="25000"/>
                  </a:schemeClr>
                </a:solidFill>
              </a:rPr>
              <a:t>Home is an experience—home is a human feeling, not a quality that belongs to every dwelling</a:t>
            </a:r>
            <a:r>
              <a:rPr lang="en-AU" sz="1600" dirty="0">
                <a:solidFill>
                  <a:srgbClr val="FF0000"/>
                </a:solidFill>
              </a:rPr>
              <a:t>. </a:t>
            </a:r>
          </a:p>
        </p:txBody>
      </p:sp>
      <p:sp>
        <p:nvSpPr>
          <p:cNvPr id="8" name="Text Placeholder 4">
            <a:extLst>
              <a:ext uri="{FF2B5EF4-FFF2-40B4-BE49-F238E27FC236}">
                <a16:creationId xmlns:a16="http://schemas.microsoft.com/office/drawing/2014/main" id="{6301C332-132F-6719-DAF8-59A004536F9E}"/>
              </a:ext>
            </a:extLst>
          </p:cNvPr>
          <p:cNvSpPr txBox="1">
            <a:spLocks/>
          </p:cNvSpPr>
          <p:nvPr/>
        </p:nvSpPr>
        <p:spPr>
          <a:xfrm>
            <a:off x="5596522" y="1567086"/>
            <a:ext cx="5991839" cy="4807835"/>
          </a:xfrm>
          <a:prstGeom prst="rect">
            <a:avLst/>
          </a:prstGeom>
        </p:spPr>
        <p:txBody>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1" dirty="0"/>
              <a:t>Annotations: </a:t>
            </a:r>
          </a:p>
          <a:p>
            <a:pPr marL="285750" indent="-285750">
              <a:buFont typeface="Arial" panose="020B0604020202020204" pitchFamily="34" charset="0"/>
              <a:buChar char="•"/>
            </a:pPr>
            <a:r>
              <a:rPr lang="en-US" sz="1600" b="1" dirty="0">
                <a:solidFill>
                  <a:schemeClr val="accent6">
                    <a:lumMod val="25000"/>
                  </a:schemeClr>
                </a:solidFill>
              </a:rPr>
              <a:t>Abstraction/emotive language  </a:t>
            </a:r>
            <a:r>
              <a:rPr lang="en-US" sz="1600" b="1" dirty="0"/>
              <a:t>– </a:t>
            </a:r>
            <a:r>
              <a:rPr lang="en-AU" sz="1600" dirty="0"/>
              <a:t>shifts the idea of “home” from a physical place to an emotional and existential need, appealing to </a:t>
            </a:r>
            <a:r>
              <a:rPr lang="en-AU" sz="1600" b="1" dirty="0"/>
              <a:t>pathos </a:t>
            </a:r>
            <a:r>
              <a:rPr lang="en-AU" sz="1600" dirty="0"/>
              <a:t>inviting the reader to reconsider their own understanding of what “home” means. </a:t>
            </a:r>
          </a:p>
          <a:p>
            <a:pPr marL="285750" indent="-285750">
              <a:buFont typeface="Arial" panose="020B0604020202020204" pitchFamily="34" charset="0"/>
              <a:buChar char="•"/>
            </a:pPr>
            <a:r>
              <a:rPr lang="en-US" sz="1600" u="sng" dirty="0">
                <a:solidFill>
                  <a:schemeClr val="bg2">
                    <a:lumMod val="10000"/>
                  </a:schemeClr>
                </a:solidFill>
              </a:rPr>
              <a:t>Dash</a:t>
            </a:r>
            <a:r>
              <a:rPr lang="en-US" sz="1600" dirty="0"/>
              <a:t> - </a:t>
            </a:r>
            <a:r>
              <a:rPr lang="en-AU" sz="1600" dirty="0"/>
              <a:t>highlights a shift from the idea of home as something physical to home as something emotional and personal prompting the reader to consider this idea.</a:t>
            </a:r>
          </a:p>
          <a:p>
            <a:pPr marL="285750" indent="-285750">
              <a:buFont typeface="Arial" panose="020B0604020202020204" pitchFamily="34" charset="0"/>
              <a:buChar char="•"/>
            </a:pPr>
            <a:r>
              <a:rPr lang="en-US" sz="1600" dirty="0">
                <a:solidFill>
                  <a:schemeClr val="bg2">
                    <a:lumMod val="10000"/>
                  </a:schemeClr>
                </a:solidFill>
                <a:highlight>
                  <a:srgbClr val="CBEDFD"/>
                </a:highlight>
              </a:rPr>
              <a:t>Italics</a:t>
            </a:r>
            <a:r>
              <a:rPr lang="en-US" sz="1600" b="1" dirty="0">
                <a:solidFill>
                  <a:srgbClr val="7030A0"/>
                </a:solidFill>
              </a:rPr>
              <a:t> </a:t>
            </a:r>
            <a:r>
              <a:rPr lang="en-US" sz="1600" dirty="0"/>
              <a:t>- </a:t>
            </a:r>
            <a:r>
              <a:rPr lang="en-AU" sz="1600" dirty="0"/>
              <a:t>Signals that the word carries social and emotional weight, encouraging the reader to think about language and labels.</a:t>
            </a:r>
            <a:endParaRPr lang="en-US" sz="1600" dirty="0"/>
          </a:p>
          <a:p>
            <a:pPr marL="285750" indent="-285750">
              <a:buFont typeface="Arial" panose="020B0604020202020204" pitchFamily="34" charset="0"/>
              <a:buChar char="•"/>
            </a:pPr>
            <a:endParaRPr lang="en-AU" sz="1600" dirty="0"/>
          </a:p>
          <a:p>
            <a:endParaRPr lang="en-AU" sz="1600" dirty="0"/>
          </a:p>
        </p:txBody>
      </p:sp>
      <p:sp>
        <p:nvSpPr>
          <p:cNvPr id="4" name="Slide Number Placeholder 3">
            <a:extLst>
              <a:ext uri="{FF2B5EF4-FFF2-40B4-BE49-F238E27FC236}">
                <a16:creationId xmlns:a16="http://schemas.microsoft.com/office/drawing/2014/main" id="{F211BDC0-6DA4-FEDC-75AC-95AAAFF0221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27</a:t>
            </a:fld>
            <a:endParaRPr lang="en-AU"/>
          </a:p>
        </p:txBody>
      </p:sp>
    </p:spTree>
    <p:extLst>
      <p:ext uri="{BB962C8B-B14F-4D97-AF65-F5344CB8AC3E}">
        <p14:creationId xmlns:p14="http://schemas.microsoft.com/office/powerpoint/2010/main" val="931019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0F3DD-D8E2-3403-DD6B-2D962900EF70}"/>
              </a:ext>
            </a:extLst>
          </p:cNvPr>
          <p:cNvSpPr>
            <a:spLocks noGrp="1"/>
          </p:cNvSpPr>
          <p:nvPr>
            <p:ph type="title"/>
          </p:nvPr>
        </p:nvSpPr>
        <p:spPr/>
        <p:txBody>
          <a:bodyPr/>
          <a:lstStyle/>
          <a:p>
            <a:r>
              <a:rPr lang="en-AU" dirty="0"/>
              <a:t>How punctuation can shape meaning </a:t>
            </a:r>
            <a:r>
              <a:rPr lang="en-AU" dirty="0">
                <a:solidFill>
                  <a:schemeClr val="bg1"/>
                </a:solidFill>
              </a:rPr>
              <a:t>(2)</a:t>
            </a:r>
          </a:p>
        </p:txBody>
      </p:sp>
      <p:sp>
        <p:nvSpPr>
          <p:cNvPr id="5" name="Text Placeholder 4">
            <a:extLst>
              <a:ext uri="{FF2B5EF4-FFF2-40B4-BE49-F238E27FC236}">
                <a16:creationId xmlns:a16="http://schemas.microsoft.com/office/drawing/2014/main" id="{C3E3ED6C-AC63-2888-5079-426D35C70F81}"/>
              </a:ext>
            </a:extLst>
          </p:cNvPr>
          <p:cNvSpPr>
            <a:spLocks noGrp="1"/>
          </p:cNvSpPr>
          <p:nvPr>
            <p:ph type="body" sz="quarter" idx="18"/>
          </p:nvPr>
        </p:nvSpPr>
        <p:spPr/>
        <p:txBody>
          <a:bodyPr/>
          <a:lstStyle/>
          <a:p>
            <a:r>
              <a:rPr lang="en-AU" dirty="0"/>
              <a:t>Paragraph 3 – (2)</a:t>
            </a:r>
          </a:p>
        </p:txBody>
      </p:sp>
      <p:sp>
        <p:nvSpPr>
          <p:cNvPr id="3" name="Text Placeholder 4">
            <a:extLst>
              <a:ext uri="{FF2B5EF4-FFF2-40B4-BE49-F238E27FC236}">
                <a16:creationId xmlns:a16="http://schemas.microsoft.com/office/drawing/2014/main" id="{F6BF9E1D-A14D-CD53-CC77-C468545C6C5E}"/>
              </a:ext>
            </a:extLst>
          </p:cNvPr>
          <p:cNvSpPr txBox="1">
            <a:spLocks/>
          </p:cNvSpPr>
          <p:nvPr/>
        </p:nvSpPr>
        <p:spPr>
          <a:xfrm>
            <a:off x="360000" y="1500350"/>
            <a:ext cx="4852080" cy="4807835"/>
          </a:xfrm>
          <a:prstGeom prst="rect">
            <a:avLst/>
          </a:prstGeom>
        </p:spPr>
        <p:txBody>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600" dirty="0"/>
              <a:t>Using this term to describe a group of people leaves a lot unsaid for each individual’s situation</a:t>
            </a:r>
            <a:r>
              <a:rPr lang="en-AU" sz="1600" dirty="0">
                <a:highlight>
                  <a:srgbClr val="CBEDFD"/>
                </a:highlight>
              </a:rPr>
              <a:t>;</a:t>
            </a:r>
            <a:r>
              <a:rPr lang="en-AU" sz="1600" dirty="0">
                <a:solidFill>
                  <a:srgbClr val="7030A0"/>
                </a:solidFill>
              </a:rPr>
              <a:t> </a:t>
            </a:r>
            <a:r>
              <a:rPr lang="en-AU" sz="1600" dirty="0"/>
              <a:t>no single word can offer a complete understanding of a lived experience. Yet</a:t>
            </a:r>
            <a:r>
              <a:rPr lang="en-AU" sz="1600" dirty="0">
                <a:solidFill>
                  <a:srgbClr val="7030A0"/>
                </a:solidFill>
                <a:highlight>
                  <a:srgbClr val="CBEDFD"/>
                </a:highlight>
              </a:rPr>
              <a:t>,</a:t>
            </a:r>
            <a:r>
              <a:rPr lang="en-AU" sz="1600" dirty="0">
                <a:solidFill>
                  <a:srgbClr val="7030A0"/>
                </a:solidFill>
              </a:rPr>
              <a:t> </a:t>
            </a:r>
            <a:r>
              <a:rPr lang="en-AU" sz="1600" dirty="0"/>
              <a:t>often society is content with using the term to refer to the totality of the growing housing crisis, or more specifically</a:t>
            </a:r>
            <a:r>
              <a:rPr lang="en-AU" sz="1600" dirty="0">
                <a:solidFill>
                  <a:srgbClr val="7030A0"/>
                </a:solidFill>
              </a:rPr>
              <a:t>,</a:t>
            </a:r>
            <a:r>
              <a:rPr lang="en-AU" sz="1600" dirty="0"/>
              <a:t> the population affected by it. </a:t>
            </a:r>
          </a:p>
          <a:p>
            <a:endParaRPr lang="en-AU" sz="1600" dirty="0"/>
          </a:p>
        </p:txBody>
      </p:sp>
      <p:sp>
        <p:nvSpPr>
          <p:cNvPr id="8" name="Text Placeholder 4">
            <a:extLst>
              <a:ext uri="{FF2B5EF4-FFF2-40B4-BE49-F238E27FC236}">
                <a16:creationId xmlns:a16="http://schemas.microsoft.com/office/drawing/2014/main" id="{26C5CBC2-5CDB-28F3-9D5C-DC15E1C84A0F}"/>
              </a:ext>
            </a:extLst>
          </p:cNvPr>
          <p:cNvSpPr txBox="1">
            <a:spLocks/>
          </p:cNvSpPr>
          <p:nvPr/>
        </p:nvSpPr>
        <p:spPr>
          <a:xfrm>
            <a:off x="5499464" y="1500350"/>
            <a:ext cx="6009726" cy="4807835"/>
          </a:xfrm>
          <a:prstGeom prst="rect">
            <a:avLst/>
          </a:prstGeom>
        </p:spPr>
        <p:txBody>
          <a:bodyPr vert="horz" lIns="0" tIns="0" rIns="0" bIns="0" rtlCol="0">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1" dirty="0">
                <a:latin typeface="+mn-lt"/>
              </a:rPr>
              <a:t>Annotations: </a:t>
            </a:r>
          </a:p>
          <a:p>
            <a:pPr marL="285750" indent="-285750">
              <a:buFont typeface="Arial" panose="020B0604020202020204" pitchFamily="34" charset="0"/>
              <a:buChar char="•"/>
            </a:pPr>
            <a:r>
              <a:rPr lang="en-US" sz="1600" dirty="0">
                <a:highlight>
                  <a:srgbClr val="CBEDFD"/>
                </a:highlight>
                <a:latin typeface="+mn-lt"/>
              </a:rPr>
              <a:t>Semi-colon</a:t>
            </a:r>
            <a:r>
              <a:rPr lang="en-US" sz="1600" b="1" dirty="0">
                <a:solidFill>
                  <a:srgbClr val="7030A0"/>
                </a:solidFill>
                <a:highlight>
                  <a:srgbClr val="CBEDFD"/>
                </a:highlight>
                <a:latin typeface="+mn-lt"/>
              </a:rPr>
              <a:t> </a:t>
            </a:r>
            <a:r>
              <a:rPr lang="en-US" sz="1600" b="1" dirty="0">
                <a:latin typeface="+mn-lt"/>
              </a:rPr>
              <a:t>– </a:t>
            </a:r>
            <a:r>
              <a:rPr lang="en-US" sz="1600" dirty="0">
                <a:latin typeface="+mn-lt"/>
              </a:rPr>
              <a:t>links two independent clauses </a:t>
            </a:r>
            <a:r>
              <a:rPr lang="en-AU" sz="1600" dirty="0">
                <a:latin typeface="+mn-lt"/>
              </a:rPr>
              <a:t>emphasising the speaker's disapproval, prompting the reader to feel disturbed by the simplification of an important social issue.</a:t>
            </a:r>
          </a:p>
          <a:p>
            <a:pPr marL="285750" indent="-285750">
              <a:buFont typeface="Arial" panose="020B0604020202020204" pitchFamily="34" charset="0"/>
              <a:buChar char="•"/>
            </a:pPr>
            <a:r>
              <a:rPr lang="en-AU" sz="1600" dirty="0">
                <a:highlight>
                  <a:srgbClr val="CBEDFD"/>
                </a:highlight>
                <a:latin typeface="+mn-lt"/>
              </a:rPr>
              <a:t>Commas</a:t>
            </a:r>
            <a:r>
              <a:rPr lang="en-AU" sz="1600" b="1" dirty="0">
                <a:latin typeface="+mn-lt"/>
              </a:rPr>
              <a:t> </a:t>
            </a:r>
            <a:r>
              <a:rPr lang="en-US" sz="1600" b="1" dirty="0">
                <a:latin typeface="+mn-lt"/>
              </a:rPr>
              <a:t>– </a:t>
            </a:r>
            <a:r>
              <a:rPr lang="en-AU" sz="1600" dirty="0">
                <a:latin typeface="+mn-lt"/>
              </a:rPr>
              <a:t>create a pause to encourage the reader to see beyond the term "homeless" and focus on the people affected, making the issue feel more urgent and real</a:t>
            </a:r>
            <a:r>
              <a:rPr lang="en-AU" sz="1600" b="1" dirty="0">
                <a:latin typeface="+mn-lt"/>
              </a:rPr>
              <a:t>.</a:t>
            </a:r>
            <a:endParaRPr lang="en-AU" sz="1600" dirty="0">
              <a:latin typeface="+mn-lt"/>
            </a:endParaRPr>
          </a:p>
        </p:txBody>
      </p:sp>
      <p:sp>
        <p:nvSpPr>
          <p:cNvPr id="4" name="Slide Number Placeholder 3">
            <a:extLst>
              <a:ext uri="{FF2B5EF4-FFF2-40B4-BE49-F238E27FC236}">
                <a16:creationId xmlns:a16="http://schemas.microsoft.com/office/drawing/2014/main" id="{87A0DFFC-F456-D6CF-E826-A00F48757E4F}"/>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28</a:t>
            </a:fld>
            <a:endParaRPr lang="en-AU"/>
          </a:p>
        </p:txBody>
      </p:sp>
    </p:spTree>
    <p:extLst>
      <p:ext uri="{BB962C8B-B14F-4D97-AF65-F5344CB8AC3E}">
        <p14:creationId xmlns:p14="http://schemas.microsoft.com/office/powerpoint/2010/main" val="3748668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1FDE1-D4E7-80AA-0645-0F59416868F3}"/>
              </a:ext>
            </a:extLst>
          </p:cNvPr>
          <p:cNvSpPr>
            <a:spLocks noGrp="1"/>
          </p:cNvSpPr>
          <p:nvPr>
            <p:ph type="title"/>
          </p:nvPr>
        </p:nvSpPr>
        <p:spPr/>
        <p:txBody>
          <a:bodyPr/>
          <a:lstStyle/>
          <a:p>
            <a:r>
              <a:rPr lang="en-AU" dirty="0"/>
              <a:t>How punctuation can shape meaning </a:t>
            </a:r>
            <a:r>
              <a:rPr lang="en-AU" dirty="0">
                <a:solidFill>
                  <a:schemeClr val="bg1"/>
                </a:solidFill>
              </a:rPr>
              <a:t>(3)</a:t>
            </a:r>
          </a:p>
        </p:txBody>
      </p:sp>
      <p:sp>
        <p:nvSpPr>
          <p:cNvPr id="5" name="Text Placeholder 4">
            <a:extLst>
              <a:ext uri="{FF2B5EF4-FFF2-40B4-BE49-F238E27FC236}">
                <a16:creationId xmlns:a16="http://schemas.microsoft.com/office/drawing/2014/main" id="{EC932BF6-33A7-CDE7-4CE1-5D5214AD1B9C}"/>
              </a:ext>
            </a:extLst>
          </p:cNvPr>
          <p:cNvSpPr>
            <a:spLocks noGrp="1"/>
          </p:cNvSpPr>
          <p:nvPr>
            <p:ph type="body" sz="quarter" idx="18"/>
          </p:nvPr>
        </p:nvSpPr>
        <p:spPr/>
        <p:txBody>
          <a:bodyPr/>
          <a:lstStyle/>
          <a:p>
            <a:r>
              <a:rPr lang="en-AU" dirty="0"/>
              <a:t>Paragraph – (3)</a:t>
            </a:r>
          </a:p>
        </p:txBody>
      </p:sp>
      <p:sp>
        <p:nvSpPr>
          <p:cNvPr id="9" name="Content Placeholder 2">
            <a:extLst>
              <a:ext uri="{FF2B5EF4-FFF2-40B4-BE49-F238E27FC236}">
                <a16:creationId xmlns:a16="http://schemas.microsoft.com/office/drawing/2014/main" id="{3F8F6BEA-F6A6-A01B-9002-93330C3FB265}"/>
              </a:ext>
            </a:extLst>
          </p:cNvPr>
          <p:cNvSpPr txBox="1">
            <a:spLocks/>
          </p:cNvSpPr>
          <p:nvPr/>
        </p:nvSpPr>
        <p:spPr>
          <a:xfrm>
            <a:off x="360000" y="1728452"/>
            <a:ext cx="4256605" cy="4536000"/>
          </a:xfrm>
          <a:prstGeom prst="rect">
            <a:avLst/>
          </a:prstGeom>
        </p:spPr>
        <p:txBody>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600" dirty="0"/>
              <a:t>In his book, </a:t>
            </a:r>
            <a:r>
              <a:rPr lang="en-AU" sz="1600" i="1" dirty="0">
                <a:solidFill>
                  <a:schemeClr val="accent6">
                    <a:lumMod val="25000"/>
                  </a:schemeClr>
                </a:solidFill>
              </a:rPr>
              <a:t>At Home in the World</a:t>
            </a:r>
            <a:r>
              <a:rPr lang="en-AU" sz="1600" dirty="0">
                <a:solidFill>
                  <a:schemeClr val="accent6">
                    <a:lumMod val="25000"/>
                  </a:schemeClr>
                </a:solidFill>
              </a:rPr>
              <a:t>, New Zealand author Michael Jackson </a:t>
            </a:r>
            <a:r>
              <a:rPr lang="en-AU" sz="1600" dirty="0"/>
              <a:t>suggests that in the English language, many words we consider </a:t>
            </a:r>
            <a:r>
              <a:rPr lang="en-AU" sz="1600" u="sng" dirty="0"/>
              <a:t>nouns should really be verbs, ‘in as much as they refer to fleeting things’. </a:t>
            </a:r>
            <a:r>
              <a:rPr lang="en-AU" sz="1600" dirty="0">
                <a:solidFill>
                  <a:srgbClr val="000000"/>
                </a:solidFill>
              </a:rPr>
              <a:t>Through this lens, </a:t>
            </a:r>
            <a:r>
              <a:rPr lang="en-AU" sz="1600" dirty="0">
                <a:solidFill>
                  <a:srgbClr val="00B050"/>
                </a:solidFill>
              </a:rPr>
              <a:t>consider the tent village</a:t>
            </a:r>
            <a:r>
              <a:rPr lang="en-AU" sz="1600" dirty="0">
                <a:solidFill>
                  <a:srgbClr val="000000"/>
                </a:solidFill>
              </a:rPr>
              <a:t>, where multiple individuals find themselves in a makeshift living arrangement</a:t>
            </a:r>
            <a:r>
              <a:rPr lang="en-AU" sz="1600" dirty="0"/>
              <a:t>,</a:t>
            </a:r>
            <a:r>
              <a:rPr lang="en-AU" sz="1600" dirty="0">
                <a:solidFill>
                  <a:srgbClr val="7030A0"/>
                </a:solidFill>
              </a:rPr>
              <a:t> a fleeting moment—a moment that need not risk lasting a lifetime. </a:t>
            </a:r>
          </a:p>
          <a:p>
            <a:endParaRPr lang="en-AU" sz="1600" dirty="0"/>
          </a:p>
        </p:txBody>
      </p:sp>
      <p:sp>
        <p:nvSpPr>
          <p:cNvPr id="10" name="TextBox 9">
            <a:extLst>
              <a:ext uri="{FF2B5EF4-FFF2-40B4-BE49-F238E27FC236}">
                <a16:creationId xmlns:a16="http://schemas.microsoft.com/office/drawing/2014/main" id="{52FB58F4-A85D-43A7-DA9A-1A48623D0382}"/>
              </a:ext>
            </a:extLst>
          </p:cNvPr>
          <p:cNvSpPr txBox="1"/>
          <p:nvPr/>
        </p:nvSpPr>
        <p:spPr>
          <a:xfrm>
            <a:off x="4884234" y="1728452"/>
            <a:ext cx="6947766" cy="3739998"/>
          </a:xfrm>
          <a:prstGeom prst="rect">
            <a:avLst/>
          </a:prstGeom>
          <a:noFill/>
        </p:spPr>
        <p:txBody>
          <a:bodyPr wrap="square">
            <a:spAutoFit/>
          </a:bodyPr>
          <a:lstStyle/>
          <a:p>
            <a:pPr>
              <a:lnSpc>
                <a:spcPct val="150000"/>
              </a:lnSpc>
            </a:pPr>
            <a:r>
              <a:rPr lang="en-US" sz="1600" b="1" dirty="0"/>
              <a:t>Annotations: </a:t>
            </a:r>
          </a:p>
          <a:p>
            <a:pPr marL="285750" indent="-285750">
              <a:lnSpc>
                <a:spcPct val="150000"/>
              </a:lnSpc>
              <a:buFont typeface="Arial" panose="020B0604020202020204" pitchFamily="34" charset="0"/>
              <a:buChar char="•"/>
            </a:pPr>
            <a:r>
              <a:rPr lang="en-US" sz="1600" b="1" dirty="0">
                <a:solidFill>
                  <a:schemeClr val="accent6">
                    <a:lumMod val="25000"/>
                  </a:schemeClr>
                </a:solidFill>
              </a:rPr>
              <a:t>Expert reference </a:t>
            </a:r>
            <a:r>
              <a:rPr lang="en-US" sz="1600" b="1" dirty="0"/>
              <a:t>– </a:t>
            </a:r>
            <a:r>
              <a:rPr lang="en-US" sz="1600" dirty="0"/>
              <a:t>the reference to a respected academic is an appeal to ethos</a:t>
            </a:r>
            <a:r>
              <a:rPr lang="en-US" sz="1600" dirty="0">
                <a:solidFill>
                  <a:schemeClr val="accent2"/>
                </a:solidFill>
              </a:rPr>
              <a:t>, </a:t>
            </a:r>
            <a:r>
              <a:rPr lang="en-US" sz="1600" dirty="0"/>
              <a:t>giving the argument credibility.</a:t>
            </a:r>
          </a:p>
          <a:p>
            <a:pPr marL="285750" indent="-285750">
              <a:lnSpc>
                <a:spcPct val="150000"/>
              </a:lnSpc>
              <a:buFont typeface="Arial" panose="020B0604020202020204" pitchFamily="34" charset="0"/>
              <a:buChar char="•"/>
            </a:pPr>
            <a:r>
              <a:rPr lang="en-US" sz="1600" u="sng" dirty="0"/>
              <a:t>Abstract language </a:t>
            </a:r>
            <a:r>
              <a:rPr lang="en-US" sz="1600" b="1" dirty="0"/>
              <a:t>– </a:t>
            </a:r>
            <a:r>
              <a:rPr lang="en-AU" sz="1600" dirty="0"/>
              <a:t>this philosophical idea appeals to </a:t>
            </a:r>
            <a:r>
              <a:rPr lang="en-AU" sz="1600" dirty="0">
                <a:solidFill>
                  <a:schemeClr val="tx2"/>
                </a:solidFill>
              </a:rPr>
              <a:t>logos</a:t>
            </a:r>
            <a:r>
              <a:rPr lang="en-AU" sz="1600" dirty="0"/>
              <a:t> encouraging readers to think critically about identity and experience.</a:t>
            </a:r>
          </a:p>
          <a:p>
            <a:pPr marL="285750" indent="-285750">
              <a:lnSpc>
                <a:spcPct val="150000"/>
              </a:lnSpc>
              <a:buFont typeface="Arial" panose="020B0604020202020204" pitchFamily="34" charset="0"/>
              <a:buChar char="•"/>
            </a:pPr>
            <a:r>
              <a:rPr lang="en-US" sz="1600" b="1" dirty="0">
                <a:solidFill>
                  <a:srgbClr val="00B050"/>
                </a:solidFill>
              </a:rPr>
              <a:t>Imperative language</a:t>
            </a:r>
            <a:r>
              <a:rPr lang="en-US" sz="1600" dirty="0"/>
              <a:t>  </a:t>
            </a:r>
            <a:r>
              <a:rPr lang="en-US" sz="1600" b="1" dirty="0"/>
              <a:t>– </a:t>
            </a:r>
            <a:r>
              <a:rPr lang="en-AU" sz="1600" dirty="0"/>
              <a:t>This appeal to </a:t>
            </a:r>
            <a:r>
              <a:rPr lang="en-AU" sz="1600" dirty="0">
                <a:solidFill>
                  <a:srgbClr val="00B050"/>
                </a:solidFill>
              </a:rPr>
              <a:t>pathos</a:t>
            </a:r>
            <a:r>
              <a:rPr lang="en-AU" sz="1600" dirty="0"/>
              <a:t>, invites readers to emotionally connect with the human experience of displacement. The </a:t>
            </a:r>
            <a:r>
              <a:rPr lang="en-AU" sz="1600" dirty="0" err="1">
                <a:highlight>
                  <a:srgbClr val="F6ACB6"/>
                </a:highlight>
              </a:rPr>
              <a:t>em</a:t>
            </a:r>
            <a:r>
              <a:rPr lang="en-AU" sz="1600" dirty="0">
                <a:highlight>
                  <a:srgbClr val="F6ACB6"/>
                </a:highlight>
              </a:rPr>
              <a:t> dash </a:t>
            </a:r>
            <a:r>
              <a:rPr lang="en-AU" sz="1600" dirty="0"/>
              <a:t>evokes a sense of hope for positive change. </a:t>
            </a:r>
          </a:p>
          <a:p>
            <a:pPr marL="285750" indent="-285750">
              <a:lnSpc>
                <a:spcPct val="150000"/>
              </a:lnSpc>
              <a:buFont typeface="Arial" panose="020B0604020202020204" pitchFamily="34" charset="0"/>
              <a:buChar char="•"/>
            </a:pPr>
            <a:r>
              <a:rPr lang="en-AU" sz="1600" b="1" dirty="0">
                <a:solidFill>
                  <a:srgbClr val="7030A0"/>
                </a:solidFill>
              </a:rPr>
              <a:t>Paradox – </a:t>
            </a:r>
            <a:r>
              <a:rPr lang="en-AU" sz="1600" dirty="0"/>
              <a:t>the idea of something being temporary yet enduring contradicts itself—but it captures a painful truth</a:t>
            </a:r>
            <a:r>
              <a:rPr lang="en-AU" sz="1600" b="1" dirty="0">
                <a:solidFill>
                  <a:srgbClr val="7030A0"/>
                </a:solidFill>
              </a:rPr>
              <a:t>.</a:t>
            </a:r>
          </a:p>
        </p:txBody>
      </p:sp>
      <p:sp>
        <p:nvSpPr>
          <p:cNvPr id="4" name="Slide Number Placeholder 3">
            <a:extLst>
              <a:ext uri="{FF2B5EF4-FFF2-40B4-BE49-F238E27FC236}">
                <a16:creationId xmlns:a16="http://schemas.microsoft.com/office/drawing/2014/main" id="{6D2385F5-2995-42F4-24D4-41F4399FA59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29</a:t>
            </a:fld>
            <a:endParaRPr lang="en-AU" dirty="0"/>
          </a:p>
        </p:txBody>
      </p:sp>
    </p:spTree>
    <p:extLst>
      <p:ext uri="{BB962C8B-B14F-4D97-AF65-F5344CB8AC3E}">
        <p14:creationId xmlns:p14="http://schemas.microsoft.com/office/powerpoint/2010/main" val="3658261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89A41EB-DD02-0C59-3361-7C843DD6DE54}"/>
              </a:ext>
            </a:extLst>
          </p:cNvPr>
          <p:cNvSpPr>
            <a:spLocks noGrp="1"/>
          </p:cNvSpPr>
          <p:nvPr>
            <p:ph type="title"/>
          </p:nvPr>
        </p:nvSpPr>
        <p:spPr/>
        <p:txBody>
          <a:bodyPr/>
          <a:lstStyle/>
          <a:p>
            <a:r>
              <a:rPr lang="en-AU" dirty="0"/>
              <a:t>Licence agreement details</a:t>
            </a:r>
          </a:p>
        </p:txBody>
      </p:sp>
      <p:sp>
        <p:nvSpPr>
          <p:cNvPr id="4" name="Text Placeholder 3">
            <a:extLst>
              <a:ext uri="{FF2B5EF4-FFF2-40B4-BE49-F238E27FC236}">
                <a16:creationId xmlns:a16="http://schemas.microsoft.com/office/drawing/2014/main" id="{A8C2C71D-DDCE-DF55-ADF6-0DD0F9AF3274}"/>
              </a:ext>
            </a:extLst>
          </p:cNvPr>
          <p:cNvSpPr>
            <a:spLocks noGrp="1"/>
          </p:cNvSpPr>
          <p:nvPr>
            <p:ph type="body" sz="quarter" idx="18"/>
          </p:nvPr>
        </p:nvSpPr>
        <p:spPr/>
        <p:txBody>
          <a:bodyPr/>
          <a:lstStyle/>
          <a:p>
            <a:r>
              <a:rPr lang="en-AU" dirty="0"/>
              <a:t>Core text 2 – The tent village at Musgrave Park</a:t>
            </a:r>
          </a:p>
        </p:txBody>
      </p:sp>
      <p:sp>
        <p:nvSpPr>
          <p:cNvPr id="5" name="Text Placeholder 4">
            <a:extLst>
              <a:ext uri="{FF2B5EF4-FFF2-40B4-BE49-F238E27FC236}">
                <a16:creationId xmlns:a16="http://schemas.microsoft.com/office/drawing/2014/main" id="{8AC2FB33-BE8F-A3E9-A177-B47BC01D9EDA}"/>
              </a:ext>
            </a:extLst>
          </p:cNvPr>
          <p:cNvSpPr>
            <a:spLocks noGrp="1"/>
          </p:cNvSpPr>
          <p:nvPr>
            <p:ph type="body" sz="quarter" idx="17"/>
          </p:nvPr>
        </p:nvSpPr>
        <p:spPr/>
        <p:txBody>
          <a:bodyPr/>
          <a:lstStyle/>
          <a:p>
            <a:r>
              <a:rPr lang="en-AU" b="0" i="0" dirty="0">
                <a:solidFill>
                  <a:srgbClr val="000000"/>
                </a:solidFill>
                <a:effectLst/>
              </a:rPr>
              <a:t>‘The tent village at Musgrave Park’ by Lillian O’Neill was first published in the 2024 Summer edition (83.4) of the literary journal </a:t>
            </a:r>
            <a:r>
              <a:rPr lang="en-AU" b="0" i="1" dirty="0">
                <a:solidFill>
                  <a:srgbClr val="000000"/>
                </a:solidFill>
                <a:effectLst/>
              </a:rPr>
              <a:t>Meanjin. </a:t>
            </a:r>
          </a:p>
          <a:p>
            <a:r>
              <a:rPr lang="en-AU" b="0" i="0" dirty="0">
                <a:solidFill>
                  <a:srgbClr val="000000"/>
                </a:solidFill>
                <a:effectLst/>
              </a:rPr>
              <a:t>The use of this text has been made possible as permission has been granted Lillian O’Neill. The text contained in this resource is licensed up until March 2029.  </a:t>
            </a:r>
            <a:r>
              <a:rPr lang="en-AU" dirty="0"/>
              <a:t>Reproduced and made available for copying and communication by NSW Department of Education for its educational purposes with the permission of Cambridge University Press. This resource is licensed up until March 2029.</a:t>
            </a:r>
          </a:p>
        </p:txBody>
      </p:sp>
      <p:sp>
        <p:nvSpPr>
          <p:cNvPr id="2" name="Slide Number Placeholder 1">
            <a:extLst>
              <a:ext uri="{FF2B5EF4-FFF2-40B4-BE49-F238E27FC236}">
                <a16:creationId xmlns:a16="http://schemas.microsoft.com/office/drawing/2014/main" id="{F3BBF794-213E-259D-86C1-4C60C1623D71}"/>
              </a:ext>
            </a:extLst>
          </p:cNvPr>
          <p:cNvSpPr>
            <a:spLocks noGrp="1"/>
          </p:cNvSpPr>
          <p:nvPr>
            <p:ph type="sldNum" sz="quarter" idx="12"/>
          </p:nvPr>
        </p:nvSpPr>
        <p:spPr/>
        <p:txBody>
          <a:bodyPr/>
          <a:lstStyle/>
          <a:p>
            <a:fld id="{10A01DC5-1685-4615-8240-15192985C6A2}" type="slidenum">
              <a:rPr lang="en-AU" smtClean="0"/>
              <a:t>3</a:t>
            </a:fld>
            <a:endParaRPr lang="en-AU"/>
          </a:p>
        </p:txBody>
      </p:sp>
    </p:spTree>
    <p:extLst>
      <p:ext uri="{BB962C8B-B14F-4D97-AF65-F5344CB8AC3E}">
        <p14:creationId xmlns:p14="http://schemas.microsoft.com/office/powerpoint/2010/main" val="422420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2DC04E-8B77-C6AD-4E3A-138DAA284C39}"/>
              </a:ext>
            </a:extLst>
          </p:cNvPr>
          <p:cNvSpPr>
            <a:spLocks noGrp="1"/>
          </p:cNvSpPr>
          <p:nvPr>
            <p:ph type="title"/>
          </p:nvPr>
        </p:nvSpPr>
        <p:spPr/>
        <p:txBody>
          <a:bodyPr/>
          <a:lstStyle/>
          <a:p>
            <a:r>
              <a:rPr lang="en-AU" dirty="0"/>
              <a:t>How punctuation can shape meaning </a:t>
            </a:r>
            <a:r>
              <a:rPr lang="en-AU" dirty="0">
                <a:solidFill>
                  <a:schemeClr val="bg1"/>
                </a:solidFill>
              </a:rPr>
              <a:t>(4)</a:t>
            </a:r>
            <a:r>
              <a:rPr lang="en-AU" dirty="0"/>
              <a:t>	</a:t>
            </a:r>
          </a:p>
        </p:txBody>
      </p:sp>
      <p:sp>
        <p:nvSpPr>
          <p:cNvPr id="5" name="Text Placeholder 4">
            <a:extLst>
              <a:ext uri="{FF2B5EF4-FFF2-40B4-BE49-F238E27FC236}">
                <a16:creationId xmlns:a16="http://schemas.microsoft.com/office/drawing/2014/main" id="{127F5EAF-9A8A-2C26-33C5-4243BA14690F}"/>
              </a:ext>
            </a:extLst>
          </p:cNvPr>
          <p:cNvSpPr>
            <a:spLocks noGrp="1"/>
          </p:cNvSpPr>
          <p:nvPr>
            <p:ph type="body" sz="quarter" idx="18"/>
          </p:nvPr>
        </p:nvSpPr>
        <p:spPr/>
        <p:txBody>
          <a:bodyPr/>
          <a:lstStyle/>
          <a:p>
            <a:r>
              <a:rPr lang="en-AU" dirty="0"/>
              <a:t>Paragraph 3 – (4)</a:t>
            </a:r>
          </a:p>
        </p:txBody>
      </p:sp>
      <p:sp>
        <p:nvSpPr>
          <p:cNvPr id="9" name="Content Placeholder 2">
            <a:extLst>
              <a:ext uri="{FF2B5EF4-FFF2-40B4-BE49-F238E27FC236}">
                <a16:creationId xmlns:a16="http://schemas.microsoft.com/office/drawing/2014/main" id="{763B3346-6F6A-E17B-A4DE-A595880F3587}"/>
              </a:ext>
            </a:extLst>
          </p:cNvPr>
          <p:cNvSpPr txBox="1">
            <a:spLocks/>
          </p:cNvSpPr>
          <p:nvPr/>
        </p:nvSpPr>
        <p:spPr>
          <a:xfrm>
            <a:off x="360000" y="2168943"/>
            <a:ext cx="4398813" cy="2973327"/>
          </a:xfrm>
          <a:prstGeom prst="rect">
            <a:avLst/>
          </a:prstGeom>
        </p:spPr>
        <p:txBody>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dirty="0">
                <a:solidFill>
                  <a:schemeClr val="accent6">
                    <a:lumMod val="25000"/>
                  </a:schemeClr>
                </a:solidFill>
              </a:rPr>
              <a:t>However, if we don’t shift our view of what being ‘homeless’ actually entails, that fleeting moment may last much longer. </a:t>
            </a:r>
          </a:p>
          <a:p>
            <a:endParaRPr lang="en-AU" dirty="0"/>
          </a:p>
        </p:txBody>
      </p:sp>
      <p:sp>
        <p:nvSpPr>
          <p:cNvPr id="10" name="Text Placeholder 4">
            <a:extLst>
              <a:ext uri="{FF2B5EF4-FFF2-40B4-BE49-F238E27FC236}">
                <a16:creationId xmlns:a16="http://schemas.microsoft.com/office/drawing/2014/main" id="{691E236E-151B-C595-0278-61CF56AFB278}"/>
              </a:ext>
            </a:extLst>
          </p:cNvPr>
          <p:cNvSpPr txBox="1">
            <a:spLocks/>
          </p:cNvSpPr>
          <p:nvPr/>
        </p:nvSpPr>
        <p:spPr>
          <a:xfrm>
            <a:off x="5350811" y="2168943"/>
            <a:ext cx="5916957" cy="2973327"/>
          </a:xfrm>
          <a:prstGeom prst="rect">
            <a:avLst/>
          </a:prstGeom>
        </p:spPr>
        <p:txBody>
          <a:bodyPr vert="horz" lIns="0" tIns="0" rIns="0" bIns="0" rtlCol="0">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Annotations:</a:t>
            </a:r>
          </a:p>
          <a:p>
            <a:pPr marL="285750" indent="-285750" algn="l">
              <a:buFont typeface="Arial" panose="020B0604020202020204" pitchFamily="34" charset="0"/>
              <a:buChar char="•"/>
            </a:pPr>
            <a:r>
              <a:rPr lang="en-US" b="1" dirty="0">
                <a:solidFill>
                  <a:schemeClr val="accent6">
                    <a:lumMod val="25000"/>
                  </a:schemeClr>
                </a:solidFill>
              </a:rPr>
              <a:t>Conditional statement </a:t>
            </a:r>
            <a:r>
              <a:rPr lang="en-US" b="1" dirty="0"/>
              <a:t>– </a:t>
            </a:r>
            <a:r>
              <a:rPr lang="en-AU" dirty="0"/>
              <a:t>presents a warning about the consequences of not doing anything to help. It suggests that it is our moral responsibility — and that we must change the way we think to stop things like this from getting worse.</a:t>
            </a:r>
            <a:endParaRPr lang="en-US" dirty="0"/>
          </a:p>
          <a:p>
            <a:pPr marL="285750" indent="-285750">
              <a:buFont typeface="Arial" panose="020B0604020202020204" pitchFamily="34" charset="0"/>
              <a:buChar char="•"/>
            </a:pPr>
            <a:endParaRPr lang="en-AU" dirty="0"/>
          </a:p>
        </p:txBody>
      </p:sp>
      <p:sp>
        <p:nvSpPr>
          <p:cNvPr id="4" name="Slide Number Placeholder 3">
            <a:extLst>
              <a:ext uri="{FF2B5EF4-FFF2-40B4-BE49-F238E27FC236}">
                <a16:creationId xmlns:a16="http://schemas.microsoft.com/office/drawing/2014/main" id="{F0188448-4854-B708-AB9C-D201BE2EC6D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30</a:t>
            </a:fld>
            <a:endParaRPr lang="en-AU"/>
          </a:p>
        </p:txBody>
      </p:sp>
    </p:spTree>
    <p:extLst>
      <p:ext uri="{BB962C8B-B14F-4D97-AF65-F5344CB8AC3E}">
        <p14:creationId xmlns:p14="http://schemas.microsoft.com/office/powerpoint/2010/main" val="4173783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0088BD-AD02-0132-D0F8-01D9A89663C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AB5E32E-D4C1-3DC5-F7B8-DCFAD04C5707}"/>
              </a:ext>
            </a:extLst>
          </p:cNvPr>
          <p:cNvSpPr>
            <a:spLocks noGrp="1"/>
          </p:cNvSpPr>
          <p:nvPr>
            <p:ph type="title"/>
          </p:nvPr>
        </p:nvSpPr>
        <p:spPr/>
        <p:txBody>
          <a:bodyPr/>
          <a:lstStyle/>
          <a:p>
            <a:r>
              <a:rPr lang="en-AU" dirty="0"/>
              <a:t>How punctuation can shape meaning</a:t>
            </a:r>
            <a:r>
              <a:rPr lang="en-AU" dirty="0">
                <a:solidFill>
                  <a:schemeClr val="bg1"/>
                </a:solidFill>
              </a:rPr>
              <a:t> (5)</a:t>
            </a:r>
          </a:p>
        </p:txBody>
      </p:sp>
      <p:sp>
        <p:nvSpPr>
          <p:cNvPr id="5" name="Text Placeholder 4">
            <a:extLst>
              <a:ext uri="{FF2B5EF4-FFF2-40B4-BE49-F238E27FC236}">
                <a16:creationId xmlns:a16="http://schemas.microsoft.com/office/drawing/2014/main" id="{807FD83F-6564-3914-65BF-C6C362ED45D9}"/>
              </a:ext>
            </a:extLst>
          </p:cNvPr>
          <p:cNvSpPr>
            <a:spLocks noGrp="1"/>
          </p:cNvSpPr>
          <p:nvPr>
            <p:ph type="body" sz="quarter" idx="18"/>
          </p:nvPr>
        </p:nvSpPr>
        <p:spPr/>
        <p:txBody>
          <a:bodyPr/>
          <a:lstStyle/>
          <a:p>
            <a:r>
              <a:rPr lang="en-AU" dirty="0"/>
              <a:t>Paragraph 12</a:t>
            </a:r>
          </a:p>
        </p:txBody>
      </p:sp>
      <p:sp>
        <p:nvSpPr>
          <p:cNvPr id="3" name="Text Placeholder 4">
            <a:extLst>
              <a:ext uri="{FF2B5EF4-FFF2-40B4-BE49-F238E27FC236}">
                <a16:creationId xmlns:a16="http://schemas.microsoft.com/office/drawing/2014/main" id="{F31D7D45-AAC4-2C55-2B69-BDF626DB89BA}"/>
              </a:ext>
            </a:extLst>
          </p:cNvPr>
          <p:cNvSpPr txBox="1">
            <a:spLocks/>
          </p:cNvSpPr>
          <p:nvPr/>
        </p:nvSpPr>
        <p:spPr>
          <a:xfrm>
            <a:off x="360001" y="1739025"/>
            <a:ext cx="5254220" cy="5326547"/>
          </a:xfrm>
          <a:prstGeom prst="rect">
            <a:avLst/>
          </a:prstGeom>
        </p:spPr>
        <p:txBody>
          <a:bodyPr vert="horz" lIns="0" tIns="0" rIns="0" bIns="0" rtlCol="0" anchor="t">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latin typeface="Arial" panose="020B0604020202020204" pitchFamily="34" charset="0"/>
                <a:ea typeface="Aptos" panose="020B0004020202020204" pitchFamily="34" charset="0"/>
              </a:rPr>
              <a:t>This became a theme as I spoke to more of the tent village’s community. </a:t>
            </a:r>
            <a:r>
              <a:rPr lang="en-US" sz="1600" dirty="0">
                <a:solidFill>
                  <a:srgbClr val="FF0000"/>
                </a:solidFill>
                <a:latin typeface="Arial" panose="020B0604020202020204" pitchFamily="34" charset="0"/>
                <a:ea typeface="Aptos" panose="020B0004020202020204" pitchFamily="34" charset="0"/>
              </a:rPr>
              <a:t>Some people wouldn’t speak to me. I could hear the distrust in the closing of zippers; I could see it in the turning of backs.</a:t>
            </a:r>
            <a:r>
              <a:rPr lang="en-US" sz="1600" dirty="0">
                <a:solidFill>
                  <a:schemeClr val="accent2"/>
                </a:solidFill>
                <a:latin typeface="Arial" panose="020B0604020202020204" pitchFamily="34" charset="0"/>
                <a:ea typeface="Aptos" panose="020B0004020202020204" pitchFamily="34" charset="0"/>
              </a:rPr>
              <a:t> Others talked to me only in hushed voices, wide-eyed, glancing around every few minutes </a:t>
            </a:r>
            <a:r>
              <a:rPr lang="en-US" sz="1600" dirty="0">
                <a:latin typeface="Arial" panose="020B0604020202020204" pitchFamily="34" charset="0"/>
                <a:ea typeface="Aptos" panose="020B0004020202020204" pitchFamily="34" charset="0"/>
              </a:rPr>
              <a:t>to make sure no one else could hear what they were saying. </a:t>
            </a:r>
            <a:r>
              <a:rPr lang="en-US" sz="1600" dirty="0">
                <a:solidFill>
                  <a:schemeClr val="accent6">
                    <a:lumMod val="75000"/>
                  </a:schemeClr>
                </a:solidFill>
                <a:latin typeface="Arial" panose="020B0604020202020204" pitchFamily="34" charset="0"/>
                <a:ea typeface="Aptos" panose="020B0004020202020204" pitchFamily="34" charset="0"/>
              </a:rPr>
              <a:t>I saw locks on tents. </a:t>
            </a:r>
            <a:r>
              <a:rPr lang="en-US" sz="1600" dirty="0">
                <a:latin typeface="Arial" panose="020B0604020202020204" pitchFamily="34" charset="0"/>
                <a:ea typeface="Aptos" panose="020B0004020202020204" pitchFamily="34" charset="0"/>
              </a:rPr>
              <a:t>Many in the community told me of the constant distrust that runs the park. </a:t>
            </a:r>
            <a:r>
              <a:rPr lang="en-US" sz="1600" dirty="0">
                <a:solidFill>
                  <a:schemeClr val="accent6">
                    <a:lumMod val="75000"/>
                  </a:schemeClr>
                </a:solidFill>
                <a:latin typeface="Arial" panose="020B0604020202020204" pitchFamily="34" charset="0"/>
                <a:ea typeface="Aptos" panose="020B0004020202020204" pitchFamily="34" charset="0"/>
              </a:rPr>
              <a:t>No one feels safe. </a:t>
            </a:r>
            <a:r>
              <a:rPr lang="en-US" sz="1600" dirty="0">
                <a:solidFill>
                  <a:srgbClr val="00B050"/>
                </a:solidFill>
                <a:latin typeface="Arial" panose="020B0604020202020204" pitchFamily="34" charset="0"/>
                <a:ea typeface="Aptos" panose="020B0004020202020204" pitchFamily="34" charset="0"/>
              </a:rPr>
              <a:t>And how could you? </a:t>
            </a:r>
            <a:r>
              <a:rPr lang="en-US" sz="1600" dirty="0">
                <a:latin typeface="Arial" panose="020B0604020202020204" pitchFamily="34" charset="0"/>
                <a:ea typeface="Aptos" panose="020B0004020202020204" pitchFamily="34" charset="0"/>
              </a:rPr>
              <a:t>When you have together in one area a group of people who have been living on the street for the last few days, weeks, months, even years, </a:t>
            </a:r>
            <a:r>
              <a:rPr lang="en-US" sz="1600" dirty="0">
                <a:solidFill>
                  <a:srgbClr val="00B050"/>
                </a:solidFill>
                <a:latin typeface="Arial" panose="020B0604020202020204" pitchFamily="34" charset="0"/>
                <a:ea typeface="Aptos" panose="020B0004020202020204" pitchFamily="34" charset="0"/>
              </a:rPr>
              <a:t>how would one expect that to unfold?</a:t>
            </a:r>
            <a:endParaRPr lang="en-AU" sz="1600" dirty="0">
              <a:solidFill>
                <a:srgbClr val="00B050"/>
              </a:solidFill>
              <a:latin typeface="Arial" panose="020B0604020202020204" pitchFamily="34" charset="0"/>
              <a:ea typeface="Calibri" panose="020F0502020204030204" pitchFamily="34" charset="0"/>
            </a:endParaRPr>
          </a:p>
        </p:txBody>
      </p:sp>
      <p:sp>
        <p:nvSpPr>
          <p:cNvPr id="8" name="Text Placeholder 4">
            <a:extLst>
              <a:ext uri="{FF2B5EF4-FFF2-40B4-BE49-F238E27FC236}">
                <a16:creationId xmlns:a16="http://schemas.microsoft.com/office/drawing/2014/main" id="{F0CEC8EF-C4C3-7F83-DF4A-3DF17441E9B2}"/>
              </a:ext>
            </a:extLst>
          </p:cNvPr>
          <p:cNvSpPr txBox="1">
            <a:spLocks/>
          </p:cNvSpPr>
          <p:nvPr/>
        </p:nvSpPr>
        <p:spPr>
          <a:xfrm>
            <a:off x="6096001" y="1634536"/>
            <a:ext cx="5748000" cy="5223464"/>
          </a:xfrm>
          <a:prstGeom prst="rect">
            <a:avLst/>
          </a:prstGeom>
        </p:spPr>
        <p:txBody>
          <a:bodyPr vert="horz" lIns="0" tIns="0" rIns="0" bIns="0" rtlCol="0">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1" dirty="0"/>
              <a:t>Annotations:</a:t>
            </a:r>
          </a:p>
          <a:p>
            <a:r>
              <a:rPr lang="en-US" sz="1600" b="1" dirty="0">
                <a:solidFill>
                  <a:srgbClr val="FF0000"/>
                </a:solidFill>
              </a:rPr>
              <a:t>Semi-colon (;) </a:t>
            </a:r>
            <a:r>
              <a:rPr lang="en-US" sz="1600" b="1" dirty="0"/>
              <a:t>– </a:t>
            </a:r>
            <a:r>
              <a:rPr lang="en-AU" sz="1600" dirty="0"/>
              <a:t>links two powerful images of distrust. It builds rhythm and shows how deeply fear is felt in different ways.</a:t>
            </a:r>
          </a:p>
          <a:p>
            <a:r>
              <a:rPr lang="en-AU" sz="1600" b="1" dirty="0">
                <a:solidFill>
                  <a:schemeClr val="accent2"/>
                </a:solidFill>
              </a:rPr>
              <a:t>Commas (,) </a:t>
            </a:r>
            <a:r>
              <a:rPr lang="en-US" sz="1600" b="1" dirty="0"/>
              <a:t>– </a:t>
            </a:r>
            <a:r>
              <a:rPr lang="en-AU" sz="1600" dirty="0"/>
              <a:t>add quick details, creating a nervous, jumpy feeling. They mirror how anxious and scared the people living in the park are. </a:t>
            </a:r>
          </a:p>
          <a:p>
            <a:r>
              <a:rPr lang="en-AU" sz="1600" b="1" dirty="0">
                <a:solidFill>
                  <a:srgbClr val="00B050"/>
                </a:solidFill>
              </a:rPr>
              <a:t>Question Marks (?) </a:t>
            </a:r>
            <a:r>
              <a:rPr lang="en-US" sz="1600" b="1" dirty="0"/>
              <a:t>– </a:t>
            </a:r>
            <a:r>
              <a:rPr lang="en-AU" sz="1600" dirty="0"/>
              <a:t>invite the reader to feel the fear and sadness themselves. They make the speaker's voice sound emotional and personal.</a:t>
            </a:r>
          </a:p>
          <a:p>
            <a:r>
              <a:rPr lang="en-AU" sz="1600" b="1" dirty="0">
                <a:solidFill>
                  <a:schemeClr val="accent6">
                    <a:lumMod val="75000"/>
                  </a:schemeClr>
                </a:solidFill>
              </a:rPr>
              <a:t>Full Stops (.) </a:t>
            </a:r>
            <a:r>
              <a:rPr lang="en-AU" sz="1600" b="1" dirty="0"/>
              <a:t>- </a:t>
            </a:r>
            <a:r>
              <a:rPr lang="en-AU" sz="1600" dirty="0"/>
              <a:t>make short, sharp and shocking points to appeal to our sense of empathy.</a:t>
            </a:r>
          </a:p>
          <a:p>
            <a:endParaRPr lang="en-AU" sz="1600" dirty="0"/>
          </a:p>
          <a:p>
            <a:endParaRPr lang="en-AU" sz="1600" dirty="0"/>
          </a:p>
          <a:p>
            <a:endParaRPr lang="en-AU" sz="1600" dirty="0"/>
          </a:p>
          <a:p>
            <a:endParaRPr lang="en-AU" sz="1600" dirty="0"/>
          </a:p>
          <a:p>
            <a:endParaRPr lang="en-AU" sz="1600" dirty="0"/>
          </a:p>
          <a:p>
            <a:r>
              <a:rPr lang="en-US" sz="1600" b="1" dirty="0"/>
              <a:t>    </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endParaRPr lang="en-AU" sz="1600" dirty="0"/>
          </a:p>
        </p:txBody>
      </p:sp>
      <p:sp>
        <p:nvSpPr>
          <p:cNvPr id="4" name="Slide Number Placeholder 3">
            <a:extLst>
              <a:ext uri="{FF2B5EF4-FFF2-40B4-BE49-F238E27FC236}">
                <a16:creationId xmlns:a16="http://schemas.microsoft.com/office/drawing/2014/main" id="{C178DE33-06DD-6634-711B-D7F9B8A3811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31</a:t>
            </a:fld>
            <a:endParaRPr lang="en-AU"/>
          </a:p>
        </p:txBody>
      </p:sp>
    </p:spTree>
    <p:extLst>
      <p:ext uri="{BB962C8B-B14F-4D97-AF65-F5344CB8AC3E}">
        <p14:creationId xmlns:p14="http://schemas.microsoft.com/office/powerpoint/2010/main" val="454460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11AE34-F298-E586-54BD-4C01E0F77204}"/>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03888F3F-CFAD-AC08-3871-F067B536BB49}"/>
              </a:ext>
            </a:extLst>
          </p:cNvPr>
          <p:cNvSpPr>
            <a:spLocks noGrp="1"/>
          </p:cNvSpPr>
          <p:nvPr>
            <p:ph type="ctrTitle"/>
          </p:nvPr>
        </p:nvSpPr>
        <p:spPr>
          <a:xfrm>
            <a:off x="539999" y="3429000"/>
            <a:ext cx="6255979" cy="2033997"/>
          </a:xfrm>
        </p:spPr>
        <p:txBody>
          <a:bodyPr/>
          <a:lstStyle/>
          <a:p>
            <a:r>
              <a:rPr lang="en-AU" dirty="0">
                <a:latin typeface="+mj-lt"/>
              </a:rPr>
              <a:t>Phase 3b, sequence 4 – exploring how sentence structure can be used to hook the reader and build ideas</a:t>
            </a:r>
          </a:p>
        </p:txBody>
      </p:sp>
      <p:pic>
        <p:nvPicPr>
          <p:cNvPr id="4" name="Picture Placeholder 12">
            <a:extLst>
              <a:ext uri="{FF2B5EF4-FFF2-40B4-BE49-F238E27FC236}">
                <a16:creationId xmlns:a16="http://schemas.microsoft.com/office/drawing/2014/main" id="{CB3D79CD-AAA7-371A-ED95-A6995331BB1D}"/>
              </a:ext>
              <a:ext uri="{C183D7F6-B498-43B3-948B-1728B52AA6E4}">
                <adec:decorative xmlns:adec="http://schemas.microsoft.com/office/drawing/2017/decorative" val="1"/>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2309" r="22309"/>
          <a:stretch/>
        </p:blipFill>
        <p:spPr/>
      </p:pic>
      <p:sp>
        <p:nvSpPr>
          <p:cNvPr id="5" name="Text Placeholder 5">
            <a:extLst>
              <a:ext uri="{FF2B5EF4-FFF2-40B4-BE49-F238E27FC236}">
                <a16:creationId xmlns:a16="http://schemas.microsoft.com/office/drawing/2014/main" id="{77ADAFE7-C0CA-7FAD-6F50-5F82D8C388EB}"/>
              </a:ext>
              <a:ext uri="{C183D7F6-B498-43B3-948B-1728B52AA6E4}">
                <adec:decorative xmlns:adec="http://schemas.microsoft.com/office/drawing/2017/decorative" val="1"/>
              </a:ext>
            </a:extLst>
          </p:cNvPr>
          <p:cNvSpPr txBox="1">
            <a:spLocks/>
          </p:cNvSpPr>
          <p:nvPr/>
        </p:nvSpPr>
        <p:spPr>
          <a:xfrm>
            <a:off x="7434943" y="6348091"/>
            <a:ext cx="4601399" cy="360000"/>
          </a:xfrm>
          <a:prstGeom prst="rect">
            <a:avLst/>
          </a:prstGeom>
          <a:solidFill>
            <a:schemeClr val="bg1"/>
          </a:solidFill>
        </p:spPr>
        <p:txBody>
          <a:bodyPr vert="horz" lIns="0" tIns="0" rIns="0" bIns="72000" rtlCol="0" anchor="ctr" anchorCtr="1">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1800" b="0" kern="1200">
                <a:solidFill>
                  <a:schemeClr val="bg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600" b="0" kern="1200">
                <a:solidFill>
                  <a:schemeClr val="bg1"/>
                </a:solidFill>
                <a:latin typeface="+mn-lt"/>
                <a:ea typeface="+mn-ea"/>
                <a:cs typeface="+mn-cs"/>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2000" kern="1200">
                <a:solidFill>
                  <a:schemeClr val="bg1"/>
                </a:solidFill>
                <a:latin typeface="+mn-lt"/>
                <a:ea typeface="+mn-ea"/>
                <a:cs typeface="+mn-cs"/>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2000" kern="1200">
                <a:solidFill>
                  <a:schemeClr val="bg1"/>
                </a:solidFill>
                <a:latin typeface="+mn-lt"/>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2000" kern="1200">
                <a:solidFill>
                  <a:schemeClr val="bg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100" i="1" dirty="0">
                <a:solidFill>
                  <a:srgbClr val="002664"/>
                </a:solidFill>
                <a:latin typeface="Arial"/>
                <a:cs typeface="Arial"/>
                <a:hlinkClick r:id="rId4"/>
              </a:rPr>
              <a:t>Musgrave Park, Brisbane</a:t>
            </a:r>
            <a:r>
              <a:rPr lang="en-AU" sz="1100" dirty="0">
                <a:solidFill>
                  <a:srgbClr val="002664"/>
                </a:solidFill>
                <a:latin typeface="Arial"/>
                <a:cs typeface="Arial"/>
                <a:hlinkClick r:id="rId4"/>
              </a:rPr>
              <a:t> photo</a:t>
            </a:r>
            <a:r>
              <a:rPr lang="en-AU" sz="1100" dirty="0">
                <a:solidFill>
                  <a:srgbClr val="002664"/>
                </a:solidFill>
                <a:latin typeface="Arial"/>
                <a:cs typeface="Arial"/>
              </a:rPr>
              <a:t> by Rae Allen on Wikimedia commons</a:t>
            </a:r>
            <a:endParaRPr lang="en-AU" sz="1100" dirty="0">
              <a:solidFill>
                <a:srgbClr val="000000"/>
              </a:solidFill>
              <a:latin typeface="Arial"/>
              <a:cs typeface="Arial"/>
            </a:endParaRPr>
          </a:p>
        </p:txBody>
      </p:sp>
    </p:spTree>
    <p:extLst>
      <p:ext uri="{BB962C8B-B14F-4D97-AF65-F5344CB8AC3E}">
        <p14:creationId xmlns:p14="http://schemas.microsoft.com/office/powerpoint/2010/main" val="3313033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613981-DFB4-DA5F-D29F-E2EC9269B83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F612E06-2156-B7C5-8E8A-D93A6A6E1AE5}"/>
              </a:ext>
            </a:extLst>
          </p:cNvPr>
          <p:cNvSpPr>
            <a:spLocks noGrp="1"/>
          </p:cNvSpPr>
          <p:nvPr>
            <p:ph type="title"/>
          </p:nvPr>
        </p:nvSpPr>
        <p:spPr/>
        <p:txBody>
          <a:bodyPr/>
          <a:lstStyle/>
          <a:p>
            <a:r>
              <a:rPr lang="en-AU" dirty="0"/>
              <a:t>Analysing the sentence types in the opening paragraph</a:t>
            </a:r>
          </a:p>
        </p:txBody>
      </p:sp>
      <p:sp>
        <p:nvSpPr>
          <p:cNvPr id="5" name="TextBox 4">
            <a:extLst>
              <a:ext uri="{FF2B5EF4-FFF2-40B4-BE49-F238E27FC236}">
                <a16:creationId xmlns:a16="http://schemas.microsoft.com/office/drawing/2014/main" id="{93752949-E719-7B16-5B34-590C5649E455}"/>
              </a:ext>
            </a:extLst>
          </p:cNvPr>
          <p:cNvSpPr txBox="1"/>
          <p:nvPr/>
        </p:nvSpPr>
        <p:spPr>
          <a:xfrm>
            <a:off x="179673" y="1292535"/>
            <a:ext cx="5048342" cy="4875703"/>
          </a:xfrm>
          <a:prstGeom prst="rect">
            <a:avLst/>
          </a:prstGeom>
          <a:noFill/>
        </p:spPr>
        <p:txBody>
          <a:bodyPr wrap="square" lIns="144000" tIns="72000" rIns="144000" bIns="72000" anchor="t" anchorCtr="0">
            <a:noAutofit/>
          </a:bodyPr>
          <a:lstStyle/>
          <a:p>
            <a:pPr algn="just" rtl="0" fontAlgn="base">
              <a:lnSpc>
                <a:spcPct val="150000"/>
              </a:lnSpc>
              <a:buNone/>
            </a:pPr>
            <a:r>
              <a:rPr lang="en-AU" sz="1600" i="0" u="sng" strike="noStrike" dirty="0">
                <a:effectLst/>
              </a:rPr>
              <a:t>It started with two. </a:t>
            </a:r>
            <a:r>
              <a:rPr lang="en-AU" sz="1600" dirty="0">
                <a:solidFill>
                  <a:srgbClr val="22272B"/>
                </a:solidFill>
              </a:rPr>
              <a:t>The</a:t>
            </a:r>
            <a:r>
              <a:rPr lang="en-AU" sz="1600" b="0" i="0" u="none" strike="noStrike" dirty="0">
                <a:solidFill>
                  <a:srgbClr val="22272B"/>
                </a:solidFill>
                <a:effectLst/>
              </a:rPr>
              <a:t> tents sat side-by-side along </a:t>
            </a:r>
            <a:r>
              <a:rPr lang="en-AU" sz="1600" b="0" i="0" u="none" strike="noStrike" dirty="0" err="1">
                <a:solidFill>
                  <a:srgbClr val="22272B"/>
                </a:solidFill>
                <a:effectLst/>
              </a:rPr>
              <a:t>Edmondstone</a:t>
            </a:r>
            <a:r>
              <a:rPr lang="en-AU" sz="1600" b="0" i="0" u="none" strike="noStrike" dirty="0">
                <a:solidFill>
                  <a:srgbClr val="22272B"/>
                </a:solidFill>
                <a:effectLst/>
              </a:rPr>
              <a:t> Street, in the corner hidden behind the Moreton Bay Fig. </a:t>
            </a:r>
            <a:r>
              <a:rPr lang="en-AU" sz="1600" b="0" i="0" u="sng" strike="noStrike" dirty="0">
                <a:solidFill>
                  <a:srgbClr val="22272B"/>
                </a:solidFill>
                <a:effectLst/>
              </a:rPr>
              <a:t>Two grey triangles in a sea of green.</a:t>
            </a:r>
            <a:r>
              <a:rPr lang="en-AU" sz="1600" b="0" i="0" strike="noStrike" dirty="0">
                <a:effectLst/>
              </a:rPr>
              <a:t> </a:t>
            </a:r>
            <a:r>
              <a:rPr lang="en-AU" sz="1600" b="0" i="0" u="none" strike="noStrike" dirty="0">
                <a:solidFill>
                  <a:schemeClr val="tx2"/>
                </a:solidFill>
                <a:effectLst/>
              </a:rPr>
              <a:t>One might think it was people taking advantage of the </a:t>
            </a:r>
            <a:r>
              <a:rPr lang="en-AU" sz="1600" i="0" u="none" strike="noStrike" dirty="0">
                <a:solidFill>
                  <a:schemeClr val="tx2"/>
                </a:solidFill>
                <a:effectLst/>
              </a:rPr>
              <a:t>warm days during the summer months, but by the time the rain came </a:t>
            </a:r>
            <a:r>
              <a:rPr lang="en-AU" sz="1600" dirty="0">
                <a:solidFill>
                  <a:schemeClr val="tx2"/>
                </a:solidFill>
              </a:rPr>
              <a:t>in</a:t>
            </a:r>
            <a:r>
              <a:rPr lang="en-AU" sz="1600" i="0" u="none" strike="noStrike" dirty="0">
                <a:solidFill>
                  <a:schemeClr val="tx2"/>
                </a:solidFill>
                <a:effectLst/>
              </a:rPr>
              <a:t> </a:t>
            </a:r>
            <a:r>
              <a:rPr lang="en-AU" sz="1600" b="0" i="0" u="none" strike="noStrike" dirty="0">
                <a:solidFill>
                  <a:schemeClr val="tx2"/>
                </a:solidFill>
                <a:effectLst/>
              </a:rPr>
              <a:t>February, it was clear the tents were here to stay</a:t>
            </a:r>
            <a:r>
              <a:rPr lang="en-AU" sz="1600" i="0" u="none" strike="noStrike" dirty="0">
                <a:solidFill>
                  <a:schemeClr val="tx2"/>
                </a:solidFill>
                <a:effectLst/>
              </a:rPr>
              <a:t>.</a:t>
            </a:r>
            <a:r>
              <a:rPr lang="en-AU" sz="1600" b="1" i="0" u="none" strike="noStrike" dirty="0">
                <a:solidFill>
                  <a:schemeClr val="tx2"/>
                </a:solidFill>
                <a:effectLst/>
              </a:rPr>
              <a:t> </a:t>
            </a:r>
            <a:r>
              <a:rPr lang="en-AU" sz="1600" dirty="0">
                <a:solidFill>
                  <a:schemeClr val="accent2"/>
                </a:solidFill>
              </a:rPr>
              <a:t>I thought it odd but not out of place. </a:t>
            </a:r>
            <a:r>
              <a:rPr lang="en-AU" sz="1600" u="sng" dirty="0"/>
              <a:t>Strange but not shocking</a:t>
            </a:r>
            <a:r>
              <a:rPr lang="en-AU" sz="1600" dirty="0"/>
              <a:t>. </a:t>
            </a:r>
            <a:r>
              <a:rPr lang="en-AU" sz="1600" dirty="0">
                <a:solidFill>
                  <a:schemeClr val="tx2"/>
                </a:solidFill>
              </a:rPr>
              <a:t>The park is far enough away from the pristine streets of the city’s agreeable members of society to not cause any serious unrest.</a:t>
            </a:r>
            <a:r>
              <a:rPr lang="en-US" sz="1600" dirty="0">
                <a:solidFill>
                  <a:schemeClr val="tx2"/>
                </a:solidFill>
              </a:rPr>
              <a:t>​</a:t>
            </a:r>
            <a:endParaRPr lang="en-US" sz="1600" b="0" i="0" dirty="0">
              <a:solidFill>
                <a:schemeClr val="tx2"/>
              </a:solidFill>
              <a:effectLst/>
              <a:highlight>
                <a:srgbClr val="CBEDFD"/>
              </a:highlight>
            </a:endParaRPr>
          </a:p>
        </p:txBody>
      </p:sp>
      <p:sp>
        <p:nvSpPr>
          <p:cNvPr id="6" name="TextBox 5">
            <a:extLst>
              <a:ext uri="{FF2B5EF4-FFF2-40B4-BE49-F238E27FC236}">
                <a16:creationId xmlns:a16="http://schemas.microsoft.com/office/drawing/2014/main" id="{FA0CAD6D-D7BA-8C79-D66E-303E443405FA}"/>
              </a:ext>
            </a:extLst>
          </p:cNvPr>
          <p:cNvSpPr txBox="1"/>
          <p:nvPr/>
        </p:nvSpPr>
        <p:spPr>
          <a:xfrm>
            <a:off x="5350932" y="1292535"/>
            <a:ext cx="6661395" cy="5082386"/>
          </a:xfrm>
          <a:prstGeom prst="rect">
            <a:avLst/>
          </a:prstGeom>
          <a:noFill/>
        </p:spPr>
        <p:txBody>
          <a:bodyPr wrap="square" lIns="144000" tIns="72000" rIns="144000" bIns="72000" anchor="t" anchorCtr="0">
            <a:noAutofit/>
          </a:bodyPr>
          <a:lstStyle/>
          <a:p>
            <a:pPr algn="l" rtl="0" fontAlgn="base">
              <a:lnSpc>
                <a:spcPct val="150000"/>
              </a:lnSpc>
              <a:buNone/>
            </a:pPr>
            <a:r>
              <a:rPr lang="en-AU" sz="1600" b="1" i="0" u="none" strike="noStrike" dirty="0">
                <a:effectLst/>
              </a:rPr>
              <a:t>Annotations</a:t>
            </a:r>
          </a:p>
          <a:p>
            <a:pPr marL="285750" indent="-285750" algn="l" rtl="0" fontAlgn="base">
              <a:lnSpc>
                <a:spcPct val="150000"/>
              </a:lnSpc>
              <a:buFont typeface="Arial" panose="020B0604020202020204" pitchFamily="34" charset="0"/>
              <a:buChar char="•"/>
            </a:pPr>
            <a:r>
              <a:rPr lang="en-AU" sz="1600" i="0" u="sng" strike="noStrike" dirty="0">
                <a:effectLst/>
              </a:rPr>
              <a:t>Short fragmented sentences</a:t>
            </a:r>
            <a:r>
              <a:rPr lang="en-AU" sz="1600" u="sng" dirty="0"/>
              <a:t> </a:t>
            </a:r>
            <a:r>
              <a:rPr lang="en-AU" sz="1600" dirty="0"/>
              <a:t>– reflect the writer’s discomfort and growing awareness that the tents are not temporary—they show hesitation and emotional tension.</a:t>
            </a:r>
          </a:p>
          <a:p>
            <a:pPr marL="285750" indent="-285750" algn="l" rtl="0" fontAlgn="base">
              <a:lnSpc>
                <a:spcPct val="150000"/>
              </a:lnSpc>
              <a:buFont typeface="Arial" panose="020B0604020202020204" pitchFamily="34" charset="0"/>
              <a:buChar char="•"/>
            </a:pPr>
            <a:r>
              <a:rPr lang="en-AU" sz="1600" dirty="0">
                <a:solidFill>
                  <a:schemeClr val="accent2"/>
                </a:solidFill>
              </a:rPr>
              <a:t>Simple sentence </a:t>
            </a:r>
            <a:r>
              <a:rPr lang="en-AU" sz="1600" dirty="0"/>
              <a:t>–expresses the O’Neill’s personal feelings, suggesting they find the situation unusual but acceptable.</a:t>
            </a:r>
          </a:p>
          <a:p>
            <a:pPr marL="285750" indent="-285750" algn="l" rtl="0" fontAlgn="base">
              <a:lnSpc>
                <a:spcPct val="150000"/>
              </a:lnSpc>
              <a:buFont typeface="Arial" panose="020B0604020202020204" pitchFamily="34" charset="0"/>
              <a:buChar char="•"/>
            </a:pPr>
            <a:r>
              <a:rPr lang="en-AU" sz="1600" dirty="0">
                <a:solidFill>
                  <a:schemeClr val="tx2"/>
                </a:solidFill>
              </a:rPr>
              <a:t>Complex sentences </a:t>
            </a:r>
            <a:r>
              <a:rPr lang="en-AU" sz="1600" dirty="0"/>
              <a:t>– </a:t>
            </a:r>
          </a:p>
          <a:p>
            <a:pPr marL="895335" lvl="1" indent="-285750" fontAlgn="base">
              <a:lnSpc>
                <a:spcPct val="150000"/>
              </a:lnSpc>
              <a:buFont typeface="Arial" panose="020B0604020202020204" pitchFamily="34" charset="0"/>
              <a:buChar char="•"/>
            </a:pPr>
            <a:r>
              <a:rPr lang="en-AU" sz="1600" dirty="0"/>
              <a:t>this sentence contrasts what people might expect with the reality, showing that the tents are permanent despite initial thoughts.</a:t>
            </a:r>
          </a:p>
          <a:p>
            <a:pPr marL="895335" lvl="1" indent="-285750" fontAlgn="base">
              <a:lnSpc>
                <a:spcPct val="150000"/>
              </a:lnSpc>
              <a:buFont typeface="Arial" panose="020B0604020202020204" pitchFamily="34" charset="0"/>
              <a:buChar char="•"/>
            </a:pPr>
            <a:r>
              <a:rPr lang="en-AU" sz="1600" dirty="0"/>
              <a:t>provides context for the situation, explaining the lack of disturbance to society and illustrating social dynamics.</a:t>
            </a:r>
          </a:p>
          <a:p>
            <a:pPr algn="l" rtl="0" fontAlgn="base">
              <a:lnSpc>
                <a:spcPct val="150000"/>
              </a:lnSpc>
              <a:buNone/>
            </a:pPr>
            <a:endParaRPr lang="en-US" sz="1600" b="1" i="0" dirty="0">
              <a:solidFill>
                <a:srgbClr val="22272B"/>
              </a:solidFill>
              <a:effectLst/>
            </a:endParaRPr>
          </a:p>
        </p:txBody>
      </p:sp>
      <p:sp>
        <p:nvSpPr>
          <p:cNvPr id="4" name="Slide Number Placeholder 3">
            <a:extLst>
              <a:ext uri="{FF2B5EF4-FFF2-40B4-BE49-F238E27FC236}">
                <a16:creationId xmlns:a16="http://schemas.microsoft.com/office/drawing/2014/main" id="{B1150EC9-69F1-9EEE-6AAC-2535E84CEE4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33</a:t>
            </a:fld>
            <a:endParaRPr lang="en-AU"/>
          </a:p>
        </p:txBody>
      </p:sp>
    </p:spTree>
    <p:extLst>
      <p:ext uri="{BB962C8B-B14F-4D97-AF65-F5344CB8AC3E}">
        <p14:creationId xmlns:p14="http://schemas.microsoft.com/office/powerpoint/2010/main" val="3503179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9800255-62C7-52FC-7626-3B3FEBADF4CA}"/>
              </a:ext>
            </a:extLst>
          </p:cNvPr>
          <p:cNvSpPr>
            <a:spLocks noGrp="1"/>
          </p:cNvSpPr>
          <p:nvPr>
            <p:ph type="ctrTitle"/>
          </p:nvPr>
        </p:nvSpPr>
        <p:spPr/>
        <p:txBody>
          <a:bodyPr/>
          <a:lstStyle/>
          <a:p>
            <a:r>
              <a:rPr lang="en-AU"/>
              <a:t>Supplementary text annotations</a:t>
            </a:r>
          </a:p>
        </p:txBody>
      </p:sp>
    </p:spTree>
    <p:extLst>
      <p:ext uri="{BB962C8B-B14F-4D97-AF65-F5344CB8AC3E}">
        <p14:creationId xmlns:p14="http://schemas.microsoft.com/office/powerpoint/2010/main" val="4122924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A09F04-D1BE-341E-0DB9-E6A31C3D79A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D5C2F3F-AD62-B5DA-08D2-BEB3E85578D5}"/>
              </a:ext>
            </a:extLst>
          </p:cNvPr>
          <p:cNvSpPr>
            <a:spLocks noGrp="1"/>
          </p:cNvSpPr>
          <p:nvPr>
            <p:ph type="title"/>
          </p:nvPr>
        </p:nvSpPr>
        <p:spPr/>
        <p:txBody>
          <a:bodyPr/>
          <a:lstStyle/>
          <a:p>
            <a:r>
              <a:rPr lang="en-US" dirty="0"/>
              <a:t>The tent village at Musgrave Park </a:t>
            </a:r>
            <a:r>
              <a:rPr lang="en-US" dirty="0">
                <a:solidFill>
                  <a:schemeClr val="bg1"/>
                </a:solidFill>
              </a:rPr>
              <a:t>(1)</a:t>
            </a:r>
            <a:endParaRPr lang="en-AU" dirty="0">
              <a:solidFill>
                <a:schemeClr val="bg1"/>
              </a:solidFill>
            </a:endParaRPr>
          </a:p>
        </p:txBody>
      </p:sp>
      <p:sp>
        <p:nvSpPr>
          <p:cNvPr id="5" name="Text Placeholder 4">
            <a:extLst>
              <a:ext uri="{FF2B5EF4-FFF2-40B4-BE49-F238E27FC236}">
                <a16:creationId xmlns:a16="http://schemas.microsoft.com/office/drawing/2014/main" id="{C9BB0493-4173-3E9C-FC32-C27D6D20FE39}"/>
              </a:ext>
            </a:extLst>
          </p:cNvPr>
          <p:cNvSpPr>
            <a:spLocks noGrp="1"/>
          </p:cNvSpPr>
          <p:nvPr>
            <p:ph type="body" sz="quarter" idx="18"/>
          </p:nvPr>
        </p:nvSpPr>
        <p:spPr/>
        <p:txBody>
          <a:bodyPr vert="horz" lIns="0" tIns="0" rIns="0" bIns="0" rtlCol="0" anchor="t">
            <a:noAutofit/>
          </a:bodyPr>
          <a:lstStyle/>
          <a:p>
            <a:r>
              <a:rPr lang="en-AU" dirty="0"/>
              <a:t>Paragraph 5</a:t>
            </a:r>
            <a:endParaRPr lang="en-AU" dirty="0">
              <a:solidFill>
                <a:schemeClr val="accent2"/>
              </a:solidFill>
            </a:endParaRPr>
          </a:p>
        </p:txBody>
      </p:sp>
      <p:sp>
        <p:nvSpPr>
          <p:cNvPr id="6" name="Text Placeholder 4">
            <a:extLst>
              <a:ext uri="{FF2B5EF4-FFF2-40B4-BE49-F238E27FC236}">
                <a16:creationId xmlns:a16="http://schemas.microsoft.com/office/drawing/2014/main" id="{C20C2E88-F35B-ED22-28E4-1C5DCB37B365}"/>
              </a:ext>
            </a:extLst>
          </p:cNvPr>
          <p:cNvSpPr txBox="1">
            <a:spLocks/>
          </p:cNvSpPr>
          <p:nvPr/>
        </p:nvSpPr>
        <p:spPr>
          <a:xfrm>
            <a:off x="360001" y="1612862"/>
            <a:ext cx="5195226" cy="4807835"/>
          </a:xfrm>
          <a:prstGeom prst="rect">
            <a:avLst/>
          </a:prstGeom>
        </p:spPr>
        <p:txBody>
          <a:bodyPr vert="horz" lIns="0" tIns="0" rIns="0" bIns="0" rtlCol="0" anchor="t">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800" dirty="0">
                <a:solidFill>
                  <a:schemeClr val="accent2"/>
                </a:solidFill>
              </a:rPr>
              <a:t>‘So, you live here?’</a:t>
            </a:r>
          </a:p>
          <a:p>
            <a:r>
              <a:rPr lang="en-AU" sz="1800" dirty="0">
                <a:solidFill>
                  <a:schemeClr val="accent2"/>
                </a:solidFill>
              </a:rPr>
              <a:t>‘In that tent over there,’ Jay said, pointing in the distance. It sat within a group of five others. ‘I’ve been here since yesterday.’</a:t>
            </a:r>
          </a:p>
          <a:p>
            <a:r>
              <a:rPr lang="en-AU" sz="1800" dirty="0"/>
              <a:t>‘Since yesterday?’ </a:t>
            </a:r>
            <a:r>
              <a:rPr lang="en-AU" sz="1800" dirty="0">
                <a:solidFill>
                  <a:schemeClr val="tx2"/>
                </a:solidFill>
              </a:rPr>
              <a:t>I was shocked. I had assumed the community’s growth had become stagnant. </a:t>
            </a:r>
            <a:r>
              <a:rPr lang="en-AU" sz="1800" dirty="0"/>
              <a:t>‘And can I ask, where were you before here?’</a:t>
            </a:r>
          </a:p>
        </p:txBody>
      </p:sp>
      <p:sp>
        <p:nvSpPr>
          <p:cNvPr id="4" name="Text Placeholder 4">
            <a:extLst>
              <a:ext uri="{FF2B5EF4-FFF2-40B4-BE49-F238E27FC236}">
                <a16:creationId xmlns:a16="http://schemas.microsoft.com/office/drawing/2014/main" id="{2008BA49-6112-D38D-0409-99E99848EEC5}"/>
              </a:ext>
            </a:extLst>
          </p:cNvPr>
          <p:cNvSpPr txBox="1">
            <a:spLocks/>
          </p:cNvSpPr>
          <p:nvPr/>
        </p:nvSpPr>
        <p:spPr>
          <a:xfrm>
            <a:off x="5968181" y="1662395"/>
            <a:ext cx="5413189" cy="4807835"/>
          </a:xfrm>
          <a:prstGeom prst="rect">
            <a:avLst/>
          </a:prstGeom>
        </p:spPr>
        <p:txBody>
          <a:bodyPr vert="horz" lIns="0" tIns="0" rIns="0" bIns="0" rtlCol="0">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b="1" dirty="0">
                <a:latin typeface="+mn-lt"/>
              </a:rPr>
              <a:t>Annotations: persuasive language</a:t>
            </a:r>
          </a:p>
          <a:p>
            <a:pPr marL="285750" indent="-285750" algn="l">
              <a:buFont typeface="Arial" panose="020B0604020202020204" pitchFamily="34" charset="0"/>
              <a:buChar char="•"/>
            </a:pPr>
            <a:r>
              <a:rPr lang="en-US" sz="1800" b="1" dirty="0">
                <a:solidFill>
                  <a:schemeClr val="accent2"/>
                </a:solidFill>
                <a:latin typeface="+mn-lt"/>
              </a:rPr>
              <a:t>Dialogue</a:t>
            </a:r>
            <a:r>
              <a:rPr lang="en-US" sz="1800" b="1" dirty="0">
                <a:latin typeface="+mn-lt"/>
              </a:rPr>
              <a:t> – </a:t>
            </a:r>
            <a:r>
              <a:rPr lang="en-AU" sz="1800" dirty="0">
                <a:latin typeface="+mn-lt"/>
              </a:rPr>
              <a:t>Jay’s matter-of-fact response contrasts with the narrator’s surprised reaction highlighting how </a:t>
            </a:r>
            <a:r>
              <a:rPr lang="en-AU" sz="1800" b="1" dirty="0">
                <a:latin typeface="+mn-lt"/>
              </a:rPr>
              <a:t>normalised</a:t>
            </a:r>
            <a:r>
              <a:rPr lang="en-AU" sz="1800" dirty="0">
                <a:latin typeface="+mn-lt"/>
              </a:rPr>
              <a:t> the situation is for Jay and how </a:t>
            </a:r>
            <a:r>
              <a:rPr lang="en-AU" sz="1800" b="1" dirty="0">
                <a:latin typeface="+mn-lt"/>
              </a:rPr>
              <a:t>disconnected</a:t>
            </a:r>
            <a:r>
              <a:rPr lang="en-AU" sz="1800" dirty="0">
                <a:latin typeface="+mn-lt"/>
              </a:rPr>
              <a:t> outsiders may be from the reality of constant movement or displacement.</a:t>
            </a:r>
          </a:p>
          <a:p>
            <a:pPr marL="285750" indent="-285750" algn="l">
              <a:buFont typeface="Arial" panose="020B0604020202020204" pitchFamily="34" charset="0"/>
              <a:buChar char="•"/>
            </a:pPr>
            <a:r>
              <a:rPr lang="en-US" sz="1800" b="1" dirty="0">
                <a:solidFill>
                  <a:schemeClr val="tx2"/>
                </a:solidFill>
                <a:latin typeface="+mn-lt"/>
              </a:rPr>
              <a:t>Internal monologue </a:t>
            </a:r>
            <a:r>
              <a:rPr lang="en-US" sz="1800" b="1" dirty="0">
                <a:latin typeface="+mn-lt"/>
              </a:rPr>
              <a:t>– </a:t>
            </a:r>
            <a:r>
              <a:rPr lang="en-AU" sz="1800" dirty="0">
                <a:latin typeface="+mn-lt"/>
              </a:rPr>
              <a:t>reveals the writer’s preconceived assumptions and how quickly they’re challenged by the reality.</a:t>
            </a:r>
            <a:endParaRPr lang="en-US" sz="1800" b="1" dirty="0">
              <a:latin typeface="+mn-lt"/>
            </a:endParaRPr>
          </a:p>
          <a:p>
            <a:pPr marL="285750" indent="-285750">
              <a:buFont typeface="Arial" panose="020B0604020202020204" pitchFamily="34" charset="0"/>
              <a:buChar char="•"/>
            </a:pPr>
            <a:endParaRPr lang="en-US" sz="1800" dirty="0">
              <a:latin typeface="+mn-lt"/>
            </a:endParaRPr>
          </a:p>
          <a:p>
            <a:pPr marL="285750" indent="-285750">
              <a:buFont typeface="Arial" panose="020B0604020202020204" pitchFamily="34" charset="0"/>
              <a:buChar char="•"/>
            </a:pPr>
            <a:endParaRPr lang="en-AU" sz="1800" dirty="0">
              <a:latin typeface="+mn-lt"/>
            </a:endParaRPr>
          </a:p>
        </p:txBody>
      </p:sp>
    </p:spTree>
    <p:extLst>
      <p:ext uri="{BB962C8B-B14F-4D97-AF65-F5344CB8AC3E}">
        <p14:creationId xmlns:p14="http://schemas.microsoft.com/office/powerpoint/2010/main" val="4011908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4042D5-FF88-4C9A-F498-0020A375FC6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E0F5F81-0F75-B10D-FB9B-6D82B257F1C3}"/>
              </a:ext>
            </a:extLst>
          </p:cNvPr>
          <p:cNvSpPr>
            <a:spLocks noGrp="1"/>
          </p:cNvSpPr>
          <p:nvPr>
            <p:ph type="title"/>
          </p:nvPr>
        </p:nvSpPr>
        <p:spPr/>
        <p:txBody>
          <a:bodyPr/>
          <a:lstStyle/>
          <a:p>
            <a:r>
              <a:rPr lang="en-US" dirty="0"/>
              <a:t>The tent village at Musgrave Park </a:t>
            </a:r>
            <a:r>
              <a:rPr lang="en-US" dirty="0">
                <a:solidFill>
                  <a:schemeClr val="bg1"/>
                </a:solidFill>
              </a:rPr>
              <a:t>(2)</a:t>
            </a:r>
            <a:endParaRPr lang="en-AU" dirty="0">
              <a:solidFill>
                <a:schemeClr val="bg1"/>
              </a:solidFill>
            </a:endParaRPr>
          </a:p>
        </p:txBody>
      </p:sp>
      <p:sp>
        <p:nvSpPr>
          <p:cNvPr id="5" name="Text Placeholder 4">
            <a:extLst>
              <a:ext uri="{FF2B5EF4-FFF2-40B4-BE49-F238E27FC236}">
                <a16:creationId xmlns:a16="http://schemas.microsoft.com/office/drawing/2014/main" id="{A8767480-139B-FB1F-04DE-8CDEDA5C7C06}"/>
              </a:ext>
            </a:extLst>
          </p:cNvPr>
          <p:cNvSpPr>
            <a:spLocks noGrp="1"/>
          </p:cNvSpPr>
          <p:nvPr>
            <p:ph type="body" sz="quarter" idx="18"/>
          </p:nvPr>
        </p:nvSpPr>
        <p:spPr/>
        <p:txBody>
          <a:bodyPr vert="horz" lIns="0" tIns="0" rIns="0" bIns="0" rtlCol="0" anchor="t">
            <a:noAutofit/>
          </a:bodyPr>
          <a:lstStyle/>
          <a:p>
            <a:r>
              <a:rPr lang="en-AU" dirty="0"/>
              <a:t>Paragraph 5 – slide 2</a:t>
            </a:r>
          </a:p>
        </p:txBody>
      </p:sp>
      <p:sp>
        <p:nvSpPr>
          <p:cNvPr id="9" name="Text Placeholder 3">
            <a:extLst>
              <a:ext uri="{FF2B5EF4-FFF2-40B4-BE49-F238E27FC236}">
                <a16:creationId xmlns:a16="http://schemas.microsoft.com/office/drawing/2014/main" id="{A992BA11-421D-5A63-DE4A-C40929A41E0C}"/>
              </a:ext>
            </a:extLst>
          </p:cNvPr>
          <p:cNvSpPr txBox="1">
            <a:spLocks/>
          </p:cNvSpPr>
          <p:nvPr/>
        </p:nvSpPr>
        <p:spPr>
          <a:xfrm>
            <a:off x="360000" y="1888165"/>
            <a:ext cx="5413189" cy="4536000"/>
          </a:xfrm>
          <a:prstGeom prst="rect">
            <a:avLst/>
          </a:prstGeom>
        </p:spPr>
        <p:txBody>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800" dirty="0"/>
              <a:t>‘</a:t>
            </a:r>
            <a:r>
              <a:rPr lang="en-AU" sz="1800" dirty="0" err="1"/>
              <a:t>Uhh</a:t>
            </a:r>
            <a:r>
              <a:rPr lang="en-AU" sz="1800" dirty="0"/>
              <a:t>—</a:t>
            </a:r>
            <a:r>
              <a:rPr lang="en-AU" sz="1800" dirty="0">
                <a:solidFill>
                  <a:schemeClr val="accent2"/>
                </a:solidFill>
              </a:rPr>
              <a:t>I was living in a four-bedroom, what do you call it—through Brisbane Housing Company. </a:t>
            </a:r>
            <a:r>
              <a:rPr lang="en-AU" sz="1800" dirty="0"/>
              <a:t>I was supposed to have an operation on my feet. I’ll show </a:t>
            </a:r>
            <a:r>
              <a:rPr lang="en-AU" sz="1800" dirty="0" err="1"/>
              <a:t>ya</a:t>
            </a:r>
            <a:r>
              <a:rPr lang="en-AU" sz="1800" dirty="0"/>
              <a:t>.’ Jay pulled his feet out of his thongs to reveal what looked like mutilation. </a:t>
            </a:r>
            <a:r>
              <a:rPr lang="en-AU" sz="1800" dirty="0">
                <a:solidFill>
                  <a:schemeClr val="accent2"/>
                </a:solidFill>
              </a:rPr>
              <a:t>His toes pointed in every direction, his joints swollen. </a:t>
            </a:r>
            <a:r>
              <a:rPr lang="en-AU" sz="1800" dirty="0"/>
              <a:t>‘Now it’s growing and pushing my toes out the other way. But that’s the way it is, I guess.’ </a:t>
            </a:r>
            <a:r>
              <a:rPr lang="en-AU" sz="1800" dirty="0">
                <a:solidFill>
                  <a:schemeClr val="tx2"/>
                </a:solidFill>
              </a:rPr>
              <a:t>Jay took a deep breath. His eyes wouldn’t meet mine.</a:t>
            </a:r>
          </a:p>
        </p:txBody>
      </p:sp>
      <p:sp>
        <p:nvSpPr>
          <p:cNvPr id="10" name="Text Placeholder 4">
            <a:extLst>
              <a:ext uri="{FF2B5EF4-FFF2-40B4-BE49-F238E27FC236}">
                <a16:creationId xmlns:a16="http://schemas.microsoft.com/office/drawing/2014/main" id="{468603AE-733C-7C55-0155-382ABFF9B9C0}"/>
              </a:ext>
            </a:extLst>
          </p:cNvPr>
          <p:cNvSpPr txBox="1">
            <a:spLocks/>
          </p:cNvSpPr>
          <p:nvPr/>
        </p:nvSpPr>
        <p:spPr>
          <a:xfrm>
            <a:off x="6096000" y="1888165"/>
            <a:ext cx="5413189" cy="4807835"/>
          </a:xfrm>
          <a:prstGeom prst="rect">
            <a:avLst/>
          </a:prstGeom>
        </p:spPr>
        <p:txBody>
          <a:bodyPr vert="horz" lIns="0" tIns="0" rIns="0" bIns="0" rtlCol="0">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b="1" dirty="0"/>
              <a:t>Annotations:</a:t>
            </a:r>
          </a:p>
          <a:p>
            <a:pPr marL="285750" indent="-285750" algn="l">
              <a:buFont typeface="Arial" panose="020B0604020202020204" pitchFamily="34" charset="0"/>
              <a:buChar char="•"/>
            </a:pPr>
            <a:r>
              <a:rPr lang="en-US" sz="1800" b="1" dirty="0">
                <a:solidFill>
                  <a:schemeClr val="accent2"/>
                </a:solidFill>
              </a:rPr>
              <a:t>Anecdotal evidence </a:t>
            </a:r>
            <a:r>
              <a:rPr lang="en-US" sz="1800" b="1" dirty="0"/>
              <a:t>– </a:t>
            </a:r>
            <a:r>
              <a:rPr lang="en-US" sz="1800" dirty="0"/>
              <a:t>enhances credibility and appeals to pathos through the mention of the specific housing plan and Jay’s medical condition.</a:t>
            </a:r>
          </a:p>
          <a:p>
            <a:pPr marL="285750" indent="-285750" algn="l">
              <a:buFont typeface="Arial" panose="020B0604020202020204" pitchFamily="34" charset="0"/>
              <a:buChar char="•"/>
            </a:pPr>
            <a:r>
              <a:rPr lang="en-US" sz="1800" dirty="0">
                <a:solidFill>
                  <a:schemeClr val="tx2"/>
                </a:solidFill>
              </a:rPr>
              <a:t>Non-verbal cues </a:t>
            </a:r>
            <a:r>
              <a:rPr lang="en-US" sz="1800" dirty="0"/>
              <a:t>– Jay’s resigned body language deepen the emotional appeal and persuade the reader to reflect on the human cost of systematic neglect.</a:t>
            </a:r>
          </a:p>
          <a:p>
            <a:pPr marL="285750" indent="-285750">
              <a:buFont typeface="Arial" panose="020B0604020202020204" pitchFamily="34" charset="0"/>
              <a:buChar char="•"/>
            </a:pPr>
            <a:endParaRPr lang="en-US" sz="1800" dirty="0"/>
          </a:p>
          <a:p>
            <a:pPr marL="285750" indent="-285750">
              <a:buFont typeface="Arial" panose="020B0604020202020204" pitchFamily="34" charset="0"/>
              <a:buChar char="•"/>
            </a:pPr>
            <a:endParaRPr lang="en-AU" sz="1800" dirty="0"/>
          </a:p>
        </p:txBody>
      </p:sp>
      <p:sp>
        <p:nvSpPr>
          <p:cNvPr id="2" name="Slide Number Placeholder 1">
            <a:extLst>
              <a:ext uri="{FF2B5EF4-FFF2-40B4-BE49-F238E27FC236}">
                <a16:creationId xmlns:a16="http://schemas.microsoft.com/office/drawing/2014/main" id="{694828A2-51A9-2418-B552-A8A24CB5D293}"/>
              </a:ext>
            </a:extLst>
          </p:cNvPr>
          <p:cNvSpPr>
            <a:spLocks noGrp="1"/>
          </p:cNvSpPr>
          <p:nvPr>
            <p:ph type="sldNum" sz="quarter" idx="12"/>
          </p:nvPr>
        </p:nvSpPr>
        <p:spPr/>
        <p:txBody>
          <a:bodyPr/>
          <a:lstStyle/>
          <a:p>
            <a:fld id="{10A01DC5-1685-4615-8240-15192985C6A2}" type="slidenum">
              <a:rPr lang="en-AU" smtClean="0"/>
              <a:t>36</a:t>
            </a:fld>
            <a:endParaRPr lang="en-AU"/>
          </a:p>
        </p:txBody>
      </p:sp>
    </p:spTree>
    <p:extLst>
      <p:ext uri="{BB962C8B-B14F-4D97-AF65-F5344CB8AC3E}">
        <p14:creationId xmlns:p14="http://schemas.microsoft.com/office/powerpoint/2010/main" val="1144809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F7D19-D8FF-DBF7-C3DA-E37A2FC73998}"/>
              </a:ext>
            </a:extLst>
          </p:cNvPr>
          <p:cNvSpPr>
            <a:spLocks noGrp="1"/>
          </p:cNvSpPr>
          <p:nvPr>
            <p:ph type="title"/>
          </p:nvPr>
        </p:nvSpPr>
        <p:spPr>
          <a:xfrm>
            <a:off x="360000" y="360000"/>
            <a:ext cx="11484000" cy="545601"/>
          </a:xfrm>
        </p:spPr>
        <p:txBody>
          <a:bodyPr/>
          <a:lstStyle/>
          <a:p>
            <a:r>
              <a:rPr lang="en-US" dirty="0"/>
              <a:t>The tent village at Musgrave Park </a:t>
            </a:r>
            <a:r>
              <a:rPr lang="en-US" dirty="0">
                <a:solidFill>
                  <a:schemeClr val="bg1"/>
                </a:solidFill>
              </a:rPr>
              <a:t>(3)</a:t>
            </a:r>
            <a:endParaRPr lang="en-AU" dirty="0">
              <a:solidFill>
                <a:schemeClr val="bg1"/>
              </a:solidFill>
            </a:endParaRPr>
          </a:p>
        </p:txBody>
      </p:sp>
      <p:sp>
        <p:nvSpPr>
          <p:cNvPr id="5" name="Text Placeholder 4">
            <a:extLst>
              <a:ext uri="{FF2B5EF4-FFF2-40B4-BE49-F238E27FC236}">
                <a16:creationId xmlns:a16="http://schemas.microsoft.com/office/drawing/2014/main" id="{1B024235-4011-BC07-EB23-82663E081226}"/>
              </a:ext>
            </a:extLst>
          </p:cNvPr>
          <p:cNvSpPr>
            <a:spLocks noGrp="1"/>
          </p:cNvSpPr>
          <p:nvPr>
            <p:ph type="body" sz="quarter" idx="18"/>
          </p:nvPr>
        </p:nvSpPr>
        <p:spPr>
          <a:xfrm>
            <a:off x="360000" y="982520"/>
            <a:ext cx="11484000" cy="310015"/>
          </a:xfrm>
        </p:spPr>
        <p:txBody>
          <a:bodyPr/>
          <a:lstStyle/>
          <a:p>
            <a:r>
              <a:rPr lang="en-US" dirty="0"/>
              <a:t>Paragraph 6</a:t>
            </a:r>
            <a:endParaRPr lang="en-AU" dirty="0"/>
          </a:p>
        </p:txBody>
      </p:sp>
      <p:sp>
        <p:nvSpPr>
          <p:cNvPr id="3" name="TextBox 2">
            <a:extLst>
              <a:ext uri="{FF2B5EF4-FFF2-40B4-BE49-F238E27FC236}">
                <a16:creationId xmlns:a16="http://schemas.microsoft.com/office/drawing/2014/main" id="{CF9C8578-6EFF-0136-B391-00C8379D579C}"/>
              </a:ext>
            </a:extLst>
          </p:cNvPr>
          <p:cNvSpPr txBox="1"/>
          <p:nvPr/>
        </p:nvSpPr>
        <p:spPr>
          <a:xfrm>
            <a:off x="360000" y="1708165"/>
            <a:ext cx="4712425" cy="3780522"/>
          </a:xfrm>
          <a:prstGeom prst="rect">
            <a:avLst/>
          </a:prstGeom>
          <a:noFill/>
        </p:spPr>
        <p:txBody>
          <a:bodyPr wrap="square">
            <a:spAutoFit/>
          </a:bodyPr>
          <a:lstStyle/>
          <a:p>
            <a:pPr>
              <a:lnSpc>
                <a:spcPct val="150000"/>
              </a:lnSpc>
            </a:pPr>
            <a:r>
              <a:rPr lang="en-AU" sz="1800" dirty="0"/>
              <a:t>The longer Jay and I spoke, I was struck by his depth of knowledge. He </a:t>
            </a:r>
            <a:r>
              <a:rPr lang="en-AU" sz="1800" dirty="0">
                <a:solidFill>
                  <a:schemeClr val="tx2"/>
                </a:solidFill>
              </a:rPr>
              <a:t>taught me about the rise and fall of Falun </a:t>
            </a:r>
            <a:r>
              <a:rPr lang="en-AU" sz="1800" dirty="0" err="1">
                <a:solidFill>
                  <a:schemeClr val="tx2"/>
                </a:solidFill>
              </a:rPr>
              <a:t>Dafa</a:t>
            </a:r>
            <a:r>
              <a:rPr lang="en-AU" sz="1800" dirty="0"/>
              <a:t>, a spiritual practice rooted in Buddhist tradition. He told me about his experience </a:t>
            </a:r>
            <a:r>
              <a:rPr lang="en-AU" sz="1800" dirty="0">
                <a:solidFill>
                  <a:schemeClr val="tx2"/>
                </a:solidFill>
              </a:rPr>
              <a:t>working in the security industry. </a:t>
            </a:r>
            <a:r>
              <a:rPr lang="en-AU" sz="1800" dirty="0"/>
              <a:t>We spoke about </a:t>
            </a:r>
            <a:r>
              <a:rPr lang="en-AU" sz="1800" dirty="0">
                <a:solidFill>
                  <a:schemeClr val="tx2"/>
                </a:solidFill>
              </a:rPr>
              <a:t>conspiracy theories. </a:t>
            </a:r>
            <a:r>
              <a:rPr lang="en-AU" sz="1800" dirty="0"/>
              <a:t>He explained his family’s </a:t>
            </a:r>
            <a:r>
              <a:rPr lang="en-AU" sz="1800" dirty="0">
                <a:solidFill>
                  <a:schemeClr val="tx2"/>
                </a:solidFill>
              </a:rPr>
              <a:t>long history of working within government associations</a:t>
            </a:r>
            <a:r>
              <a:rPr lang="en-AU" sz="1800" dirty="0"/>
              <a:t>. </a:t>
            </a:r>
          </a:p>
        </p:txBody>
      </p:sp>
      <p:sp>
        <p:nvSpPr>
          <p:cNvPr id="6" name="Text Placeholder 4">
            <a:extLst>
              <a:ext uri="{FF2B5EF4-FFF2-40B4-BE49-F238E27FC236}">
                <a16:creationId xmlns:a16="http://schemas.microsoft.com/office/drawing/2014/main" id="{18731296-3220-3018-59AE-CE49EC7D2E95}"/>
              </a:ext>
            </a:extLst>
          </p:cNvPr>
          <p:cNvSpPr txBox="1">
            <a:spLocks/>
          </p:cNvSpPr>
          <p:nvPr/>
        </p:nvSpPr>
        <p:spPr>
          <a:xfrm>
            <a:off x="5710811" y="1708165"/>
            <a:ext cx="5901085" cy="4807835"/>
          </a:xfrm>
          <a:prstGeom prst="rect">
            <a:avLst/>
          </a:prstGeom>
        </p:spPr>
        <p:txBody>
          <a:bodyPr vert="horz" lIns="0" tIns="0" rIns="0" bIns="0" rtlCol="0" anchor="t">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b="1" dirty="0">
                <a:latin typeface="Arial"/>
                <a:cs typeface="Arial"/>
              </a:rPr>
              <a:t>Annotations:</a:t>
            </a:r>
          </a:p>
          <a:p>
            <a:pPr marL="285750" indent="-285750" algn="l">
              <a:buFont typeface="Arial" panose="020B0604020202020204" pitchFamily="34" charset="0"/>
              <a:buChar char="•"/>
            </a:pPr>
            <a:r>
              <a:rPr lang="en-US" sz="1800" b="1" dirty="0">
                <a:solidFill>
                  <a:schemeClr val="tx2"/>
                </a:solidFill>
                <a:latin typeface="Arial"/>
                <a:cs typeface="Arial"/>
              </a:rPr>
              <a:t>Cumulative listing</a:t>
            </a:r>
            <a:r>
              <a:rPr lang="en-US" sz="1800" b="1" dirty="0">
                <a:latin typeface="Arial"/>
                <a:cs typeface="Arial"/>
              </a:rPr>
              <a:t> – </a:t>
            </a:r>
            <a:r>
              <a:rPr lang="en-US" sz="1800" dirty="0">
                <a:latin typeface="Arial"/>
                <a:cs typeface="Arial"/>
              </a:rPr>
              <a:t>t</a:t>
            </a:r>
            <a:r>
              <a:rPr lang="en-AU" sz="1800" dirty="0">
                <a:latin typeface="Arial"/>
                <a:cs typeface="Arial"/>
              </a:rPr>
              <a:t>he accumulation of personal and familial details builds Jay’s credibility, challenging stereotypes about homelessness and appealing to the reader’s sense of fairness by portraying him as informed, complex, and dignified</a:t>
            </a:r>
            <a:r>
              <a:rPr lang="en-US" sz="1800" dirty="0">
                <a:latin typeface="Arial"/>
                <a:cs typeface="Arial"/>
              </a:rPr>
              <a:t>.</a:t>
            </a:r>
          </a:p>
          <a:p>
            <a:pPr marL="285750" indent="-285750">
              <a:buFont typeface="Arial" panose="020B0604020202020204" pitchFamily="34" charset="0"/>
              <a:buChar char="•"/>
            </a:pPr>
            <a:endParaRPr lang="en-AU" sz="1800" dirty="0"/>
          </a:p>
        </p:txBody>
      </p:sp>
      <p:sp>
        <p:nvSpPr>
          <p:cNvPr id="4" name="Slide Number Placeholder 3">
            <a:extLst>
              <a:ext uri="{FF2B5EF4-FFF2-40B4-BE49-F238E27FC236}">
                <a16:creationId xmlns:a16="http://schemas.microsoft.com/office/drawing/2014/main" id="{B9FB4B83-83F4-6486-5B2C-059B4D3E6CBF}"/>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pPr/>
              <a:t>37</a:t>
            </a:fld>
            <a:endParaRPr lang="en-AU"/>
          </a:p>
        </p:txBody>
      </p:sp>
    </p:spTree>
    <p:extLst>
      <p:ext uri="{BB962C8B-B14F-4D97-AF65-F5344CB8AC3E}">
        <p14:creationId xmlns:p14="http://schemas.microsoft.com/office/powerpoint/2010/main" val="1408672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9CD5CD-E726-6091-6703-C5E6F1230A7B}"/>
              </a:ext>
            </a:extLst>
          </p:cNvPr>
          <p:cNvSpPr>
            <a:spLocks noGrp="1"/>
          </p:cNvSpPr>
          <p:nvPr>
            <p:ph type="title"/>
          </p:nvPr>
        </p:nvSpPr>
        <p:spPr/>
        <p:txBody>
          <a:bodyPr/>
          <a:lstStyle/>
          <a:p>
            <a:r>
              <a:rPr lang="en-US" dirty="0"/>
              <a:t>The tent village at Musgrave Park </a:t>
            </a:r>
            <a:r>
              <a:rPr lang="en-US" dirty="0">
                <a:solidFill>
                  <a:schemeClr val="bg1"/>
                </a:solidFill>
              </a:rPr>
              <a:t>(4)</a:t>
            </a:r>
            <a:endParaRPr lang="en-AU" dirty="0">
              <a:solidFill>
                <a:schemeClr val="bg1"/>
              </a:solidFill>
            </a:endParaRPr>
          </a:p>
        </p:txBody>
      </p:sp>
      <p:sp>
        <p:nvSpPr>
          <p:cNvPr id="5" name="Text Placeholder 4">
            <a:extLst>
              <a:ext uri="{FF2B5EF4-FFF2-40B4-BE49-F238E27FC236}">
                <a16:creationId xmlns:a16="http://schemas.microsoft.com/office/drawing/2014/main" id="{43605555-42E5-4BA8-DA69-30FEBED71B52}"/>
              </a:ext>
            </a:extLst>
          </p:cNvPr>
          <p:cNvSpPr>
            <a:spLocks noGrp="1"/>
          </p:cNvSpPr>
          <p:nvPr>
            <p:ph type="body" sz="quarter" idx="18"/>
          </p:nvPr>
        </p:nvSpPr>
        <p:spPr/>
        <p:txBody>
          <a:bodyPr/>
          <a:lstStyle/>
          <a:p>
            <a:r>
              <a:rPr lang="en-AU"/>
              <a:t>Paragraph 6 (continued)</a:t>
            </a:r>
          </a:p>
        </p:txBody>
      </p:sp>
      <p:sp>
        <p:nvSpPr>
          <p:cNvPr id="9" name="Text Placeholder 4">
            <a:extLst>
              <a:ext uri="{FF2B5EF4-FFF2-40B4-BE49-F238E27FC236}">
                <a16:creationId xmlns:a16="http://schemas.microsoft.com/office/drawing/2014/main" id="{24F5066A-ACB7-8FDD-3227-1BBD3D3D658F}"/>
              </a:ext>
            </a:extLst>
          </p:cNvPr>
          <p:cNvSpPr txBox="1">
            <a:spLocks/>
          </p:cNvSpPr>
          <p:nvPr/>
        </p:nvSpPr>
        <p:spPr>
          <a:xfrm>
            <a:off x="360000" y="1500350"/>
            <a:ext cx="5413189" cy="4807835"/>
          </a:xfrm>
          <a:prstGeom prst="rect">
            <a:avLst/>
          </a:prstGeom>
        </p:spPr>
        <p:txBody>
          <a:bodyPr vert="horz" lIns="0" tIns="0" rIns="0" bIns="0" rtlCol="0" anchor="t">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dirty="0"/>
              <a:t>He had uncles in the air force, an aunty in public prosecutions, a grandparent who was a retired Vietnam veteran, and his mother was a nurse. </a:t>
            </a:r>
            <a:r>
              <a:rPr lang="en-AU" dirty="0">
                <a:solidFill>
                  <a:schemeClr val="tx2"/>
                </a:solidFill>
              </a:rPr>
              <a:t>I imagined this is why he was initially drawn to work within the public service as well; I didn’t want to ask how he felt about it now. </a:t>
            </a:r>
          </a:p>
        </p:txBody>
      </p:sp>
      <p:sp>
        <p:nvSpPr>
          <p:cNvPr id="10" name="Text Placeholder 4">
            <a:extLst>
              <a:ext uri="{FF2B5EF4-FFF2-40B4-BE49-F238E27FC236}">
                <a16:creationId xmlns:a16="http://schemas.microsoft.com/office/drawing/2014/main" id="{72B33D14-E984-60B7-7C4F-2985599A68E7}"/>
              </a:ext>
            </a:extLst>
          </p:cNvPr>
          <p:cNvSpPr txBox="1">
            <a:spLocks/>
          </p:cNvSpPr>
          <p:nvPr/>
        </p:nvSpPr>
        <p:spPr>
          <a:xfrm>
            <a:off x="6096000" y="1500350"/>
            <a:ext cx="5413189" cy="4807835"/>
          </a:xfrm>
          <a:prstGeom prst="rect">
            <a:avLst/>
          </a:prstGeom>
        </p:spPr>
        <p:txBody>
          <a:bodyPr vert="horz" lIns="0" tIns="0" rIns="0" bIns="0" rtlCol="0">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Annotations:</a:t>
            </a:r>
          </a:p>
          <a:p>
            <a:pPr marL="285750" indent="-285750" algn="l">
              <a:buFont typeface="Arial" panose="020B0604020202020204" pitchFamily="34" charset="0"/>
              <a:buChar char="•"/>
            </a:pPr>
            <a:r>
              <a:rPr lang="en-US" b="1" dirty="0">
                <a:solidFill>
                  <a:schemeClr val="tx2"/>
                </a:solidFill>
              </a:rPr>
              <a:t>Irony</a:t>
            </a:r>
            <a:r>
              <a:rPr lang="en-US" b="1" dirty="0"/>
              <a:t>  – </a:t>
            </a:r>
            <a:r>
              <a:rPr lang="en-US" dirty="0"/>
              <a:t>critiques the system that allows someone with such strong ties to community service to experience this level of hardship.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AU" dirty="0"/>
          </a:p>
        </p:txBody>
      </p:sp>
      <p:sp>
        <p:nvSpPr>
          <p:cNvPr id="4" name="Slide Number Placeholder 3">
            <a:extLst>
              <a:ext uri="{FF2B5EF4-FFF2-40B4-BE49-F238E27FC236}">
                <a16:creationId xmlns:a16="http://schemas.microsoft.com/office/drawing/2014/main" id="{51A68CEF-BC42-8DB4-5749-5C6E7BBBE463}"/>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38</a:t>
            </a:fld>
            <a:endParaRPr lang="en-AU"/>
          </a:p>
        </p:txBody>
      </p:sp>
    </p:spTree>
    <p:extLst>
      <p:ext uri="{BB962C8B-B14F-4D97-AF65-F5344CB8AC3E}">
        <p14:creationId xmlns:p14="http://schemas.microsoft.com/office/powerpoint/2010/main" val="1193542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FDDDB-E960-9700-0AA4-229C2E49697C}"/>
              </a:ext>
            </a:extLst>
          </p:cNvPr>
          <p:cNvSpPr>
            <a:spLocks noGrp="1"/>
          </p:cNvSpPr>
          <p:nvPr>
            <p:ph type="title"/>
          </p:nvPr>
        </p:nvSpPr>
        <p:spPr/>
        <p:txBody>
          <a:bodyPr/>
          <a:lstStyle/>
          <a:p>
            <a:r>
              <a:rPr lang="en-US" dirty="0"/>
              <a:t>The tent village at Musgrave Park </a:t>
            </a:r>
            <a:r>
              <a:rPr lang="en-US" dirty="0">
                <a:solidFill>
                  <a:schemeClr val="bg1"/>
                </a:solidFill>
              </a:rPr>
              <a:t>(5)</a:t>
            </a:r>
            <a:endParaRPr lang="en-AU" dirty="0">
              <a:solidFill>
                <a:schemeClr val="bg1"/>
              </a:solidFill>
            </a:endParaRPr>
          </a:p>
        </p:txBody>
      </p:sp>
      <p:sp>
        <p:nvSpPr>
          <p:cNvPr id="5" name="Text Placeholder 4">
            <a:extLst>
              <a:ext uri="{FF2B5EF4-FFF2-40B4-BE49-F238E27FC236}">
                <a16:creationId xmlns:a16="http://schemas.microsoft.com/office/drawing/2014/main" id="{AB0D125B-885D-FEF5-2FD8-770076EFD4C8}"/>
              </a:ext>
            </a:extLst>
          </p:cNvPr>
          <p:cNvSpPr>
            <a:spLocks noGrp="1"/>
          </p:cNvSpPr>
          <p:nvPr>
            <p:ph type="body" sz="quarter" idx="18"/>
          </p:nvPr>
        </p:nvSpPr>
        <p:spPr/>
        <p:txBody>
          <a:bodyPr/>
          <a:lstStyle/>
          <a:p>
            <a:r>
              <a:rPr lang="en-AU" dirty="0"/>
              <a:t>Paragraph 18</a:t>
            </a:r>
          </a:p>
        </p:txBody>
      </p:sp>
      <p:sp>
        <p:nvSpPr>
          <p:cNvPr id="3" name="Text Placeholder 4">
            <a:extLst>
              <a:ext uri="{FF2B5EF4-FFF2-40B4-BE49-F238E27FC236}">
                <a16:creationId xmlns:a16="http://schemas.microsoft.com/office/drawing/2014/main" id="{5AAC0569-36AA-C83B-2286-4191FB6F1561}"/>
              </a:ext>
            </a:extLst>
          </p:cNvPr>
          <p:cNvSpPr txBox="1">
            <a:spLocks/>
          </p:cNvSpPr>
          <p:nvPr/>
        </p:nvSpPr>
        <p:spPr>
          <a:xfrm>
            <a:off x="360000" y="1500350"/>
            <a:ext cx="5413189" cy="4807835"/>
          </a:xfrm>
          <a:prstGeom prst="rect">
            <a:avLst/>
          </a:prstGeom>
        </p:spPr>
        <p:txBody>
          <a:bodyPr vert="horz" lIns="0" tIns="0" rIns="0" bIns="0" rtlCol="0" anchor="t">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800" dirty="0">
                <a:solidFill>
                  <a:schemeClr val="tx2"/>
                </a:solidFill>
              </a:rPr>
              <a:t>During the time I spent getting to know the people living in the tent village, a lot of people brought up that Paul was the person providing the tents</a:t>
            </a:r>
            <a:r>
              <a:rPr lang="en-AU" sz="1800" dirty="0"/>
              <a:t>. I made it my mission to get in contact with him. We met on a Monday night at the park, where he had welcomed me to join him as he handed out supplies. At one of the park’s entrances, there were seven tables set up, half with clothes and half with food.</a:t>
            </a:r>
          </a:p>
        </p:txBody>
      </p:sp>
      <p:sp>
        <p:nvSpPr>
          <p:cNvPr id="8" name="Text Placeholder 4">
            <a:extLst>
              <a:ext uri="{FF2B5EF4-FFF2-40B4-BE49-F238E27FC236}">
                <a16:creationId xmlns:a16="http://schemas.microsoft.com/office/drawing/2014/main" id="{3FAC28D1-D492-2D39-EE08-F057D96DCA3E}"/>
              </a:ext>
            </a:extLst>
          </p:cNvPr>
          <p:cNvSpPr txBox="1">
            <a:spLocks/>
          </p:cNvSpPr>
          <p:nvPr/>
        </p:nvSpPr>
        <p:spPr>
          <a:xfrm>
            <a:off x="6096000" y="1500350"/>
            <a:ext cx="5413189" cy="4807835"/>
          </a:xfrm>
          <a:prstGeom prst="rect">
            <a:avLst/>
          </a:prstGeom>
        </p:spPr>
        <p:txBody>
          <a:bodyPr vert="horz" lIns="0" tIns="0" rIns="0" bIns="0" rtlCol="0" anchor="t">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b="1" dirty="0">
                <a:latin typeface="+mn-lt"/>
                <a:cs typeface="Arial"/>
              </a:rPr>
              <a:t>Annotations:</a:t>
            </a:r>
          </a:p>
          <a:p>
            <a:pPr marL="285750" indent="-285750">
              <a:buFont typeface="Arial" panose="020B0604020202020204" pitchFamily="34" charset="0"/>
              <a:buChar char="•"/>
            </a:pPr>
            <a:r>
              <a:rPr lang="en-US" sz="1800" b="1" dirty="0">
                <a:solidFill>
                  <a:schemeClr val="tx2"/>
                </a:solidFill>
                <a:latin typeface="+mn-lt"/>
                <a:cs typeface="Arial"/>
              </a:rPr>
              <a:t>Anecdotal evidence </a:t>
            </a:r>
            <a:r>
              <a:rPr lang="en-US" sz="1800" b="1" dirty="0">
                <a:latin typeface="+mn-lt"/>
                <a:cs typeface="Arial"/>
              </a:rPr>
              <a:t>– </a:t>
            </a:r>
            <a:r>
              <a:rPr lang="en-US" sz="1800" dirty="0">
                <a:latin typeface="+mn-lt"/>
                <a:cs typeface="Arial"/>
              </a:rPr>
              <a:t>t</a:t>
            </a:r>
            <a:r>
              <a:rPr lang="en-AU" sz="1800" dirty="0">
                <a:latin typeface="+mn-lt"/>
                <a:cs typeface="Arial"/>
              </a:rPr>
              <a:t>he writer uses a personal anecdote to create a sense of authenticity and position themselves as a credible empathetic observer.</a:t>
            </a:r>
          </a:p>
          <a:p>
            <a:pPr marL="285750" indent="-285750" algn="l">
              <a:buFont typeface="Arial" panose="020B0604020202020204" pitchFamily="34" charset="0"/>
              <a:buChar char="•"/>
            </a:pPr>
            <a:endParaRPr lang="en-AU" sz="1800" dirty="0">
              <a:latin typeface="+mn-lt"/>
            </a:endParaRPr>
          </a:p>
          <a:p>
            <a:pPr marL="285750" indent="-285750" algn="l">
              <a:buFont typeface="Arial" panose="020B0604020202020204" pitchFamily="34" charset="0"/>
              <a:buChar char="•"/>
            </a:pPr>
            <a:endParaRPr lang="en-AU" sz="1800" dirty="0">
              <a:latin typeface="+mn-lt"/>
            </a:endParaRPr>
          </a:p>
        </p:txBody>
      </p:sp>
      <p:sp>
        <p:nvSpPr>
          <p:cNvPr id="4" name="Slide Number Placeholder 3">
            <a:extLst>
              <a:ext uri="{FF2B5EF4-FFF2-40B4-BE49-F238E27FC236}">
                <a16:creationId xmlns:a16="http://schemas.microsoft.com/office/drawing/2014/main" id="{3F617B62-2F48-7C09-A774-E2652536A96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39</a:t>
            </a:fld>
            <a:endParaRPr lang="en-AU"/>
          </a:p>
        </p:txBody>
      </p:sp>
    </p:spTree>
    <p:extLst>
      <p:ext uri="{BB962C8B-B14F-4D97-AF65-F5344CB8AC3E}">
        <p14:creationId xmlns:p14="http://schemas.microsoft.com/office/powerpoint/2010/main" val="3658119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F5761A9-148F-5887-32E9-141672BEF055}"/>
              </a:ext>
            </a:extLst>
          </p:cNvPr>
          <p:cNvSpPr>
            <a:spLocks noGrp="1"/>
          </p:cNvSpPr>
          <p:nvPr>
            <p:ph type="title"/>
          </p:nvPr>
        </p:nvSpPr>
        <p:spPr/>
        <p:txBody>
          <a:bodyPr/>
          <a:lstStyle/>
          <a:p>
            <a:r>
              <a:rPr lang="en-AU" dirty="0"/>
              <a:t>Text complexity </a:t>
            </a:r>
          </a:p>
        </p:txBody>
      </p:sp>
      <p:sp>
        <p:nvSpPr>
          <p:cNvPr id="4" name="Text Placeholder 3">
            <a:extLst>
              <a:ext uri="{FF2B5EF4-FFF2-40B4-BE49-F238E27FC236}">
                <a16:creationId xmlns:a16="http://schemas.microsoft.com/office/drawing/2014/main" id="{95464586-7352-0FE3-E550-288461CE6566}"/>
              </a:ext>
            </a:extLst>
          </p:cNvPr>
          <p:cNvSpPr>
            <a:spLocks noGrp="1"/>
          </p:cNvSpPr>
          <p:nvPr>
            <p:ph type="body" sz="quarter" idx="18"/>
          </p:nvPr>
        </p:nvSpPr>
        <p:spPr/>
        <p:txBody>
          <a:bodyPr/>
          <a:lstStyle/>
          <a:p>
            <a:r>
              <a:rPr lang="en-AU"/>
              <a:t>Core text 2 – The tent village at Musgrave Park</a:t>
            </a:r>
          </a:p>
        </p:txBody>
      </p:sp>
      <p:sp>
        <p:nvSpPr>
          <p:cNvPr id="9" name="Text Placeholder 4">
            <a:extLst>
              <a:ext uri="{FF2B5EF4-FFF2-40B4-BE49-F238E27FC236}">
                <a16:creationId xmlns:a16="http://schemas.microsoft.com/office/drawing/2014/main" id="{DB2EF558-7440-CBD9-F741-CE2504E04B50}"/>
              </a:ext>
            </a:extLst>
          </p:cNvPr>
          <p:cNvSpPr txBox="1">
            <a:spLocks/>
          </p:cNvSpPr>
          <p:nvPr/>
        </p:nvSpPr>
        <p:spPr>
          <a:xfrm>
            <a:off x="360000" y="1369454"/>
            <a:ext cx="11484000" cy="3398489"/>
          </a:xfrm>
          <a:prstGeom prst="rect">
            <a:avLst/>
          </a:prstGeom>
        </p:spPr>
        <p:txBody>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600" dirty="0">
                <a:solidFill>
                  <a:srgbClr val="000000"/>
                </a:solidFill>
              </a:rPr>
              <a:t>The text, ‘The tent village at Musgrave Park’ meets the </a:t>
            </a:r>
            <a:r>
              <a:rPr lang="en-AU" sz="1600" u="sng" dirty="0">
                <a:solidFill>
                  <a:srgbClr val="000000"/>
                </a:solidFill>
                <a:hlinkClick r:id="rId3"/>
              </a:rPr>
              <a:t>text requirements</a:t>
            </a:r>
            <a:r>
              <a:rPr lang="en-AU" sz="1600" dirty="0">
                <a:solidFill>
                  <a:srgbClr val="000000"/>
                </a:solidFill>
                <a:hlinkClick r:id="rId3"/>
              </a:rPr>
              <a:t> </a:t>
            </a:r>
            <a:r>
              <a:rPr lang="en-AU" sz="1600" dirty="0">
                <a:solidFill>
                  <a:srgbClr val="000000"/>
                </a:solidFill>
              </a:rPr>
              <a:t>for English Standard as it is an Australian text that is widely regarded as quality literature and it explores a range of social, cultural and gender perspectives. </a:t>
            </a:r>
          </a:p>
          <a:p>
            <a:r>
              <a:rPr lang="en-AU" sz="1600" dirty="0"/>
              <a:t>The text contains a range of markers which align to the moderately complex to highly complex level of the Text Complexity scale as per the ‘Literacy: About the general capability’ document which can be downloaded on the </a:t>
            </a:r>
            <a:r>
              <a:rPr lang="en-AU" sz="1600" u="sng" dirty="0">
                <a:hlinkClick r:id="rId4"/>
              </a:rPr>
              <a:t>General capabilities downloads</a:t>
            </a:r>
            <a:r>
              <a:rPr lang="en-AU" sz="1600" dirty="0"/>
              <a:t> page of the </a:t>
            </a:r>
            <a:r>
              <a:rPr lang="en-AU" sz="1600" u="sng" dirty="0">
                <a:hlinkClick r:id="rId5"/>
              </a:rPr>
              <a:t>Australian Curriculum</a:t>
            </a:r>
            <a:r>
              <a:rPr lang="en-AU" sz="1600" dirty="0"/>
              <a:t> webpage. I</a:t>
            </a:r>
            <a:r>
              <a:rPr lang="en-AU" sz="1600" dirty="0">
                <a:solidFill>
                  <a:srgbClr val="000000"/>
                </a:solidFill>
              </a:rPr>
              <a:t>t provides students opportunities to engage with a text that explores complex issues and cultural context that encourages critical thinking and deep comprehension. The text considers complex themes and questions cultural expectations centred perceptions of social status. It explores the multiple connotations that can be inferred from the words ‘home’ and ‘homelessness’ using complex sentences and subtle evaluative language reflecting the author’s viewpoint. </a:t>
            </a:r>
            <a:endParaRPr lang="en-AU" sz="1600" dirty="0"/>
          </a:p>
        </p:txBody>
      </p:sp>
      <p:sp>
        <p:nvSpPr>
          <p:cNvPr id="10" name="TextBox 9">
            <a:extLst>
              <a:ext uri="{FF2B5EF4-FFF2-40B4-BE49-F238E27FC236}">
                <a16:creationId xmlns:a16="http://schemas.microsoft.com/office/drawing/2014/main" id="{9A569C5E-643B-0891-ED9C-45F0B83854F5}"/>
              </a:ext>
            </a:extLst>
          </p:cNvPr>
          <p:cNvSpPr txBox="1"/>
          <p:nvPr/>
        </p:nvSpPr>
        <p:spPr>
          <a:xfrm>
            <a:off x="360000" y="4983774"/>
            <a:ext cx="11495998" cy="1417026"/>
          </a:xfrm>
          <a:prstGeom prst="rect">
            <a:avLst/>
          </a:prstGeom>
          <a:solidFill>
            <a:schemeClr val="accent4">
              <a:alpha val="50000"/>
            </a:schemeClr>
          </a:solidFill>
        </p:spPr>
        <p:txBody>
          <a:bodyPr wrap="square" anchor="ctr" anchorCtr="1">
            <a:noAutofit/>
          </a:bodyPr>
          <a:lstStyle/>
          <a:p>
            <a:pPr>
              <a:lnSpc>
                <a:spcPct val="150000"/>
              </a:lnSpc>
              <a:spcBef>
                <a:spcPts val="1200"/>
              </a:spcBef>
              <a:spcAft>
                <a:spcPts val="600"/>
              </a:spcAft>
              <a:buNone/>
            </a:pPr>
            <a:r>
              <a:rPr lang="en-AU" sz="1600" dirty="0">
                <a:solidFill>
                  <a:srgbClr val="000000"/>
                </a:solidFill>
                <a:effectLst/>
                <a:latin typeface="Arial" panose="020B0604020202020204" pitchFamily="34" charset="0"/>
                <a:ea typeface="Calibri" panose="020F0502020204030204" pitchFamily="34" charset="0"/>
              </a:rPr>
              <a:t>This text references trauma and homelessness, consider this in the decision to use this text in your context. Use of this text should be guided by the department’s advice regarding </a:t>
            </a:r>
            <a:r>
              <a:rPr lang="en-AU" sz="1600" u="sng" dirty="0">
                <a:solidFill>
                  <a:srgbClr val="000000"/>
                </a:solidFill>
                <a:effectLst/>
                <a:latin typeface="Arial" panose="020B0604020202020204" pitchFamily="34" charset="0"/>
                <a:ea typeface="Calibri" panose="020F0502020204030204" pitchFamily="34" charset="0"/>
                <a:hlinkClick r:id="rId6"/>
              </a:rPr>
              <a:t>Preventing public disclosures</a:t>
            </a:r>
            <a:r>
              <a:rPr lang="en-AU" sz="1600" dirty="0">
                <a:solidFill>
                  <a:srgbClr val="000000"/>
                </a:solidFill>
                <a:effectLst/>
                <a:latin typeface="Arial" panose="020B0604020202020204" pitchFamily="34" charset="0"/>
                <a:ea typeface="Calibri" panose="020F0502020204030204" pitchFamily="34" charset="0"/>
              </a:rPr>
              <a:t>, </a:t>
            </a:r>
            <a:r>
              <a:rPr lang="en-AU" sz="1600" u="sng" dirty="0">
                <a:solidFill>
                  <a:srgbClr val="000000"/>
                </a:solidFill>
                <a:effectLst/>
                <a:latin typeface="Arial" panose="020B0604020202020204" pitchFamily="34" charset="0"/>
                <a:ea typeface="Calibri" panose="020F0502020204030204" pitchFamily="34" charset="0"/>
                <a:hlinkClick r:id="rId7"/>
              </a:rPr>
              <a:t>Types of crises</a:t>
            </a:r>
            <a:r>
              <a:rPr lang="en-AU" sz="1600" dirty="0">
                <a:solidFill>
                  <a:srgbClr val="000000"/>
                </a:solidFill>
                <a:effectLst/>
                <a:latin typeface="Arial" panose="020B0604020202020204" pitchFamily="34" charset="0"/>
                <a:ea typeface="Calibri" panose="020F0502020204030204" pitchFamily="34" charset="0"/>
              </a:rPr>
              <a:t> and </a:t>
            </a:r>
            <a:r>
              <a:rPr lang="en-AU" sz="1600" u="sng" dirty="0">
                <a:solidFill>
                  <a:srgbClr val="000000"/>
                </a:solidFill>
                <a:effectLst/>
                <a:latin typeface="Arial" panose="020B0604020202020204" pitchFamily="34" charset="0"/>
                <a:ea typeface="Calibri" panose="020F0502020204030204" pitchFamily="34" charset="0"/>
                <a:hlinkClick r:id="rId8"/>
              </a:rPr>
              <a:t>Supporting refugee students</a:t>
            </a:r>
            <a:r>
              <a:rPr lang="en-AU" sz="1600" dirty="0">
                <a:solidFill>
                  <a:srgbClr val="000000"/>
                </a:solidFill>
                <a:effectLst/>
                <a:latin typeface="Arial" panose="020B0604020202020204" pitchFamily="34" charset="0"/>
                <a:ea typeface="Calibri" panose="020F0502020204030204" pitchFamily="34" charset="0"/>
              </a:rPr>
              <a:t>.  To learn more, visit </a:t>
            </a:r>
            <a:r>
              <a:rPr lang="en-AU" sz="1600" u="sng" dirty="0">
                <a:solidFill>
                  <a:srgbClr val="2F5496"/>
                </a:solidFill>
                <a:effectLst/>
                <a:latin typeface="Arial" panose="020B0604020202020204" pitchFamily="34" charset="0"/>
                <a:ea typeface="Calibri" panose="020F0502020204030204" pitchFamily="34" charset="0"/>
                <a:hlinkClick r:id="rId9"/>
              </a:rPr>
              <a:t>Trauma-informed practice in schools: An explainer.</a:t>
            </a:r>
            <a:r>
              <a:rPr lang="en-AU" sz="1600" dirty="0">
                <a:solidFill>
                  <a:srgbClr val="000000"/>
                </a:solidFill>
                <a:effectLst/>
                <a:latin typeface="Arial" panose="020B0604020202020204" pitchFamily="34" charset="0"/>
                <a:ea typeface="Calibri" panose="020F0502020204030204" pitchFamily="34" charset="0"/>
              </a:rPr>
              <a:t> </a:t>
            </a:r>
            <a:endParaRPr lang="en-AU" sz="1600" dirty="0">
              <a:effectLst/>
              <a:latin typeface="Arial" panose="020B0604020202020204" pitchFamily="34" charset="0"/>
              <a:ea typeface="Calibri" panose="020F0502020204030204" pitchFamily="34" charset="0"/>
            </a:endParaRPr>
          </a:p>
        </p:txBody>
      </p:sp>
      <p:sp>
        <p:nvSpPr>
          <p:cNvPr id="2" name="Slide Number Placeholder 1">
            <a:extLst>
              <a:ext uri="{FF2B5EF4-FFF2-40B4-BE49-F238E27FC236}">
                <a16:creationId xmlns:a16="http://schemas.microsoft.com/office/drawing/2014/main" id="{40B6CD0F-2FB4-3F55-EF10-E7329FD604B9}"/>
              </a:ext>
            </a:extLst>
          </p:cNvPr>
          <p:cNvSpPr>
            <a:spLocks noGrp="1"/>
          </p:cNvSpPr>
          <p:nvPr>
            <p:ph type="sldNum" sz="quarter" idx="12"/>
          </p:nvPr>
        </p:nvSpPr>
        <p:spPr/>
        <p:txBody>
          <a:bodyPr/>
          <a:lstStyle/>
          <a:p>
            <a:fld id="{10A01DC5-1685-4615-8240-15192985C6A2}" type="slidenum">
              <a:rPr lang="en-AU" smtClean="0"/>
              <a:t>4</a:t>
            </a:fld>
            <a:endParaRPr lang="en-AU"/>
          </a:p>
        </p:txBody>
      </p:sp>
    </p:spTree>
    <p:extLst>
      <p:ext uri="{BB962C8B-B14F-4D97-AF65-F5344CB8AC3E}">
        <p14:creationId xmlns:p14="http://schemas.microsoft.com/office/powerpoint/2010/main" val="1757238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E6DD3C-ED48-0950-5E00-660FFE7FD860}"/>
              </a:ext>
            </a:extLst>
          </p:cNvPr>
          <p:cNvSpPr>
            <a:spLocks noGrp="1"/>
          </p:cNvSpPr>
          <p:nvPr>
            <p:ph type="title"/>
          </p:nvPr>
        </p:nvSpPr>
        <p:spPr/>
        <p:txBody>
          <a:bodyPr/>
          <a:lstStyle/>
          <a:p>
            <a:r>
              <a:rPr lang="en-US" dirty="0"/>
              <a:t>The tent village at Musgrave Park </a:t>
            </a:r>
            <a:r>
              <a:rPr lang="en-US" dirty="0">
                <a:solidFill>
                  <a:schemeClr val="bg1"/>
                </a:solidFill>
              </a:rPr>
              <a:t>(6)</a:t>
            </a:r>
            <a:endParaRPr lang="en-AU" dirty="0">
              <a:solidFill>
                <a:schemeClr val="bg1"/>
              </a:solidFill>
            </a:endParaRPr>
          </a:p>
        </p:txBody>
      </p:sp>
      <p:sp>
        <p:nvSpPr>
          <p:cNvPr id="5" name="Text Placeholder 4">
            <a:extLst>
              <a:ext uri="{FF2B5EF4-FFF2-40B4-BE49-F238E27FC236}">
                <a16:creationId xmlns:a16="http://schemas.microsoft.com/office/drawing/2014/main" id="{59A92BA0-8C0D-D906-17F7-D6CE8ADB564D}"/>
              </a:ext>
            </a:extLst>
          </p:cNvPr>
          <p:cNvSpPr>
            <a:spLocks noGrp="1"/>
          </p:cNvSpPr>
          <p:nvPr>
            <p:ph type="body" sz="quarter" idx="18"/>
          </p:nvPr>
        </p:nvSpPr>
        <p:spPr/>
        <p:txBody>
          <a:bodyPr/>
          <a:lstStyle/>
          <a:p>
            <a:r>
              <a:rPr lang="en-AU" dirty="0"/>
              <a:t>Paragraph 22</a:t>
            </a:r>
          </a:p>
        </p:txBody>
      </p:sp>
      <p:sp>
        <p:nvSpPr>
          <p:cNvPr id="3" name="Text Placeholder 4">
            <a:extLst>
              <a:ext uri="{FF2B5EF4-FFF2-40B4-BE49-F238E27FC236}">
                <a16:creationId xmlns:a16="http://schemas.microsoft.com/office/drawing/2014/main" id="{CED77933-83C4-38C3-D822-5D9F0FBC05C3}"/>
              </a:ext>
            </a:extLst>
          </p:cNvPr>
          <p:cNvSpPr txBox="1">
            <a:spLocks/>
          </p:cNvSpPr>
          <p:nvPr/>
        </p:nvSpPr>
        <p:spPr>
          <a:xfrm>
            <a:off x="360000" y="1567086"/>
            <a:ext cx="5413189" cy="4807835"/>
          </a:xfrm>
          <a:prstGeom prst="rect">
            <a:avLst/>
          </a:prstGeom>
        </p:spPr>
        <p:txBody>
          <a:bodyPr vert="horz" lIns="0" tIns="0" rIns="0" bIns="0" rtlCol="0" anchor="t">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800" dirty="0"/>
              <a:t>As we continued through the park, he was constantly saying hello to everyone. People came up to update him on their situations. It was evident how connected he was to each person he had supplied a tent for.</a:t>
            </a:r>
            <a:r>
              <a:rPr lang="en-AU" sz="1800" dirty="0">
                <a:solidFill>
                  <a:schemeClr val="tx2"/>
                </a:solidFill>
              </a:rPr>
              <a:t> I asked Paul if he could see a common thread connecting the people living in the tent village. For him, trauma was the shared history of the park. </a:t>
            </a:r>
          </a:p>
        </p:txBody>
      </p:sp>
      <p:sp>
        <p:nvSpPr>
          <p:cNvPr id="6" name="Text Placeholder 4">
            <a:extLst>
              <a:ext uri="{FF2B5EF4-FFF2-40B4-BE49-F238E27FC236}">
                <a16:creationId xmlns:a16="http://schemas.microsoft.com/office/drawing/2014/main" id="{DCF953A3-C065-11E8-6ECF-52EC2D579779}"/>
              </a:ext>
            </a:extLst>
          </p:cNvPr>
          <p:cNvSpPr txBox="1">
            <a:spLocks/>
          </p:cNvSpPr>
          <p:nvPr/>
        </p:nvSpPr>
        <p:spPr>
          <a:xfrm>
            <a:off x="6096000" y="1500350"/>
            <a:ext cx="5413189" cy="4807835"/>
          </a:xfrm>
          <a:prstGeom prst="rect">
            <a:avLst/>
          </a:prstGeom>
        </p:spPr>
        <p:txBody>
          <a:bodyPr vert="horz" lIns="0" tIns="0" rIns="0" bIns="0" rtlCol="0" anchor="t">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b="1" dirty="0">
                <a:latin typeface="+mn-lt"/>
                <a:cs typeface="Arial"/>
              </a:rPr>
              <a:t>Annotations:</a:t>
            </a:r>
          </a:p>
          <a:p>
            <a:pPr marL="285750" indent="-285750" algn="l">
              <a:buFont typeface="Arial" panose="020B0604020202020204" pitchFamily="34" charset="0"/>
              <a:buChar char="•"/>
            </a:pPr>
            <a:r>
              <a:rPr lang="en-US" sz="1800" b="1" dirty="0">
                <a:solidFill>
                  <a:schemeClr val="tx2"/>
                </a:solidFill>
                <a:latin typeface="+mn-lt"/>
                <a:cs typeface="Arial"/>
              </a:rPr>
              <a:t>Juxtaposition of connection and suffering</a:t>
            </a:r>
            <a:r>
              <a:rPr lang="en-US" sz="1800" b="1" dirty="0">
                <a:latin typeface="+mn-lt"/>
                <a:cs typeface="Arial"/>
              </a:rPr>
              <a:t> – </a:t>
            </a:r>
            <a:r>
              <a:rPr lang="en-AU" sz="1800" dirty="0">
                <a:latin typeface="+mn-lt"/>
                <a:cs typeface="Arial"/>
              </a:rPr>
              <a:t>describing trauma as “shared history” introduces </a:t>
            </a:r>
            <a:r>
              <a:rPr lang="en-AU" sz="1800" b="1" dirty="0">
                <a:latin typeface="+mn-lt"/>
                <a:cs typeface="Arial"/>
              </a:rPr>
              <a:t>emotional complexity</a:t>
            </a:r>
            <a:r>
              <a:rPr lang="en-AU" sz="1800" dirty="0">
                <a:latin typeface="+mn-lt"/>
                <a:cs typeface="Arial"/>
              </a:rPr>
              <a:t>. The people are connected not by friendship or family, but by </a:t>
            </a:r>
            <a:r>
              <a:rPr lang="en-AU" sz="1800" b="1" dirty="0">
                <a:latin typeface="+mn-lt"/>
                <a:cs typeface="Arial"/>
              </a:rPr>
              <a:t>systemic failures, displacement, and suffering</a:t>
            </a:r>
            <a:r>
              <a:rPr lang="en-AU" sz="1800" dirty="0">
                <a:latin typeface="+mn-lt"/>
                <a:cs typeface="Arial"/>
              </a:rPr>
              <a:t>.</a:t>
            </a:r>
            <a:endParaRPr lang="en-US" sz="1800" b="1" dirty="0">
              <a:latin typeface="+mn-lt"/>
              <a:cs typeface="Arial"/>
            </a:endParaRPr>
          </a:p>
          <a:p>
            <a:pPr marL="285750" indent="-285750">
              <a:buFont typeface="Arial" panose="020B0604020202020204" pitchFamily="34" charset="0"/>
              <a:buChar char="•"/>
            </a:pPr>
            <a:endParaRPr lang="en-US" sz="1800" dirty="0">
              <a:latin typeface="+mn-lt"/>
            </a:endParaRPr>
          </a:p>
          <a:p>
            <a:pPr marL="285750" indent="-285750">
              <a:buFont typeface="Arial" panose="020B0604020202020204" pitchFamily="34" charset="0"/>
              <a:buChar char="•"/>
            </a:pPr>
            <a:endParaRPr lang="en-AU" sz="1800" dirty="0">
              <a:latin typeface="+mn-lt"/>
            </a:endParaRPr>
          </a:p>
        </p:txBody>
      </p:sp>
      <p:sp>
        <p:nvSpPr>
          <p:cNvPr id="4" name="Slide Number Placeholder 3">
            <a:extLst>
              <a:ext uri="{FF2B5EF4-FFF2-40B4-BE49-F238E27FC236}">
                <a16:creationId xmlns:a16="http://schemas.microsoft.com/office/drawing/2014/main" id="{97BFA65A-A7DE-3BFD-7094-D17854DB408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40</a:t>
            </a:fld>
            <a:endParaRPr lang="en-AU"/>
          </a:p>
        </p:txBody>
      </p:sp>
    </p:spTree>
    <p:extLst>
      <p:ext uri="{BB962C8B-B14F-4D97-AF65-F5344CB8AC3E}">
        <p14:creationId xmlns:p14="http://schemas.microsoft.com/office/powerpoint/2010/main" val="3816612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D642F-E785-75D3-E4C7-EE88249DA282}"/>
              </a:ext>
            </a:extLst>
          </p:cNvPr>
          <p:cNvSpPr>
            <a:spLocks noGrp="1"/>
          </p:cNvSpPr>
          <p:nvPr>
            <p:ph type="title"/>
          </p:nvPr>
        </p:nvSpPr>
        <p:spPr/>
        <p:txBody>
          <a:bodyPr/>
          <a:lstStyle/>
          <a:p>
            <a:r>
              <a:rPr lang="en-US" dirty="0"/>
              <a:t>The tent village at Musgrave Park </a:t>
            </a:r>
            <a:r>
              <a:rPr lang="en-US" dirty="0">
                <a:solidFill>
                  <a:schemeClr val="bg1"/>
                </a:solidFill>
              </a:rPr>
              <a:t>(7)</a:t>
            </a:r>
            <a:endParaRPr lang="en-AU" dirty="0">
              <a:solidFill>
                <a:schemeClr val="bg1"/>
              </a:solidFill>
            </a:endParaRPr>
          </a:p>
        </p:txBody>
      </p:sp>
      <p:sp>
        <p:nvSpPr>
          <p:cNvPr id="5" name="Text Placeholder 4">
            <a:extLst>
              <a:ext uri="{FF2B5EF4-FFF2-40B4-BE49-F238E27FC236}">
                <a16:creationId xmlns:a16="http://schemas.microsoft.com/office/drawing/2014/main" id="{147F96BA-C6CE-A4B7-37EB-243F7CE8A35E}"/>
              </a:ext>
            </a:extLst>
          </p:cNvPr>
          <p:cNvSpPr>
            <a:spLocks noGrp="1"/>
          </p:cNvSpPr>
          <p:nvPr>
            <p:ph type="body" sz="quarter" idx="18"/>
          </p:nvPr>
        </p:nvSpPr>
        <p:spPr/>
        <p:txBody>
          <a:bodyPr/>
          <a:lstStyle/>
          <a:p>
            <a:r>
              <a:rPr lang="en-AU" dirty="0"/>
              <a:t>Paragraph 23</a:t>
            </a:r>
          </a:p>
        </p:txBody>
      </p:sp>
      <p:sp>
        <p:nvSpPr>
          <p:cNvPr id="3" name="Text Placeholder 4">
            <a:extLst>
              <a:ext uri="{FF2B5EF4-FFF2-40B4-BE49-F238E27FC236}">
                <a16:creationId xmlns:a16="http://schemas.microsoft.com/office/drawing/2014/main" id="{3241E2BC-2211-99F7-EC76-27F09DAE1CFE}"/>
              </a:ext>
            </a:extLst>
          </p:cNvPr>
          <p:cNvSpPr txBox="1">
            <a:spLocks/>
          </p:cNvSpPr>
          <p:nvPr/>
        </p:nvSpPr>
        <p:spPr>
          <a:xfrm>
            <a:off x="360000" y="1500350"/>
            <a:ext cx="5413189" cy="4807835"/>
          </a:xfrm>
          <a:prstGeom prst="rect">
            <a:avLst/>
          </a:prstGeom>
        </p:spPr>
        <p:txBody>
          <a:bodyPr vert="horz" lIns="0" tIns="0" rIns="0" bIns="0" rtlCol="0" anchor="t">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800" dirty="0">
                <a:solidFill>
                  <a:schemeClr val="tx2"/>
                </a:solidFill>
              </a:rPr>
              <a:t>I still walk past the park most weeks. </a:t>
            </a:r>
            <a:r>
              <a:rPr lang="en-AU" sz="1800" dirty="0"/>
              <a:t>The tents were removed for celebrations of </a:t>
            </a:r>
            <a:r>
              <a:rPr lang="en-AU" sz="1800" dirty="0" err="1"/>
              <a:t>Paniyiri</a:t>
            </a:r>
            <a:r>
              <a:rPr lang="en-AU" sz="1800" dirty="0"/>
              <a:t> in May and NAIDOC in July, </a:t>
            </a:r>
            <a:r>
              <a:rPr lang="en-AU" sz="1800" dirty="0">
                <a:solidFill>
                  <a:schemeClr val="accent2"/>
                </a:solidFill>
              </a:rPr>
              <a:t>but they always make their way back. </a:t>
            </a:r>
            <a:r>
              <a:rPr lang="en-AU" sz="1800" dirty="0"/>
              <a:t>I agree with Paul’s view that trauma continues to play a prominent role in the current housing crisis, not only as a cause but also as a product of the state of being one must be in while sleeping rough. </a:t>
            </a:r>
          </a:p>
        </p:txBody>
      </p:sp>
      <p:sp>
        <p:nvSpPr>
          <p:cNvPr id="8" name="Text Placeholder 4">
            <a:extLst>
              <a:ext uri="{FF2B5EF4-FFF2-40B4-BE49-F238E27FC236}">
                <a16:creationId xmlns:a16="http://schemas.microsoft.com/office/drawing/2014/main" id="{4777A3E6-40D6-0682-E2CB-C1134D9B649F}"/>
              </a:ext>
            </a:extLst>
          </p:cNvPr>
          <p:cNvSpPr txBox="1">
            <a:spLocks/>
          </p:cNvSpPr>
          <p:nvPr/>
        </p:nvSpPr>
        <p:spPr>
          <a:xfrm>
            <a:off x="6096000" y="1500350"/>
            <a:ext cx="5413189" cy="4807835"/>
          </a:xfrm>
          <a:prstGeom prst="rect">
            <a:avLst/>
          </a:prstGeom>
        </p:spPr>
        <p:txBody>
          <a:bodyPr vert="horz" lIns="0" tIns="0" rIns="0" bIns="0" rtlCol="0" anchor="t">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b="1" dirty="0">
                <a:latin typeface="Arial"/>
                <a:cs typeface="Arial"/>
              </a:rPr>
              <a:t>Annotations:</a:t>
            </a:r>
          </a:p>
          <a:p>
            <a:pPr marL="285750" indent="-285750" algn="l">
              <a:buFont typeface="Arial" panose="020B0604020202020204" pitchFamily="34" charset="0"/>
              <a:buChar char="•"/>
            </a:pPr>
            <a:r>
              <a:rPr lang="en-US" sz="1800" b="1" dirty="0">
                <a:solidFill>
                  <a:schemeClr val="tx2"/>
                </a:solidFill>
                <a:latin typeface="Arial"/>
                <a:cs typeface="Arial"/>
              </a:rPr>
              <a:t>Reflective tone </a:t>
            </a:r>
            <a:r>
              <a:rPr lang="en-US" sz="1800" b="1" dirty="0">
                <a:latin typeface="Arial"/>
                <a:cs typeface="Arial"/>
              </a:rPr>
              <a:t>– </a:t>
            </a:r>
            <a:r>
              <a:rPr lang="en-AU" sz="1800" dirty="0">
                <a:latin typeface="Arial"/>
                <a:cs typeface="Arial"/>
              </a:rPr>
              <a:t>shows the narrator's ongoing concern and connection with the issue and the people affected.</a:t>
            </a:r>
          </a:p>
          <a:p>
            <a:pPr marL="285750" indent="-285750" algn="l">
              <a:buFont typeface="Arial" panose="020B0604020202020204" pitchFamily="34" charset="0"/>
              <a:buChar char="•"/>
            </a:pPr>
            <a:r>
              <a:rPr lang="en-US" sz="1800" b="1" dirty="0">
                <a:solidFill>
                  <a:schemeClr val="accent2"/>
                </a:solidFill>
                <a:latin typeface="Arial"/>
                <a:cs typeface="Arial"/>
              </a:rPr>
              <a:t>Irony</a:t>
            </a:r>
            <a:r>
              <a:rPr lang="en-US" sz="1800" dirty="0">
                <a:latin typeface="Arial"/>
                <a:cs typeface="Arial"/>
              </a:rPr>
              <a:t> </a:t>
            </a:r>
            <a:r>
              <a:rPr lang="en-US" sz="1800" b="1" dirty="0">
                <a:latin typeface="Arial"/>
                <a:cs typeface="Arial"/>
              </a:rPr>
              <a:t>– </a:t>
            </a:r>
            <a:r>
              <a:rPr lang="en-US" sz="1800" dirty="0">
                <a:latin typeface="Arial"/>
                <a:cs typeface="Arial"/>
              </a:rPr>
              <a:t>t</a:t>
            </a:r>
            <a:r>
              <a:rPr lang="en-AU" sz="1800" dirty="0">
                <a:latin typeface="Arial"/>
                <a:cs typeface="Arial"/>
              </a:rPr>
              <a:t>he phrase “they always make their way back” reflects both the</a:t>
            </a:r>
            <a:r>
              <a:rPr lang="en-AU" sz="1800" b="1" dirty="0">
                <a:latin typeface="Arial"/>
                <a:cs typeface="Arial"/>
              </a:rPr>
              <a:t> </a:t>
            </a:r>
            <a:r>
              <a:rPr lang="en-AU" sz="1800" dirty="0">
                <a:latin typeface="Arial"/>
                <a:cs typeface="Arial"/>
              </a:rPr>
              <a:t>resilience</a:t>
            </a:r>
            <a:r>
              <a:rPr lang="en-AU" sz="1800" b="1" dirty="0">
                <a:latin typeface="Arial"/>
                <a:cs typeface="Arial"/>
              </a:rPr>
              <a:t> </a:t>
            </a:r>
            <a:r>
              <a:rPr lang="en-AU" sz="1800" dirty="0">
                <a:latin typeface="Arial"/>
                <a:cs typeface="Arial"/>
              </a:rPr>
              <a:t>of the community and the absence of systematic change. </a:t>
            </a:r>
          </a:p>
          <a:p>
            <a:pPr algn="l"/>
            <a:endParaRPr lang="en-US" sz="1800" dirty="0"/>
          </a:p>
          <a:p>
            <a:pPr marL="285750" indent="-285750">
              <a:buFont typeface="Arial" panose="020B0604020202020204" pitchFamily="34" charset="0"/>
              <a:buChar char="•"/>
            </a:pPr>
            <a:endParaRPr lang="en-US" sz="1800" dirty="0"/>
          </a:p>
          <a:p>
            <a:pPr marL="285750" indent="-285750">
              <a:buFont typeface="Arial" panose="020B0604020202020204" pitchFamily="34" charset="0"/>
              <a:buChar char="•"/>
            </a:pPr>
            <a:endParaRPr lang="en-AU" sz="1800" dirty="0"/>
          </a:p>
        </p:txBody>
      </p:sp>
      <p:sp>
        <p:nvSpPr>
          <p:cNvPr id="4" name="Slide Number Placeholder 3">
            <a:extLst>
              <a:ext uri="{FF2B5EF4-FFF2-40B4-BE49-F238E27FC236}">
                <a16:creationId xmlns:a16="http://schemas.microsoft.com/office/drawing/2014/main" id="{418425CD-0737-2370-8EAD-1405F803DC8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41</a:t>
            </a:fld>
            <a:endParaRPr lang="en-AU" dirty="0"/>
          </a:p>
        </p:txBody>
      </p:sp>
    </p:spTree>
    <p:extLst>
      <p:ext uri="{BB962C8B-B14F-4D97-AF65-F5344CB8AC3E}">
        <p14:creationId xmlns:p14="http://schemas.microsoft.com/office/powerpoint/2010/main" val="861669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15553-EA78-BB97-32BC-48A91BD21020}"/>
              </a:ext>
            </a:extLst>
          </p:cNvPr>
          <p:cNvSpPr>
            <a:spLocks noGrp="1"/>
          </p:cNvSpPr>
          <p:nvPr>
            <p:ph type="title"/>
          </p:nvPr>
        </p:nvSpPr>
        <p:spPr/>
        <p:txBody>
          <a:bodyPr/>
          <a:lstStyle/>
          <a:p>
            <a:r>
              <a:rPr lang="en-US" dirty="0"/>
              <a:t>The tent village at Musgrave Park </a:t>
            </a:r>
            <a:r>
              <a:rPr lang="en-US" dirty="0">
                <a:solidFill>
                  <a:schemeClr val="bg1"/>
                </a:solidFill>
              </a:rPr>
              <a:t>(8)</a:t>
            </a:r>
            <a:endParaRPr lang="en-AU" dirty="0">
              <a:solidFill>
                <a:schemeClr val="bg1"/>
              </a:solidFill>
            </a:endParaRPr>
          </a:p>
        </p:txBody>
      </p:sp>
      <p:sp>
        <p:nvSpPr>
          <p:cNvPr id="5" name="Text Placeholder 4">
            <a:extLst>
              <a:ext uri="{FF2B5EF4-FFF2-40B4-BE49-F238E27FC236}">
                <a16:creationId xmlns:a16="http://schemas.microsoft.com/office/drawing/2014/main" id="{691B529E-1BB1-5EF1-EC32-21CF9DB2A919}"/>
              </a:ext>
            </a:extLst>
          </p:cNvPr>
          <p:cNvSpPr>
            <a:spLocks noGrp="1"/>
          </p:cNvSpPr>
          <p:nvPr>
            <p:ph type="body" sz="quarter" idx="18"/>
          </p:nvPr>
        </p:nvSpPr>
        <p:spPr/>
        <p:txBody>
          <a:bodyPr/>
          <a:lstStyle/>
          <a:p>
            <a:r>
              <a:rPr lang="en-US" dirty="0"/>
              <a:t>Paragraph 23 (continued)</a:t>
            </a:r>
            <a:endParaRPr lang="en-AU" dirty="0"/>
          </a:p>
        </p:txBody>
      </p:sp>
      <p:sp>
        <p:nvSpPr>
          <p:cNvPr id="3" name="Text Placeholder 4">
            <a:extLst>
              <a:ext uri="{FF2B5EF4-FFF2-40B4-BE49-F238E27FC236}">
                <a16:creationId xmlns:a16="http://schemas.microsoft.com/office/drawing/2014/main" id="{CF737B7B-BCA6-03BF-AC7B-5F9AB339828C}"/>
              </a:ext>
            </a:extLst>
          </p:cNvPr>
          <p:cNvSpPr txBox="1">
            <a:spLocks/>
          </p:cNvSpPr>
          <p:nvPr/>
        </p:nvSpPr>
        <p:spPr>
          <a:xfrm>
            <a:off x="360000" y="1500350"/>
            <a:ext cx="5413189" cy="4807835"/>
          </a:xfrm>
          <a:prstGeom prst="rect">
            <a:avLst/>
          </a:prstGeom>
        </p:spPr>
        <p:txBody>
          <a:bodyPr vert="horz" lIns="0" tIns="0" rIns="0" bIns="0" rtlCol="0" anchor="t">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800" dirty="0">
                <a:solidFill>
                  <a:schemeClr val="accent2"/>
                </a:solidFill>
              </a:rPr>
              <a:t>But I believe that the real crux is the gulf of understanding between the term ‘homelessness’ and the stories of the people who occupy this minority</a:t>
            </a:r>
            <a:r>
              <a:rPr lang="en-AU" sz="1800" dirty="0"/>
              <a:t>. </a:t>
            </a:r>
            <a:r>
              <a:rPr lang="en-AU" sz="1800" dirty="0">
                <a:solidFill>
                  <a:srgbClr val="00B050"/>
                </a:solidFill>
              </a:rPr>
              <a:t>‘Homeless’, the term we use to describe a transient moment, should thus not be used as a generic term</a:t>
            </a:r>
            <a:r>
              <a:rPr lang="en-AU" sz="1800" dirty="0"/>
              <a:t>, but rather an indicator to the specificity that comes with every individual’s lived experience. </a:t>
            </a:r>
          </a:p>
        </p:txBody>
      </p:sp>
      <p:sp>
        <p:nvSpPr>
          <p:cNvPr id="8" name="Text Placeholder 4">
            <a:extLst>
              <a:ext uri="{FF2B5EF4-FFF2-40B4-BE49-F238E27FC236}">
                <a16:creationId xmlns:a16="http://schemas.microsoft.com/office/drawing/2014/main" id="{F98BFE7C-D23B-4951-365F-1C5F3D067761}"/>
              </a:ext>
            </a:extLst>
          </p:cNvPr>
          <p:cNvSpPr txBox="1">
            <a:spLocks/>
          </p:cNvSpPr>
          <p:nvPr/>
        </p:nvSpPr>
        <p:spPr>
          <a:xfrm>
            <a:off x="6096000" y="1500350"/>
            <a:ext cx="5413189" cy="4807835"/>
          </a:xfrm>
          <a:prstGeom prst="rect">
            <a:avLst/>
          </a:prstGeom>
        </p:spPr>
        <p:txBody>
          <a:bodyPr vert="horz" lIns="0" tIns="0" rIns="0" bIns="0" rtlCol="0">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b="1" dirty="0"/>
              <a:t>Annotations:</a:t>
            </a:r>
          </a:p>
          <a:p>
            <a:pPr marL="285750" indent="-285750" algn="l">
              <a:buFont typeface="Arial" panose="020B0604020202020204" pitchFamily="34" charset="0"/>
              <a:buChar char="•"/>
            </a:pPr>
            <a:r>
              <a:rPr lang="en-AU" sz="1800" b="1" dirty="0">
                <a:solidFill>
                  <a:schemeClr val="accent2"/>
                </a:solidFill>
              </a:rPr>
              <a:t>Metaphor </a:t>
            </a:r>
            <a:r>
              <a:rPr lang="en-US" sz="1800" b="1" dirty="0"/>
              <a:t>– </a:t>
            </a:r>
            <a:r>
              <a:rPr lang="en-US" sz="1800" dirty="0"/>
              <a:t>the emotive appeal here emphasizes the divide between public perceptions and the lived experiences of this minority group. </a:t>
            </a:r>
          </a:p>
          <a:p>
            <a:pPr marL="285750" indent="-285750" algn="l">
              <a:buFont typeface="Arial" panose="020B0604020202020204" pitchFamily="34" charset="0"/>
              <a:buChar char="•"/>
            </a:pPr>
            <a:r>
              <a:rPr lang="en-US" sz="1800" dirty="0">
                <a:solidFill>
                  <a:srgbClr val="00B050"/>
                </a:solidFill>
              </a:rPr>
              <a:t>Call for semantic precision </a:t>
            </a:r>
            <a:r>
              <a:rPr lang="en-US" sz="1800" b="1" dirty="0"/>
              <a:t>– </a:t>
            </a:r>
            <a:r>
              <a:rPr lang="en-AU" sz="1800" dirty="0"/>
              <a:t>urging readers to change their language and therefore their mindset.</a:t>
            </a:r>
            <a:endParaRPr lang="en-US" sz="1800" dirty="0"/>
          </a:p>
          <a:p>
            <a:pPr marL="285750" indent="-285750">
              <a:buFont typeface="Arial" panose="020B0604020202020204" pitchFamily="34" charset="0"/>
              <a:buChar char="•"/>
            </a:pPr>
            <a:endParaRPr lang="en-US" sz="1800" dirty="0"/>
          </a:p>
          <a:p>
            <a:pPr marL="285750" indent="-285750">
              <a:buFont typeface="Arial" panose="020B0604020202020204" pitchFamily="34" charset="0"/>
              <a:buChar char="•"/>
            </a:pPr>
            <a:endParaRPr lang="en-AU" sz="1800" dirty="0"/>
          </a:p>
        </p:txBody>
      </p:sp>
      <p:sp>
        <p:nvSpPr>
          <p:cNvPr id="4" name="Slide Number Placeholder 3">
            <a:extLst>
              <a:ext uri="{FF2B5EF4-FFF2-40B4-BE49-F238E27FC236}">
                <a16:creationId xmlns:a16="http://schemas.microsoft.com/office/drawing/2014/main" id="{918413D9-75A9-A9C8-CF00-E5140564DD73}"/>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42</a:t>
            </a:fld>
            <a:endParaRPr lang="en-AU"/>
          </a:p>
        </p:txBody>
      </p:sp>
    </p:spTree>
    <p:extLst>
      <p:ext uri="{BB962C8B-B14F-4D97-AF65-F5344CB8AC3E}">
        <p14:creationId xmlns:p14="http://schemas.microsoft.com/office/powerpoint/2010/main" val="2999847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A8966FD-9600-3EC7-EF10-06492353388E}"/>
              </a:ext>
            </a:extLst>
          </p:cNvPr>
          <p:cNvSpPr>
            <a:spLocks noGrp="1"/>
          </p:cNvSpPr>
          <p:nvPr>
            <p:ph type="title"/>
          </p:nvPr>
        </p:nvSpPr>
        <p:spPr/>
        <p:txBody>
          <a:bodyPr/>
          <a:lstStyle/>
          <a:p>
            <a:r>
              <a:rPr lang="en-AU" dirty="0"/>
              <a:t>References (1)</a:t>
            </a:r>
          </a:p>
        </p:txBody>
      </p:sp>
      <p:sp>
        <p:nvSpPr>
          <p:cNvPr id="4" name="Content Placeholder 3">
            <a:extLst>
              <a:ext uri="{FF2B5EF4-FFF2-40B4-BE49-F238E27FC236}">
                <a16:creationId xmlns:a16="http://schemas.microsoft.com/office/drawing/2014/main" id="{B7C07B50-96D9-2E35-E2CE-3139F6377F08}"/>
              </a:ext>
            </a:extLst>
          </p:cNvPr>
          <p:cNvSpPr>
            <a:spLocks noGrp="1"/>
          </p:cNvSpPr>
          <p:nvPr>
            <p:ph idx="1"/>
          </p:nvPr>
        </p:nvSpPr>
        <p:spPr>
          <a:xfrm>
            <a:off x="360000" y="3428999"/>
            <a:ext cx="11635355" cy="2927351"/>
          </a:xfrm>
        </p:spPr>
        <p:txBody>
          <a:bodyPr/>
          <a:lstStyle/>
          <a:p>
            <a:pPr>
              <a:lnSpc>
                <a:spcPct val="100000"/>
              </a:lnSpc>
            </a:pPr>
            <a:r>
              <a:rPr lang="en-AU" sz="1000" dirty="0">
                <a:latin typeface="+mn-lt"/>
                <a:hlinkClick r:id="rId3"/>
              </a:rPr>
              <a:t>English Standard 11–12 Syllabus </a:t>
            </a:r>
            <a:r>
              <a:rPr lang="en-AU" sz="1000" dirty="0">
                <a:latin typeface="+mn-lt"/>
              </a:rPr>
              <a:t>© NSW Education Standards Authority (NESA) for and on behalf of the Crown in right of the State of New South Wales, 2024.</a:t>
            </a:r>
          </a:p>
          <a:p>
            <a:pPr>
              <a:lnSpc>
                <a:spcPct val="100000"/>
              </a:lnSpc>
            </a:pPr>
            <a:r>
              <a:rPr lang="en-AU" sz="1000" dirty="0"/>
              <a:t>Allen R </a:t>
            </a:r>
            <a:r>
              <a:rPr lang="en-AU" sz="1000" dirty="0">
                <a:hlinkClick r:id="rId4"/>
              </a:rPr>
              <a:t>Musgrave Park, Brisbane </a:t>
            </a:r>
            <a:r>
              <a:rPr lang="en-AU" sz="1000" dirty="0"/>
              <a:t>[photo] Wikimedia commons, accessed 24 June 2025.</a:t>
            </a:r>
            <a:endParaRPr lang="en-AU" sz="1000" dirty="0">
              <a:latin typeface="+mn-lt"/>
            </a:endParaRPr>
          </a:p>
          <a:p>
            <a:r>
              <a:rPr lang="en-AU" sz="1000" dirty="0"/>
              <a:t>Australian Curriculum, Assessment and Reporting Authority (ACARA) (2020), Literacy: About the general capability, </a:t>
            </a:r>
            <a:r>
              <a:rPr lang="en-AU" sz="1000" dirty="0">
                <a:hlinkClick r:id="rId5" tooltip="https://www.australiancurriculum.edu.au/downloads/general-capabilities#accordion-afa194f119-item-6336db4ee7"/>
              </a:rPr>
              <a:t>General capabilities | V9 Australian Curriculum</a:t>
            </a:r>
            <a:r>
              <a:rPr lang="en-AU" sz="1000" dirty="0"/>
              <a:t>, ACARA website, accessed 23 July 2025.</a:t>
            </a:r>
          </a:p>
          <a:p>
            <a:r>
              <a:rPr lang="en-AU" sz="1000" dirty="0">
                <a:latin typeface="+mn-lt"/>
              </a:rPr>
              <a:t>Australian Institute for Teaching and School Leadership Limited (AITSL) (n.d.) </a:t>
            </a:r>
            <a:r>
              <a:rPr lang="en-AU" sz="1000" dirty="0">
                <a:latin typeface="+mn-lt"/>
                <a:hlinkClick r:id="rId6"/>
              </a:rPr>
              <a:t>Learning intentions and success criteria [PDF 251KB],</a:t>
            </a:r>
            <a:r>
              <a:rPr lang="en-AU" sz="1000" dirty="0">
                <a:latin typeface="+mn-lt"/>
              </a:rPr>
              <a:t> AITSL, accessed 02 May 2025.</a:t>
            </a:r>
          </a:p>
          <a:p>
            <a:pPr>
              <a:lnSpc>
                <a:spcPct val="100000"/>
              </a:lnSpc>
            </a:pPr>
            <a:r>
              <a:rPr lang="en-AU" sz="1000" dirty="0"/>
              <a:t>Banks C </a:t>
            </a:r>
            <a:r>
              <a:rPr lang="en-AU" sz="1000" dirty="0">
                <a:hlinkClick r:id="rId7"/>
              </a:rPr>
              <a:t>Furniture</a:t>
            </a:r>
            <a:r>
              <a:rPr lang="en-AU" sz="1000" dirty="0"/>
              <a:t>, [image], </a:t>
            </a:r>
            <a:r>
              <a:rPr lang="en-AU" sz="1000" dirty="0" err="1"/>
              <a:t>Unsplash</a:t>
            </a:r>
            <a:r>
              <a:rPr lang="en-AU" sz="1000" dirty="0"/>
              <a:t> website, accessed 24 June 2025.</a:t>
            </a:r>
          </a:p>
          <a:p>
            <a:pPr>
              <a:lnSpc>
                <a:spcPct val="100000"/>
              </a:lnSpc>
            </a:pPr>
            <a:r>
              <a:rPr lang="en-AU" sz="1000" dirty="0"/>
              <a:t>Bouffard F </a:t>
            </a:r>
            <a:r>
              <a:rPr lang="en-AU" sz="1000" u="sng" dirty="0">
                <a:solidFill>
                  <a:schemeClr val="accent2"/>
                </a:solidFill>
              </a:rPr>
              <a:t>At work </a:t>
            </a:r>
            <a:r>
              <a:rPr lang="en-AU" sz="1000" dirty="0"/>
              <a:t>(n.d.) [image], </a:t>
            </a:r>
            <a:r>
              <a:rPr lang="en-AU" sz="1000" dirty="0" err="1"/>
              <a:t>Unsplash</a:t>
            </a:r>
            <a:r>
              <a:rPr lang="en-AU" sz="1000" dirty="0"/>
              <a:t>, accessed 24 June 2025.</a:t>
            </a:r>
          </a:p>
          <a:p>
            <a:pPr>
              <a:lnSpc>
                <a:spcPct val="100000"/>
              </a:lnSpc>
            </a:pPr>
            <a:r>
              <a:rPr lang="en-AU" sz="1000" dirty="0"/>
              <a:t>Getty images (2023) </a:t>
            </a:r>
            <a:r>
              <a:rPr lang="en-AU" sz="1000" dirty="0">
                <a:hlinkClick r:id="rId8"/>
              </a:rPr>
              <a:t>a large tree with a fence around it</a:t>
            </a:r>
            <a:r>
              <a:rPr lang="en-AU" sz="1000" dirty="0"/>
              <a:t>, [image], licenced under </a:t>
            </a:r>
            <a:r>
              <a:rPr lang="en-AU" sz="1000" dirty="0" err="1"/>
              <a:t>Unsplash</a:t>
            </a:r>
            <a:r>
              <a:rPr lang="en-AU" sz="1000" dirty="0"/>
              <a:t>+ website, accessed 2 May 2025.</a:t>
            </a:r>
          </a:p>
          <a:p>
            <a:pPr>
              <a:lnSpc>
                <a:spcPct val="100000"/>
              </a:lnSpc>
            </a:pPr>
            <a:r>
              <a:rPr lang="en-AU" sz="1000" dirty="0"/>
              <a:t>Google (2025) </a:t>
            </a:r>
            <a:r>
              <a:rPr lang="en-AU" sz="1000" dirty="0">
                <a:hlinkClick r:id="rId9"/>
              </a:rPr>
              <a:t>Musgrave Park Qld </a:t>
            </a:r>
            <a:r>
              <a:rPr lang="en-AU" sz="1000" dirty="0"/>
              <a:t>[Google Maps] accessed 5 May 2025.</a:t>
            </a:r>
          </a:p>
          <a:p>
            <a:pPr>
              <a:lnSpc>
                <a:spcPct val="100000"/>
              </a:lnSpc>
            </a:pPr>
            <a:r>
              <a:rPr lang="en-AU" sz="1000" dirty="0"/>
              <a:t>Jackson M (1995) </a:t>
            </a:r>
            <a:r>
              <a:rPr lang="en-AU" sz="1000" i="1" dirty="0"/>
              <a:t>At Home in the World</a:t>
            </a:r>
            <a:r>
              <a:rPr lang="en-AU" sz="1000" dirty="0"/>
              <a:t>, Duke University Press, NC, USA.</a:t>
            </a:r>
          </a:p>
          <a:p>
            <a:pPr>
              <a:lnSpc>
                <a:spcPct val="100000"/>
              </a:lnSpc>
            </a:pPr>
            <a:r>
              <a:rPr lang="en-AU" sz="1000" dirty="0">
                <a:solidFill>
                  <a:srgbClr val="002664"/>
                </a:solidFill>
                <a:cs typeface="Arial"/>
              </a:rPr>
              <a:t>Michael (n.d.) </a:t>
            </a:r>
            <a:r>
              <a:rPr lang="en-AU" sz="1000" dirty="0">
                <a:solidFill>
                  <a:srgbClr val="002664"/>
                </a:solidFill>
                <a:cs typeface="Arial"/>
                <a:hlinkClick r:id="rId10"/>
              </a:rPr>
              <a:t>Moreton Bay Fig Tree </a:t>
            </a:r>
            <a:r>
              <a:rPr lang="en-AU" sz="1000" dirty="0">
                <a:solidFill>
                  <a:srgbClr val="002664"/>
                </a:solidFill>
                <a:cs typeface="Arial"/>
              </a:rPr>
              <a:t>[image] on </a:t>
            </a:r>
            <a:r>
              <a:rPr lang="en-AU" sz="1000" dirty="0" err="1">
                <a:solidFill>
                  <a:srgbClr val="002664"/>
                </a:solidFill>
                <a:cs typeface="Arial"/>
                <a:hlinkClick r:id="rId10"/>
              </a:rPr>
              <a:t>Unsplash</a:t>
            </a:r>
            <a:r>
              <a:rPr lang="en-AU" sz="1000" dirty="0">
                <a:solidFill>
                  <a:srgbClr val="002664"/>
                </a:solidFill>
                <a:cs typeface="Arial"/>
              </a:rPr>
              <a:t> accessed 24 June 2025.</a:t>
            </a:r>
            <a:endParaRPr lang="en-AU" sz="1000" dirty="0"/>
          </a:p>
          <a:p>
            <a:pPr>
              <a:lnSpc>
                <a:spcPct val="100000"/>
              </a:lnSpc>
            </a:pPr>
            <a:endParaRPr lang="en-AU" sz="1000" dirty="0">
              <a:latin typeface="+mn-lt"/>
            </a:endParaRPr>
          </a:p>
          <a:p>
            <a:pPr>
              <a:lnSpc>
                <a:spcPct val="100000"/>
              </a:lnSpc>
            </a:pPr>
            <a:endParaRPr lang="en-AU" sz="1000" dirty="0"/>
          </a:p>
        </p:txBody>
      </p:sp>
      <p:sp>
        <p:nvSpPr>
          <p:cNvPr id="6" name="TextBox 5">
            <a:extLst>
              <a:ext uri="{FF2B5EF4-FFF2-40B4-BE49-F238E27FC236}">
                <a16:creationId xmlns:a16="http://schemas.microsoft.com/office/drawing/2014/main" id="{EABCE76F-41B1-7EE2-14F1-DC744150DE0C}"/>
              </a:ext>
            </a:extLst>
          </p:cNvPr>
          <p:cNvSpPr txBox="1"/>
          <p:nvPr/>
        </p:nvSpPr>
        <p:spPr>
          <a:xfrm>
            <a:off x="360000" y="1397263"/>
            <a:ext cx="11471999" cy="1484765"/>
          </a:xfrm>
          <a:prstGeom prst="rect">
            <a:avLst/>
          </a:prstGeom>
          <a:noFill/>
        </p:spPr>
        <p:txBody>
          <a:bodyPr wrap="square">
            <a:spAutoFit/>
          </a:bodyPr>
          <a:lstStyle/>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100" b="0" i="0" u="none" strike="noStrike" kern="1200" cap="none" spc="0" normalizeH="0" baseline="0" noProof="0" dirty="0">
                <a:ln>
                  <a:noFill/>
                </a:ln>
                <a:solidFill>
                  <a:srgbClr val="FFFFFF"/>
                </a:solidFill>
                <a:effectLst/>
                <a:uLnTx/>
                <a:uFillTx/>
                <a:ea typeface="+mn-ea"/>
                <a:cs typeface="+mn-cs"/>
              </a:rPr>
              <a:t>This presentation contains NSW Curriculum and syllabus content. The NSW Curriculum is developed by the NSW Education Standards Authority. This content is prepared by NESA for and on behalf of the Crown in the right of the State of New South Wales. The material is protected by Crown copyright.</a:t>
            </a:r>
          </a:p>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100" b="0" i="0" u="none" strike="noStrike" kern="1200" cap="none" spc="0" normalizeH="0" baseline="0" noProof="0" dirty="0">
                <a:ln>
                  <a:noFill/>
                </a:ln>
                <a:solidFill>
                  <a:srgbClr val="FFFFFF"/>
                </a:solidFill>
                <a:effectLst/>
                <a:uLnTx/>
                <a:uFillTx/>
                <a:ea typeface="+mn-ea"/>
                <a:cs typeface="+mn-cs"/>
              </a:rPr>
              <a:t>Please refer to the NESA Copyright Disclaimer for more information </a:t>
            </a:r>
            <a:r>
              <a:rPr kumimoji="0" lang="en-AU" sz="1100" b="0" i="0" u="none" strike="noStrike" kern="1200" cap="none" spc="0" normalizeH="0" baseline="0" noProof="0" dirty="0">
                <a:ln>
                  <a:noFill/>
                </a:ln>
                <a:solidFill>
                  <a:srgbClr val="CBEDFD"/>
                </a:solidFill>
                <a:effectLst/>
                <a:uLnTx/>
                <a:uFillTx/>
                <a:ea typeface="+mn-ea"/>
                <a:cs typeface="+mn-cs"/>
                <a:hlinkClick r:id="rId11">
                  <a:extLst>
                    <a:ext uri="{A12FA001-AC4F-418D-AE19-62706E023703}">
                      <ahyp:hlinkClr xmlns:ahyp="http://schemas.microsoft.com/office/drawing/2018/hyperlinkcolor" val="tx"/>
                    </a:ext>
                  </a:extLst>
                </a:hlinkClick>
              </a:rPr>
              <a:t>https://educationstandards.nsw.edu.au/wps/portal/nesa/mini-footer/copyright</a:t>
            </a:r>
            <a:r>
              <a:rPr kumimoji="0" lang="en-AU" sz="1100" b="0" i="0" u="none" strike="noStrike" kern="1200" cap="none" spc="0" normalizeH="0" baseline="0" noProof="0" dirty="0">
                <a:ln>
                  <a:noFill/>
                </a:ln>
                <a:solidFill>
                  <a:srgbClr val="FFFFFF"/>
                </a:solidFill>
                <a:effectLst/>
                <a:uLnTx/>
                <a:uFillTx/>
                <a:ea typeface="+mn-ea"/>
                <a:cs typeface="+mn-cs"/>
              </a:rPr>
              <a:t>. </a:t>
            </a:r>
          </a:p>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100" b="0" i="0" u="none" strike="noStrike" kern="1200" cap="none" spc="0" normalizeH="0" baseline="0" noProof="0" dirty="0">
                <a:ln>
                  <a:noFill/>
                </a:ln>
                <a:solidFill>
                  <a:srgbClr val="FFFFFF"/>
                </a:solidFill>
                <a:effectLst/>
                <a:uLnTx/>
                <a:uFillTx/>
                <a:ea typeface="+mn-ea"/>
                <a:cs typeface="+mn-cs"/>
              </a:rPr>
              <a:t>NESA holds the only official and up-to-date versions of the NSW Curriculum and syllabus documents. Please visit the NSW Education Standards Authority (NESA) website </a:t>
            </a:r>
            <a:r>
              <a:rPr kumimoji="0" lang="en-AU" sz="1100" b="0" i="0" u="none" strike="noStrike" kern="1200" cap="none" spc="0" normalizeH="0" baseline="0" noProof="0" dirty="0">
                <a:ln>
                  <a:noFill/>
                </a:ln>
                <a:solidFill>
                  <a:srgbClr val="CBEDFD"/>
                </a:solidFill>
                <a:effectLst/>
                <a:uLnTx/>
                <a:uFillTx/>
                <a:ea typeface="+mn-ea"/>
                <a:cs typeface="+mn-cs"/>
                <a:hlinkClick r:id="rId12">
                  <a:extLst>
                    <a:ext uri="{A12FA001-AC4F-418D-AE19-62706E023703}">
                      <ahyp:hlinkClr xmlns:ahyp="http://schemas.microsoft.com/office/drawing/2018/hyperlinkcolor" val="tx"/>
                    </a:ext>
                  </a:extLst>
                </a:hlinkClick>
              </a:rPr>
              <a:t>https://educationstandards.nsw.edu.au/wps/portal/nesa/home</a:t>
            </a:r>
            <a:r>
              <a:rPr kumimoji="0" lang="en-AU" sz="1100" b="0" i="0" u="none" strike="noStrike" kern="1200" cap="none" spc="0" normalizeH="0" baseline="0" noProof="0" dirty="0">
                <a:ln>
                  <a:noFill/>
                </a:ln>
                <a:solidFill>
                  <a:srgbClr val="CBEDFD"/>
                </a:solidFill>
                <a:effectLst/>
                <a:uLnTx/>
                <a:uFillTx/>
                <a:ea typeface="+mn-ea"/>
                <a:cs typeface="+mn-cs"/>
              </a:rPr>
              <a:t> </a:t>
            </a:r>
            <a:r>
              <a:rPr kumimoji="0" lang="en-AU" sz="1100" b="0" i="0" u="none" strike="noStrike" kern="1200" cap="none" spc="0" normalizeH="0" baseline="0" noProof="0" dirty="0">
                <a:ln>
                  <a:noFill/>
                </a:ln>
                <a:solidFill>
                  <a:srgbClr val="FFFFFF"/>
                </a:solidFill>
                <a:effectLst/>
                <a:uLnTx/>
                <a:uFillTx/>
                <a:ea typeface="+mn-ea"/>
                <a:cs typeface="+mn-cs"/>
              </a:rPr>
              <a:t>and the NSW Curriculum website </a:t>
            </a:r>
            <a:r>
              <a:rPr kumimoji="0" lang="en-AU" sz="1100" b="0" i="0" u="none" strike="noStrike" kern="1200" cap="none" spc="0" normalizeH="0" baseline="0" noProof="0" dirty="0">
                <a:ln>
                  <a:noFill/>
                </a:ln>
                <a:solidFill>
                  <a:srgbClr val="CBEDFD"/>
                </a:solidFill>
                <a:effectLst/>
                <a:uLnTx/>
                <a:uFillTx/>
                <a:ea typeface="+mn-ea"/>
                <a:cs typeface="+mn-cs"/>
                <a:hlinkClick r:id="rId13">
                  <a:extLst>
                    <a:ext uri="{A12FA001-AC4F-418D-AE19-62706E023703}">
                      <ahyp:hlinkClr xmlns:ahyp="http://schemas.microsoft.com/office/drawing/2018/hyperlinkcolor" val="tx"/>
                    </a:ext>
                  </a:extLst>
                </a:hlinkClick>
              </a:rPr>
              <a:t>https://curriculum.nsw.edu.au</a:t>
            </a:r>
            <a:r>
              <a:rPr kumimoji="0" lang="en-AU" sz="1100" b="0" i="0" u="none" strike="noStrike" kern="1200" cap="none" spc="0" normalizeH="0" baseline="0" noProof="0" dirty="0">
                <a:ln>
                  <a:noFill/>
                </a:ln>
                <a:solidFill>
                  <a:srgbClr val="FFFFFF"/>
                </a:solidFill>
                <a:effectLst/>
                <a:uLnTx/>
                <a:uFillTx/>
                <a:ea typeface="+mn-ea"/>
                <a:cs typeface="+mn-cs"/>
              </a:rPr>
              <a:t>.</a:t>
            </a:r>
          </a:p>
        </p:txBody>
      </p:sp>
      <p:sp>
        <p:nvSpPr>
          <p:cNvPr id="2" name="Slide Number Placeholder 1">
            <a:extLst>
              <a:ext uri="{FF2B5EF4-FFF2-40B4-BE49-F238E27FC236}">
                <a16:creationId xmlns:a16="http://schemas.microsoft.com/office/drawing/2014/main" id="{48223418-AC99-D403-B6BA-7F5E5111A87A}"/>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43</a:t>
            </a:fld>
            <a:endParaRPr lang="en-AU"/>
          </a:p>
        </p:txBody>
      </p:sp>
    </p:spTree>
    <p:extLst>
      <p:ext uri="{BB962C8B-B14F-4D97-AF65-F5344CB8AC3E}">
        <p14:creationId xmlns:p14="http://schemas.microsoft.com/office/powerpoint/2010/main" val="2835608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0EFDDA-FC22-C95C-5549-91DF44799D2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C55555B-5D18-25A4-4BEC-A830AB81C4D5}"/>
              </a:ext>
            </a:extLst>
          </p:cNvPr>
          <p:cNvSpPr>
            <a:spLocks noGrp="1"/>
          </p:cNvSpPr>
          <p:nvPr>
            <p:ph type="title"/>
          </p:nvPr>
        </p:nvSpPr>
        <p:spPr/>
        <p:txBody>
          <a:bodyPr/>
          <a:lstStyle/>
          <a:p>
            <a:r>
              <a:rPr lang="en-AU" dirty="0"/>
              <a:t>References (2)</a:t>
            </a:r>
          </a:p>
        </p:txBody>
      </p:sp>
      <p:sp>
        <p:nvSpPr>
          <p:cNvPr id="4" name="Content Placeholder 3">
            <a:extLst>
              <a:ext uri="{FF2B5EF4-FFF2-40B4-BE49-F238E27FC236}">
                <a16:creationId xmlns:a16="http://schemas.microsoft.com/office/drawing/2014/main" id="{8A0586DD-2D24-9DBE-3213-5F4164685C4B}"/>
              </a:ext>
            </a:extLst>
          </p:cNvPr>
          <p:cNvSpPr>
            <a:spLocks noGrp="1"/>
          </p:cNvSpPr>
          <p:nvPr>
            <p:ph idx="1"/>
          </p:nvPr>
        </p:nvSpPr>
        <p:spPr/>
        <p:txBody>
          <a:bodyPr/>
          <a:lstStyle/>
          <a:p>
            <a:r>
              <a:rPr lang="en-AU" sz="1100" dirty="0"/>
              <a:t>Nolan S (1950) Inland Australia, oil and enamel on composition board. </a:t>
            </a:r>
            <a:r>
              <a:rPr lang="en-AU" sz="1100" dirty="0">
                <a:hlinkClick r:id="rId3"/>
              </a:rPr>
              <a:t>National Gallery of Australia, from Sidney Nolan Trust. </a:t>
            </a:r>
            <a:endParaRPr lang="en-AU" sz="1100" dirty="0"/>
          </a:p>
          <a:p>
            <a:r>
              <a:rPr lang="en-AU" sz="1100" dirty="0"/>
              <a:t>Nolan S (1955) Carcase in Swamp, oil on hardboard </a:t>
            </a:r>
            <a:r>
              <a:rPr lang="en-AU" sz="1100" dirty="0">
                <a:hlinkClick r:id="rId4"/>
              </a:rPr>
              <a:t>Tate, London from Sidney Nolan Trust</a:t>
            </a:r>
            <a:r>
              <a:rPr lang="en-AU" sz="1100" dirty="0">
                <a:hlinkClick r:id="rId5"/>
              </a:rPr>
              <a:t>.</a:t>
            </a:r>
            <a:r>
              <a:rPr lang="en-AU" sz="1100" dirty="0"/>
              <a:t> Website, accessed </a:t>
            </a:r>
            <a:endParaRPr lang="en-AU" sz="1100" dirty="0">
              <a:latin typeface="+mn-lt"/>
            </a:endParaRPr>
          </a:p>
          <a:p>
            <a:r>
              <a:rPr lang="en-AU" sz="1100" dirty="0">
                <a:latin typeface="+mn-lt"/>
              </a:rPr>
              <a:t>O’Neill L (2024) ‘ The tent village at Musgrave Park’ in</a:t>
            </a:r>
            <a:r>
              <a:rPr lang="en-AU" sz="1100" i="1" dirty="0">
                <a:latin typeface="+mn-lt"/>
              </a:rPr>
              <a:t> Meanjin 83.4</a:t>
            </a:r>
            <a:r>
              <a:rPr lang="en-AU" sz="1100" dirty="0">
                <a:latin typeface="+mn-lt"/>
              </a:rPr>
              <a:t>, Melbourne University Publishing, Melbourne.</a:t>
            </a:r>
          </a:p>
          <a:p>
            <a:r>
              <a:rPr lang="en-AU" sz="1100" dirty="0"/>
              <a:t>S</a:t>
            </a:r>
            <a:r>
              <a:rPr lang="en-AU" sz="1100" b="0" i="0" strike="noStrike" dirty="0">
                <a:effectLst/>
              </a:rPr>
              <a:t>ánchez G (2021) </a:t>
            </a:r>
            <a:r>
              <a:rPr lang="en-AU" sz="1100" dirty="0">
                <a:hlinkClick r:id="rId6"/>
              </a:rPr>
              <a:t>Homeless tent photo</a:t>
            </a:r>
            <a:r>
              <a:rPr lang="en-AU" sz="1100" b="0" i="0" u="none" strike="noStrike" dirty="0">
                <a:solidFill>
                  <a:schemeClr val="accent2"/>
                </a:solidFill>
                <a:effectLst/>
              </a:rPr>
              <a:t> </a:t>
            </a:r>
            <a:r>
              <a:rPr lang="en-AU" sz="1100" dirty="0">
                <a:latin typeface="+mn-lt"/>
              </a:rPr>
              <a:t>[image], licenced under </a:t>
            </a:r>
            <a:r>
              <a:rPr lang="en-AU" sz="1100" dirty="0" err="1">
                <a:latin typeface="+mn-lt"/>
              </a:rPr>
              <a:t>Unsplash</a:t>
            </a:r>
            <a:r>
              <a:rPr lang="en-AU" sz="1100" dirty="0">
                <a:latin typeface="+mn-lt"/>
              </a:rPr>
              <a:t> website, accessed 2 May 2025.</a:t>
            </a:r>
          </a:p>
          <a:p>
            <a:r>
              <a:rPr lang="en-AU" sz="1100" dirty="0">
                <a:latin typeface="+mn-lt"/>
              </a:rPr>
              <a:t>State of New South Wales (Department of Education) (2024) </a:t>
            </a:r>
            <a:r>
              <a:rPr lang="en-AU" sz="1100" dirty="0">
                <a:latin typeface="+mn-lt"/>
                <a:hlinkClick r:id="rId7"/>
              </a:rPr>
              <a:t>‘Explicit teaching strategies’</a:t>
            </a:r>
            <a:r>
              <a:rPr lang="en-AU" sz="1100" dirty="0">
                <a:latin typeface="+mn-lt"/>
              </a:rPr>
              <a:t>, </a:t>
            </a:r>
            <a:r>
              <a:rPr lang="en-AU" sz="1100" i="1" dirty="0">
                <a:latin typeface="+mn-lt"/>
              </a:rPr>
              <a:t>Explicit teaching</a:t>
            </a:r>
            <a:r>
              <a:rPr lang="en-AU" sz="1100" dirty="0">
                <a:latin typeface="+mn-lt"/>
              </a:rPr>
              <a:t>, NSW Department of Education website, accessed 5 May 2025.</a:t>
            </a:r>
            <a:r>
              <a:rPr lang="en-AU" sz="1100" dirty="0"/>
              <a:t> </a:t>
            </a:r>
          </a:p>
          <a:p>
            <a:r>
              <a:rPr lang="en-AU" sz="1100" dirty="0"/>
              <a:t>Walter Luigi J (2022) </a:t>
            </a:r>
            <a:r>
              <a:rPr lang="en-AU" sz="1100" dirty="0">
                <a:hlinkClick r:id="rId8"/>
              </a:rPr>
              <a:t>a tent in a park</a:t>
            </a:r>
            <a:r>
              <a:rPr lang="en-AU" sz="1100" dirty="0"/>
              <a:t>, [image], </a:t>
            </a:r>
            <a:r>
              <a:rPr lang="en-AU" sz="1100" dirty="0" err="1"/>
              <a:t>Unsplash</a:t>
            </a:r>
            <a:r>
              <a:rPr lang="en-AU" sz="1100" dirty="0"/>
              <a:t> website, accessed 2 May 2025.</a:t>
            </a:r>
          </a:p>
          <a:p>
            <a:endParaRPr lang="en-AU" dirty="0">
              <a:latin typeface="+mn-lt"/>
            </a:endParaRPr>
          </a:p>
          <a:p>
            <a:endParaRPr lang="en-AU" sz="1000" dirty="0">
              <a:latin typeface="+mn-lt"/>
            </a:endParaRPr>
          </a:p>
          <a:p>
            <a:pPr>
              <a:lnSpc>
                <a:spcPct val="100000"/>
              </a:lnSpc>
            </a:pPr>
            <a:endParaRPr lang="en-AU" sz="1000" dirty="0"/>
          </a:p>
        </p:txBody>
      </p:sp>
      <p:sp>
        <p:nvSpPr>
          <p:cNvPr id="6" name="TextBox 5">
            <a:extLst>
              <a:ext uri="{FF2B5EF4-FFF2-40B4-BE49-F238E27FC236}">
                <a16:creationId xmlns:a16="http://schemas.microsoft.com/office/drawing/2014/main" id="{E1B51ED1-04B6-1ADA-ED8D-19515BBF8872}"/>
              </a:ext>
            </a:extLst>
          </p:cNvPr>
          <p:cNvSpPr txBox="1"/>
          <p:nvPr/>
        </p:nvSpPr>
        <p:spPr>
          <a:xfrm>
            <a:off x="335826" y="1397263"/>
            <a:ext cx="11471999" cy="1484765"/>
          </a:xfrm>
          <a:prstGeom prst="rect">
            <a:avLst/>
          </a:prstGeom>
          <a:noFill/>
        </p:spPr>
        <p:txBody>
          <a:bodyPr wrap="square">
            <a:spAutoFit/>
          </a:bodyPr>
          <a:lstStyle/>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100" b="0" i="0" u="none" strike="noStrike" kern="1200" cap="none" spc="0" normalizeH="0" baseline="0" noProof="0" dirty="0">
                <a:ln>
                  <a:noFill/>
                </a:ln>
                <a:solidFill>
                  <a:srgbClr val="FFFFFF"/>
                </a:solidFill>
                <a:effectLst/>
                <a:uLnTx/>
                <a:uFillTx/>
                <a:ea typeface="+mn-ea"/>
                <a:cs typeface="+mn-cs"/>
              </a:rPr>
              <a:t>This presentation contains NSW Curriculum and syllabus content. The NSW Curriculum is developed by the NSW Education Standards Authority. This content is prepared by NESA for and on behalf of the Crown in the right of the State of New South Wales. The material is protected by Crown copyright.</a:t>
            </a:r>
          </a:p>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100" b="0" i="0" u="none" strike="noStrike" kern="1200" cap="none" spc="0" normalizeH="0" baseline="0" noProof="0" dirty="0">
                <a:ln>
                  <a:noFill/>
                </a:ln>
                <a:solidFill>
                  <a:srgbClr val="FFFFFF"/>
                </a:solidFill>
                <a:effectLst/>
                <a:uLnTx/>
                <a:uFillTx/>
                <a:ea typeface="+mn-ea"/>
                <a:cs typeface="+mn-cs"/>
              </a:rPr>
              <a:t>Please refer to the NESA Copyright Disclaimer for more information </a:t>
            </a:r>
            <a:r>
              <a:rPr kumimoji="0" lang="en-AU" sz="1100" b="0" i="0" u="none" strike="noStrike" kern="1200" cap="none" spc="0" normalizeH="0" baseline="0" noProof="0" dirty="0">
                <a:ln>
                  <a:noFill/>
                </a:ln>
                <a:solidFill>
                  <a:srgbClr val="CBEDFD"/>
                </a:solidFill>
                <a:effectLst/>
                <a:uLnTx/>
                <a:uFillTx/>
                <a:ea typeface="+mn-ea"/>
                <a:cs typeface="+mn-cs"/>
                <a:hlinkClick r:id="rId9">
                  <a:extLst>
                    <a:ext uri="{A12FA001-AC4F-418D-AE19-62706E023703}">
                      <ahyp:hlinkClr xmlns:ahyp="http://schemas.microsoft.com/office/drawing/2018/hyperlinkcolor" val="tx"/>
                    </a:ext>
                  </a:extLst>
                </a:hlinkClick>
              </a:rPr>
              <a:t>https://educationstandards.nsw.edu.au/wps/portal/nesa/mini-footer/copyright</a:t>
            </a:r>
            <a:r>
              <a:rPr kumimoji="0" lang="en-AU" sz="1100" b="0" i="0" u="none" strike="noStrike" kern="1200" cap="none" spc="0" normalizeH="0" baseline="0" noProof="0" dirty="0">
                <a:ln>
                  <a:noFill/>
                </a:ln>
                <a:solidFill>
                  <a:srgbClr val="FFFFFF"/>
                </a:solidFill>
                <a:effectLst/>
                <a:uLnTx/>
                <a:uFillTx/>
                <a:ea typeface="+mn-ea"/>
                <a:cs typeface="+mn-cs"/>
              </a:rPr>
              <a:t>. </a:t>
            </a:r>
          </a:p>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100" b="0" i="0" u="none" strike="noStrike" kern="1200" cap="none" spc="0" normalizeH="0" baseline="0" noProof="0" dirty="0">
                <a:ln>
                  <a:noFill/>
                </a:ln>
                <a:solidFill>
                  <a:srgbClr val="FFFFFF"/>
                </a:solidFill>
                <a:effectLst/>
                <a:uLnTx/>
                <a:uFillTx/>
                <a:ea typeface="+mn-ea"/>
                <a:cs typeface="+mn-cs"/>
              </a:rPr>
              <a:t>NESA holds the only official and up-to-date versions of the NSW Curriculum and syllabus documents. Please visit the NSW Education Standards Authority (NESA) website </a:t>
            </a:r>
            <a:r>
              <a:rPr kumimoji="0" lang="en-AU" sz="1100" b="0" i="0" u="none" strike="noStrike" kern="1200" cap="none" spc="0" normalizeH="0" baseline="0" noProof="0" dirty="0">
                <a:ln>
                  <a:noFill/>
                </a:ln>
                <a:solidFill>
                  <a:srgbClr val="CBEDFD"/>
                </a:solidFill>
                <a:effectLst/>
                <a:uLnTx/>
                <a:uFillTx/>
                <a:ea typeface="+mn-ea"/>
                <a:cs typeface="+mn-cs"/>
                <a:hlinkClick r:id="rId10">
                  <a:extLst>
                    <a:ext uri="{A12FA001-AC4F-418D-AE19-62706E023703}">
                      <ahyp:hlinkClr xmlns:ahyp="http://schemas.microsoft.com/office/drawing/2018/hyperlinkcolor" val="tx"/>
                    </a:ext>
                  </a:extLst>
                </a:hlinkClick>
              </a:rPr>
              <a:t>https://educationstandards.nsw.edu.au/wps/portal/nesa/home</a:t>
            </a:r>
            <a:r>
              <a:rPr kumimoji="0" lang="en-AU" sz="1100" b="0" i="0" u="none" strike="noStrike" kern="1200" cap="none" spc="0" normalizeH="0" baseline="0" noProof="0" dirty="0">
                <a:ln>
                  <a:noFill/>
                </a:ln>
                <a:solidFill>
                  <a:srgbClr val="CBEDFD"/>
                </a:solidFill>
                <a:effectLst/>
                <a:uLnTx/>
                <a:uFillTx/>
                <a:ea typeface="+mn-ea"/>
                <a:cs typeface="+mn-cs"/>
              </a:rPr>
              <a:t> </a:t>
            </a:r>
            <a:r>
              <a:rPr kumimoji="0" lang="en-AU" sz="1100" b="0" i="0" u="none" strike="noStrike" kern="1200" cap="none" spc="0" normalizeH="0" baseline="0" noProof="0" dirty="0">
                <a:ln>
                  <a:noFill/>
                </a:ln>
                <a:solidFill>
                  <a:srgbClr val="FFFFFF"/>
                </a:solidFill>
                <a:effectLst/>
                <a:uLnTx/>
                <a:uFillTx/>
                <a:ea typeface="+mn-ea"/>
                <a:cs typeface="+mn-cs"/>
              </a:rPr>
              <a:t>and the NSW Curriculum website </a:t>
            </a:r>
            <a:r>
              <a:rPr kumimoji="0" lang="en-AU" sz="1100" b="0" i="0" u="none" strike="noStrike" kern="1200" cap="none" spc="0" normalizeH="0" baseline="0" noProof="0" dirty="0">
                <a:ln>
                  <a:noFill/>
                </a:ln>
                <a:solidFill>
                  <a:srgbClr val="CBEDFD"/>
                </a:solidFill>
                <a:effectLst/>
                <a:uLnTx/>
                <a:uFillTx/>
                <a:ea typeface="+mn-ea"/>
                <a:cs typeface="+mn-cs"/>
                <a:hlinkClick r:id="rId11">
                  <a:extLst>
                    <a:ext uri="{A12FA001-AC4F-418D-AE19-62706E023703}">
                      <ahyp:hlinkClr xmlns:ahyp="http://schemas.microsoft.com/office/drawing/2018/hyperlinkcolor" val="tx"/>
                    </a:ext>
                  </a:extLst>
                </a:hlinkClick>
              </a:rPr>
              <a:t>https://curriculum.nsw.edu.au</a:t>
            </a:r>
            <a:r>
              <a:rPr kumimoji="0" lang="en-AU" sz="1100" b="0" i="0" u="none" strike="noStrike" kern="1200" cap="none" spc="0" normalizeH="0" baseline="0" noProof="0" dirty="0">
                <a:ln>
                  <a:noFill/>
                </a:ln>
                <a:solidFill>
                  <a:srgbClr val="FFFFFF"/>
                </a:solidFill>
                <a:effectLst/>
                <a:uLnTx/>
                <a:uFillTx/>
                <a:ea typeface="+mn-ea"/>
                <a:cs typeface="+mn-cs"/>
              </a:rPr>
              <a:t>.</a:t>
            </a:r>
          </a:p>
        </p:txBody>
      </p:sp>
      <p:sp>
        <p:nvSpPr>
          <p:cNvPr id="2" name="Slide Number Placeholder 1">
            <a:extLst>
              <a:ext uri="{FF2B5EF4-FFF2-40B4-BE49-F238E27FC236}">
                <a16:creationId xmlns:a16="http://schemas.microsoft.com/office/drawing/2014/main" id="{74EEEBA9-DCA9-7088-04E1-651E2DA94B6D}"/>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44</a:t>
            </a:fld>
            <a:endParaRPr lang="en-AU"/>
          </a:p>
        </p:txBody>
      </p:sp>
    </p:spTree>
    <p:extLst>
      <p:ext uri="{BB962C8B-B14F-4D97-AF65-F5344CB8AC3E}">
        <p14:creationId xmlns:p14="http://schemas.microsoft.com/office/powerpoint/2010/main" val="1241029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146F84-0A22-2DEF-978C-013AB2B0CDA6}"/>
              </a:ext>
            </a:extLst>
          </p:cNvPr>
          <p:cNvSpPr>
            <a:spLocks noGrp="1"/>
          </p:cNvSpPr>
          <p:nvPr>
            <p:ph type="title"/>
          </p:nvPr>
        </p:nvSpPr>
        <p:spPr/>
        <p:txBody>
          <a:bodyPr/>
          <a:lstStyle/>
          <a:p>
            <a:r>
              <a:rPr lang="en-AU" dirty="0">
                <a:latin typeface="+mj-lt"/>
              </a:rPr>
              <a:t>Copyright</a:t>
            </a:r>
          </a:p>
        </p:txBody>
      </p:sp>
      <p:sp>
        <p:nvSpPr>
          <p:cNvPr id="7" name="Text Placeholder 6">
            <a:extLst>
              <a:ext uri="{FF2B5EF4-FFF2-40B4-BE49-F238E27FC236}">
                <a16:creationId xmlns:a16="http://schemas.microsoft.com/office/drawing/2014/main" id="{E762E711-B51D-9854-C2DD-A164FE59F882}"/>
              </a:ext>
            </a:extLst>
          </p:cNvPr>
          <p:cNvSpPr>
            <a:spLocks noGrp="1"/>
          </p:cNvSpPr>
          <p:nvPr>
            <p:ph type="body" sz="quarter" idx="18"/>
          </p:nvPr>
        </p:nvSpPr>
        <p:spPr/>
        <p:txBody>
          <a:bodyPr/>
          <a:lstStyle/>
          <a:p>
            <a:r>
              <a:rPr lang="en-AU">
                <a:latin typeface="+mj-lt"/>
              </a:rPr>
              <a:t>© State of New South Wales (Department of Education), 2025</a:t>
            </a:r>
          </a:p>
        </p:txBody>
      </p:sp>
      <p:sp>
        <p:nvSpPr>
          <p:cNvPr id="8" name="TextBox 7">
            <a:extLst>
              <a:ext uri="{FF2B5EF4-FFF2-40B4-BE49-F238E27FC236}">
                <a16:creationId xmlns:a16="http://schemas.microsoft.com/office/drawing/2014/main" id="{F70BB973-8437-BE43-4C71-6089E7F934FA}"/>
              </a:ext>
            </a:extLst>
          </p:cNvPr>
          <p:cNvSpPr txBox="1"/>
          <p:nvPr/>
        </p:nvSpPr>
        <p:spPr>
          <a:xfrm>
            <a:off x="360000" y="1453575"/>
            <a:ext cx="11484338" cy="5067724"/>
          </a:xfrm>
          <a:prstGeom prst="rect">
            <a:avLst/>
          </a:prstGeom>
          <a:noFill/>
        </p:spPr>
        <p:txBody>
          <a:bodyPr wrap="square" lIns="0" tIns="0" rIns="0" bIns="0" rtlCol="0">
            <a:noAutofit/>
          </a:bodyPr>
          <a:lstStyle/>
          <a:p>
            <a:pPr algn="l">
              <a:lnSpc>
                <a:spcPct val="150000"/>
              </a:lnSpc>
              <a:spcAft>
                <a:spcPts val="600"/>
              </a:spcAft>
            </a:pPr>
            <a:r>
              <a:rPr lang="en-AU" sz="1200">
                <a:solidFill>
                  <a:schemeClr val="bg1"/>
                </a:solidFill>
              </a:rPr>
              <a:t>The copyright material published in this resource is subject to the </a:t>
            </a:r>
            <a:r>
              <a:rPr lang="en-AU" sz="1200" i="1">
                <a:solidFill>
                  <a:schemeClr val="bg1"/>
                </a:solidFill>
              </a:rPr>
              <a:t>Copyright Act 1968</a:t>
            </a:r>
            <a:r>
              <a:rPr lang="en-AU" sz="1200">
                <a:solidFill>
                  <a:schemeClr val="bg1"/>
                </a:solidFill>
              </a:rPr>
              <a:t> (</a:t>
            </a:r>
            <a:r>
              <a:rPr lang="en-AU" sz="1200" err="1">
                <a:solidFill>
                  <a:schemeClr val="bg1"/>
                </a:solidFill>
              </a:rPr>
              <a:t>Cth</a:t>
            </a:r>
            <a:r>
              <a:rPr lang="en-AU" sz="1200">
                <a:solidFill>
                  <a:schemeClr val="bg1"/>
                </a:solidFill>
              </a:rPr>
              <a:t>) and is owned by the NSW Department of Education or, where indicated, by a party other than the NSW Department of Education (third-party material).</a:t>
            </a:r>
          </a:p>
          <a:p>
            <a:pPr algn="l">
              <a:lnSpc>
                <a:spcPct val="150000"/>
              </a:lnSpc>
              <a:spcAft>
                <a:spcPts val="600"/>
              </a:spcAft>
            </a:pPr>
            <a:r>
              <a:rPr lang="en-AU" sz="1200">
                <a:solidFill>
                  <a:schemeClr val="bg1"/>
                </a:solidFill>
              </a:rPr>
              <a:t>Copyright material available in this resource and owned by the NSW Department of Education is licensed under a </a:t>
            </a:r>
            <a:r>
              <a:rPr lang="en-AU" sz="1200">
                <a:solidFill>
                  <a:schemeClr val="accent4"/>
                </a:solidFill>
                <a:hlinkClick r:id="rId3">
                  <a:extLst>
                    <a:ext uri="{A12FA001-AC4F-418D-AE19-62706E023703}">
                      <ahyp:hlinkClr xmlns:ahyp="http://schemas.microsoft.com/office/drawing/2018/hyperlinkcolor" val="tx"/>
                    </a:ext>
                  </a:extLst>
                </a:hlinkClick>
              </a:rPr>
              <a:t>Creative Commons Attribution 4.0 International (CC BY 4.0) license</a:t>
            </a:r>
            <a:r>
              <a:rPr lang="en-AU" sz="1200">
                <a:solidFill>
                  <a:schemeClr val="bg1"/>
                </a:solidFill>
              </a:rPr>
              <a:t>.</a:t>
            </a:r>
          </a:p>
          <a:p>
            <a:pPr algn="l">
              <a:lnSpc>
                <a:spcPct val="150000"/>
              </a:lnSpc>
              <a:spcAft>
                <a:spcPts val="600"/>
              </a:spcAft>
            </a:pPr>
            <a:r>
              <a:rPr lang="en-AU" sz="1200">
                <a:solidFill>
                  <a:schemeClr val="bg1"/>
                </a:solidFill>
              </a:rPr>
              <a:t>This license allows you to share and adapt the material for any purpose, even commercially.</a:t>
            </a:r>
          </a:p>
          <a:p>
            <a:pPr algn="l">
              <a:lnSpc>
                <a:spcPct val="150000"/>
              </a:lnSpc>
              <a:spcAft>
                <a:spcPts val="600"/>
              </a:spcAft>
            </a:pPr>
            <a:r>
              <a:rPr lang="en-AU" sz="1200">
                <a:solidFill>
                  <a:schemeClr val="bg1"/>
                </a:solidFill>
              </a:rPr>
              <a:t>Attribution should be given to © State of New South Wales (Department of Education), 2025.</a:t>
            </a:r>
          </a:p>
          <a:p>
            <a:pPr algn="l">
              <a:lnSpc>
                <a:spcPct val="150000"/>
              </a:lnSpc>
            </a:pPr>
            <a:r>
              <a:rPr lang="en-AU" sz="1200">
                <a:solidFill>
                  <a:schemeClr val="bg1"/>
                </a:solidFill>
              </a:rPr>
              <a:t>Material in this resource not available under a Creative Commons license:</a:t>
            </a:r>
          </a:p>
          <a:p>
            <a:pPr marL="171450" indent="-171450" algn="l">
              <a:lnSpc>
                <a:spcPct val="150000"/>
              </a:lnSpc>
              <a:buFont typeface="Arial" panose="020B0604020202020204" pitchFamily="34" charset="0"/>
              <a:buChar char="•"/>
            </a:pPr>
            <a:r>
              <a:rPr lang="en-AU" sz="1200">
                <a:solidFill>
                  <a:schemeClr val="bg1"/>
                </a:solidFill>
              </a:rPr>
              <a:t>the NSW Department of Education logo, other logos and trademark-protected material</a:t>
            </a:r>
          </a:p>
          <a:p>
            <a:pPr marL="171450" indent="-171450" algn="l">
              <a:lnSpc>
                <a:spcPct val="150000"/>
              </a:lnSpc>
              <a:buFont typeface="Arial" panose="020B0604020202020204" pitchFamily="34" charset="0"/>
              <a:buChar char="•"/>
            </a:pPr>
            <a:r>
              <a:rPr lang="en-AU" sz="1200">
                <a:solidFill>
                  <a:schemeClr val="bg1"/>
                </a:solidFill>
              </a:rPr>
              <a:t>Material owned by a third party that has been reproduced with permission. You will need to obtain permission from the third party to reuse its material. </a:t>
            </a:r>
          </a:p>
          <a:p>
            <a:pPr algn="l">
              <a:lnSpc>
                <a:spcPct val="150000"/>
              </a:lnSpc>
              <a:spcBef>
                <a:spcPts val="1200"/>
              </a:spcBef>
              <a:spcAft>
                <a:spcPts val="600"/>
              </a:spcAft>
            </a:pPr>
            <a:r>
              <a:rPr lang="en-AU" sz="1200" b="1">
                <a:solidFill>
                  <a:schemeClr val="bg1"/>
                </a:solidFill>
                <a:latin typeface="+mj-lt"/>
              </a:rPr>
              <a:t>Links to third-party material and websites</a:t>
            </a:r>
          </a:p>
          <a:p>
            <a:pPr algn="l">
              <a:lnSpc>
                <a:spcPct val="150000"/>
              </a:lnSpc>
              <a:spcAft>
                <a:spcPts val="600"/>
              </a:spcAft>
            </a:pPr>
            <a:r>
              <a:rPr lang="en-AU" sz="1200">
                <a:solidFill>
                  <a:schemeClr val="bg1"/>
                </a:solidFill>
              </a:rPr>
              <a:t>Please note that the provided (reading/viewing material/list/links/texts) are a suggestion only and implies no endorsement, by the New South Wales Department of Education, of any author, publisher, or book title. School principals and teachers are best placed to assess the suitability of resources that would complement the curriculum and reflect the needs and interests of their students.</a:t>
            </a:r>
          </a:p>
          <a:p>
            <a:pPr algn="l">
              <a:lnSpc>
                <a:spcPct val="150000"/>
              </a:lnSpc>
              <a:spcAft>
                <a:spcPts val="600"/>
              </a:spcAft>
            </a:pPr>
            <a:r>
              <a:rPr lang="en-AU" sz="1200">
                <a:solidFill>
                  <a:schemeClr val="bg1"/>
                </a:solidFill>
              </a:rPr>
              <a:t>If you use the links provided in this document to access a third-party’s website, you acknowledge that the terms of use, including licence terms set out on the third-party’s website apply to the use which may be made of the materials on that third-party website or where permitted by the </a:t>
            </a:r>
            <a:r>
              <a:rPr lang="en-AU" sz="1200" i="1">
                <a:solidFill>
                  <a:schemeClr val="bg1"/>
                </a:solidFill>
              </a:rPr>
              <a:t>Copyright Act 1968 </a:t>
            </a:r>
            <a:r>
              <a:rPr lang="en-AU" sz="1200">
                <a:solidFill>
                  <a:schemeClr val="bg1"/>
                </a:solidFill>
              </a:rPr>
              <a:t>(</a:t>
            </a:r>
            <a:r>
              <a:rPr lang="en-AU" sz="1200" err="1">
                <a:solidFill>
                  <a:schemeClr val="bg1"/>
                </a:solidFill>
              </a:rPr>
              <a:t>Cth</a:t>
            </a:r>
            <a:r>
              <a:rPr lang="en-AU" sz="1200">
                <a:solidFill>
                  <a:schemeClr val="bg1"/>
                </a:solidFill>
              </a:rPr>
              <a:t>). The department accepts no responsibility for content on third-party websites. </a:t>
            </a:r>
          </a:p>
        </p:txBody>
      </p:sp>
    </p:spTree>
    <p:extLst>
      <p:ext uri="{BB962C8B-B14F-4D97-AF65-F5344CB8AC3E}">
        <p14:creationId xmlns:p14="http://schemas.microsoft.com/office/powerpoint/2010/main" val="1996487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AC1C2F-0995-573D-8E03-729B3E0F33E2}"/>
              </a:ext>
            </a:extLst>
          </p:cNvPr>
          <p:cNvSpPr>
            <a:spLocks noGrp="1"/>
          </p:cNvSpPr>
          <p:nvPr>
            <p:ph type="title"/>
          </p:nvPr>
        </p:nvSpPr>
        <p:spPr/>
        <p:txBody>
          <a:bodyPr/>
          <a:lstStyle/>
          <a:p>
            <a:r>
              <a:rPr lang="en-AU" dirty="0"/>
              <a:t>Who is Lillian O’Neill?</a:t>
            </a:r>
          </a:p>
        </p:txBody>
      </p:sp>
      <p:sp>
        <p:nvSpPr>
          <p:cNvPr id="11" name="Text Placeholder 10">
            <a:extLst>
              <a:ext uri="{FF2B5EF4-FFF2-40B4-BE49-F238E27FC236}">
                <a16:creationId xmlns:a16="http://schemas.microsoft.com/office/drawing/2014/main" id="{9294155C-61EC-1461-AF1A-8102D552CF22}"/>
              </a:ext>
            </a:extLst>
          </p:cNvPr>
          <p:cNvSpPr>
            <a:spLocks noGrp="1"/>
          </p:cNvSpPr>
          <p:nvPr>
            <p:ph type="body" sz="quarter" idx="18"/>
          </p:nvPr>
        </p:nvSpPr>
        <p:spPr/>
        <p:txBody>
          <a:bodyPr/>
          <a:lstStyle/>
          <a:p>
            <a:r>
              <a:rPr lang="en-AU" dirty="0"/>
              <a:t>Author context</a:t>
            </a:r>
          </a:p>
        </p:txBody>
      </p:sp>
      <p:sp>
        <p:nvSpPr>
          <p:cNvPr id="12" name="Text Placeholder 4">
            <a:extLst>
              <a:ext uri="{FF2B5EF4-FFF2-40B4-BE49-F238E27FC236}">
                <a16:creationId xmlns:a16="http://schemas.microsoft.com/office/drawing/2014/main" id="{D8EDE51A-4E46-810E-8137-E99DC3983F23}"/>
              </a:ext>
            </a:extLst>
          </p:cNvPr>
          <p:cNvSpPr txBox="1">
            <a:spLocks/>
          </p:cNvSpPr>
          <p:nvPr/>
        </p:nvSpPr>
        <p:spPr>
          <a:xfrm>
            <a:off x="360000" y="1567086"/>
            <a:ext cx="5736000" cy="4807835"/>
          </a:xfrm>
          <a:prstGeom prst="rect">
            <a:avLst/>
          </a:prstGeom>
        </p:spPr>
        <p:txBody>
          <a:bodyPr vert="horz" lIns="0" tIns="0" rIns="0" bIns="0" rtlCol="0">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AU" dirty="0"/>
              <a:t>Lillian O’Neill is an emerging writer who lives and works on Meanjin land in Brisbane, Queensland.</a:t>
            </a:r>
          </a:p>
          <a:p>
            <a:pPr marL="342900" indent="-342900">
              <a:buFont typeface="Arial" panose="020B0604020202020204" pitchFamily="34" charset="0"/>
              <a:buChar char="•"/>
            </a:pPr>
            <a:r>
              <a:rPr lang="en-AU" dirty="0"/>
              <a:t>O’Neill writes fiction, poetry and creative non-fiction.</a:t>
            </a:r>
          </a:p>
          <a:p>
            <a:pPr marL="342900" indent="-342900">
              <a:buFont typeface="Arial" panose="020B0604020202020204" pitchFamily="34" charset="0"/>
              <a:buChar char="•"/>
            </a:pPr>
            <a:r>
              <a:rPr lang="en-AU" dirty="0"/>
              <a:t>‘The tent village at Musgrave Park’ is O’Neill’s first published work. It details the experiences of people in a park in the Brisbane suburb where O’Neill lives.</a:t>
            </a:r>
          </a:p>
          <a:p>
            <a:pPr marL="342900" indent="-342900">
              <a:buFont typeface="Arial" panose="020B0604020202020204" pitchFamily="34" charset="0"/>
              <a:buChar char="•"/>
            </a:pPr>
            <a:endParaRPr lang="en-AU" dirty="0"/>
          </a:p>
        </p:txBody>
      </p:sp>
      <p:pic>
        <p:nvPicPr>
          <p:cNvPr id="18" name="Picture Placeholder 17">
            <a:extLst>
              <a:ext uri="{FF2B5EF4-FFF2-40B4-BE49-F238E27FC236}">
                <a16:creationId xmlns:a16="http://schemas.microsoft.com/office/drawing/2014/main" id="{2FA26F81-21B5-4B26-A144-908AF1D76EFB}"/>
              </a:ext>
              <a:ext uri="{C183D7F6-B498-43B3-948B-1728B52AA6E4}">
                <adec:decorative xmlns:adec="http://schemas.microsoft.com/office/drawing/2017/decorative" val="1"/>
              </a:ext>
            </a:extLst>
          </p:cNvPr>
          <p:cNvPicPr>
            <a:picLocks noGrp="1" noChangeAspect="1"/>
          </p:cNvPicPr>
          <p:nvPr>
            <p:ph type="pic" sz="quarter" idx="20"/>
          </p:nvPr>
        </p:nvPicPr>
        <p:blipFill>
          <a:blip r:embed="rId3">
            <a:extLst>
              <a:ext uri="{28A0092B-C50C-407E-A947-70E740481C1C}">
                <a14:useLocalDpi xmlns:a14="http://schemas.microsoft.com/office/drawing/2010/main" val="0"/>
              </a:ext>
            </a:extLst>
          </a:blip>
          <a:srcRect t="20856" b="29107"/>
          <a:stretch>
            <a:fillRect/>
          </a:stretch>
        </p:blipFill>
        <p:spPr>
          <a:xfrm>
            <a:off x="6324599" y="1562470"/>
            <a:ext cx="5507038" cy="4132936"/>
          </a:xfrm>
        </p:spPr>
      </p:pic>
      <p:sp>
        <p:nvSpPr>
          <p:cNvPr id="19" name="TextBox 18">
            <a:extLst>
              <a:ext uri="{FF2B5EF4-FFF2-40B4-BE49-F238E27FC236}">
                <a16:creationId xmlns:a16="http://schemas.microsoft.com/office/drawing/2014/main" id="{63259756-37CA-4F62-D46B-59337CADFF0F}"/>
              </a:ext>
              <a:ext uri="{C183D7F6-B498-43B3-948B-1728B52AA6E4}">
                <adec:decorative xmlns:adec="http://schemas.microsoft.com/office/drawing/2017/decorative" val="1"/>
              </a:ext>
            </a:extLst>
          </p:cNvPr>
          <p:cNvSpPr txBox="1"/>
          <p:nvPr/>
        </p:nvSpPr>
        <p:spPr>
          <a:xfrm>
            <a:off x="7432287" y="5875480"/>
            <a:ext cx="4399350" cy="360000"/>
          </a:xfrm>
          <a:prstGeom prst="rect">
            <a:avLst/>
          </a:prstGeom>
          <a:noFill/>
        </p:spPr>
        <p:txBody>
          <a:bodyPr wrap="square" lIns="0" tIns="0" rIns="0" bIns="0" rtlCol="0">
            <a:noAutofit/>
          </a:bodyPr>
          <a:lstStyle/>
          <a:p>
            <a:pPr algn="r"/>
            <a:r>
              <a:rPr lang="en-AU" sz="1100" dirty="0">
                <a:hlinkClick r:id="rId4"/>
              </a:rPr>
              <a:t>Furniture</a:t>
            </a:r>
            <a:r>
              <a:rPr lang="en-AU" sz="1100" dirty="0"/>
              <a:t> by </a:t>
            </a:r>
            <a:r>
              <a:rPr lang="en-AU" sz="1100" dirty="0">
                <a:hlinkClick r:id="rId5"/>
              </a:rPr>
              <a:t>Clay Banks </a:t>
            </a:r>
            <a:r>
              <a:rPr lang="en-AU" sz="1100" dirty="0"/>
              <a:t>on </a:t>
            </a:r>
            <a:r>
              <a:rPr lang="en-AU" sz="1100" dirty="0">
                <a:hlinkClick r:id="rId6"/>
              </a:rPr>
              <a:t>Unsplash</a:t>
            </a:r>
            <a:r>
              <a:rPr lang="en-AU" sz="1100" dirty="0"/>
              <a:t> </a:t>
            </a:r>
          </a:p>
        </p:txBody>
      </p:sp>
      <p:sp>
        <p:nvSpPr>
          <p:cNvPr id="2" name="Slide Number Placeholder 1">
            <a:extLst>
              <a:ext uri="{FF2B5EF4-FFF2-40B4-BE49-F238E27FC236}">
                <a16:creationId xmlns:a16="http://schemas.microsoft.com/office/drawing/2014/main" id="{58BFDA84-666C-7B02-0FE6-8534D27CA762}"/>
              </a:ext>
            </a:extLst>
          </p:cNvPr>
          <p:cNvSpPr>
            <a:spLocks noGrp="1"/>
          </p:cNvSpPr>
          <p:nvPr>
            <p:ph type="sldNum" sz="quarter" idx="12"/>
          </p:nvPr>
        </p:nvSpPr>
        <p:spPr/>
        <p:txBody>
          <a:bodyPr/>
          <a:lstStyle/>
          <a:p>
            <a:fld id="{10A01DC5-1685-4615-8240-15192985C6A2}" type="slidenum">
              <a:rPr lang="en-AU" smtClean="0"/>
              <a:t>5</a:t>
            </a:fld>
            <a:endParaRPr lang="en-AU"/>
          </a:p>
        </p:txBody>
      </p:sp>
    </p:spTree>
    <p:extLst>
      <p:ext uri="{BB962C8B-B14F-4D97-AF65-F5344CB8AC3E}">
        <p14:creationId xmlns:p14="http://schemas.microsoft.com/office/powerpoint/2010/main" val="4065360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9800255-62C7-52FC-7626-3B3FEBADF4CA}"/>
              </a:ext>
            </a:extLst>
          </p:cNvPr>
          <p:cNvSpPr>
            <a:spLocks noGrp="1"/>
          </p:cNvSpPr>
          <p:nvPr>
            <p:ph type="ctrTitle"/>
          </p:nvPr>
        </p:nvSpPr>
        <p:spPr/>
        <p:txBody>
          <a:bodyPr/>
          <a:lstStyle/>
          <a:p>
            <a:r>
              <a:rPr lang="en-AU" dirty="0">
                <a:latin typeface="+mj-lt"/>
              </a:rPr>
              <a:t>Phase 3b, sequence 1 – establishing context</a:t>
            </a:r>
          </a:p>
        </p:txBody>
      </p:sp>
      <p:pic>
        <p:nvPicPr>
          <p:cNvPr id="11" name="Picture Placeholder 12">
            <a:extLst>
              <a:ext uri="{FF2B5EF4-FFF2-40B4-BE49-F238E27FC236}">
                <a16:creationId xmlns:a16="http://schemas.microsoft.com/office/drawing/2014/main" id="{D3F210FB-89FC-C50B-F7CE-27451EBFE6A8}"/>
              </a:ext>
              <a:ext uri="{C183D7F6-B498-43B3-948B-1728B52AA6E4}">
                <adec:decorative xmlns:adec="http://schemas.microsoft.com/office/drawing/2017/decorative" val="1"/>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2309" r="22309"/>
          <a:stretch/>
        </p:blipFill>
        <p:spPr>
          <a:xfrm>
            <a:off x="7128000" y="0"/>
            <a:ext cx="5064000" cy="6858000"/>
          </a:xfrm>
        </p:spPr>
      </p:pic>
      <p:sp>
        <p:nvSpPr>
          <p:cNvPr id="12" name="Text Placeholder 5">
            <a:extLst>
              <a:ext uri="{FF2B5EF4-FFF2-40B4-BE49-F238E27FC236}">
                <a16:creationId xmlns:a16="http://schemas.microsoft.com/office/drawing/2014/main" id="{62004892-ECA8-2EB2-5F9C-C59888D0DD7C}"/>
              </a:ext>
              <a:ext uri="{C183D7F6-B498-43B3-948B-1728B52AA6E4}">
                <adec:decorative xmlns:adec="http://schemas.microsoft.com/office/drawing/2017/decorative" val="1"/>
              </a:ext>
            </a:extLst>
          </p:cNvPr>
          <p:cNvSpPr txBox="1">
            <a:spLocks/>
          </p:cNvSpPr>
          <p:nvPr/>
        </p:nvSpPr>
        <p:spPr>
          <a:xfrm>
            <a:off x="7434943" y="6348091"/>
            <a:ext cx="4601399" cy="360000"/>
          </a:xfrm>
          <a:prstGeom prst="rect">
            <a:avLst/>
          </a:prstGeom>
          <a:solidFill>
            <a:schemeClr val="bg1"/>
          </a:solidFill>
        </p:spPr>
        <p:txBody>
          <a:bodyPr vert="horz" lIns="0" tIns="0" rIns="0" bIns="72000" rtlCol="0" anchor="ctr" anchorCtr="1">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1800" b="0" kern="1200">
                <a:solidFill>
                  <a:schemeClr val="bg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600" b="0" kern="1200">
                <a:solidFill>
                  <a:schemeClr val="bg1"/>
                </a:solidFill>
                <a:latin typeface="+mn-lt"/>
                <a:ea typeface="+mn-ea"/>
                <a:cs typeface="+mn-cs"/>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2000" kern="1200">
                <a:solidFill>
                  <a:schemeClr val="bg1"/>
                </a:solidFill>
                <a:latin typeface="+mn-lt"/>
                <a:ea typeface="+mn-ea"/>
                <a:cs typeface="+mn-cs"/>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2000" kern="1200">
                <a:solidFill>
                  <a:schemeClr val="bg1"/>
                </a:solidFill>
                <a:latin typeface="+mn-lt"/>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2000" kern="1200">
                <a:solidFill>
                  <a:schemeClr val="bg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100" i="1" dirty="0">
                <a:solidFill>
                  <a:srgbClr val="002664"/>
                </a:solidFill>
                <a:latin typeface="Arial"/>
                <a:cs typeface="Arial"/>
                <a:hlinkClick r:id="rId4"/>
              </a:rPr>
              <a:t>Musgrave Park, Brisbane</a:t>
            </a:r>
            <a:r>
              <a:rPr lang="en-AU" sz="1100" dirty="0">
                <a:solidFill>
                  <a:srgbClr val="002664"/>
                </a:solidFill>
                <a:latin typeface="Arial"/>
                <a:cs typeface="Arial"/>
                <a:hlinkClick r:id="rId4"/>
              </a:rPr>
              <a:t> photo</a:t>
            </a:r>
            <a:r>
              <a:rPr lang="en-AU" sz="1100" dirty="0">
                <a:solidFill>
                  <a:srgbClr val="002664"/>
                </a:solidFill>
                <a:latin typeface="Arial"/>
                <a:cs typeface="Arial"/>
              </a:rPr>
              <a:t> by Rae Allen on Wikimedia commons</a:t>
            </a:r>
            <a:endParaRPr lang="en-AU" sz="1100" dirty="0">
              <a:solidFill>
                <a:srgbClr val="000000"/>
              </a:solidFill>
              <a:latin typeface="Arial"/>
              <a:cs typeface="Arial"/>
            </a:endParaRPr>
          </a:p>
        </p:txBody>
      </p:sp>
    </p:spTree>
    <p:extLst>
      <p:ext uri="{BB962C8B-B14F-4D97-AF65-F5344CB8AC3E}">
        <p14:creationId xmlns:p14="http://schemas.microsoft.com/office/powerpoint/2010/main" val="3484532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dirty="0"/>
              <a:t>Learning intentions and success criteria</a:t>
            </a:r>
          </a:p>
        </p:txBody>
      </p:sp>
      <p:sp>
        <p:nvSpPr>
          <p:cNvPr id="3" name="TextBox 2">
            <a:extLst>
              <a:ext uri="{FF2B5EF4-FFF2-40B4-BE49-F238E27FC236}">
                <a16:creationId xmlns:a16="http://schemas.microsoft.com/office/drawing/2014/main" id="{DF637BA9-DB5E-2457-A795-0B300DBA6F82}"/>
              </a:ext>
            </a:extLst>
          </p:cNvPr>
          <p:cNvSpPr txBox="1"/>
          <p:nvPr/>
        </p:nvSpPr>
        <p:spPr>
          <a:xfrm>
            <a:off x="370416" y="1894417"/>
            <a:ext cx="11303000" cy="422615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pPr>
            <a:r>
              <a:rPr lang="en-AU" sz="2000" b="1" dirty="0">
                <a:solidFill>
                  <a:schemeClr val="accent1"/>
                </a:solidFill>
              </a:rPr>
              <a:t>We are learning to:</a:t>
            </a:r>
          </a:p>
          <a:p>
            <a:pPr marL="342900" indent="-342900">
              <a:lnSpc>
                <a:spcPct val="150000"/>
              </a:lnSpc>
              <a:buFont typeface="Arial" panose="020B0604020202020204" pitchFamily="34" charset="0"/>
              <a:buChar char="•"/>
            </a:pPr>
            <a:r>
              <a:rPr lang="en-AU" sz="2000" dirty="0"/>
              <a:t>understand the historical and cultural significance of the Aboriginal Tent Embassy and Musgrave Park as symbols of ongoing struggle for Indigenous rights.</a:t>
            </a:r>
          </a:p>
          <a:p>
            <a:pPr marL="342900" indent="-342900">
              <a:lnSpc>
                <a:spcPct val="150000"/>
              </a:lnSpc>
              <a:buFont typeface="Arial" panose="020B0604020202020204" pitchFamily="34" charset="0"/>
              <a:buChar char="•"/>
            </a:pPr>
            <a:r>
              <a:rPr lang="en-AU" sz="2000" dirty="0"/>
              <a:t>develop their listening and analytical skills through viewing tasks and class discussions.</a:t>
            </a:r>
          </a:p>
          <a:p>
            <a:pPr marL="342900" indent="-342900">
              <a:lnSpc>
                <a:spcPct val="150000"/>
              </a:lnSpc>
              <a:spcAft>
                <a:spcPts val="1000"/>
              </a:spcAft>
              <a:buFont typeface="Arial" panose="020B0604020202020204" pitchFamily="34" charset="0"/>
              <a:buChar char="•"/>
            </a:pPr>
            <a:r>
              <a:rPr lang="en-AU" sz="2000" dirty="0"/>
              <a:t>[insert learning intention].</a:t>
            </a:r>
          </a:p>
          <a:p>
            <a:pPr>
              <a:lnSpc>
                <a:spcPct val="150000"/>
              </a:lnSpc>
            </a:pPr>
            <a:r>
              <a:rPr lang="en-AU" sz="2000" b="1" dirty="0">
                <a:solidFill>
                  <a:schemeClr val="accent1"/>
                </a:solidFill>
              </a:rPr>
              <a:t>We can:</a:t>
            </a:r>
          </a:p>
          <a:p>
            <a:pPr marL="342900" indent="-342900">
              <a:lnSpc>
                <a:spcPct val="150000"/>
              </a:lnSpc>
              <a:buFont typeface="Arial" panose="020B0604020202020204" pitchFamily="34" charset="0"/>
              <a:buChar char="•"/>
            </a:pPr>
            <a:r>
              <a:rPr lang="en-AU" sz="2000" dirty="0"/>
              <a:t>[classroom teacher to insert sample success criteria]</a:t>
            </a:r>
          </a:p>
          <a:p>
            <a:pPr marL="342900" indent="-342900">
              <a:lnSpc>
                <a:spcPct val="150000"/>
              </a:lnSpc>
              <a:buFont typeface="Arial" panose="020B0604020202020204" pitchFamily="34" charset="0"/>
              <a:buChar char="•"/>
            </a:pPr>
            <a:r>
              <a:rPr lang="en-AU" sz="2000" dirty="0"/>
              <a:t>[classroom teacher to insert sample success criteria]</a:t>
            </a:r>
          </a:p>
          <a:p>
            <a:pPr marL="342900" indent="-342900">
              <a:lnSpc>
                <a:spcPct val="150000"/>
              </a:lnSpc>
              <a:buFont typeface="Arial" panose="020B0604020202020204" pitchFamily="34" charset="0"/>
              <a:buChar char="•"/>
            </a:pPr>
            <a:r>
              <a:rPr lang="en-AU" sz="2000" dirty="0"/>
              <a:t>[classroom teacher to insert sample success criteria].</a:t>
            </a:r>
          </a:p>
        </p:txBody>
      </p:sp>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7</a:t>
            </a:fld>
            <a:endParaRPr lang="en-AU"/>
          </a:p>
        </p:txBody>
      </p:sp>
    </p:spTree>
    <p:extLst>
      <p:ext uri="{BB962C8B-B14F-4D97-AF65-F5344CB8AC3E}">
        <p14:creationId xmlns:p14="http://schemas.microsoft.com/office/powerpoint/2010/main" val="10416996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175E12-F979-E0CA-A636-35CEB2DF8F20}"/>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8401490E-D78A-3142-C1DF-AE611FAFDD84}"/>
              </a:ext>
            </a:extLst>
          </p:cNvPr>
          <p:cNvSpPr>
            <a:spLocks noGrp="1"/>
          </p:cNvSpPr>
          <p:nvPr>
            <p:ph type="ctrTitle"/>
          </p:nvPr>
        </p:nvSpPr>
        <p:spPr/>
        <p:txBody>
          <a:bodyPr/>
          <a:lstStyle/>
          <a:p>
            <a:r>
              <a:rPr lang="en-AU" dirty="0"/>
              <a:t>Viewing activity</a:t>
            </a:r>
          </a:p>
        </p:txBody>
      </p:sp>
      <p:sp>
        <p:nvSpPr>
          <p:cNvPr id="2" name="Text Placeholder 1">
            <a:extLst>
              <a:ext uri="{FF2B5EF4-FFF2-40B4-BE49-F238E27FC236}">
                <a16:creationId xmlns:a16="http://schemas.microsoft.com/office/drawing/2014/main" id="{0AA72BB9-7852-CA5B-D5AE-AC64BCF89D43}"/>
              </a:ext>
            </a:extLst>
          </p:cNvPr>
          <p:cNvSpPr>
            <a:spLocks noGrp="1"/>
          </p:cNvSpPr>
          <p:nvPr>
            <p:ph type="body" sz="quarter" idx="10"/>
          </p:nvPr>
        </p:nvSpPr>
        <p:spPr/>
        <p:txBody>
          <a:bodyPr/>
          <a:lstStyle/>
          <a:p>
            <a:r>
              <a:rPr lang="en-AU" dirty="0">
                <a:solidFill>
                  <a:schemeClr val="bg1"/>
                </a:solidFill>
              </a:rPr>
              <a:t>Australia Day: How a sun umbrella started 50 years of Aboriginal protest – BBC News </a:t>
            </a:r>
            <a:endParaRPr lang="en-US" dirty="0">
              <a:solidFill>
                <a:schemeClr val="bg1"/>
              </a:solidFill>
            </a:endParaRPr>
          </a:p>
        </p:txBody>
      </p:sp>
      <p:sp>
        <p:nvSpPr>
          <p:cNvPr id="12" name="Text Placeholder 11">
            <a:extLst>
              <a:ext uri="{FF2B5EF4-FFF2-40B4-BE49-F238E27FC236}">
                <a16:creationId xmlns:a16="http://schemas.microsoft.com/office/drawing/2014/main" id="{F27A53BC-B517-9568-2CA7-F0578D71D3BD}"/>
              </a:ext>
            </a:extLst>
          </p:cNvPr>
          <p:cNvSpPr>
            <a:spLocks noGrp="1"/>
          </p:cNvSpPr>
          <p:nvPr>
            <p:ph type="body" sz="quarter" idx="15"/>
          </p:nvPr>
        </p:nvSpPr>
        <p:spPr/>
        <p:txBody>
          <a:bodyPr/>
          <a:lstStyle/>
          <a:p>
            <a:r>
              <a:rPr lang="en-AU" dirty="0"/>
              <a:t>Phase 3b, sequence 1</a:t>
            </a:r>
          </a:p>
        </p:txBody>
      </p:sp>
      <p:pic>
        <p:nvPicPr>
          <p:cNvPr id="13" name="Picture Placeholder 9">
            <a:extLst>
              <a:ext uri="{FF2B5EF4-FFF2-40B4-BE49-F238E27FC236}">
                <a16:creationId xmlns:a16="http://schemas.microsoft.com/office/drawing/2014/main" id="{942CC02A-9F3E-DCE1-7648-0E331C6E5CF5}"/>
              </a:ext>
              <a:ext uri="{C183D7F6-B498-43B3-948B-1728B52AA6E4}">
                <adec:decorative xmlns:adec="http://schemas.microsoft.com/office/drawing/2017/decorative" val="1"/>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2309" r="22309"/>
          <a:stretch/>
        </p:blipFill>
        <p:spPr>
          <a:xfrm>
            <a:off x="7128000" y="0"/>
            <a:ext cx="5064000" cy="6858000"/>
          </a:xfrm>
        </p:spPr>
      </p:pic>
      <p:sp>
        <p:nvSpPr>
          <p:cNvPr id="14" name="Text Placeholder 5">
            <a:extLst>
              <a:ext uri="{FF2B5EF4-FFF2-40B4-BE49-F238E27FC236}">
                <a16:creationId xmlns:a16="http://schemas.microsoft.com/office/drawing/2014/main" id="{A46BAF44-5AA5-B36D-BF29-539195F8C292}"/>
              </a:ext>
              <a:ext uri="{C183D7F6-B498-43B3-948B-1728B52AA6E4}">
                <adec:decorative xmlns:adec="http://schemas.microsoft.com/office/drawing/2017/decorative" val="1"/>
              </a:ext>
            </a:extLst>
          </p:cNvPr>
          <p:cNvSpPr txBox="1">
            <a:spLocks/>
          </p:cNvSpPr>
          <p:nvPr/>
        </p:nvSpPr>
        <p:spPr>
          <a:xfrm>
            <a:off x="9113520" y="6348091"/>
            <a:ext cx="2922822" cy="360000"/>
          </a:xfrm>
          <a:prstGeom prst="rect">
            <a:avLst/>
          </a:prstGeom>
          <a:solidFill>
            <a:schemeClr val="bg1"/>
          </a:solidFill>
        </p:spPr>
        <p:txBody>
          <a:bodyPr vert="horz" lIns="0" tIns="0" rIns="0" bIns="72000" rtlCol="0" anchor="ctr" anchorCtr="1">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1800" b="0" kern="1200">
                <a:solidFill>
                  <a:schemeClr val="bg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600" b="0" kern="1200">
                <a:solidFill>
                  <a:schemeClr val="bg1"/>
                </a:solidFill>
                <a:latin typeface="+mn-lt"/>
                <a:ea typeface="+mn-ea"/>
                <a:cs typeface="+mn-cs"/>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2000" kern="1200">
                <a:solidFill>
                  <a:schemeClr val="bg1"/>
                </a:solidFill>
                <a:latin typeface="+mn-lt"/>
                <a:ea typeface="+mn-ea"/>
                <a:cs typeface="+mn-cs"/>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2000" kern="1200">
                <a:solidFill>
                  <a:schemeClr val="bg1"/>
                </a:solidFill>
                <a:latin typeface="+mn-lt"/>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2000" kern="1200">
                <a:solidFill>
                  <a:schemeClr val="bg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100" u="sng" dirty="0">
                <a:solidFill>
                  <a:schemeClr val="accent2"/>
                </a:solidFill>
                <a:hlinkClick r:id="rId4"/>
              </a:rPr>
              <a:t>At work</a:t>
            </a:r>
            <a:r>
              <a:rPr lang="en-AU" sz="1100" dirty="0">
                <a:solidFill>
                  <a:schemeClr val="tx1"/>
                </a:solidFill>
              </a:rPr>
              <a:t> by </a:t>
            </a:r>
            <a:r>
              <a:rPr lang="en-AU" sz="1100" dirty="0">
                <a:solidFill>
                  <a:srgbClr val="767676"/>
                </a:solidFill>
                <a:hlinkClick r:id="rId5"/>
              </a:rPr>
              <a:t>Francis Bouffard</a:t>
            </a:r>
            <a:r>
              <a:rPr lang="en-AU" sz="1100" dirty="0">
                <a:solidFill>
                  <a:schemeClr val="tx1"/>
                </a:solidFill>
              </a:rPr>
              <a:t> on </a:t>
            </a:r>
            <a:r>
              <a:rPr lang="en-AU" sz="1100" dirty="0">
                <a:solidFill>
                  <a:srgbClr val="767676"/>
                </a:solidFill>
                <a:hlinkClick r:id="rId6"/>
              </a:rPr>
              <a:t>Unsplash</a:t>
            </a:r>
            <a:endParaRPr lang="en-AU" sz="1100" dirty="0"/>
          </a:p>
        </p:txBody>
      </p:sp>
    </p:spTree>
    <p:extLst>
      <p:ext uri="{BB962C8B-B14F-4D97-AF65-F5344CB8AC3E}">
        <p14:creationId xmlns:p14="http://schemas.microsoft.com/office/powerpoint/2010/main" val="2641830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7066BAE3-CCE9-6D71-79BE-32B67127512C}"/>
              </a:ext>
            </a:extLst>
          </p:cNvPr>
          <p:cNvSpPr>
            <a:spLocks noGrp="1"/>
          </p:cNvSpPr>
          <p:nvPr>
            <p:ph type="title"/>
          </p:nvPr>
        </p:nvSpPr>
        <p:spPr/>
        <p:txBody>
          <a:bodyPr/>
          <a:lstStyle/>
          <a:p>
            <a:r>
              <a:rPr lang="en-AU" dirty="0"/>
              <a:t>Understanding the contextual significance of setting</a:t>
            </a:r>
            <a:br>
              <a:rPr lang="en-AU" dirty="0"/>
            </a:br>
            <a:endParaRPr lang="en-AU" dirty="0"/>
          </a:p>
        </p:txBody>
      </p:sp>
      <p:sp>
        <p:nvSpPr>
          <p:cNvPr id="11" name="Text Placeholder 10">
            <a:extLst>
              <a:ext uri="{FF2B5EF4-FFF2-40B4-BE49-F238E27FC236}">
                <a16:creationId xmlns:a16="http://schemas.microsoft.com/office/drawing/2014/main" id="{D695341F-84A6-C558-8732-33C8C687FDBB}"/>
              </a:ext>
            </a:extLst>
          </p:cNvPr>
          <p:cNvSpPr>
            <a:spLocks noGrp="1"/>
          </p:cNvSpPr>
          <p:nvPr>
            <p:ph type="body" sz="quarter" idx="18"/>
          </p:nvPr>
        </p:nvSpPr>
        <p:spPr/>
        <p:txBody>
          <a:bodyPr/>
          <a:lstStyle/>
          <a:p>
            <a:r>
              <a:rPr lang="en-AU" dirty="0"/>
              <a:t>Understanding the context of the Tent Embassy and Musgrave Park as a symbol </a:t>
            </a:r>
          </a:p>
        </p:txBody>
      </p:sp>
      <p:sp>
        <p:nvSpPr>
          <p:cNvPr id="4" name="Content Placeholder 9">
            <a:extLst>
              <a:ext uri="{FF2B5EF4-FFF2-40B4-BE49-F238E27FC236}">
                <a16:creationId xmlns:a16="http://schemas.microsoft.com/office/drawing/2014/main" id="{82D2EBF4-0A9A-C0EB-BEEA-7FFAFDAE1C91}"/>
              </a:ext>
            </a:extLst>
          </p:cNvPr>
          <p:cNvSpPr txBox="1">
            <a:spLocks/>
          </p:cNvSpPr>
          <p:nvPr/>
        </p:nvSpPr>
        <p:spPr>
          <a:xfrm>
            <a:off x="354000" y="1476565"/>
            <a:ext cx="11484000" cy="4536000"/>
          </a:xfrm>
          <a:prstGeom prst="rect">
            <a:avLst/>
          </a:prstGeom>
        </p:spPr>
        <p:txBody>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200"/>
              </a:spcBef>
              <a:spcAft>
                <a:spcPts val="600"/>
              </a:spcAft>
            </a:pPr>
            <a:r>
              <a:rPr lang="en-AU" sz="1800" dirty="0">
                <a:solidFill>
                  <a:srgbClr val="000000"/>
                </a:solidFill>
                <a:ea typeface="Calibri" panose="020F0502020204030204" pitchFamily="34" charset="0"/>
              </a:rPr>
              <a:t>The purpose of this activity is to develop your understanding of the history and significance of the Aboriginal Tent Embassy. This will help you to connect the Aboriginal Tent Embassy with the themes and ideas in </a:t>
            </a:r>
            <a:r>
              <a:rPr lang="en-AU" sz="1800" b="1" dirty="0">
                <a:solidFill>
                  <a:srgbClr val="000000"/>
                </a:solidFill>
                <a:ea typeface="Calibri" panose="020F0502020204030204" pitchFamily="34" charset="0"/>
              </a:rPr>
              <a:t>Core text 2 – ‘The tent village at Musgrave Park’ by Lillian O’Neill</a:t>
            </a:r>
            <a:r>
              <a:rPr lang="en-AU" sz="1800" dirty="0">
                <a:solidFill>
                  <a:srgbClr val="000000"/>
                </a:solidFill>
                <a:ea typeface="Calibri" panose="020F0502020204030204" pitchFamily="34" charset="0"/>
              </a:rPr>
              <a:t>.</a:t>
            </a:r>
          </a:p>
          <a:p>
            <a:pPr>
              <a:spcBef>
                <a:spcPts val="1200"/>
              </a:spcBef>
              <a:spcAft>
                <a:spcPts val="600"/>
              </a:spcAft>
            </a:pPr>
            <a:endParaRPr lang="en-AU" sz="1800" dirty="0">
              <a:ea typeface="Calibri" panose="020F0502020204030204" pitchFamily="34" charset="0"/>
            </a:endParaRPr>
          </a:p>
          <a:p>
            <a:r>
              <a:rPr lang="en-AU" sz="1800" dirty="0"/>
              <a:t>Using </a:t>
            </a:r>
            <a:r>
              <a:rPr lang="en-AU" sz="1800" b="1" dirty="0"/>
              <a:t>Phase 3b, activity 1 – Aboriginal Tent Embassy viewing task:</a:t>
            </a:r>
          </a:p>
          <a:p>
            <a:pPr marL="342900" indent="-342900">
              <a:buFont typeface="+mj-lt"/>
              <a:buAutoNum type="arabicPeriod"/>
            </a:pPr>
            <a:r>
              <a:rPr lang="en-AU" sz="1800" dirty="0"/>
              <a:t>Read the information on the worksheet before viewing the video.</a:t>
            </a:r>
          </a:p>
          <a:p>
            <a:pPr marL="342900" indent="-342900">
              <a:buFont typeface="+mj-lt"/>
              <a:buAutoNum type="arabicPeriod"/>
            </a:pPr>
            <a:r>
              <a:rPr lang="en-AU" sz="1800" dirty="0">
                <a:ea typeface="Calibri" panose="020F0502020204030204" pitchFamily="34" charset="0"/>
              </a:rPr>
              <a:t>Read through the questions before viewing. </a:t>
            </a:r>
          </a:p>
          <a:p>
            <a:pPr marL="342900" indent="-342900">
              <a:buFont typeface="+mj-lt"/>
              <a:buAutoNum type="arabicPeriod"/>
            </a:pPr>
            <a:r>
              <a:rPr lang="en-AU" sz="1800" dirty="0"/>
              <a:t>Watch the video Australia Day: How a sun umbrella started 50 years of Aboriginal protest – BBC News (3:42) and follow the remaining instructions on the worksheet.</a:t>
            </a:r>
          </a:p>
        </p:txBody>
      </p:sp>
      <p:sp>
        <p:nvSpPr>
          <p:cNvPr id="5" name="Slide Number Placeholder 1">
            <a:extLst>
              <a:ext uri="{FF2B5EF4-FFF2-40B4-BE49-F238E27FC236}">
                <a16:creationId xmlns:a16="http://schemas.microsoft.com/office/drawing/2014/main" id="{B2DEFEEA-9A2D-0F43-97E2-4B8BEF74E047}"/>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t>9</a:t>
            </a:fld>
            <a:endParaRPr lang="en-AU"/>
          </a:p>
        </p:txBody>
      </p:sp>
    </p:spTree>
    <p:extLst>
      <p:ext uri="{BB962C8B-B14F-4D97-AF65-F5344CB8AC3E}">
        <p14:creationId xmlns:p14="http://schemas.microsoft.com/office/powerpoint/2010/main" val="3505334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NSWG Corporate">
  <a:themeElements>
    <a:clrScheme name="Custom 14">
      <a:dk1>
        <a:srgbClr val="22272B"/>
      </a:dk1>
      <a:lt1>
        <a:srgbClr val="FFFFFF"/>
      </a:lt1>
      <a:dk2>
        <a:srgbClr val="D7153A"/>
      </a:dk2>
      <a:lt2>
        <a:srgbClr val="EBEBEB"/>
      </a:lt2>
      <a:accent1>
        <a:srgbClr val="002664"/>
      </a:accent1>
      <a:accent2>
        <a:srgbClr val="146CFD"/>
      </a:accent2>
      <a:accent3>
        <a:srgbClr val="8CE0FF"/>
      </a:accent3>
      <a:accent4>
        <a:srgbClr val="CBEDFD"/>
      </a:accent4>
      <a:accent5>
        <a:srgbClr val="495054"/>
      </a:accent5>
      <a:accent6>
        <a:srgbClr val="FFE6EA"/>
      </a:accent6>
      <a:hlink>
        <a:srgbClr val="146CFD"/>
      </a:hlink>
      <a:folHlink>
        <a:srgbClr val="146CF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oAutofit/>
      </a:bodyPr>
      <a:lstStyle>
        <a:defPPr algn="l">
          <a:defRPr sz="1800" dirty="0"/>
        </a:defPPr>
      </a:lstStyle>
    </a:txDef>
  </a:objectDefaults>
  <a:extraClrSchemeLst/>
  <a:extLst>
    <a:ext uri="{05A4C25C-085E-4340-85A3-A5531E510DB2}">
      <thm15:themeFamily xmlns:thm15="http://schemas.microsoft.com/office/thememl/2012/main" name="Presentation1" id="{98D72BBF-9DFB-4703-A10A-3D04BF39C611}" vid="{E5DF0675-1073-40E7-AE87-3170FA1911D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98740c54-966f-451d-a76c-e38eb7fddd55">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C6BC20BCFB223D4189F17F47419ECBA2" ma:contentTypeVersion="16" ma:contentTypeDescription="Create a new document." ma:contentTypeScope="" ma:versionID="bd9d83f4f7a921f66e63e4f31d495b0d">
  <xsd:schema xmlns:xsd="http://www.w3.org/2001/XMLSchema" xmlns:xs="http://www.w3.org/2001/XMLSchema" xmlns:p="http://schemas.microsoft.com/office/2006/metadata/properties" xmlns:ns2="98740c54-966f-451d-a76c-e38eb7fddd55" xmlns:ns3="094ce8ca-8c20-4eb0-bb23-b47a1c76b753" targetNamespace="http://schemas.microsoft.com/office/2006/metadata/properties" ma:root="true" ma:fieldsID="e5cf10fac62e9c3b0af7a5100ae284e5" ns2:_="" ns3:_="">
    <xsd:import namespace="98740c54-966f-451d-a76c-e38eb7fddd55"/>
    <xsd:import namespace="094ce8ca-8c20-4eb0-bb23-b47a1c76b753"/>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2:MediaServiceDateTaken" minOccurs="0"/>
                <xsd:element ref="ns2:MediaServiceGenerationTime" minOccurs="0"/>
                <xsd:element ref="ns2:MediaServiceEventHashCode" minOccurs="0"/>
                <xsd:element ref="ns2:MediaServiceLocation" minOccurs="0"/>
                <xsd:element ref="ns2:MediaServiceOCR" minOccurs="0"/>
                <xsd:element ref="ns2:MediaLengthInSeconds" minOccurs="0"/>
                <xsd:element ref="ns3:SharedWithUsers" minOccurs="0"/>
                <xsd:element ref="ns3:SharedWithDetail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8740c54-966f-451d-a76c-e38eb7fddd5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51f47cd6-212f-4ea2-b6af-f1d1e47bdbaf"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dexed="true" ma:internalName="MediaServiceLocatio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MediaServiceBillingMetadata" ma:index="22"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94ce8ca-8c20-4eb0-bb23-b47a1c76b753" elementFormDefault="qualified">
    <xsd:import namespace="http://schemas.microsoft.com/office/2006/documentManagement/types"/>
    <xsd:import namespace="http://schemas.microsoft.com/office/infopath/2007/PartnerControls"/>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680DAA2-907E-4CB5-B016-D0DA35A045BF}">
  <ds:schemaRefs>
    <ds:schemaRef ds:uri="http://schemas.microsoft.com/office/2006/metadata/properties"/>
    <ds:schemaRef ds:uri="http://schemas.microsoft.com/office/infopath/2007/PartnerControls"/>
    <ds:schemaRef ds:uri="http://schemas.microsoft.com/office/2006/documentManagement/types"/>
    <ds:schemaRef ds:uri="094ce8ca-8c20-4eb0-bb23-b47a1c76b753"/>
    <ds:schemaRef ds:uri="http://purl.org/dc/terms/"/>
    <ds:schemaRef ds:uri="http://purl.org/dc/elements/1.1/"/>
    <ds:schemaRef ds:uri="http://schemas.openxmlformats.org/package/2006/metadata/core-properties"/>
    <ds:schemaRef ds:uri="98740c54-966f-451d-a76c-e38eb7fddd55"/>
    <ds:schemaRef ds:uri="http://www.w3.org/XML/1998/namespace"/>
    <ds:schemaRef ds:uri="http://purl.org/dc/dcmitype/"/>
  </ds:schemaRefs>
</ds:datastoreItem>
</file>

<file path=customXml/itemProps2.xml><?xml version="1.0" encoding="utf-8"?>
<ds:datastoreItem xmlns:ds="http://schemas.openxmlformats.org/officeDocument/2006/customXml" ds:itemID="{4A31516B-9EF7-45A7-9A81-FA36684EA67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8740c54-966f-451d-a76c-e38eb7fddd55"/>
    <ds:schemaRef ds:uri="094ce8ca-8c20-4eb0-bb23-b47a1c76b75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529EC61-8433-4465-B5BF-F9D5B2C0BDE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120</TotalTime>
  <Words>12525</Words>
  <Application>Microsoft Office PowerPoint</Application>
  <PresentationFormat>Widescreen</PresentationFormat>
  <Paragraphs>590</Paragraphs>
  <Slides>45</Slides>
  <Notes>45</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45</vt:i4>
      </vt:variant>
    </vt:vector>
  </HeadingPairs>
  <TitlesOfParts>
    <vt:vector size="53" baseType="lpstr">
      <vt:lpstr>Segoe UI</vt:lpstr>
      <vt:lpstr>Calibri</vt:lpstr>
      <vt:lpstr>Arial</vt:lpstr>
      <vt:lpstr>Roboto</vt:lpstr>
      <vt:lpstr>Times New Roman</vt:lpstr>
      <vt:lpstr>Public Sans</vt:lpstr>
      <vt:lpstr>Symbol</vt:lpstr>
      <vt:lpstr>1_NSWG Corporate</vt:lpstr>
      <vt:lpstr>Introduction and instructions for use</vt:lpstr>
      <vt:lpstr>Text annotations – ‘The tent village at Musgrave Park’</vt:lpstr>
      <vt:lpstr>Licence agreement details</vt:lpstr>
      <vt:lpstr>Text complexity </vt:lpstr>
      <vt:lpstr>Who is Lillian O’Neill?</vt:lpstr>
      <vt:lpstr>Phase 3b, sequence 1 – establishing context</vt:lpstr>
      <vt:lpstr>Learning intentions and success criteria</vt:lpstr>
      <vt:lpstr>Viewing activity</vt:lpstr>
      <vt:lpstr>Understanding the contextual significance of setting </vt:lpstr>
      <vt:lpstr>Discussion questions</vt:lpstr>
      <vt:lpstr>Phase 3b, sequence 2 – building the field for Core text 2</vt:lpstr>
      <vt:lpstr>Connecting learning</vt:lpstr>
      <vt:lpstr>Setting (1)</vt:lpstr>
      <vt:lpstr>Setting (2)</vt:lpstr>
      <vt:lpstr>Chunking and sequencing learning</vt:lpstr>
      <vt:lpstr>Visuals for quick write (1)</vt:lpstr>
      <vt:lpstr>Visuals for quick write (2)</vt:lpstr>
      <vt:lpstr>Visuals for quick write (3)</vt:lpstr>
      <vt:lpstr>Annotating the opening paragraph</vt:lpstr>
      <vt:lpstr>Annotating the opening</vt:lpstr>
      <vt:lpstr>Annotating the second paragraph (1)</vt:lpstr>
      <vt:lpstr>Sidney Nolan</vt:lpstr>
      <vt:lpstr>Abstract paintings</vt:lpstr>
      <vt:lpstr>Annotating the second paragraph (2)</vt:lpstr>
      <vt:lpstr>Phase 3b, sequence 3 – understanding and analysing the ways punctation can be used to shape meaning</vt:lpstr>
      <vt:lpstr>Gradual release of responsibility</vt:lpstr>
      <vt:lpstr>How punctuation can shape meaning (1)</vt:lpstr>
      <vt:lpstr>How punctuation can shape meaning (2)</vt:lpstr>
      <vt:lpstr>How punctuation can shape meaning (3)</vt:lpstr>
      <vt:lpstr>How punctuation can shape meaning (4) </vt:lpstr>
      <vt:lpstr>How punctuation can shape meaning (5)</vt:lpstr>
      <vt:lpstr>Phase 3b, sequence 4 – exploring how sentence structure can be used to hook the reader and build ideas</vt:lpstr>
      <vt:lpstr>Analysing the sentence types in the opening paragraph</vt:lpstr>
      <vt:lpstr>Supplementary text annotations</vt:lpstr>
      <vt:lpstr>The tent village at Musgrave Park (1)</vt:lpstr>
      <vt:lpstr>The tent village at Musgrave Park (2)</vt:lpstr>
      <vt:lpstr>The tent village at Musgrave Park (3)</vt:lpstr>
      <vt:lpstr>The tent village at Musgrave Park (4)</vt:lpstr>
      <vt:lpstr>The tent village at Musgrave Park (5)</vt:lpstr>
      <vt:lpstr>The tent village at Musgrave Park (6)</vt:lpstr>
      <vt:lpstr>The tent village at Musgrave Park (7)</vt:lpstr>
      <vt:lpstr>The tent village at Musgrave Park (8)</vt:lpstr>
      <vt:lpstr>References (1)</vt:lpstr>
      <vt:lpstr>References (2)</vt:lpstr>
      <vt:lpstr>Copyright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O'Neill text annotations – English Standard 11.1  </dc:title>
  <dc:creator>NSW Department of Education</dc:creator>
  <dcterms:created xsi:type="dcterms:W3CDTF">2024-02-26T22:45:54Z</dcterms:created>
  <dcterms:modified xsi:type="dcterms:W3CDTF">2025-10-02T01:31:58Z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0x010100C6BC20BCFB223D4189F17F47419ECBA2</vt:lpwstr>
  </property>
  <property fmtid="{D5CDD505-2E9C-101B-9397-08002B2CF9AE}" pid="3" name="MediaServiceImageTags">
    <vt:lpwstr/>
  </property>
  <property fmtid="{D5CDD505-2E9C-101B-9397-08002B2CF9AE}" pid="4" name="MSIP_Label_b603dfd7-d93a-4381-a340-2995d8282205_Enabled">
    <vt:lpwstr>true</vt:lpwstr>
  </property>
  <property fmtid="{D5CDD505-2E9C-101B-9397-08002B2CF9AE}" pid="5" name="MSIP_Label_b603dfd7-d93a-4381-a340-2995d8282205_SetDate">
    <vt:lpwstr>2023-07-07T02:46:40Z</vt:lpwstr>
  </property>
  <property fmtid="{D5CDD505-2E9C-101B-9397-08002B2CF9AE}" pid="6" name="MSIP_Label_b603dfd7-d93a-4381-a340-2995d8282205_Method">
    <vt:lpwstr>Standard</vt:lpwstr>
  </property>
  <property fmtid="{D5CDD505-2E9C-101B-9397-08002B2CF9AE}" pid="7" name="MSIP_Label_b603dfd7-d93a-4381-a340-2995d8282205_Name">
    <vt:lpwstr>OFFICIAL</vt:lpwstr>
  </property>
  <property fmtid="{D5CDD505-2E9C-101B-9397-08002B2CF9AE}" pid="8" name="MSIP_Label_b603dfd7-d93a-4381-a340-2995d8282205_SiteId">
    <vt:lpwstr>05a0e69a-418a-47c1-9c25-9387261bf991</vt:lpwstr>
  </property>
  <property fmtid="{D5CDD505-2E9C-101B-9397-08002B2CF9AE}" pid="9" name="MSIP_Label_b603dfd7-d93a-4381-a340-2995d8282205_ActionId">
    <vt:lpwstr>a8bf8051-9d17-4791-8c94-11bc95fd3c4a</vt:lpwstr>
  </property>
  <property fmtid="{D5CDD505-2E9C-101B-9397-08002B2CF9AE}" pid="10" name="MSIP_Label_b603dfd7-d93a-4381-a340-2995d8282205_ContentBits">
    <vt:lpwstr>0</vt:lpwstr>
  </property>
</Properties>
</file>