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5" r:id="rId4"/>
  </p:sldMasterIdLst>
  <p:notesMasterIdLst>
    <p:notesMasterId r:id="rId24"/>
  </p:notesMasterIdLst>
  <p:handoutMasterIdLst>
    <p:handoutMasterId r:id="rId25"/>
  </p:handoutMasterIdLst>
  <p:sldIdLst>
    <p:sldId id="26381" r:id="rId5"/>
    <p:sldId id="26505" r:id="rId6"/>
    <p:sldId id="26529" r:id="rId7"/>
    <p:sldId id="26530" r:id="rId8"/>
    <p:sldId id="26516" r:id="rId9"/>
    <p:sldId id="26557" r:id="rId10"/>
    <p:sldId id="26558" r:id="rId11"/>
    <p:sldId id="26563" r:id="rId12"/>
    <p:sldId id="26564" r:id="rId13"/>
    <p:sldId id="26565" r:id="rId14"/>
    <p:sldId id="26587" r:id="rId15"/>
    <p:sldId id="26578" r:id="rId16"/>
    <p:sldId id="26577" r:id="rId17"/>
    <p:sldId id="26559" r:id="rId18"/>
    <p:sldId id="26560" r:id="rId19"/>
    <p:sldId id="26561" r:id="rId20"/>
    <p:sldId id="26588" r:id="rId21"/>
    <p:sldId id="26518" r:id="rId22"/>
    <p:sldId id="26510" r:id="rId23"/>
  </p:sldIdLst>
  <p:sldSz cx="12192000" cy="6858000"/>
  <p:notesSz cx="6858000" cy="9144000"/>
  <p:embeddedFontLst>
    <p:embeddedFont>
      <p:font typeface="Public Sans"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1E2EE51A-5546-AF2B-793E-7E7568D8A34A}" name="Kyra Rose" initials="KR" userId="S::kyra.rose@det.nsw.edu.au::e07a1653-7d96-4136-a464-a8f8d6b7e062" providerId="AD"/>
  <p188:author id="{F82D3E25-634B-5491-737F-A8863CAD57EF}" name="Keira Brooks" initials="KB" userId="S::KEIRA.BROOKS@det.nsw.edu.au::e2ff3e5f-4c54-49fe-9545-a0ddbe9b96a3" providerId="AD"/>
  <p188:author id="{55A6C75A-7153-A7FA-AB60-4EB992A208B8}" name="Kyra Rose" initials="KR" userId="S::Kyra.Rose@det.nsw.edu.au::e07a1653-7d96-4136-a464-a8f8d6b7e062" providerId="AD"/>
  <p188:author id="{8FF74E67-D783-1AFC-D590-3DD6E717F055}" name="Mark McDonald" initials="MM" userId="S::Mark.McDonald22@det.nsw.edu.au::450f036d-e46d-4f0c-a6d9-4ab68b2a8b10" providerId="AD"/>
  <p188:author id="{591D627A-CA51-3CA4-C049-D92FDE42A1FD}" name="Chloe Sheehan" initials="CS" userId="S::Chloe.Nicol12@det.nsw.edu.au::bb699023-8008-4f87-83a4-7dc694ddcb8f"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A8C8C5D5-CD1E-264A-FD17-5D8399ADEDA9}" name="Kylie Davis" initials="KD" userId="S::Kylie.Davis28@det.nsw.edu.au::7921ae33-6528-458f-bbd6-4afd26153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CB6"/>
    <a:srgbClr val="CBEDFD"/>
    <a:srgbClr val="CDD3D6"/>
    <a:srgbClr val="EBEBEB"/>
    <a:srgbClr val="00296C"/>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D7E67-CB74-4B0E-B0A5-93DBFB468C33}" v="1" dt="2025-10-02T00:57:59.030"/>
    <p1510:client id="{9EE962EF-8CAD-44DC-BE44-31CB87FD219B}" v="1" dt="2025-10-01T06:39:12.67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9"/>
    <p:restoredTop sz="96058" autoAdjust="0"/>
  </p:normalViewPr>
  <p:slideViewPr>
    <p:cSldViewPr snapToGrid="0">
      <p:cViewPr varScale="1">
        <p:scale>
          <a:sx n="100" d="100"/>
          <a:sy n="100" d="100"/>
        </p:scale>
        <p:origin x="96" y="60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policy-library/policies/pd-2005-0290-03.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nglish/planning-programming-and-assessing-english-7-10/how-to-use-english-core-texts" TargetMode="External"/><Relationship Id="rId5" Type="http://schemas.openxmlformats.org/officeDocument/2006/relationships/hyperlink" Target="https://education.nsw.gov.au/teaching-and-learning/curriculum/leading-curriculum-k-12/explaining-curriculum-pcc/texts-used-in-classrooms/text-selection-notification" TargetMode="External"/><Relationship Id="rId4" Type="http://schemas.openxmlformats.org/officeDocument/2006/relationships/hyperlink" Target="https://education.nsw.gov.au/policy-library/policies/pd-2005-0290-03#section3:~:text=Comply%20with%20audiovisual%20material%20requireme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Teachers note: </a:t>
            </a:r>
            <a:r>
              <a:rPr lang="en-AU" b="0" dirty="0">
                <a:latin typeface="Arial" panose="020B0604020202020204" pitchFamily="34" charset="0"/>
                <a:cs typeface="Arial" panose="020B0604020202020204" pitchFamily="34" charset="0"/>
              </a:rPr>
              <a:t>this slide has been used to support teachers in using the resource and should be deleted or hidden when using in a classroom setting.</a:t>
            </a:r>
            <a:endParaRPr lang="en-AU"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3D08B-03F3-4687-CB4D-17FE6C439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3522A-6F5B-C6E2-05D0-962845A67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D02756-38F6-70A1-C096-EDB944BAFB08}"/>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 support </a:t>
            </a:r>
            <a:r>
              <a:rPr lang="en-AU" b="1"/>
              <a:t>Phase 3b, sequence 8 </a:t>
            </a:r>
            <a:r>
              <a:rPr lang="en-AU"/>
              <a:t>and </a:t>
            </a:r>
            <a:r>
              <a:rPr lang="en-AU" sz="1600" b="1">
                <a:effectLst/>
                <a:latin typeface="Arial" panose="020B0604020202020204" pitchFamily="34" charset="0"/>
                <a:ea typeface="Calibri" panose="020F0502020204030204" pitchFamily="34" charset="0"/>
              </a:rPr>
              <a:t>Phase 3b, activity 6 – writing for community</a:t>
            </a:r>
            <a:r>
              <a:rPr lang="en-AU"/>
              <a:t>. </a:t>
            </a:r>
            <a:endParaRPr lang="en-AU">
              <a:solidFill>
                <a:srgbClr val="00B0F0"/>
              </a:solidFill>
            </a:endParaRPr>
          </a:p>
          <a:p>
            <a:pPr>
              <a:lnSpc>
                <a:spcPct val="150000"/>
              </a:lnSpc>
              <a:spcAft>
                <a:spcPts val="1200"/>
              </a:spcAft>
              <a:defRPr/>
            </a:pPr>
            <a:endParaRPr lang="en-AU">
              <a:solidFill>
                <a:srgbClr val="00B0F0"/>
              </a:solidFill>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600">
                <a:effectLst/>
                <a:latin typeface="Arial" panose="020B0604020202020204" pitchFamily="34" charset="0"/>
                <a:ea typeface="Calibri" panose="020F0502020204030204" pitchFamily="34" charset="0"/>
              </a:rPr>
              <a:t>Depending on student need, you may choose to provide time stamps, a transcript and model the locating and answering of a question. Where possible, ensure technology is booked in advance to allow students to their own device to listen to the interview, pause and rewind as needed.</a:t>
            </a:r>
            <a:endParaRPr lang="en-AU" sz="1600">
              <a:solidFill>
                <a:srgbClr val="000000"/>
              </a:solidFill>
              <a:effectLst/>
              <a:latin typeface="Arial" panose="020B0604020202020204" pitchFamily="34" charset="0"/>
              <a:ea typeface="Calibri" panose="020F0502020204030204" pitchFamily="34" charset="0"/>
            </a:endParaRPr>
          </a:p>
          <a:p>
            <a:endParaRPr lang="en-AU" b="1"/>
          </a:p>
          <a:p>
            <a:r>
              <a:rPr lang="en-AU" b="1"/>
              <a:t>Link to interview: </a:t>
            </a:r>
            <a:r>
              <a:rPr lang="en-AU"/>
              <a:t>https://players.brightcove.net/6197335233001/default_default/index.html?videoId=6373145350112</a:t>
            </a:r>
            <a:endParaRPr lang="en-US" b="0" i="1"/>
          </a:p>
          <a:p>
            <a:endParaRPr lang="en-AU"/>
          </a:p>
        </p:txBody>
      </p:sp>
      <p:sp>
        <p:nvSpPr>
          <p:cNvPr id="4" name="Slide Number Placeholder 3">
            <a:extLst>
              <a:ext uri="{FF2B5EF4-FFF2-40B4-BE49-F238E27FC236}">
                <a16:creationId xmlns:a16="http://schemas.microsoft.com/office/drawing/2014/main" id="{1CAF3E25-9513-ADBE-1AC5-EBC604FC42B0}"/>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5356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9EDD-9D77-FAFB-2E4A-628AAB922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9B8A8-7760-7545-3C6E-B62026CFA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76CC3-9ED1-E325-659C-21573F3A7691}"/>
              </a:ext>
            </a:extLst>
          </p:cNvPr>
          <p:cNvSpPr>
            <a:spLocks noGrp="1"/>
          </p:cNvSpPr>
          <p:nvPr>
            <p:ph type="body" idx="1"/>
          </p:nvPr>
        </p:nvSpPr>
        <p:spPr/>
        <p:txBody>
          <a:bodyPr/>
          <a:lstStyle/>
          <a:p>
            <a:pPr>
              <a:lnSpc>
                <a:spcPct val="150000"/>
              </a:lnSpc>
              <a:spcBef>
                <a:spcPts val="1200"/>
              </a:spcBef>
              <a:spcAft>
                <a:spcPts val="600"/>
              </a:spcAft>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section is to be used in conjunction with </a:t>
            </a:r>
            <a:r>
              <a:rPr lang="en-AU" sz="1800" b="1">
                <a:effectLst/>
                <a:latin typeface="Arial" panose="020B0604020202020204" pitchFamily="34" charset="0"/>
              </a:rPr>
              <a:t>Phase</a:t>
            </a:r>
            <a:r>
              <a:rPr lang="en-AU" sz="1800" b="0">
                <a:effectLst/>
                <a:latin typeface="Arial" panose="020B0604020202020204" pitchFamily="34" charset="0"/>
              </a:rPr>
              <a:t> </a:t>
            </a:r>
            <a:r>
              <a:rPr lang="en-AU" sz="1800" b="1">
                <a:effectLst/>
                <a:latin typeface="Arial" panose="020B0604020202020204" pitchFamily="34" charset="0"/>
              </a:rPr>
              <a:t>3b, sequence 9</a:t>
            </a:r>
            <a:r>
              <a:rPr lang="en-AU" sz="1800" b="1" dirty="0">
                <a:effectLst/>
                <a:latin typeface="Arial" panose="020B0604020202020204" pitchFamily="34" charset="0"/>
              </a:rPr>
              <a:t> – </a:t>
            </a:r>
            <a:r>
              <a:rPr lang="en-AU" sz="1600" b="1" kern="1200" dirty="0">
                <a:solidFill>
                  <a:schemeClr val="tx1"/>
                </a:solidFill>
                <a:effectLst/>
                <a:latin typeface="Public Sans" pitchFamily="2" charset="0"/>
                <a:ea typeface="+mn-ea"/>
                <a:cs typeface="+mn-cs"/>
              </a:rPr>
              <a:t>critical engagement with ‘The tent village at Musgrave Park’ (integrated Phase 4 and 5)</a:t>
            </a:r>
            <a:r>
              <a:rPr lang="en-AU" sz="1800" b="1" dirty="0">
                <a:effectLst/>
                <a:latin typeface="Arial" panose="020B0604020202020204" pitchFamily="34" charset="0"/>
              </a:rPr>
              <a:t>.</a:t>
            </a:r>
            <a:endParaRPr lang="en-AU" sz="1800" b="1">
              <a:effectLst/>
              <a:latin typeface="Arial" panose="020B0604020202020204" pitchFamily="34" charset="0"/>
            </a:endParaRPr>
          </a:p>
          <a:p>
            <a:pPr>
              <a:lnSpc>
                <a:spcPct val="150000"/>
              </a:lnSpc>
              <a:spcBef>
                <a:spcPts val="1200"/>
              </a:spcBef>
              <a:spcAft>
                <a:spcPts val="600"/>
              </a:spcAft>
              <a:buNone/>
            </a:pPr>
            <a:endParaRPr lang="en-AU" sz="1800" b="1">
              <a:effectLst/>
              <a:latin typeface="Arial" panose="020B0604020202020204" pitchFamily="34" charset="0"/>
            </a:endParaRPr>
          </a:p>
          <a:p>
            <a:pPr>
              <a:spcBef>
                <a:spcPts val="1200"/>
              </a:spcBef>
              <a:spcAft>
                <a:spcPts val="600"/>
              </a:spcAft>
              <a:buNone/>
            </a:pPr>
            <a:r>
              <a:rPr lang="en-AU" sz="1800">
                <a:effectLst/>
                <a:latin typeface="Arial" panose="020B0604020202020204" pitchFamily="34" charset="0"/>
                <a:ea typeface="Calibri" panose="020F0502020204030204" pitchFamily="34" charset="0"/>
              </a:rPr>
              <a:t> </a:t>
            </a:r>
            <a:endParaRPr lang="en-AU"/>
          </a:p>
        </p:txBody>
      </p:sp>
      <p:sp>
        <p:nvSpPr>
          <p:cNvPr id="4" name="Slide Number Placeholder 3">
            <a:extLst>
              <a:ext uri="{FF2B5EF4-FFF2-40B4-BE49-F238E27FC236}">
                <a16:creationId xmlns:a16="http://schemas.microsoft.com/office/drawing/2014/main" id="{BC086267-F770-DB71-526D-8ACE4E860D26}"/>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12048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75E2A-CB58-6D09-6923-2C6642160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29E46-ED00-F215-4BD1-E42266257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9A76D-30B7-6C24-05E6-5567AD0C441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Teachers note</a:t>
            </a:r>
            <a:r>
              <a:rPr lang="en-AU"/>
              <a:t>: Use these slides in conjunction with </a:t>
            </a:r>
            <a:r>
              <a:rPr lang="en-AU" sz="2000" b="1" dirty="0">
                <a:effectLst/>
                <a:latin typeface="Arial" panose="020B0604020202020204" pitchFamily="34" charset="0"/>
              </a:rPr>
              <a:t>Phase</a:t>
            </a:r>
            <a:r>
              <a:rPr lang="en-AU" sz="2000" b="0" dirty="0">
                <a:effectLst/>
                <a:latin typeface="Arial" panose="020B0604020202020204" pitchFamily="34" charset="0"/>
              </a:rPr>
              <a:t> </a:t>
            </a:r>
            <a:r>
              <a:rPr lang="en-AU" sz="2000" b="1" dirty="0">
                <a:effectLst/>
                <a:latin typeface="Arial" panose="020B0604020202020204" pitchFamily="34" charset="0"/>
              </a:rPr>
              <a:t>3b, sequence 9 – </a:t>
            </a:r>
            <a:r>
              <a:rPr lang="en-AU" sz="1800" b="1" kern="1200" dirty="0">
                <a:solidFill>
                  <a:schemeClr val="tx1"/>
                </a:solidFill>
                <a:effectLst/>
                <a:latin typeface="Public Sans" pitchFamily="2" charset="0"/>
                <a:ea typeface="+mn-ea"/>
                <a:cs typeface="+mn-cs"/>
              </a:rPr>
              <a:t>critical engagement with ‘The tent village at Musgrave Park’ (integrated Phase 4 and 5)</a:t>
            </a:r>
            <a:r>
              <a:rPr lang="en-AU" sz="2000" b="1" dirty="0">
                <a:effectLst/>
                <a:latin typeface="Arial" panose="020B0604020202020204" pitchFamily="34" charset="0"/>
              </a:rPr>
              <a:t>.</a:t>
            </a:r>
            <a:endParaRPr lang="en-AU"/>
          </a:p>
          <a:p>
            <a:endParaRPr lang="en-AU"/>
          </a:p>
        </p:txBody>
      </p:sp>
      <p:sp>
        <p:nvSpPr>
          <p:cNvPr id="4" name="Slide Number Placeholder 3">
            <a:extLst>
              <a:ext uri="{FF2B5EF4-FFF2-40B4-BE49-F238E27FC236}">
                <a16:creationId xmlns:a16="http://schemas.microsoft.com/office/drawing/2014/main" id="{DF1CA684-3FC9-1766-D41B-378454658680}"/>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57023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use this slide in conjunction with </a:t>
            </a:r>
            <a:r>
              <a:rPr lang="en-AU" sz="2000" b="1" dirty="0">
                <a:effectLst/>
                <a:latin typeface="Arial" panose="020B0604020202020204" pitchFamily="34" charset="0"/>
              </a:rPr>
              <a:t>Phase</a:t>
            </a:r>
            <a:r>
              <a:rPr lang="en-AU" sz="2000" b="0" dirty="0">
                <a:effectLst/>
                <a:latin typeface="Arial" panose="020B0604020202020204" pitchFamily="34" charset="0"/>
              </a:rPr>
              <a:t> </a:t>
            </a:r>
            <a:r>
              <a:rPr lang="en-AU" sz="2000" b="1" dirty="0">
                <a:effectLst/>
                <a:latin typeface="Arial" panose="020B0604020202020204" pitchFamily="34" charset="0"/>
              </a:rPr>
              <a:t>3b, sequence 9 – </a:t>
            </a:r>
            <a:r>
              <a:rPr lang="en-AU" sz="1800" b="1" kern="1200" dirty="0">
                <a:solidFill>
                  <a:schemeClr val="tx1"/>
                </a:solidFill>
                <a:effectLst/>
                <a:latin typeface="Public Sans" pitchFamily="2" charset="0"/>
                <a:ea typeface="+mn-ea"/>
                <a:cs typeface="+mn-cs"/>
              </a:rPr>
              <a:t>critical engagement with ‘The tent village at Musgrave Park’ (integrated Phase 4 and 5)</a:t>
            </a:r>
            <a:r>
              <a:rPr lang="en-AU" sz="2000" b="1" dirty="0">
                <a:effectLst/>
                <a:latin typeface="Arial" panose="020B0604020202020204" pitchFamily="34" charset="0"/>
              </a:rPr>
              <a:t>.</a:t>
            </a:r>
            <a:endParaRPr lang="en-AU"/>
          </a:p>
          <a:p>
            <a:r>
              <a:rPr lang="en-AU"/>
              <a:t>Below is one approach to delivering this slide. </a:t>
            </a:r>
          </a:p>
          <a:p>
            <a:pPr marL="285750" indent="-285750">
              <a:buFont typeface="Arial" panose="020B0604020202020204" pitchFamily="34" charset="0"/>
              <a:buChar char="•"/>
            </a:pPr>
            <a:r>
              <a:rPr lang="en-AU"/>
              <a:t>Begin by displaying the slide with the definition of a paradox.</a:t>
            </a:r>
          </a:p>
          <a:p>
            <a:pPr marL="285750" indent="-285750">
              <a:buFont typeface="Arial" panose="020B0604020202020204" pitchFamily="34" charset="0"/>
              <a:buChar char="•"/>
            </a:pPr>
            <a:r>
              <a:rPr lang="en-AU"/>
              <a:t>Read the definition aloud to the students, you may ask students to copy the information in the blue box into their English books.</a:t>
            </a:r>
          </a:p>
          <a:p>
            <a:pPr marL="285750" indent="-285750">
              <a:buFont typeface="Arial" panose="020B0604020202020204" pitchFamily="34" charset="0"/>
              <a:buChar char="•"/>
            </a:pPr>
            <a:r>
              <a:rPr lang="en-AU"/>
              <a:t>Elaborate on the definition by explaining that paradoxes often involve statements or situations that seem contradictory but can reveal a deeper truth or insight.</a:t>
            </a:r>
          </a:p>
          <a:p>
            <a:pPr marL="285750" indent="-285750">
              <a:buFont typeface="Arial" panose="020B0604020202020204" pitchFamily="34" charset="0"/>
              <a:buChar char="•"/>
            </a:pPr>
            <a:r>
              <a:rPr lang="en-AU"/>
              <a:t>Encourage students to think about situations in their own lives where they have felt conflicting emotions or thoughts, such as loving and hating something simultaneously.</a:t>
            </a:r>
          </a:p>
          <a:p>
            <a:pPr marL="285750" indent="-285750">
              <a:buFont typeface="Arial" panose="020B0604020202020204" pitchFamily="34" charset="0"/>
              <a:buChar char="•"/>
            </a:pPr>
            <a:r>
              <a:rPr lang="en-AU"/>
              <a:t>Discuss the example provided on the slide: For example, if somebody were to both ‘love’ and ‘hate’ something at the same time, this would be considered paradoxical.</a:t>
            </a:r>
          </a:p>
          <a:p>
            <a:pPr marL="285750" indent="-285750">
              <a:buFont typeface="Arial" panose="020B0604020202020204" pitchFamily="34" charset="0"/>
              <a:buChar char="•"/>
            </a:pPr>
            <a:r>
              <a:rPr lang="en-AU"/>
              <a:t>Discuss the image on the slide: </a:t>
            </a:r>
            <a:r>
              <a:rPr lang="en-AU" b="0" i="0">
                <a:solidFill>
                  <a:srgbClr val="000000"/>
                </a:solidFill>
                <a:effectLst/>
                <a:latin typeface="Roboto" panose="02000000000000000000" pitchFamily="2" charset="0"/>
              </a:rPr>
              <a:t>Explain that this image represents how different ideas or feelings can seem to align in one way but ultimately point to a completely different conclusion. This illustrates the concept of paradox by showing how multiple conflicting perspectives can come together to create a surprising or unexpected outcome.</a:t>
            </a:r>
            <a:endParaRPr lang="en-AU"/>
          </a:p>
          <a:p>
            <a:pPr marL="285750" indent="-285750">
              <a:buFont typeface="Arial" panose="020B0604020202020204" pitchFamily="34" charset="0"/>
              <a:buChar char="•"/>
            </a:pPr>
            <a:r>
              <a:rPr lang="en-AU"/>
              <a:t>Ask students to think of their own examples of paradoxical feelings or situations and invite a few students to share their thoughts with the class.</a:t>
            </a:r>
          </a:p>
          <a:p>
            <a:pPr marL="285750" indent="-285750">
              <a:buFont typeface="Arial" panose="020B0604020202020204" pitchFamily="34" charset="0"/>
              <a:buChar char="•"/>
            </a:pPr>
            <a:r>
              <a:rPr lang="en-AU"/>
              <a:t>Encourage students to ask questions if they are unclear about the concept.</a:t>
            </a:r>
          </a:p>
          <a:p>
            <a:pPr marL="285750" indent="-285750">
              <a:buFont typeface="Arial" panose="020B0604020202020204" pitchFamily="34" charset="0"/>
              <a:buChar char="•"/>
            </a:pPr>
            <a:r>
              <a:rPr lang="en-AU"/>
              <a:t>Prompt a brief discussion on why understanding paradoxes can be useful, such as in literature, art, or real-life problem-solving.</a:t>
            </a:r>
          </a:p>
          <a:p>
            <a:endParaRPr lang="en-AU"/>
          </a:p>
          <a:p>
            <a:r>
              <a:rPr lang="en-AU"/>
              <a:t>Another example provided to students could be: </a:t>
            </a:r>
            <a:r>
              <a:rPr lang="en-AU" b="0" i="0">
                <a:solidFill>
                  <a:srgbClr val="000000"/>
                </a:solidFill>
                <a:effectLst/>
                <a:latin typeface="Roboto" panose="02000000000000000000" pitchFamily="2" charset="0"/>
              </a:rPr>
              <a:t>When people are given too many options, they can feel overwhelmed and less satisfied with their final choice. This is a paradox because having more choices should ideally lead to greater satisfaction, but it often has the opposite effect.</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b="0" i="0">
                <a:solidFill>
                  <a:srgbClr val="000000"/>
                </a:solidFill>
                <a:effectLst/>
                <a:latin typeface="Roboto" panose="02000000000000000000" pitchFamily="2" charset="0"/>
              </a:rPr>
            </a:br>
            <a:r>
              <a:rPr lang="en-AU" b="0" i="0">
                <a:solidFill>
                  <a:srgbClr val="000000"/>
                </a:solidFill>
                <a:effectLst/>
                <a:latin typeface="Roboto" panose="02000000000000000000" pitchFamily="2" charset="0"/>
              </a:rPr>
              <a:t>Another image could be: An optical illusion, such as Rubin's Vase – this can visually demonstrate how something can be perceived in two different ways, reinforcing the idea of contradictory perspectives.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00204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0B1E-6199-FEFF-41BD-A95980D6E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D8D47-80B6-4F81-67CA-9F185E367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08739-F1A5-7F64-3D3C-A48C87CD39E2}"/>
              </a:ext>
            </a:extLst>
          </p:cNvPr>
          <p:cNvSpPr>
            <a:spLocks noGrp="1"/>
          </p:cNvSpPr>
          <p:nvPr>
            <p:ph type="body" idx="1"/>
          </p:nvPr>
        </p:nvSpPr>
        <p:spPr/>
        <p:txBody>
          <a:bodyPr/>
          <a:lstStyle/>
          <a:p>
            <a:r>
              <a:rPr lang="en-AU" b="1"/>
              <a:t>Teacher note: </a:t>
            </a:r>
            <a:r>
              <a:rPr lang="en-AU" b="0"/>
              <a:t>this section is to be used in conjunction with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9 – </a:t>
            </a:r>
            <a:r>
              <a:rPr lang="en-AU" sz="1600" b="1" kern="1200" dirty="0">
                <a:solidFill>
                  <a:schemeClr val="tx1"/>
                </a:solidFill>
                <a:effectLst/>
                <a:latin typeface="Public Sans" pitchFamily="2" charset="0"/>
                <a:ea typeface="+mn-ea"/>
                <a:cs typeface="+mn-cs"/>
              </a:rPr>
              <a:t>critical engagement with ‘The tent village at Musgrave Park’ (integrated Phase 4 and 5)</a:t>
            </a:r>
            <a:r>
              <a:rPr lang="en-AU" sz="1800" b="1" dirty="0">
                <a:effectLst/>
                <a:latin typeface="Arial" panose="020B0604020202020204" pitchFamily="34" charset="0"/>
              </a:rPr>
              <a:t>.</a:t>
            </a:r>
            <a:endParaRPr lang="en-AU" b="1"/>
          </a:p>
        </p:txBody>
      </p:sp>
      <p:sp>
        <p:nvSpPr>
          <p:cNvPr id="4" name="Slide Number Placeholder 3">
            <a:extLst>
              <a:ext uri="{FF2B5EF4-FFF2-40B4-BE49-F238E27FC236}">
                <a16:creationId xmlns:a16="http://schemas.microsoft.com/office/drawing/2014/main" id="{63BA60C7-151C-2504-96DD-97FBBF6BB323}"/>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0660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9 – </a:t>
            </a:r>
            <a:r>
              <a:rPr lang="en-AU" sz="1600" b="1" kern="1200" dirty="0">
                <a:solidFill>
                  <a:schemeClr val="tx1"/>
                </a:solidFill>
                <a:effectLst/>
                <a:latin typeface="Public Sans" pitchFamily="2" charset="0"/>
                <a:ea typeface="+mn-ea"/>
                <a:cs typeface="+mn-cs"/>
              </a:rPr>
              <a:t>critical engagement with ‘The tent village at Musgrave Park’ (integrated Phase 4 and 5)</a:t>
            </a:r>
            <a:r>
              <a:rPr lang="en-AU" sz="1800" b="1" dirty="0">
                <a:effectLst/>
                <a:latin typeface="Arial" panose="020B0604020202020204" pitchFamily="34" charset="0"/>
              </a:rPr>
              <a:t>.</a:t>
            </a:r>
            <a:endParaRPr lang="en-AU">
              <a:latin typeface="Arial" panose="020B0604020202020204" pitchFamily="34" charset="0"/>
              <a:cs typeface="Arial" panose="020B0604020202020204" pitchFamily="34" charset="0"/>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algn="l">
              <a:buFont typeface="Arial" panose="020B0604020202020204" pitchFamily="34" charset="0"/>
              <a:buChar char="•"/>
            </a:pPr>
            <a:r>
              <a:rPr lang="en-AU" b="0" i="0">
                <a:solidFill>
                  <a:srgbClr val="000000"/>
                </a:solidFill>
                <a:effectLst/>
                <a:latin typeface="Roboto" panose="02000000000000000000" pitchFamily="2" charset="0"/>
              </a:rPr>
              <a:t>  identify key information from the podcast regarding O’Neill's perspectives on community writing</a:t>
            </a:r>
          </a:p>
          <a:p>
            <a:pPr algn="l">
              <a:buFont typeface="Arial" panose="020B0604020202020204" pitchFamily="34" charset="0"/>
              <a:buChar char="•"/>
            </a:pPr>
            <a:r>
              <a:rPr lang="en-AU" b="0" i="0">
                <a:solidFill>
                  <a:srgbClr val="000000"/>
                </a:solidFill>
                <a:effectLst/>
                <a:latin typeface="Roboto" panose="02000000000000000000" pitchFamily="2" charset="0"/>
              </a:rPr>
              <a:t> articulate my responses to the questions based on my understanding of the interview</a:t>
            </a:r>
          </a:p>
          <a:p>
            <a:pPr algn="l">
              <a:buFont typeface="Arial" panose="020B0604020202020204" pitchFamily="34" charset="0"/>
              <a:buChar char="•"/>
            </a:pPr>
            <a:r>
              <a:rPr lang="en-AU" b="0" i="0">
                <a:solidFill>
                  <a:srgbClr val="000000"/>
                </a:solidFill>
                <a:effectLst/>
                <a:latin typeface="Roboto" panose="02000000000000000000" pitchFamily="2" charset="0"/>
              </a:rPr>
              <a:t> relate vocabulary terms to the content discussed in the podcast.</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a:latin typeface="+mn-lt"/>
              <a:cs typeface="Arial"/>
            </a:endParaRPr>
          </a:p>
          <a:p>
            <a:pPr marL="171450" indent="-171450">
              <a:buFont typeface="Arial"/>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a:latin typeface="+mn-lt"/>
              </a:rPr>
              <a:t>LISC is referred to regularly to check for understanding, provide feedback or as a self-assessment tool (Wiliam and Leahy 2015). </a:t>
            </a:r>
          </a:p>
          <a:p>
            <a:pPr marL="171450" indent="-171450">
              <a:buFont typeface="Arial"/>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pPr algn="l">
              <a:buFont typeface="Arial" panose="020B0604020202020204" pitchFamily="34" charset="0"/>
              <a:buNone/>
            </a:pPr>
            <a:endParaRPr lang="en-AU" b="1">
              <a:cs typeface="Calibri"/>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15029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r>
              <a:rPr lang="en-US" b="1">
                <a:latin typeface="Arial"/>
                <a:cs typeface="Arial"/>
              </a:rPr>
              <a:t>Teacher note: </a:t>
            </a:r>
            <a:r>
              <a:rPr lang="en-AU"/>
              <a:t>this slide is to be used in conjunction with support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9 – </a:t>
            </a:r>
            <a:r>
              <a:rPr lang="en-AU" sz="1600" b="1" kern="1200" dirty="0">
                <a:solidFill>
                  <a:schemeClr val="tx1"/>
                </a:solidFill>
                <a:effectLst/>
                <a:latin typeface="Public Sans" pitchFamily="2" charset="0"/>
                <a:ea typeface="+mn-ea"/>
                <a:cs typeface="+mn-cs"/>
              </a:rPr>
              <a:t>critical engagement with ‘The tent village at Musgrave Park’ (integrated Phase 4 and 5)</a:t>
            </a:r>
            <a:r>
              <a:rPr lang="en-AU"/>
              <a:t>and </a:t>
            </a:r>
            <a:r>
              <a:rPr lang="en-AU" sz="1600" b="1">
                <a:effectLst/>
                <a:latin typeface="Arial" panose="020B0604020202020204" pitchFamily="34" charset="0"/>
                <a:ea typeface="Calibri" panose="020F0502020204030204" pitchFamily="34" charset="0"/>
              </a:rPr>
              <a:t>Phase 3, activity </a:t>
            </a:r>
            <a:r>
              <a:rPr lang="en-AU" sz="1600" b="1" dirty="0">
                <a:effectLst/>
                <a:latin typeface="Arial" panose="020B0604020202020204" pitchFamily="34" charset="0"/>
                <a:ea typeface="Calibri" panose="020F0502020204030204" pitchFamily="34" charset="0"/>
              </a:rPr>
              <a:t>10</a:t>
            </a:r>
            <a:r>
              <a:rPr lang="en-AU" sz="1600" b="1">
                <a:effectLst/>
                <a:latin typeface="Arial" panose="020B0604020202020204" pitchFamily="34" charset="0"/>
                <a:ea typeface="Calibri" panose="020F0502020204030204" pitchFamily="34" charset="0"/>
              </a:rPr>
              <a:t> – listening to O’Neill on paradox.</a:t>
            </a:r>
          </a:p>
          <a:p>
            <a:pPr>
              <a:spcBef>
                <a:spcPts val="1200"/>
              </a:spcBef>
              <a:spcAft>
                <a:spcPts val="600"/>
              </a:spcAft>
            </a:pPr>
            <a:endParaRPr lang="en-AU">
              <a:solidFill>
                <a:srgbClr val="00B0F0"/>
              </a:solidFill>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600">
                <a:effectLst/>
                <a:latin typeface="Arial" panose="020B0604020202020204" pitchFamily="34" charset="0"/>
                <a:ea typeface="Calibri" panose="020F0502020204030204" pitchFamily="34" charset="0"/>
              </a:rPr>
              <a:t>Depending on student need, you may choose to replicate the small group approach and model the locating and answering of a question used in </a:t>
            </a:r>
            <a:r>
              <a:rPr lang="en-AU" sz="1600" b="1">
                <a:effectLst/>
                <a:latin typeface="Arial" panose="020B0604020202020204" pitchFamily="34" charset="0"/>
                <a:ea typeface="Calibri" panose="020F0502020204030204" pitchFamily="34" charset="0"/>
              </a:rPr>
              <a:t>Phase 2, activity 2 – influences on Dalton’s writing</a:t>
            </a:r>
            <a:r>
              <a:rPr lang="en-AU" sz="1600">
                <a:effectLst/>
                <a:latin typeface="Arial" panose="020B0604020202020204" pitchFamily="34" charset="0"/>
                <a:ea typeface="Calibri" panose="020F0502020204030204" pitchFamily="34" charset="0"/>
              </a:rPr>
              <a:t>. Where possible, ensure technology is booked in advance to allow students to their own device to listen to the interview, pause and rewind as needed.</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AU" b="1"/>
          </a:p>
          <a:p>
            <a:r>
              <a:rPr lang="en-AU" b="1"/>
              <a:t>Link to interview: </a:t>
            </a:r>
            <a:r>
              <a:rPr lang="en-AU" b="0"/>
              <a:t>https://players.brightcove.net/6197335233001/default_default/index.html?videoId=6373145350112</a:t>
            </a:r>
            <a:endParaRPr lang="en-US" b="0" i="1"/>
          </a:p>
          <a:p>
            <a:pPr>
              <a:lnSpc>
                <a:spcPct val="150000"/>
              </a:lnSpc>
              <a:spcAft>
                <a:spcPts val="1200"/>
              </a:spcAft>
              <a:defRPr/>
            </a:pPr>
            <a:endParaRPr lang="en-US" b="0" i="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51696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84C58-324C-C33E-8312-8764D389D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60ABF-A7DA-2A43-D9FF-29CFF2059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FC375-43CD-CF8B-EA9A-430BB1F6ABB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C29E9B2-1C73-300C-76CA-1ADB336E56D5}"/>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98604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Teachers notes: </a:t>
            </a:r>
            <a:r>
              <a:rPr lang="en-AU" b="0"/>
              <a:t>the purpose of this PowerPoint is to provide support students to deepen their understanding and connection to the text, supporting analysing and working towards a critical appreciation. It accompanies </a:t>
            </a:r>
            <a:r>
              <a:rPr lang="en-AU" b="1"/>
              <a:t>Phase 3b. </a:t>
            </a:r>
            <a:br>
              <a:rPr lang="en-AU" b="1"/>
            </a:br>
            <a:endParaRPr lang="en-AU" b="1"/>
          </a:p>
          <a:p>
            <a:pPr>
              <a:lnSpc>
                <a:spcPct val="150000"/>
              </a:lnSpc>
              <a:spcBef>
                <a:spcPts val="1200"/>
              </a:spcBef>
              <a:spcAft>
                <a:spcPts val="600"/>
              </a:spcAft>
              <a:buNone/>
            </a:pPr>
            <a:r>
              <a:rPr lang="en-AU" sz="1800">
                <a:solidFill>
                  <a:srgbClr val="000000"/>
                </a:solidFill>
                <a:effectLst/>
                <a:latin typeface="Arial" panose="020B0604020202020204" pitchFamily="34" charset="0"/>
                <a:ea typeface="Calibri" panose="020F0502020204030204" pitchFamily="34" charset="0"/>
              </a:rPr>
              <a:t>Note that </a:t>
            </a:r>
            <a:r>
              <a:rPr lang="en-AU" sz="1800" b="1">
                <a:solidFill>
                  <a:srgbClr val="000000"/>
                </a:solidFill>
                <a:effectLst/>
                <a:latin typeface="Arial" panose="020B0604020202020204" pitchFamily="34" charset="0"/>
                <a:ea typeface="Calibri" panose="020F0502020204030204" pitchFamily="34" charset="0"/>
              </a:rPr>
              <a:t>Phase 4 </a:t>
            </a:r>
            <a:r>
              <a:rPr lang="en-AU" sz="1800">
                <a:solidFill>
                  <a:srgbClr val="000000"/>
                </a:solidFill>
                <a:effectLst/>
                <a:latin typeface="Arial" panose="020B0604020202020204" pitchFamily="34" charset="0"/>
                <a:ea typeface="Calibri" panose="020F0502020204030204" pitchFamily="34" charset="0"/>
              </a:rPr>
              <a:t>and </a:t>
            </a:r>
            <a:r>
              <a:rPr lang="en-AU" sz="1800" b="1">
                <a:solidFill>
                  <a:srgbClr val="000000"/>
                </a:solidFill>
                <a:effectLst/>
                <a:latin typeface="Arial" panose="020B0604020202020204" pitchFamily="34" charset="0"/>
                <a:ea typeface="Calibri" panose="020F0502020204030204" pitchFamily="34" charset="0"/>
              </a:rPr>
              <a:t>Phase 5 </a:t>
            </a:r>
            <a:r>
              <a:rPr lang="en-AU" sz="1800">
                <a:solidFill>
                  <a:srgbClr val="000000"/>
                </a:solidFill>
                <a:effectLst/>
                <a:latin typeface="Arial" panose="020B0604020202020204" pitchFamily="34" charset="0"/>
                <a:ea typeface="Calibri" panose="020F0502020204030204" pitchFamily="34" charset="0"/>
              </a:rPr>
              <a:t>have been integrated into </a:t>
            </a:r>
            <a:r>
              <a:rPr lang="en-AU" sz="1800" b="1">
                <a:solidFill>
                  <a:srgbClr val="000000"/>
                </a:solidFill>
                <a:effectLst/>
                <a:latin typeface="Arial" panose="020B0604020202020204" pitchFamily="34" charset="0"/>
                <a:ea typeface="Calibri" panose="020F0502020204030204" pitchFamily="34" charset="0"/>
              </a:rPr>
              <a:t>Phase 3b</a:t>
            </a:r>
            <a:r>
              <a:rPr lang="en-AU" sz="1800">
                <a:solidFill>
                  <a:srgbClr val="000000"/>
                </a:solidFill>
                <a:effectLst/>
                <a:latin typeface="Arial" panose="020B0604020202020204" pitchFamily="34" charset="0"/>
                <a:ea typeface="Calibri" panose="020F0502020204030204" pitchFamily="34" charset="0"/>
              </a:rPr>
              <a:t>.  </a:t>
            </a:r>
          </a:p>
          <a:p>
            <a:pPr>
              <a:lnSpc>
                <a:spcPct val="150000"/>
              </a:lnSpc>
              <a:spcBef>
                <a:spcPts val="1200"/>
              </a:spcBef>
              <a:spcAft>
                <a:spcPts val="600"/>
              </a:spcAft>
              <a:buNone/>
            </a:pPr>
            <a:endParaRPr lang="en-AU" sz="180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a:solidFill>
                  <a:srgbClr val="000000"/>
                </a:solidFill>
                <a:effectLst/>
                <a:latin typeface="Arial" panose="020B0604020202020204" pitchFamily="34" charset="0"/>
                <a:ea typeface="Calibri" panose="020F0502020204030204" pitchFamily="34" charset="0"/>
              </a:rPr>
              <a:t>The ‘engaging personally, analytically and critically with texts’ phase is designed to enhance students’ vocabulary, contextual understanding, and analytical skills. Through this phase, students build the capacity to appreciate, understand, and analyse the core text ‘The tent village at Musgrave Park’ by Lillian O’Neill critically, setting the stage for their ongoing engagement with the text and supporting their development as thoughtful readers and writers.</a:t>
            </a:r>
            <a:endParaRPr lang="en-AU" sz="1800">
              <a:effectLst/>
              <a:latin typeface="Arial" panose="020B0604020202020204" pitchFamily="34" charset="0"/>
              <a:ea typeface="Calibri" panose="020F0502020204030204" pitchFamily="34" charset="0"/>
            </a:endParaRP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latin typeface="+mn-lt"/>
              </a:rPr>
              <a:t>this slide is for schools' reference only and should be hidden or deleted when used in a classroom setting.</a:t>
            </a:r>
          </a:p>
          <a:p>
            <a:endParaRPr lang="en-AU"/>
          </a:p>
          <a:p>
            <a:r>
              <a:rPr lang="en-AU" sz="1600" b="0" i="0">
                <a:solidFill>
                  <a:srgbClr val="000000"/>
                </a:solidFill>
                <a:effectLst/>
                <a:latin typeface="Arial"/>
                <a:cs typeface="Arial"/>
              </a:rPr>
              <a:t>It is essential all text choices align with the </a:t>
            </a:r>
            <a:r>
              <a:rPr lang="en-AU" sz="1600" b="0" i="0" strike="noStrike">
                <a:solidFill>
                  <a:srgbClr val="000000"/>
                </a:solidFill>
                <a:effectLst/>
                <a:latin typeface="Public Sans"/>
                <a:hlinkClick r:id="rId3"/>
              </a:rPr>
              <a:t>Controversial issues in schools</a:t>
            </a:r>
            <a:r>
              <a:rPr lang="en-AU" sz="1600">
                <a:solidFill>
                  <a:srgbClr val="000000"/>
                </a:solidFill>
                <a:latin typeface="Arial"/>
                <a:cs typeface="Arial"/>
              </a:rPr>
              <a:t> policy </a:t>
            </a:r>
            <a:r>
              <a:rPr lang="en-AU" sz="1600" b="0" i="0">
                <a:solidFill>
                  <a:srgbClr val="000000"/>
                </a:solidFill>
                <a:effectLst/>
                <a:latin typeface="Arial"/>
                <a:cs typeface="Arial"/>
              </a:rPr>
              <a:t>and </a:t>
            </a:r>
            <a:r>
              <a:rPr lang="en-AU" sz="1600" b="0" i="0" u="sng" strike="noStrike">
                <a:solidFill>
                  <a:srgbClr val="001C4A"/>
                </a:solidFill>
                <a:effectLst/>
                <a:latin typeface="Arial"/>
                <a:cs typeface="Arial"/>
                <a:hlinkClick r:id="rId4"/>
              </a:rPr>
              <a:t>comply with audiovisual material requirements</a:t>
            </a:r>
            <a:r>
              <a:rPr lang="en-AU" sz="1600">
                <a:latin typeface="Arial"/>
                <a:cs typeface="Arial"/>
              </a:rPr>
              <a:t> (https://education.nsw.gov.au/policy-library/policies/pd-2005-0290-03.html)</a:t>
            </a:r>
            <a:br>
              <a:rPr lang="en-AU" sz="1600">
                <a:solidFill>
                  <a:srgbClr val="000000"/>
                </a:solidFill>
                <a:latin typeface="Arial"/>
                <a:cs typeface="Arial"/>
              </a:rPr>
            </a:br>
            <a:br>
              <a:rPr lang="en-AU" sz="1600">
                <a:solidFill>
                  <a:srgbClr val="000000"/>
                </a:solidFill>
                <a:latin typeface="Arial"/>
                <a:cs typeface="Arial"/>
              </a:rPr>
            </a:br>
            <a:r>
              <a:rPr lang="en-AU" sz="1600" b="0" i="0">
                <a:solidFill>
                  <a:srgbClr val="000000"/>
                </a:solidFill>
                <a:effectLst/>
                <a:latin typeface="Arial"/>
                <a:cs typeface="Arial"/>
              </a:rPr>
              <a:t>Follow the department’s guidelines for communicating with parents and carers about texts. The templates in</a:t>
            </a:r>
            <a:r>
              <a:rPr lang="en-AU" sz="1600">
                <a:solidFill>
                  <a:srgbClr val="000000"/>
                </a:solidFill>
                <a:latin typeface="Arial"/>
                <a:cs typeface="Arial"/>
              </a:rPr>
              <a:t> </a:t>
            </a:r>
            <a:r>
              <a:rPr lang="en-AU" sz="1600" b="0" i="0" strike="noStrike">
                <a:solidFill>
                  <a:srgbClr val="000000"/>
                </a:solidFill>
                <a:effectLst/>
                <a:latin typeface="Public Sans"/>
                <a:hlinkClick r:id="rId5">
                  <a:extLst>
                    <a:ext uri="{A12FA001-AC4F-418D-AE19-62706E023703}">
                      <ahyp:hlinkClr xmlns:ahyp="http://schemas.microsoft.com/office/drawing/2018/hyperlinkcolor" val="tx"/>
                    </a:ext>
                  </a:extLst>
                </a:hlinkClick>
              </a:rPr>
              <a:t>Text selection notification</a:t>
            </a:r>
            <a:r>
              <a:rPr lang="en-AU" sz="1600">
                <a:solidFill>
                  <a:srgbClr val="000000"/>
                </a:solidFill>
                <a:latin typeface="Arial"/>
                <a:cs typeface="Arial"/>
              </a:rPr>
              <a:t> (https://education.nsw.gov.au/teaching-and-learning/curriculum/leading-curriculum-k-12/explaining-curriculum-pcc/texts-used-in-classrooms/text-selection-notification) </a:t>
            </a:r>
            <a:r>
              <a:rPr lang="en-AU" sz="1600" b="0" i="0">
                <a:solidFill>
                  <a:srgbClr val="000000"/>
                </a:solidFill>
                <a:effectLst/>
                <a:latin typeface="Arial"/>
                <a:cs typeface="Arial"/>
              </a:rPr>
              <a:t>have been created as a guide and should be adapted as necessary to suit each school's specific context. The guidelines for </a:t>
            </a:r>
            <a:r>
              <a:rPr lang="en-AU" sz="1600">
                <a:solidFill>
                  <a:srgbClr val="000000"/>
                </a:solidFill>
                <a:latin typeface="Public Sans"/>
                <a:hlinkClick r:id="rId6"/>
              </a:rPr>
              <a:t>How to use the English core texts</a:t>
            </a:r>
            <a:r>
              <a:rPr lang="en-AU" sz="1600">
                <a:solidFill>
                  <a:srgbClr val="000000"/>
                </a:solidFill>
                <a:latin typeface="Public Sans"/>
              </a:rPr>
              <a:t> </a:t>
            </a:r>
            <a:r>
              <a:rPr lang="en-AU" sz="1600">
                <a:solidFill>
                  <a:srgbClr val="000000"/>
                </a:solidFill>
                <a:latin typeface="Arial"/>
                <a:cs typeface="Arial"/>
              </a:rPr>
              <a:t>for</a:t>
            </a:r>
            <a:r>
              <a:rPr lang="en-AU" sz="1600" b="0" i="0">
                <a:solidFill>
                  <a:srgbClr val="000000"/>
                </a:solidFill>
                <a:effectLst/>
                <a:latin typeface="Arial"/>
                <a:cs typeface="Arial"/>
              </a:rPr>
              <a:t> English 7–10 are also relevant for Stage 6 (https://education.nsw.gov.au/teaching-and-learning/curriculum/english/planning-programming-and-assessing-english-7-10/how-to-use-english-core-texts).</a:t>
            </a:r>
            <a:endParaRPr lang="en-AU" sz="1600">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751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r>
              <a:rPr lang="en-AU"/>
              <a:t>: this slide is for teachers' reference only and should be hidden or deleted when used in a classroom setting.</a:t>
            </a:r>
          </a:p>
          <a:p>
            <a:br>
              <a:rPr lang="en-AU"/>
            </a:br>
            <a:r>
              <a:rPr lang="en-AU" b="1"/>
              <a:t>Links: </a:t>
            </a:r>
          </a:p>
          <a:p>
            <a:r>
              <a:rPr lang="en-AU"/>
              <a:t>https://education.nsw.gov.au/teaching-and-learning/curriculum/</a:t>
            </a:r>
            <a:r>
              <a:rPr lang="en-AU" err="1"/>
              <a:t>pdhpe</a:t>
            </a:r>
            <a:r>
              <a:rPr lang="en-AU"/>
              <a:t>/planning-programming-and-assessing-pdhpe-k-12/learning-environment/preventing-public-disclosures#:~:text=Preventing%20public%20disclosures%201%20keeping%20discussions%20global%20rather,someone...%27%205%20maintaining%20a%20professional%20role.%20More%20items</a:t>
            </a:r>
          </a:p>
          <a:p>
            <a:br>
              <a:rPr lang="en-AU"/>
            </a:br>
            <a:r>
              <a:rPr lang="en-AU"/>
              <a:t>https://curriculum.nsw.edu.au/learning-areas/english/english-eald-11-12-2024/overview/course</a:t>
            </a:r>
          </a:p>
          <a:p>
            <a:endParaRPr lang="en-AU"/>
          </a:p>
          <a:p>
            <a:r>
              <a:rPr lang="en-AU"/>
              <a:t>https://education.nsw.gov.au/teaching-and-learning/multicultural-education/support-in-times-of-crisis/types-of-crises</a:t>
            </a:r>
            <a:br>
              <a:rPr lang="en-AU"/>
            </a:br>
            <a:endParaRPr lang="en-AU"/>
          </a:p>
          <a:p>
            <a:r>
              <a:rPr lang="en-AU"/>
              <a:t>https://education.nsw.gov.au/teaching-and-learning/multicultural-education/refugee-students-in-schools</a:t>
            </a:r>
          </a:p>
          <a:p>
            <a:br>
              <a:rPr lang="en-AU"/>
            </a:br>
            <a:r>
              <a:rPr lang="en-AU"/>
              <a:t>https://education.nsw.gov.au/about-us/education-data-and-research/cese/publications/research-reports/trauma-informed-practice-in-schools</a:t>
            </a:r>
            <a:br>
              <a:rPr lang="en-AU"/>
            </a:b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975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15034-B2B0-2411-E81A-732009341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5BF1F-0F2A-3EA1-A0AB-8E0350352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62146-3032-6D20-40C0-06887F467BF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22272B"/>
                </a:solidFill>
                <a:effectLst/>
                <a:latin typeface="Public Sans" pitchFamily="2" charset="0"/>
              </a:rPr>
              <a:t>The following podcast excerpt and associated activity are designed to support </a:t>
            </a:r>
            <a:r>
              <a:rPr lang="en-AU" b="1" i="0">
                <a:solidFill>
                  <a:srgbClr val="22272B"/>
                </a:solidFill>
                <a:effectLst/>
                <a:latin typeface="Public Sans" pitchFamily="2" charset="0"/>
              </a:rPr>
              <a:t>Phase 3b, sequence 7</a:t>
            </a:r>
            <a:r>
              <a:rPr lang="en-AU" b="1" i="0" dirty="0">
                <a:solidFill>
                  <a:srgbClr val="22272B"/>
                </a:solidFill>
                <a:effectLst/>
                <a:latin typeface="Public Sans" pitchFamily="2" charset="0"/>
              </a:rPr>
              <a:t> – </a:t>
            </a:r>
            <a:r>
              <a:rPr lang="en-AU" sz="1600" b="1" kern="1200" dirty="0">
                <a:solidFill>
                  <a:schemeClr val="tx1"/>
                </a:solidFill>
                <a:effectLst/>
                <a:latin typeface="Public Sans" pitchFamily="2" charset="0"/>
                <a:ea typeface="+mn-ea"/>
                <a:cs typeface="+mn-cs"/>
              </a:rPr>
              <a:t>applying understanding of hybrid texts (integrated Phase 5)</a:t>
            </a:r>
            <a:r>
              <a:rPr lang="en-AU" b="0" i="0" dirty="0">
                <a:solidFill>
                  <a:srgbClr val="22272B"/>
                </a:solidFill>
                <a:effectLst/>
                <a:latin typeface="Public Sans" pitchFamily="2" charset="0"/>
              </a:rPr>
              <a:t>.</a:t>
            </a:r>
            <a:endParaRPr lang="en-AU" b="0" i="0">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a:effectLst/>
              <a:latin typeface="Public Sans" pitchFamily="2" charset="0"/>
            </a:endParaRPr>
          </a:p>
          <a:p>
            <a:endParaRPr lang="en-AU"/>
          </a:p>
        </p:txBody>
      </p:sp>
      <p:sp>
        <p:nvSpPr>
          <p:cNvPr id="4" name="Slide Number Placeholder 3">
            <a:extLst>
              <a:ext uri="{FF2B5EF4-FFF2-40B4-BE49-F238E27FC236}">
                <a16:creationId xmlns:a16="http://schemas.microsoft.com/office/drawing/2014/main" id="{F721F9C6-3C02-0D67-B6C6-DE57C4E8B4B5}"/>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57232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70E7-B947-EC4A-BE93-DC3EFA856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165E4-5512-DAB9-759D-2CE1E4FF1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14606-CC9D-5659-0981-765B8A6836DF}"/>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b="1"/>
              <a:t>Phase 3b, sequence 7</a:t>
            </a:r>
            <a:r>
              <a:rPr lang="en-AU" b="1" dirty="0"/>
              <a:t>– </a:t>
            </a:r>
            <a:r>
              <a:rPr lang="en-AU" sz="1600" b="1" kern="1200" dirty="0">
                <a:solidFill>
                  <a:schemeClr val="tx1"/>
                </a:solidFill>
                <a:effectLst/>
                <a:latin typeface="Public Sans" pitchFamily="2" charset="0"/>
                <a:ea typeface="+mn-ea"/>
                <a:cs typeface="+mn-cs"/>
              </a:rPr>
              <a:t>applying understanding of hybrid texts (integrated Phase 5)</a:t>
            </a:r>
            <a:r>
              <a:rPr lang="en-AU" b="1" dirty="0"/>
              <a:t>.</a:t>
            </a:r>
            <a:endParaRPr lang="en-AU" b="1"/>
          </a:p>
          <a:p>
            <a:endParaRPr lang="en-AU">
              <a:latin typeface="Arial" panose="020B0604020202020204" pitchFamily="34" charset="0"/>
              <a:cs typeface="Arial" panose="020B0604020202020204" pitchFamily="34" charset="0"/>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algn="l">
              <a:buFont typeface="Arial" panose="020B0604020202020204" pitchFamily="34" charset="0"/>
              <a:buChar char="•"/>
            </a:pPr>
            <a:r>
              <a:rPr lang="en-AU" b="0" i="0">
                <a:solidFill>
                  <a:srgbClr val="000000"/>
                </a:solidFill>
                <a:effectLst/>
                <a:latin typeface="Roboto" panose="02000000000000000000" pitchFamily="2" charset="0"/>
              </a:rPr>
              <a:t> identify key information from the podcast regarding O’Neill’s writing process and intentions</a:t>
            </a:r>
          </a:p>
          <a:p>
            <a:pPr algn="l">
              <a:buFont typeface="Arial" panose="020B0604020202020204" pitchFamily="34" charset="0"/>
              <a:buChar char="•"/>
            </a:pPr>
            <a:r>
              <a:rPr lang="en-AU" b="0" i="0">
                <a:solidFill>
                  <a:srgbClr val="000000"/>
                </a:solidFill>
                <a:effectLst/>
                <a:latin typeface="Roboto" panose="02000000000000000000" pitchFamily="2" charset="0"/>
              </a:rPr>
              <a:t> articulate my responses to the questions based on my understanding of the interview</a:t>
            </a:r>
          </a:p>
          <a:p>
            <a:pPr algn="l">
              <a:buFont typeface="Arial" panose="020B0604020202020204" pitchFamily="34" charset="0"/>
              <a:buChar char="•"/>
            </a:pPr>
            <a:r>
              <a:rPr lang="en-AU" b="0" i="0">
                <a:solidFill>
                  <a:srgbClr val="000000"/>
                </a:solidFill>
                <a:effectLst/>
                <a:latin typeface="Roboto" panose="02000000000000000000" pitchFamily="2" charset="0"/>
              </a:rPr>
              <a:t> collaborate with peers to discuss and analyse values, identities, and actions in O’Neill’s work.</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a:latin typeface="+mn-lt"/>
              <a:cs typeface="Arial"/>
            </a:endParaRPr>
          </a:p>
          <a:p>
            <a:pPr marL="171450" indent="-171450">
              <a:buFont typeface="Arial"/>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a:latin typeface="+mn-lt"/>
              </a:rPr>
              <a:t>LISC is referred to regularly to check for understanding, provide feedback or as a self-assessment tool (Wiliam and Leahy 2015). </a:t>
            </a:r>
          </a:p>
          <a:p>
            <a:pPr marL="171450" indent="-171450">
              <a:buFont typeface="Arial"/>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b="1">
              <a:cs typeface="Calibri"/>
            </a:endParaRPr>
          </a:p>
          <a:p>
            <a:endParaRPr lang="en-AU"/>
          </a:p>
        </p:txBody>
      </p:sp>
      <p:sp>
        <p:nvSpPr>
          <p:cNvPr id="4" name="Slide Number Placeholder 3">
            <a:extLst>
              <a:ext uri="{FF2B5EF4-FFF2-40B4-BE49-F238E27FC236}">
                <a16:creationId xmlns:a16="http://schemas.microsoft.com/office/drawing/2014/main" id="{3196F1AE-8E1E-4157-A97C-4E7468C18418}"/>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80511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2265-F64B-90E8-8F28-4D111AC64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A08EA-A443-60BE-3339-F61FB5FF9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75104-53AC-C696-A0FF-9C5D74F43076}"/>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 support </a:t>
            </a:r>
            <a:r>
              <a:rPr lang="en-AU" b="1"/>
              <a:t>Phase 3, sequence 7 </a:t>
            </a:r>
            <a:r>
              <a:rPr lang="en-AU" b="1" dirty="0"/>
              <a:t>–</a:t>
            </a:r>
            <a:r>
              <a:rPr lang="en-AU" sz="1600" b="1" kern="1200" dirty="0">
                <a:solidFill>
                  <a:schemeClr val="tx1"/>
                </a:solidFill>
                <a:effectLst/>
                <a:latin typeface="Public Sans" pitchFamily="2" charset="0"/>
                <a:ea typeface="+mn-ea"/>
                <a:cs typeface="+mn-cs"/>
              </a:rPr>
              <a:t>applying understanding of hybrid texts (integrated Phase 5)</a:t>
            </a:r>
            <a:r>
              <a:rPr lang="en-AU" b="1" dirty="0"/>
              <a:t> </a:t>
            </a:r>
            <a:r>
              <a:rPr lang="en-AU"/>
              <a:t>and </a:t>
            </a:r>
            <a:r>
              <a:rPr lang="en-AU" sz="1600" b="1">
                <a:effectLst/>
                <a:latin typeface="Arial" panose="020B0604020202020204" pitchFamily="34" charset="0"/>
                <a:ea typeface="Calibri" panose="020F0502020204030204" pitchFamily="34" charset="0"/>
              </a:rPr>
              <a:t>Phase 3b, activity 5 – O’Neill on her writing process</a:t>
            </a:r>
            <a:r>
              <a:rPr lang="en-AU"/>
              <a:t>. </a:t>
            </a:r>
            <a:endParaRPr lang="en-AU">
              <a:solidFill>
                <a:srgbClr val="00B0F0"/>
              </a:solidFill>
            </a:endParaRPr>
          </a:p>
          <a:p>
            <a:pPr>
              <a:lnSpc>
                <a:spcPct val="150000"/>
              </a:lnSpc>
              <a:spcAft>
                <a:spcPts val="1200"/>
              </a:spcAft>
              <a:defRPr/>
            </a:pPr>
            <a:endParaRPr lang="en-AU">
              <a:solidFill>
                <a:srgbClr val="00B0F0"/>
              </a:solidFill>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600">
                <a:effectLst/>
                <a:latin typeface="Arial" panose="020B0604020202020204" pitchFamily="34" charset="0"/>
                <a:ea typeface="Calibri" panose="020F0502020204030204" pitchFamily="34" charset="0"/>
              </a:rPr>
              <a:t>Depending on student need, you may choose to provide time stamps, a transcript and model the locating and answering of a question. Where possible, ensure technology is booked in advance to allow students to their own device to listen to the interview, pause and rewind as needed.</a:t>
            </a:r>
            <a:endParaRPr lang="en-AU" sz="1600">
              <a:solidFill>
                <a:srgbClr val="000000"/>
              </a:solidFill>
              <a:effectLst/>
              <a:latin typeface="Arial" panose="020B0604020202020204" pitchFamily="34" charset="0"/>
              <a:ea typeface="Calibri" panose="020F0502020204030204" pitchFamily="34" charset="0"/>
            </a:endParaRPr>
          </a:p>
          <a:p>
            <a:endParaRPr lang="en-AU" b="1"/>
          </a:p>
          <a:p>
            <a:r>
              <a:rPr lang="en-AU" b="1"/>
              <a:t>Link to interview: </a:t>
            </a:r>
            <a:r>
              <a:rPr lang="en-AU"/>
              <a:t>https://players.brightcove.net/6197335233001/default_default/index.html?videoId=6373145350112</a:t>
            </a:r>
            <a:endParaRPr lang="en-US" b="0" i="1"/>
          </a:p>
          <a:p>
            <a:endParaRPr lang="en-AU"/>
          </a:p>
        </p:txBody>
      </p:sp>
      <p:sp>
        <p:nvSpPr>
          <p:cNvPr id="4" name="Slide Number Placeholder 3">
            <a:extLst>
              <a:ext uri="{FF2B5EF4-FFF2-40B4-BE49-F238E27FC236}">
                <a16:creationId xmlns:a16="http://schemas.microsoft.com/office/drawing/2014/main" id="{730A0BAB-8BB7-3E79-513C-22C47562054E}"/>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41670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C493-6A93-42DF-0136-2551E70D3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D4740-A174-69FE-D89E-4AAA5542E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5C169-D4B9-0BAB-4366-A6C97996FC5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a:effectLst/>
                <a:latin typeface="Public Sans" pitchFamily="2" charset="0"/>
              </a:rPr>
              <a:t>Teacher note: </a:t>
            </a:r>
            <a:r>
              <a:rPr lang="en-AU" b="0" i="0">
                <a:effectLst/>
                <a:latin typeface="Public Sans" pitchFamily="2" charset="0"/>
              </a:rPr>
              <a:t>the following slide is to be used in conjunction with </a:t>
            </a:r>
            <a:r>
              <a:rPr lang="en-AU" b="1" dirty="0"/>
              <a:t>Phase 3b, sequence 8 – </a:t>
            </a:r>
            <a:r>
              <a:rPr lang="en-AU" sz="1600" b="1" kern="1200" dirty="0">
                <a:solidFill>
                  <a:schemeClr val="tx1"/>
                </a:solidFill>
                <a:effectLst/>
                <a:latin typeface="Public Sans" pitchFamily="2" charset="0"/>
                <a:ea typeface="+mn-ea"/>
                <a:cs typeface="+mn-cs"/>
              </a:rPr>
              <a:t>preparing to complete Core formative task 3 (integrated Phase 5 and 6)</a:t>
            </a:r>
            <a:endParaRPr lang="en-AU" dirty="0"/>
          </a:p>
        </p:txBody>
      </p:sp>
      <p:sp>
        <p:nvSpPr>
          <p:cNvPr id="4" name="Slide Number Placeholder 3">
            <a:extLst>
              <a:ext uri="{FF2B5EF4-FFF2-40B4-BE49-F238E27FC236}">
                <a16:creationId xmlns:a16="http://schemas.microsoft.com/office/drawing/2014/main" id="{DD9EE90A-14B4-E016-DB9F-32DEB58FB08A}"/>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39992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783B-5562-4C07-5084-248502E69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D7CB7-E549-A0E2-96DE-63B754DDF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55265-B1AF-04C5-A1E1-03EB359DBC5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 </a:t>
            </a:r>
            <a:r>
              <a:rPr lang="en-AU"/>
              <a:t>this slide is to be used in conjunction with/to support </a:t>
            </a:r>
            <a:r>
              <a:rPr lang="en-AU" b="1"/>
              <a:t>Phase 3b, sequence 8</a:t>
            </a:r>
            <a:r>
              <a:rPr lang="en-AU" b="1" dirty="0"/>
              <a:t> – </a:t>
            </a:r>
            <a:r>
              <a:rPr lang="en-AU" sz="1600" b="1" kern="1200" dirty="0">
                <a:solidFill>
                  <a:schemeClr val="tx1"/>
                </a:solidFill>
                <a:effectLst/>
                <a:latin typeface="Public Sans" pitchFamily="2" charset="0"/>
                <a:ea typeface="+mn-ea"/>
                <a:cs typeface="+mn-cs"/>
              </a:rPr>
              <a:t>preparing to complete Core formative task 3 (integrated Phase 5 and 6)</a:t>
            </a:r>
            <a:r>
              <a:rPr lang="en-AU" sz="1600" b="0" kern="1200" dirty="0">
                <a:solidFill>
                  <a:schemeClr val="tx1"/>
                </a:solidFill>
                <a:effectLst/>
                <a:latin typeface="Public Sans" pitchFamily="2" charset="0"/>
                <a:ea typeface="+mn-ea"/>
                <a:cs typeface="+mn-cs"/>
              </a:rPr>
              <a:t>.</a:t>
            </a:r>
            <a:endParaRPr lang="en-AU" b="1" dirty="0"/>
          </a:p>
          <a:p>
            <a:endParaRPr lang="en-AU">
              <a:latin typeface="Arial" panose="020B0604020202020204" pitchFamily="34" charset="0"/>
              <a:cs typeface="Arial" panose="020B0604020202020204" pitchFamily="34" charset="0"/>
            </a:endParaRPr>
          </a:p>
          <a:p>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algn="l">
              <a:buFont typeface="Arial" panose="020B0604020202020204" pitchFamily="34" charset="0"/>
              <a:buChar char="•"/>
            </a:pPr>
            <a:r>
              <a:rPr lang="en-AU" b="0" i="0">
                <a:solidFill>
                  <a:srgbClr val="000000"/>
                </a:solidFill>
                <a:effectLst/>
                <a:latin typeface="Roboto" panose="02000000000000000000" pitchFamily="2" charset="0"/>
              </a:rPr>
              <a:t> identify key information from the podcast regarding O’Neill’s writing process and intentions</a:t>
            </a:r>
          </a:p>
          <a:p>
            <a:pPr algn="l">
              <a:buFont typeface="Arial" panose="020B0604020202020204" pitchFamily="34" charset="0"/>
              <a:buChar char="•"/>
            </a:pPr>
            <a:r>
              <a:rPr lang="en-AU" b="0" i="0">
                <a:solidFill>
                  <a:srgbClr val="000000"/>
                </a:solidFill>
                <a:effectLst/>
                <a:latin typeface="Roboto" panose="02000000000000000000" pitchFamily="2" charset="0"/>
              </a:rPr>
              <a:t> articulate my responses to the questions based on my understanding of the interview</a:t>
            </a:r>
          </a:p>
          <a:p>
            <a:pPr algn="l">
              <a:buFont typeface="Arial" panose="020B0604020202020204" pitchFamily="34" charset="0"/>
              <a:buChar char="•"/>
            </a:pPr>
            <a:r>
              <a:rPr lang="en-AU" b="0" i="0">
                <a:solidFill>
                  <a:srgbClr val="000000"/>
                </a:solidFill>
                <a:effectLst/>
                <a:latin typeface="Roboto" panose="02000000000000000000" pitchFamily="2" charset="0"/>
              </a:rPr>
              <a:t> collaborate with peers to discuss and analyse values, identities, and actions in O’Neill’s work.</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a:latin typeface="+mn-lt"/>
              <a:cs typeface="Arial"/>
            </a:endParaRPr>
          </a:p>
          <a:p>
            <a:pPr marL="171450" indent="-171450">
              <a:buFont typeface="Arial"/>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a:latin typeface="+mn-lt"/>
              </a:rPr>
              <a:t>LISC is referred to regularly to check for understanding, provide feedback or as a self-assessment tool (Wiliam and Leahy 2015). </a:t>
            </a:r>
          </a:p>
          <a:p>
            <a:pPr marL="171450" indent="-171450">
              <a:buFont typeface="Arial"/>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b="1">
              <a:cs typeface="Calibri"/>
            </a:endParaRPr>
          </a:p>
          <a:p>
            <a:endParaRPr lang="en-AU"/>
          </a:p>
        </p:txBody>
      </p:sp>
      <p:sp>
        <p:nvSpPr>
          <p:cNvPr id="4" name="Slide Number Placeholder 3">
            <a:extLst>
              <a:ext uri="{FF2B5EF4-FFF2-40B4-BE49-F238E27FC236}">
                <a16:creationId xmlns:a16="http://schemas.microsoft.com/office/drawing/2014/main" id="{B119BD9B-78B9-E691-5173-3C3C4F700692}"/>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1057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72711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5443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83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419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71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4553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accent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1"/>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9055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3288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29380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60365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1707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46921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40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83008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0978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5220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5035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09839381"/>
      </p:ext>
    </p:extLst>
  </p:cSld>
  <p:clrMap bg1="lt1" tx1="dk1" bg2="lt2" tx2="dk2" accent1="accent1" accent2="accent2" accent3="accent3" accent4="accent4" accent5="accent5" accent6="accent6" hlink="hlink" folHlink="folHlink"/>
  <p:sldLayoutIdLst>
    <p:sldLayoutId id="2147483756" r:id="rId1"/>
    <p:sldLayoutId id="2147483768"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9" r:id="rId14"/>
    <p:sldLayoutId id="2147483661" r:id="rId15"/>
    <p:sldLayoutId id="2147483703" r:id="rId16"/>
    <p:sldLayoutId id="2147483702" r:id="rId17"/>
    <p:sldLayoutId id="2147483728" r:id="rId18"/>
    <p:sldLayoutId id="2147483729" r:id="rId19"/>
    <p:sldLayoutId id="2147483731" r:id="rId20"/>
    <p:sldLayoutId id="2147483730" r:id="rId21"/>
    <p:sldLayoutId id="2147483732" r:id="rId22"/>
    <p:sldLayoutId id="2147483740" r:id="rId23"/>
    <p:sldLayoutId id="2147483715" r:id="rId24"/>
    <p:sldLayoutId id="2147483736" r:id="rId25"/>
    <p:sldLayoutId id="2147483737" r:id="rId26"/>
    <p:sldLayoutId id="2147483738" r:id="rId27"/>
    <p:sldLayoutId id="2147483716" r:id="rId28"/>
    <p:sldLayoutId id="2147483717" r:id="rId29"/>
    <p:sldLayoutId id="2147483718" r:id="rId30"/>
    <p:sldLayoutId id="2147483719" r:id="rId31"/>
    <p:sldLayoutId id="2147483742" r:id="rId32"/>
    <p:sldLayoutId id="2147483720" r:id="rId33"/>
    <p:sldLayoutId id="2147483733" r:id="rId34"/>
    <p:sldLayoutId id="2147483721" r:id="rId35"/>
    <p:sldLayoutId id="2147483734" r:id="rId36"/>
    <p:sldLayoutId id="2147483722" r:id="rId37"/>
    <p:sldLayoutId id="2147483735" r:id="rId38"/>
    <p:sldLayoutId id="2147483723" r:id="rId39"/>
    <p:sldLayoutId id="2147483724" r:id="rId40"/>
    <p:sldLayoutId id="2147483743" r:id="rId41"/>
    <p:sldLayoutId id="2147483744" r:id="rId42"/>
    <p:sldLayoutId id="2147483746" r:id="rId43"/>
    <p:sldLayoutId id="2147483747" r:id="rId44"/>
    <p:sldLayoutId id="2147483748" r:id="rId45"/>
    <p:sldLayoutId id="2147483750"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players.brightcove.net/6197335233001/default_default/index.html?videoId=63731453501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ommons.wikimedia.org/wiki/File:Musgrave_Park,_Brisbane.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a-group-of-red-arrows-on-a-black-surface-HQH-GOZ6K2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players.brightcove.net/6197335233001/default_default/index.html?videoId=6373145350112"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aitsl.edu.au/docs/default-source/feedback/aitsl-learning-intentions-and-success-criteria-strategy.pdf?sfvrsn=382dec3c_2"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ustraliancurriculum.edu.au/downloads/general-capabilities#accordion-afa194f119-item-6336db4ee7"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curriculum.nsw.edu.au/learning-areas/english/english-standard-11-12-2024/overview" TargetMode="External"/><Relationship Id="rId5" Type="http://schemas.openxmlformats.org/officeDocument/2006/relationships/hyperlink" Target="https://curriculum.nsw.edu.au/" TargetMode="External"/><Relationship Id="rId10" Type="http://schemas.openxmlformats.org/officeDocument/2006/relationships/hyperlink" Target="https://www.google.com/maps/@-27.478734,153.0138593,17z?entry=ttu&amp;g_ep=EgoyMDI1MDQzMC4wIKXMDSoASAFQAw%3D%3D"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plus.unsplash.com/premium_photo-1694475368122-b8f3814fd885?q=80&amp;w=2291&amp;auto=format&amp;fit=crop&amp;ixlib=rb-4.0.3&amp;ixid=M3wxMjA3fDB8MHxwaG90by1wYWdlfHx8fGVufDB8fHx8fA%3D%3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photos/a-tent-in-a-park-EAIKTI2_t_Y" TargetMode="External"/><Relationship Id="rId7" Type="http://schemas.openxmlformats.org/officeDocument/2006/relationships/hyperlink" Target="https://curriculum.nsw.edu.au/"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educationstandards.nsw.edu.au/wps/portal/nesa/home" TargetMode="External"/><Relationship Id="rId5" Type="http://schemas.openxmlformats.org/officeDocument/2006/relationships/hyperlink" Target="https://educationstandards.nsw.edu.au/wps/portal/nesa/mini-footer/copyright" TargetMode="External"/><Relationship Id="rId4" Type="http://schemas.openxmlformats.org/officeDocument/2006/relationships/hyperlink" Target="https://education.nsw.gov.au/teaching-and-learning/curriculum/explicit-teaching/explicit-teaching-str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gustavo0351?utm_content=creditCopyText&amp;utm_medium=referral&amp;utm_source=unsplash" TargetMode="External"/><Relationship Id="rId4" Type="http://schemas.openxmlformats.org/officeDocument/2006/relationships/hyperlink" Target="https://unsplash.com/photos/blue-and-white-tent-on-gray-concrete-floor-during-daytime-Flv51Lt6ZG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nsw.gov.au/teaching-and-learning/multicultural-education/refugee-students-in-schools" TargetMode="External"/><Relationship Id="rId3" Type="http://schemas.openxmlformats.org/officeDocument/2006/relationships/hyperlink" Target="https://curriculum.nsw.edu.au/learning-areas/english/english-eald-11-12-2024/overview/course#:~:text=12%20Syllabus.-,Text%20requirements,-There%20are%20no" TargetMode="External"/><Relationship Id="rId7" Type="http://schemas.openxmlformats.org/officeDocument/2006/relationships/hyperlink" Target="https://education.nsw.gov.au/teaching-and-learning/multicultural-education/support-in-times-of-crisis/types-of-cris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education.nsw.gov.au/teaching-and-learning/curriculum/pdhpe/planning-programming-and-assessing-pdhpe-k-12/learning-environment/preventing-public-disclosures#:~:text=Preventing%20public%20disclosures%201%20keeping%20discussions%20global%20rather,someone...%27%205%20maintaining%20a%20professional%20role.%20More%20items" TargetMode="External"/><Relationship Id="rId5" Type="http://schemas.openxmlformats.org/officeDocument/2006/relationships/hyperlink" Target="https://v9.australiancurriculum.edu.au/" TargetMode="External"/><Relationship Id="rId4" Type="http://schemas.openxmlformats.org/officeDocument/2006/relationships/hyperlink" Target="https://v9.australiancurriculum.edu.au/downloads/general-capabilities#accordion-afa194f119-item-6336db4ee7" TargetMode="External"/><Relationship Id="rId9" Type="http://schemas.openxmlformats.org/officeDocument/2006/relationships/hyperlink" Target="https://education.nsw.gov.au/about-us/education-data-and-research/cese/publications/research-reports/trauma-informed-practice-in-sch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players.brightcove.net/6197335233001/default_default/index.html?videoId=63731453501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Introduction and instructions for use</a:t>
            </a:r>
          </a:p>
        </p:txBody>
      </p:sp>
      <p:sp>
        <p:nvSpPr>
          <p:cNvPr id="6" name="Text Placeholder 5">
            <a:extLst>
              <a:ext uri="{FF2B5EF4-FFF2-40B4-BE49-F238E27FC236}">
                <a16:creationId xmlns:a16="http://schemas.microsoft.com/office/drawing/2014/main" id="{8DD841B6-17E3-7C1D-D90A-3B640A08136D}"/>
              </a:ext>
            </a:extLst>
          </p:cNvPr>
          <p:cNvSpPr>
            <a:spLocks noGrp="1"/>
          </p:cNvSpPr>
          <p:nvPr>
            <p:ph type="body" sz="quarter" idx="18"/>
          </p:nvPr>
        </p:nvSpPr>
        <p:spPr/>
        <p:txBody>
          <a:bodyPr/>
          <a:lstStyle/>
          <a:p>
            <a:r>
              <a:rPr lang="en-AU" dirty="0">
                <a:latin typeface="+mj-lt"/>
              </a:rPr>
              <a:t>Using the PowerPoint in the classroom</a:t>
            </a:r>
          </a:p>
        </p:txBody>
      </p:sp>
      <p:sp>
        <p:nvSpPr>
          <p:cNvPr id="8" name="TextBox 7">
            <a:extLst>
              <a:ext uri="{FF2B5EF4-FFF2-40B4-BE49-F238E27FC236}">
                <a16:creationId xmlns:a16="http://schemas.microsoft.com/office/drawing/2014/main" id="{FBA47F44-8261-9C79-3690-A19E4036863D}"/>
              </a:ext>
            </a:extLst>
          </p:cNvPr>
          <p:cNvSpPr txBox="1"/>
          <p:nvPr/>
        </p:nvSpPr>
        <p:spPr>
          <a:xfrm>
            <a:off x="359997" y="1905474"/>
            <a:ext cx="11585817" cy="785343"/>
          </a:xfrm>
          <a:prstGeom prst="rect">
            <a:avLst/>
          </a:prstGeom>
          <a:noFill/>
        </p:spPr>
        <p:txBody>
          <a:bodyPr wrap="square" lIns="0">
            <a:spAutoFit/>
          </a:bodyPr>
          <a:lstStyle/>
          <a:p>
            <a:pPr marL="342900" indent="-342900">
              <a:lnSpc>
                <a:spcPct val="150000"/>
              </a:lnSpc>
              <a:buFont typeface="Arial"/>
              <a:buChar char="•"/>
            </a:pPr>
            <a:r>
              <a:rPr lang="en-AU" sz="1600" dirty="0">
                <a:ea typeface="+mn-lt"/>
                <a:cs typeface="Arial"/>
              </a:rPr>
              <a:t>This is a PowerPoint containing episodes of a podcast and exploring the feature of paradox. It is designed </a:t>
            </a:r>
            <a:r>
              <a:rPr lang="en-AU" sz="1600" dirty="0">
                <a:solidFill>
                  <a:srgbClr val="22272B"/>
                </a:solidFill>
                <a:cs typeface="Arial"/>
              </a:rPr>
              <a:t>to accompany the sample program ‘</a:t>
            </a:r>
            <a:r>
              <a:rPr lang="en-AU" sz="1600" b="1" dirty="0">
                <a:solidFill>
                  <a:schemeClr val="accent2"/>
                </a:solidFill>
                <a:cs typeface="Arial"/>
              </a:rPr>
              <a:t>Reading to write: Transition to English Standard</a:t>
            </a:r>
            <a:r>
              <a:rPr lang="en-AU" sz="1600" b="1" dirty="0">
                <a:solidFill>
                  <a:srgbClr val="22272B"/>
                </a:solidFill>
                <a:cs typeface="Arial"/>
              </a:rPr>
              <a:t>’</a:t>
            </a:r>
            <a:r>
              <a:rPr lang="en-AU" sz="1600" dirty="0">
                <a:solidFill>
                  <a:srgbClr val="22272B"/>
                </a:solidFill>
                <a:cs typeface="Arial"/>
              </a:rPr>
              <a:t>. It is not a teaching and learning program</a:t>
            </a:r>
            <a:r>
              <a:rPr lang="en-AU" sz="1600" dirty="0">
                <a:ea typeface="+mn-lt"/>
                <a:cs typeface="Arial"/>
              </a:rPr>
              <a:t>.</a:t>
            </a:r>
            <a:endParaRPr lang="en-AU" sz="1600" dirty="0">
              <a:solidFill>
                <a:srgbClr val="22272B"/>
              </a:solidFill>
              <a:cs typeface="Arial"/>
            </a:endParaRPr>
          </a:p>
        </p:txBody>
      </p:sp>
      <p:sp>
        <p:nvSpPr>
          <p:cNvPr id="7" name="TextBox 6">
            <a:extLst>
              <a:ext uri="{FF2B5EF4-FFF2-40B4-BE49-F238E27FC236}">
                <a16:creationId xmlns:a16="http://schemas.microsoft.com/office/drawing/2014/main" id="{5C6780F4-328C-165C-F986-1D395B077E8E}"/>
              </a:ext>
            </a:extLst>
          </p:cNvPr>
          <p:cNvSpPr txBox="1"/>
          <p:nvPr/>
        </p:nvSpPr>
        <p:spPr>
          <a:xfrm>
            <a:off x="359999" y="2862841"/>
            <a:ext cx="11472002" cy="3309111"/>
          </a:xfrm>
          <a:prstGeom prst="rect">
            <a:avLst/>
          </a:prstGeom>
          <a:noFill/>
        </p:spPr>
        <p:txBody>
          <a:bodyPr wrap="square" lIns="0">
            <a:spAutoFit/>
          </a:bodyPr>
          <a:lstStyle/>
          <a:p>
            <a:pPr>
              <a:lnSpc>
                <a:spcPct val="150000"/>
              </a:lnSpc>
            </a:pPr>
            <a:r>
              <a:rPr lang="en-AU" sz="1600" b="1" dirty="0">
                <a:ea typeface="+mn-lt"/>
                <a:cs typeface="Arial"/>
              </a:rPr>
              <a:t>Instructions</a:t>
            </a:r>
            <a:endParaRPr lang="en-US" sz="1600" b="1" dirty="0"/>
          </a:p>
          <a:p>
            <a:pPr marL="285750" indent="-285750">
              <a:lnSpc>
                <a:spcPct val="150000"/>
              </a:lnSpc>
              <a:buFont typeface="Arial" panose="020B0604020202020204" pitchFamily="34" charset="0"/>
              <a:buChar char="•"/>
            </a:pPr>
            <a:r>
              <a:rPr lang="en-AU" sz="1600" dirty="0">
                <a:solidFill>
                  <a:srgbClr val="22272B"/>
                </a:solidFill>
                <a:latin typeface="+mn-lt"/>
              </a:rPr>
              <a:t>Classroom teachers are encouraged to </a:t>
            </a:r>
            <a:r>
              <a:rPr lang="en-AU" sz="1600" b="1" dirty="0">
                <a:solidFill>
                  <a:srgbClr val="22272B"/>
                </a:solidFill>
                <a:latin typeface="+mn-lt"/>
              </a:rPr>
              <a:t>add and adapt</a:t>
            </a:r>
            <a:r>
              <a:rPr lang="en-AU" sz="1600" dirty="0">
                <a:solidFill>
                  <a:srgbClr val="22272B"/>
                </a:solidFill>
                <a:latin typeface="+mn-lt"/>
              </a:rPr>
              <a:t> slides as required to meet the needs of their students.</a:t>
            </a:r>
          </a:p>
          <a:p>
            <a:pPr marL="342900" indent="-342900">
              <a:lnSpc>
                <a:spcPct val="150000"/>
              </a:lnSpc>
              <a:buFont typeface="Arial"/>
              <a:buChar char="•"/>
            </a:pPr>
            <a:r>
              <a:rPr lang="en-AU" sz="16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6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sz="1600"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sz="1600" dirty="0">
                <a:solidFill>
                  <a:srgbClr val="22272B"/>
                </a:solidFill>
                <a:latin typeface="+mn-lt"/>
              </a:rPr>
              <a:t>Go to File &gt; Save as Google Slides.</a:t>
            </a:r>
          </a:p>
          <a:p>
            <a:pPr lvl="1">
              <a:lnSpc>
                <a:spcPct val="150000"/>
              </a:lnSpc>
              <a:spcAft>
                <a:spcPts val="1200"/>
              </a:spcAft>
            </a:pPr>
            <a:r>
              <a:rPr lang="en-AU" sz="1600"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F43F-69E3-2FCA-10D0-1529E4750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62F10-AFC1-6776-22DC-0130E9256CF0}"/>
              </a:ext>
            </a:extLst>
          </p:cNvPr>
          <p:cNvSpPr>
            <a:spLocks noGrp="1"/>
          </p:cNvSpPr>
          <p:nvPr>
            <p:ph type="title"/>
          </p:nvPr>
        </p:nvSpPr>
        <p:spPr/>
        <p:txBody>
          <a:bodyPr/>
          <a:lstStyle/>
          <a:p>
            <a:r>
              <a:rPr lang="en-AU" dirty="0"/>
              <a:t>Writing for community</a:t>
            </a:r>
          </a:p>
        </p:txBody>
      </p:sp>
      <p:sp>
        <p:nvSpPr>
          <p:cNvPr id="4" name="Text Placeholder 3">
            <a:extLst>
              <a:ext uri="{FF2B5EF4-FFF2-40B4-BE49-F238E27FC236}">
                <a16:creationId xmlns:a16="http://schemas.microsoft.com/office/drawing/2014/main" id="{A38D06C4-6487-BAAE-E385-E8675C64DB0F}"/>
              </a:ext>
            </a:extLst>
          </p:cNvPr>
          <p:cNvSpPr>
            <a:spLocks noGrp="1"/>
          </p:cNvSpPr>
          <p:nvPr>
            <p:ph type="body" sz="quarter" idx="18"/>
          </p:nvPr>
        </p:nvSpPr>
        <p:spPr/>
        <p:txBody>
          <a:bodyPr/>
          <a:lstStyle/>
          <a:p>
            <a:r>
              <a:rPr lang="en-AU" dirty="0"/>
              <a:t>Listening activity</a:t>
            </a:r>
          </a:p>
        </p:txBody>
      </p:sp>
      <p:sp>
        <p:nvSpPr>
          <p:cNvPr id="10" name="Text Placeholder 4">
            <a:extLst>
              <a:ext uri="{FF2B5EF4-FFF2-40B4-BE49-F238E27FC236}">
                <a16:creationId xmlns:a16="http://schemas.microsoft.com/office/drawing/2014/main" id="{EA76C0A8-EA70-651C-500E-6E2C880BDF11}"/>
              </a:ext>
            </a:extLst>
          </p:cNvPr>
          <p:cNvSpPr txBox="1">
            <a:spLocks/>
          </p:cNvSpPr>
          <p:nvPr/>
        </p:nvSpPr>
        <p:spPr>
          <a:xfrm>
            <a:off x="360000" y="1887118"/>
            <a:ext cx="5908717" cy="42241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1800" dirty="0"/>
              <a:t>Read the questions, highlighting key words and phrases to listen for. </a:t>
            </a:r>
          </a:p>
          <a:p>
            <a:pPr marL="457200" indent="-457200">
              <a:buFont typeface="+mj-lt"/>
              <a:buAutoNum type="arabicPeriod"/>
            </a:pPr>
            <a:r>
              <a:rPr lang="en-AU" sz="1800" dirty="0"/>
              <a:t>Listen to the podcast interview.</a:t>
            </a:r>
          </a:p>
          <a:p>
            <a:pPr marL="457200" indent="-457200">
              <a:buFont typeface="+mj-lt"/>
              <a:buAutoNum type="arabicPeriod"/>
            </a:pPr>
            <a:r>
              <a:rPr lang="en-AU" sz="1800" dirty="0"/>
              <a:t>Listen to the interview for a second time. Take notes in your English book to support you in answering your question.</a:t>
            </a:r>
          </a:p>
          <a:p>
            <a:pPr marL="457200" indent="-457200">
              <a:buFont typeface="+mj-lt"/>
              <a:buAutoNum type="arabicPeriod"/>
            </a:pPr>
            <a:r>
              <a:rPr lang="en-AU" sz="1800" dirty="0"/>
              <a:t>Complete the questions in</a:t>
            </a:r>
            <a:r>
              <a:rPr lang="en-AU" sz="1800" b="1" dirty="0"/>
              <a:t> Phase 3b, activity 6 – writing for community</a:t>
            </a:r>
            <a:r>
              <a:rPr lang="en-AU" sz="1800" dirty="0"/>
              <a:t>. </a:t>
            </a:r>
          </a:p>
        </p:txBody>
      </p:sp>
      <p:pic>
        <p:nvPicPr>
          <p:cNvPr id="11" name="Picture 4">
            <a:extLst>
              <a:ext uri="{FF2B5EF4-FFF2-40B4-BE49-F238E27FC236}">
                <a16:creationId xmlns:a16="http://schemas.microsoft.com/office/drawing/2014/main" id="{ABD74E26-F3D1-B6A5-59A8-644378E588CC}"/>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5199" y="2117199"/>
            <a:ext cx="5366573" cy="318720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153A3F9-1645-B20E-ABDD-04F6CC2AB5D5}"/>
              </a:ext>
            </a:extLst>
          </p:cNvPr>
          <p:cNvSpPr txBox="1"/>
          <p:nvPr/>
        </p:nvSpPr>
        <p:spPr>
          <a:xfrm>
            <a:off x="7983679" y="2851662"/>
            <a:ext cx="2753998" cy="1154675"/>
          </a:xfrm>
          <a:prstGeom prst="rect">
            <a:avLst/>
          </a:prstGeom>
          <a:noFill/>
        </p:spPr>
        <p:txBody>
          <a:bodyPr wrap="square">
            <a:spAutoFit/>
          </a:bodyPr>
          <a:lstStyle/>
          <a:p>
            <a:pPr>
              <a:lnSpc>
                <a:spcPct val="150000"/>
              </a:lnSpc>
              <a:spcAft>
                <a:spcPts val="1200"/>
              </a:spcAft>
            </a:pPr>
            <a:r>
              <a:rPr lang="en-AU" sz="1600" dirty="0"/>
              <a:t>Listen to the podcast – </a:t>
            </a:r>
            <a:r>
              <a:rPr lang="en-AU" sz="1600" u="sng" dirty="0">
                <a:solidFill>
                  <a:srgbClr val="2F5496"/>
                </a:solidFill>
                <a:latin typeface="Arial" panose="020B0604020202020204" pitchFamily="34" charset="0"/>
                <a:ea typeface="Calibri" panose="020F0502020204030204" pitchFamily="34" charset="0"/>
                <a:hlinkClick r:id="rId4"/>
              </a:rPr>
              <a:t>In conversation with writers – O'Neill – Part 1 – TTVMP</a:t>
            </a:r>
            <a:endParaRPr lang="en-AU" sz="1600" dirty="0"/>
          </a:p>
        </p:txBody>
      </p:sp>
      <p:cxnSp>
        <p:nvCxnSpPr>
          <p:cNvPr id="13" name="Straight Connector 12">
            <a:extLst>
              <a:ext uri="{FF2B5EF4-FFF2-40B4-BE49-F238E27FC236}">
                <a16:creationId xmlns:a16="http://schemas.microsoft.com/office/drawing/2014/main" id="{01CCFBE6-E40C-8714-DB2C-75BF0ADC49B1}"/>
              </a:ext>
              <a:ext uri="{C183D7F6-B498-43B3-948B-1728B52AA6E4}">
                <adec:decorative xmlns:adec="http://schemas.microsoft.com/office/drawing/2017/decorative" val="1"/>
              </a:ext>
            </a:extLst>
          </p:cNvPr>
          <p:cNvCxnSpPr>
            <a:cxnSpLocks/>
          </p:cNvCxnSpPr>
          <p:nvPr/>
        </p:nvCxnSpPr>
        <p:spPr>
          <a:xfrm>
            <a:off x="6492237" y="1887118"/>
            <a:ext cx="0" cy="409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669A745-85FA-3F7B-2497-F0BEAABC393A}"/>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1483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7248-9111-46DC-9BB3-E0B21A06A5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EA527B-D47E-3A75-F3AF-3811C2651312}"/>
              </a:ext>
            </a:extLst>
          </p:cNvPr>
          <p:cNvSpPr>
            <a:spLocks noGrp="1"/>
          </p:cNvSpPr>
          <p:nvPr>
            <p:ph type="ctrTitle"/>
          </p:nvPr>
        </p:nvSpPr>
        <p:spPr>
          <a:xfrm>
            <a:off x="539999" y="2785253"/>
            <a:ext cx="6255979" cy="2033997"/>
          </a:xfrm>
        </p:spPr>
        <p:txBody>
          <a:bodyPr/>
          <a:lstStyle/>
          <a:p>
            <a:r>
              <a:rPr lang="en-AU" sz="4400" dirty="0">
                <a:latin typeface="+mj-lt"/>
              </a:rPr>
              <a:t>Phase 3b, sequence 9 – critical engagement with ‘The tent village at Musgrave Park’</a:t>
            </a:r>
          </a:p>
        </p:txBody>
      </p:sp>
      <p:pic>
        <p:nvPicPr>
          <p:cNvPr id="13" name="Picture Placeholder 12">
            <a:extLst>
              <a:ext uri="{FF2B5EF4-FFF2-40B4-BE49-F238E27FC236}">
                <a16:creationId xmlns:a16="http://schemas.microsoft.com/office/drawing/2014/main" id="{2C013BDA-2BE7-C6A6-AF96-FD79F7E0214E}"/>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p:pic>
      <p:sp>
        <p:nvSpPr>
          <p:cNvPr id="6" name="Text Placeholder 5">
            <a:extLst>
              <a:ext uri="{FF2B5EF4-FFF2-40B4-BE49-F238E27FC236}">
                <a16:creationId xmlns:a16="http://schemas.microsoft.com/office/drawing/2014/main" id="{C317B6A9-FDB0-3892-CD99-46DBA9373F7F}"/>
              </a:ext>
              <a:ext uri="{C183D7F6-B498-43B3-948B-1728B52AA6E4}">
                <adec:decorative xmlns:adec="http://schemas.microsoft.com/office/drawing/2017/decorative" val="1"/>
              </a:ext>
            </a:extLst>
          </p:cNvPr>
          <p:cNvSpPr txBox="1">
            <a:spLocks/>
          </p:cNvSpPr>
          <p:nvPr/>
        </p:nvSpPr>
        <p:spPr>
          <a:xfrm>
            <a:off x="7434943" y="6348091"/>
            <a:ext cx="4601399"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i="1" dirty="0">
                <a:solidFill>
                  <a:srgbClr val="002664"/>
                </a:solidFill>
                <a:latin typeface="Arial"/>
                <a:cs typeface="Arial"/>
                <a:hlinkClick r:id="rId4"/>
              </a:rPr>
              <a:t>Musgrave Park, Brisbane</a:t>
            </a:r>
            <a:r>
              <a:rPr lang="en-AU" sz="1100" dirty="0">
                <a:solidFill>
                  <a:srgbClr val="002664"/>
                </a:solidFill>
                <a:latin typeface="Arial"/>
                <a:cs typeface="Arial"/>
                <a:hlinkClick r:id="rId4"/>
              </a:rPr>
              <a:t> photo</a:t>
            </a:r>
            <a:r>
              <a:rPr lang="en-AU" sz="1100" dirty="0">
                <a:solidFill>
                  <a:srgbClr val="002664"/>
                </a:solidFill>
                <a:latin typeface="Arial"/>
                <a:cs typeface="Arial"/>
              </a:rPr>
              <a:t> by Rae Allen on Wikimedia commons</a:t>
            </a:r>
            <a:endParaRPr lang="en-AU" sz="1100" dirty="0">
              <a:solidFill>
                <a:srgbClr val="000000"/>
              </a:solidFill>
              <a:latin typeface="Arial"/>
              <a:cs typeface="Arial"/>
            </a:endParaRPr>
          </a:p>
        </p:txBody>
      </p:sp>
    </p:spTree>
    <p:extLst>
      <p:ext uri="{BB962C8B-B14F-4D97-AF65-F5344CB8AC3E}">
        <p14:creationId xmlns:p14="http://schemas.microsoft.com/office/powerpoint/2010/main" val="249648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A1634-4130-145F-B81E-8D3ADC606E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69006DF-846C-E65B-2943-4915CE3AC506}"/>
              </a:ext>
            </a:extLst>
          </p:cNvPr>
          <p:cNvSpPr>
            <a:spLocks noGrp="1"/>
          </p:cNvSpPr>
          <p:nvPr>
            <p:ph type="ctrTitle"/>
          </p:nvPr>
        </p:nvSpPr>
        <p:spPr/>
        <p:txBody>
          <a:bodyPr/>
          <a:lstStyle/>
          <a:p>
            <a:r>
              <a:rPr lang="en-AU"/>
              <a:t>Understanding paradox</a:t>
            </a:r>
          </a:p>
        </p:txBody>
      </p:sp>
    </p:spTree>
    <p:extLst>
      <p:ext uri="{BB962C8B-B14F-4D97-AF65-F5344CB8AC3E}">
        <p14:creationId xmlns:p14="http://schemas.microsoft.com/office/powerpoint/2010/main" val="4748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EF8860-375F-AA9D-C945-C4D606357F32}"/>
              </a:ext>
            </a:extLst>
          </p:cNvPr>
          <p:cNvSpPr>
            <a:spLocks noGrp="1"/>
          </p:cNvSpPr>
          <p:nvPr>
            <p:ph type="title"/>
          </p:nvPr>
        </p:nvSpPr>
        <p:spPr/>
        <p:txBody>
          <a:bodyPr/>
          <a:lstStyle/>
          <a:p>
            <a:r>
              <a:rPr lang="en-AU" dirty="0"/>
              <a:t>Understanding the concept of paradox </a:t>
            </a:r>
          </a:p>
        </p:txBody>
      </p:sp>
      <p:sp>
        <p:nvSpPr>
          <p:cNvPr id="4" name="Text Placeholder 3">
            <a:extLst>
              <a:ext uri="{FF2B5EF4-FFF2-40B4-BE49-F238E27FC236}">
                <a16:creationId xmlns:a16="http://schemas.microsoft.com/office/drawing/2014/main" id="{6515112E-15D2-31B2-C310-671ABBF9C69F}"/>
              </a:ext>
            </a:extLst>
          </p:cNvPr>
          <p:cNvSpPr>
            <a:spLocks noGrp="1"/>
          </p:cNvSpPr>
          <p:nvPr>
            <p:ph type="body" sz="quarter" idx="18"/>
          </p:nvPr>
        </p:nvSpPr>
        <p:spPr/>
        <p:txBody>
          <a:bodyPr/>
          <a:lstStyle/>
          <a:p>
            <a:r>
              <a:rPr lang="en-AU" dirty="0"/>
              <a:t>Definition and examples</a:t>
            </a:r>
          </a:p>
        </p:txBody>
      </p:sp>
      <p:sp>
        <p:nvSpPr>
          <p:cNvPr id="14" name="TextBox 13">
            <a:extLst>
              <a:ext uri="{FF2B5EF4-FFF2-40B4-BE49-F238E27FC236}">
                <a16:creationId xmlns:a16="http://schemas.microsoft.com/office/drawing/2014/main" id="{A94D4533-7184-5EF6-DEBD-B55B5DC9D910}"/>
              </a:ext>
            </a:extLst>
          </p:cNvPr>
          <p:cNvSpPr txBox="1"/>
          <p:nvPr/>
        </p:nvSpPr>
        <p:spPr>
          <a:xfrm>
            <a:off x="276449" y="1758413"/>
            <a:ext cx="5819551" cy="4511759"/>
          </a:xfrm>
          <a:prstGeom prst="rect">
            <a:avLst/>
          </a:prstGeom>
          <a:solidFill>
            <a:schemeClr val="accent4"/>
          </a:solidFill>
        </p:spPr>
        <p:txBody>
          <a:bodyPr wrap="square" lIns="251999" tIns="108000" rIns="251999" bIns="108000" anchor="ctr" anchorCtr="1">
            <a:noAutofit/>
          </a:bodyPr>
          <a:lstStyle/>
          <a:p>
            <a:pPr>
              <a:lnSpc>
                <a:spcPct val="150000"/>
              </a:lnSpc>
              <a:spcAft>
                <a:spcPts val="1000"/>
              </a:spcAft>
            </a:pPr>
            <a:r>
              <a:rPr lang="en-AU" sz="1600" dirty="0"/>
              <a:t>A </a:t>
            </a:r>
            <a:r>
              <a:rPr lang="en-AU" sz="1600" b="1" dirty="0"/>
              <a:t>paradox</a:t>
            </a:r>
            <a:r>
              <a:rPr lang="en-AU" sz="1600" dirty="0"/>
              <a:t> is a statement or situation that seems to say </a:t>
            </a:r>
            <a:r>
              <a:rPr lang="en-AU" sz="1600" b="1" dirty="0"/>
              <a:t>2 opposite things at the same time</a:t>
            </a:r>
            <a:r>
              <a:rPr lang="en-AU" sz="1600" dirty="0"/>
              <a:t>. </a:t>
            </a:r>
          </a:p>
          <a:p>
            <a:pPr>
              <a:lnSpc>
                <a:spcPct val="150000"/>
              </a:lnSpc>
            </a:pPr>
            <a:r>
              <a:rPr lang="en-AU" sz="1600" dirty="0"/>
              <a:t>Paradoxes </a:t>
            </a:r>
          </a:p>
          <a:p>
            <a:pPr marL="285750" indent="-285750">
              <a:lnSpc>
                <a:spcPct val="150000"/>
              </a:lnSpc>
              <a:buFont typeface="Arial" panose="020B0604020202020204" pitchFamily="34" charset="0"/>
              <a:buChar char="•"/>
            </a:pPr>
            <a:r>
              <a:rPr lang="en-AU" sz="1600" dirty="0"/>
              <a:t>create </a:t>
            </a:r>
            <a:r>
              <a:rPr lang="en-AU" sz="1600" b="1" dirty="0"/>
              <a:t>interesting</a:t>
            </a:r>
            <a:r>
              <a:rPr lang="en-AU" sz="1600" dirty="0"/>
              <a:t> and </a:t>
            </a:r>
            <a:r>
              <a:rPr lang="en-AU" sz="1600" b="1" dirty="0"/>
              <a:t>thought-provoking</a:t>
            </a:r>
            <a:r>
              <a:rPr lang="en-AU" sz="1600" dirty="0"/>
              <a:t> moments </a:t>
            </a:r>
          </a:p>
          <a:p>
            <a:pPr marL="285750" indent="-285750">
              <a:lnSpc>
                <a:spcPct val="150000"/>
              </a:lnSpc>
              <a:buFont typeface="Arial" panose="020B0604020202020204" pitchFamily="34" charset="0"/>
              <a:buChar char="•"/>
            </a:pPr>
            <a:r>
              <a:rPr lang="en-AU" sz="1600" dirty="0"/>
              <a:t>can make readers </a:t>
            </a:r>
            <a:r>
              <a:rPr lang="en-AU" sz="1600" b="1" dirty="0"/>
              <a:t>stop and think deeply </a:t>
            </a:r>
            <a:r>
              <a:rPr lang="en-AU" sz="1600" dirty="0"/>
              <a:t>about the ideas being presented</a:t>
            </a:r>
          </a:p>
          <a:p>
            <a:pPr marL="285750" indent="-285750">
              <a:lnSpc>
                <a:spcPct val="150000"/>
              </a:lnSpc>
              <a:buFont typeface="Arial" panose="020B0604020202020204" pitchFamily="34" charset="0"/>
              <a:buChar char="•"/>
            </a:pPr>
            <a:r>
              <a:rPr lang="en-AU" sz="1600" dirty="0"/>
              <a:t>can </a:t>
            </a:r>
            <a:r>
              <a:rPr lang="en-AU" sz="1600" b="1" dirty="0"/>
              <a:t>convey complex emotions </a:t>
            </a:r>
            <a:r>
              <a:rPr lang="en-AU" sz="1600" dirty="0"/>
              <a:t>and </a:t>
            </a:r>
            <a:r>
              <a:rPr lang="en-AU" sz="1600" b="1" dirty="0"/>
              <a:t>situations</a:t>
            </a:r>
            <a:r>
              <a:rPr lang="en-AU" sz="1600" dirty="0"/>
              <a:t> that might seem confusing at first but reveal deeper truths</a:t>
            </a:r>
          </a:p>
          <a:p>
            <a:pPr marL="285750" indent="-285750">
              <a:lnSpc>
                <a:spcPct val="150000"/>
              </a:lnSpc>
              <a:buFont typeface="Arial" panose="020B0604020202020204" pitchFamily="34" charset="0"/>
              <a:buChar char="•"/>
            </a:pPr>
            <a:r>
              <a:rPr lang="en-AU" sz="1600" b="1" dirty="0"/>
              <a:t>engage</a:t>
            </a:r>
            <a:r>
              <a:rPr lang="en-AU" sz="1600" dirty="0"/>
              <a:t> and </a:t>
            </a:r>
            <a:r>
              <a:rPr lang="en-AU" sz="1600" b="1" dirty="0"/>
              <a:t>encourages readers </a:t>
            </a:r>
            <a:r>
              <a:rPr lang="en-AU" sz="1600" dirty="0"/>
              <a:t>to </a:t>
            </a:r>
            <a:r>
              <a:rPr lang="en-AU" sz="1600" b="1" dirty="0"/>
              <a:t>explore different perspectives</a:t>
            </a:r>
            <a:r>
              <a:rPr lang="en-AU" sz="1600" dirty="0"/>
              <a:t>, making the writing more powerful and memorable.</a:t>
            </a:r>
          </a:p>
        </p:txBody>
      </p:sp>
      <p:sp>
        <p:nvSpPr>
          <p:cNvPr id="17" name="TextBox 16">
            <a:extLst>
              <a:ext uri="{FF2B5EF4-FFF2-40B4-BE49-F238E27FC236}">
                <a16:creationId xmlns:a16="http://schemas.microsoft.com/office/drawing/2014/main" id="{BF1F492A-B981-6BFF-8B2A-CFC30E2DC79D}"/>
              </a:ext>
            </a:extLst>
          </p:cNvPr>
          <p:cNvSpPr txBox="1"/>
          <p:nvPr/>
        </p:nvSpPr>
        <p:spPr>
          <a:xfrm>
            <a:off x="6324599" y="1746456"/>
            <a:ext cx="5507038" cy="1154675"/>
          </a:xfrm>
          <a:prstGeom prst="rect">
            <a:avLst/>
          </a:prstGeom>
          <a:noFill/>
        </p:spPr>
        <p:txBody>
          <a:bodyPr wrap="square">
            <a:spAutoFit/>
          </a:bodyPr>
          <a:lstStyle/>
          <a:p>
            <a:pPr>
              <a:lnSpc>
                <a:spcPct val="150000"/>
              </a:lnSpc>
            </a:pPr>
            <a:r>
              <a:rPr lang="en-AU" sz="1600" i="1" dirty="0"/>
              <a:t>For example, if somebody were to both ‘love’ and ‘hate’ something at the same time, this would be considered paradoxical.</a:t>
            </a:r>
          </a:p>
        </p:txBody>
      </p:sp>
      <p:pic>
        <p:nvPicPr>
          <p:cNvPr id="19" name="Picture Placeholder 18">
            <a:extLst>
              <a:ext uri="{FF2B5EF4-FFF2-40B4-BE49-F238E27FC236}">
                <a16:creationId xmlns:a16="http://schemas.microsoft.com/office/drawing/2014/main" id="{CC3EA10B-AFF2-FB26-FC6B-0E061BCF8A86}"/>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 r="-458" b="-371"/>
          <a:stretch>
            <a:fillRect/>
          </a:stretch>
        </p:blipFill>
        <p:spPr>
          <a:xfrm>
            <a:off x="6324599" y="3421175"/>
            <a:ext cx="5507038" cy="2645229"/>
          </a:xfrm>
        </p:spPr>
      </p:pic>
      <p:sp>
        <p:nvSpPr>
          <p:cNvPr id="16" name="TextBox 15">
            <a:extLst>
              <a:ext uri="{FF2B5EF4-FFF2-40B4-BE49-F238E27FC236}">
                <a16:creationId xmlns:a16="http://schemas.microsoft.com/office/drawing/2014/main" id="{D008583B-2D17-3216-2F9E-AF2E7E43E233}"/>
              </a:ext>
              <a:ext uri="{C183D7F6-B498-43B3-948B-1728B52AA6E4}">
                <adec:decorative xmlns:adec="http://schemas.microsoft.com/office/drawing/2017/decorative" val="1"/>
              </a:ext>
            </a:extLst>
          </p:cNvPr>
          <p:cNvSpPr txBox="1"/>
          <p:nvPr/>
        </p:nvSpPr>
        <p:spPr>
          <a:xfrm>
            <a:off x="8589180" y="6129066"/>
            <a:ext cx="3242457" cy="261610"/>
          </a:xfrm>
          <a:prstGeom prst="rect">
            <a:avLst/>
          </a:prstGeom>
          <a:noFill/>
        </p:spPr>
        <p:txBody>
          <a:bodyPr wrap="square">
            <a:spAutoFit/>
          </a:bodyPr>
          <a:lstStyle/>
          <a:p>
            <a:pPr algn="r"/>
            <a:r>
              <a:rPr lang="en-AU" sz="1100" b="0" i="0" u="none" strike="noStrike" dirty="0">
                <a:effectLst/>
                <a:hlinkClick r:id="rId4"/>
              </a:rPr>
              <a:t>Unnamed</a:t>
            </a:r>
            <a:r>
              <a:rPr lang="en-AU" sz="1100" b="0" i="0" u="none" strike="noStrike" dirty="0">
                <a:effectLst/>
              </a:rPr>
              <a:t> by </a:t>
            </a:r>
            <a:r>
              <a:rPr lang="en-AU" sz="1100" b="0" i="0" dirty="0">
                <a:effectLst/>
              </a:rPr>
              <a:t>cdd20 </a:t>
            </a:r>
            <a:r>
              <a:rPr lang="en-AU" sz="1100" b="0" i="0" u="none" strike="noStrike" dirty="0">
                <a:effectLst/>
              </a:rPr>
              <a:t>on </a:t>
            </a:r>
            <a:r>
              <a:rPr lang="en-AU" sz="1100" b="0" i="0" dirty="0" err="1">
                <a:effectLst/>
                <a:hlinkClick r:id="rId5">
                  <a:extLst>
                    <a:ext uri="{A12FA001-AC4F-418D-AE19-62706E023703}">
                      <ahyp:hlinkClr xmlns:ahyp="http://schemas.microsoft.com/office/drawing/2018/hyperlinkcolor" val="tx"/>
                    </a:ext>
                  </a:extLst>
                </a:hlinkClick>
              </a:rPr>
              <a:t>Unsplash</a:t>
            </a:r>
            <a:endParaRPr lang="en-AU" sz="1100" b="0" i="0" u="none" strike="noStrike" dirty="0">
              <a:effectLst/>
            </a:endParaRPr>
          </a:p>
        </p:txBody>
      </p:sp>
      <p:sp>
        <p:nvSpPr>
          <p:cNvPr id="2" name="Slide Number Placeholder 1">
            <a:extLst>
              <a:ext uri="{FF2B5EF4-FFF2-40B4-BE49-F238E27FC236}">
                <a16:creationId xmlns:a16="http://schemas.microsoft.com/office/drawing/2014/main" id="{2700ABE6-DBC5-9865-0642-0D0C1EEEF2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413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AF00-AEF6-4117-9D22-30DF7569D4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964A28-B5F4-C4B7-98F0-FF9414C3CF13}"/>
              </a:ext>
            </a:extLst>
          </p:cNvPr>
          <p:cNvSpPr>
            <a:spLocks noGrp="1"/>
          </p:cNvSpPr>
          <p:nvPr>
            <p:ph type="ctrTitle"/>
          </p:nvPr>
        </p:nvSpPr>
        <p:spPr/>
        <p:txBody>
          <a:bodyPr/>
          <a:lstStyle/>
          <a:p>
            <a:r>
              <a:rPr lang="en-AU" dirty="0"/>
              <a:t>In conversation with writers – podcast </a:t>
            </a:r>
            <a:r>
              <a:rPr lang="en-AU" dirty="0">
                <a:solidFill>
                  <a:schemeClr val="accent1"/>
                </a:solidFill>
              </a:rPr>
              <a:t>(3)</a:t>
            </a:r>
          </a:p>
        </p:txBody>
      </p:sp>
      <p:sp>
        <p:nvSpPr>
          <p:cNvPr id="2" name="Text Placeholder 1">
            <a:extLst>
              <a:ext uri="{FF2B5EF4-FFF2-40B4-BE49-F238E27FC236}">
                <a16:creationId xmlns:a16="http://schemas.microsoft.com/office/drawing/2014/main" id="{88008421-23DF-90CC-A783-E51F2BFE8A87}"/>
              </a:ext>
            </a:extLst>
          </p:cNvPr>
          <p:cNvSpPr>
            <a:spLocks noGrp="1"/>
          </p:cNvSpPr>
          <p:nvPr>
            <p:ph type="body" sz="quarter" idx="10"/>
          </p:nvPr>
        </p:nvSpPr>
        <p:spPr/>
        <p:txBody>
          <a:bodyPr/>
          <a:lstStyle/>
          <a:p>
            <a:r>
              <a:rPr lang="en-AU" dirty="0">
                <a:solidFill>
                  <a:schemeClr val="bg1"/>
                </a:solidFill>
              </a:rPr>
              <a:t>O’Neill Part 1 ‘TTVMP’</a:t>
            </a:r>
            <a:endParaRPr lang="en-US" dirty="0">
              <a:solidFill>
                <a:schemeClr val="bg1"/>
              </a:solidFill>
            </a:endParaRPr>
          </a:p>
        </p:txBody>
      </p:sp>
      <p:sp>
        <p:nvSpPr>
          <p:cNvPr id="8" name="Text Placeholder 7">
            <a:extLst>
              <a:ext uri="{FF2B5EF4-FFF2-40B4-BE49-F238E27FC236}">
                <a16:creationId xmlns:a16="http://schemas.microsoft.com/office/drawing/2014/main" id="{0481DB10-5A07-EFB5-C78C-61FBA60049C3}"/>
              </a:ext>
            </a:extLst>
          </p:cNvPr>
          <p:cNvSpPr>
            <a:spLocks noGrp="1"/>
          </p:cNvSpPr>
          <p:nvPr>
            <p:ph type="body" sz="quarter" idx="14"/>
          </p:nvPr>
        </p:nvSpPr>
        <p:spPr/>
        <p:txBody>
          <a:bodyPr/>
          <a:lstStyle/>
          <a:p>
            <a:r>
              <a:rPr lang="en-AU" dirty="0">
                <a:latin typeface="+mj-lt"/>
              </a:rPr>
              <a:t>Phase 3b, sequence 9</a:t>
            </a:r>
          </a:p>
          <a:p>
            <a:endParaRPr lang="en-AU" dirty="0"/>
          </a:p>
        </p:txBody>
      </p:sp>
      <p:pic>
        <p:nvPicPr>
          <p:cNvPr id="11" name="Picture Placeholder 9">
            <a:extLst>
              <a:ext uri="{FF2B5EF4-FFF2-40B4-BE49-F238E27FC236}">
                <a16:creationId xmlns:a16="http://schemas.microsoft.com/office/drawing/2014/main" id="{9BFD1833-6DC3-EBB0-D947-B40766603AD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p:pic>
      <p:sp>
        <p:nvSpPr>
          <p:cNvPr id="12" name="Text Placeholder 5">
            <a:extLst>
              <a:ext uri="{FF2B5EF4-FFF2-40B4-BE49-F238E27FC236}">
                <a16:creationId xmlns:a16="http://schemas.microsoft.com/office/drawing/2014/main" id="{6B4CB8E2-8EE0-F01C-54C9-5DE588BF2530}"/>
              </a:ext>
              <a:ext uri="{C183D7F6-B498-43B3-948B-1728B52AA6E4}">
                <adec:decorative xmlns:adec="http://schemas.microsoft.com/office/drawing/2017/decorative" val="1"/>
              </a:ext>
            </a:extLst>
          </p:cNvPr>
          <p:cNvSpPr txBox="1">
            <a:spLocks/>
          </p:cNvSpPr>
          <p:nvPr/>
        </p:nvSpPr>
        <p:spPr>
          <a:xfrm>
            <a:off x="9113520" y="6348091"/>
            <a:ext cx="292282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a:t>
            </a:r>
            <a:r>
              <a:rPr lang="en-AU" sz="1100" dirty="0">
                <a:solidFill>
                  <a:schemeClr val="tx1"/>
                </a:solidFill>
              </a:rPr>
              <a:t> 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71167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F9AAA26-3908-4DF1-F995-BB1C32DBCABF}"/>
              </a:ext>
            </a:extLst>
          </p:cNvPr>
          <p:cNvSpPr>
            <a:spLocks noGrp="1"/>
          </p:cNvSpPr>
          <p:nvPr>
            <p:ph type="title"/>
          </p:nvPr>
        </p:nvSpPr>
        <p:spPr>
          <a:xfrm>
            <a:off x="359998" y="360000"/>
            <a:ext cx="9589914" cy="522000"/>
          </a:xfrm>
        </p:spPr>
        <p:txBody>
          <a:bodyPr/>
          <a:lstStyle/>
          <a:p>
            <a:r>
              <a:rPr lang="en-US" dirty="0"/>
              <a:t>Learning intentions and success criteria </a:t>
            </a:r>
            <a:r>
              <a:rPr lang="en-US" dirty="0">
                <a:solidFill>
                  <a:schemeClr val="bg1"/>
                </a:solidFill>
              </a:rPr>
              <a:t>(3)</a:t>
            </a:r>
            <a:br>
              <a:rPr lang="en-US" dirty="0"/>
            </a:br>
            <a:endParaRPr lang="en-US" dirty="0"/>
          </a:p>
        </p:txBody>
      </p:sp>
      <p:sp>
        <p:nvSpPr>
          <p:cNvPr id="17" name="Picture Placeholder 1">
            <a:extLst>
              <a:ext uri="{FF2B5EF4-FFF2-40B4-BE49-F238E27FC236}">
                <a16:creationId xmlns:a16="http://schemas.microsoft.com/office/drawing/2014/main" id="{25BC9B29-A3D5-D19E-5366-F48AD81EC58E}"/>
              </a:ext>
            </a:extLst>
          </p:cNvPr>
          <p:cNvSpPr txBox="1">
            <a:spLocks/>
          </p:cNvSpPr>
          <p:nvPr/>
        </p:nvSpPr>
        <p:spPr>
          <a:xfrm>
            <a:off x="360025" y="1909763"/>
            <a:ext cx="11483975" cy="42100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accent1"/>
                </a:solidFill>
                <a:latin typeface="+mj-lt"/>
              </a:rPr>
              <a:t>We are learning to</a:t>
            </a:r>
            <a:r>
              <a:rPr lang="en-AU" b="1" dirty="0">
                <a:solidFill>
                  <a:schemeClr val="accent1"/>
                </a:solidFill>
                <a:latin typeface="+mj-lt"/>
                <a:ea typeface="+mn-lt"/>
              </a:rPr>
              <a:t>:</a:t>
            </a:r>
          </a:p>
          <a:p>
            <a:pPr marL="342900" indent="-342900">
              <a:buFont typeface="Arial"/>
              <a:buChar char="•"/>
            </a:pPr>
            <a:r>
              <a:rPr lang="en-AU" dirty="0">
                <a:ea typeface="+mn-lt"/>
              </a:rPr>
              <a:t>O’Neill's insights on writing about community as discussed in her podcast</a:t>
            </a:r>
          </a:p>
          <a:p>
            <a:pPr marL="342900" indent="-342900">
              <a:buFont typeface="Arial"/>
              <a:buChar char="•"/>
            </a:pPr>
            <a:r>
              <a:rPr lang="en-AU" dirty="0">
                <a:ea typeface="+mn-lt"/>
              </a:rPr>
              <a:t>develop effective listening and note-taking skills</a:t>
            </a:r>
          </a:p>
          <a:p>
            <a:pPr marL="342900" indent="-342900">
              <a:buFont typeface="Arial"/>
              <a:buChar char="•"/>
            </a:pPr>
            <a:r>
              <a:rPr lang="en-AU" dirty="0">
                <a:ea typeface="+mn-lt"/>
              </a:rPr>
              <a:t>engage in critical thinking about the role of language in connecting people and addressing social issues.</a:t>
            </a:r>
          </a:p>
          <a:p>
            <a:r>
              <a:rPr lang="en-AU" b="1" dirty="0">
                <a:solidFill>
                  <a:schemeClr val="accent1"/>
                </a:solidFill>
                <a:latin typeface="+mj-lt"/>
              </a:rPr>
              <a:t>We can:</a:t>
            </a:r>
            <a:endParaRPr lang="en-US" dirty="0">
              <a:solidFill>
                <a:schemeClr val="accent1"/>
              </a:solidFill>
              <a:latin typeface="+mj-lt"/>
            </a:endParaRPr>
          </a:p>
          <a:p>
            <a:pPr marL="342900" indent="-342900">
              <a:buFont typeface="Arial"/>
              <a:buChar char="•"/>
            </a:pPr>
            <a:r>
              <a:rPr lang="en-AU" dirty="0">
                <a:latin typeface="Arial"/>
                <a:cs typeface="Arial"/>
              </a:rPr>
              <a:t>[classroom teacher to insert sample success criteria]</a:t>
            </a:r>
            <a:endParaRPr lang="en-US" dirty="0">
              <a:latin typeface="Arial"/>
              <a:cs typeface="Arial"/>
            </a:endParaRPr>
          </a:p>
          <a:p>
            <a:endParaRPr lang="en-AU" dirty="0"/>
          </a:p>
        </p:txBody>
      </p:sp>
      <p:sp>
        <p:nvSpPr>
          <p:cNvPr id="3" name="Slide Number Placeholder 2">
            <a:extLst>
              <a:ext uri="{FF2B5EF4-FFF2-40B4-BE49-F238E27FC236}">
                <a16:creationId xmlns:a16="http://schemas.microsoft.com/office/drawing/2014/main" id="{4476E92C-5623-B4E2-7191-CA32B5A6FE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41654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B0D08-8BC7-1239-6DC5-85BA68E97120}"/>
              </a:ext>
            </a:extLst>
          </p:cNvPr>
          <p:cNvSpPr>
            <a:spLocks noGrp="1"/>
          </p:cNvSpPr>
          <p:nvPr>
            <p:ph type="title"/>
          </p:nvPr>
        </p:nvSpPr>
        <p:spPr/>
        <p:txBody>
          <a:bodyPr/>
          <a:lstStyle/>
          <a:p>
            <a:r>
              <a:rPr lang="en-AU" dirty="0"/>
              <a:t>O’Neill on paradox</a:t>
            </a:r>
          </a:p>
        </p:txBody>
      </p:sp>
      <p:sp>
        <p:nvSpPr>
          <p:cNvPr id="5" name="Text Placeholder 4">
            <a:extLst>
              <a:ext uri="{FF2B5EF4-FFF2-40B4-BE49-F238E27FC236}">
                <a16:creationId xmlns:a16="http://schemas.microsoft.com/office/drawing/2014/main" id="{C0FBBBAD-738A-4F4D-4D29-95FA072F5037}"/>
              </a:ext>
            </a:extLst>
          </p:cNvPr>
          <p:cNvSpPr>
            <a:spLocks noGrp="1"/>
          </p:cNvSpPr>
          <p:nvPr>
            <p:ph type="body" sz="quarter" idx="18"/>
          </p:nvPr>
        </p:nvSpPr>
        <p:spPr/>
        <p:txBody>
          <a:bodyPr/>
          <a:lstStyle/>
          <a:p>
            <a:r>
              <a:rPr lang="en-AU"/>
              <a:t>Listening activity</a:t>
            </a:r>
          </a:p>
        </p:txBody>
      </p:sp>
      <p:sp>
        <p:nvSpPr>
          <p:cNvPr id="13" name="Text Placeholder 4">
            <a:extLst>
              <a:ext uri="{FF2B5EF4-FFF2-40B4-BE49-F238E27FC236}">
                <a16:creationId xmlns:a16="http://schemas.microsoft.com/office/drawing/2014/main" id="{732D4229-72A4-A748-F8E5-66BA1F793994}"/>
              </a:ext>
            </a:extLst>
          </p:cNvPr>
          <p:cNvSpPr txBox="1">
            <a:spLocks/>
          </p:cNvSpPr>
          <p:nvPr/>
        </p:nvSpPr>
        <p:spPr>
          <a:xfrm>
            <a:off x="360001" y="1887118"/>
            <a:ext cx="5339764" cy="42241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1800" dirty="0"/>
              <a:t>Read the questions, highlighting key words and phrases to listen for. </a:t>
            </a:r>
          </a:p>
          <a:p>
            <a:pPr marL="457200" indent="-457200">
              <a:buFont typeface="+mj-lt"/>
              <a:buAutoNum type="arabicPeriod"/>
            </a:pPr>
            <a:r>
              <a:rPr lang="en-AU" sz="1800" dirty="0"/>
              <a:t>Listen to the podcast.</a:t>
            </a:r>
          </a:p>
          <a:p>
            <a:pPr marL="457200" indent="-457200">
              <a:buFont typeface="+mj-lt"/>
              <a:buAutoNum type="arabicPeriod"/>
            </a:pPr>
            <a:r>
              <a:rPr lang="en-AU" sz="1800" dirty="0"/>
              <a:t>Listen to the interview for a second time. Take notes in your English book to support you in answering your question.</a:t>
            </a:r>
          </a:p>
          <a:p>
            <a:pPr marL="457200" indent="-457200">
              <a:buFont typeface="+mj-lt"/>
              <a:buAutoNum type="arabicPeriod"/>
            </a:pPr>
            <a:r>
              <a:rPr lang="en-AU" sz="1800" dirty="0"/>
              <a:t>Complete the questions in </a:t>
            </a:r>
            <a:r>
              <a:rPr lang="en-AU" sz="1800" b="1" dirty="0">
                <a:ea typeface="Calibri" panose="020F0502020204030204" pitchFamily="34" charset="0"/>
              </a:rPr>
              <a:t>Phase 3b, activity 10  – listening to O’Neill on paradox.</a:t>
            </a:r>
            <a:endParaRPr lang="en-AU" sz="1800" dirty="0"/>
          </a:p>
        </p:txBody>
      </p:sp>
      <p:pic>
        <p:nvPicPr>
          <p:cNvPr id="14" name="Picture 4">
            <a:extLst>
              <a:ext uri="{FF2B5EF4-FFF2-40B4-BE49-F238E27FC236}">
                <a16:creationId xmlns:a16="http://schemas.microsoft.com/office/drawing/2014/main" id="{9C323268-CC4C-3220-FE31-49B212E56DAA}"/>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5199" y="2117199"/>
            <a:ext cx="5366573" cy="318720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DA901AC-E8CA-EAFD-F8B8-D080C2617CAE}"/>
              </a:ext>
            </a:extLst>
          </p:cNvPr>
          <p:cNvSpPr txBox="1"/>
          <p:nvPr/>
        </p:nvSpPr>
        <p:spPr>
          <a:xfrm>
            <a:off x="7983679" y="2851662"/>
            <a:ext cx="2753998" cy="1154675"/>
          </a:xfrm>
          <a:prstGeom prst="rect">
            <a:avLst/>
          </a:prstGeom>
          <a:noFill/>
        </p:spPr>
        <p:txBody>
          <a:bodyPr wrap="square">
            <a:spAutoFit/>
          </a:bodyPr>
          <a:lstStyle/>
          <a:p>
            <a:pPr>
              <a:lnSpc>
                <a:spcPct val="150000"/>
              </a:lnSpc>
              <a:spcAft>
                <a:spcPts val="1200"/>
              </a:spcAft>
            </a:pPr>
            <a:r>
              <a:rPr lang="en-AU" sz="1600" dirty="0"/>
              <a:t>Listen to the podcast – </a:t>
            </a:r>
            <a:br>
              <a:rPr lang="en-AU" sz="1600" dirty="0"/>
            </a:br>
            <a:r>
              <a:rPr lang="en-AU" sz="1600" u="sng" dirty="0">
                <a:solidFill>
                  <a:srgbClr val="2F5496"/>
                </a:solidFill>
                <a:latin typeface="Arial" panose="020B0604020202020204" pitchFamily="34" charset="0"/>
                <a:ea typeface="Calibri" panose="020F0502020204030204" pitchFamily="34" charset="0"/>
                <a:hlinkClick r:id="rId4"/>
              </a:rPr>
              <a:t>In conversation with writers – O'Neill – Part 1 – TTVMP</a:t>
            </a:r>
            <a:endParaRPr lang="en-AU" sz="1600" dirty="0"/>
          </a:p>
        </p:txBody>
      </p:sp>
      <p:cxnSp>
        <p:nvCxnSpPr>
          <p:cNvPr id="16" name="Straight Connector 15">
            <a:extLst>
              <a:ext uri="{FF2B5EF4-FFF2-40B4-BE49-F238E27FC236}">
                <a16:creationId xmlns:a16="http://schemas.microsoft.com/office/drawing/2014/main" id="{5475CC64-62E0-CB8C-AC1D-4A54880E8678}"/>
              </a:ext>
              <a:ext uri="{C183D7F6-B498-43B3-948B-1728B52AA6E4}">
                <adec:decorative xmlns:adec="http://schemas.microsoft.com/office/drawing/2017/decorative" val="1"/>
              </a:ext>
            </a:extLst>
          </p:cNvPr>
          <p:cNvCxnSpPr>
            <a:cxnSpLocks/>
          </p:cNvCxnSpPr>
          <p:nvPr/>
        </p:nvCxnSpPr>
        <p:spPr>
          <a:xfrm>
            <a:off x="6311423" y="1887118"/>
            <a:ext cx="0" cy="409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135F3C34-D064-E96E-24E5-2EAF5081EEF7}"/>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45463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F747-62A8-0263-578B-71A3F729E1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B21FCD-D2A3-7D82-BB7A-FBC18F248EB1}"/>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879289E5-BF61-6559-4F6E-5D6FE6065954}"/>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7290422F-C9CE-3E4E-E93B-A79D047BEAF7}"/>
              </a:ext>
            </a:extLst>
          </p:cNvPr>
          <p:cNvSpPr>
            <a:spLocks noGrp="1"/>
          </p:cNvSpPr>
          <p:nvPr>
            <p:ph idx="1"/>
          </p:nvPr>
        </p:nvSpPr>
        <p:spPr>
          <a:xfrm>
            <a:off x="360000" y="3428999"/>
            <a:ext cx="11484000" cy="2475855"/>
          </a:xfrm>
        </p:spPr>
        <p:txBody>
          <a:bodyPr/>
          <a:lstStyle/>
          <a:p>
            <a:r>
              <a:rPr lang="en-AU" dirty="0">
                <a:latin typeface="+mn-lt"/>
                <a:hlinkClick r:id="rId6"/>
              </a:rPr>
              <a:t>English Standard 11–12 Syllabus </a:t>
            </a:r>
            <a:r>
              <a:rPr lang="en-AU" dirty="0">
                <a:latin typeface="+mn-lt"/>
              </a:rPr>
              <a:t>© NSW Education Standards Authority (NESA) for and on behalf of the Crown in right of the State of New South Wales, 2024.</a:t>
            </a:r>
          </a:p>
          <a:p>
            <a:r>
              <a:rPr lang="en-AU" dirty="0">
                <a:latin typeface="+mn-lt"/>
              </a:rPr>
              <a:t>Australian Curriculum, Assessment and Reporting Authority (ACARA) (2020), </a:t>
            </a:r>
            <a:r>
              <a:rPr lang="en-AU" dirty="0">
                <a:latin typeface="+mn-lt"/>
                <a:hlinkClick r:id="rId7"/>
              </a:rPr>
              <a:t>Literacy: About the general capability, General capabilities | V9 Australian Curriculum</a:t>
            </a:r>
            <a:r>
              <a:rPr lang="en-AU" dirty="0">
                <a:latin typeface="+mn-lt"/>
              </a:rPr>
              <a:t>, ACARA website, accessed 23 July 2025.</a:t>
            </a:r>
          </a:p>
          <a:p>
            <a:r>
              <a:rPr lang="en-AU" dirty="0">
                <a:latin typeface="+mn-lt"/>
              </a:rPr>
              <a:t>Australian Institute for Teaching and School Leadership Limited (AITSL) (n.d.) </a:t>
            </a:r>
            <a:r>
              <a:rPr lang="en-AU" dirty="0">
                <a:latin typeface="+mn-lt"/>
                <a:hlinkClick r:id="rId8"/>
              </a:rPr>
              <a:t>Learning intentions and success criteria [PDF 251KB],</a:t>
            </a:r>
            <a:r>
              <a:rPr lang="en-AU" dirty="0">
                <a:latin typeface="+mn-lt"/>
              </a:rPr>
              <a:t> AITSL, accessed 02 May 2025.</a:t>
            </a:r>
          </a:p>
          <a:p>
            <a:r>
              <a:rPr lang="en-AU" dirty="0">
                <a:latin typeface="+mn-lt"/>
              </a:rPr>
              <a:t>Getty images (2023) </a:t>
            </a:r>
            <a:r>
              <a:rPr lang="en-AU" dirty="0">
                <a:latin typeface="+mn-lt"/>
                <a:hlinkClick r:id="rId9"/>
              </a:rPr>
              <a:t>a large tree with a fence around it</a:t>
            </a:r>
            <a:r>
              <a:rPr lang="en-AU" dirty="0">
                <a:latin typeface="+mn-lt"/>
              </a:rPr>
              <a:t>, [image], licenced under </a:t>
            </a:r>
            <a:r>
              <a:rPr lang="en-AU" dirty="0" err="1">
                <a:latin typeface="+mn-lt"/>
              </a:rPr>
              <a:t>Unsplash</a:t>
            </a:r>
            <a:r>
              <a:rPr lang="en-AU" dirty="0">
                <a:latin typeface="+mn-lt"/>
              </a:rPr>
              <a:t>+ website, accessed 2 May 2025.</a:t>
            </a:r>
          </a:p>
          <a:p>
            <a:r>
              <a:rPr lang="en-AU" dirty="0">
                <a:latin typeface="+mn-lt"/>
              </a:rPr>
              <a:t>Google (2025) </a:t>
            </a:r>
            <a:r>
              <a:rPr lang="en-AU" dirty="0">
                <a:latin typeface="+mn-lt"/>
                <a:hlinkClick r:id="rId10"/>
              </a:rPr>
              <a:t>Musgrave Park Qld </a:t>
            </a:r>
            <a:r>
              <a:rPr lang="en-AU" dirty="0">
                <a:latin typeface="+mn-lt"/>
              </a:rPr>
              <a:t>[Google Maps] accessed 5 May 2025.</a:t>
            </a:r>
          </a:p>
          <a:p>
            <a:endParaRPr lang="en-AU" sz="1000" dirty="0">
              <a:latin typeface="+mn-lt"/>
            </a:endParaRPr>
          </a:p>
          <a:p>
            <a:pPr>
              <a:lnSpc>
                <a:spcPct val="100000"/>
              </a:lnSpc>
            </a:pPr>
            <a:endParaRPr lang="en-AU" sz="1000" dirty="0"/>
          </a:p>
        </p:txBody>
      </p:sp>
      <p:sp>
        <p:nvSpPr>
          <p:cNvPr id="2" name="Slide Number Placeholder 1">
            <a:extLst>
              <a:ext uri="{FF2B5EF4-FFF2-40B4-BE49-F238E27FC236}">
                <a16:creationId xmlns:a16="http://schemas.microsoft.com/office/drawing/2014/main" id="{19227554-6DCC-D80E-3BD9-84B25A0B306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69680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(2)</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0349329" cy="2927351"/>
          </a:xfrm>
        </p:spPr>
        <p:txBody>
          <a:bodyPr/>
          <a:lstStyle/>
          <a:p>
            <a:r>
              <a:rPr lang="en-AU" dirty="0"/>
              <a:t>O’Neill L (2024) ‘ The tent village at Musgrave Park’ in</a:t>
            </a:r>
            <a:r>
              <a:rPr lang="en-AU" i="1" dirty="0"/>
              <a:t> Meanjin 83.4</a:t>
            </a:r>
            <a:r>
              <a:rPr lang="en-AU" dirty="0"/>
              <a:t>, Melbourne University Publishing, Melbourne.</a:t>
            </a:r>
          </a:p>
          <a:p>
            <a:r>
              <a:rPr lang="en-AU" dirty="0">
                <a:latin typeface="+mn-lt"/>
              </a:rPr>
              <a:t>Walter Luigi J (2022) </a:t>
            </a:r>
            <a:r>
              <a:rPr lang="en-AU" dirty="0">
                <a:latin typeface="+mn-lt"/>
                <a:hlinkClick r:id="rId3"/>
              </a:rPr>
              <a:t>a tent in a park</a:t>
            </a:r>
            <a:r>
              <a:rPr lang="en-AU" dirty="0">
                <a:latin typeface="+mn-lt"/>
              </a:rPr>
              <a:t>, [image], </a:t>
            </a:r>
            <a:r>
              <a:rPr lang="en-AU" dirty="0" err="1">
                <a:latin typeface="+mn-lt"/>
              </a:rPr>
              <a:t>Unsplash</a:t>
            </a:r>
            <a:r>
              <a:rPr lang="en-AU" dirty="0">
                <a:latin typeface="+mn-lt"/>
              </a:rPr>
              <a:t> website, accessed 2 May 2025.</a:t>
            </a:r>
          </a:p>
          <a:p>
            <a:r>
              <a:rPr lang="en-AU" dirty="0">
                <a:latin typeface="+mn-lt"/>
              </a:rPr>
              <a:t>State of New South Wales (Department of Education) (2024) </a:t>
            </a:r>
            <a:r>
              <a:rPr lang="en-AU" dirty="0">
                <a:latin typeface="+mn-lt"/>
                <a:hlinkClick r:id="rId4"/>
              </a:rPr>
              <a:t>‘Explicit teaching strategies’</a:t>
            </a:r>
            <a:r>
              <a:rPr lang="en-AU" dirty="0">
                <a:latin typeface="+mn-lt"/>
              </a:rPr>
              <a:t>, </a:t>
            </a:r>
            <a:r>
              <a:rPr lang="en-AU" i="1" dirty="0">
                <a:latin typeface="+mn-lt"/>
              </a:rPr>
              <a:t>Explicit teaching</a:t>
            </a:r>
            <a:r>
              <a:rPr lang="en-AU" dirty="0">
                <a:latin typeface="+mn-lt"/>
              </a:rPr>
              <a:t>, NSW Department of Education website, accessed 5 May 2025.</a:t>
            </a:r>
          </a:p>
          <a:p>
            <a:endParaRPr lang="en-AU" sz="1000" dirty="0">
              <a:latin typeface="+mn-lt"/>
            </a:endParaRPr>
          </a:p>
          <a:p>
            <a:pPr>
              <a:lnSpc>
                <a:spcPct val="100000"/>
              </a:lnSpc>
            </a:pPr>
            <a:endParaRPr lang="en-AU" sz="1000" dirty="0"/>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a:ln>
                  <a:noFill/>
                </a:ln>
                <a:solidFill>
                  <a:srgbClr val="CBEDFD"/>
                </a:solidFill>
                <a:effectLst/>
                <a:uLnTx/>
                <a:uFillTx/>
                <a:ea typeface="+mn-ea"/>
                <a:cs typeface="+mn-cs"/>
                <a:hlinkClick r:id="rId6">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a:ln>
                  <a:noFill/>
                </a:ln>
                <a:solidFill>
                  <a:srgbClr val="CBEDFD"/>
                </a:solidFill>
                <a:effectLst/>
                <a:uLnTx/>
                <a:uFillTx/>
                <a:ea typeface="+mn-ea"/>
                <a:cs typeface="+mn-cs"/>
              </a:rPr>
              <a:t> </a:t>
            </a:r>
            <a:r>
              <a:rPr kumimoji="0" lang="en-AU" sz="1100" b="0" i="0" u="none" strike="noStrike" kern="1200" cap="none" spc="0" normalizeH="0" baseline="0" noProof="0">
                <a:ln>
                  <a:noFill/>
                </a:ln>
                <a:solidFill>
                  <a:srgbClr val="FFFFFF"/>
                </a:solidFill>
                <a:effectLst/>
                <a:uLnTx/>
                <a:uFillTx/>
                <a:ea typeface="+mn-ea"/>
                <a:cs typeface="+mn-cs"/>
              </a:rPr>
              <a:t>and the NSW Curriculum website </a:t>
            </a:r>
            <a:r>
              <a:rPr kumimoji="0" lang="en-AU" sz="1100" b="0" i="0" u="none" strike="noStrike" kern="1200" cap="none" spc="0" normalizeH="0" baseline="0" noProof="0">
                <a:ln>
                  <a:noFill/>
                </a:ln>
                <a:solidFill>
                  <a:srgbClr val="CBEDFD"/>
                </a:solidFill>
                <a:effectLst/>
                <a:uLnTx/>
                <a:uFillTx/>
                <a:ea typeface="+mn-ea"/>
                <a:cs typeface="+mn-cs"/>
                <a:hlinkClick r:id="rId7">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a:ln>
                  <a:noFill/>
                </a:ln>
                <a:solidFill>
                  <a:srgbClr val="FFFFFF"/>
                </a:solidFill>
                <a:effectLst/>
                <a:uLnTx/>
                <a:uFillTx/>
                <a:ea typeface="+mn-ea"/>
                <a:cs typeface="+mn-cs"/>
              </a:rPr>
              <a:t>.</a:t>
            </a:r>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In conversation – Lillian O’Neill</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6 Standard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5"/>
          </p:nvPr>
        </p:nvSpPr>
        <p:spPr>
          <a:xfrm>
            <a:off x="540001" y="5434818"/>
            <a:ext cx="5556000" cy="360000"/>
          </a:xfrm>
        </p:spPr>
        <p:txBody>
          <a:bodyPr/>
          <a:lstStyle/>
          <a:p>
            <a:r>
              <a:rPr lang="en-AU" b="1" dirty="0"/>
              <a:t>‘Reading to write: Transition to English Standard’ – Year 11, Term 1</a:t>
            </a:r>
          </a:p>
        </p:txBody>
      </p:sp>
      <p:pic>
        <p:nvPicPr>
          <p:cNvPr id="5" name="Picture Placeholder 4">
            <a:extLst>
              <a:ext uri="{FF2B5EF4-FFF2-40B4-BE49-F238E27FC236}">
                <a16:creationId xmlns:a16="http://schemas.microsoft.com/office/drawing/2014/main" id="{A867CDC2-FC65-5D5B-0B19-C48B5107610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72" r="772"/>
          <a:stretch/>
        </p:blipFill>
        <p:spPr/>
      </p:pic>
      <p:sp>
        <p:nvSpPr>
          <p:cNvPr id="4" name="Text Placeholder 5">
            <a:extLst>
              <a:ext uri="{FF2B5EF4-FFF2-40B4-BE49-F238E27FC236}">
                <a16:creationId xmlns:a16="http://schemas.microsoft.com/office/drawing/2014/main" id="{92569DD3-3620-8931-F70B-E882536267C7}"/>
              </a:ext>
              <a:ext uri="{C183D7F6-B498-43B3-948B-1728B52AA6E4}">
                <adec:decorative xmlns:adec="http://schemas.microsoft.com/office/drawing/2017/decorative" val="1"/>
              </a:ext>
            </a:extLst>
          </p:cNvPr>
          <p:cNvSpPr txBox="1">
            <a:spLocks/>
          </p:cNvSpPr>
          <p:nvPr/>
        </p:nvSpPr>
        <p:spPr>
          <a:xfrm>
            <a:off x="8501743" y="6348091"/>
            <a:ext cx="3534599"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rgbClr val="146CFD"/>
                </a:solidFill>
                <a:hlinkClick r:id="rId4">
                  <a:extLst>
                    <a:ext uri="{A12FA001-AC4F-418D-AE19-62706E023703}">
                      <ahyp:hlinkClr xmlns:ahyp="http://schemas.microsoft.com/office/drawing/2018/hyperlinkcolor" val="tx"/>
                    </a:ext>
                  </a:extLst>
                </a:hlinkClick>
              </a:rPr>
              <a:t>Homeless tent photo</a:t>
            </a:r>
            <a:r>
              <a:rPr lang="en-AU" sz="1100" dirty="0">
                <a:solidFill>
                  <a:schemeClr val="tx1"/>
                </a:solidFill>
              </a:rPr>
              <a:t> by </a:t>
            </a:r>
            <a:r>
              <a:rPr lang="en-AU" sz="1100" dirty="0">
                <a:hlinkClick r:id="rId5"/>
              </a:rPr>
              <a:t>Gustavo Sánchez</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A41EB-DD02-0C59-3361-7C843DD6DE54}"/>
              </a:ext>
            </a:extLst>
          </p:cNvPr>
          <p:cNvSpPr>
            <a:spLocks noGrp="1"/>
          </p:cNvSpPr>
          <p:nvPr>
            <p:ph type="title"/>
          </p:nvPr>
        </p:nvSpPr>
        <p:spPr/>
        <p:txBody>
          <a:bodyPr/>
          <a:lstStyle/>
          <a:p>
            <a:r>
              <a:rPr lang="en-AU" dirty="0"/>
              <a:t>Licence agreement details</a:t>
            </a:r>
          </a:p>
        </p:txBody>
      </p:sp>
      <p:sp>
        <p:nvSpPr>
          <p:cNvPr id="4" name="Text Placeholder 3">
            <a:extLst>
              <a:ext uri="{FF2B5EF4-FFF2-40B4-BE49-F238E27FC236}">
                <a16:creationId xmlns:a16="http://schemas.microsoft.com/office/drawing/2014/main" id="{A8C2C71D-DDCE-DF55-ADF6-0DD0F9AF3274}"/>
              </a:ext>
            </a:extLst>
          </p:cNvPr>
          <p:cNvSpPr>
            <a:spLocks noGrp="1"/>
          </p:cNvSpPr>
          <p:nvPr>
            <p:ph type="body" sz="quarter" idx="18"/>
          </p:nvPr>
        </p:nvSpPr>
        <p:spPr/>
        <p:txBody>
          <a:bodyPr/>
          <a:lstStyle/>
          <a:p>
            <a:r>
              <a:rPr lang="en-AU" dirty="0"/>
              <a:t>Core text 2 – The tent village at Musgrave Park</a:t>
            </a:r>
          </a:p>
        </p:txBody>
      </p:sp>
      <p:sp>
        <p:nvSpPr>
          <p:cNvPr id="5" name="Text Placeholder 4">
            <a:extLst>
              <a:ext uri="{FF2B5EF4-FFF2-40B4-BE49-F238E27FC236}">
                <a16:creationId xmlns:a16="http://schemas.microsoft.com/office/drawing/2014/main" id="{8AC2FB33-BE8F-A3E9-A177-B47BC01D9EDA}"/>
              </a:ext>
            </a:extLst>
          </p:cNvPr>
          <p:cNvSpPr>
            <a:spLocks noGrp="1"/>
          </p:cNvSpPr>
          <p:nvPr>
            <p:ph type="body" sz="quarter" idx="17"/>
          </p:nvPr>
        </p:nvSpPr>
        <p:spPr/>
        <p:txBody>
          <a:bodyPr/>
          <a:lstStyle/>
          <a:p>
            <a:r>
              <a:rPr lang="en-AU" b="0" i="0" dirty="0">
                <a:solidFill>
                  <a:srgbClr val="000000"/>
                </a:solidFill>
                <a:effectLst/>
              </a:rPr>
              <a:t>‘The tent village at Musgrave Park’ by Lillian O’Neill was first published in the 2024 Summer edition (83.4) of the literary journal </a:t>
            </a:r>
            <a:r>
              <a:rPr lang="en-AU" b="0" i="1" dirty="0">
                <a:solidFill>
                  <a:srgbClr val="000000"/>
                </a:solidFill>
                <a:effectLst/>
              </a:rPr>
              <a:t>Meanjin. </a:t>
            </a:r>
          </a:p>
          <a:p>
            <a:r>
              <a:rPr lang="en-AU" b="0" i="0" dirty="0">
                <a:solidFill>
                  <a:srgbClr val="000000"/>
                </a:solidFill>
                <a:effectLst/>
              </a:rPr>
              <a:t>The use of this text has been made possible as permission has been granted Lillian O’Neill. The text contained in this resource is licensed up until March 2029.  </a:t>
            </a:r>
            <a:r>
              <a:rPr lang="en-AU" dirty="0"/>
              <a:t>Reproduced and made available for copying and communication by NSW Department of Education for its educational purposes with the permission of Cambridge University Press. This resource is licensed up until March 2029.</a:t>
            </a:r>
          </a:p>
        </p:txBody>
      </p:sp>
      <p:sp>
        <p:nvSpPr>
          <p:cNvPr id="2" name="Slide Number Placeholder 1">
            <a:extLst>
              <a:ext uri="{FF2B5EF4-FFF2-40B4-BE49-F238E27FC236}">
                <a16:creationId xmlns:a16="http://schemas.microsoft.com/office/drawing/2014/main" id="{F3BBF794-213E-259D-86C1-4C60C1623D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24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761A9-148F-5887-32E9-141672BEF055}"/>
              </a:ext>
            </a:extLst>
          </p:cNvPr>
          <p:cNvSpPr>
            <a:spLocks noGrp="1"/>
          </p:cNvSpPr>
          <p:nvPr>
            <p:ph type="title"/>
          </p:nvPr>
        </p:nvSpPr>
        <p:spPr/>
        <p:txBody>
          <a:bodyPr/>
          <a:lstStyle/>
          <a:p>
            <a:r>
              <a:rPr lang="en-AU" dirty="0"/>
              <a:t>Text complexity </a:t>
            </a:r>
          </a:p>
        </p:txBody>
      </p:sp>
      <p:sp>
        <p:nvSpPr>
          <p:cNvPr id="4" name="Text Placeholder 3">
            <a:extLst>
              <a:ext uri="{FF2B5EF4-FFF2-40B4-BE49-F238E27FC236}">
                <a16:creationId xmlns:a16="http://schemas.microsoft.com/office/drawing/2014/main" id="{95464586-7352-0FE3-E550-288461CE6566}"/>
              </a:ext>
            </a:extLst>
          </p:cNvPr>
          <p:cNvSpPr>
            <a:spLocks noGrp="1"/>
          </p:cNvSpPr>
          <p:nvPr>
            <p:ph type="body" sz="quarter" idx="18"/>
          </p:nvPr>
        </p:nvSpPr>
        <p:spPr/>
        <p:txBody>
          <a:bodyPr/>
          <a:lstStyle/>
          <a:p>
            <a:r>
              <a:rPr lang="en-AU" dirty="0"/>
              <a:t>Core text 2 – The tent village at Musgrave Park</a:t>
            </a:r>
          </a:p>
        </p:txBody>
      </p:sp>
      <p:sp>
        <p:nvSpPr>
          <p:cNvPr id="5" name="Text Placeholder 4">
            <a:extLst>
              <a:ext uri="{FF2B5EF4-FFF2-40B4-BE49-F238E27FC236}">
                <a16:creationId xmlns:a16="http://schemas.microsoft.com/office/drawing/2014/main" id="{7F0EB2A1-0509-187B-06FE-6F815A1E8520}"/>
              </a:ext>
            </a:extLst>
          </p:cNvPr>
          <p:cNvSpPr>
            <a:spLocks noGrp="1"/>
          </p:cNvSpPr>
          <p:nvPr>
            <p:ph type="body" sz="quarter" idx="17"/>
          </p:nvPr>
        </p:nvSpPr>
        <p:spPr>
          <a:xfrm>
            <a:off x="360000" y="1429810"/>
            <a:ext cx="11484000" cy="3512081"/>
          </a:xfrm>
        </p:spPr>
        <p:txBody>
          <a:bodyPr/>
          <a:lstStyle/>
          <a:p>
            <a:r>
              <a:rPr lang="en-AU" sz="1600" b="0" i="0" dirty="0">
                <a:solidFill>
                  <a:srgbClr val="000000"/>
                </a:solidFill>
                <a:effectLst/>
                <a:latin typeface="Arial" panose="020B0604020202020204" pitchFamily="34" charset="0"/>
              </a:rPr>
              <a:t>The text, ‘The tent </a:t>
            </a:r>
            <a:r>
              <a:rPr lang="en-AU" sz="1600" dirty="0">
                <a:solidFill>
                  <a:srgbClr val="000000"/>
                </a:solidFill>
                <a:latin typeface="Arial" panose="020B0604020202020204" pitchFamily="34" charset="0"/>
              </a:rPr>
              <a:t>v</a:t>
            </a:r>
            <a:r>
              <a:rPr lang="en-AU" sz="1600" b="0" i="0" dirty="0">
                <a:solidFill>
                  <a:srgbClr val="000000"/>
                </a:solidFill>
                <a:effectLst/>
                <a:latin typeface="Arial" panose="020B0604020202020204" pitchFamily="34" charset="0"/>
              </a:rPr>
              <a:t>illage at Musgrave Park’ meets the </a:t>
            </a:r>
            <a:r>
              <a:rPr lang="en-AU" sz="1600" b="0" i="0" u="sng" strike="noStrike" dirty="0">
                <a:solidFill>
                  <a:srgbClr val="000000"/>
                </a:solidFill>
                <a:effectLst/>
                <a:latin typeface="Arial" panose="020B0604020202020204" pitchFamily="34" charset="0"/>
                <a:hlinkClick r:id="rId3"/>
              </a:rPr>
              <a:t>text requirements</a:t>
            </a:r>
            <a:r>
              <a:rPr lang="en-AU" sz="1600" b="0" i="0" dirty="0">
                <a:solidFill>
                  <a:srgbClr val="000000"/>
                </a:solidFill>
                <a:effectLst/>
                <a:latin typeface="Arial" panose="020B0604020202020204" pitchFamily="34" charset="0"/>
                <a:hlinkClick r:id="rId3"/>
              </a:rPr>
              <a:t> </a:t>
            </a:r>
            <a:r>
              <a:rPr lang="en-AU" sz="1600" b="0" i="0" dirty="0">
                <a:solidFill>
                  <a:srgbClr val="000000"/>
                </a:solidFill>
                <a:effectLst/>
                <a:latin typeface="Arial" panose="020B0604020202020204" pitchFamily="34" charset="0"/>
              </a:rPr>
              <a:t>for English Standard as it is an Australian text that is widely regarded as quality literature and it explores a range of social, cultural and gender perspectives. </a:t>
            </a:r>
          </a:p>
          <a:p>
            <a:r>
              <a:rPr lang="en-AU" sz="1600" dirty="0"/>
              <a:t>The text contains a range of markers which align to the moderately complex to highly complex level of the Text Complexity scale as per the ‘Literacy: About the general capability’ document which can be downloaded on the </a:t>
            </a:r>
            <a:r>
              <a:rPr lang="en-AU" sz="1600" u="sng" dirty="0">
                <a:hlinkClick r:id="rId4"/>
              </a:rPr>
              <a:t>General capabilities downloads</a:t>
            </a:r>
            <a:r>
              <a:rPr lang="en-AU" sz="1600" dirty="0"/>
              <a:t> page of the </a:t>
            </a:r>
            <a:r>
              <a:rPr lang="en-AU" sz="1600" u="sng" dirty="0">
                <a:hlinkClick r:id="rId5"/>
              </a:rPr>
              <a:t>Australian Curriculum</a:t>
            </a:r>
            <a:r>
              <a:rPr lang="en-AU" sz="1600" dirty="0"/>
              <a:t> webpage. I</a:t>
            </a:r>
            <a:r>
              <a:rPr lang="en-AU" sz="1600" b="0" i="0" dirty="0">
                <a:solidFill>
                  <a:srgbClr val="000000"/>
                </a:solidFill>
                <a:effectLst/>
                <a:latin typeface="Arial" panose="020B0604020202020204" pitchFamily="34" charset="0"/>
              </a:rPr>
              <a:t>t provides students opportunities to engage with a text that explores complex issues and cultural context that encourages critical thinking and deep comprehension. The text considers complex themes and questions cultural expectations centred perceptions of social status. It explores the multiple connotations that can be inferred from the words ‘home’ and ‘homelessness’ using complex sentences and subtle evaluative language reflecting the author’s viewpoint. </a:t>
            </a:r>
            <a:endParaRPr lang="en-AU" sz="1600" dirty="0"/>
          </a:p>
        </p:txBody>
      </p:sp>
      <p:sp>
        <p:nvSpPr>
          <p:cNvPr id="7" name="TextBox 6">
            <a:extLst>
              <a:ext uri="{FF2B5EF4-FFF2-40B4-BE49-F238E27FC236}">
                <a16:creationId xmlns:a16="http://schemas.microsoft.com/office/drawing/2014/main" id="{165051F5-1DF5-4974-9B5C-DDCA44F182B0}"/>
              </a:ext>
            </a:extLst>
          </p:cNvPr>
          <p:cNvSpPr txBox="1"/>
          <p:nvPr/>
        </p:nvSpPr>
        <p:spPr>
          <a:xfrm>
            <a:off x="336002" y="4963663"/>
            <a:ext cx="11495998" cy="1418833"/>
          </a:xfrm>
          <a:prstGeom prst="rect">
            <a:avLst/>
          </a:prstGeom>
          <a:solidFill>
            <a:schemeClr val="accent4">
              <a:alpha val="50000"/>
            </a:schemeClr>
          </a:solidFill>
        </p:spPr>
        <p:txBody>
          <a:bodyPr wrap="square" anchor="ctr" anchorCtr="0">
            <a:noAutofit/>
          </a:bodyPr>
          <a:lstStyle/>
          <a:p>
            <a:pPr>
              <a:lnSpc>
                <a:spcPct val="150000"/>
              </a:lnSpc>
              <a:spcBef>
                <a:spcPts val="1200"/>
              </a:spcBef>
              <a:spcAft>
                <a:spcPts val="600"/>
              </a:spcAft>
              <a:buNone/>
            </a:pPr>
            <a:r>
              <a:rPr lang="en-AU" sz="1600" dirty="0">
                <a:solidFill>
                  <a:srgbClr val="000000"/>
                </a:solidFill>
                <a:effectLst/>
                <a:latin typeface="Arial" panose="020B0604020202020204" pitchFamily="34" charset="0"/>
                <a:ea typeface="Calibri" panose="020F0502020204030204" pitchFamily="34" charset="0"/>
              </a:rPr>
              <a:t>This text references trauma and homelessness, consider this in the decision to use this text in your context. Use of this text should be guided by the department’s advice regarding </a:t>
            </a:r>
            <a:r>
              <a:rPr lang="en-AU" sz="1600" u="sng" dirty="0">
                <a:solidFill>
                  <a:srgbClr val="000000"/>
                </a:solidFill>
                <a:effectLst/>
                <a:latin typeface="Arial" panose="020B0604020202020204" pitchFamily="34" charset="0"/>
                <a:ea typeface="Calibri" panose="020F0502020204030204" pitchFamily="34" charset="0"/>
                <a:hlinkClick r:id="rId6"/>
              </a:rPr>
              <a:t>Preventing public disclosures</a:t>
            </a:r>
            <a:r>
              <a:rPr lang="en-AU" sz="1600" dirty="0">
                <a:solidFill>
                  <a:srgbClr val="000000"/>
                </a:solidFill>
                <a:effectLst/>
                <a:latin typeface="Arial" panose="020B0604020202020204" pitchFamily="34" charset="0"/>
                <a:ea typeface="Calibri" panose="020F0502020204030204" pitchFamily="34" charset="0"/>
              </a:rPr>
              <a:t>, </a:t>
            </a:r>
            <a:r>
              <a:rPr lang="en-AU" sz="1600" u="sng" dirty="0">
                <a:solidFill>
                  <a:srgbClr val="000000"/>
                </a:solidFill>
                <a:effectLst/>
                <a:latin typeface="Arial" panose="020B0604020202020204" pitchFamily="34" charset="0"/>
                <a:ea typeface="Calibri" panose="020F0502020204030204" pitchFamily="34" charset="0"/>
                <a:hlinkClick r:id="rId7"/>
              </a:rPr>
              <a:t>Types of crises</a:t>
            </a:r>
            <a:r>
              <a:rPr lang="en-AU" sz="1600" dirty="0">
                <a:solidFill>
                  <a:srgbClr val="000000"/>
                </a:solidFill>
                <a:effectLst/>
                <a:latin typeface="Arial" panose="020B0604020202020204" pitchFamily="34" charset="0"/>
                <a:ea typeface="Calibri" panose="020F0502020204030204" pitchFamily="34" charset="0"/>
              </a:rPr>
              <a:t> and </a:t>
            </a:r>
            <a:r>
              <a:rPr lang="en-AU" sz="1600" u="sng" dirty="0">
                <a:solidFill>
                  <a:srgbClr val="000000"/>
                </a:solidFill>
                <a:effectLst/>
                <a:latin typeface="Arial" panose="020B0604020202020204" pitchFamily="34" charset="0"/>
                <a:ea typeface="Calibri" panose="020F0502020204030204" pitchFamily="34" charset="0"/>
                <a:hlinkClick r:id="rId8"/>
              </a:rPr>
              <a:t>Supporting refugee students</a:t>
            </a:r>
            <a:r>
              <a:rPr lang="en-AU" sz="1600" dirty="0">
                <a:solidFill>
                  <a:srgbClr val="000000"/>
                </a:solidFill>
                <a:effectLst/>
                <a:latin typeface="Arial" panose="020B0604020202020204" pitchFamily="34" charset="0"/>
                <a:ea typeface="Calibri" panose="020F0502020204030204" pitchFamily="34" charset="0"/>
              </a:rPr>
              <a:t>.  To learn more, visit </a:t>
            </a:r>
            <a:r>
              <a:rPr lang="en-AU" sz="1600" u="sng" dirty="0">
                <a:solidFill>
                  <a:srgbClr val="2F5496"/>
                </a:solidFill>
                <a:effectLst/>
                <a:latin typeface="Arial" panose="020B0604020202020204" pitchFamily="34" charset="0"/>
                <a:ea typeface="Calibri" panose="020F0502020204030204" pitchFamily="34" charset="0"/>
                <a:hlinkClick r:id="rId9"/>
              </a:rPr>
              <a:t>Trauma-informed practice in schools: An explainer.</a:t>
            </a:r>
            <a:r>
              <a:rPr lang="en-AU" sz="1600" dirty="0">
                <a:solidFill>
                  <a:srgbClr val="000000"/>
                </a:solidFill>
                <a:effectLst/>
                <a:latin typeface="Arial" panose="020B0604020202020204" pitchFamily="34" charset="0"/>
                <a:ea typeface="Calibri" panose="020F0502020204030204" pitchFamily="34" charset="0"/>
              </a:rPr>
              <a:t> </a:t>
            </a:r>
            <a:endParaRPr lang="en-AU" sz="16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0B6CD0F-2FB4-3F55-EF10-E7329FD604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761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F9749-04CB-D245-6057-74B33A69280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2CCAE06-0108-4CFA-2EF6-572BCD3CA7D6}"/>
              </a:ext>
            </a:extLst>
          </p:cNvPr>
          <p:cNvSpPr>
            <a:spLocks noGrp="1"/>
          </p:cNvSpPr>
          <p:nvPr>
            <p:ph type="ctrTitle"/>
          </p:nvPr>
        </p:nvSpPr>
        <p:spPr/>
        <p:txBody>
          <a:bodyPr/>
          <a:lstStyle/>
          <a:p>
            <a:r>
              <a:rPr lang="en-AU" dirty="0"/>
              <a:t>In conversation with writers – podcast</a:t>
            </a:r>
          </a:p>
        </p:txBody>
      </p:sp>
      <p:sp>
        <p:nvSpPr>
          <p:cNvPr id="2" name="Text Placeholder 1">
            <a:extLst>
              <a:ext uri="{FF2B5EF4-FFF2-40B4-BE49-F238E27FC236}">
                <a16:creationId xmlns:a16="http://schemas.microsoft.com/office/drawing/2014/main" id="{3F01DEC7-18E3-0952-9E4B-93EC9E583C5B}"/>
              </a:ext>
            </a:extLst>
          </p:cNvPr>
          <p:cNvSpPr>
            <a:spLocks noGrp="1"/>
          </p:cNvSpPr>
          <p:nvPr>
            <p:ph type="body" sz="quarter" idx="10"/>
          </p:nvPr>
        </p:nvSpPr>
        <p:spPr/>
        <p:txBody>
          <a:bodyPr/>
          <a:lstStyle/>
          <a:p>
            <a:r>
              <a:rPr lang="en-AU" dirty="0">
                <a:solidFill>
                  <a:schemeClr val="bg1"/>
                </a:solidFill>
              </a:rPr>
              <a:t>O’Neill Part 1 ‘TTVMP’</a:t>
            </a:r>
            <a:endParaRPr lang="en-US" dirty="0">
              <a:solidFill>
                <a:schemeClr val="bg1"/>
              </a:solidFill>
            </a:endParaRPr>
          </a:p>
        </p:txBody>
      </p:sp>
      <p:sp>
        <p:nvSpPr>
          <p:cNvPr id="12" name="Text Placeholder 11">
            <a:extLst>
              <a:ext uri="{FF2B5EF4-FFF2-40B4-BE49-F238E27FC236}">
                <a16:creationId xmlns:a16="http://schemas.microsoft.com/office/drawing/2014/main" id="{49866E8A-0121-6AFC-3064-9C7374C4FCB0}"/>
              </a:ext>
            </a:extLst>
          </p:cNvPr>
          <p:cNvSpPr>
            <a:spLocks noGrp="1"/>
          </p:cNvSpPr>
          <p:nvPr>
            <p:ph type="body" sz="quarter" idx="14"/>
          </p:nvPr>
        </p:nvSpPr>
        <p:spPr/>
        <p:txBody>
          <a:bodyPr/>
          <a:lstStyle/>
          <a:p>
            <a:r>
              <a:rPr lang="en-AU" dirty="0"/>
              <a:t>Phase 3b, sequence 7</a:t>
            </a:r>
          </a:p>
        </p:txBody>
      </p:sp>
      <p:pic>
        <p:nvPicPr>
          <p:cNvPr id="13" name="Picture Placeholder 9">
            <a:extLst>
              <a:ext uri="{FF2B5EF4-FFF2-40B4-BE49-F238E27FC236}">
                <a16:creationId xmlns:a16="http://schemas.microsoft.com/office/drawing/2014/main" id="{19EAA910-B143-E568-8CE8-595E01FCA7C0}"/>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4" name="Text Placeholder 5">
            <a:extLst>
              <a:ext uri="{FF2B5EF4-FFF2-40B4-BE49-F238E27FC236}">
                <a16:creationId xmlns:a16="http://schemas.microsoft.com/office/drawing/2014/main" id="{F188A788-6DEC-F240-967E-AB967F6C4BF1}"/>
              </a:ext>
              <a:ext uri="{C183D7F6-B498-43B3-948B-1728B52AA6E4}">
                <adec:decorative xmlns:adec="http://schemas.microsoft.com/office/drawing/2017/decorative" val="1"/>
              </a:ext>
            </a:extLst>
          </p:cNvPr>
          <p:cNvSpPr txBox="1">
            <a:spLocks/>
          </p:cNvSpPr>
          <p:nvPr/>
        </p:nvSpPr>
        <p:spPr>
          <a:xfrm>
            <a:off x="9113520" y="6348091"/>
            <a:ext cx="292282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a:t>
            </a:r>
            <a:r>
              <a:rPr lang="en-AU" sz="1100" dirty="0">
                <a:solidFill>
                  <a:schemeClr val="tx1"/>
                </a:solidFill>
              </a:rPr>
              <a:t> 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14553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BC5A-8CFE-066D-6B4E-60E75979C3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CCDA4C-EFF5-50B3-7D6D-9B53D3F2D877}"/>
              </a:ext>
            </a:extLst>
          </p:cNvPr>
          <p:cNvSpPr>
            <a:spLocks noGrp="1"/>
          </p:cNvSpPr>
          <p:nvPr>
            <p:ph type="title"/>
          </p:nvPr>
        </p:nvSpPr>
        <p:spPr/>
        <p:txBody>
          <a:bodyPr/>
          <a:lstStyle/>
          <a:p>
            <a:r>
              <a:rPr lang="en-AU" dirty="0">
                <a:latin typeface="+mj-lt"/>
              </a:rPr>
              <a:t>Learning intentions and success criteria </a:t>
            </a:r>
            <a:r>
              <a:rPr lang="en-AU" dirty="0">
                <a:solidFill>
                  <a:schemeClr val="bg1"/>
                </a:solidFill>
                <a:latin typeface="+mj-lt"/>
              </a:rPr>
              <a:t>(1)</a:t>
            </a:r>
            <a:endParaRPr lang="en-AU" dirty="0">
              <a:solidFill>
                <a:schemeClr val="bg1"/>
              </a:solidFill>
            </a:endParaRPr>
          </a:p>
        </p:txBody>
      </p:sp>
      <p:sp>
        <p:nvSpPr>
          <p:cNvPr id="6" name="TextBox 5">
            <a:extLst>
              <a:ext uri="{FF2B5EF4-FFF2-40B4-BE49-F238E27FC236}">
                <a16:creationId xmlns:a16="http://schemas.microsoft.com/office/drawing/2014/main" id="{9AA8CDBB-BCB4-4058-BB7E-AA3198151E59}"/>
              </a:ext>
            </a:extLst>
          </p:cNvPr>
          <p:cNvSpPr txBox="1"/>
          <p:nvPr/>
        </p:nvSpPr>
        <p:spPr>
          <a:xfrm>
            <a:off x="359998" y="2053835"/>
            <a:ext cx="10429922" cy="3824124"/>
          </a:xfrm>
          <a:prstGeom prst="rect">
            <a:avLst/>
          </a:prstGeom>
          <a:noFill/>
        </p:spPr>
        <p:txBody>
          <a:bodyPr wrap="square">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ea typeface="+mn-lt"/>
                <a:cs typeface="Arial" panose="020B0604020202020204" pitchFamily="34" charset="0"/>
              </a:rPr>
              <a:t>O’Neill's writing process as discussed in the podcast episode</a:t>
            </a:r>
          </a:p>
          <a:p>
            <a:pPr marL="342900" indent="-342900">
              <a:lnSpc>
                <a:spcPct val="150000"/>
              </a:lnSpc>
              <a:buFont typeface="Arial" panose="020B0604020202020204" pitchFamily="34" charset="0"/>
              <a:buChar char="•"/>
            </a:pPr>
            <a:r>
              <a:rPr lang="en-AU" sz="2000" dirty="0">
                <a:ea typeface="+mn-lt"/>
                <a:cs typeface="Arial" panose="020B0604020202020204" pitchFamily="34" charset="0"/>
              </a:rPr>
              <a:t>develop effective listening and note-taking skills</a:t>
            </a:r>
          </a:p>
          <a:p>
            <a:pPr marL="342900" indent="-342900">
              <a:lnSpc>
                <a:spcPct val="150000"/>
              </a:lnSpc>
              <a:spcAft>
                <a:spcPts val="1500"/>
              </a:spcAft>
              <a:buFont typeface="Arial" panose="020B0604020202020204" pitchFamily="34" charset="0"/>
              <a:buChar char="•"/>
            </a:pPr>
            <a:r>
              <a:rPr lang="en-AU" sz="2000" dirty="0">
                <a:ea typeface="+mn-lt"/>
                <a:cs typeface="Arial" panose="020B0604020202020204" pitchFamily="34" charset="0"/>
              </a:rPr>
              <a:t>engage in peer discussions that enhance comprehension and critical thinking about values and identities in writing.</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ea typeface="+mn-lt"/>
                <a:cs typeface="Arial" panose="020B0604020202020204" pitchFamily="34" charset="0"/>
              </a:rPr>
              <a:t>[classroom teacher to insert co-constructed success criteria].</a:t>
            </a:r>
            <a:endParaRPr lang="en-AU" sz="2000" dirty="0">
              <a:cs typeface="Arial" panose="020B0604020202020204" pitchFamily="34" charset="0"/>
            </a:endParaRPr>
          </a:p>
          <a:p>
            <a:endParaRPr lang="en-AU" sz="2000" dirty="0"/>
          </a:p>
        </p:txBody>
      </p:sp>
      <p:sp>
        <p:nvSpPr>
          <p:cNvPr id="3" name="Slide Number Placeholder 2">
            <a:extLst>
              <a:ext uri="{FF2B5EF4-FFF2-40B4-BE49-F238E27FC236}">
                <a16:creationId xmlns:a16="http://schemas.microsoft.com/office/drawing/2014/main" id="{98B517CA-3EF2-962C-90A0-76EBBD1883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68723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BD41-A133-8D28-032E-E157EF4F1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D68B1-5810-1A21-12A3-0787EAFF8A01}"/>
              </a:ext>
            </a:extLst>
          </p:cNvPr>
          <p:cNvSpPr>
            <a:spLocks noGrp="1"/>
          </p:cNvSpPr>
          <p:nvPr>
            <p:ph type="title"/>
          </p:nvPr>
        </p:nvSpPr>
        <p:spPr/>
        <p:txBody>
          <a:bodyPr/>
          <a:lstStyle/>
          <a:p>
            <a:r>
              <a:rPr lang="en-AU" dirty="0"/>
              <a:t>O’Neill on her writing process</a:t>
            </a:r>
          </a:p>
        </p:txBody>
      </p:sp>
      <p:sp>
        <p:nvSpPr>
          <p:cNvPr id="4" name="Text Placeholder 3">
            <a:extLst>
              <a:ext uri="{FF2B5EF4-FFF2-40B4-BE49-F238E27FC236}">
                <a16:creationId xmlns:a16="http://schemas.microsoft.com/office/drawing/2014/main" id="{0AF2661B-0E7A-0C7C-24D6-9F3713C51460}"/>
              </a:ext>
            </a:extLst>
          </p:cNvPr>
          <p:cNvSpPr>
            <a:spLocks noGrp="1"/>
          </p:cNvSpPr>
          <p:nvPr>
            <p:ph type="body" sz="quarter" idx="18"/>
          </p:nvPr>
        </p:nvSpPr>
        <p:spPr/>
        <p:txBody>
          <a:bodyPr/>
          <a:lstStyle/>
          <a:p>
            <a:r>
              <a:rPr lang="en-AU" dirty="0"/>
              <a:t>Listening activity</a:t>
            </a:r>
          </a:p>
        </p:txBody>
      </p:sp>
      <p:sp>
        <p:nvSpPr>
          <p:cNvPr id="10" name="Text Placeholder 4">
            <a:extLst>
              <a:ext uri="{FF2B5EF4-FFF2-40B4-BE49-F238E27FC236}">
                <a16:creationId xmlns:a16="http://schemas.microsoft.com/office/drawing/2014/main" id="{466630EB-8AD4-6E50-A02F-577FBB53AA7D}"/>
              </a:ext>
            </a:extLst>
          </p:cNvPr>
          <p:cNvSpPr txBox="1">
            <a:spLocks/>
          </p:cNvSpPr>
          <p:nvPr/>
        </p:nvSpPr>
        <p:spPr>
          <a:xfrm>
            <a:off x="360000" y="1887118"/>
            <a:ext cx="5908717" cy="42241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1800" dirty="0"/>
              <a:t>Read the questions, highlighting key words and phrases to listen for. </a:t>
            </a:r>
          </a:p>
          <a:p>
            <a:pPr marL="457200" indent="-457200">
              <a:buFont typeface="+mj-lt"/>
              <a:buAutoNum type="arabicPeriod"/>
            </a:pPr>
            <a:r>
              <a:rPr lang="en-AU" sz="1800" dirty="0"/>
              <a:t>Listen to the podcast interview.</a:t>
            </a:r>
          </a:p>
          <a:p>
            <a:pPr marL="457200" indent="-457200">
              <a:buFont typeface="+mj-lt"/>
              <a:buAutoNum type="arabicPeriod"/>
            </a:pPr>
            <a:r>
              <a:rPr lang="en-AU" sz="1800" dirty="0"/>
              <a:t>Listen to the interview for a second time. Take notes in your English book to support you in answering your question.</a:t>
            </a:r>
          </a:p>
          <a:p>
            <a:pPr marL="457200" indent="-457200">
              <a:buFont typeface="+mj-lt"/>
              <a:buAutoNum type="arabicPeriod"/>
            </a:pPr>
            <a:r>
              <a:rPr lang="en-AU" sz="1800" dirty="0"/>
              <a:t>Complete the questions in </a:t>
            </a:r>
            <a:r>
              <a:rPr lang="en-AU" sz="1800" b="1" dirty="0">
                <a:ea typeface="Calibri" panose="020F0502020204030204" pitchFamily="34" charset="0"/>
              </a:rPr>
              <a:t>Phase 3b, activity 5 – O’Neill on her writing process</a:t>
            </a:r>
            <a:r>
              <a:rPr lang="en-AU" sz="1800" dirty="0"/>
              <a:t>. </a:t>
            </a:r>
            <a:endParaRPr lang="en-AU" sz="1800" dirty="0">
              <a:solidFill>
                <a:srgbClr val="00B0F0"/>
              </a:solidFill>
            </a:endParaRPr>
          </a:p>
        </p:txBody>
      </p:sp>
      <p:pic>
        <p:nvPicPr>
          <p:cNvPr id="11" name="Picture 4">
            <a:extLst>
              <a:ext uri="{FF2B5EF4-FFF2-40B4-BE49-F238E27FC236}">
                <a16:creationId xmlns:a16="http://schemas.microsoft.com/office/drawing/2014/main" id="{D15B0642-0EA2-65E7-A875-F1B2CB99664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5199" y="2117199"/>
            <a:ext cx="5366573" cy="318720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91E8C7C-A163-4899-7224-64ECB29469EF}"/>
              </a:ext>
            </a:extLst>
          </p:cNvPr>
          <p:cNvSpPr txBox="1"/>
          <p:nvPr/>
        </p:nvSpPr>
        <p:spPr>
          <a:xfrm>
            <a:off x="7983679" y="2781004"/>
            <a:ext cx="2753998" cy="1154675"/>
          </a:xfrm>
          <a:prstGeom prst="rect">
            <a:avLst/>
          </a:prstGeom>
          <a:noFill/>
        </p:spPr>
        <p:txBody>
          <a:bodyPr wrap="square">
            <a:spAutoFit/>
          </a:bodyPr>
          <a:lstStyle/>
          <a:p>
            <a:pPr>
              <a:lnSpc>
                <a:spcPct val="150000"/>
              </a:lnSpc>
              <a:spcAft>
                <a:spcPts val="1200"/>
              </a:spcAft>
            </a:pPr>
            <a:r>
              <a:rPr lang="en-AU" sz="1600" dirty="0"/>
              <a:t>Listen to the podcast – </a:t>
            </a:r>
            <a:r>
              <a:rPr lang="en-AU" sz="1600" u="sng" dirty="0">
                <a:solidFill>
                  <a:srgbClr val="2F5496"/>
                </a:solidFill>
                <a:latin typeface="Arial" panose="020B0604020202020204" pitchFamily="34" charset="0"/>
                <a:ea typeface="Calibri" panose="020F0502020204030204" pitchFamily="34" charset="0"/>
                <a:hlinkClick r:id="rId4"/>
              </a:rPr>
              <a:t>In conversation with writers – O'Neill – Part 1 – TTVMP</a:t>
            </a:r>
            <a:endParaRPr lang="en-AU" sz="1600" dirty="0"/>
          </a:p>
        </p:txBody>
      </p:sp>
      <p:cxnSp>
        <p:nvCxnSpPr>
          <p:cNvPr id="13" name="Straight Connector 12">
            <a:extLst>
              <a:ext uri="{FF2B5EF4-FFF2-40B4-BE49-F238E27FC236}">
                <a16:creationId xmlns:a16="http://schemas.microsoft.com/office/drawing/2014/main" id="{09A88A5C-9466-8171-99D5-D1899EACF4AF}"/>
              </a:ext>
              <a:ext uri="{C183D7F6-B498-43B3-948B-1728B52AA6E4}">
                <adec:decorative xmlns:adec="http://schemas.microsoft.com/office/drawing/2017/decorative" val="1"/>
              </a:ext>
            </a:extLst>
          </p:cNvPr>
          <p:cNvCxnSpPr>
            <a:cxnSpLocks/>
          </p:cNvCxnSpPr>
          <p:nvPr/>
        </p:nvCxnSpPr>
        <p:spPr>
          <a:xfrm>
            <a:off x="6492237" y="1887118"/>
            <a:ext cx="0" cy="409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4873199-B3EB-B998-0DC0-F2D5798D27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62013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80D73-4C53-4F9A-6230-F6A052D8A3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54157E3-F6A5-5B73-EC96-35E622FF3B09}"/>
              </a:ext>
            </a:extLst>
          </p:cNvPr>
          <p:cNvSpPr>
            <a:spLocks noGrp="1"/>
          </p:cNvSpPr>
          <p:nvPr>
            <p:ph type="ctrTitle"/>
          </p:nvPr>
        </p:nvSpPr>
        <p:spPr/>
        <p:txBody>
          <a:bodyPr/>
          <a:lstStyle/>
          <a:p>
            <a:r>
              <a:rPr lang="en-AU" dirty="0"/>
              <a:t>In conversation with writers – podcast </a:t>
            </a:r>
            <a:r>
              <a:rPr lang="en-AU" dirty="0">
                <a:solidFill>
                  <a:schemeClr val="accent1"/>
                </a:solidFill>
              </a:rPr>
              <a:t>(2)1)</a:t>
            </a:r>
          </a:p>
        </p:txBody>
      </p:sp>
      <p:sp>
        <p:nvSpPr>
          <p:cNvPr id="2" name="Text Placeholder 1">
            <a:extLst>
              <a:ext uri="{FF2B5EF4-FFF2-40B4-BE49-F238E27FC236}">
                <a16:creationId xmlns:a16="http://schemas.microsoft.com/office/drawing/2014/main" id="{C32E5538-4686-3715-71E0-6BC4CA49D1E8}"/>
              </a:ext>
            </a:extLst>
          </p:cNvPr>
          <p:cNvSpPr>
            <a:spLocks noGrp="1"/>
          </p:cNvSpPr>
          <p:nvPr>
            <p:ph type="body" sz="quarter" idx="10"/>
          </p:nvPr>
        </p:nvSpPr>
        <p:spPr/>
        <p:txBody>
          <a:bodyPr/>
          <a:lstStyle/>
          <a:p>
            <a:r>
              <a:rPr lang="en-AU" dirty="0">
                <a:solidFill>
                  <a:schemeClr val="bg1"/>
                </a:solidFill>
              </a:rPr>
              <a:t>O’Neill Part 1 ‘TTVMP’</a:t>
            </a:r>
            <a:endParaRPr lang="en-US" dirty="0">
              <a:solidFill>
                <a:schemeClr val="bg1"/>
              </a:solidFill>
            </a:endParaRPr>
          </a:p>
        </p:txBody>
      </p:sp>
      <p:sp>
        <p:nvSpPr>
          <p:cNvPr id="8" name="Text Placeholder 7">
            <a:extLst>
              <a:ext uri="{FF2B5EF4-FFF2-40B4-BE49-F238E27FC236}">
                <a16:creationId xmlns:a16="http://schemas.microsoft.com/office/drawing/2014/main" id="{122D57B7-DE77-9075-984B-DE28B1D6A80E}"/>
              </a:ext>
            </a:extLst>
          </p:cNvPr>
          <p:cNvSpPr>
            <a:spLocks noGrp="1"/>
          </p:cNvSpPr>
          <p:nvPr>
            <p:ph type="body" sz="quarter" idx="15"/>
          </p:nvPr>
        </p:nvSpPr>
        <p:spPr/>
        <p:txBody>
          <a:bodyPr/>
          <a:lstStyle/>
          <a:p>
            <a:r>
              <a:rPr lang="en-AU" dirty="0">
                <a:latin typeface="+mj-lt"/>
              </a:rPr>
              <a:t>Phase 3b, sequence 8</a:t>
            </a:r>
          </a:p>
          <a:p>
            <a:endParaRPr lang="en-AU" dirty="0"/>
          </a:p>
        </p:txBody>
      </p:sp>
      <p:pic>
        <p:nvPicPr>
          <p:cNvPr id="13" name="Picture Placeholder 9">
            <a:extLst>
              <a:ext uri="{FF2B5EF4-FFF2-40B4-BE49-F238E27FC236}">
                <a16:creationId xmlns:a16="http://schemas.microsoft.com/office/drawing/2014/main" id="{A01B09EC-FA60-5EA4-EB48-32F8EAAA72E6}"/>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4" name="Text Placeholder 5">
            <a:extLst>
              <a:ext uri="{FF2B5EF4-FFF2-40B4-BE49-F238E27FC236}">
                <a16:creationId xmlns:a16="http://schemas.microsoft.com/office/drawing/2014/main" id="{ED62B30F-BF45-22C5-3070-CFFAE60859F0}"/>
              </a:ext>
              <a:ext uri="{C183D7F6-B498-43B3-948B-1728B52AA6E4}">
                <adec:decorative xmlns:adec="http://schemas.microsoft.com/office/drawing/2017/decorative" val="1"/>
              </a:ext>
            </a:extLst>
          </p:cNvPr>
          <p:cNvSpPr txBox="1">
            <a:spLocks/>
          </p:cNvSpPr>
          <p:nvPr/>
        </p:nvSpPr>
        <p:spPr>
          <a:xfrm>
            <a:off x="9113520" y="6348091"/>
            <a:ext cx="292282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a:t>
            </a:r>
            <a:r>
              <a:rPr lang="en-AU" sz="1100" dirty="0">
                <a:solidFill>
                  <a:schemeClr val="tx1"/>
                </a:solidFill>
              </a:rPr>
              <a:t> 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71896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740AA-5530-190E-4BA1-120A16940E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0EA130-DB28-2B15-7BD6-495E6A6FEB4F}"/>
              </a:ext>
            </a:extLst>
          </p:cNvPr>
          <p:cNvSpPr>
            <a:spLocks noGrp="1"/>
          </p:cNvSpPr>
          <p:nvPr>
            <p:ph type="title"/>
          </p:nvPr>
        </p:nvSpPr>
        <p:spPr/>
        <p:txBody>
          <a:bodyPr/>
          <a:lstStyle/>
          <a:p>
            <a:r>
              <a:rPr lang="en-AU" dirty="0">
                <a:latin typeface="+mj-lt"/>
              </a:rPr>
              <a:t>Learning intentions and success criteria </a:t>
            </a:r>
            <a:r>
              <a:rPr lang="en-AU" dirty="0">
                <a:solidFill>
                  <a:schemeClr val="bg1"/>
                </a:solidFill>
                <a:latin typeface="+mj-lt"/>
              </a:rPr>
              <a:t>(2)</a:t>
            </a:r>
            <a:endParaRPr lang="en-AU" dirty="0">
              <a:solidFill>
                <a:schemeClr val="bg1"/>
              </a:solidFill>
            </a:endParaRPr>
          </a:p>
        </p:txBody>
      </p:sp>
      <p:sp>
        <p:nvSpPr>
          <p:cNvPr id="5" name="Text Placeholder 4">
            <a:extLst>
              <a:ext uri="{FF2B5EF4-FFF2-40B4-BE49-F238E27FC236}">
                <a16:creationId xmlns:a16="http://schemas.microsoft.com/office/drawing/2014/main" id="{DA391134-3C53-75C8-7749-F70F181D66C5}"/>
              </a:ext>
            </a:extLst>
          </p:cNvPr>
          <p:cNvSpPr>
            <a:spLocks noGrp="1"/>
          </p:cNvSpPr>
          <p:nvPr>
            <p:ph type="body" sz="quarter" idx="18"/>
          </p:nvPr>
        </p:nvSpPr>
        <p:spPr/>
        <p:txBody>
          <a:bodyPr/>
          <a:lstStyle/>
          <a:p>
            <a:r>
              <a:rPr lang="en-AU" dirty="0"/>
              <a:t>Using in the classroom</a:t>
            </a:r>
          </a:p>
        </p:txBody>
      </p:sp>
      <p:sp>
        <p:nvSpPr>
          <p:cNvPr id="7" name="TextBox 6">
            <a:extLst>
              <a:ext uri="{FF2B5EF4-FFF2-40B4-BE49-F238E27FC236}">
                <a16:creationId xmlns:a16="http://schemas.microsoft.com/office/drawing/2014/main" id="{4A98553B-83A0-2928-C750-6E92498BA466}"/>
              </a:ext>
            </a:extLst>
          </p:cNvPr>
          <p:cNvSpPr txBox="1"/>
          <p:nvPr/>
        </p:nvSpPr>
        <p:spPr>
          <a:xfrm>
            <a:off x="359998" y="1841242"/>
            <a:ext cx="10612802" cy="3824124"/>
          </a:xfrm>
          <a:prstGeom prst="rect">
            <a:avLst/>
          </a:prstGeom>
          <a:noFill/>
        </p:spPr>
        <p:txBody>
          <a:bodyPr wrap="square">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ea typeface="+mn-lt"/>
                <a:cs typeface="Arial" panose="020B0604020202020204" pitchFamily="34" charset="0"/>
              </a:rPr>
              <a:t>O’Neill's writing process as discussed in her podcast episode</a:t>
            </a:r>
          </a:p>
          <a:p>
            <a:pPr marL="342900" indent="-342900">
              <a:lnSpc>
                <a:spcPct val="150000"/>
              </a:lnSpc>
              <a:buFont typeface="Arial" panose="020B0604020202020204" pitchFamily="34" charset="0"/>
              <a:buChar char="•"/>
            </a:pPr>
            <a:r>
              <a:rPr lang="en-AU" sz="2000" dirty="0">
                <a:ea typeface="+mn-lt"/>
                <a:cs typeface="Arial" panose="020B0604020202020204" pitchFamily="34" charset="0"/>
              </a:rPr>
              <a:t>develop effective listening and note-taking skills</a:t>
            </a:r>
          </a:p>
          <a:p>
            <a:pPr marL="342900" indent="-342900">
              <a:lnSpc>
                <a:spcPct val="150000"/>
              </a:lnSpc>
              <a:spcAft>
                <a:spcPts val="1500"/>
              </a:spcAft>
              <a:buFont typeface="Arial" panose="020B0604020202020204" pitchFamily="34" charset="0"/>
              <a:buChar char="•"/>
            </a:pPr>
            <a:r>
              <a:rPr lang="en-AU" sz="2000" dirty="0">
                <a:ea typeface="+mn-lt"/>
                <a:cs typeface="Arial" panose="020B0604020202020204" pitchFamily="34" charset="0"/>
              </a:rPr>
              <a:t>engage in peer discussions that enhance comprehension and critical thinking about values and identities in writing.</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ea typeface="+mn-lt"/>
                <a:cs typeface="Arial" panose="020B0604020202020204" pitchFamily="34" charset="0"/>
              </a:rPr>
              <a:t>[classroom teacher to insert co-constructed success criteria].</a:t>
            </a:r>
            <a:endParaRPr lang="en-AU" sz="2000" dirty="0">
              <a:cs typeface="Arial" panose="020B0604020202020204" pitchFamily="34" charset="0"/>
            </a:endParaRPr>
          </a:p>
          <a:p>
            <a:endParaRPr lang="en-AU" sz="2000" dirty="0"/>
          </a:p>
        </p:txBody>
      </p:sp>
      <p:sp>
        <p:nvSpPr>
          <p:cNvPr id="3" name="Slide Number Placeholder 2">
            <a:extLst>
              <a:ext uri="{FF2B5EF4-FFF2-40B4-BE49-F238E27FC236}">
                <a16:creationId xmlns:a16="http://schemas.microsoft.com/office/drawing/2014/main" id="{F4F30448-6DBC-D535-CFDD-A1623E5851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715327495"/>
      </p:ext>
    </p:extLst>
  </p:cSld>
  <p:clrMapOvr>
    <a:masterClrMapping/>
  </p:clrMapOvr>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A9D78715-DE99-4E5B-B5FA-CE212D74E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80DAA2-907E-4CB5-B016-D0DA35A045BF}">
  <ds:schemaRefs>
    <ds:schemaRef ds:uri="http://schemas.microsoft.com/office/2006/documentManagement/types"/>
    <ds:schemaRef ds:uri="98740c54-966f-451d-a76c-e38eb7fddd55"/>
    <ds:schemaRef ds:uri="http://purl.org/dc/dcmitype/"/>
    <ds:schemaRef ds:uri="http://purl.org/dc/elements/1.1/"/>
    <ds:schemaRef ds:uri="http://schemas.microsoft.com/office/infopath/2007/PartnerControls"/>
    <ds:schemaRef ds:uri="http://purl.org/dc/terms/"/>
    <ds:schemaRef ds:uri="094ce8ca-8c20-4eb0-bb23-b47a1c76b753"/>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99</TotalTime>
  <Words>4165</Words>
  <Application>Microsoft Office PowerPoint</Application>
  <PresentationFormat>Widescreen</PresentationFormat>
  <Paragraphs>243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Public Sans</vt:lpstr>
      <vt:lpstr>Roboto</vt:lpstr>
      <vt:lpstr>Calibri</vt:lpstr>
      <vt:lpstr>Arial</vt:lpstr>
      <vt:lpstr>Times New Roman</vt:lpstr>
      <vt:lpstr>1_NSWG Corporate</vt:lpstr>
      <vt:lpstr>Introduction and instructions for use</vt:lpstr>
      <vt:lpstr>In conversation – Lillian O’Neill</vt:lpstr>
      <vt:lpstr>Licence agreement details</vt:lpstr>
      <vt:lpstr>Text complexity </vt:lpstr>
      <vt:lpstr>In conversation with writers – podcast</vt:lpstr>
      <vt:lpstr>Learning intentions and success criteria (1)</vt:lpstr>
      <vt:lpstr>O’Neill on her writing process</vt:lpstr>
      <vt:lpstr>In conversation with writers – podcast (2)1)</vt:lpstr>
      <vt:lpstr>Learning intentions and success criteria (2)</vt:lpstr>
      <vt:lpstr>Writing for community</vt:lpstr>
      <vt:lpstr>Phase 3b, sequence 9 – critical engagement with ‘The tent village at Musgrave Park’</vt:lpstr>
      <vt:lpstr>Understanding paradox</vt:lpstr>
      <vt:lpstr>Understanding the concept of paradox </vt:lpstr>
      <vt:lpstr>In conversation with writers – podcast (3)</vt:lpstr>
      <vt:lpstr>Learning intentions and success criteria (3) </vt:lpstr>
      <vt:lpstr>O’Neill on paradox</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O’Neill in conversation – English Standard 11.1</dc:title>
  <dc:creator>NSW Department of Education</dc:creator>
  <dcterms:created xsi:type="dcterms:W3CDTF">2024-02-26T22:45:54Z</dcterms:created>
  <dcterms:modified xsi:type="dcterms:W3CDTF">2025-10-02T00:58:10Z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