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6" r:id="rId4"/>
  </p:sldMasterIdLst>
  <p:notesMasterIdLst>
    <p:notesMasterId r:id="rId30"/>
  </p:notesMasterIdLst>
  <p:handoutMasterIdLst>
    <p:handoutMasterId r:id="rId31"/>
  </p:handoutMasterIdLst>
  <p:sldIdLst>
    <p:sldId id="26381" r:id="rId5"/>
    <p:sldId id="26505" r:id="rId6"/>
    <p:sldId id="26529" r:id="rId7"/>
    <p:sldId id="26587" r:id="rId8"/>
    <p:sldId id="26585" r:id="rId9"/>
    <p:sldId id="26569" r:id="rId10"/>
    <p:sldId id="26566" r:id="rId11"/>
    <p:sldId id="26567" r:id="rId12"/>
    <p:sldId id="26568" r:id="rId13"/>
    <p:sldId id="26580" r:id="rId14"/>
    <p:sldId id="26576" r:id="rId15"/>
    <p:sldId id="26586" r:id="rId16"/>
    <p:sldId id="26398" r:id="rId17"/>
    <p:sldId id="26401" r:id="rId18"/>
    <p:sldId id="26402" r:id="rId19"/>
    <p:sldId id="26403" r:id="rId20"/>
    <p:sldId id="26404" r:id="rId21"/>
    <p:sldId id="26405" r:id="rId22"/>
    <p:sldId id="26406" r:id="rId23"/>
    <p:sldId id="26418" r:id="rId24"/>
    <p:sldId id="26419" r:id="rId25"/>
    <p:sldId id="26579" r:id="rId26"/>
    <p:sldId id="26518" r:id="rId27"/>
    <p:sldId id="26588" r:id="rId28"/>
    <p:sldId id="26510" r:id="rId29"/>
  </p:sldIdLst>
  <p:sldSz cx="12192000" cy="6858000"/>
  <p:notesSz cx="6858000" cy="9144000"/>
  <p:embeddedFontLst>
    <p:embeddedFont>
      <p:font typeface="Public Sans" pitchFamily="2"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1E2EE51A-5546-AF2B-793E-7E7568D8A34A}" name="Kyra Rose" initials="KR" userId="S::kyra.rose@det.nsw.edu.au::e07a1653-7d96-4136-a464-a8f8d6b7e062" providerId="AD"/>
  <p188:author id="{F82D3E25-634B-5491-737F-A8863CAD57EF}" name="Keira Brooks" initials="KB" userId="S::KEIRA.BROOKS@det.nsw.edu.au::e2ff3e5f-4c54-49fe-9545-a0ddbe9b96a3" providerId="AD"/>
  <p188:author id="{55A6C75A-7153-A7FA-AB60-4EB992A208B8}" name="Kyra Rose" initials="KR" userId="S::Kyra.Rose@det.nsw.edu.au::e07a1653-7d96-4136-a464-a8f8d6b7e062" providerId="AD"/>
  <p188:author id="{8FF74E67-D783-1AFC-D590-3DD6E717F055}" name="Mark McDonald" initials="MM" userId="S::Mark.McDonald22@det.nsw.edu.au::450f036d-e46d-4f0c-a6d9-4ab68b2a8b10" providerId="AD"/>
  <p188:author id="{591D627A-CA51-3CA4-C049-D92FDE42A1FD}" name="Chloe Sheehan" initials="CS" userId="S::Chloe.Nicol12@det.nsw.edu.au::bb699023-8008-4f87-83a4-7dc694ddcb8f" providerId="AD"/>
  <p188:author id="{55D7E37E-BB45-F066-5EBA-8C4391C58814}" name="Dilara Ozserim" initials="DO" userId="S::dilara.ozserim4@det.nsw.edu.au::a9018ce7-b14c-498b-927d-2970901ec373" providerId="AD"/>
  <p188:author id="{D02A9D7F-57B1-B101-768D-9F9CCB42179F}" name="Francesca Gazzola" initials="FG" userId="S::FRANCESCA.GAZZOLA@det.nsw.edu.au::eb71f741-dadb-429a-b279-0f7afbe3ada0" providerId="AD"/>
  <p188:author id="{3912BE91-9AD9-4177-800B-C0871BA72363}" name="Jacquie McWilliam" initials="JM" userId="S::Jacqueline.McWilliam@det.nsw.edu.au::b2c2c0a0-0b64-455c-9e32-28e2d097ad57" providerId="AD"/>
  <p188:author id="{99B8BD98-85EF-FCE0-AAC3-506F8E5FCCC9}" name="Erin McShane" initials="EM" userId="S::Erin.Grainger@det.nsw.edu.au::8fe256b9-80bb-415e-a1ff-70be07c1d6fe" providerId="AD"/>
  <p188:author id="{A8C8C5D5-CD1E-264A-FD17-5D8399ADEDA9}" name="Kylie Davis" initials="KD" userId="S::Kylie.Davis28@det.nsw.edu.au::7921ae33-6528-458f-bbd6-4afd26153e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ACB6"/>
    <a:srgbClr val="CBEDFD"/>
    <a:srgbClr val="CDD3D6"/>
    <a:srgbClr val="EBEBEB"/>
    <a:srgbClr val="00296C"/>
    <a:srgbClr val="146CFD"/>
    <a:srgbClr val="0070C0"/>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19D66-C7FC-4B1C-8D4A-F9ED7C022A9C}" v="1" dt="2025-10-02T00:59:05.273"/>
    <p1510:client id="{C445E0E4-8FBD-4B9C-93CC-78DA80DADD6D}" v="1" dt="2025-10-01T06:35:32.34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5"/>
    <p:restoredTop sz="96213" autoAdjust="0"/>
  </p:normalViewPr>
  <p:slideViewPr>
    <p:cSldViewPr snapToGrid="0">
      <p:cViewPr varScale="1">
        <p:scale>
          <a:sx n="109" d="100"/>
          <a:sy n="109" d="100"/>
        </p:scale>
        <p:origin x="132" y="43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nsw.gov.au/policy-library/policies/pd-2002-0045"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ducation.nsw.gov.au/teaching-and-learning/curriculum/english/planning-programming-and-assessing-english-7-10/how-to-use-english-core-texts#:~:text=and%20licencing%20information.-,Selecting%20texts,-When%20considering%20texts" TargetMode="External"/><Relationship Id="rId5" Type="http://schemas.openxmlformats.org/officeDocument/2006/relationships/hyperlink" Target="https://education.nsw.gov.au/teaching-and-learning/curriculum/leading-curriculum-k-12/explaining-curriculum-pcc/texts-used-in-classrooms/text-selection-notification" TargetMode="External"/><Relationship Id="rId4" Type="http://schemas.openxmlformats.org/officeDocument/2006/relationships/hyperlink" Target="https://education.nsw.gov.au/policy-library/policies/pd-2005-0290-03#section3:~:text=Comply%20with%20audiovisual%20material%20requirement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 </a:t>
            </a:r>
            <a:r>
              <a:rPr lang="en-AU" b="0" dirty="0">
                <a:latin typeface="Arial" panose="020B0604020202020204" pitchFamily="34" charset="0"/>
                <a:cs typeface="Arial" panose="020B0604020202020204" pitchFamily="34" charset="0"/>
              </a:rPr>
              <a:t>this slide has been used to support teachers in using the resource and should be deleted or hidden when using in a classroom setting.</a:t>
            </a:r>
            <a:endParaRPr lang="en-AU" b="1"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Teachers note</a:t>
            </a:r>
            <a:r>
              <a:rPr lang="en-AU" dirty="0"/>
              <a:t>: </a:t>
            </a:r>
            <a:r>
              <a:rPr lang="en-AU" sz="1600" dirty="0">
                <a:latin typeface="+mj-lt"/>
              </a:rPr>
              <a:t>use these slides in conjunction with </a:t>
            </a:r>
            <a:r>
              <a:rPr lang="en-AU" sz="1600" b="1" dirty="0">
                <a:effectLst/>
                <a:latin typeface="Arial" panose="020B0604020202020204" pitchFamily="34" charset="0"/>
              </a:rPr>
              <a:t>Phase</a:t>
            </a:r>
            <a:r>
              <a:rPr lang="en-AU" sz="1600" b="0" dirty="0">
                <a:effectLst/>
                <a:latin typeface="Arial" panose="020B0604020202020204" pitchFamily="34" charset="0"/>
              </a:rPr>
              <a:t> </a:t>
            </a:r>
            <a:r>
              <a:rPr lang="en-AU" sz="1600" b="1" dirty="0">
                <a:effectLst/>
                <a:latin typeface="Arial" panose="020B0604020202020204" pitchFamily="34" charset="0"/>
              </a:rPr>
              <a:t>3b, sequence 5 – unpacking the form – lyric essay and persuasive elements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effectLst/>
                <a:latin typeface="+mj-lt"/>
                <a:ea typeface="Calibri" panose="020F0502020204030204" pitchFamily="34" charset="0"/>
              </a:rPr>
              <a:t>Consider animating the text on the slide to manage student cognitive load. You may ask students to copy this table into their writing journals or alternatively provide them with a printed copy.</a:t>
            </a:r>
            <a:endParaRPr lang="en-AU" sz="1600" b="0" dirty="0">
              <a:latin typeface="+mj-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i="0" dirty="0">
              <a:solidFill>
                <a:srgbClr val="000000"/>
              </a:solidFill>
              <a:effectLst/>
              <a:latin typeface="+mj-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dirty="0">
                <a:solidFill>
                  <a:srgbClr val="000000"/>
                </a:solidFill>
                <a:effectLst/>
                <a:latin typeface="+mj-lt"/>
              </a:rPr>
              <a:t>Explain to students that when comparing texts, it is essential that you use academic language known as discourse markers. Discourse markers are words or phrases that organise and structure paragraphs and extended pieces of writing.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i="0" dirty="0">
              <a:solidFill>
                <a:srgbClr val="000000"/>
              </a:solidFill>
              <a:effectLst/>
              <a:latin typeface="+mj-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dirty="0">
                <a:solidFill>
                  <a:srgbClr val="000000"/>
                </a:solidFill>
                <a:effectLst/>
                <a:latin typeface="+mj-lt"/>
              </a:rPr>
              <a:t>To deliver this slide you could: </a:t>
            </a:r>
          </a:p>
          <a:p>
            <a:pPr marL="285750" marR="0" lvl="0" indent="-285750" algn="l" defTabSz="1219170" rtl="0" eaLnBrk="1" fontAlgn="auto" latinLnBrk="0" hangingPunct="1">
              <a:lnSpc>
                <a:spcPct val="100000"/>
              </a:lnSpc>
              <a:spcBef>
                <a:spcPts val="0"/>
              </a:spcBef>
              <a:spcAft>
                <a:spcPts val="0"/>
              </a:spcAft>
              <a:buClrTx/>
              <a:buSzTx/>
              <a:buFontTx/>
              <a:buChar char="-"/>
              <a:tabLst/>
              <a:defRPr/>
            </a:pPr>
            <a:r>
              <a:rPr lang="en-AU" sz="1600" b="0" i="0" dirty="0">
                <a:solidFill>
                  <a:srgbClr val="000000"/>
                </a:solidFill>
                <a:effectLst/>
                <a:latin typeface="+mj-lt"/>
              </a:rPr>
              <a:t>Create a matching activity. This could be done digitally if technology is available or by providing students with cut up pieces of paper with the information to align.</a:t>
            </a:r>
          </a:p>
          <a:p>
            <a:pPr marL="285750" marR="0" lvl="0" indent="-285750" algn="l" defTabSz="1219170" rtl="0" eaLnBrk="1" fontAlgn="auto" latinLnBrk="0" hangingPunct="1">
              <a:lnSpc>
                <a:spcPct val="100000"/>
              </a:lnSpc>
              <a:spcBef>
                <a:spcPts val="0"/>
              </a:spcBef>
              <a:spcAft>
                <a:spcPts val="0"/>
              </a:spcAft>
              <a:buClrTx/>
              <a:buSzTx/>
              <a:buFontTx/>
              <a:buChar char="-"/>
              <a:tabLst/>
              <a:defRPr/>
            </a:pPr>
            <a:r>
              <a:rPr lang="en-AU" sz="1600" b="0" i="0" dirty="0">
                <a:solidFill>
                  <a:srgbClr val="000000"/>
                </a:solidFill>
                <a:effectLst/>
                <a:latin typeface="+mj-lt"/>
              </a:rPr>
              <a:t>Ask students (either verbally or written) to provide examples of how each marker could be used. This could be made more challenging by providing students two topics/items/prompts to compare and having them use the most appropriate discourse marker.</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i="0" dirty="0">
              <a:solidFill>
                <a:srgbClr val="000000"/>
              </a:solidFill>
              <a:effectLst/>
              <a:latin typeface="+mj-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dirty="0">
                <a:solidFill>
                  <a:srgbClr val="000000"/>
                </a:solidFill>
                <a:effectLst/>
                <a:latin typeface="+mj-lt"/>
              </a:rPr>
              <a:t>Ask students to locate examples of these in Core text 2 and explain these can be used as models for the next activity.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i="0" dirty="0">
              <a:solidFill>
                <a:srgbClr val="000000"/>
              </a:solidFill>
              <a:effectLst/>
              <a:latin typeface="+mj-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u="sng" dirty="0">
                <a:solidFill>
                  <a:srgbClr val="000000"/>
                </a:solidFill>
                <a:effectLst/>
                <a:latin typeface="+mj-lt"/>
              </a:rPr>
              <a:t>Additional discourse markers: </a:t>
            </a:r>
          </a:p>
          <a:p>
            <a:pPr marL="285750" indent="-285750" algn="l" rtl="0" eaLnBrk="1" fontAlgn="base" latinLnBrk="0" hangingPunct="1">
              <a:spcBef>
                <a:spcPts val="1200"/>
              </a:spcBef>
              <a:spcAft>
                <a:spcPts val="600"/>
              </a:spcAft>
              <a:buFont typeface="Arial" panose="020B0604020202020204" pitchFamily="34" charset="0"/>
              <a:buChar char="•"/>
            </a:pPr>
            <a:r>
              <a:rPr lang="en-AU" sz="1600" b="1" i="0" u="none" strike="noStrike" kern="1200" dirty="0">
                <a:solidFill>
                  <a:srgbClr val="22272B"/>
                </a:solidFill>
                <a:effectLst/>
                <a:latin typeface="+mj-lt"/>
              </a:rPr>
              <a:t>Comparison </a:t>
            </a:r>
            <a:r>
              <a:rPr lang="en-AU" sz="1600" b="0" i="0" u="none" strike="noStrike" kern="1200" dirty="0">
                <a:solidFill>
                  <a:schemeClr val="tx1"/>
                </a:solidFill>
                <a:effectLst/>
                <a:latin typeface="+mj-lt"/>
              </a:rPr>
              <a:t> - </a:t>
            </a:r>
            <a:r>
              <a:rPr lang="en-AU" sz="1600" b="0" i="0" u="none" strike="noStrike" kern="1200" dirty="0">
                <a:solidFill>
                  <a:srgbClr val="22272B"/>
                </a:solidFill>
                <a:effectLst/>
                <a:latin typeface="+mj-lt"/>
              </a:rPr>
              <a:t>Similarly; likewise; like; in the same way; equally; akin to </a:t>
            </a:r>
            <a:endParaRPr lang="en-AU" sz="1600" b="0" i="0" u="none" strike="noStrike" dirty="0">
              <a:effectLst/>
              <a:latin typeface="+mj-lt"/>
            </a:endParaRPr>
          </a:p>
          <a:p>
            <a:pPr marL="285750" indent="-285750" algn="l" rtl="0" eaLnBrk="1" fontAlgn="base" latinLnBrk="0" hangingPunct="1">
              <a:spcBef>
                <a:spcPts val="1200"/>
              </a:spcBef>
              <a:spcAft>
                <a:spcPts val="600"/>
              </a:spcAft>
              <a:buFont typeface="Arial" panose="020B0604020202020204" pitchFamily="34" charset="0"/>
              <a:buChar char="•"/>
            </a:pPr>
            <a:r>
              <a:rPr lang="en-AU" sz="1600" b="1" i="0" u="none" strike="noStrike" kern="1200" dirty="0">
                <a:solidFill>
                  <a:srgbClr val="22272B"/>
                </a:solidFill>
                <a:effectLst/>
                <a:latin typeface="+mj-lt"/>
              </a:rPr>
              <a:t>Contrast </a:t>
            </a:r>
            <a:r>
              <a:rPr lang="en-AU" sz="1600" b="0" i="0" u="none" strike="noStrike" kern="1200" dirty="0">
                <a:solidFill>
                  <a:schemeClr val="tx1"/>
                </a:solidFill>
                <a:effectLst/>
                <a:latin typeface="+mj-lt"/>
              </a:rPr>
              <a:t> - </a:t>
            </a:r>
            <a:r>
              <a:rPr lang="en-AU" sz="1600" b="0" i="0" u="none" strike="noStrike" kern="1200" dirty="0">
                <a:solidFill>
                  <a:srgbClr val="22272B"/>
                </a:solidFill>
                <a:effectLst/>
                <a:latin typeface="+mj-lt"/>
              </a:rPr>
              <a:t>Alternatively; conversely; on the other hand; in contrast; instead; besides </a:t>
            </a:r>
            <a:endParaRPr lang="en-AU" sz="1600" b="0" i="0" u="none" strike="noStrike" dirty="0">
              <a:effectLst/>
              <a:latin typeface="+mj-lt"/>
            </a:endParaRPr>
          </a:p>
          <a:p>
            <a:pPr marL="285750" indent="-285750" algn="l" rtl="0" eaLnBrk="1" fontAlgn="base" latinLnBrk="0" hangingPunct="1">
              <a:spcBef>
                <a:spcPts val="1200"/>
              </a:spcBef>
              <a:spcAft>
                <a:spcPts val="600"/>
              </a:spcAft>
              <a:buFont typeface="Arial" panose="020B0604020202020204" pitchFamily="34" charset="0"/>
              <a:buChar char="•"/>
            </a:pPr>
            <a:r>
              <a:rPr lang="en-AU" sz="1600" b="1" i="0" u="none" strike="noStrike" kern="1200" dirty="0">
                <a:solidFill>
                  <a:srgbClr val="22272B"/>
                </a:solidFill>
                <a:effectLst/>
                <a:latin typeface="+mj-lt"/>
              </a:rPr>
              <a:t>To qualify </a:t>
            </a:r>
            <a:r>
              <a:rPr lang="en-AU" sz="1600" b="0" i="0" u="none" strike="noStrike" kern="1200" dirty="0">
                <a:solidFill>
                  <a:schemeClr val="tx1"/>
                </a:solidFill>
                <a:effectLst/>
                <a:latin typeface="+mj-lt"/>
              </a:rPr>
              <a:t> - </a:t>
            </a:r>
            <a:r>
              <a:rPr lang="en-AU" sz="1600" b="0" i="0" u="none" strike="noStrike" kern="1200" dirty="0">
                <a:solidFill>
                  <a:srgbClr val="22272B"/>
                </a:solidFill>
                <a:effectLst/>
                <a:latin typeface="+mj-lt"/>
              </a:rPr>
              <a:t>However; although; but; except </a:t>
            </a:r>
            <a:endParaRPr lang="en-AU" sz="1600" b="0" i="0" u="none" strike="noStrike" dirty="0">
              <a:effectLst/>
              <a:latin typeface="+mj-lt"/>
            </a:endParaRPr>
          </a:p>
          <a:p>
            <a:pPr marL="285750" indent="-285750" algn="l" rtl="0" eaLnBrk="1" fontAlgn="base" latinLnBrk="0" hangingPunct="1">
              <a:spcBef>
                <a:spcPts val="1200"/>
              </a:spcBef>
              <a:spcAft>
                <a:spcPts val="600"/>
              </a:spcAft>
              <a:buFont typeface="Arial" panose="020B0604020202020204" pitchFamily="34" charset="0"/>
              <a:buChar char="•"/>
            </a:pPr>
            <a:r>
              <a:rPr lang="en-AU" sz="1600" b="1" i="0" u="none" strike="noStrike" kern="1200" dirty="0">
                <a:solidFill>
                  <a:srgbClr val="22272B"/>
                </a:solidFill>
                <a:effectLst/>
                <a:latin typeface="+mj-lt"/>
              </a:rPr>
              <a:t>To support </a:t>
            </a:r>
            <a:r>
              <a:rPr lang="en-AU" sz="1600" b="0" i="0" u="none" strike="noStrike" kern="1200" dirty="0">
                <a:solidFill>
                  <a:schemeClr val="tx1"/>
                </a:solidFill>
                <a:effectLst/>
                <a:latin typeface="+mj-lt"/>
              </a:rPr>
              <a:t> - </a:t>
            </a:r>
            <a:r>
              <a:rPr lang="en-AU" sz="1600" b="0" i="0" u="none" strike="noStrike" kern="1200" dirty="0">
                <a:solidFill>
                  <a:srgbClr val="22272B"/>
                </a:solidFill>
                <a:effectLst/>
                <a:latin typeface="+mj-lt"/>
              </a:rPr>
              <a:t>Moreover; furthermore; also; additionally </a:t>
            </a:r>
            <a:endParaRPr lang="en-AU" sz="1600" b="0" i="0" u="none" strike="noStrike" dirty="0">
              <a:effectLst/>
              <a:latin typeface="+mj-lt"/>
            </a:endParaRPr>
          </a:p>
          <a:p>
            <a:pPr marL="285750" indent="-285750" algn="l" rtl="0" eaLnBrk="1" fontAlgn="base" latinLnBrk="0" hangingPunct="1">
              <a:spcBef>
                <a:spcPts val="1200"/>
              </a:spcBef>
              <a:spcAft>
                <a:spcPts val="600"/>
              </a:spcAft>
              <a:buFont typeface="Arial" panose="020B0604020202020204" pitchFamily="34" charset="0"/>
              <a:buChar char="•"/>
            </a:pPr>
            <a:r>
              <a:rPr lang="en-AU" sz="1600" b="1" i="0" u="none" strike="noStrike" kern="1200" dirty="0">
                <a:solidFill>
                  <a:srgbClr val="22272B"/>
                </a:solidFill>
                <a:effectLst/>
                <a:latin typeface="+mj-lt"/>
              </a:rPr>
              <a:t>To emphasise </a:t>
            </a:r>
            <a:r>
              <a:rPr lang="en-AU" sz="1600" b="0" i="0" u="none" strike="noStrike" kern="1200" dirty="0">
                <a:solidFill>
                  <a:schemeClr val="tx1"/>
                </a:solidFill>
                <a:effectLst/>
                <a:latin typeface="+mj-lt"/>
              </a:rPr>
              <a:t> - </a:t>
            </a:r>
            <a:r>
              <a:rPr lang="en-AU" sz="1600" b="0" i="0" u="none" strike="noStrike" kern="1200" dirty="0">
                <a:solidFill>
                  <a:srgbClr val="22272B"/>
                </a:solidFill>
                <a:effectLst/>
                <a:latin typeface="+mj-lt"/>
              </a:rPr>
              <a:t>Significantly; indeed; notably </a:t>
            </a:r>
            <a:endParaRPr lang="en-AU" sz="1600" b="0" i="0" u="none" strike="noStrike" dirty="0">
              <a:effectLst/>
              <a:latin typeface="+mj-lt"/>
            </a:endParaRPr>
          </a:p>
          <a:p>
            <a:pPr marL="285750" indent="-285750" algn="l" rtl="0" eaLnBrk="1" fontAlgn="base" latinLnBrk="0" hangingPunct="1">
              <a:spcBef>
                <a:spcPts val="1200"/>
              </a:spcBef>
              <a:spcAft>
                <a:spcPts val="600"/>
              </a:spcAft>
              <a:buFont typeface="Arial" panose="020B0604020202020204" pitchFamily="34" charset="0"/>
              <a:buChar char="•"/>
            </a:pPr>
            <a:r>
              <a:rPr lang="en-AU" sz="1600" b="1" i="0" u="none" strike="noStrike" kern="1200" dirty="0">
                <a:solidFill>
                  <a:srgbClr val="22272B"/>
                </a:solidFill>
                <a:effectLst/>
                <a:latin typeface="+mj-lt"/>
              </a:rPr>
              <a:t>To exemplify </a:t>
            </a:r>
            <a:r>
              <a:rPr lang="en-AU" sz="1600" b="0" i="0" u="none" strike="noStrike" kern="1200" dirty="0">
                <a:solidFill>
                  <a:schemeClr val="tx1"/>
                </a:solidFill>
                <a:effectLst/>
                <a:latin typeface="+mj-lt"/>
              </a:rPr>
              <a:t>- </a:t>
            </a:r>
            <a:r>
              <a:rPr lang="en-AU" sz="1600" b="0" i="0" u="none" strike="noStrike" kern="1200" dirty="0">
                <a:solidFill>
                  <a:srgbClr val="22272B"/>
                </a:solidFill>
                <a:effectLst/>
                <a:latin typeface="+mj-lt"/>
              </a:rPr>
              <a:t>For example; such as; illustrated by; for instance </a:t>
            </a:r>
            <a:endParaRPr lang="en-AU" sz="1600" b="0" i="0" u="none" strike="noStrike" dirty="0">
              <a:effectLst/>
              <a:latin typeface="+mj-l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592337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Teachers note</a:t>
            </a:r>
            <a:r>
              <a:rPr lang="en-AU" dirty="0"/>
              <a:t>: use these slides in conjunction with </a:t>
            </a:r>
            <a:r>
              <a:rPr lang="en-AU" sz="1800" b="1" dirty="0">
                <a:effectLst/>
                <a:latin typeface="Arial" panose="020B0604020202020204" pitchFamily="34" charset="0"/>
                <a:ea typeface="Calibri" panose="020F0502020204030204" pitchFamily="34" charset="0"/>
              </a:rPr>
              <a:t>Phase 3b, sequence 5 – unpacking the form – lyric essay and persuasive elements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a:p>
            <a:r>
              <a:rPr lang="en-AU" dirty="0"/>
              <a:t>This slide may be used for revision purposes as meets the needs of students. Consider animating text to manage cognitive load. </a:t>
            </a:r>
          </a:p>
          <a:p>
            <a:endParaRPr lang="en-AU" dirty="0"/>
          </a:p>
          <a:p>
            <a:r>
              <a:rPr lang="en-AU" dirty="0"/>
              <a:t>This could be turned into a cloze passage or a matching activity.</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989161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8663C-D8FE-2CA8-5149-8B065F36D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E849A1-EDAB-C6B9-930E-5F423A1DD5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3492AD-A7C8-F83D-E604-C625A5055377}"/>
              </a:ext>
            </a:extLst>
          </p:cNvPr>
          <p:cNvSpPr>
            <a:spLocks noGrp="1"/>
          </p:cNvSpPr>
          <p:nvPr>
            <p:ph type="body" idx="1"/>
          </p:nvPr>
        </p:nvSpPr>
        <p:spPr/>
        <p:txBody>
          <a:bodyPr/>
          <a:lstStyle/>
          <a:p>
            <a:pPr>
              <a:lnSpc>
                <a:spcPct val="150000"/>
              </a:lnSpc>
              <a:spcBef>
                <a:spcPts val="1200"/>
              </a:spcBef>
              <a:spcAft>
                <a:spcPts val="600"/>
              </a:spcAft>
              <a:buNone/>
            </a:pPr>
            <a:r>
              <a:rPr lang="en-AU" b="1" dirty="0">
                <a:latin typeface="Arial" panose="020B0604020202020204" pitchFamily="34" charset="0"/>
                <a:cs typeface="Arial" panose="020B0604020202020204" pitchFamily="34" charset="0"/>
              </a:rPr>
              <a:t>Teacher note:</a:t>
            </a:r>
            <a:r>
              <a:rPr lang="en-AU" b="0" dirty="0">
                <a:latin typeface="Arial" panose="020B0604020202020204" pitchFamily="34" charset="0"/>
                <a:cs typeface="Arial" panose="020B0604020202020204" pitchFamily="34" charset="0"/>
              </a:rPr>
              <a:t> this slide has been used to identify the resources which may be used alongside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6 – exploring hybridity in ‘The tent village at Musgrave Park’ (integrated Phase 4).</a:t>
            </a:r>
          </a:p>
          <a:p>
            <a:pPr>
              <a:lnSpc>
                <a:spcPct val="150000"/>
              </a:lnSpc>
              <a:spcBef>
                <a:spcPts val="1200"/>
              </a:spcBef>
              <a:spcAft>
                <a:spcPts val="600"/>
              </a:spcAft>
              <a:buNone/>
            </a:pPr>
            <a:endParaRPr lang="en-AU" sz="1800" b="1" dirty="0">
              <a:effectLst/>
              <a:latin typeface="Arial" panose="020B0604020202020204" pitchFamily="34" charset="0"/>
            </a:endParaRPr>
          </a:p>
          <a:p>
            <a:pPr>
              <a:spcBef>
                <a:spcPts val="1200"/>
              </a:spcBef>
              <a:spcAft>
                <a:spcPts val="600"/>
              </a:spcAft>
              <a:buNone/>
            </a:pPr>
            <a:r>
              <a:rPr lang="en-AU" sz="1800" dirty="0">
                <a:effectLst/>
                <a:latin typeface="Arial" panose="020B0604020202020204" pitchFamily="34" charset="0"/>
                <a:ea typeface="Calibri" panose="020F0502020204030204" pitchFamily="34" charset="0"/>
              </a:rPr>
              <a:t> </a:t>
            </a:r>
            <a:endParaRPr lang="en-AU" dirty="0"/>
          </a:p>
        </p:txBody>
      </p:sp>
      <p:sp>
        <p:nvSpPr>
          <p:cNvPr id="4" name="Slide Number Placeholder 3">
            <a:extLst>
              <a:ext uri="{FF2B5EF4-FFF2-40B4-BE49-F238E27FC236}">
                <a16:creationId xmlns:a16="http://schemas.microsoft.com/office/drawing/2014/main" id="{6565913A-3025-CBBF-5D96-5A6FC59FCE81}"/>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174001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a:t>
            </a:r>
            <a:r>
              <a:rPr lang="en-AU" b="0" dirty="0">
                <a:latin typeface="Arial" panose="020B0604020202020204" pitchFamily="34" charset="0"/>
                <a:cs typeface="Arial" panose="020B0604020202020204" pitchFamily="34" charset="0"/>
              </a:rPr>
              <a:t> this slide has been used to identify the resources which may be used alongside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6 – exploring hybridity in ‘The tent village at Musgrave Park’ (integrated Phase 4).</a:t>
            </a:r>
          </a:p>
          <a:p>
            <a:endParaRPr lang="en-AU" b="1" dirty="0"/>
          </a:p>
          <a:p>
            <a:endParaRPr lang="en-AU" b="1" dirty="0"/>
          </a:p>
          <a:p>
            <a:r>
              <a:rPr lang="en-AU" b="0" dirty="0"/>
              <a:t>S</a:t>
            </a:r>
            <a:r>
              <a:rPr lang="en-AU" dirty="0"/>
              <a:t>tudents brainstorm where they may have heard this term before (teacher should organise student contributions into categories where relevant, e.g. machinery, cars, plants, etc.). </a:t>
            </a:r>
          </a:p>
          <a:p>
            <a:endParaRPr lang="en-AU" dirty="0"/>
          </a:p>
          <a:p>
            <a:r>
              <a:rPr lang="en-AU" b="1" dirty="0"/>
              <a:t>Note for differentiation: </a:t>
            </a:r>
            <a:r>
              <a:rPr lang="en-AU" dirty="0"/>
              <a:t>Where appropriate, you may wish to include some alternative images related to the word ‘hybrid’ on screen to prompt and support students engage with the brainstorm. </a:t>
            </a:r>
            <a:r>
              <a:rPr lang="en-AU" b="1" dirty="0"/>
              <a:t>Prereading, resource 2 – links to prior learning identifies </a:t>
            </a:r>
            <a:r>
              <a:rPr lang="en-AU" dirty="0"/>
              <a:t>a range of activities and resources from ‘Representations of life experiences’ – 9.1 that can be revisited to refresh student knowledge of hybrid texts. Remind students that textual hybridity was addressed in ‘Exploring the speculative’ – 9.4, ‘Novel voices’ – 10.1 and ‘Digital stories’ – 10.4.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70111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a:t>
            </a:r>
            <a:r>
              <a:rPr lang="en-AU" b="0" dirty="0">
                <a:latin typeface="Arial" panose="020B0604020202020204" pitchFamily="34" charset="0"/>
                <a:cs typeface="Arial" panose="020B0604020202020204" pitchFamily="34" charset="0"/>
              </a:rPr>
              <a:t> this slide has been used to identify the resources which may be used alongside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6 – exploring hybridity in ‘The tent village at Musgrave Park’ (integrated Phase 4).</a:t>
            </a:r>
          </a:p>
          <a:p>
            <a:endParaRPr lang="en-AU" b="1" dirty="0"/>
          </a:p>
          <a:p>
            <a:r>
              <a:rPr lang="en-AU" b="1" dirty="0"/>
              <a:t>This </a:t>
            </a:r>
            <a:r>
              <a:rPr lang="en-AU" dirty="0"/>
              <a:t>activity could be completed in pairs or small groups, edit the slide to reflect the chosen format. Facilitate a class discussion after 3. where students share their definitions and make a point of calling our the commonly occurring features of these definitions.</a:t>
            </a:r>
          </a:p>
          <a:p>
            <a:endParaRPr lang="en-AU" dirty="0"/>
          </a:p>
          <a:p>
            <a:r>
              <a:rPr lang="en-AU" dirty="0"/>
              <a:t>Then reveal to students the Collins Dictionary definition </a:t>
            </a:r>
            <a:r>
              <a:rPr lang="en-AU" b="1" dirty="0"/>
              <a:t>[click for the animation to reveal the definition] </a:t>
            </a:r>
            <a:r>
              <a:rPr lang="en-AU" dirty="0"/>
              <a:t>and ask students to copy this into their books.</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073133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a:t>
            </a:r>
            <a:r>
              <a:rPr lang="en-AU" b="0" dirty="0">
                <a:latin typeface="Arial" panose="020B0604020202020204" pitchFamily="34" charset="0"/>
                <a:cs typeface="Arial" panose="020B0604020202020204" pitchFamily="34" charset="0"/>
              </a:rPr>
              <a:t> this slide has been used to identify the resources which may be used alongside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6 – exploring hybridity in ‘The tent village at Musgrave Park’ (integrated Phase 4).</a:t>
            </a: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Students </a:t>
            </a:r>
            <a:r>
              <a:rPr lang="en-AU" b="0" dirty="0"/>
              <a:t>brainstorm their understanding of ‘text’. You may choose to replace or delete the images on screen depending on the needs of your students, these could be used as prompts to stimulate and guide discussion.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a:t>
            </a:r>
            <a:r>
              <a:rPr lang="en-AU" b="0" dirty="0">
                <a:latin typeface="Arial" panose="020B0604020202020204" pitchFamily="34" charset="0"/>
                <a:cs typeface="Arial" panose="020B0604020202020204" pitchFamily="34" charset="0"/>
              </a:rPr>
              <a:t> this slide has been used to identify the resources which may be used alongside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6 – exploring hybridity in ‘The tent village at Musgrave Park’ (integrated Phase 4).</a:t>
            </a:r>
            <a:endParaRPr lang="en-AU" b="1" dirty="0"/>
          </a:p>
          <a:p>
            <a:endParaRPr lang="en-AU" dirty="0"/>
          </a:p>
          <a:p>
            <a:r>
              <a:rPr lang="en-AU" dirty="0"/>
              <a:t>This activity could be completed in pairs or small groups, edit the slide to reflect the chosen format. Facilitate a class discussion after 3. where students share their definitions and make a point of calling our the commonly occurring features of these definitions.</a:t>
            </a:r>
          </a:p>
          <a:p>
            <a:endParaRPr lang="en-AU" dirty="0"/>
          </a:p>
          <a:p>
            <a:r>
              <a:rPr lang="en-AU" dirty="0"/>
              <a:t>Then reveal to students the NESA Glossary dictionary </a:t>
            </a:r>
            <a:r>
              <a:rPr lang="en-AU" b="1" dirty="0"/>
              <a:t>[click for the animation to reveal the definition] </a:t>
            </a:r>
            <a:r>
              <a:rPr lang="en-AU" dirty="0"/>
              <a:t>and ask students to copy this into their books.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793078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latin typeface="Arial" panose="020B0604020202020204" pitchFamily="34" charset="0"/>
                <a:cs typeface="Arial" panose="020B0604020202020204" pitchFamily="34" charset="0"/>
              </a:rPr>
              <a:t>Teacher note:</a:t>
            </a:r>
            <a:r>
              <a:rPr lang="en-AU" sz="1600" b="0" dirty="0">
                <a:latin typeface="Arial" panose="020B0604020202020204" pitchFamily="34" charset="0"/>
                <a:cs typeface="Arial" panose="020B0604020202020204" pitchFamily="34" charset="0"/>
              </a:rPr>
              <a:t> this slide has been used to identify the resources which may be used alongside </a:t>
            </a:r>
            <a:r>
              <a:rPr lang="en-AU" sz="1600" b="1" dirty="0">
                <a:effectLst/>
                <a:latin typeface="Arial" panose="020B0604020202020204" pitchFamily="34" charset="0"/>
              </a:rPr>
              <a:t>Phase</a:t>
            </a:r>
            <a:r>
              <a:rPr lang="en-AU" sz="1600" b="0" dirty="0">
                <a:effectLst/>
                <a:latin typeface="Arial" panose="020B0604020202020204" pitchFamily="34" charset="0"/>
              </a:rPr>
              <a:t> </a:t>
            </a:r>
            <a:r>
              <a:rPr lang="en-AU" sz="1600" b="1" dirty="0">
                <a:effectLst/>
                <a:latin typeface="Arial" panose="020B0604020202020204" pitchFamily="34" charset="0"/>
              </a:rPr>
              <a:t>3b, sequence 6 – exploring hybridity in ‘The tent village at Musgrave Park’ (integrated Phase 4).</a:t>
            </a:r>
            <a:endParaRPr lang="en-AU" sz="1600" b="1" dirty="0">
              <a:solidFill>
                <a:srgbClr val="000000"/>
              </a:solidFill>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solidFill>
                <a:srgbClr val="000000"/>
              </a:solidFill>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solidFill>
                  <a:srgbClr val="000000"/>
                </a:solidFill>
                <a:effectLst/>
                <a:latin typeface="Arial" panose="020B0604020202020204" pitchFamily="34" charset="0"/>
                <a:ea typeface="Calibri" panose="020F0502020204030204" pitchFamily="34" charset="0"/>
              </a:rPr>
              <a:t>Students copy their definitions of ‘hybrid’ and ‘text’ into the 2 circles. They then consider what their definition of a ‘hybrid text’ in the context of English would be and write this in the bottom circle. Students may work in pairs or small groups to complete this activity. Share and compare definitions as a class.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solidFill>
                <a:srgbClr val="000000"/>
              </a:solidFill>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solidFill>
                  <a:srgbClr val="000000"/>
                </a:solidFill>
                <a:effectLst/>
                <a:latin typeface="Arial" panose="020B0604020202020204" pitchFamily="34" charset="0"/>
                <a:ea typeface="Calibri" panose="020F0502020204030204" pitchFamily="34" charset="0"/>
              </a:rPr>
              <a:t> </a:t>
            </a:r>
            <a:endParaRPr lang="en-AU" sz="1600" dirty="0">
              <a:effectLst/>
              <a:latin typeface="Arial" panose="020B0604020202020204" pitchFamily="34" charset="0"/>
              <a:ea typeface="Calibri" panose="020F0502020204030204" pitchFamily="34" charset="0"/>
            </a:endParaRPr>
          </a:p>
          <a:p>
            <a:endParaRPr lang="en-AU" sz="160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Teacher note:</a:t>
            </a:r>
            <a:r>
              <a:rPr lang="en-AU" b="0" dirty="0">
                <a:latin typeface="Arial" panose="020B0604020202020204" pitchFamily="34" charset="0"/>
                <a:cs typeface="Arial" panose="020B0604020202020204" pitchFamily="34" charset="0"/>
              </a:rPr>
              <a:t> this slide has been used to identify the resources which may be used alongside </a:t>
            </a:r>
            <a:r>
              <a:rPr lang="en-AU" sz="1600" b="1" dirty="0">
                <a:effectLst/>
                <a:latin typeface="Arial" panose="020B0604020202020204" pitchFamily="34" charset="0"/>
              </a:rPr>
              <a:t>Phase</a:t>
            </a:r>
            <a:r>
              <a:rPr lang="en-AU" sz="1600" b="0" dirty="0">
                <a:effectLst/>
                <a:latin typeface="Arial" panose="020B0604020202020204" pitchFamily="34" charset="0"/>
              </a:rPr>
              <a:t> </a:t>
            </a:r>
            <a:r>
              <a:rPr lang="en-AU" sz="1600" b="1" dirty="0">
                <a:effectLst/>
                <a:latin typeface="Arial" panose="020B0604020202020204" pitchFamily="34" charset="0"/>
              </a:rPr>
              <a:t>3b, sequence 6 – </a:t>
            </a:r>
            <a:r>
              <a:rPr lang="en-AU" sz="1600" b="1" kern="1200" dirty="0">
                <a:solidFill>
                  <a:schemeClr val="tx1"/>
                </a:solidFill>
                <a:effectLst/>
                <a:latin typeface="Public Sans" pitchFamily="2" charset="0"/>
                <a:ea typeface="+mn-ea"/>
                <a:cs typeface="+mn-cs"/>
              </a:rPr>
              <a:t>exploring hybridity in ‘The tent village at Musgrave Park’ (integrated Phase 4)</a:t>
            </a:r>
            <a:r>
              <a:rPr lang="en-AU" sz="1800" b="1" dirty="0">
                <a:effectLst/>
                <a:latin typeface="Arial" panose="020B0604020202020204" pitchFamily="34" charset="0"/>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0" dirty="0">
                <a:effectLst/>
                <a:latin typeface="Arial" panose="020B0604020202020204" pitchFamily="34" charset="0"/>
              </a:rPr>
              <a:t>A</a:t>
            </a:r>
            <a:r>
              <a:rPr lang="en-AU" dirty="0"/>
              <a:t>llow a reading of the definition of hybrid texts on screen as provided by the NESA glossary. Depending on the needs of your class, you may choose to facilitate a class discussion around what students already know about each of these components before moving on to an explanation of each on the next slide. </a:t>
            </a:r>
          </a:p>
          <a:p>
            <a:endParaRPr lang="en-AU" dirty="0"/>
          </a:p>
          <a:p>
            <a:r>
              <a:rPr lang="en-AU" dirty="0"/>
              <a:t>Definitions</a:t>
            </a:r>
          </a:p>
          <a:p>
            <a:r>
              <a:rPr lang="en-AU" b="1" dirty="0"/>
              <a:t>composite</a:t>
            </a:r>
            <a:r>
              <a:rPr lang="en-AU" dirty="0"/>
              <a:t>: </a:t>
            </a:r>
            <a:r>
              <a:rPr lang="en-AU" b="0" i="0" dirty="0">
                <a:solidFill>
                  <a:srgbClr val="1D2A57"/>
                </a:solidFill>
                <a:effectLst/>
                <a:latin typeface="Arial" panose="020B0604020202020204" pitchFamily="34" charset="0"/>
              </a:rPr>
              <a:t>something that is made of various different parts.</a:t>
            </a:r>
          </a:p>
          <a:p>
            <a:endParaRPr lang="en-AU" b="0" i="0" dirty="0">
              <a:solidFill>
                <a:srgbClr val="1D2A57"/>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791084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a:t>
            </a:r>
            <a:r>
              <a:rPr lang="en-AU" b="0" dirty="0">
                <a:latin typeface="Arial" panose="020B0604020202020204" pitchFamily="34" charset="0"/>
                <a:cs typeface="Arial" panose="020B0604020202020204" pitchFamily="34" charset="0"/>
              </a:rPr>
              <a:t> this slide has been used to identify the resources which may be used alongside </a:t>
            </a:r>
            <a:r>
              <a:rPr lang="en-AU" b="1" dirty="0">
                <a:latin typeface="Arial" panose="020B0604020202020204" pitchFamily="34" charset="0"/>
                <a:cs typeface="Arial" panose="020B0604020202020204" pitchFamily="34" charset="0"/>
              </a:rPr>
              <a:t>Phase 3b, sequence 6 – </a:t>
            </a:r>
            <a:r>
              <a:rPr lang="en-AU" sz="1600" b="1" kern="1200" dirty="0">
                <a:solidFill>
                  <a:schemeClr val="tx1"/>
                </a:solidFill>
                <a:effectLst/>
                <a:latin typeface="Public Sans" pitchFamily="2" charset="0"/>
                <a:ea typeface="+mn-ea"/>
                <a:cs typeface="+mn-cs"/>
              </a:rPr>
              <a:t>exploring hybridity in ‘The tent village at Musgrave Park’ (integrated Phase 4)</a:t>
            </a:r>
          </a:p>
          <a:p>
            <a:endParaRPr lang="en-AU" b="1" dirty="0"/>
          </a:p>
          <a:p>
            <a:r>
              <a:rPr lang="en-AU" b="0" dirty="0"/>
              <a:t>An</a:t>
            </a:r>
            <a:r>
              <a:rPr lang="en-AU" b="1" dirty="0"/>
              <a:t> </a:t>
            </a:r>
            <a:r>
              <a:rPr lang="en-AU" b="0" dirty="0"/>
              <a:t>explanation of each form is animated and will appear in the order on the screen when you click. </a:t>
            </a:r>
            <a:endParaRPr lang="en-AU" sz="1800" b="1" dirty="0">
              <a:effectLst/>
              <a:latin typeface="Arial" panose="020B0604020202020204" pitchFamily="34" charset="0"/>
            </a:endParaRPr>
          </a:p>
          <a:p>
            <a:r>
              <a:rPr lang="en-AU" b="0" dirty="0"/>
              <a:t>To determine prior knowledge of these components and students understanding of these explanations, you may like to ask probing questions and for examples of texts students may be familiar with that align with each of these.</a:t>
            </a:r>
          </a:p>
          <a:p>
            <a:endParaRPr lang="en-AU" b="0" dirty="0"/>
          </a:p>
          <a:p>
            <a:endParaRPr lang="en-AU" b="0" dirty="0"/>
          </a:p>
          <a:p>
            <a:r>
              <a:rPr lang="en-AU" b="1" dirty="0"/>
              <a:t>Note for differentiation: </a:t>
            </a:r>
            <a:r>
              <a:rPr lang="en-AU" b="0" dirty="0"/>
              <a:t>depending on the language needs of your students, it may be necessary to define: premise, observable, recurring, classify, generate, impression, gestures, distinctive, etc. </a:t>
            </a:r>
          </a:p>
          <a:p>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82920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 </a:t>
            </a:r>
            <a:r>
              <a:rPr lang="en-AU" b="0" dirty="0"/>
              <a:t>the purpose of this PowerPoint is to provide support students to deepen their understanding and connection to the text, supporting analysing and working towards a critical appreciation. It accompanies </a:t>
            </a:r>
            <a:r>
              <a:rPr lang="en-AU" b="1" dirty="0"/>
              <a:t>Phase 3b, sequences 5 to 7 . </a:t>
            </a:r>
            <a:br>
              <a:rPr lang="en-AU" b="1" dirty="0"/>
            </a:br>
            <a:endParaRPr lang="en-AU" b="1" dirty="0"/>
          </a:p>
          <a:p>
            <a:pPr>
              <a:lnSpc>
                <a:spcPct val="150000"/>
              </a:lnSpc>
              <a:spcBef>
                <a:spcPts val="1200"/>
              </a:spcBef>
              <a:spcAft>
                <a:spcPts val="600"/>
              </a:spcAft>
              <a:buNone/>
            </a:pPr>
            <a:r>
              <a:rPr lang="en-AU" sz="1800" dirty="0">
                <a:solidFill>
                  <a:srgbClr val="000000"/>
                </a:solidFill>
                <a:effectLst/>
                <a:latin typeface="Arial" panose="020B0604020202020204" pitchFamily="34" charset="0"/>
                <a:ea typeface="Calibri" panose="020F0502020204030204" pitchFamily="34" charset="0"/>
              </a:rPr>
              <a:t>Note that </a:t>
            </a:r>
            <a:r>
              <a:rPr lang="en-AU" sz="1800" b="1" dirty="0">
                <a:solidFill>
                  <a:srgbClr val="000000"/>
                </a:solidFill>
                <a:effectLst/>
                <a:latin typeface="Arial" panose="020B0604020202020204" pitchFamily="34" charset="0"/>
                <a:ea typeface="Calibri" panose="020F0502020204030204" pitchFamily="34" charset="0"/>
              </a:rPr>
              <a:t>Phase 4 </a:t>
            </a:r>
            <a:r>
              <a:rPr lang="en-AU" sz="1800" dirty="0">
                <a:solidFill>
                  <a:srgbClr val="000000"/>
                </a:solidFill>
                <a:effectLst/>
                <a:latin typeface="Arial" panose="020B0604020202020204" pitchFamily="34" charset="0"/>
                <a:ea typeface="Calibri" panose="020F0502020204030204" pitchFamily="34" charset="0"/>
              </a:rPr>
              <a:t>and </a:t>
            </a:r>
            <a:r>
              <a:rPr lang="en-AU" sz="1800" b="1" dirty="0">
                <a:solidFill>
                  <a:srgbClr val="000000"/>
                </a:solidFill>
                <a:effectLst/>
                <a:latin typeface="Arial" panose="020B0604020202020204" pitchFamily="34" charset="0"/>
                <a:ea typeface="Calibri" panose="020F0502020204030204" pitchFamily="34" charset="0"/>
              </a:rPr>
              <a:t>Phase 5 </a:t>
            </a:r>
            <a:r>
              <a:rPr lang="en-AU" sz="1800" dirty="0">
                <a:solidFill>
                  <a:srgbClr val="000000"/>
                </a:solidFill>
                <a:effectLst/>
                <a:latin typeface="Arial" panose="020B0604020202020204" pitchFamily="34" charset="0"/>
                <a:ea typeface="Calibri" panose="020F0502020204030204" pitchFamily="34" charset="0"/>
              </a:rPr>
              <a:t>have been integrated into </a:t>
            </a:r>
            <a:r>
              <a:rPr lang="en-AU" sz="1800" b="1" dirty="0">
                <a:solidFill>
                  <a:srgbClr val="000000"/>
                </a:solidFill>
                <a:effectLst/>
                <a:latin typeface="Arial" panose="020B0604020202020204" pitchFamily="34" charset="0"/>
                <a:ea typeface="Calibri" panose="020F0502020204030204" pitchFamily="34" charset="0"/>
              </a:rPr>
              <a:t>Phase 3b</a:t>
            </a:r>
            <a:r>
              <a:rPr lang="en-AU" sz="1800" dirty="0">
                <a:solidFill>
                  <a:srgbClr val="000000"/>
                </a:solidFill>
                <a:effectLst/>
                <a:latin typeface="Arial" panose="020B0604020202020204" pitchFamily="34" charset="0"/>
                <a:ea typeface="Calibri" panose="020F0502020204030204" pitchFamily="34" charset="0"/>
              </a:rPr>
              <a:t>.  </a:t>
            </a:r>
          </a:p>
          <a:p>
            <a:pPr>
              <a:lnSpc>
                <a:spcPct val="150000"/>
              </a:lnSpc>
              <a:spcBef>
                <a:spcPts val="1200"/>
              </a:spcBef>
              <a:spcAft>
                <a:spcPts val="600"/>
              </a:spcAft>
              <a:buNone/>
            </a:pPr>
            <a:endParaRPr lang="en-AU" sz="1800" dirty="0">
              <a:effectLst/>
              <a:latin typeface="Arial" panose="020B0604020202020204" pitchFamily="34" charset="0"/>
              <a:ea typeface="Calibri" panose="020F0502020204030204" pitchFamily="34" charset="0"/>
            </a:endParaRPr>
          </a:p>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rPr>
              <a:t>The ‘engaging personally, analytically and critically with texts’ phase is designed to enhance students’ vocabulary, contextual understanding, and analytical skills. Through this phase, students build the capacity to appreciate, understand, and analyse the core text ‘The tent village at Musgrave Park’ by Lillian O’Neill critically, setting the stage for their ongoing engagement with the text and supporting their development as thoughtful readers and writers.</a:t>
            </a:r>
            <a:endParaRPr lang="en-AU" sz="1800" dirty="0">
              <a:effectLst/>
              <a:latin typeface="Arial" panose="020B0604020202020204" pitchFamily="34" charset="0"/>
              <a:ea typeface="Calibri" panose="020F0502020204030204" pitchFamily="34" charset="0"/>
            </a:endParaRP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this slide has been used to identify the explicit teaching learning strategy and should be deleted or hidden when using in a classroom setting. </a:t>
            </a:r>
          </a:p>
          <a:p>
            <a:r>
              <a:rPr lang="en-AU" b="0" dirty="0"/>
              <a:t>If students cannot adequately respond to questions or complete activities, they should be provided with either whole class instruction in another delivery mode or example, or if only some students are lacking confidence, they could be assisted individually when the class move on to the next stage of learning. </a:t>
            </a:r>
          </a:p>
          <a:p>
            <a:endParaRPr lang="en-AU" b="0" dirty="0"/>
          </a:p>
          <a:p>
            <a:r>
              <a:rPr lang="en-AU" b="0" dirty="0"/>
              <a:t>Teachers analyse the information they collect to make evidence-based instructional decisions. This includes when to move between modelled, guided and independent practice.</a:t>
            </a:r>
          </a:p>
          <a:p>
            <a:endParaRPr lang="en-AU" b="0" dirty="0"/>
          </a:p>
          <a:p>
            <a:r>
              <a:rPr lang="en-AU" b="0" dirty="0"/>
              <a:t>Checking understanding requires teachers to collect the responses of all students (Wiliam 2014).</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193344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 </a:t>
            </a:r>
            <a:r>
              <a:rPr lang="en-AU" dirty="0">
                <a:latin typeface="Arial" panose="020B0604020202020204" pitchFamily="34" charset="0"/>
                <a:cs typeface="Arial" panose="020B0604020202020204" pitchFamily="34" charset="0"/>
              </a:rPr>
              <a:t>to check for student understanding of hybrid text, ask students to complete the sentence on screen using figurative language devices to creatively demonstrate their understanding. </a:t>
            </a:r>
          </a:p>
          <a:p>
            <a:r>
              <a:rPr lang="en-AU" dirty="0">
                <a:latin typeface="Arial" panose="020B0604020202020204" pitchFamily="34" charset="0"/>
                <a:cs typeface="Arial" panose="020B0604020202020204" pitchFamily="34" charset="0"/>
              </a:rPr>
              <a:t>For example:</a:t>
            </a:r>
          </a:p>
          <a:p>
            <a:pPr marL="285750" indent="-285750">
              <a:buFont typeface="Arial" panose="020B0604020202020204" pitchFamily="34" charset="0"/>
              <a:buChar char="•"/>
            </a:pPr>
            <a:r>
              <a:rPr lang="en-AU" b="0" dirty="0">
                <a:latin typeface="Arial" panose="020B0604020202020204" pitchFamily="34" charset="0"/>
                <a:cs typeface="Arial" panose="020B0604020202020204" pitchFamily="34" charset="0"/>
              </a:rPr>
              <a:t>A hybrid text is like a melting pot of ideas, that when stirred together produce a complex meal to be consumed.</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effectLst/>
                <a:latin typeface="Arial" panose="020B0604020202020204" pitchFamily="34" charset="0"/>
                <a:cs typeface="Arial" panose="020B0604020202020204" pitchFamily="34" charset="0"/>
              </a:rPr>
              <a:t>A hybrid text is a garden of ideas, where different genres bloom side by side, each contributing its unique fragrance to the overall landscape.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effectLst/>
                <a:latin typeface="Arial" panose="020B0604020202020204" pitchFamily="34" charset="0"/>
                <a:cs typeface="Arial" panose="020B0604020202020204" pitchFamily="34" charset="0"/>
              </a:rPr>
              <a:t>A hybrid text is a feast for the senses, combining the savoury flavours of storytelling with the delicate spices of poetic language, leaving readers both satisfied and craving more.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effectLst/>
                <a:latin typeface="Arial" panose="020B0604020202020204" pitchFamily="34" charset="0"/>
                <a:cs typeface="Arial" panose="020B0604020202020204" pitchFamily="34" charset="0"/>
              </a:rPr>
              <a:t>A hybrid text is a journey without a single map, where the traveller navigates between genres, discovering new landscapes of thought and emotion along the way.</a:t>
            </a: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You may ask students to write their response on a sticky note that can be shared on a wall in the classroom for reference.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373802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Teachers note</a:t>
            </a:r>
            <a:r>
              <a:rPr lang="en-AU" dirty="0"/>
              <a:t>: use these slides in conjunction with </a:t>
            </a:r>
            <a:r>
              <a:rPr lang="en-AU" b="1" dirty="0"/>
              <a:t>Phase 3b, sequence 6 – </a:t>
            </a:r>
            <a:r>
              <a:rPr lang="en-AU" sz="1600" b="1" kern="1200" dirty="0">
                <a:solidFill>
                  <a:schemeClr val="tx1"/>
                </a:solidFill>
                <a:effectLst/>
                <a:latin typeface="Public Sans" pitchFamily="2" charset="0"/>
                <a:ea typeface="+mn-ea"/>
                <a:cs typeface="+mn-cs"/>
              </a:rPr>
              <a:t>exploring hybridity in ‘The tent village at Musgrave Park’ (integrated Phase 4)</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0" indent="0">
              <a:buFont typeface="Arial" panose="020B0604020202020204" pitchFamily="34" charset="0"/>
              <a:buNone/>
            </a:pPr>
            <a:endParaRPr lang="en-AU" b="1" dirty="0"/>
          </a:p>
          <a:p>
            <a:pPr marL="285750" indent="-285750">
              <a:buFont typeface="Arial" panose="020B0604020202020204" pitchFamily="34" charset="0"/>
              <a:buChar char="•"/>
            </a:pPr>
            <a:r>
              <a:rPr lang="en-AU" b="1" dirty="0"/>
              <a:t>Introduce the Venn Diagram</a:t>
            </a:r>
            <a:r>
              <a:rPr lang="en-AU" dirty="0"/>
              <a:t>: Begin by displaying the Venn diagram on the board or a projector. Explain that the diagram visually represents the similarities and differences between lyric essays and persuasive texts.</a:t>
            </a:r>
          </a:p>
          <a:p>
            <a:pPr marL="285750" indent="-285750">
              <a:buFont typeface="Arial" panose="020B0604020202020204" pitchFamily="34" charset="0"/>
              <a:buChar char="•"/>
            </a:pPr>
            <a:r>
              <a:rPr lang="en-AU" b="1" dirty="0"/>
              <a:t>Discuss unique characteristics</a:t>
            </a:r>
            <a:r>
              <a:rPr lang="en-AU" dirty="0"/>
              <a:t>: Go through each section of the diagram. Start with the unique characteristics of lyric essays, highlighting their use of poetic devices and exploration of ideas in a non-linear way. Then, move to persuasive texts, focusing on their clear arguments and use of rhetorical strategies. Encourage students to share examples they may know of each style.</a:t>
            </a:r>
          </a:p>
          <a:p>
            <a:pPr marL="285750" indent="-285750">
              <a:buFont typeface="Arial" panose="020B0604020202020204" pitchFamily="34" charset="0"/>
              <a:buChar char="•"/>
            </a:pPr>
            <a:r>
              <a:rPr lang="en-AU" b="1" dirty="0"/>
              <a:t>Explore shared characteristics:</a:t>
            </a:r>
            <a:r>
              <a:rPr lang="en-AU" dirty="0"/>
              <a:t> Shift focus to the overlapping section of the diagram, discussing how both styles engage the reader's thoughts and feelings, use vivid language, and explore complex ideas. Emphasise how these shared traits can enhance writing and communication.</a:t>
            </a:r>
          </a:p>
          <a:p>
            <a:pPr marL="285750" indent="-285750">
              <a:buFont typeface="Arial" panose="020B0604020202020204" pitchFamily="34" charset="0"/>
              <a:buChar char="•"/>
            </a:pPr>
            <a:r>
              <a:rPr lang="en-AU" b="1" dirty="0"/>
              <a:t>Encourage synthesis: </a:t>
            </a:r>
            <a:r>
              <a:rPr lang="en-AU" dirty="0"/>
              <a:t>Lead a discussion on how elements of both styles can be combined in writing. Ask students to think about how a persuasive text could incorporate lyrical elements to make arguments more impactful or how a lyric essay could present a persuasive idea through emotional appeal. </a:t>
            </a:r>
          </a:p>
          <a:p>
            <a:pPr marL="285750" indent="-285750">
              <a:buFont typeface="Arial" panose="020B0604020202020204" pitchFamily="34" charset="0"/>
              <a:buChar char="•"/>
            </a:pPr>
            <a:r>
              <a:rPr lang="en-AU" b="1" dirty="0"/>
              <a:t>Link to core text: </a:t>
            </a:r>
            <a:r>
              <a:rPr lang="en-AU" dirty="0"/>
              <a:t>ask students to reflect on how they think O’Neill has done this in her work.</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22337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4108803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30268-EE74-5A99-521B-29AA257A3F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4C3B9-404A-CBC0-A0F5-B292CF619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CEAF6E-4DF5-6B02-6D98-4A9B0DF1FC2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6385109-E672-6105-EB7B-DB5F96439F48}"/>
              </a:ext>
            </a:extLst>
          </p:cNvPr>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4132887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latin typeface="+mn-lt"/>
              </a:rPr>
              <a:t>this slide is for schools' reference only and should be hidden or deleted when used in a classroom setting.</a:t>
            </a:r>
          </a:p>
          <a:p>
            <a:endParaRPr lang="en-AU" dirty="0"/>
          </a:p>
          <a:p>
            <a:r>
              <a:rPr lang="en-AU" sz="1600" b="0" i="0" dirty="0">
                <a:solidFill>
                  <a:srgbClr val="000000"/>
                </a:solidFill>
                <a:effectLst/>
                <a:latin typeface="Arial" panose="020B0604020202020204" pitchFamily="34" charset="0"/>
              </a:rPr>
              <a:t>It is essential all text choices align with the  </a:t>
            </a:r>
            <a:r>
              <a:rPr lang="en-AU" sz="1600" b="0" i="0" u="sng" strike="noStrike" dirty="0">
                <a:solidFill>
                  <a:srgbClr val="001C4A"/>
                </a:solidFill>
                <a:effectLst/>
                <a:latin typeface="Arial" panose="020B0604020202020204" pitchFamily="34" charset="0"/>
                <a:hlinkClick r:id="rId3"/>
              </a:rPr>
              <a:t>Controversial issues in schools policy</a:t>
            </a:r>
            <a:r>
              <a:rPr lang="en-AU" sz="1600" b="0" i="0" dirty="0">
                <a:solidFill>
                  <a:srgbClr val="000000"/>
                </a:solidFill>
                <a:effectLst/>
                <a:latin typeface="Arial" panose="020B0604020202020204" pitchFamily="34" charset="0"/>
              </a:rPr>
              <a:t> and </a:t>
            </a:r>
            <a:r>
              <a:rPr lang="en-AU" sz="1600" b="0" i="0" u="sng" strike="noStrike" dirty="0">
                <a:solidFill>
                  <a:srgbClr val="001C4A"/>
                </a:solidFill>
                <a:effectLst/>
                <a:latin typeface="Arial" panose="020B0604020202020204" pitchFamily="34" charset="0"/>
                <a:hlinkClick r:id="rId4"/>
              </a:rPr>
              <a:t>comply with audiovisual material requirements</a:t>
            </a:r>
            <a:r>
              <a:rPr lang="en-AU" sz="1600" b="0" i="0" dirty="0">
                <a:solidFill>
                  <a:srgbClr val="000000"/>
                </a:solidFill>
                <a:effectLst/>
                <a:latin typeface="Arial" panose="020B0604020202020204" pitchFamily="34" charset="0"/>
              </a:rPr>
              <a:t>. Follow the department’s guidelines for communicating with parents and carers about texts. The templates in </a:t>
            </a:r>
            <a:r>
              <a:rPr lang="en-AU" sz="1600" b="0" i="0" u="sng" strike="noStrike" dirty="0">
                <a:solidFill>
                  <a:srgbClr val="001C4A"/>
                </a:solidFill>
                <a:effectLst/>
                <a:latin typeface="Arial" panose="020B0604020202020204" pitchFamily="34" charset="0"/>
                <a:hlinkClick r:id="rId5"/>
              </a:rPr>
              <a:t>Text selection notification</a:t>
            </a:r>
            <a:r>
              <a:rPr lang="en-AU" sz="1600" b="0" i="0" dirty="0">
                <a:solidFill>
                  <a:srgbClr val="000000"/>
                </a:solidFill>
                <a:effectLst/>
                <a:latin typeface="Arial" panose="020B0604020202020204" pitchFamily="34" charset="0"/>
              </a:rPr>
              <a:t> have been created as a guide and should be adapted as necessary to suit each school's specific context. The guidelines for </a:t>
            </a:r>
            <a:r>
              <a:rPr lang="en-AU" sz="1600" b="0" i="0" u="sng" strike="noStrike" dirty="0">
                <a:solidFill>
                  <a:srgbClr val="001C4A"/>
                </a:solidFill>
                <a:effectLst/>
                <a:latin typeface="Arial" panose="020B0604020202020204" pitchFamily="34" charset="0"/>
                <a:hlinkClick r:id="rId6"/>
              </a:rPr>
              <a:t>Selecting texts</a:t>
            </a:r>
            <a:r>
              <a:rPr lang="en-AU" sz="1600" b="0" i="0" dirty="0">
                <a:solidFill>
                  <a:srgbClr val="000000"/>
                </a:solidFill>
                <a:effectLst/>
                <a:latin typeface="Arial" panose="020B0604020202020204" pitchFamily="34" charset="0"/>
              </a:rPr>
              <a:t> for English 7–10 are also relevant for Stage 6. </a:t>
            </a:r>
          </a:p>
          <a:p>
            <a:endParaRPr lang="en-AU" sz="1600" b="0" i="0" dirty="0">
              <a:solidFill>
                <a:srgbClr val="000000"/>
              </a:solidFill>
              <a:effectLst/>
              <a:latin typeface="Arial" panose="020B0604020202020204" pitchFamily="34" charset="0"/>
            </a:endParaRPr>
          </a:p>
          <a:p>
            <a:r>
              <a:rPr lang="en-AU" sz="1600" b="0" i="0" dirty="0">
                <a:solidFill>
                  <a:srgbClr val="000000"/>
                </a:solidFill>
                <a:effectLst/>
                <a:latin typeface="Arial" panose="020B0604020202020204" pitchFamily="34" charset="0"/>
              </a:rPr>
              <a:t>Links</a:t>
            </a:r>
          </a:p>
          <a:p>
            <a:r>
              <a:rPr lang="en-AU" sz="1600" dirty="0"/>
              <a:t>Controversial issues in schools: https://education.nsw.gov.au/policy-library/policies/pd-2005-0290-03.html</a:t>
            </a:r>
          </a:p>
          <a:p>
            <a:r>
              <a:rPr lang="en-AU" sz="1600" dirty="0"/>
              <a:t>Comply with audiovisual requirements: https://education.nsw.gov.au/policy-library/policies/pd-2005-0290-03.html#policy_heading_1704083047</a:t>
            </a:r>
          </a:p>
          <a:p>
            <a:r>
              <a:rPr lang="en-AU" sz="1600" dirty="0"/>
              <a:t>Text selection notification: https://education.nsw.gov.au/teaching-and-learning/curriculum/leading-curriculum-k-12/explaining-curriculum-pcc/texts-used-in-classrooms/text-selection-notification</a:t>
            </a:r>
          </a:p>
          <a:p>
            <a:r>
              <a:rPr lang="en-AU" sz="1600" dirty="0"/>
              <a:t>Selecting texts: https://education.nsw.gov.au/teaching-and-learning/curriculum/english/planning-programming-and-assessing-english-7-10/how-to-use-english-core-texts#Selecting2:~:text=and%20licencing%20information.-,Selecting%20texts,-When%20considering%20texts</a:t>
            </a:r>
          </a:p>
          <a:p>
            <a:endParaRPr lang="en-AU" sz="160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99751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a:t>
            </a:r>
            <a:r>
              <a:rPr lang="en-AU"/>
              <a:t>: this slide is for teachers' reference only and should be hidden or deleted when used in a classroom setting.</a:t>
            </a:r>
          </a:p>
          <a:p>
            <a:br>
              <a:rPr lang="en-AU"/>
            </a:br>
            <a:r>
              <a:rPr lang="en-AU" b="1"/>
              <a:t>Links: </a:t>
            </a:r>
          </a:p>
          <a:p>
            <a:r>
              <a:rPr lang="en-AU"/>
              <a:t>https://education.nsw.gov.au/teaching-and-learning/curriculum/</a:t>
            </a:r>
            <a:r>
              <a:rPr lang="en-AU" err="1"/>
              <a:t>pdhpe</a:t>
            </a:r>
            <a:r>
              <a:rPr lang="en-AU"/>
              <a:t>/planning-programming-and-assessing-pdhpe-k-12/learning-environment/preventing-public-disclosures#:~:text=Preventing%20public%20disclosures%201%20keeping%20discussions%20global%20rather,someone...%27%205%20maintaining%20a%20professional%20role.%20More%20items</a:t>
            </a:r>
          </a:p>
          <a:p>
            <a:br>
              <a:rPr lang="en-AU"/>
            </a:br>
            <a:r>
              <a:rPr lang="en-AU"/>
              <a:t>https://curriculum.nsw.edu.au/learning-areas/english/english-eald-11-12-2024/overview/course</a:t>
            </a:r>
          </a:p>
          <a:p>
            <a:endParaRPr lang="en-AU"/>
          </a:p>
          <a:p>
            <a:r>
              <a:rPr lang="en-AU"/>
              <a:t>https://education.nsw.gov.au/teaching-and-learning/multicultural-education/support-in-times-of-crisis/types-of-crises</a:t>
            </a:r>
            <a:br>
              <a:rPr lang="en-AU"/>
            </a:br>
            <a:endParaRPr lang="en-AU"/>
          </a:p>
          <a:p>
            <a:r>
              <a:rPr lang="en-AU"/>
              <a:t>https://education.nsw.gov.au/teaching-and-learning/multicultural-education/refugee-students-in-schools</a:t>
            </a:r>
          </a:p>
          <a:p>
            <a:br>
              <a:rPr lang="en-AU"/>
            </a:br>
            <a:r>
              <a:rPr lang="en-AU"/>
              <a:t>https://education.nsw.gov.au/about-us/education-data-and-research/cese/publications/research-reports/trauma-informed-practice-in-schools</a:t>
            </a:r>
            <a:br>
              <a:rPr lang="en-AU"/>
            </a:b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59751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2832-9BD2-E39E-E663-9B465ED91D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CB7E8-E991-056C-DAF2-42360D09B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20CBA6-40A6-2695-9DA9-B88AEF784CDA}"/>
              </a:ext>
            </a:extLst>
          </p:cNvPr>
          <p:cNvSpPr>
            <a:spLocks noGrp="1"/>
          </p:cNvSpPr>
          <p:nvPr>
            <p:ph type="body" idx="1"/>
          </p:nvPr>
        </p:nvSpPr>
        <p:spPr/>
        <p:txBody>
          <a:bodyPr/>
          <a:lstStyle/>
          <a:p>
            <a:pPr>
              <a:lnSpc>
                <a:spcPct val="150000"/>
              </a:lnSpc>
              <a:spcBef>
                <a:spcPts val="1200"/>
              </a:spcBef>
              <a:spcAft>
                <a:spcPts val="600"/>
              </a:spcAft>
              <a:buNone/>
            </a:pPr>
            <a:r>
              <a:rPr lang="en-AU" b="1" dirty="0">
                <a:latin typeface="Arial" panose="020B0604020202020204" pitchFamily="34" charset="0"/>
                <a:cs typeface="Arial" panose="020B0604020202020204" pitchFamily="34" charset="0"/>
              </a:rPr>
              <a:t>Teacher note:</a:t>
            </a:r>
            <a:r>
              <a:rPr lang="en-AU" b="0" dirty="0">
                <a:latin typeface="Arial" panose="020B0604020202020204" pitchFamily="34" charset="0"/>
                <a:cs typeface="Arial" panose="020B0604020202020204" pitchFamily="34" charset="0"/>
              </a:rPr>
              <a:t> this slide has been used to identify the resources which may be used alongside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5 – unpacking the form – lyric essay and persuasive elements .</a:t>
            </a:r>
          </a:p>
          <a:p>
            <a:pPr>
              <a:lnSpc>
                <a:spcPct val="150000"/>
              </a:lnSpc>
              <a:spcBef>
                <a:spcPts val="1200"/>
              </a:spcBef>
              <a:spcAft>
                <a:spcPts val="600"/>
              </a:spcAft>
              <a:buNone/>
            </a:pPr>
            <a:endParaRPr lang="en-AU" sz="1800" b="1" dirty="0">
              <a:effectLst/>
              <a:latin typeface="Arial" panose="020B0604020202020204" pitchFamily="34" charset="0"/>
            </a:endParaRPr>
          </a:p>
          <a:p>
            <a:pPr>
              <a:spcBef>
                <a:spcPts val="1200"/>
              </a:spcBef>
              <a:spcAft>
                <a:spcPts val="600"/>
              </a:spcAft>
              <a:buNone/>
            </a:pPr>
            <a:r>
              <a:rPr lang="en-AU" sz="1800" dirty="0">
                <a:effectLst/>
                <a:latin typeface="Arial" panose="020B0604020202020204" pitchFamily="34" charset="0"/>
                <a:ea typeface="Calibri" panose="020F0502020204030204" pitchFamily="34" charset="0"/>
              </a:rPr>
              <a:t> </a:t>
            </a:r>
            <a:endParaRPr lang="en-AU" dirty="0"/>
          </a:p>
        </p:txBody>
      </p:sp>
      <p:sp>
        <p:nvSpPr>
          <p:cNvPr id="4" name="Slide Number Placeholder 3">
            <a:extLst>
              <a:ext uri="{FF2B5EF4-FFF2-40B4-BE49-F238E27FC236}">
                <a16:creationId xmlns:a16="http://schemas.microsoft.com/office/drawing/2014/main" id="{58B5116B-04BF-06F6-208B-F786E0F16D6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01931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79971-6EE9-E306-A08A-667311512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CBB4C-D71B-5BDA-57B3-4AD7A2872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3F58FC-7BB0-E659-5E04-3BB0DC86C4E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a:t>
            </a:r>
            <a:r>
              <a:rPr lang="en-AU" dirty="0"/>
              <a:t>: use these slides in conjunction with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5 – unpacking the form – lyric essay and persuasive elements </a:t>
            </a:r>
            <a:endParaRPr lang="en-AU" dirty="0"/>
          </a:p>
        </p:txBody>
      </p:sp>
      <p:sp>
        <p:nvSpPr>
          <p:cNvPr id="4" name="Slide Number Placeholder 3">
            <a:extLst>
              <a:ext uri="{FF2B5EF4-FFF2-40B4-BE49-F238E27FC236}">
                <a16:creationId xmlns:a16="http://schemas.microsoft.com/office/drawing/2014/main" id="{1925F9D7-08EE-FE71-FF17-B5D61FB2F4E7}"/>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42774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11684-8F8A-C295-FE3A-DC6D166A1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74FE8-C38D-A905-8B66-AD8F5E428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FA81EA-FBF0-B193-282C-92994ECF25C9}"/>
              </a:ext>
            </a:extLst>
          </p:cNvPr>
          <p:cNvSpPr>
            <a:spLocks noGrp="1"/>
          </p:cNvSpPr>
          <p:nvPr>
            <p:ph type="body" idx="1"/>
          </p:nvPr>
        </p:nvSpPr>
        <p:spPr/>
        <p:txBody>
          <a:bodyPr/>
          <a:lstStyle/>
          <a:p>
            <a:r>
              <a:rPr lang="en-AU" b="1" dirty="0"/>
              <a:t>Teacher note</a:t>
            </a:r>
            <a:r>
              <a:rPr lang="en-AU" dirty="0"/>
              <a:t>: use these slides in conjunction with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5 – unpacking the form – lyric essay and persuasive elements.</a:t>
            </a:r>
          </a:p>
          <a:p>
            <a:r>
              <a:rPr lang="en-AU" sz="1800" b="1" dirty="0">
                <a:effectLst/>
                <a:latin typeface="Arial" panose="020B0604020202020204" pitchFamily="34" charset="0"/>
              </a:rPr>
              <a:t> </a:t>
            </a:r>
            <a:br>
              <a:rPr lang="en-AU" sz="1800" b="0" dirty="0">
                <a:effectLst/>
                <a:latin typeface="Arial" panose="020B0604020202020204" pitchFamily="34" charset="0"/>
                <a:ea typeface="Calibri" panose="020F0502020204030204" pitchFamily="34" charset="0"/>
              </a:rPr>
            </a:br>
            <a:r>
              <a:rPr lang="en-AU" sz="1800" b="0" dirty="0">
                <a:effectLst/>
                <a:latin typeface="Arial" panose="020B0604020202020204" pitchFamily="34" charset="0"/>
                <a:ea typeface="Calibri" panose="020F0502020204030204" pitchFamily="34" charset="0"/>
              </a:rPr>
              <a:t>Guide students through understanding this definition and ask them to copy it into their Writing journals. Unpack and clarify as needed. </a:t>
            </a:r>
            <a:endParaRPr lang="en-AU" b="0" dirty="0"/>
          </a:p>
        </p:txBody>
      </p:sp>
      <p:sp>
        <p:nvSpPr>
          <p:cNvPr id="4" name="Slide Number Placeholder 3">
            <a:extLst>
              <a:ext uri="{FF2B5EF4-FFF2-40B4-BE49-F238E27FC236}">
                <a16:creationId xmlns:a16="http://schemas.microsoft.com/office/drawing/2014/main" id="{32232E7E-C693-7022-22A3-13A265BC3FF2}"/>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606042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Teachers note</a:t>
            </a:r>
            <a:r>
              <a:rPr lang="en-AU" dirty="0"/>
              <a:t>: use these slides in conjunction with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5 – unpacking the form – lyric essay and persuasive elements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effectLst/>
                <a:latin typeface="Arial" panose="020B0604020202020204" pitchFamily="34" charset="0"/>
                <a:ea typeface="Calibri" panose="020F0502020204030204" pitchFamily="34" charset="0"/>
                <a:cs typeface="Arial" panose="020B0604020202020204" pitchFamily="34" charset="0"/>
              </a:rPr>
              <a:t>Discuss the key characteristics on the slide, clarifying as needed. </a:t>
            </a:r>
            <a:br>
              <a:rPr lang="en-AU" sz="1600" b="0" dirty="0">
                <a:effectLst/>
                <a:latin typeface="Arial" panose="020B0604020202020204" pitchFamily="34" charset="0"/>
                <a:ea typeface="Calibri" panose="020F0502020204030204" pitchFamily="34" charset="0"/>
                <a:cs typeface="Arial" panose="020B0604020202020204" pitchFamily="34" charset="0"/>
              </a:rPr>
            </a:br>
            <a:br>
              <a:rPr lang="en-AU" sz="1600" b="0" dirty="0">
                <a:effectLst/>
                <a:latin typeface="Arial" panose="020B0604020202020204" pitchFamily="34" charset="0"/>
                <a:ea typeface="Calibri" panose="020F0502020204030204" pitchFamily="34" charset="0"/>
                <a:cs typeface="Arial" panose="020B0604020202020204" pitchFamily="34" charset="0"/>
              </a:rPr>
            </a:br>
            <a:r>
              <a:rPr lang="en-AU" sz="1600" b="0" dirty="0">
                <a:effectLst/>
                <a:latin typeface="Arial" panose="020B0604020202020204" pitchFamily="34" charset="0"/>
                <a:ea typeface="Calibri" panose="020F0502020204030204" pitchFamily="34" charset="0"/>
                <a:cs typeface="Arial" panose="020B0604020202020204" pitchFamily="34" charset="0"/>
              </a:rPr>
              <a:t>Consider animating each piece of information to appear one at a time to avoid cognitive overload. Additionally, you may ask students to copy this information into their Writing journals or provide them with a printed copy.</a:t>
            </a:r>
            <a:endParaRPr lang="en-AU" sz="1600" b="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000471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200"/>
              </a:spcBef>
              <a:spcAft>
                <a:spcPts val="600"/>
              </a:spcAft>
              <a:buNone/>
            </a:pPr>
            <a:r>
              <a:rPr lang="en-AU" b="1" dirty="0"/>
              <a:t>Teachers note</a:t>
            </a:r>
            <a:r>
              <a:rPr lang="en-AU" dirty="0"/>
              <a:t>: use these slides in conjunction with </a:t>
            </a:r>
            <a:r>
              <a:rPr lang="en-AU" sz="1800" b="1" dirty="0">
                <a:effectLst/>
                <a:latin typeface="Arial" panose="020B0604020202020204" pitchFamily="34" charset="0"/>
              </a:rPr>
              <a:t>Phase</a:t>
            </a:r>
            <a:r>
              <a:rPr lang="en-AU" sz="1800" b="0" dirty="0">
                <a:effectLst/>
                <a:latin typeface="Arial" panose="020B0604020202020204" pitchFamily="34" charset="0"/>
              </a:rPr>
              <a:t> </a:t>
            </a:r>
            <a:r>
              <a:rPr lang="en-AU" sz="1800" b="1" dirty="0">
                <a:effectLst/>
                <a:latin typeface="Arial" panose="020B0604020202020204" pitchFamily="34" charset="0"/>
              </a:rPr>
              <a:t>3b, sequence 5 – unpacking the form – lyric essay and persuasive elements.</a:t>
            </a:r>
          </a:p>
          <a:p>
            <a:pPr>
              <a:lnSpc>
                <a:spcPct val="150000"/>
              </a:lnSpc>
              <a:spcBef>
                <a:spcPts val="1200"/>
              </a:spcBef>
              <a:spcAft>
                <a:spcPts val="600"/>
              </a:spcAft>
              <a:buNone/>
            </a:pPr>
            <a:endParaRPr lang="en-AU" sz="1600" b="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effectLst/>
                <a:latin typeface="+mn-lt"/>
                <a:ea typeface="Calibri" panose="020F0502020204030204" pitchFamily="34" charset="0"/>
              </a:rPr>
              <a:t>Discuss the key characteristics on the slide, clarifying as needed. </a:t>
            </a:r>
            <a:br>
              <a:rPr lang="en-AU" sz="1600" b="0" dirty="0">
                <a:effectLst/>
                <a:latin typeface="+mn-lt"/>
                <a:ea typeface="Calibri" panose="020F0502020204030204" pitchFamily="34" charset="0"/>
              </a:rPr>
            </a:br>
            <a:br>
              <a:rPr lang="en-AU" sz="1600" b="0" dirty="0">
                <a:effectLst/>
                <a:latin typeface="+mn-lt"/>
                <a:ea typeface="Calibri" panose="020F0502020204030204" pitchFamily="34" charset="0"/>
              </a:rPr>
            </a:br>
            <a:r>
              <a:rPr lang="en-AU" sz="1600" b="0" dirty="0">
                <a:effectLst/>
                <a:latin typeface="+mn-lt"/>
                <a:ea typeface="Calibri" panose="020F0502020204030204" pitchFamily="34" charset="0"/>
              </a:rPr>
              <a:t>Consider animating each piece of information to appear one at a time to avoid cognitive overload. Additionally, you may ask students to copy this information into their Writing journals or provide them with a printed copy.</a:t>
            </a:r>
            <a:endParaRPr lang="en-AU" b="0" dirty="0">
              <a:latin typeface="+mn-lt"/>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914484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66379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75023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574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3036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54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accent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1"/>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226057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37575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5239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144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306156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216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93121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290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055040556"/>
      </p:ext>
    </p:extLst>
  </p:cSld>
  <p:clrMap bg1="lt1" tx1="dk1" bg2="lt2" tx2="dk2" accent1="accent1" accent2="accent2" accent3="accent3" accent4="accent4" accent5="accent5" accent6="accent6" hlink="hlink" folHlink="folHlink"/>
  <p:sldLayoutIdLst>
    <p:sldLayoutId id="2147483757" r:id="rId1"/>
    <p:sldLayoutId id="2147483769"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ommons.wikimedia.org/wiki/File:Musgrave_Park,_Brisbane.jp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7.png"/><Relationship Id="rId18" Type="http://schemas.openxmlformats.org/officeDocument/2006/relationships/image" Target="../media/image62.svg"/><Relationship Id="rId3" Type="http://schemas.openxmlformats.org/officeDocument/2006/relationships/image" Target="../media/image49.png"/><Relationship Id="rId21" Type="http://schemas.openxmlformats.org/officeDocument/2006/relationships/image" Target="../media/image65.png"/><Relationship Id="rId7" Type="http://schemas.openxmlformats.org/officeDocument/2006/relationships/image" Target="../media/image53.png"/><Relationship Id="rId12" Type="http://schemas.openxmlformats.org/officeDocument/2006/relationships/image" Target="../media/image30.svg"/><Relationship Id="rId17" Type="http://schemas.openxmlformats.org/officeDocument/2006/relationships/image" Target="../media/image61.png"/><Relationship Id="rId2" Type="http://schemas.openxmlformats.org/officeDocument/2006/relationships/notesSlide" Target="../notesSlides/notesSlide15.xml"/><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slideLayout" Target="../slideLayouts/slideLayout9.xml"/><Relationship Id="rId6" Type="http://schemas.openxmlformats.org/officeDocument/2006/relationships/image" Target="../media/image52.svg"/><Relationship Id="rId11" Type="http://schemas.openxmlformats.org/officeDocument/2006/relationships/image" Target="../media/image29.png"/><Relationship Id="rId5" Type="http://schemas.openxmlformats.org/officeDocument/2006/relationships/image" Target="../media/image51.png"/><Relationship Id="rId15" Type="http://schemas.openxmlformats.org/officeDocument/2006/relationships/image" Target="../media/image59.png"/><Relationship Id="rId10" Type="http://schemas.openxmlformats.org/officeDocument/2006/relationships/image" Target="../media/image56.svg"/><Relationship Id="rId19" Type="http://schemas.openxmlformats.org/officeDocument/2006/relationships/image" Target="../media/image63.pn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58.svg"/><Relationship Id="rId22" Type="http://schemas.openxmlformats.org/officeDocument/2006/relationships/image" Target="../media/image6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unsplash.com/photos/blue-and-white-tent-on-gray-concrete-floor-during-daytime-Flv51Lt6ZG4?utm_content=creditCopyText&amp;utm_medium=referral&amp;utm_source=unsplash" TargetMode="External"/><Relationship Id="rId5" Type="http://schemas.openxmlformats.org/officeDocument/2006/relationships/hyperlink" Target="https://unsplash.com/@gustavo0351?utm_content=creditCopyText&amp;utm_medium=referral&amp;utm_source=unsplash" TargetMode="External"/><Relationship Id="rId4" Type="http://schemas.openxmlformats.org/officeDocument/2006/relationships/hyperlink" Target="https://unsplash.com/photos/blue-and-white-tent-on-gray-concrete-floor-during-daytime-Flv51Lt6ZG4"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68.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hyperlink" Target="https://www.aitsl.edu.au/docs/default-source/feedback/aitsl-learning-intentions-and-success-criteria-strategy.pdf?sfvrsn=382dec3c_2"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australiancurriculum.edu.au/downloads/general-capabilities#accordion-afa194f119-item-6336db4ee7"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hyperlink" Target="https://curriculum.nsw.edu.au/learning-areas/english/english-standard-11-12-2024/overview" TargetMode="External"/><Relationship Id="rId5" Type="http://schemas.openxmlformats.org/officeDocument/2006/relationships/hyperlink" Target="https://curriculum.nsw.edu.au/" TargetMode="External"/><Relationship Id="rId10" Type="http://schemas.openxmlformats.org/officeDocument/2006/relationships/hyperlink" Target="https://plus.unsplash.com/premium_photo-1694475368122-b8f3814fd885?q=80&amp;w=2291&amp;auto=format&amp;fit=crop&amp;ixlib=rb-4.0.3&amp;ixid=M3wxMjA3fDB8MHxwaG90by1wYWdlfHx8fGVufDB8fHx8fA%3D%3D"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collinsdictionary.com/dictionary/english/privilege"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unsplash.com/photos/a-tent-in-a-park-EAIKTI2_t_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education.nsw.gov.au/teaching-and-learning/curriculum/explicit-teaching/explicit-teaching-strate"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hyperlink" Target="https://www.google.com/maps/@-27.478734,153.0138593,17z?entry=ttu&amp;g_ep=EgoyMDI1MDQzMC4wIKXMDSoASAFQAw%3D%3D"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s://education.nsw.gov.au/teaching-and-learning/multicultural-education/refugee-students-in-schools" TargetMode="External"/><Relationship Id="rId3" Type="http://schemas.openxmlformats.org/officeDocument/2006/relationships/hyperlink" Target="https://curriculum.nsw.edu.au/learning-areas/english/english-eald-11-12-2024/overview/course#:~:text=12%20Syllabus.-,Text%20requirements,-There%20are%20no" TargetMode="External"/><Relationship Id="rId7" Type="http://schemas.openxmlformats.org/officeDocument/2006/relationships/hyperlink" Target="https://education.nsw.gov.au/teaching-and-learning/multicultural-education/support-in-times-of-crisis/types-of-crises"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education.nsw.gov.au/teaching-and-learning/curriculum/pdhpe/planning-programming-and-assessing-pdhpe-k-12/learning-environment/preventing-public-disclosures#:~:text=Preventing%20public%20disclosures%201%20keeping%20discussions%20global%20rather,someone...%27%205%20maintaining%20a%20professional%20role.%20More%20items" TargetMode="External"/><Relationship Id="rId5" Type="http://schemas.openxmlformats.org/officeDocument/2006/relationships/hyperlink" Target="https://v9.australiancurriculum.edu.au/" TargetMode="External"/><Relationship Id="rId4" Type="http://schemas.openxmlformats.org/officeDocument/2006/relationships/hyperlink" Target="https://v9.australiancurriculum.edu.au/downloads/general-capabilities#accordion-afa194f119-item-6336db4ee7" TargetMode="External"/><Relationship Id="rId9" Type="http://schemas.openxmlformats.org/officeDocument/2006/relationships/hyperlink" Target="https://education.nsw.gov.au/about-us/education-data-and-research/cese/publications/research-reports/trauma-informed-practice-in-schoo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ommons.wikimedia.org/wiki/File:Musgrave_Park,_Brisbane.jp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Introduction and instructions for use</a:t>
            </a:r>
          </a:p>
        </p:txBody>
      </p:sp>
      <p:sp>
        <p:nvSpPr>
          <p:cNvPr id="13" name="Text Placeholder 12">
            <a:extLst>
              <a:ext uri="{FF2B5EF4-FFF2-40B4-BE49-F238E27FC236}">
                <a16:creationId xmlns:a16="http://schemas.microsoft.com/office/drawing/2014/main" id="{28550F52-850B-B066-F85F-285A891EABCF}"/>
              </a:ext>
            </a:extLst>
          </p:cNvPr>
          <p:cNvSpPr>
            <a:spLocks noGrp="1"/>
          </p:cNvSpPr>
          <p:nvPr>
            <p:ph type="body" sz="quarter" idx="18"/>
          </p:nvPr>
        </p:nvSpPr>
        <p:spPr>
          <a:xfrm>
            <a:off x="359999" y="1016704"/>
            <a:ext cx="11674345" cy="310015"/>
          </a:xfrm>
        </p:spPr>
        <p:txBody>
          <a:bodyPr/>
          <a:lstStyle/>
          <a:p>
            <a:r>
              <a:rPr lang="en-AU" sz="1800" dirty="0"/>
              <a:t>Using the PowerPoint in the classroom</a:t>
            </a:r>
          </a:p>
        </p:txBody>
      </p:sp>
      <p:sp>
        <p:nvSpPr>
          <p:cNvPr id="15" name="Picture Placeholder 4">
            <a:extLst>
              <a:ext uri="{FF2B5EF4-FFF2-40B4-BE49-F238E27FC236}">
                <a16:creationId xmlns:a16="http://schemas.microsoft.com/office/drawing/2014/main" id="{7C066524-1947-7B5A-6600-DE7674749996}"/>
              </a:ext>
            </a:extLst>
          </p:cNvPr>
          <p:cNvSpPr txBox="1">
            <a:spLocks/>
          </p:cNvSpPr>
          <p:nvPr/>
        </p:nvSpPr>
        <p:spPr>
          <a:xfrm>
            <a:off x="359998" y="1909282"/>
            <a:ext cx="11472001" cy="67626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r>
              <a:rPr lang="en-AU" sz="1600" dirty="0">
                <a:ea typeface="+mn-lt"/>
                <a:cs typeface="Arial"/>
              </a:rPr>
              <a:t>This PowerPoint explores the form of the lyric essay, persuasive writing and hybridity in texts. It is designed </a:t>
            </a:r>
            <a:r>
              <a:rPr lang="en-AU" sz="1600" dirty="0">
                <a:solidFill>
                  <a:srgbClr val="22272B"/>
                </a:solidFill>
                <a:cs typeface="Arial"/>
              </a:rPr>
              <a:t>to accompany the sample program ’</a:t>
            </a:r>
            <a:r>
              <a:rPr lang="en-AU" sz="1600" b="1" dirty="0">
                <a:solidFill>
                  <a:schemeClr val="accent2"/>
                </a:solidFill>
                <a:cs typeface="Arial"/>
              </a:rPr>
              <a:t>Reading to write: Transition to English Standard</a:t>
            </a:r>
            <a:r>
              <a:rPr lang="en-AU" sz="1600" b="1" dirty="0">
                <a:solidFill>
                  <a:srgbClr val="22272B"/>
                </a:solidFill>
                <a:cs typeface="Arial"/>
              </a:rPr>
              <a:t>’</a:t>
            </a:r>
            <a:r>
              <a:rPr lang="en-AU" sz="1600" dirty="0">
                <a:solidFill>
                  <a:srgbClr val="22272B"/>
                </a:solidFill>
                <a:cs typeface="Arial"/>
              </a:rPr>
              <a:t>. It is not a teaching and learning program</a:t>
            </a:r>
            <a:r>
              <a:rPr lang="en-AU" sz="1600" dirty="0">
                <a:ea typeface="+mn-lt"/>
                <a:cs typeface="Arial"/>
              </a:rPr>
              <a:t>.</a:t>
            </a:r>
            <a:endParaRPr lang="en-AU" sz="1600" dirty="0">
              <a:solidFill>
                <a:srgbClr val="22272B"/>
              </a:solidFill>
              <a:cs typeface="Arial"/>
            </a:endParaRPr>
          </a:p>
          <a:p>
            <a:endParaRPr lang="en-AU" sz="1600" dirty="0"/>
          </a:p>
        </p:txBody>
      </p:sp>
      <p:sp>
        <p:nvSpPr>
          <p:cNvPr id="16" name="TextBox 15">
            <a:extLst>
              <a:ext uri="{FF2B5EF4-FFF2-40B4-BE49-F238E27FC236}">
                <a16:creationId xmlns:a16="http://schemas.microsoft.com/office/drawing/2014/main" id="{1F703609-5D36-4A70-50FC-8EC40DFACDB1}"/>
              </a:ext>
            </a:extLst>
          </p:cNvPr>
          <p:cNvSpPr txBox="1"/>
          <p:nvPr/>
        </p:nvSpPr>
        <p:spPr>
          <a:xfrm>
            <a:off x="359999" y="2896217"/>
            <a:ext cx="11472002" cy="3309111"/>
          </a:xfrm>
          <a:prstGeom prst="rect">
            <a:avLst/>
          </a:prstGeom>
          <a:noFill/>
        </p:spPr>
        <p:txBody>
          <a:bodyPr wrap="square">
            <a:spAutoFit/>
          </a:bodyPr>
          <a:lstStyle/>
          <a:p>
            <a:pPr>
              <a:lnSpc>
                <a:spcPct val="150000"/>
              </a:lnSpc>
            </a:pPr>
            <a:r>
              <a:rPr lang="en-AU" sz="1600" b="1" dirty="0">
                <a:ea typeface="+mn-lt"/>
                <a:cs typeface="Arial"/>
              </a:rPr>
              <a:t>Instructions</a:t>
            </a:r>
            <a:endParaRPr lang="en-US" sz="1600" b="1" dirty="0"/>
          </a:p>
          <a:p>
            <a:pPr marL="285750" indent="-285750">
              <a:lnSpc>
                <a:spcPct val="150000"/>
              </a:lnSpc>
              <a:buFont typeface="Arial" panose="020B0604020202020204" pitchFamily="34" charset="0"/>
              <a:buChar char="•"/>
            </a:pPr>
            <a:r>
              <a:rPr lang="en-AU" sz="1600" dirty="0">
                <a:solidFill>
                  <a:srgbClr val="22272B"/>
                </a:solidFill>
                <a:latin typeface="+mn-lt"/>
              </a:rPr>
              <a:t>Classroom teachers are encouraged to </a:t>
            </a:r>
            <a:r>
              <a:rPr lang="en-AU" sz="1600" b="1" dirty="0">
                <a:solidFill>
                  <a:srgbClr val="22272B"/>
                </a:solidFill>
                <a:latin typeface="+mn-lt"/>
              </a:rPr>
              <a:t>add and adapt</a:t>
            </a:r>
            <a:r>
              <a:rPr lang="en-AU" sz="1600" dirty="0">
                <a:solidFill>
                  <a:srgbClr val="22272B"/>
                </a:solidFill>
                <a:latin typeface="+mn-lt"/>
              </a:rPr>
              <a:t> slides as required to meet the needs of their students.</a:t>
            </a:r>
          </a:p>
          <a:p>
            <a:pPr marL="342900" indent="-342900">
              <a:lnSpc>
                <a:spcPct val="150000"/>
              </a:lnSpc>
              <a:buFont typeface="Arial"/>
              <a:buChar char="•"/>
            </a:pPr>
            <a:r>
              <a:rPr lang="en-AU" sz="1600" dirty="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600" dirty="0">
                <a:solidFill>
                  <a:srgbClr val="22272B"/>
                </a:solidFill>
                <a:latin typeface="+mn-lt"/>
              </a:rPr>
              <a:t>To convert the PowerPoint to Google Slides</a:t>
            </a:r>
          </a:p>
          <a:p>
            <a:pPr marL="913765" lvl="1" indent="-457200">
              <a:lnSpc>
                <a:spcPct val="150000"/>
              </a:lnSpc>
              <a:spcAft>
                <a:spcPts val="1200"/>
              </a:spcAft>
              <a:buFont typeface="+mj-lt"/>
              <a:buAutoNum type="arabicPeriod"/>
            </a:pPr>
            <a:r>
              <a:rPr lang="en-AU" sz="1600" dirty="0">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sz="1600" dirty="0">
                <a:solidFill>
                  <a:srgbClr val="22272B"/>
                </a:solidFill>
                <a:latin typeface="+mn-lt"/>
              </a:rPr>
              <a:t>Go to File &gt; Save as Google Slides.</a:t>
            </a:r>
          </a:p>
          <a:p>
            <a:pPr lvl="1">
              <a:lnSpc>
                <a:spcPct val="150000"/>
              </a:lnSpc>
              <a:spcAft>
                <a:spcPts val="1200"/>
              </a:spcAft>
            </a:pPr>
            <a:r>
              <a:rPr lang="en-AU" sz="1600"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BBAA06-6F89-494E-418D-01F30BFCBA8A}"/>
              </a:ext>
            </a:extLst>
          </p:cNvPr>
          <p:cNvSpPr>
            <a:spLocks noGrp="1"/>
          </p:cNvSpPr>
          <p:nvPr>
            <p:ph type="title"/>
          </p:nvPr>
        </p:nvSpPr>
        <p:spPr/>
        <p:txBody>
          <a:bodyPr/>
          <a:lstStyle/>
          <a:p>
            <a:r>
              <a:rPr lang="en-AU" dirty="0"/>
              <a:t>Discourse markers</a:t>
            </a:r>
          </a:p>
        </p:txBody>
      </p:sp>
      <p:sp>
        <p:nvSpPr>
          <p:cNvPr id="4" name="Text Placeholder 3">
            <a:extLst>
              <a:ext uri="{FF2B5EF4-FFF2-40B4-BE49-F238E27FC236}">
                <a16:creationId xmlns:a16="http://schemas.microsoft.com/office/drawing/2014/main" id="{3902555B-868C-469D-7A71-5A21905C8E29}"/>
              </a:ext>
            </a:extLst>
          </p:cNvPr>
          <p:cNvSpPr>
            <a:spLocks noGrp="1"/>
          </p:cNvSpPr>
          <p:nvPr>
            <p:ph type="body" sz="quarter" idx="18"/>
          </p:nvPr>
        </p:nvSpPr>
        <p:spPr>
          <a:xfrm>
            <a:off x="360000" y="1386998"/>
            <a:ext cx="11022703" cy="310015"/>
          </a:xfrm>
        </p:spPr>
        <p:txBody>
          <a:bodyPr/>
          <a:lstStyle/>
          <a:p>
            <a:r>
              <a:rPr lang="en-AU" dirty="0"/>
              <a:t>Discourse markers are words or phrases that organise and structure paragraphs and extended pieces of writing</a:t>
            </a:r>
          </a:p>
        </p:txBody>
      </p:sp>
      <p:graphicFrame>
        <p:nvGraphicFramePr>
          <p:cNvPr id="5" name="Table 4">
            <a:extLst>
              <a:ext uri="{FF2B5EF4-FFF2-40B4-BE49-F238E27FC236}">
                <a16:creationId xmlns:a16="http://schemas.microsoft.com/office/drawing/2014/main" id="{4028D5F2-6B17-7A44-E969-67677C77A398}"/>
              </a:ext>
            </a:extLst>
          </p:cNvPr>
          <p:cNvGraphicFramePr>
            <a:graphicFrameLocks noGrp="1"/>
          </p:cNvGraphicFramePr>
          <p:nvPr>
            <p:extLst>
              <p:ext uri="{D42A27DB-BD31-4B8C-83A1-F6EECF244321}">
                <p14:modId xmlns:p14="http://schemas.microsoft.com/office/powerpoint/2010/main" val="3489590938"/>
              </p:ext>
            </p:extLst>
          </p:nvPr>
        </p:nvGraphicFramePr>
        <p:xfrm>
          <a:off x="360001" y="1848903"/>
          <a:ext cx="11484000" cy="4154170"/>
        </p:xfrm>
        <a:graphic>
          <a:graphicData uri="http://schemas.openxmlformats.org/drawingml/2006/table">
            <a:tbl>
              <a:tblPr firstRow="1">
                <a:tableStyleId>{69012ECD-51FC-41F1-AA8D-1B2483CD663E}</a:tableStyleId>
              </a:tblPr>
              <a:tblGrid>
                <a:gridCol w="4049488">
                  <a:extLst>
                    <a:ext uri="{9D8B030D-6E8A-4147-A177-3AD203B41FA5}">
                      <a16:colId xmlns:a16="http://schemas.microsoft.com/office/drawing/2014/main" val="367588853"/>
                    </a:ext>
                  </a:extLst>
                </a:gridCol>
                <a:gridCol w="7434512">
                  <a:extLst>
                    <a:ext uri="{9D8B030D-6E8A-4147-A177-3AD203B41FA5}">
                      <a16:colId xmlns:a16="http://schemas.microsoft.com/office/drawing/2014/main" val="3748817105"/>
                    </a:ext>
                  </a:extLst>
                </a:gridCol>
              </a:tblGrid>
              <a:tr h="190500">
                <a:tc>
                  <a:txBody>
                    <a:bodyPr/>
                    <a:lstStyle/>
                    <a:p>
                      <a:pPr algn="l" rtl="0" fontAlgn="base">
                        <a:lnSpc>
                          <a:spcPct val="150000"/>
                        </a:lnSpc>
                        <a:spcBef>
                          <a:spcPts val="1200"/>
                        </a:spcBef>
                        <a:spcAft>
                          <a:spcPts val="600"/>
                        </a:spcAft>
                        <a:buNone/>
                      </a:pPr>
                      <a:r>
                        <a:rPr lang="en-AU" sz="1600" b="1" dirty="0">
                          <a:solidFill>
                            <a:srgbClr val="FFFFFF"/>
                          </a:solidFill>
                          <a:effectLst/>
                        </a:rPr>
                        <a:t>Discourse markers for cause and effect</a:t>
                      </a:r>
                      <a:endParaRPr lang="en-AU" sz="1600" b="1" i="0" dirty="0">
                        <a:effectLst/>
                      </a:endParaRPr>
                    </a:p>
                  </a:txBody>
                  <a:tcPr/>
                </a:tc>
                <a:tc>
                  <a:txBody>
                    <a:bodyPr/>
                    <a:lstStyle/>
                    <a:p>
                      <a:pPr algn="l" rtl="0" fontAlgn="base">
                        <a:lnSpc>
                          <a:spcPct val="150000"/>
                        </a:lnSpc>
                        <a:spcBef>
                          <a:spcPts val="1200"/>
                        </a:spcBef>
                        <a:spcAft>
                          <a:spcPts val="600"/>
                        </a:spcAft>
                        <a:buNone/>
                      </a:pPr>
                      <a:r>
                        <a:rPr lang="en-AU" sz="1600" b="1" dirty="0">
                          <a:solidFill>
                            <a:srgbClr val="FFFFFF"/>
                          </a:solidFill>
                          <a:effectLst/>
                        </a:rPr>
                        <a:t>Purpose of discourse marker</a:t>
                      </a:r>
                      <a:r>
                        <a:rPr lang="en-AU" sz="1600" b="1" dirty="0">
                          <a:effectLst/>
                        </a:rPr>
                        <a:t> </a:t>
                      </a:r>
                      <a:endParaRPr lang="en-AU" sz="1600" b="1" i="0" dirty="0">
                        <a:effectLst/>
                      </a:endParaRPr>
                    </a:p>
                  </a:txBody>
                  <a:tcPr/>
                </a:tc>
                <a:extLst>
                  <a:ext uri="{0D108BD9-81ED-4DB2-BD59-A6C34878D82A}">
                    <a16:rowId xmlns:a16="http://schemas.microsoft.com/office/drawing/2014/main" val="1287930524"/>
                  </a:ext>
                </a:extLst>
              </a:tr>
              <a:tr h="190500">
                <a:tc>
                  <a:txBody>
                    <a:bodyPr/>
                    <a:lstStyle/>
                    <a:p>
                      <a:pPr algn="l">
                        <a:lnSpc>
                          <a:spcPct val="150000"/>
                        </a:lnSpc>
                      </a:pPr>
                      <a:r>
                        <a:rPr lang="en-AU" sz="1600" b="1" dirty="0">
                          <a:effectLst/>
                        </a:rPr>
                        <a:t>Because</a:t>
                      </a:r>
                      <a:endParaRPr lang="en-AU" sz="1600" dirty="0">
                        <a:effectLst/>
                      </a:endParaRPr>
                    </a:p>
                  </a:txBody>
                  <a:tcPr marL="152400" marR="152400" marT="47625" marB="47625" anchor="ctr"/>
                </a:tc>
                <a:tc>
                  <a:txBody>
                    <a:bodyPr/>
                    <a:lstStyle/>
                    <a:p>
                      <a:pPr algn="l">
                        <a:lnSpc>
                          <a:spcPct val="150000"/>
                        </a:lnSpc>
                      </a:pPr>
                      <a:r>
                        <a:rPr lang="en-AU" sz="1600" dirty="0">
                          <a:effectLst/>
                        </a:rPr>
                        <a:t>Indicates the reason for an action or situation.</a:t>
                      </a:r>
                    </a:p>
                  </a:txBody>
                  <a:tcPr marL="152400" marR="152400" marT="47625" marB="47625" anchor="ctr"/>
                </a:tc>
                <a:extLst>
                  <a:ext uri="{0D108BD9-81ED-4DB2-BD59-A6C34878D82A}">
                    <a16:rowId xmlns:a16="http://schemas.microsoft.com/office/drawing/2014/main" val="327368256"/>
                  </a:ext>
                </a:extLst>
              </a:tr>
              <a:tr h="190500">
                <a:tc>
                  <a:txBody>
                    <a:bodyPr/>
                    <a:lstStyle/>
                    <a:p>
                      <a:pPr algn="l">
                        <a:lnSpc>
                          <a:spcPct val="150000"/>
                        </a:lnSpc>
                      </a:pPr>
                      <a:r>
                        <a:rPr lang="en-AU" sz="1600" b="1">
                          <a:effectLst/>
                        </a:rPr>
                        <a:t>Therefore</a:t>
                      </a:r>
                      <a:endParaRPr lang="en-AU" sz="1600">
                        <a:effectLst/>
                      </a:endParaRPr>
                    </a:p>
                  </a:txBody>
                  <a:tcPr marL="152400" marR="152400" marT="47625" marB="47625" anchor="ctr"/>
                </a:tc>
                <a:tc>
                  <a:txBody>
                    <a:bodyPr/>
                    <a:lstStyle/>
                    <a:p>
                      <a:pPr algn="l">
                        <a:lnSpc>
                          <a:spcPct val="150000"/>
                        </a:lnSpc>
                      </a:pPr>
                      <a:r>
                        <a:rPr lang="en-AU" sz="1600" dirty="0">
                          <a:effectLst/>
                        </a:rPr>
                        <a:t>Shows the result or consequence of a previous statement.</a:t>
                      </a:r>
                    </a:p>
                  </a:txBody>
                  <a:tcPr marL="152400" marR="152400" marT="47625" marB="47625" anchor="ctr"/>
                </a:tc>
                <a:extLst>
                  <a:ext uri="{0D108BD9-81ED-4DB2-BD59-A6C34878D82A}">
                    <a16:rowId xmlns:a16="http://schemas.microsoft.com/office/drawing/2014/main" val="1294527788"/>
                  </a:ext>
                </a:extLst>
              </a:tr>
              <a:tr h="190500">
                <a:tc>
                  <a:txBody>
                    <a:bodyPr/>
                    <a:lstStyle/>
                    <a:p>
                      <a:pPr algn="l">
                        <a:lnSpc>
                          <a:spcPct val="150000"/>
                        </a:lnSpc>
                      </a:pPr>
                      <a:r>
                        <a:rPr lang="en-AU" sz="1600" b="1">
                          <a:effectLst/>
                        </a:rPr>
                        <a:t>As a result</a:t>
                      </a:r>
                      <a:endParaRPr lang="en-AU" sz="1600">
                        <a:effectLst/>
                      </a:endParaRPr>
                    </a:p>
                  </a:txBody>
                  <a:tcPr marL="152400" marR="152400" marT="47625" marB="47625" anchor="ctr"/>
                </a:tc>
                <a:tc>
                  <a:txBody>
                    <a:bodyPr/>
                    <a:lstStyle/>
                    <a:p>
                      <a:pPr algn="l">
                        <a:lnSpc>
                          <a:spcPct val="150000"/>
                        </a:lnSpc>
                      </a:pPr>
                      <a:r>
                        <a:rPr lang="en-AU" sz="1600" dirty="0">
                          <a:effectLst/>
                        </a:rPr>
                        <a:t>Highlights the outcome or effect of a cause stated earlier.</a:t>
                      </a:r>
                    </a:p>
                  </a:txBody>
                  <a:tcPr marL="152400" marR="152400" marT="47625" marB="47625" anchor="ctr"/>
                </a:tc>
                <a:extLst>
                  <a:ext uri="{0D108BD9-81ED-4DB2-BD59-A6C34878D82A}">
                    <a16:rowId xmlns:a16="http://schemas.microsoft.com/office/drawing/2014/main" val="1291707454"/>
                  </a:ext>
                </a:extLst>
              </a:tr>
              <a:tr h="190500">
                <a:tc>
                  <a:txBody>
                    <a:bodyPr/>
                    <a:lstStyle/>
                    <a:p>
                      <a:pPr algn="l">
                        <a:lnSpc>
                          <a:spcPct val="150000"/>
                        </a:lnSpc>
                      </a:pPr>
                      <a:r>
                        <a:rPr lang="en-AU" sz="1600" b="1">
                          <a:effectLst/>
                        </a:rPr>
                        <a:t>Consequently</a:t>
                      </a:r>
                      <a:endParaRPr lang="en-AU" sz="1600">
                        <a:effectLst/>
                      </a:endParaRPr>
                    </a:p>
                  </a:txBody>
                  <a:tcPr marL="152400" marR="152400" marT="47625" marB="47625" anchor="ctr"/>
                </a:tc>
                <a:tc>
                  <a:txBody>
                    <a:bodyPr/>
                    <a:lstStyle/>
                    <a:p>
                      <a:pPr algn="l">
                        <a:lnSpc>
                          <a:spcPct val="150000"/>
                        </a:lnSpc>
                      </a:pPr>
                      <a:r>
                        <a:rPr lang="en-AU" sz="1600" dirty="0">
                          <a:effectLst/>
                        </a:rPr>
                        <a:t>Indicates a direct consequence of an event or action.</a:t>
                      </a:r>
                    </a:p>
                  </a:txBody>
                  <a:tcPr marL="152400" marR="152400" marT="47625" marB="47625" anchor="ctr"/>
                </a:tc>
                <a:extLst>
                  <a:ext uri="{0D108BD9-81ED-4DB2-BD59-A6C34878D82A}">
                    <a16:rowId xmlns:a16="http://schemas.microsoft.com/office/drawing/2014/main" val="1021139454"/>
                  </a:ext>
                </a:extLst>
              </a:tr>
              <a:tr h="190500">
                <a:tc>
                  <a:txBody>
                    <a:bodyPr/>
                    <a:lstStyle/>
                    <a:p>
                      <a:pPr algn="l">
                        <a:lnSpc>
                          <a:spcPct val="150000"/>
                        </a:lnSpc>
                      </a:pPr>
                      <a:r>
                        <a:rPr lang="en-AU" sz="1600" b="1">
                          <a:effectLst/>
                        </a:rPr>
                        <a:t>Due to</a:t>
                      </a:r>
                      <a:endParaRPr lang="en-AU" sz="1600">
                        <a:effectLst/>
                      </a:endParaRPr>
                    </a:p>
                  </a:txBody>
                  <a:tcPr marL="152400" marR="152400" marT="47625" marB="47625" anchor="ctr"/>
                </a:tc>
                <a:tc>
                  <a:txBody>
                    <a:bodyPr/>
                    <a:lstStyle/>
                    <a:p>
                      <a:pPr algn="l">
                        <a:lnSpc>
                          <a:spcPct val="150000"/>
                        </a:lnSpc>
                      </a:pPr>
                      <a:r>
                        <a:rPr lang="en-AU" sz="1600" dirty="0">
                          <a:effectLst/>
                        </a:rPr>
                        <a:t>Specifies the cause of a situation or event.</a:t>
                      </a:r>
                    </a:p>
                  </a:txBody>
                  <a:tcPr marL="152400" marR="152400" marT="47625" marB="47625" anchor="ctr"/>
                </a:tc>
                <a:extLst>
                  <a:ext uri="{0D108BD9-81ED-4DB2-BD59-A6C34878D82A}">
                    <a16:rowId xmlns:a16="http://schemas.microsoft.com/office/drawing/2014/main" val="2273592534"/>
                  </a:ext>
                </a:extLst>
              </a:tr>
              <a:tr h="190500">
                <a:tc>
                  <a:txBody>
                    <a:bodyPr/>
                    <a:lstStyle/>
                    <a:p>
                      <a:pPr algn="l">
                        <a:lnSpc>
                          <a:spcPct val="150000"/>
                        </a:lnSpc>
                      </a:pPr>
                      <a:r>
                        <a:rPr lang="en-AU" sz="1600" b="1">
                          <a:effectLst/>
                        </a:rPr>
                        <a:t>So</a:t>
                      </a:r>
                      <a:endParaRPr lang="en-AU" sz="1600">
                        <a:effectLst/>
                      </a:endParaRPr>
                    </a:p>
                  </a:txBody>
                  <a:tcPr marL="152400" marR="152400" marT="47625" marB="47625" anchor="ctr"/>
                </a:tc>
                <a:tc>
                  <a:txBody>
                    <a:bodyPr/>
                    <a:lstStyle/>
                    <a:p>
                      <a:pPr algn="l">
                        <a:lnSpc>
                          <a:spcPct val="150000"/>
                        </a:lnSpc>
                      </a:pPr>
                      <a:r>
                        <a:rPr lang="en-AU" sz="1600" dirty="0">
                          <a:effectLst/>
                        </a:rPr>
                        <a:t>Connects a cause with its direct effect in a straightforward manner.</a:t>
                      </a:r>
                    </a:p>
                  </a:txBody>
                  <a:tcPr marL="152400" marR="152400" marT="47625" marB="47625" anchor="ctr"/>
                </a:tc>
                <a:extLst>
                  <a:ext uri="{0D108BD9-81ED-4DB2-BD59-A6C34878D82A}">
                    <a16:rowId xmlns:a16="http://schemas.microsoft.com/office/drawing/2014/main" val="4190457127"/>
                  </a:ext>
                </a:extLst>
              </a:tr>
              <a:tr h="190500">
                <a:tc>
                  <a:txBody>
                    <a:bodyPr/>
                    <a:lstStyle/>
                    <a:p>
                      <a:pPr algn="l">
                        <a:lnSpc>
                          <a:spcPct val="150000"/>
                        </a:lnSpc>
                      </a:pPr>
                      <a:r>
                        <a:rPr lang="en-AU" sz="1600" b="1">
                          <a:effectLst/>
                        </a:rPr>
                        <a:t>Since</a:t>
                      </a:r>
                      <a:endParaRPr lang="en-AU" sz="1600">
                        <a:effectLst/>
                      </a:endParaRPr>
                    </a:p>
                  </a:txBody>
                  <a:tcPr marL="152400" marR="152400" marT="47625" marB="47625" anchor="ctr"/>
                </a:tc>
                <a:tc>
                  <a:txBody>
                    <a:bodyPr/>
                    <a:lstStyle/>
                    <a:p>
                      <a:pPr algn="l">
                        <a:lnSpc>
                          <a:spcPct val="150000"/>
                        </a:lnSpc>
                      </a:pPr>
                      <a:r>
                        <a:rPr lang="en-AU" sz="1600" dirty="0">
                          <a:effectLst/>
                        </a:rPr>
                        <a:t>Indicates the reason for a situation, often used at the beginning of a sentence.</a:t>
                      </a:r>
                    </a:p>
                  </a:txBody>
                  <a:tcPr marL="152400" marR="152400" marT="47625" marB="47625" anchor="ctr"/>
                </a:tc>
                <a:extLst>
                  <a:ext uri="{0D108BD9-81ED-4DB2-BD59-A6C34878D82A}">
                    <a16:rowId xmlns:a16="http://schemas.microsoft.com/office/drawing/2014/main" val="3898248992"/>
                  </a:ext>
                </a:extLst>
              </a:tr>
              <a:tr h="190500">
                <a:tc>
                  <a:txBody>
                    <a:bodyPr/>
                    <a:lstStyle/>
                    <a:p>
                      <a:pPr algn="l">
                        <a:lnSpc>
                          <a:spcPct val="150000"/>
                        </a:lnSpc>
                      </a:pPr>
                      <a:r>
                        <a:rPr lang="en-AU" sz="1600" b="1">
                          <a:effectLst/>
                        </a:rPr>
                        <a:t>For this reason</a:t>
                      </a:r>
                      <a:endParaRPr lang="en-AU" sz="1600">
                        <a:effectLst/>
                      </a:endParaRPr>
                    </a:p>
                  </a:txBody>
                  <a:tcPr marL="152400" marR="152400" marT="47625" marB="47625" anchor="ctr"/>
                </a:tc>
                <a:tc>
                  <a:txBody>
                    <a:bodyPr/>
                    <a:lstStyle/>
                    <a:p>
                      <a:pPr algn="l">
                        <a:lnSpc>
                          <a:spcPct val="150000"/>
                        </a:lnSpc>
                      </a:pPr>
                      <a:r>
                        <a:rPr lang="en-AU" sz="1600" dirty="0">
                          <a:effectLst/>
                        </a:rPr>
                        <a:t>Explains why something happened based on prior information.</a:t>
                      </a:r>
                    </a:p>
                  </a:txBody>
                  <a:tcPr marL="152400" marR="152400" marT="47625" marB="47625" anchor="ctr"/>
                </a:tc>
                <a:extLst>
                  <a:ext uri="{0D108BD9-81ED-4DB2-BD59-A6C34878D82A}">
                    <a16:rowId xmlns:a16="http://schemas.microsoft.com/office/drawing/2014/main" val="204792196"/>
                  </a:ext>
                </a:extLst>
              </a:tr>
              <a:tr h="190500">
                <a:tc>
                  <a:txBody>
                    <a:bodyPr/>
                    <a:lstStyle/>
                    <a:p>
                      <a:pPr algn="l">
                        <a:lnSpc>
                          <a:spcPct val="150000"/>
                        </a:lnSpc>
                      </a:pPr>
                      <a:r>
                        <a:rPr lang="en-AU" sz="1600" b="1" dirty="0">
                          <a:effectLst/>
                        </a:rPr>
                        <a:t>Hence</a:t>
                      </a:r>
                      <a:endParaRPr lang="en-AU" sz="1600" dirty="0">
                        <a:effectLst/>
                      </a:endParaRPr>
                    </a:p>
                  </a:txBody>
                  <a:tcPr marL="152400" marR="152400" marT="47625" marB="47625" anchor="ctr"/>
                </a:tc>
                <a:tc>
                  <a:txBody>
                    <a:bodyPr/>
                    <a:lstStyle/>
                    <a:p>
                      <a:pPr algn="l">
                        <a:lnSpc>
                          <a:spcPct val="150000"/>
                        </a:lnSpc>
                      </a:pPr>
                      <a:r>
                        <a:rPr lang="en-AU" sz="1600" dirty="0">
                          <a:effectLst/>
                        </a:rPr>
                        <a:t>Indicates a conclusion drawn from earlier statements, similar to ‘therefore’.</a:t>
                      </a:r>
                    </a:p>
                  </a:txBody>
                  <a:tcPr marL="152400" marR="152400" marT="47625" marB="47625" anchor="ctr"/>
                </a:tc>
                <a:extLst>
                  <a:ext uri="{0D108BD9-81ED-4DB2-BD59-A6C34878D82A}">
                    <a16:rowId xmlns:a16="http://schemas.microsoft.com/office/drawing/2014/main" val="3809396865"/>
                  </a:ext>
                </a:extLst>
              </a:tr>
            </a:tbl>
          </a:graphicData>
        </a:graphic>
      </p:graphicFrame>
      <p:sp>
        <p:nvSpPr>
          <p:cNvPr id="6" name="TextBox 5">
            <a:extLst>
              <a:ext uri="{FF2B5EF4-FFF2-40B4-BE49-F238E27FC236}">
                <a16:creationId xmlns:a16="http://schemas.microsoft.com/office/drawing/2014/main" id="{98496E8B-AA4B-1AAB-3748-0DBEC473B199}"/>
              </a:ext>
            </a:extLst>
          </p:cNvPr>
          <p:cNvSpPr txBox="1"/>
          <p:nvPr/>
        </p:nvSpPr>
        <p:spPr>
          <a:xfrm>
            <a:off x="377082" y="6310075"/>
            <a:ext cx="10764000" cy="295925"/>
          </a:xfrm>
          <a:prstGeom prst="rect">
            <a:avLst/>
          </a:prstGeom>
          <a:noFill/>
        </p:spPr>
        <p:txBody>
          <a:bodyPr wrap="square" lIns="0" tIns="0" rIns="0" bIns="0" rtlCol="0">
            <a:noAutofit/>
          </a:bodyPr>
          <a:lstStyle/>
          <a:p>
            <a:pPr algn="l"/>
            <a:r>
              <a:rPr lang="en-AU" sz="1600" b="1" dirty="0"/>
              <a:t>Activity: </a:t>
            </a:r>
            <a:r>
              <a:rPr lang="en-AU" sz="1600" dirty="0"/>
              <a:t>Find as many examples of these as you can in Core text 2.</a:t>
            </a:r>
          </a:p>
        </p:txBody>
      </p:sp>
      <p:sp>
        <p:nvSpPr>
          <p:cNvPr id="2" name="Slide Number Placeholder 1">
            <a:extLst>
              <a:ext uri="{FF2B5EF4-FFF2-40B4-BE49-F238E27FC236}">
                <a16:creationId xmlns:a16="http://schemas.microsoft.com/office/drawing/2014/main" id="{6A0E7B3A-B271-B171-6313-E0603E8CB3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405969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E4B76-869A-DF8F-0A1B-BF3C6E2EB7C1}"/>
              </a:ext>
            </a:extLst>
          </p:cNvPr>
          <p:cNvSpPr>
            <a:spLocks noGrp="1"/>
          </p:cNvSpPr>
          <p:nvPr>
            <p:ph type="title"/>
          </p:nvPr>
        </p:nvSpPr>
        <p:spPr/>
        <p:txBody>
          <a:bodyPr/>
          <a:lstStyle/>
          <a:p>
            <a:r>
              <a:rPr lang="en-AU" sz="3400" dirty="0"/>
              <a:t>Expanding vocabulary and understanding of language forms relevant to lyric essays and persuasive texts </a:t>
            </a:r>
          </a:p>
        </p:txBody>
      </p:sp>
      <p:sp>
        <p:nvSpPr>
          <p:cNvPr id="5" name="TextBox 4">
            <a:extLst>
              <a:ext uri="{FF2B5EF4-FFF2-40B4-BE49-F238E27FC236}">
                <a16:creationId xmlns:a16="http://schemas.microsoft.com/office/drawing/2014/main" id="{F4570E87-01A4-91AB-DA26-221A85CDB2A7}"/>
              </a:ext>
            </a:extLst>
          </p:cNvPr>
          <p:cNvSpPr txBox="1"/>
          <p:nvPr/>
        </p:nvSpPr>
        <p:spPr>
          <a:xfrm>
            <a:off x="1212723" y="1679577"/>
            <a:ext cx="10631277" cy="1154675"/>
          </a:xfrm>
          <a:prstGeom prst="rect">
            <a:avLst/>
          </a:prstGeom>
          <a:noFill/>
        </p:spPr>
        <p:txBody>
          <a:bodyPr wrap="square">
            <a:spAutoFit/>
          </a:bodyPr>
          <a:lstStyle/>
          <a:p>
            <a:pPr algn="l" rtl="0" fontAlgn="base">
              <a:lnSpc>
                <a:spcPct val="150000"/>
              </a:lnSpc>
              <a:spcBef>
                <a:spcPts val="1200"/>
              </a:spcBef>
              <a:spcAft>
                <a:spcPts val="600"/>
              </a:spcAft>
              <a:buNone/>
            </a:pPr>
            <a:r>
              <a:rPr lang="en-AU" sz="1600" b="1" i="0" dirty="0">
                <a:solidFill>
                  <a:srgbClr val="000000"/>
                </a:solidFill>
                <a:effectLst/>
              </a:rPr>
              <a:t>Ethos </a:t>
            </a:r>
            <a:r>
              <a:rPr lang="en-AU" sz="1600" b="0" i="0" dirty="0">
                <a:solidFill>
                  <a:srgbClr val="000000"/>
                </a:solidFill>
                <a:effectLst/>
              </a:rPr>
              <a:t>– the credibility of the speaker or writer. This is shaped by the writer’s reputation, their trustworthiness and how believable they are. The speaker or writer should establish themselves as someone who knows a lot about or has a lot of experience with the topic, subject matter and/or context of the situation. </a:t>
            </a:r>
          </a:p>
        </p:txBody>
      </p:sp>
      <p:sp>
        <p:nvSpPr>
          <p:cNvPr id="9" name="TextBox 8">
            <a:extLst>
              <a:ext uri="{FF2B5EF4-FFF2-40B4-BE49-F238E27FC236}">
                <a16:creationId xmlns:a16="http://schemas.microsoft.com/office/drawing/2014/main" id="{25E24E1D-9101-B62C-6761-EFE76B6E97BE}"/>
              </a:ext>
            </a:extLst>
          </p:cNvPr>
          <p:cNvSpPr txBox="1"/>
          <p:nvPr/>
        </p:nvSpPr>
        <p:spPr>
          <a:xfrm>
            <a:off x="1212723" y="3162572"/>
            <a:ext cx="10631277" cy="1154675"/>
          </a:xfrm>
          <a:prstGeom prst="rect">
            <a:avLst/>
          </a:prstGeom>
          <a:noFill/>
        </p:spPr>
        <p:txBody>
          <a:bodyPr wrap="square">
            <a:spAutoFit/>
          </a:bodyPr>
          <a:lstStyle/>
          <a:p>
            <a:pPr fontAlgn="base">
              <a:lnSpc>
                <a:spcPct val="150000"/>
              </a:lnSpc>
              <a:spcBef>
                <a:spcPts val="1200"/>
              </a:spcBef>
              <a:spcAft>
                <a:spcPts val="600"/>
              </a:spcAft>
            </a:pPr>
            <a:r>
              <a:rPr lang="en-AU" sz="1600" b="1" dirty="0">
                <a:solidFill>
                  <a:srgbClr val="000000"/>
                </a:solidFill>
              </a:rPr>
              <a:t>Pathos </a:t>
            </a:r>
            <a:r>
              <a:rPr lang="en-AU" sz="1600" dirty="0">
                <a:solidFill>
                  <a:srgbClr val="000000"/>
                </a:solidFill>
              </a:rPr>
              <a:t>– the emotional appeal in the writing. This is shaped by the writer’s deliberate use of ideas and/or language which they know will cause an emotional reaction or connection in their audience. This is the appeal to the emotional side of the audience’s minds.</a:t>
            </a:r>
          </a:p>
        </p:txBody>
      </p:sp>
      <p:sp>
        <p:nvSpPr>
          <p:cNvPr id="10" name="TextBox 9">
            <a:extLst>
              <a:ext uri="{FF2B5EF4-FFF2-40B4-BE49-F238E27FC236}">
                <a16:creationId xmlns:a16="http://schemas.microsoft.com/office/drawing/2014/main" id="{1A1BAB3C-9AFB-E190-82D7-1F89BCC2C53E}"/>
              </a:ext>
            </a:extLst>
          </p:cNvPr>
          <p:cNvSpPr txBox="1"/>
          <p:nvPr/>
        </p:nvSpPr>
        <p:spPr>
          <a:xfrm>
            <a:off x="1212723" y="4611964"/>
            <a:ext cx="10631277" cy="1524007"/>
          </a:xfrm>
          <a:prstGeom prst="rect">
            <a:avLst/>
          </a:prstGeom>
          <a:noFill/>
        </p:spPr>
        <p:txBody>
          <a:bodyPr wrap="square">
            <a:spAutoFit/>
          </a:bodyPr>
          <a:lstStyle/>
          <a:p>
            <a:pPr fontAlgn="base">
              <a:lnSpc>
                <a:spcPct val="150000"/>
              </a:lnSpc>
              <a:spcBef>
                <a:spcPts val="1200"/>
              </a:spcBef>
              <a:spcAft>
                <a:spcPts val="600"/>
              </a:spcAft>
            </a:pPr>
            <a:r>
              <a:rPr lang="en-AU" sz="1600" b="1" dirty="0">
                <a:solidFill>
                  <a:srgbClr val="000000"/>
                </a:solidFill>
              </a:rPr>
              <a:t>Logos </a:t>
            </a:r>
            <a:r>
              <a:rPr lang="en-AU" sz="1600" dirty="0">
                <a:solidFill>
                  <a:srgbClr val="000000"/>
                </a:solidFill>
              </a:rPr>
              <a:t>– the logical appeal of the writing in the text. The use of logic, reasoning, evidence and facts to support an argument. This is the appeal to the rational side of the audience’s minds. The intellectual appeal is in the writing. This includes the bulk of the factual information the writer wants the audience to acknowledge. Evidence, statistics and data are all part of logos. </a:t>
            </a:r>
          </a:p>
        </p:txBody>
      </p:sp>
      <p:pic>
        <p:nvPicPr>
          <p:cNvPr id="6" name="Graphic 5">
            <a:extLst>
              <a:ext uri="{FF2B5EF4-FFF2-40B4-BE49-F238E27FC236}">
                <a16:creationId xmlns:a16="http://schemas.microsoft.com/office/drawing/2014/main" id="{E686FF29-A98F-154E-5A81-7394783B5D6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646" y="4937426"/>
            <a:ext cx="914400" cy="914400"/>
          </a:xfrm>
          <a:prstGeom prst="rect">
            <a:avLst/>
          </a:prstGeom>
        </p:spPr>
      </p:pic>
      <p:pic>
        <p:nvPicPr>
          <p:cNvPr id="7" name="Graphic 6">
            <a:extLst>
              <a:ext uri="{FF2B5EF4-FFF2-40B4-BE49-F238E27FC236}">
                <a16:creationId xmlns:a16="http://schemas.microsoft.com/office/drawing/2014/main" id="{8440F78E-C077-64C6-556E-AE2136ED869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4646" y="3338107"/>
            <a:ext cx="914400" cy="914400"/>
          </a:xfrm>
          <a:prstGeom prst="rect">
            <a:avLst/>
          </a:prstGeom>
        </p:spPr>
      </p:pic>
      <p:pic>
        <p:nvPicPr>
          <p:cNvPr id="8" name="Graphic 7">
            <a:extLst>
              <a:ext uri="{FF2B5EF4-FFF2-40B4-BE49-F238E27FC236}">
                <a16:creationId xmlns:a16="http://schemas.microsoft.com/office/drawing/2014/main" id="{0277CD91-C455-A113-0D0F-43D0A9EE58F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4646" y="1889163"/>
            <a:ext cx="914400" cy="914400"/>
          </a:xfrm>
          <a:prstGeom prst="rect">
            <a:avLst/>
          </a:prstGeom>
        </p:spPr>
      </p:pic>
      <p:sp>
        <p:nvSpPr>
          <p:cNvPr id="4" name="Slide Number Placeholder 3">
            <a:extLst>
              <a:ext uri="{FF2B5EF4-FFF2-40B4-BE49-F238E27FC236}">
                <a16:creationId xmlns:a16="http://schemas.microsoft.com/office/drawing/2014/main" id="{8E6C3C78-1817-9D75-CF74-9BE2C02FE6F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77995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231B-5BEE-BAA1-5B4B-B14B0B0599D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D94575A-2EE0-1722-AF40-81728135D72F}"/>
              </a:ext>
            </a:extLst>
          </p:cNvPr>
          <p:cNvSpPr>
            <a:spLocks noGrp="1"/>
          </p:cNvSpPr>
          <p:nvPr>
            <p:ph type="ctrTitle"/>
          </p:nvPr>
        </p:nvSpPr>
        <p:spPr>
          <a:xfrm>
            <a:off x="539999" y="2840058"/>
            <a:ext cx="6255979" cy="2033997"/>
          </a:xfrm>
        </p:spPr>
        <p:txBody>
          <a:bodyPr/>
          <a:lstStyle/>
          <a:p>
            <a:r>
              <a:rPr lang="en-AU" dirty="0">
                <a:latin typeface="+mj-lt"/>
              </a:rPr>
              <a:t>Phase 3b, sequence </a:t>
            </a:r>
            <a:r>
              <a:rPr lang="en-AU" dirty="0"/>
              <a:t>6</a:t>
            </a:r>
            <a:r>
              <a:rPr lang="en-AU" dirty="0">
                <a:latin typeface="+mj-lt"/>
              </a:rPr>
              <a:t> – exploring hybridity in ‘The tent village at Musgrave Park’</a:t>
            </a:r>
          </a:p>
        </p:txBody>
      </p:sp>
      <p:pic>
        <p:nvPicPr>
          <p:cNvPr id="10" name="Picture Placeholder 12">
            <a:extLst>
              <a:ext uri="{FF2B5EF4-FFF2-40B4-BE49-F238E27FC236}">
                <a16:creationId xmlns:a16="http://schemas.microsoft.com/office/drawing/2014/main" id="{FC913BFE-3771-FA6B-E76D-C47F979FB17E}"/>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309" r="22309"/>
          <a:stretch/>
        </p:blipFill>
        <p:spPr>
          <a:xfrm>
            <a:off x="7128000" y="0"/>
            <a:ext cx="5064000" cy="6858000"/>
          </a:xfrm>
        </p:spPr>
      </p:pic>
      <p:sp>
        <p:nvSpPr>
          <p:cNvPr id="11" name="Text Placeholder 5">
            <a:extLst>
              <a:ext uri="{FF2B5EF4-FFF2-40B4-BE49-F238E27FC236}">
                <a16:creationId xmlns:a16="http://schemas.microsoft.com/office/drawing/2014/main" id="{116A839C-DF29-7999-48C6-45A25AFD9571}"/>
              </a:ext>
              <a:ext uri="{C183D7F6-B498-43B3-948B-1728B52AA6E4}">
                <adec:decorative xmlns:adec="http://schemas.microsoft.com/office/drawing/2017/decorative" val="1"/>
              </a:ext>
            </a:extLst>
          </p:cNvPr>
          <p:cNvSpPr txBox="1">
            <a:spLocks/>
          </p:cNvSpPr>
          <p:nvPr/>
        </p:nvSpPr>
        <p:spPr>
          <a:xfrm>
            <a:off x="7434943" y="6348091"/>
            <a:ext cx="4601399"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i="1" dirty="0">
                <a:solidFill>
                  <a:srgbClr val="002664"/>
                </a:solidFill>
                <a:latin typeface="Arial"/>
                <a:cs typeface="Arial"/>
                <a:hlinkClick r:id="rId4"/>
              </a:rPr>
              <a:t>Musgrave Park, Brisbane</a:t>
            </a:r>
            <a:r>
              <a:rPr lang="en-AU" sz="1100" dirty="0">
                <a:solidFill>
                  <a:srgbClr val="002664"/>
                </a:solidFill>
                <a:latin typeface="Arial"/>
                <a:cs typeface="Arial"/>
                <a:hlinkClick r:id="rId4"/>
              </a:rPr>
              <a:t> photo</a:t>
            </a:r>
            <a:r>
              <a:rPr lang="en-AU" sz="1100" dirty="0">
                <a:solidFill>
                  <a:srgbClr val="002664"/>
                </a:solidFill>
                <a:latin typeface="Arial"/>
                <a:cs typeface="Arial"/>
              </a:rPr>
              <a:t> by Rae Allen on Wikimedia commons</a:t>
            </a:r>
            <a:endParaRPr lang="en-AU" sz="1100" dirty="0">
              <a:solidFill>
                <a:srgbClr val="000000"/>
              </a:solidFill>
              <a:latin typeface="Arial"/>
              <a:cs typeface="Arial"/>
            </a:endParaRPr>
          </a:p>
        </p:txBody>
      </p:sp>
    </p:spTree>
    <p:extLst>
      <p:ext uri="{BB962C8B-B14F-4D97-AF65-F5344CB8AC3E}">
        <p14:creationId xmlns:p14="http://schemas.microsoft.com/office/powerpoint/2010/main" val="21500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Connecting to prior learning </a:t>
            </a:r>
            <a:r>
              <a:rPr lang="en-AU" dirty="0">
                <a:solidFill>
                  <a:schemeClr val="bg1"/>
                </a:solidFill>
                <a:latin typeface="+mj-lt"/>
              </a:rPr>
              <a:t>(1)</a:t>
            </a:r>
          </a:p>
        </p:txBody>
      </p:sp>
      <p:sp>
        <p:nvSpPr>
          <p:cNvPr id="28" name="Text Placeholder 12">
            <a:extLst>
              <a:ext uri="{FF2B5EF4-FFF2-40B4-BE49-F238E27FC236}">
                <a16:creationId xmlns:a16="http://schemas.microsoft.com/office/drawing/2014/main" id="{DC08E935-D621-E336-27DA-77E187916701}"/>
              </a:ext>
            </a:extLst>
          </p:cNvPr>
          <p:cNvSpPr>
            <a:spLocks noGrp="1"/>
          </p:cNvSpPr>
          <p:nvPr>
            <p:ph type="body" sz="quarter" idx="18"/>
          </p:nvPr>
        </p:nvSpPr>
        <p:spPr>
          <a:xfrm>
            <a:off x="360000" y="982520"/>
            <a:ext cx="11483998" cy="356423"/>
          </a:xfrm>
        </p:spPr>
        <p:txBody>
          <a:bodyPr/>
          <a:lstStyle/>
          <a:p>
            <a:r>
              <a:rPr lang="en-AU" dirty="0">
                <a:latin typeface="+mj-lt"/>
              </a:rPr>
              <a:t>What do we mean when we say ‘hybrid’?</a:t>
            </a:r>
          </a:p>
        </p:txBody>
      </p:sp>
      <p:cxnSp>
        <p:nvCxnSpPr>
          <p:cNvPr id="30" name="Google Shape;125;p17">
            <a:extLst>
              <a:ext uri="{FF2B5EF4-FFF2-40B4-BE49-F238E27FC236}">
                <a16:creationId xmlns:a16="http://schemas.microsoft.com/office/drawing/2014/main" id="{30E5E579-7AA4-89C1-48DE-DC5ED6ACBA48}"/>
              </a:ext>
              <a:ext uri="{C183D7F6-B498-43B3-948B-1728B52AA6E4}">
                <adec:decorative xmlns:adec="http://schemas.microsoft.com/office/drawing/2017/decorative" val="1"/>
              </a:ext>
            </a:extLst>
          </p:cNvPr>
          <p:cNvCxnSpPr/>
          <p:nvPr/>
        </p:nvCxnSpPr>
        <p:spPr>
          <a:xfrm>
            <a:off x="3322352" y="3916105"/>
            <a:ext cx="1674541" cy="0"/>
          </a:xfrm>
          <a:prstGeom prst="straightConnector1">
            <a:avLst/>
          </a:prstGeom>
          <a:noFill/>
          <a:ln w="19050" cap="flat" cmpd="sng">
            <a:solidFill>
              <a:srgbClr val="007A8A"/>
            </a:solidFill>
            <a:prstDash val="solid"/>
            <a:round/>
            <a:headEnd type="none" w="med" len="med"/>
            <a:tailEnd type="none" w="med" len="med"/>
          </a:ln>
        </p:spPr>
      </p:cxnSp>
      <p:cxnSp>
        <p:nvCxnSpPr>
          <p:cNvPr id="31" name="Google Shape;126;p17">
            <a:extLst>
              <a:ext uri="{FF2B5EF4-FFF2-40B4-BE49-F238E27FC236}">
                <a16:creationId xmlns:a16="http://schemas.microsoft.com/office/drawing/2014/main" id="{7DBE6F16-6997-105D-46DD-CC2E009472BB}"/>
              </a:ext>
              <a:ext uri="{C183D7F6-B498-43B3-948B-1728B52AA6E4}">
                <adec:decorative xmlns:adec="http://schemas.microsoft.com/office/drawing/2017/decorative" val="1"/>
              </a:ext>
            </a:extLst>
          </p:cNvPr>
          <p:cNvCxnSpPr/>
          <p:nvPr/>
        </p:nvCxnSpPr>
        <p:spPr>
          <a:xfrm rot="10800000" flipH="1">
            <a:off x="6836841" y="3916227"/>
            <a:ext cx="1674177" cy="9471"/>
          </a:xfrm>
          <a:prstGeom prst="straightConnector1">
            <a:avLst/>
          </a:prstGeom>
          <a:noFill/>
          <a:ln w="19050" cap="flat" cmpd="sng">
            <a:solidFill>
              <a:srgbClr val="007A8A"/>
            </a:solidFill>
            <a:prstDash val="solid"/>
            <a:round/>
            <a:headEnd type="none" w="med" len="med"/>
            <a:tailEnd type="none" w="med" len="med"/>
          </a:ln>
        </p:spPr>
      </p:cxnSp>
      <p:cxnSp>
        <p:nvCxnSpPr>
          <p:cNvPr id="32" name="Google Shape;127;p17">
            <a:extLst>
              <a:ext uri="{FF2B5EF4-FFF2-40B4-BE49-F238E27FC236}">
                <a16:creationId xmlns:a16="http://schemas.microsoft.com/office/drawing/2014/main" id="{308FB8C1-B46E-795A-9080-83F7C6C2A67E}"/>
              </a:ext>
              <a:ext uri="{C183D7F6-B498-43B3-948B-1728B52AA6E4}">
                <adec:decorative xmlns:adec="http://schemas.microsoft.com/office/drawing/2017/decorative" val="1"/>
              </a:ext>
            </a:extLst>
          </p:cNvPr>
          <p:cNvCxnSpPr>
            <a:stCxn id="40" idx="4"/>
          </p:cNvCxnSpPr>
          <p:nvPr/>
        </p:nvCxnSpPr>
        <p:spPr>
          <a:xfrm>
            <a:off x="5859142" y="4663596"/>
            <a:ext cx="0" cy="1049092"/>
          </a:xfrm>
          <a:prstGeom prst="straightConnector1">
            <a:avLst/>
          </a:prstGeom>
          <a:noFill/>
          <a:ln w="19050" cap="flat" cmpd="sng">
            <a:solidFill>
              <a:srgbClr val="007A8A"/>
            </a:solidFill>
            <a:prstDash val="solid"/>
            <a:round/>
            <a:headEnd type="none" w="med" len="med"/>
            <a:tailEnd type="none" w="med" len="med"/>
          </a:ln>
        </p:spPr>
      </p:cxnSp>
      <p:cxnSp>
        <p:nvCxnSpPr>
          <p:cNvPr id="34" name="Google Shape;128;p17">
            <a:extLst>
              <a:ext uri="{FF2B5EF4-FFF2-40B4-BE49-F238E27FC236}">
                <a16:creationId xmlns:a16="http://schemas.microsoft.com/office/drawing/2014/main" id="{0432AA7C-34C7-ECC9-A376-8369593BB01B}"/>
              </a:ext>
              <a:ext uri="{C183D7F6-B498-43B3-948B-1728B52AA6E4}">
                <adec:decorative xmlns:adec="http://schemas.microsoft.com/office/drawing/2017/decorative" val="1"/>
              </a:ext>
            </a:extLst>
          </p:cNvPr>
          <p:cNvCxnSpPr>
            <a:stCxn id="40" idx="0"/>
            <a:endCxn id="42" idx="4"/>
          </p:cNvCxnSpPr>
          <p:nvPr/>
        </p:nvCxnSpPr>
        <p:spPr>
          <a:xfrm flipV="1">
            <a:off x="5887983" y="2142255"/>
            <a:ext cx="9451" cy="1026371"/>
          </a:xfrm>
          <a:prstGeom prst="straightConnector1">
            <a:avLst/>
          </a:prstGeom>
          <a:noFill/>
          <a:ln w="19050" cap="flat" cmpd="sng">
            <a:solidFill>
              <a:srgbClr val="007A8A"/>
            </a:solidFill>
            <a:prstDash val="solid"/>
            <a:round/>
            <a:headEnd type="none" w="med" len="med"/>
            <a:tailEnd type="none" w="med" len="med"/>
          </a:ln>
        </p:spPr>
      </p:cxnSp>
      <p:cxnSp>
        <p:nvCxnSpPr>
          <p:cNvPr id="36" name="Google Shape;130;p17">
            <a:extLst>
              <a:ext uri="{FF2B5EF4-FFF2-40B4-BE49-F238E27FC236}">
                <a16:creationId xmlns:a16="http://schemas.microsoft.com/office/drawing/2014/main" id="{CC9F1800-BD58-C791-80B2-96997CC3E6AC}"/>
              </a:ext>
              <a:ext uri="{C183D7F6-B498-43B3-948B-1728B52AA6E4}">
                <adec:decorative xmlns:adec="http://schemas.microsoft.com/office/drawing/2017/decorative" val="1"/>
              </a:ext>
            </a:extLst>
          </p:cNvPr>
          <p:cNvCxnSpPr>
            <a:endCxn id="47" idx="7"/>
          </p:cNvCxnSpPr>
          <p:nvPr/>
        </p:nvCxnSpPr>
        <p:spPr>
          <a:xfrm flipH="1">
            <a:off x="3884447" y="4444561"/>
            <a:ext cx="1363820" cy="595579"/>
          </a:xfrm>
          <a:prstGeom prst="straightConnector1">
            <a:avLst/>
          </a:prstGeom>
          <a:noFill/>
          <a:ln w="19050" cap="flat" cmpd="sng">
            <a:solidFill>
              <a:srgbClr val="007A8A"/>
            </a:solidFill>
            <a:prstDash val="solid"/>
            <a:round/>
            <a:headEnd type="none" w="med" len="med"/>
            <a:tailEnd type="none" w="med" len="med"/>
          </a:ln>
        </p:spPr>
      </p:cxnSp>
      <p:cxnSp>
        <p:nvCxnSpPr>
          <p:cNvPr id="37" name="Google Shape;132;p17">
            <a:extLst>
              <a:ext uri="{FF2B5EF4-FFF2-40B4-BE49-F238E27FC236}">
                <a16:creationId xmlns:a16="http://schemas.microsoft.com/office/drawing/2014/main" id="{78528B64-AD9B-9536-68BA-9583A134B9A2}"/>
              </a:ext>
              <a:ext uri="{C183D7F6-B498-43B3-948B-1728B52AA6E4}">
                <adec:decorative xmlns:adec="http://schemas.microsoft.com/office/drawing/2017/decorative" val="1"/>
              </a:ext>
            </a:extLst>
          </p:cNvPr>
          <p:cNvCxnSpPr>
            <a:stCxn id="40" idx="1"/>
            <a:endCxn id="41" idx="5"/>
          </p:cNvCxnSpPr>
          <p:nvPr/>
        </p:nvCxnSpPr>
        <p:spPr>
          <a:xfrm flipH="1" flipV="1">
            <a:off x="3880669" y="2750668"/>
            <a:ext cx="1356804" cy="636889"/>
          </a:xfrm>
          <a:prstGeom prst="straightConnector1">
            <a:avLst/>
          </a:prstGeom>
          <a:noFill/>
          <a:ln w="19050" cap="flat" cmpd="sng">
            <a:solidFill>
              <a:srgbClr val="007A8A"/>
            </a:solidFill>
            <a:prstDash val="solid"/>
            <a:round/>
            <a:headEnd type="none" w="med" len="med"/>
            <a:tailEnd type="none" w="med" len="med"/>
          </a:ln>
        </p:spPr>
      </p:cxnSp>
      <p:cxnSp>
        <p:nvCxnSpPr>
          <p:cNvPr id="38" name="Google Shape;134;p17">
            <a:extLst>
              <a:ext uri="{FF2B5EF4-FFF2-40B4-BE49-F238E27FC236}">
                <a16:creationId xmlns:a16="http://schemas.microsoft.com/office/drawing/2014/main" id="{83040DB9-27D3-747A-5EB8-BF9E705C8AE6}"/>
              </a:ext>
              <a:ext uri="{C183D7F6-B498-43B3-948B-1728B52AA6E4}">
                <adec:decorative xmlns:adec="http://schemas.microsoft.com/office/drawing/2017/decorative" val="1"/>
              </a:ext>
            </a:extLst>
          </p:cNvPr>
          <p:cNvCxnSpPr>
            <a:endCxn id="45" idx="1"/>
          </p:cNvCxnSpPr>
          <p:nvPr/>
        </p:nvCxnSpPr>
        <p:spPr>
          <a:xfrm>
            <a:off x="6585689" y="4433243"/>
            <a:ext cx="1385676" cy="772977"/>
          </a:xfrm>
          <a:prstGeom prst="straightConnector1">
            <a:avLst/>
          </a:prstGeom>
          <a:noFill/>
          <a:ln w="19050" cap="flat" cmpd="sng">
            <a:solidFill>
              <a:srgbClr val="007A8A"/>
            </a:solidFill>
            <a:prstDash val="solid"/>
            <a:round/>
            <a:headEnd type="none" w="med" len="med"/>
            <a:tailEnd type="none" w="med" len="med"/>
          </a:ln>
        </p:spPr>
      </p:cxnSp>
      <p:cxnSp>
        <p:nvCxnSpPr>
          <p:cNvPr id="39" name="Google Shape;136;p17">
            <a:extLst>
              <a:ext uri="{FF2B5EF4-FFF2-40B4-BE49-F238E27FC236}">
                <a16:creationId xmlns:a16="http://schemas.microsoft.com/office/drawing/2014/main" id="{6A81269C-12AE-EE65-996D-89701140A233}"/>
              </a:ext>
              <a:ext uri="{C183D7F6-B498-43B3-948B-1728B52AA6E4}">
                <adec:decorative xmlns:adec="http://schemas.microsoft.com/office/drawing/2017/decorative" val="1"/>
              </a:ext>
            </a:extLst>
          </p:cNvPr>
          <p:cNvCxnSpPr>
            <a:endCxn id="43" idx="3"/>
          </p:cNvCxnSpPr>
          <p:nvPr/>
        </p:nvCxnSpPr>
        <p:spPr>
          <a:xfrm rot="10800000" flipH="1">
            <a:off x="6628672" y="2750668"/>
            <a:ext cx="1342693" cy="704495"/>
          </a:xfrm>
          <a:prstGeom prst="straightConnector1">
            <a:avLst/>
          </a:prstGeom>
          <a:noFill/>
          <a:ln w="19050" cap="flat" cmpd="sng">
            <a:solidFill>
              <a:srgbClr val="007A8A"/>
            </a:solidFill>
            <a:prstDash val="solid"/>
            <a:round/>
            <a:headEnd type="none" w="med" len="med"/>
            <a:tailEnd type="none" w="med" len="med"/>
          </a:ln>
        </p:spPr>
      </p:cxnSp>
      <p:sp>
        <p:nvSpPr>
          <p:cNvPr id="40" name="Google Shape;124;p17" descr="Subject ">
            <a:extLst>
              <a:ext uri="{FF2B5EF4-FFF2-40B4-BE49-F238E27FC236}">
                <a16:creationId xmlns:a16="http://schemas.microsoft.com/office/drawing/2014/main" id="{28517F51-FCEE-5710-5CF7-6FAED614379C}"/>
              </a:ext>
            </a:extLst>
          </p:cNvPr>
          <p:cNvSpPr/>
          <p:nvPr/>
        </p:nvSpPr>
        <p:spPr>
          <a:xfrm>
            <a:off x="4968023" y="3168626"/>
            <a:ext cx="1839919" cy="1494957"/>
          </a:xfrm>
          <a:prstGeom prst="ellipse">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r>
              <a:rPr lang="en" sz="2000" b="1">
                <a:latin typeface="+mj-lt"/>
                <a:cs typeface="Arial" panose="020B0604020202020204" pitchFamily="34" charset="0"/>
                <a:sym typeface="Montserrat"/>
              </a:rPr>
              <a:t>hybrid</a:t>
            </a:r>
            <a:endParaRPr sz="2000" b="1">
              <a:latin typeface="+mj-lt"/>
              <a:cs typeface="Arial" panose="020B0604020202020204" pitchFamily="34" charset="0"/>
              <a:sym typeface="Montserrat"/>
            </a:endParaRPr>
          </a:p>
        </p:txBody>
      </p:sp>
      <p:sp>
        <p:nvSpPr>
          <p:cNvPr id="41" name="Google Shape;133;p17">
            <a:extLst>
              <a:ext uri="{FF2B5EF4-FFF2-40B4-BE49-F238E27FC236}">
                <a16:creationId xmlns:a16="http://schemas.microsoft.com/office/drawing/2014/main" id="{CAC1F9E4-2A92-B004-7925-50DD9E714C4C}"/>
              </a:ext>
              <a:ext uri="{C183D7F6-B498-43B3-948B-1728B52AA6E4}">
                <adec:decorative xmlns:adec="http://schemas.microsoft.com/office/drawing/2017/decorative" val="1"/>
              </a:ext>
            </a:extLst>
          </p:cNvPr>
          <p:cNvSpPr/>
          <p:nvPr/>
        </p:nvSpPr>
        <p:spPr>
          <a:xfrm>
            <a:off x="2359637" y="2137529"/>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2" name="Google Shape;129;p17">
            <a:extLst>
              <a:ext uri="{FF2B5EF4-FFF2-40B4-BE49-F238E27FC236}">
                <a16:creationId xmlns:a16="http://schemas.microsoft.com/office/drawing/2014/main" id="{D3C2F70F-B200-2724-855C-64B63A933955}"/>
              </a:ext>
              <a:ext uri="{C183D7F6-B498-43B3-948B-1728B52AA6E4}">
                <adec:decorative xmlns:adec="http://schemas.microsoft.com/office/drawing/2017/decorative" val="1"/>
              </a:ext>
            </a:extLst>
          </p:cNvPr>
          <p:cNvSpPr/>
          <p:nvPr/>
        </p:nvSpPr>
        <p:spPr>
          <a:xfrm>
            <a:off x="5006434" y="1423918"/>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3" name="Google Shape;137;p17">
            <a:extLst>
              <a:ext uri="{FF2B5EF4-FFF2-40B4-BE49-F238E27FC236}">
                <a16:creationId xmlns:a16="http://schemas.microsoft.com/office/drawing/2014/main" id="{D4B4B6B9-06CD-1369-A61F-56F3AFDF28BD}"/>
              </a:ext>
              <a:ext uri="{C183D7F6-B498-43B3-948B-1728B52AA6E4}">
                <adec:decorative xmlns:adec="http://schemas.microsoft.com/office/drawing/2017/decorative" val="1"/>
              </a:ext>
            </a:extLst>
          </p:cNvPr>
          <p:cNvSpPr/>
          <p:nvPr/>
        </p:nvSpPr>
        <p:spPr>
          <a:xfrm>
            <a:off x="7710397" y="2137529"/>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4" name="Google Shape;140;p17">
            <a:extLst>
              <a:ext uri="{FF2B5EF4-FFF2-40B4-BE49-F238E27FC236}">
                <a16:creationId xmlns:a16="http://schemas.microsoft.com/office/drawing/2014/main" id="{77E3832D-9495-EEC9-7DA8-52DAF20A2E83}"/>
              </a:ext>
              <a:ext uri="{C183D7F6-B498-43B3-948B-1728B52AA6E4}">
                <adec:decorative xmlns:adec="http://schemas.microsoft.com/office/drawing/2017/decorative" val="1"/>
              </a:ext>
            </a:extLst>
          </p:cNvPr>
          <p:cNvSpPr/>
          <p:nvPr/>
        </p:nvSpPr>
        <p:spPr>
          <a:xfrm>
            <a:off x="8510879" y="3549684"/>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5" name="Google Shape;135;p17">
            <a:extLst>
              <a:ext uri="{FF2B5EF4-FFF2-40B4-BE49-F238E27FC236}">
                <a16:creationId xmlns:a16="http://schemas.microsoft.com/office/drawing/2014/main" id="{C6B44102-5E06-86A1-6C9B-FC01B82CC5A8}"/>
              </a:ext>
              <a:ext uri="{C183D7F6-B498-43B3-948B-1728B52AA6E4}">
                <adec:decorative xmlns:adec="http://schemas.microsoft.com/office/drawing/2017/decorative" val="1"/>
              </a:ext>
            </a:extLst>
          </p:cNvPr>
          <p:cNvSpPr/>
          <p:nvPr/>
        </p:nvSpPr>
        <p:spPr>
          <a:xfrm>
            <a:off x="7710397" y="5101023"/>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6" name="Google Shape;139;p17">
            <a:extLst>
              <a:ext uri="{FF2B5EF4-FFF2-40B4-BE49-F238E27FC236}">
                <a16:creationId xmlns:a16="http://schemas.microsoft.com/office/drawing/2014/main" id="{76BEC24E-4D02-4B29-3745-1BBB84969692}"/>
              </a:ext>
              <a:ext uri="{C183D7F6-B498-43B3-948B-1728B52AA6E4}">
                <adec:decorative xmlns:adec="http://schemas.microsoft.com/office/drawing/2017/decorative" val="1"/>
              </a:ext>
            </a:extLst>
          </p:cNvPr>
          <p:cNvSpPr/>
          <p:nvPr/>
        </p:nvSpPr>
        <p:spPr>
          <a:xfrm>
            <a:off x="5025942" y="5712688"/>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7" name="Google Shape;131;p17">
            <a:extLst>
              <a:ext uri="{FF2B5EF4-FFF2-40B4-BE49-F238E27FC236}">
                <a16:creationId xmlns:a16="http://schemas.microsoft.com/office/drawing/2014/main" id="{371A40C6-A199-13B2-4219-54395EA07E41}"/>
              </a:ext>
              <a:ext uri="{C183D7F6-B498-43B3-948B-1728B52AA6E4}">
                <adec:decorative xmlns:adec="http://schemas.microsoft.com/office/drawing/2017/decorative" val="1"/>
              </a:ext>
            </a:extLst>
          </p:cNvPr>
          <p:cNvSpPr/>
          <p:nvPr/>
        </p:nvSpPr>
        <p:spPr>
          <a:xfrm>
            <a:off x="2363415" y="4934942"/>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8" name="Google Shape;138;p17">
            <a:extLst>
              <a:ext uri="{FF2B5EF4-FFF2-40B4-BE49-F238E27FC236}">
                <a16:creationId xmlns:a16="http://schemas.microsoft.com/office/drawing/2014/main" id="{6568EDD4-16AD-7DBE-7214-E3D23A353C02}"/>
              </a:ext>
              <a:ext uri="{C183D7F6-B498-43B3-948B-1728B52AA6E4}">
                <adec:decorative xmlns:adec="http://schemas.microsoft.com/office/drawing/2017/decorative" val="1"/>
              </a:ext>
            </a:extLst>
          </p:cNvPr>
          <p:cNvSpPr/>
          <p:nvPr/>
        </p:nvSpPr>
        <p:spPr>
          <a:xfrm>
            <a:off x="1540530" y="3566487"/>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pic>
        <p:nvPicPr>
          <p:cNvPr id="49" name="Graphic 48">
            <a:extLst>
              <a:ext uri="{FF2B5EF4-FFF2-40B4-BE49-F238E27FC236}">
                <a16:creationId xmlns:a16="http://schemas.microsoft.com/office/drawing/2014/main" id="{EE452C64-CC22-B7BF-B72C-0A8DF311B5C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16640" y="3890399"/>
            <a:ext cx="517331" cy="517331"/>
          </a:xfrm>
          <a:prstGeom prst="rect">
            <a:avLst/>
          </a:prstGeom>
        </p:spPr>
      </p:pic>
      <p:pic>
        <p:nvPicPr>
          <p:cNvPr id="50" name="Graphic 49">
            <a:extLst>
              <a:ext uri="{FF2B5EF4-FFF2-40B4-BE49-F238E27FC236}">
                <a16:creationId xmlns:a16="http://schemas.microsoft.com/office/drawing/2014/main" id="{8289FFA5-6196-F339-0557-F915BB98129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95334" y="5585175"/>
            <a:ext cx="517331" cy="517331"/>
          </a:xfrm>
          <a:prstGeom prst="rect">
            <a:avLst/>
          </a:prstGeom>
        </p:spPr>
      </p:pic>
      <p:pic>
        <p:nvPicPr>
          <p:cNvPr id="51" name="Graphic 50">
            <a:extLst>
              <a:ext uri="{FF2B5EF4-FFF2-40B4-BE49-F238E27FC236}">
                <a16:creationId xmlns:a16="http://schemas.microsoft.com/office/drawing/2014/main" id="{A072A64F-2083-88FC-75AF-61D32135350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95334" y="3043012"/>
            <a:ext cx="517331" cy="517331"/>
          </a:xfrm>
          <a:prstGeom prst="rect">
            <a:avLst/>
          </a:prstGeom>
        </p:spPr>
      </p:pic>
      <p:pic>
        <p:nvPicPr>
          <p:cNvPr id="52" name="Graphic 51">
            <a:extLst>
              <a:ext uri="{FF2B5EF4-FFF2-40B4-BE49-F238E27FC236}">
                <a16:creationId xmlns:a16="http://schemas.microsoft.com/office/drawing/2014/main" id="{F97E6A71-680E-66B0-F026-8DDF33787DF4}"/>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99575" y="4737786"/>
            <a:ext cx="517331" cy="517331"/>
          </a:xfrm>
          <a:prstGeom prst="rect">
            <a:avLst/>
          </a:prstGeom>
        </p:spPr>
      </p:pic>
      <p:pic>
        <p:nvPicPr>
          <p:cNvPr id="53" name="Graphic 52">
            <a:extLst>
              <a:ext uri="{FF2B5EF4-FFF2-40B4-BE49-F238E27FC236}">
                <a16:creationId xmlns:a16="http://schemas.microsoft.com/office/drawing/2014/main" id="{5553D3EF-B83E-1A22-D60A-8CF28C9B0D30}"/>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95334" y="1348238"/>
            <a:ext cx="517331" cy="517331"/>
          </a:xfrm>
          <a:prstGeom prst="rect">
            <a:avLst/>
          </a:prstGeom>
        </p:spPr>
      </p:pic>
      <p:pic>
        <p:nvPicPr>
          <p:cNvPr id="54" name="Graphic 53">
            <a:extLst>
              <a:ext uri="{FF2B5EF4-FFF2-40B4-BE49-F238E27FC236}">
                <a16:creationId xmlns:a16="http://schemas.microsoft.com/office/drawing/2014/main" id="{929F473B-8D10-437F-A6EF-76F20821B477}"/>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216640" y="2195625"/>
            <a:ext cx="517331" cy="517331"/>
          </a:xfrm>
          <a:prstGeom prst="rect">
            <a:avLst/>
          </a:prstGeom>
        </p:spPr>
      </p:pic>
      <p:sp>
        <p:nvSpPr>
          <p:cNvPr id="3" name="Slide Number Placeholder 2">
            <a:extLst>
              <a:ext uri="{FF2B5EF4-FFF2-40B4-BE49-F238E27FC236}">
                <a16:creationId xmlns:a16="http://schemas.microsoft.com/office/drawing/2014/main" id="{29857EE9-3066-32FD-277A-0349DC739562}"/>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42345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9C5F0-236C-C3AE-89C8-C296560EB4E1}"/>
              </a:ext>
            </a:extLst>
          </p:cNvPr>
          <p:cNvSpPr>
            <a:spLocks noGrp="1"/>
          </p:cNvSpPr>
          <p:nvPr>
            <p:ph type="title"/>
          </p:nvPr>
        </p:nvSpPr>
        <p:spPr/>
        <p:txBody>
          <a:bodyPr/>
          <a:lstStyle/>
          <a:p>
            <a:r>
              <a:rPr lang="en-AU" dirty="0"/>
              <a:t>Definition</a:t>
            </a:r>
            <a:r>
              <a:rPr lang="en-AU" dirty="0">
                <a:solidFill>
                  <a:schemeClr val="bg1"/>
                </a:solidFill>
              </a:rPr>
              <a:t> (1)</a:t>
            </a:r>
          </a:p>
        </p:txBody>
      </p:sp>
      <p:sp>
        <p:nvSpPr>
          <p:cNvPr id="4" name="Text Placeholder 3">
            <a:extLst>
              <a:ext uri="{FF2B5EF4-FFF2-40B4-BE49-F238E27FC236}">
                <a16:creationId xmlns:a16="http://schemas.microsoft.com/office/drawing/2014/main" id="{18755929-177B-9FE8-D70F-2A4CDE0AC4EC}"/>
              </a:ext>
            </a:extLst>
          </p:cNvPr>
          <p:cNvSpPr>
            <a:spLocks noGrp="1"/>
          </p:cNvSpPr>
          <p:nvPr>
            <p:ph type="body" sz="quarter" idx="18"/>
          </p:nvPr>
        </p:nvSpPr>
        <p:spPr/>
        <p:txBody>
          <a:bodyPr/>
          <a:lstStyle/>
          <a:p>
            <a:r>
              <a:rPr lang="en-AU" dirty="0"/>
              <a:t>What does ‘hybrid’ mean?</a:t>
            </a:r>
          </a:p>
        </p:txBody>
      </p:sp>
      <p:sp>
        <p:nvSpPr>
          <p:cNvPr id="9" name="Text Placeholder 4">
            <a:extLst>
              <a:ext uri="{FF2B5EF4-FFF2-40B4-BE49-F238E27FC236}">
                <a16:creationId xmlns:a16="http://schemas.microsoft.com/office/drawing/2014/main" id="{E3E9D75A-F9DB-CED5-BCFC-63759885E2C7}"/>
              </a:ext>
            </a:extLst>
          </p:cNvPr>
          <p:cNvSpPr txBox="1">
            <a:spLocks/>
          </p:cNvSpPr>
          <p:nvPr/>
        </p:nvSpPr>
        <p:spPr>
          <a:xfrm>
            <a:off x="360000" y="1567087"/>
            <a:ext cx="11484000" cy="2287738"/>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dirty="0"/>
              <a:t>Based on the brainstorm and your own knowledge, write a definition of the word ‘hybrid’.</a:t>
            </a:r>
          </a:p>
          <a:p>
            <a:pPr marL="457200" indent="-457200">
              <a:buFont typeface="+mj-lt"/>
              <a:buAutoNum type="arabicPeriod"/>
            </a:pPr>
            <a:r>
              <a:rPr lang="en-AU" dirty="0"/>
              <a:t>Compare your definition with your peers. Take note of any commonly occurring features of your definitions. </a:t>
            </a:r>
          </a:p>
          <a:p>
            <a:pPr marL="457200" indent="-457200">
              <a:buFont typeface="+mj-lt"/>
              <a:buAutoNum type="arabicPeriod"/>
            </a:pPr>
            <a:r>
              <a:rPr lang="en-AU" dirty="0"/>
              <a:t>Re-write your definition if you choose and share with the class. </a:t>
            </a:r>
          </a:p>
          <a:p>
            <a:pPr marL="457200" indent="-457200">
              <a:buFont typeface="+mj-lt"/>
              <a:buAutoNum type="arabicPeriod"/>
            </a:pPr>
            <a:endParaRPr lang="en-AU" dirty="0"/>
          </a:p>
          <a:p>
            <a:endParaRPr lang="en-AU" dirty="0"/>
          </a:p>
        </p:txBody>
      </p:sp>
      <p:sp>
        <p:nvSpPr>
          <p:cNvPr id="10" name="Text Placeholder 4">
            <a:extLst>
              <a:ext uri="{FF2B5EF4-FFF2-40B4-BE49-F238E27FC236}">
                <a16:creationId xmlns:a16="http://schemas.microsoft.com/office/drawing/2014/main" id="{4B052481-8E05-1120-0612-5F24CC02E278}"/>
              </a:ext>
            </a:extLst>
          </p:cNvPr>
          <p:cNvSpPr txBox="1">
            <a:spLocks/>
          </p:cNvSpPr>
          <p:nvPr/>
        </p:nvSpPr>
        <p:spPr>
          <a:xfrm>
            <a:off x="354000" y="4309242"/>
            <a:ext cx="11484000" cy="2188758"/>
          </a:xfrm>
          <a:prstGeom prst="rect">
            <a:avLst/>
          </a:prstGeom>
          <a:solidFill>
            <a:schemeClr val="accent4"/>
          </a:solidFill>
        </p:spPr>
        <p:txBody>
          <a:bodyPr vert="horz" lIns="0" tIns="0" rIns="0" bIns="144000" rtlCol="0" anchor="ctr" anchorCtr="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a:r>
              <a:rPr lang="en-AU" b="1" dirty="0"/>
              <a:t>Collins Dictionary: </a:t>
            </a:r>
          </a:p>
          <a:p>
            <a:pPr marL="179388"/>
            <a:r>
              <a:rPr lang="en-AU" dirty="0"/>
              <a:t>Hybrid – ‘You can use hybrid to refer to anything that is a mixture of other things, especially two other things.’ </a:t>
            </a:r>
          </a:p>
        </p:txBody>
      </p:sp>
      <p:sp>
        <p:nvSpPr>
          <p:cNvPr id="2" name="Slide Number Placeholder 1">
            <a:extLst>
              <a:ext uri="{FF2B5EF4-FFF2-40B4-BE49-F238E27FC236}">
                <a16:creationId xmlns:a16="http://schemas.microsoft.com/office/drawing/2014/main" id="{785B77AE-42CE-0210-7139-F3365C03B97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87487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Connecting to prior learning </a:t>
            </a:r>
            <a:r>
              <a:rPr lang="en-AU" dirty="0">
                <a:solidFill>
                  <a:schemeClr val="bg1"/>
                </a:solidFill>
                <a:latin typeface="+mj-lt"/>
              </a:rPr>
              <a:t>(2)</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latin typeface="+mj-lt"/>
              </a:rPr>
              <a:t>What do we mean when we say ‘text’?</a:t>
            </a:r>
          </a:p>
        </p:txBody>
      </p:sp>
      <p:cxnSp>
        <p:nvCxnSpPr>
          <p:cNvPr id="7" name="Google Shape;125;p17">
            <a:extLst>
              <a:ext uri="{FF2B5EF4-FFF2-40B4-BE49-F238E27FC236}">
                <a16:creationId xmlns:a16="http://schemas.microsoft.com/office/drawing/2014/main" id="{A66E412E-738B-D255-D40B-F260EDE5568F}"/>
              </a:ext>
              <a:ext uri="{C183D7F6-B498-43B3-948B-1728B52AA6E4}">
                <adec:decorative xmlns:adec="http://schemas.microsoft.com/office/drawing/2017/decorative" val="1"/>
              </a:ext>
            </a:extLst>
          </p:cNvPr>
          <p:cNvCxnSpPr/>
          <p:nvPr/>
        </p:nvCxnSpPr>
        <p:spPr>
          <a:xfrm>
            <a:off x="3251933" y="3429013"/>
            <a:ext cx="1674541" cy="0"/>
          </a:xfrm>
          <a:prstGeom prst="straightConnector1">
            <a:avLst/>
          </a:prstGeom>
          <a:noFill/>
          <a:ln w="19050" cap="flat" cmpd="sng">
            <a:solidFill>
              <a:srgbClr val="007A8A"/>
            </a:solidFill>
            <a:prstDash val="solid"/>
            <a:round/>
            <a:headEnd type="none" w="med" len="med"/>
            <a:tailEnd type="none" w="med" len="med"/>
          </a:ln>
        </p:spPr>
      </p:cxnSp>
      <p:cxnSp>
        <p:nvCxnSpPr>
          <p:cNvPr id="9" name="Google Shape;126;p17">
            <a:extLst>
              <a:ext uri="{FF2B5EF4-FFF2-40B4-BE49-F238E27FC236}">
                <a16:creationId xmlns:a16="http://schemas.microsoft.com/office/drawing/2014/main" id="{76FC5010-B9C5-5410-78D6-206CE9794E07}"/>
              </a:ext>
              <a:ext uri="{C183D7F6-B498-43B3-948B-1728B52AA6E4}">
                <adec:decorative xmlns:adec="http://schemas.microsoft.com/office/drawing/2017/decorative" val="1"/>
              </a:ext>
            </a:extLst>
          </p:cNvPr>
          <p:cNvCxnSpPr/>
          <p:nvPr/>
        </p:nvCxnSpPr>
        <p:spPr>
          <a:xfrm rot="10800000" flipH="1">
            <a:off x="6766422" y="3429135"/>
            <a:ext cx="1674177" cy="9471"/>
          </a:xfrm>
          <a:prstGeom prst="straightConnector1">
            <a:avLst/>
          </a:prstGeom>
          <a:noFill/>
          <a:ln w="19050" cap="flat" cmpd="sng">
            <a:solidFill>
              <a:srgbClr val="007A8A"/>
            </a:solidFill>
            <a:prstDash val="solid"/>
            <a:round/>
            <a:headEnd type="none" w="med" len="med"/>
            <a:tailEnd type="none" w="med" len="med"/>
          </a:ln>
        </p:spPr>
      </p:cxnSp>
      <p:cxnSp>
        <p:nvCxnSpPr>
          <p:cNvPr id="12" name="Google Shape;127;p17">
            <a:extLst>
              <a:ext uri="{FF2B5EF4-FFF2-40B4-BE49-F238E27FC236}">
                <a16:creationId xmlns:a16="http://schemas.microsoft.com/office/drawing/2014/main" id="{20CBF826-4C6F-2F3A-0E71-A94F389D069C}"/>
              </a:ext>
              <a:ext uri="{C183D7F6-B498-43B3-948B-1728B52AA6E4}">
                <adec:decorative xmlns:adec="http://schemas.microsoft.com/office/drawing/2017/decorative" val="1"/>
              </a:ext>
            </a:extLst>
          </p:cNvPr>
          <p:cNvCxnSpPr>
            <a:stCxn id="24" idx="4"/>
          </p:cNvCxnSpPr>
          <p:nvPr/>
        </p:nvCxnSpPr>
        <p:spPr>
          <a:xfrm>
            <a:off x="5846405" y="4176478"/>
            <a:ext cx="0" cy="1049092"/>
          </a:xfrm>
          <a:prstGeom prst="straightConnector1">
            <a:avLst/>
          </a:prstGeom>
          <a:noFill/>
          <a:ln w="19050" cap="flat" cmpd="sng">
            <a:solidFill>
              <a:srgbClr val="007A8A"/>
            </a:solidFill>
            <a:prstDash val="solid"/>
            <a:round/>
            <a:headEnd type="none" w="med" len="med"/>
            <a:tailEnd type="none" w="med" len="med"/>
          </a:ln>
        </p:spPr>
      </p:cxnSp>
      <p:cxnSp>
        <p:nvCxnSpPr>
          <p:cNvPr id="14" name="Google Shape;128;p17">
            <a:extLst>
              <a:ext uri="{FF2B5EF4-FFF2-40B4-BE49-F238E27FC236}">
                <a16:creationId xmlns:a16="http://schemas.microsoft.com/office/drawing/2014/main" id="{6B86B63C-E811-78E8-09CB-B5D76A091E17}"/>
              </a:ext>
              <a:ext uri="{C183D7F6-B498-43B3-948B-1728B52AA6E4}">
                <adec:decorative xmlns:adec="http://schemas.microsoft.com/office/drawing/2017/decorative" val="1"/>
              </a:ext>
            </a:extLst>
          </p:cNvPr>
          <p:cNvCxnSpPr>
            <a:stCxn id="24" idx="0"/>
            <a:endCxn id="44" idx="4"/>
          </p:cNvCxnSpPr>
          <p:nvPr/>
        </p:nvCxnSpPr>
        <p:spPr>
          <a:xfrm rot="10800000">
            <a:off x="5827099" y="1655014"/>
            <a:ext cx="19306" cy="1026508"/>
          </a:xfrm>
          <a:prstGeom prst="straightConnector1">
            <a:avLst/>
          </a:prstGeom>
          <a:noFill/>
          <a:ln w="19050" cap="flat" cmpd="sng">
            <a:solidFill>
              <a:srgbClr val="007A8A"/>
            </a:solidFill>
            <a:prstDash val="solid"/>
            <a:round/>
            <a:headEnd type="none" w="med" len="med"/>
            <a:tailEnd type="none" w="med" len="med"/>
          </a:ln>
        </p:spPr>
      </p:cxnSp>
      <p:cxnSp>
        <p:nvCxnSpPr>
          <p:cNvPr id="16" name="Google Shape;130;p17">
            <a:extLst>
              <a:ext uri="{FF2B5EF4-FFF2-40B4-BE49-F238E27FC236}">
                <a16:creationId xmlns:a16="http://schemas.microsoft.com/office/drawing/2014/main" id="{B98846A0-DA80-8242-BE51-E4D95343E7A3}"/>
              </a:ext>
              <a:ext uri="{C183D7F6-B498-43B3-948B-1728B52AA6E4}">
                <adec:decorative xmlns:adec="http://schemas.microsoft.com/office/drawing/2017/decorative" val="1"/>
              </a:ext>
            </a:extLst>
          </p:cNvPr>
          <p:cNvCxnSpPr>
            <a:endCxn id="59" idx="7"/>
          </p:cNvCxnSpPr>
          <p:nvPr/>
        </p:nvCxnSpPr>
        <p:spPr>
          <a:xfrm flipH="1">
            <a:off x="3814028" y="3957469"/>
            <a:ext cx="1363820" cy="595579"/>
          </a:xfrm>
          <a:prstGeom prst="straightConnector1">
            <a:avLst/>
          </a:prstGeom>
          <a:noFill/>
          <a:ln w="19050" cap="flat" cmpd="sng">
            <a:solidFill>
              <a:srgbClr val="007A8A"/>
            </a:solidFill>
            <a:prstDash val="solid"/>
            <a:round/>
            <a:headEnd type="none" w="med" len="med"/>
            <a:tailEnd type="none" w="med" len="med"/>
          </a:ln>
        </p:spPr>
      </p:cxnSp>
      <p:cxnSp>
        <p:nvCxnSpPr>
          <p:cNvPr id="18" name="Google Shape;132;p17">
            <a:extLst>
              <a:ext uri="{FF2B5EF4-FFF2-40B4-BE49-F238E27FC236}">
                <a16:creationId xmlns:a16="http://schemas.microsoft.com/office/drawing/2014/main" id="{67D05608-3E85-B515-6A66-21B750F57B19}"/>
              </a:ext>
              <a:ext uri="{C183D7F6-B498-43B3-948B-1728B52AA6E4}">
                <adec:decorative xmlns:adec="http://schemas.microsoft.com/office/drawing/2017/decorative" val="1"/>
              </a:ext>
            </a:extLst>
          </p:cNvPr>
          <p:cNvCxnSpPr>
            <a:stCxn id="24" idx="1"/>
            <a:endCxn id="43" idx="5"/>
          </p:cNvCxnSpPr>
          <p:nvPr/>
        </p:nvCxnSpPr>
        <p:spPr>
          <a:xfrm rot="10800000">
            <a:off x="3810218" y="2263712"/>
            <a:ext cx="1385676" cy="636741"/>
          </a:xfrm>
          <a:prstGeom prst="straightConnector1">
            <a:avLst/>
          </a:prstGeom>
          <a:noFill/>
          <a:ln w="19050" cap="flat" cmpd="sng">
            <a:solidFill>
              <a:srgbClr val="007A8A"/>
            </a:solidFill>
            <a:prstDash val="solid"/>
            <a:round/>
            <a:headEnd type="none" w="med" len="med"/>
            <a:tailEnd type="none" w="med" len="med"/>
          </a:ln>
        </p:spPr>
      </p:cxnSp>
      <p:cxnSp>
        <p:nvCxnSpPr>
          <p:cNvPr id="20" name="Google Shape;134;p17">
            <a:extLst>
              <a:ext uri="{FF2B5EF4-FFF2-40B4-BE49-F238E27FC236}">
                <a16:creationId xmlns:a16="http://schemas.microsoft.com/office/drawing/2014/main" id="{4D7DA537-849B-C05B-F3A3-E4AF00540B9E}"/>
              </a:ext>
              <a:ext uri="{C183D7F6-B498-43B3-948B-1728B52AA6E4}">
                <adec:decorative xmlns:adec="http://schemas.microsoft.com/office/drawing/2017/decorative" val="1"/>
              </a:ext>
            </a:extLst>
          </p:cNvPr>
          <p:cNvCxnSpPr>
            <a:endCxn id="47" idx="1"/>
          </p:cNvCxnSpPr>
          <p:nvPr/>
        </p:nvCxnSpPr>
        <p:spPr>
          <a:xfrm>
            <a:off x="6515270" y="3946151"/>
            <a:ext cx="1385676" cy="772977"/>
          </a:xfrm>
          <a:prstGeom prst="straightConnector1">
            <a:avLst/>
          </a:prstGeom>
          <a:noFill/>
          <a:ln w="19050" cap="flat" cmpd="sng">
            <a:solidFill>
              <a:srgbClr val="007A8A"/>
            </a:solidFill>
            <a:prstDash val="solid"/>
            <a:round/>
            <a:headEnd type="none" w="med" len="med"/>
            <a:tailEnd type="none" w="med" len="med"/>
          </a:ln>
        </p:spPr>
      </p:cxnSp>
      <p:cxnSp>
        <p:nvCxnSpPr>
          <p:cNvPr id="22" name="Google Shape;136;p17">
            <a:extLst>
              <a:ext uri="{FF2B5EF4-FFF2-40B4-BE49-F238E27FC236}">
                <a16:creationId xmlns:a16="http://schemas.microsoft.com/office/drawing/2014/main" id="{40DB932C-01F4-2CD2-04CD-5DA5C15B6765}"/>
              </a:ext>
              <a:ext uri="{C183D7F6-B498-43B3-948B-1728B52AA6E4}">
                <adec:decorative xmlns:adec="http://schemas.microsoft.com/office/drawing/2017/decorative" val="1"/>
              </a:ext>
            </a:extLst>
          </p:cNvPr>
          <p:cNvCxnSpPr>
            <a:endCxn id="45" idx="3"/>
          </p:cNvCxnSpPr>
          <p:nvPr/>
        </p:nvCxnSpPr>
        <p:spPr>
          <a:xfrm rot="10800000" flipH="1">
            <a:off x="6558253" y="2263576"/>
            <a:ext cx="1342693" cy="704495"/>
          </a:xfrm>
          <a:prstGeom prst="straightConnector1">
            <a:avLst/>
          </a:prstGeom>
          <a:noFill/>
          <a:ln w="19050" cap="flat" cmpd="sng">
            <a:solidFill>
              <a:srgbClr val="007A8A"/>
            </a:solidFill>
            <a:prstDash val="solid"/>
            <a:round/>
            <a:headEnd type="none" w="med" len="med"/>
            <a:tailEnd type="none" w="med" len="med"/>
          </a:ln>
        </p:spPr>
      </p:cxnSp>
      <p:sp>
        <p:nvSpPr>
          <p:cNvPr id="24" name="Google Shape;124;p17" descr="Subject ">
            <a:extLst>
              <a:ext uri="{FF2B5EF4-FFF2-40B4-BE49-F238E27FC236}">
                <a16:creationId xmlns:a16="http://schemas.microsoft.com/office/drawing/2014/main" id="{DBB51024-602B-B4A4-ED57-01FA188F03D9}"/>
              </a:ext>
            </a:extLst>
          </p:cNvPr>
          <p:cNvSpPr/>
          <p:nvPr/>
        </p:nvSpPr>
        <p:spPr>
          <a:xfrm>
            <a:off x="4926445" y="2681521"/>
            <a:ext cx="1839919" cy="1494957"/>
          </a:xfrm>
          <a:prstGeom prst="ellipse">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r>
              <a:rPr lang="en" sz="2000" b="1">
                <a:latin typeface="+mj-lt"/>
                <a:cs typeface="Arial" panose="020B0604020202020204" pitchFamily="34" charset="0"/>
                <a:sym typeface="Montserrat"/>
              </a:rPr>
              <a:t>text</a:t>
            </a:r>
            <a:endParaRPr sz="2000" b="1">
              <a:latin typeface="+mj-lt"/>
              <a:cs typeface="Arial" panose="020B0604020202020204" pitchFamily="34" charset="0"/>
              <a:sym typeface="Montserrat"/>
            </a:endParaRPr>
          </a:p>
        </p:txBody>
      </p:sp>
      <p:sp>
        <p:nvSpPr>
          <p:cNvPr id="43" name="Google Shape;133;p17">
            <a:extLst>
              <a:ext uri="{FF2B5EF4-FFF2-40B4-BE49-F238E27FC236}">
                <a16:creationId xmlns:a16="http://schemas.microsoft.com/office/drawing/2014/main" id="{FDEFAACD-2ABE-2A85-8A89-5F324EC4F25F}"/>
              </a:ext>
              <a:ext uri="{C183D7F6-B498-43B3-948B-1728B52AA6E4}">
                <adec:decorative xmlns:adec="http://schemas.microsoft.com/office/drawing/2017/decorative" val="1"/>
              </a:ext>
            </a:extLst>
          </p:cNvPr>
          <p:cNvSpPr/>
          <p:nvPr/>
        </p:nvSpPr>
        <p:spPr>
          <a:xfrm>
            <a:off x="2289218" y="1650437"/>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4" name="Google Shape;129;p17">
            <a:extLst>
              <a:ext uri="{FF2B5EF4-FFF2-40B4-BE49-F238E27FC236}">
                <a16:creationId xmlns:a16="http://schemas.microsoft.com/office/drawing/2014/main" id="{C5432558-2C17-9A7A-5FFF-B19A730AF3C4}"/>
              </a:ext>
              <a:ext uri="{C183D7F6-B498-43B3-948B-1728B52AA6E4}">
                <adec:decorative xmlns:adec="http://schemas.microsoft.com/office/drawing/2017/decorative" val="1"/>
              </a:ext>
            </a:extLst>
          </p:cNvPr>
          <p:cNvSpPr/>
          <p:nvPr/>
        </p:nvSpPr>
        <p:spPr>
          <a:xfrm>
            <a:off x="4936015" y="936826"/>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5" name="Google Shape;137;p17">
            <a:extLst>
              <a:ext uri="{FF2B5EF4-FFF2-40B4-BE49-F238E27FC236}">
                <a16:creationId xmlns:a16="http://schemas.microsoft.com/office/drawing/2014/main" id="{73B68FFE-E846-74C4-957C-346424069433}"/>
              </a:ext>
              <a:ext uri="{C183D7F6-B498-43B3-948B-1728B52AA6E4}">
                <adec:decorative xmlns:adec="http://schemas.microsoft.com/office/drawing/2017/decorative" val="1"/>
              </a:ext>
            </a:extLst>
          </p:cNvPr>
          <p:cNvSpPr/>
          <p:nvPr/>
        </p:nvSpPr>
        <p:spPr>
          <a:xfrm>
            <a:off x="7639978" y="1650437"/>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6" name="Google Shape;140;p17">
            <a:extLst>
              <a:ext uri="{FF2B5EF4-FFF2-40B4-BE49-F238E27FC236}">
                <a16:creationId xmlns:a16="http://schemas.microsoft.com/office/drawing/2014/main" id="{C5BADFC2-A4FD-E95D-129F-50ACBB1A34B1}"/>
              </a:ext>
              <a:ext uri="{C183D7F6-B498-43B3-948B-1728B52AA6E4}">
                <adec:decorative xmlns:adec="http://schemas.microsoft.com/office/drawing/2017/decorative" val="1"/>
              </a:ext>
            </a:extLst>
          </p:cNvPr>
          <p:cNvSpPr/>
          <p:nvPr/>
        </p:nvSpPr>
        <p:spPr>
          <a:xfrm>
            <a:off x="8440460" y="3062592"/>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47" name="Google Shape;135;p17">
            <a:extLst>
              <a:ext uri="{FF2B5EF4-FFF2-40B4-BE49-F238E27FC236}">
                <a16:creationId xmlns:a16="http://schemas.microsoft.com/office/drawing/2014/main" id="{D216127D-9285-BE24-C9CC-F0A3FC3E6C77}"/>
              </a:ext>
              <a:ext uri="{C183D7F6-B498-43B3-948B-1728B52AA6E4}">
                <adec:decorative xmlns:adec="http://schemas.microsoft.com/office/drawing/2017/decorative" val="1"/>
              </a:ext>
            </a:extLst>
          </p:cNvPr>
          <p:cNvSpPr/>
          <p:nvPr/>
        </p:nvSpPr>
        <p:spPr>
          <a:xfrm>
            <a:off x="7639978" y="4613931"/>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pic>
        <p:nvPicPr>
          <p:cNvPr id="48" name="Graphic 47">
            <a:extLst>
              <a:ext uri="{FF2B5EF4-FFF2-40B4-BE49-F238E27FC236}">
                <a16:creationId xmlns:a16="http://schemas.microsoft.com/office/drawing/2014/main" id="{28D721B3-4BCA-2146-C773-134856F80F4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494" y="5986945"/>
            <a:ext cx="730785" cy="730785"/>
          </a:xfrm>
          <a:prstGeom prst="rect">
            <a:avLst/>
          </a:prstGeom>
        </p:spPr>
      </p:pic>
      <p:pic>
        <p:nvPicPr>
          <p:cNvPr id="49" name="Graphic 48">
            <a:extLst>
              <a:ext uri="{FF2B5EF4-FFF2-40B4-BE49-F238E27FC236}">
                <a16:creationId xmlns:a16="http://schemas.microsoft.com/office/drawing/2014/main" id="{D0D92041-3A2B-11C3-47EF-7BA76FC00D2C}"/>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46582" y="5973173"/>
            <a:ext cx="730785" cy="730785"/>
          </a:xfrm>
          <a:prstGeom prst="rect">
            <a:avLst/>
          </a:prstGeom>
        </p:spPr>
      </p:pic>
      <p:pic>
        <p:nvPicPr>
          <p:cNvPr id="50" name="Graphic 49">
            <a:extLst>
              <a:ext uri="{FF2B5EF4-FFF2-40B4-BE49-F238E27FC236}">
                <a16:creationId xmlns:a16="http://schemas.microsoft.com/office/drawing/2014/main" id="{550FA703-5827-38A3-B773-291825125F55}"/>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14038" y="5986945"/>
            <a:ext cx="730785" cy="730785"/>
          </a:xfrm>
          <a:prstGeom prst="rect">
            <a:avLst/>
          </a:prstGeom>
        </p:spPr>
      </p:pic>
      <p:pic>
        <p:nvPicPr>
          <p:cNvPr id="51" name="Graphic 50">
            <a:extLst>
              <a:ext uri="{FF2B5EF4-FFF2-40B4-BE49-F238E27FC236}">
                <a16:creationId xmlns:a16="http://schemas.microsoft.com/office/drawing/2014/main" id="{39415805-C738-F8A0-633D-8F18EEC503C8}"/>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13446" y="5986945"/>
            <a:ext cx="730785" cy="730785"/>
          </a:xfrm>
          <a:prstGeom prst="rect">
            <a:avLst/>
          </a:prstGeom>
        </p:spPr>
      </p:pic>
      <p:pic>
        <p:nvPicPr>
          <p:cNvPr id="52" name="Graphic 51">
            <a:extLst>
              <a:ext uri="{FF2B5EF4-FFF2-40B4-BE49-F238E27FC236}">
                <a16:creationId xmlns:a16="http://schemas.microsoft.com/office/drawing/2014/main" id="{3A23C3D8-7635-BF63-9910-2B284F5B9B81}"/>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80310" y="6023771"/>
            <a:ext cx="730785" cy="730785"/>
          </a:xfrm>
          <a:prstGeom prst="rect">
            <a:avLst/>
          </a:prstGeom>
        </p:spPr>
      </p:pic>
      <p:pic>
        <p:nvPicPr>
          <p:cNvPr id="53" name="Graphic 52">
            <a:extLst>
              <a:ext uri="{FF2B5EF4-FFF2-40B4-BE49-F238E27FC236}">
                <a16:creationId xmlns:a16="http://schemas.microsoft.com/office/drawing/2014/main" id="{6B05C81E-661A-B021-5BF5-B35DD1626270}"/>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79722" y="5943933"/>
            <a:ext cx="730785" cy="730785"/>
          </a:xfrm>
          <a:prstGeom prst="rect">
            <a:avLst/>
          </a:prstGeom>
        </p:spPr>
      </p:pic>
      <p:pic>
        <p:nvPicPr>
          <p:cNvPr id="54" name="Graphic 53">
            <a:extLst>
              <a:ext uri="{FF2B5EF4-FFF2-40B4-BE49-F238E27FC236}">
                <a16:creationId xmlns:a16="http://schemas.microsoft.com/office/drawing/2014/main" id="{2E4CBE3E-F95A-DD36-5E1F-6F9872919BE7}"/>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247174" y="6007773"/>
            <a:ext cx="730785" cy="730785"/>
          </a:xfrm>
          <a:prstGeom prst="rect">
            <a:avLst/>
          </a:prstGeom>
        </p:spPr>
      </p:pic>
      <p:pic>
        <p:nvPicPr>
          <p:cNvPr id="55" name="Graphic 54">
            <a:extLst>
              <a:ext uri="{FF2B5EF4-FFF2-40B4-BE49-F238E27FC236}">
                <a16:creationId xmlns:a16="http://schemas.microsoft.com/office/drawing/2014/main" id="{5D62F617-72F9-3370-6929-8ABF5BF37282}"/>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114630" y="6023771"/>
            <a:ext cx="730785" cy="730785"/>
          </a:xfrm>
          <a:prstGeom prst="rect">
            <a:avLst/>
          </a:prstGeom>
        </p:spPr>
      </p:pic>
      <p:pic>
        <p:nvPicPr>
          <p:cNvPr id="56" name="Graphic 55">
            <a:extLst>
              <a:ext uri="{FF2B5EF4-FFF2-40B4-BE49-F238E27FC236}">
                <a16:creationId xmlns:a16="http://schemas.microsoft.com/office/drawing/2014/main" id="{0519D15C-0E59-72A2-9789-A0EF227B66EF}"/>
              </a:ext>
              <a:ext uri="{C183D7F6-B498-43B3-948B-1728B52AA6E4}">
                <adec:decorative xmlns:adec="http://schemas.microsoft.com/office/drawing/2017/decorative" val="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147766" y="6007773"/>
            <a:ext cx="730785" cy="730785"/>
          </a:xfrm>
          <a:prstGeom prst="rect">
            <a:avLst/>
          </a:prstGeom>
        </p:spPr>
      </p:pic>
      <p:pic>
        <p:nvPicPr>
          <p:cNvPr id="57" name="Graphic 56">
            <a:extLst>
              <a:ext uri="{FF2B5EF4-FFF2-40B4-BE49-F238E27FC236}">
                <a16:creationId xmlns:a16="http://schemas.microsoft.com/office/drawing/2014/main" id="{6ECDD355-89D3-05A5-697B-26FDE5736C00}"/>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180902" y="5994211"/>
            <a:ext cx="730785" cy="730785"/>
          </a:xfrm>
          <a:prstGeom prst="rect">
            <a:avLst/>
          </a:prstGeom>
        </p:spPr>
      </p:pic>
      <p:sp>
        <p:nvSpPr>
          <p:cNvPr id="58" name="Google Shape;139;p17">
            <a:extLst>
              <a:ext uri="{FF2B5EF4-FFF2-40B4-BE49-F238E27FC236}">
                <a16:creationId xmlns:a16="http://schemas.microsoft.com/office/drawing/2014/main" id="{215B9F38-D5AE-6E48-232A-1B92223A3DB4}"/>
              </a:ext>
              <a:ext uri="{C183D7F6-B498-43B3-948B-1728B52AA6E4}">
                <adec:decorative xmlns:adec="http://schemas.microsoft.com/office/drawing/2017/decorative" val="1"/>
              </a:ext>
            </a:extLst>
          </p:cNvPr>
          <p:cNvSpPr/>
          <p:nvPr/>
        </p:nvSpPr>
        <p:spPr>
          <a:xfrm>
            <a:off x="4955523" y="5225596"/>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59" name="Google Shape;131;p17">
            <a:extLst>
              <a:ext uri="{FF2B5EF4-FFF2-40B4-BE49-F238E27FC236}">
                <a16:creationId xmlns:a16="http://schemas.microsoft.com/office/drawing/2014/main" id="{325013E6-3AE9-121F-6210-2E704CE86509}"/>
              </a:ext>
              <a:ext uri="{C183D7F6-B498-43B3-948B-1728B52AA6E4}">
                <adec:decorative xmlns:adec="http://schemas.microsoft.com/office/drawing/2017/decorative" val="1"/>
              </a:ext>
            </a:extLst>
          </p:cNvPr>
          <p:cNvSpPr/>
          <p:nvPr/>
        </p:nvSpPr>
        <p:spPr>
          <a:xfrm>
            <a:off x="2292996" y="4447850"/>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60" name="Google Shape;138;p17">
            <a:extLst>
              <a:ext uri="{FF2B5EF4-FFF2-40B4-BE49-F238E27FC236}">
                <a16:creationId xmlns:a16="http://schemas.microsoft.com/office/drawing/2014/main" id="{7FFF52C9-899F-ECBD-1E31-44D8C5237176}"/>
              </a:ext>
              <a:ext uri="{C183D7F6-B498-43B3-948B-1728B52AA6E4}">
                <adec:decorative xmlns:adec="http://schemas.microsoft.com/office/drawing/2017/decorative" val="1"/>
              </a:ext>
            </a:extLst>
          </p:cNvPr>
          <p:cNvSpPr/>
          <p:nvPr/>
        </p:nvSpPr>
        <p:spPr>
          <a:xfrm>
            <a:off x="1470111" y="3079395"/>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223555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9C5F0-236C-C3AE-89C8-C296560EB4E1}"/>
              </a:ext>
            </a:extLst>
          </p:cNvPr>
          <p:cNvSpPr>
            <a:spLocks noGrp="1"/>
          </p:cNvSpPr>
          <p:nvPr>
            <p:ph type="title"/>
          </p:nvPr>
        </p:nvSpPr>
        <p:spPr/>
        <p:txBody>
          <a:bodyPr/>
          <a:lstStyle/>
          <a:p>
            <a:r>
              <a:rPr lang="en-AU" dirty="0"/>
              <a:t>Definition </a:t>
            </a:r>
            <a:r>
              <a:rPr lang="en-AU" dirty="0">
                <a:solidFill>
                  <a:schemeClr val="bg1"/>
                </a:solidFill>
              </a:rPr>
              <a:t>(2)</a:t>
            </a:r>
          </a:p>
        </p:txBody>
      </p:sp>
      <p:sp>
        <p:nvSpPr>
          <p:cNvPr id="4" name="Text Placeholder 3">
            <a:extLst>
              <a:ext uri="{FF2B5EF4-FFF2-40B4-BE49-F238E27FC236}">
                <a16:creationId xmlns:a16="http://schemas.microsoft.com/office/drawing/2014/main" id="{18755929-177B-9FE8-D70F-2A4CDE0AC4EC}"/>
              </a:ext>
            </a:extLst>
          </p:cNvPr>
          <p:cNvSpPr>
            <a:spLocks noGrp="1"/>
          </p:cNvSpPr>
          <p:nvPr>
            <p:ph type="body" sz="quarter" idx="18"/>
          </p:nvPr>
        </p:nvSpPr>
        <p:spPr/>
        <p:txBody>
          <a:bodyPr/>
          <a:lstStyle/>
          <a:p>
            <a:r>
              <a:rPr lang="en-AU" dirty="0"/>
              <a:t>What does ‘text’ mean?</a:t>
            </a:r>
          </a:p>
        </p:txBody>
      </p:sp>
      <p:sp>
        <p:nvSpPr>
          <p:cNvPr id="9" name="Text Placeholder 4">
            <a:extLst>
              <a:ext uri="{FF2B5EF4-FFF2-40B4-BE49-F238E27FC236}">
                <a16:creationId xmlns:a16="http://schemas.microsoft.com/office/drawing/2014/main" id="{D2519C47-1931-7323-E754-C96AEAA07521}"/>
              </a:ext>
            </a:extLst>
          </p:cNvPr>
          <p:cNvSpPr txBox="1">
            <a:spLocks/>
          </p:cNvSpPr>
          <p:nvPr/>
        </p:nvSpPr>
        <p:spPr>
          <a:xfrm>
            <a:off x="360000" y="1567087"/>
            <a:ext cx="11484000" cy="2287738"/>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dirty="0">
                <a:latin typeface="Arial"/>
                <a:cs typeface="Arial"/>
              </a:rPr>
              <a:t>Based on the brainstorm and your own knowledge, write a definition of the word ‘text’.</a:t>
            </a:r>
          </a:p>
          <a:p>
            <a:pPr marL="457200" indent="-457200">
              <a:buFont typeface="+mj-lt"/>
              <a:buAutoNum type="arabicPeriod"/>
            </a:pPr>
            <a:r>
              <a:rPr lang="en-AU" dirty="0">
                <a:latin typeface="Arial"/>
                <a:cs typeface="Arial"/>
              </a:rPr>
              <a:t>Compare your definition with your peers. Take note of any commonly occurring features of your definitions. </a:t>
            </a:r>
          </a:p>
          <a:p>
            <a:pPr marL="457200" indent="-457200">
              <a:buFont typeface="+mj-lt"/>
              <a:buAutoNum type="arabicPeriod"/>
            </a:pPr>
            <a:r>
              <a:rPr lang="en-AU" dirty="0">
                <a:latin typeface="Arial"/>
                <a:cs typeface="Arial"/>
              </a:rPr>
              <a:t>Re-write your definition if you choose and share with the class. </a:t>
            </a:r>
          </a:p>
          <a:p>
            <a:pPr marL="457200" indent="-457200">
              <a:buFont typeface="Arial" panose="020B0604020202020204" pitchFamily="34" charset="0"/>
              <a:buAutoNum type="arabicPeriod"/>
            </a:pPr>
            <a:r>
              <a:rPr lang="en-AU" dirty="0">
                <a:latin typeface="Arial"/>
                <a:cs typeface="Arial"/>
              </a:rPr>
              <a:t>How has our understanding of 'text' evolved over time? What might it look like in 2035?</a:t>
            </a:r>
            <a:endParaRPr lang="en-AU" dirty="0"/>
          </a:p>
          <a:p>
            <a:endParaRPr lang="en-AU" dirty="0"/>
          </a:p>
        </p:txBody>
      </p:sp>
      <p:sp>
        <p:nvSpPr>
          <p:cNvPr id="10" name="Text Placeholder 4">
            <a:extLst>
              <a:ext uri="{FF2B5EF4-FFF2-40B4-BE49-F238E27FC236}">
                <a16:creationId xmlns:a16="http://schemas.microsoft.com/office/drawing/2014/main" id="{742D9C39-D9CB-AC13-A704-98BA417136F8}"/>
              </a:ext>
            </a:extLst>
          </p:cNvPr>
          <p:cNvSpPr txBox="1">
            <a:spLocks/>
          </p:cNvSpPr>
          <p:nvPr/>
        </p:nvSpPr>
        <p:spPr>
          <a:xfrm>
            <a:off x="354000" y="4519448"/>
            <a:ext cx="11484000" cy="1881143"/>
          </a:xfrm>
          <a:prstGeom prst="rect">
            <a:avLst/>
          </a:prstGeom>
          <a:solidFill>
            <a:schemeClr val="accent4"/>
          </a:solidFill>
        </p:spPr>
        <p:txBody>
          <a:bodyPr vert="horz" lIns="0" tIns="0" rIns="0" bIns="108000" rtlCol="0" anchor="ctr" anchorCtr="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388"/>
            <a:r>
              <a:rPr lang="en-AU" b="1" dirty="0"/>
              <a:t>NESA Glossary definition: </a:t>
            </a:r>
          </a:p>
          <a:p>
            <a:pPr marL="179388"/>
            <a:r>
              <a:rPr lang="en-AU" dirty="0"/>
              <a:t>Any written, spoken/signed, nonverbal, visual, auditory or multimodal communication. Texts may be extended unified works, a series of related pieces or a single, simple piece of communication.</a:t>
            </a:r>
          </a:p>
        </p:txBody>
      </p:sp>
      <p:sp>
        <p:nvSpPr>
          <p:cNvPr id="2" name="Slide Number Placeholder 1">
            <a:extLst>
              <a:ext uri="{FF2B5EF4-FFF2-40B4-BE49-F238E27FC236}">
                <a16:creationId xmlns:a16="http://schemas.microsoft.com/office/drawing/2014/main" id="{785B77AE-42CE-0210-7139-F3365C03B97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47699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Making connections</a:t>
            </a:r>
          </a:p>
        </p:txBody>
      </p:sp>
      <p:sp>
        <p:nvSpPr>
          <p:cNvPr id="4" name="Text Placeholder 3">
            <a:extLst>
              <a:ext uri="{FF2B5EF4-FFF2-40B4-BE49-F238E27FC236}">
                <a16:creationId xmlns:a16="http://schemas.microsoft.com/office/drawing/2014/main" id="{1BA6DD44-5CDD-5C1C-D92A-8B3EF64CCF92}"/>
              </a:ext>
            </a:extLst>
          </p:cNvPr>
          <p:cNvSpPr>
            <a:spLocks noGrp="1"/>
          </p:cNvSpPr>
          <p:nvPr>
            <p:ph type="body" sz="quarter" idx="18"/>
          </p:nvPr>
        </p:nvSpPr>
        <p:spPr/>
        <p:txBody>
          <a:bodyPr/>
          <a:lstStyle/>
          <a:p>
            <a:r>
              <a:rPr lang="en-AU">
                <a:latin typeface="+mj-lt"/>
              </a:rPr>
              <a:t>What do we mean when we talk about ‘hybrid texts’?</a:t>
            </a:r>
          </a:p>
        </p:txBody>
      </p:sp>
      <p:grpSp>
        <p:nvGrpSpPr>
          <p:cNvPr id="3" name="Group 2" descr="Object 1">
            <a:extLst>
              <a:ext uri="{FF2B5EF4-FFF2-40B4-BE49-F238E27FC236}">
                <a16:creationId xmlns:a16="http://schemas.microsoft.com/office/drawing/2014/main" id="{9A221225-BAB1-FCE8-E594-7A51262DC948}"/>
              </a:ext>
            </a:extLst>
          </p:cNvPr>
          <p:cNvGrpSpPr/>
          <p:nvPr/>
        </p:nvGrpSpPr>
        <p:grpSpPr>
          <a:xfrm>
            <a:off x="2476223" y="1472535"/>
            <a:ext cx="3733813" cy="3586468"/>
            <a:chOff x="1653639" y="1123760"/>
            <a:chExt cx="5471315" cy="5247059"/>
          </a:xfrm>
        </p:grpSpPr>
        <p:sp>
          <p:nvSpPr>
            <p:cNvPr id="8" name="Google Shape;79;p15" descr="Venn object 1">
              <a:extLst>
                <a:ext uri="{FF2B5EF4-FFF2-40B4-BE49-F238E27FC236}">
                  <a16:creationId xmlns:a16="http://schemas.microsoft.com/office/drawing/2014/main" id="{64542B72-8DC6-BA87-DB7E-901C1A131BDE}"/>
                </a:ext>
              </a:extLst>
            </p:cNvPr>
            <p:cNvSpPr/>
            <p:nvPr/>
          </p:nvSpPr>
          <p:spPr>
            <a:xfrm>
              <a:off x="1653639" y="1284852"/>
              <a:ext cx="5471315" cy="5085967"/>
            </a:xfrm>
            <a:prstGeom prst="ellipse">
              <a:avLst/>
            </a:prstGeom>
            <a:noFill/>
            <a:ln w="57150" cap="flat" cmpd="sng">
              <a:solidFill>
                <a:schemeClr val="accent1"/>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9" name="Rectangle: Rounded Corners 9">
              <a:extLst>
                <a:ext uri="{FF2B5EF4-FFF2-40B4-BE49-F238E27FC236}">
                  <a16:creationId xmlns:a16="http://schemas.microsoft.com/office/drawing/2014/main" id="{EC5F3494-3649-D01A-8082-BA03A267370D}"/>
                </a:ext>
              </a:extLst>
            </p:cNvPr>
            <p:cNvSpPr/>
            <p:nvPr/>
          </p:nvSpPr>
          <p:spPr>
            <a:xfrm>
              <a:off x="3468608" y="1123760"/>
              <a:ext cx="1841375" cy="544512"/>
            </a:xfrm>
            <a:prstGeom prst="roundRect">
              <a:avLst/>
            </a:prstGeom>
            <a:solidFill>
              <a:srgbClr val="E5F7FC"/>
            </a:solidFill>
            <a:ln w="19050" cap="flat" cmpd="sng">
              <a:solidFill>
                <a:schemeClr val="accent1"/>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a:solidFill>
                    <a:srgbClr val="000000"/>
                  </a:solidFill>
                  <a:latin typeface="Arial" panose="020B0604020202020204" pitchFamily="34" charset="0"/>
                  <a:cs typeface="Arial" panose="020B0604020202020204" pitchFamily="34" charset="0"/>
                </a:rPr>
                <a:t>Hybrid</a:t>
              </a:r>
            </a:p>
          </p:txBody>
        </p:sp>
      </p:grpSp>
      <p:grpSp>
        <p:nvGrpSpPr>
          <p:cNvPr id="17" name="Group 16" descr="Object 2">
            <a:extLst>
              <a:ext uri="{FF2B5EF4-FFF2-40B4-BE49-F238E27FC236}">
                <a16:creationId xmlns:a16="http://schemas.microsoft.com/office/drawing/2014/main" id="{EC14C721-7BCD-F649-EB52-671C4253AB4E}"/>
              </a:ext>
            </a:extLst>
          </p:cNvPr>
          <p:cNvGrpSpPr/>
          <p:nvPr/>
        </p:nvGrpSpPr>
        <p:grpSpPr>
          <a:xfrm>
            <a:off x="5834817" y="1472535"/>
            <a:ext cx="3733813" cy="3586468"/>
            <a:chOff x="5012233" y="1123760"/>
            <a:chExt cx="5471315" cy="5247059"/>
          </a:xfrm>
        </p:grpSpPr>
        <p:sp>
          <p:nvSpPr>
            <p:cNvPr id="18" name="Google Shape;79;p15" descr="Venn object 1">
              <a:extLst>
                <a:ext uri="{FF2B5EF4-FFF2-40B4-BE49-F238E27FC236}">
                  <a16:creationId xmlns:a16="http://schemas.microsoft.com/office/drawing/2014/main" id="{580A977A-70CA-98EC-7F91-DCA5E339EC04}"/>
                </a:ext>
              </a:extLst>
            </p:cNvPr>
            <p:cNvSpPr/>
            <p:nvPr/>
          </p:nvSpPr>
          <p:spPr>
            <a:xfrm>
              <a:off x="5012233" y="1284852"/>
              <a:ext cx="5471315" cy="5085967"/>
            </a:xfrm>
            <a:prstGeom prst="ellipse">
              <a:avLst/>
            </a:prstGeom>
            <a:noFill/>
            <a:ln w="57150" cap="flat" cmpd="sng">
              <a:solidFill>
                <a:schemeClr val="accent1"/>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19" name="Rectangle: Rounded Corners 12">
              <a:extLst>
                <a:ext uri="{FF2B5EF4-FFF2-40B4-BE49-F238E27FC236}">
                  <a16:creationId xmlns:a16="http://schemas.microsoft.com/office/drawing/2014/main" id="{D5A7BE2F-3FC4-8A4A-958A-A04709D6EBE4}"/>
                </a:ext>
              </a:extLst>
            </p:cNvPr>
            <p:cNvSpPr/>
            <p:nvPr/>
          </p:nvSpPr>
          <p:spPr>
            <a:xfrm>
              <a:off x="6827203" y="1123760"/>
              <a:ext cx="1841375" cy="544512"/>
            </a:xfrm>
            <a:prstGeom prst="roundRect">
              <a:avLst/>
            </a:prstGeom>
            <a:solidFill>
              <a:srgbClr val="FBDBE7"/>
            </a:solidFill>
            <a:ln w="19050" cap="flat" cmpd="sng">
              <a:solidFill>
                <a:schemeClr val="accent1"/>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a:solidFill>
                    <a:srgbClr val="000000"/>
                  </a:solidFill>
                  <a:latin typeface="Arial" panose="020B0604020202020204" pitchFamily="34" charset="0"/>
                  <a:cs typeface="Arial" panose="020B0604020202020204" pitchFamily="34" charset="0"/>
                </a:rPr>
                <a:t>Text</a:t>
              </a:r>
            </a:p>
          </p:txBody>
        </p:sp>
      </p:grpSp>
      <p:grpSp>
        <p:nvGrpSpPr>
          <p:cNvPr id="20" name="Group 19" descr="Object 1">
            <a:extLst>
              <a:ext uri="{FF2B5EF4-FFF2-40B4-BE49-F238E27FC236}">
                <a16:creationId xmlns:a16="http://schemas.microsoft.com/office/drawing/2014/main" id="{DBF50E7A-489F-8B2C-B689-9E27DCD10D9D}"/>
              </a:ext>
            </a:extLst>
          </p:cNvPr>
          <p:cNvGrpSpPr/>
          <p:nvPr/>
        </p:nvGrpSpPr>
        <p:grpSpPr>
          <a:xfrm>
            <a:off x="4155520" y="3109532"/>
            <a:ext cx="3733813" cy="3586468"/>
            <a:chOff x="1653639" y="1123760"/>
            <a:chExt cx="5471315" cy="5247059"/>
          </a:xfrm>
        </p:grpSpPr>
        <p:sp>
          <p:nvSpPr>
            <p:cNvPr id="21" name="Google Shape;79;p15" descr="Venn object 1">
              <a:extLst>
                <a:ext uri="{FF2B5EF4-FFF2-40B4-BE49-F238E27FC236}">
                  <a16:creationId xmlns:a16="http://schemas.microsoft.com/office/drawing/2014/main" id="{63E45603-60C1-6337-07FB-DA88B4757CE0}"/>
                </a:ext>
              </a:extLst>
            </p:cNvPr>
            <p:cNvSpPr/>
            <p:nvPr/>
          </p:nvSpPr>
          <p:spPr>
            <a:xfrm>
              <a:off x="1653639" y="1284852"/>
              <a:ext cx="5471315" cy="5085967"/>
            </a:xfrm>
            <a:prstGeom prst="ellipse">
              <a:avLst/>
            </a:prstGeom>
            <a:noFill/>
            <a:ln w="57150" cap="flat" cmpd="sng">
              <a:solidFill>
                <a:schemeClr val="tx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22" name="Rectangle: Rounded Corners 15">
              <a:extLst>
                <a:ext uri="{FF2B5EF4-FFF2-40B4-BE49-F238E27FC236}">
                  <a16:creationId xmlns:a16="http://schemas.microsoft.com/office/drawing/2014/main" id="{6B6EF889-ADF0-9117-8F09-961F39B5A3D2}"/>
                </a:ext>
              </a:extLst>
            </p:cNvPr>
            <p:cNvSpPr/>
            <p:nvPr/>
          </p:nvSpPr>
          <p:spPr>
            <a:xfrm>
              <a:off x="3182917" y="1123760"/>
              <a:ext cx="2335357" cy="544512"/>
            </a:xfrm>
            <a:prstGeom prst="roundRect">
              <a:avLst/>
            </a:prstGeom>
            <a:solidFill>
              <a:srgbClr val="E5F7FC"/>
            </a:solidFill>
            <a:ln w="19050" cap="flat" cmpd="sng">
              <a:solidFill>
                <a:schemeClr val="tx2"/>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a:solidFill>
                    <a:srgbClr val="000000"/>
                  </a:solidFill>
                  <a:latin typeface="Arial" panose="020B0604020202020204" pitchFamily="34" charset="0"/>
                  <a:cs typeface="Arial" panose="020B0604020202020204" pitchFamily="34" charset="0"/>
                </a:rPr>
                <a:t>Hybrid texts </a:t>
              </a:r>
            </a:p>
          </p:txBody>
        </p:sp>
      </p:gr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345442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A756-0CC9-76C3-5886-8B89A66CA85E}"/>
              </a:ext>
            </a:extLst>
          </p:cNvPr>
          <p:cNvSpPr>
            <a:spLocks noGrp="1"/>
          </p:cNvSpPr>
          <p:nvPr>
            <p:ph type="title"/>
          </p:nvPr>
        </p:nvSpPr>
        <p:spPr/>
        <p:txBody>
          <a:bodyPr/>
          <a:lstStyle/>
          <a:p>
            <a:r>
              <a:rPr lang="en-AU" dirty="0"/>
              <a:t>Hybrid texts </a:t>
            </a:r>
            <a:r>
              <a:rPr lang="en-AU" dirty="0">
                <a:solidFill>
                  <a:schemeClr val="bg1"/>
                </a:solidFill>
              </a:rPr>
              <a:t>(1)</a:t>
            </a:r>
          </a:p>
        </p:txBody>
      </p:sp>
      <p:sp>
        <p:nvSpPr>
          <p:cNvPr id="5" name="Text Placeholder 4">
            <a:extLst>
              <a:ext uri="{FF2B5EF4-FFF2-40B4-BE49-F238E27FC236}">
                <a16:creationId xmlns:a16="http://schemas.microsoft.com/office/drawing/2014/main" id="{0C154B33-7B31-8513-799C-AB56D699086A}"/>
              </a:ext>
            </a:extLst>
          </p:cNvPr>
          <p:cNvSpPr>
            <a:spLocks noGrp="1"/>
          </p:cNvSpPr>
          <p:nvPr>
            <p:ph type="body" sz="quarter" idx="18"/>
          </p:nvPr>
        </p:nvSpPr>
        <p:spPr/>
        <p:txBody>
          <a:bodyPr/>
          <a:lstStyle/>
          <a:p>
            <a:r>
              <a:rPr lang="en-AU" dirty="0"/>
              <a:t>Components of hybrid writing</a:t>
            </a:r>
          </a:p>
        </p:txBody>
      </p:sp>
      <p:sp>
        <p:nvSpPr>
          <p:cNvPr id="4" name="Oval 3">
            <a:extLst>
              <a:ext uri="{FF2B5EF4-FFF2-40B4-BE49-F238E27FC236}">
                <a16:creationId xmlns:a16="http://schemas.microsoft.com/office/drawing/2014/main" id="{0999A7BD-E323-C59A-310B-966264D39946}"/>
              </a:ext>
            </a:extLst>
          </p:cNvPr>
          <p:cNvSpPr/>
          <p:nvPr/>
        </p:nvSpPr>
        <p:spPr>
          <a:xfrm>
            <a:off x="5064619" y="4058372"/>
            <a:ext cx="2062761" cy="2062761"/>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Hybrid texts</a:t>
            </a:r>
          </a:p>
        </p:txBody>
      </p:sp>
      <p:sp>
        <p:nvSpPr>
          <p:cNvPr id="10" name="Rectangle 9">
            <a:extLst>
              <a:ext uri="{FF2B5EF4-FFF2-40B4-BE49-F238E27FC236}">
                <a16:creationId xmlns:a16="http://schemas.microsoft.com/office/drawing/2014/main" id="{EFDB7B45-BE04-E6E2-C324-E83085F5CB32}"/>
              </a:ext>
            </a:extLst>
          </p:cNvPr>
          <p:cNvSpPr/>
          <p:nvPr/>
        </p:nvSpPr>
        <p:spPr>
          <a:xfrm>
            <a:off x="597146" y="4658829"/>
            <a:ext cx="2028496" cy="861848"/>
          </a:xfrm>
          <a:prstGeom prst="rect">
            <a:avLst/>
          </a:prstGeom>
          <a:noFill/>
          <a:ln w="158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AU" dirty="0">
                <a:solidFill>
                  <a:schemeClr val="accent1"/>
                </a:solidFill>
              </a:rPr>
              <a:t>Genre</a:t>
            </a:r>
          </a:p>
        </p:txBody>
      </p:sp>
      <p:sp>
        <p:nvSpPr>
          <p:cNvPr id="20" name="Rectangle 19">
            <a:extLst>
              <a:ext uri="{FF2B5EF4-FFF2-40B4-BE49-F238E27FC236}">
                <a16:creationId xmlns:a16="http://schemas.microsoft.com/office/drawing/2014/main" id="{F5B14C0F-4285-F771-427C-A762417F8442}"/>
              </a:ext>
            </a:extLst>
          </p:cNvPr>
          <p:cNvSpPr/>
          <p:nvPr/>
        </p:nvSpPr>
        <p:spPr>
          <a:xfrm>
            <a:off x="2958663" y="2049451"/>
            <a:ext cx="2028496" cy="861848"/>
          </a:xfrm>
          <a:prstGeom prst="rect">
            <a:avLst/>
          </a:prstGeom>
          <a:noFill/>
          <a:ln w="158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AU" dirty="0">
                <a:solidFill>
                  <a:schemeClr val="accent1"/>
                </a:solidFill>
              </a:rPr>
              <a:t>Form</a:t>
            </a:r>
          </a:p>
        </p:txBody>
      </p:sp>
      <p:sp>
        <p:nvSpPr>
          <p:cNvPr id="21" name="Rectangle 20">
            <a:extLst>
              <a:ext uri="{FF2B5EF4-FFF2-40B4-BE49-F238E27FC236}">
                <a16:creationId xmlns:a16="http://schemas.microsoft.com/office/drawing/2014/main" id="{789E0CA7-36E7-843C-D665-37A6D419674F}"/>
              </a:ext>
            </a:extLst>
          </p:cNvPr>
          <p:cNvSpPr/>
          <p:nvPr/>
        </p:nvSpPr>
        <p:spPr>
          <a:xfrm>
            <a:off x="7309945" y="2049451"/>
            <a:ext cx="2028496" cy="861848"/>
          </a:xfrm>
          <a:prstGeom prst="rect">
            <a:avLst/>
          </a:prstGeom>
          <a:noFill/>
          <a:ln w="158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AU" dirty="0">
                <a:solidFill>
                  <a:schemeClr val="accent1"/>
                </a:solidFill>
              </a:rPr>
              <a:t>Style</a:t>
            </a:r>
          </a:p>
        </p:txBody>
      </p:sp>
      <p:sp>
        <p:nvSpPr>
          <p:cNvPr id="14" name="Rectangle 13">
            <a:extLst>
              <a:ext uri="{FF2B5EF4-FFF2-40B4-BE49-F238E27FC236}">
                <a16:creationId xmlns:a16="http://schemas.microsoft.com/office/drawing/2014/main" id="{2CF64F30-3120-D385-C193-CB6E8EE6A399}"/>
              </a:ext>
            </a:extLst>
          </p:cNvPr>
          <p:cNvSpPr/>
          <p:nvPr/>
        </p:nvSpPr>
        <p:spPr>
          <a:xfrm>
            <a:off x="9548649" y="4658829"/>
            <a:ext cx="2028496" cy="861848"/>
          </a:xfrm>
          <a:prstGeom prst="rect">
            <a:avLst/>
          </a:prstGeom>
          <a:noFill/>
          <a:ln w="158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solidFill>
              </a:rPr>
              <a:t>Mode</a:t>
            </a:r>
          </a:p>
        </p:txBody>
      </p:sp>
      <p:cxnSp>
        <p:nvCxnSpPr>
          <p:cNvPr id="7" name="Straight Arrow Connector 6">
            <a:extLst>
              <a:ext uri="{FF2B5EF4-FFF2-40B4-BE49-F238E27FC236}">
                <a16:creationId xmlns:a16="http://schemas.microsoft.com/office/drawing/2014/main" id="{6FD5DE56-8146-5307-6406-B582A75D825E}"/>
              </a:ext>
              <a:ext uri="{C183D7F6-B498-43B3-948B-1728B52AA6E4}">
                <adec:decorative xmlns:adec="http://schemas.microsoft.com/office/drawing/2017/decorative" val="1"/>
              </a:ext>
            </a:extLst>
          </p:cNvPr>
          <p:cNvCxnSpPr>
            <a:cxnSpLocks/>
          </p:cNvCxnSpPr>
          <p:nvPr/>
        </p:nvCxnSpPr>
        <p:spPr>
          <a:xfrm flipH="1">
            <a:off x="2822028" y="5089753"/>
            <a:ext cx="1912883" cy="0"/>
          </a:xfrm>
          <a:prstGeom prst="straightConnector1">
            <a:avLst/>
          </a:prstGeom>
          <a:ln w="63500">
            <a:headEnd type="arrow"/>
            <a:tailEnd type="none" w="sm" len="sm"/>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1A496B6-0746-2160-A5CB-7F873E63342C}"/>
              </a:ext>
              <a:ext uri="{C183D7F6-B498-43B3-948B-1728B52AA6E4}">
                <adec:decorative xmlns:adec="http://schemas.microsoft.com/office/drawing/2017/decorative" val="1"/>
              </a:ext>
            </a:extLst>
          </p:cNvPr>
          <p:cNvCxnSpPr>
            <a:cxnSpLocks/>
          </p:cNvCxnSpPr>
          <p:nvPr/>
        </p:nvCxnSpPr>
        <p:spPr>
          <a:xfrm>
            <a:off x="7457090" y="5089753"/>
            <a:ext cx="1912883" cy="0"/>
          </a:xfrm>
          <a:prstGeom prst="straightConnector1">
            <a:avLst/>
          </a:prstGeom>
          <a:ln w="63500">
            <a:headEnd type="arrow"/>
            <a:tailEnd type="none" w="sm"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3729882-AE6B-BF8C-762F-D18972359CBA}"/>
              </a:ext>
              <a:ext uri="{C183D7F6-B498-43B3-948B-1728B52AA6E4}">
                <adec:decorative xmlns:adec="http://schemas.microsoft.com/office/drawing/2017/decorative" val="1"/>
              </a:ext>
            </a:extLst>
          </p:cNvPr>
          <p:cNvCxnSpPr>
            <a:cxnSpLocks/>
          </p:cNvCxnSpPr>
          <p:nvPr/>
        </p:nvCxnSpPr>
        <p:spPr>
          <a:xfrm flipH="1" flipV="1">
            <a:off x="3988677" y="3128399"/>
            <a:ext cx="1271751" cy="994969"/>
          </a:xfrm>
          <a:prstGeom prst="straightConnector1">
            <a:avLst/>
          </a:prstGeom>
          <a:ln w="63500">
            <a:headEnd type="arrow"/>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04EFD90-52B2-25E1-6FBA-44E750AA4CFB}"/>
              </a:ext>
              <a:ext uri="{C183D7F6-B498-43B3-948B-1728B52AA6E4}">
                <adec:decorative xmlns:adec="http://schemas.microsoft.com/office/drawing/2017/decorative" val="1"/>
              </a:ext>
            </a:extLst>
          </p:cNvPr>
          <p:cNvCxnSpPr>
            <a:cxnSpLocks/>
          </p:cNvCxnSpPr>
          <p:nvPr/>
        </p:nvCxnSpPr>
        <p:spPr>
          <a:xfrm flipV="1">
            <a:off x="6963104" y="3128399"/>
            <a:ext cx="1271751" cy="994969"/>
          </a:xfrm>
          <a:prstGeom prst="straightConnector1">
            <a:avLst/>
          </a:prstGeom>
          <a:ln w="63500">
            <a:solidFill>
              <a:schemeClr val="accent1"/>
            </a:solidFill>
            <a:headEnd type="arrow"/>
            <a:tailEnd type="none" w="sm" len="sm"/>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9857EE9-3066-32FD-277A-0349DC739562}"/>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06703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A756-0CC9-76C3-5886-8B89A66CA85E}"/>
              </a:ext>
            </a:extLst>
          </p:cNvPr>
          <p:cNvSpPr>
            <a:spLocks noGrp="1"/>
          </p:cNvSpPr>
          <p:nvPr>
            <p:ph type="title"/>
          </p:nvPr>
        </p:nvSpPr>
        <p:spPr/>
        <p:txBody>
          <a:bodyPr/>
          <a:lstStyle/>
          <a:p>
            <a:r>
              <a:rPr lang="en-AU" dirty="0"/>
              <a:t>Hybrid texts </a:t>
            </a:r>
            <a:r>
              <a:rPr lang="en-AU" dirty="0">
                <a:solidFill>
                  <a:schemeClr val="bg1"/>
                </a:solidFill>
              </a:rPr>
              <a:t>(2)</a:t>
            </a:r>
          </a:p>
        </p:txBody>
      </p:sp>
      <p:sp>
        <p:nvSpPr>
          <p:cNvPr id="5" name="Text Placeholder 4">
            <a:extLst>
              <a:ext uri="{FF2B5EF4-FFF2-40B4-BE49-F238E27FC236}">
                <a16:creationId xmlns:a16="http://schemas.microsoft.com/office/drawing/2014/main" id="{0C154B33-7B31-8513-799C-AB56D699086A}"/>
              </a:ext>
            </a:extLst>
          </p:cNvPr>
          <p:cNvSpPr>
            <a:spLocks noGrp="1"/>
          </p:cNvSpPr>
          <p:nvPr>
            <p:ph type="body" sz="quarter" idx="18"/>
          </p:nvPr>
        </p:nvSpPr>
        <p:spPr/>
        <p:txBody>
          <a:bodyPr/>
          <a:lstStyle/>
          <a:p>
            <a:r>
              <a:rPr lang="en-AU" dirty="0"/>
              <a:t>Components of hybrid writing</a:t>
            </a:r>
          </a:p>
        </p:txBody>
      </p:sp>
      <p:sp>
        <p:nvSpPr>
          <p:cNvPr id="11" name="Round Same-side Corner of Rectangle 10">
            <a:extLst>
              <a:ext uri="{FF2B5EF4-FFF2-40B4-BE49-F238E27FC236}">
                <a16:creationId xmlns:a16="http://schemas.microsoft.com/office/drawing/2014/main" id="{93888A20-A18C-A6AA-37C3-1B9B3B3A5B1B}"/>
              </a:ext>
            </a:extLst>
          </p:cNvPr>
          <p:cNvSpPr/>
          <p:nvPr/>
        </p:nvSpPr>
        <p:spPr>
          <a:xfrm>
            <a:off x="441504" y="1564716"/>
            <a:ext cx="3160966" cy="756137"/>
          </a:xfrm>
          <a:prstGeom prst="round2SameRect">
            <a:avLst>
              <a:gd name="adj1" fmla="val 11018"/>
              <a:gd name="adj2" fmla="val 0"/>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bIns="180000" rtlCol="0" anchor="ctr" anchorCtr="1"/>
          <a:lstStyle/>
          <a:p>
            <a:pPr lvl="0">
              <a:lnSpc>
                <a:spcPct val="150000"/>
              </a:lnSpc>
            </a:pPr>
            <a:r>
              <a:rPr lang="en-GB" sz="2000" b="1" dirty="0">
                <a:solidFill>
                  <a:schemeClr val="bg1"/>
                </a:solidFill>
                <a:cs typeface="Arial"/>
              </a:rPr>
              <a:t>Genre</a:t>
            </a:r>
          </a:p>
        </p:txBody>
      </p:sp>
      <p:sp>
        <p:nvSpPr>
          <p:cNvPr id="14" name="Rectangle 13">
            <a:extLst>
              <a:ext uri="{FF2B5EF4-FFF2-40B4-BE49-F238E27FC236}">
                <a16:creationId xmlns:a16="http://schemas.microsoft.com/office/drawing/2014/main" id="{8CF04FCD-462A-01EA-9380-C80FCAE452C1}"/>
              </a:ext>
            </a:extLst>
          </p:cNvPr>
          <p:cNvSpPr/>
          <p:nvPr/>
        </p:nvSpPr>
        <p:spPr>
          <a:xfrm>
            <a:off x="441504" y="2320854"/>
            <a:ext cx="3160966" cy="3983378"/>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108000" rtlCol="0" anchor="t" anchorCtr="0"/>
          <a:lstStyle/>
          <a:p>
            <a:pPr>
              <a:lnSpc>
                <a:spcPct val="150000"/>
              </a:lnSpc>
              <a:spcBef>
                <a:spcPts val="1200"/>
              </a:spcBef>
              <a:spcAft>
                <a:spcPts val="600"/>
              </a:spcAft>
            </a:pPr>
            <a:r>
              <a:rPr lang="en-AU" sz="1600" b="1" dirty="0">
                <a:solidFill>
                  <a:schemeClr val="tx1"/>
                </a:solidFill>
                <a:latin typeface="Arial" panose="020B0604020202020204" pitchFamily="34" charset="0"/>
                <a:ea typeface="Calibri" panose="020F0502020204030204" pitchFamily="34" charset="0"/>
              </a:rPr>
              <a:t>Genre </a:t>
            </a:r>
            <a:r>
              <a:rPr lang="en-AU" sz="1600" dirty="0">
                <a:solidFill>
                  <a:schemeClr val="tx1"/>
                </a:solidFill>
                <a:latin typeface="Arial" panose="020B0604020202020204" pitchFamily="34" charset="0"/>
                <a:ea typeface="Calibri" panose="020F0502020204030204" pitchFamily="34" charset="0"/>
              </a:rPr>
              <a:t>includes the categories into which texts are grouped based on similarities in premise, structure and function. </a:t>
            </a:r>
          </a:p>
          <a:p>
            <a:pPr>
              <a:lnSpc>
                <a:spcPct val="150000"/>
              </a:lnSpc>
              <a:spcBef>
                <a:spcPts val="1200"/>
              </a:spcBef>
              <a:spcAft>
                <a:spcPts val="600"/>
              </a:spcAft>
            </a:pPr>
            <a:r>
              <a:rPr lang="en-AU" sz="1600" dirty="0">
                <a:solidFill>
                  <a:schemeClr val="tx1"/>
                </a:solidFill>
                <a:latin typeface="Arial" panose="020B0604020202020204" pitchFamily="34" charset="0"/>
                <a:ea typeface="Calibri" panose="020F0502020204030204" pitchFamily="34" charset="0"/>
              </a:rPr>
              <a:t>The ‘genre’ of a text describes larger recurring patterns of subject matter and textual structures observable between texts, such as typical plots, characters and setting.</a:t>
            </a:r>
          </a:p>
        </p:txBody>
      </p:sp>
      <p:sp>
        <p:nvSpPr>
          <p:cNvPr id="15" name="Round Same-side Corner of Rectangle 14">
            <a:extLst>
              <a:ext uri="{FF2B5EF4-FFF2-40B4-BE49-F238E27FC236}">
                <a16:creationId xmlns:a16="http://schemas.microsoft.com/office/drawing/2014/main" id="{D9B3410C-5DB2-B772-CFED-49D57EC7D8C6}"/>
              </a:ext>
            </a:extLst>
          </p:cNvPr>
          <p:cNvSpPr/>
          <p:nvPr/>
        </p:nvSpPr>
        <p:spPr>
          <a:xfrm>
            <a:off x="3827176" y="1564716"/>
            <a:ext cx="2522471" cy="756137"/>
          </a:xfrm>
          <a:prstGeom prst="round2SameRect">
            <a:avLst>
              <a:gd name="adj1" fmla="val 11018"/>
              <a:gd name="adj2" fmla="val 0"/>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bIns="180000" rtlCol="0" anchor="ctr" anchorCtr="1"/>
          <a:lstStyle/>
          <a:p>
            <a:pPr lvl="0">
              <a:lnSpc>
                <a:spcPct val="150000"/>
              </a:lnSpc>
            </a:pPr>
            <a:r>
              <a:rPr lang="en-GB" sz="2000" b="1" dirty="0">
                <a:solidFill>
                  <a:schemeClr val="bg1"/>
                </a:solidFill>
                <a:cs typeface="Arial"/>
              </a:rPr>
              <a:t>Form</a:t>
            </a:r>
          </a:p>
        </p:txBody>
      </p:sp>
      <p:sp>
        <p:nvSpPr>
          <p:cNvPr id="16" name="Rectangle 15">
            <a:extLst>
              <a:ext uri="{FF2B5EF4-FFF2-40B4-BE49-F238E27FC236}">
                <a16:creationId xmlns:a16="http://schemas.microsoft.com/office/drawing/2014/main" id="{B6460D84-4D58-2FE0-DD6F-9C998D1C21E3}"/>
              </a:ext>
            </a:extLst>
          </p:cNvPr>
          <p:cNvSpPr/>
          <p:nvPr/>
        </p:nvSpPr>
        <p:spPr>
          <a:xfrm>
            <a:off x="3827176" y="2320854"/>
            <a:ext cx="2522471" cy="3983378"/>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108000" rtlCol="0" anchor="t" anchorCtr="0"/>
          <a:lstStyle/>
          <a:p>
            <a:pPr>
              <a:lnSpc>
                <a:spcPct val="150000"/>
              </a:lnSpc>
              <a:spcBef>
                <a:spcPts val="1200"/>
              </a:spcBef>
              <a:spcAft>
                <a:spcPts val="600"/>
              </a:spcAft>
            </a:pPr>
            <a:r>
              <a:rPr lang="en-AU" sz="1600" b="1" dirty="0">
                <a:solidFill>
                  <a:schemeClr val="tx1"/>
                </a:solidFill>
                <a:latin typeface="Arial" panose="020B0604020202020204" pitchFamily="34" charset="0"/>
              </a:rPr>
              <a:t>Form </a:t>
            </a:r>
            <a:r>
              <a:rPr lang="en-AU" sz="1600" dirty="0">
                <a:solidFill>
                  <a:schemeClr val="tx1"/>
                </a:solidFill>
                <a:latin typeface="Arial" panose="020B0604020202020204" pitchFamily="34" charset="0"/>
              </a:rPr>
              <a:t>is how we classify texts based on the way the text is written, or the category or type of text. </a:t>
            </a:r>
          </a:p>
          <a:p>
            <a:pPr>
              <a:lnSpc>
                <a:spcPct val="150000"/>
              </a:lnSpc>
              <a:spcBef>
                <a:spcPts val="1200"/>
              </a:spcBef>
              <a:spcAft>
                <a:spcPts val="600"/>
              </a:spcAft>
            </a:pPr>
            <a:r>
              <a:rPr lang="en-AU" sz="1600" dirty="0">
                <a:solidFill>
                  <a:schemeClr val="tx1"/>
                </a:solidFill>
                <a:latin typeface="Arial" panose="020B0604020202020204" pitchFamily="34" charset="0"/>
              </a:rPr>
              <a:t>For instance, examples of form can include film or poetry.</a:t>
            </a:r>
          </a:p>
        </p:txBody>
      </p:sp>
      <p:sp>
        <p:nvSpPr>
          <p:cNvPr id="17" name="Round Same-side Corner of Rectangle 16">
            <a:extLst>
              <a:ext uri="{FF2B5EF4-FFF2-40B4-BE49-F238E27FC236}">
                <a16:creationId xmlns:a16="http://schemas.microsoft.com/office/drawing/2014/main" id="{51828615-D01F-AB2F-7297-02CBAC2F5D41}"/>
              </a:ext>
            </a:extLst>
          </p:cNvPr>
          <p:cNvSpPr/>
          <p:nvPr/>
        </p:nvSpPr>
        <p:spPr>
          <a:xfrm>
            <a:off x="6574353" y="1564716"/>
            <a:ext cx="2522471" cy="756137"/>
          </a:xfrm>
          <a:prstGeom prst="round2SameRect">
            <a:avLst>
              <a:gd name="adj1" fmla="val 11018"/>
              <a:gd name="adj2" fmla="val 0"/>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bIns="180000" rtlCol="0" anchor="ctr" anchorCtr="1"/>
          <a:lstStyle/>
          <a:p>
            <a:pPr lvl="0">
              <a:lnSpc>
                <a:spcPct val="150000"/>
              </a:lnSpc>
            </a:pPr>
            <a:r>
              <a:rPr lang="en-GB" sz="2000" b="1" dirty="0">
                <a:solidFill>
                  <a:schemeClr val="bg1"/>
                </a:solidFill>
                <a:cs typeface="Arial"/>
              </a:rPr>
              <a:t>Style</a:t>
            </a:r>
          </a:p>
        </p:txBody>
      </p:sp>
      <p:sp>
        <p:nvSpPr>
          <p:cNvPr id="18" name="Rectangle 17">
            <a:extLst>
              <a:ext uri="{FF2B5EF4-FFF2-40B4-BE49-F238E27FC236}">
                <a16:creationId xmlns:a16="http://schemas.microsoft.com/office/drawing/2014/main" id="{97919267-26D5-5F12-00BA-0F87DA56ED34}"/>
              </a:ext>
            </a:extLst>
          </p:cNvPr>
          <p:cNvSpPr/>
          <p:nvPr/>
        </p:nvSpPr>
        <p:spPr>
          <a:xfrm>
            <a:off x="6574353" y="2320854"/>
            <a:ext cx="2522471" cy="3983378"/>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108000" rtlCol="0" anchor="t" anchorCtr="0"/>
          <a:lstStyle/>
          <a:p>
            <a:pPr>
              <a:lnSpc>
                <a:spcPct val="150000"/>
              </a:lnSpc>
              <a:spcBef>
                <a:spcPts val="1200"/>
              </a:spcBef>
              <a:spcAft>
                <a:spcPts val="600"/>
              </a:spcAft>
            </a:pPr>
            <a:r>
              <a:rPr lang="en-GB" sz="1600" b="1" dirty="0">
                <a:solidFill>
                  <a:schemeClr val="tx1"/>
                </a:solidFill>
                <a:latin typeface="Arial" panose="020B0604020202020204" pitchFamily="34" charset="0"/>
              </a:rPr>
              <a:t>Style </a:t>
            </a:r>
            <a:r>
              <a:rPr lang="en-GB" sz="1600" dirty="0">
                <a:solidFill>
                  <a:schemeClr val="tx1"/>
                </a:solidFill>
                <a:latin typeface="Arial" panose="020B0604020202020204" pitchFamily="34" charset="0"/>
              </a:rPr>
              <a:t>is the way in which the effects of distinctive language forms and features of a text, often including those specific to its medium, combine to generate an overall impression.</a:t>
            </a:r>
          </a:p>
        </p:txBody>
      </p:sp>
      <p:sp>
        <p:nvSpPr>
          <p:cNvPr id="19" name="Round Same-side Corner of Rectangle 18">
            <a:extLst>
              <a:ext uri="{FF2B5EF4-FFF2-40B4-BE49-F238E27FC236}">
                <a16:creationId xmlns:a16="http://schemas.microsoft.com/office/drawing/2014/main" id="{C0D97F6C-7529-52D4-6EF4-2120D04C87D7}"/>
              </a:ext>
            </a:extLst>
          </p:cNvPr>
          <p:cNvSpPr/>
          <p:nvPr/>
        </p:nvSpPr>
        <p:spPr>
          <a:xfrm>
            <a:off x="9321529" y="1564716"/>
            <a:ext cx="2522471" cy="756137"/>
          </a:xfrm>
          <a:prstGeom prst="round2SameRect">
            <a:avLst>
              <a:gd name="adj1" fmla="val 11018"/>
              <a:gd name="adj2" fmla="val 0"/>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288000" bIns="180000" rtlCol="0" anchor="ctr" anchorCtr="1"/>
          <a:lstStyle/>
          <a:p>
            <a:pPr>
              <a:lnSpc>
                <a:spcPct val="150000"/>
              </a:lnSpc>
            </a:pPr>
            <a:r>
              <a:rPr lang="en-GB" sz="2000" b="1" dirty="0">
                <a:solidFill>
                  <a:schemeClr val="bg1"/>
                </a:solidFill>
                <a:cs typeface="Arial"/>
              </a:rPr>
              <a:t>Mode</a:t>
            </a:r>
          </a:p>
        </p:txBody>
      </p:sp>
      <p:sp>
        <p:nvSpPr>
          <p:cNvPr id="20" name="Rectangle 19">
            <a:extLst>
              <a:ext uri="{FF2B5EF4-FFF2-40B4-BE49-F238E27FC236}">
                <a16:creationId xmlns:a16="http://schemas.microsoft.com/office/drawing/2014/main" id="{8C32DAC0-EF83-363C-ED2D-532382CBE3C2}"/>
              </a:ext>
            </a:extLst>
          </p:cNvPr>
          <p:cNvSpPr/>
          <p:nvPr/>
        </p:nvSpPr>
        <p:spPr>
          <a:xfrm>
            <a:off x="9321529" y="2320854"/>
            <a:ext cx="2522471" cy="3983378"/>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08000" tIns="0" rIns="108000" rtlCol="0" anchor="t" anchorCtr="0"/>
          <a:lstStyle/>
          <a:p>
            <a:pPr>
              <a:lnSpc>
                <a:spcPct val="150000"/>
              </a:lnSpc>
              <a:spcBef>
                <a:spcPts val="1200"/>
              </a:spcBef>
              <a:spcAft>
                <a:spcPts val="600"/>
              </a:spcAft>
            </a:pPr>
            <a:r>
              <a:rPr lang="en-AU" sz="1600" b="1" dirty="0">
                <a:solidFill>
                  <a:schemeClr val="tx1"/>
                </a:solidFill>
                <a:latin typeface="Arial" panose="020B0604020202020204" pitchFamily="34" charset="0"/>
              </a:rPr>
              <a:t>Mode </a:t>
            </a:r>
            <a:r>
              <a:rPr lang="en-AU" sz="1600" dirty="0">
                <a:solidFill>
                  <a:schemeClr val="tx1"/>
                </a:solidFill>
                <a:latin typeface="Arial" panose="020B0604020202020204" pitchFamily="34" charset="0"/>
              </a:rPr>
              <a:t>is the process of communication. </a:t>
            </a:r>
          </a:p>
          <a:p>
            <a:pPr>
              <a:lnSpc>
                <a:spcPct val="150000"/>
              </a:lnSpc>
              <a:spcBef>
                <a:spcPts val="1200"/>
              </a:spcBef>
              <a:spcAft>
                <a:spcPts val="600"/>
              </a:spcAft>
            </a:pPr>
            <a:r>
              <a:rPr lang="en-AU" sz="1600" dirty="0">
                <a:solidFill>
                  <a:schemeClr val="tx1"/>
                </a:solidFill>
                <a:latin typeface="Arial" panose="020B0604020202020204" pitchFamily="34" charset="0"/>
              </a:rPr>
              <a:t>For example, sounds, music, printed or spoken words, images and gestures.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42005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Exploring lyric, persuasive and hybrid writing </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Stage 6 Standard –11.1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5"/>
          </p:nvPr>
        </p:nvSpPr>
        <p:spPr>
          <a:xfrm>
            <a:off x="540001" y="5417003"/>
            <a:ext cx="5556000" cy="360000"/>
          </a:xfrm>
        </p:spPr>
        <p:txBody>
          <a:bodyPr/>
          <a:lstStyle/>
          <a:p>
            <a:r>
              <a:rPr lang="en-AU" b="1" dirty="0"/>
              <a:t>‘Reading to write: Transition to English Standard’ – Year 11, Term 1</a:t>
            </a:r>
          </a:p>
        </p:txBody>
      </p:sp>
      <p:pic>
        <p:nvPicPr>
          <p:cNvPr id="7" name="Picture Placeholder 4">
            <a:extLst>
              <a:ext uri="{FF2B5EF4-FFF2-40B4-BE49-F238E27FC236}">
                <a16:creationId xmlns:a16="http://schemas.microsoft.com/office/drawing/2014/main" id="{028531BB-BA21-CB0D-BF71-B20E72D3E3FF}"/>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72" r="772"/>
          <a:stretch/>
        </p:blipFill>
        <p:spPr/>
      </p:pic>
      <p:sp>
        <p:nvSpPr>
          <p:cNvPr id="9" name="Text Placeholder 5">
            <a:extLst>
              <a:ext uri="{FF2B5EF4-FFF2-40B4-BE49-F238E27FC236}">
                <a16:creationId xmlns:a16="http://schemas.microsoft.com/office/drawing/2014/main" id="{13CC2046-10B0-E5A5-F0D4-FF71C59C5F1D}"/>
              </a:ext>
              <a:ext uri="{C183D7F6-B498-43B3-948B-1728B52AA6E4}">
                <adec:decorative xmlns:adec="http://schemas.microsoft.com/office/drawing/2017/decorative" val="1"/>
              </a:ext>
            </a:extLst>
          </p:cNvPr>
          <p:cNvSpPr txBox="1">
            <a:spLocks/>
          </p:cNvSpPr>
          <p:nvPr/>
        </p:nvSpPr>
        <p:spPr>
          <a:xfrm>
            <a:off x="8282153" y="6348091"/>
            <a:ext cx="3754190"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u="sng" dirty="0">
                <a:solidFill>
                  <a:srgbClr val="146CFD"/>
                </a:solidFill>
                <a:hlinkClick r:id="rId4">
                  <a:extLst>
                    <a:ext uri="{A12FA001-AC4F-418D-AE19-62706E023703}">
                      <ahyp:hlinkClr xmlns:ahyp="http://schemas.microsoft.com/office/drawing/2018/hyperlinkcolor" val="tx"/>
                    </a:ext>
                  </a:extLst>
                </a:hlinkClick>
              </a:rPr>
              <a:t>Homeless tent photo</a:t>
            </a:r>
            <a:r>
              <a:rPr lang="en-AU" sz="1100" dirty="0">
                <a:solidFill>
                  <a:schemeClr val="tx1"/>
                </a:solidFill>
              </a:rPr>
              <a:t> by </a:t>
            </a:r>
            <a:r>
              <a:rPr lang="en-AU" sz="1100" dirty="0">
                <a:hlinkClick r:id="rId5"/>
              </a:rPr>
              <a:t>Gustavo Sánchez</a:t>
            </a:r>
            <a:r>
              <a:rPr lang="en-AU" sz="1100" dirty="0">
                <a:solidFill>
                  <a:schemeClr val="tx1"/>
                </a:solidFill>
              </a:rPr>
              <a:t> on </a:t>
            </a:r>
            <a:r>
              <a:rPr lang="en-AU" sz="1100" dirty="0">
                <a:solidFill>
                  <a:srgbClr val="767676"/>
                </a:solidFill>
                <a:hlinkClick r:id="rId6"/>
              </a:rPr>
              <a:t>Unsplash</a:t>
            </a:r>
            <a:endParaRPr lang="en-AU" sz="1100" dirty="0"/>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Checking for understanding </a:t>
            </a:r>
            <a:r>
              <a:rPr lang="en-AU" dirty="0">
                <a:solidFill>
                  <a:schemeClr val="accent1"/>
                </a:solidFill>
              </a:rPr>
              <a:t>(1)</a:t>
            </a:r>
          </a:p>
        </p:txBody>
      </p:sp>
    </p:spTree>
    <p:extLst>
      <p:ext uri="{BB962C8B-B14F-4D97-AF65-F5344CB8AC3E}">
        <p14:creationId xmlns:p14="http://schemas.microsoft.com/office/powerpoint/2010/main" val="239991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F9F3E1-DA1A-CB43-1844-C7BC395C3696}"/>
              </a:ext>
            </a:extLst>
          </p:cNvPr>
          <p:cNvSpPr>
            <a:spLocks noGrp="1"/>
          </p:cNvSpPr>
          <p:nvPr>
            <p:ph type="title"/>
          </p:nvPr>
        </p:nvSpPr>
        <p:spPr/>
        <p:txBody>
          <a:bodyPr/>
          <a:lstStyle/>
          <a:p>
            <a:r>
              <a:rPr lang="en-AU" dirty="0"/>
              <a:t>Checking for understanding </a:t>
            </a:r>
            <a:r>
              <a:rPr lang="en-AU" dirty="0">
                <a:solidFill>
                  <a:schemeClr val="bg1"/>
                </a:solidFill>
              </a:rPr>
              <a:t>(2)</a:t>
            </a:r>
          </a:p>
        </p:txBody>
      </p:sp>
      <p:sp>
        <p:nvSpPr>
          <p:cNvPr id="5" name="Text Placeholder 4">
            <a:extLst>
              <a:ext uri="{FF2B5EF4-FFF2-40B4-BE49-F238E27FC236}">
                <a16:creationId xmlns:a16="http://schemas.microsoft.com/office/drawing/2014/main" id="{BB2D3560-D70D-A2BA-00A8-99C989E225DB}"/>
              </a:ext>
            </a:extLst>
          </p:cNvPr>
          <p:cNvSpPr>
            <a:spLocks noGrp="1"/>
          </p:cNvSpPr>
          <p:nvPr>
            <p:ph type="body" sz="quarter" idx="18"/>
          </p:nvPr>
        </p:nvSpPr>
        <p:spPr/>
        <p:txBody>
          <a:bodyPr/>
          <a:lstStyle/>
          <a:p>
            <a:r>
              <a:rPr lang="en-AU" dirty="0"/>
              <a:t>Hybrid texts</a:t>
            </a:r>
          </a:p>
        </p:txBody>
      </p:sp>
      <p:sp>
        <p:nvSpPr>
          <p:cNvPr id="8" name="Text Placeholder 3">
            <a:extLst>
              <a:ext uri="{FF2B5EF4-FFF2-40B4-BE49-F238E27FC236}">
                <a16:creationId xmlns:a16="http://schemas.microsoft.com/office/drawing/2014/main" id="{B15F5DB6-5D18-0AF9-EA8E-5BFD3BE1172E}"/>
              </a:ext>
            </a:extLst>
          </p:cNvPr>
          <p:cNvSpPr txBox="1">
            <a:spLocks/>
          </p:cNvSpPr>
          <p:nvPr/>
        </p:nvSpPr>
        <p:spPr>
          <a:xfrm>
            <a:off x="1597572" y="2905271"/>
            <a:ext cx="8996855" cy="1893876"/>
          </a:xfrm>
          <a:prstGeom prst="rect">
            <a:avLst/>
          </a:prstGeom>
          <a:solidFill>
            <a:schemeClr val="accent4"/>
          </a:solidFill>
        </p:spPr>
        <p:txBody>
          <a:bodyPr lIns="756000" bIns="396000" anchor="ctr" anchorCtr="1"/>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5400" dirty="0"/>
              <a:t>A hybrid text is …</a:t>
            </a:r>
          </a:p>
        </p:txBody>
      </p:sp>
      <p:pic>
        <p:nvPicPr>
          <p:cNvPr id="9" name="Graphic 8">
            <a:extLst>
              <a:ext uri="{FF2B5EF4-FFF2-40B4-BE49-F238E27FC236}">
                <a16:creationId xmlns:a16="http://schemas.microsoft.com/office/drawing/2014/main" id="{B3D010DF-82F1-6310-A28D-048B206916D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0429" y="3049492"/>
            <a:ext cx="1605434" cy="1605434"/>
          </a:xfrm>
          <a:prstGeom prst="rect">
            <a:avLst/>
          </a:prstGeom>
        </p:spPr>
      </p:pic>
      <p:sp>
        <p:nvSpPr>
          <p:cNvPr id="11" name="Slide Number Placeholder 1">
            <a:extLst>
              <a:ext uri="{FF2B5EF4-FFF2-40B4-BE49-F238E27FC236}">
                <a16:creationId xmlns:a16="http://schemas.microsoft.com/office/drawing/2014/main" id="{DF98917B-D273-D12F-FAE4-F18621C5CDD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222697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09DA02-E370-AEE7-C185-DBFF032261C0}"/>
              </a:ext>
            </a:extLst>
          </p:cNvPr>
          <p:cNvSpPr>
            <a:spLocks noGrp="1"/>
          </p:cNvSpPr>
          <p:nvPr>
            <p:ph type="title"/>
          </p:nvPr>
        </p:nvSpPr>
        <p:spPr/>
        <p:txBody>
          <a:bodyPr/>
          <a:lstStyle/>
          <a:p>
            <a:r>
              <a:rPr lang="en-AU" dirty="0"/>
              <a:t>Comparing lyric essay and persuasive texts</a:t>
            </a:r>
          </a:p>
        </p:txBody>
      </p:sp>
      <p:sp>
        <p:nvSpPr>
          <p:cNvPr id="3" name="Oval 2">
            <a:extLst>
              <a:ext uri="{FF2B5EF4-FFF2-40B4-BE49-F238E27FC236}">
                <a16:creationId xmlns:a16="http://schemas.microsoft.com/office/drawing/2014/main" id="{A50F52AB-6EFC-60CB-21D6-D67243CC18EA}"/>
              </a:ext>
              <a:ext uri="{C183D7F6-B498-43B3-948B-1728B52AA6E4}">
                <adec:decorative xmlns:adec="http://schemas.microsoft.com/office/drawing/2017/decorative" val="1"/>
              </a:ext>
            </a:extLst>
          </p:cNvPr>
          <p:cNvSpPr/>
          <p:nvPr/>
        </p:nvSpPr>
        <p:spPr>
          <a:xfrm>
            <a:off x="1344294" y="1077439"/>
            <a:ext cx="6007749" cy="551548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2AEC3214-37CB-BB18-0F68-C527D63F7676}"/>
              </a:ext>
              <a:ext uri="{C183D7F6-B498-43B3-948B-1728B52AA6E4}">
                <adec:decorative xmlns:adec="http://schemas.microsoft.com/office/drawing/2017/decorative" val="1"/>
              </a:ext>
            </a:extLst>
          </p:cNvPr>
          <p:cNvSpPr/>
          <p:nvPr/>
        </p:nvSpPr>
        <p:spPr>
          <a:xfrm>
            <a:off x="4348168" y="1000520"/>
            <a:ext cx="6007749" cy="551548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995E7DCC-103E-1CFF-B108-9B790CF95942}"/>
              </a:ext>
            </a:extLst>
          </p:cNvPr>
          <p:cNvSpPr txBox="1"/>
          <p:nvPr/>
        </p:nvSpPr>
        <p:spPr>
          <a:xfrm>
            <a:off x="3755165" y="1208936"/>
            <a:ext cx="2478795" cy="757946"/>
          </a:xfrm>
          <a:prstGeom prst="rect">
            <a:avLst/>
          </a:prstGeom>
          <a:noFill/>
        </p:spPr>
        <p:txBody>
          <a:bodyPr wrap="square" lIns="0" tIns="0" rIns="0" bIns="0" rtlCol="0">
            <a:noAutofit/>
          </a:bodyPr>
          <a:lstStyle/>
          <a:p>
            <a:pPr algn="l"/>
            <a:r>
              <a:rPr lang="en-AU" sz="1800" b="1" dirty="0"/>
              <a:t>Lyric essay</a:t>
            </a:r>
          </a:p>
        </p:txBody>
      </p:sp>
      <p:sp>
        <p:nvSpPr>
          <p:cNvPr id="16" name="TextBox 15">
            <a:extLst>
              <a:ext uri="{FF2B5EF4-FFF2-40B4-BE49-F238E27FC236}">
                <a16:creationId xmlns:a16="http://schemas.microsoft.com/office/drawing/2014/main" id="{CE4398D8-4055-98ED-B5D3-AEFEDCD4C83E}"/>
              </a:ext>
            </a:extLst>
          </p:cNvPr>
          <p:cNvSpPr txBox="1"/>
          <p:nvPr/>
        </p:nvSpPr>
        <p:spPr>
          <a:xfrm>
            <a:off x="2056801" y="2673091"/>
            <a:ext cx="1912168" cy="1917996"/>
          </a:xfrm>
          <a:prstGeom prst="rect">
            <a:avLst/>
          </a:prstGeom>
          <a:noFill/>
        </p:spPr>
        <p:txBody>
          <a:bodyPr wrap="square" lIns="0" tIns="0" rIns="0" bIns="0" rtlCol="0" anchor="ctr" anchorCtr="0">
            <a:noAutofit/>
          </a:bodyPr>
          <a:lstStyle/>
          <a:p>
            <a:pPr algn="l">
              <a:lnSpc>
                <a:spcPct val="150000"/>
              </a:lnSpc>
            </a:pPr>
            <a:r>
              <a:rPr lang="en-AU" sz="1600" dirty="0"/>
              <a:t>Uses poetic devices and imagery </a:t>
            </a:r>
          </a:p>
          <a:p>
            <a:pPr algn="l">
              <a:lnSpc>
                <a:spcPct val="150000"/>
              </a:lnSpc>
            </a:pPr>
            <a:endParaRPr lang="en-AU" sz="1600" dirty="0"/>
          </a:p>
          <a:p>
            <a:pPr algn="l">
              <a:lnSpc>
                <a:spcPct val="150000"/>
              </a:lnSpc>
            </a:pPr>
            <a:r>
              <a:rPr lang="en-AU" sz="1600" dirty="0"/>
              <a:t>Explores ideas in a fragmented, non-liner way</a:t>
            </a:r>
          </a:p>
        </p:txBody>
      </p:sp>
      <p:sp>
        <p:nvSpPr>
          <p:cNvPr id="8" name="TextBox 7">
            <a:extLst>
              <a:ext uri="{FF2B5EF4-FFF2-40B4-BE49-F238E27FC236}">
                <a16:creationId xmlns:a16="http://schemas.microsoft.com/office/drawing/2014/main" id="{4F660575-CBFE-C93E-9B2D-4337F173D01F}"/>
              </a:ext>
            </a:extLst>
          </p:cNvPr>
          <p:cNvSpPr txBox="1"/>
          <p:nvPr/>
        </p:nvSpPr>
        <p:spPr>
          <a:xfrm>
            <a:off x="6759039" y="1208936"/>
            <a:ext cx="2478795" cy="757946"/>
          </a:xfrm>
          <a:prstGeom prst="rect">
            <a:avLst/>
          </a:prstGeom>
          <a:noFill/>
        </p:spPr>
        <p:txBody>
          <a:bodyPr wrap="square" lIns="0" tIns="0" rIns="0" bIns="0" rtlCol="0">
            <a:noAutofit/>
          </a:bodyPr>
          <a:lstStyle/>
          <a:p>
            <a:pPr algn="l"/>
            <a:r>
              <a:rPr lang="en-AU" sz="1800" b="1" dirty="0"/>
              <a:t>Persuasive text</a:t>
            </a:r>
          </a:p>
        </p:txBody>
      </p:sp>
      <p:sp>
        <p:nvSpPr>
          <p:cNvPr id="17" name="TextBox 16">
            <a:extLst>
              <a:ext uri="{FF2B5EF4-FFF2-40B4-BE49-F238E27FC236}">
                <a16:creationId xmlns:a16="http://schemas.microsoft.com/office/drawing/2014/main" id="{D8740DE6-3DA7-4E66-ECB8-F7E2D4F3CFE1}"/>
              </a:ext>
            </a:extLst>
          </p:cNvPr>
          <p:cNvSpPr txBox="1"/>
          <p:nvPr/>
        </p:nvSpPr>
        <p:spPr>
          <a:xfrm>
            <a:off x="7731242" y="2673091"/>
            <a:ext cx="1971096" cy="1917996"/>
          </a:xfrm>
          <a:prstGeom prst="rect">
            <a:avLst/>
          </a:prstGeom>
          <a:noFill/>
        </p:spPr>
        <p:txBody>
          <a:bodyPr wrap="square" lIns="0" tIns="0" rIns="0" bIns="0" rtlCol="0" anchor="ctr" anchorCtr="0">
            <a:noAutofit/>
          </a:bodyPr>
          <a:lstStyle/>
          <a:p>
            <a:pPr algn="l">
              <a:lnSpc>
                <a:spcPct val="150000"/>
              </a:lnSpc>
            </a:pPr>
            <a:r>
              <a:rPr lang="en-AU" sz="1600" dirty="0"/>
              <a:t>Uses rhetorical strategies and emotional appeals </a:t>
            </a:r>
          </a:p>
          <a:p>
            <a:pPr algn="l">
              <a:lnSpc>
                <a:spcPct val="150000"/>
              </a:lnSpc>
            </a:pPr>
            <a:endParaRPr lang="en-AU" sz="1600" dirty="0"/>
          </a:p>
          <a:p>
            <a:pPr algn="l">
              <a:lnSpc>
                <a:spcPct val="150000"/>
              </a:lnSpc>
            </a:pPr>
            <a:r>
              <a:rPr lang="en-AU" sz="1600" dirty="0"/>
              <a:t>Presents clear arguments with supporting evidence</a:t>
            </a:r>
          </a:p>
        </p:txBody>
      </p:sp>
      <p:sp>
        <p:nvSpPr>
          <p:cNvPr id="18" name="TextBox 17">
            <a:extLst>
              <a:ext uri="{FF2B5EF4-FFF2-40B4-BE49-F238E27FC236}">
                <a16:creationId xmlns:a16="http://schemas.microsoft.com/office/drawing/2014/main" id="{5B0F1990-E026-05E9-CFC9-EDA4D094510C}"/>
              </a:ext>
            </a:extLst>
          </p:cNvPr>
          <p:cNvSpPr txBox="1"/>
          <p:nvPr/>
        </p:nvSpPr>
        <p:spPr>
          <a:xfrm>
            <a:off x="4849025" y="2673091"/>
            <a:ext cx="2297276" cy="1917996"/>
          </a:xfrm>
          <a:prstGeom prst="rect">
            <a:avLst/>
          </a:prstGeom>
          <a:noFill/>
        </p:spPr>
        <p:txBody>
          <a:bodyPr wrap="square" lIns="0" tIns="0" rIns="0" bIns="0" rtlCol="0" anchor="ctr" anchorCtr="0">
            <a:noAutofit/>
          </a:bodyPr>
          <a:lstStyle/>
          <a:p>
            <a:pPr algn="l">
              <a:lnSpc>
                <a:spcPct val="150000"/>
              </a:lnSpc>
            </a:pPr>
            <a:r>
              <a:rPr lang="en-AU" sz="1600" dirty="0"/>
              <a:t>Engages reader’s thoughts and feelings</a:t>
            </a:r>
          </a:p>
          <a:p>
            <a:pPr algn="l">
              <a:lnSpc>
                <a:spcPct val="150000"/>
              </a:lnSpc>
            </a:pPr>
            <a:endParaRPr lang="en-AU" sz="1600" dirty="0"/>
          </a:p>
          <a:p>
            <a:pPr algn="l">
              <a:lnSpc>
                <a:spcPct val="150000"/>
              </a:lnSpc>
            </a:pPr>
            <a:r>
              <a:rPr lang="en-AU" sz="1600" dirty="0"/>
              <a:t>Uses vivid imagery and impactful language </a:t>
            </a:r>
          </a:p>
          <a:p>
            <a:pPr algn="l">
              <a:lnSpc>
                <a:spcPct val="150000"/>
              </a:lnSpc>
            </a:pPr>
            <a:endParaRPr lang="en-AU" sz="1600" dirty="0"/>
          </a:p>
          <a:p>
            <a:pPr algn="l">
              <a:lnSpc>
                <a:spcPct val="150000"/>
              </a:lnSpc>
            </a:pPr>
            <a:r>
              <a:rPr lang="en-AU" sz="1600" dirty="0"/>
              <a:t>Explores complex ideas</a:t>
            </a:r>
          </a:p>
        </p:txBody>
      </p:sp>
      <p:sp>
        <p:nvSpPr>
          <p:cNvPr id="4" name="Slide Number Placeholder 3">
            <a:extLst>
              <a:ext uri="{FF2B5EF4-FFF2-40B4-BE49-F238E27FC236}">
                <a16:creationId xmlns:a16="http://schemas.microsoft.com/office/drawing/2014/main" id="{A6C924A5-DDC8-4033-0F29-8DD006CD943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133174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ea typeface="+mn-ea"/>
                <a:cs typeface="+mn-cs"/>
              </a:rPr>
              <a:t> </a:t>
            </a:r>
            <a:r>
              <a:rPr kumimoji="0" lang="en-AU" sz="11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1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latin typeface="+mn-lt"/>
                <a:hlinkClick r:id="rId6"/>
              </a:rPr>
              <a:t>English Standard 11–12 Syllabus </a:t>
            </a:r>
            <a:r>
              <a:rPr lang="en-AU" dirty="0">
                <a:latin typeface="+mn-lt"/>
              </a:rPr>
              <a:t>© NSW Education Standards Authority (NESA) for and on behalf of the Crown in right of the State of New South Wales, 2024.</a:t>
            </a:r>
          </a:p>
          <a:p>
            <a:r>
              <a:rPr lang="en-AU" dirty="0"/>
              <a:t>Australian Curriculum, Assessment and Reporting Authority (ACARA) (2020), Literacy: About the general capability, </a:t>
            </a:r>
            <a:r>
              <a:rPr lang="en-AU" dirty="0">
                <a:hlinkClick r:id="rId7" tooltip="https://www.australiancurriculum.edu.au/downloads/general-capabilities#accordion-afa194f119-item-6336db4ee7"/>
              </a:rPr>
              <a:t>General capabilities | V9 Australian Curriculum</a:t>
            </a:r>
            <a:r>
              <a:rPr lang="en-AU" dirty="0"/>
              <a:t>, ACARA website, accessed 23 July 2025. </a:t>
            </a:r>
            <a:r>
              <a:rPr lang="en-AU" dirty="0">
                <a:latin typeface="+mn-lt"/>
              </a:rPr>
              <a:t>Australian Institute for Teaching and School Leadership Limited (AITSL) (n.d.) </a:t>
            </a:r>
            <a:r>
              <a:rPr lang="en-AU" dirty="0">
                <a:latin typeface="+mn-lt"/>
                <a:hlinkClick r:id="rId8"/>
              </a:rPr>
              <a:t>Learning intentions and success criteria [PDF 251KB],</a:t>
            </a:r>
            <a:r>
              <a:rPr lang="en-AU" dirty="0">
                <a:latin typeface="+mn-lt"/>
              </a:rPr>
              <a:t> AITSL, accessed 02 May 2025.</a:t>
            </a:r>
          </a:p>
          <a:p>
            <a:r>
              <a:rPr lang="en-AU" dirty="0"/>
              <a:t>Collins English Dictionary (2025) </a:t>
            </a:r>
            <a:r>
              <a:rPr lang="en-AU" dirty="0">
                <a:hlinkClick r:id="rId9" tooltip="https://www.collinsdictionary.com/dictionary/english/privilege"/>
              </a:rPr>
              <a:t>Privilege</a:t>
            </a:r>
            <a:r>
              <a:rPr lang="en-AU" dirty="0"/>
              <a:t>, Collins English Dictionary website, accessed 11 September 2025.</a:t>
            </a:r>
            <a:endParaRPr lang="en-AU" dirty="0">
              <a:latin typeface="+mn-lt"/>
            </a:endParaRPr>
          </a:p>
          <a:p>
            <a:r>
              <a:rPr lang="en-AU" dirty="0">
                <a:latin typeface="+mn-lt"/>
              </a:rPr>
              <a:t>Getty images (2023) </a:t>
            </a:r>
            <a:r>
              <a:rPr lang="en-AU" dirty="0">
                <a:latin typeface="+mn-lt"/>
                <a:hlinkClick r:id="rId10"/>
              </a:rPr>
              <a:t>a large tree with a fence around it</a:t>
            </a:r>
            <a:r>
              <a:rPr lang="en-AU" dirty="0">
                <a:latin typeface="+mn-lt"/>
              </a:rPr>
              <a:t>, [image], licenced under </a:t>
            </a:r>
            <a:r>
              <a:rPr lang="en-AU" dirty="0" err="1">
                <a:latin typeface="+mn-lt"/>
              </a:rPr>
              <a:t>Unsplash</a:t>
            </a:r>
            <a:r>
              <a:rPr lang="en-AU" dirty="0">
                <a:latin typeface="+mn-lt"/>
              </a:rPr>
              <a:t>+ website, accessed 2 May 2025.</a:t>
            </a:r>
          </a:p>
          <a:p>
            <a:endParaRPr lang="en-AU" sz="1000" dirty="0">
              <a:latin typeface="+mn-lt"/>
            </a:endParaRPr>
          </a:p>
          <a:p>
            <a:pPr>
              <a:lnSpc>
                <a:spcPct val="100000"/>
              </a:lnSpc>
            </a:pPr>
            <a:endParaRPr lang="en-AU" sz="1000"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28356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A8BC-CDFA-6A6A-0F31-DF68AEABE4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5C102D-6F5B-CD58-DF57-911345FB0CDC}"/>
              </a:ext>
            </a:extLst>
          </p:cNvPr>
          <p:cNvSpPr>
            <a:spLocks noGrp="1"/>
          </p:cNvSpPr>
          <p:nvPr>
            <p:ph type="title"/>
          </p:nvPr>
        </p:nvSpPr>
        <p:spPr/>
        <p:txBody>
          <a:bodyPr/>
          <a:lstStyle/>
          <a:p>
            <a:r>
              <a:rPr lang="en-AU" dirty="0"/>
              <a:t>References (2)</a:t>
            </a:r>
          </a:p>
        </p:txBody>
      </p:sp>
      <p:sp>
        <p:nvSpPr>
          <p:cNvPr id="6" name="TextBox 5">
            <a:extLst>
              <a:ext uri="{FF2B5EF4-FFF2-40B4-BE49-F238E27FC236}">
                <a16:creationId xmlns:a16="http://schemas.microsoft.com/office/drawing/2014/main" id="{5881F086-9F0E-B6A9-1377-43339CB3AA74}"/>
              </a:ext>
            </a:extLst>
          </p:cNvPr>
          <p:cNvSpPr txBox="1"/>
          <p:nvPr/>
        </p:nvSpPr>
        <p:spPr>
          <a:xfrm>
            <a:off x="335826" y="1397263"/>
            <a:ext cx="11471999" cy="148476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ea typeface="+mn-ea"/>
                <a:cs typeface="+mn-cs"/>
              </a:rPr>
              <a:t> </a:t>
            </a:r>
            <a:r>
              <a:rPr kumimoji="0" lang="en-AU" sz="11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1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AB509B0-B462-1EA2-BC0F-018FD27C0295}"/>
              </a:ext>
            </a:extLst>
          </p:cNvPr>
          <p:cNvSpPr>
            <a:spLocks noGrp="1"/>
          </p:cNvSpPr>
          <p:nvPr>
            <p:ph idx="1"/>
          </p:nvPr>
        </p:nvSpPr>
        <p:spPr/>
        <p:txBody>
          <a:bodyPr/>
          <a:lstStyle/>
          <a:p>
            <a:r>
              <a:rPr lang="en-AU" dirty="0">
                <a:latin typeface="+mn-lt"/>
              </a:rPr>
              <a:t>Google (2025) </a:t>
            </a:r>
            <a:r>
              <a:rPr lang="en-AU" dirty="0">
                <a:latin typeface="+mn-lt"/>
                <a:hlinkClick r:id="rId6"/>
              </a:rPr>
              <a:t>Musgrave Park Qld </a:t>
            </a:r>
            <a:r>
              <a:rPr lang="en-AU" dirty="0">
                <a:latin typeface="+mn-lt"/>
              </a:rPr>
              <a:t>[Google Maps] accessed 5 May 2025.</a:t>
            </a:r>
          </a:p>
          <a:p>
            <a:r>
              <a:rPr lang="en-AU" dirty="0">
                <a:latin typeface="+mn-lt"/>
              </a:rPr>
              <a:t>O’Neill L (2024) ‘ The tent village at Musgrave Park’ in</a:t>
            </a:r>
            <a:r>
              <a:rPr lang="en-AU" i="1" dirty="0">
                <a:latin typeface="+mn-lt"/>
              </a:rPr>
              <a:t> Meanjin 83.4</a:t>
            </a:r>
            <a:r>
              <a:rPr lang="en-AU" dirty="0">
                <a:latin typeface="+mn-lt"/>
              </a:rPr>
              <a:t>, Melbourne University Publishing, Melbourne.</a:t>
            </a:r>
          </a:p>
          <a:p>
            <a:r>
              <a:rPr lang="en-AU" dirty="0">
                <a:latin typeface="+mn-lt"/>
              </a:rPr>
              <a:t>State of New South Wales (Department of Education) (2024) </a:t>
            </a:r>
            <a:r>
              <a:rPr lang="en-AU" dirty="0">
                <a:latin typeface="+mn-lt"/>
                <a:hlinkClick r:id="rId7"/>
              </a:rPr>
              <a:t>‘Explicit teaching strategies’</a:t>
            </a:r>
            <a:r>
              <a:rPr lang="en-AU" dirty="0">
                <a:latin typeface="+mn-lt"/>
              </a:rPr>
              <a:t>, </a:t>
            </a:r>
            <a:r>
              <a:rPr lang="en-AU" i="1" dirty="0">
                <a:latin typeface="+mn-lt"/>
              </a:rPr>
              <a:t>Explicit teaching</a:t>
            </a:r>
            <a:r>
              <a:rPr lang="en-AU" dirty="0">
                <a:latin typeface="+mn-lt"/>
              </a:rPr>
              <a:t>, NSW Department of Education website, accessed 5 May 2025.</a:t>
            </a:r>
          </a:p>
          <a:p>
            <a:r>
              <a:rPr lang="en-AU" dirty="0"/>
              <a:t>Walter Luigi J (2022) </a:t>
            </a:r>
            <a:r>
              <a:rPr lang="en-AU" dirty="0">
                <a:hlinkClick r:id="rId8"/>
              </a:rPr>
              <a:t>a tent in a park</a:t>
            </a:r>
            <a:r>
              <a:rPr lang="en-AU" dirty="0"/>
              <a:t>, [image], </a:t>
            </a:r>
            <a:r>
              <a:rPr lang="en-AU" dirty="0" err="1"/>
              <a:t>Unsplash</a:t>
            </a:r>
            <a:r>
              <a:rPr lang="en-AU" dirty="0"/>
              <a:t> website, accessed 2 May 2025.</a:t>
            </a:r>
          </a:p>
          <a:p>
            <a:endParaRPr lang="en-AU" dirty="0">
              <a:latin typeface="+mn-lt"/>
            </a:endParaRPr>
          </a:p>
          <a:p>
            <a:endParaRPr lang="en-AU" sz="1000" dirty="0">
              <a:latin typeface="+mn-lt"/>
            </a:endParaRPr>
          </a:p>
          <a:p>
            <a:pPr>
              <a:lnSpc>
                <a:spcPct val="100000"/>
              </a:lnSpc>
            </a:pPr>
            <a:endParaRPr lang="en-AU" sz="1000" dirty="0"/>
          </a:p>
        </p:txBody>
      </p:sp>
      <p:sp>
        <p:nvSpPr>
          <p:cNvPr id="2" name="Slide Number Placeholder 1">
            <a:extLst>
              <a:ext uri="{FF2B5EF4-FFF2-40B4-BE49-F238E27FC236}">
                <a16:creationId xmlns:a16="http://schemas.microsoft.com/office/drawing/2014/main" id="{7125169A-EE82-DA5D-F036-C16AEF4C4AB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125000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9964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9A41EB-DD02-0C59-3361-7C843DD6DE54}"/>
              </a:ext>
            </a:extLst>
          </p:cNvPr>
          <p:cNvSpPr>
            <a:spLocks noGrp="1"/>
          </p:cNvSpPr>
          <p:nvPr>
            <p:ph type="title"/>
          </p:nvPr>
        </p:nvSpPr>
        <p:spPr/>
        <p:txBody>
          <a:bodyPr/>
          <a:lstStyle/>
          <a:p>
            <a:r>
              <a:rPr lang="en-AU" dirty="0"/>
              <a:t>Licence agreement details</a:t>
            </a:r>
          </a:p>
        </p:txBody>
      </p:sp>
      <p:sp>
        <p:nvSpPr>
          <p:cNvPr id="4" name="Text Placeholder 3">
            <a:extLst>
              <a:ext uri="{FF2B5EF4-FFF2-40B4-BE49-F238E27FC236}">
                <a16:creationId xmlns:a16="http://schemas.microsoft.com/office/drawing/2014/main" id="{A8C2C71D-DDCE-DF55-ADF6-0DD0F9AF3274}"/>
              </a:ext>
            </a:extLst>
          </p:cNvPr>
          <p:cNvSpPr>
            <a:spLocks noGrp="1"/>
          </p:cNvSpPr>
          <p:nvPr>
            <p:ph type="body" sz="quarter" idx="18"/>
          </p:nvPr>
        </p:nvSpPr>
        <p:spPr/>
        <p:txBody>
          <a:bodyPr/>
          <a:lstStyle/>
          <a:p>
            <a:r>
              <a:rPr lang="en-AU" dirty="0"/>
              <a:t>Core text 2 – The tent village at Musgrave Park</a:t>
            </a:r>
          </a:p>
        </p:txBody>
      </p:sp>
      <p:sp>
        <p:nvSpPr>
          <p:cNvPr id="5" name="Text Placeholder 4">
            <a:extLst>
              <a:ext uri="{FF2B5EF4-FFF2-40B4-BE49-F238E27FC236}">
                <a16:creationId xmlns:a16="http://schemas.microsoft.com/office/drawing/2014/main" id="{8AC2FB33-BE8F-A3E9-A177-B47BC01D9EDA}"/>
              </a:ext>
            </a:extLst>
          </p:cNvPr>
          <p:cNvSpPr>
            <a:spLocks noGrp="1"/>
          </p:cNvSpPr>
          <p:nvPr>
            <p:ph type="body" sz="quarter" idx="17"/>
          </p:nvPr>
        </p:nvSpPr>
        <p:spPr/>
        <p:txBody>
          <a:bodyPr/>
          <a:lstStyle/>
          <a:p>
            <a:r>
              <a:rPr lang="en-AU" b="0" i="0" dirty="0">
                <a:solidFill>
                  <a:srgbClr val="000000"/>
                </a:solidFill>
                <a:effectLst/>
              </a:rPr>
              <a:t>‘The tent village at Musgrave Park’ by Lillian O’Neill was first published in the 2024 Summer edition (83.4) of the literary journal </a:t>
            </a:r>
            <a:r>
              <a:rPr lang="en-AU" b="0" i="1" dirty="0">
                <a:solidFill>
                  <a:srgbClr val="000000"/>
                </a:solidFill>
                <a:effectLst/>
              </a:rPr>
              <a:t>Meanjin. </a:t>
            </a:r>
          </a:p>
          <a:p>
            <a:r>
              <a:rPr lang="en-AU" b="0" i="0" dirty="0">
                <a:solidFill>
                  <a:srgbClr val="000000"/>
                </a:solidFill>
                <a:effectLst/>
              </a:rPr>
              <a:t>The use of this text has been made possible as permission has been granted Lillian O’Neill. The text contained in this resource is licensed up until March 2029. </a:t>
            </a:r>
            <a:r>
              <a:rPr lang="en-AU" dirty="0"/>
              <a:t>Reproduced and made available for copying and communication by NSW Department of Education for its educational purposes with the permission of Lillian O’Neill. This resource is licensed up until March 2029.</a:t>
            </a:r>
          </a:p>
        </p:txBody>
      </p:sp>
      <p:sp>
        <p:nvSpPr>
          <p:cNvPr id="2" name="Slide Number Placeholder 1">
            <a:extLst>
              <a:ext uri="{FF2B5EF4-FFF2-40B4-BE49-F238E27FC236}">
                <a16:creationId xmlns:a16="http://schemas.microsoft.com/office/drawing/2014/main" id="{F3BBF794-213E-259D-86C1-4C60C1623D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42242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761A9-148F-5887-32E9-141672BEF055}"/>
              </a:ext>
            </a:extLst>
          </p:cNvPr>
          <p:cNvSpPr>
            <a:spLocks noGrp="1"/>
          </p:cNvSpPr>
          <p:nvPr>
            <p:ph type="title"/>
          </p:nvPr>
        </p:nvSpPr>
        <p:spPr/>
        <p:txBody>
          <a:bodyPr/>
          <a:lstStyle/>
          <a:p>
            <a:r>
              <a:rPr lang="en-AU" dirty="0"/>
              <a:t>Text complexity </a:t>
            </a:r>
          </a:p>
        </p:txBody>
      </p:sp>
      <p:sp>
        <p:nvSpPr>
          <p:cNvPr id="4" name="Text Placeholder 3">
            <a:extLst>
              <a:ext uri="{FF2B5EF4-FFF2-40B4-BE49-F238E27FC236}">
                <a16:creationId xmlns:a16="http://schemas.microsoft.com/office/drawing/2014/main" id="{95464586-7352-0FE3-E550-288461CE6566}"/>
              </a:ext>
            </a:extLst>
          </p:cNvPr>
          <p:cNvSpPr>
            <a:spLocks noGrp="1"/>
          </p:cNvSpPr>
          <p:nvPr>
            <p:ph type="body" sz="quarter" idx="18"/>
          </p:nvPr>
        </p:nvSpPr>
        <p:spPr/>
        <p:txBody>
          <a:bodyPr/>
          <a:lstStyle/>
          <a:p>
            <a:r>
              <a:rPr lang="en-AU" dirty="0"/>
              <a:t>Core text 2 – The tent village at Musgrave Park</a:t>
            </a:r>
          </a:p>
        </p:txBody>
      </p:sp>
      <p:sp>
        <p:nvSpPr>
          <p:cNvPr id="9" name="Text Placeholder 4">
            <a:extLst>
              <a:ext uri="{FF2B5EF4-FFF2-40B4-BE49-F238E27FC236}">
                <a16:creationId xmlns:a16="http://schemas.microsoft.com/office/drawing/2014/main" id="{2DBB5C82-DADB-4A88-FE7F-FE4533E38ACD}"/>
              </a:ext>
            </a:extLst>
          </p:cNvPr>
          <p:cNvSpPr txBox="1">
            <a:spLocks/>
          </p:cNvSpPr>
          <p:nvPr/>
        </p:nvSpPr>
        <p:spPr>
          <a:xfrm>
            <a:off x="354000" y="1393989"/>
            <a:ext cx="11207379" cy="3498243"/>
          </a:xfrm>
          <a:prstGeom prst="rect">
            <a:avLst/>
          </a:prstGeom>
        </p:spPr>
        <p:txBody>
          <a:bodyPr lIns="0"/>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dirty="0">
                <a:solidFill>
                  <a:srgbClr val="000000"/>
                </a:solidFill>
              </a:rPr>
              <a:t>The text, ‘The tent village at Musgrave Park’ meets the </a:t>
            </a:r>
            <a:r>
              <a:rPr lang="en-AU" sz="1600" u="sng" dirty="0">
                <a:solidFill>
                  <a:srgbClr val="000000"/>
                </a:solidFill>
                <a:hlinkClick r:id="rId3"/>
              </a:rPr>
              <a:t>text requirements</a:t>
            </a:r>
            <a:r>
              <a:rPr lang="en-AU" sz="1600" dirty="0">
                <a:solidFill>
                  <a:srgbClr val="000000"/>
                </a:solidFill>
                <a:hlinkClick r:id="rId3"/>
              </a:rPr>
              <a:t> </a:t>
            </a:r>
            <a:r>
              <a:rPr lang="en-AU" sz="1600" dirty="0">
                <a:solidFill>
                  <a:srgbClr val="000000"/>
                </a:solidFill>
              </a:rPr>
              <a:t>for English Standard as it is an Australian text that is widely regarded as quality literature and it explores a range of social, cultural and gender perspectives. </a:t>
            </a:r>
          </a:p>
          <a:p>
            <a:r>
              <a:rPr lang="en-AU" sz="1600" dirty="0"/>
              <a:t>The text contains a range of markers which align to the moderately complex to highly complex level of the Text Complexity scale as per the ‘Literacy: About the general capability’ document which can be downloaded on the </a:t>
            </a:r>
            <a:r>
              <a:rPr lang="en-AU" sz="1600" u="sng" dirty="0">
                <a:hlinkClick r:id="rId4"/>
              </a:rPr>
              <a:t>General capabilities downloads</a:t>
            </a:r>
            <a:r>
              <a:rPr lang="en-AU" sz="1600" dirty="0"/>
              <a:t> page of the </a:t>
            </a:r>
            <a:r>
              <a:rPr lang="en-AU" sz="1600" u="sng" dirty="0">
                <a:hlinkClick r:id="rId5"/>
              </a:rPr>
              <a:t>Australian Curriculum</a:t>
            </a:r>
            <a:r>
              <a:rPr lang="en-AU" sz="1600" dirty="0"/>
              <a:t> webpage. I</a:t>
            </a:r>
            <a:r>
              <a:rPr lang="en-AU" sz="1600" dirty="0">
                <a:solidFill>
                  <a:srgbClr val="000000"/>
                </a:solidFill>
              </a:rPr>
              <a:t>t provides students opportunities to engage with a text that explores complex issues and cultural context that encourages critical thinking and deep comprehension. The text considers complex themes and questions cultural expectations centred perceptions of social status. It explores the multiple connotations that can be inferred from the words ‘home’ and ‘homelessness’ using complex sentences and subtle evaluative language reflecting the author’s viewpoint. </a:t>
            </a:r>
            <a:endParaRPr lang="en-AU" sz="1600" dirty="0"/>
          </a:p>
        </p:txBody>
      </p:sp>
      <p:sp>
        <p:nvSpPr>
          <p:cNvPr id="10" name="TextBox 9">
            <a:extLst>
              <a:ext uri="{FF2B5EF4-FFF2-40B4-BE49-F238E27FC236}">
                <a16:creationId xmlns:a16="http://schemas.microsoft.com/office/drawing/2014/main" id="{2C84C9BB-F2D5-3EA2-F8FD-468D4FDB9178}"/>
              </a:ext>
            </a:extLst>
          </p:cNvPr>
          <p:cNvSpPr txBox="1"/>
          <p:nvPr/>
        </p:nvSpPr>
        <p:spPr>
          <a:xfrm>
            <a:off x="354000" y="4993687"/>
            <a:ext cx="11207379" cy="1593020"/>
          </a:xfrm>
          <a:prstGeom prst="rect">
            <a:avLst/>
          </a:prstGeom>
          <a:solidFill>
            <a:schemeClr val="accent4">
              <a:alpha val="50000"/>
            </a:schemeClr>
          </a:solidFill>
        </p:spPr>
        <p:txBody>
          <a:bodyPr wrap="square" anchor="ctr" anchorCtr="1">
            <a:noAutofit/>
          </a:bodyPr>
          <a:lstStyle/>
          <a:p>
            <a:pPr>
              <a:lnSpc>
                <a:spcPct val="150000"/>
              </a:lnSpc>
              <a:spcBef>
                <a:spcPts val="1200"/>
              </a:spcBef>
              <a:spcAft>
                <a:spcPts val="600"/>
              </a:spcAft>
              <a:buNone/>
            </a:pPr>
            <a:r>
              <a:rPr lang="en-AU" sz="1600" dirty="0">
                <a:solidFill>
                  <a:srgbClr val="000000"/>
                </a:solidFill>
                <a:effectLst/>
                <a:latin typeface="Arial" panose="020B0604020202020204" pitchFamily="34" charset="0"/>
                <a:ea typeface="Calibri" panose="020F0502020204030204" pitchFamily="34" charset="0"/>
              </a:rPr>
              <a:t>This text references trauma and homelessness, consider this in the decision to use this text in your context. Use of this text should be guided by the department’s advice regarding </a:t>
            </a:r>
            <a:r>
              <a:rPr lang="en-AU" sz="1600" u="sng" dirty="0">
                <a:solidFill>
                  <a:srgbClr val="000000"/>
                </a:solidFill>
                <a:effectLst/>
                <a:latin typeface="Arial" panose="020B0604020202020204" pitchFamily="34" charset="0"/>
                <a:ea typeface="Calibri" panose="020F0502020204030204" pitchFamily="34" charset="0"/>
                <a:hlinkClick r:id="rId6"/>
              </a:rPr>
              <a:t>Preventing public disclosures</a:t>
            </a:r>
            <a:r>
              <a:rPr lang="en-AU" sz="1600" dirty="0">
                <a:solidFill>
                  <a:srgbClr val="000000"/>
                </a:solidFill>
                <a:effectLst/>
                <a:latin typeface="Arial" panose="020B0604020202020204" pitchFamily="34" charset="0"/>
                <a:ea typeface="Calibri" panose="020F0502020204030204" pitchFamily="34" charset="0"/>
              </a:rPr>
              <a:t>, </a:t>
            </a:r>
            <a:r>
              <a:rPr lang="en-AU" sz="1600" u="sng" dirty="0">
                <a:solidFill>
                  <a:srgbClr val="000000"/>
                </a:solidFill>
                <a:effectLst/>
                <a:latin typeface="Arial" panose="020B0604020202020204" pitchFamily="34" charset="0"/>
                <a:ea typeface="Calibri" panose="020F0502020204030204" pitchFamily="34" charset="0"/>
                <a:hlinkClick r:id="rId7"/>
              </a:rPr>
              <a:t>Types of crises</a:t>
            </a:r>
            <a:r>
              <a:rPr lang="en-AU" sz="1600" dirty="0">
                <a:solidFill>
                  <a:srgbClr val="000000"/>
                </a:solidFill>
                <a:effectLst/>
                <a:latin typeface="Arial" panose="020B0604020202020204" pitchFamily="34" charset="0"/>
                <a:ea typeface="Calibri" panose="020F0502020204030204" pitchFamily="34" charset="0"/>
              </a:rPr>
              <a:t> and </a:t>
            </a:r>
            <a:r>
              <a:rPr lang="en-AU" sz="1600" u="sng" dirty="0">
                <a:solidFill>
                  <a:srgbClr val="000000"/>
                </a:solidFill>
                <a:effectLst/>
                <a:latin typeface="Arial" panose="020B0604020202020204" pitchFamily="34" charset="0"/>
                <a:ea typeface="Calibri" panose="020F0502020204030204" pitchFamily="34" charset="0"/>
                <a:hlinkClick r:id="rId8"/>
              </a:rPr>
              <a:t>Supporting refugee students</a:t>
            </a:r>
            <a:r>
              <a:rPr lang="en-AU" sz="1600" dirty="0">
                <a:solidFill>
                  <a:srgbClr val="000000"/>
                </a:solidFill>
                <a:effectLst/>
                <a:latin typeface="Arial" panose="020B0604020202020204" pitchFamily="34" charset="0"/>
                <a:ea typeface="Calibri" panose="020F0502020204030204" pitchFamily="34" charset="0"/>
              </a:rPr>
              <a:t>.  To learn more, visit </a:t>
            </a:r>
            <a:r>
              <a:rPr lang="en-AU" sz="1600" u="sng" dirty="0">
                <a:solidFill>
                  <a:srgbClr val="2F5496"/>
                </a:solidFill>
                <a:effectLst/>
                <a:latin typeface="Arial" panose="020B0604020202020204" pitchFamily="34" charset="0"/>
                <a:ea typeface="Calibri" panose="020F0502020204030204" pitchFamily="34" charset="0"/>
                <a:hlinkClick r:id="rId9"/>
              </a:rPr>
              <a:t>Trauma-informed practice in schools: An explainer.</a:t>
            </a:r>
            <a:r>
              <a:rPr lang="en-AU" sz="1600" dirty="0">
                <a:solidFill>
                  <a:srgbClr val="000000"/>
                </a:solidFill>
                <a:effectLst/>
                <a:latin typeface="Arial" panose="020B0604020202020204" pitchFamily="34" charset="0"/>
                <a:ea typeface="Calibri" panose="020F0502020204030204" pitchFamily="34" charset="0"/>
              </a:rPr>
              <a:t> </a:t>
            </a:r>
            <a:endParaRPr lang="en-AU" sz="16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0B6CD0F-2FB4-3F55-EF10-E7329FD604B9}"/>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95526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F574-276A-2CD2-77D6-D2F0D7F56B5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48ECA29-7EEB-4D5D-646A-BAA2B7FAAB7B}"/>
              </a:ext>
            </a:extLst>
          </p:cNvPr>
          <p:cNvSpPr>
            <a:spLocks noGrp="1"/>
          </p:cNvSpPr>
          <p:nvPr>
            <p:ph type="ctrTitle"/>
          </p:nvPr>
        </p:nvSpPr>
        <p:spPr>
          <a:xfrm>
            <a:off x="539999" y="2987203"/>
            <a:ext cx="6255979" cy="2033997"/>
          </a:xfrm>
        </p:spPr>
        <p:txBody>
          <a:bodyPr/>
          <a:lstStyle/>
          <a:p>
            <a:r>
              <a:rPr lang="en-AU" dirty="0">
                <a:latin typeface="+mj-lt"/>
              </a:rPr>
              <a:t>Phase 3b, sequence 5 – unpacking the form – lyric essay and persuasive elements </a:t>
            </a:r>
          </a:p>
        </p:txBody>
      </p:sp>
      <p:pic>
        <p:nvPicPr>
          <p:cNvPr id="10" name="Picture Placeholder 12">
            <a:extLst>
              <a:ext uri="{FF2B5EF4-FFF2-40B4-BE49-F238E27FC236}">
                <a16:creationId xmlns:a16="http://schemas.microsoft.com/office/drawing/2014/main" id="{8B6ABD7D-4AC5-BDC5-3384-F4BA8F8633D2}"/>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309" r="22309"/>
          <a:stretch/>
        </p:blipFill>
        <p:spPr>
          <a:xfrm>
            <a:off x="7128000" y="0"/>
            <a:ext cx="5064000" cy="6858000"/>
          </a:xfrm>
        </p:spPr>
      </p:pic>
      <p:sp>
        <p:nvSpPr>
          <p:cNvPr id="11" name="Text Placeholder 5">
            <a:extLst>
              <a:ext uri="{FF2B5EF4-FFF2-40B4-BE49-F238E27FC236}">
                <a16:creationId xmlns:a16="http://schemas.microsoft.com/office/drawing/2014/main" id="{C00C1CB4-7AD3-BA7C-DE9C-9EAD248F3F17}"/>
              </a:ext>
              <a:ext uri="{C183D7F6-B498-43B3-948B-1728B52AA6E4}">
                <adec:decorative xmlns:adec="http://schemas.microsoft.com/office/drawing/2017/decorative" val="1"/>
              </a:ext>
            </a:extLst>
          </p:cNvPr>
          <p:cNvSpPr txBox="1">
            <a:spLocks/>
          </p:cNvSpPr>
          <p:nvPr/>
        </p:nvSpPr>
        <p:spPr>
          <a:xfrm>
            <a:off x="7434943" y="6348091"/>
            <a:ext cx="4601399" cy="360000"/>
          </a:xfrm>
          <a:prstGeom prst="rect">
            <a:avLst/>
          </a:prstGeom>
          <a:solidFill>
            <a:schemeClr val="bg1"/>
          </a:solidFill>
        </p:spPr>
        <p:txBody>
          <a:bodyPr vert="horz" lIns="0" tIns="0" rIns="0" bIns="7200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i="1" dirty="0">
                <a:solidFill>
                  <a:srgbClr val="002664"/>
                </a:solidFill>
                <a:latin typeface="Arial"/>
                <a:cs typeface="Arial"/>
                <a:hlinkClick r:id="rId4"/>
              </a:rPr>
              <a:t>Musgrave Park, Brisbane</a:t>
            </a:r>
            <a:r>
              <a:rPr lang="en-AU" sz="1100" dirty="0">
                <a:solidFill>
                  <a:srgbClr val="002664"/>
                </a:solidFill>
                <a:latin typeface="Arial"/>
                <a:cs typeface="Arial"/>
                <a:hlinkClick r:id="rId4"/>
              </a:rPr>
              <a:t> photo</a:t>
            </a:r>
            <a:r>
              <a:rPr lang="en-AU" sz="1100" dirty="0">
                <a:solidFill>
                  <a:srgbClr val="002664"/>
                </a:solidFill>
                <a:latin typeface="Arial"/>
                <a:cs typeface="Arial"/>
              </a:rPr>
              <a:t> by Rae Allen on Wikimedia commons</a:t>
            </a:r>
            <a:endParaRPr lang="en-AU" sz="1100" dirty="0">
              <a:solidFill>
                <a:srgbClr val="000000"/>
              </a:solidFill>
              <a:latin typeface="Arial"/>
              <a:cs typeface="Arial"/>
            </a:endParaRPr>
          </a:p>
        </p:txBody>
      </p:sp>
    </p:spTree>
    <p:extLst>
      <p:ext uri="{BB962C8B-B14F-4D97-AF65-F5344CB8AC3E}">
        <p14:creationId xmlns:p14="http://schemas.microsoft.com/office/powerpoint/2010/main" val="356146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4F03C-3130-AD4A-F8C9-785E6D5199E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7C3D3F0-711B-34A9-3A4E-26AE3FDDD894}"/>
              </a:ext>
            </a:extLst>
          </p:cNvPr>
          <p:cNvSpPr>
            <a:spLocks noGrp="1"/>
          </p:cNvSpPr>
          <p:nvPr>
            <p:ph type="ctrTitle"/>
          </p:nvPr>
        </p:nvSpPr>
        <p:spPr/>
        <p:txBody>
          <a:bodyPr/>
          <a:lstStyle/>
          <a:p>
            <a:r>
              <a:rPr lang="en-AU"/>
              <a:t>What is a lyric essay?</a:t>
            </a:r>
          </a:p>
        </p:txBody>
      </p:sp>
    </p:spTree>
    <p:extLst>
      <p:ext uri="{BB962C8B-B14F-4D97-AF65-F5344CB8AC3E}">
        <p14:creationId xmlns:p14="http://schemas.microsoft.com/office/powerpoint/2010/main" val="62916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B2C99-0B40-6443-0454-86F0FF7B7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79DE2-6B75-5AD4-A5FF-E8C2B5B99DA3}"/>
              </a:ext>
            </a:extLst>
          </p:cNvPr>
          <p:cNvSpPr>
            <a:spLocks noGrp="1"/>
          </p:cNvSpPr>
          <p:nvPr>
            <p:ph type="title"/>
          </p:nvPr>
        </p:nvSpPr>
        <p:spPr/>
        <p:txBody>
          <a:bodyPr/>
          <a:lstStyle/>
          <a:p>
            <a:r>
              <a:rPr lang="en-AU" dirty="0"/>
              <a:t>Lyric essay </a:t>
            </a:r>
            <a:r>
              <a:rPr lang="en-AU" dirty="0">
                <a:solidFill>
                  <a:schemeClr val="bg1"/>
                </a:solidFill>
              </a:rPr>
              <a:t>(1)</a:t>
            </a:r>
          </a:p>
        </p:txBody>
      </p:sp>
      <p:sp>
        <p:nvSpPr>
          <p:cNvPr id="5" name="Text Placeholder 4">
            <a:extLst>
              <a:ext uri="{FF2B5EF4-FFF2-40B4-BE49-F238E27FC236}">
                <a16:creationId xmlns:a16="http://schemas.microsoft.com/office/drawing/2014/main" id="{5BC1A986-82E1-3963-EC1F-79CE8CE93B99}"/>
              </a:ext>
            </a:extLst>
          </p:cNvPr>
          <p:cNvSpPr>
            <a:spLocks noGrp="1"/>
          </p:cNvSpPr>
          <p:nvPr>
            <p:ph type="body" sz="quarter" idx="18"/>
          </p:nvPr>
        </p:nvSpPr>
        <p:spPr/>
        <p:txBody>
          <a:bodyPr/>
          <a:lstStyle/>
          <a:p>
            <a:r>
              <a:rPr lang="en-AU" dirty="0"/>
              <a:t>Definition </a:t>
            </a:r>
          </a:p>
        </p:txBody>
      </p:sp>
      <p:sp>
        <p:nvSpPr>
          <p:cNvPr id="9" name="Content Placeholder 2">
            <a:extLst>
              <a:ext uri="{FF2B5EF4-FFF2-40B4-BE49-F238E27FC236}">
                <a16:creationId xmlns:a16="http://schemas.microsoft.com/office/drawing/2014/main" id="{E50863C1-00D5-50FA-0FA2-4B3135F4F9F4}"/>
              </a:ext>
            </a:extLst>
          </p:cNvPr>
          <p:cNvSpPr txBox="1">
            <a:spLocks/>
          </p:cNvSpPr>
          <p:nvPr/>
        </p:nvSpPr>
        <p:spPr>
          <a:xfrm>
            <a:off x="360000" y="1962000"/>
            <a:ext cx="6377684" cy="4536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A </a:t>
            </a:r>
            <a:r>
              <a:rPr lang="en-AU" b="1" dirty="0"/>
              <a:t>lyric essay </a:t>
            </a:r>
            <a:r>
              <a:rPr lang="en-AU" dirty="0"/>
              <a:t>is a form of writing that can mix poetry and prose. It expresses personal thoughts and feelings in a creative way. </a:t>
            </a:r>
          </a:p>
          <a:p>
            <a:r>
              <a:rPr lang="en-AU" dirty="0"/>
              <a:t>Instead of telling a straightforward story, a lyric essay uses beautiful language and imagery to explore themes or ideas. It can be more about feelings and experiences than following a strict structure, making it a unique and artistic form of writing.</a:t>
            </a:r>
          </a:p>
          <a:p>
            <a:endParaRPr lang="en-AU" dirty="0"/>
          </a:p>
          <a:p>
            <a:endParaRPr lang="en-AU" dirty="0"/>
          </a:p>
        </p:txBody>
      </p:sp>
      <p:grpSp>
        <p:nvGrpSpPr>
          <p:cNvPr id="11" name="Group 10">
            <a:extLst>
              <a:ext uri="{FF2B5EF4-FFF2-40B4-BE49-F238E27FC236}">
                <a16:creationId xmlns:a16="http://schemas.microsoft.com/office/drawing/2014/main" id="{276CC947-28C8-33FC-4B04-85CA861606E2}"/>
              </a:ext>
              <a:ext uri="{C183D7F6-B498-43B3-948B-1728B52AA6E4}">
                <adec:decorative xmlns:adec="http://schemas.microsoft.com/office/drawing/2017/decorative" val="1"/>
              </a:ext>
            </a:extLst>
          </p:cNvPr>
          <p:cNvGrpSpPr/>
          <p:nvPr/>
        </p:nvGrpSpPr>
        <p:grpSpPr>
          <a:xfrm>
            <a:off x="7400262" y="1799336"/>
            <a:ext cx="4209862" cy="4209862"/>
            <a:chOff x="7747103" y="1744479"/>
            <a:chExt cx="4209862" cy="4209862"/>
          </a:xfrm>
        </p:grpSpPr>
        <p:pic>
          <p:nvPicPr>
            <p:cNvPr id="12" name="Graphic 11">
              <a:extLst>
                <a:ext uri="{FF2B5EF4-FFF2-40B4-BE49-F238E27FC236}">
                  <a16:creationId xmlns:a16="http://schemas.microsoft.com/office/drawing/2014/main" id="{C735BF04-C8DD-1840-4362-80910D41E84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28457" y="3281136"/>
              <a:ext cx="1828152" cy="1828152"/>
            </a:xfrm>
            <a:prstGeom prst="rect">
              <a:avLst/>
            </a:prstGeom>
          </p:spPr>
        </p:pic>
        <p:pic>
          <p:nvPicPr>
            <p:cNvPr id="13" name="Graphic 12">
              <a:extLst>
                <a:ext uri="{FF2B5EF4-FFF2-40B4-BE49-F238E27FC236}">
                  <a16:creationId xmlns:a16="http://schemas.microsoft.com/office/drawing/2014/main" id="{B9B2D215-5BDE-AA82-2B25-4B96087D869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47103" y="1744479"/>
              <a:ext cx="4209862" cy="4209862"/>
            </a:xfrm>
            <a:prstGeom prst="rect">
              <a:avLst/>
            </a:prstGeom>
          </p:spPr>
        </p:pic>
      </p:grpSp>
      <p:sp>
        <p:nvSpPr>
          <p:cNvPr id="4" name="Slide Number Placeholder 3">
            <a:extLst>
              <a:ext uri="{FF2B5EF4-FFF2-40B4-BE49-F238E27FC236}">
                <a16:creationId xmlns:a16="http://schemas.microsoft.com/office/drawing/2014/main" id="{2EC06FB2-AFF6-95CD-3C8A-73BFFC50E85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3233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EB6B5-0D6A-5A17-50EC-5E3876C48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30BB8-979D-1016-719B-5A692F91C2AA}"/>
              </a:ext>
            </a:extLst>
          </p:cNvPr>
          <p:cNvSpPr>
            <a:spLocks noGrp="1"/>
          </p:cNvSpPr>
          <p:nvPr>
            <p:ph type="title"/>
          </p:nvPr>
        </p:nvSpPr>
        <p:spPr/>
        <p:txBody>
          <a:bodyPr/>
          <a:lstStyle/>
          <a:p>
            <a:r>
              <a:rPr lang="en-AU" dirty="0"/>
              <a:t>Lyric essay</a:t>
            </a:r>
            <a:r>
              <a:rPr lang="en-AU" dirty="0">
                <a:solidFill>
                  <a:schemeClr val="bg1"/>
                </a:solidFill>
              </a:rPr>
              <a:t> (2)</a:t>
            </a:r>
          </a:p>
        </p:txBody>
      </p:sp>
      <p:sp>
        <p:nvSpPr>
          <p:cNvPr id="5" name="Text Placeholder 4">
            <a:extLst>
              <a:ext uri="{FF2B5EF4-FFF2-40B4-BE49-F238E27FC236}">
                <a16:creationId xmlns:a16="http://schemas.microsoft.com/office/drawing/2014/main" id="{F796E2AE-2AA2-96F7-EADA-688D8C7CAC7C}"/>
              </a:ext>
            </a:extLst>
          </p:cNvPr>
          <p:cNvSpPr>
            <a:spLocks noGrp="1"/>
          </p:cNvSpPr>
          <p:nvPr>
            <p:ph type="body" sz="quarter" idx="18"/>
          </p:nvPr>
        </p:nvSpPr>
        <p:spPr/>
        <p:txBody>
          <a:bodyPr/>
          <a:lstStyle/>
          <a:p>
            <a:r>
              <a:rPr lang="en-AU" dirty="0"/>
              <a:t>Key characteristics</a:t>
            </a:r>
          </a:p>
        </p:txBody>
      </p:sp>
      <p:sp>
        <p:nvSpPr>
          <p:cNvPr id="11" name="Content Placeholder 2">
            <a:extLst>
              <a:ext uri="{FF2B5EF4-FFF2-40B4-BE49-F238E27FC236}">
                <a16:creationId xmlns:a16="http://schemas.microsoft.com/office/drawing/2014/main" id="{267AC798-2ECA-6962-9F85-6E8D2D9F54A1}"/>
              </a:ext>
            </a:extLst>
          </p:cNvPr>
          <p:cNvSpPr txBox="1">
            <a:spLocks/>
          </p:cNvSpPr>
          <p:nvPr/>
        </p:nvSpPr>
        <p:spPr>
          <a:xfrm>
            <a:off x="1421804" y="1600753"/>
            <a:ext cx="10224728" cy="786575"/>
          </a:xfrm>
          <a:prstGeom prst="rect">
            <a:avLst/>
          </a:prstGeom>
        </p:spPr>
        <p:txBody>
          <a:bodyPr wrap="square" lIns="0" bIns="0" anchor="ctr" anchorCtr="0"/>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AU" b="1" dirty="0">
                <a:solidFill>
                  <a:srgbClr val="000000"/>
                </a:solidFill>
                <a:latin typeface="Roboto" panose="02000000000000000000" pitchFamily="2" charset="0"/>
              </a:rPr>
              <a:t>Lyrical language</a:t>
            </a:r>
            <a:r>
              <a:rPr lang="en-AU" dirty="0">
                <a:solidFill>
                  <a:srgbClr val="000000"/>
                </a:solidFill>
                <a:latin typeface="Roboto" panose="02000000000000000000" pitchFamily="2" charset="0"/>
              </a:rPr>
              <a:t>: It often employs poetic language, using rhythm, sound, and imagery to create an emotional effect.</a:t>
            </a:r>
            <a:endParaRPr lang="en-AU" dirty="0"/>
          </a:p>
        </p:txBody>
      </p:sp>
      <p:sp>
        <p:nvSpPr>
          <p:cNvPr id="25" name="Content Placeholder 2">
            <a:extLst>
              <a:ext uri="{FF2B5EF4-FFF2-40B4-BE49-F238E27FC236}">
                <a16:creationId xmlns:a16="http://schemas.microsoft.com/office/drawing/2014/main" id="{CF7B0D08-0574-2138-A495-88DA004E15BA}"/>
              </a:ext>
            </a:extLst>
          </p:cNvPr>
          <p:cNvSpPr txBox="1">
            <a:spLocks/>
          </p:cNvSpPr>
          <p:nvPr/>
        </p:nvSpPr>
        <p:spPr>
          <a:xfrm>
            <a:off x="1421804" y="2851484"/>
            <a:ext cx="10224728" cy="786575"/>
          </a:xfrm>
          <a:prstGeom prst="rect">
            <a:avLst/>
          </a:prstGeom>
        </p:spPr>
        <p:txBody>
          <a:bodyPr wrap="square" lIns="0" bIns="0" anchor="ctr" anchorCtr="0"/>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AU" b="1" dirty="0">
                <a:solidFill>
                  <a:srgbClr val="000000"/>
                </a:solidFill>
                <a:latin typeface="Roboto" panose="02000000000000000000" pitchFamily="2" charset="0"/>
              </a:rPr>
              <a:t>Non-linear structure</a:t>
            </a:r>
            <a:r>
              <a:rPr lang="en-AU" dirty="0">
                <a:solidFill>
                  <a:srgbClr val="000000"/>
                </a:solidFill>
                <a:latin typeface="Roboto" panose="02000000000000000000" pitchFamily="2" charset="0"/>
              </a:rPr>
              <a:t>: The structure may be non-linear, with sections or fragments that do not follow a traditional narrative arc.</a:t>
            </a:r>
          </a:p>
        </p:txBody>
      </p:sp>
      <p:sp>
        <p:nvSpPr>
          <p:cNvPr id="26" name="Content Placeholder 2">
            <a:extLst>
              <a:ext uri="{FF2B5EF4-FFF2-40B4-BE49-F238E27FC236}">
                <a16:creationId xmlns:a16="http://schemas.microsoft.com/office/drawing/2014/main" id="{157228AD-A277-4B48-FB45-EE3E0C9EBD0F}"/>
              </a:ext>
            </a:extLst>
          </p:cNvPr>
          <p:cNvSpPr txBox="1">
            <a:spLocks/>
          </p:cNvSpPr>
          <p:nvPr/>
        </p:nvSpPr>
        <p:spPr>
          <a:xfrm>
            <a:off x="1421804" y="4144257"/>
            <a:ext cx="10224728" cy="786575"/>
          </a:xfrm>
          <a:prstGeom prst="rect">
            <a:avLst/>
          </a:prstGeom>
        </p:spPr>
        <p:txBody>
          <a:bodyPr wrap="square" lIns="0" bIns="0" anchor="ctr" anchorCtr="0"/>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AU" b="1" dirty="0">
                <a:solidFill>
                  <a:srgbClr val="000000"/>
                </a:solidFill>
                <a:latin typeface="Roboto" panose="02000000000000000000" pitchFamily="2" charset="0"/>
              </a:rPr>
              <a:t>Personal reflection</a:t>
            </a:r>
            <a:r>
              <a:rPr lang="en-AU" dirty="0">
                <a:solidFill>
                  <a:srgbClr val="000000"/>
                </a:solidFill>
                <a:latin typeface="Roboto" panose="02000000000000000000" pitchFamily="2" charset="0"/>
              </a:rPr>
              <a:t>: It typically includes personal thoughts, feelings, and reflections, making it subjective and intimate.</a:t>
            </a:r>
          </a:p>
        </p:txBody>
      </p:sp>
      <p:sp>
        <p:nvSpPr>
          <p:cNvPr id="27" name="Content Placeholder 2">
            <a:extLst>
              <a:ext uri="{FF2B5EF4-FFF2-40B4-BE49-F238E27FC236}">
                <a16:creationId xmlns:a16="http://schemas.microsoft.com/office/drawing/2014/main" id="{E5F626A2-C6A1-B1C1-2210-97EEDF4DC47B}"/>
              </a:ext>
            </a:extLst>
          </p:cNvPr>
          <p:cNvSpPr txBox="1">
            <a:spLocks/>
          </p:cNvSpPr>
          <p:nvPr/>
        </p:nvSpPr>
        <p:spPr>
          <a:xfrm>
            <a:off x="1421804" y="5363457"/>
            <a:ext cx="10224728" cy="786575"/>
          </a:xfrm>
          <a:prstGeom prst="rect">
            <a:avLst/>
          </a:prstGeom>
        </p:spPr>
        <p:txBody>
          <a:bodyPr wrap="square" lIns="0" bIns="0" anchor="ctr" anchorCtr="0"/>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AU" b="1" dirty="0">
                <a:solidFill>
                  <a:srgbClr val="000000"/>
                </a:solidFill>
                <a:latin typeface="Roboto" panose="02000000000000000000" pitchFamily="2" charset="0"/>
              </a:rPr>
              <a:t>Exploration of themes and ideas</a:t>
            </a:r>
            <a:r>
              <a:rPr lang="en-AU" dirty="0">
                <a:solidFill>
                  <a:srgbClr val="000000"/>
                </a:solidFill>
                <a:latin typeface="Roboto" panose="02000000000000000000" pitchFamily="2" charset="0"/>
              </a:rPr>
              <a:t>: Rather than making a single argument, a lyric essay explores complex themes and ideas, often through associative thinking.</a:t>
            </a:r>
          </a:p>
        </p:txBody>
      </p:sp>
      <p:pic>
        <p:nvPicPr>
          <p:cNvPr id="13" name="Graphic 12">
            <a:extLst>
              <a:ext uri="{FF2B5EF4-FFF2-40B4-BE49-F238E27FC236}">
                <a16:creationId xmlns:a16="http://schemas.microsoft.com/office/drawing/2014/main" id="{4B399670-8925-FDC6-572A-4B3637069BD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877" y="4155194"/>
            <a:ext cx="914400" cy="914400"/>
          </a:xfrm>
          <a:prstGeom prst="rect">
            <a:avLst/>
          </a:prstGeom>
        </p:spPr>
      </p:pic>
      <p:pic>
        <p:nvPicPr>
          <p:cNvPr id="16" name="Graphic 15">
            <a:extLst>
              <a:ext uri="{FF2B5EF4-FFF2-40B4-BE49-F238E27FC236}">
                <a16:creationId xmlns:a16="http://schemas.microsoft.com/office/drawing/2014/main" id="{336DBDDD-D13D-CA42-361F-C0166B9AA7E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7368" y="5304128"/>
            <a:ext cx="914400" cy="914400"/>
          </a:xfrm>
          <a:prstGeom prst="rect">
            <a:avLst/>
          </a:prstGeom>
        </p:spPr>
      </p:pic>
      <p:grpSp>
        <p:nvGrpSpPr>
          <p:cNvPr id="17" name="Group 16">
            <a:extLst>
              <a:ext uri="{FF2B5EF4-FFF2-40B4-BE49-F238E27FC236}">
                <a16:creationId xmlns:a16="http://schemas.microsoft.com/office/drawing/2014/main" id="{BCDBB22D-12C4-C7FB-1173-8C559E3B435F}"/>
              </a:ext>
              <a:ext uri="{C183D7F6-B498-43B3-948B-1728B52AA6E4}">
                <adec:decorative xmlns:adec="http://schemas.microsoft.com/office/drawing/2017/decorative" val="1"/>
              </a:ext>
            </a:extLst>
          </p:cNvPr>
          <p:cNvGrpSpPr/>
          <p:nvPr/>
        </p:nvGrpSpPr>
        <p:grpSpPr>
          <a:xfrm>
            <a:off x="248464" y="1600753"/>
            <a:ext cx="1144436" cy="1029418"/>
            <a:chOff x="660486" y="1380632"/>
            <a:chExt cx="1144436" cy="1029418"/>
          </a:xfrm>
        </p:grpSpPr>
        <p:pic>
          <p:nvPicPr>
            <p:cNvPr id="20" name="Graphic 19" descr="Chat with solid fill">
              <a:extLst>
                <a:ext uri="{FF2B5EF4-FFF2-40B4-BE49-F238E27FC236}">
                  <a16:creationId xmlns:a16="http://schemas.microsoft.com/office/drawing/2014/main" id="{351862C3-6FE4-E27C-B281-1B9ACB19A1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0486" y="1380632"/>
              <a:ext cx="1029418" cy="1029418"/>
            </a:xfrm>
            <a:prstGeom prst="rect">
              <a:avLst/>
            </a:prstGeom>
          </p:spPr>
        </p:pic>
        <p:sp>
          <p:nvSpPr>
            <p:cNvPr id="21" name="TextBox 20">
              <a:extLst>
                <a:ext uri="{FF2B5EF4-FFF2-40B4-BE49-F238E27FC236}">
                  <a16:creationId xmlns:a16="http://schemas.microsoft.com/office/drawing/2014/main" id="{4EAA064A-96B2-31EF-322B-BAB232E6AA4E}"/>
                </a:ext>
              </a:extLst>
            </p:cNvPr>
            <p:cNvSpPr txBox="1"/>
            <p:nvPr/>
          </p:nvSpPr>
          <p:spPr>
            <a:xfrm>
              <a:off x="1098137" y="1760384"/>
              <a:ext cx="706785" cy="218779"/>
            </a:xfrm>
            <a:prstGeom prst="rect">
              <a:avLst/>
            </a:prstGeom>
            <a:noFill/>
          </p:spPr>
          <p:txBody>
            <a:bodyPr wrap="square" lIns="0" tIns="0" rIns="0" bIns="0" rtlCol="0">
              <a:noAutofit/>
            </a:bodyPr>
            <a:lstStyle/>
            <a:p>
              <a:pPr algn="l"/>
              <a:r>
                <a:rPr lang="en-AU" sz="1600" dirty="0">
                  <a:solidFill>
                    <a:schemeClr val="bg1"/>
                  </a:solidFill>
                </a:rPr>
                <a:t>ABC</a:t>
              </a:r>
            </a:p>
          </p:txBody>
        </p:sp>
      </p:grpSp>
      <p:grpSp>
        <p:nvGrpSpPr>
          <p:cNvPr id="22" name="Group 21">
            <a:extLst>
              <a:ext uri="{FF2B5EF4-FFF2-40B4-BE49-F238E27FC236}">
                <a16:creationId xmlns:a16="http://schemas.microsoft.com/office/drawing/2014/main" id="{7F07770A-EDD4-D9C0-BB9C-BF55AD5E2BF1}"/>
              </a:ext>
              <a:ext uri="{C183D7F6-B498-43B3-948B-1728B52AA6E4}">
                <adec:decorative xmlns:adec="http://schemas.microsoft.com/office/drawing/2017/decorative" val="1"/>
              </a:ext>
            </a:extLst>
          </p:cNvPr>
          <p:cNvGrpSpPr/>
          <p:nvPr/>
        </p:nvGrpSpPr>
        <p:grpSpPr>
          <a:xfrm>
            <a:off x="248464" y="2734973"/>
            <a:ext cx="1086349" cy="1154473"/>
            <a:chOff x="640937" y="2627401"/>
            <a:chExt cx="1086349" cy="1154473"/>
          </a:xfrm>
          <a:solidFill>
            <a:schemeClr val="accent1"/>
          </a:solidFill>
        </p:grpSpPr>
        <p:pic>
          <p:nvPicPr>
            <p:cNvPr id="23" name="Graphic 22" descr="Connected with solid fill">
              <a:extLst>
                <a:ext uri="{FF2B5EF4-FFF2-40B4-BE49-F238E27FC236}">
                  <a16:creationId xmlns:a16="http://schemas.microsoft.com/office/drawing/2014/main" id="{55EFD93C-6E79-9A6E-2286-D3093FCAF4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0937" y="2627401"/>
              <a:ext cx="914400" cy="914400"/>
            </a:xfrm>
            <a:prstGeom prst="rect">
              <a:avLst/>
            </a:prstGeom>
          </p:spPr>
        </p:pic>
        <p:pic>
          <p:nvPicPr>
            <p:cNvPr id="24" name="Graphic 23" descr="Connected with solid fill">
              <a:extLst>
                <a:ext uri="{FF2B5EF4-FFF2-40B4-BE49-F238E27FC236}">
                  <a16:creationId xmlns:a16="http://schemas.microsoft.com/office/drawing/2014/main" id="{8ABE67DD-EED9-1FAE-BE04-CD72CD975C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2886" y="2867474"/>
              <a:ext cx="914400" cy="914400"/>
            </a:xfrm>
            <a:prstGeom prst="rect">
              <a:avLst/>
            </a:prstGeom>
          </p:spPr>
        </p:pic>
      </p:grpSp>
      <p:sp>
        <p:nvSpPr>
          <p:cNvPr id="4" name="Slide Number Placeholder 3">
            <a:extLst>
              <a:ext uri="{FF2B5EF4-FFF2-40B4-BE49-F238E27FC236}">
                <a16:creationId xmlns:a16="http://schemas.microsoft.com/office/drawing/2014/main" id="{6E1C16B0-BECC-4C0E-C3E9-F31853AA5C2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82200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C1903-8F02-72A2-83DC-2A4E98FE0A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2A8B60-3834-EE7D-13AF-703E9E14B742}"/>
              </a:ext>
            </a:extLst>
          </p:cNvPr>
          <p:cNvSpPr>
            <a:spLocks noGrp="1"/>
          </p:cNvSpPr>
          <p:nvPr>
            <p:ph type="title"/>
          </p:nvPr>
        </p:nvSpPr>
        <p:spPr/>
        <p:txBody>
          <a:bodyPr/>
          <a:lstStyle/>
          <a:p>
            <a:r>
              <a:rPr lang="en-AU" dirty="0"/>
              <a:t>Lyric essay </a:t>
            </a:r>
            <a:r>
              <a:rPr lang="en-AU" dirty="0">
                <a:solidFill>
                  <a:schemeClr val="bg1"/>
                </a:solidFill>
              </a:rPr>
              <a:t>(3)</a:t>
            </a:r>
          </a:p>
        </p:txBody>
      </p:sp>
      <p:sp>
        <p:nvSpPr>
          <p:cNvPr id="5" name="Text Placeholder 4">
            <a:extLst>
              <a:ext uri="{FF2B5EF4-FFF2-40B4-BE49-F238E27FC236}">
                <a16:creationId xmlns:a16="http://schemas.microsoft.com/office/drawing/2014/main" id="{9461B655-9578-84A2-0BFE-C7790E317DDA}"/>
              </a:ext>
            </a:extLst>
          </p:cNvPr>
          <p:cNvSpPr>
            <a:spLocks noGrp="1"/>
          </p:cNvSpPr>
          <p:nvPr>
            <p:ph type="body" sz="quarter" idx="18"/>
          </p:nvPr>
        </p:nvSpPr>
        <p:spPr/>
        <p:txBody>
          <a:bodyPr/>
          <a:lstStyle/>
          <a:p>
            <a:r>
              <a:rPr lang="en-AU" dirty="0"/>
              <a:t>Key characteristics</a:t>
            </a:r>
          </a:p>
        </p:txBody>
      </p:sp>
      <p:sp>
        <p:nvSpPr>
          <p:cNvPr id="10" name="Content Placeholder 2">
            <a:extLst>
              <a:ext uri="{FF2B5EF4-FFF2-40B4-BE49-F238E27FC236}">
                <a16:creationId xmlns:a16="http://schemas.microsoft.com/office/drawing/2014/main" id="{9ED640C1-FC04-1B6C-5E58-8E6F68E781E8}"/>
              </a:ext>
            </a:extLst>
          </p:cNvPr>
          <p:cNvSpPr txBox="1">
            <a:spLocks/>
          </p:cNvSpPr>
          <p:nvPr/>
        </p:nvSpPr>
        <p:spPr>
          <a:xfrm>
            <a:off x="1603813" y="1763467"/>
            <a:ext cx="10080000" cy="914400"/>
          </a:xfrm>
          <a:prstGeom prst="rect">
            <a:avLst/>
          </a:prstGeom>
        </p:spPr>
        <p:txBody>
          <a:bodyPr anchor="ctr" anchorCtr="0"/>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AU" b="1" dirty="0">
                <a:solidFill>
                  <a:srgbClr val="000000"/>
                </a:solidFill>
                <a:latin typeface="Roboto" panose="02000000000000000000" pitchFamily="2" charset="0"/>
              </a:rPr>
              <a:t>Use of vivid imagery</a:t>
            </a:r>
            <a:r>
              <a:rPr lang="en-AU" dirty="0">
                <a:solidFill>
                  <a:srgbClr val="000000"/>
                </a:solidFill>
                <a:latin typeface="Roboto" panose="02000000000000000000" pitchFamily="2" charset="0"/>
              </a:rPr>
              <a:t>: It relies on strong imagery and sensory details to evoke feelings and create a connection with the reader.</a:t>
            </a:r>
            <a:endParaRPr lang="en-AU" dirty="0"/>
          </a:p>
        </p:txBody>
      </p:sp>
      <p:sp>
        <p:nvSpPr>
          <p:cNvPr id="23" name="Content Placeholder 2">
            <a:extLst>
              <a:ext uri="{FF2B5EF4-FFF2-40B4-BE49-F238E27FC236}">
                <a16:creationId xmlns:a16="http://schemas.microsoft.com/office/drawing/2014/main" id="{9C4E7578-D0F5-DACD-1BCE-8EDBED4C250F}"/>
              </a:ext>
            </a:extLst>
          </p:cNvPr>
          <p:cNvSpPr txBox="1">
            <a:spLocks/>
          </p:cNvSpPr>
          <p:nvPr/>
        </p:nvSpPr>
        <p:spPr>
          <a:xfrm>
            <a:off x="1603813" y="3275682"/>
            <a:ext cx="10080000" cy="914400"/>
          </a:xfrm>
          <a:prstGeom prst="rect">
            <a:avLst/>
          </a:prstGeom>
        </p:spPr>
        <p:txBody>
          <a:bodyPr anchor="ctr" anchorCtr="0"/>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AU" b="1" dirty="0">
                <a:solidFill>
                  <a:srgbClr val="000000"/>
                </a:solidFill>
                <a:latin typeface="Roboto" panose="02000000000000000000" pitchFamily="2" charset="0"/>
              </a:rPr>
              <a:t>Mixing genres</a:t>
            </a:r>
            <a:r>
              <a:rPr lang="en-AU" dirty="0">
                <a:solidFill>
                  <a:srgbClr val="000000"/>
                </a:solidFill>
                <a:latin typeface="Roboto" panose="02000000000000000000" pitchFamily="2" charset="0"/>
              </a:rPr>
              <a:t>: The lyric essay often blends elements from various genres, including memoir, poetry, and traditional essay writing.</a:t>
            </a:r>
          </a:p>
        </p:txBody>
      </p:sp>
      <p:sp>
        <p:nvSpPr>
          <p:cNvPr id="24" name="Content Placeholder 2">
            <a:extLst>
              <a:ext uri="{FF2B5EF4-FFF2-40B4-BE49-F238E27FC236}">
                <a16:creationId xmlns:a16="http://schemas.microsoft.com/office/drawing/2014/main" id="{BC1EC0BE-2EC9-0348-8D80-09FF554D0BB5}"/>
              </a:ext>
            </a:extLst>
          </p:cNvPr>
          <p:cNvSpPr txBox="1">
            <a:spLocks/>
          </p:cNvSpPr>
          <p:nvPr/>
        </p:nvSpPr>
        <p:spPr>
          <a:xfrm>
            <a:off x="1603813" y="4807771"/>
            <a:ext cx="10080000" cy="914400"/>
          </a:xfrm>
          <a:prstGeom prst="rect">
            <a:avLst/>
          </a:prstGeom>
        </p:spPr>
        <p:txBody>
          <a:bodyPr anchor="ctr" anchorCtr="0"/>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AU" b="1" dirty="0">
                <a:solidFill>
                  <a:srgbClr val="000000"/>
                </a:solidFill>
                <a:latin typeface="Roboto" panose="02000000000000000000" pitchFamily="2" charset="0"/>
              </a:rPr>
              <a:t>Emotional impact</a:t>
            </a:r>
            <a:r>
              <a:rPr lang="en-AU" dirty="0">
                <a:solidFill>
                  <a:srgbClr val="000000"/>
                </a:solidFill>
                <a:latin typeface="Roboto" panose="02000000000000000000" pitchFamily="2" charset="0"/>
              </a:rPr>
              <a:t>: The focus is on evoking emotions and provoking thought rather than simply conveying information.</a:t>
            </a:r>
          </a:p>
        </p:txBody>
      </p:sp>
      <p:pic>
        <p:nvPicPr>
          <p:cNvPr id="12" name="Graphic 11">
            <a:extLst>
              <a:ext uri="{FF2B5EF4-FFF2-40B4-BE49-F238E27FC236}">
                <a16:creationId xmlns:a16="http://schemas.microsoft.com/office/drawing/2014/main" id="{97786896-F8EA-90C4-0DB0-05C41C04913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43" y="1794997"/>
            <a:ext cx="914400" cy="914400"/>
          </a:xfrm>
          <a:prstGeom prst="rect">
            <a:avLst/>
          </a:prstGeom>
        </p:spPr>
      </p:pic>
      <p:pic>
        <p:nvPicPr>
          <p:cNvPr id="14" name="Graphic 13">
            <a:extLst>
              <a:ext uri="{FF2B5EF4-FFF2-40B4-BE49-F238E27FC236}">
                <a16:creationId xmlns:a16="http://schemas.microsoft.com/office/drawing/2014/main" id="{AF0A2DFA-C9E7-E9FC-0135-F7A215D85BB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0443" y="4894423"/>
            <a:ext cx="914400" cy="914400"/>
          </a:xfrm>
          <a:prstGeom prst="rect">
            <a:avLst/>
          </a:prstGeom>
        </p:spPr>
      </p:pic>
      <p:grpSp>
        <p:nvGrpSpPr>
          <p:cNvPr id="15" name="Group 14">
            <a:extLst>
              <a:ext uri="{FF2B5EF4-FFF2-40B4-BE49-F238E27FC236}">
                <a16:creationId xmlns:a16="http://schemas.microsoft.com/office/drawing/2014/main" id="{3224F0BE-808C-C823-F8A3-A393D682B646}"/>
              </a:ext>
              <a:ext uri="{C183D7F6-B498-43B3-948B-1728B52AA6E4}">
                <adec:decorative xmlns:adec="http://schemas.microsoft.com/office/drawing/2017/decorative" val="1"/>
              </a:ext>
            </a:extLst>
          </p:cNvPr>
          <p:cNvGrpSpPr/>
          <p:nvPr/>
        </p:nvGrpSpPr>
        <p:grpSpPr>
          <a:xfrm>
            <a:off x="360000" y="3274806"/>
            <a:ext cx="1028059" cy="1034332"/>
            <a:chOff x="664392" y="3048790"/>
            <a:chExt cx="1028059" cy="1034332"/>
          </a:xfrm>
          <a:solidFill>
            <a:schemeClr val="accent1"/>
          </a:solidFill>
        </p:grpSpPr>
        <p:pic>
          <p:nvPicPr>
            <p:cNvPr id="16" name="Graphic 15">
              <a:extLst>
                <a:ext uri="{FF2B5EF4-FFF2-40B4-BE49-F238E27FC236}">
                  <a16:creationId xmlns:a16="http://schemas.microsoft.com/office/drawing/2014/main" id="{92680897-7350-3C96-470D-4F7CBAF7AC4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8827" y="3067851"/>
              <a:ext cx="513624" cy="513624"/>
            </a:xfrm>
            <a:prstGeom prst="rect">
              <a:avLst/>
            </a:prstGeom>
          </p:spPr>
        </p:pic>
        <p:pic>
          <p:nvPicPr>
            <p:cNvPr id="18" name="Graphic 17">
              <a:extLst>
                <a:ext uri="{FF2B5EF4-FFF2-40B4-BE49-F238E27FC236}">
                  <a16:creationId xmlns:a16="http://schemas.microsoft.com/office/drawing/2014/main" id="{88974B6C-AEFA-5A6B-9E43-2F718013B1B9}"/>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4392" y="3569498"/>
              <a:ext cx="513624" cy="513624"/>
            </a:xfrm>
            <a:prstGeom prst="rect">
              <a:avLst/>
            </a:prstGeom>
          </p:spPr>
        </p:pic>
        <p:pic>
          <p:nvPicPr>
            <p:cNvPr id="21" name="Graphic 20">
              <a:extLst>
                <a:ext uri="{FF2B5EF4-FFF2-40B4-BE49-F238E27FC236}">
                  <a16:creationId xmlns:a16="http://schemas.microsoft.com/office/drawing/2014/main" id="{77EE82ED-706F-22C3-A3F9-DED327862C20}"/>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42035" y="3569498"/>
              <a:ext cx="513624" cy="513624"/>
            </a:xfrm>
            <a:prstGeom prst="rect">
              <a:avLst/>
            </a:prstGeom>
          </p:spPr>
        </p:pic>
        <p:pic>
          <p:nvPicPr>
            <p:cNvPr id="22" name="Graphic 21">
              <a:extLst>
                <a:ext uri="{FF2B5EF4-FFF2-40B4-BE49-F238E27FC236}">
                  <a16:creationId xmlns:a16="http://schemas.microsoft.com/office/drawing/2014/main" id="{CAE300A5-D937-743A-57B0-33CACB63C766}"/>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64392" y="3048790"/>
              <a:ext cx="513624" cy="513624"/>
            </a:xfrm>
            <a:prstGeom prst="rect">
              <a:avLst/>
            </a:prstGeom>
          </p:spPr>
        </p:pic>
      </p:grpSp>
      <p:sp>
        <p:nvSpPr>
          <p:cNvPr id="4" name="Slide Number Placeholder 3">
            <a:extLst>
              <a:ext uri="{FF2B5EF4-FFF2-40B4-BE49-F238E27FC236}">
                <a16:creationId xmlns:a16="http://schemas.microsoft.com/office/drawing/2014/main" id="{F84CEC69-D4FF-FF8C-D898-6F799D0A4F4E}"/>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54213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CC972E-5D20-42C6-BBBF-3A2FDB5097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3680DAA2-907E-4CB5-B016-D0DA35A045BF}">
  <ds:schemaRefs>
    <ds:schemaRef ds:uri="http://schemas.microsoft.com/office/infopath/2007/PartnerControls"/>
    <ds:schemaRef ds:uri="http://schemas.microsoft.com/office/2006/documentManagement/types"/>
    <ds:schemaRef ds:uri="http://purl.org/dc/dcmitype/"/>
    <ds:schemaRef ds:uri="http://purl.org/dc/terms/"/>
    <ds:schemaRef ds:uri="094ce8ca-8c20-4eb0-bb23-b47a1c76b753"/>
    <ds:schemaRef ds:uri="http://purl.org/dc/elements/1.1/"/>
    <ds:schemaRef ds:uri="http://schemas.microsoft.com/office/2006/metadata/properties"/>
    <ds:schemaRef ds:uri="http://schemas.openxmlformats.org/package/2006/metadata/core-properties"/>
    <ds:schemaRef ds:uri="98740c54-966f-451d-a76c-e38eb7fddd5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538</TotalTime>
  <Words>5124</Words>
  <Application>Microsoft Office PowerPoint</Application>
  <PresentationFormat>Widescreen</PresentationFormat>
  <Paragraphs>329</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Roboto</vt:lpstr>
      <vt:lpstr>Public Sans</vt:lpstr>
      <vt:lpstr>Times New Roman</vt:lpstr>
      <vt:lpstr>1_NSWG Corporate</vt:lpstr>
      <vt:lpstr>Introduction and instructions for use</vt:lpstr>
      <vt:lpstr>Exploring lyric, persuasive and hybrid writing </vt:lpstr>
      <vt:lpstr>Licence agreement details</vt:lpstr>
      <vt:lpstr>Text complexity </vt:lpstr>
      <vt:lpstr>Phase 3b, sequence 5 – unpacking the form – lyric essay and persuasive elements </vt:lpstr>
      <vt:lpstr>What is a lyric essay?</vt:lpstr>
      <vt:lpstr>Lyric essay (1)</vt:lpstr>
      <vt:lpstr>Lyric essay (2)</vt:lpstr>
      <vt:lpstr>Lyric essay (3)</vt:lpstr>
      <vt:lpstr>Discourse markers</vt:lpstr>
      <vt:lpstr>Expanding vocabulary and understanding of language forms relevant to lyric essays and persuasive texts </vt:lpstr>
      <vt:lpstr>Phase 3b, sequence 6 – exploring hybridity in ‘The tent village at Musgrave Park’</vt:lpstr>
      <vt:lpstr>Connecting to prior learning (1)</vt:lpstr>
      <vt:lpstr>Definition (1)</vt:lpstr>
      <vt:lpstr>Connecting to prior learning (2)</vt:lpstr>
      <vt:lpstr>Definition (2)</vt:lpstr>
      <vt:lpstr>Making connections</vt:lpstr>
      <vt:lpstr>Hybrid texts (1)</vt:lpstr>
      <vt:lpstr>Hybrid texts (2)</vt:lpstr>
      <vt:lpstr>Checking for understanding (1)</vt:lpstr>
      <vt:lpstr>Checking for understanding (2)</vt:lpstr>
      <vt:lpstr>Comparing lyric essay and persuasive texts</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O'Neill persuasive writing – English Standard 11.1  </dc:title>
  <dc:creator>NSW Department of Education</dc:creator>
  <dcterms:created xsi:type="dcterms:W3CDTF">2024-02-26T22:45:54Z</dcterms:created>
  <dcterms:modified xsi:type="dcterms:W3CDTF">2025-10-02T00:59:18Z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